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7" autoAdjust="0"/>
    <p:restoredTop sz="94660"/>
  </p:normalViewPr>
  <p:slideViewPr>
    <p:cSldViewPr snapToGrid="0">
      <p:cViewPr varScale="1">
        <p:scale>
          <a:sx n="97" d="100"/>
          <a:sy n="97" d="100"/>
        </p:scale>
        <p:origin x="24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8D97971-AF34-4931-B943-5B2CE6DA2F6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E0C44-7588-413A-8DCE-F540AF284243}" type="slidenum">
              <a:rPr lang="en-US" smtClean="0"/>
              <a:t>‹#›</a:t>
            </a:fld>
            <a:endParaRPr lang="en-US"/>
          </a:p>
        </p:txBody>
      </p:sp>
    </p:spTree>
    <p:extLst>
      <p:ext uri="{BB962C8B-B14F-4D97-AF65-F5344CB8AC3E}">
        <p14:creationId xmlns:p14="http://schemas.microsoft.com/office/powerpoint/2010/main" val="10431139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D97971-AF34-4931-B943-5B2CE6DA2F6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E0C44-7588-413A-8DCE-F540AF284243}" type="slidenum">
              <a:rPr lang="en-US" smtClean="0"/>
              <a:t>‹#›</a:t>
            </a:fld>
            <a:endParaRPr lang="en-US"/>
          </a:p>
        </p:txBody>
      </p:sp>
    </p:spTree>
    <p:extLst>
      <p:ext uri="{BB962C8B-B14F-4D97-AF65-F5344CB8AC3E}">
        <p14:creationId xmlns:p14="http://schemas.microsoft.com/office/powerpoint/2010/main" val="61016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D97971-AF34-4931-B943-5B2CE6DA2F6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E0C44-7588-413A-8DCE-F540AF284243}" type="slidenum">
              <a:rPr lang="en-US" smtClean="0"/>
              <a:t>‹#›</a:t>
            </a:fld>
            <a:endParaRPr lang="en-US"/>
          </a:p>
        </p:txBody>
      </p:sp>
    </p:spTree>
    <p:extLst>
      <p:ext uri="{BB962C8B-B14F-4D97-AF65-F5344CB8AC3E}">
        <p14:creationId xmlns:p14="http://schemas.microsoft.com/office/powerpoint/2010/main" val="1974798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8D97971-AF34-4931-B943-5B2CE6DA2F6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E0C44-7588-413A-8DCE-F540AF284243}" type="slidenum">
              <a:rPr lang="en-US" smtClean="0"/>
              <a:t>‹#›</a:t>
            </a:fld>
            <a:endParaRPr lang="en-US"/>
          </a:p>
        </p:txBody>
      </p:sp>
    </p:spTree>
    <p:extLst>
      <p:ext uri="{BB962C8B-B14F-4D97-AF65-F5344CB8AC3E}">
        <p14:creationId xmlns:p14="http://schemas.microsoft.com/office/powerpoint/2010/main" val="4219706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8D97971-AF34-4931-B943-5B2CE6DA2F65}" type="datetimeFigureOut">
              <a:rPr lang="en-US" smtClean="0"/>
              <a:t>10/5/2021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8E0C44-7588-413A-8DCE-F540AF284243}" type="slidenum">
              <a:rPr lang="en-US" smtClean="0"/>
              <a:t>‹#›</a:t>
            </a:fld>
            <a:endParaRPr lang="en-US"/>
          </a:p>
        </p:txBody>
      </p:sp>
    </p:spTree>
    <p:extLst>
      <p:ext uri="{BB962C8B-B14F-4D97-AF65-F5344CB8AC3E}">
        <p14:creationId xmlns:p14="http://schemas.microsoft.com/office/powerpoint/2010/main" val="1214852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8D97971-AF34-4931-B943-5B2CE6DA2F65}"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E0C44-7588-413A-8DCE-F540AF284243}" type="slidenum">
              <a:rPr lang="en-US" smtClean="0"/>
              <a:t>‹#›</a:t>
            </a:fld>
            <a:endParaRPr lang="en-US"/>
          </a:p>
        </p:txBody>
      </p:sp>
    </p:spTree>
    <p:extLst>
      <p:ext uri="{BB962C8B-B14F-4D97-AF65-F5344CB8AC3E}">
        <p14:creationId xmlns:p14="http://schemas.microsoft.com/office/powerpoint/2010/main" val="1670636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8D97971-AF34-4931-B943-5B2CE6DA2F65}" type="datetimeFigureOut">
              <a:rPr lang="en-US" smtClean="0"/>
              <a:t>10/5/2021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8E0C44-7588-413A-8DCE-F540AF284243}" type="slidenum">
              <a:rPr lang="en-US" smtClean="0"/>
              <a:t>‹#›</a:t>
            </a:fld>
            <a:endParaRPr lang="en-US"/>
          </a:p>
        </p:txBody>
      </p:sp>
    </p:spTree>
    <p:extLst>
      <p:ext uri="{BB962C8B-B14F-4D97-AF65-F5344CB8AC3E}">
        <p14:creationId xmlns:p14="http://schemas.microsoft.com/office/powerpoint/2010/main" val="27694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8D97971-AF34-4931-B943-5B2CE6DA2F65}" type="datetimeFigureOut">
              <a:rPr lang="en-US" smtClean="0"/>
              <a:t>10/5/2021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8E0C44-7588-413A-8DCE-F540AF284243}" type="slidenum">
              <a:rPr lang="en-US" smtClean="0"/>
              <a:t>‹#›</a:t>
            </a:fld>
            <a:endParaRPr lang="en-US"/>
          </a:p>
        </p:txBody>
      </p:sp>
    </p:spTree>
    <p:extLst>
      <p:ext uri="{BB962C8B-B14F-4D97-AF65-F5344CB8AC3E}">
        <p14:creationId xmlns:p14="http://schemas.microsoft.com/office/powerpoint/2010/main" val="33308476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D97971-AF34-4931-B943-5B2CE6DA2F65}" type="datetimeFigureOut">
              <a:rPr lang="en-US" smtClean="0"/>
              <a:t>10/5/2021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8E0C44-7588-413A-8DCE-F540AF284243}" type="slidenum">
              <a:rPr lang="en-US" smtClean="0"/>
              <a:t>‹#›</a:t>
            </a:fld>
            <a:endParaRPr lang="en-US"/>
          </a:p>
        </p:txBody>
      </p:sp>
    </p:spTree>
    <p:extLst>
      <p:ext uri="{BB962C8B-B14F-4D97-AF65-F5344CB8AC3E}">
        <p14:creationId xmlns:p14="http://schemas.microsoft.com/office/powerpoint/2010/main" val="8385078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97971-AF34-4931-B943-5B2CE6DA2F65}"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E0C44-7588-413A-8DCE-F540AF284243}" type="slidenum">
              <a:rPr lang="en-US" smtClean="0"/>
              <a:t>‹#›</a:t>
            </a:fld>
            <a:endParaRPr lang="en-US"/>
          </a:p>
        </p:txBody>
      </p:sp>
    </p:spTree>
    <p:extLst>
      <p:ext uri="{BB962C8B-B14F-4D97-AF65-F5344CB8AC3E}">
        <p14:creationId xmlns:p14="http://schemas.microsoft.com/office/powerpoint/2010/main" val="365770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8D97971-AF34-4931-B943-5B2CE6DA2F65}" type="datetimeFigureOut">
              <a:rPr lang="en-US" smtClean="0"/>
              <a:t>10/5/2021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8E0C44-7588-413A-8DCE-F540AF284243}" type="slidenum">
              <a:rPr lang="en-US" smtClean="0"/>
              <a:t>‹#›</a:t>
            </a:fld>
            <a:endParaRPr lang="en-US"/>
          </a:p>
        </p:txBody>
      </p:sp>
    </p:spTree>
    <p:extLst>
      <p:ext uri="{BB962C8B-B14F-4D97-AF65-F5344CB8AC3E}">
        <p14:creationId xmlns:p14="http://schemas.microsoft.com/office/powerpoint/2010/main" val="3015617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D97971-AF34-4931-B943-5B2CE6DA2F65}" type="datetimeFigureOut">
              <a:rPr lang="en-US" smtClean="0"/>
              <a:t>10/5/2021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8E0C44-7588-413A-8DCE-F540AF284243}" type="slidenum">
              <a:rPr lang="en-US" smtClean="0"/>
              <a:t>‹#›</a:t>
            </a:fld>
            <a:endParaRPr lang="en-US"/>
          </a:p>
        </p:txBody>
      </p:sp>
    </p:spTree>
    <p:extLst>
      <p:ext uri="{BB962C8B-B14F-4D97-AF65-F5344CB8AC3E}">
        <p14:creationId xmlns:p14="http://schemas.microsoft.com/office/powerpoint/2010/main" val="38806675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WOUNDS</a:t>
            </a:r>
            <a:endParaRPr lang="en-US" b="1" dirty="0"/>
          </a:p>
        </p:txBody>
      </p:sp>
      <p:sp>
        <p:nvSpPr>
          <p:cNvPr id="3" name="Subtitle 2"/>
          <p:cNvSpPr>
            <a:spLocks noGrp="1"/>
          </p:cNvSpPr>
          <p:nvPr>
            <p:ph type="subTitle" idx="1"/>
          </p:nvPr>
        </p:nvSpPr>
        <p:spPr/>
        <p:txBody>
          <a:bodyPr/>
          <a:lstStyle/>
          <a:p>
            <a:r>
              <a:rPr lang="en-US" dirty="0" smtClean="0"/>
              <a:t>ROTICH KEVIN</a:t>
            </a:r>
            <a:endParaRPr lang="en-US" dirty="0"/>
          </a:p>
        </p:txBody>
      </p:sp>
    </p:spTree>
    <p:extLst>
      <p:ext uri="{BB962C8B-B14F-4D97-AF65-F5344CB8AC3E}">
        <p14:creationId xmlns:p14="http://schemas.microsoft.com/office/powerpoint/2010/main" val="2749041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Proliferative phase</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The proliferative phase of wound healing is when the wound is rebuilt with new tissue made up of collagen and extracellular matrix. </a:t>
            </a:r>
          </a:p>
          <a:p>
            <a:r>
              <a:rPr lang="en-US" dirty="0" smtClean="0"/>
              <a:t>In the proliferative phase, the wound contracts as new tissues are built. In addition, a new network of blood vessels must be constructed so that the granulation tissue can be healthy and receive sufficient oxygen and nutrients.</a:t>
            </a:r>
          </a:p>
          <a:p>
            <a:r>
              <a:rPr lang="en-US" dirty="0" smtClean="0"/>
              <a:t> </a:t>
            </a:r>
            <a:r>
              <a:rPr lang="en-US" dirty="0" err="1" smtClean="0"/>
              <a:t>Myofibroblasts</a:t>
            </a:r>
            <a:r>
              <a:rPr lang="en-US" dirty="0" smtClean="0"/>
              <a:t> cause the wound to contract by gripping the wound edges and pulling them together using a mechanism similar to that of smooth muscle cells. In healthy stages of wound healing, granulation tissue is </a:t>
            </a:r>
            <a:r>
              <a:rPr lang="en-US" b="1" dirty="0" smtClean="0"/>
              <a:t>pink</a:t>
            </a:r>
            <a:r>
              <a:rPr lang="en-US" dirty="0" smtClean="0"/>
              <a:t> or </a:t>
            </a:r>
            <a:r>
              <a:rPr lang="en-US" b="1" dirty="0" smtClean="0"/>
              <a:t>red</a:t>
            </a:r>
            <a:r>
              <a:rPr lang="en-US" dirty="0" smtClean="0"/>
              <a:t> and </a:t>
            </a:r>
            <a:r>
              <a:rPr lang="en-US" b="1" dirty="0" smtClean="0"/>
              <a:t>uneven in texture</a:t>
            </a:r>
            <a:r>
              <a:rPr lang="en-US" dirty="0" smtClean="0"/>
              <a:t>. </a:t>
            </a:r>
          </a:p>
          <a:p>
            <a:r>
              <a:rPr lang="en-US" dirty="0" smtClean="0"/>
              <a:t>Moreover, healthy granulation tissue does not bleed easily. Dark granulation tissue can be a sign of </a:t>
            </a:r>
            <a:r>
              <a:rPr lang="en-US" b="1" dirty="0" smtClean="0"/>
              <a:t>infection, ischemia, </a:t>
            </a:r>
            <a:r>
              <a:rPr lang="en-US" dirty="0" smtClean="0"/>
              <a:t>or</a:t>
            </a:r>
            <a:r>
              <a:rPr lang="en-US" b="1" dirty="0" smtClean="0"/>
              <a:t> poor perfusion</a:t>
            </a:r>
            <a:r>
              <a:rPr lang="en-US" dirty="0" smtClean="0"/>
              <a:t>. In the final phase of the proliferative stage of wound healing, epithelial cells resurface the injury. It is important to remember that epithelialization happens faster when wounds are kept moist and hydrated. </a:t>
            </a:r>
          </a:p>
          <a:p>
            <a:r>
              <a:rPr lang="en-US" dirty="0" smtClean="0"/>
              <a:t>Generally, when occlusive or semi occlusive dressings are applied within 48 hours after injury, they will maintain correct tissue humidity to optimize epithelialization.</a:t>
            </a:r>
            <a:endParaRPr lang="en-US" dirty="0"/>
          </a:p>
        </p:txBody>
      </p:sp>
    </p:spTree>
    <p:extLst>
      <p:ext uri="{BB962C8B-B14F-4D97-AF65-F5344CB8AC3E}">
        <p14:creationId xmlns:p14="http://schemas.microsoft.com/office/powerpoint/2010/main" val="3355941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Maturation phase</a:t>
            </a:r>
            <a:endParaRPr lang="en-US" b="1" dirty="0"/>
          </a:p>
        </p:txBody>
      </p:sp>
      <p:sp>
        <p:nvSpPr>
          <p:cNvPr id="3" name="Content Placeholder 2"/>
          <p:cNvSpPr>
            <a:spLocks noGrp="1"/>
          </p:cNvSpPr>
          <p:nvPr>
            <p:ph idx="1"/>
          </p:nvPr>
        </p:nvSpPr>
        <p:spPr/>
        <p:txBody>
          <a:bodyPr>
            <a:normAutofit fontScale="92500" lnSpcReduction="20000"/>
          </a:bodyPr>
          <a:lstStyle/>
          <a:p>
            <a:r>
              <a:rPr lang="en-US" dirty="0" smtClean="0"/>
              <a:t>Also called the </a:t>
            </a:r>
            <a:r>
              <a:rPr lang="en-US" b="1" dirty="0" smtClean="0"/>
              <a:t>remodeling stage </a:t>
            </a:r>
            <a:r>
              <a:rPr lang="en-US" dirty="0" smtClean="0"/>
              <a:t>of wound healing, the maturation phase is when collagen is remodeled from </a:t>
            </a:r>
            <a:r>
              <a:rPr lang="en-US" b="1" dirty="0" smtClean="0"/>
              <a:t>type III </a:t>
            </a:r>
            <a:r>
              <a:rPr lang="en-US" dirty="0" smtClean="0"/>
              <a:t>to </a:t>
            </a:r>
            <a:r>
              <a:rPr lang="en-US" b="1" dirty="0" smtClean="0"/>
              <a:t>type I</a:t>
            </a:r>
            <a:r>
              <a:rPr lang="en-US" dirty="0" smtClean="0"/>
              <a:t> and the wound fully closes. The cells that had been used to repair the wound but which are no longer needed are removed by </a:t>
            </a:r>
            <a:r>
              <a:rPr lang="en-US" b="1" dirty="0" smtClean="0"/>
              <a:t>apoptosis, </a:t>
            </a:r>
            <a:r>
              <a:rPr lang="en-US" dirty="0" smtClean="0"/>
              <a:t>or</a:t>
            </a:r>
            <a:r>
              <a:rPr lang="en-US" b="1" dirty="0" smtClean="0"/>
              <a:t> programmed cell death</a:t>
            </a:r>
            <a:r>
              <a:rPr lang="en-US" dirty="0" smtClean="0"/>
              <a:t>. </a:t>
            </a:r>
          </a:p>
          <a:p>
            <a:r>
              <a:rPr lang="en-US" dirty="0" smtClean="0"/>
              <a:t>When collagen is laid down during the proliferative phase, it is disorganized and the wound is thick. During the maturation phase, collagen is aligned along tension lines and water is reabsorbed so the collagen fibers can lie closer together and cross-link. Cross-linking of collagen reduces scar thickness and also makes the skin area of the wound stronger. </a:t>
            </a:r>
          </a:p>
          <a:p>
            <a:r>
              <a:rPr lang="en-US" dirty="0" smtClean="0"/>
              <a:t>Generally, remodeling begins about 21 days after an injury and can continue for a year or more. Even with cross-linking, healed wound areas continue to be weaker than uninjured skin, generally only having 80% of the tensile strength of unwounded skin.</a:t>
            </a:r>
            <a:endParaRPr lang="en-US" dirty="0"/>
          </a:p>
        </p:txBody>
      </p:sp>
    </p:spTree>
    <p:extLst>
      <p:ext uri="{BB962C8B-B14F-4D97-AF65-F5344CB8AC3E}">
        <p14:creationId xmlns:p14="http://schemas.microsoft.com/office/powerpoint/2010/main" val="3867504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Factors affecting wound healing</a:t>
            </a:r>
            <a:r>
              <a:rPr lang="en-US" dirty="0" smtClean="0"/>
              <a:t/>
            </a:r>
            <a:br>
              <a:rPr lang="en-US" dirty="0" smtClean="0"/>
            </a:br>
            <a:endParaRPr lang="en-US" dirty="0"/>
          </a:p>
        </p:txBody>
      </p:sp>
      <p:sp>
        <p:nvSpPr>
          <p:cNvPr id="3" name="Content Placeholder 2"/>
          <p:cNvSpPr>
            <a:spLocks noGrp="1"/>
          </p:cNvSpPr>
          <p:nvPr>
            <p:ph idx="1"/>
          </p:nvPr>
        </p:nvSpPr>
        <p:spPr>
          <a:xfrm>
            <a:off x="474407" y="1690688"/>
            <a:ext cx="10515600" cy="4351338"/>
          </a:xfrm>
        </p:spPr>
        <p:txBody>
          <a:bodyPr>
            <a:normAutofit fontScale="62500" lnSpcReduction="20000"/>
          </a:bodyPr>
          <a:lstStyle/>
          <a:p>
            <a:pPr marL="514350" indent="-514350">
              <a:buFont typeface="+mj-lt"/>
              <a:buAutoNum type="arabicPeriod"/>
            </a:pPr>
            <a:r>
              <a:rPr lang="en-US" dirty="0" smtClean="0">
                <a:solidFill>
                  <a:srgbClr val="00B0F0"/>
                </a:solidFill>
              </a:rPr>
              <a:t>Age </a:t>
            </a:r>
          </a:p>
          <a:p>
            <a:r>
              <a:rPr lang="en-US" dirty="0" smtClean="0"/>
              <a:t>Aging affects everything in the body, including the structure and function of the skin. Everything slows down during the aging process, including the phases of wound healing. Functional changes in the skin include </a:t>
            </a:r>
            <a:r>
              <a:rPr lang="en-US" b="1" dirty="0" smtClean="0"/>
              <a:t>thinning of the skin and a decreased inflammatory response</a:t>
            </a:r>
            <a:r>
              <a:rPr lang="en-US" dirty="0" smtClean="0"/>
              <a:t>. Thinning of the skin predisposes the elderly to </a:t>
            </a:r>
            <a:r>
              <a:rPr lang="en-US" b="1" dirty="0" smtClean="0"/>
              <a:t>injuries and fragility</a:t>
            </a:r>
            <a:r>
              <a:rPr lang="en-US" dirty="0" smtClean="0"/>
              <a:t>. There are a few physical findings in the elderly that affect their ability to heal normally within the layers of the skin: </a:t>
            </a:r>
          </a:p>
          <a:p>
            <a:r>
              <a:rPr lang="en-US" b="1" dirty="0" smtClean="0"/>
              <a:t>Epidermis </a:t>
            </a:r>
          </a:p>
          <a:p>
            <a:pPr>
              <a:buFont typeface="Wingdings" panose="05000000000000000000" pitchFamily="2" charset="2"/>
              <a:buChar char="ü"/>
            </a:pPr>
            <a:r>
              <a:rPr lang="en-US" dirty="0" smtClean="0"/>
              <a:t>Decreased thickness in the epidermal layer that causes increased transparency and fragility </a:t>
            </a:r>
          </a:p>
          <a:p>
            <a:pPr>
              <a:buFont typeface="Wingdings" panose="05000000000000000000" pitchFamily="2" charset="2"/>
              <a:buChar char="ü"/>
            </a:pPr>
            <a:r>
              <a:rPr lang="en-US" dirty="0" smtClean="0"/>
              <a:t>A decrease in cell replacements means a delay in wound healing </a:t>
            </a:r>
          </a:p>
          <a:p>
            <a:pPr>
              <a:buFont typeface="Wingdings" panose="05000000000000000000" pitchFamily="2" charset="2"/>
              <a:buChar char="ü"/>
            </a:pPr>
            <a:r>
              <a:rPr lang="en-US" dirty="0" smtClean="0"/>
              <a:t>Reduced number of Langerhans cells </a:t>
            </a:r>
          </a:p>
          <a:p>
            <a:pPr>
              <a:buFont typeface="Wingdings" panose="05000000000000000000" pitchFamily="2" charset="2"/>
              <a:buChar char="ü"/>
            </a:pPr>
            <a:r>
              <a:rPr lang="en-US" dirty="0" smtClean="0"/>
              <a:t>Change in the shapes and sizes of the keratinocytes </a:t>
            </a:r>
          </a:p>
          <a:p>
            <a:r>
              <a:rPr lang="en-US" b="1" dirty="0" smtClean="0"/>
              <a:t>Dermis</a:t>
            </a:r>
            <a:r>
              <a:rPr lang="en-US" dirty="0" smtClean="0"/>
              <a:t> </a:t>
            </a:r>
          </a:p>
          <a:p>
            <a:pPr>
              <a:buFont typeface="Wingdings" panose="05000000000000000000" pitchFamily="2" charset="2"/>
              <a:buChar char="ü"/>
            </a:pPr>
            <a:r>
              <a:rPr lang="en-US" dirty="0" smtClean="0"/>
              <a:t>Dry skin brought on by a decrease in dermal blood flow </a:t>
            </a:r>
          </a:p>
          <a:p>
            <a:pPr>
              <a:buFont typeface="Wingdings" panose="05000000000000000000" pitchFamily="2" charset="2"/>
              <a:buChar char="ü"/>
            </a:pPr>
            <a:r>
              <a:rPr lang="en-US" dirty="0" smtClean="0"/>
              <a:t>Decreased dermal thickness, which causes a paper-thin, transparent appearance, increasing the risk of pressure ulcers</a:t>
            </a:r>
            <a:endParaRPr lang="en-US" dirty="0"/>
          </a:p>
        </p:txBody>
      </p:sp>
    </p:spTree>
    <p:extLst>
      <p:ext uri="{BB962C8B-B14F-4D97-AF65-F5344CB8AC3E}">
        <p14:creationId xmlns:p14="http://schemas.microsoft.com/office/powerpoint/2010/main" val="50087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cont.…</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2. </a:t>
            </a:r>
            <a:r>
              <a:rPr lang="en-US" dirty="0" smtClean="0">
                <a:solidFill>
                  <a:srgbClr val="00B0F0"/>
                </a:solidFill>
              </a:rPr>
              <a:t>Nutrition </a:t>
            </a:r>
          </a:p>
          <a:p>
            <a:r>
              <a:rPr lang="en-US" dirty="0" smtClean="0"/>
              <a:t>It is vital that the patient has proper nutrition to promote healing. The wound is unable to heal properly if the patient lacks the necessary nutrients to maintain adequate energy for collagen synthesis. </a:t>
            </a:r>
          </a:p>
          <a:p>
            <a:pPr marL="0" indent="0">
              <a:buNone/>
            </a:pPr>
            <a:r>
              <a:rPr lang="en-US" dirty="0" smtClean="0"/>
              <a:t>3. </a:t>
            </a:r>
            <a:r>
              <a:rPr lang="en-US" dirty="0" smtClean="0">
                <a:solidFill>
                  <a:srgbClr val="00B0F0"/>
                </a:solidFill>
              </a:rPr>
              <a:t>Obesity</a:t>
            </a:r>
            <a:r>
              <a:rPr lang="en-US" dirty="0" smtClean="0"/>
              <a:t> </a:t>
            </a:r>
          </a:p>
          <a:p>
            <a:r>
              <a:rPr lang="en-US" dirty="0" smtClean="0"/>
              <a:t>A patient who weighs 20 percent more than his or her ideal body weight has a higher risk of infection leading to an interruption of the healing process. </a:t>
            </a:r>
          </a:p>
          <a:p>
            <a:pPr marL="0" indent="0">
              <a:buNone/>
            </a:pPr>
            <a:r>
              <a:rPr lang="en-US" dirty="0" smtClean="0"/>
              <a:t>4. </a:t>
            </a:r>
            <a:r>
              <a:rPr lang="en-US" dirty="0" smtClean="0">
                <a:solidFill>
                  <a:srgbClr val="00B0F0"/>
                </a:solidFill>
              </a:rPr>
              <a:t>Presence of debris, necrotic tissue, and infection </a:t>
            </a:r>
          </a:p>
          <a:p>
            <a:pPr marL="0" indent="0">
              <a:buNone/>
            </a:pPr>
            <a:r>
              <a:rPr lang="en-US" dirty="0" smtClean="0"/>
              <a:t>Foreign bodies prevents tissue cohesion and prolong the inflammation process leading to increased exudate and susceptibility to infection. Collagen </a:t>
            </a:r>
            <a:r>
              <a:rPr lang="en-US" dirty="0" err="1" smtClean="0"/>
              <a:t>lysis</a:t>
            </a:r>
            <a:r>
              <a:rPr lang="en-US" dirty="0" smtClean="0"/>
              <a:t> can occur when an infection is present. This further delays healing and can lead to Tissue death..</a:t>
            </a:r>
            <a:endParaRPr lang="en-US" dirty="0"/>
          </a:p>
        </p:txBody>
      </p:sp>
    </p:spTree>
    <p:extLst>
      <p:ext uri="{BB962C8B-B14F-4D97-AF65-F5344CB8AC3E}">
        <p14:creationId xmlns:p14="http://schemas.microsoft.com/office/powerpoint/2010/main" val="39092757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en-US" b="1" dirty="0" smtClean="0"/>
              <a:t>cont.…</a:t>
            </a:r>
            <a:endParaRPr lang="en-US" b="1"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5.</a:t>
            </a:r>
            <a:r>
              <a:rPr lang="en-US" dirty="0" smtClean="0">
                <a:solidFill>
                  <a:srgbClr val="00B0F0"/>
                </a:solidFill>
              </a:rPr>
              <a:t>Repeated trauma </a:t>
            </a:r>
          </a:p>
          <a:p>
            <a:r>
              <a:rPr lang="en-US" dirty="0" smtClean="0"/>
              <a:t>Injuries subjected to existing wounds retrogresses the healing wound either by increasing the wounds surface area or destroying the granulating/epithelializing cells. Injuries and/or open wounds on previous scars heal slowly and poorly due to reduced cellular activities due to rigidity and compromise of the skin structure caused by the scar tissue. </a:t>
            </a:r>
            <a:endParaRPr lang="en-US" dirty="0"/>
          </a:p>
          <a:p>
            <a:pPr marL="0" indent="0">
              <a:buNone/>
            </a:pPr>
            <a:r>
              <a:rPr lang="en-US" dirty="0" smtClean="0"/>
              <a:t>6. </a:t>
            </a:r>
            <a:r>
              <a:rPr lang="en-US" dirty="0" smtClean="0">
                <a:solidFill>
                  <a:srgbClr val="00B0F0"/>
                </a:solidFill>
              </a:rPr>
              <a:t>Skin and moisture </a:t>
            </a:r>
          </a:p>
          <a:p>
            <a:pPr marL="0" indent="0">
              <a:buNone/>
            </a:pPr>
            <a:r>
              <a:rPr lang="en-US" dirty="0" smtClean="0"/>
              <a:t>Skin must have an adequate amount of fluid to ensure proper functioning and viability of the tissue. Alteration in moisture predisposes the patient to further skin breakdown, infection and maceration. The formation of </a:t>
            </a:r>
            <a:r>
              <a:rPr lang="en-US" dirty="0" err="1" smtClean="0"/>
              <a:t>eschar</a:t>
            </a:r>
            <a:r>
              <a:rPr lang="en-US" dirty="0" smtClean="0"/>
              <a:t> commonly associated with pressure ulcers is brought on in severe cases when dehydration induced by the death of the underlying dermal structures occurs.</a:t>
            </a:r>
            <a:endParaRPr lang="en-US" dirty="0"/>
          </a:p>
        </p:txBody>
      </p:sp>
    </p:spTree>
    <p:extLst>
      <p:ext uri="{BB962C8B-B14F-4D97-AF65-F5344CB8AC3E}">
        <p14:creationId xmlns:p14="http://schemas.microsoft.com/office/powerpoint/2010/main" val="3010234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 </a:t>
            </a:r>
            <a:endParaRPr lang="en-US" b="1"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smtClean="0"/>
              <a:t>7. </a:t>
            </a:r>
            <a:r>
              <a:rPr lang="en-US" dirty="0" smtClean="0">
                <a:solidFill>
                  <a:srgbClr val="00B0F0"/>
                </a:solidFill>
              </a:rPr>
              <a:t>Systemic causes </a:t>
            </a:r>
          </a:p>
          <a:p>
            <a:r>
              <a:rPr lang="en-US" dirty="0" smtClean="0"/>
              <a:t>Common systemic disorders include </a:t>
            </a:r>
            <a:r>
              <a:rPr lang="en-US" b="1" dirty="0" smtClean="0"/>
              <a:t>diabetes mellitus, malnourishment, </a:t>
            </a:r>
            <a:r>
              <a:rPr lang="en-US" dirty="0" smtClean="0"/>
              <a:t>and</a:t>
            </a:r>
            <a:r>
              <a:rPr lang="en-US" b="1" dirty="0" smtClean="0"/>
              <a:t> immunodeficiency</a:t>
            </a:r>
            <a:r>
              <a:rPr lang="en-US" dirty="0" smtClean="0"/>
              <a:t>. </a:t>
            </a:r>
            <a:r>
              <a:rPr lang="en-US" b="1" dirty="0" smtClean="0"/>
              <a:t>Diabetes mellitus </a:t>
            </a:r>
            <a:r>
              <a:rPr lang="en-US" dirty="0" smtClean="0"/>
              <a:t>plays an enormous role in the healing process of wounds. It predisposes patients to wounds due to </a:t>
            </a:r>
            <a:r>
              <a:rPr lang="en-US" b="1" dirty="0" smtClean="0"/>
              <a:t>diminished sensation </a:t>
            </a:r>
            <a:r>
              <a:rPr lang="en-US" dirty="0" smtClean="0"/>
              <a:t>and</a:t>
            </a:r>
            <a:r>
              <a:rPr lang="en-US" b="1" dirty="0" smtClean="0"/>
              <a:t> poor arterial flow, compromised immunity </a:t>
            </a:r>
            <a:r>
              <a:rPr lang="en-US" dirty="0" smtClean="0"/>
              <a:t>and</a:t>
            </a:r>
            <a:r>
              <a:rPr lang="en-US" b="1" dirty="0" smtClean="0"/>
              <a:t> susceptibility to tissue breakdown</a:t>
            </a:r>
            <a:r>
              <a:rPr lang="en-US" dirty="0" smtClean="0"/>
              <a:t>. There are countless medications and other diseases that compromise the healing of wounds, and many of the medications such as prolonged steroid use leads to thinning skin. </a:t>
            </a:r>
          </a:p>
          <a:p>
            <a:pPr marL="0" indent="0">
              <a:buNone/>
            </a:pPr>
            <a:r>
              <a:rPr lang="en-US" dirty="0" smtClean="0"/>
              <a:t>8. </a:t>
            </a:r>
            <a:r>
              <a:rPr lang="en-US" dirty="0" smtClean="0">
                <a:solidFill>
                  <a:srgbClr val="00B0F0"/>
                </a:solidFill>
              </a:rPr>
              <a:t>Tissue hypoxia </a:t>
            </a:r>
          </a:p>
          <a:p>
            <a:r>
              <a:rPr lang="en-US" dirty="0" smtClean="0"/>
              <a:t>The most common causes of tissue hypoxia are related to </a:t>
            </a:r>
            <a:r>
              <a:rPr lang="en-US" b="1" dirty="0" smtClean="0"/>
              <a:t>arterial occlusions </a:t>
            </a:r>
            <a:r>
              <a:rPr lang="en-US" dirty="0" smtClean="0"/>
              <a:t>or </a:t>
            </a:r>
            <a:r>
              <a:rPr lang="en-US" b="1" dirty="0" smtClean="0"/>
              <a:t>vasoconstrictors</a:t>
            </a:r>
            <a:r>
              <a:rPr lang="en-US" dirty="0" smtClean="0"/>
              <a:t>, </a:t>
            </a:r>
            <a:r>
              <a:rPr lang="en-US" b="1" dirty="0" smtClean="0"/>
              <a:t>hypotension, hypothermia </a:t>
            </a:r>
            <a:r>
              <a:rPr lang="en-US" dirty="0" smtClean="0"/>
              <a:t>and</a:t>
            </a:r>
            <a:r>
              <a:rPr lang="en-US" b="1" dirty="0" smtClean="0"/>
              <a:t> peripheral venous congestion</a:t>
            </a:r>
            <a:r>
              <a:rPr lang="en-US" dirty="0" smtClean="0"/>
              <a:t>. Limited oxygen supply to the wound prevents collagen production. When the patient lacks the proper amount of oxygen in the bloodstream, the patient will endure vasoconstriction. </a:t>
            </a:r>
            <a:r>
              <a:rPr lang="en-US" b="1" dirty="0" smtClean="0"/>
              <a:t>Smoking</a:t>
            </a:r>
            <a:r>
              <a:rPr lang="en-US" dirty="0" smtClean="0"/>
              <a:t> also leads to tissue hypoxia. </a:t>
            </a:r>
          </a:p>
          <a:p>
            <a:pPr marL="0" indent="0">
              <a:buNone/>
            </a:pPr>
            <a:r>
              <a:rPr lang="en-US" dirty="0" smtClean="0"/>
              <a:t>9. </a:t>
            </a:r>
            <a:r>
              <a:rPr lang="en-US" dirty="0" smtClean="0">
                <a:solidFill>
                  <a:srgbClr val="00B0F0"/>
                </a:solidFill>
              </a:rPr>
              <a:t>Dry skin </a:t>
            </a:r>
          </a:p>
          <a:p>
            <a:r>
              <a:rPr lang="en-US" dirty="0" smtClean="0"/>
              <a:t>Patients who are prone to dry skin, especially the elderly are at risk for </a:t>
            </a:r>
            <a:r>
              <a:rPr lang="en-US" b="1" dirty="0" smtClean="0"/>
              <a:t>skin lesions, excoriations, infection, and thickening due to scratching and rubbing the skin</a:t>
            </a:r>
            <a:r>
              <a:rPr lang="en-US" dirty="0" smtClean="0"/>
              <a:t>. This leads to reduced cellular regeneration.</a:t>
            </a:r>
            <a:endParaRPr lang="en-US" dirty="0"/>
          </a:p>
        </p:txBody>
      </p:sp>
    </p:spTree>
    <p:extLst>
      <p:ext uri="{BB962C8B-B14F-4D97-AF65-F5344CB8AC3E}">
        <p14:creationId xmlns:p14="http://schemas.microsoft.com/office/powerpoint/2010/main" val="3451823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 </a:t>
            </a:r>
            <a:endParaRPr lang="en-US" b="1" dirty="0"/>
          </a:p>
        </p:txBody>
      </p:sp>
      <p:sp>
        <p:nvSpPr>
          <p:cNvPr id="3" name="Content Placeholder 2"/>
          <p:cNvSpPr>
            <a:spLocks noGrp="1"/>
          </p:cNvSpPr>
          <p:nvPr>
            <p:ph idx="1"/>
          </p:nvPr>
        </p:nvSpPr>
        <p:spPr/>
        <p:txBody>
          <a:bodyPr/>
          <a:lstStyle/>
          <a:p>
            <a:pPr marL="0" indent="0">
              <a:buNone/>
            </a:pPr>
            <a:r>
              <a:rPr lang="en-US" dirty="0" smtClean="0"/>
              <a:t>10. </a:t>
            </a:r>
            <a:r>
              <a:rPr lang="en-US" dirty="0" smtClean="0">
                <a:solidFill>
                  <a:srgbClr val="00B0F0"/>
                </a:solidFill>
              </a:rPr>
              <a:t>Wound Infection </a:t>
            </a:r>
          </a:p>
          <a:p>
            <a:r>
              <a:rPr lang="en-US" dirty="0" smtClean="0"/>
              <a:t>Due to the injury process, all wounds are contaminated with bacteria. However, the patient’s immune competence and the size of the bacterial inoculum determine whether the wound will become infected. If the patient has normal host defenses, the wound will heal effectively. Bacteria/viral load increase the inflammatory period, prolonging the phase.</a:t>
            </a:r>
            <a:endParaRPr lang="en-US" dirty="0"/>
          </a:p>
        </p:txBody>
      </p:sp>
    </p:spTree>
    <p:extLst>
      <p:ext uri="{BB962C8B-B14F-4D97-AF65-F5344CB8AC3E}">
        <p14:creationId xmlns:p14="http://schemas.microsoft.com/office/powerpoint/2010/main" val="3269734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INTRODUCTION</a:t>
            </a:r>
            <a:endParaRPr lang="en-US" b="1" dirty="0"/>
          </a:p>
        </p:txBody>
      </p:sp>
      <p:sp>
        <p:nvSpPr>
          <p:cNvPr id="3" name="Content Placeholder 2"/>
          <p:cNvSpPr>
            <a:spLocks noGrp="1"/>
          </p:cNvSpPr>
          <p:nvPr>
            <p:ph idx="1"/>
          </p:nvPr>
        </p:nvSpPr>
        <p:spPr/>
        <p:txBody>
          <a:bodyPr/>
          <a:lstStyle/>
          <a:p>
            <a:r>
              <a:rPr lang="en-US" b="1" dirty="0" smtClean="0"/>
              <a:t>Wound</a:t>
            </a:r>
            <a:r>
              <a:rPr lang="en-US" dirty="0" smtClean="0"/>
              <a:t> Is a physical injury compromising the normal integrity of skin. It may involve the underlying structures i.e. tendons, muscle, bone etc. </a:t>
            </a:r>
          </a:p>
          <a:p>
            <a:r>
              <a:rPr lang="en-US" b="1" dirty="0" smtClean="0"/>
              <a:t>Acute Wound</a:t>
            </a:r>
            <a:r>
              <a:rPr lang="en-US" dirty="0" smtClean="0"/>
              <a:t>: Disruptions to the integrity of the skin +/- the underlying tissues that progresses to heal continuously/timely through the normal phases of healing. (Hemostasis, Defensive/Inflammatory. Proliferative, Maturation.) </a:t>
            </a:r>
          </a:p>
          <a:p>
            <a:r>
              <a:rPr lang="en-US" b="1" dirty="0" smtClean="0"/>
              <a:t>Chronic wound</a:t>
            </a:r>
            <a:r>
              <a:rPr lang="en-US" dirty="0" smtClean="0"/>
              <a:t>: Disruptions in the skin which does not progress to heal normally. The process of healing mostly stagnates at inflammatory phase</a:t>
            </a:r>
            <a:endParaRPr lang="en-US" dirty="0"/>
          </a:p>
        </p:txBody>
      </p:sp>
    </p:spTree>
    <p:extLst>
      <p:ext uri="{BB962C8B-B14F-4D97-AF65-F5344CB8AC3E}">
        <p14:creationId xmlns:p14="http://schemas.microsoft.com/office/powerpoint/2010/main" val="35218882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219" y="335629"/>
            <a:ext cx="10515600" cy="1325563"/>
          </a:xfrm>
        </p:spPr>
        <p:txBody>
          <a:bodyPr/>
          <a:lstStyle/>
          <a:p>
            <a:r>
              <a:rPr lang="en-US" b="1" dirty="0" smtClean="0"/>
              <a:t>CONT</a:t>
            </a:r>
            <a:r>
              <a:rPr lang="en-US" dirty="0" smtClean="0"/>
              <a:t>…</a:t>
            </a:r>
            <a:endParaRPr lang="en-US" dirty="0"/>
          </a:p>
        </p:txBody>
      </p:sp>
      <p:sp>
        <p:nvSpPr>
          <p:cNvPr id="3" name="Content Placeholder 2"/>
          <p:cNvSpPr>
            <a:spLocks noGrp="1"/>
          </p:cNvSpPr>
          <p:nvPr>
            <p:ph idx="1"/>
          </p:nvPr>
        </p:nvSpPr>
        <p:spPr/>
        <p:txBody>
          <a:bodyPr/>
          <a:lstStyle/>
          <a:p>
            <a:r>
              <a:rPr lang="en-US" dirty="0" smtClean="0"/>
              <a:t>The term </a:t>
            </a:r>
            <a:r>
              <a:rPr lang="en-US" b="1" dirty="0" smtClean="0"/>
              <a:t>soft tissues </a:t>
            </a:r>
            <a:r>
              <a:rPr lang="en-US" dirty="0" smtClean="0"/>
              <a:t>refers to those parts which are not bone or cartilage. </a:t>
            </a:r>
          </a:p>
          <a:p>
            <a:r>
              <a:rPr lang="en-US" dirty="0" smtClean="0"/>
              <a:t>From the point of view of injuries, it is necessary to consider the </a:t>
            </a:r>
            <a:r>
              <a:rPr lang="en-US" i="1" dirty="0" smtClean="0"/>
              <a:t>skin, muscles, tendons, ligaments, blood vessels </a:t>
            </a:r>
            <a:r>
              <a:rPr lang="en-US" dirty="0" smtClean="0"/>
              <a:t>and</a:t>
            </a:r>
            <a:r>
              <a:rPr lang="en-US" i="1" dirty="0" smtClean="0"/>
              <a:t> nerves.</a:t>
            </a:r>
          </a:p>
          <a:p>
            <a:r>
              <a:rPr lang="en-US" dirty="0" smtClean="0"/>
              <a:t>It is vital to consider not only what structures have been damaged, but also how the damage has come about, known as the </a:t>
            </a:r>
            <a:r>
              <a:rPr lang="en-US" b="1" dirty="0" smtClean="0"/>
              <a:t>mechanism of injury .</a:t>
            </a:r>
            <a:endParaRPr lang="en-US" b="1" dirty="0"/>
          </a:p>
        </p:txBody>
      </p:sp>
    </p:spTree>
    <p:extLst>
      <p:ext uri="{BB962C8B-B14F-4D97-AF65-F5344CB8AC3E}">
        <p14:creationId xmlns:p14="http://schemas.microsoft.com/office/powerpoint/2010/main" val="352008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Mechanism of injury </a:t>
            </a:r>
            <a:endParaRPr lang="en-US" b="1" dirty="0"/>
          </a:p>
        </p:txBody>
      </p:sp>
      <p:sp>
        <p:nvSpPr>
          <p:cNvPr id="3" name="Content Placeholder 2"/>
          <p:cNvSpPr>
            <a:spLocks noGrp="1"/>
          </p:cNvSpPr>
          <p:nvPr>
            <p:ph idx="1"/>
          </p:nvPr>
        </p:nvSpPr>
        <p:spPr/>
        <p:txBody>
          <a:bodyPr/>
          <a:lstStyle/>
          <a:p>
            <a:r>
              <a:rPr lang="en-US" dirty="0" smtClean="0"/>
              <a:t>Injuries may be either </a:t>
            </a:r>
            <a:r>
              <a:rPr lang="en-US" b="1" dirty="0" smtClean="0"/>
              <a:t>blunt</a:t>
            </a:r>
            <a:r>
              <a:rPr lang="en-US" dirty="0" smtClean="0"/>
              <a:t> or </a:t>
            </a:r>
            <a:r>
              <a:rPr lang="en-US" b="1" dirty="0" smtClean="0"/>
              <a:t>penetrating</a:t>
            </a:r>
            <a:r>
              <a:rPr lang="en-US" dirty="0" smtClean="0"/>
              <a:t>. </a:t>
            </a:r>
          </a:p>
          <a:p>
            <a:r>
              <a:rPr lang="en-US" dirty="0" smtClean="0"/>
              <a:t>They may occur by external insult, such as a cut by a knife, or indirectly, such as a nerve damaged by the sharp end of a bone. </a:t>
            </a:r>
          </a:p>
          <a:p>
            <a:r>
              <a:rPr lang="en-US" dirty="0" smtClean="0"/>
              <a:t>The amount of energy imparted to the soft tissues is proportional to the degree of violence applied</a:t>
            </a:r>
            <a:endParaRPr lang="en-US" dirty="0"/>
          </a:p>
        </p:txBody>
      </p:sp>
    </p:spTree>
    <p:extLst>
      <p:ext uri="{BB962C8B-B14F-4D97-AF65-F5344CB8AC3E}">
        <p14:creationId xmlns:p14="http://schemas.microsoft.com/office/powerpoint/2010/main" val="3594893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a:t>
            </a:r>
            <a:r>
              <a:rPr lang="en-US" b="1" dirty="0" smtClean="0"/>
              <a:t>ound closure</a:t>
            </a:r>
            <a:endParaRPr lang="en-US" b="1" dirty="0"/>
          </a:p>
        </p:txBody>
      </p:sp>
      <p:sp>
        <p:nvSpPr>
          <p:cNvPr id="3" name="Content Placeholder 2"/>
          <p:cNvSpPr>
            <a:spLocks noGrp="1"/>
          </p:cNvSpPr>
          <p:nvPr>
            <p:ph idx="1"/>
          </p:nvPr>
        </p:nvSpPr>
        <p:spPr/>
        <p:txBody>
          <a:bodyPr/>
          <a:lstStyle/>
          <a:p>
            <a:pPr marL="0" indent="0">
              <a:buNone/>
            </a:pPr>
            <a:r>
              <a:rPr lang="en-US" dirty="0" smtClean="0"/>
              <a:t>• </a:t>
            </a:r>
            <a:r>
              <a:rPr lang="en-US" b="1" dirty="0" smtClean="0"/>
              <a:t>Primary</a:t>
            </a:r>
            <a:r>
              <a:rPr lang="en-US" dirty="0" smtClean="0"/>
              <a:t>-Edges of the wound can be approximated and bound together i.e. through stapling, suturing, gluing or taping. Healing occur by primary intention. </a:t>
            </a:r>
          </a:p>
          <a:p>
            <a:pPr marL="0" indent="0">
              <a:buNone/>
            </a:pPr>
            <a:r>
              <a:rPr lang="en-US" dirty="0" smtClean="0"/>
              <a:t>• </a:t>
            </a:r>
            <a:r>
              <a:rPr lang="en-US" b="1" dirty="0" smtClean="0"/>
              <a:t>Secondary</a:t>
            </a:r>
            <a:r>
              <a:rPr lang="en-US" dirty="0" smtClean="0"/>
              <a:t> –Wound is allowed to granulate &amp; re-epithelialize. Healing occurs by </a:t>
            </a:r>
            <a:r>
              <a:rPr lang="en-US" i="1" dirty="0" smtClean="0"/>
              <a:t>secondary intention</a:t>
            </a:r>
            <a:r>
              <a:rPr lang="en-US" dirty="0" smtClean="0"/>
              <a:t>. </a:t>
            </a:r>
          </a:p>
          <a:p>
            <a:pPr marL="0" indent="0">
              <a:buNone/>
            </a:pPr>
            <a:r>
              <a:rPr lang="en-US" dirty="0" smtClean="0"/>
              <a:t>• </a:t>
            </a:r>
            <a:r>
              <a:rPr lang="en-US" b="1" dirty="0" smtClean="0"/>
              <a:t>Delayed primary closure- </a:t>
            </a:r>
            <a:r>
              <a:rPr lang="en-US" dirty="0" smtClean="0"/>
              <a:t>Mostly done when an already existing open wound is closed similarly to primary wound closure. Debridement has to be done prior.</a:t>
            </a:r>
            <a:endParaRPr lang="en-US" dirty="0"/>
          </a:p>
        </p:txBody>
      </p:sp>
    </p:spTree>
    <p:extLst>
      <p:ext uri="{BB962C8B-B14F-4D97-AF65-F5344CB8AC3E}">
        <p14:creationId xmlns:p14="http://schemas.microsoft.com/office/powerpoint/2010/main" val="1929551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Phases of wound healing</a:t>
            </a:r>
            <a:endParaRPr lang="en-US" b="1" dirty="0"/>
          </a:p>
        </p:txBody>
      </p:sp>
      <p:sp>
        <p:nvSpPr>
          <p:cNvPr id="3" name="Content Placeholder 2"/>
          <p:cNvSpPr>
            <a:spLocks noGrp="1"/>
          </p:cNvSpPr>
          <p:nvPr>
            <p:ph idx="1"/>
          </p:nvPr>
        </p:nvSpPr>
        <p:spPr/>
        <p:txBody>
          <a:bodyPr>
            <a:normAutofit fontScale="92500"/>
          </a:bodyPr>
          <a:lstStyle/>
          <a:p>
            <a:r>
              <a:rPr lang="en-US" dirty="0" smtClean="0"/>
              <a:t>Primarily, the body has the capability of healing the wound on its own. At times, internal and external factors can cause stagnation or retrogress. It is the responsibility of the practitioner to make the healing environment conducive to facilitate quick healing and establish good skin integrity. </a:t>
            </a:r>
          </a:p>
          <a:p>
            <a:r>
              <a:rPr lang="en-US" dirty="0" smtClean="0"/>
              <a:t>The stages of wound healing are a complex and fragile process. Failure to progress in the stages of wound healing can lead to chronic wounds. </a:t>
            </a:r>
          </a:p>
          <a:p>
            <a:r>
              <a:rPr lang="en-US" dirty="0" smtClean="0"/>
              <a:t>Factors that lead up to chronic wounds are venous disease, infection, diabetes and metabolic deficiencies of the elderly. Advanced wound care can speed up the stages whereby a moist option for dressing are considered, protection from re-injury and infection</a:t>
            </a:r>
            <a:endParaRPr lang="en-US" dirty="0"/>
          </a:p>
        </p:txBody>
      </p:sp>
    </p:spTree>
    <p:extLst>
      <p:ext uri="{BB962C8B-B14F-4D97-AF65-F5344CB8AC3E}">
        <p14:creationId xmlns:p14="http://schemas.microsoft.com/office/powerpoint/2010/main" val="21254003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a:t>
            </a:r>
            <a:endParaRPr lang="en-US" b="1" dirty="0"/>
          </a:p>
        </p:txBody>
      </p:sp>
      <p:sp>
        <p:nvSpPr>
          <p:cNvPr id="3" name="Content Placeholder 2"/>
          <p:cNvSpPr>
            <a:spLocks noGrp="1"/>
          </p:cNvSpPr>
          <p:nvPr>
            <p:ph idx="1"/>
          </p:nvPr>
        </p:nvSpPr>
        <p:spPr/>
        <p:txBody>
          <a:bodyPr/>
          <a:lstStyle/>
          <a:p>
            <a:pPr marL="0" indent="0">
              <a:buNone/>
            </a:pPr>
            <a:r>
              <a:rPr lang="en-US" dirty="0" smtClean="0"/>
              <a:t>There are 4 phases of wound healing:</a:t>
            </a:r>
          </a:p>
          <a:p>
            <a:pPr marL="571500" indent="-571500">
              <a:buFont typeface="+mj-lt"/>
              <a:buAutoNum type="romanLcPeriod"/>
            </a:pPr>
            <a:r>
              <a:rPr lang="en-US" dirty="0" smtClean="0"/>
              <a:t>Hemostasis</a:t>
            </a:r>
          </a:p>
          <a:p>
            <a:pPr marL="571500" indent="-571500">
              <a:buFont typeface="+mj-lt"/>
              <a:buAutoNum type="romanLcPeriod"/>
            </a:pPr>
            <a:r>
              <a:rPr lang="en-US" dirty="0" smtClean="0"/>
              <a:t>Defensive/Inflammatory. </a:t>
            </a:r>
          </a:p>
          <a:p>
            <a:pPr marL="571500" indent="-571500">
              <a:buFont typeface="+mj-lt"/>
              <a:buAutoNum type="romanLcPeriod"/>
            </a:pPr>
            <a:r>
              <a:rPr lang="en-US" dirty="0" smtClean="0"/>
              <a:t>Proliferative, </a:t>
            </a:r>
          </a:p>
          <a:p>
            <a:pPr marL="571500" indent="-571500">
              <a:buFont typeface="+mj-lt"/>
              <a:buAutoNum type="romanLcPeriod"/>
            </a:pPr>
            <a:r>
              <a:rPr lang="en-US" dirty="0" smtClean="0"/>
              <a:t>Maturation.</a:t>
            </a:r>
          </a:p>
          <a:p>
            <a:endParaRPr lang="en-US" dirty="0"/>
          </a:p>
        </p:txBody>
      </p:sp>
    </p:spTree>
    <p:extLst>
      <p:ext uri="{BB962C8B-B14F-4D97-AF65-F5344CB8AC3E}">
        <p14:creationId xmlns:p14="http://schemas.microsoft.com/office/powerpoint/2010/main" val="3786584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Hemostatic phase</a:t>
            </a:r>
            <a:endParaRPr lang="en-US" b="1" dirty="0"/>
          </a:p>
        </p:txBody>
      </p:sp>
      <p:sp>
        <p:nvSpPr>
          <p:cNvPr id="3" name="Content Placeholder 2"/>
          <p:cNvSpPr>
            <a:spLocks noGrp="1"/>
          </p:cNvSpPr>
          <p:nvPr>
            <p:ph idx="1"/>
          </p:nvPr>
        </p:nvSpPr>
        <p:spPr/>
        <p:txBody>
          <a:bodyPr>
            <a:normAutofit fontScale="77500" lnSpcReduction="20000"/>
          </a:bodyPr>
          <a:lstStyle/>
          <a:p>
            <a:r>
              <a:rPr lang="en-US" dirty="0" smtClean="0"/>
              <a:t>This is the process of the wound being closed by clotting. Hemostasis starts when blood leaks out of the body. The first step of hemostasis is when blood vessels constrict to restrict the blood flow. Next, platelets stick together in order to seal the break in the wall of the blood vessel. Finally, coagulation occurs and reinforces the platelet plug with threads of fibrin which are like a molecular binding agent. </a:t>
            </a:r>
          </a:p>
          <a:p>
            <a:r>
              <a:rPr lang="en-US" dirty="0" smtClean="0"/>
              <a:t>The hemostasis stage of wound healing happens very quickly. The platelets adhere to the sub-endothelium surface within seconds of the rupture of a blood vessel's epithelial wall. After that, the first fibrin strands begin to adhere in about sixty seconds. As the fibrin mesh begins, the blood is transformed from liquid to gel through pro-coagulants and the release of prothrombin. </a:t>
            </a:r>
          </a:p>
          <a:p>
            <a:r>
              <a:rPr lang="en-US" dirty="0" smtClean="0"/>
              <a:t>The formation of a thrombus or clot keeps the platelets and blood cells trapped in the wound area. The thrombus is generally important in the stages of wound healing but becomes a problem if it detaches from the vessel wall and goes through the circulatory system, possibly causing a CVA, pulmonary embolism or Cardiac arrest.</a:t>
            </a:r>
            <a:endParaRPr lang="en-US" dirty="0"/>
          </a:p>
        </p:txBody>
      </p:sp>
    </p:spTree>
    <p:extLst>
      <p:ext uri="{BB962C8B-B14F-4D97-AF65-F5344CB8AC3E}">
        <p14:creationId xmlns:p14="http://schemas.microsoft.com/office/powerpoint/2010/main" val="387458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896" y="500062"/>
            <a:ext cx="10515600" cy="1325563"/>
          </a:xfrm>
        </p:spPr>
        <p:txBody>
          <a:bodyPr/>
          <a:lstStyle/>
          <a:p>
            <a:r>
              <a:rPr lang="en-US" b="1" dirty="0" smtClean="0"/>
              <a:t>Inflammatory phase</a:t>
            </a:r>
            <a:endParaRPr lang="en-US" b="1" dirty="0"/>
          </a:p>
        </p:txBody>
      </p:sp>
      <p:sp>
        <p:nvSpPr>
          <p:cNvPr id="3" name="Content Placeholder 2"/>
          <p:cNvSpPr>
            <a:spLocks noGrp="1"/>
          </p:cNvSpPr>
          <p:nvPr>
            <p:ph idx="1"/>
          </p:nvPr>
        </p:nvSpPr>
        <p:spPr/>
        <p:txBody>
          <a:bodyPr>
            <a:normAutofit fontScale="92500" lnSpcReduction="10000"/>
          </a:bodyPr>
          <a:lstStyle/>
          <a:p>
            <a:r>
              <a:rPr lang="en-US" dirty="0" smtClean="0"/>
              <a:t>Inflammation is the second stage of wound healing and begins right after the injury when the injured blood vessels leak </a:t>
            </a:r>
            <a:r>
              <a:rPr lang="en-US" b="1" dirty="0" smtClean="0"/>
              <a:t>transudate</a:t>
            </a:r>
            <a:r>
              <a:rPr lang="en-US" dirty="0" smtClean="0"/>
              <a:t> (made of water, salt, and protein) causing localized swelling. </a:t>
            </a:r>
          </a:p>
          <a:p>
            <a:r>
              <a:rPr lang="en-US" dirty="0" smtClean="0"/>
              <a:t>Inflammation both controls bleeding and prevents infection. The fluid engorgement allows healing and repair cells to move to the site of the wound. </a:t>
            </a:r>
          </a:p>
          <a:p>
            <a:r>
              <a:rPr lang="en-US" i="1" dirty="0" smtClean="0"/>
              <a:t>During the inflammatory phase, damaged cells, pathogens, and bacteria are removed from the wound area</a:t>
            </a:r>
            <a:r>
              <a:rPr lang="en-US" dirty="0" smtClean="0"/>
              <a:t>. These white blood cells, growth factors, nutrients and enzymes create the swelling, heat, pain and redness commonly seen during this stage of wound healing. </a:t>
            </a:r>
          </a:p>
          <a:p>
            <a:r>
              <a:rPr lang="en-US" dirty="0" smtClean="0"/>
              <a:t>Inflammation is a natural part of the wound healing process and only problematic if prolonged or excessive.</a:t>
            </a:r>
            <a:endParaRPr lang="en-US" dirty="0"/>
          </a:p>
        </p:txBody>
      </p:sp>
    </p:spTree>
    <p:extLst>
      <p:ext uri="{BB962C8B-B14F-4D97-AF65-F5344CB8AC3E}">
        <p14:creationId xmlns:p14="http://schemas.microsoft.com/office/powerpoint/2010/main" val="697587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TotalTime>
  <Words>1791</Words>
  <Application>Microsoft Office PowerPoint</Application>
  <PresentationFormat>Widescreen</PresentationFormat>
  <Paragraphs>80</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Wingdings</vt:lpstr>
      <vt:lpstr>Office Theme</vt:lpstr>
      <vt:lpstr>WOUNDS</vt:lpstr>
      <vt:lpstr>INTRODUCTION</vt:lpstr>
      <vt:lpstr>CONT…</vt:lpstr>
      <vt:lpstr>Mechanism of injury </vt:lpstr>
      <vt:lpstr>Wound closure</vt:lpstr>
      <vt:lpstr>Phases of wound healing</vt:lpstr>
      <vt:lpstr>Cont..</vt:lpstr>
      <vt:lpstr>Hemostatic phase</vt:lpstr>
      <vt:lpstr>Inflammatory phase</vt:lpstr>
      <vt:lpstr>Proliferative phase</vt:lpstr>
      <vt:lpstr>Maturation phase</vt:lpstr>
      <vt:lpstr>Factors affecting wound healing </vt:lpstr>
      <vt:lpstr> cont.…</vt:lpstr>
      <vt:lpstr> cont.…</vt:lpstr>
      <vt:lpstr>Cont.. </vt:lpstr>
      <vt:lpstr>Cont..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TRAUMATOLOGY</dc:title>
  <dc:creator>HP FOLIO</dc:creator>
  <cp:lastModifiedBy>HP FOLIO</cp:lastModifiedBy>
  <cp:revision>11</cp:revision>
  <dcterms:created xsi:type="dcterms:W3CDTF">2021-10-05T17:04:36Z</dcterms:created>
  <dcterms:modified xsi:type="dcterms:W3CDTF">2021-10-05T20:07:01Z</dcterms:modified>
</cp:coreProperties>
</file>