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44"/>
  </p:handout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70" r:id="rId14"/>
    <p:sldId id="269" r:id="rId15"/>
    <p:sldId id="302" r:id="rId16"/>
    <p:sldId id="266" r:id="rId17"/>
    <p:sldId id="301" r:id="rId18"/>
    <p:sldId id="271" r:id="rId19"/>
    <p:sldId id="279" r:id="rId20"/>
    <p:sldId id="280" r:id="rId21"/>
    <p:sldId id="275" r:id="rId22"/>
    <p:sldId id="277" r:id="rId23"/>
    <p:sldId id="281" r:id="rId24"/>
    <p:sldId id="282" r:id="rId25"/>
    <p:sldId id="283" r:id="rId26"/>
    <p:sldId id="285" r:id="rId27"/>
    <p:sldId id="284"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2E0400B-E5BD-48DB-9975-6C7D3986F088}" type="datetimeFigureOut">
              <a:rPr lang="en-US" smtClean="0"/>
              <a:t>7/9/2014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20231E-4BC7-4588-8EFB-CE09AF2C3196}" type="slidenum">
              <a:rPr lang="en-US" smtClean="0"/>
              <a:t>‹#›</a:t>
            </a:fld>
            <a:endParaRPr 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49D2A91-445C-4F5D-BBC9-7DD3FF91BEBA}" type="datetimeFigureOut">
              <a:rPr lang="en-US" smtClean="0"/>
              <a:pPr/>
              <a:t>7/9/2014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ED1-05EC-4C90-942E-3899ABD3494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9D2A91-445C-4F5D-BBC9-7DD3FF91BEBA}" type="datetimeFigureOut">
              <a:rPr lang="en-US" smtClean="0"/>
              <a:pPr/>
              <a:t>7/9/2014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ED1-05EC-4C90-942E-3899ABD349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9D2A91-445C-4F5D-BBC9-7DD3FF91BEBA}" type="datetimeFigureOut">
              <a:rPr lang="en-US" smtClean="0"/>
              <a:pPr/>
              <a:t>7/9/2014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ED1-05EC-4C90-942E-3899ABD349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9D2A91-445C-4F5D-BBC9-7DD3FF91BEBA}" type="datetimeFigureOut">
              <a:rPr lang="en-US" smtClean="0"/>
              <a:pPr/>
              <a:t>7/9/2014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ED1-05EC-4C90-942E-3899ABD349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49D2A91-445C-4F5D-BBC9-7DD3FF91BEBA}" type="datetimeFigureOut">
              <a:rPr lang="en-US" smtClean="0"/>
              <a:pPr/>
              <a:t>7/9/2014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781ED1-05EC-4C90-942E-3899ABD3494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49D2A91-445C-4F5D-BBC9-7DD3FF91BEBA}" type="datetimeFigureOut">
              <a:rPr lang="en-US" smtClean="0"/>
              <a:pPr/>
              <a:t>7/9/2014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81ED1-05EC-4C90-942E-3899ABD349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49D2A91-445C-4F5D-BBC9-7DD3FF91BEBA}" type="datetimeFigureOut">
              <a:rPr lang="en-US" smtClean="0"/>
              <a:pPr/>
              <a:t>7/9/2014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781ED1-05EC-4C90-942E-3899ABD349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49D2A91-445C-4F5D-BBC9-7DD3FF91BEBA}" type="datetimeFigureOut">
              <a:rPr lang="en-US" smtClean="0"/>
              <a:pPr/>
              <a:t>7/9/2014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781ED1-05EC-4C90-942E-3899ABD349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9D2A91-445C-4F5D-BBC9-7DD3FF91BEBA}" type="datetimeFigureOut">
              <a:rPr lang="en-US" smtClean="0"/>
              <a:pPr/>
              <a:t>7/9/2014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781ED1-05EC-4C90-942E-3899ABD349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9D2A91-445C-4F5D-BBC9-7DD3FF91BEBA}" type="datetimeFigureOut">
              <a:rPr lang="en-US" smtClean="0"/>
              <a:pPr/>
              <a:t>7/9/2014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81ED1-05EC-4C90-942E-3899ABD349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49D2A91-445C-4F5D-BBC9-7DD3FF91BEBA}" type="datetimeFigureOut">
              <a:rPr lang="en-US" smtClean="0"/>
              <a:pPr/>
              <a:t>7/9/2014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781ED1-05EC-4C90-942E-3899ABD3494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9D2A91-445C-4F5D-BBC9-7DD3FF91BEBA}" type="datetimeFigureOut">
              <a:rPr lang="en-US" smtClean="0"/>
              <a:pPr/>
              <a:t>7/9/2014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781ED1-05EC-4C90-942E-3899ABD3494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Pediatric neurology</a:t>
            </a:r>
            <a:endParaRPr lang="en-US" dirty="0"/>
          </a:p>
        </p:txBody>
      </p:sp>
      <p:sp>
        <p:nvSpPr>
          <p:cNvPr id="5" name="Subtitle 4"/>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Spina bifida</a:t>
            </a:r>
            <a:endParaRPr lang="en-US" dirty="0"/>
          </a:p>
        </p:txBody>
      </p:sp>
      <p:sp>
        <p:nvSpPr>
          <p:cNvPr id="3" name="Content Placeholder 2"/>
          <p:cNvSpPr>
            <a:spLocks noGrp="1"/>
          </p:cNvSpPr>
          <p:nvPr>
            <p:ph idx="1"/>
          </p:nvPr>
        </p:nvSpPr>
        <p:spPr>
          <a:xfrm>
            <a:off x="304800" y="914400"/>
            <a:ext cx="8382000" cy="5486400"/>
          </a:xfrm>
        </p:spPr>
        <p:txBody>
          <a:bodyPr>
            <a:normAutofit fontScale="92500" lnSpcReduction="10000"/>
          </a:bodyPr>
          <a:lstStyle/>
          <a:p>
            <a:r>
              <a:rPr lang="en-US" dirty="0" smtClean="0"/>
              <a:t>Neural tube defect where there is incomplete closure of the vertebrae and neural tube.</a:t>
            </a:r>
          </a:p>
          <a:p>
            <a:r>
              <a:rPr lang="en-US" dirty="0" smtClean="0"/>
              <a:t>Develops during the first 28 days of gestation</a:t>
            </a:r>
          </a:p>
          <a:p>
            <a:r>
              <a:rPr lang="en-US" dirty="0" smtClean="0"/>
              <a:t>It may be as a result of failure of the neural tube to close completely during the 4</a:t>
            </a:r>
            <a:r>
              <a:rPr lang="en-US" baseline="30000" dirty="0" smtClean="0"/>
              <a:t>th</a:t>
            </a:r>
            <a:r>
              <a:rPr lang="en-US" dirty="0" smtClean="0"/>
              <a:t> week of gestation or as a result of a fissure resulting from increased CSF pressure.</a:t>
            </a:r>
          </a:p>
          <a:p>
            <a:r>
              <a:rPr lang="en-US" dirty="0" smtClean="0"/>
              <a:t>Exposure to chemicals and medication during pregnancy and mother’s low intake of folic acid are associated factors.</a:t>
            </a:r>
          </a:p>
          <a:p>
            <a:r>
              <a:rPr lang="en-US" dirty="0" smtClean="0"/>
              <a:t>Spina bifida may occur any where along the spinal cord. The most common defects include:</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0"/>
            <a:ext cx="8839200" cy="6858000"/>
          </a:xfrm>
        </p:spPr>
        <p:txBody>
          <a:bodyPr>
            <a:normAutofit/>
          </a:bodyPr>
          <a:lstStyle/>
          <a:p>
            <a:pPr>
              <a:lnSpc>
                <a:spcPct val="90000"/>
              </a:lnSpc>
              <a:buNone/>
            </a:pPr>
            <a:r>
              <a:rPr lang="en-US" sz="2400" b="1" dirty="0" smtClean="0"/>
              <a:t>Level of the brain</a:t>
            </a:r>
          </a:p>
          <a:p>
            <a:pPr>
              <a:lnSpc>
                <a:spcPct val="90000"/>
              </a:lnSpc>
              <a:buNone/>
            </a:pPr>
            <a:r>
              <a:rPr lang="en-US" sz="2400" b="1" dirty="0" smtClean="0"/>
              <a:t>Anencephaly</a:t>
            </a:r>
          </a:p>
          <a:p>
            <a:pPr>
              <a:lnSpc>
                <a:spcPct val="90000"/>
              </a:lnSpc>
            </a:pPr>
            <a:r>
              <a:rPr lang="en-US" sz="2400" dirty="0" smtClean="0"/>
              <a:t>Anencephaly is the most severe form of neural tube defect. </a:t>
            </a:r>
          </a:p>
          <a:p>
            <a:pPr>
              <a:lnSpc>
                <a:spcPct val="90000"/>
              </a:lnSpc>
            </a:pPr>
            <a:r>
              <a:rPr lang="en-US" sz="2400" dirty="0" smtClean="0"/>
              <a:t>Neonates with anencephaly rarely survive more than a few hours or days unless in presence of intact midbrain</a:t>
            </a:r>
          </a:p>
          <a:p>
            <a:pPr>
              <a:lnSpc>
                <a:spcPct val="90000"/>
              </a:lnSpc>
            </a:pPr>
            <a:r>
              <a:rPr lang="en-US" sz="2400" dirty="0" smtClean="0"/>
              <a:t>These children have been the subject of myths, folklore, and superstitions, and have been referred to as monsters due to frightening appearance. </a:t>
            </a:r>
          </a:p>
          <a:p>
            <a:pPr>
              <a:lnSpc>
                <a:spcPct val="90000"/>
              </a:lnSpc>
            </a:pPr>
            <a:r>
              <a:rPr lang="en-US" sz="2400" dirty="0" smtClean="0"/>
              <a:t>It is the most common CNS malformations in the West. </a:t>
            </a:r>
          </a:p>
          <a:p>
            <a:pPr>
              <a:lnSpc>
                <a:spcPct val="90000"/>
              </a:lnSpc>
            </a:pPr>
            <a:r>
              <a:rPr lang="en-US" sz="2400" dirty="0" smtClean="0"/>
              <a:t>There is absence of the calvaria with cerebral hemispheres either missing or greatly reduced</a:t>
            </a:r>
          </a:p>
          <a:p>
            <a:pPr>
              <a:lnSpc>
                <a:spcPct val="90000"/>
              </a:lnSpc>
            </a:pPr>
            <a:endParaRPr lang="en-US" sz="2400" dirty="0" smtClean="0"/>
          </a:p>
          <a:p>
            <a:endParaRPr lang="en-US" dirty="0"/>
          </a:p>
        </p:txBody>
      </p:sp>
      <p:pic>
        <p:nvPicPr>
          <p:cNvPr id="4" name="Picture 4" descr="Autopsy specimen on a child with anencephaly. Thi..."/>
          <p:cNvPicPr>
            <a:picLocks noChangeAspect="1" noChangeArrowheads="1"/>
          </p:cNvPicPr>
          <p:nvPr/>
        </p:nvPicPr>
        <p:blipFill>
          <a:blip r:embed="rId2"/>
          <a:srcRect/>
          <a:stretch>
            <a:fillRect/>
          </a:stretch>
        </p:blipFill>
        <p:spPr>
          <a:xfrm>
            <a:off x="990600" y="4194175"/>
            <a:ext cx="2520950" cy="2663825"/>
          </a:xfrm>
          <a:prstGeom prst="rect">
            <a:avLst/>
          </a:prstGeom>
          <a:noFill/>
        </p:spPr>
      </p:pic>
      <p:pic>
        <p:nvPicPr>
          <p:cNvPr id="5" name="Picture 5" descr="Ventral view of a child with anencephaly that, li..."/>
          <p:cNvPicPr>
            <a:picLocks noChangeAspect="1" noChangeArrowheads="1"/>
          </p:cNvPicPr>
          <p:nvPr/>
        </p:nvPicPr>
        <p:blipFill>
          <a:blip r:embed="rId3"/>
          <a:srcRect/>
          <a:stretch>
            <a:fillRect/>
          </a:stretch>
        </p:blipFill>
        <p:spPr bwMode="auto">
          <a:xfrm>
            <a:off x="5334000" y="3886200"/>
            <a:ext cx="2303463" cy="244951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228600"/>
            <a:ext cx="8229600" cy="6172200"/>
          </a:xfrm>
        </p:spPr>
        <p:txBody>
          <a:bodyPr>
            <a:normAutofit/>
          </a:bodyPr>
          <a:lstStyle/>
          <a:p>
            <a:pPr>
              <a:buNone/>
            </a:pPr>
            <a:r>
              <a:rPr lang="en-US" dirty="0" err="1" smtClean="0"/>
              <a:t>Encephalocele</a:t>
            </a:r>
            <a:endParaRPr lang="en-US" dirty="0" smtClean="0"/>
          </a:p>
          <a:p>
            <a:r>
              <a:rPr lang="en-US" sz="2400" dirty="0" smtClean="0"/>
              <a:t>Protrusion of brain and meninges into a fluid filled sac through a skull defect</a:t>
            </a:r>
          </a:p>
          <a:p>
            <a:r>
              <a:rPr lang="en-US" sz="2400" dirty="0" smtClean="0"/>
              <a:t>Cranium </a:t>
            </a:r>
            <a:r>
              <a:rPr lang="en-US" sz="2400" dirty="0" err="1" smtClean="0"/>
              <a:t>bifidum</a:t>
            </a:r>
            <a:r>
              <a:rPr lang="en-US" sz="2400" dirty="0" smtClean="0"/>
              <a:t>, such as an </a:t>
            </a:r>
            <a:r>
              <a:rPr lang="en-US" sz="2400" dirty="0" err="1" smtClean="0"/>
              <a:t>encephalocele</a:t>
            </a:r>
            <a:r>
              <a:rPr lang="en-US" sz="2400" dirty="0" smtClean="0"/>
              <a:t>, is much more serious. </a:t>
            </a:r>
          </a:p>
          <a:p>
            <a:r>
              <a:rPr lang="en-US" sz="2400" dirty="0" err="1" smtClean="0"/>
              <a:t>Encephaloceles</a:t>
            </a:r>
            <a:r>
              <a:rPr lang="en-US" sz="2400" dirty="0" smtClean="0"/>
              <a:t> occur when the anterior </a:t>
            </a:r>
            <a:r>
              <a:rPr lang="en-US" sz="2400" dirty="0" err="1" smtClean="0"/>
              <a:t>neuropore</a:t>
            </a:r>
            <a:r>
              <a:rPr lang="en-US" sz="2400" dirty="0" smtClean="0"/>
              <a:t> fails to close at 26-28 wks gestation.</a:t>
            </a:r>
          </a:p>
          <a:p>
            <a:endParaRPr lang="en-US" dirty="0"/>
          </a:p>
        </p:txBody>
      </p:sp>
      <p:pic>
        <p:nvPicPr>
          <p:cNvPr id="4" name="Picture 4" descr="Neonate with a large occipital encephalocele lyin..."/>
          <p:cNvPicPr>
            <a:picLocks noChangeAspect="1" noChangeArrowheads="1"/>
          </p:cNvPicPr>
          <p:nvPr/>
        </p:nvPicPr>
        <p:blipFill>
          <a:blip r:embed="rId2"/>
          <a:srcRect/>
          <a:stretch>
            <a:fillRect/>
          </a:stretch>
        </p:blipFill>
        <p:spPr>
          <a:xfrm>
            <a:off x="1447800" y="3352800"/>
            <a:ext cx="5132387" cy="2981325"/>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err="1" smtClean="0"/>
              <a:t>Cranioschisis</a:t>
            </a:r>
            <a:endParaRPr lang="en-US" dirty="0" smtClean="0"/>
          </a:p>
          <a:p>
            <a:r>
              <a:rPr lang="en-US" dirty="0" smtClean="0"/>
              <a:t>Skull defect through which neural tissue protrudes.</a:t>
            </a:r>
          </a:p>
          <a:p>
            <a:pPr>
              <a:buNone/>
            </a:pPr>
            <a:r>
              <a:rPr lang="en-US" dirty="0" err="1" smtClean="0"/>
              <a:t>Exancephaly</a:t>
            </a:r>
            <a:endParaRPr lang="en-US" dirty="0" smtClean="0"/>
          </a:p>
          <a:p>
            <a:r>
              <a:rPr lang="en-US" dirty="0" smtClean="0"/>
              <a:t>Brain is totally exposed or herniated through a skull defect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Level of spinal cord</a:t>
            </a:r>
            <a:endParaRPr lang="en-US" dirty="0"/>
          </a:p>
        </p:txBody>
      </p:sp>
      <p:sp>
        <p:nvSpPr>
          <p:cNvPr id="3" name="Content Placeholder 2"/>
          <p:cNvSpPr>
            <a:spLocks noGrp="1"/>
          </p:cNvSpPr>
          <p:nvPr>
            <p:ph idx="1"/>
          </p:nvPr>
        </p:nvSpPr>
        <p:spPr>
          <a:xfrm>
            <a:off x="457200" y="1066800"/>
            <a:ext cx="8229600" cy="5562600"/>
          </a:xfrm>
        </p:spPr>
        <p:txBody>
          <a:bodyPr>
            <a:normAutofit/>
          </a:bodyPr>
          <a:lstStyle/>
          <a:p>
            <a:pPr algn="ctr">
              <a:buNone/>
            </a:pPr>
            <a:r>
              <a:rPr lang="en-US" sz="2400" b="1" dirty="0" smtClean="0"/>
              <a:t>Spina bifida </a:t>
            </a:r>
            <a:r>
              <a:rPr lang="en-US" sz="2400" b="1" dirty="0" err="1" smtClean="0"/>
              <a:t>cystica</a:t>
            </a:r>
            <a:endParaRPr lang="en-US" sz="2400" b="1" dirty="0" smtClean="0"/>
          </a:p>
          <a:p>
            <a:pPr>
              <a:buNone/>
            </a:pPr>
            <a:r>
              <a:rPr lang="en-US" sz="2400" dirty="0" smtClean="0"/>
              <a:t>Defect in closure of posterior vertebral arch resulting in  </a:t>
            </a:r>
            <a:r>
              <a:rPr lang="en-US" sz="2400" dirty="0" err="1" smtClean="0"/>
              <a:t>meningocele</a:t>
            </a:r>
            <a:r>
              <a:rPr lang="en-US" sz="2400" dirty="0" smtClean="0"/>
              <a:t> or </a:t>
            </a:r>
            <a:r>
              <a:rPr lang="en-US" sz="2400" dirty="0" err="1" smtClean="0"/>
              <a:t>meningomyelocele</a:t>
            </a:r>
            <a:endParaRPr lang="en-US" sz="2400" dirty="0" smtClean="0"/>
          </a:p>
          <a:p>
            <a:pPr>
              <a:lnSpc>
                <a:spcPct val="90000"/>
              </a:lnSpc>
              <a:buNone/>
            </a:pPr>
            <a:r>
              <a:rPr lang="en-US" sz="2400" dirty="0" err="1" smtClean="0"/>
              <a:t>Meningocele</a:t>
            </a:r>
            <a:r>
              <a:rPr lang="en-US" sz="2400" dirty="0" smtClean="0"/>
              <a:t> </a:t>
            </a:r>
          </a:p>
          <a:p>
            <a:pPr>
              <a:lnSpc>
                <a:spcPct val="90000"/>
              </a:lnSpc>
            </a:pPr>
            <a:r>
              <a:rPr lang="en-US" sz="2400" dirty="0" smtClean="0"/>
              <a:t>Herniation of the meninges through the bony defect spina bifida without spinal cord and nerve roots in the </a:t>
            </a:r>
            <a:r>
              <a:rPr lang="en-US" sz="2400" dirty="0" err="1" smtClean="0"/>
              <a:t>dural</a:t>
            </a:r>
            <a:r>
              <a:rPr lang="en-US" sz="2400" dirty="0" smtClean="0"/>
              <a:t> sac. </a:t>
            </a:r>
          </a:p>
          <a:p>
            <a:pPr>
              <a:lnSpc>
                <a:spcPct val="90000"/>
              </a:lnSpc>
            </a:pPr>
            <a:r>
              <a:rPr lang="en-US" sz="2400" dirty="0" smtClean="0"/>
              <a:t>The sac covering may be thin and </a:t>
            </a:r>
            <a:r>
              <a:rPr lang="en-US" sz="2400" dirty="0" err="1" smtClean="0"/>
              <a:t>transluscent</a:t>
            </a:r>
            <a:r>
              <a:rPr lang="en-US" sz="2400" dirty="0" smtClean="0"/>
              <a:t> or membranous</a:t>
            </a:r>
          </a:p>
          <a:p>
            <a:pPr>
              <a:lnSpc>
                <a:spcPct val="90000"/>
              </a:lnSpc>
              <a:buNone/>
            </a:pPr>
            <a:r>
              <a:rPr lang="en-US" sz="2400" dirty="0" err="1" smtClean="0"/>
              <a:t>Myelomeningocele</a:t>
            </a:r>
            <a:endParaRPr lang="en-US" sz="2400" dirty="0" smtClean="0"/>
          </a:p>
          <a:p>
            <a:pPr>
              <a:lnSpc>
                <a:spcPct val="90000"/>
              </a:lnSpc>
            </a:pPr>
            <a:r>
              <a:rPr lang="en-US" sz="2400" dirty="0" smtClean="0"/>
              <a:t>Herniation of the meninges through the bony defect spina bifida with spinal cord and nerve roots in the </a:t>
            </a:r>
            <a:r>
              <a:rPr lang="en-US" sz="2400" dirty="0" err="1" smtClean="0"/>
              <a:t>dural</a:t>
            </a:r>
            <a:r>
              <a:rPr lang="en-US" sz="2400" dirty="0" smtClean="0"/>
              <a:t> sac.</a:t>
            </a:r>
          </a:p>
          <a:p>
            <a:pPr>
              <a:lnSpc>
                <a:spcPct val="90000"/>
              </a:lnSpc>
            </a:pPr>
            <a:r>
              <a:rPr lang="en-US" sz="2400" dirty="0" smtClean="0"/>
              <a:t>The lesion is poorly covered so there may be leakage of CSF.</a:t>
            </a:r>
          </a:p>
          <a:p>
            <a:pPr>
              <a:lnSpc>
                <a:spcPct val="90000"/>
              </a:lnSpc>
            </a:pPr>
            <a:r>
              <a:rPr lang="en-US" sz="2400" dirty="0" smtClean="0"/>
              <a:t>Most commonly occurs at lumbar or </a:t>
            </a:r>
            <a:r>
              <a:rPr lang="en-US" sz="2400" dirty="0" err="1" smtClean="0"/>
              <a:t>lumbosacral</a:t>
            </a:r>
            <a:r>
              <a:rPr lang="en-US" sz="2400" dirty="0" smtClean="0"/>
              <a:t> areas of the vertebrae</a:t>
            </a:r>
            <a:endParaRPr lang="en-US" sz="24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myelomeningocele</a:t>
            </a:r>
            <a:endParaRPr lang="en-US" dirty="0"/>
          </a:p>
        </p:txBody>
      </p:sp>
      <p:pic>
        <p:nvPicPr>
          <p:cNvPr id="4" name="Content Placeholder 3" descr="Neonate with a lumbar myelomeningocele with an L5..."/>
          <p:cNvPicPr>
            <a:picLocks noGrp="1" noChangeAspect="1" noChangeArrowheads="1"/>
          </p:cNvPicPr>
          <p:nvPr>
            <p:ph idx="1"/>
          </p:nvPr>
        </p:nvPicPr>
        <p:blipFill>
          <a:blip r:embed="rId2"/>
          <a:srcRect/>
          <a:stretch>
            <a:fillRect/>
          </a:stretch>
        </p:blipFill>
        <p:spPr>
          <a:xfrm>
            <a:off x="1143000" y="1371600"/>
            <a:ext cx="6553200" cy="4876800"/>
          </a:xfr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4294967295"/>
          </p:nvPr>
        </p:nvSpPr>
        <p:spPr>
          <a:xfrm>
            <a:off x="0" y="304800"/>
            <a:ext cx="4800600" cy="6096000"/>
          </a:xfrm>
        </p:spPr>
        <p:txBody>
          <a:bodyPr>
            <a:normAutofit fontScale="25000" lnSpcReduction="20000"/>
          </a:bodyPr>
          <a:lstStyle/>
          <a:p>
            <a:pPr>
              <a:lnSpc>
                <a:spcPct val="90000"/>
              </a:lnSpc>
              <a:buNone/>
            </a:pPr>
            <a:r>
              <a:rPr lang="en-US" sz="9600" b="1" dirty="0" smtClean="0"/>
              <a:t>spina bifida </a:t>
            </a:r>
            <a:r>
              <a:rPr lang="en-US" sz="9600" b="1" dirty="0" err="1" smtClean="0"/>
              <a:t>occulta</a:t>
            </a:r>
            <a:endParaRPr lang="en-US" sz="9600" b="1" dirty="0" smtClean="0"/>
          </a:p>
          <a:p>
            <a:pPr>
              <a:lnSpc>
                <a:spcPct val="90000"/>
              </a:lnSpc>
            </a:pPr>
            <a:r>
              <a:rPr lang="en-US" sz="8800" dirty="0" smtClean="0"/>
              <a:t>spina bifida </a:t>
            </a:r>
            <a:r>
              <a:rPr lang="en-US" sz="8800" dirty="0" err="1" smtClean="0"/>
              <a:t>occulta</a:t>
            </a:r>
            <a:r>
              <a:rPr lang="en-US" sz="8800" dirty="0" smtClean="0"/>
              <a:t> (L5 – S1)-</a:t>
            </a:r>
          </a:p>
          <a:p>
            <a:pPr>
              <a:lnSpc>
                <a:spcPct val="90000"/>
              </a:lnSpc>
            </a:pPr>
            <a:r>
              <a:rPr lang="en-US" sz="8800" dirty="0" smtClean="0"/>
              <a:t>midline defect of the vertebral bodies without protrusion of the spinal cord or meninges</a:t>
            </a:r>
          </a:p>
          <a:p>
            <a:pPr>
              <a:lnSpc>
                <a:spcPct val="90000"/>
              </a:lnSpc>
              <a:buNone/>
            </a:pPr>
            <a:r>
              <a:rPr lang="en-US" sz="8800" b="1" dirty="0" smtClean="0"/>
              <a:t>signs &amp; symptoms</a:t>
            </a:r>
          </a:p>
          <a:p>
            <a:pPr>
              <a:lnSpc>
                <a:spcPct val="90000"/>
              </a:lnSpc>
            </a:pPr>
            <a:r>
              <a:rPr lang="en-US" sz="8800" dirty="0" smtClean="0"/>
              <a:t>+/-vertebral dimple ,dermal sinus tract </a:t>
            </a:r>
          </a:p>
          <a:p>
            <a:pPr>
              <a:lnSpc>
                <a:spcPct val="90000"/>
              </a:lnSpc>
            </a:pPr>
            <a:r>
              <a:rPr lang="en-US" sz="8800" dirty="0" smtClean="0"/>
              <a:t>Dimples below the </a:t>
            </a:r>
            <a:r>
              <a:rPr lang="en-US" sz="8800" dirty="0" err="1" smtClean="0"/>
              <a:t>gluteal</a:t>
            </a:r>
            <a:r>
              <a:rPr lang="en-US" sz="8800" dirty="0" smtClean="0"/>
              <a:t> -benign, </a:t>
            </a:r>
            <a:r>
              <a:rPr lang="en-US" sz="8800" dirty="0" err="1" smtClean="0"/>
              <a:t>nonneurologic</a:t>
            </a:r>
            <a:r>
              <a:rPr lang="en-US" sz="8800" dirty="0" smtClean="0"/>
              <a:t>.</a:t>
            </a:r>
          </a:p>
          <a:p>
            <a:pPr>
              <a:lnSpc>
                <a:spcPct val="90000"/>
              </a:lnSpc>
            </a:pPr>
            <a:r>
              <a:rPr lang="en-US" sz="8800" dirty="0" smtClean="0"/>
              <a:t>A pit, tract) below the </a:t>
            </a:r>
            <a:r>
              <a:rPr lang="en-US" sz="8800" dirty="0" err="1" smtClean="0"/>
              <a:t>gluteal</a:t>
            </a:r>
            <a:r>
              <a:rPr lang="en-US" sz="8800" dirty="0" smtClean="0"/>
              <a:t> crease is often a </a:t>
            </a:r>
            <a:r>
              <a:rPr lang="en-US" sz="8800" dirty="0" err="1" smtClean="0"/>
              <a:t>pilonidal</a:t>
            </a:r>
            <a:r>
              <a:rPr lang="en-US" sz="8800" dirty="0" smtClean="0"/>
              <a:t> sinus and need no further evaluation. Above- investigate.</a:t>
            </a:r>
          </a:p>
          <a:p>
            <a:pPr>
              <a:lnSpc>
                <a:spcPct val="90000"/>
              </a:lnSpc>
            </a:pPr>
            <a:r>
              <a:rPr lang="en-US" sz="8800" dirty="0" smtClean="0"/>
              <a:t>Small tuft of hair/ </a:t>
            </a:r>
            <a:r>
              <a:rPr lang="en-US" sz="8800" dirty="0" err="1" smtClean="0"/>
              <a:t>lipoma</a:t>
            </a:r>
            <a:r>
              <a:rPr lang="en-US" sz="8800" dirty="0" smtClean="0"/>
              <a:t> / </a:t>
            </a:r>
            <a:r>
              <a:rPr lang="en-US" sz="8800" dirty="0" err="1" smtClean="0"/>
              <a:t>hemangioma</a:t>
            </a:r>
            <a:r>
              <a:rPr lang="en-US" sz="8800" dirty="0" smtClean="0"/>
              <a:t>, – lower lumber-sacral region</a:t>
            </a:r>
          </a:p>
          <a:p>
            <a:pPr>
              <a:lnSpc>
                <a:spcPct val="90000"/>
              </a:lnSpc>
            </a:pPr>
            <a:r>
              <a:rPr lang="en-US" sz="8800" dirty="0" smtClean="0"/>
              <a:t>neurologic abnormality in the thoracic, lumbar, or sacral region </a:t>
            </a:r>
          </a:p>
          <a:p>
            <a:pPr>
              <a:lnSpc>
                <a:spcPct val="90000"/>
              </a:lnSpc>
              <a:buNone/>
            </a:pPr>
            <a:r>
              <a:rPr lang="en-US" sz="8800" dirty="0" smtClean="0"/>
              <a:t>      may be present</a:t>
            </a:r>
          </a:p>
          <a:p>
            <a:pPr>
              <a:lnSpc>
                <a:spcPct val="90000"/>
              </a:lnSpc>
              <a:buNone/>
            </a:pPr>
            <a:endParaRPr lang="en-US" sz="8800" dirty="0" smtClean="0"/>
          </a:p>
          <a:p>
            <a:pPr>
              <a:lnSpc>
                <a:spcPct val="90000"/>
              </a:lnSpc>
              <a:buNone/>
            </a:pPr>
            <a:endParaRPr lang="en-US" sz="8800" dirty="0" smtClean="0"/>
          </a:p>
          <a:p>
            <a:pPr>
              <a:lnSpc>
                <a:spcPct val="90000"/>
              </a:lnSpc>
              <a:buNone/>
            </a:pPr>
            <a:r>
              <a:rPr lang="en-US" sz="8800" dirty="0" smtClean="0"/>
              <a:t>    </a:t>
            </a:r>
          </a:p>
          <a:p>
            <a:endParaRPr lang="en-US" sz="8800" dirty="0"/>
          </a:p>
        </p:txBody>
      </p:sp>
      <p:pic>
        <p:nvPicPr>
          <p:cNvPr id="1026" name="Picture 2"/>
          <p:cNvPicPr>
            <a:picLocks noGrp="1" noChangeAspect="1" noChangeArrowheads="1"/>
          </p:cNvPicPr>
          <p:nvPr>
            <p:ph sz="quarter" idx="4294967295"/>
          </p:nvPr>
        </p:nvPicPr>
        <p:blipFill>
          <a:blip r:embed="rId2"/>
          <a:srcRect/>
          <a:stretch>
            <a:fillRect/>
          </a:stretch>
        </p:blipFill>
        <p:spPr bwMode="auto">
          <a:xfrm>
            <a:off x="4876800" y="1524000"/>
            <a:ext cx="4041775" cy="33289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Spina bifida </a:t>
            </a:r>
            <a:r>
              <a:rPr lang="en-US" dirty="0" err="1" smtClean="0"/>
              <a:t>occulta</a:t>
            </a:r>
            <a:endParaRPr lang="en-US" dirty="0"/>
          </a:p>
        </p:txBody>
      </p:sp>
      <p:sp>
        <p:nvSpPr>
          <p:cNvPr id="3" name="Content Placeholder 2"/>
          <p:cNvSpPr>
            <a:spLocks noGrp="1"/>
          </p:cNvSpPr>
          <p:nvPr>
            <p:ph idx="1"/>
          </p:nvPr>
        </p:nvSpPr>
        <p:spPr/>
        <p:txBody>
          <a:bodyPr>
            <a:normAutofit fontScale="77500" lnSpcReduction="20000"/>
          </a:bodyPr>
          <a:lstStyle/>
          <a:p>
            <a:pPr>
              <a:lnSpc>
                <a:spcPct val="90000"/>
              </a:lnSpc>
            </a:pPr>
            <a:r>
              <a:rPr lang="en-US" sz="2800" dirty="0" smtClean="0"/>
              <a:t>Orthopedic findings  </a:t>
            </a:r>
          </a:p>
          <a:p>
            <a:pPr lvl="1">
              <a:lnSpc>
                <a:spcPct val="90000"/>
              </a:lnSpc>
            </a:pPr>
            <a:r>
              <a:rPr lang="en-US" sz="2400" dirty="0" smtClean="0"/>
              <a:t>Extremity asymmetry </a:t>
            </a:r>
            <a:endParaRPr lang="en-US" sz="2400" b="1" dirty="0" smtClean="0"/>
          </a:p>
          <a:p>
            <a:pPr lvl="1">
              <a:lnSpc>
                <a:spcPct val="90000"/>
              </a:lnSpc>
            </a:pPr>
            <a:r>
              <a:rPr lang="en-US" sz="2400" dirty="0" smtClean="0"/>
              <a:t>Foot deformities</a:t>
            </a:r>
          </a:p>
          <a:p>
            <a:pPr>
              <a:lnSpc>
                <a:spcPct val="90000"/>
              </a:lnSpc>
            </a:pPr>
            <a:r>
              <a:rPr lang="en-US" dirty="0" smtClean="0"/>
              <a:t>Neurological problems  </a:t>
            </a:r>
          </a:p>
          <a:p>
            <a:pPr lvl="1">
              <a:lnSpc>
                <a:spcPct val="90000"/>
              </a:lnSpc>
            </a:pPr>
            <a:r>
              <a:rPr lang="en-US" dirty="0" smtClean="0"/>
              <a:t>Weakness of leg or legs </a:t>
            </a:r>
            <a:endParaRPr lang="en-US" b="1" dirty="0" smtClean="0"/>
          </a:p>
          <a:p>
            <a:pPr lvl="1">
              <a:lnSpc>
                <a:spcPct val="90000"/>
              </a:lnSpc>
            </a:pPr>
            <a:r>
              <a:rPr lang="en-US" dirty="0" smtClean="0"/>
              <a:t>Leg atrophy or asymmetry </a:t>
            </a:r>
            <a:endParaRPr lang="en-US" b="1" dirty="0" smtClean="0"/>
          </a:p>
          <a:p>
            <a:pPr lvl="1">
              <a:lnSpc>
                <a:spcPct val="90000"/>
              </a:lnSpc>
            </a:pPr>
            <a:r>
              <a:rPr lang="en-US" dirty="0" smtClean="0"/>
              <a:t>Loss of sensation, painless sores </a:t>
            </a:r>
            <a:endParaRPr lang="en-US" b="1" dirty="0" smtClean="0"/>
          </a:p>
          <a:p>
            <a:pPr lvl="1">
              <a:lnSpc>
                <a:spcPct val="90000"/>
              </a:lnSpc>
            </a:pPr>
            <a:r>
              <a:rPr lang="en-US" dirty="0" err="1" smtClean="0"/>
              <a:t>Hyperreflexia</a:t>
            </a:r>
            <a:r>
              <a:rPr lang="en-US" dirty="0" smtClean="0"/>
              <a:t> </a:t>
            </a:r>
            <a:endParaRPr lang="en-US" b="1" dirty="0" smtClean="0"/>
          </a:p>
          <a:p>
            <a:pPr lvl="1">
              <a:lnSpc>
                <a:spcPct val="90000"/>
              </a:lnSpc>
            </a:pPr>
            <a:r>
              <a:rPr lang="en-US" dirty="0" smtClean="0"/>
              <a:t>Unusual back pain </a:t>
            </a:r>
            <a:endParaRPr lang="en-US" b="1" dirty="0" smtClean="0"/>
          </a:p>
          <a:p>
            <a:pPr lvl="1">
              <a:lnSpc>
                <a:spcPct val="90000"/>
              </a:lnSpc>
            </a:pPr>
            <a:r>
              <a:rPr lang="en-US" dirty="0" smtClean="0"/>
              <a:t>Abnormal gait </a:t>
            </a:r>
            <a:endParaRPr lang="en-US" b="1" dirty="0" smtClean="0"/>
          </a:p>
          <a:p>
            <a:pPr lvl="1">
              <a:lnSpc>
                <a:spcPct val="90000"/>
              </a:lnSpc>
            </a:pPr>
            <a:r>
              <a:rPr lang="en-US" dirty="0" err="1" smtClean="0"/>
              <a:t>Radiculopathy</a:t>
            </a:r>
            <a:endParaRPr lang="en-US" dirty="0" smtClean="0"/>
          </a:p>
          <a:p>
            <a:pPr>
              <a:lnSpc>
                <a:spcPct val="90000"/>
              </a:lnSpc>
            </a:pPr>
            <a:r>
              <a:rPr lang="en-US" dirty="0" smtClean="0"/>
              <a:t>Urologic problems  </a:t>
            </a:r>
          </a:p>
          <a:p>
            <a:pPr lvl="1">
              <a:lnSpc>
                <a:spcPct val="90000"/>
              </a:lnSpc>
            </a:pPr>
            <a:r>
              <a:rPr lang="en-US" dirty="0" err="1" smtClean="0"/>
              <a:t>Neurogenic</a:t>
            </a:r>
            <a:r>
              <a:rPr lang="en-US" dirty="0" smtClean="0"/>
              <a:t> bladder </a:t>
            </a:r>
            <a:endParaRPr lang="en-US" b="1" dirty="0" smtClean="0"/>
          </a:p>
          <a:p>
            <a:pPr lvl="1">
              <a:lnSpc>
                <a:spcPct val="90000"/>
              </a:lnSpc>
            </a:pPr>
            <a:r>
              <a:rPr lang="en-US" dirty="0" smtClean="0"/>
              <a:t>Incontinence</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228600"/>
            <a:ext cx="8229600" cy="6248400"/>
          </a:xfrm>
        </p:spPr>
        <p:txBody>
          <a:bodyPr>
            <a:normAutofit fontScale="77500" lnSpcReduction="20000"/>
          </a:bodyPr>
          <a:lstStyle/>
          <a:p>
            <a:pPr>
              <a:buNone/>
            </a:pPr>
            <a:r>
              <a:rPr lang="en-US" b="1" dirty="0" smtClean="0"/>
              <a:t>Hydrocephalu</a:t>
            </a:r>
            <a:r>
              <a:rPr lang="en-US" dirty="0" smtClean="0"/>
              <a:t>s</a:t>
            </a:r>
          </a:p>
          <a:p>
            <a:r>
              <a:rPr lang="en-US" dirty="0" smtClean="0"/>
              <a:t>Hydrocephalus is a hydrodynamic disorder of CSF caused by increased production, impaired absorption or blockage of flow of CSF resulting in  excessive amount of CSF</a:t>
            </a:r>
          </a:p>
          <a:p>
            <a:pPr>
              <a:buNone/>
            </a:pPr>
            <a:r>
              <a:rPr lang="en-US" dirty="0" smtClean="0"/>
              <a:t>Types</a:t>
            </a:r>
          </a:p>
          <a:p>
            <a:pPr>
              <a:lnSpc>
                <a:spcPct val="90000"/>
              </a:lnSpc>
              <a:buNone/>
            </a:pPr>
            <a:r>
              <a:rPr lang="en-US" b="1" dirty="0" smtClean="0"/>
              <a:t>Communicating hydrocephalus</a:t>
            </a:r>
          </a:p>
          <a:p>
            <a:pPr>
              <a:lnSpc>
                <a:spcPct val="90000"/>
              </a:lnSpc>
            </a:pPr>
            <a:r>
              <a:rPr lang="en-US" dirty="0" smtClean="0"/>
              <a:t>Occurs when full communication occurs between the ventricles and subarachnoid space. </a:t>
            </a:r>
          </a:p>
          <a:p>
            <a:pPr>
              <a:lnSpc>
                <a:spcPct val="90000"/>
              </a:lnSpc>
            </a:pPr>
            <a:r>
              <a:rPr lang="en-US" dirty="0" smtClean="0"/>
              <a:t>The obstruction  is outside the ventricular system.</a:t>
            </a:r>
          </a:p>
          <a:p>
            <a:pPr>
              <a:lnSpc>
                <a:spcPct val="90000"/>
              </a:lnSpc>
            </a:pPr>
            <a:r>
              <a:rPr lang="en-US" dirty="0" smtClean="0"/>
              <a:t>It is caused by overproduction of CSF (rarely), defective absorption of CSF (most often), or venous drainage insufficiency (occasionally).</a:t>
            </a:r>
            <a:br>
              <a:rPr lang="en-US" dirty="0" smtClean="0"/>
            </a:br>
            <a:endParaRPr lang="en-US" dirty="0" smtClean="0"/>
          </a:p>
          <a:p>
            <a:pPr>
              <a:lnSpc>
                <a:spcPct val="90000"/>
              </a:lnSpc>
              <a:buNone/>
            </a:pPr>
            <a:r>
              <a:rPr lang="en-US" b="1" dirty="0" smtClean="0"/>
              <a:t>Non communicating hydrocephalus (99% of cases)</a:t>
            </a:r>
          </a:p>
          <a:p>
            <a:pPr>
              <a:lnSpc>
                <a:spcPct val="90000"/>
              </a:lnSpc>
            </a:pPr>
            <a:r>
              <a:rPr lang="en-US" dirty="0" smtClean="0"/>
              <a:t>Occurs when CSF flow is obstructed within the ventricular system or in its outlets to the arachnoid space. </a:t>
            </a:r>
          </a:p>
          <a:p>
            <a:pPr>
              <a:lnSpc>
                <a:spcPct val="90000"/>
              </a:lnSpc>
            </a:pPr>
            <a:r>
              <a:rPr lang="en-US" dirty="0" smtClean="0"/>
              <a:t>Most often a result of congenital anomaly.</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a:lnSpc>
                <a:spcPct val="90000"/>
              </a:lnSpc>
              <a:buNone/>
            </a:pPr>
            <a:r>
              <a:rPr lang="en-US" b="1" dirty="0" smtClean="0"/>
              <a:t>Causes</a:t>
            </a:r>
          </a:p>
          <a:p>
            <a:pPr>
              <a:lnSpc>
                <a:spcPct val="90000"/>
              </a:lnSpc>
              <a:buNone/>
            </a:pPr>
            <a:r>
              <a:rPr lang="en-US" dirty="0" smtClean="0"/>
              <a:t>Congenital causes in infants and children </a:t>
            </a:r>
          </a:p>
          <a:p>
            <a:pPr lvl="1">
              <a:lnSpc>
                <a:spcPct val="90000"/>
              </a:lnSpc>
            </a:pPr>
            <a:r>
              <a:rPr lang="en-US" dirty="0" smtClean="0"/>
              <a:t>Brainstem malformation causing stenosis of the aqueduct of </a:t>
            </a:r>
            <a:r>
              <a:rPr lang="en-US" dirty="0" err="1" smtClean="0"/>
              <a:t>Sylvius</a:t>
            </a:r>
            <a:r>
              <a:rPr lang="en-US" dirty="0" smtClean="0"/>
              <a:t> -10% of all cases of hydrocephalus in newborns. </a:t>
            </a:r>
          </a:p>
          <a:p>
            <a:pPr lvl="1">
              <a:lnSpc>
                <a:spcPct val="90000"/>
              </a:lnSpc>
            </a:pPr>
            <a:r>
              <a:rPr lang="en-US" dirty="0" smtClean="0"/>
              <a:t>Dandy-Walker malformation -2-4% newborn hydrocephalus. </a:t>
            </a:r>
          </a:p>
          <a:p>
            <a:pPr lvl="1">
              <a:lnSpc>
                <a:spcPct val="90000"/>
              </a:lnSpc>
            </a:pPr>
            <a:r>
              <a:rPr lang="en-US" dirty="0" smtClean="0"/>
              <a:t>Arnold-</a:t>
            </a:r>
            <a:r>
              <a:rPr lang="en-US" dirty="0" err="1" smtClean="0"/>
              <a:t>Chiari</a:t>
            </a:r>
            <a:r>
              <a:rPr lang="en-US" dirty="0" smtClean="0"/>
              <a:t> malformation type I &amp; II </a:t>
            </a:r>
          </a:p>
          <a:p>
            <a:pPr lvl="1">
              <a:lnSpc>
                <a:spcPct val="90000"/>
              </a:lnSpc>
            </a:pPr>
            <a:r>
              <a:rPr lang="en-US" dirty="0" smtClean="0"/>
              <a:t>Agenesis of the foramen of </a:t>
            </a:r>
            <a:r>
              <a:rPr lang="en-US" dirty="0" err="1" smtClean="0"/>
              <a:t>Monro</a:t>
            </a:r>
            <a:r>
              <a:rPr lang="en-US" dirty="0" smtClean="0"/>
              <a:t> </a:t>
            </a:r>
          </a:p>
          <a:p>
            <a:pPr lvl="1">
              <a:lnSpc>
                <a:spcPct val="90000"/>
              </a:lnSpc>
            </a:pPr>
            <a:r>
              <a:rPr lang="en-US" dirty="0" smtClean="0"/>
              <a:t>Congenital toxoplasmosis </a:t>
            </a:r>
          </a:p>
          <a:p>
            <a:pPr lvl="1">
              <a:lnSpc>
                <a:spcPct val="90000"/>
              </a:lnSpc>
            </a:pPr>
            <a:r>
              <a:rPr lang="en-US" dirty="0" smtClean="0"/>
              <a:t>Bickers-Adams syndrome: X-linked hydrocephalus accounting for 7% of cases in males. It is characterized by stenosis of the aqueduct of </a:t>
            </a:r>
            <a:r>
              <a:rPr lang="en-US" dirty="0" err="1" smtClean="0"/>
              <a:t>Sylvius</a:t>
            </a:r>
            <a:r>
              <a:rPr lang="en-US" dirty="0" smtClean="0"/>
              <a:t>, severe mental retardation, and in 50% by an adduction-flexion deformity of the thumb</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228600"/>
            <a:ext cx="8229600" cy="5897563"/>
          </a:xfrm>
        </p:spPr>
        <p:txBody>
          <a:bodyPr>
            <a:normAutofit fontScale="70000" lnSpcReduction="20000"/>
          </a:bodyPr>
          <a:lstStyle/>
          <a:p>
            <a:pPr>
              <a:buNone/>
            </a:pPr>
            <a:r>
              <a:rPr lang="en-US" b="1" dirty="0" smtClean="0"/>
              <a:t>Neuroanatomy</a:t>
            </a:r>
          </a:p>
          <a:p>
            <a:r>
              <a:rPr lang="en-US" dirty="0" smtClean="0"/>
              <a:t>The neurologic system is composed of;</a:t>
            </a:r>
          </a:p>
          <a:p>
            <a:r>
              <a:rPr lang="en-US" dirty="0" smtClean="0"/>
              <a:t>Central nervous system (CNS)</a:t>
            </a:r>
          </a:p>
          <a:p>
            <a:pPr lvl="1"/>
            <a:r>
              <a:rPr lang="en-US" dirty="0" smtClean="0"/>
              <a:t>Comprises the brain and spinal cord.</a:t>
            </a:r>
          </a:p>
          <a:p>
            <a:pPr lvl="1"/>
            <a:r>
              <a:rPr lang="en-US" dirty="0" smtClean="0"/>
              <a:t>The brain and the spinal cord are covered by a protective three-layer membrane called the meninges.</a:t>
            </a:r>
          </a:p>
          <a:p>
            <a:pPr lvl="1"/>
            <a:r>
              <a:rPr lang="en-US" dirty="0" smtClean="0"/>
              <a:t> CSF </a:t>
            </a:r>
            <a:r>
              <a:rPr lang="en-US" dirty="0"/>
              <a:t>contains water, glucose, protein, </a:t>
            </a:r>
            <a:r>
              <a:rPr lang="en-US" dirty="0" smtClean="0"/>
              <a:t>and minerals</a:t>
            </a:r>
            <a:r>
              <a:rPr lang="en-US" dirty="0"/>
              <a:t>. CSF surrounds the brain helping to absorb </a:t>
            </a:r>
            <a:r>
              <a:rPr lang="en-US" dirty="0" smtClean="0"/>
              <a:t>shock</a:t>
            </a:r>
          </a:p>
          <a:p>
            <a:pPr lvl="1"/>
            <a:r>
              <a:rPr lang="en-US" dirty="0"/>
              <a:t>The brain is divided into three areas. These are the cerebrum, cerebellum, </a:t>
            </a:r>
            <a:r>
              <a:rPr lang="en-US" dirty="0" smtClean="0"/>
              <a:t>and brainstem.</a:t>
            </a:r>
          </a:p>
          <a:p>
            <a:pPr lvl="1"/>
            <a:r>
              <a:rPr lang="en-US" dirty="0" smtClean="0"/>
              <a:t>The spinal cord transmits impulses to and from the brain</a:t>
            </a:r>
          </a:p>
          <a:p>
            <a:r>
              <a:rPr lang="en-US" dirty="0" smtClean="0"/>
              <a:t>Peripheral nervous system</a:t>
            </a:r>
          </a:p>
          <a:p>
            <a:pPr lvl="1"/>
            <a:r>
              <a:rPr lang="en-US" dirty="0" smtClean="0"/>
              <a:t>Divided into cranial and spinal nerves</a:t>
            </a:r>
          </a:p>
          <a:p>
            <a:pPr lvl="1"/>
            <a:r>
              <a:rPr lang="en-US" dirty="0"/>
              <a:t>Responsible for voluntary function and </a:t>
            </a:r>
            <a:r>
              <a:rPr lang="en-US" dirty="0" smtClean="0"/>
              <a:t>for reflex </a:t>
            </a:r>
            <a:r>
              <a:rPr lang="en-US" dirty="0"/>
              <a:t>actions, and conscious and subconscious mental processes.</a:t>
            </a:r>
            <a:endParaRPr lang="en-US" dirty="0" smtClean="0"/>
          </a:p>
          <a:p>
            <a:r>
              <a:rPr lang="en-US" dirty="0" smtClean="0"/>
              <a:t>Autonomic nervous system (ANS).</a:t>
            </a:r>
          </a:p>
          <a:p>
            <a:pPr lvl="1"/>
            <a:r>
              <a:rPr lang="en-US" dirty="0" smtClean="0"/>
              <a:t>Divided into sympathetic and parasympathetic nervous systems</a:t>
            </a:r>
          </a:p>
          <a:p>
            <a:pPr lvl="1"/>
            <a:r>
              <a:rPr lang="en-US" dirty="0"/>
              <a:t>Responsible for involuntary function.</a:t>
            </a: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81000"/>
            <a:ext cx="8229600" cy="5745163"/>
          </a:xfrm>
        </p:spPr>
        <p:txBody>
          <a:bodyPr>
            <a:normAutofit fontScale="70000" lnSpcReduction="20000"/>
          </a:bodyPr>
          <a:lstStyle/>
          <a:p>
            <a:pPr>
              <a:lnSpc>
                <a:spcPct val="90000"/>
              </a:lnSpc>
              <a:buNone/>
            </a:pPr>
            <a:r>
              <a:rPr lang="en-US" dirty="0" smtClean="0"/>
              <a:t>Acquired causes in infants and children </a:t>
            </a:r>
          </a:p>
          <a:p>
            <a:pPr>
              <a:lnSpc>
                <a:spcPct val="90000"/>
              </a:lnSpc>
            </a:pPr>
            <a:r>
              <a:rPr lang="en-US" dirty="0" smtClean="0"/>
              <a:t>Mass lesions -20% of all cases of hydrocephalus in children. </a:t>
            </a:r>
            <a:r>
              <a:rPr lang="en-US" dirty="0" err="1" smtClean="0"/>
              <a:t>eg</a:t>
            </a:r>
            <a:r>
              <a:rPr lang="en-US" dirty="0" smtClean="0"/>
              <a:t>, </a:t>
            </a:r>
            <a:r>
              <a:rPr lang="en-US" dirty="0" err="1" smtClean="0"/>
              <a:t>medulloblastoma</a:t>
            </a:r>
            <a:r>
              <a:rPr lang="en-US" dirty="0" smtClean="0"/>
              <a:t>, </a:t>
            </a:r>
            <a:r>
              <a:rPr lang="en-US" dirty="0" err="1" smtClean="0"/>
              <a:t>astrocytoma</a:t>
            </a:r>
            <a:r>
              <a:rPr lang="en-US" dirty="0" smtClean="0"/>
              <a:t>, cysts, abscesses, or hematoma also can be the cause. </a:t>
            </a:r>
          </a:p>
          <a:p>
            <a:pPr>
              <a:lnSpc>
                <a:spcPct val="90000"/>
              </a:lnSpc>
            </a:pPr>
            <a:r>
              <a:rPr lang="en-US" dirty="0" smtClean="0"/>
              <a:t>Hemorrhage: Intraventricular hemorrhage can be related to prematurity, head injury, or rupture of a vascular malformation. </a:t>
            </a:r>
          </a:p>
          <a:p>
            <a:pPr>
              <a:lnSpc>
                <a:spcPct val="90000"/>
              </a:lnSpc>
            </a:pPr>
            <a:r>
              <a:rPr lang="en-US" dirty="0" smtClean="0"/>
              <a:t>Infections: Meningitis (especially bacterial) and, in some geographic areas, </a:t>
            </a:r>
            <a:r>
              <a:rPr lang="en-US" dirty="0" err="1" smtClean="0"/>
              <a:t>cysticercosis</a:t>
            </a:r>
            <a:r>
              <a:rPr lang="en-US" dirty="0" smtClean="0"/>
              <a:t> can cause hydrocephalus. </a:t>
            </a:r>
          </a:p>
          <a:p>
            <a:pPr>
              <a:lnSpc>
                <a:spcPct val="90000"/>
              </a:lnSpc>
            </a:pPr>
            <a:r>
              <a:rPr lang="en-US" dirty="0" smtClean="0"/>
              <a:t>Increased venous sinus pressure related to </a:t>
            </a:r>
            <a:r>
              <a:rPr lang="en-US" dirty="0" err="1" smtClean="0"/>
              <a:t>achondroplasia</a:t>
            </a:r>
            <a:r>
              <a:rPr lang="en-US" dirty="0" smtClean="0"/>
              <a:t>, some </a:t>
            </a:r>
            <a:r>
              <a:rPr lang="en-US" dirty="0" err="1" smtClean="0"/>
              <a:t>craniostenoses</a:t>
            </a:r>
            <a:r>
              <a:rPr lang="en-US" dirty="0" smtClean="0"/>
              <a:t>, or venous thrombosis. </a:t>
            </a:r>
          </a:p>
          <a:p>
            <a:pPr>
              <a:lnSpc>
                <a:spcPct val="90000"/>
              </a:lnSpc>
            </a:pPr>
            <a:r>
              <a:rPr lang="en-US" dirty="0" smtClean="0"/>
              <a:t>Iatrogenic: </a:t>
            </a:r>
            <a:r>
              <a:rPr lang="en-US" dirty="0" err="1" smtClean="0"/>
              <a:t>Hypervitaminosis</a:t>
            </a:r>
            <a:r>
              <a:rPr lang="en-US" dirty="0" smtClean="0"/>
              <a:t> A, by increasing secretion of CSF or by increasing permeability of the blood-brain barrier, can lead to hydrocephalus. As a caveat, </a:t>
            </a:r>
            <a:r>
              <a:rPr lang="en-US" dirty="0" err="1" smtClean="0"/>
              <a:t>hypervitaminosis</a:t>
            </a:r>
            <a:r>
              <a:rPr lang="en-US" dirty="0" smtClean="0"/>
              <a:t> A is a more common cause of idiopathic intracranial hypertension, a disorder with increased CSF pressure but small rather than large ventricles. </a:t>
            </a:r>
          </a:p>
          <a:p>
            <a:pPr>
              <a:lnSpc>
                <a:spcPct val="90000"/>
              </a:lnSpc>
            </a:pPr>
            <a:r>
              <a:rPr lang="en-US" dirty="0" smtClean="0"/>
              <a:t>Idiopathic</a:t>
            </a:r>
          </a:p>
          <a:p>
            <a:pPr>
              <a:lnSpc>
                <a:spcPct val="90000"/>
              </a:lnSpc>
              <a:buNone/>
            </a:pPr>
            <a:endParaRPr lang="en-US" dirty="0" smtClean="0"/>
          </a:p>
          <a:p>
            <a:pPr>
              <a:lnSpc>
                <a:spcPct val="90000"/>
              </a:lnSpc>
              <a:buNone/>
            </a:pPr>
            <a:r>
              <a:rPr lang="en-US" dirty="0" smtClean="0"/>
              <a:t>Treatment of hydrocephalus is mainly VP shunting </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304800"/>
            <a:ext cx="8534400" cy="6400800"/>
          </a:xfrm>
        </p:spPr>
        <p:txBody>
          <a:bodyPr>
            <a:normAutofit fontScale="62500" lnSpcReduction="20000"/>
          </a:bodyPr>
          <a:lstStyle/>
          <a:p>
            <a:pPr>
              <a:lnSpc>
                <a:spcPct val="90000"/>
              </a:lnSpc>
              <a:buNone/>
            </a:pPr>
            <a:r>
              <a:rPr lang="en-US" dirty="0" smtClean="0"/>
              <a:t>Clinical features of hydrocephalus are influenced by the following:  </a:t>
            </a:r>
          </a:p>
          <a:p>
            <a:pPr lvl="1">
              <a:lnSpc>
                <a:spcPct val="90000"/>
              </a:lnSpc>
            </a:pPr>
            <a:r>
              <a:rPr lang="en-US" dirty="0" smtClean="0"/>
              <a:t>Patient's age </a:t>
            </a:r>
          </a:p>
          <a:p>
            <a:pPr lvl="1">
              <a:lnSpc>
                <a:spcPct val="90000"/>
              </a:lnSpc>
            </a:pPr>
            <a:r>
              <a:rPr lang="en-US" dirty="0" smtClean="0"/>
              <a:t>Cause </a:t>
            </a:r>
          </a:p>
          <a:p>
            <a:pPr lvl="1">
              <a:lnSpc>
                <a:spcPct val="90000"/>
              </a:lnSpc>
            </a:pPr>
            <a:r>
              <a:rPr lang="en-US" dirty="0" smtClean="0"/>
              <a:t>Location of obstruction </a:t>
            </a:r>
          </a:p>
          <a:p>
            <a:pPr lvl="1">
              <a:lnSpc>
                <a:spcPct val="90000"/>
              </a:lnSpc>
            </a:pPr>
            <a:r>
              <a:rPr lang="en-US" dirty="0" smtClean="0"/>
              <a:t>Duration </a:t>
            </a:r>
          </a:p>
          <a:p>
            <a:pPr lvl="1">
              <a:lnSpc>
                <a:spcPct val="90000"/>
              </a:lnSpc>
            </a:pPr>
            <a:r>
              <a:rPr lang="en-US" dirty="0" smtClean="0"/>
              <a:t>Rapidity of onset</a:t>
            </a:r>
          </a:p>
          <a:p>
            <a:pPr>
              <a:lnSpc>
                <a:spcPct val="90000"/>
              </a:lnSpc>
              <a:buNone/>
            </a:pPr>
            <a:r>
              <a:rPr lang="en-US" dirty="0" smtClean="0"/>
              <a:t>Symptoms in infants </a:t>
            </a:r>
          </a:p>
          <a:p>
            <a:pPr>
              <a:lnSpc>
                <a:spcPct val="90000"/>
              </a:lnSpc>
              <a:buNone/>
            </a:pPr>
            <a:r>
              <a:rPr lang="en-US" dirty="0" smtClean="0"/>
              <a:t>history </a:t>
            </a:r>
          </a:p>
          <a:p>
            <a:pPr>
              <a:lnSpc>
                <a:spcPct val="90000"/>
              </a:lnSpc>
            </a:pPr>
            <a:r>
              <a:rPr lang="en-US" dirty="0" smtClean="0"/>
              <a:t>Poor feeding </a:t>
            </a:r>
          </a:p>
          <a:p>
            <a:pPr>
              <a:lnSpc>
                <a:spcPct val="90000"/>
              </a:lnSpc>
            </a:pPr>
            <a:r>
              <a:rPr lang="en-US" dirty="0" smtClean="0"/>
              <a:t>Irritability </a:t>
            </a:r>
          </a:p>
          <a:p>
            <a:pPr>
              <a:lnSpc>
                <a:spcPct val="90000"/>
              </a:lnSpc>
            </a:pPr>
            <a:r>
              <a:rPr lang="en-US" dirty="0" smtClean="0"/>
              <a:t>Reduced activity </a:t>
            </a:r>
          </a:p>
          <a:p>
            <a:pPr>
              <a:lnSpc>
                <a:spcPct val="90000"/>
              </a:lnSpc>
            </a:pPr>
            <a:r>
              <a:rPr lang="en-US" dirty="0" smtClean="0"/>
              <a:t>Vomiting</a:t>
            </a:r>
          </a:p>
          <a:p>
            <a:pPr>
              <a:buNone/>
            </a:pPr>
            <a:r>
              <a:rPr lang="en-US" dirty="0" smtClean="0"/>
              <a:t>Physical </a:t>
            </a:r>
          </a:p>
          <a:p>
            <a:r>
              <a:rPr lang="en-US" dirty="0" smtClean="0"/>
              <a:t>Head enlargement:</a:t>
            </a:r>
          </a:p>
          <a:p>
            <a:r>
              <a:rPr lang="en-US" dirty="0" err="1" smtClean="0"/>
              <a:t>Dysjunction</a:t>
            </a:r>
            <a:r>
              <a:rPr lang="en-US" dirty="0" smtClean="0"/>
              <a:t> of sutures </a:t>
            </a:r>
          </a:p>
          <a:p>
            <a:r>
              <a:rPr lang="en-US" dirty="0" smtClean="0"/>
              <a:t>Dilated scalp veins</a:t>
            </a:r>
          </a:p>
          <a:p>
            <a:r>
              <a:rPr lang="en-US" dirty="0" smtClean="0"/>
              <a:t>Tense fontanelle</a:t>
            </a:r>
          </a:p>
          <a:p>
            <a:r>
              <a:rPr lang="en-US" dirty="0" smtClean="0"/>
              <a:t>Setting-sun eyes </a:t>
            </a:r>
          </a:p>
          <a:p>
            <a:r>
              <a:rPr lang="en-US" dirty="0" smtClean="0"/>
              <a:t>Positive </a:t>
            </a:r>
            <a:r>
              <a:rPr lang="en-US" dirty="0" err="1" smtClean="0"/>
              <a:t>macewen’s</a:t>
            </a:r>
            <a:r>
              <a:rPr lang="en-US" dirty="0" smtClean="0"/>
              <a:t> sign</a:t>
            </a:r>
          </a:p>
          <a:p>
            <a:r>
              <a:rPr lang="en-US" dirty="0" smtClean="0"/>
              <a:t>Increased limb tone -Spasticity  caused by stretching of the </a:t>
            </a:r>
            <a:r>
              <a:rPr lang="en-US" dirty="0" err="1" smtClean="0"/>
              <a:t>periventricular</a:t>
            </a:r>
            <a:r>
              <a:rPr lang="en-US" dirty="0" smtClean="0"/>
              <a:t> pyramidal tract fibers</a:t>
            </a:r>
          </a:p>
          <a:p>
            <a:pPr>
              <a:lnSpc>
                <a:spcPct val="90000"/>
              </a:lnSpc>
            </a:pPr>
            <a:endParaRPr lang="en-US"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228600"/>
            <a:ext cx="8763000" cy="6400800"/>
          </a:xfrm>
        </p:spPr>
        <p:txBody>
          <a:bodyPr>
            <a:normAutofit fontScale="62500" lnSpcReduction="20000"/>
          </a:bodyPr>
          <a:lstStyle/>
          <a:p>
            <a:pPr>
              <a:lnSpc>
                <a:spcPct val="80000"/>
              </a:lnSpc>
              <a:buNone/>
            </a:pPr>
            <a:r>
              <a:rPr lang="en-US" dirty="0" smtClean="0">
                <a:solidFill>
                  <a:schemeClr val="accent2"/>
                </a:solidFill>
              </a:rPr>
              <a:t> </a:t>
            </a:r>
            <a:r>
              <a:rPr lang="en-US" dirty="0" smtClean="0"/>
              <a:t>Symptoms in children</a:t>
            </a:r>
          </a:p>
          <a:p>
            <a:pPr>
              <a:lnSpc>
                <a:spcPct val="80000"/>
              </a:lnSpc>
              <a:buNone/>
            </a:pPr>
            <a:r>
              <a:rPr lang="en-US" dirty="0" smtClean="0"/>
              <a:t>History</a:t>
            </a:r>
          </a:p>
          <a:p>
            <a:pPr>
              <a:lnSpc>
                <a:spcPct val="80000"/>
              </a:lnSpc>
            </a:pPr>
            <a:r>
              <a:rPr lang="en-US" dirty="0" smtClean="0"/>
              <a:t>Slowing of mental capacity </a:t>
            </a:r>
          </a:p>
          <a:p>
            <a:pPr>
              <a:lnSpc>
                <a:spcPct val="80000"/>
              </a:lnSpc>
            </a:pPr>
            <a:r>
              <a:rPr lang="en-US" dirty="0" smtClean="0"/>
              <a:t>Headaches initially in the morning because of skull rigidity </a:t>
            </a:r>
          </a:p>
          <a:p>
            <a:pPr>
              <a:lnSpc>
                <a:spcPct val="80000"/>
              </a:lnSpc>
            </a:pPr>
            <a:r>
              <a:rPr lang="en-US" dirty="0" smtClean="0"/>
              <a:t>Neck pain suggesting </a:t>
            </a:r>
            <a:r>
              <a:rPr lang="en-US" dirty="0" err="1" smtClean="0"/>
              <a:t>tonsillar</a:t>
            </a:r>
            <a:r>
              <a:rPr lang="en-US" dirty="0" smtClean="0"/>
              <a:t> </a:t>
            </a:r>
            <a:r>
              <a:rPr lang="en-US" dirty="0" err="1" smtClean="0"/>
              <a:t>herniation</a:t>
            </a:r>
            <a:r>
              <a:rPr lang="en-US" dirty="0" smtClean="0"/>
              <a:t> </a:t>
            </a:r>
          </a:p>
          <a:p>
            <a:pPr>
              <a:lnSpc>
                <a:spcPct val="80000"/>
              </a:lnSpc>
            </a:pPr>
            <a:r>
              <a:rPr lang="en-US" dirty="0" smtClean="0"/>
              <a:t>Vomiting, more significant in the morning </a:t>
            </a:r>
          </a:p>
          <a:p>
            <a:pPr>
              <a:lnSpc>
                <a:spcPct val="80000"/>
              </a:lnSpc>
            </a:pPr>
            <a:r>
              <a:rPr lang="en-US" dirty="0" smtClean="0"/>
              <a:t>Blurred vision due to </a:t>
            </a:r>
            <a:r>
              <a:rPr lang="en-US" dirty="0" err="1" smtClean="0"/>
              <a:t>papilledema</a:t>
            </a:r>
            <a:r>
              <a:rPr lang="en-US" dirty="0" smtClean="0"/>
              <a:t> and later of optic atrophy </a:t>
            </a:r>
          </a:p>
          <a:p>
            <a:pPr>
              <a:lnSpc>
                <a:spcPct val="80000"/>
              </a:lnSpc>
            </a:pPr>
            <a:r>
              <a:rPr lang="en-US" dirty="0" smtClean="0"/>
              <a:t>Double vision related to unilateral or bilateral sixth nerve palsy </a:t>
            </a:r>
          </a:p>
          <a:p>
            <a:pPr>
              <a:lnSpc>
                <a:spcPct val="80000"/>
              </a:lnSpc>
            </a:pPr>
            <a:r>
              <a:rPr lang="en-US" dirty="0" smtClean="0"/>
              <a:t>Stunted growth and sexual maturation leading to obesity precocious puberty or delayed onset of puberty. </a:t>
            </a:r>
          </a:p>
          <a:p>
            <a:pPr>
              <a:lnSpc>
                <a:spcPct val="80000"/>
              </a:lnSpc>
            </a:pPr>
            <a:r>
              <a:rPr lang="en-US" dirty="0" smtClean="0"/>
              <a:t>Difficulty in walking due to spasticity secondary to stretched </a:t>
            </a:r>
            <a:r>
              <a:rPr lang="en-US" dirty="0" err="1" smtClean="0"/>
              <a:t>periventricular</a:t>
            </a:r>
            <a:r>
              <a:rPr lang="en-US" dirty="0" smtClean="0"/>
              <a:t> pyramidal tract. Drowsiness</a:t>
            </a:r>
          </a:p>
          <a:p>
            <a:pPr>
              <a:lnSpc>
                <a:spcPct val="90000"/>
              </a:lnSpc>
              <a:buNone/>
            </a:pPr>
            <a:r>
              <a:rPr lang="en-US" dirty="0" smtClean="0"/>
              <a:t>physical</a:t>
            </a:r>
          </a:p>
          <a:p>
            <a:pPr>
              <a:lnSpc>
                <a:spcPct val="90000"/>
              </a:lnSpc>
            </a:pPr>
            <a:r>
              <a:rPr lang="en-US" dirty="0" err="1" smtClean="0"/>
              <a:t>Papilledema</a:t>
            </a:r>
            <a:r>
              <a:rPr lang="en-US" dirty="0" smtClean="0"/>
              <a:t>: failure to treat raised  IC- optic atrophy vision loss. </a:t>
            </a:r>
          </a:p>
          <a:p>
            <a:pPr>
              <a:lnSpc>
                <a:spcPct val="90000"/>
              </a:lnSpc>
            </a:pPr>
            <a:r>
              <a:rPr lang="en-US" dirty="0" smtClean="0"/>
              <a:t>Failure of upward gaze due to pressure on the </a:t>
            </a:r>
            <a:r>
              <a:rPr lang="en-US" dirty="0" err="1" smtClean="0"/>
              <a:t>tectal</a:t>
            </a:r>
            <a:r>
              <a:rPr lang="en-US" dirty="0" smtClean="0"/>
              <a:t> plate through the </a:t>
            </a:r>
            <a:r>
              <a:rPr lang="en-US" dirty="0" err="1" smtClean="0"/>
              <a:t>suprapineal</a:t>
            </a:r>
            <a:r>
              <a:rPr lang="en-US" dirty="0" smtClean="0"/>
              <a:t> recess. The limitation of upward gaze is of </a:t>
            </a:r>
            <a:r>
              <a:rPr lang="en-US" dirty="0" err="1" smtClean="0"/>
              <a:t>supranuclear</a:t>
            </a:r>
            <a:r>
              <a:rPr lang="en-US" dirty="0" smtClean="0"/>
              <a:t> origin. When the pressure is severe, other elements of the dorsal midbrain syndrome (</a:t>
            </a:r>
            <a:r>
              <a:rPr lang="en-US" dirty="0" err="1" smtClean="0"/>
              <a:t>ie</a:t>
            </a:r>
            <a:r>
              <a:rPr lang="en-US" dirty="0" smtClean="0"/>
              <a:t>, </a:t>
            </a:r>
            <a:r>
              <a:rPr lang="en-US" dirty="0" err="1" smtClean="0"/>
              <a:t>Parinaud</a:t>
            </a:r>
            <a:r>
              <a:rPr lang="en-US" dirty="0" smtClean="0"/>
              <a:t> syndrome) may be observed, such as light-near dissociation, convergence-retraction </a:t>
            </a:r>
            <a:r>
              <a:rPr lang="en-US" dirty="0" err="1" smtClean="0"/>
              <a:t>nystagmus</a:t>
            </a:r>
            <a:r>
              <a:rPr lang="en-US" dirty="0" smtClean="0"/>
              <a:t>, and eyelid retraction (Collier sign). </a:t>
            </a:r>
          </a:p>
          <a:p>
            <a:pPr>
              <a:lnSpc>
                <a:spcPct val="90000"/>
              </a:lnSpc>
            </a:pPr>
            <a:r>
              <a:rPr lang="en-US" dirty="0" err="1" smtClean="0"/>
              <a:t>Macewen</a:t>
            </a:r>
            <a:r>
              <a:rPr lang="en-US" dirty="0" smtClean="0"/>
              <a:t> sign: A "cracked pot" sound is noted on percussion of the head. </a:t>
            </a:r>
          </a:p>
          <a:p>
            <a:pPr>
              <a:lnSpc>
                <a:spcPct val="90000"/>
              </a:lnSpc>
            </a:pPr>
            <a:r>
              <a:rPr lang="en-US" dirty="0" smtClean="0"/>
              <a:t>Unsteady gait: This is related to spasticity in the lower extremities. </a:t>
            </a:r>
          </a:p>
          <a:p>
            <a:pPr>
              <a:lnSpc>
                <a:spcPct val="90000"/>
              </a:lnSpc>
            </a:pPr>
            <a:r>
              <a:rPr lang="en-US" dirty="0" smtClean="0"/>
              <a:t>Large head: Sutures are closed, but chronic increased ICP will lead to progressive </a:t>
            </a:r>
            <a:r>
              <a:rPr lang="en-US" dirty="0" err="1" smtClean="0"/>
              <a:t>macrocephaly</a:t>
            </a:r>
            <a:r>
              <a:rPr lang="en-US" dirty="0" smtClean="0"/>
              <a:t>. </a:t>
            </a:r>
          </a:p>
          <a:p>
            <a:pPr>
              <a:lnSpc>
                <a:spcPct val="90000"/>
              </a:lnSpc>
            </a:pPr>
            <a:r>
              <a:rPr lang="en-US" dirty="0" smtClean="0"/>
              <a:t>Unilateral or bilateral sixth nerve palsy is secondary to increased ICP.</a:t>
            </a:r>
          </a:p>
          <a:p>
            <a:pPr>
              <a:lnSpc>
                <a:spcPct val="80000"/>
              </a:lnSpc>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management</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52400"/>
            <a:ext cx="8686800" cy="6553200"/>
          </a:xfrm>
        </p:spPr>
        <p:txBody>
          <a:bodyPr>
            <a:normAutofit fontScale="70000" lnSpcReduction="20000"/>
          </a:bodyPr>
          <a:lstStyle/>
          <a:p>
            <a:pPr algn="ctr">
              <a:buNone/>
            </a:pPr>
            <a:r>
              <a:rPr lang="en-US" b="1" dirty="0" smtClean="0"/>
              <a:t>Seizures</a:t>
            </a:r>
          </a:p>
          <a:p>
            <a:r>
              <a:rPr lang="en-US" dirty="0" smtClean="0"/>
              <a:t>Sudden, transient disturbance of brain function, manifested by involuntary motor, sensory, autonomic, or psychic phenomena, alone or in any combination, often accompanied by alteration or loss of consciousness</a:t>
            </a:r>
          </a:p>
          <a:p>
            <a:r>
              <a:rPr lang="en-US" dirty="0" smtClean="0"/>
              <a:t>It occurs as a result of spontaneous electrical discharge of hyper excited brain cells in epileptogenic focus.</a:t>
            </a:r>
          </a:p>
          <a:p>
            <a:r>
              <a:rPr lang="en-US" dirty="0" smtClean="0"/>
              <a:t>This may be triggered by multiple factors that cause disturbance to brain function.</a:t>
            </a:r>
          </a:p>
          <a:p>
            <a:r>
              <a:rPr lang="en-US" dirty="0" smtClean="0"/>
              <a:t>Recurrent seizures without evident cause is referred to as epilepsy.</a:t>
            </a:r>
          </a:p>
          <a:p>
            <a:r>
              <a:rPr lang="en-US" dirty="0" smtClean="0"/>
              <a:t>Causes of seizures include;</a:t>
            </a:r>
          </a:p>
          <a:p>
            <a:pPr>
              <a:buNone/>
            </a:pPr>
            <a:r>
              <a:rPr lang="en-US" b="1" dirty="0" smtClean="0"/>
              <a:t>Epileptic seizures</a:t>
            </a:r>
            <a:endParaRPr lang="en-US" dirty="0" smtClean="0"/>
          </a:p>
          <a:p>
            <a:pPr lvl="1"/>
            <a:r>
              <a:rPr lang="en-US" dirty="0" smtClean="0"/>
              <a:t>Idiopathic (70-80%) </a:t>
            </a:r>
          </a:p>
          <a:p>
            <a:pPr lvl="1"/>
            <a:r>
              <a:rPr lang="en-US" dirty="0" smtClean="0"/>
              <a:t>Secondary </a:t>
            </a:r>
          </a:p>
          <a:p>
            <a:pPr lvl="2"/>
            <a:r>
              <a:rPr lang="en-US" dirty="0" smtClean="0"/>
              <a:t>Cerebral </a:t>
            </a:r>
            <a:r>
              <a:rPr lang="en-US" dirty="0" err="1" smtClean="0"/>
              <a:t>dysgenesis</a:t>
            </a:r>
            <a:r>
              <a:rPr lang="en-US" dirty="0" smtClean="0"/>
              <a:t>/malformation </a:t>
            </a:r>
          </a:p>
          <a:p>
            <a:pPr lvl="2"/>
            <a:r>
              <a:rPr lang="en-US" dirty="0" smtClean="0"/>
              <a:t>Cerebral vascular occlusion </a:t>
            </a:r>
          </a:p>
          <a:p>
            <a:pPr lvl="2"/>
            <a:r>
              <a:rPr lang="en-US" dirty="0" smtClean="0"/>
              <a:t>Cerebral damage, e.g. congenital infection, hypoxic-</a:t>
            </a:r>
            <a:r>
              <a:rPr lang="en-US" dirty="0" err="1" smtClean="0"/>
              <a:t>ischaemic</a:t>
            </a:r>
            <a:r>
              <a:rPr lang="en-US" dirty="0" smtClean="0"/>
              <a:t> encephalopathy, intraventricular haemorrhage/</a:t>
            </a:r>
            <a:r>
              <a:rPr lang="en-US" dirty="0" err="1" smtClean="0"/>
              <a:t>ischaemia</a:t>
            </a:r>
            <a:r>
              <a:rPr lang="en-US" dirty="0" smtClean="0"/>
              <a:t> </a:t>
            </a:r>
          </a:p>
          <a:p>
            <a:pPr lvl="1"/>
            <a:r>
              <a:rPr lang="en-US" dirty="0" smtClean="0"/>
              <a:t>Cerebral tumor </a:t>
            </a:r>
          </a:p>
          <a:p>
            <a:pPr lvl="1"/>
            <a:r>
              <a:rPr lang="en-US" dirty="0" smtClean="0"/>
              <a:t>Neurodegenerative disorders </a:t>
            </a:r>
          </a:p>
          <a:p>
            <a:pPr lvl="1"/>
            <a:r>
              <a:rPr lang="en-US" dirty="0" smtClean="0"/>
              <a:t>Neurocutaneous syndromes </a:t>
            </a:r>
          </a:p>
          <a:p>
            <a:pPr>
              <a:buNone/>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8229600" cy="6172200"/>
          </a:xfrm>
        </p:spPr>
        <p:txBody>
          <a:bodyPr>
            <a:normAutofit fontScale="85000" lnSpcReduction="20000"/>
          </a:bodyPr>
          <a:lstStyle/>
          <a:p>
            <a:r>
              <a:rPr lang="en-US" dirty="0" smtClean="0"/>
              <a:t>Non-epileptic  seizures</a:t>
            </a:r>
          </a:p>
          <a:p>
            <a:pPr lvl="1"/>
            <a:r>
              <a:rPr lang="en-US" dirty="0" smtClean="0"/>
              <a:t>Febrile convulsions </a:t>
            </a:r>
          </a:p>
          <a:p>
            <a:pPr lvl="1"/>
            <a:r>
              <a:rPr lang="en-US" dirty="0" smtClean="0"/>
              <a:t>Metabolic </a:t>
            </a:r>
          </a:p>
          <a:p>
            <a:pPr lvl="2"/>
            <a:r>
              <a:rPr lang="en-US" dirty="0" err="1" smtClean="0"/>
              <a:t>Hypoglycaemia</a:t>
            </a:r>
            <a:r>
              <a:rPr lang="en-US" dirty="0" smtClean="0"/>
              <a:t> </a:t>
            </a:r>
          </a:p>
          <a:p>
            <a:pPr lvl="2"/>
            <a:r>
              <a:rPr lang="en-US" dirty="0" smtClean="0"/>
              <a:t>Hypocalcaemia/hypomagnesaemia </a:t>
            </a:r>
          </a:p>
          <a:p>
            <a:pPr lvl="2"/>
            <a:r>
              <a:rPr lang="en-US" dirty="0" smtClean="0"/>
              <a:t>Hypo/</a:t>
            </a:r>
            <a:r>
              <a:rPr lang="en-US" dirty="0" err="1" smtClean="0"/>
              <a:t>hypernatraemia</a:t>
            </a:r>
            <a:r>
              <a:rPr lang="en-US" dirty="0" smtClean="0"/>
              <a:t> </a:t>
            </a:r>
          </a:p>
          <a:p>
            <a:pPr lvl="1"/>
            <a:r>
              <a:rPr lang="en-US" dirty="0" smtClean="0"/>
              <a:t>Head trauma </a:t>
            </a:r>
          </a:p>
          <a:p>
            <a:pPr lvl="1"/>
            <a:r>
              <a:rPr lang="en-US" dirty="0" smtClean="0"/>
              <a:t>Meningitis/encephalitis </a:t>
            </a:r>
          </a:p>
          <a:p>
            <a:pPr lvl="1"/>
            <a:r>
              <a:rPr lang="en-US" dirty="0" smtClean="0"/>
              <a:t>Poisons/toxins </a:t>
            </a:r>
          </a:p>
          <a:p>
            <a:r>
              <a:rPr lang="en-US" dirty="0" smtClean="0"/>
              <a:t>The location of epileptogenic foci and number involved determines the nature of the seizure.</a:t>
            </a:r>
          </a:p>
          <a:p>
            <a:r>
              <a:rPr lang="en-US" dirty="0" smtClean="0"/>
              <a:t>If a small area of the brain is involved, a focal seizure may occur.</a:t>
            </a:r>
          </a:p>
          <a:p>
            <a:r>
              <a:rPr lang="en-US" dirty="0" smtClean="0"/>
              <a:t>If electrical discharge continues, a generalized seizure will occur. Generalized seizures also occur  when epileptogenic foci is located in the brain stem, mid brain or reticular formation</a:t>
            </a: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81000" y="152400"/>
            <a:ext cx="8458200" cy="6553200"/>
          </a:xfrm>
        </p:spPr>
        <p:txBody>
          <a:bodyPr>
            <a:normAutofit fontScale="32500" lnSpcReduction="20000"/>
          </a:bodyPr>
          <a:lstStyle/>
          <a:p>
            <a:pPr>
              <a:buNone/>
            </a:pPr>
            <a:r>
              <a:rPr lang="en-US" dirty="0" smtClean="0"/>
              <a:t>                                       </a:t>
            </a:r>
            <a:r>
              <a:rPr lang="en-US" sz="5100" dirty="0" smtClean="0"/>
              <a:t>Classification of seizures</a:t>
            </a:r>
          </a:p>
          <a:p>
            <a:r>
              <a:rPr lang="en-US" sz="5100" dirty="0" smtClean="0"/>
              <a:t>Generalized seizures of </a:t>
            </a:r>
            <a:r>
              <a:rPr lang="en-US" sz="5100" dirty="0" err="1" smtClean="0"/>
              <a:t>nonfocal</a:t>
            </a:r>
            <a:r>
              <a:rPr lang="en-US" sz="5100" dirty="0" smtClean="0"/>
              <a:t> origin</a:t>
            </a:r>
          </a:p>
          <a:p>
            <a:pPr lvl="1"/>
            <a:r>
              <a:rPr lang="en-US" sz="5100" dirty="0" smtClean="0"/>
              <a:t>Tonic </a:t>
            </a:r>
          </a:p>
          <a:p>
            <a:pPr lvl="1"/>
            <a:r>
              <a:rPr lang="en-US" sz="5100" dirty="0" err="1" smtClean="0"/>
              <a:t>Clonic</a:t>
            </a:r>
            <a:r>
              <a:rPr lang="en-US" sz="5100" dirty="0" smtClean="0"/>
              <a:t> </a:t>
            </a:r>
          </a:p>
          <a:p>
            <a:pPr lvl="1"/>
            <a:r>
              <a:rPr lang="en-US" sz="5100" dirty="0" smtClean="0"/>
              <a:t>Tonic-</a:t>
            </a:r>
            <a:r>
              <a:rPr lang="en-US" sz="5100" dirty="0" err="1" smtClean="0"/>
              <a:t>clonic</a:t>
            </a:r>
            <a:r>
              <a:rPr lang="en-US" sz="5100" dirty="0" smtClean="0"/>
              <a:t> </a:t>
            </a:r>
          </a:p>
          <a:p>
            <a:pPr lvl="1"/>
            <a:r>
              <a:rPr lang="en-US" sz="5100" dirty="0" smtClean="0"/>
              <a:t>Absence </a:t>
            </a:r>
          </a:p>
          <a:p>
            <a:pPr lvl="1"/>
            <a:r>
              <a:rPr lang="en-US" sz="5100" dirty="0" err="1" smtClean="0"/>
              <a:t>Atonic</a:t>
            </a:r>
            <a:r>
              <a:rPr lang="en-US" sz="5100" dirty="0" smtClean="0"/>
              <a:t> </a:t>
            </a:r>
          </a:p>
          <a:p>
            <a:pPr lvl="1"/>
            <a:r>
              <a:rPr lang="en-US" sz="5100" dirty="0" err="1" smtClean="0"/>
              <a:t>Akinetic</a:t>
            </a:r>
            <a:r>
              <a:rPr lang="en-US" sz="5100" dirty="0" smtClean="0"/>
              <a:t> </a:t>
            </a:r>
          </a:p>
          <a:p>
            <a:pPr lvl="1"/>
            <a:r>
              <a:rPr lang="en-US" sz="5100" dirty="0" smtClean="0"/>
              <a:t>Bilateral epileptic </a:t>
            </a:r>
            <a:r>
              <a:rPr lang="en-US" sz="5100" dirty="0" err="1" smtClean="0"/>
              <a:t>myoclonus</a:t>
            </a:r>
            <a:r>
              <a:rPr lang="en-US" sz="5100" dirty="0" smtClean="0"/>
              <a:t> </a:t>
            </a:r>
          </a:p>
          <a:p>
            <a:r>
              <a:rPr lang="en-US" sz="5500" dirty="0" smtClean="0"/>
              <a:t>Partial (focal) seizures</a:t>
            </a:r>
          </a:p>
          <a:p>
            <a:pPr lvl="1"/>
            <a:r>
              <a:rPr lang="en-US" sz="4700" dirty="0" smtClean="0"/>
              <a:t>Simple partial seizures with elementary </a:t>
            </a:r>
            <a:r>
              <a:rPr lang="en-US" sz="4700" dirty="0" err="1" smtClean="0"/>
              <a:t>symptomatology</a:t>
            </a:r>
            <a:r>
              <a:rPr lang="en-US" sz="4700" dirty="0" smtClean="0"/>
              <a:t> (consciousness is not impaired) </a:t>
            </a:r>
          </a:p>
          <a:p>
            <a:pPr lvl="2"/>
            <a:r>
              <a:rPr lang="en-US" sz="4700" dirty="0" smtClean="0"/>
              <a:t>With motor symptoms (including </a:t>
            </a:r>
            <a:r>
              <a:rPr lang="en-US" sz="4700" dirty="0" err="1" smtClean="0"/>
              <a:t>Jacksonian</a:t>
            </a:r>
            <a:r>
              <a:rPr lang="en-US" sz="4700" dirty="0" smtClean="0"/>
              <a:t>, </a:t>
            </a:r>
            <a:r>
              <a:rPr lang="en-US" sz="4700" dirty="0" err="1" smtClean="0"/>
              <a:t>adversive</a:t>
            </a:r>
            <a:r>
              <a:rPr lang="en-US" sz="4700" dirty="0" smtClean="0"/>
              <a:t>, and postural) </a:t>
            </a:r>
          </a:p>
          <a:p>
            <a:pPr lvl="2"/>
            <a:r>
              <a:rPr lang="en-US" sz="4700" dirty="0" smtClean="0"/>
              <a:t>With sensory symptoms (including visual, </a:t>
            </a:r>
            <a:r>
              <a:rPr lang="en-US" sz="4700" dirty="0" err="1" smtClean="0"/>
              <a:t>somatosensory</a:t>
            </a:r>
            <a:r>
              <a:rPr lang="en-US" sz="4700" dirty="0" smtClean="0"/>
              <a:t>, auditory, olfactory, gustatory, and vertiginous) </a:t>
            </a:r>
          </a:p>
          <a:p>
            <a:pPr lvl="2"/>
            <a:r>
              <a:rPr lang="en-US" sz="4700" dirty="0" smtClean="0"/>
              <a:t>With autonomic symptoms </a:t>
            </a:r>
          </a:p>
          <a:p>
            <a:pPr lvl="2"/>
            <a:r>
              <a:rPr lang="en-US" sz="4700" dirty="0" smtClean="0"/>
              <a:t>With psychic symptoms (including dysphasia and affective changes) </a:t>
            </a:r>
          </a:p>
          <a:p>
            <a:pPr lvl="2"/>
            <a:r>
              <a:rPr lang="en-US" sz="4700" dirty="0" smtClean="0"/>
              <a:t>Compound (i.e., mixed) forms </a:t>
            </a:r>
          </a:p>
          <a:p>
            <a:pPr lvl="1"/>
            <a:r>
              <a:rPr lang="en-US" sz="4700" dirty="0" smtClean="0"/>
              <a:t>Complex partial seizures with complex </a:t>
            </a:r>
            <a:r>
              <a:rPr lang="en-US" sz="4700" dirty="0" err="1" smtClean="0"/>
              <a:t>symptomatology</a:t>
            </a:r>
            <a:r>
              <a:rPr lang="en-US" sz="4700" dirty="0" smtClean="0"/>
              <a:t> (consciousness is impaired) </a:t>
            </a:r>
          </a:p>
          <a:p>
            <a:pPr lvl="2"/>
            <a:r>
              <a:rPr lang="en-US" sz="4700" dirty="0" smtClean="0"/>
              <a:t>Simple partial seizure followed by loss of consciousness </a:t>
            </a:r>
          </a:p>
          <a:p>
            <a:pPr lvl="2"/>
            <a:r>
              <a:rPr lang="en-US" sz="4700" dirty="0" smtClean="0"/>
              <a:t>With automatisms </a:t>
            </a:r>
          </a:p>
          <a:p>
            <a:r>
              <a:rPr lang="en-US" sz="5100" dirty="0" smtClean="0"/>
              <a:t>Unclassified seizures</a:t>
            </a:r>
          </a:p>
          <a:p>
            <a:pPr lvl="2"/>
            <a:r>
              <a:rPr lang="en-US" sz="4700" dirty="0" smtClean="0"/>
              <a:t>Febrile seizures</a:t>
            </a:r>
          </a:p>
          <a:p>
            <a:pPr lvl="2"/>
            <a:r>
              <a:rPr lang="en-US" sz="4700" dirty="0" smtClean="0"/>
              <a:t>Metabolic seizures</a:t>
            </a:r>
          </a:p>
          <a:p>
            <a:pPr lvl="2"/>
            <a:r>
              <a:rPr lang="en-US" sz="4700" dirty="0" smtClean="0"/>
              <a:t>Seizures resulting from poison and toxins</a:t>
            </a:r>
          </a:p>
          <a:p>
            <a:pPr lvl="1"/>
            <a:endParaRPr lang="en-US" sz="51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228600"/>
            <a:ext cx="8229600" cy="6400800"/>
          </a:xfrm>
        </p:spPr>
        <p:txBody>
          <a:bodyPr>
            <a:normAutofit fontScale="70000" lnSpcReduction="20000"/>
          </a:bodyPr>
          <a:lstStyle/>
          <a:p>
            <a:pPr>
              <a:buNone/>
            </a:pPr>
            <a:r>
              <a:rPr lang="en-US" dirty="0" smtClean="0"/>
              <a:t>Types of seizures in children</a:t>
            </a:r>
          </a:p>
          <a:p>
            <a:pPr>
              <a:buNone/>
            </a:pPr>
            <a:r>
              <a:rPr lang="en-US" dirty="0" smtClean="0"/>
              <a:t>Generalized seizures; due to diffuse electrical activity throughout cortex and brain stem</a:t>
            </a:r>
          </a:p>
          <a:p>
            <a:r>
              <a:rPr lang="en-US" dirty="0" smtClean="0"/>
              <a:t>Tonic seizure: Unconsciousness, continuous muscle contraction, and sustained stiffness.</a:t>
            </a:r>
          </a:p>
          <a:p>
            <a:r>
              <a:rPr lang="en-US" dirty="0" smtClean="0"/>
              <a:t> </a:t>
            </a:r>
            <a:r>
              <a:rPr lang="en-US" dirty="0" err="1" smtClean="0"/>
              <a:t>Clonic</a:t>
            </a:r>
            <a:r>
              <a:rPr lang="en-US" dirty="0" smtClean="0"/>
              <a:t> seizure: Alternating muscle contract in a rhythmic repetitive jerking motion.</a:t>
            </a:r>
          </a:p>
          <a:p>
            <a:r>
              <a:rPr lang="en-US" dirty="0" smtClean="0"/>
              <a:t>Tonic-</a:t>
            </a:r>
            <a:r>
              <a:rPr lang="en-US" dirty="0" err="1" smtClean="0"/>
              <a:t>clonic</a:t>
            </a:r>
            <a:r>
              <a:rPr lang="en-US" dirty="0" smtClean="0"/>
              <a:t> (grand mal): Abnormal electrical activity occurs in both hemispheres of the brain and then moves from the cortex to the brainstem. It begins with the tonic phase  followed by the </a:t>
            </a:r>
            <a:r>
              <a:rPr lang="en-US" dirty="0" err="1" smtClean="0"/>
              <a:t>clonic</a:t>
            </a:r>
            <a:r>
              <a:rPr lang="en-US" dirty="0" smtClean="0"/>
              <a:t> phase.</a:t>
            </a:r>
          </a:p>
          <a:p>
            <a:r>
              <a:rPr lang="en-US" dirty="0" smtClean="0"/>
              <a:t>Absence seizure (petit mal): Brief loss of consciousness lasting &lt;30 seconds with no </a:t>
            </a:r>
            <a:r>
              <a:rPr lang="en-US" dirty="0" err="1" smtClean="0"/>
              <a:t>postseizure</a:t>
            </a:r>
            <a:r>
              <a:rPr lang="en-US" dirty="0" smtClean="0"/>
              <a:t> confusion and minimal or no loss of postural tone.</a:t>
            </a:r>
          </a:p>
          <a:p>
            <a:r>
              <a:rPr lang="en-US" dirty="0" err="1" smtClean="0"/>
              <a:t>Atonic</a:t>
            </a:r>
            <a:r>
              <a:rPr lang="en-US" dirty="0" smtClean="0"/>
              <a:t> seizure: Loss of posture tone causing a drop-and-fall action.</a:t>
            </a:r>
          </a:p>
          <a:p>
            <a:r>
              <a:rPr lang="en-US" dirty="0" err="1" smtClean="0"/>
              <a:t>Myoclonic</a:t>
            </a:r>
            <a:r>
              <a:rPr lang="en-US" dirty="0" smtClean="0"/>
              <a:t> seizure: Involuntary jerking and loss of body tone resulting in falling forward, often occurring when falling asleep or awakening. There is no loss of consciousness or </a:t>
            </a:r>
            <a:r>
              <a:rPr lang="en-US" dirty="0" err="1" smtClean="0"/>
              <a:t>postseizure</a:t>
            </a:r>
            <a:r>
              <a:rPr lang="en-US" dirty="0" smtClean="0"/>
              <a:t> confusion.</a:t>
            </a:r>
          </a:p>
          <a:p>
            <a:r>
              <a:rPr lang="en-US" dirty="0" err="1" smtClean="0"/>
              <a:t>Akinetic</a:t>
            </a:r>
            <a:r>
              <a:rPr lang="en-US" dirty="0" smtClean="0"/>
              <a:t> seizure: Brief loss of muscle tone and brief loss of consciousness.</a:t>
            </a:r>
          </a:p>
          <a:p>
            <a:endParaRPr lang="en-US"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8915400" cy="6324600"/>
          </a:xfrm>
        </p:spPr>
        <p:txBody>
          <a:bodyPr>
            <a:normAutofit fontScale="70000" lnSpcReduction="20000"/>
          </a:bodyPr>
          <a:lstStyle/>
          <a:p>
            <a:pPr>
              <a:buNone/>
            </a:pPr>
            <a:r>
              <a:rPr lang="en-US" dirty="0" smtClean="0"/>
              <a:t>Partial seizures;  characterized by  local motor, sensory, psychic and somatic manifestations</a:t>
            </a:r>
          </a:p>
          <a:p>
            <a:r>
              <a:rPr lang="en-US" dirty="0" smtClean="0"/>
              <a:t> Simple partial seizure: Abnormal electrical activity occurs in one hemisphere of the brain or from an area of the cerebral cortex. There is no loss of consciousness and lasts &lt;30 seconds. </a:t>
            </a:r>
            <a:r>
              <a:rPr lang="en-US" dirty="0" err="1" smtClean="0"/>
              <a:t>Examles</a:t>
            </a:r>
            <a:r>
              <a:rPr lang="en-US" dirty="0" smtClean="0"/>
              <a:t> include  </a:t>
            </a:r>
            <a:r>
              <a:rPr lang="en-US" dirty="0" err="1" smtClean="0"/>
              <a:t>jacksonian</a:t>
            </a:r>
            <a:r>
              <a:rPr lang="en-US" dirty="0" smtClean="0"/>
              <a:t> seizures and  </a:t>
            </a:r>
            <a:r>
              <a:rPr lang="en-US" dirty="0" err="1" smtClean="0"/>
              <a:t>rolandic</a:t>
            </a:r>
            <a:r>
              <a:rPr lang="en-US" dirty="0" smtClean="0"/>
              <a:t> of </a:t>
            </a:r>
            <a:r>
              <a:rPr lang="en-US" dirty="0" err="1" smtClean="0"/>
              <a:t>sylvian</a:t>
            </a:r>
            <a:r>
              <a:rPr lang="en-US" dirty="0" smtClean="0"/>
              <a:t> seizures</a:t>
            </a:r>
          </a:p>
          <a:p>
            <a:r>
              <a:rPr lang="en-US" dirty="0" smtClean="0"/>
              <a:t>Complex partial seizures: Abnormal electrical activity occurs in one hemisphere of the brain or from an area of the cerebral cortex resulting in impaired consciousness lasting up to 5 minutes and </a:t>
            </a:r>
            <a:r>
              <a:rPr lang="en-US" dirty="0" err="1" smtClean="0"/>
              <a:t>postseizure</a:t>
            </a:r>
            <a:r>
              <a:rPr lang="en-US" dirty="0" smtClean="0"/>
              <a:t> confusion.</a:t>
            </a:r>
          </a:p>
          <a:p>
            <a:pPr>
              <a:buNone/>
            </a:pPr>
            <a:r>
              <a:rPr lang="en-US" dirty="0" smtClean="0"/>
              <a:t>Others</a:t>
            </a:r>
          </a:p>
          <a:p>
            <a:r>
              <a:rPr lang="en-US" dirty="0" smtClean="0"/>
              <a:t>Febrile seizure: Rapid rise in body temperature of &gt;102.2° F (39°C) in  children 6 months to 6 years of age might result in tonic/</a:t>
            </a:r>
            <a:r>
              <a:rPr lang="en-US" dirty="0" err="1" smtClean="0"/>
              <a:t>clonic</a:t>
            </a:r>
            <a:r>
              <a:rPr lang="en-US" dirty="0" smtClean="0"/>
              <a:t> seizures lasting &lt;15 minutes.</a:t>
            </a:r>
          </a:p>
          <a:p>
            <a:r>
              <a:rPr lang="en-US" dirty="0" smtClean="0"/>
              <a:t>Status </a:t>
            </a:r>
            <a:r>
              <a:rPr lang="en-US" dirty="0" err="1" smtClean="0"/>
              <a:t>epilepticus</a:t>
            </a:r>
            <a:r>
              <a:rPr lang="en-US" dirty="0" smtClean="0"/>
              <a:t>: Continuous seizure or a series of seizures lasting for &gt;30 minutes during which there is a loss of consciousness. </a:t>
            </a:r>
            <a:r>
              <a:rPr lang="en-US" dirty="0" err="1" smtClean="0"/>
              <a:t>Postseizure</a:t>
            </a:r>
            <a:r>
              <a:rPr lang="en-US" dirty="0" smtClean="0"/>
              <a:t> period can last for up to 2 hours.</a:t>
            </a:r>
          </a:p>
          <a:p>
            <a:r>
              <a:rPr lang="en-US" dirty="0" smtClean="0"/>
              <a:t>Infantile spasms: Delays in neurologic development or neurologic abnormalities result in abrupt jerking and contracting of the head and  neck that begin at 2 months of age and resolve by 2 years of age.</a:t>
            </a:r>
          </a:p>
          <a:p>
            <a:endParaRPr lang="en-US" dirty="0" smtClean="0"/>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228600"/>
            <a:ext cx="8229600" cy="6400800"/>
          </a:xfrm>
        </p:spPr>
        <p:txBody>
          <a:bodyPr>
            <a:normAutofit fontScale="70000" lnSpcReduction="20000"/>
          </a:bodyPr>
          <a:lstStyle/>
          <a:p>
            <a:pPr>
              <a:buNone/>
            </a:pPr>
            <a:r>
              <a:rPr lang="en-US" dirty="0" smtClean="0"/>
              <a:t>Management</a:t>
            </a:r>
          </a:p>
          <a:p>
            <a:r>
              <a:rPr lang="en-US" dirty="0" err="1" smtClean="0"/>
              <a:t>Dx</a:t>
            </a:r>
            <a:r>
              <a:rPr lang="en-US" dirty="0" smtClean="0"/>
              <a:t> goals</a:t>
            </a:r>
          </a:p>
          <a:p>
            <a:pPr lvl="1"/>
            <a:r>
              <a:rPr lang="en-US" dirty="0" smtClean="0"/>
              <a:t>Ascertain child has a seizure disorder</a:t>
            </a:r>
          </a:p>
          <a:p>
            <a:pPr lvl="1"/>
            <a:r>
              <a:rPr lang="en-US" dirty="0" smtClean="0"/>
              <a:t>Determine cause of seizure</a:t>
            </a:r>
          </a:p>
          <a:p>
            <a:pPr lvl="1"/>
            <a:r>
              <a:rPr lang="en-US" dirty="0" smtClean="0"/>
              <a:t>Classify type of seizure</a:t>
            </a:r>
          </a:p>
          <a:p>
            <a:r>
              <a:rPr lang="en-US" dirty="0" err="1" smtClean="0"/>
              <a:t>Hx</a:t>
            </a:r>
            <a:endParaRPr lang="en-US" dirty="0" smtClean="0"/>
          </a:p>
          <a:p>
            <a:pPr lvl="1"/>
            <a:r>
              <a:rPr lang="en-US" dirty="0" smtClean="0"/>
              <a:t>Comprehensive medical history including past  illness and hospitalization, medication history, toxic exposures and description of previous seizure episode. Family </a:t>
            </a:r>
            <a:r>
              <a:rPr lang="en-US" dirty="0" err="1" smtClean="0"/>
              <a:t>hx</a:t>
            </a:r>
            <a:r>
              <a:rPr lang="en-US" dirty="0" smtClean="0"/>
              <a:t> of seizure disorder is also important.</a:t>
            </a:r>
          </a:p>
          <a:p>
            <a:r>
              <a:rPr lang="en-US" dirty="0" smtClean="0"/>
              <a:t>PE; level of consciousness, reflexes, sensory and motor responses.</a:t>
            </a:r>
          </a:p>
          <a:p>
            <a:r>
              <a:rPr lang="en-US" dirty="0" smtClean="0"/>
              <a:t>Complete blood count; presence of infections such as meningitis, encephalitis, analysis of serum electrolytes to rule out metabolic disturbances.</a:t>
            </a:r>
          </a:p>
          <a:p>
            <a:r>
              <a:rPr lang="en-US" dirty="0" smtClean="0"/>
              <a:t>Radiological imaging; CT scan, MRI, PET; visualize structural abnormalities.</a:t>
            </a:r>
          </a:p>
          <a:p>
            <a:r>
              <a:rPr lang="en-US" dirty="0" smtClean="0"/>
              <a:t>EEG; highlights areas of abnormal brain electrical activity.</a:t>
            </a:r>
          </a:p>
          <a:p>
            <a:r>
              <a:rPr lang="en-US" dirty="0" smtClean="0"/>
              <a:t>Treatment</a:t>
            </a:r>
          </a:p>
          <a:p>
            <a:pPr lvl="1"/>
            <a:r>
              <a:rPr lang="en-US" dirty="0" smtClean="0"/>
              <a:t>Pharmacological therapy will be guided by the classification of the seizure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81000"/>
            <a:ext cx="8229600" cy="5745163"/>
          </a:xfrm>
        </p:spPr>
        <p:txBody>
          <a:bodyPr>
            <a:normAutofit fontScale="85000" lnSpcReduction="20000"/>
          </a:bodyPr>
          <a:lstStyle/>
          <a:p>
            <a:pPr algn="ctr">
              <a:buNone/>
            </a:pPr>
            <a:r>
              <a:rPr lang="en-US" dirty="0" err="1" smtClean="0"/>
              <a:t>N</a:t>
            </a:r>
            <a:r>
              <a:rPr lang="en-US" b="1" dirty="0" err="1" smtClean="0"/>
              <a:t>euroanatomical</a:t>
            </a:r>
            <a:r>
              <a:rPr lang="en-US" b="1" dirty="0" smtClean="0"/>
              <a:t> differences in children and adults</a:t>
            </a:r>
          </a:p>
          <a:p>
            <a:r>
              <a:rPr lang="en-US" dirty="0" smtClean="0"/>
              <a:t>Small head size, 2/3 brain weight of adult but large in relation to body</a:t>
            </a:r>
          </a:p>
          <a:p>
            <a:r>
              <a:rPr lang="en-US" dirty="0" smtClean="0"/>
              <a:t>Cranium not well developed, prone to fracture</a:t>
            </a:r>
          </a:p>
          <a:p>
            <a:r>
              <a:rPr lang="en-US" dirty="0" smtClean="0"/>
              <a:t>Very vascular brain, prone to hemorrhage</a:t>
            </a:r>
          </a:p>
          <a:p>
            <a:r>
              <a:rPr lang="en-US" dirty="0" smtClean="0"/>
              <a:t>Weak neck muscles not able to adequately support head</a:t>
            </a:r>
          </a:p>
          <a:p>
            <a:r>
              <a:rPr lang="en-US" dirty="0" smtClean="0"/>
              <a:t>CSF produces at 100ml per day (500ml per day in adults)</a:t>
            </a:r>
          </a:p>
          <a:p>
            <a:r>
              <a:rPr lang="en-US" dirty="0" smtClean="0"/>
              <a:t>Open fontanelles</a:t>
            </a:r>
          </a:p>
          <a:p>
            <a:r>
              <a:rPr lang="en-US" dirty="0" smtClean="0"/>
              <a:t>Fragile neurons, nerve cells not completely </a:t>
            </a:r>
            <a:r>
              <a:rPr lang="en-US" dirty="0" err="1" smtClean="0"/>
              <a:t>myelinated</a:t>
            </a:r>
            <a:endParaRPr lang="en-US" dirty="0" smtClean="0"/>
          </a:p>
          <a:p>
            <a:r>
              <a:rPr lang="en-US" dirty="0" smtClean="0"/>
              <a:t>Excessive spinal mobility</a:t>
            </a:r>
          </a:p>
          <a:p>
            <a:r>
              <a:rPr lang="en-US" dirty="0" smtClean="0"/>
              <a:t>Developmental; poor judgment of danger, unsteady gait, immature immune system</a:t>
            </a:r>
          </a:p>
          <a:p>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81000" y="228600"/>
            <a:ext cx="8458200" cy="6477000"/>
          </a:xfrm>
        </p:spPr>
        <p:txBody>
          <a:bodyPr>
            <a:normAutofit fontScale="40000" lnSpcReduction="20000"/>
          </a:bodyPr>
          <a:lstStyle/>
          <a:p>
            <a:pPr>
              <a:lnSpc>
                <a:spcPct val="90000"/>
              </a:lnSpc>
              <a:buNone/>
            </a:pPr>
            <a:r>
              <a:rPr lang="en-US" sz="6000" b="1" dirty="0" smtClean="0"/>
              <a:t>Nursing management in seizure disorders</a:t>
            </a:r>
          </a:p>
          <a:p>
            <a:pPr>
              <a:lnSpc>
                <a:spcPct val="90000"/>
              </a:lnSpc>
              <a:buNone/>
            </a:pPr>
            <a:r>
              <a:rPr lang="en-US" sz="5100" dirty="0" smtClean="0"/>
              <a:t>Objectives of care:</a:t>
            </a:r>
          </a:p>
          <a:p>
            <a:pPr lvl="1">
              <a:lnSpc>
                <a:spcPct val="90000"/>
              </a:lnSpc>
            </a:pPr>
            <a:r>
              <a:rPr lang="en-US" sz="5100" dirty="0" smtClean="0"/>
              <a:t>Manage acute episode and prevent injury</a:t>
            </a:r>
          </a:p>
          <a:p>
            <a:pPr lvl="1">
              <a:lnSpc>
                <a:spcPct val="90000"/>
              </a:lnSpc>
            </a:pPr>
            <a:r>
              <a:rPr lang="en-US" sz="5100" dirty="0" smtClean="0"/>
              <a:t>Determine and treat underlying cause of seizures if possible. </a:t>
            </a:r>
          </a:p>
          <a:p>
            <a:pPr lvl="1">
              <a:lnSpc>
                <a:spcPct val="90000"/>
              </a:lnSpc>
            </a:pPr>
            <a:r>
              <a:rPr lang="en-US" sz="5100" dirty="0" smtClean="0"/>
              <a:t>Prevent recurrence of seizures and therefore allow patient to live a normal life. </a:t>
            </a:r>
          </a:p>
          <a:p>
            <a:pPr>
              <a:lnSpc>
                <a:spcPct val="90000"/>
              </a:lnSpc>
            </a:pPr>
            <a:r>
              <a:rPr lang="en-US" sz="6000" dirty="0" smtClean="0"/>
              <a:t>Place oxygen apparatus near and ensure it is in good working condition.</a:t>
            </a:r>
          </a:p>
          <a:p>
            <a:pPr>
              <a:lnSpc>
                <a:spcPct val="90000"/>
              </a:lnSpc>
            </a:pPr>
            <a:r>
              <a:rPr lang="en-US" sz="6000" dirty="0" smtClean="0"/>
              <a:t>Take the seizure prone patient's temperature with a rectal thermometer; prevents possibility of patient biting an oral thermometer if a seizure should occur.</a:t>
            </a:r>
          </a:p>
          <a:p>
            <a:pPr>
              <a:lnSpc>
                <a:spcPct val="90000"/>
              </a:lnSpc>
            </a:pPr>
            <a:r>
              <a:rPr lang="en-US" sz="6000" dirty="0" smtClean="0"/>
              <a:t>Set up suction equipment at the patient's bedside. </a:t>
            </a:r>
          </a:p>
          <a:p>
            <a:pPr lvl="1">
              <a:lnSpc>
                <a:spcPct val="90000"/>
              </a:lnSpc>
            </a:pPr>
            <a:r>
              <a:rPr lang="en-US" sz="5000" dirty="0" smtClean="0"/>
              <a:t>Check the equipment daily to be sure it is working properly. </a:t>
            </a:r>
          </a:p>
          <a:p>
            <a:pPr lvl="1">
              <a:lnSpc>
                <a:spcPct val="90000"/>
              </a:lnSpc>
            </a:pPr>
            <a:r>
              <a:rPr lang="en-US" sz="5000" dirty="0" smtClean="0"/>
              <a:t>Use during or after a seizure to clear the patient's airway. </a:t>
            </a:r>
          </a:p>
          <a:p>
            <a:pPr>
              <a:lnSpc>
                <a:spcPct val="90000"/>
              </a:lnSpc>
            </a:pPr>
            <a:r>
              <a:rPr lang="en-US" sz="6000" dirty="0" smtClean="0"/>
              <a:t>Nursing care during a seizure.</a:t>
            </a:r>
          </a:p>
          <a:p>
            <a:pPr lvl="1">
              <a:lnSpc>
                <a:spcPct val="90000"/>
              </a:lnSpc>
            </a:pPr>
            <a:r>
              <a:rPr lang="en-US" sz="5100" dirty="0" smtClean="0"/>
              <a:t>Turn patient on his side to provide for drainage of oral secretions. </a:t>
            </a:r>
          </a:p>
          <a:p>
            <a:pPr lvl="1">
              <a:lnSpc>
                <a:spcPct val="90000"/>
              </a:lnSpc>
            </a:pPr>
            <a:r>
              <a:rPr lang="en-US" sz="5100" dirty="0" smtClean="0"/>
              <a:t>Do not forcibly restrain patient during seizure. </a:t>
            </a:r>
          </a:p>
          <a:p>
            <a:pPr lvl="1">
              <a:lnSpc>
                <a:spcPct val="90000"/>
              </a:lnSpc>
            </a:pPr>
            <a:r>
              <a:rPr lang="en-US" sz="5100" dirty="0" smtClean="0"/>
              <a:t>Remove objects that may obstruct breathing or cause injury to patient. </a:t>
            </a:r>
          </a:p>
          <a:p>
            <a:pPr lvl="1">
              <a:lnSpc>
                <a:spcPct val="90000"/>
              </a:lnSpc>
            </a:pPr>
            <a:r>
              <a:rPr lang="en-US" sz="5100" dirty="0" smtClean="0"/>
              <a:t>Protect patient's head from injury with pillow, blanket, etc.</a:t>
            </a:r>
          </a:p>
          <a:p>
            <a:pPr lvl="1">
              <a:lnSpc>
                <a:spcPct val="90000"/>
              </a:lnSpc>
            </a:pPr>
            <a:endParaRPr lang="en-US" sz="5100" dirty="0" smtClean="0"/>
          </a:p>
          <a:p>
            <a:pPr>
              <a:lnSpc>
                <a:spcPct val="90000"/>
              </a:lnSpc>
            </a:pPr>
            <a:endParaRPr lang="en-US" sz="3400" dirty="0" smtClean="0"/>
          </a:p>
          <a:p>
            <a:pPr>
              <a:lnSpc>
                <a:spcPct val="90000"/>
              </a:lnSpc>
            </a:pPr>
            <a:endParaRPr lang="en-US" sz="3400" dirty="0" smtClean="0"/>
          </a:p>
          <a:p>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52400" y="0"/>
            <a:ext cx="8610600" cy="6705600"/>
          </a:xfrm>
        </p:spPr>
        <p:txBody>
          <a:bodyPr>
            <a:noAutofit/>
          </a:bodyPr>
          <a:lstStyle/>
          <a:p>
            <a:pPr>
              <a:lnSpc>
                <a:spcPct val="90000"/>
              </a:lnSpc>
              <a:buNone/>
            </a:pPr>
            <a:r>
              <a:rPr lang="en-US" sz="2400" dirty="0" smtClean="0"/>
              <a:t>Nursing care following a seizure.</a:t>
            </a:r>
          </a:p>
          <a:p>
            <a:pPr lvl="1">
              <a:lnSpc>
                <a:spcPct val="90000"/>
              </a:lnSpc>
            </a:pPr>
            <a:r>
              <a:rPr lang="en-US" sz="2000" dirty="0" smtClean="0"/>
              <a:t>Keep bed flat and patient turned on his side until he is alert. </a:t>
            </a:r>
          </a:p>
          <a:p>
            <a:pPr lvl="1">
              <a:lnSpc>
                <a:spcPct val="90000"/>
              </a:lnSpc>
            </a:pPr>
            <a:r>
              <a:rPr lang="en-US" sz="2000" dirty="0" smtClean="0"/>
              <a:t>Room lighting should be dim and noise kept to a minimum. </a:t>
            </a:r>
          </a:p>
          <a:p>
            <a:pPr lvl="1">
              <a:lnSpc>
                <a:spcPct val="90000"/>
              </a:lnSpc>
            </a:pPr>
            <a:r>
              <a:rPr lang="en-US" sz="2000" dirty="0" smtClean="0"/>
              <a:t>Loosen restrictive clothing (if not done during seizure). </a:t>
            </a:r>
          </a:p>
          <a:p>
            <a:pPr lvl="1">
              <a:lnSpc>
                <a:spcPct val="90000"/>
              </a:lnSpc>
            </a:pPr>
            <a:r>
              <a:rPr lang="en-US" sz="2000" dirty="0" smtClean="0"/>
              <a:t>Check vital signs immediately following seizure and every 30 minutes (or as ordered) until patient is alert. </a:t>
            </a:r>
          </a:p>
          <a:p>
            <a:pPr lvl="1">
              <a:lnSpc>
                <a:spcPct val="90000"/>
              </a:lnSpc>
            </a:pPr>
            <a:r>
              <a:rPr lang="en-US" sz="2000" dirty="0" smtClean="0"/>
              <a:t>Check lips, tongue, and inside of mouth for injuries. </a:t>
            </a:r>
          </a:p>
          <a:p>
            <a:pPr lvl="1">
              <a:lnSpc>
                <a:spcPct val="90000"/>
              </a:lnSpc>
            </a:pPr>
            <a:r>
              <a:rPr lang="en-US" sz="2000" dirty="0" smtClean="0"/>
              <a:t>If patient is incontinent, change clothing and bedding with as little disturbance as possible.</a:t>
            </a:r>
          </a:p>
          <a:p>
            <a:pPr lvl="1">
              <a:lnSpc>
                <a:spcPct val="90000"/>
              </a:lnSpc>
            </a:pPr>
            <a:r>
              <a:rPr lang="en-US" sz="2000" dirty="0" smtClean="0"/>
              <a:t>Document all precautions taken, all activity observed during a seizure, to include the time, location, circumstances, length of seizure activity, and vital signs.  Also document any injury sustained during the seizure. </a:t>
            </a:r>
          </a:p>
          <a:p>
            <a:pPr>
              <a:lnSpc>
                <a:spcPct val="90000"/>
              </a:lnSpc>
              <a:buNone/>
            </a:pPr>
            <a:r>
              <a:rPr lang="en-US" sz="2400" dirty="0" smtClean="0"/>
              <a:t>Discharge care</a:t>
            </a:r>
          </a:p>
          <a:p>
            <a:pPr>
              <a:lnSpc>
                <a:spcPct val="90000"/>
              </a:lnSpc>
            </a:pPr>
            <a:r>
              <a:rPr lang="en-US" sz="2000" dirty="0" smtClean="0"/>
              <a:t>Institute and reinforce the importance of anticonvulsant drug therapy:</a:t>
            </a:r>
          </a:p>
          <a:p>
            <a:pPr lvl="2">
              <a:lnSpc>
                <a:spcPct val="90000"/>
              </a:lnSpc>
            </a:pPr>
            <a:r>
              <a:rPr lang="en-US" sz="2000" dirty="0" smtClean="0"/>
              <a:t>Drug therapy is a means of controlling the condition; it is not a cure. </a:t>
            </a:r>
          </a:p>
          <a:p>
            <a:pPr lvl="2">
              <a:lnSpc>
                <a:spcPct val="90000"/>
              </a:lnSpc>
            </a:pPr>
            <a:r>
              <a:rPr lang="en-US" sz="2000" dirty="0" smtClean="0"/>
              <a:t>Initially, dosage will have to be monitored and altered to provide maximum control with minimum side effects. </a:t>
            </a:r>
          </a:p>
          <a:p>
            <a:pPr>
              <a:lnSpc>
                <a:spcPct val="90000"/>
              </a:lnSpc>
            </a:pPr>
            <a:r>
              <a:rPr lang="en-US" sz="2000" dirty="0" smtClean="0"/>
              <a:t>Instruct patient to keep record of events surrounding his/her seizures (number, duration, time, sleep/eating patterns). </a:t>
            </a:r>
          </a:p>
          <a:p>
            <a:pPr lvl="1">
              <a:lnSpc>
                <a:spcPct val="90000"/>
              </a:lnSpc>
            </a:pPr>
            <a:r>
              <a:rPr lang="en-US" sz="2000" dirty="0" smtClean="0"/>
              <a:t>Use of multidisciplinary approach to cope with social, emotional, and vocational pressures of the person with epilepsy. </a:t>
            </a:r>
          </a:p>
          <a:p>
            <a:pPr>
              <a:lnSpc>
                <a:spcPct val="90000"/>
              </a:lnSpc>
            </a:pPr>
            <a:endParaRPr lang="en-US" sz="2400" dirty="0" smtClean="0"/>
          </a:p>
          <a:p>
            <a:pPr>
              <a:lnSpc>
                <a:spcPct val="90000"/>
              </a:lnSpc>
            </a:pPr>
            <a:endParaRPr lang="en-US" sz="2400" dirty="0" smtClean="0"/>
          </a:p>
          <a:p>
            <a:endParaRPr lang="en-US"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8229600" cy="6324600"/>
          </a:xfrm>
        </p:spPr>
        <p:txBody>
          <a:bodyPr>
            <a:normAutofit fontScale="55000" lnSpcReduction="20000"/>
          </a:bodyPr>
          <a:lstStyle/>
          <a:p>
            <a:pPr marL="0" indent="0">
              <a:buNone/>
            </a:pPr>
            <a:r>
              <a:rPr lang="en-US" b="1" dirty="0" smtClean="0"/>
              <a:t>Myasthenia gravis</a:t>
            </a:r>
          </a:p>
          <a:p>
            <a:r>
              <a:rPr lang="en-US" dirty="0" smtClean="0"/>
              <a:t>Chronic disease characterized by rapid fatigability of striated muscle.</a:t>
            </a:r>
          </a:p>
          <a:p>
            <a:r>
              <a:rPr lang="en-US" dirty="0" smtClean="0"/>
              <a:t>disorder of neuromuscular transmission that results from autoimmune attack on nicotinic postsynaptic receptors for acetylcholine (Ach).</a:t>
            </a:r>
          </a:p>
          <a:p>
            <a:r>
              <a:rPr lang="en-US" dirty="0" smtClean="0"/>
              <a:t>Release of </a:t>
            </a:r>
            <a:r>
              <a:rPr lang="en-US" dirty="0" err="1" smtClean="0"/>
              <a:t>ACh</a:t>
            </a:r>
            <a:r>
              <a:rPr lang="en-US" dirty="0" smtClean="0"/>
              <a:t> into the synaptic cleft by the axonal terminal is normal, but the postsynaptic muscle membrane or motor end plate is less responsive than normal. </a:t>
            </a:r>
          </a:p>
          <a:p>
            <a:pPr>
              <a:buNone/>
            </a:pPr>
            <a:r>
              <a:rPr lang="en-US" dirty="0" smtClean="0"/>
              <a:t>Clinically divided into</a:t>
            </a:r>
          </a:p>
          <a:p>
            <a:r>
              <a:rPr lang="en-US" dirty="0" smtClean="0"/>
              <a:t>Neonatal (transient) myasthenia gravis</a:t>
            </a:r>
          </a:p>
          <a:p>
            <a:pPr lvl="1"/>
            <a:r>
              <a:rPr lang="en-US" dirty="0" smtClean="0"/>
              <a:t>Occurs in 12% of infants born to </a:t>
            </a:r>
            <a:r>
              <a:rPr lang="en-US" dirty="0" err="1" smtClean="0"/>
              <a:t>myasthenic</a:t>
            </a:r>
            <a:r>
              <a:rPr lang="en-US" dirty="0" smtClean="0"/>
              <a:t> mothers.</a:t>
            </a:r>
          </a:p>
          <a:p>
            <a:pPr lvl="1"/>
            <a:r>
              <a:rPr lang="en-US" dirty="0" smtClean="0"/>
              <a:t>The condition is due to maternal </a:t>
            </a:r>
            <a:r>
              <a:rPr lang="en-US" dirty="0" err="1" smtClean="0"/>
              <a:t>ACh</a:t>
            </a:r>
            <a:r>
              <a:rPr lang="en-US" dirty="0" smtClean="0"/>
              <a:t> </a:t>
            </a:r>
            <a:r>
              <a:rPr lang="en-US" dirty="0" err="1" smtClean="0"/>
              <a:t>rcptr</a:t>
            </a:r>
            <a:r>
              <a:rPr lang="en-US" dirty="0" smtClean="0"/>
              <a:t>  antibody transferred across the placenta.</a:t>
            </a:r>
          </a:p>
          <a:p>
            <a:r>
              <a:rPr lang="en-US" dirty="0" smtClean="0"/>
              <a:t>Congenital (persistent) myasthenia gravis ; mothers of the affected infants  rarely have myasthenia gravis, but other relatives may. </a:t>
            </a:r>
          </a:p>
          <a:p>
            <a:pPr lvl="1"/>
            <a:r>
              <a:rPr lang="en-US" dirty="0" smtClean="0"/>
              <a:t>Congenital myasthenia gravis is not caused by receptor antibodies and often responds poorly to therapy. </a:t>
            </a:r>
          </a:p>
          <a:p>
            <a:pPr lvl="1"/>
            <a:r>
              <a:rPr lang="en-US" dirty="0" smtClean="0"/>
              <a:t>It may result from a genetic abnormality of the acetylcholine receptor protein, postsynaptic membrane structure, or other </a:t>
            </a:r>
            <a:r>
              <a:rPr lang="en-US" dirty="0" err="1" smtClean="0"/>
              <a:t>myoneural</a:t>
            </a:r>
            <a:r>
              <a:rPr lang="en-US" dirty="0" smtClean="0"/>
              <a:t> transmission defects.</a:t>
            </a:r>
          </a:p>
          <a:p>
            <a:r>
              <a:rPr lang="en-US" dirty="0" smtClean="0"/>
              <a:t>Juvenile myasthenia </a:t>
            </a:r>
          </a:p>
          <a:p>
            <a:pPr lvl="1"/>
            <a:r>
              <a:rPr lang="en-US" dirty="0" smtClean="0"/>
              <a:t>symptoms and signs are similar to those in  adults. </a:t>
            </a:r>
          </a:p>
          <a:p>
            <a:pPr lvl="1"/>
            <a:r>
              <a:rPr lang="en-US" dirty="0" smtClean="0"/>
              <a:t>Receptor antibodies are usually present. </a:t>
            </a:r>
          </a:p>
          <a:p>
            <a:pPr lvl="1"/>
            <a:r>
              <a:rPr lang="en-US" dirty="0" smtClean="0"/>
              <a:t>Prominent signs are difficulty in </a:t>
            </a:r>
            <a:r>
              <a:rPr lang="en-US" dirty="0" err="1" smtClean="0"/>
              <a:t>chewing,dysphagia</a:t>
            </a:r>
            <a:r>
              <a:rPr lang="en-US" dirty="0" smtClean="0"/>
              <a:t>, a nasal voice, </a:t>
            </a:r>
            <a:r>
              <a:rPr lang="en-US" dirty="0" err="1" smtClean="0"/>
              <a:t>ptosis</a:t>
            </a:r>
            <a:r>
              <a:rPr lang="en-US" dirty="0" smtClean="0"/>
              <a:t>, and </a:t>
            </a:r>
            <a:r>
              <a:rPr lang="en-US" dirty="0" err="1" smtClean="0"/>
              <a:t>ophthalmoplegia</a:t>
            </a:r>
            <a:r>
              <a:rPr lang="en-US" dirty="0" smtClean="0"/>
              <a:t>, pathologic fatigability of limbs, chiefly involving the proximal limb and neck muscles.</a:t>
            </a:r>
          </a:p>
          <a:p>
            <a:pPr lvl="1"/>
            <a:r>
              <a:rPr lang="en-US" dirty="0" smtClean="0"/>
              <a:t>Associated  with autoimmune conditions e.g. thyroid disease.</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228600"/>
            <a:ext cx="8534400" cy="6324600"/>
          </a:xfrm>
        </p:spPr>
        <p:txBody>
          <a:bodyPr>
            <a:normAutofit fontScale="77500" lnSpcReduction="20000"/>
          </a:bodyPr>
          <a:lstStyle/>
          <a:p>
            <a:r>
              <a:rPr lang="en-US" dirty="0" err="1" smtClean="0"/>
              <a:t>Dx</a:t>
            </a:r>
            <a:endParaRPr lang="en-US" dirty="0" smtClean="0"/>
          </a:p>
          <a:p>
            <a:pPr lvl="1"/>
            <a:r>
              <a:rPr lang="en-US" dirty="0" err="1" smtClean="0"/>
              <a:t>Adm</a:t>
            </a:r>
            <a:r>
              <a:rPr lang="en-US" dirty="0" smtClean="0"/>
              <a:t> of short-acting cholinesterase inhibitor (</a:t>
            </a:r>
            <a:r>
              <a:rPr lang="en-US" dirty="0" err="1" smtClean="0"/>
              <a:t>Neostigmine</a:t>
            </a:r>
            <a:r>
              <a:rPr lang="en-US" dirty="0" smtClean="0"/>
              <a:t> and  </a:t>
            </a:r>
            <a:r>
              <a:rPr lang="en-US" dirty="0" err="1" smtClean="0"/>
              <a:t>Edrophonium</a:t>
            </a:r>
            <a:r>
              <a:rPr lang="en-US" dirty="0" smtClean="0"/>
              <a:t>); </a:t>
            </a:r>
            <a:r>
              <a:rPr lang="en-US" dirty="0" err="1" smtClean="0"/>
              <a:t>ptosis</a:t>
            </a:r>
            <a:r>
              <a:rPr lang="en-US" dirty="0" smtClean="0"/>
              <a:t> and </a:t>
            </a:r>
            <a:r>
              <a:rPr lang="en-US" dirty="0" err="1" smtClean="0"/>
              <a:t>ophthalmoplegia</a:t>
            </a:r>
            <a:r>
              <a:rPr lang="en-US" dirty="0" smtClean="0"/>
              <a:t> improve within a few seconds, and fatigability of other muscles decreases.</a:t>
            </a:r>
          </a:p>
          <a:p>
            <a:pPr lvl="1"/>
            <a:r>
              <a:rPr lang="en-US" dirty="0" smtClean="0"/>
              <a:t>Serum </a:t>
            </a:r>
            <a:r>
              <a:rPr lang="en-US" dirty="0" err="1" smtClean="0"/>
              <a:t>ACh</a:t>
            </a:r>
            <a:r>
              <a:rPr lang="en-US" dirty="0" smtClean="0"/>
              <a:t> receptor antibodies are often found in the neonatal and juvenile forms.</a:t>
            </a:r>
          </a:p>
          <a:p>
            <a:pPr lvl="1"/>
            <a:r>
              <a:rPr lang="en-US" dirty="0" smtClean="0"/>
              <a:t>EMG</a:t>
            </a:r>
            <a:r>
              <a:rPr lang="en-US" b="1" dirty="0" smtClean="0"/>
              <a:t>; </a:t>
            </a:r>
            <a:r>
              <a:rPr lang="en-US" dirty="0" smtClean="0"/>
              <a:t>Repetitive stimulation of a motor nerve at slow rates over the appropriate muscle reveals a progressive fall in amplitude of the </a:t>
            </a:r>
          </a:p>
          <a:p>
            <a:pPr lvl="1"/>
            <a:r>
              <a:rPr lang="en-US" dirty="0" smtClean="0"/>
              <a:t>CXR and CT scan may disclose benign thymus enlargement. </a:t>
            </a:r>
          </a:p>
          <a:p>
            <a:r>
              <a:rPr lang="en-US" dirty="0" smtClean="0"/>
              <a:t>Clinical manifestation</a:t>
            </a:r>
          </a:p>
          <a:p>
            <a:pPr lvl="1"/>
            <a:r>
              <a:rPr lang="en-US" dirty="0" smtClean="0"/>
              <a:t>Dysphagia and facial weakness in early infancy causing feeding difficulties</a:t>
            </a:r>
          </a:p>
          <a:p>
            <a:pPr lvl="1"/>
            <a:r>
              <a:rPr lang="en-US" dirty="0" err="1" smtClean="0"/>
              <a:t>Ptosis</a:t>
            </a:r>
            <a:r>
              <a:rPr lang="en-US" dirty="0" smtClean="0"/>
              <a:t> and </a:t>
            </a:r>
            <a:r>
              <a:rPr lang="en-US" dirty="0" err="1" smtClean="0"/>
              <a:t>extraocular</a:t>
            </a:r>
            <a:r>
              <a:rPr lang="en-US" dirty="0" smtClean="0"/>
              <a:t> muscle weakness </a:t>
            </a:r>
          </a:p>
          <a:p>
            <a:pPr lvl="1"/>
            <a:r>
              <a:rPr lang="en-US" dirty="0" smtClean="0"/>
              <a:t>Poor head control due to weakness of the neck flexors</a:t>
            </a:r>
          </a:p>
          <a:p>
            <a:pPr lvl="1"/>
            <a:r>
              <a:rPr lang="en-US" dirty="0" smtClean="0"/>
              <a:t>Diminished tendon stretch reflexes</a:t>
            </a:r>
          </a:p>
          <a:p>
            <a:pPr lvl="1"/>
            <a:r>
              <a:rPr lang="en-US" dirty="0" smtClean="0"/>
              <a:t>Rapid fatigue of muscles</a:t>
            </a:r>
          </a:p>
          <a:p>
            <a:pPr lvl="1"/>
            <a:r>
              <a:rPr lang="en-US" dirty="0" smtClean="0"/>
              <a:t>If untreated, may progress to life threatening respiratory muscle involvement with risk of aspiration.</a:t>
            </a:r>
          </a:p>
          <a:p>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81000"/>
            <a:ext cx="8229600" cy="6172200"/>
          </a:xfrm>
        </p:spPr>
        <p:txBody>
          <a:bodyPr>
            <a:noAutofit/>
          </a:bodyPr>
          <a:lstStyle/>
          <a:p>
            <a:pPr>
              <a:buNone/>
            </a:pPr>
            <a:r>
              <a:rPr lang="en-US" sz="2400" dirty="0" smtClean="0"/>
              <a:t>Management</a:t>
            </a:r>
          </a:p>
          <a:p>
            <a:r>
              <a:rPr lang="en-US" sz="2400" dirty="0" err="1" smtClean="0"/>
              <a:t>Myasthenic</a:t>
            </a:r>
            <a:r>
              <a:rPr lang="en-US" sz="2400" dirty="0" smtClean="0"/>
              <a:t> crisis;</a:t>
            </a:r>
          </a:p>
          <a:p>
            <a:pPr lvl="1"/>
            <a:r>
              <a:rPr lang="en-US" sz="2000" dirty="0" smtClean="0"/>
              <a:t>Ach inhibitor (</a:t>
            </a:r>
            <a:r>
              <a:rPr lang="en-US" sz="2000" dirty="0" err="1" smtClean="0"/>
              <a:t>Edrophonium</a:t>
            </a:r>
            <a:r>
              <a:rPr lang="en-US" sz="2000" dirty="0" smtClean="0"/>
              <a:t>) results in dramatic but brief improvement.</a:t>
            </a:r>
          </a:p>
          <a:p>
            <a:pPr lvl="1"/>
            <a:r>
              <a:rPr lang="en-US" sz="2000" dirty="0" smtClean="0"/>
              <a:t>Suctioning, </a:t>
            </a:r>
            <a:r>
              <a:rPr lang="en-US" sz="2000" dirty="0" err="1" smtClean="0"/>
              <a:t>tracheostomy</a:t>
            </a:r>
            <a:r>
              <a:rPr lang="en-US" sz="2000" dirty="0" smtClean="0"/>
              <a:t>, respiratory assistance, </a:t>
            </a:r>
          </a:p>
          <a:p>
            <a:pPr lvl="1"/>
            <a:r>
              <a:rPr lang="en-US" sz="2000" dirty="0" smtClean="0"/>
              <a:t>Fluid and electrolyte maintenance.</a:t>
            </a:r>
          </a:p>
          <a:p>
            <a:r>
              <a:rPr lang="en-US" sz="2400" dirty="0" smtClean="0"/>
              <a:t>Cholinergic crisis; may result from over dosage of anticholinesterase drugs. The resulting weakness may be similar to that of myasthenia. Muscarinic effects are however absent.</a:t>
            </a:r>
          </a:p>
          <a:p>
            <a:r>
              <a:rPr lang="en-US" sz="2400" dirty="0" smtClean="0"/>
              <a:t>Immunologic intervention; achieved primarily with prednisone. Plasmapheresis is effective in removing acetylcholine receptor antibody in severely affected patients.</a:t>
            </a:r>
          </a:p>
          <a:p>
            <a:r>
              <a:rPr lang="en-US" sz="2400" dirty="0" smtClean="0"/>
              <a:t>Surgery; Early </a:t>
            </a:r>
            <a:r>
              <a:rPr lang="en-US" sz="2400" dirty="0" err="1" smtClean="0"/>
              <a:t>thymectomy</a:t>
            </a:r>
            <a:r>
              <a:rPr lang="en-US" sz="2400" dirty="0" smtClean="0"/>
              <a:t> is beneficial in many patients whose disease is not confined to ocular symptoms </a:t>
            </a:r>
          </a:p>
          <a:p>
            <a:endParaRPr lang="en-US" sz="24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600" y="152400"/>
            <a:ext cx="8610600" cy="6477000"/>
          </a:xfrm>
        </p:spPr>
        <p:txBody>
          <a:bodyPr>
            <a:noAutofit/>
          </a:bodyPr>
          <a:lstStyle/>
          <a:p>
            <a:pPr algn="ctr">
              <a:buNone/>
            </a:pPr>
            <a:r>
              <a:rPr lang="en-US" sz="2400" b="1" dirty="0" smtClean="0"/>
              <a:t>Cerebral palsy</a:t>
            </a:r>
          </a:p>
          <a:p>
            <a:r>
              <a:rPr lang="en-US" sz="2400" dirty="0" smtClean="0"/>
              <a:t>Non progressive motor dysfunction caused by damage to motor areas of the brain resulting in partial paralysis and uncontrolled movement.</a:t>
            </a:r>
          </a:p>
          <a:p>
            <a:r>
              <a:rPr lang="en-US" sz="2400" dirty="0" smtClean="0"/>
              <a:t>In addition children with cerebral palsy often have learning difficulties, epilepsy, squints, visual impairment, hearing impairment, speech and language disorders, behavior disorders and feeding problems. </a:t>
            </a:r>
          </a:p>
          <a:p>
            <a:r>
              <a:rPr lang="en-US" sz="2400" dirty="0" smtClean="0"/>
              <a:t>Causes</a:t>
            </a:r>
          </a:p>
          <a:p>
            <a:pPr lvl="1"/>
            <a:r>
              <a:rPr lang="en-US" sz="2400" dirty="0" smtClean="0"/>
              <a:t>Prenatal; genetic or chromosomal disorders, ineffective placenta, exposure to </a:t>
            </a:r>
            <a:r>
              <a:rPr lang="en-US" sz="2400" dirty="0" err="1" smtClean="0"/>
              <a:t>teratogens</a:t>
            </a:r>
            <a:r>
              <a:rPr lang="en-US" sz="2400" dirty="0" smtClean="0"/>
              <a:t>, multiple fetuses, intrauterine infections.</a:t>
            </a:r>
          </a:p>
          <a:p>
            <a:pPr lvl="1"/>
            <a:r>
              <a:rPr lang="en-US" sz="2400" dirty="0" smtClean="0"/>
              <a:t>Birth; complicated labor and delivery, birth injury, asphyxia due to cord prolapse or strangulation</a:t>
            </a:r>
          </a:p>
          <a:p>
            <a:pPr lvl="1"/>
            <a:r>
              <a:rPr lang="en-US" sz="2400" dirty="0" smtClean="0"/>
              <a:t>Perinatal; CNS infection, kernicterus</a:t>
            </a:r>
          </a:p>
          <a:p>
            <a:pPr lvl="1"/>
            <a:r>
              <a:rPr lang="en-US" sz="2400" dirty="0" smtClean="0"/>
              <a:t>Childhood; head trauma, meningitis</a:t>
            </a:r>
          </a:p>
          <a:p>
            <a:endParaRPr lang="en-US" sz="2400" dirty="0" smtClean="0"/>
          </a:p>
          <a:p>
            <a:pPr lvl="1">
              <a:buNone/>
            </a:pPr>
            <a:endParaRPr lang="en-US" sz="24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228600"/>
            <a:ext cx="8229600" cy="6629400"/>
          </a:xfrm>
        </p:spPr>
        <p:txBody>
          <a:bodyPr>
            <a:noAutofit/>
          </a:bodyPr>
          <a:lstStyle/>
          <a:p>
            <a:pPr>
              <a:buNone/>
            </a:pPr>
            <a:r>
              <a:rPr lang="en-US" sz="2400" dirty="0" smtClean="0"/>
              <a:t>Types of cerebral palsy</a:t>
            </a:r>
          </a:p>
          <a:p>
            <a:pPr>
              <a:buNone/>
            </a:pPr>
            <a:r>
              <a:rPr lang="en-US" sz="2400" b="1" dirty="0" smtClean="0"/>
              <a:t>Spastic</a:t>
            </a:r>
            <a:r>
              <a:rPr lang="en-US" sz="2400" dirty="0" smtClean="0"/>
              <a:t> / (most common): damage to the upper motor neuron (pyramidal or </a:t>
            </a:r>
            <a:r>
              <a:rPr lang="en-US" sz="2400" dirty="0" err="1" smtClean="0"/>
              <a:t>corticospinal</a:t>
            </a:r>
            <a:r>
              <a:rPr lang="en-US" sz="2400" dirty="0" smtClean="0"/>
              <a:t> tract) pathway. Limb tone is increased (spasticity) and the child has a scissor-like gait where one foot crosses in front of the other foot.</a:t>
            </a:r>
          </a:p>
          <a:p>
            <a:r>
              <a:rPr lang="en-US" sz="2400" dirty="0" smtClean="0"/>
              <a:t>There are three main types of spastic cerebral palsy: </a:t>
            </a:r>
          </a:p>
          <a:p>
            <a:pPr lvl="1"/>
            <a:r>
              <a:rPr lang="en-US" sz="2000" i="1" dirty="0" err="1" smtClean="0"/>
              <a:t>Hemiplegia</a:t>
            </a:r>
            <a:r>
              <a:rPr lang="en-US" sz="2000" dirty="0" smtClean="0"/>
              <a:t> - unilateral involvement of the arm and leg with the face spared. </a:t>
            </a:r>
          </a:p>
          <a:p>
            <a:pPr lvl="1"/>
            <a:r>
              <a:rPr lang="en-US" sz="2000" i="1" dirty="0" smtClean="0"/>
              <a:t>Quadriplegia</a:t>
            </a:r>
            <a:r>
              <a:rPr lang="en-US" sz="2000" dirty="0" smtClean="0"/>
              <a:t> - all four limbs are affected. The arms may be affected more than the legs. </a:t>
            </a:r>
          </a:p>
          <a:p>
            <a:pPr lvl="1"/>
            <a:r>
              <a:rPr lang="en-US" sz="2000" i="1" dirty="0" err="1" smtClean="0"/>
              <a:t>Diplegia</a:t>
            </a:r>
            <a:r>
              <a:rPr lang="en-US" sz="2000" dirty="0" smtClean="0"/>
              <a:t> - legs are affected to a much greater degree than the arms, so that hand function may appear to be relatively normal</a:t>
            </a:r>
          </a:p>
          <a:p>
            <a:pPr>
              <a:buNone/>
            </a:pPr>
            <a:r>
              <a:rPr lang="en-US" sz="2400" b="1" dirty="0" err="1" smtClean="0"/>
              <a:t>Athetoid</a:t>
            </a:r>
            <a:r>
              <a:rPr lang="en-US" sz="2400" b="1" dirty="0" smtClean="0"/>
              <a:t>/</a:t>
            </a:r>
            <a:r>
              <a:rPr lang="en-US" sz="2400" dirty="0" smtClean="0"/>
              <a:t> </a:t>
            </a:r>
            <a:r>
              <a:rPr lang="en-US" sz="2400" dirty="0" err="1" smtClean="0"/>
              <a:t>dystonic</a:t>
            </a:r>
            <a:r>
              <a:rPr lang="en-US" sz="2400" dirty="0" smtClean="0"/>
              <a:t> : The basal ganglia are affected resulting in uncoordinated involuntary motion.</a:t>
            </a:r>
          </a:p>
          <a:p>
            <a:pPr>
              <a:buNone/>
            </a:pPr>
            <a:r>
              <a:rPr lang="en-US" sz="2400" b="1" dirty="0" smtClean="0"/>
              <a:t>Ataxic: </a:t>
            </a:r>
            <a:r>
              <a:rPr lang="en-US" sz="2400" dirty="0" smtClean="0"/>
              <a:t>The cerebellum is affected resulting in poor balance and difficult muscle coordination.</a:t>
            </a:r>
          </a:p>
          <a:p>
            <a:endParaRPr lang="en-US"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52400"/>
            <a:ext cx="8229600" cy="6477000"/>
          </a:xfrm>
        </p:spPr>
        <p:txBody>
          <a:bodyPr>
            <a:normAutofit fontScale="77500" lnSpcReduction="20000"/>
          </a:bodyPr>
          <a:lstStyle/>
          <a:p>
            <a:pPr>
              <a:buNone/>
            </a:pPr>
            <a:r>
              <a:rPr lang="en-US" b="1" dirty="0" smtClean="0"/>
              <a:t>Clinical manifestation</a:t>
            </a:r>
          </a:p>
          <a:p>
            <a:r>
              <a:rPr lang="en-US" dirty="0" smtClean="0"/>
              <a:t>Poor sucking, difficulty feeding</a:t>
            </a:r>
          </a:p>
          <a:p>
            <a:r>
              <a:rPr lang="en-US" dirty="0" smtClean="0"/>
              <a:t>Facial grimacing and drooling</a:t>
            </a:r>
          </a:p>
          <a:p>
            <a:r>
              <a:rPr lang="en-US" dirty="0" smtClean="0"/>
              <a:t>Alteration in muscle tone such as abnormal posturing and movements.</a:t>
            </a:r>
          </a:p>
          <a:p>
            <a:r>
              <a:rPr lang="en-US" dirty="0" smtClean="0"/>
              <a:t>Involuntary muscular contraction and relaxation causing contractures</a:t>
            </a:r>
          </a:p>
          <a:p>
            <a:r>
              <a:rPr lang="en-US" dirty="0" smtClean="0"/>
              <a:t>Increased deep tendon reflexes</a:t>
            </a:r>
          </a:p>
          <a:p>
            <a:r>
              <a:rPr lang="en-US" dirty="0" smtClean="0"/>
              <a:t>Persistent primitive reflexes making achievement of milestones difficult</a:t>
            </a:r>
          </a:p>
          <a:p>
            <a:r>
              <a:rPr lang="en-US" dirty="0" smtClean="0"/>
              <a:t>Fine motor coordination may be affected, interfering with activities of daily living</a:t>
            </a:r>
          </a:p>
          <a:p>
            <a:r>
              <a:rPr lang="en-US" dirty="0" smtClean="0"/>
              <a:t>Poor vision, strabismus.</a:t>
            </a:r>
          </a:p>
          <a:p>
            <a:r>
              <a:rPr lang="en-US" dirty="0" smtClean="0"/>
              <a:t>Hearing loss</a:t>
            </a:r>
          </a:p>
          <a:p>
            <a:r>
              <a:rPr lang="en-US" dirty="0" smtClean="0"/>
              <a:t>Cognitive impairment</a:t>
            </a:r>
          </a:p>
          <a:p>
            <a:r>
              <a:rPr lang="en-US" dirty="0" smtClean="0"/>
              <a:t>Speech or language delays</a:t>
            </a:r>
          </a:p>
          <a:p>
            <a:r>
              <a:rPr lang="en-US" dirty="0" smtClean="0"/>
              <a:t>seizures</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457200" y="228600"/>
            <a:ext cx="8229600" cy="5897563"/>
          </a:xfrm>
        </p:spPr>
        <p:txBody>
          <a:bodyPr>
            <a:normAutofit fontScale="85000" lnSpcReduction="20000"/>
          </a:bodyPr>
          <a:lstStyle/>
          <a:p>
            <a:pPr>
              <a:buNone/>
            </a:pPr>
            <a:r>
              <a:rPr lang="en-US" dirty="0" err="1" smtClean="0"/>
              <a:t>Dx</a:t>
            </a:r>
            <a:endParaRPr lang="en-US" dirty="0" smtClean="0"/>
          </a:p>
          <a:p>
            <a:pPr lvl="1"/>
            <a:r>
              <a:rPr lang="en-US" dirty="0" smtClean="0"/>
              <a:t>EEG</a:t>
            </a:r>
          </a:p>
          <a:p>
            <a:pPr lvl="1"/>
            <a:r>
              <a:rPr lang="en-US" dirty="0" smtClean="0"/>
              <a:t> CT scan</a:t>
            </a:r>
          </a:p>
          <a:p>
            <a:pPr lvl="1"/>
            <a:r>
              <a:rPr lang="en-US" dirty="0" smtClean="0"/>
              <a:t> MRI</a:t>
            </a:r>
          </a:p>
          <a:p>
            <a:pPr lvl="1"/>
            <a:r>
              <a:rPr lang="en-US" dirty="0" smtClean="0"/>
              <a:t> electrolyte levels; rule out metabolic  disorders</a:t>
            </a:r>
          </a:p>
          <a:p>
            <a:pPr>
              <a:buNone/>
            </a:pPr>
            <a:r>
              <a:rPr lang="en-US" dirty="0" smtClean="0"/>
              <a:t>Management</a:t>
            </a:r>
          </a:p>
          <a:p>
            <a:r>
              <a:rPr lang="en-US" dirty="0" smtClean="0"/>
              <a:t>Medication</a:t>
            </a:r>
          </a:p>
          <a:p>
            <a:pPr lvl="1"/>
            <a:r>
              <a:rPr lang="en-US" dirty="0" smtClean="0"/>
              <a:t>Anticonvulsants for epilepsy</a:t>
            </a:r>
          </a:p>
          <a:p>
            <a:pPr lvl="1"/>
            <a:r>
              <a:rPr lang="en-US" dirty="0" smtClean="0"/>
              <a:t>If spasticity is severe and causing pain muscle relaxants are used</a:t>
            </a:r>
          </a:p>
          <a:p>
            <a:r>
              <a:rPr lang="en-US" dirty="0" smtClean="0"/>
              <a:t>Orthopedic surgery </a:t>
            </a:r>
          </a:p>
          <a:p>
            <a:pPr lvl="1"/>
            <a:r>
              <a:rPr lang="en-US" dirty="0" smtClean="0"/>
              <a:t>Orthopedic deformities may develop as a result of longstanding muscle weakness or spasticity such as dislocation of the hips and fixed </a:t>
            </a:r>
            <a:r>
              <a:rPr lang="en-US" dirty="0" err="1" smtClean="0"/>
              <a:t>equinus</a:t>
            </a:r>
            <a:r>
              <a:rPr lang="en-US" dirty="0" smtClean="0"/>
              <a:t> deformity of the ankle as a result of muscle spasticity. </a:t>
            </a:r>
          </a:p>
          <a:p>
            <a:pPr lvl="1"/>
            <a:r>
              <a:rPr lang="en-US" dirty="0" smtClean="0"/>
              <a:t>This is corrected surgically</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8229600" cy="6248400"/>
          </a:xfrm>
        </p:spPr>
        <p:txBody>
          <a:bodyPr>
            <a:noAutofit/>
          </a:bodyPr>
          <a:lstStyle/>
          <a:p>
            <a:pPr>
              <a:buNone/>
            </a:pPr>
            <a:r>
              <a:rPr lang="en-US" sz="2400" dirty="0" smtClean="0"/>
              <a:t>Nutrition</a:t>
            </a:r>
          </a:p>
          <a:p>
            <a:pPr lvl="1"/>
            <a:r>
              <a:rPr lang="en-US" sz="2400" dirty="0" smtClean="0"/>
              <a:t>Undernutrition commonly occurs in children with cerebral palsy, and can reduce the chances of achieving physical and intellectual potential. </a:t>
            </a:r>
          </a:p>
          <a:p>
            <a:pPr lvl="1"/>
            <a:r>
              <a:rPr lang="en-US" sz="2400" dirty="0" smtClean="0"/>
              <a:t>Food must be given in a form appropriate to the child’s ability to chew and swallow.</a:t>
            </a:r>
          </a:p>
          <a:p>
            <a:pPr lvl="1"/>
            <a:r>
              <a:rPr lang="en-US" sz="2400" dirty="0" smtClean="0"/>
              <a:t>Energy-rich supplements  in adequate  amounts is necessary.</a:t>
            </a:r>
          </a:p>
          <a:p>
            <a:pPr>
              <a:buNone/>
            </a:pPr>
            <a:r>
              <a:rPr lang="en-US" sz="2400" dirty="0" smtClean="0"/>
              <a:t>Physiotherapy</a:t>
            </a:r>
          </a:p>
          <a:p>
            <a:pPr lvl="1"/>
            <a:r>
              <a:rPr lang="en-US" sz="2000" dirty="0" smtClean="0"/>
              <a:t>The role of the physiotherapist is crucial in the management of the child with cerebral palsy. </a:t>
            </a:r>
          </a:p>
          <a:p>
            <a:pPr lvl="1"/>
            <a:r>
              <a:rPr lang="en-US" sz="2000" dirty="0" smtClean="0"/>
              <a:t>Advises on handling and mobilization of child in daily activities </a:t>
            </a:r>
          </a:p>
          <a:p>
            <a:pPr lvl="1"/>
            <a:r>
              <a:rPr lang="en-US" sz="2000" dirty="0" smtClean="0"/>
              <a:t>Exercises to prevent the development of deforming contractures.</a:t>
            </a:r>
          </a:p>
          <a:p>
            <a:pPr>
              <a:buNone/>
            </a:pPr>
            <a:r>
              <a:rPr lang="en-US" sz="2400" dirty="0" smtClean="0"/>
              <a:t>Occupational therapy</a:t>
            </a:r>
          </a:p>
          <a:p>
            <a:pPr lvl="1"/>
            <a:r>
              <a:rPr lang="en-US" sz="2000" dirty="0" smtClean="0"/>
              <a:t>Advise on special equipment such as wheelchairs and seating, and activities that  encourage fine motor function.</a:t>
            </a:r>
          </a:p>
          <a:p>
            <a:endParaRPr lang="en-US" sz="24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52400"/>
            <a:ext cx="8229600" cy="6400800"/>
          </a:xfrm>
        </p:spPr>
        <p:txBody>
          <a:bodyPr>
            <a:normAutofit fontScale="77500" lnSpcReduction="20000"/>
          </a:bodyPr>
          <a:lstStyle/>
          <a:p>
            <a:pPr algn="ctr">
              <a:buNone/>
            </a:pPr>
            <a:r>
              <a:rPr lang="en-US" dirty="0" smtClean="0"/>
              <a:t>Neurological examination</a:t>
            </a:r>
          </a:p>
          <a:p>
            <a:pPr>
              <a:buNone/>
            </a:pPr>
            <a:r>
              <a:rPr lang="en-US" dirty="0" smtClean="0"/>
              <a:t>Evaluation of function involves;</a:t>
            </a:r>
          </a:p>
          <a:p>
            <a:r>
              <a:rPr lang="en-US" dirty="0" smtClean="0"/>
              <a:t>Cerebral function; mental status and behavior.</a:t>
            </a:r>
          </a:p>
          <a:p>
            <a:pPr lvl="1"/>
            <a:r>
              <a:rPr lang="en-US" dirty="0" smtClean="0"/>
              <a:t> Includes appearance, judgment, memory, thought process, language and speech, mood and affect and orientation. </a:t>
            </a:r>
          </a:p>
          <a:p>
            <a:pPr lvl="1"/>
            <a:r>
              <a:rPr lang="en-US" dirty="0" smtClean="0"/>
              <a:t>Level of consciousness involves assessment of ability to cry, level of activity, positioning and general appearance</a:t>
            </a:r>
          </a:p>
          <a:p>
            <a:r>
              <a:rPr lang="en-US" dirty="0" smtClean="0"/>
              <a:t>Cranial nerves; possible to test all in school age onwards</a:t>
            </a:r>
          </a:p>
          <a:p>
            <a:r>
              <a:rPr lang="en-US" dirty="0" err="1" smtClean="0"/>
              <a:t>Cerebellar</a:t>
            </a:r>
            <a:r>
              <a:rPr lang="en-US" dirty="0" smtClean="0"/>
              <a:t> function; posture, balance and coordination</a:t>
            </a:r>
          </a:p>
          <a:p>
            <a:r>
              <a:rPr lang="en-US" dirty="0" smtClean="0"/>
              <a:t>Motor system; musculoskeletal system</a:t>
            </a:r>
          </a:p>
          <a:p>
            <a:r>
              <a:rPr lang="en-US" dirty="0" smtClean="0"/>
              <a:t>Sensory system</a:t>
            </a:r>
          </a:p>
          <a:p>
            <a:r>
              <a:rPr lang="en-US" dirty="0" smtClean="0"/>
              <a:t>Reflex status</a:t>
            </a:r>
          </a:p>
          <a:p>
            <a:pPr lvl="1"/>
            <a:r>
              <a:rPr lang="en-US" dirty="0" smtClean="0"/>
              <a:t>Deep tendon reflexes-intactness of reflex arc at specific spinal levels- biceps, triceps, </a:t>
            </a:r>
            <a:r>
              <a:rPr lang="en-US" dirty="0" err="1" smtClean="0"/>
              <a:t>brachioradialis</a:t>
            </a:r>
            <a:r>
              <a:rPr lang="en-US" dirty="0" smtClean="0"/>
              <a:t>, patellar, </a:t>
            </a:r>
            <a:r>
              <a:rPr lang="en-US" dirty="0" err="1" smtClean="0"/>
              <a:t>achilles</a:t>
            </a:r>
            <a:r>
              <a:rPr lang="en-US" dirty="0" smtClean="0"/>
              <a:t>. Evaluate </a:t>
            </a:r>
            <a:r>
              <a:rPr lang="en-US" dirty="0" err="1" smtClean="0"/>
              <a:t>strngth</a:t>
            </a:r>
            <a:r>
              <a:rPr lang="en-US" dirty="0" smtClean="0"/>
              <a:t> and symmetry on R&amp;L side</a:t>
            </a:r>
          </a:p>
          <a:p>
            <a:pPr lvl="1"/>
            <a:r>
              <a:rPr lang="en-US" dirty="0" smtClean="0"/>
              <a:t>Superficial reflexes- receptors in skin- abdominal, </a:t>
            </a:r>
            <a:r>
              <a:rPr lang="en-US" dirty="0" err="1" smtClean="0"/>
              <a:t>cremasteric</a:t>
            </a:r>
            <a:r>
              <a:rPr lang="en-US" dirty="0" smtClean="0"/>
              <a:t>, </a:t>
            </a:r>
            <a:r>
              <a:rPr lang="en-US" dirty="0" err="1" smtClean="0"/>
              <a:t>gluteal</a:t>
            </a:r>
            <a:r>
              <a:rPr lang="en-US" dirty="0" smtClean="0"/>
              <a:t>, planter</a:t>
            </a:r>
          </a:p>
          <a:p>
            <a:pPr lvl="1"/>
            <a:r>
              <a:rPr lang="en-US" dirty="0" smtClean="0"/>
              <a:t>Newborn reflexes- must be lost before motor development proceeds</a:t>
            </a:r>
          </a:p>
          <a:p>
            <a:endParaRPr lang="en-US" dirty="0" smtClean="0"/>
          </a:p>
          <a:p>
            <a:endParaRPr lang="en-US" dirty="0"/>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152400"/>
            <a:ext cx="8610600" cy="6477000"/>
          </a:xfrm>
        </p:spPr>
        <p:txBody>
          <a:bodyPr>
            <a:normAutofit fontScale="77500" lnSpcReduction="20000"/>
          </a:bodyPr>
          <a:lstStyle/>
          <a:p>
            <a:pPr>
              <a:buNone/>
            </a:pPr>
            <a:r>
              <a:rPr lang="en-US" b="1" dirty="0" smtClean="0"/>
              <a:t>GUILLAIN-BARRÉ SYNDROME</a:t>
            </a:r>
            <a:endParaRPr lang="en-US" dirty="0" smtClean="0"/>
          </a:p>
          <a:p>
            <a:r>
              <a:rPr lang="en-US" sz="3400" dirty="0" smtClean="0"/>
              <a:t>Acute, progressive autoimmune condition that affects the peripheral nerves.</a:t>
            </a:r>
          </a:p>
          <a:p>
            <a:r>
              <a:rPr lang="en-US" sz="3400" dirty="0" smtClean="0"/>
              <a:t>Symptoms occur as the myelin surrounding the axon on the peripheral nerves is damaged from the autoimmune effect.</a:t>
            </a:r>
          </a:p>
          <a:p>
            <a:r>
              <a:rPr lang="en-US" sz="3400" dirty="0" smtClean="0"/>
              <a:t>The disease follows a viral infection (Epstein-Barr virus, </a:t>
            </a:r>
            <a:r>
              <a:rPr lang="en-US" sz="3400" dirty="0" err="1" smtClean="0"/>
              <a:t>coxsackievirus</a:t>
            </a:r>
            <a:r>
              <a:rPr lang="en-US" sz="3400" dirty="0" smtClean="0"/>
              <a:t>, echovirus, cytomegalovirus), surgery or other acute illness.</a:t>
            </a:r>
          </a:p>
          <a:p>
            <a:r>
              <a:rPr lang="en-US" sz="3400" dirty="0" smtClean="0"/>
              <a:t>Prominent cause of acute paralysis.</a:t>
            </a:r>
          </a:p>
          <a:p>
            <a:r>
              <a:rPr lang="en-US" sz="3400" dirty="0" smtClean="0"/>
              <a:t>In ascending syndrome, muscle weakness and/or paralysis begins in the distal lower extremities and travels upward. The reverse is true in descending syndrome</a:t>
            </a:r>
          </a:p>
          <a:p>
            <a:r>
              <a:rPr lang="en-US" sz="3400" dirty="0" smtClean="0"/>
              <a:t>Cranial nerve dysfunction leads to facial weakness, weak nasal speech, and dysphagia. </a:t>
            </a:r>
          </a:p>
          <a:p>
            <a:r>
              <a:rPr lang="en-US" sz="3400" dirty="0" smtClean="0"/>
              <a:t>Respiratory compromise owing to intercostal muscle weakness poses the major threat, and </a:t>
            </a:r>
            <a:r>
              <a:rPr lang="en-US" sz="3400" dirty="0" err="1" smtClean="0"/>
              <a:t>ventillatory</a:t>
            </a:r>
            <a:r>
              <a:rPr lang="en-US" sz="3400" dirty="0" smtClean="0"/>
              <a:t> assistance is required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8229600" cy="6553200"/>
          </a:xfrm>
        </p:spPr>
        <p:txBody>
          <a:bodyPr>
            <a:normAutofit fontScale="70000" lnSpcReduction="20000"/>
          </a:bodyPr>
          <a:lstStyle/>
          <a:p>
            <a:r>
              <a:rPr lang="en-US" sz="3400" dirty="0" smtClean="0"/>
              <a:t>Patient may  experience altered sensory perception in the same areas, such as the sensation of crawling, tingling, burning, or pain. </a:t>
            </a:r>
          </a:p>
          <a:p>
            <a:r>
              <a:rPr lang="en-US" sz="3400" dirty="0" smtClean="0"/>
              <a:t>The progression of symptoms may take hours or days.</a:t>
            </a:r>
          </a:p>
          <a:p>
            <a:pPr>
              <a:buNone/>
            </a:pPr>
            <a:r>
              <a:rPr lang="en-US" sz="3400" b="1" dirty="0" smtClean="0"/>
              <a:t>Signs and Symptoms</a:t>
            </a:r>
          </a:p>
          <a:p>
            <a:r>
              <a:rPr lang="en-US" sz="3400" dirty="0" smtClean="0"/>
              <a:t>Burning or pickling feeling due to </a:t>
            </a:r>
            <a:r>
              <a:rPr lang="en-US" sz="3400" dirty="0" err="1" smtClean="0"/>
              <a:t>demyelination</a:t>
            </a:r>
            <a:r>
              <a:rPr lang="en-US" sz="3400" dirty="0" smtClean="0"/>
              <a:t> of the nerve axons.</a:t>
            </a:r>
          </a:p>
          <a:p>
            <a:r>
              <a:rPr lang="en-US" sz="3400" dirty="0" smtClean="0"/>
              <a:t>Symmetric weakness or flaccid paralysis ascending or descending in pattern.</a:t>
            </a:r>
          </a:p>
          <a:p>
            <a:r>
              <a:rPr lang="en-US" sz="3400" dirty="0" smtClean="0"/>
              <a:t> Absence of deep tendon reflexes due to changes within the nerves, absent </a:t>
            </a:r>
            <a:r>
              <a:rPr lang="en-US" sz="3400" dirty="0" err="1" smtClean="0"/>
              <a:t>babinski</a:t>
            </a:r>
            <a:r>
              <a:rPr lang="en-US" sz="3400" dirty="0" smtClean="0"/>
              <a:t> reflex</a:t>
            </a:r>
          </a:p>
          <a:p>
            <a:r>
              <a:rPr lang="en-US" sz="3400" dirty="0" smtClean="0"/>
              <a:t> Recent infection or other acute illness.</a:t>
            </a:r>
          </a:p>
          <a:p>
            <a:r>
              <a:rPr lang="en-US" sz="3400" dirty="0" smtClean="0"/>
              <a:t> Facial weakness, dysphagia, visual changes in descending disease.</a:t>
            </a:r>
          </a:p>
          <a:p>
            <a:r>
              <a:rPr lang="en-US" sz="3400" dirty="0" smtClean="0"/>
              <a:t> Labile blood pressure and cardiac </a:t>
            </a:r>
            <a:r>
              <a:rPr lang="en-US" sz="3400" dirty="0" err="1" smtClean="0"/>
              <a:t>dysrrhythmias</a:t>
            </a:r>
            <a:r>
              <a:rPr lang="en-US" sz="3400" dirty="0" smtClean="0"/>
              <a:t> due to autonomic nervous system response.</a:t>
            </a:r>
          </a:p>
          <a:p>
            <a:r>
              <a:rPr lang="en-US" sz="3400" dirty="0" smtClean="0"/>
              <a:t>Weak cough and shallow respirations indicate intercostal muscle involvement.</a:t>
            </a:r>
          </a:p>
          <a:p>
            <a:r>
              <a:rPr lang="en-US" sz="3400" dirty="0" smtClean="0"/>
              <a:t>Urinary incontinence or retention</a:t>
            </a:r>
          </a:p>
          <a:p>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0" y="304800"/>
            <a:ext cx="8229600" cy="5821363"/>
          </a:xfrm>
        </p:spPr>
        <p:txBody>
          <a:bodyPr>
            <a:normAutofit fontScale="85000" lnSpcReduction="20000"/>
          </a:bodyPr>
          <a:lstStyle/>
          <a:p>
            <a:endParaRPr lang="en-US" dirty="0" smtClean="0"/>
          </a:p>
          <a:p>
            <a:pPr>
              <a:buNone/>
            </a:pPr>
            <a:r>
              <a:rPr lang="en-US" b="1" dirty="0" err="1" smtClean="0"/>
              <a:t>Dx</a:t>
            </a:r>
            <a:endParaRPr lang="en-US" b="1" dirty="0" smtClean="0"/>
          </a:p>
          <a:p>
            <a:r>
              <a:rPr lang="en-US" dirty="0" smtClean="0"/>
              <a:t>LP; elevated protein in CSF</a:t>
            </a:r>
          </a:p>
          <a:p>
            <a:r>
              <a:rPr lang="en-US" dirty="0" smtClean="0"/>
              <a:t>Nerve conduction shows slowed velocity.</a:t>
            </a:r>
          </a:p>
          <a:p>
            <a:r>
              <a:rPr lang="en-US" dirty="0" smtClean="0"/>
              <a:t>Pulmonary function tests show diminished tidal volume and vital capacity</a:t>
            </a:r>
          </a:p>
          <a:p>
            <a:pPr>
              <a:buNone/>
            </a:pPr>
            <a:r>
              <a:rPr lang="en-US" b="1" dirty="0" smtClean="0"/>
              <a:t>Treatment</a:t>
            </a:r>
          </a:p>
          <a:p>
            <a:r>
              <a:rPr lang="en-US" dirty="0" smtClean="0"/>
              <a:t>Monitor respirations and support ventilation if necessary.</a:t>
            </a:r>
          </a:p>
          <a:p>
            <a:r>
              <a:rPr lang="en-US" dirty="0" smtClean="0"/>
              <a:t> Plasmapheresis; remove the antibodies in the circulation.</a:t>
            </a:r>
          </a:p>
          <a:p>
            <a:r>
              <a:rPr lang="en-US" dirty="0" smtClean="0"/>
              <a:t> Administer immunoglobulin IV after drawing labs for serum immunoglobulin  A.</a:t>
            </a:r>
          </a:p>
          <a:p>
            <a:r>
              <a:rPr lang="en-US" dirty="0" smtClean="0"/>
              <a:t> Nasogastric tube feeding if swallowing is a problem.</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Neurological alterations</a:t>
            </a:r>
            <a:endParaRPr lang="en-US" dirty="0"/>
          </a:p>
        </p:txBody>
      </p:sp>
      <p:sp>
        <p:nvSpPr>
          <p:cNvPr id="3" name="Content Placeholder 2"/>
          <p:cNvSpPr>
            <a:spLocks noGrp="1"/>
          </p:cNvSpPr>
          <p:nvPr>
            <p:ph idx="1"/>
          </p:nvPr>
        </p:nvSpPr>
        <p:spPr>
          <a:xfrm>
            <a:off x="457200" y="990600"/>
            <a:ext cx="8229600" cy="5135563"/>
          </a:xfrm>
        </p:spPr>
        <p:txBody>
          <a:bodyPr>
            <a:normAutofit fontScale="77500" lnSpcReduction="20000"/>
          </a:bodyPr>
          <a:lstStyle/>
          <a:p>
            <a:pPr>
              <a:buNone/>
            </a:pPr>
            <a:r>
              <a:rPr lang="en-US" dirty="0" smtClean="0"/>
              <a:t>Meningitis</a:t>
            </a:r>
          </a:p>
          <a:p>
            <a:pPr>
              <a:buNone/>
            </a:pPr>
            <a:r>
              <a:rPr lang="en-US" dirty="0" smtClean="0"/>
              <a:t>Inflammation of the meninges. </a:t>
            </a:r>
          </a:p>
          <a:p>
            <a:r>
              <a:rPr lang="en-US" dirty="0" smtClean="0"/>
              <a:t>Causes include</a:t>
            </a:r>
          </a:p>
          <a:p>
            <a:pPr lvl="1">
              <a:buFont typeface="Arial" pitchFamily="34" charset="0"/>
              <a:buChar char="•"/>
            </a:pPr>
            <a:r>
              <a:rPr lang="en-US" dirty="0" smtClean="0"/>
              <a:t>Microbial (age dependent)</a:t>
            </a:r>
          </a:p>
          <a:p>
            <a:pPr lvl="2">
              <a:lnSpc>
                <a:spcPct val="90000"/>
              </a:lnSpc>
            </a:pPr>
            <a:r>
              <a:rPr lang="en-US" dirty="0" err="1" smtClean="0"/>
              <a:t>Meningococcus</a:t>
            </a:r>
            <a:r>
              <a:rPr lang="en-US" dirty="0" smtClean="0"/>
              <a:t>. </a:t>
            </a:r>
          </a:p>
          <a:p>
            <a:pPr lvl="2">
              <a:lnSpc>
                <a:spcPct val="90000"/>
              </a:lnSpc>
            </a:pPr>
            <a:r>
              <a:rPr lang="en-US" dirty="0" smtClean="0"/>
              <a:t>Streptococcus. </a:t>
            </a:r>
          </a:p>
          <a:p>
            <a:pPr lvl="2">
              <a:lnSpc>
                <a:spcPct val="90000"/>
              </a:lnSpc>
            </a:pPr>
            <a:r>
              <a:rPr lang="en-US" dirty="0" smtClean="0"/>
              <a:t>Staphylococcus. </a:t>
            </a:r>
          </a:p>
          <a:p>
            <a:pPr lvl="2">
              <a:lnSpc>
                <a:spcPct val="90000"/>
              </a:lnSpc>
            </a:pPr>
            <a:r>
              <a:rPr lang="en-US" dirty="0" err="1" smtClean="0"/>
              <a:t>Haemophilus</a:t>
            </a:r>
            <a:r>
              <a:rPr lang="en-US" dirty="0" smtClean="0"/>
              <a:t> type B</a:t>
            </a:r>
          </a:p>
          <a:p>
            <a:pPr lvl="2">
              <a:lnSpc>
                <a:spcPct val="90000"/>
              </a:lnSpc>
            </a:pPr>
            <a:r>
              <a:rPr lang="en-US" dirty="0" err="1" smtClean="0"/>
              <a:t>Pneumococcus</a:t>
            </a:r>
            <a:r>
              <a:rPr lang="en-US" dirty="0" smtClean="0"/>
              <a:t>. </a:t>
            </a:r>
          </a:p>
          <a:p>
            <a:pPr lvl="1">
              <a:lnSpc>
                <a:spcPct val="90000"/>
              </a:lnSpc>
              <a:buFont typeface="Arial" pitchFamily="34" charset="0"/>
              <a:buChar char="•"/>
            </a:pPr>
            <a:r>
              <a:rPr lang="en-US" dirty="0" smtClean="0"/>
              <a:t>Contaminated head injury. </a:t>
            </a:r>
          </a:p>
          <a:p>
            <a:pPr lvl="1">
              <a:lnSpc>
                <a:spcPct val="90000"/>
              </a:lnSpc>
              <a:buFont typeface="Arial" pitchFamily="34" charset="0"/>
              <a:buChar char="•"/>
            </a:pPr>
            <a:r>
              <a:rPr lang="en-US" dirty="0" smtClean="0"/>
              <a:t>Infected shunt. </a:t>
            </a:r>
          </a:p>
          <a:p>
            <a:pPr lvl="1">
              <a:lnSpc>
                <a:spcPct val="90000"/>
              </a:lnSpc>
              <a:buFont typeface="Arial" pitchFamily="34" charset="0"/>
              <a:buChar char="•"/>
            </a:pPr>
            <a:r>
              <a:rPr lang="en-US" dirty="0" smtClean="0"/>
              <a:t>Contaminated lumbar puncture. </a:t>
            </a:r>
          </a:p>
          <a:p>
            <a:r>
              <a:rPr lang="en-US" dirty="0" smtClean="0"/>
              <a:t>The severity of the disease is dependent upon the specific microorganism involved, the presence of other neurological disorders, the general health of the patient, the speed of diagnosis, and the initiation of treatment</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Pathophysiology</a:t>
            </a:r>
            <a:endParaRPr lang="en-US" dirty="0"/>
          </a:p>
        </p:txBody>
      </p:sp>
      <p:sp>
        <p:nvSpPr>
          <p:cNvPr id="3" name="Content Placeholder 2"/>
          <p:cNvSpPr>
            <a:spLocks noGrp="1"/>
          </p:cNvSpPr>
          <p:nvPr>
            <p:ph idx="1"/>
          </p:nvPr>
        </p:nvSpPr>
        <p:spPr>
          <a:xfrm>
            <a:off x="457200" y="1219200"/>
            <a:ext cx="8229600" cy="5334000"/>
          </a:xfrm>
        </p:spPr>
        <p:txBody>
          <a:bodyPr>
            <a:normAutofit fontScale="77500" lnSpcReduction="20000"/>
          </a:bodyPr>
          <a:lstStyle/>
          <a:p>
            <a:r>
              <a:rPr lang="en-US" dirty="0" smtClean="0"/>
              <a:t>Infectious microorganisms travel to the meninges via the bloodstream or through direct extension from an infected area (such as the middle ear or </a:t>
            </a:r>
            <a:r>
              <a:rPr lang="en-US" dirty="0" err="1" smtClean="0"/>
              <a:t>paranasal</a:t>
            </a:r>
            <a:r>
              <a:rPr lang="en-US" dirty="0" smtClean="0"/>
              <a:t> sinuses)</a:t>
            </a:r>
          </a:p>
          <a:p>
            <a:r>
              <a:rPr lang="en-US" dirty="0" smtClean="0"/>
              <a:t>Gain access to CSF and spread to subarachnoid space</a:t>
            </a:r>
          </a:p>
          <a:p>
            <a:r>
              <a:rPr lang="en-US" dirty="0" smtClean="0"/>
              <a:t>Inflammatory response occurs and WBC’s accumulate over surface of brain with thick purulent </a:t>
            </a:r>
            <a:r>
              <a:rPr lang="en-US" dirty="0" err="1" smtClean="0"/>
              <a:t>exudate</a:t>
            </a:r>
            <a:endParaRPr lang="en-US" dirty="0" smtClean="0"/>
          </a:p>
          <a:p>
            <a:r>
              <a:rPr lang="en-US" dirty="0" smtClean="0"/>
              <a:t>Brain becomes hyperemic and edematous resulting in increased intracranial pressure</a:t>
            </a:r>
          </a:p>
          <a:p>
            <a:r>
              <a:rPr lang="en-US" dirty="0" smtClean="0"/>
              <a:t>Hydrocephalus may occur if CSF flow is impeded due to infection and obstruction of the ventricles</a:t>
            </a:r>
          </a:p>
          <a:p>
            <a:pPr>
              <a:buNone/>
            </a:pPr>
            <a:r>
              <a:rPr lang="en-US" dirty="0" smtClean="0"/>
              <a:t>DX</a:t>
            </a:r>
          </a:p>
          <a:p>
            <a:r>
              <a:rPr lang="en-US" dirty="0" smtClean="0"/>
              <a:t>Lumbar puncture to identify the causative organism in the cerebrospinal  fluid. </a:t>
            </a:r>
          </a:p>
          <a:p>
            <a:r>
              <a:rPr lang="en-US" dirty="0" smtClean="0"/>
              <a:t>Blood cultures. </a:t>
            </a:r>
          </a:p>
          <a:p>
            <a:r>
              <a:rPr lang="en-US" dirty="0" smtClean="0"/>
              <a:t>Physical examination. </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Clinical presentation</a:t>
            </a:r>
            <a:endParaRPr lang="en-US" dirty="0"/>
          </a:p>
        </p:txBody>
      </p:sp>
      <p:sp>
        <p:nvSpPr>
          <p:cNvPr id="3" name="Content Placeholder 2"/>
          <p:cNvSpPr>
            <a:spLocks noGrp="1"/>
          </p:cNvSpPr>
          <p:nvPr>
            <p:ph idx="1"/>
          </p:nvPr>
        </p:nvSpPr>
        <p:spPr>
          <a:xfrm>
            <a:off x="457200" y="1066800"/>
            <a:ext cx="8229600" cy="5059363"/>
          </a:xfrm>
        </p:spPr>
        <p:txBody>
          <a:bodyPr>
            <a:normAutofit fontScale="62500" lnSpcReduction="20000"/>
          </a:bodyPr>
          <a:lstStyle/>
          <a:p>
            <a:pPr>
              <a:lnSpc>
                <a:spcPct val="90000"/>
              </a:lnSpc>
            </a:pPr>
            <a:r>
              <a:rPr lang="en-US" dirty="0" smtClean="0"/>
              <a:t>Infants and toddlers; irritability, lethargy, bulging fontanelle , elevated temperature, alterations in feed/sleep pattern, vomiting and diarrhea, diminished level of consciousness with depressed respiratory rate</a:t>
            </a:r>
          </a:p>
          <a:p>
            <a:pPr>
              <a:lnSpc>
                <a:spcPct val="90000"/>
              </a:lnSpc>
            </a:pPr>
            <a:r>
              <a:rPr lang="en-US" dirty="0" smtClean="0"/>
              <a:t>Older child;</a:t>
            </a:r>
          </a:p>
          <a:p>
            <a:pPr lvl="1">
              <a:lnSpc>
                <a:spcPct val="90000"/>
              </a:lnSpc>
            </a:pPr>
            <a:r>
              <a:rPr lang="en-US" dirty="0" smtClean="0"/>
              <a:t>GI upset</a:t>
            </a:r>
          </a:p>
          <a:p>
            <a:pPr lvl="1">
              <a:lnSpc>
                <a:spcPct val="90000"/>
              </a:lnSpc>
            </a:pPr>
            <a:r>
              <a:rPr lang="en-US" dirty="0" smtClean="0"/>
              <a:t>Flu like symptoms</a:t>
            </a:r>
          </a:p>
          <a:p>
            <a:pPr lvl="1">
              <a:lnSpc>
                <a:spcPct val="90000"/>
              </a:lnSpc>
            </a:pPr>
            <a:r>
              <a:rPr lang="en-US" dirty="0" smtClean="0"/>
              <a:t>Chills. </a:t>
            </a:r>
          </a:p>
          <a:p>
            <a:pPr lvl="1">
              <a:lnSpc>
                <a:spcPct val="90000"/>
              </a:lnSpc>
            </a:pPr>
            <a:r>
              <a:rPr lang="en-US" dirty="0" smtClean="0"/>
              <a:t>Headache (often severe). </a:t>
            </a:r>
          </a:p>
          <a:p>
            <a:pPr lvl="1">
              <a:lnSpc>
                <a:spcPct val="90000"/>
              </a:lnSpc>
            </a:pPr>
            <a:r>
              <a:rPr lang="en-US" dirty="0" smtClean="0"/>
              <a:t>Nausea, vomiting or diarrhea </a:t>
            </a:r>
          </a:p>
          <a:p>
            <a:pPr lvl="1">
              <a:lnSpc>
                <a:spcPct val="90000"/>
              </a:lnSpc>
            </a:pPr>
            <a:r>
              <a:rPr lang="en-US" dirty="0" smtClean="0"/>
              <a:t>Cortical involvement; irritability, </a:t>
            </a:r>
            <a:r>
              <a:rPr lang="en-US" dirty="0" err="1" smtClean="0"/>
              <a:t>agitation,confused</a:t>
            </a:r>
            <a:r>
              <a:rPr lang="en-US" dirty="0" smtClean="0"/>
              <a:t>, delirious, lethargic, projectile vomiting</a:t>
            </a:r>
          </a:p>
          <a:p>
            <a:pPr lvl="1">
              <a:lnSpc>
                <a:spcPct val="90000"/>
              </a:lnSpc>
            </a:pPr>
            <a:r>
              <a:rPr lang="en-US" dirty="0" err="1" smtClean="0"/>
              <a:t>Nuchal</a:t>
            </a:r>
            <a:r>
              <a:rPr lang="en-US" dirty="0" smtClean="0"/>
              <a:t> rigidity (stiffness of the neck) and </a:t>
            </a:r>
            <a:r>
              <a:rPr lang="en-US" dirty="0" err="1" smtClean="0"/>
              <a:t>Opisthotonos</a:t>
            </a:r>
            <a:r>
              <a:rPr lang="en-US" dirty="0" smtClean="0"/>
              <a:t> (extreme hyperextension of the head and arching of the back due to irritation of the meninges), </a:t>
            </a:r>
            <a:r>
              <a:rPr lang="en-US" dirty="0" err="1" smtClean="0"/>
              <a:t>myalgias</a:t>
            </a:r>
            <a:r>
              <a:rPr lang="en-US" dirty="0" smtClean="0"/>
              <a:t> and headache- spinal nerves involvement</a:t>
            </a:r>
          </a:p>
          <a:p>
            <a:pPr lvl="1">
              <a:lnSpc>
                <a:spcPct val="90000"/>
              </a:lnSpc>
            </a:pPr>
            <a:r>
              <a:rPr lang="en-US" dirty="0" smtClean="0"/>
              <a:t>Photophobia, </a:t>
            </a:r>
            <a:r>
              <a:rPr lang="en-US" dirty="0" err="1" smtClean="0"/>
              <a:t>diplopia</a:t>
            </a:r>
            <a:r>
              <a:rPr lang="en-US" dirty="0" smtClean="0"/>
              <a:t>, tinnitus-cranial nerve involvement </a:t>
            </a:r>
          </a:p>
          <a:p>
            <a:pPr lvl="1">
              <a:lnSpc>
                <a:spcPct val="90000"/>
              </a:lnSpc>
            </a:pPr>
            <a:r>
              <a:rPr lang="en-US" dirty="0" smtClean="0"/>
              <a:t>Altered level of consciousness. </a:t>
            </a:r>
          </a:p>
          <a:p>
            <a:pPr lvl="1">
              <a:lnSpc>
                <a:spcPct val="90000"/>
              </a:lnSpc>
            </a:pPr>
            <a:r>
              <a:rPr lang="en-US" dirty="0" smtClean="0"/>
              <a:t>Signs of shock</a:t>
            </a:r>
          </a:p>
          <a:p>
            <a:pPr lvl="1">
              <a:lnSpc>
                <a:spcPct val="90000"/>
              </a:lnSpc>
            </a:pPr>
            <a:r>
              <a:rPr lang="en-US" dirty="0" smtClean="0"/>
              <a:t>Rash with multiple petechiae on the body- meningococcal, urgent need of medical attention</a:t>
            </a:r>
          </a:p>
          <a:p>
            <a:pPr lvl="1">
              <a:lnSpc>
                <a:spcPct val="90000"/>
              </a:lnSpc>
            </a:pPr>
            <a:r>
              <a:rPr lang="en-US" dirty="0" smtClean="0"/>
              <a:t>Hyper reflexes with positive kerning and </a:t>
            </a:r>
            <a:r>
              <a:rPr lang="en-US" dirty="0" err="1" smtClean="0"/>
              <a:t>brudzinski</a:t>
            </a:r>
            <a:r>
              <a:rPr lang="en-US" dirty="0" smtClean="0"/>
              <a:t> signs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81000" y="304800"/>
            <a:ext cx="8229600" cy="5897563"/>
          </a:xfrm>
        </p:spPr>
        <p:txBody>
          <a:bodyPr>
            <a:normAutofit fontScale="77500" lnSpcReduction="20000"/>
          </a:bodyPr>
          <a:lstStyle/>
          <a:p>
            <a:pPr algn="ctr">
              <a:lnSpc>
                <a:spcPct val="90000"/>
              </a:lnSpc>
              <a:buNone/>
            </a:pPr>
            <a:r>
              <a:rPr lang="en-US" dirty="0" smtClean="0"/>
              <a:t>Nursing management</a:t>
            </a:r>
          </a:p>
          <a:p>
            <a:pPr marL="514350" indent="-514350">
              <a:lnSpc>
                <a:spcPct val="90000"/>
              </a:lnSpc>
              <a:buFont typeface="+mj-lt"/>
              <a:buAutoNum type="arabicPeriod"/>
            </a:pPr>
            <a:r>
              <a:rPr lang="en-US" dirty="0" smtClean="0"/>
              <a:t>Administer intravenous fluids and medications, as ordered by the physician.</a:t>
            </a:r>
          </a:p>
          <a:p>
            <a:pPr marL="971550" lvl="1" indent="-514350">
              <a:lnSpc>
                <a:spcPct val="90000"/>
              </a:lnSpc>
              <a:buFont typeface="+mj-lt"/>
              <a:buAutoNum type="arabicPeriod"/>
            </a:pPr>
            <a:r>
              <a:rPr lang="en-US" dirty="0" smtClean="0"/>
              <a:t>a. Antibiotics should be started immediately. </a:t>
            </a:r>
          </a:p>
          <a:p>
            <a:pPr marL="971550" lvl="1" indent="-514350">
              <a:lnSpc>
                <a:spcPct val="90000"/>
              </a:lnSpc>
              <a:buFont typeface="+mj-lt"/>
              <a:buAutoNum type="arabicPeriod"/>
            </a:pPr>
            <a:r>
              <a:rPr lang="en-US" dirty="0" smtClean="0"/>
              <a:t>b. Corticosteroids may be used for the critically ill patient. </a:t>
            </a:r>
          </a:p>
          <a:p>
            <a:pPr marL="971550" lvl="1" indent="-514350">
              <a:lnSpc>
                <a:spcPct val="90000"/>
              </a:lnSpc>
              <a:buFont typeface="+mj-lt"/>
              <a:buAutoNum type="arabicPeriod"/>
            </a:pPr>
            <a:r>
              <a:rPr lang="en-US" dirty="0" smtClean="0"/>
              <a:t>c. Drug therapy may be continued after the acute phase of the illness is over to prevent recurrence. </a:t>
            </a:r>
          </a:p>
          <a:p>
            <a:pPr marL="971550" lvl="1" indent="-514350">
              <a:lnSpc>
                <a:spcPct val="90000"/>
              </a:lnSpc>
              <a:buFont typeface="+mj-lt"/>
              <a:buAutoNum type="arabicPeriod"/>
            </a:pPr>
            <a:r>
              <a:rPr lang="en-US" dirty="0" smtClean="0"/>
              <a:t>d. Record intake and output carefully and observe patient closely for signs of dehydration due to insensible fluid loss. </a:t>
            </a:r>
          </a:p>
          <a:p>
            <a:pPr marL="514350" indent="-514350">
              <a:lnSpc>
                <a:spcPct val="90000"/>
              </a:lnSpc>
              <a:buFont typeface="+mj-lt"/>
              <a:buAutoNum type="arabicPeriod"/>
            </a:pPr>
            <a:endParaRPr lang="en-US" dirty="0" smtClean="0"/>
          </a:p>
          <a:p>
            <a:pPr marL="514350" indent="-514350">
              <a:lnSpc>
                <a:spcPct val="90000"/>
              </a:lnSpc>
              <a:buFont typeface="+mj-lt"/>
              <a:buAutoNum type="arabicPeriod"/>
            </a:pPr>
            <a:r>
              <a:rPr lang="en-US" dirty="0" smtClean="0"/>
              <a:t>Monitor patient's vital signs and neurological status and record.</a:t>
            </a:r>
          </a:p>
          <a:p>
            <a:pPr>
              <a:lnSpc>
                <a:spcPct val="90000"/>
              </a:lnSpc>
              <a:buNone/>
            </a:pPr>
            <a:r>
              <a:rPr lang="en-US" dirty="0" smtClean="0"/>
              <a:t>a. Level of consciousness. Utilize GCS for accuracy and consistency. </a:t>
            </a:r>
          </a:p>
          <a:p>
            <a:pPr>
              <a:lnSpc>
                <a:spcPct val="90000"/>
              </a:lnSpc>
              <a:buNone/>
            </a:pPr>
            <a:r>
              <a:rPr lang="en-US" dirty="0" smtClean="0"/>
              <a:t>b. Monitor rectal temperature at least every 4 hours and, if elevated, provide for cooling measures such as cooling sponge baths, and administration of ordered antipyretics</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457200"/>
            <a:ext cx="8229600" cy="5821363"/>
          </a:xfrm>
        </p:spPr>
        <p:txBody>
          <a:bodyPr>
            <a:normAutofit/>
          </a:bodyPr>
          <a:lstStyle/>
          <a:p>
            <a:pPr>
              <a:lnSpc>
                <a:spcPct val="90000"/>
              </a:lnSpc>
              <a:buNone/>
            </a:pPr>
            <a:r>
              <a:rPr lang="en-US" sz="2600" dirty="0" smtClean="0"/>
              <a:t>3. If isolation measures are required, inform family members and ensure staff compliance of isolation procedures in accordance with standard operating procedures (SOP). </a:t>
            </a:r>
          </a:p>
          <a:p>
            <a:pPr>
              <a:lnSpc>
                <a:spcPct val="90000"/>
              </a:lnSpc>
              <a:buNone/>
            </a:pPr>
            <a:r>
              <a:rPr lang="en-US" sz="2600" dirty="0" smtClean="0"/>
              <a:t>4. Provide basic patient care needs. </a:t>
            </a:r>
          </a:p>
          <a:p>
            <a:pPr>
              <a:lnSpc>
                <a:spcPct val="90000"/>
              </a:lnSpc>
              <a:buNone/>
            </a:pPr>
            <a:r>
              <a:rPr lang="en-US" sz="2600" dirty="0" smtClean="0"/>
              <a:t>a. The patient's level of consciousness will dictate whether the patient requires only assistance with activities of daily living or total care. </a:t>
            </a:r>
          </a:p>
          <a:p>
            <a:pPr>
              <a:lnSpc>
                <a:spcPct val="90000"/>
              </a:lnSpc>
              <a:buNone/>
            </a:pPr>
            <a:r>
              <a:rPr lang="en-US" sz="2600" dirty="0" smtClean="0"/>
              <a:t>b. Maintain dim lighting in the patient's room to reduce photophobic discomfort. </a:t>
            </a:r>
          </a:p>
          <a:p>
            <a:pPr>
              <a:lnSpc>
                <a:spcPct val="90000"/>
              </a:lnSpc>
              <a:buNone/>
            </a:pPr>
            <a:r>
              <a:rPr lang="en-US" sz="2600" dirty="0" smtClean="0"/>
              <a:t>5. Provide discharge planning information to the patient and family.</a:t>
            </a:r>
          </a:p>
          <a:p>
            <a:pPr>
              <a:lnSpc>
                <a:spcPct val="90000"/>
              </a:lnSpc>
              <a:buNone/>
            </a:pPr>
            <a:r>
              <a:rPr lang="en-US" sz="2600" dirty="0" smtClean="0"/>
              <a:t>a. Follow up appointments with the physician. </a:t>
            </a:r>
          </a:p>
          <a:p>
            <a:pPr>
              <a:lnSpc>
                <a:spcPct val="90000"/>
              </a:lnSpc>
              <a:buNone/>
            </a:pPr>
            <a:r>
              <a:rPr lang="en-US" sz="2600" dirty="0" smtClean="0"/>
              <a:t>b. Discharge medication instruction. </a:t>
            </a:r>
            <a:endParaRPr lang="en-US" sz="26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1236</TotalTime>
  <Words>4099</Words>
  <Application>Microsoft Office PowerPoint</Application>
  <PresentationFormat>On-screen Show (4:3)</PresentationFormat>
  <Paragraphs>452</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Pediatric neurology</vt:lpstr>
      <vt:lpstr>Slide 2</vt:lpstr>
      <vt:lpstr>Slide 3</vt:lpstr>
      <vt:lpstr>Slide 4</vt:lpstr>
      <vt:lpstr>Neurological alterations</vt:lpstr>
      <vt:lpstr>Pathophysiology</vt:lpstr>
      <vt:lpstr>Clinical presentation</vt:lpstr>
      <vt:lpstr>Slide 8</vt:lpstr>
      <vt:lpstr>Slide 9</vt:lpstr>
      <vt:lpstr>Spina bifida</vt:lpstr>
      <vt:lpstr>Slide 11</vt:lpstr>
      <vt:lpstr>Slide 12</vt:lpstr>
      <vt:lpstr>Slide 13</vt:lpstr>
      <vt:lpstr>Level of spinal cord</vt:lpstr>
      <vt:lpstr>myelomeningocele</vt:lpstr>
      <vt:lpstr>Slide 16</vt:lpstr>
      <vt:lpstr>Spina bifida occulta</vt:lpstr>
      <vt:lpstr>Slide 18</vt:lpstr>
      <vt:lpstr>Slide 19</vt:lpstr>
      <vt:lpstr>Slide 20</vt:lpstr>
      <vt:lpstr>Slide 21</vt:lpstr>
      <vt:lpstr>Slide 22</vt:lpstr>
      <vt:lpstr>management</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Pediatric neurology</dc:title>
  <dc:creator>Kirui</dc:creator>
  <cp:lastModifiedBy>Silc</cp:lastModifiedBy>
  <cp:revision>107</cp:revision>
  <dcterms:created xsi:type="dcterms:W3CDTF">2012-09-05T18:14:47Z</dcterms:created>
  <dcterms:modified xsi:type="dcterms:W3CDTF">2014-07-09T11:10:07Z</dcterms:modified>
</cp:coreProperties>
</file>