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D93FFD82-2ECE-4101-A486-91B42E7B818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473A723-D5DA-43AA-96C7-BC7A1488B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FD82-2ECE-4101-A486-91B42E7B818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A723-D5DA-43AA-96C7-BC7A1488B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FD82-2ECE-4101-A486-91B42E7B818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A723-D5DA-43AA-96C7-BC7A1488B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FD82-2ECE-4101-A486-91B42E7B818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A723-D5DA-43AA-96C7-BC7A1488B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FD82-2ECE-4101-A486-91B42E7B818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A723-D5DA-43AA-96C7-BC7A1488B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FD82-2ECE-4101-A486-91B42E7B818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A723-D5DA-43AA-96C7-BC7A1488B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D93FFD82-2ECE-4101-A486-91B42E7B818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6473A723-D5DA-43AA-96C7-BC7A1488BD6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D93FFD82-2ECE-4101-A486-91B42E7B818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6473A723-D5DA-43AA-96C7-BC7A1488B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FD82-2ECE-4101-A486-91B42E7B818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A723-D5DA-43AA-96C7-BC7A1488B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FD82-2ECE-4101-A486-91B42E7B818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A723-D5DA-43AA-96C7-BC7A1488B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FFD82-2ECE-4101-A486-91B42E7B818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3A723-D5DA-43AA-96C7-BC7A1488B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D93FFD82-2ECE-4101-A486-91B42E7B8181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6473A723-D5DA-43AA-96C7-BC7A1488BD6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Juvenille</a:t>
            </a:r>
            <a:r>
              <a:rPr lang="en-US" dirty="0" smtClean="0"/>
              <a:t> </a:t>
            </a:r>
            <a:r>
              <a:rPr lang="en-US" dirty="0" err="1" smtClean="0"/>
              <a:t>Rheumatiod</a:t>
            </a:r>
            <a:r>
              <a:rPr lang="en-US" dirty="0" smtClean="0"/>
              <a:t> Arthritis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Radiologic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 tissue swellings</a:t>
            </a:r>
          </a:p>
          <a:p>
            <a:r>
              <a:rPr lang="en-US" dirty="0" err="1" smtClean="0"/>
              <a:t>Osteporosis</a:t>
            </a:r>
            <a:endParaRPr lang="en-US" dirty="0" smtClean="0"/>
          </a:p>
          <a:p>
            <a:r>
              <a:rPr lang="en-US" dirty="0" err="1" smtClean="0"/>
              <a:t>Periostitis</a:t>
            </a:r>
            <a:endParaRPr lang="en-US" dirty="0" smtClean="0"/>
          </a:p>
          <a:p>
            <a:r>
              <a:rPr lang="en-US" dirty="0" smtClean="0"/>
              <a:t>Accelerate regional </a:t>
            </a:r>
            <a:r>
              <a:rPr lang="en-US" dirty="0" err="1" smtClean="0"/>
              <a:t>epiphyseal</a:t>
            </a:r>
            <a:r>
              <a:rPr lang="en-US" dirty="0" smtClean="0"/>
              <a:t> closure</a:t>
            </a:r>
          </a:p>
          <a:p>
            <a:r>
              <a:rPr lang="en-US" dirty="0" err="1" smtClean="0"/>
              <a:t>Subchondral</a:t>
            </a:r>
            <a:r>
              <a:rPr lang="en-US" dirty="0" smtClean="0"/>
              <a:t> erosions</a:t>
            </a:r>
          </a:p>
          <a:p>
            <a:r>
              <a:rPr lang="en-US" dirty="0" smtClean="0"/>
              <a:t>Narrowing of cartilage space</a:t>
            </a:r>
          </a:p>
          <a:p>
            <a:r>
              <a:rPr lang="en-US" dirty="0" smtClean="0"/>
              <a:t>Bone destruction and fusion</a:t>
            </a:r>
          </a:p>
          <a:p>
            <a:r>
              <a:rPr lang="en-US" dirty="0" smtClean="0"/>
              <a:t>Severe </a:t>
            </a:r>
            <a:r>
              <a:rPr lang="en-US" dirty="0" err="1" smtClean="0"/>
              <a:t>dx</a:t>
            </a:r>
            <a:r>
              <a:rPr lang="en-US" dirty="0" smtClean="0"/>
              <a:t> seen in </a:t>
            </a:r>
            <a:r>
              <a:rPr lang="en-US" dirty="0" smtClean="0"/>
              <a:t>neural </a:t>
            </a:r>
            <a:r>
              <a:rPr lang="en-US" dirty="0" smtClean="0"/>
              <a:t>arches of C2, C3.</a:t>
            </a:r>
          </a:p>
          <a:p>
            <a:r>
              <a:rPr lang="en-US" dirty="0" smtClean="0"/>
              <a:t>MRI scan useful.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762000"/>
          </a:xfrm>
        </p:spPr>
        <p:txBody>
          <a:bodyPr/>
          <a:lstStyle/>
          <a:p>
            <a:r>
              <a:rPr lang="en-US" dirty="0" smtClean="0"/>
              <a:t>Complications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433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Eye: chronic </a:t>
            </a:r>
            <a:r>
              <a:rPr lang="en-US" dirty="0" err="1" smtClean="0"/>
              <a:t>iridocyclitis</a:t>
            </a:r>
            <a:r>
              <a:rPr lang="en-US" dirty="0" smtClean="0"/>
              <a:t>, – present with small irregular </a:t>
            </a:r>
            <a:r>
              <a:rPr lang="en-US" dirty="0" smtClean="0"/>
              <a:t>pupils.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- </a:t>
            </a:r>
            <a:r>
              <a:rPr lang="en-US" dirty="0" err="1" smtClean="0"/>
              <a:t>Uveitis</a:t>
            </a:r>
            <a:r>
              <a:rPr lang="en-US" dirty="0" smtClean="0"/>
              <a:t>,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- </a:t>
            </a:r>
            <a:r>
              <a:rPr lang="en-US" dirty="0" err="1" smtClean="0"/>
              <a:t>Keratopathy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dirty="0" smtClean="0"/>
              <a:t> - Cataracts</a:t>
            </a:r>
            <a:endParaRPr lang="en-US" dirty="0" smtClean="0"/>
          </a:p>
          <a:p>
            <a:r>
              <a:rPr lang="en-US" dirty="0" err="1" smtClean="0"/>
              <a:t>Anaemia</a:t>
            </a:r>
            <a:r>
              <a:rPr lang="en-US" dirty="0" smtClean="0"/>
              <a:t>- seen in active </a:t>
            </a:r>
            <a:r>
              <a:rPr lang="en-US" dirty="0" err="1" smtClean="0"/>
              <a:t>dx</a:t>
            </a:r>
            <a:r>
              <a:rPr lang="en-US" dirty="0" smtClean="0"/>
              <a:t> or prolonged </a:t>
            </a:r>
            <a:r>
              <a:rPr lang="en-US" dirty="0" err="1" smtClean="0"/>
              <a:t>dx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- Usually </a:t>
            </a:r>
            <a:r>
              <a:rPr lang="en-US" dirty="0" err="1" smtClean="0"/>
              <a:t>unresposive</a:t>
            </a:r>
            <a:r>
              <a:rPr lang="en-US" dirty="0" smtClean="0"/>
              <a:t> to iron.</a:t>
            </a:r>
          </a:p>
          <a:p>
            <a:pPr>
              <a:buNone/>
            </a:pPr>
            <a:r>
              <a:rPr lang="en-US" dirty="0" smtClean="0"/>
              <a:t>    - May be exacerbated by GIT bleed </a:t>
            </a:r>
            <a:r>
              <a:rPr lang="en-US" dirty="0" err="1" smtClean="0"/>
              <a:t>assos</a:t>
            </a:r>
            <a:r>
              <a:rPr lang="en-US" dirty="0" smtClean="0"/>
              <a:t> with NSAIDS.</a:t>
            </a:r>
          </a:p>
          <a:p>
            <a:pPr>
              <a:buNone/>
            </a:pPr>
            <a:r>
              <a:rPr lang="en-US" dirty="0" smtClean="0"/>
              <a:t>    - May be a </a:t>
            </a:r>
            <a:r>
              <a:rPr lang="en-US" dirty="0" err="1" smtClean="0"/>
              <a:t>haemolytic</a:t>
            </a:r>
            <a:r>
              <a:rPr lang="en-US" dirty="0" smtClean="0"/>
              <a:t> </a:t>
            </a:r>
            <a:r>
              <a:rPr lang="en-US" dirty="0" err="1" smtClean="0"/>
              <a:t>anaemia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- may be complication of macrophage activation syndrome- assoc with </a:t>
            </a:r>
            <a:r>
              <a:rPr lang="en-US" dirty="0" err="1" smtClean="0"/>
              <a:t>leucopemia</a:t>
            </a:r>
            <a:r>
              <a:rPr lang="en-US" dirty="0" smtClean="0"/>
              <a:t>, thrombocytopenia, </a:t>
            </a:r>
            <a:r>
              <a:rPr lang="en-US" dirty="0" err="1" smtClean="0"/>
              <a:t>lymphadenopathy</a:t>
            </a:r>
            <a:r>
              <a:rPr lang="en-US" dirty="0" smtClean="0"/>
              <a:t>, and </a:t>
            </a:r>
            <a:r>
              <a:rPr lang="en-US" dirty="0" err="1" smtClean="0"/>
              <a:t>hepatospleenomegally</a:t>
            </a:r>
            <a:r>
              <a:rPr lang="en-US" dirty="0" smtClean="0"/>
              <a:t>.</a:t>
            </a:r>
          </a:p>
          <a:p>
            <a:r>
              <a:rPr lang="en-US" smtClean="0"/>
              <a:t> </a:t>
            </a:r>
            <a:r>
              <a:rPr lang="en-US" smtClean="0"/>
              <a:t>May </a:t>
            </a:r>
            <a:r>
              <a:rPr lang="en-US" dirty="0" smtClean="0"/>
              <a:t>develop features of SLE- </a:t>
            </a:r>
            <a:r>
              <a:rPr lang="en-US" dirty="0" err="1" smtClean="0"/>
              <a:t>esp</a:t>
            </a:r>
            <a:r>
              <a:rPr lang="en-US" dirty="0" smtClean="0"/>
              <a:t> </a:t>
            </a:r>
            <a:r>
              <a:rPr lang="en-US" dirty="0" err="1" smtClean="0"/>
              <a:t>polyarticular</a:t>
            </a:r>
            <a:r>
              <a:rPr lang="en-US" dirty="0" smtClean="0"/>
              <a:t> </a:t>
            </a:r>
            <a:r>
              <a:rPr lang="en-US" dirty="0" err="1" smtClean="0"/>
              <a:t>dx</a:t>
            </a:r>
            <a:endParaRPr lang="en-US" dirty="0" smtClean="0"/>
          </a:p>
          <a:p>
            <a:r>
              <a:rPr lang="en-US" dirty="0" err="1" smtClean="0"/>
              <a:t>Orthopaedic</a:t>
            </a:r>
            <a:r>
              <a:rPr lang="en-US" dirty="0" smtClean="0"/>
              <a:t> </a:t>
            </a:r>
            <a:r>
              <a:rPr lang="en-US" dirty="0" smtClean="0"/>
              <a:t>complications</a:t>
            </a:r>
          </a:p>
          <a:p>
            <a:r>
              <a:rPr lang="en-US" dirty="0" smtClean="0"/>
              <a:t>Psychosocial issues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Start with the mildest drugs and escalate in severe </a:t>
            </a:r>
            <a:r>
              <a:rPr lang="en-US" dirty="0" err="1" smtClean="0"/>
              <a:t>dx</a:t>
            </a:r>
            <a:r>
              <a:rPr lang="en-US" dirty="0" smtClean="0"/>
              <a:t>;</a:t>
            </a:r>
          </a:p>
          <a:p>
            <a:r>
              <a:rPr lang="en-US" dirty="0" smtClean="0"/>
              <a:t>NSAIDS</a:t>
            </a:r>
          </a:p>
          <a:p>
            <a:r>
              <a:rPr lang="en-US" dirty="0" err="1" smtClean="0"/>
              <a:t>Hydroxychloroquine</a:t>
            </a:r>
            <a:endParaRPr lang="en-US" dirty="0" smtClean="0"/>
          </a:p>
          <a:p>
            <a:r>
              <a:rPr lang="en-US" dirty="0" smtClean="0"/>
              <a:t>Methotrexate</a:t>
            </a:r>
          </a:p>
          <a:p>
            <a:r>
              <a:rPr lang="en-US" dirty="0" smtClean="0"/>
              <a:t>Immune suppressants</a:t>
            </a:r>
          </a:p>
          <a:p>
            <a:r>
              <a:rPr lang="en-US" dirty="0" smtClean="0"/>
              <a:t>Steroids- only for severe </a:t>
            </a:r>
            <a:r>
              <a:rPr lang="en-US" dirty="0" err="1" smtClean="0"/>
              <a:t>dx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JRA</a:t>
            </a:r>
          </a:p>
          <a:p>
            <a:r>
              <a:rPr lang="en-US" dirty="0" smtClean="0"/>
              <a:t>Describe the etiology and pathogenesis</a:t>
            </a:r>
          </a:p>
          <a:p>
            <a:r>
              <a:rPr lang="en-US" dirty="0" smtClean="0"/>
              <a:t>Detail the clinical presentations and diagnostic criteria</a:t>
            </a:r>
          </a:p>
          <a:p>
            <a:r>
              <a:rPr lang="en-US" dirty="0" smtClean="0"/>
              <a:t>Describe the laboratory findings</a:t>
            </a:r>
          </a:p>
          <a:p>
            <a:r>
              <a:rPr lang="en-US" dirty="0" smtClean="0"/>
              <a:t>Describe the radiologic features</a:t>
            </a:r>
          </a:p>
          <a:p>
            <a:r>
              <a:rPr lang="en-US" dirty="0" smtClean="0"/>
              <a:t>Plan  the management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Commonest rheumatic disorder in children</a:t>
            </a:r>
          </a:p>
          <a:p>
            <a:r>
              <a:rPr lang="en-US" dirty="0" smtClean="0"/>
              <a:t>American college of Rheumatology classifies it as a category of diseases, with 3 types of onset: 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Oligo</a:t>
            </a:r>
            <a:r>
              <a:rPr lang="en-US" dirty="0" smtClean="0"/>
              <a:t>- arthritis (</a:t>
            </a:r>
            <a:r>
              <a:rPr lang="en-US" dirty="0" err="1" smtClean="0"/>
              <a:t>pauciarticular</a:t>
            </a:r>
            <a:r>
              <a:rPr lang="en-US" dirty="0" smtClean="0"/>
              <a:t>) </a:t>
            </a:r>
            <a:r>
              <a:rPr lang="en-US" dirty="0" err="1" smtClean="0"/>
              <a:t>dx</a:t>
            </a:r>
            <a:r>
              <a:rPr lang="en-US" dirty="0" smtClean="0"/>
              <a:t>.</a:t>
            </a:r>
          </a:p>
          <a:p>
            <a:pPr marL="514350" indent="-514350">
              <a:buAutoNum type="arabicPeriod"/>
            </a:pPr>
            <a:r>
              <a:rPr lang="en-US" dirty="0" err="1" smtClean="0"/>
              <a:t>Polyarthritis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Systemic onset </a:t>
            </a:r>
            <a:r>
              <a:rPr lang="en-US" dirty="0" err="1" smtClean="0"/>
              <a:t>dx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Diagnosis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 of onset &lt; 16yrs.</a:t>
            </a:r>
          </a:p>
          <a:p>
            <a:r>
              <a:rPr lang="en-US" dirty="0" smtClean="0"/>
              <a:t>Arthritis (Swelling or effusion) presents as  ≥2 of limitation of movements, tenderness, or pain on motion, and increased heat in one or more joints.</a:t>
            </a:r>
          </a:p>
          <a:p>
            <a:r>
              <a:rPr lang="en-US" dirty="0" smtClean="0"/>
              <a:t>Duration of symptoms &gt;6 weeks</a:t>
            </a:r>
          </a:p>
          <a:p>
            <a:r>
              <a:rPr lang="en-US" dirty="0" smtClean="0"/>
              <a:t>Exclusion of other forms of juvenile arthritis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Etiology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Unknown, but 2 events are considered necessary: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 smtClean="0"/>
              <a:t>Immunogenetic</a:t>
            </a:r>
            <a:r>
              <a:rPr lang="en-US" dirty="0" smtClean="0"/>
              <a:t> susceptibility – HLA sub-types show increased risk or may be protective.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External( Environmental) triggers;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- Viruses- parvovirus, rubella, EBV.</a:t>
            </a:r>
          </a:p>
          <a:p>
            <a:pPr marL="514350" indent="-514350">
              <a:buNone/>
            </a:pPr>
            <a:r>
              <a:rPr lang="en-US" dirty="0"/>
              <a:t> </a:t>
            </a:r>
            <a:r>
              <a:rPr lang="en-US" dirty="0" smtClean="0"/>
              <a:t>    - Host hyper- reactivity to specific self antigens     ( Type 2 collagen), </a:t>
            </a:r>
          </a:p>
          <a:p>
            <a:pPr marL="514350" indent="-514350">
              <a:buNone/>
            </a:pPr>
            <a:r>
              <a:rPr lang="en-US" dirty="0" smtClean="0"/>
              <a:t>     - Enhanced T- cell reactivity to bacterial and </a:t>
            </a:r>
            <a:r>
              <a:rPr lang="en-US" dirty="0" err="1" smtClean="0"/>
              <a:t>mycobacterial</a:t>
            </a:r>
            <a:r>
              <a:rPr lang="en-US" dirty="0" smtClean="0"/>
              <a:t> heat shock proteins.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pathogenesis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Synovitis</a:t>
            </a:r>
            <a:r>
              <a:rPr lang="en-US" dirty="0" smtClean="0"/>
              <a:t> characterized by villous hypertrophy, hyperplasia and hyperemia, </a:t>
            </a:r>
            <a:r>
              <a:rPr lang="en-US" dirty="0" err="1" smtClean="0"/>
              <a:t>oedema</a:t>
            </a:r>
            <a:r>
              <a:rPr lang="en-US" dirty="0" smtClean="0"/>
              <a:t> of sub-synovial tissues.</a:t>
            </a:r>
          </a:p>
          <a:p>
            <a:r>
              <a:rPr lang="en-US" dirty="0" smtClean="0"/>
              <a:t>Vascular endothelial hyperplasia- with infiltration of mononuclear and plasma cells</a:t>
            </a:r>
          </a:p>
          <a:p>
            <a:r>
              <a:rPr lang="en-US" dirty="0" err="1" smtClean="0"/>
              <a:t>Pannus</a:t>
            </a:r>
            <a:r>
              <a:rPr lang="en-US" dirty="0" smtClean="0"/>
              <a:t> formation  occurs in advanced </a:t>
            </a:r>
            <a:r>
              <a:rPr lang="en-US" dirty="0" err="1" smtClean="0"/>
              <a:t>dx</a:t>
            </a:r>
            <a:r>
              <a:rPr lang="en-US" dirty="0" smtClean="0"/>
              <a:t>- results in progressive erosion of </a:t>
            </a:r>
            <a:r>
              <a:rPr lang="en-US" dirty="0" err="1" smtClean="0"/>
              <a:t>articular</a:t>
            </a:r>
            <a:r>
              <a:rPr lang="en-US" dirty="0" smtClean="0"/>
              <a:t> cartilage and contiguous bone.</a:t>
            </a:r>
          </a:p>
          <a:p>
            <a:r>
              <a:rPr lang="en-US" dirty="0" smtClean="0"/>
              <a:t>T-cell recruitment of different </a:t>
            </a:r>
            <a:r>
              <a:rPr lang="en-US" dirty="0" err="1" smtClean="0"/>
              <a:t>clonal</a:t>
            </a:r>
            <a:r>
              <a:rPr lang="en-US" dirty="0" smtClean="0"/>
              <a:t> expansions especially  HLA DR4, DR8, DR5.</a:t>
            </a:r>
          </a:p>
          <a:p>
            <a:r>
              <a:rPr lang="en-US" dirty="0" smtClean="0"/>
              <a:t>T- cell activation leads to a cascade of events  leading to tissue damage, B-cell activation, complement consumption, cytokine release.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Clinical 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Morning stiffness and gelling</a:t>
            </a:r>
          </a:p>
          <a:p>
            <a:r>
              <a:rPr lang="en-US" dirty="0" smtClean="0"/>
              <a:t>Easy fatigue –especially early afternoon</a:t>
            </a:r>
          </a:p>
          <a:p>
            <a:r>
              <a:rPr lang="en-US" dirty="0" smtClean="0"/>
              <a:t>Joint pains – latter in the day</a:t>
            </a:r>
          </a:p>
          <a:p>
            <a:r>
              <a:rPr lang="en-US" dirty="0" smtClean="0"/>
              <a:t>Joint swelling – warm, restricted motion, may be painful</a:t>
            </a:r>
          </a:p>
          <a:p>
            <a:r>
              <a:rPr lang="en-US" dirty="0" err="1" smtClean="0"/>
              <a:t>Oligo</a:t>
            </a:r>
            <a:r>
              <a:rPr lang="en-US" dirty="0" smtClean="0"/>
              <a:t> arthritis; Common in lower limbs, but hip unlikely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- commoner in females, younger age</a:t>
            </a:r>
            <a:endParaRPr lang="en-US" dirty="0" smtClean="0"/>
          </a:p>
          <a:p>
            <a:r>
              <a:rPr lang="en-US" dirty="0" err="1" smtClean="0"/>
              <a:t>Polyarthritis</a:t>
            </a:r>
            <a:r>
              <a:rPr lang="en-US" dirty="0" smtClean="0"/>
              <a:t>;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- large and small joints affected (Min 5 joints, max 40 )   </a:t>
            </a:r>
            <a:r>
              <a:rPr lang="en-US" dirty="0" smtClean="0"/>
              <a:t>            </a:t>
            </a:r>
            <a:r>
              <a:rPr lang="en-US" dirty="0" smtClean="0"/>
              <a:t>- </a:t>
            </a:r>
            <a:r>
              <a:rPr lang="en-US" dirty="0" smtClean="0"/>
              <a:t> </a:t>
            </a:r>
            <a:r>
              <a:rPr lang="en-US" dirty="0" err="1" smtClean="0"/>
              <a:t>Assos</a:t>
            </a:r>
            <a:r>
              <a:rPr lang="en-US" dirty="0" smtClean="0"/>
              <a:t> </a:t>
            </a:r>
            <a:r>
              <a:rPr lang="en-US" dirty="0" smtClean="0"/>
              <a:t>rheumatoid nodules on extensor surfaces of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elbows, and over </a:t>
            </a:r>
            <a:r>
              <a:rPr lang="en-US" dirty="0" err="1" smtClean="0"/>
              <a:t>achilles</a:t>
            </a:r>
            <a:r>
              <a:rPr lang="en-US" dirty="0" smtClean="0"/>
              <a:t> tendon associated with   </a:t>
            </a:r>
          </a:p>
          <a:p>
            <a:pPr>
              <a:buNone/>
            </a:pPr>
            <a:r>
              <a:rPr lang="en-US" dirty="0" smtClean="0"/>
              <a:t>       severe </a:t>
            </a:r>
            <a:r>
              <a:rPr lang="en-US" dirty="0" err="1" smtClean="0"/>
              <a:t>dx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  - commoner in females, </a:t>
            </a:r>
            <a:r>
              <a:rPr lang="en-US" dirty="0" smtClean="0"/>
              <a:t>older </a:t>
            </a:r>
            <a:r>
              <a:rPr lang="en-US" dirty="0" smtClean="0"/>
              <a:t>age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- </a:t>
            </a:r>
            <a:r>
              <a:rPr lang="en-US" dirty="0" err="1" smtClean="0"/>
              <a:t>Micrognathia</a:t>
            </a:r>
            <a:r>
              <a:rPr lang="en-US" dirty="0" smtClean="0"/>
              <a:t> – reflect TMJ involvement</a:t>
            </a:r>
          </a:p>
          <a:p>
            <a:pPr>
              <a:buNone/>
            </a:pPr>
            <a:r>
              <a:rPr lang="en-US" dirty="0" smtClean="0"/>
              <a:t>     - Cervical spine involvement common, associated  with 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atlantoaxial</a:t>
            </a:r>
            <a:r>
              <a:rPr lang="en-US" dirty="0" smtClean="0"/>
              <a:t> sub-</a:t>
            </a:r>
            <a:r>
              <a:rPr lang="en-US" dirty="0" err="1" smtClean="0"/>
              <a:t>laxation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dirty="0" smtClean="0"/>
              <a:t>Systemic onset </a:t>
            </a:r>
            <a:r>
              <a:rPr lang="en-US" dirty="0" err="1" smtClean="0"/>
              <a:t>dx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dirty="0" smtClean="0"/>
              <a:t>Quotidian fever, with daily temp spikes of  39C. for ≥ 2 weeks.</a:t>
            </a:r>
          </a:p>
          <a:p>
            <a:r>
              <a:rPr lang="en-US" dirty="0" smtClean="0"/>
              <a:t>Associated faint erythematous macular rash.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/>
              <a:t>Associated </a:t>
            </a:r>
            <a:r>
              <a:rPr lang="en-US" dirty="0" smtClean="0"/>
              <a:t>linear or circular lesions over trunk and proximal extremities.</a:t>
            </a:r>
          </a:p>
          <a:p>
            <a:r>
              <a:rPr lang="en-US" dirty="0" smtClean="0"/>
              <a:t>Prominent visceral involvement with;        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hepatospleenomegally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lymphadenopathy</a:t>
            </a:r>
            <a:r>
              <a:rPr lang="en-US" dirty="0" smtClean="0"/>
              <a:t>,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</a:t>
            </a:r>
            <a:r>
              <a:rPr lang="en-US" dirty="0" err="1" smtClean="0"/>
              <a:t>serositis</a:t>
            </a:r>
            <a:r>
              <a:rPr lang="en-US" dirty="0" smtClean="0"/>
              <a:t>- pericardial </a:t>
            </a:r>
            <a:r>
              <a:rPr lang="en-US" dirty="0" smtClean="0"/>
              <a:t>effusion</a:t>
            </a:r>
          </a:p>
          <a:p>
            <a:r>
              <a:rPr lang="en-US" dirty="0" smtClean="0"/>
              <a:t>Arthritis may be </a:t>
            </a:r>
            <a:r>
              <a:rPr lang="en-US" dirty="0" err="1" smtClean="0"/>
              <a:t>pauci</a:t>
            </a:r>
            <a:r>
              <a:rPr lang="en-US" dirty="0" smtClean="0"/>
              <a:t>/</a:t>
            </a:r>
            <a:r>
              <a:rPr lang="en-US" dirty="0" err="1" smtClean="0"/>
              <a:t>polyarticular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Laboratory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sz="4000" dirty="0" smtClean="0"/>
              <a:t>Non specific; </a:t>
            </a:r>
          </a:p>
          <a:p>
            <a:r>
              <a:rPr lang="en-US" sz="4000" dirty="0" smtClean="0"/>
              <a:t>↑ ESR, ↑ CRP , </a:t>
            </a:r>
          </a:p>
          <a:p>
            <a:r>
              <a:rPr lang="en-US" sz="4000" dirty="0"/>
              <a:t> </a:t>
            </a:r>
            <a:r>
              <a:rPr lang="en-US" sz="4000" dirty="0" err="1" smtClean="0"/>
              <a:t>leucocytosis</a:t>
            </a:r>
            <a:r>
              <a:rPr lang="en-US" sz="4000" dirty="0" smtClean="0"/>
              <a:t>, </a:t>
            </a:r>
            <a:r>
              <a:rPr lang="en-US" sz="4000" dirty="0" err="1" smtClean="0"/>
              <a:t>thrombocytosis</a:t>
            </a:r>
            <a:r>
              <a:rPr lang="en-US" sz="4000" dirty="0" smtClean="0"/>
              <a:t>, </a:t>
            </a:r>
            <a:r>
              <a:rPr lang="en-US" sz="4000" dirty="0" err="1" smtClean="0"/>
              <a:t>anaemia</a:t>
            </a:r>
            <a:r>
              <a:rPr lang="en-US" sz="4000" dirty="0" smtClean="0"/>
              <a:t> of chronic illness. </a:t>
            </a:r>
          </a:p>
          <a:p>
            <a:r>
              <a:rPr lang="en-US" sz="4000" dirty="0"/>
              <a:t> </a:t>
            </a:r>
            <a:r>
              <a:rPr lang="en-US" sz="4000" dirty="0" smtClean="0"/>
              <a:t>+ ANA (40-80% poly/ </a:t>
            </a:r>
            <a:r>
              <a:rPr lang="en-US" sz="4000" dirty="0" err="1" smtClean="0"/>
              <a:t>pauci</a:t>
            </a:r>
            <a:r>
              <a:rPr lang="en-US" sz="4000" dirty="0" smtClean="0"/>
              <a:t> </a:t>
            </a:r>
            <a:r>
              <a:rPr lang="en-US" sz="4000" dirty="0" err="1" smtClean="0"/>
              <a:t>dx</a:t>
            </a:r>
            <a:r>
              <a:rPr lang="en-US" sz="4000" dirty="0" smtClean="0"/>
              <a:t>, rare in systemic onset </a:t>
            </a:r>
            <a:r>
              <a:rPr lang="en-US" sz="4000" dirty="0" err="1" smtClean="0"/>
              <a:t>dx</a:t>
            </a:r>
            <a:r>
              <a:rPr lang="en-US" sz="4000" dirty="0" smtClean="0"/>
              <a:t>). </a:t>
            </a:r>
            <a:r>
              <a:rPr lang="en-US" sz="4000" dirty="0" err="1" smtClean="0"/>
              <a:t>Assos</a:t>
            </a:r>
            <a:r>
              <a:rPr lang="en-US" sz="4000" dirty="0" smtClean="0"/>
              <a:t>  with </a:t>
            </a:r>
            <a:r>
              <a:rPr lang="en-US" sz="4000" dirty="0" err="1" smtClean="0"/>
              <a:t>uveitis</a:t>
            </a:r>
            <a:r>
              <a:rPr lang="en-US" sz="4000" dirty="0" smtClean="0"/>
              <a:t>.</a:t>
            </a:r>
          </a:p>
          <a:p>
            <a:r>
              <a:rPr lang="en-US" sz="4000" dirty="0" smtClean="0"/>
              <a:t>+ Rheumatoid factor; common in older children, </a:t>
            </a:r>
            <a:r>
              <a:rPr lang="en-US" sz="4000" dirty="0" err="1" smtClean="0"/>
              <a:t>polyarticular</a:t>
            </a:r>
            <a:r>
              <a:rPr lang="en-US" sz="4000" dirty="0" smtClean="0"/>
              <a:t> </a:t>
            </a:r>
            <a:r>
              <a:rPr lang="en-US" sz="4000" dirty="0" err="1" smtClean="0"/>
              <a:t>dx</a:t>
            </a:r>
            <a:r>
              <a:rPr lang="en-US" sz="4000" dirty="0" smtClean="0"/>
              <a:t>, poor prognosis.</a:t>
            </a:r>
          </a:p>
          <a:p>
            <a:r>
              <a:rPr lang="en-US" sz="4000" dirty="0" smtClean="0"/>
              <a:t>Abnormal bone mineral metabolism, especially </a:t>
            </a:r>
            <a:r>
              <a:rPr lang="en-US" sz="4000" dirty="0" err="1" smtClean="0"/>
              <a:t>appendicular</a:t>
            </a:r>
            <a:r>
              <a:rPr lang="en-US" sz="4000" dirty="0" smtClean="0"/>
              <a:t> cortical bone,  </a:t>
            </a:r>
          </a:p>
          <a:p>
            <a:pPr>
              <a:buNone/>
            </a:pPr>
            <a:r>
              <a:rPr lang="en-US" sz="4000" dirty="0" smtClean="0"/>
              <a:t>   -↑IL- 6 reduces bone formation leading to  low </a:t>
            </a:r>
            <a:r>
              <a:rPr lang="en-US" sz="4000" dirty="0" err="1" smtClean="0"/>
              <a:t>osteocalcinin</a:t>
            </a:r>
            <a:r>
              <a:rPr lang="en-US" sz="4000" dirty="0" smtClean="0"/>
              <a:t> and reduced bone-specific alkaline </a:t>
            </a:r>
            <a:r>
              <a:rPr lang="en-US" sz="4000" dirty="0" err="1" smtClean="0"/>
              <a:t>phosphatase</a:t>
            </a:r>
            <a:endParaRPr lang="en-US" sz="40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254</TotalTime>
  <Words>668</Words>
  <Application>Microsoft Office PowerPoint</Application>
  <PresentationFormat>On-screen Show (4:3)</PresentationFormat>
  <Paragraphs>96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Urban</vt:lpstr>
      <vt:lpstr>Juvenille Rheumatiod Arthritis</vt:lpstr>
      <vt:lpstr>Objectives</vt:lpstr>
      <vt:lpstr>Introduction</vt:lpstr>
      <vt:lpstr>Criteria for Diagnosis</vt:lpstr>
      <vt:lpstr>Etiology</vt:lpstr>
      <vt:lpstr>pathogenesis</vt:lpstr>
      <vt:lpstr>Clinical presentations</vt:lpstr>
      <vt:lpstr>Systemic onset dx</vt:lpstr>
      <vt:lpstr>Laboratory findings</vt:lpstr>
      <vt:lpstr>Radiologic changes</vt:lpstr>
      <vt:lpstr>Complications </vt:lpstr>
      <vt:lpstr>Management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Juvenille Rheumatiod Arthritis</dc:title>
  <dc:creator>w</dc:creator>
  <cp:lastModifiedBy>w</cp:lastModifiedBy>
  <cp:revision>37</cp:revision>
  <dcterms:created xsi:type="dcterms:W3CDTF">2014-10-15T16:41:02Z</dcterms:created>
  <dcterms:modified xsi:type="dcterms:W3CDTF">2014-10-24T17:40:12Z</dcterms:modified>
</cp:coreProperties>
</file>