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65" r:id="rId5"/>
    <p:sldId id="266" r:id="rId6"/>
    <p:sldId id="267" r:id="rId7"/>
    <p:sldId id="268" r:id="rId8"/>
    <p:sldId id="257" r:id="rId9"/>
    <p:sldId id="258" r:id="rId10"/>
    <p:sldId id="269" r:id="rId11"/>
    <p:sldId id="270" r:id="rId12"/>
    <p:sldId id="271" r:id="rId13"/>
    <p:sldId id="272" r:id="rId14"/>
    <p:sldId id="273" r:id="rId15"/>
    <p:sldId id="560" r:id="rId16"/>
    <p:sldId id="274" r:id="rId17"/>
    <p:sldId id="561" r:id="rId18"/>
    <p:sldId id="275" r:id="rId19"/>
    <p:sldId id="276" r:id="rId20"/>
    <p:sldId id="277" r:id="rId21"/>
    <p:sldId id="278" r:id="rId22"/>
    <p:sldId id="279" r:id="rId23"/>
    <p:sldId id="280" r:id="rId24"/>
    <p:sldId id="283" r:id="rId25"/>
    <p:sldId id="281" r:id="rId26"/>
    <p:sldId id="282" r:id="rId27"/>
    <p:sldId id="259" r:id="rId28"/>
    <p:sldId id="260" r:id="rId29"/>
    <p:sldId id="562" r:id="rId30"/>
    <p:sldId id="563" r:id="rId31"/>
    <p:sldId id="564" r:id="rId32"/>
    <p:sldId id="565" r:id="rId33"/>
    <p:sldId id="566" r:id="rId34"/>
    <p:sldId id="568" r:id="rId35"/>
    <p:sldId id="569" r:id="rId36"/>
    <p:sldId id="570" r:id="rId37"/>
    <p:sldId id="261" r:id="rId38"/>
    <p:sldId id="587" r:id="rId39"/>
    <p:sldId id="592" r:id="rId40"/>
    <p:sldId id="588" r:id="rId41"/>
    <p:sldId id="589" r:id="rId42"/>
    <p:sldId id="590" r:id="rId43"/>
    <p:sldId id="593" r:id="rId44"/>
    <p:sldId id="594" r:id="rId45"/>
    <p:sldId id="595" r:id="rId46"/>
    <p:sldId id="262" r:id="rId47"/>
    <p:sldId id="284" r:id="rId48"/>
    <p:sldId id="285" r:id="rId49"/>
    <p:sldId id="286" r:id="rId50"/>
    <p:sldId id="287" r:id="rId51"/>
    <p:sldId id="288" r:id="rId52"/>
    <p:sldId id="289" r:id="rId53"/>
    <p:sldId id="293" r:id="rId54"/>
    <p:sldId id="291" r:id="rId55"/>
    <p:sldId id="292" r:id="rId56"/>
    <p:sldId id="294" r:id="rId57"/>
    <p:sldId id="295" r:id="rId58"/>
    <p:sldId id="296" r:id="rId59"/>
    <p:sldId id="585" r:id="rId60"/>
    <p:sldId id="302" r:id="rId61"/>
    <p:sldId id="303" r:id="rId62"/>
    <p:sldId id="297" r:id="rId63"/>
    <p:sldId id="298" r:id="rId64"/>
    <p:sldId id="299" r:id="rId65"/>
    <p:sldId id="304" r:id="rId66"/>
    <p:sldId id="300" r:id="rId67"/>
    <p:sldId id="558" r:id="rId68"/>
    <p:sldId id="305" r:id="rId69"/>
    <p:sldId id="559" r:id="rId70"/>
    <p:sldId id="318" r:id="rId71"/>
    <p:sldId id="317" r:id="rId72"/>
    <p:sldId id="316" r:id="rId73"/>
    <p:sldId id="315" r:id="rId74"/>
    <p:sldId id="314" r:id="rId75"/>
    <p:sldId id="313" r:id="rId76"/>
    <p:sldId id="312" r:id="rId77"/>
    <p:sldId id="311" r:id="rId78"/>
    <p:sldId id="310" r:id="rId79"/>
    <p:sldId id="309" r:id="rId80"/>
    <p:sldId id="308" r:id="rId81"/>
    <p:sldId id="307" r:id="rId82"/>
    <p:sldId id="306" r:id="rId83"/>
    <p:sldId id="334" r:id="rId84"/>
    <p:sldId id="319" r:id="rId85"/>
    <p:sldId id="328" r:id="rId86"/>
    <p:sldId id="327" r:id="rId87"/>
    <p:sldId id="326" r:id="rId88"/>
    <p:sldId id="325" r:id="rId89"/>
    <p:sldId id="324" r:id="rId90"/>
    <p:sldId id="333" r:id="rId91"/>
    <p:sldId id="332" r:id="rId92"/>
    <p:sldId id="331" r:id="rId93"/>
    <p:sldId id="330" r:id="rId94"/>
    <p:sldId id="323" r:id="rId95"/>
    <p:sldId id="329" r:id="rId96"/>
    <p:sldId id="335" r:id="rId97"/>
    <p:sldId id="322" r:id="rId98"/>
    <p:sldId id="321" r:id="rId99"/>
    <p:sldId id="320" r:id="rId100"/>
    <p:sldId id="336" r:id="rId101"/>
    <p:sldId id="339" r:id="rId102"/>
    <p:sldId id="338" r:id="rId103"/>
    <p:sldId id="337" r:id="rId104"/>
    <p:sldId id="340" r:id="rId105"/>
    <p:sldId id="341" r:id="rId106"/>
    <p:sldId id="347" r:id="rId107"/>
    <p:sldId id="346" r:id="rId108"/>
    <p:sldId id="345" r:id="rId109"/>
    <p:sldId id="344" r:id="rId110"/>
    <p:sldId id="571" r:id="rId111"/>
    <p:sldId id="350" r:id="rId112"/>
    <p:sldId id="349" r:id="rId113"/>
    <p:sldId id="348" r:id="rId114"/>
    <p:sldId id="343" r:id="rId115"/>
    <p:sldId id="596" r:id="rId116"/>
    <p:sldId id="360" r:id="rId117"/>
    <p:sldId id="602" r:id="rId118"/>
    <p:sldId id="603" r:id="rId119"/>
    <p:sldId id="604" r:id="rId120"/>
    <p:sldId id="605" r:id="rId121"/>
    <p:sldId id="606" r:id="rId122"/>
    <p:sldId id="607" r:id="rId123"/>
    <p:sldId id="608" r:id="rId124"/>
    <p:sldId id="609" r:id="rId125"/>
    <p:sldId id="342" r:id="rId126"/>
    <p:sldId id="353" r:id="rId127"/>
    <p:sldId id="352" r:id="rId128"/>
    <p:sldId id="351" r:id="rId129"/>
    <p:sldId id="355" r:id="rId130"/>
    <p:sldId id="354" r:id="rId131"/>
    <p:sldId id="358" r:id="rId132"/>
    <p:sldId id="572" r:id="rId133"/>
    <p:sldId id="357" r:id="rId134"/>
    <p:sldId id="356" r:id="rId135"/>
    <p:sldId id="359" r:id="rId136"/>
    <p:sldId id="373" r:id="rId137"/>
    <p:sldId id="372" r:id="rId138"/>
    <p:sldId id="371" r:id="rId139"/>
    <p:sldId id="370" r:id="rId140"/>
    <p:sldId id="369" r:id="rId141"/>
    <p:sldId id="368" r:id="rId142"/>
    <p:sldId id="367" r:id="rId143"/>
    <p:sldId id="366" r:id="rId144"/>
    <p:sldId id="365" r:id="rId145"/>
    <p:sldId id="364" r:id="rId146"/>
    <p:sldId id="382" r:id="rId147"/>
    <p:sldId id="381" r:id="rId148"/>
    <p:sldId id="377" r:id="rId149"/>
    <p:sldId id="573" r:id="rId150"/>
    <p:sldId id="574" r:id="rId151"/>
    <p:sldId id="575" r:id="rId152"/>
    <p:sldId id="577" r:id="rId153"/>
    <p:sldId id="578" r:id="rId154"/>
    <p:sldId id="579" r:id="rId155"/>
    <p:sldId id="376" r:id="rId156"/>
    <p:sldId id="580" r:id="rId157"/>
    <p:sldId id="581" r:id="rId158"/>
    <p:sldId id="582" r:id="rId159"/>
    <p:sldId id="375" r:id="rId160"/>
    <p:sldId id="374" r:id="rId161"/>
    <p:sldId id="363" r:id="rId162"/>
    <p:sldId id="389" r:id="rId163"/>
    <p:sldId id="388" r:id="rId164"/>
    <p:sldId id="387" r:id="rId165"/>
    <p:sldId id="386" r:id="rId166"/>
    <p:sldId id="385" r:id="rId167"/>
    <p:sldId id="399" r:id="rId168"/>
    <p:sldId id="384" r:id="rId169"/>
    <p:sldId id="390" r:id="rId170"/>
    <p:sldId id="398" r:id="rId171"/>
    <p:sldId id="397" r:id="rId172"/>
    <p:sldId id="383" r:id="rId173"/>
    <p:sldId id="583" r:id="rId174"/>
    <p:sldId id="597" r:id="rId175"/>
    <p:sldId id="598" r:id="rId176"/>
    <p:sldId id="601" r:id="rId177"/>
    <p:sldId id="599" r:id="rId178"/>
    <p:sldId id="396" r:id="rId179"/>
    <p:sldId id="395" r:id="rId180"/>
    <p:sldId id="400" r:id="rId181"/>
    <p:sldId id="394" r:id="rId182"/>
    <p:sldId id="393" r:id="rId183"/>
    <p:sldId id="392" r:id="rId184"/>
    <p:sldId id="391" r:id="rId185"/>
    <p:sldId id="361" r:id="rId186"/>
    <p:sldId id="401" r:id="rId187"/>
    <p:sldId id="416" r:id="rId188"/>
    <p:sldId id="415" r:id="rId189"/>
    <p:sldId id="414" r:id="rId190"/>
    <p:sldId id="413" r:id="rId191"/>
    <p:sldId id="412" r:id="rId192"/>
    <p:sldId id="411" r:id="rId193"/>
    <p:sldId id="417" r:id="rId194"/>
    <p:sldId id="410" r:id="rId195"/>
    <p:sldId id="409" r:id="rId196"/>
    <p:sldId id="424" r:id="rId197"/>
    <p:sldId id="423" r:id="rId198"/>
    <p:sldId id="422" r:id="rId199"/>
    <p:sldId id="421" r:id="rId200"/>
    <p:sldId id="420" r:id="rId201"/>
    <p:sldId id="419" r:id="rId202"/>
    <p:sldId id="425" r:id="rId203"/>
    <p:sldId id="418" r:id="rId204"/>
    <p:sldId id="408" r:id="rId205"/>
    <p:sldId id="407" r:id="rId206"/>
    <p:sldId id="426" r:id="rId207"/>
    <p:sldId id="406" r:id="rId208"/>
    <p:sldId id="405" r:id="rId209"/>
    <p:sldId id="427" r:id="rId210"/>
    <p:sldId id="404" r:id="rId211"/>
    <p:sldId id="445" r:id="rId212"/>
    <p:sldId id="444" r:id="rId213"/>
    <p:sldId id="443" r:id="rId214"/>
    <p:sldId id="442" r:id="rId215"/>
    <p:sldId id="441" r:id="rId216"/>
    <p:sldId id="439" r:id="rId217"/>
    <p:sldId id="440" r:id="rId218"/>
    <p:sldId id="437" r:id="rId219"/>
    <p:sldId id="438" r:id="rId220"/>
    <p:sldId id="435" r:id="rId221"/>
    <p:sldId id="436" r:id="rId222"/>
    <p:sldId id="433" r:id="rId223"/>
    <p:sldId id="452" r:id="rId224"/>
    <p:sldId id="434" r:id="rId225"/>
    <p:sldId id="446" r:id="rId226"/>
    <p:sldId id="432" r:id="rId227"/>
    <p:sldId id="451" r:id="rId228"/>
    <p:sldId id="450" r:id="rId229"/>
    <p:sldId id="449" r:id="rId230"/>
    <p:sldId id="584" r:id="rId231"/>
    <p:sldId id="448" r:id="rId232"/>
    <p:sldId id="447" r:id="rId233"/>
    <p:sldId id="431" r:id="rId234"/>
    <p:sldId id="453" r:id="rId235"/>
    <p:sldId id="467" r:id="rId236"/>
    <p:sldId id="429" r:id="rId237"/>
    <p:sldId id="466" r:id="rId238"/>
    <p:sldId id="465" r:id="rId239"/>
    <p:sldId id="556" r:id="rId240"/>
    <p:sldId id="464" r:id="rId241"/>
    <p:sldId id="463" r:id="rId242"/>
    <p:sldId id="462" r:id="rId243"/>
    <p:sldId id="461" r:id="rId244"/>
    <p:sldId id="460" r:id="rId245"/>
    <p:sldId id="459" r:id="rId246"/>
    <p:sldId id="458" r:id="rId247"/>
    <p:sldId id="457" r:id="rId248"/>
    <p:sldId id="456" r:id="rId249"/>
    <p:sldId id="455" r:id="rId250"/>
    <p:sldId id="454" r:id="rId251"/>
    <p:sldId id="430" r:id="rId252"/>
    <p:sldId id="403" r:id="rId253"/>
    <p:sldId id="468" r:id="rId254"/>
    <p:sldId id="428" r:id="rId255"/>
    <p:sldId id="479" r:id="rId256"/>
    <p:sldId id="478" r:id="rId257"/>
    <p:sldId id="477" r:id="rId258"/>
    <p:sldId id="476" r:id="rId259"/>
    <p:sldId id="475" r:id="rId260"/>
    <p:sldId id="474" r:id="rId261"/>
    <p:sldId id="473" r:id="rId262"/>
    <p:sldId id="472" r:id="rId263"/>
    <p:sldId id="490" r:id="rId264"/>
    <p:sldId id="471" r:id="rId265"/>
    <p:sldId id="489" r:id="rId266"/>
    <p:sldId id="488" r:id="rId267"/>
    <p:sldId id="487" r:id="rId268"/>
    <p:sldId id="486" r:id="rId269"/>
    <p:sldId id="485" r:id="rId270"/>
    <p:sldId id="484" r:id="rId271"/>
    <p:sldId id="483" r:id="rId272"/>
    <p:sldId id="491" r:id="rId273"/>
    <p:sldId id="496" r:id="rId274"/>
    <p:sldId id="495" r:id="rId275"/>
    <p:sldId id="494" r:id="rId276"/>
    <p:sldId id="482" r:id="rId277"/>
    <p:sldId id="506" r:id="rId278"/>
    <p:sldId id="505" r:id="rId279"/>
    <p:sldId id="504" r:id="rId280"/>
    <p:sldId id="503" r:id="rId281"/>
    <p:sldId id="502" r:id="rId282"/>
    <p:sldId id="501" r:id="rId283"/>
    <p:sldId id="500" r:id="rId284"/>
    <p:sldId id="499" r:id="rId285"/>
    <p:sldId id="498" r:id="rId286"/>
    <p:sldId id="497" r:id="rId287"/>
    <p:sldId id="507" r:id="rId288"/>
    <p:sldId id="481" r:id="rId289"/>
    <p:sldId id="493" r:id="rId290"/>
    <p:sldId id="492" r:id="rId291"/>
    <p:sldId id="524" r:id="rId292"/>
    <p:sldId id="508" r:id="rId293"/>
    <p:sldId id="480" r:id="rId294"/>
    <p:sldId id="470" r:id="rId295"/>
    <p:sldId id="523" r:id="rId296"/>
    <p:sldId id="522" r:id="rId297"/>
    <p:sldId id="521" r:id="rId298"/>
    <p:sldId id="520" r:id="rId299"/>
    <p:sldId id="519" r:id="rId300"/>
    <p:sldId id="518" r:id="rId301"/>
    <p:sldId id="517" r:id="rId302"/>
    <p:sldId id="516" r:id="rId303"/>
    <p:sldId id="525" r:id="rId304"/>
    <p:sldId id="526" r:id="rId305"/>
    <p:sldId id="527" r:id="rId306"/>
    <p:sldId id="528" r:id="rId307"/>
    <p:sldId id="529" r:id="rId308"/>
    <p:sldId id="530" r:id="rId309"/>
    <p:sldId id="531" r:id="rId310"/>
    <p:sldId id="532" r:id="rId311"/>
    <p:sldId id="515" r:id="rId312"/>
    <p:sldId id="514" r:id="rId313"/>
    <p:sldId id="513" r:id="rId314"/>
    <p:sldId id="512" r:id="rId315"/>
    <p:sldId id="511" r:id="rId316"/>
    <p:sldId id="510" r:id="rId317"/>
    <p:sldId id="509" r:id="rId318"/>
    <p:sldId id="469" r:id="rId319"/>
    <p:sldId id="402" r:id="rId320"/>
    <p:sldId id="533" r:id="rId321"/>
    <p:sldId id="557" r:id="rId322"/>
    <p:sldId id="534" r:id="rId323"/>
    <p:sldId id="535" r:id="rId324"/>
    <p:sldId id="540" r:id="rId325"/>
    <p:sldId id="549" r:id="rId326"/>
    <p:sldId id="548" r:id="rId327"/>
    <p:sldId id="547" r:id="rId328"/>
    <p:sldId id="546" r:id="rId329"/>
    <p:sldId id="545" r:id="rId330"/>
    <p:sldId id="550" r:id="rId331"/>
    <p:sldId id="551" r:id="rId332"/>
    <p:sldId id="552" r:id="rId333"/>
    <p:sldId id="544" r:id="rId334"/>
    <p:sldId id="555" r:id="rId335"/>
    <p:sldId id="554" r:id="rId336"/>
    <p:sldId id="553" r:id="rId337"/>
    <p:sldId id="543" r:id="rId338"/>
    <p:sldId id="542" r:id="rId339"/>
    <p:sldId id="541" r:id="rId340"/>
    <p:sldId id="537" r:id="rId341"/>
    <p:sldId id="539" r:id="rId342"/>
    <p:sldId id="538" r:id="rId3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viewProps" Target="viewProps.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theme" Target="theme/theme1.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slide" Target="slides/slide327.xml"/><Relationship Id="rId34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slide" Target="slides/slide33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FBC9CEC-4FFB-43B4-A472-0BAC650CB839}" type="datetimeFigureOut">
              <a:rPr lang="en-US" smtClean="0"/>
              <a:pPr/>
              <a:t>10/17/2020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711E5E1-6064-4DF5-AEB6-4A21AE0723E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BC9CEC-4FFB-43B4-A472-0BAC650CB839}"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1E5E1-6064-4DF5-AEB6-4A21AE0723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BC9CEC-4FFB-43B4-A472-0BAC650CB839}"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1E5E1-6064-4DF5-AEB6-4A21AE0723E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58750"/>
            <a:ext cx="8229600" cy="597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3638"/>
            <a:ext cx="2133600" cy="457200"/>
          </a:xfrm>
        </p:spPr>
        <p:txBody>
          <a:bodyPr/>
          <a:lstStyle>
            <a:lvl1pPr>
              <a:defRPr/>
            </a:lvl1pPr>
          </a:lstStyle>
          <a:p>
            <a:pPr>
              <a:defRPr/>
            </a:pPr>
            <a:endParaRPr 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6553200" y="6243638"/>
            <a:ext cx="2133600" cy="457200"/>
          </a:xfrm>
        </p:spPr>
        <p:txBody>
          <a:bodyPr/>
          <a:lstStyle>
            <a:lvl1pPr>
              <a:defRPr/>
            </a:lvl1pPr>
          </a:lstStyle>
          <a:p>
            <a:pPr>
              <a:defRPr/>
            </a:pPr>
            <a:fld id="{D68AB1DD-D860-4D23-AA73-DC31F6472834}" type="slidenum">
              <a:rPr lang="en-US"/>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BC9CEC-4FFB-43B4-A472-0BAC650CB839}"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1E5E1-6064-4DF5-AEB6-4A21AE0723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BC9CEC-4FFB-43B4-A472-0BAC650CB839}" type="datetimeFigureOut">
              <a:rPr lang="en-US" smtClean="0"/>
              <a:pPr/>
              <a:t>10/17/2020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1E5E1-6064-4DF5-AEB6-4A21AE0723E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BC9CEC-4FFB-43B4-A472-0BAC650CB839}" type="datetimeFigureOut">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1E5E1-6064-4DF5-AEB6-4A21AE0723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BC9CEC-4FFB-43B4-A472-0BAC650CB839}" type="datetimeFigureOut">
              <a:rPr lang="en-US" smtClean="0"/>
              <a:pPr/>
              <a:t>10/17/2020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1E5E1-6064-4DF5-AEB6-4A21AE0723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FBC9CEC-4FFB-43B4-A472-0BAC650CB839}" type="datetimeFigureOut">
              <a:rPr lang="en-US" smtClean="0"/>
              <a:pPr/>
              <a:t>10/17/2020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1E5E1-6064-4DF5-AEB6-4A21AE0723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C9CEC-4FFB-43B4-A472-0BAC650CB839}" type="datetimeFigureOut">
              <a:rPr lang="en-US" smtClean="0"/>
              <a:pPr/>
              <a:t>10/17/2020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1E5E1-6064-4DF5-AEB6-4A21AE0723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FBC9CEC-4FFB-43B4-A472-0BAC650CB839}" type="datetimeFigureOut">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1E5E1-6064-4DF5-AEB6-4A21AE0723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BC9CEC-4FFB-43B4-A472-0BAC650CB839}" type="datetimeFigureOut">
              <a:rPr lang="en-US" smtClean="0"/>
              <a:pPr/>
              <a:t>10/17/2020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711E5E1-6064-4DF5-AEB6-4A21AE0723E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FBC9CEC-4FFB-43B4-A472-0BAC650CB839}" type="datetimeFigureOut">
              <a:rPr lang="en-US" smtClean="0"/>
              <a:pPr/>
              <a:t>10/17/2020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711E5E1-6064-4DF5-AEB6-4A21AE0723E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PAEDIATRIC NURSING</a:t>
            </a:r>
            <a:endParaRPr lang="en-US" dirty="0"/>
          </a:p>
        </p:txBody>
      </p:sp>
      <p:sp>
        <p:nvSpPr>
          <p:cNvPr id="3" name="Subtitle 2"/>
          <p:cNvSpPr>
            <a:spLocks noGrp="1"/>
          </p:cNvSpPr>
          <p:nvPr>
            <p:ph type="subTitle" idx="1"/>
          </p:nvPr>
        </p:nvSpPr>
        <p:spPr/>
        <p:txBody>
          <a:bodyPr/>
          <a:lstStyle/>
          <a:p>
            <a:r>
              <a:rPr lang="en-US" dirty="0" smtClean="0"/>
              <a:t>BY MISS KINYUA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child in the context of the family</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No </a:t>
            </a:r>
            <a:r>
              <a:rPr lang="en-GB" dirty="0"/>
              <a:t>other factor in a </a:t>
            </a:r>
            <a:r>
              <a:rPr lang="en-GB" dirty="0" smtClean="0"/>
              <a:t>child’s </a:t>
            </a:r>
            <a:r>
              <a:rPr lang="en-GB" dirty="0"/>
              <a:t>life has a greater influence than the family, which is the first and the most important socializing agent in one’s life. </a:t>
            </a:r>
            <a:endParaRPr lang="en-GB" dirty="0" smtClean="0"/>
          </a:p>
          <a:p>
            <a:r>
              <a:rPr lang="en-GB" dirty="0" smtClean="0"/>
              <a:t>Successful </a:t>
            </a:r>
            <a:r>
              <a:rPr lang="en-GB" dirty="0"/>
              <a:t>socialization is the process by which children acquire beliefs, values and </a:t>
            </a:r>
            <a:r>
              <a:rPr lang="en-GB" dirty="0" smtClean="0"/>
              <a:t>behaviours deemed </a:t>
            </a:r>
            <a:r>
              <a:rPr lang="en-GB" dirty="0"/>
              <a:t>significant in the society, this is a function of parenting and other familial interactions</a:t>
            </a:r>
            <a:r>
              <a:rPr lang="en-GB" dirty="0" smtClean="0"/>
              <a:t>.</a:t>
            </a:r>
          </a:p>
          <a:p>
            <a:r>
              <a:rPr lang="en-GB" dirty="0" smtClean="0"/>
              <a:t> </a:t>
            </a:r>
            <a:r>
              <a:rPr lang="en-GB" dirty="0"/>
              <a:t>Their well-being is inextricably linked to the families, communities &amp; the society they live</a:t>
            </a:r>
            <a:r>
              <a:rPr lang="en-GB" dirty="0" smtClean="0"/>
              <a:t>.</a:t>
            </a:r>
          </a:p>
          <a:p>
            <a:r>
              <a:rPr lang="en-GB" dirty="0" smtClean="0"/>
              <a:t> </a:t>
            </a:r>
            <a:r>
              <a:rPr lang="en-GB" dirty="0"/>
              <a:t>Many familial factors have impact on children. Divorce, family size, absent fathers, working mothers, sibling position, and sex.</a:t>
            </a:r>
            <a:endParaRPr lang="en-US" dirty="0"/>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a:t>
            </a:r>
            <a:endParaRPr lang="en-US" dirty="0"/>
          </a:p>
        </p:txBody>
      </p:sp>
      <p:sp>
        <p:nvSpPr>
          <p:cNvPr id="3" name="Content Placeholder 2"/>
          <p:cNvSpPr>
            <a:spLocks noGrp="1"/>
          </p:cNvSpPr>
          <p:nvPr>
            <p:ph idx="1"/>
          </p:nvPr>
        </p:nvSpPr>
        <p:spPr/>
        <p:txBody>
          <a:bodyPr>
            <a:normAutofit/>
          </a:bodyPr>
          <a:lstStyle/>
          <a:p>
            <a:r>
              <a:rPr lang="en-GB" dirty="0" smtClean="0"/>
              <a:t>Since the condition is caused by a virus, there is no specific drug treatment.</a:t>
            </a:r>
          </a:p>
          <a:p>
            <a:r>
              <a:rPr lang="en-GB" dirty="0" smtClean="0"/>
              <a:t> However, the active immunity of a live attenuated vaccine is available for those who are not already infected. </a:t>
            </a:r>
          </a:p>
          <a:p>
            <a:r>
              <a:rPr lang="en-GB" dirty="0" smtClean="0"/>
              <a:t>The mumps virus vaccine is best given before puberty.</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US" dirty="0"/>
          </a:p>
        </p:txBody>
      </p:sp>
      <p:sp>
        <p:nvSpPr>
          <p:cNvPr id="3" name="Content Placeholder 2"/>
          <p:cNvSpPr>
            <a:spLocks noGrp="1"/>
          </p:cNvSpPr>
          <p:nvPr>
            <p:ph idx="1"/>
          </p:nvPr>
        </p:nvSpPr>
        <p:spPr/>
        <p:txBody>
          <a:bodyPr>
            <a:normAutofit/>
          </a:bodyPr>
          <a:lstStyle/>
          <a:p>
            <a:pPr lvl="0"/>
            <a:r>
              <a:rPr lang="en-GB" dirty="0" smtClean="0"/>
              <a:t>The child may develop deafness;</a:t>
            </a:r>
            <a:endParaRPr lang="en-US" dirty="0" smtClean="0"/>
          </a:p>
          <a:p>
            <a:pPr lvl="0"/>
            <a:r>
              <a:rPr lang="en-GB" dirty="0" smtClean="0"/>
              <a:t>Inflammations of genital organs, such as the ovaries called </a:t>
            </a:r>
            <a:r>
              <a:rPr lang="en-GB" dirty="0" err="1" smtClean="0"/>
              <a:t>oophoritis</a:t>
            </a:r>
            <a:r>
              <a:rPr lang="en-GB" dirty="0" smtClean="0"/>
              <a:t> in girls and testes - </a:t>
            </a:r>
            <a:r>
              <a:rPr lang="en-GB" dirty="0" err="1" smtClean="0"/>
              <a:t>orchitis</a:t>
            </a:r>
            <a:r>
              <a:rPr lang="en-GB" dirty="0" smtClean="0"/>
              <a:t> in boys may occur.  In both cases this may result in sterility in adulthood;</a:t>
            </a:r>
            <a:endParaRPr lang="en-US" dirty="0" smtClean="0"/>
          </a:p>
          <a:p>
            <a:pPr lvl="0"/>
            <a:r>
              <a:rPr lang="en-GB" dirty="0" err="1" smtClean="0"/>
              <a:t>Meningoencephalitis</a:t>
            </a:r>
            <a:r>
              <a:rPr lang="en-GB" dirty="0" smtClean="0"/>
              <a:t> (inflammation of the </a:t>
            </a:r>
            <a:r>
              <a:rPr lang="en-GB" dirty="0" err="1" smtClean="0"/>
              <a:t>meninges</a:t>
            </a:r>
            <a:r>
              <a:rPr lang="en-GB" dirty="0" smtClean="0"/>
              <a:t> and brain);</a:t>
            </a:r>
            <a:endParaRPr lang="en-US" dirty="0" smtClean="0"/>
          </a:p>
          <a:p>
            <a:pPr lvl="0"/>
            <a:r>
              <a:rPr lang="en-GB" dirty="0" smtClean="0"/>
              <a:t>Pancreatitis, which is inflammation of the pancreas.</a:t>
            </a:r>
            <a:endParaRPr lang="en-US"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HEPATITIS</a:t>
            </a:r>
            <a:endParaRPr lang="en-US" dirty="0"/>
          </a:p>
        </p:txBody>
      </p:sp>
      <p:sp>
        <p:nvSpPr>
          <p:cNvPr id="3" name="Content Placeholder 2"/>
          <p:cNvSpPr>
            <a:spLocks noGrp="1"/>
          </p:cNvSpPr>
          <p:nvPr>
            <p:ph idx="1"/>
          </p:nvPr>
        </p:nvSpPr>
        <p:spPr/>
        <p:txBody>
          <a:bodyPr>
            <a:normAutofit fontScale="92500"/>
          </a:bodyPr>
          <a:lstStyle/>
          <a:p>
            <a:r>
              <a:rPr lang="en-GB" b="1" dirty="0" smtClean="0"/>
              <a:t> </a:t>
            </a:r>
            <a:r>
              <a:rPr lang="en-GB" dirty="0" smtClean="0"/>
              <a:t>This is the inflammation of the liver most commonly caused by various types of viruses, namely a, b, c, d and e. In this sub-section, we shall briefly look at hepatitis a, b and c as they are related to paediatric illnesses.</a:t>
            </a:r>
            <a:r>
              <a:rPr lang="en-GB" b="1" i="1" dirty="0" smtClean="0"/>
              <a:t> </a:t>
            </a:r>
            <a:endParaRPr lang="en-US" dirty="0" smtClean="0"/>
          </a:p>
          <a:p>
            <a:pPr>
              <a:buNone/>
            </a:pPr>
            <a:r>
              <a:rPr lang="en-GB" b="1" dirty="0" smtClean="0"/>
              <a:t>Hepatitis A virus (HAV), infectious hepatitis</a:t>
            </a:r>
            <a:endParaRPr lang="en-US" dirty="0" smtClean="0"/>
          </a:p>
          <a:p>
            <a:r>
              <a:rPr lang="en-GB" dirty="0" smtClean="0"/>
              <a:t>This virus usually occurs in epidemic form. It spreads from man to man by the faecal-oral route – ingestion of contaminated material. The virus is excreted in stools and urine from 3 weeks before to 1 week after the onset of clinical symptoms. The incubation period is about 3 weeks.</a:t>
            </a:r>
            <a:endParaRPr lang="en-US" dirty="0" smtClean="0"/>
          </a:p>
          <a:p>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lstStyle/>
          <a:p>
            <a:pPr lvl="0"/>
            <a:r>
              <a:rPr lang="en-GB" dirty="0" smtClean="0"/>
              <a:t>Gastro-intestinal upset (loss of appetite, nausea and vomiting )</a:t>
            </a:r>
            <a:endParaRPr lang="en-US" dirty="0" smtClean="0"/>
          </a:p>
          <a:p>
            <a:pPr lvl="0"/>
            <a:r>
              <a:rPr lang="en-GB" dirty="0" smtClean="0"/>
              <a:t>Fever, headache, joint, pains, tiredness</a:t>
            </a:r>
            <a:endParaRPr lang="en-US" dirty="0" smtClean="0"/>
          </a:p>
          <a:p>
            <a:pPr lvl="0"/>
            <a:r>
              <a:rPr lang="en-GB" dirty="0" smtClean="0"/>
              <a:t>Jaundice </a:t>
            </a:r>
            <a:endParaRPr lang="en-US" dirty="0" smtClean="0"/>
          </a:p>
          <a:p>
            <a:pPr lvl="0"/>
            <a:r>
              <a:rPr lang="en-GB" dirty="0" smtClean="0"/>
              <a:t>Clay-coloured stools, dark-brown urine</a:t>
            </a:r>
            <a:endParaRPr lang="en-US" dirty="0" smtClean="0"/>
          </a:p>
          <a:p>
            <a:pPr lvl="0"/>
            <a:r>
              <a:rPr lang="en-GB" dirty="0" smtClean="0"/>
              <a:t>Enlarged and tender liver </a:t>
            </a:r>
            <a:endParaRPr lang="en-US" dirty="0" smtClean="0"/>
          </a:p>
          <a:p>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Laboratory investigations</a:t>
            </a:r>
            <a:endParaRPr lang="en-US" dirty="0"/>
          </a:p>
        </p:txBody>
      </p:sp>
      <p:sp>
        <p:nvSpPr>
          <p:cNvPr id="3" name="Content Placeholder 2"/>
          <p:cNvSpPr>
            <a:spLocks noGrp="1"/>
          </p:cNvSpPr>
          <p:nvPr>
            <p:ph idx="1"/>
          </p:nvPr>
        </p:nvSpPr>
        <p:spPr/>
        <p:txBody>
          <a:bodyPr/>
          <a:lstStyle/>
          <a:p>
            <a:pPr lvl="0"/>
            <a:r>
              <a:rPr lang="en-GB" dirty="0" smtClean="0"/>
              <a:t>Serum </a:t>
            </a:r>
            <a:r>
              <a:rPr lang="en-GB" dirty="0" err="1" smtClean="0"/>
              <a:t>bilirubin</a:t>
            </a:r>
            <a:r>
              <a:rPr lang="en-GB" dirty="0" smtClean="0"/>
              <a:t> (increase of mainly direct </a:t>
            </a:r>
            <a:r>
              <a:rPr lang="en-GB" dirty="0" err="1" smtClean="0"/>
              <a:t>bilirubin</a:t>
            </a:r>
            <a:r>
              <a:rPr lang="en-GB" dirty="0" smtClean="0"/>
              <a:t>)</a:t>
            </a:r>
            <a:endParaRPr lang="en-US" dirty="0" smtClean="0"/>
          </a:p>
          <a:p>
            <a:pPr lvl="0"/>
            <a:r>
              <a:rPr lang="en-GB" dirty="0" smtClean="0"/>
              <a:t>Liver function tests (abnormal)</a:t>
            </a:r>
            <a:endParaRPr lang="en-US" dirty="0" smtClean="0"/>
          </a:p>
          <a:p>
            <a:pPr>
              <a:buNone/>
            </a:pPr>
            <a:r>
              <a:rPr lang="en-GB" b="1" dirty="0" smtClean="0"/>
              <a:t>NOTE</a:t>
            </a:r>
          </a:p>
          <a:p>
            <a:r>
              <a:rPr lang="en-GB" dirty="0" smtClean="0"/>
              <a:t>The disease is usually milder in children than in adults. Many cases of infectious hepatitis take a sub-clinical course, without jaundice; there may be only mild symptoms such as slight fever and loss of appetite for a few days. Very occasionally, the disease is severe and may cause death due to acute liver failure.</a:t>
            </a:r>
            <a:endParaRPr lang="en-US" dirty="0" smtClean="0"/>
          </a:p>
          <a:p>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92500" lnSpcReduction="20000"/>
          </a:bodyPr>
          <a:lstStyle/>
          <a:p>
            <a:pPr lvl="0"/>
            <a:r>
              <a:rPr lang="en-GB" sz="2800" dirty="0" smtClean="0"/>
              <a:t>Most cases get better without treatment </a:t>
            </a:r>
            <a:endParaRPr lang="en-US" sz="4400" dirty="0" smtClean="0"/>
          </a:p>
          <a:p>
            <a:pPr lvl="0"/>
            <a:r>
              <a:rPr lang="en-GB" sz="2800" dirty="0" smtClean="0"/>
              <a:t>Bed rest is usually recommended while jaundice is obvious </a:t>
            </a:r>
            <a:endParaRPr lang="en-US" sz="4400" dirty="0" smtClean="0"/>
          </a:p>
          <a:p>
            <a:pPr lvl="0"/>
            <a:r>
              <a:rPr lang="en-GB" sz="2800" dirty="0" smtClean="0"/>
              <a:t>Hygienic disposal of stool and urine </a:t>
            </a:r>
            <a:endParaRPr lang="en-US" sz="4400" dirty="0" smtClean="0"/>
          </a:p>
          <a:p>
            <a:pPr lvl="0"/>
            <a:r>
              <a:rPr lang="en-GB" sz="2800" dirty="0" smtClean="0"/>
              <a:t>Hand washing after contact with the patient </a:t>
            </a:r>
            <a:endParaRPr lang="en-US" sz="4400" dirty="0" smtClean="0"/>
          </a:p>
          <a:p>
            <a:pPr lvl="0"/>
            <a:r>
              <a:rPr lang="en-GB" sz="2800" dirty="0" smtClean="0"/>
              <a:t>Free diet (but fatty foods are likely to be refused).</a:t>
            </a:r>
            <a:endParaRPr lang="en-US" sz="4400" dirty="0" smtClean="0"/>
          </a:p>
          <a:p>
            <a:pPr lvl="0"/>
            <a:r>
              <a:rPr lang="en-GB" sz="2800" dirty="0" smtClean="0"/>
              <a:t>Refer patients to hospital if:-</a:t>
            </a:r>
            <a:endParaRPr lang="en-US" sz="4400" dirty="0" smtClean="0"/>
          </a:p>
          <a:p>
            <a:pPr>
              <a:buNone/>
            </a:pPr>
            <a:r>
              <a:rPr lang="en-GB" sz="2800" dirty="0" smtClean="0"/>
              <a:t>           -    jaundice is very severe</a:t>
            </a:r>
            <a:endParaRPr lang="en-US" sz="4400" dirty="0" smtClean="0"/>
          </a:p>
          <a:p>
            <a:pPr lvl="1"/>
            <a:r>
              <a:rPr lang="en-GB" dirty="0" smtClean="0"/>
              <a:t>Vomiting persists </a:t>
            </a:r>
            <a:endParaRPr lang="en-US" sz="4000" dirty="0" smtClean="0"/>
          </a:p>
          <a:p>
            <a:pPr lvl="1"/>
            <a:r>
              <a:rPr lang="en-GB" dirty="0" smtClean="0"/>
              <a:t>Confusion, coma or bleeding tendency occur </a:t>
            </a:r>
            <a:endParaRPr lang="en-US" sz="4000" dirty="0" smtClean="0"/>
          </a:p>
          <a:p>
            <a:pPr lvl="0"/>
            <a:r>
              <a:rPr lang="en-GB" sz="2800" dirty="0" smtClean="0"/>
              <a:t>A vaccine is now available for contacts. </a:t>
            </a:r>
            <a:endParaRPr lang="en-US" sz="4400" dirty="0" smtClean="0"/>
          </a:p>
          <a:p>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Hepatitis B virus(serum hepatitis)</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Although a common infection on a global scale, it is more prevalent in sub-</a:t>
            </a:r>
            <a:r>
              <a:rPr lang="en-GB" dirty="0" err="1" smtClean="0"/>
              <a:t>sahara</a:t>
            </a:r>
            <a:r>
              <a:rPr lang="en-GB" dirty="0" smtClean="0"/>
              <a:t> </a:t>
            </a:r>
            <a:r>
              <a:rPr lang="en-GB" dirty="0" err="1" smtClean="0"/>
              <a:t>africa</a:t>
            </a:r>
            <a:r>
              <a:rPr lang="en-GB" dirty="0" smtClean="0"/>
              <a:t> because of the high </a:t>
            </a:r>
            <a:r>
              <a:rPr lang="en-GB" dirty="0" err="1" smtClean="0"/>
              <a:t>perinatal</a:t>
            </a:r>
            <a:r>
              <a:rPr lang="en-GB" dirty="0" smtClean="0"/>
              <a:t> transmission rate and close contact between toddlers. </a:t>
            </a:r>
          </a:p>
          <a:p>
            <a:r>
              <a:rPr lang="en-GB" dirty="0" smtClean="0"/>
              <a:t>It can also be spread through other routes.  It is caused by the hepatitis b virus (</a:t>
            </a:r>
            <a:r>
              <a:rPr lang="en-GB" dirty="0" err="1" smtClean="0"/>
              <a:t>hbv</a:t>
            </a:r>
            <a:r>
              <a:rPr lang="en-GB" dirty="0" smtClean="0"/>
              <a:t>). </a:t>
            </a:r>
          </a:p>
          <a:p>
            <a:r>
              <a:rPr lang="en-GB" dirty="0" smtClean="0"/>
              <a:t>The incubation period tends to be longer than that of other viruses, which affect the liver but usually in the range of 40 to 180 days. </a:t>
            </a:r>
          </a:p>
          <a:p>
            <a:r>
              <a:rPr lang="en-GB" dirty="0" smtClean="0"/>
              <a:t>The communicability period is just a few days to one month during which period the individual has become a carrier.  In many countries the carrier number is as high as 5-20%.</a:t>
            </a:r>
            <a:endParaRPr lang="en-US" dirty="0" smtClean="0"/>
          </a:p>
          <a:p>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of transmission</a:t>
            </a:r>
            <a:endParaRPr lang="en-US" dirty="0"/>
          </a:p>
        </p:txBody>
      </p:sp>
      <p:sp>
        <p:nvSpPr>
          <p:cNvPr id="3" name="Content Placeholder 2"/>
          <p:cNvSpPr>
            <a:spLocks noGrp="1"/>
          </p:cNvSpPr>
          <p:nvPr>
            <p:ph idx="1"/>
          </p:nvPr>
        </p:nvSpPr>
        <p:spPr/>
        <p:txBody>
          <a:bodyPr>
            <a:normAutofit/>
          </a:bodyPr>
          <a:lstStyle/>
          <a:p>
            <a:r>
              <a:rPr lang="en-GB" dirty="0" smtClean="0"/>
              <a:t> Trans-placental route - mother to foetus through the placenta (vertical);</a:t>
            </a:r>
            <a:endParaRPr lang="en-US" dirty="0" smtClean="0"/>
          </a:p>
          <a:p>
            <a:pPr lvl="0"/>
            <a:r>
              <a:rPr lang="en-GB" dirty="0" smtClean="0"/>
              <a:t>Blood transfusion, if the donor blood was not properly screened;</a:t>
            </a:r>
            <a:endParaRPr lang="en-US" dirty="0" smtClean="0"/>
          </a:p>
          <a:p>
            <a:pPr lvl="0"/>
            <a:r>
              <a:rPr lang="en-GB" dirty="0" smtClean="0"/>
              <a:t>Contact with other body fluids and secretions;</a:t>
            </a:r>
            <a:endParaRPr lang="en-US" dirty="0" smtClean="0"/>
          </a:p>
          <a:p>
            <a:pPr lvl="0"/>
            <a:r>
              <a:rPr lang="en-GB" dirty="0" smtClean="0"/>
              <a:t>Haemodialysis, especially children;</a:t>
            </a:r>
            <a:endParaRPr lang="en-US" dirty="0" smtClean="0"/>
          </a:p>
          <a:p>
            <a:pPr lvl="0"/>
            <a:r>
              <a:rPr lang="en-GB" dirty="0" smtClean="0"/>
              <a:t>Through injections with contaminated needles and broken skin surface.</a:t>
            </a:r>
            <a:endParaRPr lang="en-US" dirty="0" smtClean="0"/>
          </a:p>
          <a:p>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a:t>
            </a:r>
            <a:endParaRPr lang="en-US" dirty="0"/>
          </a:p>
        </p:txBody>
      </p:sp>
      <p:sp>
        <p:nvSpPr>
          <p:cNvPr id="3" name="Content Placeholder 2"/>
          <p:cNvSpPr>
            <a:spLocks noGrp="1"/>
          </p:cNvSpPr>
          <p:nvPr>
            <p:ph idx="1"/>
          </p:nvPr>
        </p:nvSpPr>
        <p:spPr/>
        <p:txBody>
          <a:bodyPr/>
          <a:lstStyle/>
          <a:p>
            <a:r>
              <a:rPr lang="en-GB" dirty="0" smtClean="0"/>
              <a:t>Diagnostic investigations include the examination of venous blood specimen in the laboratory when hepatitis b antigen/antibodies are found to be positive.            </a:t>
            </a:r>
          </a:p>
          <a:p>
            <a:r>
              <a:rPr lang="en-GB" dirty="0" smtClean="0"/>
              <a:t>Blood should be examined for </a:t>
            </a:r>
            <a:r>
              <a:rPr lang="en-GB" dirty="0" err="1" smtClean="0"/>
              <a:t>bilirubin</a:t>
            </a:r>
            <a:r>
              <a:rPr lang="en-GB" dirty="0" smtClean="0"/>
              <a:t> and alkaline phosphates but tests are not always conclusive.</a:t>
            </a:r>
          </a:p>
          <a:p>
            <a:r>
              <a:rPr lang="en-GB" dirty="0" smtClean="0"/>
              <a:t>  A liver function test may also be carried out but should be avoided in children.</a:t>
            </a: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lstStyle/>
          <a:p>
            <a:r>
              <a:rPr lang="en-GB" dirty="0" smtClean="0"/>
              <a:t>The clinical manifestations occur very slowly.  </a:t>
            </a:r>
          </a:p>
          <a:p>
            <a:r>
              <a:rPr lang="en-GB" dirty="0" smtClean="0"/>
              <a:t>These may begin with mild fever, anorexia, general malaise, nausea and vomiting.</a:t>
            </a:r>
          </a:p>
          <a:p>
            <a:r>
              <a:rPr lang="en-GB" dirty="0" smtClean="0"/>
              <a:t> As the condition progresses, the patient will complain of abdominal discomfort. </a:t>
            </a:r>
          </a:p>
          <a:p>
            <a:r>
              <a:rPr lang="en-GB" dirty="0" smtClean="0"/>
              <a:t> Occasionally mild jaundice may be present.  Bile in the urine and low white blood count may be noticed.</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Legal and ethical issues of </a:t>
            </a:r>
            <a:r>
              <a:rPr lang="en-US" dirty="0" err="1" smtClean="0"/>
              <a:t>paediatrics</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Nurses </a:t>
            </a:r>
            <a:r>
              <a:rPr lang="en-GB" dirty="0"/>
              <a:t>are confronted by difficult ethical/ legal decisions especially for nurses taking care of children in critical care conditions e.g. Does one </a:t>
            </a:r>
            <a:r>
              <a:rPr lang="en-GB" dirty="0" smtClean="0"/>
              <a:t>resuscitate </a:t>
            </a:r>
            <a:r>
              <a:rPr lang="en-GB" dirty="0"/>
              <a:t>a child or not? Hence the need to understand some legal/ ethical guidelines that can resolve these dilemmas</a:t>
            </a:r>
            <a:r>
              <a:rPr lang="en-GB" dirty="0" smtClean="0"/>
              <a:t>.</a:t>
            </a:r>
          </a:p>
          <a:p>
            <a:r>
              <a:rPr lang="en-GB" dirty="0" smtClean="0"/>
              <a:t> </a:t>
            </a:r>
            <a:r>
              <a:rPr lang="en-GB" dirty="0"/>
              <a:t>Different governments have different legal laws and regulations. Though children have right to informed consent, usually, it’s the legal guardian or parents who take the consent .children are said to “assent” i.e. Paediatric client has been informed about the procedure and is willing to permit it being performed. However, assent is not legally required but important for child’s cooperation</a:t>
            </a:r>
            <a:r>
              <a:rPr lang="en-GB" dirty="0" smtClean="0"/>
              <a:t>.</a:t>
            </a:r>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management</a:t>
            </a:r>
            <a:endParaRPr lang="en-US" dirty="0"/>
          </a:p>
        </p:txBody>
      </p:sp>
      <p:sp>
        <p:nvSpPr>
          <p:cNvPr id="3" name="Content Placeholder 2"/>
          <p:cNvSpPr>
            <a:spLocks noGrp="1"/>
          </p:cNvSpPr>
          <p:nvPr>
            <p:ph idx="1"/>
          </p:nvPr>
        </p:nvSpPr>
        <p:spPr/>
        <p:txBody>
          <a:bodyPr>
            <a:normAutofit lnSpcReduction="10000"/>
          </a:bodyPr>
          <a:lstStyle/>
          <a:p>
            <a:r>
              <a:rPr lang="en-US" dirty="0" smtClean="0"/>
              <a:t>Alpha-interferon is the single modality of therapy that offers the most promise.</a:t>
            </a:r>
          </a:p>
          <a:p>
            <a:r>
              <a:rPr lang="en-US" dirty="0" smtClean="0"/>
              <a:t>Antiviral agents: </a:t>
            </a:r>
            <a:r>
              <a:rPr lang="en-US" dirty="0" err="1" smtClean="0"/>
              <a:t>lamivudine</a:t>
            </a:r>
            <a:r>
              <a:rPr lang="en-US" dirty="0" smtClean="0"/>
              <a:t> and </a:t>
            </a:r>
            <a:r>
              <a:rPr lang="en-US" dirty="0" err="1" smtClean="0"/>
              <a:t>adefovir</a:t>
            </a:r>
            <a:r>
              <a:rPr lang="en-US" dirty="0" smtClean="0"/>
              <a:t>.</a:t>
            </a:r>
          </a:p>
          <a:p>
            <a:r>
              <a:rPr lang="en-US" dirty="0" smtClean="0"/>
              <a:t>Bed rest</a:t>
            </a:r>
          </a:p>
          <a:p>
            <a:r>
              <a:rPr lang="en-US" dirty="0" smtClean="0"/>
              <a:t>Adequate nutrition: restrict proteins if symptoms indicate impaired liver’s ability to metabolize protein byproducts.</a:t>
            </a:r>
          </a:p>
          <a:p>
            <a:r>
              <a:rPr lang="en-US" dirty="0" smtClean="0"/>
              <a:t>Antacids and </a:t>
            </a:r>
            <a:r>
              <a:rPr lang="en-US" dirty="0" err="1" smtClean="0"/>
              <a:t>antiemetics</a:t>
            </a:r>
            <a:r>
              <a:rPr lang="en-US" dirty="0" smtClean="0"/>
              <a:t> for dyspepsia and vomiting.</a:t>
            </a:r>
          </a:p>
          <a:p>
            <a:r>
              <a:rPr lang="en-US" dirty="0" smtClean="0"/>
              <a:t>Fluid therapy</a:t>
            </a:r>
          </a:p>
          <a:p>
            <a:r>
              <a:rPr lang="en-US" dirty="0" smtClean="0"/>
              <a:t>Evaluate for other blood borne diseases.</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When nursing a child admitted to your ward with this condition, you should allow him to regulate his own activities.  </a:t>
            </a:r>
          </a:p>
          <a:p>
            <a:r>
              <a:rPr lang="en-GB" dirty="0" smtClean="0"/>
              <a:t>The diet should be high protein, high calorie, and high carbohydrate but low fat.  </a:t>
            </a:r>
          </a:p>
          <a:p>
            <a:r>
              <a:rPr lang="en-GB" dirty="0" smtClean="0"/>
              <a:t>Vomiting, which may be persistent ought to be managed by intravenous administration of fluids. </a:t>
            </a:r>
          </a:p>
          <a:p>
            <a:r>
              <a:rPr lang="en-GB" dirty="0" smtClean="0"/>
              <a:t>A fluid balance chart is maintained during this period.  Precautionary measures, which include wearing gloves, when carrying out intimate procedures should be observed. </a:t>
            </a:r>
            <a:endParaRPr lang="en-US" dirty="0" smtClean="0"/>
          </a:p>
          <a:p>
            <a:r>
              <a:rPr lang="en-GB" dirty="0" smtClean="0"/>
              <a:t>No specific drug treatment in children but certain antibiotics may be administered when there is onset of complications.</a:t>
            </a:r>
            <a:endParaRPr lang="en-US" dirty="0" smtClean="0"/>
          </a:p>
          <a:p>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a:t>
            </a:r>
            <a:endParaRPr lang="en-US" dirty="0"/>
          </a:p>
        </p:txBody>
      </p:sp>
      <p:sp>
        <p:nvSpPr>
          <p:cNvPr id="3" name="Content Placeholder 2"/>
          <p:cNvSpPr>
            <a:spLocks noGrp="1"/>
          </p:cNvSpPr>
          <p:nvPr>
            <p:ph idx="1"/>
          </p:nvPr>
        </p:nvSpPr>
        <p:spPr/>
        <p:txBody>
          <a:bodyPr/>
          <a:lstStyle/>
          <a:p>
            <a:r>
              <a:rPr lang="en-GB" dirty="0" smtClean="0"/>
              <a:t>Active immunization with hepatitis B vaccine</a:t>
            </a:r>
          </a:p>
          <a:p>
            <a:r>
              <a:rPr lang="en-GB" dirty="0" smtClean="0"/>
              <a:t>Screening of blood donors, use of disposable sharps, disinfecting work areas in lab, use of PPE when handling patients   </a:t>
            </a:r>
          </a:p>
          <a:p>
            <a:r>
              <a:rPr lang="en-GB" dirty="0" smtClean="0"/>
              <a:t>In order to prevent spread of infections, you should make every effort to ensure that your hands are thoroughly washed after handling the patient, as well as all the articles, including linen, used by him/her. </a:t>
            </a:r>
          </a:p>
          <a:p>
            <a:r>
              <a:rPr lang="en-GB" dirty="0" smtClean="0"/>
              <a:t>The toilets should be cleaned with disinfectants.</a:t>
            </a:r>
            <a:endParaRPr lang="en-US" dirty="0" smtClean="0"/>
          </a:p>
          <a:p>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US" dirty="0"/>
          </a:p>
        </p:txBody>
      </p:sp>
      <p:sp>
        <p:nvSpPr>
          <p:cNvPr id="3" name="Content Placeholder 2"/>
          <p:cNvSpPr>
            <a:spLocks noGrp="1"/>
          </p:cNvSpPr>
          <p:nvPr>
            <p:ph idx="1"/>
          </p:nvPr>
        </p:nvSpPr>
        <p:spPr/>
        <p:txBody>
          <a:bodyPr>
            <a:normAutofit fontScale="85000" lnSpcReduction="20000"/>
          </a:bodyPr>
          <a:lstStyle/>
          <a:p>
            <a:pPr lvl="0"/>
            <a:r>
              <a:rPr lang="en-GB" dirty="0" smtClean="0"/>
              <a:t>Acute fulminating hepatitis characterized by rapidly rising </a:t>
            </a:r>
            <a:r>
              <a:rPr lang="en-GB" dirty="0" err="1" smtClean="0"/>
              <a:t>bilirubin</a:t>
            </a:r>
            <a:r>
              <a:rPr lang="en-GB" dirty="0" smtClean="0"/>
              <a:t>;</a:t>
            </a:r>
            <a:endParaRPr lang="en-US" dirty="0" smtClean="0"/>
          </a:p>
          <a:p>
            <a:pPr lvl="0"/>
            <a:r>
              <a:rPr lang="en-GB" dirty="0" smtClean="0"/>
              <a:t>Encephalopathy, which is a degenerative process of the brain;</a:t>
            </a:r>
            <a:endParaRPr lang="en-US" dirty="0" smtClean="0"/>
          </a:p>
          <a:p>
            <a:pPr lvl="0"/>
            <a:r>
              <a:rPr lang="en-GB" dirty="0" smtClean="0"/>
              <a:t>Oedema and </a:t>
            </a:r>
            <a:r>
              <a:rPr lang="en-GB" dirty="0" err="1" smtClean="0"/>
              <a:t>ascites</a:t>
            </a:r>
            <a:r>
              <a:rPr lang="en-GB" dirty="0" smtClean="0"/>
              <a:t> will always be present in the advanced stage;</a:t>
            </a:r>
            <a:endParaRPr lang="en-US" dirty="0" smtClean="0"/>
          </a:p>
          <a:p>
            <a:pPr lvl="0"/>
            <a:r>
              <a:rPr lang="en-GB" dirty="0" smtClean="0"/>
              <a:t>Hepatic com-unconsciousness due to liver failure;</a:t>
            </a:r>
            <a:endParaRPr lang="en-US" dirty="0" smtClean="0"/>
          </a:p>
          <a:p>
            <a:pPr lvl="0"/>
            <a:r>
              <a:rPr lang="en-GB" dirty="0" smtClean="0"/>
              <a:t>Chronic active hepatitis with hepatic dysfunction plus cirrhosis of the liver;</a:t>
            </a:r>
            <a:endParaRPr lang="en-US" dirty="0" smtClean="0"/>
          </a:p>
          <a:p>
            <a:pPr lvl="0"/>
            <a:r>
              <a:rPr lang="en-GB" dirty="0" smtClean="0"/>
              <a:t>In some cases cirrhosis of the liver may undergo malignant changes.</a:t>
            </a:r>
            <a:endParaRPr lang="en-US" dirty="0" smtClean="0"/>
          </a:p>
          <a:p>
            <a:pPr>
              <a:buNone/>
            </a:pPr>
            <a:r>
              <a:rPr lang="en-GB" dirty="0" smtClean="0"/>
              <a:t> NB:</a:t>
            </a:r>
            <a:endParaRPr lang="en-US" dirty="0" smtClean="0"/>
          </a:p>
          <a:p>
            <a:r>
              <a:rPr lang="en-GB" dirty="0" smtClean="0"/>
              <a:t>Nowadays, active immunization with a hepatitis b vaccine is available. This is given in three doses. The first is followed by a second four weeks later. The third is administered six weeks thereafter.</a:t>
            </a:r>
            <a:endParaRPr lang="en-US" dirty="0" smtClean="0"/>
          </a:p>
          <a:p>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HEPATITIS C</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This type of virus has ribonucleic acid (</a:t>
            </a:r>
            <a:r>
              <a:rPr lang="en-GB" dirty="0" err="1" smtClean="0"/>
              <a:t>rna</a:t>
            </a:r>
            <a:r>
              <a:rPr lang="en-GB" dirty="0" smtClean="0"/>
              <a:t>) in its nucleus. It causes hepatitis in similar way to hepatitis b, although the risk to health care workers and sexual transmission is less marked. </a:t>
            </a:r>
          </a:p>
          <a:p>
            <a:r>
              <a:rPr lang="en-GB" dirty="0" smtClean="0"/>
              <a:t>The main difference however, is its high rate of persistent infection, which increases the likelihood of the patient developing chronic hepatitis and cirrhosis of the liver. </a:t>
            </a:r>
            <a:endParaRPr lang="en-US" dirty="0" smtClean="0"/>
          </a:p>
          <a:p>
            <a:r>
              <a:rPr lang="en-GB" dirty="0" smtClean="0"/>
              <a:t>It has an incubation period of approximately 2 to 26 weeks from the initial entry of the virus. </a:t>
            </a:r>
          </a:p>
          <a:p>
            <a:r>
              <a:rPr lang="en-GB" dirty="0" smtClean="0"/>
              <a:t>It is transmitted in the same way as hepatitis b except that both sexual and vertical transmission are quite uncommon. There is no specific mode of prevention. </a:t>
            </a:r>
          </a:p>
          <a:p>
            <a:r>
              <a:rPr lang="en-GB" dirty="0" smtClean="0"/>
              <a:t>Nursing care is the same as for hepatitis b.</a:t>
            </a:r>
            <a:endParaRPr lang="en-US" dirty="0" smtClean="0"/>
          </a:p>
          <a:p>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pPr>
              <a:buNone/>
            </a:pPr>
            <a:r>
              <a:rPr lang="en-US" dirty="0" smtClean="0"/>
              <a:t>Read on</a:t>
            </a:r>
          </a:p>
          <a:p>
            <a:r>
              <a:rPr lang="en-US" dirty="0" smtClean="0"/>
              <a:t>tuberculosis</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RESPIRATORY TRACT </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ACUTE BRONCHITIS</a:t>
            </a:r>
            <a:endParaRPr lang="en-US" dirty="0"/>
          </a:p>
        </p:txBody>
      </p:sp>
      <p:sp>
        <p:nvSpPr>
          <p:cNvPr id="3" name="Content Placeholder 2"/>
          <p:cNvSpPr>
            <a:spLocks noGrp="1"/>
          </p:cNvSpPr>
          <p:nvPr>
            <p:ph idx="1"/>
          </p:nvPr>
        </p:nvSpPr>
        <p:spPr/>
        <p:txBody>
          <a:bodyPr>
            <a:normAutofit fontScale="92500"/>
          </a:bodyPr>
          <a:lstStyle/>
          <a:p>
            <a:r>
              <a:rPr lang="en-US" b="1" dirty="0" smtClean="0"/>
              <a:t> </a:t>
            </a:r>
            <a:r>
              <a:rPr lang="en-GB" dirty="0" smtClean="0"/>
              <a:t>This is an acute inflammation of one or more bronchi in children, which affects those below the age of 4 years. </a:t>
            </a:r>
          </a:p>
          <a:p>
            <a:r>
              <a:rPr lang="en-GB" dirty="0" smtClean="0"/>
              <a:t>The infection is more prevalent in the younger children than the older ones because the former group have low resistance.  </a:t>
            </a:r>
            <a:endParaRPr lang="en-US" dirty="0" smtClean="0"/>
          </a:p>
          <a:p>
            <a:r>
              <a:rPr lang="en-GB" dirty="0" smtClean="0"/>
              <a:t>The disease is always associated with the upper respiratory tract infections caused by various types of micro organisms such as the influenza virus, streptococci, and </a:t>
            </a:r>
            <a:r>
              <a:rPr lang="en-GB" dirty="0" err="1" smtClean="0"/>
              <a:t>pneumococci</a:t>
            </a:r>
            <a:r>
              <a:rPr lang="en-GB" dirty="0" smtClean="0"/>
              <a:t>.  </a:t>
            </a:r>
          </a:p>
          <a:p>
            <a:r>
              <a:rPr lang="en-GB" dirty="0" smtClean="0"/>
              <a:t>In some cases it is associated with certain communicable or infectious diseases such as  whooping cough, measles, typhoid fever just to name a few. </a:t>
            </a:r>
            <a:endParaRPr lang="en-US" dirty="0" smtClean="0"/>
          </a:p>
          <a:p>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Acute bronchitis may present itself as mild or severe manifestation. </a:t>
            </a:r>
          </a:p>
          <a:p>
            <a:r>
              <a:rPr lang="en-GB" dirty="0" smtClean="0"/>
              <a:t> It frequently attacks malnourished and debilitated children from overcrowded homes. </a:t>
            </a:r>
          </a:p>
          <a:p>
            <a:r>
              <a:rPr lang="en-GB" dirty="0" smtClean="0"/>
              <a:t> Environmental air pollution, allergic conditions and climatic changes, especially cold months and housing may precipitate the condition.  </a:t>
            </a:r>
          </a:p>
          <a:p>
            <a:r>
              <a:rPr lang="en-GB" dirty="0" smtClean="0"/>
              <a:t>Some young children with congenital heart defects or fibrocystic disease of the pancreas also tend to develop acute bronchitis due to their low immunity.</a:t>
            </a:r>
            <a:endParaRPr lang="en-US" dirty="0" smtClean="0"/>
          </a:p>
          <a:p>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fontScale="85000" lnSpcReduction="20000"/>
          </a:bodyPr>
          <a:lstStyle/>
          <a:p>
            <a:pPr lvl="0"/>
            <a:r>
              <a:rPr lang="en-GB" dirty="0" smtClean="0"/>
              <a:t>Generally weak and unwell; </a:t>
            </a:r>
            <a:endParaRPr lang="en-US" dirty="0" smtClean="0"/>
          </a:p>
          <a:p>
            <a:pPr lvl="0"/>
            <a:r>
              <a:rPr lang="en-GB" dirty="0" smtClean="0"/>
              <a:t>His/her cheeks and skin may be flushed and the mouth may be dry;</a:t>
            </a:r>
            <a:endParaRPr lang="en-US" dirty="0" smtClean="0"/>
          </a:p>
          <a:p>
            <a:pPr lvl="0"/>
            <a:r>
              <a:rPr lang="en-GB" dirty="0" smtClean="0"/>
              <a:t>Has dyspnoea leading to restlessness and irritability;</a:t>
            </a:r>
            <a:endParaRPr lang="en-US" dirty="0" smtClean="0"/>
          </a:p>
          <a:p>
            <a:pPr lvl="0"/>
            <a:r>
              <a:rPr lang="en-GB" dirty="0" smtClean="0"/>
              <a:t>On checking the vital signs, the child will be </a:t>
            </a:r>
            <a:r>
              <a:rPr lang="en-GB" dirty="0" err="1" smtClean="0"/>
              <a:t>pyrexial</a:t>
            </a:r>
            <a:r>
              <a:rPr lang="en-GB" dirty="0" smtClean="0"/>
              <a:t> with temperature running between 39 to </a:t>
            </a:r>
            <a:r>
              <a:rPr lang="en-GB" dirty="0" err="1" smtClean="0"/>
              <a:t>40</a:t>
            </a:r>
            <a:r>
              <a:rPr lang="en-GB" baseline="30000" dirty="0" err="1" smtClean="0"/>
              <a:t>o</a:t>
            </a:r>
            <a:r>
              <a:rPr lang="en-GB" dirty="0" smtClean="0"/>
              <a:t> C and in some cases even above those figures;</a:t>
            </a:r>
            <a:endParaRPr lang="en-US" dirty="0" smtClean="0"/>
          </a:p>
          <a:p>
            <a:pPr lvl="0"/>
            <a:r>
              <a:rPr lang="en-GB" dirty="0" smtClean="0"/>
              <a:t>The respiration, though increased, is usually shallow due to pleural pain;</a:t>
            </a:r>
            <a:endParaRPr lang="en-US" dirty="0" smtClean="0"/>
          </a:p>
          <a:p>
            <a:pPr lvl="0"/>
            <a:r>
              <a:rPr lang="en-GB" dirty="0" smtClean="0"/>
              <a:t>Older children normally complain of anterior chest pain, which may increase with frequent cough at first;</a:t>
            </a:r>
            <a:endParaRPr lang="en-US" dirty="0" smtClean="0"/>
          </a:p>
          <a:p>
            <a:pPr lvl="0"/>
            <a:r>
              <a:rPr lang="en-GB" dirty="0" smtClean="0"/>
              <a:t> Later on, the cough may become productive and the patient will be exhausted as a result of the above symptoms.</a:t>
            </a:r>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10000"/>
          </a:bodyPr>
          <a:lstStyle/>
          <a:p>
            <a:pPr>
              <a:buNone/>
            </a:pPr>
            <a:r>
              <a:rPr lang="en-GB" b="1" dirty="0"/>
              <a:t>When is informed consent not required?</a:t>
            </a:r>
            <a:endParaRPr lang="en-US" b="1" dirty="0"/>
          </a:p>
          <a:p>
            <a:pPr lvl="0"/>
            <a:r>
              <a:rPr lang="en-GB" b="1" dirty="0"/>
              <a:t>Emergency situations </a:t>
            </a:r>
            <a:r>
              <a:rPr lang="en-GB" dirty="0"/>
              <a:t>– emergency life saving procedure. But should be after attempts have been made to contract parent or legal guardian. Adolescents can consent.</a:t>
            </a:r>
            <a:endParaRPr lang="en-US" dirty="0"/>
          </a:p>
          <a:p>
            <a:pPr lvl="0"/>
            <a:r>
              <a:rPr lang="en-GB" b="1" dirty="0"/>
              <a:t>Forensic examination </a:t>
            </a:r>
            <a:r>
              <a:rPr lang="en-GB" dirty="0"/>
              <a:t>– where evidence is required .may not </a:t>
            </a:r>
            <a:r>
              <a:rPr lang="en-GB" dirty="0" smtClean="0"/>
              <a:t>require </a:t>
            </a:r>
            <a:r>
              <a:rPr lang="en-GB" dirty="0"/>
              <a:t>informed consent but still is vital for child’s assent.</a:t>
            </a:r>
            <a:endParaRPr lang="en-US" dirty="0"/>
          </a:p>
          <a:p>
            <a:pPr>
              <a:buNone/>
            </a:pPr>
            <a:r>
              <a:rPr lang="en-GB" b="1" i="1" dirty="0"/>
              <a:t>Minors can consent for care in a number of situations</a:t>
            </a:r>
            <a:endParaRPr lang="en-US" b="1" i="1" dirty="0"/>
          </a:p>
          <a:p>
            <a:pPr lvl="0"/>
            <a:r>
              <a:rPr lang="en-GB" dirty="0"/>
              <a:t>Where child may avoid care of caregivers </a:t>
            </a:r>
            <a:r>
              <a:rPr lang="en-GB" dirty="0" smtClean="0"/>
              <a:t>e.g</a:t>
            </a:r>
            <a:r>
              <a:rPr lang="en-GB" dirty="0"/>
              <a:t>. Pregnancy, drug abuse treatment, contraception, treatment of </a:t>
            </a:r>
            <a:r>
              <a:rPr lang="en-GB" dirty="0" smtClean="0"/>
              <a:t>STIs.</a:t>
            </a:r>
            <a:endParaRPr lang="en-US" dirty="0"/>
          </a:p>
          <a:p>
            <a:pPr lvl="0"/>
            <a:r>
              <a:rPr lang="en-GB" dirty="0"/>
              <a:t>If minor is considered to be emancipated i.e. Legal recognition that a minor lives independently and is legally responsible for his or her own support and decision making.</a:t>
            </a:r>
            <a:endParaRPr lang="en-US" dirty="0"/>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Unless the condition is severe, hospitalisation may not be necessary. </a:t>
            </a:r>
          </a:p>
          <a:p>
            <a:r>
              <a:rPr lang="en-GB" dirty="0" smtClean="0"/>
              <a:t>Should hospital care be required, the child should be admitted in a cubicle and barrier nursed.</a:t>
            </a:r>
          </a:p>
          <a:p>
            <a:r>
              <a:rPr lang="en-GB" dirty="0" smtClean="0"/>
              <a:t> The environment should be kept warm, humidified and well ventilated until the medical personnel are sure he does not have any communicable disease. </a:t>
            </a:r>
          </a:p>
          <a:p>
            <a:r>
              <a:rPr lang="en-GB" dirty="0" smtClean="0"/>
              <a:t> Bed rest should be maintained until his temperature returns to normal.  </a:t>
            </a:r>
          </a:p>
          <a:p>
            <a:r>
              <a:rPr lang="en-GB" dirty="0" smtClean="0"/>
              <a:t>His vital signs of temperature, pulse and respiration are taken and recorded one to two hourly. </a:t>
            </a:r>
            <a:endParaRPr lang="en-US" dirty="0"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5181600"/>
          </a:xfrm>
        </p:spPr>
        <p:txBody>
          <a:bodyPr>
            <a:normAutofit fontScale="92500" lnSpcReduction="10000"/>
          </a:bodyPr>
          <a:lstStyle/>
          <a:p>
            <a:r>
              <a:rPr lang="en-GB" dirty="0" smtClean="0"/>
              <a:t>Mechanical methods of lowering the body temperature should be employed as found fit. </a:t>
            </a:r>
          </a:p>
          <a:p>
            <a:r>
              <a:rPr lang="en-GB" dirty="0" smtClean="0"/>
              <a:t>The child can adopt any comfortable position he likes.  </a:t>
            </a:r>
          </a:p>
          <a:p>
            <a:r>
              <a:rPr lang="en-GB" dirty="0" smtClean="0"/>
              <a:t>Oxygen administration is given when necessary via a </a:t>
            </a:r>
            <a:r>
              <a:rPr lang="en-GB" dirty="0" err="1" smtClean="0"/>
              <a:t>ventimask</a:t>
            </a:r>
            <a:r>
              <a:rPr lang="en-GB" dirty="0" smtClean="0"/>
              <a:t> for older children and a tent for young ones.  Oxygen should be humidified. </a:t>
            </a:r>
            <a:endParaRPr lang="en-US" dirty="0" smtClean="0"/>
          </a:p>
          <a:p>
            <a:r>
              <a:rPr lang="en-GB" dirty="0" smtClean="0"/>
              <a:t>The use of a steam tent may be considered for some patients according to their needs.  </a:t>
            </a:r>
          </a:p>
          <a:p>
            <a:r>
              <a:rPr lang="en-GB" dirty="0" smtClean="0"/>
              <a:t>The patient’s position in bed should be changed four hourly, paying particular attention to his pressure areas. </a:t>
            </a:r>
          </a:p>
          <a:p>
            <a:r>
              <a:rPr lang="en-GB" dirty="0" smtClean="0"/>
              <a:t>General bodily care will be necessary to make him feel more comfortable. </a:t>
            </a:r>
          </a:p>
          <a:p>
            <a:r>
              <a:rPr lang="en-GB" dirty="0" smtClean="0"/>
              <a:t>Bowel activities should also be monitored. </a:t>
            </a:r>
            <a:endParaRPr lang="en-US" dirty="0" smtClean="0"/>
          </a:p>
          <a:p>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GB" dirty="0" smtClean="0"/>
              <a:t>The child requires plenty of oral fluids or intravenous infusion to liquefy the respiratory secretion making it easier to expectorate.</a:t>
            </a:r>
          </a:p>
          <a:p>
            <a:r>
              <a:rPr lang="en-GB" dirty="0" smtClean="0"/>
              <a:t> Suction may be used where the patient is unable to cough up the secretions. For oral drinks, warm milk or warm lemon and honey are enjoyable and very effective.</a:t>
            </a:r>
          </a:p>
          <a:p>
            <a:r>
              <a:rPr lang="en-GB" dirty="0" smtClean="0"/>
              <a:t> A light but nourishing diet should be given to older children while the young may benefit from dilute milk feeds. </a:t>
            </a:r>
          </a:p>
          <a:p>
            <a:r>
              <a:rPr lang="en-GB" dirty="0" smtClean="0"/>
              <a:t>A fluid balance chart should always be maintained until the child is able to feed normally, pyrexia settles and general condition much improved.</a:t>
            </a:r>
            <a:endParaRPr lang="en-US" dirty="0" smtClean="0"/>
          </a:p>
          <a:p>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therapy</a:t>
            </a:r>
            <a:endParaRPr lang="en-US" dirty="0"/>
          </a:p>
        </p:txBody>
      </p:sp>
      <p:sp>
        <p:nvSpPr>
          <p:cNvPr id="3" name="Content Placeholder 2"/>
          <p:cNvSpPr>
            <a:spLocks noGrp="1"/>
          </p:cNvSpPr>
          <p:nvPr>
            <p:ph idx="1"/>
          </p:nvPr>
        </p:nvSpPr>
        <p:spPr/>
        <p:txBody>
          <a:bodyPr/>
          <a:lstStyle/>
          <a:p>
            <a:r>
              <a:rPr lang="en-GB" dirty="0" smtClean="0"/>
              <a:t>Antibiotics such as crystalline penicillin may be given four to six hours in the first two to three days. </a:t>
            </a:r>
          </a:p>
          <a:p>
            <a:r>
              <a:rPr lang="en-GB" dirty="0" smtClean="0"/>
              <a:t>This is often changed to other types such as </a:t>
            </a:r>
            <a:r>
              <a:rPr lang="en-GB" dirty="0" err="1" smtClean="0"/>
              <a:t>ampicillin</a:t>
            </a:r>
            <a:r>
              <a:rPr lang="en-GB" dirty="0" smtClean="0"/>
              <a:t>, </a:t>
            </a:r>
            <a:r>
              <a:rPr lang="en-GB" dirty="0" err="1" smtClean="0"/>
              <a:t>cloxacillin</a:t>
            </a:r>
            <a:r>
              <a:rPr lang="en-GB" dirty="0" smtClean="0"/>
              <a:t> or </a:t>
            </a:r>
            <a:r>
              <a:rPr lang="en-GB" dirty="0" err="1" smtClean="0"/>
              <a:t>amoxycillin</a:t>
            </a:r>
            <a:r>
              <a:rPr lang="en-GB" dirty="0" smtClean="0"/>
              <a:t> syrup, which should be given together with vitamin B to prevent thrush and/or diarrhoea, which tend to occur when these drugs are used.</a:t>
            </a:r>
          </a:p>
          <a:p>
            <a:r>
              <a:rPr lang="en-GB" dirty="0" smtClean="0"/>
              <a:t> Antipyretics such as </a:t>
            </a:r>
            <a:r>
              <a:rPr lang="en-GB" dirty="0" err="1" smtClean="0"/>
              <a:t>paracetamol</a:t>
            </a:r>
            <a:r>
              <a:rPr lang="en-GB" dirty="0" smtClean="0"/>
              <a:t> are also prescribed and given to help lower the temperature. They can also control chest pain, which the patient may complain of.</a:t>
            </a:r>
            <a:endParaRPr lang="en-US" dirty="0" smtClean="0"/>
          </a:p>
          <a:p>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US" dirty="0"/>
          </a:p>
        </p:txBody>
      </p:sp>
      <p:sp>
        <p:nvSpPr>
          <p:cNvPr id="3" name="Content Placeholder 2"/>
          <p:cNvSpPr>
            <a:spLocks noGrp="1"/>
          </p:cNvSpPr>
          <p:nvPr>
            <p:ph idx="1"/>
          </p:nvPr>
        </p:nvSpPr>
        <p:spPr/>
        <p:txBody>
          <a:bodyPr/>
          <a:lstStyle/>
          <a:p>
            <a:r>
              <a:rPr lang="en-GB" dirty="0" smtClean="0"/>
              <a:t> Chronic Bronchitis </a:t>
            </a:r>
          </a:p>
          <a:p>
            <a:r>
              <a:rPr lang="en-GB" dirty="0" smtClean="0"/>
              <a:t> </a:t>
            </a:r>
            <a:r>
              <a:rPr lang="en-GB" dirty="0" err="1" smtClean="0"/>
              <a:t>Broncho</a:t>
            </a:r>
            <a:r>
              <a:rPr lang="en-GB" dirty="0" smtClean="0"/>
              <a:t>-pneumonia.</a:t>
            </a: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Laryngo-tracheo</a:t>
            </a:r>
            <a:r>
              <a:rPr lang="en-US" dirty="0" smtClean="0"/>
              <a:t> bronchitis( LTB)</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This is a combined inflammatory disease process, which affects the larynx, trachea and bronchi simultaneously.  </a:t>
            </a:r>
          </a:p>
          <a:p>
            <a:r>
              <a:rPr lang="en-GB" dirty="0" smtClean="0"/>
              <a:t>Infections of the respiratory tract are generally not limited to one anatomical area in small children, but affect other areas as well because of their close proximity.  </a:t>
            </a:r>
            <a:endParaRPr lang="en-US" dirty="0" smtClean="0"/>
          </a:p>
          <a:p>
            <a:r>
              <a:rPr lang="en-GB" dirty="0" smtClean="0"/>
              <a:t>Acute infections of the larynx and trachea are more frequent in toddlers than in older children and are considered more serious because young children have relatively smaller airways, which become easily obstructed when the inflammation occurs. </a:t>
            </a:r>
          </a:p>
          <a:p>
            <a:r>
              <a:rPr lang="en-GB" dirty="0" smtClean="0"/>
              <a:t>The inflammation of the larynx and trachea are collectively called </a:t>
            </a:r>
            <a:r>
              <a:rPr lang="en-GB" b="1" dirty="0" smtClean="0"/>
              <a:t>croup syndrome</a:t>
            </a:r>
            <a:r>
              <a:rPr lang="en-GB" dirty="0" smtClean="0"/>
              <a:t>, which involves acute </a:t>
            </a:r>
            <a:r>
              <a:rPr lang="en-GB" dirty="0" err="1" smtClean="0"/>
              <a:t>epiglotitis</a:t>
            </a:r>
            <a:r>
              <a:rPr lang="en-GB" dirty="0" smtClean="0"/>
              <a:t>, acute laryngitis, and acute </a:t>
            </a:r>
            <a:r>
              <a:rPr lang="en-GB" dirty="0" err="1" smtClean="0"/>
              <a:t>laryngo-tracheobronchitis</a:t>
            </a:r>
            <a:r>
              <a:rPr lang="en-GB" dirty="0" smtClean="0"/>
              <a:t>. </a:t>
            </a:r>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In acute </a:t>
            </a:r>
            <a:r>
              <a:rPr lang="en-GB" dirty="0" err="1" smtClean="0"/>
              <a:t>laryngo-tracheo</a:t>
            </a:r>
            <a:r>
              <a:rPr lang="en-GB" dirty="0" smtClean="0"/>
              <a:t> bronchitis, the onset is gradual. </a:t>
            </a:r>
          </a:p>
          <a:p>
            <a:r>
              <a:rPr lang="en-GB" dirty="0" smtClean="0"/>
              <a:t>It occurs more frequently in the course of a viral upper respiratory tract illness.  </a:t>
            </a:r>
          </a:p>
          <a:p>
            <a:r>
              <a:rPr lang="en-GB" dirty="0" smtClean="0"/>
              <a:t>When it occurs, it may increase in severity within a 24-hour period. </a:t>
            </a:r>
          </a:p>
          <a:p>
            <a:r>
              <a:rPr lang="en-GB" dirty="0" smtClean="0"/>
              <a:t>Maximum airway obstruction occurs below the vocal cords. </a:t>
            </a:r>
            <a:endParaRPr lang="en-US" dirty="0" smtClean="0"/>
          </a:p>
          <a:p>
            <a:r>
              <a:rPr lang="en-GB" dirty="0" smtClean="0"/>
              <a:t>It is also worth noting that the smooth muscle in the lower respiratory tract still lacks cartilaginous support because this does not develop until adolescence.  </a:t>
            </a:r>
          </a:p>
          <a:p>
            <a:r>
              <a:rPr lang="en-GB" dirty="0" smtClean="0"/>
              <a:t>It follows, therefore, that, when infected, there is </a:t>
            </a:r>
            <a:r>
              <a:rPr lang="en-GB" b="1" dirty="0" smtClean="0"/>
              <a:t>constriction of the lower airway</a:t>
            </a:r>
            <a:r>
              <a:rPr lang="en-GB" dirty="0" smtClean="0"/>
              <a:t> prompting an increased volume of respiratory secretions. </a:t>
            </a:r>
          </a:p>
          <a:p>
            <a:r>
              <a:rPr lang="en-GB" dirty="0" smtClean="0"/>
              <a:t>These are the sources of obstruction, which eventually interfere with exchange of gases.</a:t>
            </a:r>
            <a:endParaRPr lang="en-US" dirty="0" smtClean="0"/>
          </a:p>
          <a:p>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fontScale="92500" lnSpcReduction="20000"/>
          </a:bodyPr>
          <a:lstStyle/>
          <a:p>
            <a:pPr lvl="0"/>
            <a:r>
              <a:rPr lang="en-GB" dirty="0" smtClean="0"/>
              <a:t>He/she may have a harsh voice, barking or brassy cough;</a:t>
            </a:r>
            <a:endParaRPr lang="en-US" dirty="0" smtClean="0"/>
          </a:p>
          <a:p>
            <a:pPr lvl="0"/>
            <a:r>
              <a:rPr lang="en-GB" dirty="0" err="1" smtClean="0"/>
              <a:t>Inspiratory</a:t>
            </a:r>
            <a:r>
              <a:rPr lang="en-GB" dirty="0" smtClean="0"/>
              <a:t> rate gradually increases but expiratory rate may sometimes increase as an alternative.  This is referred to as </a:t>
            </a:r>
            <a:r>
              <a:rPr lang="en-GB" b="1" dirty="0" err="1" smtClean="0"/>
              <a:t>stridor</a:t>
            </a:r>
            <a:r>
              <a:rPr lang="en-GB" b="1" dirty="0" smtClean="0"/>
              <a:t>;</a:t>
            </a:r>
            <a:endParaRPr lang="en-US" b="1" dirty="0" smtClean="0"/>
          </a:p>
          <a:p>
            <a:pPr lvl="0"/>
            <a:r>
              <a:rPr lang="en-GB" dirty="0" smtClean="0"/>
              <a:t>The child is </a:t>
            </a:r>
            <a:r>
              <a:rPr lang="en-GB" b="1" dirty="0" err="1" smtClean="0"/>
              <a:t>pyrexial</a:t>
            </a:r>
            <a:r>
              <a:rPr lang="en-GB" dirty="0" smtClean="0"/>
              <a:t> with a temperature of 39 degrees to 40 degrees </a:t>
            </a:r>
            <a:r>
              <a:rPr lang="en-GB" dirty="0" err="1" smtClean="0"/>
              <a:t>celsius</a:t>
            </a:r>
            <a:r>
              <a:rPr lang="en-GB" dirty="0" smtClean="0"/>
              <a:t>;</a:t>
            </a:r>
            <a:endParaRPr lang="en-US" dirty="0" smtClean="0"/>
          </a:p>
          <a:p>
            <a:pPr lvl="0"/>
            <a:r>
              <a:rPr lang="en-GB" b="1" dirty="0" smtClean="0"/>
              <a:t>Tachycardia</a:t>
            </a:r>
            <a:r>
              <a:rPr lang="en-GB" dirty="0" smtClean="0"/>
              <a:t> is present as the infection spreads downwards to the bronchi and bronchioles moderate.  </a:t>
            </a:r>
          </a:p>
          <a:p>
            <a:pPr lvl="0"/>
            <a:r>
              <a:rPr lang="en-GB" dirty="0" smtClean="0"/>
              <a:t>There is persistent airway obstruction (rarely complete) with </a:t>
            </a:r>
            <a:r>
              <a:rPr lang="en-GB" b="1" dirty="0" smtClean="0"/>
              <a:t>dyspnoea</a:t>
            </a:r>
            <a:r>
              <a:rPr lang="en-GB" dirty="0" smtClean="0"/>
              <a:t> where the patient uses accessory muscles of respiration;</a:t>
            </a:r>
            <a:endParaRPr lang="en-US" dirty="0" smtClean="0"/>
          </a:p>
          <a:p>
            <a:pPr lvl="0"/>
            <a:r>
              <a:rPr lang="en-GB" dirty="0" smtClean="0"/>
              <a:t>Cyanosis, restlessness and anxiety are always present. The patient gradually looks pale.  </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management</a:t>
            </a:r>
            <a:endParaRPr lang="en-US" dirty="0"/>
          </a:p>
        </p:txBody>
      </p:sp>
      <p:sp>
        <p:nvSpPr>
          <p:cNvPr id="3" name="Content Placeholder 2"/>
          <p:cNvSpPr>
            <a:spLocks noGrp="1"/>
          </p:cNvSpPr>
          <p:nvPr>
            <p:ph idx="1"/>
          </p:nvPr>
        </p:nvSpPr>
        <p:spPr>
          <a:xfrm>
            <a:off x="457200" y="1371600"/>
            <a:ext cx="8229600" cy="4953000"/>
          </a:xfrm>
        </p:spPr>
        <p:txBody>
          <a:bodyPr>
            <a:normAutofit lnSpcReduction="10000"/>
          </a:bodyPr>
          <a:lstStyle/>
          <a:p>
            <a:pPr>
              <a:buFont typeface="Wingdings" pitchFamily="2" charset="2"/>
              <a:buChar char="Ø"/>
            </a:pPr>
            <a:r>
              <a:rPr lang="en-GB" dirty="0" smtClean="0"/>
              <a:t>The child with </a:t>
            </a:r>
            <a:r>
              <a:rPr lang="en-GB" dirty="0" err="1" smtClean="0"/>
              <a:t>laryngo-tracheo</a:t>
            </a:r>
            <a:r>
              <a:rPr lang="en-GB" dirty="0" smtClean="0"/>
              <a:t> bronchitis should be hospitalised and placed in intensive nursing care in a separate room or cubicle. </a:t>
            </a:r>
          </a:p>
          <a:p>
            <a:pPr>
              <a:buFont typeface="Wingdings" pitchFamily="2" charset="2"/>
              <a:buChar char="Ø"/>
            </a:pPr>
            <a:r>
              <a:rPr lang="en-GB" dirty="0" smtClean="0"/>
              <a:t> He/she should be barrier nursed on bed rest until his/her condition improves.  The </a:t>
            </a:r>
            <a:r>
              <a:rPr lang="en-GB" b="1" dirty="0" smtClean="0"/>
              <a:t>main objectives </a:t>
            </a:r>
            <a:r>
              <a:rPr lang="en-GB" dirty="0" smtClean="0"/>
              <a:t>of care should be to:</a:t>
            </a:r>
            <a:endParaRPr lang="en-US" dirty="0" smtClean="0"/>
          </a:p>
          <a:p>
            <a:pPr lvl="0"/>
            <a:r>
              <a:rPr lang="en-GB" dirty="0" smtClean="0"/>
              <a:t>Promote rest during the acute stage;</a:t>
            </a:r>
            <a:endParaRPr lang="en-US" dirty="0" smtClean="0"/>
          </a:p>
          <a:p>
            <a:pPr lvl="0"/>
            <a:r>
              <a:rPr lang="en-GB" dirty="0" smtClean="0"/>
              <a:t>Maintain adequate airway for exchange of gases;</a:t>
            </a:r>
            <a:endParaRPr lang="en-US" dirty="0" smtClean="0"/>
          </a:p>
          <a:p>
            <a:pPr lvl="0"/>
            <a:r>
              <a:rPr lang="en-GB" dirty="0" smtClean="0"/>
              <a:t>Provide high humidity and oxygen in the environment where the patient is being nursed;</a:t>
            </a:r>
            <a:endParaRPr lang="en-US" dirty="0" smtClean="0"/>
          </a:p>
          <a:p>
            <a:pPr lvl="0"/>
            <a:r>
              <a:rPr lang="en-GB" dirty="0" smtClean="0"/>
              <a:t>Ensure adequate and appropriate fluids and nutrition;</a:t>
            </a:r>
            <a:endParaRPr lang="en-US" dirty="0" smtClean="0"/>
          </a:p>
          <a:p>
            <a:pPr lvl="0"/>
            <a:r>
              <a:rPr lang="en-GB" dirty="0" smtClean="0"/>
              <a:t>Provide support and health education to parents.</a:t>
            </a:r>
            <a:endParaRPr lang="en-US" dirty="0" smtClean="0"/>
          </a:p>
          <a:p>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10000"/>
          </a:bodyPr>
          <a:lstStyle/>
          <a:p>
            <a:r>
              <a:rPr lang="en-GB" dirty="0" smtClean="0"/>
              <a:t>Once the child has been admitted, care must be taken to ensure the cubicle or room is </a:t>
            </a:r>
            <a:r>
              <a:rPr lang="en-GB" b="1" dirty="0" smtClean="0"/>
              <a:t>well ventilated, quiet and clean.  </a:t>
            </a:r>
          </a:p>
          <a:p>
            <a:r>
              <a:rPr lang="en-GB" dirty="0" smtClean="0"/>
              <a:t>Only a few visitors or carers should be allowed in the room.  They should use all the facilities available for </a:t>
            </a:r>
            <a:r>
              <a:rPr lang="en-GB" b="1" dirty="0" smtClean="0"/>
              <a:t>barrier nursing.  </a:t>
            </a:r>
            <a:endParaRPr lang="en-US" b="1" dirty="0" smtClean="0"/>
          </a:p>
          <a:p>
            <a:r>
              <a:rPr lang="en-GB" dirty="0" smtClean="0"/>
              <a:t>be vigilant of the patient's condition by taking and recording his </a:t>
            </a:r>
            <a:r>
              <a:rPr lang="en-GB" b="1" dirty="0" smtClean="0"/>
              <a:t>vital signs</a:t>
            </a:r>
            <a:r>
              <a:rPr lang="en-GB" dirty="0" smtClean="0"/>
              <a:t>, particular emphasis being laid on his respiratory pattern. </a:t>
            </a:r>
          </a:p>
          <a:p>
            <a:r>
              <a:rPr lang="en-GB" dirty="0" smtClean="0"/>
              <a:t>These complications may include actual or suspected </a:t>
            </a:r>
            <a:r>
              <a:rPr lang="en-GB" b="1" dirty="0" err="1" smtClean="0"/>
              <a:t>epiglotitis</a:t>
            </a:r>
            <a:r>
              <a:rPr lang="en-GB" b="1" dirty="0" smtClean="0"/>
              <a:t>, respiratory distress </a:t>
            </a:r>
            <a:r>
              <a:rPr lang="en-GB" dirty="0" smtClean="0"/>
              <a:t>characterized by progressive </a:t>
            </a:r>
            <a:r>
              <a:rPr lang="en-GB" dirty="0" err="1" smtClean="0"/>
              <a:t>stridor</a:t>
            </a:r>
            <a:r>
              <a:rPr lang="en-GB" dirty="0" smtClean="0"/>
              <a:t>, restlessness, rapid pulse rate, hypoxia, cyanosis or pallor or hyperpyrexia in a child who appears toxic.</a:t>
            </a:r>
            <a:endParaRPr lang="en-US" dirty="0" smtClean="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GB" b="1" dirty="0"/>
              <a:t>Refusal of medical care by parent/caregiver</a:t>
            </a:r>
            <a:endParaRPr lang="en-US" b="1" dirty="0"/>
          </a:p>
          <a:p>
            <a:r>
              <a:rPr lang="en-GB" dirty="0"/>
              <a:t>Usually, this occurs if health care conflicts parent’s religious beliefs. Parents may refuse to act to the best interest of the child. In such cases, the government may make legal decision of the child. </a:t>
            </a:r>
            <a:endParaRPr lang="en-GB" dirty="0" smtClean="0"/>
          </a:p>
          <a:p>
            <a:r>
              <a:rPr lang="en-GB" dirty="0" smtClean="0"/>
              <a:t> </a:t>
            </a:r>
            <a:r>
              <a:rPr lang="en-GB" dirty="0"/>
              <a:t>The theory of </a:t>
            </a:r>
            <a:r>
              <a:rPr lang="en-GB" b="1" dirty="0" err="1"/>
              <a:t>parens</a:t>
            </a:r>
            <a:r>
              <a:rPr lang="en-GB" b="1" dirty="0"/>
              <a:t> </a:t>
            </a:r>
            <a:r>
              <a:rPr lang="en-GB" b="1" dirty="0" err="1"/>
              <a:t>patrie</a:t>
            </a:r>
            <a:r>
              <a:rPr lang="en-GB" b="1" dirty="0"/>
              <a:t> </a:t>
            </a:r>
            <a:r>
              <a:rPr lang="en-GB" dirty="0"/>
              <a:t>is applied. This is a legal rule allowing government to make decision in place of parents when they are unable or unwilling e.g. To provide for the best interest of the child.</a:t>
            </a:r>
            <a:endParaRPr lang="en-US" dirty="0"/>
          </a:p>
          <a:p>
            <a:pPr>
              <a:buNone/>
            </a:pPr>
            <a:r>
              <a:rPr lang="en-GB" dirty="0"/>
              <a:t> </a:t>
            </a:r>
            <a:endParaRPr lang="en-US" dirty="0"/>
          </a:p>
          <a:p>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GB" dirty="0" smtClean="0"/>
              <a:t>While the child remains ill, a </a:t>
            </a:r>
            <a:r>
              <a:rPr lang="en-GB" b="1" dirty="0" err="1" smtClean="0"/>
              <a:t>naso</a:t>
            </a:r>
            <a:r>
              <a:rPr lang="en-GB" b="1" dirty="0" smtClean="0"/>
              <a:t>-gastric tube</a:t>
            </a:r>
            <a:r>
              <a:rPr lang="en-GB" dirty="0" smtClean="0"/>
              <a:t> is passed for feeding purposes</a:t>
            </a:r>
          </a:p>
          <a:p>
            <a:r>
              <a:rPr lang="en-GB" dirty="0" smtClean="0"/>
              <a:t> while </a:t>
            </a:r>
            <a:r>
              <a:rPr lang="en-GB" b="1" dirty="0" smtClean="0"/>
              <a:t>intravenous infusion</a:t>
            </a:r>
            <a:r>
              <a:rPr lang="en-GB" dirty="0" smtClean="0"/>
              <a:t> remains in progress.  The fluid balance chart should be maintained, paying special attention to urinary output. </a:t>
            </a:r>
          </a:p>
          <a:p>
            <a:r>
              <a:rPr lang="en-GB" dirty="0" smtClean="0"/>
              <a:t>The child's </a:t>
            </a:r>
            <a:r>
              <a:rPr lang="en-GB" b="1" dirty="0" smtClean="0"/>
              <a:t>vital signs </a:t>
            </a:r>
            <a:r>
              <a:rPr lang="en-GB" dirty="0" smtClean="0"/>
              <a:t>of temperature, pulse and respiration are recorded two to four hourly. </a:t>
            </a:r>
          </a:p>
          <a:p>
            <a:r>
              <a:rPr lang="en-GB" b="1" dirty="0" smtClean="0"/>
              <a:t>Humidified oxygen therapy </a:t>
            </a:r>
            <a:r>
              <a:rPr lang="en-GB" dirty="0" smtClean="0"/>
              <a:t>is given, while respiratory suction is carried out as necessary. </a:t>
            </a:r>
            <a:endParaRPr lang="en-US" dirty="0" smtClean="0"/>
          </a:p>
          <a:p>
            <a:r>
              <a:rPr lang="en-GB" dirty="0" smtClean="0"/>
              <a:t>The </a:t>
            </a:r>
            <a:r>
              <a:rPr lang="en-GB" b="1" dirty="0" smtClean="0"/>
              <a:t>position</a:t>
            </a:r>
            <a:r>
              <a:rPr lang="en-GB" dirty="0" smtClean="0"/>
              <a:t> is changed two hourly but try to allow the child to assume the position he/she is most comfortable with provided the airway is clear. </a:t>
            </a:r>
          </a:p>
          <a:p>
            <a:r>
              <a:rPr lang="en-GB" dirty="0" smtClean="0"/>
              <a:t>Treat </a:t>
            </a:r>
            <a:r>
              <a:rPr lang="en-GB" b="1" dirty="0" smtClean="0"/>
              <a:t>pressure areas </a:t>
            </a:r>
            <a:r>
              <a:rPr lang="en-GB" dirty="0" smtClean="0"/>
              <a:t>four hourly.</a:t>
            </a:r>
          </a:p>
          <a:p>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smtClean="0"/>
              <a:t> General hygiene, including frequent oral toileting, should be maintained on daily basis.  </a:t>
            </a:r>
            <a:endParaRPr lang="en-US" dirty="0" smtClean="0"/>
          </a:p>
          <a:p>
            <a:r>
              <a:rPr lang="en-GB" dirty="0" smtClean="0"/>
              <a:t>The child may be prescribed antibiotics, which may have to be administered by injection initially.  These may include </a:t>
            </a:r>
            <a:r>
              <a:rPr lang="en-GB" dirty="0" err="1" smtClean="0"/>
              <a:t>ampicillin</a:t>
            </a:r>
            <a:r>
              <a:rPr lang="en-GB" dirty="0" smtClean="0"/>
              <a:t> or </a:t>
            </a:r>
            <a:r>
              <a:rPr lang="en-GB" dirty="0" err="1" smtClean="0"/>
              <a:t>chloramphenicol</a:t>
            </a:r>
            <a:r>
              <a:rPr lang="en-GB" dirty="0" smtClean="0"/>
              <a:t>.  </a:t>
            </a:r>
          </a:p>
          <a:p>
            <a:r>
              <a:rPr lang="en-GB" dirty="0" smtClean="0"/>
              <a:t>Other broad-spectrum antibiotics may also be considered singly or in combination.</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Other drugs used are corticosteroids. The use of corticosteroids is beneficial because their anti-inflammatory effects decrease </a:t>
            </a:r>
            <a:r>
              <a:rPr lang="en-GB" dirty="0" err="1" smtClean="0"/>
              <a:t>subglotic</a:t>
            </a:r>
            <a:r>
              <a:rPr lang="en-GB" dirty="0" smtClean="0"/>
              <a:t> oedema. </a:t>
            </a:r>
            <a:endParaRPr lang="en-US" dirty="0" smtClean="0"/>
          </a:p>
          <a:p>
            <a:pPr>
              <a:buNone/>
            </a:pPr>
            <a:endParaRPr lang="en-US" dirty="0" smtClean="0"/>
          </a:p>
          <a:p>
            <a:r>
              <a:rPr lang="en-GB" dirty="0" smtClean="0"/>
              <a:t>The child with this condition is distressed and to reduce this the family should be  allowed and in fact encouraged to remain with the child as much as possible especially if this reduces the distress.</a:t>
            </a:r>
            <a:endParaRPr lang="en-US" dirty="0" smtClean="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PNEUMONIA</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This is an inflammation of the lung tissue.  Although this inflammation commonly occurs in infants and young children, it may be diagnosed at any age. </a:t>
            </a:r>
          </a:p>
          <a:p>
            <a:r>
              <a:rPr lang="en-GB" dirty="0" smtClean="0"/>
              <a:t>The infection can occur as a primary disease or as a complication of other medical problems or as a foreign substance entering the lungs.</a:t>
            </a:r>
            <a:r>
              <a:rPr lang="en-GB" b="1" dirty="0" smtClean="0"/>
              <a:t> </a:t>
            </a:r>
            <a:endParaRPr lang="en-US" dirty="0" smtClean="0"/>
          </a:p>
          <a:p>
            <a:r>
              <a:rPr lang="en-GB" b="1" dirty="0" smtClean="0"/>
              <a:t>Causative organisms </a:t>
            </a:r>
            <a:r>
              <a:rPr lang="en-GB" dirty="0" smtClean="0"/>
              <a:t>are commonly bacteria, for example, </a:t>
            </a:r>
            <a:r>
              <a:rPr lang="en-GB" dirty="0" err="1" smtClean="0"/>
              <a:t>pneumococci</a:t>
            </a:r>
            <a:r>
              <a:rPr lang="en-GB" dirty="0" smtClean="0"/>
              <a:t>, streptococci, staphylococci, and/or viral, for example, </a:t>
            </a:r>
            <a:r>
              <a:rPr lang="en-GB" dirty="0" err="1" smtClean="0"/>
              <a:t>haemophilus</a:t>
            </a:r>
            <a:r>
              <a:rPr lang="en-GB" dirty="0" smtClean="0"/>
              <a:t> </a:t>
            </a:r>
            <a:r>
              <a:rPr lang="en-GB" dirty="0" err="1" smtClean="0"/>
              <a:t>influenzae</a:t>
            </a:r>
            <a:r>
              <a:rPr lang="en-GB" dirty="0" smtClean="0"/>
              <a:t>.</a:t>
            </a:r>
            <a:r>
              <a:rPr lang="en-GB" b="1" dirty="0" smtClean="0"/>
              <a:t>  </a:t>
            </a:r>
            <a:r>
              <a:rPr lang="en-GB" dirty="0" smtClean="0"/>
              <a:t>Whatever, the causative microorganisms, the clinical features seem to be identical.</a:t>
            </a:r>
            <a:endParaRPr lang="en-US" dirty="0" smtClean="0"/>
          </a:p>
          <a:p>
            <a:r>
              <a:rPr lang="en-GB" dirty="0" smtClean="0"/>
              <a:t>Pneumonia can be further </a:t>
            </a:r>
            <a:r>
              <a:rPr lang="en-GB" b="1" dirty="0" smtClean="0"/>
              <a:t>sub-classified</a:t>
            </a:r>
            <a:r>
              <a:rPr lang="en-GB" dirty="0" smtClean="0"/>
              <a:t> into two categories:</a:t>
            </a:r>
            <a:r>
              <a:rPr lang="en-GB" b="1" dirty="0" smtClean="0"/>
              <a:t> </a:t>
            </a:r>
            <a:r>
              <a:rPr lang="en-GB" dirty="0" err="1" smtClean="0"/>
              <a:t>broncho</a:t>
            </a:r>
            <a:r>
              <a:rPr lang="en-GB" dirty="0" smtClean="0"/>
              <a:t>-pneumonia and lobar pneumonia.</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BRONCHO PNEUMONIA</a:t>
            </a:r>
            <a:endParaRPr lang="en-US" dirty="0"/>
          </a:p>
        </p:txBody>
      </p:sp>
      <p:sp>
        <p:nvSpPr>
          <p:cNvPr id="3" name="Content Placeholder 2"/>
          <p:cNvSpPr>
            <a:spLocks noGrp="1"/>
          </p:cNvSpPr>
          <p:nvPr>
            <p:ph idx="1"/>
          </p:nvPr>
        </p:nvSpPr>
        <p:spPr/>
        <p:txBody>
          <a:bodyPr/>
          <a:lstStyle/>
          <a:p>
            <a:r>
              <a:rPr lang="en-GB" dirty="0" smtClean="0"/>
              <a:t>This tends to affect babies and very weak young children. </a:t>
            </a:r>
          </a:p>
          <a:p>
            <a:r>
              <a:rPr lang="en-GB" dirty="0" smtClean="0"/>
              <a:t>It is more severe than lobar pneumonia.</a:t>
            </a:r>
          </a:p>
          <a:p>
            <a:r>
              <a:rPr lang="en-GB" dirty="0" smtClean="0"/>
              <a:t>  It is also known to be one of the common complications of many diseases such as fibrocystic disease of the pancreas, whooping cough, measles and severe burns.</a:t>
            </a:r>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a:t>
            </a:r>
            <a:endParaRPr lang="en-US" dirty="0"/>
          </a:p>
        </p:txBody>
      </p:sp>
      <p:sp>
        <p:nvSpPr>
          <p:cNvPr id="3" name="Content Placeholder 2"/>
          <p:cNvSpPr>
            <a:spLocks noGrp="1"/>
          </p:cNvSpPr>
          <p:nvPr>
            <p:ph idx="1"/>
          </p:nvPr>
        </p:nvSpPr>
        <p:spPr/>
        <p:txBody>
          <a:bodyPr>
            <a:normAutofit fontScale="85000" lnSpcReduction="20000"/>
          </a:bodyPr>
          <a:lstStyle/>
          <a:p>
            <a:pPr lvl="0"/>
            <a:r>
              <a:rPr lang="en-GB" dirty="0" smtClean="0"/>
              <a:t>The mother gives a history of harmless cold about two to three days previously.  Alternatively, the onset may be acute;</a:t>
            </a:r>
            <a:endParaRPr lang="en-US" dirty="0" smtClean="0"/>
          </a:p>
          <a:p>
            <a:pPr lvl="0"/>
            <a:r>
              <a:rPr lang="en-GB" dirty="0" smtClean="0"/>
              <a:t>Pyrexia and cough soon develop; </a:t>
            </a:r>
            <a:endParaRPr lang="en-US" dirty="0" smtClean="0"/>
          </a:p>
          <a:p>
            <a:pPr lvl="0"/>
            <a:r>
              <a:rPr lang="en-GB" dirty="0" smtClean="0"/>
              <a:t>Respiration is rapid and distressed with accessory muscles brought in action;</a:t>
            </a:r>
            <a:endParaRPr lang="en-US" dirty="0" smtClean="0"/>
          </a:p>
          <a:p>
            <a:pPr lvl="0"/>
            <a:r>
              <a:rPr lang="en-GB" dirty="0" smtClean="0"/>
              <a:t>The child becomes very restless and throws the arms towards the head in an attempt to facilitate air entry into the lungs;</a:t>
            </a:r>
            <a:endParaRPr lang="en-US" dirty="0" smtClean="0"/>
          </a:p>
          <a:p>
            <a:pPr lvl="0"/>
            <a:r>
              <a:rPr lang="en-GB" dirty="0" smtClean="0"/>
              <a:t>The child becomes increasingly cyanosed with dull eye appearance;</a:t>
            </a:r>
            <a:endParaRPr lang="en-US" dirty="0" smtClean="0"/>
          </a:p>
          <a:p>
            <a:pPr lvl="0"/>
            <a:r>
              <a:rPr lang="en-GB" dirty="0" smtClean="0"/>
              <a:t>The pulse rate becomes rapid, corresponding to the temperature and respiratory rate, which are all elevated above normal;</a:t>
            </a:r>
            <a:endParaRPr lang="en-US" dirty="0" smtClean="0"/>
          </a:p>
          <a:p>
            <a:pPr lvl="0"/>
            <a:r>
              <a:rPr lang="en-GB" dirty="0" smtClean="0"/>
              <a:t>If an x-ray is taken, the film will show small widely scattered areas of consolidation over both lungs.</a:t>
            </a:r>
            <a:endParaRPr lang="en-US" dirty="0" smtClean="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Acutely ill patients will require long periods of undisturbed bed rest.</a:t>
            </a:r>
          </a:p>
          <a:p>
            <a:r>
              <a:rPr lang="en-GB" dirty="0" smtClean="0"/>
              <a:t>In the event of an oxygen tent being used, only a light covering should be permitted. </a:t>
            </a:r>
          </a:p>
          <a:p>
            <a:r>
              <a:rPr lang="en-GB" dirty="0" smtClean="0"/>
              <a:t>The child should always be kept warm and well covered, ensuring fresh air in the surrounding environment.</a:t>
            </a:r>
          </a:p>
          <a:p>
            <a:r>
              <a:rPr lang="en-GB" dirty="0" smtClean="0"/>
              <a:t> Tube feeds are recommended and only a small amount should be given at a time.</a:t>
            </a:r>
          </a:p>
          <a:p>
            <a:r>
              <a:rPr lang="en-GB" dirty="0" smtClean="0"/>
              <a:t> In all cases of respiratory disease, warm lemon and honey are very soothing to the cough.</a:t>
            </a:r>
            <a:endParaRPr lang="en-US" dirty="0" smtClean="0"/>
          </a:p>
          <a:p>
            <a:pPr>
              <a:buNone/>
            </a:pPr>
            <a:r>
              <a:rPr lang="en-GB" dirty="0" smtClean="0"/>
              <a:t> </a:t>
            </a:r>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dirty="0" smtClean="0"/>
              <a:t>Remember:</a:t>
            </a:r>
            <a:endParaRPr lang="en-US" dirty="0" smtClean="0"/>
          </a:p>
          <a:p>
            <a:pPr>
              <a:buNone/>
            </a:pPr>
            <a:r>
              <a:rPr lang="en-GB" dirty="0" smtClean="0"/>
              <a:t>    One or more complications may occur if the treatment has been delayed or inadequately administered.  These may include pleurisy, heart failure, </a:t>
            </a:r>
            <a:r>
              <a:rPr lang="en-GB" dirty="0" err="1" smtClean="0"/>
              <a:t>brochiectasis</a:t>
            </a:r>
            <a:r>
              <a:rPr lang="en-GB" dirty="0" smtClean="0"/>
              <a:t>, lung collapse, convulsions, diarrhoea and vomiting.</a:t>
            </a:r>
            <a:endParaRPr lang="en-US" dirty="0" smtClean="0"/>
          </a:p>
          <a:p>
            <a:r>
              <a:rPr lang="en-GB" dirty="0" smtClean="0"/>
              <a:t>Antibiotics are prescribed and given as ordered, for example, </a:t>
            </a:r>
            <a:r>
              <a:rPr lang="en-GB" dirty="0" err="1" smtClean="0"/>
              <a:t>ampicillin</a:t>
            </a:r>
            <a:r>
              <a:rPr lang="en-GB" dirty="0" smtClean="0"/>
              <a:t>, </a:t>
            </a:r>
            <a:r>
              <a:rPr lang="en-GB" dirty="0" err="1" smtClean="0"/>
              <a:t>pen.v</a:t>
            </a:r>
            <a:r>
              <a:rPr lang="en-GB" dirty="0" smtClean="0"/>
              <a:t>, </a:t>
            </a:r>
            <a:r>
              <a:rPr lang="en-GB" dirty="0" err="1" smtClean="0"/>
              <a:t>amoxyl</a:t>
            </a:r>
            <a:r>
              <a:rPr lang="en-GB" dirty="0" smtClean="0"/>
              <a:t> or sulphonamides.  </a:t>
            </a:r>
          </a:p>
          <a:p>
            <a:r>
              <a:rPr lang="en-GB" dirty="0" smtClean="0"/>
              <a:t>Cough mixture and </a:t>
            </a:r>
            <a:r>
              <a:rPr lang="en-GB" dirty="0" err="1" smtClean="0"/>
              <a:t>paracetomal</a:t>
            </a:r>
            <a:r>
              <a:rPr lang="en-GB" dirty="0" smtClean="0"/>
              <a:t> syrup may be incorporated into the treatment.</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Ensure that the family understands that the child should not return to school immediately after leaving the hospital because he needs to have more rest. </a:t>
            </a:r>
          </a:p>
          <a:p>
            <a:r>
              <a:rPr lang="en-GB" dirty="0" smtClean="0"/>
              <a:t>high protein diet, which will thereby increase his/her weight. </a:t>
            </a:r>
          </a:p>
          <a:p>
            <a:r>
              <a:rPr lang="en-GB" dirty="0" smtClean="0"/>
              <a:t>Medications prescribed should be completed and the child returned to hospital should his condition deteriorate</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Lobar pneumonia</a:t>
            </a:r>
            <a:endParaRPr lang="en-US" dirty="0"/>
          </a:p>
        </p:txBody>
      </p:sp>
      <p:sp>
        <p:nvSpPr>
          <p:cNvPr id="3" name="Content Placeholder 2"/>
          <p:cNvSpPr>
            <a:spLocks noGrp="1"/>
          </p:cNvSpPr>
          <p:nvPr>
            <p:ph idx="1"/>
          </p:nvPr>
        </p:nvSpPr>
        <p:spPr/>
        <p:txBody>
          <a:bodyPr/>
          <a:lstStyle/>
          <a:p>
            <a:r>
              <a:rPr lang="en-GB" dirty="0" smtClean="0"/>
              <a:t>Lobar-pneumonia is an infection of the lungs involving not only the bronchi but also the alveoli. </a:t>
            </a:r>
          </a:p>
          <a:p>
            <a:pPr>
              <a:buNone/>
            </a:pPr>
            <a:r>
              <a:rPr lang="en-GB" b="1" dirty="0" smtClean="0"/>
              <a:t>Risk factors</a:t>
            </a:r>
          </a:p>
          <a:p>
            <a:r>
              <a:rPr lang="en-GB" dirty="0" smtClean="0"/>
              <a:t>Pneumonia is very common among children between 6 months and 3 years,</a:t>
            </a:r>
          </a:p>
          <a:p>
            <a:r>
              <a:rPr lang="en-GB" dirty="0" smtClean="0"/>
              <a:t>malnourished,</a:t>
            </a:r>
          </a:p>
          <a:p>
            <a:r>
              <a:rPr lang="en-GB" dirty="0" smtClean="0"/>
              <a:t>measles or whooping cough or</a:t>
            </a:r>
          </a:p>
          <a:p>
            <a:r>
              <a:rPr lang="en-GB" dirty="0" smtClean="0"/>
              <a:t> immunity has been compromised because of HIV infection.</a:t>
            </a: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Perspective on pediatric nursing</a:t>
            </a:r>
            <a:endParaRPr lang="en-US" dirty="0"/>
          </a:p>
        </p:txBody>
      </p:sp>
      <p:sp>
        <p:nvSpPr>
          <p:cNvPr id="3" name="Content Placeholder 2"/>
          <p:cNvSpPr>
            <a:spLocks noGrp="1"/>
          </p:cNvSpPr>
          <p:nvPr>
            <p:ph idx="1"/>
          </p:nvPr>
        </p:nvSpPr>
        <p:spPr/>
        <p:txBody>
          <a:bodyPr/>
          <a:lstStyle/>
          <a:p>
            <a:pPr>
              <a:buNone/>
            </a:pPr>
            <a:endParaRPr lang="en-GB" b="1" dirty="0" smtClean="0"/>
          </a:p>
          <a:p>
            <a:pPr>
              <a:buNone/>
            </a:pPr>
            <a:r>
              <a:rPr lang="en-GB" b="1" dirty="0" smtClean="0"/>
              <a:t>1. Family </a:t>
            </a:r>
            <a:r>
              <a:rPr lang="en-GB" b="1" dirty="0" err="1"/>
              <a:t>centered</a:t>
            </a:r>
            <a:r>
              <a:rPr lang="en-GB" b="1" dirty="0"/>
              <a:t> care: </a:t>
            </a:r>
            <a:endParaRPr lang="en-GB" b="1" dirty="0" smtClean="0"/>
          </a:p>
          <a:p>
            <a:r>
              <a:rPr lang="en-GB" dirty="0" smtClean="0"/>
              <a:t>paediatric </a:t>
            </a:r>
            <a:r>
              <a:rPr lang="en-GB" dirty="0"/>
              <a:t>care involves care of children and their entire family</a:t>
            </a:r>
            <a:r>
              <a:rPr lang="en-GB" dirty="0" smtClean="0"/>
              <a:t>.</a:t>
            </a:r>
          </a:p>
          <a:p>
            <a:r>
              <a:rPr lang="en-GB" dirty="0" smtClean="0"/>
              <a:t> </a:t>
            </a:r>
            <a:r>
              <a:rPr lang="en-GB" dirty="0"/>
              <a:t>Family </a:t>
            </a:r>
            <a:r>
              <a:rPr lang="en-GB" dirty="0" err="1"/>
              <a:t>centered</a:t>
            </a:r>
            <a:r>
              <a:rPr lang="en-GB" dirty="0"/>
              <a:t> care considers family contributions and involvement in the plan and delivery of child care</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Pneumonia is most often caused by </a:t>
            </a:r>
            <a:r>
              <a:rPr lang="en-GB" dirty="0" err="1" smtClean="0"/>
              <a:t>pneumococci</a:t>
            </a:r>
            <a:r>
              <a:rPr lang="en-GB" dirty="0" smtClean="0"/>
              <a:t>, but in children unlike in adults.</a:t>
            </a:r>
          </a:p>
          <a:p>
            <a:r>
              <a:rPr lang="en-GB" dirty="0" smtClean="0"/>
              <a:t> It is also caused by </a:t>
            </a:r>
            <a:r>
              <a:rPr lang="en-GB" dirty="0" err="1" smtClean="0"/>
              <a:t>haemophilus</a:t>
            </a:r>
            <a:r>
              <a:rPr lang="en-GB" dirty="0" smtClean="0"/>
              <a:t> influenza or staphylococci though it may also be viral. </a:t>
            </a:r>
          </a:p>
          <a:p>
            <a:r>
              <a:rPr lang="en-GB" dirty="0" smtClean="0"/>
              <a:t>Treatment and the nursing care are the same. </a:t>
            </a:r>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Streptococcal sore throat</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This condition is caused by a strain of beta haemolytic streptococci.  </a:t>
            </a:r>
          </a:p>
          <a:p>
            <a:r>
              <a:rPr lang="en-GB" dirty="0" smtClean="0"/>
              <a:t>It is classified as a communicable disease of the respiratory tract.  </a:t>
            </a:r>
          </a:p>
          <a:p>
            <a:r>
              <a:rPr lang="en-GB" dirty="0" smtClean="0"/>
              <a:t>The infection can spread from one child to another either by droplets and direct or indirect contact. </a:t>
            </a:r>
          </a:p>
          <a:p>
            <a:r>
              <a:rPr lang="en-GB" dirty="0" smtClean="0"/>
              <a:t> It has an incubation period of between two to five days.</a:t>
            </a:r>
            <a:r>
              <a:rPr lang="en-GB" b="1" dirty="0" smtClean="0"/>
              <a:t> </a:t>
            </a:r>
            <a:endParaRPr lang="en-US" dirty="0" smtClean="0"/>
          </a:p>
          <a:p>
            <a:r>
              <a:rPr lang="en-GB" dirty="0" smtClean="0"/>
              <a:t>After the beta-haemolytic streptococci have invaded the throat, their toxins from the site of infection are absorbed into the bloodstream.  </a:t>
            </a:r>
          </a:p>
          <a:p>
            <a:r>
              <a:rPr lang="en-GB" dirty="0" smtClean="0"/>
              <a:t>Unless the treatment is effectively administered early enough, the said toxins cause complications, which may affect other body organs and structures.</a:t>
            </a:r>
            <a:endParaRPr lang="en-US" dirty="0" smtClean="0"/>
          </a:p>
          <a:p>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a:t>
            </a:r>
            <a:endParaRPr lang="en-US" dirty="0"/>
          </a:p>
        </p:txBody>
      </p:sp>
      <p:sp>
        <p:nvSpPr>
          <p:cNvPr id="3" name="Content Placeholder 2"/>
          <p:cNvSpPr>
            <a:spLocks noGrp="1"/>
          </p:cNvSpPr>
          <p:nvPr>
            <p:ph idx="1"/>
          </p:nvPr>
        </p:nvSpPr>
        <p:spPr/>
        <p:txBody>
          <a:bodyPr>
            <a:normAutofit fontScale="92500" lnSpcReduction="20000"/>
          </a:bodyPr>
          <a:lstStyle/>
          <a:p>
            <a:pPr lvl="0"/>
            <a:r>
              <a:rPr lang="en-GB" dirty="0" smtClean="0"/>
              <a:t>The child presents with fever, rapid pulse rate and cough, following throat infection;</a:t>
            </a:r>
            <a:endParaRPr lang="en-US" dirty="0" smtClean="0"/>
          </a:p>
          <a:p>
            <a:pPr lvl="0"/>
            <a:r>
              <a:rPr lang="en-GB" dirty="0" smtClean="0"/>
              <a:t>There is </a:t>
            </a:r>
            <a:r>
              <a:rPr lang="en-GB" dirty="0" err="1" smtClean="0"/>
              <a:t>cellulitis</a:t>
            </a:r>
            <a:r>
              <a:rPr lang="en-GB" dirty="0" smtClean="0"/>
              <a:t> of the throat, which may include the pharynx;</a:t>
            </a:r>
            <a:endParaRPr lang="en-US" dirty="0" smtClean="0"/>
          </a:p>
          <a:p>
            <a:pPr lvl="0"/>
            <a:r>
              <a:rPr lang="en-GB" dirty="0" smtClean="0"/>
              <a:t>The older child may verbally complain of headache and </a:t>
            </a:r>
            <a:r>
              <a:rPr lang="en-GB" dirty="0" err="1" smtClean="0"/>
              <a:t>dysphagia</a:t>
            </a:r>
            <a:r>
              <a:rPr lang="en-GB" dirty="0" smtClean="0"/>
              <a:t> (painful swallowing);</a:t>
            </a:r>
            <a:endParaRPr lang="en-US" dirty="0" smtClean="0"/>
          </a:p>
          <a:p>
            <a:pPr lvl="0"/>
            <a:r>
              <a:rPr lang="en-GB" dirty="0" smtClean="0"/>
              <a:t>Vomiting and thirst may follow this;</a:t>
            </a:r>
            <a:endParaRPr lang="en-US" dirty="0" smtClean="0"/>
          </a:p>
          <a:p>
            <a:pPr lvl="0"/>
            <a:r>
              <a:rPr lang="en-GB" dirty="0" smtClean="0"/>
              <a:t>The tongue is a reddish strawberry-like colour and has a white coating on the surface;</a:t>
            </a:r>
            <a:endParaRPr lang="en-US" dirty="0" smtClean="0"/>
          </a:p>
          <a:p>
            <a:pPr lvl="0"/>
            <a:r>
              <a:rPr lang="en-GB" dirty="0" smtClean="0"/>
              <a:t>The cervical lymphatic nodes are swollen and painful (lymphadenitis);</a:t>
            </a:r>
            <a:endParaRPr lang="en-US" dirty="0" smtClean="0"/>
          </a:p>
          <a:p>
            <a:pPr lvl="0"/>
            <a:r>
              <a:rPr lang="en-GB" dirty="0" smtClean="0"/>
              <a:t>The patient gradually becomes delirious and restless, refusing to feed.</a:t>
            </a:r>
            <a:endParaRPr lang="en-US" dirty="0" smtClean="0"/>
          </a:p>
          <a:p>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isolated in a cubicle or a room, which is warm but well ventilated, with plenty of fresh air.</a:t>
            </a:r>
          </a:p>
          <a:p>
            <a:r>
              <a:rPr lang="en-GB" dirty="0" smtClean="0"/>
              <a:t> He/she should be nursed on bed rest in any position he/she is comfortable in. </a:t>
            </a:r>
          </a:p>
          <a:p>
            <a:r>
              <a:rPr lang="en-GB" dirty="0" smtClean="0"/>
              <a:t>The room should be humidified if the facilities for humidification are available. </a:t>
            </a:r>
          </a:p>
          <a:p>
            <a:r>
              <a:rPr lang="en-GB" dirty="0" smtClean="0"/>
              <a:t>Humidified oxygen therapy is given.  </a:t>
            </a:r>
            <a:endParaRPr lang="en-US" dirty="0" smtClean="0"/>
          </a:p>
          <a:p>
            <a:r>
              <a:rPr lang="en-GB" dirty="0" smtClean="0"/>
              <a:t>Plenty of oral fluids should be encouraged,</a:t>
            </a:r>
          </a:p>
          <a:p>
            <a:r>
              <a:rPr lang="en-GB" dirty="0" smtClean="0"/>
              <a:t> should there be oedema of the throat, which makes swallowing rather difficult, an intravenous infusion of 5% dextrose/ normal saline, should be administered.</a:t>
            </a:r>
          </a:p>
          <a:p>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GB" dirty="0" smtClean="0"/>
              <a:t> A fluid balance chart is maintained.</a:t>
            </a:r>
          </a:p>
          <a:p>
            <a:r>
              <a:rPr lang="en-GB" dirty="0" smtClean="0"/>
              <a:t> Depending on the child’s condition, he/she should be given unrestricted diet, which is light and well balanced. </a:t>
            </a:r>
            <a:endParaRPr lang="en-US" dirty="0" smtClean="0"/>
          </a:p>
          <a:p>
            <a:r>
              <a:rPr lang="en-GB" dirty="0" smtClean="0"/>
              <a:t>The vital signs observations of temperature, pulse and respiration should be monitored and recorded two hourly. </a:t>
            </a:r>
          </a:p>
          <a:p>
            <a:r>
              <a:rPr lang="en-GB" dirty="0" smtClean="0"/>
              <a:t> Vomiting should be similarly observed and recorded. </a:t>
            </a:r>
          </a:p>
          <a:p>
            <a:r>
              <a:rPr lang="en-GB" dirty="0" smtClean="0"/>
              <a:t> Cold or heat application to the painful cervical lymph nodes is recommended. </a:t>
            </a:r>
          </a:p>
          <a:p>
            <a:r>
              <a:rPr lang="en-GB" dirty="0" smtClean="0"/>
              <a:t> The patient’s personal hygiene, including mouth care, should be taken care of.</a:t>
            </a:r>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a:t>
            </a:r>
            <a:endParaRPr lang="en-US" dirty="0"/>
          </a:p>
        </p:txBody>
      </p:sp>
      <p:sp>
        <p:nvSpPr>
          <p:cNvPr id="3" name="Content Placeholder 2"/>
          <p:cNvSpPr>
            <a:spLocks noGrp="1"/>
          </p:cNvSpPr>
          <p:nvPr>
            <p:ph idx="1"/>
          </p:nvPr>
        </p:nvSpPr>
        <p:spPr/>
        <p:txBody>
          <a:bodyPr>
            <a:normAutofit lnSpcReduction="10000"/>
          </a:bodyPr>
          <a:lstStyle/>
          <a:p>
            <a:pPr lvl="0"/>
            <a:r>
              <a:rPr lang="en-GB" dirty="0" err="1" smtClean="0"/>
              <a:t>Otitis</a:t>
            </a:r>
            <a:r>
              <a:rPr lang="en-GB" dirty="0" smtClean="0"/>
              <a:t> media;</a:t>
            </a:r>
            <a:endParaRPr lang="en-US" dirty="0" smtClean="0"/>
          </a:p>
          <a:p>
            <a:pPr lvl="0"/>
            <a:r>
              <a:rPr lang="en-GB" dirty="0" err="1" smtClean="0"/>
              <a:t>Mastoiditis</a:t>
            </a:r>
            <a:r>
              <a:rPr lang="en-GB" dirty="0" smtClean="0"/>
              <a:t>;</a:t>
            </a:r>
            <a:endParaRPr lang="en-US" dirty="0" smtClean="0"/>
          </a:p>
          <a:p>
            <a:pPr lvl="0"/>
            <a:r>
              <a:rPr lang="en-GB" dirty="0" smtClean="0"/>
              <a:t>Meningitis;</a:t>
            </a:r>
            <a:endParaRPr lang="en-US" dirty="0" smtClean="0"/>
          </a:p>
          <a:p>
            <a:pPr lvl="0"/>
            <a:r>
              <a:rPr lang="en-GB" dirty="0" smtClean="0"/>
              <a:t>Anaemia due to haemolysis;</a:t>
            </a:r>
            <a:endParaRPr lang="en-US" dirty="0" smtClean="0"/>
          </a:p>
          <a:p>
            <a:pPr lvl="0"/>
            <a:r>
              <a:rPr lang="en-GB" dirty="0" smtClean="0"/>
              <a:t>Rheumatic heart disease;  </a:t>
            </a:r>
            <a:endParaRPr lang="en-US" dirty="0" smtClean="0"/>
          </a:p>
          <a:p>
            <a:pPr lvl="0"/>
            <a:r>
              <a:rPr lang="en-GB" dirty="0" smtClean="0"/>
              <a:t>Renal problems (acute nephritis);</a:t>
            </a:r>
            <a:endParaRPr lang="en-US" dirty="0" smtClean="0"/>
          </a:p>
          <a:p>
            <a:pPr lvl="0"/>
            <a:r>
              <a:rPr lang="en-GB" dirty="0" smtClean="0"/>
              <a:t>Electrolyte imbalance;</a:t>
            </a:r>
            <a:endParaRPr lang="en-US" dirty="0" smtClean="0"/>
          </a:p>
          <a:p>
            <a:pPr lvl="0"/>
            <a:r>
              <a:rPr lang="en-GB" dirty="0" smtClean="0"/>
              <a:t>Pneumonia;</a:t>
            </a:r>
            <a:endParaRPr lang="en-US" dirty="0" smtClean="0"/>
          </a:p>
          <a:p>
            <a:pPr lvl="0"/>
            <a:r>
              <a:rPr lang="en-GB" dirty="0" smtClean="0"/>
              <a:t>Peripheral circulatory collapse;</a:t>
            </a:r>
            <a:endParaRPr lang="en-US" dirty="0" smtClean="0"/>
          </a:p>
          <a:p>
            <a:pPr lvl="0"/>
            <a:r>
              <a:rPr lang="en-GB" dirty="0" smtClean="0"/>
              <a:t>Central nervous system symptoms.</a:t>
            </a:r>
            <a:endParaRPr lang="en-US" dirty="0" smtClean="0"/>
          </a:p>
          <a:p>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TONSILLITIS</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Tonsillitis is normally classified as either acute or chronic.</a:t>
            </a:r>
            <a:endParaRPr lang="en-US" dirty="0" smtClean="0"/>
          </a:p>
          <a:p>
            <a:pPr>
              <a:buNone/>
            </a:pPr>
            <a:r>
              <a:rPr lang="en-GB" sz="3300" b="1" i="1" dirty="0" smtClean="0"/>
              <a:t>Acute tonsillitis</a:t>
            </a:r>
            <a:endParaRPr lang="en-US" dirty="0" smtClean="0"/>
          </a:p>
          <a:p>
            <a:r>
              <a:rPr lang="en-GB" dirty="0" smtClean="0"/>
              <a:t>Inflammation of tonsils is usually an acute infection, which is very common in children, occurring as a result of </a:t>
            </a:r>
            <a:r>
              <a:rPr lang="en-GB" dirty="0" err="1" smtClean="0"/>
              <a:t>pharyngitis</a:t>
            </a:r>
            <a:r>
              <a:rPr lang="en-GB" dirty="0" smtClean="0"/>
              <a:t>. </a:t>
            </a:r>
          </a:p>
          <a:p>
            <a:r>
              <a:rPr lang="en-GB" dirty="0" smtClean="0"/>
              <a:t> It is most frequently caused by haemolytic streptococcus.</a:t>
            </a:r>
            <a:endParaRPr lang="en-US" dirty="0" smtClean="0"/>
          </a:p>
          <a:p>
            <a:r>
              <a:rPr lang="en-GB" dirty="0" smtClean="0"/>
              <a:t>Although it is a bacterial infection, the virus can also cause enlarged tonsils, which may meet in the midline and obstruct the food and air passages.</a:t>
            </a:r>
          </a:p>
          <a:p>
            <a:r>
              <a:rPr lang="en-GB" dirty="0" smtClean="0"/>
              <a:t> If the adenoids are also involved, they block the posterior </a:t>
            </a:r>
            <a:r>
              <a:rPr lang="en-GB" dirty="0" err="1" smtClean="0"/>
              <a:t>nares</a:t>
            </a:r>
            <a:r>
              <a:rPr lang="en-GB" dirty="0" smtClean="0"/>
              <a:t> resulting in mouth breathing. </a:t>
            </a:r>
          </a:p>
          <a:p>
            <a:r>
              <a:rPr lang="en-GB" dirty="0" smtClean="0"/>
              <a:t>In addition to this, the </a:t>
            </a:r>
            <a:r>
              <a:rPr lang="en-GB" dirty="0" err="1" smtClean="0"/>
              <a:t>eustachian</a:t>
            </a:r>
            <a:r>
              <a:rPr lang="en-GB" dirty="0" smtClean="0"/>
              <a:t> tubes may be blocked resulting in </a:t>
            </a:r>
            <a:r>
              <a:rPr lang="en-GB" dirty="0" err="1" smtClean="0"/>
              <a:t>otitis</a:t>
            </a:r>
            <a:r>
              <a:rPr lang="en-GB" dirty="0" smtClean="0"/>
              <a:t> media. </a:t>
            </a:r>
            <a:endParaRPr lang="en-US" dirty="0" smtClean="0"/>
          </a:p>
          <a:p>
            <a:pPr>
              <a:buNone/>
            </a:pPr>
            <a:endParaRPr lang="en-US" b="1" dirty="0" smtClean="0"/>
          </a:p>
          <a:p>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fontScale="85000" lnSpcReduction="20000"/>
          </a:bodyPr>
          <a:lstStyle/>
          <a:p>
            <a:pPr lvl="0"/>
            <a:r>
              <a:rPr lang="en-GB" dirty="0" smtClean="0"/>
              <a:t>The patient looks very ill, especially those below school going age;</a:t>
            </a:r>
            <a:endParaRPr lang="en-US" dirty="0" smtClean="0"/>
          </a:p>
          <a:p>
            <a:pPr lvl="0"/>
            <a:r>
              <a:rPr lang="en-GB" dirty="0" smtClean="0"/>
              <a:t>The child frequently holds the neck stiffly. This is likely to be confused with meningitis;</a:t>
            </a:r>
            <a:endParaRPr lang="en-US" dirty="0" smtClean="0"/>
          </a:p>
          <a:p>
            <a:pPr lvl="0"/>
            <a:r>
              <a:rPr lang="en-GB" dirty="0" smtClean="0"/>
              <a:t>As the condition progresses, the lymphatic nodes enlarge, especially in the mesentery causing mesenteric adenitis and cervical adenitis;</a:t>
            </a:r>
            <a:endParaRPr lang="en-US" dirty="0" smtClean="0"/>
          </a:p>
          <a:p>
            <a:pPr lvl="0"/>
            <a:r>
              <a:rPr lang="en-GB" dirty="0" smtClean="0"/>
              <a:t>The patient becomes </a:t>
            </a:r>
            <a:r>
              <a:rPr lang="en-GB" dirty="0" err="1" smtClean="0"/>
              <a:t>pyrexial</a:t>
            </a:r>
            <a:r>
              <a:rPr lang="en-GB" dirty="0" smtClean="0"/>
              <a:t> with a flushed face.  Temperature  may rise to 39.4 degrees </a:t>
            </a:r>
            <a:r>
              <a:rPr lang="en-GB" dirty="0" err="1" smtClean="0"/>
              <a:t>celsius</a:t>
            </a:r>
            <a:r>
              <a:rPr lang="en-GB" dirty="0" smtClean="0"/>
              <a:t>;</a:t>
            </a:r>
            <a:endParaRPr lang="en-US" dirty="0" smtClean="0"/>
          </a:p>
          <a:p>
            <a:pPr lvl="0"/>
            <a:r>
              <a:rPr lang="en-GB" dirty="0" smtClean="0"/>
              <a:t>Headache may be frequent, forcing the child to turn his head from the light;</a:t>
            </a:r>
            <a:endParaRPr lang="en-US" dirty="0" smtClean="0"/>
          </a:p>
          <a:p>
            <a:pPr lvl="0"/>
            <a:r>
              <a:rPr lang="en-GB" dirty="0" smtClean="0"/>
              <a:t>The lips are dry and cracked, although in some cases the saliva may dribble from the mouth due to inability to swallow easily;</a:t>
            </a:r>
            <a:endParaRPr lang="en-US" dirty="0" smtClean="0"/>
          </a:p>
          <a:p>
            <a:pPr lvl="0"/>
            <a:r>
              <a:rPr lang="en-GB" dirty="0" err="1" smtClean="0"/>
              <a:t>Dysphagia</a:t>
            </a:r>
            <a:r>
              <a:rPr lang="en-GB" dirty="0" smtClean="0"/>
              <a:t> may be experienced.</a:t>
            </a:r>
            <a:endParaRPr lang="en-US" dirty="0" smtClean="0"/>
          </a:p>
          <a:p>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Chronic tonsillitis</a:t>
            </a:r>
            <a:endParaRPr lang="en-US" dirty="0"/>
          </a:p>
        </p:txBody>
      </p:sp>
      <p:sp>
        <p:nvSpPr>
          <p:cNvPr id="3" name="Content Placeholder 2"/>
          <p:cNvSpPr>
            <a:spLocks noGrp="1"/>
          </p:cNvSpPr>
          <p:nvPr>
            <p:ph idx="1"/>
          </p:nvPr>
        </p:nvSpPr>
        <p:spPr/>
        <p:txBody>
          <a:bodyPr/>
          <a:lstStyle/>
          <a:p>
            <a:r>
              <a:rPr lang="en-GB" dirty="0" smtClean="0"/>
              <a:t>As one becomes older, the rate of tonsillitis recurrence decreases.  </a:t>
            </a:r>
          </a:p>
          <a:p>
            <a:r>
              <a:rPr lang="en-GB" dirty="0" smtClean="0"/>
              <a:t>Repeated tonsillitis treated medically may require surgical removal due to the fear that </a:t>
            </a:r>
            <a:r>
              <a:rPr lang="en-GB" dirty="0" err="1" smtClean="0"/>
              <a:t>peritonsillar</a:t>
            </a:r>
            <a:r>
              <a:rPr lang="en-GB" dirty="0" smtClean="0"/>
              <a:t> abscesses may form (boat et al, 1983).</a:t>
            </a:r>
            <a:endParaRPr lang="en-US" dirty="0" smtClean="0"/>
          </a:p>
          <a:p>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Adenoiditis </a:t>
            </a:r>
            <a:endParaRPr lang="en-US" dirty="0"/>
          </a:p>
        </p:txBody>
      </p:sp>
      <p:sp>
        <p:nvSpPr>
          <p:cNvPr id="3" name="Content Placeholder 2"/>
          <p:cNvSpPr>
            <a:spLocks noGrp="1"/>
          </p:cNvSpPr>
          <p:nvPr>
            <p:ph idx="1"/>
          </p:nvPr>
        </p:nvSpPr>
        <p:spPr/>
        <p:txBody>
          <a:bodyPr/>
          <a:lstStyle/>
          <a:p>
            <a:r>
              <a:rPr lang="en-US" dirty="0" smtClean="0"/>
              <a:t>Frequently accompanies acute tonsillitis</a:t>
            </a:r>
          </a:p>
          <a:p>
            <a:r>
              <a:rPr lang="en-US" dirty="0" smtClean="0"/>
              <a:t>Commonly caused by GABHS</a:t>
            </a:r>
          </a:p>
          <a:p>
            <a:r>
              <a:rPr lang="en-US" dirty="0" smtClean="0"/>
              <a:t>Viral infections are due to </a:t>
            </a:r>
            <a:r>
              <a:rPr lang="en-US" dirty="0" err="1" smtClean="0"/>
              <a:t>epstein-barr</a:t>
            </a:r>
            <a:r>
              <a:rPr lang="en-US" dirty="0" smtClean="0"/>
              <a:t> virus and cytomegalovirus.</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791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410200"/>
          </a:xfrm>
        </p:spPr>
        <p:txBody>
          <a:bodyPr>
            <a:normAutofit fontScale="85000" lnSpcReduction="20000"/>
          </a:bodyPr>
          <a:lstStyle/>
          <a:p>
            <a:pPr>
              <a:buNone/>
            </a:pPr>
            <a:r>
              <a:rPr lang="en-US" dirty="0" smtClean="0"/>
              <a:t> </a:t>
            </a:r>
            <a:r>
              <a:rPr lang="en-GB" b="1" dirty="0" smtClean="0"/>
              <a:t>characteristics of family </a:t>
            </a:r>
            <a:r>
              <a:rPr lang="en-GB" b="1" dirty="0" err="1" smtClean="0"/>
              <a:t>centered</a:t>
            </a:r>
            <a:r>
              <a:rPr lang="en-GB" b="1" dirty="0" smtClean="0"/>
              <a:t> care</a:t>
            </a:r>
            <a:endParaRPr lang="en-US" dirty="0" smtClean="0"/>
          </a:p>
          <a:p>
            <a:pPr lvl="0"/>
            <a:r>
              <a:rPr lang="en-GB" dirty="0" smtClean="0"/>
              <a:t>Policy recognition of need for family in child’s life.</a:t>
            </a:r>
            <a:endParaRPr lang="en-US" dirty="0" smtClean="0"/>
          </a:p>
          <a:p>
            <a:pPr lvl="0"/>
            <a:r>
              <a:rPr lang="en-GB" dirty="0" smtClean="0"/>
              <a:t>Enhance professional- family collaboration at all levels of care.</a:t>
            </a:r>
            <a:endParaRPr lang="en-US" dirty="0" smtClean="0"/>
          </a:p>
          <a:p>
            <a:pPr lvl="0"/>
            <a:r>
              <a:rPr lang="en-GB" dirty="0" smtClean="0"/>
              <a:t>Exchange of unbiased and complete information between family and professionals.</a:t>
            </a:r>
            <a:endParaRPr lang="en-US" dirty="0" smtClean="0"/>
          </a:p>
          <a:p>
            <a:pPr lvl="0"/>
            <a:r>
              <a:rPr lang="en-GB" dirty="0" smtClean="0"/>
              <a:t>Incorporate into policy recognition of uniqueness of each family in race, education, creed, culture and economic situations.</a:t>
            </a:r>
            <a:endParaRPr lang="en-US" dirty="0" smtClean="0"/>
          </a:p>
          <a:p>
            <a:pPr lvl="0"/>
            <a:r>
              <a:rPr lang="en-GB" dirty="0" smtClean="0"/>
              <a:t>Enhance family to family networking – social support especially families of children with chronic illness/ aged caretakers.</a:t>
            </a:r>
            <a:endParaRPr lang="en-US" dirty="0" smtClean="0"/>
          </a:p>
          <a:p>
            <a:pPr lvl="0"/>
            <a:r>
              <a:rPr lang="en-GB" dirty="0" smtClean="0"/>
              <a:t>Ensure home, hospital and community child- health services are of high standards.</a:t>
            </a:r>
            <a:endParaRPr lang="en-US" dirty="0" smtClean="0"/>
          </a:p>
          <a:p>
            <a:pPr lvl="0"/>
            <a:r>
              <a:rPr lang="en-GB" dirty="0" smtClean="0"/>
              <a:t>Family </a:t>
            </a:r>
            <a:r>
              <a:rPr lang="en-GB" dirty="0" err="1" smtClean="0"/>
              <a:t>centered</a:t>
            </a:r>
            <a:r>
              <a:rPr lang="en-GB" dirty="0" smtClean="0"/>
              <a:t> care empowers the family in relation to their child care.</a:t>
            </a:r>
            <a:endParaRPr lang="en-US" dirty="0" smtClean="0"/>
          </a:p>
          <a:p>
            <a:pPr lvl="0"/>
            <a:r>
              <a:rPr lang="en-GB" dirty="0" smtClean="0"/>
              <a:t>The nurse should always look at how the child functions within the family and how this influences his/her health. Gaps/ deficits of care should be noted and addressed.</a:t>
            </a:r>
            <a:endParaRPr lang="en-US" dirty="0" smtClean="0"/>
          </a:p>
          <a:p>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manifestations</a:t>
            </a:r>
            <a:endParaRPr lang="en-US" dirty="0"/>
          </a:p>
        </p:txBody>
      </p:sp>
      <p:sp>
        <p:nvSpPr>
          <p:cNvPr id="3" name="Content Placeholder 2"/>
          <p:cNvSpPr>
            <a:spLocks noGrp="1"/>
          </p:cNvSpPr>
          <p:nvPr>
            <p:ph idx="1"/>
          </p:nvPr>
        </p:nvSpPr>
        <p:spPr/>
        <p:txBody>
          <a:bodyPr/>
          <a:lstStyle/>
          <a:p>
            <a:r>
              <a:rPr lang="en-US" dirty="0" smtClean="0"/>
              <a:t>Mouth-breathing</a:t>
            </a:r>
          </a:p>
          <a:p>
            <a:r>
              <a:rPr lang="en-US" dirty="0" smtClean="0"/>
              <a:t>Ear ache</a:t>
            </a:r>
          </a:p>
          <a:p>
            <a:r>
              <a:rPr lang="en-US" dirty="0" smtClean="0"/>
              <a:t>Draining ears</a:t>
            </a:r>
          </a:p>
          <a:p>
            <a:r>
              <a:rPr lang="en-US" dirty="0" smtClean="0"/>
              <a:t>Frequent </a:t>
            </a:r>
            <a:r>
              <a:rPr lang="en-US" dirty="0" err="1" smtClean="0"/>
              <a:t>headcolds</a:t>
            </a:r>
            <a:endParaRPr lang="en-US" dirty="0" smtClean="0"/>
          </a:p>
          <a:p>
            <a:r>
              <a:rPr lang="en-US" dirty="0" smtClean="0"/>
              <a:t>Bronchitis</a:t>
            </a:r>
          </a:p>
          <a:p>
            <a:r>
              <a:rPr lang="en-US" dirty="0" smtClean="0"/>
              <a:t>Foul-smelling breath</a:t>
            </a:r>
          </a:p>
          <a:p>
            <a:r>
              <a:rPr lang="en-US" dirty="0" smtClean="0"/>
              <a:t>Voice impairment</a:t>
            </a:r>
          </a:p>
          <a:p>
            <a:r>
              <a:rPr lang="en-US" dirty="0" smtClean="0"/>
              <a:t>Noisy respiration</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Assessment and diagnostic findings</a:t>
            </a:r>
            <a:endParaRPr lang="en-US" dirty="0"/>
          </a:p>
        </p:txBody>
      </p:sp>
      <p:sp>
        <p:nvSpPr>
          <p:cNvPr id="3" name="Content Placeholder 2"/>
          <p:cNvSpPr>
            <a:spLocks noGrp="1"/>
          </p:cNvSpPr>
          <p:nvPr>
            <p:ph idx="1"/>
          </p:nvPr>
        </p:nvSpPr>
        <p:spPr/>
        <p:txBody>
          <a:bodyPr/>
          <a:lstStyle/>
          <a:p>
            <a:r>
              <a:rPr lang="en-US" dirty="0" smtClean="0"/>
              <a:t>History taking and physical examination</a:t>
            </a:r>
          </a:p>
          <a:p>
            <a:r>
              <a:rPr lang="en-US" dirty="0" smtClean="0"/>
              <a:t>Rapid streptococcal antigen test</a:t>
            </a:r>
          </a:p>
          <a:p>
            <a:r>
              <a:rPr lang="en-US" dirty="0" smtClean="0"/>
              <a:t>Throat swab</a:t>
            </a:r>
          </a:p>
          <a:p>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The patient should be barrier nursed on bed rest in any comfortable position he chooses for the first 24 to 48 hours. </a:t>
            </a:r>
          </a:p>
          <a:p>
            <a:r>
              <a:rPr lang="en-GB" dirty="0" smtClean="0"/>
              <a:t> A throat swab should be taken to the laboratory to confirm the causative organism before drugs are ordered. </a:t>
            </a:r>
          </a:p>
          <a:p>
            <a:r>
              <a:rPr lang="en-GB" dirty="0" smtClean="0"/>
              <a:t>During the febrile stage, his temperature, pulse and respiration should be monitored and recorded two hourly.</a:t>
            </a:r>
          </a:p>
          <a:p>
            <a:r>
              <a:rPr lang="en-GB" dirty="0" smtClean="0"/>
              <a:t> Bed clothing and personal wear should be reduced and a cradle used to keep off the weight on the patient.</a:t>
            </a:r>
          </a:p>
          <a:p>
            <a:r>
              <a:rPr lang="en-GB" dirty="0" smtClean="0"/>
              <a:t> An electric fan and tepid sponge may be used to lower the fever. </a:t>
            </a:r>
            <a:endParaRPr lang="en-US" dirty="0" smtClean="0"/>
          </a:p>
          <a:p>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Mouth care should be carried out four hourly using appropriate approved lotions, such as </a:t>
            </a:r>
            <a:r>
              <a:rPr lang="en-GB" dirty="0" err="1" smtClean="0"/>
              <a:t>glycothymoline</a:t>
            </a:r>
            <a:r>
              <a:rPr lang="en-GB" dirty="0" smtClean="0"/>
              <a:t> in saline.</a:t>
            </a:r>
          </a:p>
          <a:p>
            <a:r>
              <a:rPr lang="en-GB" dirty="0" smtClean="0"/>
              <a:t> Oral fluid intake is encouraged and should be given slowly in small amounts at a time. </a:t>
            </a:r>
          </a:p>
          <a:p>
            <a:r>
              <a:rPr lang="en-GB" dirty="0" smtClean="0"/>
              <a:t> Meals should be warm, in liquid form, so that the patient can swallow without discomfort. </a:t>
            </a:r>
          </a:p>
          <a:p>
            <a:r>
              <a:rPr lang="en-GB" dirty="0" smtClean="0"/>
              <a:t>Parents should continually be reassured and all attempts made to prevent convulsions.</a:t>
            </a:r>
            <a:endParaRPr lang="en-US" dirty="0" smtClean="0"/>
          </a:p>
          <a:p>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GB" dirty="0" smtClean="0"/>
              <a:t>Crystalline penicillin is given intramuscularly or intravenously in the early stage and then changed to other oral antibiotics.</a:t>
            </a:r>
          </a:p>
          <a:p>
            <a:r>
              <a:rPr lang="en-GB" dirty="0" smtClean="0"/>
              <a:t> Soluble aspirin syrup is given three times a day. </a:t>
            </a:r>
          </a:p>
          <a:p>
            <a:r>
              <a:rPr lang="en-GB" dirty="0" smtClean="0"/>
              <a:t> The dose of medication should be calculated in relation to the weight of the child.</a:t>
            </a:r>
            <a:endParaRPr lang="en-US" dirty="0" smtClean="0"/>
          </a:p>
          <a:p>
            <a:r>
              <a:rPr lang="en-GB" dirty="0" smtClean="0"/>
              <a:t>You should note that a tonsillectomy is never performed for acute tonsillitis. </a:t>
            </a:r>
          </a:p>
          <a:p>
            <a:r>
              <a:rPr lang="en-GB" dirty="0" smtClean="0"/>
              <a:t>The child should be isolated from those suffering from the following conditions:  congenital heart disease; nephritis and acute rheumatism.  </a:t>
            </a:r>
          </a:p>
          <a:p>
            <a:r>
              <a:rPr lang="en-GB" dirty="0" smtClean="0"/>
              <a:t>This is because streptococcal infections can cause very serious infections to patients with these conditions.</a:t>
            </a:r>
            <a:endParaRPr lang="en-US" dirty="0" smtClean="0"/>
          </a:p>
          <a:p>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Tonsillectomy and adenoidectomy</a:t>
            </a:r>
            <a:endParaRPr lang="en-US" dirty="0"/>
          </a:p>
        </p:txBody>
      </p:sp>
      <p:sp>
        <p:nvSpPr>
          <p:cNvPr id="3" name="Content Placeholder 2"/>
          <p:cNvSpPr>
            <a:spLocks noGrp="1"/>
          </p:cNvSpPr>
          <p:nvPr>
            <p:ph idx="1"/>
          </p:nvPr>
        </p:nvSpPr>
        <p:spPr/>
        <p:txBody>
          <a:bodyPr/>
          <a:lstStyle/>
          <a:p>
            <a:r>
              <a:rPr lang="en-GB" dirty="0" smtClean="0"/>
              <a:t>It is a common practice that when a decision to remove tonsils has been taken, adenoids must also be removed at the same time. </a:t>
            </a:r>
          </a:p>
          <a:p>
            <a:r>
              <a:rPr lang="en-GB" dirty="0" smtClean="0"/>
              <a:t>The operation is rarely performed on children under the age of 3 years unless they have developed airway obstruction.</a:t>
            </a:r>
            <a:endParaRPr lang="en-US" dirty="0" smtClean="0"/>
          </a:p>
          <a:p>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Indications </a:t>
            </a:r>
            <a:endParaRPr lang="en-US" dirty="0"/>
          </a:p>
        </p:txBody>
      </p:sp>
      <p:sp>
        <p:nvSpPr>
          <p:cNvPr id="3" name="Content Placeholder 2"/>
          <p:cNvSpPr>
            <a:spLocks noGrp="1"/>
          </p:cNvSpPr>
          <p:nvPr>
            <p:ph idx="1"/>
          </p:nvPr>
        </p:nvSpPr>
        <p:spPr/>
        <p:txBody>
          <a:bodyPr>
            <a:normAutofit lnSpcReduction="10000"/>
          </a:bodyPr>
          <a:lstStyle/>
          <a:p>
            <a:r>
              <a:rPr lang="en-US" dirty="0" smtClean="0"/>
              <a:t>Enlarged tonsils or adenoids that block the upper airway and cause problems in swallowing or breathing, alter speech or affect normal growth of face or alignment of teeth.</a:t>
            </a:r>
          </a:p>
          <a:p>
            <a:r>
              <a:rPr lang="en-US" dirty="0" smtClean="0"/>
              <a:t>FAPA syndrome. (fever, </a:t>
            </a:r>
            <a:r>
              <a:rPr lang="en-US" dirty="0" err="1" smtClean="0"/>
              <a:t>aphthous</a:t>
            </a:r>
            <a:r>
              <a:rPr lang="en-US" dirty="0" smtClean="0"/>
              <a:t> </a:t>
            </a:r>
            <a:r>
              <a:rPr lang="en-US" dirty="0" err="1" smtClean="0"/>
              <a:t>stomatitis</a:t>
            </a:r>
            <a:r>
              <a:rPr lang="en-US" dirty="0" smtClean="0"/>
              <a:t>, </a:t>
            </a:r>
            <a:r>
              <a:rPr lang="en-US" dirty="0" err="1" smtClean="0"/>
              <a:t>pharyngitis</a:t>
            </a:r>
            <a:r>
              <a:rPr lang="en-US" dirty="0" smtClean="0"/>
              <a:t>, and cervical </a:t>
            </a:r>
            <a:r>
              <a:rPr lang="en-US" dirty="0" err="1" smtClean="0"/>
              <a:t>adenopathy</a:t>
            </a:r>
            <a:r>
              <a:rPr lang="en-US" dirty="0" smtClean="0"/>
              <a:t>) it recurs every 4-6weeks with no known cause.</a:t>
            </a:r>
          </a:p>
          <a:p>
            <a:r>
              <a:rPr lang="en-US" dirty="0" smtClean="0"/>
              <a:t>Recurrent throat ear or sinus infection that causes the child to miss school frequently, require persistent antibiotic treatment, occur more than five times a year or occur more than 3 times per year for 2 years</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Indications cont…</a:t>
            </a:r>
            <a:endParaRPr lang="en-US" dirty="0"/>
          </a:p>
        </p:txBody>
      </p:sp>
      <p:sp>
        <p:nvSpPr>
          <p:cNvPr id="3" name="Content Placeholder 2"/>
          <p:cNvSpPr>
            <a:spLocks noGrp="1"/>
          </p:cNvSpPr>
          <p:nvPr>
            <p:ph idx="1"/>
          </p:nvPr>
        </p:nvSpPr>
        <p:spPr/>
        <p:txBody>
          <a:bodyPr/>
          <a:lstStyle/>
          <a:p>
            <a:r>
              <a:rPr lang="en-US" dirty="0" smtClean="0"/>
              <a:t>Swollen </a:t>
            </a:r>
            <a:r>
              <a:rPr lang="en-US" dirty="0" err="1" smtClean="0"/>
              <a:t>lymphnodes</a:t>
            </a:r>
            <a:r>
              <a:rPr lang="en-US" dirty="0" smtClean="0"/>
              <a:t> in lower jaw for at least 6 months </a:t>
            </a:r>
            <a:r>
              <a:rPr lang="en-US" dirty="0" err="1" smtClean="0"/>
              <a:t>inspite</a:t>
            </a:r>
            <a:r>
              <a:rPr lang="en-US" dirty="0" smtClean="0"/>
              <a:t> of antibiotic treatment</a:t>
            </a:r>
          </a:p>
          <a:p>
            <a:r>
              <a:rPr lang="en-US" dirty="0" smtClean="0"/>
              <a:t>Tonsillitis that occur more than 7 times in a year, or more than 5 times per year for 2 years.</a:t>
            </a:r>
          </a:p>
          <a:p>
            <a:r>
              <a:rPr lang="en-US" dirty="0" smtClean="0"/>
              <a:t>Tonsils that differ substantially in size. (asymmetrical)</a:t>
            </a:r>
          </a:p>
          <a:p>
            <a:r>
              <a:rPr lang="en-US" dirty="0" err="1" smtClean="0"/>
              <a:t>Peritonsillar</a:t>
            </a:r>
            <a:r>
              <a:rPr lang="en-US" dirty="0" smtClean="0"/>
              <a:t> abscess.</a:t>
            </a:r>
          </a:p>
          <a:p>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Contraindications </a:t>
            </a:r>
            <a:endParaRPr lang="en-US" dirty="0"/>
          </a:p>
        </p:txBody>
      </p:sp>
      <p:sp>
        <p:nvSpPr>
          <p:cNvPr id="3" name="Content Placeholder 2"/>
          <p:cNvSpPr>
            <a:spLocks noGrp="1"/>
          </p:cNvSpPr>
          <p:nvPr>
            <p:ph idx="1"/>
          </p:nvPr>
        </p:nvSpPr>
        <p:spPr/>
        <p:txBody>
          <a:bodyPr/>
          <a:lstStyle/>
          <a:p>
            <a:r>
              <a:rPr lang="en-US" dirty="0" smtClean="0"/>
              <a:t>Cleft palate</a:t>
            </a:r>
          </a:p>
          <a:p>
            <a:r>
              <a:rPr lang="en-US" dirty="0" smtClean="0"/>
              <a:t>Bleeding disorders</a:t>
            </a:r>
          </a:p>
          <a:p>
            <a:r>
              <a:rPr lang="en-US" dirty="0" smtClean="0"/>
              <a:t>Acute </a:t>
            </a:r>
            <a:r>
              <a:rPr lang="en-US" dirty="0" err="1" smtClean="0"/>
              <a:t>tonsilitis</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op care</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The child and his/her mother are admitted a day before surgery so that they may get used to the ward environment and to the nurses and so that the child may be fully examined.  </a:t>
            </a:r>
          </a:p>
          <a:p>
            <a:r>
              <a:rPr lang="en-GB" dirty="0" smtClean="0"/>
              <a:t>The operation should be clearly explained to the parents.  </a:t>
            </a:r>
          </a:p>
          <a:p>
            <a:r>
              <a:rPr lang="en-GB" dirty="0" smtClean="0"/>
              <a:t>The baseline observations of temperature, pulse and respiration are recorded four hourly. </a:t>
            </a:r>
          </a:p>
          <a:p>
            <a:r>
              <a:rPr lang="en-GB" dirty="0" smtClean="0"/>
              <a:t> A consent form should then be signed by the parents/guardians.  </a:t>
            </a:r>
          </a:p>
          <a:p>
            <a:r>
              <a:rPr lang="en-GB" dirty="0" smtClean="0"/>
              <a:t>A routine urinalysis should be carried out. </a:t>
            </a:r>
          </a:p>
          <a:p>
            <a:r>
              <a:rPr lang="en-GB" dirty="0" smtClean="0"/>
              <a:t> Mouthwashes should continue to be given up until the morning of the operation.</a:t>
            </a: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dirty="0" smtClean="0"/>
              <a:t>2. </a:t>
            </a:r>
            <a:r>
              <a:rPr lang="en-GB" b="1" dirty="0" err="1" smtClean="0"/>
              <a:t>Atraumatic</a:t>
            </a:r>
            <a:r>
              <a:rPr lang="en-GB" b="1" dirty="0" smtClean="0"/>
              <a:t> </a:t>
            </a:r>
            <a:r>
              <a:rPr lang="en-GB" b="1" dirty="0"/>
              <a:t>care</a:t>
            </a:r>
            <a:r>
              <a:rPr lang="en-GB" b="1" dirty="0" smtClean="0"/>
              <a:t>:</a:t>
            </a:r>
          </a:p>
          <a:p>
            <a:r>
              <a:rPr lang="en-GB" dirty="0" smtClean="0"/>
              <a:t> </a:t>
            </a:r>
            <a:r>
              <a:rPr lang="en-GB" dirty="0"/>
              <a:t>care that minimizes or eliminates physical or psychological distress for children and other families in the health care environment</a:t>
            </a:r>
            <a:r>
              <a:rPr lang="en-GB" dirty="0" smtClean="0"/>
              <a:t>.</a:t>
            </a:r>
          </a:p>
          <a:p>
            <a:r>
              <a:rPr lang="en-GB" dirty="0" smtClean="0"/>
              <a:t> </a:t>
            </a:r>
            <a:r>
              <a:rPr lang="en-GB" dirty="0"/>
              <a:t>Many </a:t>
            </a:r>
            <a:r>
              <a:rPr lang="en-GB" dirty="0" smtClean="0"/>
              <a:t>interventions </a:t>
            </a:r>
            <a:r>
              <a:rPr lang="en-GB" dirty="0"/>
              <a:t>are traumatic, stressful; painful hence the nurse should recognize them and provide care that minimizes them.</a:t>
            </a:r>
            <a:endParaRPr lang="en-US" dirty="0"/>
          </a:p>
          <a:p>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op</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The child should be placed in </a:t>
            </a:r>
            <a:r>
              <a:rPr lang="en-GB" dirty="0" err="1" smtClean="0"/>
              <a:t>sims</a:t>
            </a:r>
            <a:r>
              <a:rPr lang="en-GB" dirty="0" smtClean="0"/>
              <a:t> position, with the head slightly low to facilitate drainage of respiratory secretions until fully conscious. </a:t>
            </a:r>
          </a:p>
          <a:p>
            <a:r>
              <a:rPr lang="en-GB" dirty="0" smtClean="0"/>
              <a:t>You should observe and report any bleeding from the </a:t>
            </a:r>
            <a:r>
              <a:rPr lang="en-GB" dirty="0" err="1" smtClean="0"/>
              <a:t>tonsillar</a:t>
            </a:r>
            <a:r>
              <a:rPr lang="en-GB" dirty="0" smtClean="0"/>
              <a:t> bed, which may be suspected should you see the child repeatedly swallowing. </a:t>
            </a:r>
          </a:p>
          <a:p>
            <a:r>
              <a:rPr lang="en-GB" dirty="0" smtClean="0"/>
              <a:t>Any vomiting must also be reported to the surgeon. </a:t>
            </a:r>
            <a:endParaRPr lang="en-US" dirty="0" smtClean="0"/>
          </a:p>
          <a:p>
            <a:r>
              <a:rPr lang="en-GB" dirty="0" smtClean="0"/>
              <a:t>Vital signs should be recorded one hourly initially, but later every two to four hours, as the patient’s condition improves.</a:t>
            </a:r>
          </a:p>
          <a:p>
            <a:r>
              <a:rPr lang="en-GB" dirty="0" smtClean="0"/>
              <a:t> You should pay attention to the patient’s breathing. </a:t>
            </a:r>
          </a:p>
          <a:p>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smtClean="0"/>
              <a:t> Oral fluids should be given as soon as he/she is able to swallow but this should only be in small amounts at a time.</a:t>
            </a:r>
          </a:p>
          <a:p>
            <a:r>
              <a:rPr lang="en-GB" dirty="0" smtClean="0"/>
              <a:t> Fluids may consist of cold drinks such as fruit juice.  Ice cream is also recommended for its soothing and cooling properties! </a:t>
            </a:r>
          </a:p>
          <a:p>
            <a:r>
              <a:rPr lang="en-GB" dirty="0" smtClean="0"/>
              <a:t> A mild analgesic, such as </a:t>
            </a:r>
            <a:r>
              <a:rPr lang="en-GB" dirty="0" err="1" smtClean="0"/>
              <a:t>paracetamol</a:t>
            </a:r>
            <a:r>
              <a:rPr lang="en-GB" dirty="0" smtClean="0"/>
              <a:t> for pain relief, may be given, especially before feeds. </a:t>
            </a:r>
          </a:p>
          <a:p>
            <a:r>
              <a:rPr lang="en-GB" dirty="0" smtClean="0"/>
              <a:t> Antibiotics are also prescribed. </a:t>
            </a:r>
          </a:p>
          <a:p>
            <a:r>
              <a:rPr lang="en-GB" dirty="0" smtClean="0"/>
              <a:t> The child may get out of bed the following day, and return home on the second day after operation. </a:t>
            </a:r>
            <a:endParaRPr lang="en-US" dirty="0" smtClean="0"/>
          </a:p>
          <a:p>
            <a:pPr>
              <a:buNone/>
            </a:pP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Bronchial asthma</a:t>
            </a:r>
            <a:endParaRPr lang="en-US" dirty="0"/>
          </a:p>
        </p:txBody>
      </p:sp>
      <p:sp>
        <p:nvSpPr>
          <p:cNvPr id="3" name="Content Placeholder 2"/>
          <p:cNvSpPr>
            <a:spLocks noGrp="1"/>
          </p:cNvSpPr>
          <p:nvPr>
            <p:ph idx="1"/>
          </p:nvPr>
        </p:nvSpPr>
        <p:spPr>
          <a:xfrm>
            <a:off x="457200" y="1371600"/>
            <a:ext cx="8229600" cy="4953000"/>
          </a:xfrm>
        </p:spPr>
        <p:txBody>
          <a:bodyPr>
            <a:normAutofit fontScale="92500" lnSpcReduction="20000"/>
          </a:bodyPr>
          <a:lstStyle/>
          <a:p>
            <a:r>
              <a:rPr lang="en-GB" dirty="0" smtClean="0"/>
              <a:t>A chronic inflammatory disease of the airways causing airway hyper-responsiveness, mucosal </a:t>
            </a:r>
            <a:r>
              <a:rPr lang="en-GB" dirty="0" err="1" smtClean="0"/>
              <a:t>edema</a:t>
            </a:r>
            <a:r>
              <a:rPr lang="en-GB" dirty="0" smtClean="0"/>
              <a:t>, and mucus production.</a:t>
            </a:r>
          </a:p>
          <a:p>
            <a:r>
              <a:rPr lang="en-GB" dirty="0" smtClean="0"/>
              <a:t>This is a very common respiratory disease, which affects the </a:t>
            </a:r>
            <a:r>
              <a:rPr lang="en-GB" dirty="0" err="1" smtClean="0"/>
              <a:t>tracheo</a:t>
            </a:r>
            <a:r>
              <a:rPr lang="en-GB" dirty="0" smtClean="0"/>
              <a:t>-bronchial tree due to hyper-reactivity to various stimuli.  It is reversible, episodic and results into obstruction of the airway.</a:t>
            </a:r>
            <a:endParaRPr lang="en-US" dirty="0" smtClean="0"/>
          </a:p>
          <a:p>
            <a:r>
              <a:rPr lang="en-GB" dirty="0" smtClean="0"/>
              <a:t>Although it affects all age groups, it is known to cause chronic respiratory disability in childhood.  </a:t>
            </a:r>
          </a:p>
          <a:p>
            <a:r>
              <a:rPr lang="en-GB" dirty="0" smtClean="0"/>
              <a:t>The onset of childhood asthma normally occurs during the first five years of life.  It is more common in boys than girls, but later on, in adolescence, the ratio of boys to girls becomes almost equal. </a:t>
            </a:r>
            <a:endParaRPr lang="en-US" dirty="0" smtClean="0"/>
          </a:p>
          <a:p>
            <a:r>
              <a:rPr lang="en-GB" dirty="0" smtClean="0"/>
              <a:t>The exact cause of bronchial asthma is unknown but many factors are suspected. </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Intrinsic factors</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These refer to some clinical manifestations within the patient, especially those of the airway obstruction.</a:t>
            </a:r>
          </a:p>
          <a:p>
            <a:r>
              <a:rPr lang="en-GB" dirty="0" smtClean="0"/>
              <a:t> The onset of a bronchial asthmatic attack is triggered by non-specific factors. </a:t>
            </a:r>
          </a:p>
          <a:p>
            <a:r>
              <a:rPr lang="en-GB" dirty="0" smtClean="0"/>
              <a:t>There is no allergic response although a family history of asthma may be present. </a:t>
            </a:r>
          </a:p>
          <a:p>
            <a:pPr>
              <a:buFont typeface="Wingdings" pitchFamily="2" charset="2"/>
              <a:buChar char="Ø"/>
            </a:pPr>
            <a:r>
              <a:rPr lang="en-GB" dirty="0" smtClean="0"/>
              <a:t> The triggers to </a:t>
            </a:r>
            <a:r>
              <a:rPr lang="en-GB" dirty="0" err="1" smtClean="0"/>
              <a:t>broncho</a:t>
            </a:r>
            <a:r>
              <a:rPr lang="en-GB" dirty="0" smtClean="0"/>
              <a:t>-spasm and wheezing may include one or more of the following:</a:t>
            </a:r>
            <a:endParaRPr lang="en-US" dirty="0" smtClean="0"/>
          </a:p>
          <a:p>
            <a:pPr lvl="0"/>
            <a:r>
              <a:rPr lang="en-GB" dirty="0" smtClean="0"/>
              <a:t>Viral respiratory infections;</a:t>
            </a:r>
            <a:endParaRPr lang="en-US" dirty="0" smtClean="0"/>
          </a:p>
          <a:p>
            <a:pPr lvl="0"/>
            <a:r>
              <a:rPr lang="en-GB" dirty="0" smtClean="0"/>
              <a:t>Emotional stress or excitement;</a:t>
            </a:r>
            <a:endParaRPr lang="en-US" dirty="0" smtClean="0"/>
          </a:p>
          <a:p>
            <a:pPr lvl="0"/>
            <a:r>
              <a:rPr lang="en-GB" dirty="0" smtClean="0"/>
              <a:t>Exercise;</a:t>
            </a:r>
            <a:endParaRPr lang="en-US" dirty="0" smtClean="0"/>
          </a:p>
          <a:p>
            <a:pPr lvl="0"/>
            <a:r>
              <a:rPr lang="en-GB" dirty="0" smtClean="0"/>
              <a:t>Drugs such as aspirin;</a:t>
            </a:r>
            <a:endParaRPr lang="en-US" dirty="0" smtClean="0"/>
          </a:p>
          <a:p>
            <a:r>
              <a:rPr lang="en-GB" dirty="0" smtClean="0"/>
              <a:t>Inhalation of irritating substances such as cigarette smoke, strong perfumes or air pollutants</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Extrinsic factors</a:t>
            </a:r>
            <a:endParaRPr lang="en-US" dirty="0"/>
          </a:p>
        </p:txBody>
      </p:sp>
      <p:sp>
        <p:nvSpPr>
          <p:cNvPr id="3" name="Content Placeholder 2"/>
          <p:cNvSpPr>
            <a:spLocks noGrp="1"/>
          </p:cNvSpPr>
          <p:nvPr>
            <p:ph idx="1"/>
          </p:nvPr>
        </p:nvSpPr>
        <p:spPr/>
        <p:txBody>
          <a:bodyPr>
            <a:normAutofit lnSpcReduction="10000"/>
          </a:bodyPr>
          <a:lstStyle/>
          <a:p>
            <a:r>
              <a:rPr lang="en-GB" dirty="0" smtClean="0"/>
              <a:t>The patient may be allergic to certain substances found within the environment. </a:t>
            </a:r>
          </a:p>
          <a:p>
            <a:r>
              <a:rPr lang="en-GB" dirty="0" smtClean="0"/>
              <a:t>These include inhalation of specific allergens, like house dust, feathers, animal hairs, pollen among others. </a:t>
            </a:r>
          </a:p>
          <a:p>
            <a:r>
              <a:rPr lang="en-GB" dirty="0" smtClean="0"/>
              <a:t> Extrinsic allergies can be detected by performing skin tests using various reagents, which can help to identify the offending substance.</a:t>
            </a:r>
          </a:p>
          <a:p>
            <a:r>
              <a:rPr lang="en-GB" dirty="0" smtClean="0"/>
              <a:t>  A good personal history account may also enable the clinician to associate family allergy to the child’s disease.</a:t>
            </a:r>
            <a:endParaRPr lang="en-US" dirty="0" smtClean="0"/>
          </a:p>
          <a:p>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endParaRPr lang="en-US" dirty="0"/>
          </a:p>
        </p:txBody>
      </p:sp>
      <p:sp>
        <p:nvSpPr>
          <p:cNvPr id="3" name="Content Placeholder 2"/>
          <p:cNvSpPr>
            <a:spLocks noGrp="1"/>
          </p:cNvSpPr>
          <p:nvPr>
            <p:ph idx="1"/>
          </p:nvPr>
        </p:nvSpPr>
        <p:spPr/>
        <p:txBody>
          <a:bodyPr/>
          <a:lstStyle/>
          <a:p>
            <a:r>
              <a:rPr lang="en-GB" dirty="0" smtClean="0"/>
              <a:t> There is oedema and swelling of the mucous membrane of the bronchi.  </a:t>
            </a:r>
          </a:p>
          <a:p>
            <a:r>
              <a:rPr lang="en-GB" dirty="0" smtClean="0"/>
              <a:t>This is accompanied by increased secretion and accumulation of tenacious (thick and sticky) mucus inside the bronchi and bronchioles. </a:t>
            </a:r>
          </a:p>
          <a:p>
            <a:r>
              <a:rPr lang="en-GB" dirty="0" smtClean="0"/>
              <a:t> This state of affairs interferes with the normal exchange of gases within the lungs, resulting in clinical presentations.</a:t>
            </a:r>
            <a:endParaRPr lang="en-US" dirty="0" smtClean="0"/>
          </a:p>
          <a:p>
            <a:pPr>
              <a:buNone/>
            </a:pPr>
            <a:r>
              <a:rPr lang="en-GB" dirty="0" smtClean="0"/>
              <a:t>                                     </a:t>
            </a:r>
            <a:endParaRPr lang="en-US" dirty="0" smtClean="0"/>
          </a:p>
          <a:p>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lnSpcReduction="10000"/>
          </a:bodyPr>
          <a:lstStyle/>
          <a:p>
            <a:pPr lvl="0"/>
            <a:r>
              <a:rPr lang="en-GB" dirty="0" smtClean="0"/>
              <a:t>The typical asthmatic attack starts gradually and the patient will notice      wheezing and shortness of breath on exertion;</a:t>
            </a:r>
            <a:endParaRPr lang="en-US" dirty="0" smtClean="0"/>
          </a:p>
          <a:p>
            <a:pPr lvl="0"/>
            <a:r>
              <a:rPr lang="en-GB" dirty="0" smtClean="0"/>
              <a:t>As the condition progresses, the patient respiration worsens with the slightest effort, leading to difficulties in expelling the air from the lungs on expiration;</a:t>
            </a:r>
            <a:endParaRPr lang="en-US" dirty="0" smtClean="0"/>
          </a:p>
          <a:p>
            <a:pPr lvl="0"/>
            <a:r>
              <a:rPr lang="en-GB" dirty="0" smtClean="0"/>
              <a:t>Dry unproductive cough develops, as mucous secretions cannot drain properly, leading to blockage of the smaller bronchioles. </a:t>
            </a:r>
          </a:p>
          <a:p>
            <a:pPr lvl="0"/>
            <a:r>
              <a:rPr lang="en-GB" dirty="0" smtClean="0"/>
              <a:t> When there is chest infection, there may be </a:t>
            </a:r>
            <a:r>
              <a:rPr lang="en-GB" dirty="0" err="1" smtClean="0"/>
              <a:t>mucoid</a:t>
            </a:r>
            <a:r>
              <a:rPr lang="en-GB" dirty="0" smtClean="0"/>
              <a:t> sputum;</a:t>
            </a:r>
            <a:endParaRPr lang="en-US" dirty="0" smtClean="0"/>
          </a:p>
          <a:p>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GB" dirty="0" smtClean="0"/>
              <a:t>The patient becomes increasingly dyspnoeic and exhausted as he uses accessory muscles of respiration;</a:t>
            </a:r>
            <a:endParaRPr lang="en-US" dirty="0" smtClean="0"/>
          </a:p>
          <a:p>
            <a:pPr lvl="0"/>
            <a:r>
              <a:rPr lang="en-GB" dirty="0" smtClean="0"/>
              <a:t>There will be cyanosis and sweating;</a:t>
            </a:r>
            <a:endParaRPr lang="en-US" dirty="0" smtClean="0"/>
          </a:p>
          <a:p>
            <a:pPr lvl="0"/>
            <a:r>
              <a:rPr lang="en-GB" dirty="0" smtClean="0"/>
              <a:t>The patient becomes anxious, frightened and tense making the condition worse;</a:t>
            </a:r>
            <a:endParaRPr lang="en-US" dirty="0" smtClean="0"/>
          </a:p>
          <a:p>
            <a:pPr lvl="0"/>
            <a:r>
              <a:rPr lang="en-GB" dirty="0" smtClean="0"/>
              <a:t>Pulse and respiratory rates are increased.</a:t>
            </a:r>
            <a:endParaRPr lang="en-US" dirty="0" smtClean="0"/>
          </a:p>
          <a:p>
            <a:pPr>
              <a:buNone/>
            </a:pP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investigations</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There is no specific laboratory test for bronchial asthma. However, the following investigations may suffice to confirm the diagnosis.  </a:t>
            </a:r>
          </a:p>
          <a:p>
            <a:r>
              <a:rPr lang="en-GB" dirty="0" smtClean="0"/>
              <a:t>family history, especially when wheezing is noted in the first instance.  </a:t>
            </a:r>
          </a:p>
          <a:p>
            <a:r>
              <a:rPr lang="en-GB" dirty="0" smtClean="0"/>
              <a:t>History of allergy in the family predisposes asthma in the child.  </a:t>
            </a:r>
          </a:p>
          <a:p>
            <a:r>
              <a:rPr lang="en-GB" dirty="0" smtClean="0"/>
              <a:t>Undertake a thorough physical examination. </a:t>
            </a:r>
          </a:p>
          <a:p>
            <a:r>
              <a:rPr lang="en-GB" dirty="0" smtClean="0"/>
              <a:t>During attacks of acute episode, cyanosis and use of accessory muscles of respiration must be noted. </a:t>
            </a:r>
          </a:p>
          <a:p>
            <a:r>
              <a:rPr lang="en-GB" dirty="0" smtClean="0"/>
              <a:t> Blood from a vein should be taken to the laboratory for a white blood cell count, with specific reference to </a:t>
            </a:r>
            <a:r>
              <a:rPr lang="en-GB" dirty="0" err="1" smtClean="0"/>
              <a:t>eosinophil</a:t>
            </a:r>
            <a:r>
              <a:rPr lang="en-GB" dirty="0" smtClean="0"/>
              <a:t>.  This tends to be elevated in allergic conditions. </a:t>
            </a:r>
            <a:endParaRPr lang="en-US" dirty="0" smtClean="0"/>
          </a:p>
          <a:p>
            <a:endParaRPr lang="en-US" dirty="0" smtClean="0"/>
          </a:p>
          <a:p>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a:bodyPr>
          <a:lstStyle/>
          <a:p>
            <a:r>
              <a:rPr lang="en-GB" b="1" dirty="0" smtClean="0"/>
              <a:t> </a:t>
            </a:r>
            <a:r>
              <a:rPr lang="en-GB" dirty="0" smtClean="0"/>
              <a:t>During the acute stage of an asthmatic attack, aim at assisting the child towards optimum respiratory functioning, growth and social development. </a:t>
            </a:r>
          </a:p>
          <a:p>
            <a:r>
              <a:rPr lang="en-GB" dirty="0" smtClean="0"/>
              <a:t>provide emotional support and education. </a:t>
            </a:r>
          </a:p>
          <a:p>
            <a:r>
              <a:rPr lang="en-GB" dirty="0" smtClean="0"/>
              <a:t>ensure that the child is on complete bed rest correctly positioned, more significantly, sitting upright and well supported on the back with pillows. </a:t>
            </a:r>
          </a:p>
          <a:p>
            <a:r>
              <a:rPr lang="en-GB" dirty="0" smtClean="0"/>
              <a:t>One nurse or the parent/guardian should always stay by the bedside to provide psychological support.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411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257800"/>
          </a:xfrm>
        </p:spPr>
        <p:txBody>
          <a:bodyPr>
            <a:normAutofit/>
          </a:bodyPr>
          <a:lstStyle/>
          <a:p>
            <a:pPr>
              <a:buNone/>
            </a:pPr>
            <a:r>
              <a:rPr lang="en-GB" b="1" dirty="0" smtClean="0"/>
              <a:t>Principles for the basis for </a:t>
            </a:r>
            <a:r>
              <a:rPr lang="en-GB" b="1" dirty="0" err="1" smtClean="0"/>
              <a:t>atraumatic</a:t>
            </a:r>
            <a:r>
              <a:rPr lang="en-GB" b="1" dirty="0" smtClean="0"/>
              <a:t> care </a:t>
            </a:r>
            <a:endParaRPr lang="en-US" b="1" dirty="0" smtClean="0"/>
          </a:p>
          <a:p>
            <a:pPr lvl="0"/>
            <a:r>
              <a:rPr lang="en-GB" dirty="0" smtClean="0"/>
              <a:t>Identify stress for child and family</a:t>
            </a:r>
            <a:endParaRPr lang="en-US" dirty="0" smtClean="0"/>
          </a:p>
          <a:p>
            <a:pPr lvl="0"/>
            <a:r>
              <a:rPr lang="en-GB" dirty="0" smtClean="0"/>
              <a:t>Minimize separation of child and care givers </a:t>
            </a:r>
            <a:endParaRPr lang="en-US" dirty="0" smtClean="0"/>
          </a:p>
          <a:p>
            <a:pPr lvl="0"/>
            <a:r>
              <a:rPr lang="en-GB" dirty="0" smtClean="0"/>
              <a:t>Minimize or prevent pain </a:t>
            </a:r>
            <a:endParaRPr lang="en-US" dirty="0" smtClean="0"/>
          </a:p>
          <a:p>
            <a:pPr>
              <a:buFont typeface="Wingdings" pitchFamily="2" charset="2"/>
              <a:buChar char="Ø"/>
            </a:pPr>
            <a:r>
              <a:rPr lang="en-GB" dirty="0" smtClean="0"/>
              <a:t>Examples of </a:t>
            </a:r>
            <a:r>
              <a:rPr lang="en-GB" dirty="0" err="1" smtClean="0"/>
              <a:t>atraumatic</a:t>
            </a:r>
            <a:r>
              <a:rPr lang="en-GB" dirty="0" smtClean="0"/>
              <a:t> interventions include: prepare child/family before every procedure especially surgery e.g. Allow the child to  play with equipment, visit the  hospital prior to the surgery and  reassurance ; involve caregivers to support the child; control pain by administering analgesics freely and provide social support to the family . </a:t>
            </a:r>
            <a:endParaRPr lang="en-US" dirty="0" smtClean="0"/>
          </a:p>
          <a:p>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GB" dirty="0" smtClean="0"/>
              <a:t>Oxygen should be administered continuously at low rate to counter cyanosis.  </a:t>
            </a:r>
          </a:p>
          <a:p>
            <a:r>
              <a:rPr lang="en-GB" dirty="0" smtClean="0"/>
              <a:t>The child may have to be put on intravenous infusion, with or without added medication</a:t>
            </a:r>
          </a:p>
          <a:p>
            <a:r>
              <a:rPr lang="en-GB" dirty="0" smtClean="0"/>
              <a:t>Maintain a fluid balance chart to ensure that the child does not become dehydrated from excessive perspiration. </a:t>
            </a:r>
          </a:p>
          <a:p>
            <a:r>
              <a:rPr lang="en-GB" dirty="0" smtClean="0"/>
              <a:t> A light, nourishing diet with high protein and vitamin content, and oral fluids should be introduced as soon as the condition improves.</a:t>
            </a:r>
            <a:endParaRPr lang="en-US" dirty="0" smtClean="0"/>
          </a:p>
          <a:p>
            <a:r>
              <a:rPr lang="en-GB" dirty="0" smtClean="0"/>
              <a:t>The child’s personal hygiene should be considered at all times</a:t>
            </a:r>
            <a:endParaRPr lang="en-US" dirty="0" smtClean="0"/>
          </a:p>
          <a:p>
            <a:pPr>
              <a:buNone/>
            </a:pP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therapy</a:t>
            </a:r>
            <a:endParaRPr lang="en-US" dirty="0"/>
          </a:p>
        </p:txBody>
      </p:sp>
      <p:sp>
        <p:nvSpPr>
          <p:cNvPr id="3" name="Content Placeholder 2"/>
          <p:cNvSpPr>
            <a:spLocks noGrp="1"/>
          </p:cNvSpPr>
          <p:nvPr>
            <p:ph idx="1"/>
          </p:nvPr>
        </p:nvSpPr>
        <p:spPr>
          <a:xfrm>
            <a:off x="457200" y="1752600"/>
            <a:ext cx="8229600" cy="4800600"/>
          </a:xfrm>
        </p:spPr>
        <p:txBody>
          <a:bodyPr>
            <a:noAutofit/>
          </a:bodyPr>
          <a:lstStyle/>
          <a:p>
            <a:pPr>
              <a:buFont typeface="Wingdings" pitchFamily="2" charset="2"/>
              <a:buChar char="Ø"/>
            </a:pPr>
            <a:r>
              <a:rPr lang="en-GB" sz="1800" b="1" dirty="0" err="1" smtClean="0"/>
              <a:t>Broncho</a:t>
            </a:r>
            <a:r>
              <a:rPr lang="en-GB" sz="1800" b="1" dirty="0" smtClean="0"/>
              <a:t>-dilators</a:t>
            </a:r>
            <a:endParaRPr lang="en-US" sz="1800" b="1" dirty="0" smtClean="0"/>
          </a:p>
          <a:p>
            <a:r>
              <a:rPr lang="en-GB" sz="1800" dirty="0" smtClean="0"/>
              <a:t>This category includes adrenaline (epinephrine) given as 1:1000 strength, in a dose of 0.01 ml/kg body weight, up to 0.3 ml subcutaneously, for three doses at 20 minutes interval during an acute attack.</a:t>
            </a:r>
          </a:p>
          <a:p>
            <a:r>
              <a:rPr lang="en-GB" sz="1800" dirty="0" smtClean="0"/>
              <a:t>  </a:t>
            </a:r>
            <a:r>
              <a:rPr lang="en-GB" sz="1800" dirty="0" err="1" smtClean="0"/>
              <a:t>Aminophyllin</a:t>
            </a:r>
            <a:r>
              <a:rPr lang="en-GB" sz="1800" dirty="0" smtClean="0"/>
              <a:t> (</a:t>
            </a:r>
            <a:r>
              <a:rPr lang="en-GB" sz="1800" dirty="0" err="1" smtClean="0"/>
              <a:t>theophyllin</a:t>
            </a:r>
            <a:r>
              <a:rPr lang="en-GB" sz="1800" dirty="0" smtClean="0"/>
              <a:t>) with caution may also be given 1-5 mg/kg body weight by intravenous route, but can alternatively be added into normal saline infusion and the child observed strictly ¼ hourly.</a:t>
            </a:r>
            <a:r>
              <a:rPr lang="en-GB" sz="1800" b="1" i="1" dirty="0" smtClean="0"/>
              <a:t> </a:t>
            </a:r>
            <a:endParaRPr lang="en-US" sz="1800" b="1" dirty="0" smtClean="0"/>
          </a:p>
          <a:p>
            <a:pPr>
              <a:buFont typeface="Wingdings" pitchFamily="2" charset="2"/>
              <a:buChar char="Ø"/>
            </a:pPr>
            <a:r>
              <a:rPr lang="en-GB" sz="1800" b="1" i="1" dirty="0" smtClean="0"/>
              <a:t>Steroid group</a:t>
            </a:r>
            <a:endParaRPr lang="en-US" sz="1800" b="1" dirty="0" smtClean="0"/>
          </a:p>
          <a:p>
            <a:r>
              <a:rPr lang="en-GB" sz="1800" dirty="0" smtClean="0"/>
              <a:t>These may be prescribed and given to prevent </a:t>
            </a:r>
            <a:r>
              <a:rPr lang="en-GB" sz="1800" dirty="0" err="1" smtClean="0"/>
              <a:t>broncho</a:t>
            </a:r>
            <a:r>
              <a:rPr lang="en-GB" sz="1800" dirty="0" smtClean="0"/>
              <a:t>-spasms taking place.</a:t>
            </a:r>
          </a:p>
          <a:p>
            <a:r>
              <a:rPr lang="en-GB" sz="1800" dirty="0" smtClean="0"/>
              <a:t> They include </a:t>
            </a:r>
            <a:r>
              <a:rPr lang="en-GB" sz="1800" dirty="0" err="1" smtClean="0"/>
              <a:t>prednisolone</a:t>
            </a:r>
            <a:r>
              <a:rPr lang="en-GB" sz="1800" dirty="0" smtClean="0"/>
              <a:t> or </a:t>
            </a:r>
            <a:r>
              <a:rPr lang="en-GB" sz="1800" dirty="0" err="1" smtClean="0"/>
              <a:t>methyprednisolone</a:t>
            </a:r>
            <a:r>
              <a:rPr lang="en-GB" sz="1800" dirty="0" smtClean="0"/>
              <a:t> in a dose of 2 mg/kg body weight intravenously then 1mg/kg. Six hours later for status </a:t>
            </a:r>
            <a:r>
              <a:rPr lang="en-GB" sz="1800" dirty="0" err="1" smtClean="0"/>
              <a:t>asthmaticus</a:t>
            </a:r>
            <a:r>
              <a:rPr lang="en-GB" sz="1800" dirty="0" smtClean="0"/>
              <a:t>.</a:t>
            </a:r>
            <a:endParaRPr lang="en-US" sz="1800" dirty="0" smtClean="0"/>
          </a:p>
          <a:p>
            <a:pPr>
              <a:buFont typeface="Wingdings" pitchFamily="2" charset="2"/>
              <a:buChar char="Ø"/>
            </a:pPr>
            <a:r>
              <a:rPr lang="en-GB" sz="1800" b="1" i="1" dirty="0" smtClean="0"/>
              <a:t>Antibiotics</a:t>
            </a:r>
            <a:endParaRPr lang="en-US" sz="1800" b="1" dirty="0" smtClean="0"/>
          </a:p>
          <a:p>
            <a:r>
              <a:rPr lang="en-GB" sz="1800" dirty="0" smtClean="0"/>
              <a:t>Broad-spectrum antibiotics may be given when there is evidence of respiratory tract infections</a:t>
            </a:r>
            <a:endParaRPr lang="en-US" sz="1800"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a:t>
            </a:r>
            <a:r>
              <a:rPr lang="en-US" dirty="0" err="1" smtClean="0"/>
              <a:t>asthmaticus</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GB" b="1" dirty="0" smtClean="0"/>
              <a:t>Status </a:t>
            </a:r>
            <a:r>
              <a:rPr lang="en-GB" b="1" dirty="0" err="1" smtClean="0"/>
              <a:t>asthmaticus</a:t>
            </a:r>
            <a:r>
              <a:rPr lang="en-GB" b="1" dirty="0" smtClean="0"/>
              <a:t> should be regarded as a medical emergency because it will quickly result in asphyxia. </a:t>
            </a:r>
          </a:p>
          <a:p>
            <a:r>
              <a:rPr lang="en-GB" b="1" dirty="0" smtClean="0"/>
              <a:t>The child should be admitted in the intensive care unit or a cubicle in a general ward, for proper care and continuous monitoring.</a:t>
            </a:r>
            <a:r>
              <a:rPr lang="en-GB" dirty="0" smtClean="0"/>
              <a:t> </a:t>
            </a:r>
            <a:endParaRPr lang="en-US" dirty="0" smtClean="0"/>
          </a:p>
          <a:p>
            <a:r>
              <a:rPr lang="en-GB" dirty="0" smtClean="0"/>
              <a:t>This is a severe asthmatic attack, which is persistent and prolonged in duration where three to four injections of </a:t>
            </a:r>
            <a:r>
              <a:rPr lang="en-GB" dirty="0" err="1" smtClean="0"/>
              <a:t>broncho</a:t>
            </a:r>
            <a:r>
              <a:rPr lang="en-GB" dirty="0" smtClean="0"/>
              <a:t>-dilators have been administered with no relief of </a:t>
            </a:r>
            <a:r>
              <a:rPr lang="en-GB" dirty="0" err="1" smtClean="0"/>
              <a:t>broncho</a:t>
            </a:r>
            <a:r>
              <a:rPr lang="en-GB" dirty="0" smtClean="0"/>
              <a:t> spasms and wheezing.  </a:t>
            </a:r>
            <a:r>
              <a:rPr lang="en-GB" b="1" dirty="0" smtClean="0"/>
              <a:t> </a:t>
            </a:r>
            <a:endParaRPr lang="en-US" b="1" dirty="0" smtClean="0"/>
          </a:p>
          <a:p>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 </a:t>
            </a:r>
            <a:endParaRPr lang="en-US" dirty="0"/>
          </a:p>
        </p:txBody>
      </p:sp>
      <p:sp>
        <p:nvSpPr>
          <p:cNvPr id="3" name="Content Placeholder 2"/>
          <p:cNvSpPr>
            <a:spLocks noGrp="1"/>
          </p:cNvSpPr>
          <p:nvPr>
            <p:ph idx="1"/>
          </p:nvPr>
        </p:nvSpPr>
        <p:spPr/>
        <p:txBody>
          <a:bodyPr/>
          <a:lstStyle/>
          <a:p>
            <a:r>
              <a:rPr lang="en-US" dirty="0" smtClean="0"/>
              <a:t>Infection</a:t>
            </a:r>
          </a:p>
          <a:p>
            <a:r>
              <a:rPr lang="en-US" dirty="0" smtClean="0"/>
              <a:t>Anxiety</a:t>
            </a:r>
          </a:p>
          <a:p>
            <a:r>
              <a:rPr lang="en-US" dirty="0" smtClean="0"/>
              <a:t>Nebulizer abuse</a:t>
            </a:r>
          </a:p>
          <a:p>
            <a:r>
              <a:rPr lang="en-US" dirty="0" smtClean="0"/>
              <a:t>Dehydration</a:t>
            </a:r>
          </a:p>
          <a:p>
            <a:r>
              <a:rPr lang="en-US" dirty="0" smtClean="0"/>
              <a:t>Increased adrenergic blockage</a:t>
            </a:r>
          </a:p>
          <a:p>
            <a:r>
              <a:rPr lang="en-US" dirty="0" smtClean="0"/>
              <a:t>Non specific irritants</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manifestations</a:t>
            </a:r>
            <a:endParaRPr lang="en-US" dirty="0"/>
          </a:p>
        </p:txBody>
      </p:sp>
      <p:sp>
        <p:nvSpPr>
          <p:cNvPr id="3" name="Content Placeholder 2"/>
          <p:cNvSpPr>
            <a:spLocks noGrp="1"/>
          </p:cNvSpPr>
          <p:nvPr>
            <p:ph idx="1"/>
          </p:nvPr>
        </p:nvSpPr>
        <p:spPr/>
        <p:txBody>
          <a:bodyPr>
            <a:normAutofit/>
          </a:bodyPr>
          <a:lstStyle/>
          <a:p>
            <a:r>
              <a:rPr lang="en-US" dirty="0" smtClean="0"/>
              <a:t>The clinical manifestations are the same as those seen in severe asthma: </a:t>
            </a:r>
          </a:p>
          <a:p>
            <a:r>
              <a:rPr lang="en-US" dirty="0" smtClean="0"/>
              <a:t>labored breathing, prolonged exhalation, </a:t>
            </a:r>
          </a:p>
          <a:p>
            <a:r>
              <a:rPr lang="en-US" dirty="0" smtClean="0"/>
              <a:t>engorged neck veins, and wheezing. However, the extent of wheezing does not indicate the severity of the attack.</a:t>
            </a:r>
          </a:p>
          <a:p>
            <a:r>
              <a:rPr lang="en-US" dirty="0" smtClean="0"/>
              <a:t> As the obstruction worsens, the wheezing may disappear, and this is frequently a sign of impending respiratory failure.</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a:bodyPr>
          <a:lstStyle/>
          <a:p>
            <a:r>
              <a:rPr lang="en-US" dirty="0" smtClean="0"/>
              <a:t>in the emergency setting, the patient is treated initially with a short-acting beta-adrenergic agonist and corticosteroids.</a:t>
            </a:r>
          </a:p>
          <a:p>
            <a:r>
              <a:rPr lang="en-US" dirty="0" smtClean="0"/>
              <a:t> The patient usually requires supplemental oxygen and intravenous fluids</a:t>
            </a:r>
          </a:p>
          <a:p>
            <a:pPr>
              <a:buNone/>
            </a:pPr>
            <a:r>
              <a:rPr lang="en-US" dirty="0" smtClean="0"/>
              <a:t>    for hydration.</a:t>
            </a:r>
          </a:p>
          <a:p>
            <a:r>
              <a:rPr lang="en-US" dirty="0" smtClean="0"/>
              <a:t> Oxygen therapy is initiated to treat </a:t>
            </a:r>
            <a:r>
              <a:rPr lang="en-US" dirty="0" err="1" smtClean="0"/>
              <a:t>dyspnea,central</a:t>
            </a:r>
            <a:r>
              <a:rPr lang="en-US" dirty="0" smtClean="0"/>
              <a:t> cyanosis, and hypoxemia.</a:t>
            </a:r>
          </a:p>
          <a:p>
            <a:r>
              <a:rPr lang="en-US" dirty="0" smtClean="0"/>
              <a:t> </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Humidified oxygen by </a:t>
            </a:r>
            <a:r>
              <a:rPr lang="en-US" dirty="0" err="1" smtClean="0"/>
              <a:t>eitherVenturi</a:t>
            </a:r>
            <a:r>
              <a:rPr lang="en-US" dirty="0" smtClean="0"/>
              <a:t> mask or nasal catheter is administered.</a:t>
            </a:r>
          </a:p>
          <a:p>
            <a:r>
              <a:rPr lang="en-US" dirty="0" smtClean="0"/>
              <a:t> The flow is based on pulse </a:t>
            </a:r>
            <a:r>
              <a:rPr lang="en-US" dirty="0" err="1" smtClean="0"/>
              <a:t>oximetry</a:t>
            </a:r>
            <a:r>
              <a:rPr lang="en-US" dirty="0" smtClean="0"/>
              <a:t> or arterial blood gas values. The </a:t>
            </a:r>
            <a:r>
              <a:rPr lang="en-US" dirty="0" err="1" smtClean="0"/>
              <a:t>PaO</a:t>
            </a:r>
            <a:r>
              <a:rPr lang="en-US" dirty="0" smtClean="0"/>
              <a:t> is maintained at 65 to 85 mm Hg.</a:t>
            </a:r>
          </a:p>
          <a:p>
            <a:r>
              <a:rPr lang="en-US" dirty="0" smtClean="0"/>
              <a:t> Sedative medications are contraindicated.</a:t>
            </a:r>
          </a:p>
          <a:p>
            <a:r>
              <a:rPr lang="en-US" dirty="0" smtClean="0"/>
              <a:t>If there is no response to repeated treatments, hospitalization is required. </a:t>
            </a:r>
          </a:p>
          <a:p>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t>Other criteria indicating the need for hospitalization include :</a:t>
            </a:r>
          </a:p>
          <a:p>
            <a:r>
              <a:rPr lang="en-US" dirty="0" smtClean="0"/>
              <a:t>poor pulmonary function test results and deteriorating blood gas levels (respiratory acidosis), which may indicate that the patient is tiring and will require mechanical ventilation.</a:t>
            </a:r>
          </a:p>
          <a:p>
            <a:r>
              <a:rPr lang="en-US" dirty="0" smtClean="0"/>
              <a:t>Although most patients do not need mechanical ventilation, it is used for patients in respiratory failure, for those who tire and are too fatigued by the attempt to breathe, or for those whose conditions do not respond to initial treatment.</a:t>
            </a:r>
          </a:p>
          <a:p>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nursing management</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You should organize to have one nurse at the bedside to provide the care and reassure the parents.</a:t>
            </a:r>
          </a:p>
          <a:p>
            <a:r>
              <a:rPr lang="en-GB" dirty="0" smtClean="0"/>
              <a:t>oxygen, an intravenous infusion with added continuous </a:t>
            </a:r>
            <a:r>
              <a:rPr lang="en-GB" dirty="0" err="1" smtClean="0"/>
              <a:t>aminophyllin</a:t>
            </a:r>
            <a:r>
              <a:rPr lang="en-GB" dirty="0" smtClean="0"/>
              <a:t> (</a:t>
            </a:r>
            <a:r>
              <a:rPr lang="en-GB" dirty="0" err="1" smtClean="0"/>
              <a:t>theophyllin</a:t>
            </a:r>
            <a:r>
              <a:rPr lang="en-GB" dirty="0" smtClean="0"/>
              <a:t>) and corticosteroids to relieve airway obstruction. </a:t>
            </a:r>
          </a:p>
          <a:p>
            <a:r>
              <a:rPr lang="en-GB" dirty="0" smtClean="0"/>
              <a:t>The fluid balance chart should be strictly maintained to help in identifying the onset of dehydration. </a:t>
            </a:r>
            <a:endParaRPr lang="en-US" dirty="0" smtClean="0"/>
          </a:p>
          <a:p>
            <a:r>
              <a:rPr lang="en-GB" dirty="0" smtClean="0"/>
              <a:t>Blood gases analysis should be undertaken regularly and any deviations corrected to ensure acidosis does not occur. </a:t>
            </a:r>
          </a:p>
          <a:p>
            <a:r>
              <a:rPr lang="en-GB" dirty="0" smtClean="0"/>
              <a:t> Any electrolyte imbalance should be corrected after the blood has been analyzed.  </a:t>
            </a:r>
          </a:p>
          <a:p>
            <a:r>
              <a:rPr lang="en-GB" dirty="0" smtClean="0"/>
              <a:t>Where there is respiratory distress, intermittent positive pressure respiration (</a:t>
            </a:r>
            <a:r>
              <a:rPr lang="en-GB" dirty="0" err="1" smtClean="0"/>
              <a:t>ippr</a:t>
            </a:r>
            <a:r>
              <a:rPr lang="en-GB" dirty="0" smtClean="0"/>
              <a:t>) is used following the insertion of </a:t>
            </a:r>
            <a:r>
              <a:rPr lang="en-GB" dirty="0" err="1" smtClean="0"/>
              <a:t>endotracheal</a:t>
            </a:r>
            <a:r>
              <a:rPr lang="en-GB" dirty="0" smtClean="0"/>
              <a:t> tube and oxygen therapy given.  </a:t>
            </a:r>
            <a:endParaRPr lang="en-US" dirty="0" smtClean="0"/>
          </a:p>
          <a:p>
            <a:r>
              <a:rPr lang="en-GB" dirty="0" smtClean="0"/>
              <a:t>Suction of the respiratory secretions is carried out from time to time in addition to postural drainage.</a:t>
            </a:r>
            <a:endParaRPr lang="en-US" dirty="0" smtClean="0"/>
          </a:p>
          <a:p>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GB" b="1" dirty="0" smtClean="0"/>
              <a:t>Environmental control</a:t>
            </a:r>
            <a:endParaRPr lang="en-US" b="1" dirty="0" smtClean="0"/>
          </a:p>
          <a:p>
            <a:r>
              <a:rPr lang="en-GB" dirty="0" smtClean="0"/>
              <a:t>The house and home environment should be kept clean and free from dust. </a:t>
            </a:r>
          </a:p>
          <a:p>
            <a:r>
              <a:rPr lang="en-GB" dirty="0" smtClean="0"/>
              <a:t>Breathing and chest exercises should be encouraged at least three to four times in a day. </a:t>
            </a:r>
          </a:p>
          <a:p>
            <a:r>
              <a:rPr lang="en-GB" dirty="0" smtClean="0"/>
              <a:t>The parents should ensure and encourage the child to participate in childhood activities with his peer group.</a:t>
            </a:r>
            <a:endParaRPr lang="en-US" dirty="0" smtClean="0"/>
          </a:p>
          <a:p>
            <a:pPr>
              <a:buNone/>
            </a:pPr>
            <a:r>
              <a:rPr lang="en-GB" b="1" dirty="0" smtClean="0"/>
              <a:t>Drug administration</a:t>
            </a:r>
            <a:endParaRPr lang="en-US" b="1" dirty="0" smtClean="0"/>
          </a:p>
          <a:p>
            <a:r>
              <a:rPr lang="en-GB" dirty="0" smtClean="0"/>
              <a:t>  The parents should be advised to observe the child for any side effects of those drugs.</a:t>
            </a:r>
            <a:endParaRPr lang="en-US" dirty="0" smtClean="0"/>
          </a:p>
          <a:p>
            <a:pPr>
              <a:buNone/>
            </a:pPr>
            <a:r>
              <a:rPr lang="en-GB" b="1" dirty="0" smtClean="0"/>
              <a:t>Health maintenance </a:t>
            </a:r>
            <a:endParaRPr lang="en-US" b="1" dirty="0" smtClean="0"/>
          </a:p>
          <a:p>
            <a:r>
              <a:rPr lang="en-GB" dirty="0" smtClean="0"/>
              <a:t>You should stress to the parents the need to keep clinic appointments. </a:t>
            </a:r>
          </a:p>
          <a:p>
            <a:r>
              <a:rPr lang="en-GB" dirty="0" smtClean="0"/>
              <a:t>if the condition of the child deteriorates or he/she is affected by any other illnesses, they should return to hospital as early as possible.</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the </a:t>
            </a:r>
            <a:r>
              <a:rPr lang="en-US" dirty="0" err="1" smtClean="0"/>
              <a:t>paediatric</a:t>
            </a:r>
            <a:r>
              <a:rPr lang="en-US" dirty="0" smtClean="0"/>
              <a:t> nurse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GB" b="1" dirty="0" smtClean="0"/>
              <a:t>The </a:t>
            </a:r>
            <a:r>
              <a:rPr lang="en-GB" b="1" dirty="0"/>
              <a:t>primary roles of </a:t>
            </a:r>
            <a:r>
              <a:rPr lang="en-GB" b="1" dirty="0" smtClean="0"/>
              <a:t>the </a:t>
            </a:r>
            <a:r>
              <a:rPr lang="en-GB" b="1" dirty="0"/>
              <a:t>nurse include</a:t>
            </a:r>
            <a:r>
              <a:rPr lang="en-GB" b="1" dirty="0" smtClean="0"/>
              <a:t>:</a:t>
            </a:r>
          </a:p>
          <a:p>
            <a:r>
              <a:rPr lang="en-GB" dirty="0" smtClean="0"/>
              <a:t> </a:t>
            </a:r>
            <a:r>
              <a:rPr lang="en-GB" dirty="0"/>
              <a:t>care giver </a:t>
            </a:r>
            <a:r>
              <a:rPr lang="en-GB" dirty="0" smtClean="0"/>
              <a:t>,</a:t>
            </a:r>
          </a:p>
          <a:p>
            <a:r>
              <a:rPr lang="en-GB" dirty="0" smtClean="0"/>
              <a:t> </a:t>
            </a:r>
            <a:r>
              <a:rPr lang="en-GB" dirty="0"/>
              <a:t>patient </a:t>
            </a:r>
            <a:r>
              <a:rPr lang="en-GB" dirty="0" smtClean="0"/>
              <a:t>advocacy</a:t>
            </a:r>
          </a:p>
          <a:p>
            <a:r>
              <a:rPr lang="en-GB" dirty="0" smtClean="0"/>
              <a:t> </a:t>
            </a:r>
            <a:r>
              <a:rPr lang="en-GB" dirty="0"/>
              <a:t>health education</a:t>
            </a:r>
            <a:r>
              <a:rPr lang="en-GB" dirty="0" smtClean="0"/>
              <a:t>,</a:t>
            </a:r>
          </a:p>
          <a:p>
            <a:r>
              <a:rPr lang="en-GB" dirty="0" smtClean="0"/>
              <a:t> researcher </a:t>
            </a:r>
          </a:p>
          <a:p>
            <a:r>
              <a:rPr lang="en-GB" dirty="0" smtClean="0"/>
              <a:t> </a:t>
            </a:r>
            <a:r>
              <a:rPr lang="en-GB" dirty="0"/>
              <a:t>manager/ leader </a:t>
            </a:r>
            <a:endParaRPr lang="en-GB" dirty="0" smtClean="0"/>
          </a:p>
          <a:p>
            <a:pPr>
              <a:buNone/>
            </a:pPr>
            <a:r>
              <a:rPr lang="en-GB" b="1" dirty="0" smtClean="0"/>
              <a:t>Secondary </a:t>
            </a:r>
            <a:r>
              <a:rPr lang="en-GB" b="1" dirty="0"/>
              <a:t>role include</a:t>
            </a:r>
            <a:r>
              <a:rPr lang="en-GB" dirty="0" smtClean="0"/>
              <a:t>:</a:t>
            </a:r>
          </a:p>
          <a:p>
            <a:r>
              <a:rPr lang="en-GB" dirty="0" smtClean="0"/>
              <a:t> </a:t>
            </a:r>
            <a:r>
              <a:rPr lang="en-GB" dirty="0"/>
              <a:t>coordinator </a:t>
            </a:r>
            <a:r>
              <a:rPr lang="en-GB" dirty="0" smtClean="0"/>
              <a:t>,</a:t>
            </a:r>
          </a:p>
          <a:p>
            <a:r>
              <a:rPr lang="en-GB" dirty="0" smtClean="0"/>
              <a:t>collaborator ,</a:t>
            </a:r>
          </a:p>
          <a:p>
            <a:r>
              <a:rPr lang="en-GB" dirty="0" smtClean="0"/>
              <a:t>Communicator  </a:t>
            </a:r>
          </a:p>
          <a:p>
            <a:r>
              <a:rPr lang="en-GB" dirty="0" smtClean="0"/>
              <a:t>consultant </a:t>
            </a:r>
            <a:r>
              <a:rPr lang="en-GB" dirty="0"/>
              <a:t>. </a:t>
            </a:r>
            <a:endParaRPr lang="en-GB" dirty="0" smtClean="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smtClean="0"/>
              <a:t>igestive dysfunctions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CLEFT LIP AND CLEFT PALATE</a:t>
            </a:r>
            <a:endParaRPr lang="en-US" dirty="0"/>
          </a:p>
        </p:txBody>
      </p:sp>
      <p:sp>
        <p:nvSpPr>
          <p:cNvPr id="3" name="Content Placeholder 2"/>
          <p:cNvSpPr>
            <a:spLocks noGrp="1"/>
          </p:cNvSpPr>
          <p:nvPr>
            <p:ph idx="1"/>
          </p:nvPr>
        </p:nvSpPr>
        <p:spPr/>
        <p:txBody>
          <a:bodyPr>
            <a:normAutofit/>
          </a:bodyPr>
          <a:lstStyle/>
          <a:p>
            <a:r>
              <a:rPr lang="en-GB" dirty="0" smtClean="0"/>
              <a:t>Cleft lip and cleft palate are considered the most common congenital </a:t>
            </a:r>
            <a:r>
              <a:rPr lang="en-GB" dirty="0" err="1" smtClean="0"/>
              <a:t>cranio</a:t>
            </a:r>
            <a:r>
              <a:rPr lang="en-GB" dirty="0" smtClean="0"/>
              <a:t>-facial malformations within medical practice.  </a:t>
            </a:r>
          </a:p>
          <a:p>
            <a:r>
              <a:rPr lang="en-GB" dirty="0" smtClean="0"/>
              <a:t>They can occur individually or together.  </a:t>
            </a:r>
          </a:p>
          <a:p>
            <a:r>
              <a:rPr lang="en-GB" dirty="0" smtClean="0"/>
              <a:t>Cleft lip occurs with or without cleft palate in about 1 in 1000 births. Cleft lip is more common in males than females. </a:t>
            </a:r>
          </a:p>
          <a:p>
            <a:r>
              <a:rPr lang="en-GB" dirty="0" smtClean="0"/>
              <a:t> Cleft palate, on the other hand, tends to occur alone in approximately 1 in 2500 births and occurs mostly in females. </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smtClean="0"/>
              <a:t>Cleft lip occurs when the mouth cavity fuses partially or incompletely. Normal fusion occurs between the fifth and eighth intrauterine weeks. The cleft palate, on the other hand, fuses about a month later in normal circumstances.</a:t>
            </a:r>
            <a:endParaRPr lang="en-US" dirty="0" smtClean="0"/>
          </a:p>
          <a:p>
            <a:r>
              <a:rPr lang="en-GB" b="1" dirty="0" smtClean="0"/>
              <a:t> </a:t>
            </a:r>
            <a:r>
              <a:rPr lang="en-GB" dirty="0" smtClean="0"/>
              <a:t>The abnormalities appear to run in families, and therefore, to be influenced by heredity in about twenty per cent of the cases. Some cases have shown a higher incidence with monozygotic twins than in a </a:t>
            </a:r>
            <a:r>
              <a:rPr lang="en-GB" dirty="0" err="1" smtClean="0"/>
              <a:t>dizygotic</a:t>
            </a:r>
            <a:r>
              <a:rPr lang="en-GB" dirty="0" smtClean="0"/>
              <a:t> twins</a:t>
            </a:r>
            <a:endParaRPr lang="en-US"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smtClean="0"/>
          </a:p>
          <a:p>
            <a:r>
              <a:rPr lang="en-GB" dirty="0" smtClean="0"/>
              <a:t>Other associated pre-disposing factors are maternal age (too young or above 35 years),</a:t>
            </a:r>
          </a:p>
          <a:p>
            <a:r>
              <a:rPr lang="en-GB" dirty="0" smtClean="0"/>
              <a:t> maternal diabetes mellitus, and</a:t>
            </a:r>
          </a:p>
          <a:p>
            <a:r>
              <a:rPr lang="en-GB" dirty="0" smtClean="0"/>
              <a:t> excessive alcohol intake during pregnancy,</a:t>
            </a:r>
          </a:p>
          <a:p>
            <a:r>
              <a:rPr lang="en-GB" dirty="0" smtClean="0"/>
              <a:t> drugs used in the treatment of cancers and the use of </a:t>
            </a:r>
            <a:r>
              <a:rPr lang="en-GB" dirty="0" err="1" smtClean="0"/>
              <a:t>accutane</a:t>
            </a:r>
            <a:r>
              <a:rPr lang="en-GB" dirty="0" smtClean="0"/>
              <a:t> (a drug used in some places in the treatment of acne).</a:t>
            </a:r>
            <a:endParaRPr lang="en-US" dirty="0" smtClean="0"/>
          </a:p>
          <a:p>
            <a:endParaRPr lang="en-US"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investigations</a:t>
            </a:r>
            <a:endParaRPr lang="en-US" dirty="0"/>
          </a:p>
        </p:txBody>
      </p:sp>
      <p:sp>
        <p:nvSpPr>
          <p:cNvPr id="3" name="Content Placeholder 2"/>
          <p:cNvSpPr>
            <a:spLocks noGrp="1"/>
          </p:cNvSpPr>
          <p:nvPr>
            <p:ph idx="1"/>
          </p:nvPr>
        </p:nvSpPr>
        <p:spPr/>
        <p:txBody>
          <a:bodyPr>
            <a:normAutofit/>
          </a:bodyPr>
          <a:lstStyle/>
          <a:p>
            <a:r>
              <a:rPr lang="en-GB" dirty="0" smtClean="0"/>
              <a:t>Cleft lip can easily be diagnosed just by observation, but care should be taken to determine whether it is simply confined to the lip or if it is more extensive. Cleft palate can rarely be confirmed by observation but by fingers into the mouth and palpate for any incomplete fusions in the roof of the infant’s mouth.</a:t>
            </a:r>
          </a:p>
          <a:p>
            <a:r>
              <a:rPr lang="en-GB" dirty="0" smtClean="0"/>
              <a:t> Occasionally, an x-ray may be ordered to visualize the affected area better. </a:t>
            </a:r>
            <a:endParaRPr lang="en-US" dirty="0" smtClean="0"/>
          </a:p>
          <a:p>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GB" dirty="0" smtClean="0"/>
              <a:t>The major problem associated with cleft palates is the inability to suckle and swallow.  </a:t>
            </a:r>
          </a:p>
          <a:p>
            <a:r>
              <a:rPr lang="en-GB" dirty="0" smtClean="0"/>
              <a:t>Other complications or problems, which the baby will encounter, include improper drainage of the middle ear, which causes poor functioning of the </a:t>
            </a:r>
            <a:r>
              <a:rPr lang="en-GB" dirty="0" err="1" smtClean="0"/>
              <a:t>eustachian</a:t>
            </a:r>
            <a:r>
              <a:rPr lang="en-GB" dirty="0" smtClean="0"/>
              <a:t> tubes. </a:t>
            </a:r>
          </a:p>
          <a:p>
            <a:r>
              <a:rPr lang="en-GB" dirty="0" smtClean="0"/>
              <a:t>This can lead to increased pressure in the middle ear, leading to ear infections.  This increases the incidence of conductive hearing impairment.  </a:t>
            </a:r>
          </a:p>
          <a:p>
            <a:r>
              <a:rPr lang="en-GB" dirty="0" smtClean="0"/>
              <a:t>Upper respiratory infections are also a long-term problem for these children.  </a:t>
            </a:r>
          </a:p>
          <a:p>
            <a:r>
              <a:rPr lang="en-GB" dirty="0" smtClean="0"/>
              <a:t>Speech development may be affected as the baby grows, unless surgical intervention has been undertaken.</a:t>
            </a:r>
            <a:endParaRPr lang="en-US" dirty="0" smtClean="0"/>
          </a:p>
          <a:p>
            <a:endParaRPr lang="en-US" dirty="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of cleft lip (harelip)</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GB" b="1" dirty="0" smtClean="0"/>
              <a:t> </a:t>
            </a:r>
            <a:endParaRPr lang="en-US" dirty="0" smtClean="0"/>
          </a:p>
          <a:p>
            <a:r>
              <a:rPr lang="en-GB" dirty="0" smtClean="0"/>
              <a:t>The baby and mother are admitted into a room in isolation to prevent alimentary and respiratory infections, which may follow surgery. </a:t>
            </a:r>
          </a:p>
          <a:p>
            <a:r>
              <a:rPr lang="en-GB" dirty="0" smtClean="0"/>
              <a:t> Plastic surgery is usually performed under general anaesthesia when the infant is about three months old, provided it is thriving and weight gain has been satisfactory.</a:t>
            </a:r>
          </a:p>
          <a:p>
            <a:r>
              <a:rPr lang="en-GB" dirty="0" smtClean="0"/>
              <a:t>  Initial repair may be revised at four or five years of age. </a:t>
            </a:r>
            <a:endParaRPr lang="en-US" dirty="0" smtClean="0"/>
          </a:p>
          <a:p>
            <a:r>
              <a:rPr lang="en-GB" dirty="0" smtClean="0"/>
              <a:t>As soon as the baby recovers from anaesthesia, glucose drinks in small amounts are commenced followed by breast milk using a spoon or pipette four hourly. </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 The child is nursed on lateral sides to prevent regurgitation and aspiration occurring. </a:t>
            </a:r>
          </a:p>
          <a:p>
            <a:endParaRPr lang="en-GB" dirty="0" smtClean="0"/>
          </a:p>
          <a:p>
            <a:r>
              <a:rPr lang="en-GB" dirty="0" smtClean="0"/>
              <a:t>The wound is kept clean by frequent swabbing with hydrogen peroxide.  </a:t>
            </a:r>
          </a:p>
          <a:p>
            <a:endParaRPr lang="en-GB" dirty="0" smtClean="0"/>
          </a:p>
          <a:p>
            <a:r>
              <a:rPr lang="en-GB" dirty="0" smtClean="0"/>
              <a:t>The sutures are removed 5 -7 days post operatively.  The arms may have to be splinted most of the time to prevent the baby from rubbing on the lips.</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cleft palate</a:t>
            </a:r>
            <a:endParaRPr lang="en-US" dirty="0"/>
          </a:p>
        </p:txBody>
      </p:sp>
      <p:sp>
        <p:nvSpPr>
          <p:cNvPr id="3" name="Content Placeholder 2"/>
          <p:cNvSpPr>
            <a:spLocks noGrp="1"/>
          </p:cNvSpPr>
          <p:nvPr>
            <p:ph idx="1"/>
          </p:nvPr>
        </p:nvSpPr>
        <p:spPr/>
        <p:txBody>
          <a:bodyPr/>
          <a:lstStyle/>
          <a:p>
            <a:r>
              <a:rPr lang="en-GB" i="1" dirty="0" smtClean="0"/>
              <a:t> </a:t>
            </a:r>
            <a:r>
              <a:rPr lang="en-GB" dirty="0" smtClean="0"/>
              <a:t>The palate can be surgically corrected by operation called </a:t>
            </a:r>
            <a:r>
              <a:rPr lang="en-GB" b="1" dirty="0" err="1" smtClean="0"/>
              <a:t>palatoplasty</a:t>
            </a:r>
            <a:r>
              <a:rPr lang="en-GB" dirty="0" smtClean="0"/>
              <a:t>, usually deferred until the child is about twelve months old. </a:t>
            </a:r>
          </a:p>
          <a:p>
            <a:r>
              <a:rPr lang="en-GB" dirty="0" smtClean="0"/>
              <a:t> During that period, attempts must be made to prevent infections and maintain the child's good nutritional status.</a:t>
            </a:r>
          </a:p>
          <a:p>
            <a:r>
              <a:rPr lang="en-GB" dirty="0" smtClean="0"/>
              <a:t> The cleft lip repair must heal before this second stage of surgery is undertaken.</a:t>
            </a:r>
            <a:endParaRPr lang="en-US"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endParaRPr lang="en-US" dirty="0"/>
          </a:p>
        </p:txBody>
      </p:sp>
      <p:sp>
        <p:nvSpPr>
          <p:cNvPr id="3" name="Content Placeholder 2"/>
          <p:cNvSpPr>
            <a:spLocks noGrp="1"/>
          </p:cNvSpPr>
          <p:nvPr>
            <p:ph idx="1"/>
          </p:nvPr>
        </p:nvSpPr>
        <p:spPr>
          <a:xfrm>
            <a:off x="457200" y="1143000"/>
            <a:ext cx="8229600" cy="5181600"/>
          </a:xfrm>
        </p:spPr>
        <p:txBody>
          <a:bodyPr>
            <a:normAutofit fontScale="77500" lnSpcReduction="20000"/>
          </a:bodyPr>
          <a:lstStyle/>
          <a:p>
            <a:pPr>
              <a:buNone/>
            </a:pPr>
            <a:r>
              <a:rPr lang="en-GB" b="1" i="1" dirty="0" smtClean="0"/>
              <a:t>Pre-operative care</a:t>
            </a:r>
            <a:endParaRPr lang="en-US" b="1" dirty="0" smtClean="0"/>
          </a:p>
          <a:p>
            <a:r>
              <a:rPr lang="en-GB" dirty="0" smtClean="0"/>
              <a:t>The child and the mother are admitted one week before the day of the operation. </a:t>
            </a:r>
          </a:p>
          <a:p>
            <a:r>
              <a:rPr lang="en-GB" dirty="0" smtClean="0"/>
              <a:t> Any infection must be contained before surgery.  You should take blood samples from the child to test for haemoglobin, grouping and cross matching. </a:t>
            </a:r>
          </a:p>
          <a:p>
            <a:r>
              <a:rPr lang="en-GB" dirty="0" smtClean="0"/>
              <a:t>Night splinting of the arms should be practiced so that the child may get used to the procedure in preparation for post-operative care.  </a:t>
            </a:r>
          </a:p>
          <a:p>
            <a:r>
              <a:rPr lang="en-GB" dirty="0" smtClean="0"/>
              <a:t>The child should not be allowed to consume any food for 6 hours before being sent to theatre but may be put on intravenous dextrose 5% during that period. </a:t>
            </a:r>
          </a:p>
          <a:p>
            <a:r>
              <a:rPr lang="en-GB" dirty="0" smtClean="0"/>
              <a:t> Pre-medications should be administered as ordered by the doctor. </a:t>
            </a:r>
          </a:p>
          <a:p>
            <a:r>
              <a:rPr lang="en-GB" dirty="0" smtClean="0"/>
              <a:t> Ask the parents to sign a consent form, as the operation is usually performed under general anaesthesia. </a:t>
            </a:r>
          </a:p>
          <a:p>
            <a:r>
              <a:rPr lang="en-GB" dirty="0" smtClean="0"/>
              <a:t> You will need to reassure the parents from time to time as they may be extremely anxious.</a:t>
            </a: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dirty="0" smtClean="0"/>
              <a:t>Advanced practice roles</a:t>
            </a:r>
          </a:p>
          <a:p>
            <a:r>
              <a:rPr lang="en-GB" dirty="0" smtClean="0"/>
              <a:t> nurse practitioner,</a:t>
            </a:r>
          </a:p>
          <a:p>
            <a:r>
              <a:rPr lang="en-GB" dirty="0" smtClean="0"/>
              <a:t> clinical nurse specialist</a:t>
            </a:r>
          </a:p>
          <a:p>
            <a:r>
              <a:rPr lang="en-GB" dirty="0" smtClean="0"/>
              <a:t> care manager </a:t>
            </a:r>
            <a:endParaRPr lang="en-US" dirty="0" smtClean="0"/>
          </a:p>
          <a:p>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257800"/>
          </a:xfrm>
        </p:spPr>
        <p:txBody>
          <a:bodyPr>
            <a:normAutofit fontScale="77500" lnSpcReduction="20000"/>
          </a:bodyPr>
          <a:lstStyle/>
          <a:p>
            <a:r>
              <a:rPr lang="en-GB" b="1" i="1" dirty="0" smtClean="0"/>
              <a:t>Post- operative care following cleft lip and cleft palate repair</a:t>
            </a:r>
            <a:endParaRPr lang="en-US" b="1" dirty="0" smtClean="0"/>
          </a:p>
          <a:p>
            <a:r>
              <a:rPr lang="en-GB" dirty="0" smtClean="0"/>
              <a:t>After cleft repair an infant usually accumulates mucus in the nose and mouth. These should be sucked out to clear the airway. </a:t>
            </a:r>
          </a:p>
          <a:p>
            <a:r>
              <a:rPr lang="en-GB" dirty="0" smtClean="0"/>
              <a:t> A laryngoscope, </a:t>
            </a:r>
            <a:r>
              <a:rPr lang="en-GB" dirty="0" err="1" smtClean="0"/>
              <a:t>endotracheal</a:t>
            </a:r>
            <a:r>
              <a:rPr lang="en-GB" dirty="0" smtClean="0"/>
              <a:t> tube and suction machine should always be kept within reach in case of need.</a:t>
            </a:r>
          </a:p>
          <a:p>
            <a:r>
              <a:rPr lang="en-GB" dirty="0" smtClean="0"/>
              <a:t> The air in the environment should be humidified. </a:t>
            </a:r>
          </a:p>
          <a:p>
            <a:r>
              <a:rPr lang="en-GB" dirty="0" smtClean="0"/>
              <a:t> Mild sedatives should be prescribed and given as necessary. </a:t>
            </a:r>
            <a:endParaRPr lang="en-US" dirty="0" smtClean="0"/>
          </a:p>
          <a:p>
            <a:r>
              <a:rPr lang="en-GB" dirty="0" smtClean="0"/>
              <a:t>The child’s arms should be restrained in splints to prevent him/ her from rubbing the operated area, but he/she should be periodically released (every two hours). </a:t>
            </a:r>
          </a:p>
          <a:p>
            <a:r>
              <a:rPr lang="en-GB" dirty="0" smtClean="0"/>
              <a:t> The parents should be involved in the child’s care to provide some comfort.  Feeding should be continued frequently as ordered. Additionally, continue to monitor for signs of bleeding. </a:t>
            </a:r>
          </a:p>
          <a:p>
            <a:r>
              <a:rPr lang="en-GB" dirty="0" smtClean="0"/>
              <a:t> Observations of temperature, pulse and respiration are done 1-2 hourly to detect onset of infections. </a:t>
            </a:r>
          </a:p>
          <a:p>
            <a:r>
              <a:rPr lang="en-GB" dirty="0" smtClean="0"/>
              <a:t> A clinical follow up is necessary to monitor the child's speech. Speech therapy may be necessary if difficulties exist.</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Oesophageal</a:t>
            </a:r>
            <a:r>
              <a:rPr lang="en-US" dirty="0" smtClean="0"/>
              <a:t> fistula</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This is an abnormal opening of the oesophageal wall.  </a:t>
            </a:r>
          </a:p>
          <a:p>
            <a:r>
              <a:rPr lang="en-GB" dirty="0" smtClean="0"/>
              <a:t>In some cases the fistula and </a:t>
            </a:r>
            <a:r>
              <a:rPr lang="en-GB" dirty="0" err="1" smtClean="0"/>
              <a:t>atresia</a:t>
            </a:r>
            <a:r>
              <a:rPr lang="en-GB" dirty="0" smtClean="0"/>
              <a:t> may occur together, involving the trachea.  </a:t>
            </a:r>
          </a:p>
          <a:p>
            <a:r>
              <a:rPr lang="en-GB" dirty="0" smtClean="0"/>
              <a:t>Fistulae tend to occur more often in low birth weight babies. </a:t>
            </a:r>
          </a:p>
          <a:p>
            <a:r>
              <a:rPr lang="en-GB" dirty="0" smtClean="0"/>
              <a:t> A history of </a:t>
            </a:r>
            <a:r>
              <a:rPr lang="en-GB" dirty="0" err="1" smtClean="0"/>
              <a:t>polyhdramnious</a:t>
            </a:r>
            <a:r>
              <a:rPr lang="en-GB" dirty="0" smtClean="0"/>
              <a:t> (an excessive amount of amniotic fluid) during pregnancy is often a pre-determinant. </a:t>
            </a:r>
          </a:p>
          <a:p>
            <a:r>
              <a:rPr lang="en-GB" dirty="0" smtClean="0"/>
              <a:t>The commonest abnormalities met with in medical practice are a </a:t>
            </a:r>
            <a:r>
              <a:rPr lang="en-GB" dirty="0" err="1" smtClean="0"/>
              <a:t>tracheo</a:t>
            </a:r>
            <a:r>
              <a:rPr lang="en-GB" dirty="0" smtClean="0"/>
              <a:t> -oesophageal fistula without associated </a:t>
            </a:r>
            <a:r>
              <a:rPr lang="en-GB" dirty="0" err="1" smtClean="0"/>
              <a:t>atresia</a:t>
            </a:r>
            <a:r>
              <a:rPr lang="en-GB" dirty="0" smtClean="0"/>
              <a:t> of the oesophagus and a </a:t>
            </a:r>
            <a:r>
              <a:rPr lang="en-GB" dirty="0" err="1" smtClean="0"/>
              <a:t>tracheo</a:t>
            </a:r>
            <a:r>
              <a:rPr lang="en-GB" dirty="0" smtClean="0"/>
              <a:t>-oesophageal fistula with associated oesophageal </a:t>
            </a:r>
            <a:r>
              <a:rPr lang="en-GB" dirty="0" err="1" smtClean="0"/>
              <a:t>atresia</a:t>
            </a:r>
            <a:r>
              <a:rPr lang="en-GB" dirty="0" smtClean="0"/>
              <a:t>.</a:t>
            </a:r>
            <a:endParaRPr lang="en-US"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lstStyle/>
          <a:p>
            <a:r>
              <a:rPr lang="en-GB" i="1" dirty="0" smtClean="0"/>
              <a:t> </a:t>
            </a:r>
            <a:r>
              <a:rPr lang="en-GB" dirty="0" smtClean="0"/>
              <a:t>Gastric reflux into the trachea will occur, causing inhalation of secretions and hydrochloric acid, resulting into ulceration of the mucous membrane.  </a:t>
            </a:r>
          </a:p>
          <a:p>
            <a:r>
              <a:rPr lang="en-GB" dirty="0" smtClean="0"/>
              <a:t>The baby will persistently cough and choke due to aspiration of gastric content. </a:t>
            </a:r>
          </a:p>
          <a:p>
            <a:r>
              <a:rPr lang="en-GB" dirty="0" smtClean="0"/>
              <a:t>This may lead to the development of pneumonia. </a:t>
            </a:r>
          </a:p>
          <a:p>
            <a:r>
              <a:rPr lang="en-GB" dirty="0" smtClean="0"/>
              <a:t>Cyanosis is present and respiration disturbed.  </a:t>
            </a:r>
          </a:p>
          <a:p>
            <a:r>
              <a:rPr lang="en-GB" dirty="0" smtClean="0"/>
              <a:t>Management of the condition necessitates surgical repair.</a:t>
            </a:r>
            <a:endParaRPr lang="en-US" dirty="0" smtClean="0"/>
          </a:p>
          <a:p>
            <a:endParaRPr lang="en-US"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GB" b="1" i="1" dirty="0" smtClean="0"/>
              <a:t>Pre-operative care</a:t>
            </a:r>
            <a:endParaRPr lang="en-US" b="1" dirty="0" smtClean="0"/>
          </a:p>
          <a:p>
            <a:r>
              <a:rPr lang="en-GB" dirty="0" smtClean="0"/>
              <a:t>The infant should be nursed in the incubator, kept warm and given highly humidified oxygen to relieve respiratory distress and liquefy secretion. </a:t>
            </a:r>
          </a:p>
          <a:p>
            <a:r>
              <a:rPr lang="en-GB" dirty="0" smtClean="0"/>
              <a:t>The infant’s head should be slightly elevated and intermitted suction carried out both to the mouth, pharynx and proximal oesophageal pouch. </a:t>
            </a:r>
          </a:p>
          <a:p>
            <a:r>
              <a:rPr lang="en-GB" dirty="0" smtClean="0"/>
              <a:t>The catheter may have to be changed daily by the doctor or irrigated with the normal saline. </a:t>
            </a:r>
          </a:p>
          <a:p>
            <a:r>
              <a:rPr lang="en-GB" dirty="0" smtClean="0"/>
              <a:t> At intervals the infant's head may be lowered to facilitate free drainage of secretion. </a:t>
            </a:r>
          </a:p>
          <a:p>
            <a:r>
              <a:rPr lang="en-GB" dirty="0" smtClean="0"/>
              <a:t> You should continue to take and record the vital signs and monitor respiration to analyse the effectiveness of these procedures.</a:t>
            </a:r>
          </a:p>
          <a:p>
            <a:r>
              <a:rPr lang="en-GB" dirty="0" smtClean="0"/>
              <a:t> Antibiotics are administered </a:t>
            </a:r>
            <a:r>
              <a:rPr lang="en-GB" dirty="0" err="1" smtClean="0"/>
              <a:t>prophylactically</a:t>
            </a:r>
            <a:r>
              <a:rPr lang="en-GB" dirty="0" smtClean="0"/>
              <a:t>.</a:t>
            </a:r>
            <a:endParaRPr lang="en-US" dirty="0" smtClean="0"/>
          </a:p>
          <a:p>
            <a:r>
              <a:rPr lang="en-GB"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Surgical management</a:t>
            </a:r>
            <a:endParaRPr lang="en-US" dirty="0"/>
          </a:p>
        </p:txBody>
      </p:sp>
      <p:sp>
        <p:nvSpPr>
          <p:cNvPr id="3" name="Content Placeholder 2"/>
          <p:cNvSpPr>
            <a:spLocks noGrp="1"/>
          </p:cNvSpPr>
          <p:nvPr>
            <p:ph idx="1"/>
          </p:nvPr>
        </p:nvSpPr>
        <p:spPr/>
        <p:txBody>
          <a:bodyPr/>
          <a:lstStyle/>
          <a:p>
            <a:r>
              <a:rPr lang="en-GB" dirty="0" smtClean="0"/>
              <a:t>As soon as the diagnosis confirms the presence of fistula, a </a:t>
            </a:r>
            <a:r>
              <a:rPr lang="en-GB" dirty="0" err="1" smtClean="0"/>
              <a:t>gastrostomy</a:t>
            </a:r>
            <a:r>
              <a:rPr lang="en-GB" dirty="0" smtClean="0"/>
              <a:t> should be performed to decompress the stomach and also serves as a way of feeding after surgery. </a:t>
            </a:r>
          </a:p>
          <a:p>
            <a:r>
              <a:rPr lang="en-GB" dirty="0" smtClean="0"/>
              <a:t> The </a:t>
            </a:r>
            <a:r>
              <a:rPr lang="en-GB" dirty="0" err="1" smtClean="0"/>
              <a:t>gastrostomy</a:t>
            </a:r>
            <a:r>
              <a:rPr lang="en-GB" dirty="0" smtClean="0"/>
              <a:t> tube may be left open to permit the escape of air from the stomach. </a:t>
            </a:r>
          </a:p>
          <a:p>
            <a:r>
              <a:rPr lang="en-GB" dirty="0" smtClean="0"/>
              <a:t> The fistulae are then repaired.  Attempts should be made to prevent the gastric content entering the lungs.  </a:t>
            </a:r>
          </a:p>
          <a:p>
            <a:r>
              <a:rPr lang="en-GB" dirty="0" smtClean="0"/>
              <a:t>This is achieved by modifying the infant's position.</a:t>
            </a:r>
            <a:endParaRPr lang="en-US" dirty="0" smtClean="0"/>
          </a:p>
          <a:p>
            <a:endParaRPr lang="en-US"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GB" b="1" i="1" dirty="0" smtClean="0"/>
              <a:t>Post-operative care</a:t>
            </a:r>
            <a:endParaRPr lang="en-US" b="1" dirty="0" smtClean="0"/>
          </a:p>
          <a:p>
            <a:r>
              <a:rPr lang="en-GB" dirty="0" smtClean="0"/>
              <a:t>Any respiratory difficulties or distress should be reported immediately to the attending physician.  </a:t>
            </a:r>
          </a:p>
          <a:p>
            <a:r>
              <a:rPr lang="en-GB" dirty="0" smtClean="0"/>
              <a:t>The </a:t>
            </a:r>
            <a:r>
              <a:rPr lang="en-GB" dirty="0" err="1" smtClean="0"/>
              <a:t>gastrostomy</a:t>
            </a:r>
            <a:r>
              <a:rPr lang="en-GB" dirty="0" smtClean="0"/>
              <a:t> tube should be allowed to drain freely by gravity until the second or third post-operative day. </a:t>
            </a:r>
          </a:p>
          <a:p>
            <a:r>
              <a:rPr lang="en-GB" dirty="0" smtClean="0"/>
              <a:t> It can be used to feed the infant, beginning first with glucose and then graduating to a milk formula. </a:t>
            </a:r>
          </a:p>
          <a:p>
            <a:r>
              <a:rPr lang="en-GB" dirty="0" smtClean="0"/>
              <a:t> As the condition improves, oral feeds should be introduced at which point the </a:t>
            </a:r>
            <a:r>
              <a:rPr lang="en-GB" dirty="0" err="1" smtClean="0"/>
              <a:t>gastrostomy</a:t>
            </a:r>
            <a:r>
              <a:rPr lang="en-GB" dirty="0" smtClean="0"/>
              <a:t> tube may finally be removed. </a:t>
            </a:r>
          </a:p>
          <a:p>
            <a:r>
              <a:rPr lang="en-GB" dirty="0" smtClean="0"/>
              <a:t>The nurse should ascertain that the baby can swallow without any problem.  </a:t>
            </a:r>
          </a:p>
          <a:p>
            <a:r>
              <a:rPr lang="en-GB" dirty="0" smtClean="0"/>
              <a:t>Once the </a:t>
            </a:r>
            <a:r>
              <a:rPr lang="en-GB" dirty="0" err="1" smtClean="0"/>
              <a:t>gastrostomy</a:t>
            </a:r>
            <a:r>
              <a:rPr lang="en-GB" dirty="0" smtClean="0"/>
              <a:t> tube has been removed and the baby is feeding well orally, his discharge may be planned.</a:t>
            </a:r>
            <a:endParaRPr lang="en-US" dirty="0" smtClean="0"/>
          </a:p>
          <a:p>
            <a:endParaRPr lang="en-US"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i="1" dirty="0" smtClean="0"/>
              <a:t>Clinical follow up </a:t>
            </a:r>
            <a:r>
              <a:rPr lang="en-GB" i="1" dirty="0" smtClean="0"/>
              <a:t> </a:t>
            </a:r>
            <a:endParaRPr lang="en-US" dirty="0" smtClean="0"/>
          </a:p>
          <a:p>
            <a:r>
              <a:rPr lang="en-GB" dirty="0" smtClean="0"/>
              <a:t>In three to six weeks post-operatively an </a:t>
            </a:r>
            <a:r>
              <a:rPr lang="en-GB" dirty="0" err="1" smtClean="0"/>
              <a:t>oesophagoscopy</a:t>
            </a:r>
            <a:r>
              <a:rPr lang="en-GB" dirty="0" smtClean="0"/>
              <a:t> should be performed to inspect the status of the </a:t>
            </a:r>
            <a:r>
              <a:rPr lang="en-GB" dirty="0" err="1" smtClean="0"/>
              <a:t>anastomosis</a:t>
            </a:r>
            <a:r>
              <a:rPr lang="en-GB" dirty="0" smtClean="0"/>
              <a:t>. </a:t>
            </a:r>
          </a:p>
          <a:p>
            <a:r>
              <a:rPr lang="en-GB" dirty="0" smtClean="0"/>
              <a:t> Oesophageal dilatation may have to be performed if a stricture is suspect.</a:t>
            </a:r>
          </a:p>
          <a:p>
            <a:r>
              <a:rPr lang="en-GB" dirty="0" smtClean="0"/>
              <a:t>  Advise the parents to monitor the child's progress, especially where difficulties with feeding and swallowing are noted.  The child must be returned to hospital immediately without delay.</a:t>
            </a:r>
            <a:endParaRPr lang="en-US" dirty="0" smtClean="0"/>
          </a:p>
          <a:p>
            <a:endParaRPr lang="en-US"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Congenital pyloric </a:t>
            </a:r>
            <a:r>
              <a:rPr lang="en-US" dirty="0" err="1" smtClean="0"/>
              <a:t>stenosis</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This is an obstruction at the pyloric sphincter caused by hypertrophy of the circular muscle fibres in the pylorus, resulting in gastric stasis and dilatation. </a:t>
            </a:r>
          </a:p>
          <a:p>
            <a:r>
              <a:rPr lang="en-GB" dirty="0" smtClean="0"/>
              <a:t>The condition occurs soon after birth for unknown reasons.  </a:t>
            </a:r>
          </a:p>
          <a:p>
            <a:r>
              <a:rPr lang="en-GB" dirty="0" smtClean="0"/>
              <a:t>Pyloric </a:t>
            </a:r>
            <a:r>
              <a:rPr lang="en-GB" dirty="0" err="1" smtClean="0"/>
              <a:t>stenosis</a:t>
            </a:r>
            <a:r>
              <a:rPr lang="en-GB" dirty="0" smtClean="0"/>
              <a:t> is a common surgical condition of the gastro-intestinal tract occurring in approximately 1 in 150 male infants and 1 in 750 female infants (this denotes a ratio of 1 male to 5 female infants). </a:t>
            </a:r>
          </a:p>
          <a:p>
            <a:r>
              <a:rPr lang="en-GB" dirty="0" smtClean="0"/>
              <a:t> It also tends to occur more frequently in the first-born children and in some families more than the others. </a:t>
            </a:r>
          </a:p>
          <a:p>
            <a:r>
              <a:rPr lang="en-GB" dirty="0" smtClean="0"/>
              <a:t> The child is usually normal until three to four weeks old. </a:t>
            </a:r>
            <a:endParaRPr lang="en-US" dirty="0" smtClean="0"/>
          </a:p>
          <a:p>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endParaRPr lang="en-US" dirty="0"/>
          </a:p>
        </p:txBody>
      </p:sp>
      <p:sp>
        <p:nvSpPr>
          <p:cNvPr id="3" name="Content Placeholder 2"/>
          <p:cNvSpPr>
            <a:spLocks noGrp="1"/>
          </p:cNvSpPr>
          <p:nvPr>
            <p:ph idx="1"/>
          </p:nvPr>
        </p:nvSpPr>
        <p:spPr/>
        <p:txBody>
          <a:bodyPr>
            <a:normAutofit fontScale="92500" lnSpcReduction="20000"/>
          </a:bodyPr>
          <a:lstStyle/>
          <a:p>
            <a:r>
              <a:rPr lang="en-GB" b="1" dirty="0" smtClean="0"/>
              <a:t> </a:t>
            </a:r>
            <a:r>
              <a:rPr lang="en-GB" dirty="0" smtClean="0"/>
              <a:t>In pyloric </a:t>
            </a:r>
            <a:r>
              <a:rPr lang="en-GB" dirty="0" err="1" smtClean="0"/>
              <a:t>stenosis</a:t>
            </a:r>
            <a:r>
              <a:rPr lang="en-GB" dirty="0" smtClean="0"/>
              <a:t>, there is a diffuse </a:t>
            </a:r>
            <a:r>
              <a:rPr lang="en-GB" b="1" dirty="0" smtClean="0"/>
              <a:t>hypertrophy</a:t>
            </a:r>
            <a:r>
              <a:rPr lang="en-GB" dirty="0" smtClean="0"/>
              <a:t> and </a:t>
            </a:r>
            <a:r>
              <a:rPr lang="en-GB" b="1" dirty="0" smtClean="0"/>
              <a:t>hyperplasia</a:t>
            </a:r>
            <a:r>
              <a:rPr lang="en-GB" dirty="0" smtClean="0"/>
              <a:t> of the smooth muscle of the </a:t>
            </a:r>
            <a:r>
              <a:rPr lang="en-GB" b="1" dirty="0" smtClean="0"/>
              <a:t>gastric </a:t>
            </a:r>
            <a:r>
              <a:rPr lang="en-GB" b="1" dirty="0" err="1" smtClean="0"/>
              <a:t>antrum</a:t>
            </a:r>
            <a:r>
              <a:rPr lang="en-GB" b="1" dirty="0" smtClean="0"/>
              <a:t> </a:t>
            </a:r>
            <a:r>
              <a:rPr lang="en-GB" dirty="0" smtClean="0"/>
              <a:t>and sphincter, which becomes twice its normal size and is almost cartilaginous in its consistence.</a:t>
            </a:r>
          </a:p>
          <a:p>
            <a:r>
              <a:rPr lang="en-GB" dirty="0" smtClean="0"/>
              <a:t> This pathological change increases the size of the pyloric circulation muscle, which in turn, results in the narrowing of its orifice.  </a:t>
            </a:r>
          </a:p>
          <a:p>
            <a:r>
              <a:rPr lang="en-GB" dirty="0" smtClean="0"/>
              <a:t>This narrowing can be partial or absolute which leads to obstruction. </a:t>
            </a:r>
          </a:p>
          <a:p>
            <a:r>
              <a:rPr lang="en-GB" dirty="0" smtClean="0"/>
              <a:t> The gastric contents cannot, therefore, flow freely through the constricted or blocked pylorus.  </a:t>
            </a:r>
          </a:p>
          <a:p>
            <a:r>
              <a:rPr lang="en-GB" dirty="0" smtClean="0"/>
              <a:t>Vigorous peristalsis results in hypertrophy and dilatation of the stomach muscle.</a:t>
            </a:r>
            <a:endParaRPr lang="en-US" dirty="0" smtClean="0"/>
          </a:p>
          <a:p>
            <a:endParaRPr lang="en-US"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GB" dirty="0" smtClean="0"/>
              <a:t>As a result of pathological changes occurring, the infant usually presents with the following:</a:t>
            </a:r>
            <a:endParaRPr lang="en-US" dirty="0" smtClean="0"/>
          </a:p>
          <a:p>
            <a:pPr lvl="0"/>
            <a:r>
              <a:rPr lang="en-GB" dirty="0" smtClean="0"/>
              <a:t>Persistent vomiting which gradually increases in severity until it becomes projectile;</a:t>
            </a:r>
            <a:endParaRPr lang="en-US" dirty="0" smtClean="0"/>
          </a:p>
          <a:p>
            <a:pPr lvl="0"/>
            <a:r>
              <a:rPr lang="en-GB" dirty="0" smtClean="0"/>
              <a:t>The infant becomes dehydrated and develops </a:t>
            </a:r>
            <a:r>
              <a:rPr lang="en-GB" dirty="0" err="1" smtClean="0"/>
              <a:t>hypochlorhydric</a:t>
            </a:r>
            <a:r>
              <a:rPr lang="en-GB" dirty="0" smtClean="0"/>
              <a:t> alkalosis (blood becomes more alkaline than usual because of diminished level of hydrochloric acid);</a:t>
            </a:r>
            <a:endParaRPr lang="en-US" dirty="0" smtClean="0"/>
          </a:p>
          <a:p>
            <a:pPr lvl="0"/>
            <a:r>
              <a:rPr lang="en-GB" dirty="0" smtClean="0"/>
              <a:t>Gastritis with some bleeding from the gastric mucosa may also occur;</a:t>
            </a:r>
            <a:endParaRPr lang="en-US" dirty="0" smtClean="0"/>
          </a:p>
          <a:p>
            <a:pPr lvl="0"/>
            <a:r>
              <a:rPr lang="en-GB" dirty="0" smtClean="0"/>
              <a:t>Loss of weight and constipation may follow;</a:t>
            </a:r>
            <a:endParaRPr lang="en-US" dirty="0" smtClean="0"/>
          </a:p>
          <a:p>
            <a:pPr lvl="0"/>
            <a:r>
              <a:rPr lang="en-GB" dirty="0" smtClean="0"/>
              <a:t>On physical examination, visible peristaltic movement of the stomach is noticeable over the abdominal wall;</a:t>
            </a:r>
            <a:endParaRPr lang="en-US" dirty="0" smtClean="0"/>
          </a:p>
          <a:p>
            <a:pPr lvl="0"/>
            <a:r>
              <a:rPr lang="en-GB" dirty="0" smtClean="0"/>
              <a:t>On abdominal palpation a lump can be felt indicating thickened pylorus.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US" dirty="0"/>
          </a:p>
        </p:txBody>
      </p:sp>
      <p:sp>
        <p:nvSpPr>
          <p:cNvPr id="3" name="Content Placeholder 2"/>
          <p:cNvSpPr>
            <a:spLocks noGrp="1"/>
          </p:cNvSpPr>
          <p:nvPr>
            <p:ph idx="1"/>
          </p:nvPr>
        </p:nvSpPr>
        <p:spPr/>
        <p:txBody>
          <a:bodyPr/>
          <a:lstStyle/>
          <a:p>
            <a:r>
              <a:rPr lang="en-US" dirty="0" smtClean="0"/>
              <a:t>Definition</a:t>
            </a:r>
          </a:p>
          <a:p>
            <a:r>
              <a:rPr lang="en-US" dirty="0" smtClean="0"/>
              <a:t>Principles of </a:t>
            </a:r>
            <a:r>
              <a:rPr lang="en-US" dirty="0" err="1" smtClean="0"/>
              <a:t>paediatric</a:t>
            </a:r>
            <a:r>
              <a:rPr lang="en-US" dirty="0" smtClean="0"/>
              <a:t> nursing</a:t>
            </a:r>
          </a:p>
          <a:p>
            <a:r>
              <a:rPr lang="en-US" dirty="0" smtClean="0"/>
              <a:t>Review of the normal growth and developmental milestones in childhood</a:t>
            </a:r>
          </a:p>
          <a:p>
            <a:r>
              <a:rPr lang="en-US" dirty="0" smtClean="0"/>
              <a:t>Effects of illness and </a:t>
            </a:r>
            <a:r>
              <a:rPr lang="en-US" dirty="0" err="1" smtClean="0"/>
              <a:t>hospitalisation</a:t>
            </a:r>
            <a:r>
              <a:rPr lang="en-US" dirty="0" smtClean="0"/>
              <a:t> on children: biological, physical, social, psychological</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Nurse, child and family communication</a:t>
            </a:r>
            <a:endParaRPr lang="en-US" dirty="0"/>
          </a:p>
        </p:txBody>
      </p:sp>
      <p:sp>
        <p:nvSpPr>
          <p:cNvPr id="3" name="Content Placeholder 2"/>
          <p:cNvSpPr>
            <a:spLocks noGrp="1"/>
          </p:cNvSpPr>
          <p:nvPr>
            <p:ph idx="1"/>
          </p:nvPr>
        </p:nvSpPr>
        <p:spPr/>
        <p:txBody>
          <a:bodyPr/>
          <a:lstStyle/>
          <a:p>
            <a:pPr>
              <a:buNone/>
            </a:pPr>
            <a:r>
              <a:rPr lang="en-GB" dirty="0" smtClean="0"/>
              <a:t>Nurses </a:t>
            </a:r>
            <a:r>
              <a:rPr lang="en-GB" dirty="0"/>
              <a:t>need to use effective communication skills in every interaction to</a:t>
            </a:r>
            <a:r>
              <a:rPr lang="en-GB" dirty="0" smtClean="0"/>
              <a:t>:</a:t>
            </a:r>
          </a:p>
          <a:p>
            <a:r>
              <a:rPr lang="en-GB" dirty="0" smtClean="0"/>
              <a:t> </a:t>
            </a:r>
            <a:r>
              <a:rPr lang="en-GB" dirty="0"/>
              <a:t>enhance cooperation of family </a:t>
            </a:r>
            <a:r>
              <a:rPr lang="en-GB" dirty="0" smtClean="0"/>
              <a:t>and</a:t>
            </a:r>
          </a:p>
          <a:p>
            <a:r>
              <a:rPr lang="en-GB" dirty="0" smtClean="0"/>
              <a:t> </a:t>
            </a:r>
            <a:r>
              <a:rPr lang="en-GB" dirty="0"/>
              <a:t>ensure interventions are likely to be optional because of good rapport.</a:t>
            </a:r>
            <a:endParaRPr lang="en-US" dirty="0"/>
          </a:p>
          <a:p>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investigations</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Any investigations should begin with history taking with reference to immediate projectile vomiting which follows feeds. </a:t>
            </a:r>
          </a:p>
          <a:p>
            <a:r>
              <a:rPr lang="en-GB" dirty="0" smtClean="0"/>
              <a:t> Undertake a physical examination of the child. </a:t>
            </a:r>
          </a:p>
          <a:p>
            <a:r>
              <a:rPr lang="en-GB" dirty="0" smtClean="0"/>
              <a:t> A radiological study, which may include barium meal, may also be required.</a:t>
            </a:r>
          </a:p>
          <a:p>
            <a:r>
              <a:rPr lang="en-GB" dirty="0" smtClean="0"/>
              <a:t>  Blood tests should be carried out to determine serum chloride concentration as well as the ph, sodium and potassium level.  </a:t>
            </a:r>
          </a:p>
          <a:p>
            <a:r>
              <a:rPr lang="en-GB" dirty="0" err="1" smtClean="0"/>
              <a:t>Haemotocrit</a:t>
            </a:r>
            <a:r>
              <a:rPr lang="en-GB" dirty="0" smtClean="0"/>
              <a:t> and haemoglobin level estimations, which are normally high because of </a:t>
            </a:r>
            <a:r>
              <a:rPr lang="en-GB" dirty="0" err="1" smtClean="0"/>
              <a:t>haemo</a:t>
            </a:r>
            <a:r>
              <a:rPr lang="en-GB" dirty="0" smtClean="0"/>
              <a:t>-concentration, should also be tested for.</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70000" lnSpcReduction="20000"/>
          </a:bodyPr>
          <a:lstStyle/>
          <a:p>
            <a:r>
              <a:rPr lang="en-GB" b="1" dirty="0" smtClean="0"/>
              <a:t> </a:t>
            </a:r>
            <a:r>
              <a:rPr lang="en-GB" dirty="0" smtClean="0"/>
              <a:t>If the operative measures are delayed for one reason or another, the baby should be managed in the interim.</a:t>
            </a:r>
          </a:p>
          <a:p>
            <a:r>
              <a:rPr lang="en-GB" dirty="0" smtClean="0"/>
              <a:t> Due to persistent vomiting, the feeds should be reduced radically.  </a:t>
            </a:r>
          </a:p>
          <a:p>
            <a:r>
              <a:rPr lang="en-GB" dirty="0" smtClean="0"/>
              <a:t>Gastric </a:t>
            </a:r>
            <a:r>
              <a:rPr lang="en-GB" dirty="0" err="1" smtClean="0"/>
              <a:t>lavage</a:t>
            </a:r>
            <a:r>
              <a:rPr lang="en-GB" dirty="0" smtClean="0"/>
              <a:t> should be performed at regular intervals using normal saline. </a:t>
            </a:r>
          </a:p>
          <a:p>
            <a:r>
              <a:rPr lang="en-GB" dirty="0" smtClean="0"/>
              <a:t>An intravenous infusion of 5% dextrose normal saline should be put up and monitored.  </a:t>
            </a:r>
          </a:p>
          <a:p>
            <a:r>
              <a:rPr lang="en-GB" dirty="0" smtClean="0"/>
              <a:t>You should also maintain a fluid balance chart. </a:t>
            </a:r>
          </a:p>
          <a:p>
            <a:endParaRPr lang="en-GB" dirty="0" smtClean="0"/>
          </a:p>
          <a:p>
            <a:r>
              <a:rPr lang="en-GB" dirty="0" smtClean="0"/>
              <a:t> Monitor the child’s electrolyte balance monitored and any deficiencies identified should be replaced accordingly. </a:t>
            </a:r>
          </a:p>
          <a:p>
            <a:endParaRPr lang="en-GB" dirty="0" smtClean="0"/>
          </a:p>
          <a:p>
            <a:r>
              <a:rPr lang="en-GB" dirty="0" smtClean="0"/>
              <a:t> Muscle relaxant (antispasmodic) drugs, for example, atropine </a:t>
            </a:r>
            <a:r>
              <a:rPr lang="en-GB" dirty="0" err="1" smtClean="0"/>
              <a:t>methonitrate</a:t>
            </a:r>
            <a:r>
              <a:rPr lang="en-GB" dirty="0" smtClean="0"/>
              <a:t> (</a:t>
            </a:r>
            <a:r>
              <a:rPr lang="en-GB" dirty="0" err="1" smtClean="0"/>
              <a:t>eumydrin</a:t>
            </a:r>
            <a:r>
              <a:rPr lang="en-GB" dirty="0" smtClean="0"/>
              <a:t>) 0.6% alcohol solution, administered by a dropper or pipette direct on the tongue at the back of the mouth, may be prescribed to be given fifteen to twenty minutes prior to each feed.</a:t>
            </a:r>
            <a:endParaRPr lang="en-US" dirty="0" smtClean="0"/>
          </a:p>
          <a:p>
            <a:endParaRPr lang="en-US" dirty="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GB" b="1" i="1" dirty="0" smtClean="0"/>
              <a:t>Surgical management</a:t>
            </a:r>
            <a:endParaRPr lang="en-US" b="1" dirty="0" smtClean="0"/>
          </a:p>
          <a:p>
            <a:r>
              <a:rPr lang="en-GB" dirty="0" smtClean="0"/>
              <a:t>The only curative treatment is surgical intervention, known as </a:t>
            </a:r>
            <a:r>
              <a:rPr lang="en-GB" b="1" dirty="0" err="1" smtClean="0"/>
              <a:t>pyloromyotomy</a:t>
            </a:r>
            <a:r>
              <a:rPr lang="en-GB" b="1" dirty="0" smtClean="0"/>
              <a:t> (</a:t>
            </a:r>
            <a:r>
              <a:rPr lang="en-GB" b="1" dirty="0" err="1" smtClean="0"/>
              <a:t>rammstedt's</a:t>
            </a:r>
            <a:r>
              <a:rPr lang="en-GB" b="1" dirty="0" smtClean="0"/>
              <a:t> operation), </a:t>
            </a:r>
            <a:r>
              <a:rPr lang="en-GB" dirty="0" smtClean="0"/>
              <a:t>which should be undertaken as soon as possible, in order to relieve the obstruction.</a:t>
            </a:r>
          </a:p>
          <a:p>
            <a:r>
              <a:rPr lang="en-GB" dirty="0" smtClean="0"/>
              <a:t> The procedure is performed under general anaesthesia or local anaesthesia  and involves making an incision through the hypertrophied circular muscle without severing the mucous membrane, which then bulges between the longitudinally split muscle  thus widening the passage.</a:t>
            </a:r>
            <a:endParaRPr lang="en-US" dirty="0" smtClean="0"/>
          </a:p>
          <a:p>
            <a:endParaRPr lang="en-US" dirty="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op care</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isolate in a cubical, keep warm and the reverse barrier nursing method employed.   </a:t>
            </a:r>
            <a:endParaRPr lang="en-US" dirty="0" smtClean="0"/>
          </a:p>
          <a:p>
            <a:pPr lvl="0"/>
            <a:r>
              <a:rPr lang="en-GB" dirty="0" smtClean="0"/>
              <a:t>Regularly take and record vital signs.  The temperature should be taken rectally;</a:t>
            </a:r>
            <a:endParaRPr lang="en-US" dirty="0" smtClean="0"/>
          </a:p>
          <a:p>
            <a:pPr lvl="0"/>
            <a:r>
              <a:rPr lang="en-GB" dirty="0" smtClean="0"/>
              <a:t>Monitor the amount and characteristics of the </a:t>
            </a:r>
            <a:r>
              <a:rPr lang="en-GB" dirty="0" err="1" smtClean="0"/>
              <a:t>vomitus</a:t>
            </a:r>
            <a:r>
              <a:rPr lang="en-GB" dirty="0" smtClean="0"/>
              <a:t> and stool;</a:t>
            </a:r>
            <a:endParaRPr lang="en-US" dirty="0" smtClean="0"/>
          </a:p>
          <a:p>
            <a:pPr lvl="0"/>
            <a:r>
              <a:rPr lang="en-GB" dirty="0" smtClean="0"/>
              <a:t>Observe for signs of hunger such as the infant sucking the fingers or fist as well as for signs of </a:t>
            </a:r>
            <a:r>
              <a:rPr lang="en-GB" dirty="0" err="1" smtClean="0"/>
              <a:t>hyperperistalsis</a:t>
            </a:r>
            <a:r>
              <a:rPr lang="en-GB" dirty="0" smtClean="0"/>
              <a:t>;</a:t>
            </a:r>
            <a:endParaRPr lang="en-US" dirty="0" smtClean="0"/>
          </a:p>
          <a:p>
            <a:pPr lvl="0"/>
            <a:r>
              <a:rPr lang="en-GB" dirty="0" smtClean="0"/>
              <a:t>Collect specimens for laboratory analysis as requested by the surgeon;</a:t>
            </a:r>
            <a:endParaRPr lang="en-US" dirty="0" smtClean="0"/>
          </a:p>
          <a:p>
            <a:pPr lvl="0"/>
            <a:r>
              <a:rPr lang="en-GB" dirty="0" smtClean="0"/>
              <a:t>Assist with other diagnostic procedures as required;</a:t>
            </a:r>
            <a:endParaRPr lang="en-US" dirty="0" smtClean="0"/>
          </a:p>
          <a:p>
            <a:pPr lvl="0"/>
            <a:r>
              <a:rPr lang="en-GB" dirty="0" smtClean="0"/>
              <a:t>Withhold oral feeds, administer and monitor </a:t>
            </a:r>
            <a:r>
              <a:rPr lang="en-GB" dirty="0" err="1" smtClean="0"/>
              <a:t>parenteral</a:t>
            </a:r>
            <a:r>
              <a:rPr lang="en-GB" dirty="0" smtClean="0"/>
              <a:t> fluids as prescribed; </a:t>
            </a:r>
            <a:endParaRPr lang="en-US" dirty="0" smtClean="0"/>
          </a:p>
          <a:p>
            <a:endParaRPr lang="en-US" dirty="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op…..</a:t>
            </a:r>
            <a:endParaRPr lang="en-US" dirty="0"/>
          </a:p>
        </p:txBody>
      </p:sp>
      <p:sp>
        <p:nvSpPr>
          <p:cNvPr id="3" name="Content Placeholder 2"/>
          <p:cNvSpPr>
            <a:spLocks noGrp="1"/>
          </p:cNvSpPr>
          <p:nvPr>
            <p:ph idx="1"/>
          </p:nvPr>
        </p:nvSpPr>
        <p:spPr/>
        <p:txBody>
          <a:bodyPr>
            <a:normAutofit fontScale="92500" lnSpcReduction="20000"/>
          </a:bodyPr>
          <a:lstStyle/>
          <a:p>
            <a:pPr lvl="0"/>
            <a:r>
              <a:rPr lang="en-GB" dirty="0" smtClean="0"/>
              <a:t>Perform gastric </a:t>
            </a:r>
            <a:r>
              <a:rPr lang="en-GB" dirty="0" err="1" smtClean="0"/>
              <a:t>lavage</a:t>
            </a:r>
            <a:r>
              <a:rPr lang="en-GB" dirty="0" smtClean="0"/>
              <a:t> with normal saline if ordered.  In cases where </a:t>
            </a:r>
            <a:r>
              <a:rPr lang="en-GB" dirty="0" err="1" smtClean="0"/>
              <a:t>naso</a:t>
            </a:r>
            <a:r>
              <a:rPr lang="en-GB" dirty="0" smtClean="0"/>
              <a:t>-gastric tube is passed and left in situ, the nurse must ensure it is intact and aspiration is performed regularly, recording the content on the fluid balance chart;</a:t>
            </a:r>
            <a:endParaRPr lang="en-US" dirty="0" smtClean="0"/>
          </a:p>
          <a:p>
            <a:pPr lvl="0"/>
            <a:r>
              <a:rPr lang="en-GB" dirty="0" smtClean="0"/>
              <a:t>If feeding is ordered pre-operatively, the infant's head should be lifted up a bit to prevent regurgitation.  </a:t>
            </a:r>
          </a:p>
          <a:p>
            <a:pPr lvl="0"/>
            <a:r>
              <a:rPr lang="en-GB" dirty="0" smtClean="0"/>
              <a:t>Intravenous infusion of 5% dextrose alternating with normal saline, if ordered, must be given and monitored with a lot of care to prevent overloading the child's circulation;</a:t>
            </a:r>
            <a:endParaRPr lang="en-US" dirty="0" smtClean="0"/>
          </a:p>
          <a:p>
            <a:pPr lvl="0"/>
            <a:r>
              <a:rPr lang="en-GB" dirty="0" smtClean="0"/>
              <a:t>Maintain a strict intake/output chart.  </a:t>
            </a:r>
            <a:endParaRPr lang="en-US" dirty="0" smtClean="0"/>
          </a:p>
          <a:p>
            <a:pPr lvl="0"/>
            <a:r>
              <a:rPr lang="en-GB" dirty="0" smtClean="0"/>
              <a:t>The addictive electrolytes such as oral potassium should be administered correctly according to the dosages prescribed.</a:t>
            </a:r>
            <a:endParaRPr lang="en-US" dirty="0" smtClean="0"/>
          </a:p>
          <a:p>
            <a:endParaRPr lang="en-US"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op….</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On return from the operating theatre, the care given before the child went in for surgery must be continued.</a:t>
            </a:r>
          </a:p>
          <a:p>
            <a:r>
              <a:rPr lang="en-GB" dirty="0" smtClean="0"/>
              <a:t> More attention should be paid to the provision of adequate fluid and nutritional intake. </a:t>
            </a:r>
          </a:p>
          <a:p>
            <a:r>
              <a:rPr lang="en-GB" dirty="0" smtClean="0"/>
              <a:t> Intravenous fluids are sustained until the infant is able to take oral glucose, electrolyte solution or breast milk or formula milk. This is usually approximately six hours post-operatively, especially when no further vomiting occurs.  </a:t>
            </a:r>
            <a:endParaRPr lang="en-US" dirty="0" smtClean="0"/>
          </a:p>
          <a:p>
            <a:r>
              <a:rPr lang="en-GB" dirty="0" smtClean="0"/>
              <a:t>The infant's head should be slightly elevated after feeding and he should be placed on right lateral position. </a:t>
            </a:r>
          </a:p>
          <a:p>
            <a:r>
              <a:rPr lang="en-GB" dirty="0" smtClean="0"/>
              <a:t> His response to feeds must be recorded. </a:t>
            </a: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op….</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 You should observe for signs of complications, paying special attention to pulse, skin colour and abdominal distension.</a:t>
            </a:r>
          </a:p>
          <a:p>
            <a:r>
              <a:rPr lang="en-GB" dirty="0" smtClean="0"/>
              <a:t>  Before the baby is discharged to go home, the parents should be taught and encouraged to get involved in positioning, feeding, observing for vomiting and inflammation around the operation site.  When the time comes for discharge, the parents should be informed about where to go for follow up and review procedure. </a:t>
            </a:r>
            <a:endParaRPr lang="en-US" dirty="0" smtClean="0"/>
          </a:p>
          <a:p>
            <a:r>
              <a:rPr lang="en-GB" dirty="0" smtClean="0"/>
              <a:t>Feeding the baby after surgery varies from one hospital to another and from one surgeon to another.  The principles, however, remain the same</a:t>
            </a:r>
            <a:endParaRPr lang="en-US" dirty="0" smtClean="0"/>
          </a:p>
          <a:p>
            <a:endParaRPr lang="en-US" dirty="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endParaRPr lang="en-US" dirty="0"/>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pPr>
              <a:buNone/>
            </a:pPr>
            <a:r>
              <a:rPr lang="en-GB" b="1" dirty="0" smtClean="0"/>
              <a:t>Post operative hours      	type and amount of feeds</a:t>
            </a:r>
            <a:r>
              <a:rPr lang="en-GB" dirty="0" smtClean="0"/>
              <a:t> </a:t>
            </a:r>
            <a:endParaRPr lang="en-US" dirty="0" smtClean="0"/>
          </a:p>
          <a:p>
            <a:r>
              <a:rPr lang="en-GB" dirty="0" smtClean="0"/>
              <a:t>4 to 8				5mls dextrose hourly.</a:t>
            </a:r>
            <a:endParaRPr lang="en-US" dirty="0" smtClean="0"/>
          </a:p>
          <a:p>
            <a:r>
              <a:rPr lang="en-GB" dirty="0" smtClean="0"/>
              <a:t>8 to 10 			10 </a:t>
            </a:r>
            <a:r>
              <a:rPr lang="en-GB" dirty="0" err="1" smtClean="0"/>
              <a:t>mls</a:t>
            </a:r>
            <a:r>
              <a:rPr lang="en-GB" dirty="0" smtClean="0"/>
              <a:t> dextrose hourly.</a:t>
            </a:r>
            <a:endParaRPr lang="en-US" dirty="0" smtClean="0"/>
          </a:p>
          <a:p>
            <a:r>
              <a:rPr lang="en-GB" dirty="0" smtClean="0"/>
              <a:t>10 to 12 			10 </a:t>
            </a:r>
            <a:r>
              <a:rPr lang="en-GB" dirty="0" err="1" smtClean="0"/>
              <a:t>mls</a:t>
            </a:r>
            <a:r>
              <a:rPr lang="en-GB" dirty="0" smtClean="0"/>
              <a:t> half strength milk feeds hourly.</a:t>
            </a:r>
            <a:endParaRPr lang="en-US" dirty="0" smtClean="0"/>
          </a:p>
          <a:p>
            <a:r>
              <a:rPr lang="en-GB" dirty="0" smtClean="0"/>
              <a:t>12 to 18 			15 </a:t>
            </a:r>
            <a:r>
              <a:rPr lang="en-GB" dirty="0" err="1" smtClean="0"/>
              <a:t>mls</a:t>
            </a:r>
            <a:r>
              <a:rPr lang="en-GB" dirty="0" smtClean="0"/>
              <a:t> half strength milk feeds 2 hourly.</a:t>
            </a:r>
            <a:endParaRPr lang="en-US" dirty="0" smtClean="0"/>
          </a:p>
          <a:p>
            <a:r>
              <a:rPr lang="en-GB" dirty="0" smtClean="0"/>
              <a:t>18 to 24 	 		30 </a:t>
            </a:r>
            <a:r>
              <a:rPr lang="en-GB" dirty="0" err="1" smtClean="0"/>
              <a:t>mls</a:t>
            </a:r>
            <a:r>
              <a:rPr lang="en-GB" dirty="0" smtClean="0"/>
              <a:t> half strength milk feeds 2 hourly.</a:t>
            </a:r>
            <a:endParaRPr lang="en-US" dirty="0" smtClean="0"/>
          </a:p>
          <a:p>
            <a:r>
              <a:rPr lang="en-GB" dirty="0" smtClean="0"/>
              <a:t>24 to 30 			30 </a:t>
            </a:r>
            <a:r>
              <a:rPr lang="en-GB" dirty="0" err="1" smtClean="0"/>
              <a:t>mls</a:t>
            </a:r>
            <a:r>
              <a:rPr lang="en-GB" dirty="0" smtClean="0"/>
              <a:t> full strength milk feeds 2 hourly. </a:t>
            </a:r>
            <a:endParaRPr lang="en-US" dirty="0" smtClean="0"/>
          </a:p>
          <a:p>
            <a:r>
              <a:rPr lang="en-GB" dirty="0" smtClean="0"/>
              <a:t>30 to 36 			45 </a:t>
            </a:r>
            <a:r>
              <a:rPr lang="en-GB" dirty="0" err="1" smtClean="0"/>
              <a:t>mls</a:t>
            </a:r>
            <a:r>
              <a:rPr lang="en-GB" dirty="0" smtClean="0"/>
              <a:t> full strength milk feeds 2 hourly.</a:t>
            </a:r>
            <a:endParaRPr lang="en-US" dirty="0" smtClean="0"/>
          </a:p>
          <a:p>
            <a:r>
              <a:rPr lang="en-GB" dirty="0" smtClean="0"/>
              <a:t>36 to 42 			60 </a:t>
            </a:r>
            <a:r>
              <a:rPr lang="en-GB" dirty="0" err="1" smtClean="0"/>
              <a:t>mls</a:t>
            </a:r>
            <a:r>
              <a:rPr lang="en-GB" dirty="0" smtClean="0"/>
              <a:t> full strength milk feeds 3 hourly.</a:t>
            </a:r>
            <a:endParaRPr lang="en-US" dirty="0" smtClean="0"/>
          </a:p>
          <a:p>
            <a:r>
              <a:rPr lang="en-GB" dirty="0" smtClean="0"/>
              <a:t>42 to 48 			75 </a:t>
            </a:r>
            <a:r>
              <a:rPr lang="en-GB" dirty="0" err="1" smtClean="0"/>
              <a:t>mls</a:t>
            </a:r>
            <a:r>
              <a:rPr lang="en-GB" dirty="0" smtClean="0"/>
              <a:t> full strength milk feeds 3 hourly.</a:t>
            </a:r>
            <a:endParaRPr lang="en-US" dirty="0" smtClean="0"/>
          </a:p>
          <a:p>
            <a:endParaRPr lang="en-US"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IMPERFORATE ANUS</a:t>
            </a:r>
            <a:endParaRPr lang="en-US" dirty="0"/>
          </a:p>
        </p:txBody>
      </p:sp>
      <p:sp>
        <p:nvSpPr>
          <p:cNvPr id="3" name="Content Placeholder 2"/>
          <p:cNvSpPr>
            <a:spLocks noGrp="1"/>
          </p:cNvSpPr>
          <p:nvPr>
            <p:ph idx="1"/>
          </p:nvPr>
        </p:nvSpPr>
        <p:spPr/>
        <p:txBody>
          <a:bodyPr>
            <a:normAutofit/>
          </a:bodyPr>
          <a:lstStyle/>
          <a:p>
            <a:r>
              <a:rPr lang="en-GB" dirty="0" smtClean="0"/>
              <a:t>This is one of the most common congenital defects in this region among the newborn.</a:t>
            </a:r>
          </a:p>
          <a:p>
            <a:r>
              <a:rPr lang="en-GB" dirty="0" smtClean="0"/>
              <a:t> It is usually due to failure of the anal membrane to rupture.</a:t>
            </a:r>
          </a:p>
          <a:p>
            <a:r>
              <a:rPr lang="en-GB" dirty="0" smtClean="0"/>
              <a:t> The imperforate anus can either be superficial (minor) or deep (severe).</a:t>
            </a:r>
          </a:p>
          <a:p>
            <a:r>
              <a:rPr lang="en-GB" dirty="0" smtClean="0"/>
              <a:t> The imperforate anus encompasses several forms of malformation without an obvious anal opening, and may have a fistula from the distal rectum to the perineum or the genitourinary system. </a:t>
            </a:r>
          </a:p>
          <a:p>
            <a:endParaRPr lang="en-US"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smtClean="0"/>
              <a:t>Whenever it occurs, no </a:t>
            </a:r>
            <a:r>
              <a:rPr lang="en-GB" dirty="0" err="1" smtClean="0"/>
              <a:t>meconium</a:t>
            </a:r>
            <a:r>
              <a:rPr lang="en-GB" dirty="0" smtClean="0"/>
              <a:t> is passed and the infant usually develops abdominal distension and vomiting at a very early stage.  </a:t>
            </a:r>
          </a:p>
          <a:p>
            <a:r>
              <a:rPr lang="en-GB" dirty="0" smtClean="0"/>
              <a:t>More serious abnormalities are the absence of anal canal and rectum.  </a:t>
            </a:r>
          </a:p>
          <a:p>
            <a:r>
              <a:rPr lang="en-GB" dirty="0" smtClean="0"/>
              <a:t>This type of abnormalities is noted in 1 in every 5000 live births. </a:t>
            </a:r>
          </a:p>
          <a:p>
            <a:r>
              <a:rPr lang="en-GB" dirty="0" smtClean="0"/>
              <a:t>Alternatively, fistula may develop in the vagina in girls, urethra in boys and urinary bladder in both.</a:t>
            </a:r>
          </a:p>
          <a:p>
            <a:r>
              <a:rPr lang="en-GB" dirty="0" smtClean="0"/>
              <a:t> The minor case of these abnormalities occurs in 1 in every 500 live births. </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Content Placeholder 2"/>
          <p:cNvSpPr>
            <a:spLocks noGrp="1"/>
          </p:cNvSpPr>
          <p:nvPr>
            <p:ph idx="1"/>
          </p:nvPr>
        </p:nvSpPr>
        <p:spPr/>
        <p:txBody>
          <a:bodyPr>
            <a:normAutofit/>
          </a:bodyPr>
          <a:lstStyle/>
          <a:p>
            <a:r>
              <a:rPr lang="en-GB" dirty="0"/>
              <a:t>Nurses’ ability to establish a therapeutic relationship is related to her communication abilities </a:t>
            </a:r>
            <a:r>
              <a:rPr lang="en-GB" dirty="0" err="1" smtClean="0"/>
              <a:t>i.e</a:t>
            </a:r>
            <a:r>
              <a:rPr lang="en-GB" dirty="0" smtClean="0"/>
              <a:t> </a:t>
            </a:r>
            <a:r>
              <a:rPr lang="en-GB" dirty="0"/>
              <a:t>ability for therapeutic communication</a:t>
            </a:r>
            <a:r>
              <a:rPr lang="en-GB" dirty="0" smtClean="0"/>
              <a:t>.</a:t>
            </a:r>
          </a:p>
          <a:p>
            <a:r>
              <a:rPr lang="en-GB" dirty="0" smtClean="0"/>
              <a:t> </a:t>
            </a:r>
            <a:r>
              <a:rPr lang="en-GB" dirty="0"/>
              <a:t>It’s a vital tool for history taking, physical examination, health education and maintaining adequate rapport with child/ care </a:t>
            </a:r>
            <a:r>
              <a:rPr lang="en-GB" dirty="0" smtClean="0"/>
              <a:t>giver</a:t>
            </a:r>
          </a:p>
          <a:p>
            <a:r>
              <a:rPr lang="en-GB" dirty="0" smtClean="0"/>
              <a:t>it </a:t>
            </a:r>
            <a:r>
              <a:rPr lang="en-GB" dirty="0"/>
              <a:t>is the basic requirement for family or caregiver </a:t>
            </a:r>
            <a:r>
              <a:rPr lang="en-GB" dirty="0" err="1"/>
              <a:t>centered</a:t>
            </a:r>
            <a:r>
              <a:rPr lang="en-GB" dirty="0"/>
              <a:t> </a:t>
            </a:r>
            <a:r>
              <a:rPr lang="en-GB" dirty="0" err="1"/>
              <a:t>pediatric</a:t>
            </a:r>
            <a:r>
              <a:rPr lang="en-GB" dirty="0"/>
              <a:t> </a:t>
            </a:r>
            <a:r>
              <a:rPr lang="en-GB" dirty="0" smtClean="0"/>
              <a:t>care.</a:t>
            </a:r>
            <a:endParaRPr lang="en-US" dirty="0"/>
          </a:p>
          <a:p>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evaluation</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Checking for patency of the anus and rectum is a routine part of the newborn assessment and includes observation regarding the passage of </a:t>
            </a:r>
            <a:r>
              <a:rPr lang="en-GB" dirty="0" err="1" smtClean="0"/>
              <a:t>meconium</a:t>
            </a:r>
            <a:r>
              <a:rPr lang="en-GB" dirty="0" smtClean="0"/>
              <a:t>.</a:t>
            </a:r>
          </a:p>
          <a:p>
            <a:r>
              <a:rPr lang="en-GB" dirty="0" smtClean="0"/>
              <a:t> Inspection of the </a:t>
            </a:r>
            <a:r>
              <a:rPr lang="en-GB" dirty="0" err="1" smtClean="0"/>
              <a:t>perineal</a:t>
            </a:r>
            <a:r>
              <a:rPr lang="en-GB" dirty="0" smtClean="0"/>
              <a:t> area reveals absence of a normal anus. </a:t>
            </a:r>
          </a:p>
          <a:p>
            <a:r>
              <a:rPr lang="en-GB" dirty="0" smtClean="0"/>
              <a:t>Digital and endoscopic examination identifies constriction or the blind pouch of rectal </a:t>
            </a:r>
            <a:r>
              <a:rPr lang="en-GB" dirty="0" err="1" smtClean="0"/>
              <a:t>atresia</a:t>
            </a:r>
            <a:r>
              <a:rPr lang="en-GB" dirty="0" smtClean="0"/>
              <a:t>. </a:t>
            </a:r>
          </a:p>
          <a:p>
            <a:r>
              <a:rPr lang="en-GB" dirty="0" err="1" smtClean="0"/>
              <a:t>Stenosis</a:t>
            </a:r>
            <a:r>
              <a:rPr lang="en-GB" dirty="0" smtClean="0"/>
              <a:t> may not become apparent until 1 year of age or older when the child has a history of difficult defecation, abdominal distension and ribbon-like stools. </a:t>
            </a:r>
          </a:p>
          <a:p>
            <a:r>
              <a:rPr lang="en-GB" dirty="0" smtClean="0"/>
              <a:t>A </a:t>
            </a:r>
            <a:r>
              <a:rPr lang="en-GB" dirty="0" err="1" smtClean="0"/>
              <a:t>rectourinary</a:t>
            </a:r>
            <a:r>
              <a:rPr lang="en-GB" dirty="0" smtClean="0"/>
              <a:t> fistula is suspected on the basis of </a:t>
            </a:r>
            <a:r>
              <a:rPr lang="en-GB" dirty="0" err="1" smtClean="0"/>
              <a:t>meconium</a:t>
            </a:r>
            <a:r>
              <a:rPr lang="en-GB" dirty="0" smtClean="0"/>
              <a:t> in the urine and confirmed by radiographs of contrast media injected through a tiny catheter into the fistulas. Abdominal ultrasound may be performed to evaluate the infant’s anatomic malformation   </a:t>
            </a:r>
            <a:endParaRPr lang="en-US" dirty="0" smtClean="0"/>
          </a:p>
          <a:p>
            <a:endParaRPr lang="en-US" dirty="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85000" lnSpcReduction="10000"/>
          </a:bodyPr>
          <a:lstStyle/>
          <a:p>
            <a:r>
              <a:rPr lang="en-GB" b="1" dirty="0" smtClean="0"/>
              <a:t> </a:t>
            </a:r>
            <a:r>
              <a:rPr lang="en-GB" dirty="0" smtClean="0"/>
              <a:t>These cases must be treated surgically as a matter of urgency. </a:t>
            </a:r>
          </a:p>
          <a:p>
            <a:r>
              <a:rPr lang="en-GB" dirty="0" smtClean="0"/>
              <a:t> In all cases, the infant is taken off food after the parent has signed the consent form. </a:t>
            </a:r>
          </a:p>
          <a:p>
            <a:r>
              <a:rPr lang="en-GB" dirty="0" smtClean="0"/>
              <a:t>The infant is put on intravenous drip of 5% dextrose alternating with normal saline before being taken to the operating theatre.</a:t>
            </a:r>
          </a:p>
          <a:p>
            <a:r>
              <a:rPr lang="en-GB" dirty="0" smtClean="0"/>
              <a:t> The operation is usually performed under general anaesthesia.  </a:t>
            </a:r>
            <a:endParaRPr lang="en-US" dirty="0" smtClean="0"/>
          </a:p>
          <a:p>
            <a:r>
              <a:rPr lang="en-GB" dirty="0" smtClean="0"/>
              <a:t>The operation for minor cases involves the incision of the anal membrane or the perforation of the membrane using a blunt instrument.</a:t>
            </a:r>
          </a:p>
          <a:p>
            <a:r>
              <a:rPr lang="en-GB" dirty="0" smtClean="0"/>
              <a:t> This is followed by periodical anal dilation to prevent scar formation.</a:t>
            </a:r>
            <a:endParaRPr lang="en-US" dirty="0" smtClean="0"/>
          </a:p>
          <a:p>
            <a:endParaRPr lang="en-US"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GB" dirty="0" smtClean="0"/>
              <a:t>When the imperforate anus is more severe, that is, situated 1.5cm or over between the anus and blind end of the colon above, a colostomy is undertaken. Further intestinal repair and closure is planned about six to twelve months later.</a:t>
            </a:r>
            <a:endParaRPr lang="en-US" dirty="0" smtClean="0"/>
          </a:p>
          <a:p>
            <a:r>
              <a:rPr lang="en-GB" dirty="0" smtClean="0"/>
              <a:t>Post-operatively, the intravenous infusion is continued for a few more days, vital sign observations taken and recorded frequently and antibiotics in addition to analgesics are prescribed.</a:t>
            </a:r>
          </a:p>
          <a:p>
            <a:r>
              <a:rPr lang="en-GB" dirty="0" smtClean="0"/>
              <a:t>  You must constantly observe and report regularly the bowel action and the size of the infant’s abdomen for any distension.</a:t>
            </a:r>
            <a:endParaRPr lang="en-US" dirty="0" smtClean="0"/>
          </a:p>
          <a:p>
            <a:endParaRPr lang="en-US"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MEGACOLON (HIRSCHSPRUNG DISEASE)</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This is a congenital condition in which a portion of the large intestine is grossly dilated.  </a:t>
            </a:r>
          </a:p>
          <a:p>
            <a:r>
              <a:rPr lang="en-GB" dirty="0" smtClean="0"/>
              <a:t>In addition, it is a congenital anomaly that results in mechanical obstruction from inadequate motility of part of the intestine. </a:t>
            </a:r>
          </a:p>
          <a:p>
            <a:r>
              <a:rPr lang="en-GB" dirty="0" smtClean="0"/>
              <a:t>It was named after dr. </a:t>
            </a:r>
            <a:r>
              <a:rPr lang="en-GB" dirty="0" err="1" smtClean="0"/>
              <a:t>Harald</a:t>
            </a:r>
            <a:r>
              <a:rPr lang="en-GB" dirty="0" smtClean="0"/>
              <a:t> </a:t>
            </a:r>
            <a:r>
              <a:rPr lang="en-GB" dirty="0" err="1" smtClean="0"/>
              <a:t>hirschsprung</a:t>
            </a:r>
            <a:r>
              <a:rPr lang="en-GB" dirty="0" smtClean="0"/>
              <a:t>, a </a:t>
            </a:r>
            <a:r>
              <a:rPr lang="en-GB" dirty="0" err="1" smtClean="0"/>
              <a:t>danish</a:t>
            </a:r>
            <a:r>
              <a:rPr lang="en-GB" dirty="0" smtClean="0"/>
              <a:t> surgeon.  </a:t>
            </a:r>
          </a:p>
          <a:p>
            <a:r>
              <a:rPr lang="en-GB" dirty="0" smtClean="0"/>
              <a:t>The cause of </a:t>
            </a:r>
            <a:r>
              <a:rPr lang="en-GB" dirty="0" err="1" smtClean="0"/>
              <a:t>hirschsprung’s</a:t>
            </a:r>
            <a:r>
              <a:rPr lang="en-GB" dirty="0" smtClean="0"/>
              <a:t> disease is unknown but occurs more commonly in male infants than in the females, with a ratio of 4 to 1. </a:t>
            </a:r>
          </a:p>
          <a:p>
            <a:r>
              <a:rPr lang="en-GB" dirty="0" smtClean="0"/>
              <a:t> It has been noted that one third of all intestinal obstructions are due to </a:t>
            </a:r>
            <a:r>
              <a:rPr lang="en-GB" dirty="0" err="1" smtClean="0"/>
              <a:t>megacolon</a:t>
            </a:r>
            <a:r>
              <a:rPr lang="en-GB" dirty="0" smtClean="0"/>
              <a:t>.</a:t>
            </a:r>
          </a:p>
          <a:p>
            <a:r>
              <a:rPr lang="en-GB" dirty="0" smtClean="0"/>
              <a:t> In some cases, it is found in children who have down’s syndrome (chromosomal abnormality) and those with congenital urological abnormalities.  It tends to be hereditary.</a:t>
            </a:r>
            <a:endParaRPr lang="en-US" dirty="0" smtClean="0"/>
          </a:p>
          <a:p>
            <a:endParaRPr lang="en-US" dirty="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endParaRPr lang="en-US" dirty="0"/>
          </a:p>
        </p:txBody>
      </p:sp>
      <p:sp>
        <p:nvSpPr>
          <p:cNvPr id="3" name="Content Placeholder 2"/>
          <p:cNvSpPr>
            <a:spLocks noGrp="1"/>
          </p:cNvSpPr>
          <p:nvPr>
            <p:ph idx="1"/>
          </p:nvPr>
        </p:nvSpPr>
        <p:spPr/>
        <p:txBody>
          <a:bodyPr/>
          <a:lstStyle/>
          <a:p>
            <a:r>
              <a:rPr lang="en-GB" b="1" dirty="0" smtClean="0"/>
              <a:t> </a:t>
            </a:r>
            <a:r>
              <a:rPr lang="en-GB" dirty="0" smtClean="0"/>
              <a:t>In congenital </a:t>
            </a:r>
            <a:r>
              <a:rPr lang="en-GB" dirty="0" err="1" smtClean="0"/>
              <a:t>megacolon</a:t>
            </a:r>
            <a:r>
              <a:rPr lang="en-GB" dirty="0" smtClean="0"/>
              <a:t>, there is an absence of autonomic parasympathetic ganglion cells in the sub-mucous layer and muscular coat of the large intestine, especially around the sigmoid-rectal area. </a:t>
            </a:r>
          </a:p>
          <a:p>
            <a:r>
              <a:rPr lang="en-GB" dirty="0" smtClean="0"/>
              <a:t>As a result of this, there is failure of peristaltic function, leading to accumulation of gas and faeces in the proximal portion of the intestine.</a:t>
            </a:r>
          </a:p>
          <a:p>
            <a:r>
              <a:rPr lang="en-GB" dirty="0" smtClean="0"/>
              <a:t>  This leads to the occurrence of obstructions and the abdomen becomes distended. </a:t>
            </a:r>
            <a:endParaRPr lang="en-US" dirty="0" smtClean="0"/>
          </a:p>
          <a:p>
            <a:endParaRPr lang="en-US" dirty="0"/>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fontScale="92500"/>
          </a:bodyPr>
          <a:lstStyle/>
          <a:p>
            <a:r>
              <a:rPr lang="en-GB" b="1" dirty="0" smtClean="0"/>
              <a:t> </a:t>
            </a:r>
            <a:r>
              <a:rPr lang="en-GB" dirty="0" smtClean="0"/>
              <a:t>The newborn may present with signs of acute intestinal obstruction having failed to pass </a:t>
            </a:r>
            <a:r>
              <a:rPr lang="en-GB" dirty="0" err="1" smtClean="0"/>
              <a:t>meconium</a:t>
            </a:r>
            <a:r>
              <a:rPr lang="en-GB" dirty="0" smtClean="0"/>
              <a:t>.  </a:t>
            </a:r>
          </a:p>
          <a:p>
            <a:r>
              <a:rPr lang="en-GB" dirty="0" smtClean="0"/>
              <a:t>The abdomen is distended within a day or so after birth. </a:t>
            </a:r>
          </a:p>
          <a:p>
            <a:r>
              <a:rPr lang="en-GB" dirty="0" smtClean="0"/>
              <a:t> In older children, there may be constipation, which in some cases alternates with diarrhoea.  </a:t>
            </a:r>
          </a:p>
          <a:p>
            <a:r>
              <a:rPr lang="en-GB" dirty="0" smtClean="0"/>
              <a:t>Toxaemia and dehydration soon result. </a:t>
            </a:r>
          </a:p>
          <a:p>
            <a:r>
              <a:rPr lang="en-GB" dirty="0" smtClean="0"/>
              <a:t> The infant may die within hours or days, if the problem is not rectified. </a:t>
            </a:r>
          </a:p>
          <a:p>
            <a:r>
              <a:rPr lang="en-GB" dirty="0" smtClean="0"/>
              <a:t> If the baby lives longer, he may have anaemia and </a:t>
            </a:r>
            <a:r>
              <a:rPr lang="en-GB" dirty="0" err="1" smtClean="0"/>
              <a:t>proteinaemia</a:t>
            </a:r>
            <a:r>
              <a:rPr lang="en-GB" dirty="0" smtClean="0"/>
              <a:t> caused by </a:t>
            </a:r>
            <a:r>
              <a:rPr lang="en-GB" dirty="0" err="1" smtClean="0"/>
              <a:t>malabsorption</a:t>
            </a:r>
            <a:r>
              <a:rPr lang="en-GB" dirty="0" smtClean="0"/>
              <a:t> of nutrients.</a:t>
            </a:r>
            <a:endParaRPr lang="en-US" dirty="0" smtClean="0"/>
          </a:p>
          <a:p>
            <a:endParaRPr lang="en-US" dirty="0"/>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investigation</a:t>
            </a:r>
            <a:endParaRPr lang="en-US" dirty="0"/>
          </a:p>
        </p:txBody>
      </p:sp>
      <p:sp>
        <p:nvSpPr>
          <p:cNvPr id="3" name="Content Placeholder 2"/>
          <p:cNvSpPr>
            <a:spLocks noGrp="1"/>
          </p:cNvSpPr>
          <p:nvPr>
            <p:ph idx="1"/>
          </p:nvPr>
        </p:nvSpPr>
        <p:spPr/>
        <p:txBody>
          <a:bodyPr/>
          <a:lstStyle/>
          <a:p>
            <a:pPr>
              <a:buNone/>
            </a:pPr>
            <a:r>
              <a:rPr lang="en-GB" dirty="0" smtClean="0"/>
              <a:t> </a:t>
            </a:r>
            <a:endParaRPr lang="en-US" dirty="0" smtClean="0"/>
          </a:p>
          <a:p>
            <a:r>
              <a:rPr lang="en-GB" dirty="0" smtClean="0"/>
              <a:t>Diagnostic investigation begins with the compilation of an accurate personal history. </a:t>
            </a:r>
          </a:p>
          <a:p>
            <a:r>
              <a:rPr lang="en-GB" dirty="0" smtClean="0"/>
              <a:t> This is then followed by a physical examination whereby on rectal examination, the rectum is empty of faeces, the internal sphincter is tight and leakage of liquid stool and accumulated gas may occur if the affected segment is short. </a:t>
            </a:r>
          </a:p>
          <a:p>
            <a:r>
              <a:rPr lang="en-GB" dirty="0" smtClean="0"/>
              <a:t> Occasionally, barium enema may be used to confirm the diagnosis.</a:t>
            </a:r>
            <a:endParaRPr lang="en-US"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77500" lnSpcReduction="20000"/>
          </a:bodyPr>
          <a:lstStyle/>
          <a:p>
            <a:r>
              <a:rPr lang="en-GB" b="1" dirty="0" smtClean="0"/>
              <a:t> </a:t>
            </a:r>
            <a:r>
              <a:rPr lang="en-GB" dirty="0" smtClean="0"/>
              <a:t>The baby should be managed according to the severity of his condition, which may be mild, moderate or severe. </a:t>
            </a:r>
          </a:p>
          <a:p>
            <a:r>
              <a:rPr lang="en-GB" dirty="0" smtClean="0"/>
              <a:t> The symptoms exhibited will be the guiding factor.  </a:t>
            </a:r>
          </a:p>
          <a:p>
            <a:r>
              <a:rPr lang="en-GB" dirty="0" smtClean="0"/>
              <a:t> It may be necessary to improve the child’s general health since he might be severely malnourished and dehydrated.  </a:t>
            </a:r>
            <a:endParaRPr lang="en-US" dirty="0" smtClean="0"/>
          </a:p>
          <a:p>
            <a:r>
              <a:rPr lang="en-GB" dirty="0" smtClean="0"/>
              <a:t>Usually surgical intervention is the only remedy.  </a:t>
            </a:r>
          </a:p>
          <a:p>
            <a:r>
              <a:rPr lang="en-GB" dirty="0" smtClean="0"/>
              <a:t>The operation is called recto-</a:t>
            </a:r>
            <a:r>
              <a:rPr lang="en-GB" dirty="0" err="1" smtClean="0"/>
              <a:t>sigmoidectomy</a:t>
            </a:r>
            <a:r>
              <a:rPr lang="en-GB" dirty="0" smtClean="0"/>
              <a:t> with temporary colostomy, which may be closed after several months post-operatively depending on the patient’s recovery progress.  </a:t>
            </a:r>
            <a:endParaRPr lang="en-US" dirty="0" smtClean="0"/>
          </a:p>
          <a:p>
            <a:r>
              <a:rPr lang="en-GB" dirty="0" smtClean="0"/>
              <a:t>If the child’s general condition is poor, it may be necessary to delay operation to enable the medical team to improve the patient’s general health. </a:t>
            </a:r>
          </a:p>
          <a:p>
            <a:r>
              <a:rPr lang="en-GB" dirty="0" smtClean="0"/>
              <a:t> In this case, a temporary colostomy must be done first.  You should constantly reassure and support the parents during this trying time.</a:t>
            </a:r>
            <a:endParaRPr lang="en-US" dirty="0" smtClean="0"/>
          </a:p>
          <a:p>
            <a:endParaRPr lang="en-US" dirty="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i="1" dirty="0" smtClean="0"/>
              <a:t>Pre and post operative care </a:t>
            </a:r>
            <a:endParaRPr lang="en-US" b="1" dirty="0" smtClean="0"/>
          </a:p>
          <a:p>
            <a:r>
              <a:rPr lang="en-GB" dirty="0" smtClean="0"/>
              <a:t>You should prepare and nurse the child as for any other patient who has undergone abdominal surgery including colostomy.</a:t>
            </a:r>
            <a:endParaRPr lang="en-US" dirty="0" smtClean="0"/>
          </a:p>
          <a:p>
            <a:endParaRPr lang="en-US"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DIARRHOEAL DISEASES</a:t>
            </a:r>
            <a:endParaRPr lang="en-US" dirty="0"/>
          </a:p>
        </p:txBody>
      </p:sp>
      <p:sp>
        <p:nvSpPr>
          <p:cNvPr id="3" name="Content Placeholder 2"/>
          <p:cNvSpPr>
            <a:spLocks noGrp="1"/>
          </p:cNvSpPr>
          <p:nvPr>
            <p:ph idx="1"/>
          </p:nvPr>
        </p:nvSpPr>
        <p:spPr/>
        <p:txBody>
          <a:bodyPr>
            <a:normAutofit fontScale="77500" lnSpcReduction="20000"/>
          </a:bodyPr>
          <a:lstStyle/>
          <a:p>
            <a:r>
              <a:rPr lang="en-GB" b="1" dirty="0" smtClean="0"/>
              <a:t> </a:t>
            </a:r>
            <a:r>
              <a:rPr lang="en-GB" dirty="0" smtClean="0"/>
              <a:t>This is one of the main paediatric emergencies you may have to deal with.</a:t>
            </a:r>
          </a:p>
          <a:p>
            <a:r>
              <a:rPr lang="en-GB" dirty="0" smtClean="0"/>
              <a:t>  In young children, passage of three or more watery stools, with or without blood, in twenty-four hours is referred to as diarrhoea, which is also known as gastro-enteritis.  </a:t>
            </a:r>
          </a:p>
          <a:p>
            <a:r>
              <a:rPr lang="en-GB" dirty="0" smtClean="0"/>
              <a:t>The latter technically means inflammation of the stomach and small intestine. </a:t>
            </a:r>
          </a:p>
          <a:p>
            <a:r>
              <a:rPr lang="en-GB" b="1" dirty="0" smtClean="0"/>
              <a:t>There are two types of diarrhoea</a:t>
            </a:r>
            <a:r>
              <a:rPr lang="en-GB" dirty="0" smtClean="0"/>
              <a:t>:</a:t>
            </a:r>
          </a:p>
          <a:p>
            <a:pPr>
              <a:buFont typeface="Wingdings" pitchFamily="2" charset="2"/>
              <a:buChar char="Ø"/>
            </a:pPr>
            <a:r>
              <a:rPr lang="en-GB" dirty="0" smtClean="0"/>
              <a:t> acute diarrhoea mostly caused by infectious agents such as viral, bacterial and parasitic pathogens; and</a:t>
            </a:r>
          </a:p>
          <a:p>
            <a:pPr>
              <a:buFont typeface="Wingdings" pitchFamily="2" charset="2"/>
              <a:buChar char="Ø"/>
            </a:pPr>
            <a:r>
              <a:rPr lang="en-GB" dirty="0" smtClean="0"/>
              <a:t> chronic diarrhoea caused by chronic conditions such as </a:t>
            </a:r>
            <a:r>
              <a:rPr lang="en-GB" dirty="0" err="1" smtClean="0"/>
              <a:t>malabsorption</a:t>
            </a:r>
            <a:r>
              <a:rPr lang="en-GB" dirty="0" smtClean="0"/>
              <a:t> syndromes, inflammatory bowel disease, immune disease, food allergy, lactose intolerance and chronic non-specific diarrhoea or a result of inadequate management of acute infectious diarrhoea.     </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communication</a:t>
            </a:r>
            <a:endParaRPr lang="en-US" dirty="0"/>
          </a:p>
        </p:txBody>
      </p:sp>
      <p:sp>
        <p:nvSpPr>
          <p:cNvPr id="3" name="Content Placeholder 2"/>
          <p:cNvSpPr>
            <a:spLocks noGrp="1"/>
          </p:cNvSpPr>
          <p:nvPr>
            <p:ph idx="1"/>
          </p:nvPr>
        </p:nvSpPr>
        <p:spPr/>
        <p:txBody>
          <a:bodyPr/>
          <a:lstStyle/>
          <a:p>
            <a:r>
              <a:rPr lang="en-GB" dirty="0" smtClean="0"/>
              <a:t>There are certain </a:t>
            </a:r>
            <a:r>
              <a:rPr lang="en-GB" b="1" dirty="0" smtClean="0"/>
              <a:t>considerations</a:t>
            </a:r>
            <a:r>
              <a:rPr lang="en-GB" dirty="0" smtClean="0"/>
              <a:t> that are vital for effective communication: </a:t>
            </a:r>
          </a:p>
          <a:p>
            <a:r>
              <a:rPr lang="en-GB" dirty="0" smtClean="0"/>
              <a:t>rapport and trust,</a:t>
            </a:r>
          </a:p>
          <a:p>
            <a:r>
              <a:rPr lang="en-GB" dirty="0" smtClean="0"/>
              <a:t> respect </a:t>
            </a:r>
          </a:p>
          <a:p>
            <a:r>
              <a:rPr lang="en-GB" dirty="0" smtClean="0"/>
              <a:t>empathy </a:t>
            </a:r>
          </a:p>
          <a:p>
            <a:r>
              <a:rPr lang="en-GB" dirty="0" smtClean="0"/>
              <a:t> listening</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smtClean="0"/>
              <a:t>Diarrhoea in children, especially in developing countries, is still one of the causes of unnecessary deaths</a:t>
            </a:r>
          </a:p>
          <a:p>
            <a:r>
              <a:rPr lang="en-GB" dirty="0" smtClean="0"/>
              <a:t>Diarrhoea is a very common disease, but cases can be quite easily reduced in simple ways, such as improving nutrition in young children and general standards of hygiene within the community. </a:t>
            </a:r>
          </a:p>
          <a:p>
            <a:r>
              <a:rPr lang="en-GB" dirty="0" smtClean="0"/>
              <a:t> Additionally, providing adequate hydration early in diseases associated with the symptom is necessary. Lack of hydration is the main cause of death in young children if no urgent action is undertaken.</a:t>
            </a:r>
            <a:endParaRPr lang="en-US" dirty="0"/>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GB" b="1" i="1" dirty="0" smtClean="0"/>
              <a:t>Predisposing factors to childhood diarrhoea</a:t>
            </a:r>
            <a:endParaRPr lang="en-US" dirty="0" smtClean="0"/>
          </a:p>
          <a:p>
            <a:r>
              <a:rPr lang="en-GB" dirty="0" smtClean="0"/>
              <a:t>The general health of the child is often a pre-disposing factor.  Infants or children who lead a healthy life are less likely to develop diarrhoea than those who are ill and malnourished.  </a:t>
            </a:r>
          </a:p>
          <a:p>
            <a:r>
              <a:rPr lang="en-GB" dirty="0" smtClean="0"/>
              <a:t>The younger the child, the more likely he/she is to have diarrhoea.  </a:t>
            </a:r>
          </a:p>
          <a:p>
            <a:r>
              <a:rPr lang="en-GB" dirty="0" smtClean="0"/>
              <a:t>Environmental factors should also be taken into consideration.  </a:t>
            </a:r>
          </a:p>
          <a:p>
            <a:r>
              <a:rPr lang="en-GB" dirty="0" smtClean="0"/>
              <a:t>The socio-economic status tends to contribute to incidences of diarrhoea in situations where certain facilities such as, good sanitation, pure water supply, hygienic food storage, and similar domestic requirements are inadequate.</a:t>
            </a:r>
            <a:endParaRPr lang="en-US" dirty="0" smtClean="0"/>
          </a:p>
          <a:p>
            <a:endParaRPr lang="en-US" dirty="0"/>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GB" b="1" dirty="0" smtClean="0"/>
              <a:t> </a:t>
            </a:r>
            <a:endParaRPr lang="en-US" dirty="0" smtClean="0"/>
          </a:p>
          <a:p>
            <a:r>
              <a:rPr lang="en-GB" dirty="0" smtClean="0"/>
              <a:t>Abnormal loss of fluids and electrolytes from the intestines may occur as a result of gastrointestinal disturbance and this leads to diarrhoea.  There are three main reasons for this loss.  </a:t>
            </a:r>
            <a:endParaRPr lang="en-US" dirty="0" smtClean="0"/>
          </a:p>
          <a:p>
            <a:r>
              <a:rPr lang="en-GB" dirty="0" smtClean="0"/>
              <a:t>The first of these </a:t>
            </a:r>
            <a:r>
              <a:rPr lang="en-GB" b="1" dirty="0" smtClean="0"/>
              <a:t>is increased fluid secretion from the intestine</a:t>
            </a:r>
            <a:r>
              <a:rPr lang="en-GB" dirty="0" smtClean="0"/>
              <a:t>. </a:t>
            </a:r>
          </a:p>
          <a:p>
            <a:r>
              <a:rPr lang="en-GB" dirty="0" smtClean="0"/>
              <a:t> Some microorganisms such as </a:t>
            </a:r>
            <a:r>
              <a:rPr lang="en-GB" dirty="0" err="1" smtClean="0"/>
              <a:t>vibro-cholerae</a:t>
            </a:r>
            <a:r>
              <a:rPr lang="en-GB" dirty="0" smtClean="0"/>
              <a:t> and </a:t>
            </a:r>
            <a:r>
              <a:rPr lang="en-GB" dirty="0" err="1" smtClean="0"/>
              <a:t>e.coli</a:t>
            </a:r>
            <a:r>
              <a:rPr lang="en-GB" dirty="0" smtClean="0"/>
              <a:t> produce toxins, which stimulate salt and water secretion from the absorptive </a:t>
            </a:r>
            <a:r>
              <a:rPr lang="en-GB" dirty="0" err="1" smtClean="0"/>
              <a:t>villi</a:t>
            </a:r>
            <a:r>
              <a:rPr lang="en-GB" dirty="0" smtClean="0"/>
              <a:t> cells of the intestine.  The bacteria stick to the surface of </a:t>
            </a:r>
            <a:r>
              <a:rPr lang="en-GB" dirty="0" err="1" smtClean="0"/>
              <a:t>villi</a:t>
            </a:r>
            <a:r>
              <a:rPr lang="en-GB" dirty="0" smtClean="0"/>
              <a:t> cells without penetrating or destroying the cells.  </a:t>
            </a:r>
          </a:p>
          <a:p>
            <a:r>
              <a:rPr lang="en-GB" dirty="0" smtClean="0"/>
              <a:t>This </a:t>
            </a:r>
            <a:r>
              <a:rPr lang="en-GB" dirty="0" err="1" smtClean="0"/>
              <a:t>secretory</a:t>
            </a:r>
            <a:r>
              <a:rPr lang="en-GB" dirty="0" smtClean="0"/>
              <a:t> diarrhoea is very strong and accounts for the severe rise in watery stools and rapid dehydration that is seen in cholera and coli form diarrhoea in infants and children</a:t>
            </a:r>
            <a:endParaRPr lang="en-US" dirty="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smtClean="0"/>
              <a:t> The intestinal walls are still able to absorb foods and water when the child is given orally.</a:t>
            </a:r>
            <a:endParaRPr lang="en-US" dirty="0" smtClean="0"/>
          </a:p>
          <a:p>
            <a:r>
              <a:rPr lang="en-GB" dirty="0" smtClean="0"/>
              <a:t>The second factor </a:t>
            </a:r>
            <a:r>
              <a:rPr lang="en-GB" b="1" dirty="0" smtClean="0"/>
              <a:t>is poor absorption (</a:t>
            </a:r>
            <a:r>
              <a:rPr lang="en-GB" b="1" dirty="0" err="1" smtClean="0"/>
              <a:t>malabsorption</a:t>
            </a:r>
            <a:r>
              <a:rPr lang="en-GB" b="1" dirty="0" smtClean="0"/>
              <a:t>). </a:t>
            </a:r>
          </a:p>
          <a:p>
            <a:r>
              <a:rPr lang="en-GB" b="1" dirty="0" smtClean="0"/>
              <a:t> </a:t>
            </a:r>
            <a:r>
              <a:rPr lang="en-GB" dirty="0" smtClean="0"/>
              <a:t>Depending on the child’s age about two to eight litres of fluid enter the intestine in twenty-four hours.</a:t>
            </a:r>
          </a:p>
          <a:p>
            <a:r>
              <a:rPr lang="en-GB" dirty="0" smtClean="0"/>
              <a:t> Only 50-200 </a:t>
            </a:r>
            <a:r>
              <a:rPr lang="en-GB" dirty="0" err="1" smtClean="0"/>
              <a:t>mls</a:t>
            </a:r>
            <a:r>
              <a:rPr lang="en-GB" dirty="0" smtClean="0"/>
              <a:t> of this fluid is absorbed or reabsorbed into the blood stream.  </a:t>
            </a:r>
          </a:p>
          <a:p>
            <a:r>
              <a:rPr lang="en-GB" dirty="0" smtClean="0"/>
              <a:t>The remainder is passed in the faeces.  The stimulation or irritation of the intestine results in rapid passage of the bowel contents.   </a:t>
            </a:r>
            <a:endParaRPr lang="en-US" dirty="0" smtClean="0"/>
          </a:p>
          <a:p>
            <a:endParaRPr lang="en-US" dirty="0"/>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GB" dirty="0" smtClean="0"/>
              <a:t>This rapidity results in lack of intestinal enzymes to split sugar, which in turn passes to the large intestine.  Here it draws water from the surrounding tissues causing diarrhoea. </a:t>
            </a:r>
            <a:endParaRPr lang="en-US" dirty="0" smtClean="0"/>
          </a:p>
          <a:p>
            <a:r>
              <a:rPr lang="en-GB" dirty="0" smtClean="0"/>
              <a:t>The third factor is </a:t>
            </a:r>
            <a:r>
              <a:rPr lang="en-GB" b="1" dirty="0" smtClean="0"/>
              <a:t>exudation from the intestine.  </a:t>
            </a:r>
          </a:p>
          <a:p>
            <a:r>
              <a:rPr lang="en-GB" dirty="0" smtClean="0"/>
              <a:t>Some pathogenic micro-organisms such as salmonella </a:t>
            </a:r>
            <a:r>
              <a:rPr lang="en-GB" dirty="0" err="1" smtClean="0"/>
              <a:t>typhi</a:t>
            </a:r>
            <a:r>
              <a:rPr lang="en-GB" dirty="0" smtClean="0"/>
              <a:t> normally cause diarrhoea by penetrating the intestinal mucosa, destroying the cells and sometimes gaining access to the bloodstream. </a:t>
            </a:r>
          </a:p>
          <a:p>
            <a:r>
              <a:rPr lang="en-GB" dirty="0" smtClean="0"/>
              <a:t> Here the mucosa becomes inflamed and exudation (leakage) of fluids containing serum, pus cells, and blood occurs.  In some very serious cases, the ulcers bleed heavily and may perforate causing peritonitis as in typhoid fever.</a:t>
            </a:r>
            <a:endParaRPr lang="en-US" dirty="0" smtClean="0"/>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GB" dirty="0" smtClean="0"/>
              <a:t> </a:t>
            </a:r>
            <a:r>
              <a:rPr lang="en-GB" b="1" i="1" u="sng" dirty="0" err="1" smtClean="0"/>
              <a:t>Enteral</a:t>
            </a:r>
            <a:r>
              <a:rPr lang="en-GB" b="1" i="1" u="sng" dirty="0" smtClean="0"/>
              <a:t> infections</a:t>
            </a:r>
            <a:endParaRPr lang="en-US" b="1" dirty="0" smtClean="0"/>
          </a:p>
          <a:p>
            <a:r>
              <a:rPr lang="en-GB" dirty="0" smtClean="0"/>
              <a:t>This group encompasses several micro-organisms and parasites gaining access to the intestinal tract.  Some of these are non-pathogenic and are usually present within that tract but may change with circumstances to cause diarrhoea.   Some of the organisms and intestinal parasites in this category include </a:t>
            </a:r>
            <a:r>
              <a:rPr lang="en-GB" dirty="0" err="1" smtClean="0"/>
              <a:t>escherichia</a:t>
            </a:r>
            <a:r>
              <a:rPr lang="en-GB" dirty="0" smtClean="0"/>
              <a:t> coli (</a:t>
            </a:r>
            <a:r>
              <a:rPr lang="en-GB" dirty="0" err="1" smtClean="0"/>
              <a:t>e.coli</a:t>
            </a:r>
            <a:r>
              <a:rPr lang="en-GB" dirty="0" smtClean="0"/>
              <a:t>), </a:t>
            </a:r>
            <a:r>
              <a:rPr lang="en-GB" dirty="0" err="1" smtClean="0"/>
              <a:t>schistosoma</a:t>
            </a:r>
            <a:r>
              <a:rPr lang="en-GB" dirty="0" smtClean="0"/>
              <a:t>, </a:t>
            </a:r>
            <a:r>
              <a:rPr lang="en-GB" dirty="0" err="1" smtClean="0"/>
              <a:t>crystosporidium</a:t>
            </a:r>
            <a:r>
              <a:rPr lang="en-GB" dirty="0" smtClean="0"/>
              <a:t> associated with </a:t>
            </a:r>
            <a:r>
              <a:rPr lang="en-GB" dirty="0" err="1" smtClean="0"/>
              <a:t>hiv</a:t>
            </a:r>
            <a:r>
              <a:rPr lang="en-GB" dirty="0" smtClean="0"/>
              <a:t>, </a:t>
            </a:r>
            <a:r>
              <a:rPr lang="en-GB" dirty="0" err="1" smtClean="0"/>
              <a:t>entamoeba</a:t>
            </a:r>
            <a:r>
              <a:rPr lang="en-GB" dirty="0" smtClean="0"/>
              <a:t> </a:t>
            </a:r>
            <a:r>
              <a:rPr lang="en-GB" dirty="0" err="1" smtClean="0"/>
              <a:t>histolytica</a:t>
            </a:r>
            <a:r>
              <a:rPr lang="en-GB" dirty="0" smtClean="0"/>
              <a:t>, salmonella, </a:t>
            </a:r>
            <a:r>
              <a:rPr lang="en-GB" dirty="0" err="1" smtClean="0"/>
              <a:t>vibrio</a:t>
            </a:r>
            <a:r>
              <a:rPr lang="en-GB" dirty="0" smtClean="0"/>
              <a:t>  </a:t>
            </a:r>
            <a:r>
              <a:rPr lang="en-GB" dirty="0" err="1" smtClean="0"/>
              <a:t>cholerae</a:t>
            </a:r>
            <a:r>
              <a:rPr lang="en-GB" dirty="0" smtClean="0"/>
              <a:t>, </a:t>
            </a:r>
            <a:r>
              <a:rPr lang="en-GB" dirty="0" err="1" smtClean="0"/>
              <a:t>shigella.rotavirus</a:t>
            </a:r>
            <a:r>
              <a:rPr lang="en-GB" dirty="0" smtClean="0"/>
              <a:t> and other types of viruses. </a:t>
            </a:r>
            <a:endParaRPr lang="en-US" dirty="0" smtClean="0"/>
          </a:p>
          <a:p>
            <a:pPr>
              <a:buNone/>
            </a:pPr>
            <a:r>
              <a:rPr lang="en-GB" b="1" i="1" u="sng" dirty="0" err="1" smtClean="0"/>
              <a:t>Parenteral</a:t>
            </a:r>
            <a:r>
              <a:rPr lang="en-GB" b="1" i="1" u="sng" dirty="0" smtClean="0"/>
              <a:t> infections</a:t>
            </a:r>
            <a:endParaRPr lang="en-US" b="1" dirty="0" smtClean="0"/>
          </a:p>
          <a:p>
            <a:r>
              <a:rPr lang="en-GB" dirty="0" smtClean="0"/>
              <a:t>Any fever in children, and infections which are unconnected to the gastro-intestinal tract, can cause diarrhoea or diarrhoea and vomiting.  The diseases which fall under the category of </a:t>
            </a:r>
            <a:r>
              <a:rPr lang="en-GB" dirty="0" err="1" smtClean="0"/>
              <a:t>parenteral</a:t>
            </a:r>
            <a:r>
              <a:rPr lang="en-GB" dirty="0" smtClean="0"/>
              <a:t> infections include urinary tract infection, pneumonia, </a:t>
            </a:r>
            <a:r>
              <a:rPr lang="en-GB" dirty="0" err="1" smtClean="0"/>
              <a:t>otitis</a:t>
            </a:r>
            <a:r>
              <a:rPr lang="en-GB" dirty="0" smtClean="0"/>
              <a:t> media, tonsillitis, malaria and measles.</a:t>
            </a:r>
            <a:endParaRPr lang="en-US" dirty="0" smtClean="0"/>
          </a:p>
          <a:p>
            <a:r>
              <a:rPr lang="en-GB"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GB" b="1" i="1" u="sng" dirty="0" smtClean="0"/>
              <a:t>Associated with </a:t>
            </a:r>
            <a:endParaRPr lang="en-US" b="1" dirty="0" smtClean="0"/>
          </a:p>
          <a:p>
            <a:r>
              <a:rPr lang="en-GB" dirty="0" smtClean="0"/>
              <a:t>Diarrhoea may be associated with upper respiratory tract infections, urinary tract infections and </a:t>
            </a:r>
            <a:r>
              <a:rPr lang="en-GB" dirty="0" err="1" smtClean="0"/>
              <a:t>otitis</a:t>
            </a:r>
            <a:r>
              <a:rPr lang="en-GB" dirty="0" smtClean="0"/>
              <a:t> media.</a:t>
            </a:r>
            <a:endParaRPr lang="en-US" dirty="0" smtClean="0"/>
          </a:p>
          <a:p>
            <a:pPr>
              <a:buNone/>
            </a:pPr>
            <a:r>
              <a:rPr lang="en-GB" b="1" i="1" u="sng" dirty="0" smtClean="0"/>
              <a:t>Dietary causes</a:t>
            </a:r>
            <a:endParaRPr lang="en-US" dirty="0" smtClean="0"/>
          </a:p>
          <a:p>
            <a:r>
              <a:rPr lang="en-GB" dirty="0" smtClean="0"/>
              <a:t>These include overfeeding, introduction of new foods, reinstituting milk too soon after diarrhoeal episode, osmotic sugar from excess sugar in formula, excessive ingestion of </a:t>
            </a:r>
            <a:r>
              <a:rPr lang="en-GB" dirty="0" err="1" smtClean="0"/>
              <a:t>sorbitol</a:t>
            </a:r>
            <a:r>
              <a:rPr lang="en-GB" dirty="0" smtClean="0"/>
              <a:t> or fructose </a:t>
            </a:r>
            <a:endParaRPr lang="en-US" dirty="0" smtClean="0"/>
          </a:p>
          <a:p>
            <a:pPr>
              <a:buNone/>
            </a:pPr>
            <a:r>
              <a:rPr lang="en-GB" b="1" i="1" u="sng" dirty="0" smtClean="0"/>
              <a:t>Medications </a:t>
            </a:r>
            <a:endParaRPr lang="en-US" b="1" dirty="0" smtClean="0"/>
          </a:p>
          <a:p>
            <a:r>
              <a:rPr lang="en-GB" dirty="0" smtClean="0"/>
              <a:t>Such as antibiotics and laxatives may also result in diarrhoea</a:t>
            </a:r>
            <a:endParaRPr lang="en-US" dirty="0" smtClean="0"/>
          </a:p>
          <a:p>
            <a:pPr>
              <a:buNone/>
            </a:pPr>
            <a:r>
              <a:rPr lang="en-GB" b="1" i="1" u="sng" dirty="0" smtClean="0"/>
              <a:t>Toxic causes</a:t>
            </a:r>
          </a:p>
          <a:p>
            <a:r>
              <a:rPr lang="en-GB" dirty="0" smtClean="0"/>
              <a:t>Resulting from ingestion of heavy metals such as lead and mercury and organic phosphates</a:t>
            </a:r>
            <a:endParaRPr lang="en-US" dirty="0" smtClean="0"/>
          </a:p>
          <a:p>
            <a:pPr>
              <a:buNone/>
            </a:pPr>
            <a:endParaRPr lang="en-US" b="1" dirty="0" smtClean="0"/>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GB" b="1" i="1" u="sng" dirty="0" smtClean="0"/>
              <a:t>Functional causes</a:t>
            </a:r>
            <a:endParaRPr lang="en-US" b="1" dirty="0" smtClean="0"/>
          </a:p>
          <a:p>
            <a:r>
              <a:rPr lang="en-GB" dirty="0" smtClean="0"/>
              <a:t>Especially irritable bowel syndrome </a:t>
            </a:r>
            <a:endParaRPr lang="en-US" dirty="0" smtClean="0"/>
          </a:p>
          <a:p>
            <a:pPr>
              <a:buNone/>
            </a:pPr>
            <a:r>
              <a:rPr lang="en-GB" b="1" i="1" u="sng" dirty="0" smtClean="0"/>
              <a:t>Other factors</a:t>
            </a:r>
            <a:endParaRPr lang="en-US" b="1" dirty="0" smtClean="0"/>
          </a:p>
          <a:p>
            <a:r>
              <a:rPr lang="en-GB" dirty="0" smtClean="0"/>
              <a:t>Here the cause may be known or unknown.  </a:t>
            </a:r>
          </a:p>
          <a:p>
            <a:r>
              <a:rPr lang="en-GB" dirty="0" smtClean="0"/>
              <a:t> psychological factors, for example, a child who is fearful, anxious and lives under a tense environment may develop diarrhoea due to increased gastro-intestinal activities.  </a:t>
            </a:r>
          </a:p>
          <a:p>
            <a:r>
              <a:rPr lang="en-GB" dirty="0" smtClean="0"/>
              <a:t>Acute abdominal problems such as </a:t>
            </a:r>
            <a:r>
              <a:rPr lang="en-GB" dirty="0" err="1" smtClean="0"/>
              <a:t>intussusception</a:t>
            </a:r>
            <a:r>
              <a:rPr lang="en-GB" dirty="0" smtClean="0"/>
              <a:t> may result in diarrhoea and/or bloodstained stool.  </a:t>
            </a:r>
          </a:p>
          <a:p>
            <a:endParaRPr lang="en-US" dirty="0" smtClean="0"/>
          </a:p>
          <a:p>
            <a:endParaRPr lang="en-US" dirty="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smtClean="0"/>
              <a:t>The ingestion of poisonous substances, which include traditional herbal medicine, administered in the community, may also be contributing factors.</a:t>
            </a:r>
          </a:p>
          <a:p>
            <a:r>
              <a:rPr lang="en-GB" dirty="0" smtClean="0"/>
              <a:t> Some children have diarrhoea of unknown origin.  Physical and laboratory investigations do not reveal the cause though in treatment, attempts are made to control it just like any other form.</a:t>
            </a:r>
          </a:p>
          <a:p>
            <a:r>
              <a:rPr lang="en-GB" dirty="0" smtClean="0"/>
              <a:t>  Gastro-enteritis is associated with feeding defects and vitamin a deficiency.</a:t>
            </a:r>
            <a:endParaRPr lang="en-US" dirty="0" smtClean="0"/>
          </a:p>
          <a:p>
            <a:r>
              <a:rPr lang="en-GB" dirty="0" smtClean="0"/>
              <a:t>Dehydration can be mild, moderate or severe and the management will depend on the degree.</a:t>
            </a:r>
            <a:endParaRPr lang="en-US" dirty="0" smtClean="0"/>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fontScale="92500" lnSpcReduction="20000"/>
          </a:bodyPr>
          <a:lstStyle/>
          <a:p>
            <a:pPr lvl="0"/>
            <a:r>
              <a:rPr lang="en-GB" dirty="0" smtClean="0"/>
              <a:t>History of diarrhoea and vomiting with recent weight loss.</a:t>
            </a:r>
            <a:endParaRPr lang="en-US" dirty="0" smtClean="0"/>
          </a:p>
          <a:p>
            <a:pPr lvl="0"/>
            <a:r>
              <a:rPr lang="en-GB" dirty="0" smtClean="0"/>
              <a:t>Dry mouth, lips, tongue, eyes and skin</a:t>
            </a:r>
            <a:endParaRPr lang="en-US" dirty="0" smtClean="0"/>
          </a:p>
          <a:p>
            <a:pPr lvl="0"/>
            <a:r>
              <a:rPr lang="en-GB" dirty="0" smtClean="0"/>
              <a:t>Thirst</a:t>
            </a:r>
            <a:endParaRPr lang="en-US" dirty="0" smtClean="0"/>
          </a:p>
          <a:p>
            <a:pPr lvl="0"/>
            <a:r>
              <a:rPr lang="en-GB" dirty="0" smtClean="0"/>
              <a:t>Sunken eyes and depression of </a:t>
            </a:r>
            <a:r>
              <a:rPr lang="en-GB" dirty="0" err="1" smtClean="0"/>
              <a:t>fontanelle</a:t>
            </a:r>
            <a:endParaRPr lang="en-US" dirty="0" smtClean="0"/>
          </a:p>
          <a:p>
            <a:pPr lvl="0"/>
            <a:r>
              <a:rPr lang="en-GB" dirty="0" smtClean="0"/>
              <a:t>Loss of skin elasticity (</a:t>
            </a:r>
            <a:r>
              <a:rPr lang="en-GB" dirty="0" err="1" smtClean="0"/>
              <a:t>turgor</a:t>
            </a:r>
            <a:r>
              <a:rPr lang="en-GB" dirty="0" smtClean="0"/>
              <a:t>). Lift up a </a:t>
            </a:r>
            <a:r>
              <a:rPr lang="en-GB" dirty="0" err="1" smtClean="0"/>
              <a:t>skinfold</a:t>
            </a:r>
            <a:r>
              <a:rPr lang="en-GB" dirty="0" smtClean="0"/>
              <a:t> over the abdomen or neck and see whether it sinks back slowly. (note that loss of skin elasticity also occurs in </a:t>
            </a:r>
            <a:r>
              <a:rPr lang="en-GB" dirty="0" err="1" smtClean="0"/>
              <a:t>marasmus</a:t>
            </a:r>
            <a:r>
              <a:rPr lang="en-GB" dirty="0" smtClean="0"/>
              <a:t>.)</a:t>
            </a:r>
            <a:endParaRPr lang="en-US" dirty="0" smtClean="0"/>
          </a:p>
          <a:p>
            <a:pPr lvl="0"/>
            <a:r>
              <a:rPr lang="en-GB" dirty="0" smtClean="0"/>
              <a:t>Restlessness, apathy (loss of interest in surroundings), coma</a:t>
            </a:r>
            <a:endParaRPr lang="en-US" dirty="0" smtClean="0"/>
          </a:p>
          <a:p>
            <a:pPr lvl="0"/>
            <a:r>
              <a:rPr lang="en-GB" dirty="0" smtClean="0"/>
              <a:t>Low urine output</a:t>
            </a:r>
            <a:endParaRPr lang="en-US" dirty="0" smtClean="0"/>
          </a:p>
          <a:p>
            <a:pPr lvl="0"/>
            <a:r>
              <a:rPr lang="en-GB" dirty="0" smtClean="0"/>
              <a:t>Rapid </a:t>
            </a:r>
            <a:r>
              <a:rPr lang="en-GB" dirty="0" err="1" smtClean="0"/>
              <a:t>acidotic</a:t>
            </a:r>
            <a:r>
              <a:rPr lang="en-GB" dirty="0" smtClean="0"/>
              <a:t> respiration</a:t>
            </a:r>
            <a:endParaRPr lang="en-US" dirty="0" smtClean="0"/>
          </a:p>
          <a:p>
            <a:pPr lvl="0"/>
            <a:r>
              <a:rPr lang="en-GB" dirty="0" smtClean="0"/>
              <a:t>Rapid weak pulse</a:t>
            </a: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Communication principles based on developmental level</a:t>
            </a:r>
            <a:endParaRPr lang="en-US" dirty="0"/>
          </a:p>
        </p:txBody>
      </p:sp>
      <p:sp>
        <p:nvSpPr>
          <p:cNvPr id="3" name="Content Placeholder 2"/>
          <p:cNvSpPr>
            <a:spLocks noGrp="1"/>
          </p:cNvSpPr>
          <p:nvPr>
            <p:ph idx="1"/>
          </p:nvPr>
        </p:nvSpPr>
        <p:spPr/>
        <p:txBody>
          <a:bodyPr>
            <a:normAutofit/>
          </a:bodyPr>
          <a:lstStyle/>
          <a:p>
            <a:pPr>
              <a:buNone/>
            </a:pPr>
            <a:endParaRPr lang="en-US" b="1" dirty="0"/>
          </a:p>
          <a:p>
            <a:r>
              <a:rPr lang="en-GB" b="1" dirty="0" smtClean="0"/>
              <a:t>Infants</a:t>
            </a:r>
            <a:r>
              <a:rPr lang="en-GB" b="1" dirty="0"/>
              <a:t>: </a:t>
            </a:r>
            <a:r>
              <a:rPr lang="en-GB" dirty="0"/>
              <a:t>allow warm up to strangers; respond to cries timely; use soothing &amp; calm voice; talk to infant directly; crying, cooing, whining, or body movement, face.</a:t>
            </a:r>
            <a:endParaRPr lang="en-US" dirty="0"/>
          </a:p>
          <a:p>
            <a:r>
              <a:rPr lang="en-GB" b="1" dirty="0"/>
              <a:t>Toddlers:</a:t>
            </a:r>
            <a:r>
              <a:rPr lang="en-GB" dirty="0"/>
              <a:t> approach carefully – not to cause fear; </a:t>
            </a:r>
            <a:r>
              <a:rPr lang="en-GB" dirty="0" smtClean="0"/>
              <a:t>integrate </a:t>
            </a:r>
            <a:r>
              <a:rPr lang="en-GB" dirty="0"/>
              <a:t>familiar objects in care; use dolls, story telling and picture books in conservation.</a:t>
            </a:r>
            <a:endParaRPr lang="en-US" dirty="0"/>
          </a:p>
          <a:p>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http://img2.tfd.com/mk/D/X2604-D-13.png"/>
          <p:cNvPicPr>
            <a:picLocks noChangeAspect="1" noChangeArrowheads="1"/>
          </p:cNvPicPr>
          <p:nvPr/>
        </p:nvPicPr>
        <p:blipFill>
          <a:blip r:embed="rId2" cstate="print"/>
          <a:srcRect/>
          <a:stretch>
            <a:fillRect/>
          </a:stretch>
        </p:blipFill>
        <p:spPr bwMode="auto">
          <a:xfrm>
            <a:off x="381000" y="1676400"/>
            <a:ext cx="8402638" cy="5181600"/>
          </a:xfrm>
          <a:prstGeom prst="rect">
            <a:avLst/>
          </a:prstGeom>
          <a:noFill/>
          <a:ln w="9525">
            <a:noFill/>
            <a:miter lim="800000"/>
            <a:headEnd/>
            <a:tailEnd/>
          </a:ln>
        </p:spPr>
      </p:pic>
      <p:sp>
        <p:nvSpPr>
          <p:cNvPr id="46083" name="TextBox 3"/>
          <p:cNvSpPr txBox="1">
            <a:spLocks noChangeArrowheads="1"/>
          </p:cNvSpPr>
          <p:nvPr/>
        </p:nvSpPr>
        <p:spPr bwMode="auto">
          <a:xfrm>
            <a:off x="1295400" y="609600"/>
            <a:ext cx="7086600" cy="369332"/>
          </a:xfrm>
          <a:prstGeom prst="rect">
            <a:avLst/>
          </a:prstGeom>
          <a:noFill/>
          <a:ln w="9525">
            <a:noFill/>
            <a:miter lim="800000"/>
            <a:headEnd/>
            <a:tailEnd/>
          </a:ln>
        </p:spPr>
        <p:txBody>
          <a:bodyPr>
            <a:spAutoFit/>
          </a:bodyPr>
          <a:lstStyle/>
          <a:p>
            <a:pPr eaLnBrk="0" hangingPunct="0"/>
            <a:r>
              <a:rPr lang="en-US" dirty="0"/>
              <a:t>SIGNS </a:t>
            </a:r>
            <a:r>
              <a:rPr lang="en-US" dirty="0" smtClean="0"/>
              <a:t>AND </a:t>
            </a:r>
            <a:r>
              <a:rPr lang="en-US" dirty="0"/>
              <a:t>SYMPTOMS OF DEHYDRATION</a:t>
            </a:r>
          </a:p>
        </p:txBody>
      </p:sp>
    </p:spTree>
  </p:cSld>
  <p:clrMapOvr>
    <a:masterClrMapping/>
  </p:clrMapOvr>
  <p:transition>
    <p:fade/>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lnSpcReduction="10000"/>
          </a:bodyPr>
          <a:lstStyle/>
          <a:p>
            <a:pPr>
              <a:buNone/>
            </a:pPr>
            <a:r>
              <a:rPr lang="en-GB" dirty="0" smtClean="0"/>
              <a:t>The major goals in the management of acute diarrhoea include</a:t>
            </a:r>
          </a:p>
          <a:p>
            <a:r>
              <a:rPr lang="en-GB" dirty="0" smtClean="0"/>
              <a:t> assessment of the fluid and electrolyte imbalance, </a:t>
            </a:r>
          </a:p>
          <a:p>
            <a:r>
              <a:rPr lang="en-GB" dirty="0" smtClean="0"/>
              <a:t>rehydration,</a:t>
            </a:r>
          </a:p>
          <a:p>
            <a:r>
              <a:rPr lang="en-GB" dirty="0" smtClean="0"/>
              <a:t> maintenance fluid therapy and</a:t>
            </a:r>
          </a:p>
          <a:p>
            <a:r>
              <a:rPr lang="en-GB" dirty="0" smtClean="0"/>
              <a:t> reintroduction of adequate diet</a:t>
            </a:r>
          </a:p>
          <a:p>
            <a:r>
              <a:rPr lang="en-GB" dirty="0" smtClean="0"/>
              <a:t>Any </a:t>
            </a:r>
            <a:r>
              <a:rPr lang="en-GB" dirty="0" err="1" smtClean="0"/>
              <a:t>parenteral</a:t>
            </a:r>
            <a:r>
              <a:rPr lang="en-GB" dirty="0" smtClean="0"/>
              <a:t> and </a:t>
            </a:r>
            <a:r>
              <a:rPr lang="en-GB" dirty="0" err="1" smtClean="0"/>
              <a:t>enteral</a:t>
            </a:r>
            <a:r>
              <a:rPr lang="en-GB" dirty="0" smtClean="0"/>
              <a:t> infections are effectively treated with appropriate antibiotics or drug preparation, whether these infections are either suspected or confirmed.</a:t>
            </a:r>
            <a:endParaRPr lang="en-US" dirty="0" smtClean="0"/>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The child should be kept warm,</a:t>
            </a:r>
          </a:p>
          <a:p>
            <a:r>
              <a:rPr lang="en-GB" dirty="0" smtClean="0"/>
              <a:t> vital signs of temperature, pulse and respiration are monitored for positive improvement or deterioration of the child’s condition. </a:t>
            </a:r>
          </a:p>
          <a:p>
            <a:r>
              <a:rPr lang="en-GB" dirty="0" smtClean="0"/>
              <a:t> The parents should be constantly reassured. </a:t>
            </a:r>
          </a:p>
          <a:p>
            <a:r>
              <a:rPr lang="en-GB" dirty="0" smtClean="0"/>
              <a:t> An accurate fluid balance chart should be maintained.</a:t>
            </a:r>
          </a:p>
          <a:p>
            <a:r>
              <a:rPr lang="en-GB" dirty="0" smtClean="0"/>
              <a:t> Pay particular attention to the child’s urinary output. </a:t>
            </a:r>
          </a:p>
          <a:p>
            <a:r>
              <a:rPr lang="en-GB" dirty="0" smtClean="0"/>
              <a:t> The child’s personal hygiene must be maintained</a:t>
            </a:r>
          </a:p>
          <a:p>
            <a:pPr>
              <a:buNone/>
            </a:pPr>
            <a:r>
              <a:rPr lang="en-GB" dirty="0" smtClean="0"/>
              <a:t>NB: USE IMCI PROTOCOL</a:t>
            </a:r>
            <a:endParaRPr lang="en-US" dirty="0" smtClean="0"/>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Health education is the most important approach to prevention of diarrhoeal diseases in any community</a:t>
            </a:r>
          </a:p>
          <a:p>
            <a:r>
              <a:rPr lang="en-GB" dirty="0" smtClean="0"/>
              <a:t>These are some of the issues, which should be included when giving health education on diarrhoeal diseases. </a:t>
            </a:r>
          </a:p>
          <a:p>
            <a:r>
              <a:rPr lang="en-GB" dirty="0" smtClean="0"/>
              <a:t> All mothers should be encouraged to breast feed their babies for several months even after introducing them to other meals.  As children grow, proper weaning procedures should be introduced to the mother, so that she is aware when and how it should be done.</a:t>
            </a:r>
            <a:endParaRPr lang="en-US" dirty="0" smtClean="0"/>
          </a:p>
          <a:p>
            <a:r>
              <a:rPr lang="en-GB" dirty="0" smtClean="0"/>
              <a:t>More emphasis should be placed on the importance of hand washing before and after meals and also after visiting the toilet</a:t>
            </a:r>
          </a:p>
          <a:p>
            <a:r>
              <a:rPr lang="en-GB" dirty="0" smtClean="0"/>
              <a:t> To minimize further infections, feeding utensils should be clean and food handled in the most hygienic manner.  </a:t>
            </a:r>
            <a:endParaRPr lang="en-US" dirty="0"/>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GB" dirty="0" smtClean="0"/>
              <a:t>Parents should avoid using bottles as a means of feeding children.  Instead they should use cups and spoons.  </a:t>
            </a:r>
            <a:endParaRPr lang="en-US" dirty="0" smtClean="0"/>
          </a:p>
          <a:p>
            <a:r>
              <a:rPr lang="en-GB" dirty="0" smtClean="0"/>
              <a:t>Similarly, fly-breeding environments should be eradicated by proper disposal of refuse.</a:t>
            </a:r>
          </a:p>
          <a:p>
            <a:r>
              <a:rPr lang="en-GB" dirty="0" smtClean="0"/>
              <a:t>make use of latrine facilities. </a:t>
            </a:r>
          </a:p>
          <a:p>
            <a:r>
              <a:rPr lang="en-GB" dirty="0" smtClean="0"/>
              <a:t>All drinking water should be collected from a safe source and should be boiled.</a:t>
            </a:r>
          </a:p>
          <a:p>
            <a:r>
              <a:rPr lang="en-GB" dirty="0" smtClean="0"/>
              <a:t>  Nutritional improvement should be considered for all, with a special emphasis on growing children.  Children should be taken to health facilities for a comprehensive vaccination programme.  </a:t>
            </a:r>
            <a:endParaRPr lang="en-US" dirty="0" smtClean="0"/>
          </a:p>
          <a:p>
            <a:r>
              <a:rPr lang="en-GB" dirty="0" smtClean="0"/>
              <a:t>Early treatment of diarrhoea should be enforced in all health facilities. </a:t>
            </a:r>
          </a:p>
          <a:p>
            <a:r>
              <a:rPr lang="en-GB" dirty="0" smtClean="0"/>
              <a:t> giving of plenty of oral fluids when diarrhoea occurs, when mothers bring their children for clinic follow up, and in hospital wards before discharge. </a:t>
            </a:r>
            <a:endParaRPr lang="en-US" dirty="0" smtClean="0"/>
          </a:p>
          <a:p>
            <a:endParaRPr lang="en-US" dirty="0"/>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a:t>
            </a:r>
            <a:r>
              <a:rPr smtClean="0"/>
              <a:t>rinary tract</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Acute </a:t>
            </a:r>
            <a:r>
              <a:rPr lang="en-US" dirty="0" err="1" smtClean="0"/>
              <a:t>glomerulonephritis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is a disease that affects the </a:t>
            </a:r>
            <a:r>
              <a:rPr lang="en-US" dirty="0" err="1" smtClean="0"/>
              <a:t>glomeruli</a:t>
            </a:r>
            <a:r>
              <a:rPr lang="en-US" dirty="0" smtClean="0"/>
              <a:t> of both kidneys. </a:t>
            </a:r>
          </a:p>
          <a:p>
            <a:r>
              <a:rPr lang="en-US" dirty="0" smtClean="0"/>
              <a:t> It may follow exposure to a variety of foreign protein substances, the most common of which are bacterial (</a:t>
            </a:r>
            <a:r>
              <a:rPr lang="en-US" dirty="0" err="1" smtClean="0"/>
              <a:t>haemolytic</a:t>
            </a:r>
            <a:r>
              <a:rPr lang="en-US" dirty="0" smtClean="0"/>
              <a:t> streptococci) and viral infections. </a:t>
            </a:r>
          </a:p>
          <a:p>
            <a:r>
              <a:rPr lang="en-US" dirty="0" smtClean="0"/>
              <a:t> Note that it is not the streptococci that cause the problem directly but their toxin/poisonous products. </a:t>
            </a:r>
          </a:p>
          <a:p>
            <a:r>
              <a:rPr lang="en-US" dirty="0" smtClean="0"/>
              <a:t> However, in many cases, the antigen causing </a:t>
            </a:r>
            <a:r>
              <a:rPr lang="en-US" dirty="0" err="1" smtClean="0"/>
              <a:t>glomerulonephritis</a:t>
            </a:r>
            <a:r>
              <a:rPr lang="en-US" dirty="0" smtClean="0"/>
              <a:t> is unknown.</a:t>
            </a:r>
          </a:p>
          <a:p>
            <a:r>
              <a:rPr lang="en-US" dirty="0" smtClean="0"/>
              <a:t>The condition is as a result of an antigen–antibody complex reacting with the </a:t>
            </a:r>
            <a:r>
              <a:rPr lang="en-US" dirty="0" err="1" smtClean="0"/>
              <a:t>glomerular</a:t>
            </a:r>
            <a:r>
              <a:rPr lang="en-US" dirty="0" smtClean="0"/>
              <a:t> tissue to produce swelling and death of capillary cells.  The organism causes sore throat or skin disease initially; then ten to fourteen days later, an allergic inflammation occurs in the kidneys.  It tends to occur more commonly in children and young adults. Recovery is complete in over 95% of cases.</a:t>
            </a:r>
          </a:p>
          <a:p>
            <a:pPr>
              <a:buNone/>
            </a:pPr>
            <a:endParaRPr lang="en-US" dirty="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manifestations</a:t>
            </a:r>
            <a:endParaRPr lang="en-US" dirty="0"/>
          </a:p>
        </p:txBody>
      </p:sp>
      <p:sp>
        <p:nvSpPr>
          <p:cNvPr id="3" name="Content Placeholder 2"/>
          <p:cNvSpPr>
            <a:spLocks noGrp="1"/>
          </p:cNvSpPr>
          <p:nvPr>
            <p:ph idx="1"/>
          </p:nvPr>
        </p:nvSpPr>
        <p:spPr/>
        <p:txBody>
          <a:bodyPr>
            <a:normAutofit fontScale="77500" lnSpcReduction="20000"/>
          </a:bodyPr>
          <a:lstStyle/>
          <a:p>
            <a:pPr lvl="0"/>
            <a:r>
              <a:rPr lang="en-GB" dirty="0" smtClean="0"/>
              <a:t>There is history of sore throat seven to ten days previously; </a:t>
            </a:r>
            <a:endParaRPr lang="en-US" dirty="0" smtClean="0"/>
          </a:p>
          <a:p>
            <a:pPr lvl="0"/>
            <a:r>
              <a:rPr lang="en-GB" dirty="0" smtClean="0"/>
              <a:t>The patient has fatigue (tiredness);</a:t>
            </a:r>
            <a:endParaRPr lang="en-US" dirty="0" smtClean="0"/>
          </a:p>
          <a:p>
            <a:pPr lvl="0"/>
            <a:r>
              <a:rPr lang="en-GB" dirty="0" smtClean="0"/>
              <a:t>Complaints of pyrexia and tachycardia present;</a:t>
            </a:r>
            <a:endParaRPr lang="en-US" dirty="0" smtClean="0"/>
          </a:p>
          <a:p>
            <a:pPr lvl="0"/>
            <a:r>
              <a:rPr lang="en-GB" dirty="0" smtClean="0"/>
              <a:t>Hypertension with mild, moderate, severe headache;</a:t>
            </a:r>
            <a:endParaRPr lang="en-US" dirty="0" smtClean="0"/>
          </a:p>
          <a:p>
            <a:pPr lvl="0"/>
            <a:r>
              <a:rPr lang="en-GB" dirty="0" smtClean="0"/>
              <a:t>Oedema, which may be generalized but more noticeable in the face. This is due to salt and water retention.  In a few cases </a:t>
            </a:r>
            <a:r>
              <a:rPr lang="en-GB" dirty="0" err="1" smtClean="0"/>
              <a:t>ascites</a:t>
            </a:r>
            <a:r>
              <a:rPr lang="en-GB" dirty="0" smtClean="0"/>
              <a:t>/pleural effusion may be present;</a:t>
            </a:r>
            <a:endParaRPr lang="en-US" dirty="0" smtClean="0"/>
          </a:p>
          <a:p>
            <a:pPr lvl="0"/>
            <a:r>
              <a:rPr lang="en-GB" dirty="0" err="1" smtClean="0"/>
              <a:t>Oliguria</a:t>
            </a:r>
            <a:r>
              <a:rPr lang="en-GB" dirty="0" smtClean="0"/>
              <a:t>;</a:t>
            </a:r>
            <a:endParaRPr lang="en-US" dirty="0" smtClean="0"/>
          </a:p>
          <a:p>
            <a:pPr lvl="0"/>
            <a:r>
              <a:rPr lang="en-GB" dirty="0" err="1" smtClean="0"/>
              <a:t>Haematuria</a:t>
            </a:r>
            <a:r>
              <a:rPr lang="en-GB" dirty="0" smtClean="0"/>
              <a:t>;</a:t>
            </a:r>
            <a:endParaRPr lang="en-US" dirty="0" smtClean="0"/>
          </a:p>
          <a:p>
            <a:pPr lvl="0"/>
            <a:r>
              <a:rPr lang="en-GB" dirty="0" err="1" smtClean="0"/>
              <a:t>Proteinuria</a:t>
            </a:r>
            <a:r>
              <a:rPr lang="en-GB" dirty="0" smtClean="0"/>
              <a:t>;</a:t>
            </a:r>
            <a:endParaRPr lang="en-US" dirty="0" smtClean="0"/>
          </a:p>
          <a:p>
            <a:pPr lvl="0"/>
            <a:r>
              <a:rPr lang="en-GB" dirty="0" smtClean="0"/>
              <a:t>Dyspnoea due to pulmonary oedema;</a:t>
            </a:r>
            <a:endParaRPr lang="en-US" dirty="0" smtClean="0"/>
          </a:p>
          <a:p>
            <a:pPr lvl="0"/>
            <a:r>
              <a:rPr lang="en-GB" dirty="0" smtClean="0"/>
              <a:t>Uraemia, that is, blood urea and </a:t>
            </a:r>
            <a:r>
              <a:rPr lang="en-GB" dirty="0" err="1" smtClean="0"/>
              <a:t>creatinine</a:t>
            </a:r>
            <a:r>
              <a:rPr lang="en-GB" dirty="0" smtClean="0"/>
              <a:t> raised above normal (normal blood urea is 15-40mg/100mls); </a:t>
            </a:r>
            <a:endParaRPr lang="en-US" dirty="0" smtClean="0"/>
          </a:p>
          <a:p>
            <a:pPr lvl="0"/>
            <a:r>
              <a:rPr lang="en-GB" dirty="0" smtClean="0"/>
              <a:t>Anorexia is usually present.</a:t>
            </a:r>
            <a:endParaRPr lang="en-US" dirty="0" smtClean="0"/>
          </a:p>
          <a:p>
            <a:endParaRPr lang="en-US" dirty="0"/>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lnSpcReduction="10000"/>
          </a:bodyPr>
          <a:lstStyle/>
          <a:p>
            <a:r>
              <a:rPr lang="en-GB" dirty="0" smtClean="0"/>
              <a:t>The patient should be put on complete bed rest in a warm well-ventilated room until his/her temperature subsides, the blood pressure (</a:t>
            </a:r>
            <a:r>
              <a:rPr lang="en-GB" dirty="0" err="1" smtClean="0"/>
              <a:t>bp</a:t>
            </a:r>
            <a:r>
              <a:rPr lang="en-GB" dirty="0" smtClean="0"/>
              <a:t>) falls and no blood or protein is visible in the urine. </a:t>
            </a:r>
            <a:endParaRPr lang="en-US" dirty="0" smtClean="0"/>
          </a:p>
          <a:p>
            <a:r>
              <a:rPr lang="en-GB" dirty="0" smtClean="0"/>
              <a:t>Vital signs should be recorded regularly. Temperature, pulse and respiration (</a:t>
            </a:r>
            <a:r>
              <a:rPr lang="en-GB" dirty="0" err="1" smtClean="0"/>
              <a:t>tpr</a:t>
            </a:r>
            <a:r>
              <a:rPr lang="en-GB" dirty="0" smtClean="0"/>
              <a:t>) and blood pressure (</a:t>
            </a:r>
            <a:r>
              <a:rPr lang="en-GB" dirty="0" err="1" smtClean="0"/>
              <a:t>bp</a:t>
            </a:r>
            <a:r>
              <a:rPr lang="en-GB" dirty="0" smtClean="0"/>
              <a:t>) should be monitored every four hours and any abnormalities should be reported. </a:t>
            </a:r>
          </a:p>
          <a:p>
            <a:r>
              <a:rPr lang="en-GB" dirty="0" smtClean="0"/>
              <a:t> Bp should be taken lying down and standing to exclude postural hypotension.  You should maintain an input and output chart.</a:t>
            </a:r>
            <a:endParaRPr lang="en-US" dirty="0" smtClean="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GB" b="1" dirty="0" smtClean="0"/>
              <a:t>Note:</a:t>
            </a:r>
            <a:endParaRPr lang="en-US" dirty="0" smtClean="0"/>
          </a:p>
          <a:p>
            <a:r>
              <a:rPr lang="en-GB" b="1" dirty="0" smtClean="0"/>
              <a:t>Diseased kidneys do need rest, therefore, a low protein diet is recommended (40G daily). </a:t>
            </a:r>
            <a:r>
              <a:rPr lang="en-GB" dirty="0" smtClean="0"/>
              <a:t> </a:t>
            </a:r>
            <a:endParaRPr lang="en-US" dirty="0" smtClean="0"/>
          </a:p>
          <a:p>
            <a:r>
              <a:rPr lang="en-GB" dirty="0" smtClean="0"/>
              <a:t>Restrict the patient’s fluid intake to 20mls/kg/day plus the amount of urine passed during that period until </a:t>
            </a:r>
            <a:r>
              <a:rPr lang="en-GB" dirty="0" err="1" smtClean="0"/>
              <a:t>diuresis</a:t>
            </a:r>
            <a:r>
              <a:rPr lang="en-GB" dirty="0" smtClean="0"/>
              <a:t> occurs. </a:t>
            </a:r>
          </a:p>
          <a:p>
            <a:r>
              <a:rPr lang="en-GB" dirty="0" smtClean="0"/>
              <a:t> Aim to lessen kidney activity.  As previously mentioned, all urine should be tested four hourly for protein and blood.</a:t>
            </a:r>
          </a:p>
          <a:p>
            <a:r>
              <a:rPr lang="en-GB" dirty="0" smtClean="0"/>
              <a:t> 24 hour urine collection to estimate the amount of protein lost in the urine may be sent to the laboratory.</a:t>
            </a:r>
          </a:p>
          <a:p>
            <a:r>
              <a:rPr lang="en-GB" dirty="0" smtClean="0"/>
              <a:t>  </a:t>
            </a:r>
            <a:r>
              <a:rPr lang="en-GB" dirty="0" err="1" smtClean="0"/>
              <a:t>Esbach’s</a:t>
            </a:r>
            <a:r>
              <a:rPr lang="en-GB" dirty="0" smtClean="0"/>
              <a:t> urine testing at the ward level may also be performed 24 hourly.</a:t>
            </a:r>
            <a:r>
              <a:rPr lang="en-US" dirty="0" smtClean="0"/>
              <a:t>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smtClean="0"/>
              <a:t>Pre-school: </a:t>
            </a:r>
            <a:r>
              <a:rPr lang="en-GB" dirty="0" smtClean="0"/>
              <a:t>allow choices as appropriate; use play, story telling; speak honestly, simple language, concise; prepare procedure 1-3 hours before they are done. </a:t>
            </a:r>
            <a:endParaRPr lang="en-US" dirty="0" smtClean="0"/>
          </a:p>
          <a:p>
            <a:r>
              <a:rPr lang="en-GB" b="1" dirty="0" smtClean="0"/>
              <a:t>School age</a:t>
            </a:r>
            <a:r>
              <a:rPr lang="en-GB" dirty="0" smtClean="0"/>
              <a:t>: use books, diagrams, and videos in preparing for procedure .prepare them for the procedure many days before. allow the child to express feelings.</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smtClean="0"/>
              <a:t>More carbohydrates should be consumed, such as glucose and orange drinks. </a:t>
            </a:r>
          </a:p>
          <a:p>
            <a:r>
              <a:rPr lang="en-GB" dirty="0" smtClean="0"/>
              <a:t> A normal diet is gradually resumed according to the urinary output. </a:t>
            </a:r>
          </a:p>
          <a:p>
            <a:r>
              <a:rPr lang="en-GB" dirty="0" smtClean="0"/>
              <a:t>The patient should be weighed once daily as a means of determining whether the oedema is decreasing.</a:t>
            </a:r>
          </a:p>
          <a:p>
            <a:r>
              <a:rPr lang="en-GB" dirty="0" smtClean="0"/>
              <a:t>  Ensure that you pay special attention to the hygiene of the skin, mouth and pressure areas.</a:t>
            </a:r>
            <a:endParaRPr lang="en-US" dirty="0" smtClean="0"/>
          </a:p>
          <a:p>
            <a:r>
              <a:rPr lang="en-GB" dirty="0" smtClean="0"/>
              <a:t> </a:t>
            </a:r>
            <a:r>
              <a:rPr lang="en-GB" dirty="0" err="1" smtClean="0"/>
              <a:t>paracetamol</a:t>
            </a:r>
            <a:r>
              <a:rPr lang="en-GB" dirty="0" smtClean="0"/>
              <a:t> and </a:t>
            </a:r>
            <a:r>
              <a:rPr lang="en-GB" dirty="0" err="1" smtClean="0"/>
              <a:t>brufen</a:t>
            </a:r>
            <a:r>
              <a:rPr lang="en-GB" dirty="0" smtClean="0"/>
              <a:t> may be prescribed for pyrexia.</a:t>
            </a:r>
          </a:p>
          <a:p>
            <a:pPr>
              <a:buNone/>
            </a:pPr>
            <a:endParaRPr lang="en-US" dirty="0" smtClean="0"/>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GB" dirty="0" smtClean="0"/>
              <a:t> Antibiotics, usually penicillin v or benzyl penicillin, are recommended for sore throat or any respiratory diseases. </a:t>
            </a:r>
          </a:p>
          <a:p>
            <a:r>
              <a:rPr lang="en-GB" dirty="0" smtClean="0"/>
              <a:t>One or two doses of </a:t>
            </a:r>
            <a:r>
              <a:rPr lang="en-GB" dirty="0" err="1" smtClean="0"/>
              <a:t>frusemide</a:t>
            </a:r>
            <a:r>
              <a:rPr lang="en-GB" dirty="0" smtClean="0"/>
              <a:t> (a diuretic) will often help to reduce the oedema. </a:t>
            </a:r>
            <a:endParaRPr lang="en-US" dirty="0" smtClean="0"/>
          </a:p>
          <a:p>
            <a:r>
              <a:rPr lang="en-GB" dirty="0" smtClean="0"/>
              <a:t>Occupational therapy and psychological care are also important. The child should be occupied by playing or reading in bed as he will feel bored and needs reassurance.  Parents should also be involved in the care for their child and should also be constantly reassured. </a:t>
            </a:r>
            <a:endParaRPr lang="en-US" dirty="0" smtClean="0"/>
          </a:p>
          <a:p>
            <a:r>
              <a:rPr lang="en-GB" dirty="0" smtClean="0"/>
              <a:t>While providing nursing care for the patient, you should be aware of the main complications that may present, which in this case are chronic nephritis and acute or chronic renal failure.</a:t>
            </a:r>
            <a:endParaRPr lang="en-US" dirty="0"/>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US" dirty="0"/>
          </a:p>
        </p:txBody>
      </p:sp>
      <p:sp>
        <p:nvSpPr>
          <p:cNvPr id="3" name="Content Placeholder 2"/>
          <p:cNvSpPr>
            <a:spLocks noGrp="1"/>
          </p:cNvSpPr>
          <p:nvPr>
            <p:ph idx="1"/>
          </p:nvPr>
        </p:nvSpPr>
        <p:spPr/>
        <p:txBody>
          <a:bodyPr/>
          <a:lstStyle/>
          <a:p>
            <a:pPr lvl="0"/>
            <a:r>
              <a:rPr lang="en-GB" dirty="0" smtClean="0"/>
              <a:t>Severe hypertension</a:t>
            </a:r>
            <a:endParaRPr lang="en-US" dirty="0" smtClean="0"/>
          </a:p>
          <a:p>
            <a:pPr lvl="0"/>
            <a:r>
              <a:rPr lang="en-GB" dirty="0" smtClean="0"/>
              <a:t>Cardiac failure due to increased blood volume</a:t>
            </a:r>
            <a:endParaRPr lang="en-US" dirty="0" smtClean="0"/>
          </a:p>
          <a:p>
            <a:pPr lvl="0"/>
            <a:r>
              <a:rPr lang="en-GB" dirty="0" smtClean="0"/>
              <a:t>Convulsions</a:t>
            </a:r>
            <a:endParaRPr lang="en-US" dirty="0" smtClean="0"/>
          </a:p>
          <a:p>
            <a:pPr lvl="0"/>
            <a:r>
              <a:rPr lang="en-GB" dirty="0" smtClean="0"/>
              <a:t>Acute venal failure with raised urea and </a:t>
            </a:r>
            <a:r>
              <a:rPr lang="en-GB" dirty="0" err="1" smtClean="0"/>
              <a:t>creatinine</a:t>
            </a:r>
            <a:r>
              <a:rPr lang="en-GB" dirty="0" smtClean="0"/>
              <a:t> levels.</a:t>
            </a:r>
            <a:endParaRPr lang="en-US" dirty="0" smtClean="0"/>
          </a:p>
          <a:p>
            <a:endParaRPr lang="en-US" dirty="0"/>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NEPHROTIC SYNDROME</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This term refers to a condition involving increased permeability of the </a:t>
            </a:r>
            <a:r>
              <a:rPr lang="en-GB" dirty="0" err="1" smtClean="0"/>
              <a:t>glomeruli</a:t>
            </a:r>
            <a:r>
              <a:rPr lang="en-GB" dirty="0" smtClean="0"/>
              <a:t>.  It is associated with a variety of renal diseases generally characterized by oedema, </a:t>
            </a:r>
            <a:r>
              <a:rPr lang="en-GB" dirty="0" err="1" smtClean="0"/>
              <a:t>proteinuria</a:t>
            </a:r>
            <a:r>
              <a:rPr lang="en-GB" dirty="0" smtClean="0"/>
              <a:t> (</a:t>
            </a:r>
            <a:r>
              <a:rPr lang="en-GB" dirty="0" err="1" smtClean="0"/>
              <a:t>albuminuria</a:t>
            </a:r>
            <a:r>
              <a:rPr lang="en-GB" dirty="0" smtClean="0"/>
              <a:t>) and low serum albumin. It affects children and adults alike.</a:t>
            </a:r>
            <a:r>
              <a:rPr lang="en-GB" b="1" dirty="0" smtClean="0"/>
              <a:t> </a:t>
            </a:r>
            <a:endParaRPr lang="en-US" dirty="0" smtClean="0"/>
          </a:p>
          <a:p>
            <a:r>
              <a:rPr lang="en-GB" dirty="0" smtClean="0"/>
              <a:t>When the kidney fails to perform its normal function of filtration, there is an excessive loss of protein in the urine. </a:t>
            </a:r>
          </a:p>
          <a:p>
            <a:r>
              <a:rPr lang="en-GB" dirty="0" smtClean="0"/>
              <a:t> This loss of protein leads to low serum albumin. </a:t>
            </a:r>
          </a:p>
          <a:p>
            <a:r>
              <a:rPr lang="en-GB" dirty="0" smtClean="0"/>
              <a:t> Low serum albumin causes a low osmotic pressure in the blood. </a:t>
            </a:r>
          </a:p>
          <a:p>
            <a:r>
              <a:rPr lang="en-GB" dirty="0" smtClean="0"/>
              <a:t>This consequently results in generalized oedema.</a:t>
            </a:r>
            <a:r>
              <a:rPr lang="en-US" dirty="0" smtClean="0"/>
              <a:t> </a:t>
            </a:r>
            <a:r>
              <a:rPr lang="en-GB" dirty="0" smtClean="0"/>
              <a:t> </a:t>
            </a:r>
            <a:endParaRPr lang="en-US" dirty="0" smtClean="0"/>
          </a:p>
          <a:p>
            <a:r>
              <a:rPr lang="en-GB" dirty="0" smtClean="0"/>
              <a:t>In 75% of cases in childhood, the cause is unknown (idiosyncratic).the remaining 25% cases occur as part of variety of disorders.</a:t>
            </a:r>
            <a:endParaRPr lang="en-US" dirty="0" smtClean="0"/>
          </a:p>
          <a:p>
            <a:endParaRPr lang="en-US" dirty="0"/>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a:t>
            </a:r>
            <a:endParaRPr lang="en-US" dirty="0"/>
          </a:p>
        </p:txBody>
      </p:sp>
      <p:sp>
        <p:nvSpPr>
          <p:cNvPr id="3" name="Content Placeholder 2"/>
          <p:cNvSpPr>
            <a:spLocks noGrp="1"/>
          </p:cNvSpPr>
          <p:nvPr>
            <p:ph idx="1"/>
          </p:nvPr>
        </p:nvSpPr>
        <p:spPr/>
        <p:txBody>
          <a:bodyPr>
            <a:normAutofit fontScale="77500" lnSpcReduction="20000"/>
          </a:bodyPr>
          <a:lstStyle/>
          <a:p>
            <a:pPr lvl="0"/>
            <a:r>
              <a:rPr lang="en-GB" dirty="0" err="1" smtClean="0"/>
              <a:t>Glomerulonephritis</a:t>
            </a:r>
            <a:r>
              <a:rPr lang="en-GB" dirty="0" smtClean="0"/>
              <a:t>, which is an inflammation of the kidney </a:t>
            </a:r>
            <a:r>
              <a:rPr lang="en-GB" dirty="0" err="1" smtClean="0"/>
              <a:t>glomeruli</a:t>
            </a:r>
            <a:r>
              <a:rPr lang="en-GB" dirty="0" smtClean="0"/>
              <a:t> (filtrate);</a:t>
            </a:r>
            <a:endParaRPr lang="en-US" dirty="0" smtClean="0"/>
          </a:p>
          <a:p>
            <a:pPr lvl="0"/>
            <a:r>
              <a:rPr lang="en-GB" dirty="0" err="1" smtClean="0"/>
              <a:t>Amyloidosis</a:t>
            </a:r>
            <a:r>
              <a:rPr lang="en-GB" dirty="0" smtClean="0"/>
              <a:t>, which is a condition leading to an accumulation of starch-like substances in various body tissues.  Causes of this are unknown; </a:t>
            </a:r>
            <a:endParaRPr lang="en-US" dirty="0" smtClean="0"/>
          </a:p>
          <a:p>
            <a:pPr lvl="0"/>
            <a:r>
              <a:rPr lang="en-GB" dirty="0" smtClean="0"/>
              <a:t>Diabetic nephropathy, that is, a degenerative condition of the kidneys due to diabetes;</a:t>
            </a:r>
            <a:endParaRPr lang="en-US" dirty="0" smtClean="0"/>
          </a:p>
          <a:p>
            <a:pPr lvl="0"/>
            <a:r>
              <a:rPr lang="en-GB" dirty="0" smtClean="0"/>
              <a:t>Acute infections with septicaemia;</a:t>
            </a:r>
            <a:endParaRPr lang="en-US" dirty="0" smtClean="0"/>
          </a:p>
          <a:p>
            <a:pPr lvl="0"/>
            <a:r>
              <a:rPr lang="en-GB" dirty="0" smtClean="0"/>
              <a:t>Drug overdose, for example, of sulpha drugs;</a:t>
            </a:r>
            <a:endParaRPr lang="en-US" dirty="0" smtClean="0"/>
          </a:p>
          <a:p>
            <a:pPr lvl="0"/>
            <a:r>
              <a:rPr lang="en-GB" dirty="0" smtClean="0"/>
              <a:t>Allergy and poisons, for example, lead, mercury, gold;</a:t>
            </a:r>
            <a:endParaRPr lang="en-US" dirty="0" smtClean="0"/>
          </a:p>
          <a:p>
            <a:pPr lvl="0"/>
            <a:r>
              <a:rPr lang="en-GB" dirty="0" smtClean="0"/>
              <a:t>Renal vein thrombosis;</a:t>
            </a:r>
            <a:endParaRPr lang="en-US" dirty="0" smtClean="0"/>
          </a:p>
          <a:p>
            <a:pPr lvl="0"/>
            <a:r>
              <a:rPr lang="en-GB" dirty="0" smtClean="0"/>
              <a:t>Severe malaria;</a:t>
            </a:r>
            <a:endParaRPr lang="en-US" dirty="0" smtClean="0"/>
          </a:p>
          <a:p>
            <a:pPr lvl="0"/>
            <a:r>
              <a:rPr lang="en-GB" dirty="0" smtClean="0"/>
              <a:t>Bee stings.</a:t>
            </a:r>
            <a:endParaRPr lang="en-US" dirty="0" smtClean="0"/>
          </a:p>
          <a:p>
            <a:pPr lvl="0"/>
            <a:r>
              <a:rPr lang="en-GB" dirty="0" smtClean="0"/>
              <a:t>Lupus</a:t>
            </a:r>
            <a:endParaRPr lang="en-US" dirty="0" smtClean="0"/>
          </a:p>
          <a:p>
            <a:pPr lvl="0"/>
            <a:r>
              <a:rPr lang="en-GB" dirty="0" smtClean="0"/>
              <a:t>Hepatitis b</a:t>
            </a:r>
            <a:endParaRPr lang="en-US" dirty="0" smtClean="0"/>
          </a:p>
          <a:p>
            <a:endParaRPr lang="en-US" dirty="0"/>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fontScale="92500" lnSpcReduction="10000"/>
          </a:bodyPr>
          <a:lstStyle/>
          <a:p>
            <a:pPr lvl="0"/>
            <a:r>
              <a:rPr lang="en-GB" dirty="0" smtClean="0"/>
              <a:t>Oedema, which results because of salt and water retention;</a:t>
            </a:r>
            <a:endParaRPr lang="en-US" dirty="0" smtClean="0"/>
          </a:p>
          <a:p>
            <a:pPr lvl="0"/>
            <a:r>
              <a:rPr lang="en-GB" dirty="0" smtClean="0"/>
              <a:t>Puffy eyes in the morning.  Swollen feet and ankles later in the day. The patient may also have swollen genitalia;</a:t>
            </a:r>
            <a:endParaRPr lang="en-US" dirty="0" smtClean="0"/>
          </a:p>
          <a:p>
            <a:pPr lvl="0"/>
            <a:r>
              <a:rPr lang="en-GB" dirty="0" smtClean="0"/>
              <a:t>Susceptibility to infection;</a:t>
            </a:r>
            <a:endParaRPr lang="en-US" dirty="0" smtClean="0"/>
          </a:p>
          <a:p>
            <a:pPr lvl="0"/>
            <a:r>
              <a:rPr lang="en-GB" dirty="0" smtClean="0"/>
              <a:t>Pyrexia and tachycardia whose degree depends on the extent of onset of infection;</a:t>
            </a:r>
            <a:endParaRPr lang="en-US" dirty="0" smtClean="0"/>
          </a:p>
          <a:p>
            <a:pPr lvl="0"/>
            <a:r>
              <a:rPr lang="en-GB" dirty="0" err="1" smtClean="0"/>
              <a:t>Proteinuria</a:t>
            </a:r>
            <a:r>
              <a:rPr lang="en-GB" dirty="0" smtClean="0"/>
              <a:t> (loss of protein in urine) usually confirmed by testing urine. To the naked eye urine appears dark;</a:t>
            </a:r>
            <a:endParaRPr lang="en-US" dirty="0" smtClean="0"/>
          </a:p>
          <a:p>
            <a:pPr lvl="0"/>
            <a:r>
              <a:rPr lang="en-GB" dirty="0" smtClean="0"/>
              <a:t>There may be blood in urine.</a:t>
            </a:r>
            <a:endParaRPr lang="en-US" dirty="0" smtClean="0"/>
          </a:p>
          <a:p>
            <a:pPr lvl="0"/>
            <a:r>
              <a:rPr lang="en-GB" dirty="0" smtClean="0"/>
              <a:t>Blood pressure is normal in idiosyncratic cases, but may be raised in other cases.</a:t>
            </a:r>
            <a:endParaRPr lang="en-US" dirty="0" smtClean="0"/>
          </a:p>
          <a:p>
            <a:endParaRPr lang="en-US" dirty="0"/>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a:t>
            </a:r>
            <a:endParaRPr lang="en-US" dirty="0"/>
          </a:p>
        </p:txBody>
      </p:sp>
      <p:sp>
        <p:nvSpPr>
          <p:cNvPr id="3" name="Content Placeholder 2"/>
          <p:cNvSpPr>
            <a:spLocks noGrp="1"/>
          </p:cNvSpPr>
          <p:nvPr>
            <p:ph idx="1"/>
          </p:nvPr>
        </p:nvSpPr>
        <p:spPr/>
        <p:txBody>
          <a:bodyPr>
            <a:normAutofit/>
          </a:bodyPr>
          <a:lstStyle/>
          <a:p>
            <a:r>
              <a:rPr lang="en-GB" dirty="0" smtClean="0"/>
              <a:t>Medical investigations will include a daily </a:t>
            </a:r>
            <a:r>
              <a:rPr lang="en-GB" dirty="0" err="1" smtClean="0"/>
              <a:t>esbach</a:t>
            </a:r>
            <a:r>
              <a:rPr lang="en-GB" dirty="0" smtClean="0"/>
              <a:t> test, routine examination of urine,</a:t>
            </a:r>
          </a:p>
          <a:p>
            <a:r>
              <a:rPr lang="en-GB" dirty="0" smtClean="0"/>
              <a:t> urine culture and sensitivity.</a:t>
            </a:r>
          </a:p>
          <a:p>
            <a:r>
              <a:rPr lang="en-GB" dirty="0" smtClean="0"/>
              <a:t>  You should also test for blood </a:t>
            </a:r>
            <a:r>
              <a:rPr lang="en-GB" dirty="0" err="1" smtClean="0"/>
              <a:t>hb</a:t>
            </a:r>
            <a:r>
              <a:rPr lang="en-GB" dirty="0" smtClean="0"/>
              <a:t>, </a:t>
            </a:r>
            <a:r>
              <a:rPr lang="en-GB" dirty="0" err="1" smtClean="0"/>
              <a:t>haemogram</a:t>
            </a:r>
            <a:r>
              <a:rPr lang="en-GB" dirty="0" smtClean="0"/>
              <a:t>, </a:t>
            </a:r>
            <a:r>
              <a:rPr lang="en-GB" dirty="0" err="1" smtClean="0"/>
              <a:t>wbc</a:t>
            </a:r>
            <a:r>
              <a:rPr lang="en-GB" dirty="0" smtClean="0"/>
              <a:t>, casts, culture and sensitivity, urea, electrolytes, </a:t>
            </a:r>
            <a:r>
              <a:rPr lang="en-GB" dirty="0" err="1" smtClean="0"/>
              <a:t>esr</a:t>
            </a:r>
            <a:r>
              <a:rPr lang="en-GB" dirty="0" smtClean="0"/>
              <a:t> and plasma protein levels.</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The patient should be nursed in fowler’s position and you should take precautions to prevent pressure sores. </a:t>
            </a:r>
          </a:p>
          <a:p>
            <a:r>
              <a:rPr lang="en-GB" dirty="0" smtClean="0"/>
              <a:t> Bed rest should be prescribed if the oedema is severe.  Otherwise, the child should be allowed to move around. </a:t>
            </a:r>
          </a:p>
          <a:p>
            <a:r>
              <a:rPr lang="en-GB" dirty="0" smtClean="0"/>
              <a:t>Diuretics, for example, </a:t>
            </a:r>
            <a:r>
              <a:rPr lang="en-GB" dirty="0" err="1" smtClean="0"/>
              <a:t>frusemide</a:t>
            </a:r>
            <a:r>
              <a:rPr lang="en-GB" dirty="0" smtClean="0"/>
              <a:t> (</a:t>
            </a:r>
            <a:r>
              <a:rPr lang="en-GB" dirty="0" err="1" smtClean="0"/>
              <a:t>lasix</a:t>
            </a:r>
            <a:r>
              <a:rPr lang="en-GB" dirty="0" smtClean="0"/>
              <a:t>), are normally administered to reduce the oedema.</a:t>
            </a:r>
          </a:p>
          <a:p>
            <a:r>
              <a:rPr lang="en-GB" dirty="0" smtClean="0"/>
              <a:t> Potassium chloride is given in order to prevent potassium loss due to the </a:t>
            </a:r>
            <a:r>
              <a:rPr lang="en-GB" dirty="0" err="1" smtClean="0"/>
              <a:t>lasix</a:t>
            </a:r>
            <a:r>
              <a:rPr lang="en-GB" dirty="0" smtClean="0"/>
              <a:t>.</a:t>
            </a:r>
            <a:endParaRPr lang="en-US" dirty="0" smtClean="0"/>
          </a:p>
          <a:p>
            <a:r>
              <a:rPr lang="en-GB" dirty="0" err="1" smtClean="0"/>
              <a:t>Cortico</a:t>
            </a:r>
            <a:r>
              <a:rPr lang="en-GB" dirty="0" smtClean="0"/>
              <a:t>-steroids, for example, prednisone is given and continued until the urine is free from protein and remains normal for 10 days to 2 weeks. </a:t>
            </a:r>
          </a:p>
          <a:p>
            <a:r>
              <a:rPr lang="en-GB" dirty="0" smtClean="0"/>
              <a:t>Immunosuppressant drugs, for example, </a:t>
            </a:r>
            <a:r>
              <a:rPr lang="en-GB" dirty="0" err="1" smtClean="0"/>
              <a:t>cyclophosphamide</a:t>
            </a:r>
            <a:r>
              <a:rPr lang="en-GB" dirty="0" smtClean="0"/>
              <a:t> is recommended if a relapse occurs after prednisone.</a:t>
            </a:r>
          </a:p>
          <a:p>
            <a:endParaRPr lang="en-US" dirty="0"/>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Mgt…..</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 A weekly </a:t>
            </a:r>
            <a:r>
              <a:rPr lang="en-GB" dirty="0" err="1" smtClean="0"/>
              <a:t>wbc</a:t>
            </a:r>
            <a:r>
              <a:rPr lang="en-GB" dirty="0" smtClean="0"/>
              <a:t> is also necessary, particularly if the patient is on </a:t>
            </a:r>
            <a:r>
              <a:rPr lang="en-GB" dirty="0" err="1" smtClean="0"/>
              <a:t>cyclophosphamide</a:t>
            </a:r>
            <a:r>
              <a:rPr lang="en-GB" dirty="0" smtClean="0"/>
              <a:t>.</a:t>
            </a:r>
            <a:endParaRPr lang="en-US" dirty="0" smtClean="0"/>
          </a:p>
          <a:p>
            <a:r>
              <a:rPr lang="en-GB" dirty="0" smtClean="0"/>
              <a:t>Give the patient meals that are high in protein and carbohydrates and low in salt.  </a:t>
            </a:r>
          </a:p>
          <a:p>
            <a:r>
              <a:rPr lang="en-GB" dirty="0" smtClean="0"/>
              <a:t>Restrict fluid intake and maintain fluid chart strictly. </a:t>
            </a:r>
          </a:p>
          <a:p>
            <a:r>
              <a:rPr lang="en-GB" dirty="0" smtClean="0"/>
              <a:t> Weigh daily to assess degree of oedema. </a:t>
            </a:r>
          </a:p>
          <a:p>
            <a:r>
              <a:rPr lang="en-GB" dirty="0" smtClean="0"/>
              <a:t> You should set </a:t>
            </a:r>
            <a:r>
              <a:rPr lang="en-GB" dirty="0" err="1" smtClean="0"/>
              <a:t>esbach</a:t>
            </a:r>
            <a:r>
              <a:rPr lang="en-GB" dirty="0" smtClean="0"/>
              <a:t> 24 hourly, or alternatively, send urine to laboratory for protein loss estimate.</a:t>
            </a:r>
          </a:p>
          <a:p>
            <a:r>
              <a:rPr lang="en-GB" dirty="0" smtClean="0"/>
              <a:t>  In addition, you should observe </a:t>
            </a:r>
            <a:r>
              <a:rPr lang="en-GB" dirty="0" err="1" smtClean="0"/>
              <a:t>tpr</a:t>
            </a:r>
            <a:r>
              <a:rPr lang="en-GB" dirty="0" smtClean="0"/>
              <a:t> and </a:t>
            </a:r>
            <a:r>
              <a:rPr lang="en-GB" dirty="0" err="1" smtClean="0"/>
              <a:t>bp</a:t>
            </a:r>
            <a:r>
              <a:rPr lang="en-GB" dirty="0" smtClean="0"/>
              <a:t> 4 hourly and ensure that good hygiene is maintained.  </a:t>
            </a:r>
            <a:endParaRPr lang="en-US" dirty="0" smtClean="0"/>
          </a:p>
          <a:p>
            <a:r>
              <a:rPr lang="en-GB" dirty="0" smtClean="0"/>
              <a:t>Do your best to involve the parents in the care and share relevant health messages during all stages of the nursing process.</a:t>
            </a:r>
            <a:endParaRPr lang="en-US"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Urinary tract infection</a:t>
            </a:r>
            <a:endParaRPr lang="en-US" dirty="0"/>
          </a:p>
        </p:txBody>
      </p:sp>
      <p:sp>
        <p:nvSpPr>
          <p:cNvPr id="3" name="Content Placeholder 2"/>
          <p:cNvSpPr>
            <a:spLocks noGrp="1"/>
          </p:cNvSpPr>
          <p:nvPr>
            <p:ph idx="1"/>
          </p:nvPr>
        </p:nvSpPr>
        <p:spPr/>
        <p:txBody>
          <a:bodyPr>
            <a:normAutofit fontScale="92500"/>
          </a:bodyPr>
          <a:lstStyle/>
          <a:p>
            <a:r>
              <a:rPr lang="en-GB" dirty="0" smtClean="0"/>
              <a:t>This infection occurs in infancy affecting both girls and boys equally. </a:t>
            </a:r>
          </a:p>
          <a:p>
            <a:r>
              <a:rPr lang="en-GB" dirty="0" smtClean="0"/>
              <a:t> In the first years of life, however, more girls than boys are infected because the former tend to have shorter urethra.</a:t>
            </a:r>
          </a:p>
          <a:p>
            <a:r>
              <a:rPr lang="en-GB" dirty="0" smtClean="0"/>
              <a:t> Children tend to suffer more from lower urinary infections, that is, infections of the urethra and bladder.</a:t>
            </a:r>
            <a:endParaRPr lang="en-US" dirty="0" smtClean="0"/>
          </a:p>
          <a:p>
            <a:r>
              <a:rPr lang="en-GB" dirty="0" smtClean="0"/>
              <a:t>The micro-organisms commonly responsible for urinary tract infection are </a:t>
            </a:r>
            <a:r>
              <a:rPr lang="en-GB" dirty="0" err="1" smtClean="0"/>
              <a:t>escherichia</a:t>
            </a:r>
            <a:r>
              <a:rPr lang="en-GB" dirty="0" smtClean="0"/>
              <a:t> coli (e. Coli). They ascend from the vulva and urethra to the bladder.  Occasionally, as the problem develops, the </a:t>
            </a:r>
            <a:r>
              <a:rPr lang="en-GB" dirty="0" err="1" smtClean="0"/>
              <a:t>ureters</a:t>
            </a:r>
            <a:r>
              <a:rPr lang="en-GB" dirty="0" smtClean="0"/>
              <a:t> and renal pelvis are involved resulting in </a:t>
            </a:r>
            <a:r>
              <a:rPr lang="en-GB" dirty="0" err="1" smtClean="0"/>
              <a:t>pyelonephritis</a:t>
            </a:r>
            <a:r>
              <a:rPr lang="en-GB"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GB" b="1" dirty="0" smtClean="0"/>
              <a:t>Adolescent</a:t>
            </a:r>
            <a:r>
              <a:rPr lang="en-GB" dirty="0" smtClean="0"/>
              <a:t>: prepare them one week before the procedure. Provide respect and privacy. Use appropriate medical terminologies.</a:t>
            </a:r>
          </a:p>
          <a:p>
            <a:r>
              <a:rPr lang="en-GB" dirty="0" smtClean="0"/>
              <a:t> Use creative methods to explain experiences and procedures. The idea that they construct should be merged with the real world by listening to them.</a:t>
            </a:r>
          </a:p>
          <a:p>
            <a:r>
              <a:rPr lang="en-GB" dirty="0" smtClean="0"/>
              <a:t> Attentiveness, acceptance, and freedom is important for adolescents and should be provided. do not trivialise information they think is important for them.</a:t>
            </a:r>
            <a:endParaRPr lang="en-US" dirty="0" smtClean="0"/>
          </a:p>
          <a:p>
            <a:pPr>
              <a:buNone/>
            </a:pPr>
            <a:endParaRPr lang="en-US" dirty="0" smtClean="0"/>
          </a:p>
          <a:p>
            <a:endParaRPr lang="en-US"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GB" dirty="0" smtClean="0"/>
              <a:t>The </a:t>
            </a:r>
            <a:r>
              <a:rPr lang="en-GB" b="1" dirty="0" smtClean="0"/>
              <a:t>pre-disposing factors </a:t>
            </a:r>
            <a:r>
              <a:rPr lang="en-GB" dirty="0" smtClean="0"/>
              <a:t>include,</a:t>
            </a:r>
          </a:p>
          <a:p>
            <a:r>
              <a:rPr lang="en-GB" dirty="0" smtClean="0"/>
              <a:t> These include congenital abnormalities of the renal tract, especially those that interfere with the flow of urine, for example, </a:t>
            </a:r>
            <a:r>
              <a:rPr lang="en-GB" dirty="0" err="1" smtClean="0"/>
              <a:t>hypospadias</a:t>
            </a:r>
            <a:r>
              <a:rPr lang="en-GB" dirty="0" smtClean="0"/>
              <a:t> and </a:t>
            </a:r>
            <a:r>
              <a:rPr lang="en-GB" dirty="0" err="1" smtClean="0"/>
              <a:t>epispadias</a:t>
            </a:r>
            <a:r>
              <a:rPr lang="en-GB" dirty="0" smtClean="0"/>
              <a:t>.  </a:t>
            </a:r>
          </a:p>
          <a:p>
            <a:r>
              <a:rPr lang="en-GB" dirty="0" err="1" smtClean="0"/>
              <a:t>Meningomyelocele</a:t>
            </a:r>
            <a:r>
              <a:rPr lang="en-GB" dirty="0" smtClean="0"/>
              <a:t> and paralysis of the urinary bladder, especially those associated with spinal injuries (paraplegia) are also common causes.  </a:t>
            </a:r>
          </a:p>
          <a:p>
            <a:r>
              <a:rPr lang="en-GB" dirty="0" smtClean="0"/>
              <a:t>Unrecognized </a:t>
            </a:r>
            <a:r>
              <a:rPr lang="en-GB" dirty="0" err="1" smtClean="0"/>
              <a:t>phimosis</a:t>
            </a:r>
            <a:r>
              <a:rPr lang="en-GB" dirty="0" smtClean="0"/>
              <a:t> </a:t>
            </a:r>
          </a:p>
          <a:p>
            <a:r>
              <a:rPr lang="en-GB" dirty="0" smtClean="0"/>
              <a:t> local infections due to injuries caused by children playing or inserting foreign bodies into their own genitalia may also be causal factors.</a:t>
            </a:r>
            <a:endParaRPr lang="en-US" dirty="0" smtClean="0"/>
          </a:p>
          <a:p>
            <a:endParaRPr lang="en-US" dirty="0"/>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The </a:t>
            </a:r>
            <a:r>
              <a:rPr lang="en-GB" dirty="0" err="1" smtClean="0"/>
              <a:t>escherichia</a:t>
            </a:r>
            <a:r>
              <a:rPr lang="en-GB" dirty="0" smtClean="0"/>
              <a:t> coli (e. Coli) is the most common causative micro organism but others may also be responsible. </a:t>
            </a:r>
          </a:p>
          <a:p>
            <a:r>
              <a:rPr lang="en-GB" dirty="0" smtClean="0"/>
              <a:t>The infection begins from the lower portion of the urinary tract, causing inflammatory changes and involving the sphincter valve at the base of the bladder. </a:t>
            </a:r>
          </a:p>
          <a:p>
            <a:r>
              <a:rPr lang="en-GB" dirty="0" smtClean="0"/>
              <a:t>This makes the valve incompetent and results in urinary reflux to the </a:t>
            </a:r>
            <a:r>
              <a:rPr lang="en-GB" dirty="0" err="1" smtClean="0"/>
              <a:t>ureters</a:t>
            </a:r>
            <a:r>
              <a:rPr lang="en-GB" dirty="0" smtClean="0"/>
              <a:t>. </a:t>
            </a:r>
          </a:p>
          <a:p>
            <a:r>
              <a:rPr lang="en-GB" dirty="0" smtClean="0"/>
              <a:t> The reflux allows upper urinary tract infections to occur, causing a gradual dilatation of the renal pelvis. </a:t>
            </a:r>
          </a:p>
          <a:p>
            <a:r>
              <a:rPr lang="en-GB" dirty="0" smtClean="0"/>
              <a:t>Recurrent bladder infections cause tissue irritation, which makes the patient have desire to frequently </a:t>
            </a:r>
            <a:r>
              <a:rPr lang="en-GB" dirty="0" err="1" smtClean="0"/>
              <a:t>micturate</a:t>
            </a:r>
            <a:r>
              <a:rPr lang="en-GB"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lnSpcReduction="10000"/>
          </a:bodyPr>
          <a:lstStyle/>
          <a:p>
            <a:pPr lvl="0"/>
            <a:r>
              <a:rPr lang="en-GB" dirty="0" smtClean="0"/>
              <a:t>There will be burning painful </a:t>
            </a:r>
            <a:r>
              <a:rPr lang="en-GB" dirty="0" err="1" smtClean="0"/>
              <a:t>micturition</a:t>
            </a:r>
            <a:r>
              <a:rPr lang="en-GB" dirty="0" smtClean="0"/>
              <a:t> (</a:t>
            </a:r>
            <a:r>
              <a:rPr lang="en-GB" dirty="0" err="1" smtClean="0"/>
              <a:t>dysuria</a:t>
            </a:r>
            <a:r>
              <a:rPr lang="en-GB" dirty="0" smtClean="0"/>
              <a:t>); </a:t>
            </a:r>
            <a:endParaRPr lang="en-US" dirty="0" smtClean="0"/>
          </a:p>
          <a:p>
            <a:pPr lvl="0"/>
            <a:r>
              <a:rPr lang="en-GB" dirty="0" smtClean="0"/>
              <a:t>Lower abdominal pain and desire to pass urine more frequently;</a:t>
            </a:r>
            <a:endParaRPr lang="en-US" dirty="0" smtClean="0"/>
          </a:p>
          <a:p>
            <a:pPr lvl="0"/>
            <a:r>
              <a:rPr lang="en-GB" dirty="0" smtClean="0"/>
              <a:t>The patient is </a:t>
            </a:r>
            <a:r>
              <a:rPr lang="en-GB" dirty="0" err="1" smtClean="0"/>
              <a:t>pyrexial</a:t>
            </a:r>
            <a:r>
              <a:rPr lang="en-GB" dirty="0" smtClean="0"/>
              <a:t> and irritable;</a:t>
            </a:r>
            <a:endParaRPr lang="en-US" dirty="0" smtClean="0"/>
          </a:p>
          <a:p>
            <a:pPr lvl="0"/>
            <a:r>
              <a:rPr lang="en-GB" dirty="0" smtClean="0"/>
              <a:t>An unexplained persistent fever;</a:t>
            </a:r>
            <a:endParaRPr lang="en-US" dirty="0" smtClean="0"/>
          </a:p>
          <a:p>
            <a:pPr lvl="0"/>
            <a:r>
              <a:rPr lang="en-GB" dirty="0" smtClean="0"/>
              <a:t>Diarrhoea and/or vomiting;</a:t>
            </a:r>
            <a:endParaRPr lang="en-US" dirty="0" smtClean="0"/>
          </a:p>
          <a:p>
            <a:pPr lvl="0"/>
            <a:r>
              <a:rPr lang="en-GB" dirty="0" smtClean="0"/>
              <a:t>The child is usually restless and unable to sleep at night.  He/she may cry frequently;</a:t>
            </a:r>
            <a:endParaRPr lang="en-US" dirty="0" smtClean="0"/>
          </a:p>
          <a:p>
            <a:pPr lvl="0"/>
            <a:r>
              <a:rPr lang="en-GB" dirty="0" smtClean="0"/>
              <a:t>Urine passed may have foul smell and be bloodstained;</a:t>
            </a:r>
            <a:endParaRPr lang="en-US" dirty="0" smtClean="0"/>
          </a:p>
          <a:p>
            <a:pPr lvl="0"/>
            <a:r>
              <a:rPr lang="en-GB" dirty="0" smtClean="0"/>
              <a:t>Loss of appetite.</a:t>
            </a:r>
            <a:endParaRPr lang="en-US" dirty="0" smtClean="0"/>
          </a:p>
          <a:p>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investigation</a:t>
            </a:r>
            <a:endParaRPr lang="en-US" dirty="0"/>
          </a:p>
        </p:txBody>
      </p:sp>
      <p:sp>
        <p:nvSpPr>
          <p:cNvPr id="3" name="Content Placeholder 2"/>
          <p:cNvSpPr>
            <a:spLocks noGrp="1"/>
          </p:cNvSpPr>
          <p:nvPr>
            <p:ph idx="1"/>
          </p:nvPr>
        </p:nvSpPr>
        <p:spPr/>
        <p:txBody>
          <a:bodyPr/>
          <a:lstStyle/>
          <a:p>
            <a:r>
              <a:rPr lang="en-GB" dirty="0" smtClean="0"/>
              <a:t>Commence by taking a concise personal history from the parents, guardians or older siblings.</a:t>
            </a:r>
          </a:p>
          <a:p>
            <a:r>
              <a:rPr lang="en-GB" dirty="0" smtClean="0"/>
              <a:t> Carry out a physical examination and order a laboratory urinalysis for microscopy culture and sensitivity, blood and albumen.</a:t>
            </a:r>
            <a:endParaRPr lang="en-US" dirty="0" smtClean="0"/>
          </a:p>
          <a:p>
            <a:endParaRPr lang="en-US" dirty="0"/>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GB" b="1" i="1" dirty="0" smtClean="0"/>
              <a:t>Nursing management</a:t>
            </a:r>
            <a:endParaRPr lang="en-US" b="1" dirty="0" smtClean="0"/>
          </a:p>
          <a:p>
            <a:r>
              <a:rPr lang="en-GB" dirty="0" smtClean="0"/>
              <a:t>Unless the child looks very ill with high temperature, he/she should be managed at home as an out patient.</a:t>
            </a:r>
          </a:p>
          <a:p>
            <a:r>
              <a:rPr lang="en-GB" dirty="0" smtClean="0"/>
              <a:t>  If in hospital, the child should be nursed on bed rest until he/she is </a:t>
            </a:r>
            <a:r>
              <a:rPr lang="en-GB" dirty="0" err="1" smtClean="0"/>
              <a:t>apyrexial</a:t>
            </a:r>
            <a:r>
              <a:rPr lang="en-GB" dirty="0" smtClean="0"/>
              <a:t>. Temperature, pulse and respiration are taken and recorded four hourly.</a:t>
            </a:r>
          </a:p>
          <a:p>
            <a:r>
              <a:rPr lang="en-GB" dirty="0" smtClean="0"/>
              <a:t>The child should be given plenty of oral fluids to flush the urinary system.</a:t>
            </a:r>
          </a:p>
          <a:p>
            <a:r>
              <a:rPr lang="en-GB" dirty="0" smtClean="0"/>
              <a:t>  A fluid balance chart should be maintained.</a:t>
            </a:r>
          </a:p>
          <a:p>
            <a:r>
              <a:rPr lang="en-GB" dirty="0" smtClean="0"/>
              <a:t>  General skin hygiene, especially in the genital area should be emphasised.</a:t>
            </a:r>
          </a:p>
          <a:p>
            <a:r>
              <a:rPr lang="en-GB" dirty="0" smtClean="0"/>
              <a:t>  A high protein diet should be encouraged. </a:t>
            </a:r>
          </a:p>
          <a:p>
            <a:r>
              <a:rPr lang="en-GB" dirty="0" smtClean="0"/>
              <a:t> Oral toilet on a four hourly basis is also maintained.</a:t>
            </a:r>
          </a:p>
          <a:p>
            <a:r>
              <a:rPr lang="en-GB" dirty="0" smtClean="0"/>
              <a:t>  In case there are indications of chronic urinary tract infections, an x-ray investigation of the renal system must be performed. </a:t>
            </a:r>
            <a:endParaRPr lang="en-US" dirty="0" smtClean="0"/>
          </a:p>
          <a:p>
            <a:endParaRPr lang="en-US" dirty="0"/>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GB" b="1" i="1" dirty="0" smtClean="0"/>
              <a:t>Medical treatment</a:t>
            </a:r>
            <a:r>
              <a:rPr lang="en-GB" b="1" dirty="0" smtClean="0"/>
              <a:t> </a:t>
            </a:r>
            <a:endParaRPr lang="en-US" dirty="0" smtClean="0"/>
          </a:p>
          <a:p>
            <a:r>
              <a:rPr lang="en-GB" dirty="0" smtClean="0"/>
              <a:t>The following medication may be prescribed:</a:t>
            </a:r>
            <a:r>
              <a:rPr lang="en-GB" b="1" dirty="0" smtClean="0"/>
              <a:t> </a:t>
            </a:r>
            <a:endParaRPr lang="en-US" dirty="0" smtClean="0"/>
          </a:p>
          <a:p>
            <a:pPr lvl="0"/>
            <a:r>
              <a:rPr lang="en-GB" dirty="0" err="1" smtClean="0"/>
              <a:t>Septrin</a:t>
            </a:r>
            <a:r>
              <a:rPr lang="en-GB" dirty="0" smtClean="0"/>
              <a:t> (co-</a:t>
            </a:r>
            <a:r>
              <a:rPr lang="en-GB" dirty="0" err="1" smtClean="0"/>
              <a:t>trimoxazole</a:t>
            </a:r>
            <a:r>
              <a:rPr lang="en-GB" dirty="0" smtClean="0"/>
              <a:t>) syrup</a:t>
            </a:r>
            <a:endParaRPr lang="en-US" dirty="0" smtClean="0"/>
          </a:p>
          <a:p>
            <a:pPr lvl="0">
              <a:buNone/>
            </a:pPr>
            <a:r>
              <a:rPr lang="en-GB" dirty="0" smtClean="0"/>
              <a:t>Dosage: 6 weeks to 5 months – 120 mg </a:t>
            </a:r>
            <a:r>
              <a:rPr lang="en-GB" dirty="0" err="1" smtClean="0"/>
              <a:t>bd</a:t>
            </a:r>
            <a:r>
              <a:rPr lang="en-GB" dirty="0" smtClean="0"/>
              <a:t> x 14 days.</a:t>
            </a:r>
            <a:endParaRPr lang="en-US" dirty="0" smtClean="0"/>
          </a:p>
          <a:p>
            <a:pPr>
              <a:buNone/>
            </a:pPr>
            <a:r>
              <a:rPr lang="en-GB" dirty="0" smtClean="0"/>
              <a:t>           6 months to 5 years – 240 mg </a:t>
            </a:r>
            <a:r>
              <a:rPr lang="en-GB" dirty="0" err="1" smtClean="0"/>
              <a:t>bd</a:t>
            </a:r>
            <a:r>
              <a:rPr lang="en-GB" dirty="0" smtClean="0"/>
              <a:t> x 14 days.</a:t>
            </a:r>
            <a:endParaRPr lang="en-US" dirty="0" smtClean="0"/>
          </a:p>
          <a:p>
            <a:pPr>
              <a:buNone/>
            </a:pPr>
            <a:r>
              <a:rPr lang="en-GB" dirty="0" smtClean="0"/>
              <a:t> </a:t>
            </a:r>
            <a:endParaRPr lang="en-US" dirty="0" smtClean="0"/>
          </a:p>
          <a:p>
            <a:pPr lvl="0"/>
            <a:r>
              <a:rPr lang="en-GB" dirty="0" err="1" smtClean="0"/>
              <a:t>Sulphadimidine</a:t>
            </a:r>
            <a:r>
              <a:rPr lang="en-GB" dirty="0" smtClean="0"/>
              <a:t> mixture/tablets</a:t>
            </a:r>
            <a:endParaRPr lang="en-US" dirty="0" smtClean="0"/>
          </a:p>
          <a:p>
            <a:pPr>
              <a:buNone/>
            </a:pPr>
            <a:r>
              <a:rPr lang="en-GB" dirty="0" smtClean="0"/>
              <a:t>Dosage: 100 mg/kg per day 6 hourly x14 days.</a:t>
            </a:r>
            <a:endParaRPr lang="en-US" dirty="0" smtClean="0"/>
          </a:p>
          <a:p>
            <a:pPr>
              <a:buNone/>
            </a:pPr>
            <a:r>
              <a:rPr lang="en-GB" dirty="0" smtClean="0"/>
              <a:t> </a:t>
            </a:r>
            <a:endParaRPr lang="en-US" dirty="0" smtClean="0"/>
          </a:p>
          <a:p>
            <a:pPr lvl="0"/>
            <a:r>
              <a:rPr lang="en-GB" dirty="0" err="1" smtClean="0"/>
              <a:t>Nitrofurantoin</a:t>
            </a:r>
            <a:r>
              <a:rPr lang="en-GB" dirty="0" smtClean="0"/>
              <a:t>(</a:t>
            </a:r>
            <a:r>
              <a:rPr lang="en-GB" dirty="0" err="1" smtClean="0"/>
              <a:t>furadantin</a:t>
            </a:r>
            <a:r>
              <a:rPr lang="en-GB" dirty="0" smtClean="0"/>
              <a:t>)</a:t>
            </a:r>
            <a:endParaRPr lang="en-US" dirty="0" smtClean="0"/>
          </a:p>
          <a:p>
            <a:pPr lvl="0">
              <a:buNone/>
            </a:pPr>
            <a:r>
              <a:rPr lang="en-GB" dirty="0" smtClean="0"/>
              <a:t>Dosage: 3-5 mg/kg </a:t>
            </a:r>
            <a:r>
              <a:rPr lang="en-GB" dirty="0" err="1" smtClean="0"/>
              <a:t>tds</a:t>
            </a:r>
            <a:r>
              <a:rPr lang="en-GB" dirty="0" smtClean="0"/>
              <a:t> up to 400 mg per day x 7 days.</a:t>
            </a:r>
            <a:endParaRPr lang="en-US" dirty="0" smtClean="0"/>
          </a:p>
          <a:p>
            <a:pPr>
              <a:buNone/>
            </a:pPr>
            <a:r>
              <a:rPr lang="en-GB" dirty="0" smtClean="0"/>
              <a:t> </a:t>
            </a:r>
            <a:endParaRPr lang="en-US" dirty="0" smtClean="0"/>
          </a:p>
          <a:p>
            <a:pPr lvl="0">
              <a:buNone/>
            </a:pPr>
            <a:r>
              <a:rPr lang="en-GB" dirty="0" smtClean="0"/>
              <a:t>Other antibiotics</a:t>
            </a:r>
            <a:endParaRPr lang="en-US" dirty="0" smtClean="0"/>
          </a:p>
          <a:p>
            <a:r>
              <a:rPr lang="en-GB" dirty="0" err="1" smtClean="0"/>
              <a:t>Amoxycillin</a:t>
            </a:r>
            <a:r>
              <a:rPr lang="en-GB" dirty="0" smtClean="0"/>
              <a:t> 50 mg/kg per day (in divided dose given </a:t>
            </a:r>
            <a:r>
              <a:rPr lang="en-GB" dirty="0" err="1" smtClean="0"/>
              <a:t>tds</a:t>
            </a:r>
            <a:r>
              <a:rPr lang="en-GB" dirty="0" smtClean="0"/>
              <a:t>).</a:t>
            </a:r>
            <a:endParaRPr lang="en-US" dirty="0" smtClean="0"/>
          </a:p>
          <a:p>
            <a:r>
              <a:rPr lang="en-GB" dirty="0" smtClean="0"/>
              <a:t>Or </a:t>
            </a:r>
            <a:r>
              <a:rPr lang="en-GB" dirty="0" err="1" smtClean="0"/>
              <a:t>ampicillin</a:t>
            </a:r>
            <a:r>
              <a:rPr lang="en-GB" dirty="0" smtClean="0"/>
              <a:t> 50 mg/ kg per day (in divided dose given </a:t>
            </a:r>
            <a:r>
              <a:rPr lang="en-GB" dirty="0" err="1" smtClean="0"/>
              <a:t>qid</a:t>
            </a:r>
            <a:r>
              <a:rPr lang="en-GB"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WILM’S TUMOUR(NEPHROBLASTOMA)</a:t>
            </a:r>
            <a:endParaRPr lang="en-US" dirty="0"/>
          </a:p>
        </p:txBody>
      </p:sp>
      <p:sp>
        <p:nvSpPr>
          <p:cNvPr id="3" name="Content Placeholder 2"/>
          <p:cNvSpPr>
            <a:spLocks noGrp="1"/>
          </p:cNvSpPr>
          <p:nvPr>
            <p:ph idx="1"/>
          </p:nvPr>
        </p:nvSpPr>
        <p:spPr/>
        <p:txBody>
          <a:bodyPr/>
          <a:lstStyle/>
          <a:p>
            <a:r>
              <a:rPr lang="en-GB" dirty="0" smtClean="0"/>
              <a:t>This is one of the most common childhood tumours.  </a:t>
            </a:r>
          </a:p>
          <a:p>
            <a:r>
              <a:rPr lang="en-GB" dirty="0" smtClean="0"/>
              <a:t>The tumour is usually unilateral but may occasionally be bilateral.  </a:t>
            </a:r>
          </a:p>
          <a:p>
            <a:r>
              <a:rPr lang="en-GB" dirty="0" smtClean="0"/>
              <a:t>It is often malignant and spreads very rapidly.  </a:t>
            </a:r>
          </a:p>
          <a:p>
            <a:r>
              <a:rPr lang="en-GB" dirty="0" smtClean="0"/>
              <a:t>Metastasis tends to occur early in the lungs and prognosis is grave. </a:t>
            </a:r>
          </a:p>
          <a:p>
            <a:r>
              <a:rPr lang="en-GB" dirty="0" smtClean="0"/>
              <a:t> However, if diagnosed early, about 4% are cured by surgical intervention, chemotherapy and deep x-ray therapy.</a:t>
            </a:r>
            <a:endParaRPr lang="en-US" dirty="0" smtClean="0"/>
          </a:p>
          <a:p>
            <a:endParaRPr lang="en-US" dirty="0"/>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lnSpcReduction="10000"/>
          </a:bodyPr>
          <a:lstStyle/>
          <a:p>
            <a:pPr>
              <a:buNone/>
            </a:pPr>
            <a:r>
              <a:rPr lang="en-GB" dirty="0" smtClean="0"/>
              <a:t>When diagnosing a patient with </a:t>
            </a:r>
            <a:r>
              <a:rPr lang="en-GB" dirty="0" err="1" smtClean="0"/>
              <a:t>nephroblastoma</a:t>
            </a:r>
            <a:r>
              <a:rPr lang="en-GB" dirty="0" smtClean="0"/>
              <a:t>, the following characteristics should be kept in mind:</a:t>
            </a:r>
            <a:r>
              <a:rPr lang="en-GB" i="1" dirty="0" smtClean="0"/>
              <a:t> </a:t>
            </a:r>
            <a:endParaRPr lang="en-US" dirty="0" smtClean="0"/>
          </a:p>
          <a:p>
            <a:pPr lvl="0"/>
            <a:r>
              <a:rPr lang="en-GB" dirty="0" smtClean="0"/>
              <a:t>In early stages it is symptomatic;</a:t>
            </a:r>
            <a:endParaRPr lang="en-US" dirty="0" smtClean="0"/>
          </a:p>
          <a:p>
            <a:pPr lvl="0"/>
            <a:r>
              <a:rPr lang="en-GB" dirty="0" smtClean="0"/>
              <a:t>The condition occurs in the first three years of life; </a:t>
            </a:r>
            <a:endParaRPr lang="en-US" dirty="0" smtClean="0"/>
          </a:p>
          <a:p>
            <a:pPr lvl="0"/>
            <a:r>
              <a:rPr lang="en-GB" dirty="0" smtClean="0"/>
              <a:t>The child is usually brought to hospital because of gross abdominal enlargement and pain;</a:t>
            </a:r>
            <a:endParaRPr lang="en-US" dirty="0" smtClean="0"/>
          </a:p>
          <a:p>
            <a:pPr lvl="0"/>
            <a:r>
              <a:rPr lang="en-GB" dirty="0" smtClean="0"/>
              <a:t>Renal colic and </a:t>
            </a:r>
            <a:r>
              <a:rPr lang="en-GB" dirty="0" err="1" smtClean="0"/>
              <a:t>haematuria</a:t>
            </a:r>
            <a:r>
              <a:rPr lang="en-GB" dirty="0" smtClean="0"/>
              <a:t>;</a:t>
            </a:r>
            <a:endParaRPr lang="en-US" dirty="0" smtClean="0"/>
          </a:p>
          <a:p>
            <a:pPr lvl="0"/>
            <a:r>
              <a:rPr lang="en-GB" dirty="0" smtClean="0"/>
              <a:t>Urinary suppression and urinary infection; </a:t>
            </a:r>
            <a:endParaRPr lang="en-US" dirty="0" smtClean="0"/>
          </a:p>
          <a:p>
            <a:pPr lvl="0"/>
            <a:r>
              <a:rPr lang="en-GB" dirty="0" smtClean="0"/>
              <a:t>Anaemia and growth failure;</a:t>
            </a:r>
            <a:endParaRPr lang="en-US" dirty="0" smtClean="0"/>
          </a:p>
          <a:p>
            <a:pPr lvl="0"/>
            <a:r>
              <a:rPr lang="en-GB" dirty="0" smtClean="0"/>
              <a:t>Later there may be urethral obstruction.</a:t>
            </a:r>
            <a:endParaRPr lang="en-US" dirty="0" smtClean="0"/>
          </a:p>
          <a:p>
            <a:endParaRPr lang="en-US" dirty="0"/>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pPr>
              <a:buNone/>
            </a:pPr>
            <a:r>
              <a:rPr lang="en-GB" b="1" i="1" dirty="0" smtClean="0"/>
              <a:t>Diagnostic investigations</a:t>
            </a:r>
            <a:endParaRPr lang="en-US" b="1" dirty="0" smtClean="0"/>
          </a:p>
          <a:p>
            <a:r>
              <a:rPr lang="en-GB" dirty="0" smtClean="0"/>
              <a:t>Proper diagnostic investigations should always begin with accurate history taking.  </a:t>
            </a:r>
          </a:p>
          <a:p>
            <a:r>
              <a:rPr lang="en-GB" dirty="0" smtClean="0"/>
              <a:t>This should be followed by a careful physical examination, </a:t>
            </a:r>
          </a:p>
          <a:p>
            <a:r>
              <a:rPr lang="en-GB" dirty="0" smtClean="0"/>
              <a:t>which should include an intravenous </a:t>
            </a:r>
            <a:r>
              <a:rPr lang="en-GB" dirty="0" err="1" smtClean="0"/>
              <a:t>pyelogram</a:t>
            </a:r>
            <a:endParaRPr lang="en-GB" dirty="0" smtClean="0"/>
          </a:p>
          <a:p>
            <a:r>
              <a:rPr lang="en-GB" dirty="0" smtClean="0"/>
              <a:t> </a:t>
            </a:r>
            <a:r>
              <a:rPr lang="en-GB" dirty="0" err="1" smtClean="0"/>
              <a:t>cystoscopy</a:t>
            </a:r>
            <a:r>
              <a:rPr lang="en-GB" dirty="0" smtClean="0"/>
              <a:t> to exclude </a:t>
            </a:r>
            <a:r>
              <a:rPr lang="en-GB" dirty="0" err="1" smtClean="0"/>
              <a:t>ureteric</a:t>
            </a:r>
            <a:r>
              <a:rPr lang="en-GB" dirty="0" smtClean="0"/>
              <a:t> involvement, </a:t>
            </a:r>
          </a:p>
          <a:p>
            <a:r>
              <a:rPr lang="en-GB" dirty="0" smtClean="0"/>
              <a:t>abdominal and chest x-ray to assess the extent of metastasis and</a:t>
            </a:r>
          </a:p>
          <a:p>
            <a:r>
              <a:rPr lang="en-GB" dirty="0" smtClean="0"/>
              <a:t> blood tests for full blood count, haemoglobin, grouping and cross-matching.</a:t>
            </a:r>
            <a:endParaRPr lang="en-US" dirty="0" smtClean="0"/>
          </a:p>
          <a:p>
            <a:endParaRPr lang="en-US" dirty="0"/>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GB" dirty="0" smtClean="0"/>
              <a:t>The condition is best managed by a </a:t>
            </a:r>
            <a:r>
              <a:rPr lang="en-GB" dirty="0" err="1" smtClean="0"/>
              <a:t>nephrectomy</a:t>
            </a:r>
            <a:r>
              <a:rPr lang="en-GB" dirty="0" smtClean="0"/>
              <a:t> or </a:t>
            </a:r>
            <a:r>
              <a:rPr lang="en-GB" dirty="0" err="1" smtClean="0"/>
              <a:t>nephro-uterectomy</a:t>
            </a:r>
            <a:r>
              <a:rPr lang="en-GB" dirty="0" smtClean="0"/>
              <a:t>.</a:t>
            </a:r>
            <a:endParaRPr lang="en-US" dirty="0" smtClean="0"/>
          </a:p>
          <a:p>
            <a:pPr>
              <a:buNone/>
            </a:pPr>
            <a:r>
              <a:rPr lang="en-GB" b="1" i="1" dirty="0" smtClean="0"/>
              <a:t>Pre operative care</a:t>
            </a:r>
            <a:r>
              <a:rPr lang="en-GB" dirty="0" smtClean="0"/>
              <a:t> </a:t>
            </a:r>
            <a:endParaRPr lang="en-US" dirty="0" smtClean="0"/>
          </a:p>
          <a:p>
            <a:r>
              <a:rPr lang="en-GB" dirty="0" smtClean="0"/>
              <a:t>This should be commenced as soon as the diagnosis is confirmed. </a:t>
            </a:r>
          </a:p>
          <a:p>
            <a:r>
              <a:rPr lang="en-GB" dirty="0" smtClean="0"/>
              <a:t> The patient should be nursed on bed rest while the investigations and management are being organized. </a:t>
            </a:r>
          </a:p>
          <a:p>
            <a:r>
              <a:rPr lang="en-GB" dirty="0" smtClean="0"/>
              <a:t> An intravenous </a:t>
            </a:r>
            <a:r>
              <a:rPr lang="en-GB" dirty="0" err="1" smtClean="0"/>
              <a:t>pyelogram</a:t>
            </a:r>
            <a:r>
              <a:rPr lang="en-GB" dirty="0" smtClean="0"/>
              <a:t> is aimed at detecting whether the renal pelvis is distorted and the kidney displaced. </a:t>
            </a:r>
          </a:p>
          <a:p>
            <a:r>
              <a:rPr lang="en-GB" dirty="0" smtClean="0"/>
              <a:t>Abdominal palpation should be carried out carefully and kept to a minimum to prevent the systemic spread of cancer cells to the renal veins. </a:t>
            </a:r>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GB" b="1" dirty="0" smtClean="0"/>
              <a:t>Communicating with the caregiver</a:t>
            </a:r>
            <a:endParaRPr lang="en-US" b="1" dirty="0" smtClean="0"/>
          </a:p>
          <a:p>
            <a:r>
              <a:rPr lang="en-GB" dirty="0" smtClean="0"/>
              <a:t>Explain equipment &amp; procedures thoroughly </a:t>
            </a:r>
          </a:p>
          <a:p>
            <a:r>
              <a:rPr lang="en-GB" dirty="0" smtClean="0"/>
              <a:t>address the question and concerns of caregivers honestly </a:t>
            </a:r>
          </a:p>
          <a:p>
            <a:r>
              <a:rPr lang="en-GB" dirty="0" smtClean="0"/>
              <a:t>teach caregivers what to expect the child will look like and feel like during treatment .</a:t>
            </a:r>
          </a:p>
          <a:p>
            <a:r>
              <a:rPr lang="en-GB" dirty="0" smtClean="0"/>
              <a:t>Help caregivers to understand the bigger picture that is the long term/ short term effect of treatment e.g. </a:t>
            </a:r>
            <a:r>
              <a:rPr lang="en-GB" dirty="0" err="1" smtClean="0"/>
              <a:t>Orchitis</a:t>
            </a:r>
            <a:r>
              <a:rPr lang="en-GB" dirty="0" smtClean="0"/>
              <a:t>.</a:t>
            </a:r>
          </a:p>
          <a:p>
            <a:r>
              <a:rPr lang="en-GB" dirty="0" smtClean="0"/>
              <a:t> Teach and allow the caregiver to carry out as many aspects of the child’s care as feasible. make reassurance a part of family interactions, ask caregivers how they are doing</a:t>
            </a:r>
            <a:endParaRPr lang="en-US"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334000"/>
          </a:xfrm>
        </p:spPr>
        <p:txBody>
          <a:bodyPr>
            <a:normAutofit/>
          </a:bodyPr>
          <a:lstStyle/>
          <a:p>
            <a:r>
              <a:rPr lang="en-GB" dirty="0" smtClean="0"/>
              <a:t>The patient is prepared for </a:t>
            </a:r>
            <a:r>
              <a:rPr lang="en-GB" dirty="0" err="1" smtClean="0"/>
              <a:t>nephrectomy</a:t>
            </a:r>
            <a:r>
              <a:rPr lang="en-GB" dirty="0" smtClean="0"/>
              <a:t> or </a:t>
            </a:r>
            <a:r>
              <a:rPr lang="en-GB" dirty="0" err="1" smtClean="0"/>
              <a:t>nephro-uterectomy</a:t>
            </a:r>
            <a:r>
              <a:rPr lang="en-GB" dirty="0" smtClean="0"/>
              <a:t> the later being very extensive.  </a:t>
            </a:r>
          </a:p>
          <a:p>
            <a:r>
              <a:rPr lang="en-GB" dirty="0" smtClean="0"/>
              <a:t>A blood transfusion should be given to correct anaemia before surgery and during the operation.</a:t>
            </a:r>
            <a:endParaRPr lang="en-US" dirty="0" smtClean="0"/>
          </a:p>
          <a:p>
            <a:pPr>
              <a:buNone/>
            </a:pPr>
            <a:r>
              <a:rPr lang="en-GB" dirty="0" smtClean="0"/>
              <a:t> </a:t>
            </a:r>
            <a:r>
              <a:rPr lang="en-GB" b="1" i="1" dirty="0" smtClean="0"/>
              <a:t>Post operative management</a:t>
            </a:r>
            <a:r>
              <a:rPr lang="en-GB" dirty="0" smtClean="0"/>
              <a:t> </a:t>
            </a:r>
            <a:endParaRPr lang="en-US" dirty="0" smtClean="0"/>
          </a:p>
          <a:p>
            <a:r>
              <a:rPr lang="en-GB" dirty="0" smtClean="0"/>
              <a:t>The nurse must make every effort to prevent infections, to accurately observe and record fluid intake and output and to selectively manage the patient's dietary intake. </a:t>
            </a:r>
            <a:endParaRPr lang="en-US" dirty="0" smtClean="0"/>
          </a:p>
          <a:p>
            <a:r>
              <a:rPr lang="en-GB" dirty="0" smtClean="0"/>
              <a:t>On return from the theatre, the child is nursed in semi-prone position and the airway cleared to ensure adequate ventilation.  </a:t>
            </a:r>
          </a:p>
          <a:p>
            <a:endParaRPr lang="en-US" dirty="0"/>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smtClean="0"/>
              <a:t>After recovery, he/she should be nursed in recumbent and finally upright position to facilitate drainage from the </a:t>
            </a:r>
            <a:r>
              <a:rPr lang="en-GB" dirty="0" err="1" smtClean="0"/>
              <a:t>nephrectomy</a:t>
            </a:r>
            <a:r>
              <a:rPr lang="en-GB" dirty="0" smtClean="0"/>
              <a:t> bed.  </a:t>
            </a:r>
          </a:p>
          <a:p>
            <a:r>
              <a:rPr lang="en-GB" dirty="0" smtClean="0"/>
              <a:t>Clinical observations of </a:t>
            </a:r>
            <a:r>
              <a:rPr lang="en-GB" dirty="0" err="1" smtClean="0"/>
              <a:t>tpr</a:t>
            </a:r>
            <a:r>
              <a:rPr lang="en-GB" dirty="0" smtClean="0"/>
              <a:t>/</a:t>
            </a:r>
            <a:r>
              <a:rPr lang="en-GB" dirty="0" err="1" smtClean="0"/>
              <a:t>bp</a:t>
            </a:r>
            <a:r>
              <a:rPr lang="en-GB" dirty="0" smtClean="0"/>
              <a:t> and general appearance should be recorded every one to four hours as the condition improves. </a:t>
            </a:r>
          </a:p>
          <a:p>
            <a:r>
              <a:rPr lang="en-GB" dirty="0" smtClean="0"/>
              <a:t> Specific observations include drainage from </a:t>
            </a:r>
            <a:r>
              <a:rPr lang="en-GB" dirty="0" err="1" smtClean="0"/>
              <a:t>redivac</a:t>
            </a:r>
            <a:r>
              <a:rPr lang="en-GB" dirty="0" smtClean="0"/>
              <a:t>, corrugated tube and wound. </a:t>
            </a:r>
          </a:p>
          <a:p>
            <a:r>
              <a:rPr lang="en-GB" dirty="0" smtClean="0"/>
              <a:t> Strict urinary output is observed, recorded and reported to the doctor.   A fluid balance chart should be accurately maintained.</a:t>
            </a:r>
            <a:endParaRPr lang="en-US" dirty="0" smtClean="0"/>
          </a:p>
          <a:p>
            <a:endParaRPr lang="en-US" dirty="0"/>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endParaRPr lang="en-US" dirty="0"/>
          </a:p>
        </p:txBody>
      </p:sp>
      <p:sp>
        <p:nvSpPr>
          <p:cNvPr id="3" name="Content Placeholder 2"/>
          <p:cNvSpPr>
            <a:spLocks noGrp="1"/>
          </p:cNvSpPr>
          <p:nvPr>
            <p:ph idx="1"/>
          </p:nvPr>
        </p:nvSpPr>
        <p:spPr>
          <a:xfrm>
            <a:off x="457200" y="1219200"/>
            <a:ext cx="8229600" cy="5105400"/>
          </a:xfrm>
        </p:spPr>
        <p:txBody>
          <a:bodyPr>
            <a:normAutofit fontScale="85000" lnSpcReduction="20000"/>
          </a:bodyPr>
          <a:lstStyle/>
          <a:p>
            <a:r>
              <a:rPr lang="en-GB" dirty="0" smtClean="0"/>
              <a:t>If oedema or </a:t>
            </a:r>
            <a:r>
              <a:rPr lang="en-GB" dirty="0" err="1" smtClean="0"/>
              <a:t>oliguria</a:t>
            </a:r>
            <a:r>
              <a:rPr lang="en-GB" dirty="0" smtClean="0"/>
              <a:t> is found to be present, you should restrict fluid intake. </a:t>
            </a:r>
          </a:p>
          <a:p>
            <a:r>
              <a:rPr lang="en-GB" dirty="0" smtClean="0"/>
              <a:t> If stones have formed in the renal system, or there is an onset of infection, you should increase the fluid intake. </a:t>
            </a:r>
          </a:p>
          <a:p>
            <a:r>
              <a:rPr lang="en-GB" dirty="0" smtClean="0"/>
              <a:t> This, however, must be done in consultation with the doctor.  </a:t>
            </a:r>
          </a:p>
          <a:p>
            <a:r>
              <a:rPr lang="en-GB" dirty="0" smtClean="0"/>
              <a:t>The patient should be given low salt and low protein diet for oedematous and </a:t>
            </a:r>
            <a:r>
              <a:rPr lang="en-GB" dirty="0" err="1" smtClean="0"/>
              <a:t>uraemic</a:t>
            </a:r>
            <a:r>
              <a:rPr lang="en-GB" dirty="0" smtClean="0"/>
              <a:t> patients, while the carbohydrate intake should be increased. </a:t>
            </a:r>
            <a:endParaRPr lang="en-US" dirty="0" smtClean="0"/>
          </a:p>
          <a:p>
            <a:r>
              <a:rPr lang="en-GB" dirty="0" smtClean="0"/>
              <a:t>Regular blood tests are necessary to monitor electrolyte levels, haemoglobin, blood urea and </a:t>
            </a:r>
            <a:r>
              <a:rPr lang="en-GB" dirty="0" err="1" smtClean="0"/>
              <a:t>creatinine</a:t>
            </a:r>
            <a:r>
              <a:rPr lang="en-GB" dirty="0" smtClean="0"/>
              <a:t>.  </a:t>
            </a:r>
          </a:p>
          <a:p>
            <a:r>
              <a:rPr lang="en-GB" dirty="0" err="1" smtClean="0"/>
              <a:t>Naso</a:t>
            </a:r>
            <a:r>
              <a:rPr lang="en-GB" dirty="0" smtClean="0"/>
              <a:t>-gastric tube aspiration in the early stages is necessary, especially when the patient feels nauseated. </a:t>
            </a:r>
          </a:p>
          <a:p>
            <a:r>
              <a:rPr lang="en-GB" dirty="0" smtClean="0"/>
              <a:t> Oxygen therapy is recommended but only when necessary.  Strict oral toilet should be maintained four hourly throughout.  </a:t>
            </a:r>
          </a:p>
          <a:p>
            <a:r>
              <a:rPr lang="en-GB" dirty="0" smtClean="0"/>
              <a:t>Physiotherapy and early ambulation should be encouraged to prevent complications.</a:t>
            </a:r>
            <a:endParaRPr lang="en-US" dirty="0" smtClean="0"/>
          </a:p>
          <a:p>
            <a:endParaRPr lang="en-US" dirty="0"/>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smtClean="0"/>
              <a:t>ardiovascular disorders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CONGENITAL HEART FAILURE</a:t>
            </a:r>
            <a:endParaRPr lang="en-US" dirty="0"/>
          </a:p>
        </p:txBody>
      </p:sp>
      <p:sp>
        <p:nvSpPr>
          <p:cNvPr id="3" name="Content Placeholder 2"/>
          <p:cNvSpPr>
            <a:spLocks noGrp="1"/>
          </p:cNvSpPr>
          <p:nvPr>
            <p:ph idx="1"/>
          </p:nvPr>
        </p:nvSpPr>
        <p:spPr/>
        <p:txBody>
          <a:bodyPr>
            <a:normAutofit fontScale="62500" lnSpcReduction="20000"/>
          </a:bodyPr>
          <a:lstStyle/>
          <a:p>
            <a:r>
              <a:rPr lang="en-GB" sz="3100" dirty="0" smtClean="0"/>
              <a:t>Congenital heart failure is the major cause of death (other than prematurity)in the first year of life. </a:t>
            </a:r>
          </a:p>
          <a:p>
            <a:r>
              <a:rPr lang="en-GB" sz="3100" dirty="0" smtClean="0"/>
              <a:t>The </a:t>
            </a:r>
            <a:r>
              <a:rPr lang="en-GB" sz="3200" dirty="0" smtClean="0"/>
              <a:t>most</a:t>
            </a:r>
            <a:r>
              <a:rPr lang="en-GB" sz="3100" dirty="0" smtClean="0"/>
              <a:t> common is the ventricular </a:t>
            </a:r>
            <a:r>
              <a:rPr lang="en-GB" sz="3100" dirty="0" err="1" smtClean="0"/>
              <a:t>septal</a:t>
            </a:r>
            <a:r>
              <a:rPr lang="en-GB" sz="3100" dirty="0" smtClean="0"/>
              <a:t> defect. </a:t>
            </a:r>
          </a:p>
          <a:p>
            <a:r>
              <a:rPr lang="en-GB" sz="3100" dirty="0" smtClean="0"/>
              <a:t>Congenital heart defects lead to heart failure.  </a:t>
            </a:r>
          </a:p>
          <a:p>
            <a:r>
              <a:rPr lang="en-GB" sz="3100" dirty="0" smtClean="0"/>
              <a:t>In foetal life, much of the pulmonary arterial blood is passed through the ductus arteriosus to the aorta (carrying blood of mixed gases). </a:t>
            </a:r>
          </a:p>
          <a:p>
            <a:r>
              <a:rPr lang="en-GB" sz="3100" dirty="0" smtClean="0"/>
              <a:t> This is because the pressure on the right side of the heart is higher than the pressure within the aorta. </a:t>
            </a:r>
          </a:p>
          <a:p>
            <a:r>
              <a:rPr lang="en-GB" sz="3100" dirty="0" smtClean="0"/>
              <a:t> At birth, the wall muscles of the ductus arteriosus constrict in readiness to close. </a:t>
            </a:r>
          </a:p>
          <a:p>
            <a:r>
              <a:rPr lang="en-GB" sz="3100" dirty="0" smtClean="0"/>
              <a:t> Complete closure may not occur sometimes until the second or third month of life. </a:t>
            </a:r>
          </a:p>
          <a:p>
            <a:r>
              <a:rPr lang="en-GB" sz="3100" dirty="0" smtClean="0"/>
              <a:t> Soon after birth, the pressure on the left chambers of the heart becomes higher than that on the right side.</a:t>
            </a:r>
            <a:endParaRPr lang="en-US" sz="3100" dirty="0" smtClean="0"/>
          </a:p>
          <a:p>
            <a:endParaRPr lang="en-US" dirty="0"/>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endParaRPr lang="en-US" dirty="0"/>
          </a:p>
        </p:txBody>
      </p:sp>
      <p:sp>
        <p:nvSpPr>
          <p:cNvPr id="3" name="Content Placeholder 2"/>
          <p:cNvSpPr>
            <a:spLocks noGrp="1"/>
          </p:cNvSpPr>
          <p:nvPr>
            <p:ph idx="1"/>
          </p:nvPr>
        </p:nvSpPr>
        <p:spPr/>
        <p:txBody>
          <a:bodyPr/>
          <a:lstStyle/>
          <a:p>
            <a:r>
              <a:rPr lang="en-GB" dirty="0" smtClean="0"/>
              <a:t>The foetal heart is completely developed in the first 8 weeks of pregnancy. </a:t>
            </a:r>
          </a:p>
          <a:p>
            <a:r>
              <a:rPr lang="en-GB" dirty="0" smtClean="0"/>
              <a:t> At this stage, one of several anomalies may occur from mal-development of the heart or the great blood vessels, leading to heart disease.</a:t>
            </a:r>
            <a:endParaRPr lang="en-US" dirty="0" smtClean="0"/>
          </a:p>
          <a:p>
            <a:endParaRPr lang="en-US"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Such defects may be hereditary, caused by inherent genetic defects. </a:t>
            </a:r>
          </a:p>
          <a:p>
            <a:r>
              <a:rPr lang="en-GB" dirty="0" smtClean="0"/>
              <a:t> They may also be caused by a vitamin deficiency or viral infection such as rubella (</a:t>
            </a:r>
            <a:r>
              <a:rPr lang="en-GB" dirty="0" err="1" smtClean="0"/>
              <a:t>german</a:t>
            </a:r>
            <a:r>
              <a:rPr lang="en-GB" dirty="0" smtClean="0"/>
              <a:t> measles) occurring in the first three months of pregnancy. </a:t>
            </a:r>
          </a:p>
          <a:p>
            <a:r>
              <a:rPr lang="en-GB" dirty="0" smtClean="0"/>
              <a:t> Foetal intra-cardiac disease is possible. </a:t>
            </a:r>
            <a:endParaRPr lang="en-US" dirty="0" smtClean="0"/>
          </a:p>
          <a:p>
            <a:r>
              <a:rPr lang="en-GB" dirty="0" smtClean="0"/>
              <a:t>After birth, there may be failure of closure of the ductus arteriosus.  </a:t>
            </a:r>
          </a:p>
          <a:p>
            <a:r>
              <a:rPr lang="en-GB" dirty="0" smtClean="0"/>
              <a:t>Other factors known to contribute to these abnormalities are the effects of radiation and drugs such as thalidomide, </a:t>
            </a:r>
            <a:r>
              <a:rPr lang="en-GB" dirty="0" err="1" smtClean="0"/>
              <a:t>phenytoin</a:t>
            </a:r>
            <a:r>
              <a:rPr lang="en-GB" dirty="0" smtClean="0"/>
              <a:t> sodium and alcohol. </a:t>
            </a:r>
          </a:p>
          <a:p>
            <a:r>
              <a:rPr lang="en-GB" dirty="0" smtClean="0"/>
              <a:t> Cardio-vascular malformation is known to occur in about 8 per 1000 births.  It causes about half of the deaths due to congenital defects in the first year of life.</a:t>
            </a:r>
            <a:endParaRPr lang="en-US" dirty="0" smtClean="0"/>
          </a:p>
          <a:p>
            <a:endParaRPr lang="en-US"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heart defects</a:t>
            </a:r>
            <a:endParaRPr lang="en-US" dirty="0"/>
          </a:p>
        </p:txBody>
      </p:sp>
      <p:sp>
        <p:nvSpPr>
          <p:cNvPr id="3" name="Content Placeholder 2"/>
          <p:cNvSpPr>
            <a:spLocks noGrp="1"/>
          </p:cNvSpPr>
          <p:nvPr>
            <p:ph idx="1"/>
          </p:nvPr>
        </p:nvSpPr>
        <p:spPr/>
        <p:txBody>
          <a:bodyPr/>
          <a:lstStyle/>
          <a:p>
            <a:pPr lvl="0"/>
            <a:r>
              <a:rPr lang="en-US" dirty="0" smtClean="0"/>
              <a:t>Patent </a:t>
            </a:r>
            <a:r>
              <a:rPr lang="en-US" dirty="0" err="1" smtClean="0"/>
              <a:t>ductus</a:t>
            </a:r>
            <a:r>
              <a:rPr lang="en-US" dirty="0" smtClean="0"/>
              <a:t> </a:t>
            </a:r>
            <a:r>
              <a:rPr lang="en-US" dirty="0" err="1" smtClean="0"/>
              <a:t>arteriosus</a:t>
            </a:r>
            <a:r>
              <a:rPr lang="en-US" dirty="0" smtClean="0"/>
              <a:t>;</a:t>
            </a:r>
          </a:p>
          <a:p>
            <a:pPr lvl="0"/>
            <a:r>
              <a:rPr lang="en-US" dirty="0" err="1" smtClean="0"/>
              <a:t>Coarctation</a:t>
            </a:r>
            <a:r>
              <a:rPr lang="en-US" dirty="0" smtClean="0"/>
              <a:t> of the aorta;</a:t>
            </a:r>
          </a:p>
          <a:p>
            <a:pPr lvl="0"/>
            <a:r>
              <a:rPr lang="en-US" dirty="0" smtClean="0"/>
              <a:t>Ventricular septic defect;</a:t>
            </a:r>
          </a:p>
          <a:p>
            <a:pPr lvl="0"/>
            <a:r>
              <a:rPr lang="en-US" dirty="0" err="1" smtClean="0"/>
              <a:t>Atrial</a:t>
            </a:r>
            <a:r>
              <a:rPr lang="en-US" dirty="0" smtClean="0"/>
              <a:t> septic defect;</a:t>
            </a:r>
          </a:p>
          <a:p>
            <a:pPr lvl="0"/>
            <a:r>
              <a:rPr lang="en-US" dirty="0" smtClean="0"/>
              <a:t>Aortic </a:t>
            </a:r>
            <a:r>
              <a:rPr lang="en-US" dirty="0" err="1" smtClean="0"/>
              <a:t>stenosis</a:t>
            </a:r>
            <a:r>
              <a:rPr lang="en-US" dirty="0" smtClean="0"/>
              <a:t>;</a:t>
            </a:r>
          </a:p>
          <a:p>
            <a:r>
              <a:rPr lang="en-US" dirty="0" smtClean="0"/>
              <a:t>Transposition of the great blood vessels</a:t>
            </a:r>
            <a:endParaRPr lang="en-US"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Patent </a:t>
            </a:r>
            <a:r>
              <a:rPr lang="en-US" dirty="0" err="1" smtClean="0"/>
              <a:t>ductus</a:t>
            </a:r>
            <a:r>
              <a:rPr lang="en-US" dirty="0" smtClean="0"/>
              <a:t> </a:t>
            </a:r>
            <a:r>
              <a:rPr lang="en-US" dirty="0" err="1" smtClean="0"/>
              <a:t>arteriosus</a:t>
            </a:r>
            <a:endParaRPr lang="en-US" dirty="0"/>
          </a:p>
        </p:txBody>
      </p:sp>
      <p:sp>
        <p:nvSpPr>
          <p:cNvPr id="3" name="Content Placeholder 2"/>
          <p:cNvSpPr>
            <a:spLocks noGrp="1"/>
          </p:cNvSpPr>
          <p:nvPr>
            <p:ph idx="1"/>
          </p:nvPr>
        </p:nvSpPr>
        <p:spPr/>
        <p:txBody>
          <a:bodyPr>
            <a:normAutofit fontScale="77500" lnSpcReduction="20000"/>
          </a:bodyPr>
          <a:lstStyle/>
          <a:p>
            <a:r>
              <a:rPr lang="en-GB" b="1" dirty="0" smtClean="0"/>
              <a:t> </a:t>
            </a:r>
            <a:r>
              <a:rPr lang="en-GB" dirty="0" smtClean="0"/>
              <a:t>The collateral circulation in infants is normal when blood flows from the bifurcation of the pulmonary artery to the descending thoracic aorta. </a:t>
            </a:r>
          </a:p>
          <a:p>
            <a:r>
              <a:rPr lang="en-GB" dirty="0" smtClean="0"/>
              <a:t> At birth, due to constriction and change of pressures on both sides, the ductus degenerate to what is called </a:t>
            </a:r>
            <a:r>
              <a:rPr lang="en-GB" dirty="0" err="1" smtClean="0"/>
              <a:t>ligamentum</a:t>
            </a:r>
            <a:r>
              <a:rPr lang="en-GB" dirty="0" smtClean="0"/>
              <a:t> </a:t>
            </a:r>
            <a:r>
              <a:rPr lang="en-GB" dirty="0" err="1" smtClean="0"/>
              <a:t>arteriosum</a:t>
            </a:r>
            <a:r>
              <a:rPr lang="en-GB" dirty="0" smtClean="0"/>
              <a:t> within 24-72 hours. </a:t>
            </a:r>
          </a:p>
          <a:p>
            <a:r>
              <a:rPr lang="en-GB" dirty="0" smtClean="0"/>
              <a:t>When this ductus arteriosus does not close, oxygenated blood from the aorta flows to the pulmonary artery, mixing with the deoxygenated blood there. </a:t>
            </a:r>
          </a:p>
          <a:p>
            <a:r>
              <a:rPr lang="en-GB" dirty="0" smtClean="0"/>
              <a:t> A large </a:t>
            </a:r>
            <a:r>
              <a:rPr lang="en-GB" dirty="0" err="1" smtClean="0"/>
              <a:t>pda</a:t>
            </a:r>
            <a:r>
              <a:rPr lang="en-GB" dirty="0" smtClean="0"/>
              <a:t> will result in heart failure with all its complications.</a:t>
            </a:r>
            <a:endParaRPr lang="en-US" dirty="0" smtClean="0"/>
          </a:p>
          <a:p>
            <a:r>
              <a:rPr lang="en-GB" dirty="0" smtClean="0"/>
              <a:t>It is twice as common in female babies as in males (ratio 2:1).  </a:t>
            </a:r>
          </a:p>
          <a:p>
            <a:r>
              <a:rPr lang="en-GB" dirty="0" smtClean="0"/>
              <a:t>Reasons for its occurrence are unclear. </a:t>
            </a:r>
          </a:p>
          <a:p>
            <a:r>
              <a:rPr lang="en-GB" dirty="0" smtClean="0"/>
              <a:t> In most cases, the diagnosis may not be made until the child is 3-4 years old, when the heart murmur may be detected on a routine medical check up.</a:t>
            </a:r>
            <a:endParaRPr lang="en-US" dirty="0" smtClean="0"/>
          </a:p>
          <a:p>
            <a:endParaRPr lang="en-US" dirty="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manifestations</a:t>
            </a:r>
            <a:endParaRPr lang="en-US" dirty="0"/>
          </a:p>
        </p:txBody>
      </p:sp>
      <p:sp>
        <p:nvSpPr>
          <p:cNvPr id="3" name="Content Placeholder 2"/>
          <p:cNvSpPr>
            <a:spLocks noGrp="1"/>
          </p:cNvSpPr>
          <p:nvPr>
            <p:ph idx="1"/>
          </p:nvPr>
        </p:nvSpPr>
        <p:spPr/>
        <p:txBody>
          <a:bodyPr/>
          <a:lstStyle/>
          <a:p>
            <a:r>
              <a:rPr lang="en-GB" dirty="0" smtClean="0"/>
              <a:t>Patients may be asymptomatic or show signs of congestive heart failure.</a:t>
            </a:r>
          </a:p>
          <a:p>
            <a:r>
              <a:rPr lang="en-GB" dirty="0" smtClean="0"/>
              <a:t> There is a characteristic machinery-like murmur.</a:t>
            </a:r>
          </a:p>
          <a:p>
            <a:r>
              <a:rPr lang="en-GB" dirty="0" smtClean="0"/>
              <a:t> A widened pulse pressure and bounding pulses result from runoff of blood from the aorta to the pulmonary artery.</a:t>
            </a:r>
          </a:p>
          <a:p>
            <a:r>
              <a:rPr lang="en-GB" dirty="0" smtClean="0"/>
              <a:t> Patients are at risk for bacterial </a:t>
            </a:r>
            <a:r>
              <a:rPr lang="en-GB" dirty="0" err="1" smtClean="0"/>
              <a:t>endocarditis</a:t>
            </a:r>
            <a:r>
              <a:rPr lang="en-GB" dirty="0" smtClean="0"/>
              <a:t> and pulmonary vascular obstructive disease in later life from chronic excessive pulmonary blood flow.</a:t>
            </a:r>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Principles of effective communication in </a:t>
            </a:r>
            <a:r>
              <a:rPr lang="en-US" dirty="0" err="1" smtClean="0"/>
              <a:t>paeds</a:t>
            </a:r>
            <a:r>
              <a:rPr lang="en-US" dirty="0" smtClean="0"/>
              <a:t> settings</a:t>
            </a:r>
            <a:endParaRPr lang="en-US" dirty="0"/>
          </a:p>
        </p:txBody>
      </p:sp>
      <p:sp>
        <p:nvSpPr>
          <p:cNvPr id="3" name="Content Placeholder 2"/>
          <p:cNvSpPr>
            <a:spLocks noGrp="1"/>
          </p:cNvSpPr>
          <p:nvPr>
            <p:ph idx="1"/>
          </p:nvPr>
        </p:nvSpPr>
        <p:spPr/>
        <p:txBody>
          <a:bodyPr>
            <a:normAutofit fontScale="92500" lnSpcReduction="10000"/>
          </a:bodyPr>
          <a:lstStyle/>
          <a:p>
            <a:pPr lvl="0"/>
            <a:r>
              <a:rPr lang="en-GB" dirty="0" smtClean="0"/>
              <a:t>Talk </a:t>
            </a:r>
            <a:r>
              <a:rPr lang="en-GB" dirty="0"/>
              <a:t>to caregivers if child is shy or appears </a:t>
            </a:r>
            <a:r>
              <a:rPr lang="en-GB" dirty="0" smtClean="0"/>
              <a:t>hesitant</a:t>
            </a:r>
            <a:r>
              <a:rPr lang="en-GB" dirty="0"/>
              <a:t>.</a:t>
            </a:r>
            <a:endParaRPr lang="en-US" dirty="0"/>
          </a:p>
          <a:p>
            <a:pPr lvl="0"/>
            <a:r>
              <a:rPr lang="en-GB" dirty="0"/>
              <a:t>Use objects (toys, dolls, stuffed animals) instead of questioning child directly.</a:t>
            </a:r>
            <a:endParaRPr lang="en-US" dirty="0"/>
          </a:p>
          <a:p>
            <a:pPr lvl="0"/>
            <a:r>
              <a:rPr lang="en-GB" dirty="0"/>
              <a:t>Provide privacy for older child </a:t>
            </a:r>
            <a:endParaRPr lang="en-US" dirty="0"/>
          </a:p>
          <a:p>
            <a:pPr lvl="0"/>
            <a:r>
              <a:rPr lang="en-GB" dirty="0"/>
              <a:t>Use clear, specific single phrases in confident, </a:t>
            </a:r>
            <a:r>
              <a:rPr lang="en-GB" dirty="0" smtClean="0"/>
              <a:t>quiet and </a:t>
            </a:r>
            <a:r>
              <a:rPr lang="en-GB" dirty="0"/>
              <a:t>unhurried speech.</a:t>
            </a:r>
            <a:endParaRPr lang="en-US" dirty="0"/>
          </a:p>
          <a:p>
            <a:pPr lvl="0"/>
            <a:r>
              <a:rPr lang="en-GB" dirty="0"/>
              <a:t>Position – eye level.</a:t>
            </a:r>
            <a:endParaRPr lang="en-US" dirty="0"/>
          </a:p>
          <a:p>
            <a:pPr lvl="0"/>
            <a:r>
              <a:rPr lang="en-GB" dirty="0"/>
              <a:t>Allow expression of thoughts/ feelings.</a:t>
            </a:r>
            <a:endParaRPr lang="en-US" dirty="0"/>
          </a:p>
          <a:p>
            <a:pPr lvl="0"/>
            <a:r>
              <a:rPr lang="en-GB" dirty="0"/>
              <a:t>Provide honest answers </a:t>
            </a:r>
            <a:endParaRPr lang="en-US" dirty="0"/>
          </a:p>
          <a:p>
            <a:pPr lvl="0"/>
            <a:r>
              <a:rPr lang="en-GB" dirty="0"/>
              <a:t>Offer choices only if they exist </a:t>
            </a:r>
            <a:endParaRPr lang="en-US" dirty="0"/>
          </a:p>
          <a:p>
            <a:pPr lvl="0"/>
            <a:r>
              <a:rPr lang="en-GB" dirty="0"/>
              <a:t>Use a variety of age – appropriate methods/ techniques. </a:t>
            </a:r>
            <a:endParaRPr lang="en-US" dirty="0"/>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lstStyle/>
          <a:p>
            <a:endParaRPr lang="en-US" b="1" i="1" dirty="0" smtClean="0"/>
          </a:p>
          <a:p>
            <a:r>
              <a:rPr lang="en-GB" dirty="0" smtClean="0"/>
              <a:t>Administration of indomethacin (prostaglandin inhibitor) has proved successful in closing a patent ductus in premature infants and some newborns. </a:t>
            </a:r>
          </a:p>
          <a:p>
            <a:r>
              <a:rPr lang="en-GB" dirty="0" smtClean="0"/>
              <a:t>Surgical intervention is also possible in correcting this condition.</a:t>
            </a:r>
          </a:p>
          <a:p>
            <a:r>
              <a:rPr lang="en-GB" dirty="0" smtClean="0"/>
              <a:t> Closure with placement of an </a:t>
            </a:r>
            <a:r>
              <a:rPr lang="en-GB" dirty="0" err="1" smtClean="0"/>
              <a:t>occluder</a:t>
            </a:r>
            <a:r>
              <a:rPr lang="en-GB" dirty="0" smtClean="0"/>
              <a:t> device during cardiac catheterization is done in some places.  </a:t>
            </a:r>
            <a:endParaRPr lang="en-US" dirty="0" smtClean="0"/>
          </a:p>
          <a:p>
            <a:endParaRPr lang="en-US" dirty="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4850"/>
            <a:ext cx="8229600" cy="1143000"/>
          </a:xfrm>
        </p:spPr>
        <p:txBody>
          <a:bodyPr/>
          <a:lstStyle/>
          <a:p>
            <a:r>
              <a:rPr lang="en-US" smtClean="0"/>
              <a:t>Coarction of the aorta</a:t>
            </a:r>
            <a:endParaRPr lang="en-US" dirty="0"/>
          </a:p>
        </p:txBody>
      </p:sp>
      <p:sp>
        <p:nvSpPr>
          <p:cNvPr id="3" name="Content Placeholder 2"/>
          <p:cNvSpPr>
            <a:spLocks noGrp="1"/>
          </p:cNvSpPr>
          <p:nvPr>
            <p:ph idx="4294967295"/>
          </p:nvPr>
        </p:nvSpPr>
        <p:spPr>
          <a:xfrm>
            <a:off x="0" y="1935163"/>
            <a:ext cx="8229600" cy="4389437"/>
          </a:xfrm>
        </p:spPr>
        <p:txBody>
          <a:bodyPr>
            <a:normAutofit fontScale="92500" lnSpcReduction="20000"/>
          </a:bodyPr>
          <a:lstStyle/>
          <a:p>
            <a:r>
              <a:rPr lang="en-GB" smtClean="0"/>
              <a:t> This is a localized narrowing near the insertion of the ductus arteriosus, resulting in increased pressure proximal to the defect (head and upper extremities) and decreased pressure distal to the obstruction (body and lower extremities).</a:t>
            </a:r>
          </a:p>
          <a:p>
            <a:r>
              <a:rPr lang="en-GB" smtClean="0"/>
              <a:t> It is also a localized malformation caused by deformity of the aorta resulting in the narrowing of the lumen of that vessel.  </a:t>
            </a:r>
          </a:p>
          <a:p>
            <a:r>
              <a:rPr lang="en-GB" smtClean="0"/>
              <a:t>Types :</a:t>
            </a:r>
          </a:p>
          <a:p>
            <a:r>
              <a:rPr lang="en-GB" smtClean="0"/>
              <a:t>the infantile or pre-ductal type, where constriction occurs between the sub-clavian artery and the ductus arteriosus  </a:t>
            </a:r>
          </a:p>
          <a:p>
            <a:r>
              <a:rPr lang="en-GB" smtClean="0"/>
              <a:t>post-ductal type, where constriction occurs at or distal to the ductus arteriosus.</a:t>
            </a:r>
            <a:endParaRPr lang="en-US" smtClean="0"/>
          </a:p>
          <a:p>
            <a:endParaRPr lang="en-US"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a:t>
            </a:r>
            <a:endParaRPr lang="en-US" dirty="0"/>
          </a:p>
        </p:txBody>
      </p:sp>
      <p:sp>
        <p:nvSpPr>
          <p:cNvPr id="3" name="Content Placeholder 2"/>
          <p:cNvSpPr>
            <a:spLocks noGrp="1"/>
          </p:cNvSpPr>
          <p:nvPr>
            <p:ph idx="1"/>
          </p:nvPr>
        </p:nvSpPr>
        <p:spPr/>
        <p:txBody>
          <a:bodyPr/>
          <a:lstStyle/>
          <a:p>
            <a:pPr lvl="0"/>
            <a:r>
              <a:rPr lang="en-GB" dirty="0" smtClean="0"/>
              <a:t>Since there is increased pressure proximal to the defect and decreased pressure distal to the defect, the patient becomes hypertensive; </a:t>
            </a:r>
            <a:endParaRPr lang="en-US" dirty="0" smtClean="0"/>
          </a:p>
          <a:p>
            <a:pPr lvl="0"/>
            <a:r>
              <a:rPr lang="en-GB" dirty="0" smtClean="0"/>
              <a:t>Headache, dizziness and fainting;</a:t>
            </a:r>
            <a:endParaRPr lang="en-US" dirty="0" smtClean="0"/>
          </a:p>
          <a:p>
            <a:pPr lvl="0"/>
            <a:r>
              <a:rPr lang="en-GB" dirty="0" err="1" smtClean="0"/>
              <a:t>Epistaxis</a:t>
            </a:r>
            <a:r>
              <a:rPr lang="en-GB" dirty="0" smtClean="0"/>
              <a:t> and later cerebral vascular accident (stroke); </a:t>
            </a:r>
            <a:endParaRPr lang="en-US" dirty="0" smtClean="0"/>
          </a:p>
          <a:p>
            <a:pPr lvl="0"/>
            <a:r>
              <a:rPr lang="en-GB" dirty="0" smtClean="0"/>
              <a:t>Pulse rate in the lower limbs is very low.  The legs are colder than the arms.  Any active exercise results in cramps of the lower limbs due to tissue anoxia;</a:t>
            </a:r>
            <a:endParaRPr lang="en-US" dirty="0" smtClean="0"/>
          </a:p>
          <a:p>
            <a:pPr lvl="0"/>
            <a:r>
              <a:rPr lang="en-GB" dirty="0" smtClean="0"/>
              <a:t>Heart murmur may or may not be present.</a:t>
            </a:r>
            <a:endParaRPr lang="en-US" dirty="0" smtClean="0"/>
          </a:p>
          <a:p>
            <a:endParaRPr lang="en-US" dirty="0"/>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lstStyle/>
          <a:p>
            <a:r>
              <a:rPr lang="en-GB" dirty="0" smtClean="0"/>
              <a:t>The condition is managed through surgical repair (</a:t>
            </a:r>
            <a:r>
              <a:rPr lang="en-GB" dirty="0" err="1" smtClean="0"/>
              <a:t>corctectomy</a:t>
            </a:r>
            <a:r>
              <a:rPr lang="en-GB" dirty="0" smtClean="0"/>
              <a:t>) before adulthood.</a:t>
            </a:r>
          </a:p>
          <a:p>
            <a:r>
              <a:rPr lang="en-GB" dirty="0" smtClean="0"/>
              <a:t>  It involves removal of narrow areas followed by </a:t>
            </a:r>
            <a:r>
              <a:rPr lang="en-GB" dirty="0" err="1" smtClean="0"/>
              <a:t>anastomosis</a:t>
            </a:r>
            <a:r>
              <a:rPr lang="en-GB" dirty="0" smtClean="0"/>
              <a:t>. Prognosis is usually good.</a:t>
            </a:r>
            <a:endParaRPr lang="en-US" dirty="0" smtClean="0"/>
          </a:p>
          <a:p>
            <a:endParaRPr lang="en-US" dirty="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Atrial septal defect</a:t>
            </a:r>
            <a:endParaRPr lang="en-US" dirty="0"/>
          </a:p>
        </p:txBody>
      </p:sp>
      <p:sp>
        <p:nvSpPr>
          <p:cNvPr id="3" name="Content Placeholder 2"/>
          <p:cNvSpPr>
            <a:spLocks noGrp="1"/>
          </p:cNvSpPr>
          <p:nvPr>
            <p:ph idx="1"/>
          </p:nvPr>
        </p:nvSpPr>
        <p:spPr/>
        <p:txBody>
          <a:bodyPr>
            <a:normAutofit fontScale="92500" lnSpcReduction="20000"/>
          </a:bodyPr>
          <a:lstStyle/>
          <a:p>
            <a:r>
              <a:rPr lang="en-GB" b="1" dirty="0" smtClean="0"/>
              <a:t> </a:t>
            </a:r>
            <a:r>
              <a:rPr lang="en-GB" dirty="0" smtClean="0"/>
              <a:t>This is a defect whereby the blood shunts from the left atrium to the right atrium under pressure from the left side of the heart or an abnormal opening between the atria, allowing blood from the higher-pressure left atrium to flow into the lower pressure right atrium. </a:t>
            </a:r>
          </a:p>
          <a:p>
            <a:r>
              <a:rPr lang="en-GB" dirty="0" smtClean="0"/>
              <a:t> This results in increased right ventricular output and pulmonary engorgement.</a:t>
            </a:r>
            <a:endParaRPr lang="en-US" dirty="0" smtClean="0"/>
          </a:p>
          <a:p>
            <a:r>
              <a:rPr lang="en-GB" dirty="0" smtClean="0"/>
              <a:t> This condition is also usually discovered on routine medical examination when systolic pressure is found to have a blowing murmur in the area of pulmonary artery.</a:t>
            </a:r>
          </a:p>
          <a:p>
            <a:r>
              <a:rPr lang="en-GB" dirty="0" smtClean="0"/>
              <a:t>  Children suffering from </a:t>
            </a:r>
            <a:r>
              <a:rPr lang="en-GB" dirty="0" err="1" smtClean="0"/>
              <a:t>atrial</a:t>
            </a:r>
            <a:r>
              <a:rPr lang="en-GB" dirty="0" smtClean="0"/>
              <a:t> </a:t>
            </a:r>
            <a:r>
              <a:rPr lang="en-GB" dirty="0" err="1" smtClean="0"/>
              <a:t>septal</a:t>
            </a:r>
            <a:r>
              <a:rPr lang="en-GB" dirty="0" smtClean="0"/>
              <a:t> defects tend to be susceptible to pneumonia and rheumatic fever</a:t>
            </a:r>
          </a:p>
          <a:p>
            <a:pPr>
              <a:buNone/>
            </a:pPr>
            <a:r>
              <a:rPr lang="en-GB" dirty="0" smtClean="0"/>
              <a:t> </a:t>
            </a:r>
            <a:endParaRPr lang="en-US" dirty="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dirty="0" smtClean="0"/>
              <a:t>They are of three types:</a:t>
            </a:r>
            <a:endParaRPr lang="en-US" b="1" dirty="0" smtClean="0"/>
          </a:p>
          <a:p>
            <a:pPr lvl="0"/>
            <a:r>
              <a:rPr lang="en-GB" dirty="0" err="1" smtClean="0"/>
              <a:t>Asd</a:t>
            </a:r>
            <a:r>
              <a:rPr lang="en-GB" dirty="0" smtClean="0"/>
              <a:t> 1 – opening at lower end of septum; may be associated with mitral valve abnormalities</a:t>
            </a:r>
            <a:endParaRPr lang="en-US" dirty="0" smtClean="0"/>
          </a:p>
          <a:p>
            <a:pPr lvl="0"/>
            <a:r>
              <a:rPr lang="en-GB" dirty="0" err="1" smtClean="0"/>
              <a:t>Asd</a:t>
            </a:r>
            <a:r>
              <a:rPr lang="en-GB" dirty="0" smtClean="0"/>
              <a:t> 2 – opening near centre of septum</a:t>
            </a:r>
            <a:endParaRPr lang="en-US" dirty="0" smtClean="0"/>
          </a:p>
          <a:p>
            <a:pPr lvl="0"/>
            <a:r>
              <a:rPr lang="en-GB" dirty="0" smtClean="0"/>
              <a:t>Sinus </a:t>
            </a:r>
            <a:r>
              <a:rPr lang="en-GB" dirty="0" err="1" smtClean="0"/>
              <a:t>venosus</a:t>
            </a:r>
            <a:r>
              <a:rPr lang="en-GB" dirty="0" smtClean="0"/>
              <a:t> defect – opening near junction of superior vena cava and right atrium; may be associated with partial anomalous pulmonary venous connection.  </a:t>
            </a:r>
            <a:endParaRPr lang="en-US" dirty="0" smtClean="0"/>
          </a:p>
          <a:p>
            <a:pPr>
              <a:buFont typeface="Wingdings" pitchFamily="2" charset="2"/>
              <a:buChar char="Ø"/>
            </a:pPr>
            <a:r>
              <a:rPr lang="en-GB" dirty="0" smtClean="0"/>
              <a:t>Management of this condition involves surgical repair either through close- or open-heart surgery.</a:t>
            </a:r>
            <a:endParaRPr lang="en-US" dirty="0" smtClean="0"/>
          </a:p>
          <a:p>
            <a:endParaRPr lang="en-US" dirty="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Ventricular </a:t>
            </a:r>
            <a:r>
              <a:rPr lang="en-US" dirty="0" err="1" smtClean="0"/>
              <a:t>septal</a:t>
            </a:r>
            <a:r>
              <a:rPr lang="en-US" dirty="0" smtClean="0"/>
              <a:t> defect</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This is an abnormal opening between the right and the left ventricles.</a:t>
            </a:r>
          </a:p>
          <a:p>
            <a:r>
              <a:rPr lang="en-GB" dirty="0" smtClean="0"/>
              <a:t> If the defect is large enough, the blood flows from the left ventricle to the right ventricle resulting in right ventricular overload and hypertrophy.</a:t>
            </a:r>
          </a:p>
          <a:p>
            <a:r>
              <a:rPr lang="en-GB" dirty="0" smtClean="0"/>
              <a:t>  The small openings tend to close spontaneously.</a:t>
            </a:r>
            <a:endParaRPr lang="en-US" dirty="0" smtClean="0"/>
          </a:p>
          <a:p>
            <a:pPr>
              <a:buNone/>
            </a:pPr>
            <a:r>
              <a:rPr lang="en-GB" b="1" dirty="0" smtClean="0"/>
              <a:t>clinical presentation</a:t>
            </a:r>
            <a:endParaRPr lang="en-US" b="1" dirty="0" smtClean="0"/>
          </a:p>
          <a:p>
            <a:pPr lvl="0"/>
            <a:r>
              <a:rPr lang="en-GB" dirty="0" smtClean="0"/>
              <a:t>Dyspnoea tachypnea; </a:t>
            </a:r>
            <a:endParaRPr lang="en-US" dirty="0" smtClean="0"/>
          </a:p>
          <a:p>
            <a:pPr lvl="0"/>
            <a:r>
              <a:rPr lang="en-GB" dirty="0" smtClean="0"/>
              <a:t>Frequent upper respiratory infections; </a:t>
            </a:r>
            <a:endParaRPr lang="en-US" dirty="0" smtClean="0"/>
          </a:p>
          <a:p>
            <a:pPr lvl="0"/>
            <a:r>
              <a:rPr lang="en-GB" dirty="0" smtClean="0"/>
              <a:t>Growth developmental failure;</a:t>
            </a:r>
            <a:endParaRPr lang="en-US" dirty="0" smtClean="0"/>
          </a:p>
          <a:p>
            <a:pPr lvl="0"/>
            <a:r>
              <a:rPr lang="en-GB" dirty="0" smtClean="0"/>
              <a:t>Mild cyanosis when the child cries.</a:t>
            </a:r>
            <a:endParaRPr lang="en-US" dirty="0" smtClean="0"/>
          </a:p>
          <a:p>
            <a:pPr lvl="0"/>
            <a:r>
              <a:rPr lang="en-GB" dirty="0" smtClean="0"/>
              <a:t>Congestive heart failure is common.</a:t>
            </a:r>
            <a:endParaRPr lang="en-US" dirty="0" smtClean="0"/>
          </a:p>
          <a:p>
            <a:endParaRPr lang="en-US" dirty="0"/>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GB" b="1" dirty="0" smtClean="0"/>
              <a:t>investigations</a:t>
            </a:r>
            <a:endParaRPr lang="en-US" b="1" dirty="0" smtClean="0"/>
          </a:p>
          <a:p>
            <a:r>
              <a:rPr lang="en-GB" dirty="0" smtClean="0"/>
              <a:t>Diagnostic investigation is mainly done through cardiac catheterisation </a:t>
            </a:r>
          </a:p>
          <a:p>
            <a:r>
              <a:rPr lang="en-GB" dirty="0" smtClean="0"/>
              <a:t>chest x-ray, which will show cardiomegally.</a:t>
            </a:r>
          </a:p>
          <a:p>
            <a:pPr>
              <a:buNone/>
            </a:pPr>
            <a:r>
              <a:rPr lang="en-GB" b="1" dirty="0" smtClean="0"/>
              <a:t>Management</a:t>
            </a:r>
          </a:p>
          <a:p>
            <a:r>
              <a:rPr lang="en-GB" dirty="0" smtClean="0"/>
              <a:t> open-heart surgical repair with the aid of heart-lung machine (cardiac-pulmonary bypass). </a:t>
            </a:r>
          </a:p>
          <a:p>
            <a:r>
              <a:rPr lang="en-GB" dirty="0" smtClean="0"/>
              <a:t> Hypothermia is used before and during operation.  </a:t>
            </a:r>
          </a:p>
          <a:p>
            <a:r>
              <a:rPr lang="en-GB" dirty="0" smtClean="0"/>
              <a:t>Post-operative care is carried out in the intensive care unit.</a:t>
            </a:r>
            <a:endParaRPr lang="en-US" dirty="0" smtClean="0"/>
          </a:p>
          <a:p>
            <a:endParaRPr lang="en-US" dirty="0"/>
          </a:p>
        </p:txBody>
      </p:sp>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Tetralogy</a:t>
            </a:r>
            <a:r>
              <a:rPr lang="en-US" dirty="0" smtClean="0"/>
              <a:t> of </a:t>
            </a:r>
            <a:r>
              <a:rPr lang="en-US" dirty="0" err="1" smtClean="0"/>
              <a:t>Fallot</a:t>
            </a:r>
            <a:endParaRPr lang="en-US" dirty="0"/>
          </a:p>
        </p:txBody>
      </p:sp>
      <p:sp>
        <p:nvSpPr>
          <p:cNvPr id="3" name="Content Placeholder 2"/>
          <p:cNvSpPr>
            <a:spLocks noGrp="1"/>
          </p:cNvSpPr>
          <p:nvPr>
            <p:ph idx="1"/>
          </p:nvPr>
        </p:nvSpPr>
        <p:spPr/>
        <p:txBody>
          <a:bodyPr>
            <a:normAutofit lnSpcReduction="10000"/>
          </a:bodyPr>
          <a:lstStyle/>
          <a:p>
            <a:r>
              <a:rPr lang="en-GB" b="1" dirty="0" smtClean="0"/>
              <a:t> </a:t>
            </a:r>
            <a:r>
              <a:rPr lang="en-GB" dirty="0" smtClean="0"/>
              <a:t>This is the most common type of congenital heart disease. </a:t>
            </a:r>
          </a:p>
          <a:p>
            <a:r>
              <a:rPr lang="en-GB" dirty="0" smtClean="0"/>
              <a:t> It varies in severity but is characterized by a combination of four defects presenting themselves at the same time.  </a:t>
            </a:r>
          </a:p>
          <a:p>
            <a:pPr>
              <a:buNone/>
            </a:pPr>
            <a:r>
              <a:rPr lang="en-GB" b="1" dirty="0" smtClean="0"/>
              <a:t>These defects are</a:t>
            </a:r>
            <a:r>
              <a:rPr lang="en-GB" dirty="0" smtClean="0"/>
              <a:t>:</a:t>
            </a:r>
            <a:endParaRPr lang="en-US" dirty="0" smtClean="0"/>
          </a:p>
          <a:p>
            <a:pPr lvl="0"/>
            <a:r>
              <a:rPr lang="en-GB" dirty="0" smtClean="0"/>
              <a:t>Pulmonary artery </a:t>
            </a:r>
            <a:r>
              <a:rPr lang="en-GB" dirty="0" err="1" smtClean="0"/>
              <a:t>stenosis</a:t>
            </a:r>
            <a:r>
              <a:rPr lang="en-GB" dirty="0" smtClean="0"/>
              <a:t>;</a:t>
            </a:r>
            <a:endParaRPr lang="en-US" dirty="0" smtClean="0"/>
          </a:p>
          <a:p>
            <a:pPr lvl="0"/>
            <a:r>
              <a:rPr lang="en-GB" dirty="0" smtClean="0"/>
              <a:t>Ventricular </a:t>
            </a:r>
            <a:r>
              <a:rPr lang="en-GB" dirty="0" err="1" smtClean="0"/>
              <a:t>septal</a:t>
            </a:r>
            <a:r>
              <a:rPr lang="en-GB" dirty="0" smtClean="0"/>
              <a:t> defect;</a:t>
            </a:r>
            <a:endParaRPr lang="en-US" dirty="0" smtClean="0"/>
          </a:p>
          <a:p>
            <a:pPr lvl="0"/>
            <a:r>
              <a:rPr lang="en-GB" dirty="0" smtClean="0"/>
              <a:t>Over-riding aorta (</a:t>
            </a:r>
            <a:r>
              <a:rPr lang="en-GB" dirty="0" err="1" smtClean="0"/>
              <a:t>dextroposition</a:t>
            </a:r>
            <a:r>
              <a:rPr lang="en-GB" dirty="0" smtClean="0"/>
              <a:t>);</a:t>
            </a:r>
            <a:endParaRPr lang="en-US" dirty="0" smtClean="0"/>
          </a:p>
          <a:p>
            <a:pPr lvl="0"/>
            <a:r>
              <a:rPr lang="en-GB" dirty="0" smtClean="0"/>
              <a:t>Hypertrophy of the right ventricle.</a:t>
            </a:r>
            <a:endParaRPr lang="en-US" dirty="0" smtClean="0"/>
          </a:p>
          <a:p>
            <a:endParaRPr lang="en-US" dirty="0"/>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In this condition, the blood from the systemic circulation returning to the right atrium and right ventricle is restricted by the pulmonary </a:t>
            </a:r>
            <a:r>
              <a:rPr lang="en-GB" dirty="0" err="1" smtClean="0"/>
              <a:t>stenosis</a:t>
            </a:r>
            <a:r>
              <a:rPr lang="en-GB" dirty="0" smtClean="0"/>
              <a:t> so that it flows through the ventricular </a:t>
            </a:r>
            <a:r>
              <a:rPr lang="en-GB" dirty="0" err="1" smtClean="0"/>
              <a:t>septal</a:t>
            </a:r>
            <a:r>
              <a:rPr lang="en-GB" dirty="0" smtClean="0"/>
              <a:t> defect into the left ventricle and then to the aorta (right to left shunt).  The pressure exerted against the pulmonary </a:t>
            </a:r>
            <a:r>
              <a:rPr lang="en-GB" dirty="0" err="1" smtClean="0"/>
              <a:t>stenosis</a:t>
            </a:r>
            <a:r>
              <a:rPr lang="en-GB" dirty="0" smtClean="0"/>
              <a:t> leads to right ventricular hypertrophy. </a:t>
            </a:r>
            <a:endParaRPr lang="en-US" dirty="0" smtClean="0"/>
          </a:p>
          <a:p>
            <a:r>
              <a:rPr lang="en-GB" dirty="0" smtClean="0"/>
              <a:t>Since the blood from the right ventricle is deoxygenated, the child becomes cyanosed. </a:t>
            </a:r>
          </a:p>
          <a:p>
            <a:r>
              <a:rPr lang="en-GB" dirty="0" smtClean="0"/>
              <a:t> Although the blood cannot leave the right ventricle the normal way, the pulmonary blood flow may be increased by pulmonary collateral circulation and sometimes by ductus arteriosus. </a:t>
            </a:r>
            <a:endParaRPr lang="en-US" dirty="0" smtClean="0"/>
          </a:p>
          <a:p>
            <a:r>
              <a:rPr lang="en-GB" dirty="0" smtClean="0"/>
              <a:t>The body will attempt to compensate for the un-oxygenated blood by producing more red blood cells which will result in an increase of red blood cells (</a:t>
            </a:r>
            <a:r>
              <a:rPr lang="en-GB" dirty="0" err="1" smtClean="0"/>
              <a:t>polycythaemia</a:t>
            </a:r>
            <a:r>
              <a:rPr lang="en-GB" dirty="0" smtClean="0"/>
              <a:t>).  </a:t>
            </a:r>
          </a:p>
          <a:p>
            <a:r>
              <a:rPr lang="en-GB" dirty="0" smtClean="0"/>
              <a:t>This will lead to an increased blood viscosity, hence </a:t>
            </a:r>
            <a:r>
              <a:rPr lang="en-GB" dirty="0" err="1" smtClean="0"/>
              <a:t>thrombophlebitis</a:t>
            </a:r>
            <a:r>
              <a:rPr lang="en-GB" dirty="0" smtClean="0"/>
              <a:t>, emboli or stroke (cerebral vascular accident).</a:t>
            </a:r>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principles of </a:t>
            </a:r>
            <a:r>
              <a:rPr lang="en-US" dirty="0" err="1" smtClean="0"/>
              <a:t>paediatric</a:t>
            </a:r>
            <a:r>
              <a:rPr lang="en-US" dirty="0" smtClean="0"/>
              <a:t> nursing</a:t>
            </a:r>
            <a:endParaRPr lang="en-US" dirty="0"/>
          </a:p>
        </p:txBody>
      </p:sp>
      <p:sp>
        <p:nvSpPr>
          <p:cNvPr id="3" name="Content Placeholder 2"/>
          <p:cNvSpPr>
            <a:spLocks noGrp="1"/>
          </p:cNvSpPr>
          <p:nvPr>
            <p:ph idx="1"/>
          </p:nvPr>
        </p:nvSpPr>
        <p:spPr/>
        <p:txBody>
          <a:bodyPr/>
          <a:lstStyle/>
          <a:p>
            <a:r>
              <a:rPr lang="en-US" dirty="0" smtClean="0"/>
              <a:t>Admission procedure</a:t>
            </a:r>
          </a:p>
          <a:p>
            <a:r>
              <a:rPr lang="en-US" dirty="0" smtClean="0"/>
              <a:t>History taking</a:t>
            </a:r>
          </a:p>
          <a:p>
            <a:r>
              <a:rPr lang="en-US" dirty="0" smtClean="0"/>
              <a:t>Physical exam and the place for the examination</a:t>
            </a:r>
          </a:p>
          <a:p>
            <a:r>
              <a:rPr lang="en-US" dirty="0" smtClean="0"/>
              <a:t>Investigations</a:t>
            </a:r>
          </a:p>
          <a:p>
            <a:r>
              <a:rPr lang="en-US" dirty="0" smtClean="0"/>
              <a:t>IMCI</a:t>
            </a:r>
            <a:endParaRPr lang="en-US" dirty="0"/>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fontScale="85000" lnSpcReduction="20000"/>
          </a:bodyPr>
          <a:lstStyle/>
          <a:p>
            <a:pPr lvl="0"/>
            <a:r>
              <a:rPr lang="en-GB" b="1" dirty="0" smtClean="0"/>
              <a:t>Cyanosis, </a:t>
            </a:r>
            <a:r>
              <a:rPr lang="en-GB" dirty="0" smtClean="0"/>
              <a:t>which may be mild or severe and occur depending on the degree of the defect.  If blood shunts from the right side to the left side of the heart, the cyanosis will be more marked and noticeable on the mucous membranes of the lips, mouth, pharynx and fingernails;</a:t>
            </a:r>
            <a:endParaRPr lang="en-US" dirty="0" smtClean="0"/>
          </a:p>
          <a:p>
            <a:pPr lvl="0"/>
            <a:r>
              <a:rPr lang="en-GB" b="1" dirty="0" smtClean="0"/>
              <a:t>Dyspnoea</a:t>
            </a:r>
            <a:r>
              <a:rPr lang="en-GB" dirty="0" smtClean="0"/>
              <a:t>, due to pulmonary oedema and increased carbon-dioxide level in the blood (systemic anoxia);</a:t>
            </a:r>
            <a:endParaRPr lang="en-US" dirty="0" smtClean="0"/>
          </a:p>
          <a:p>
            <a:pPr lvl="0"/>
            <a:r>
              <a:rPr lang="en-GB" b="1" dirty="0" err="1" smtClean="0"/>
              <a:t>Polycythaemia</a:t>
            </a:r>
            <a:r>
              <a:rPr lang="en-GB" dirty="0" smtClean="0"/>
              <a:t> (excessive rise of red blood cells in the circulation).  This increases blood viscosity resulting into arterial thrombosis, which may block the vessels supplying the brain with blood and result in growth failure;</a:t>
            </a:r>
            <a:endParaRPr lang="en-US" dirty="0" smtClean="0"/>
          </a:p>
          <a:p>
            <a:pPr lvl="0"/>
            <a:r>
              <a:rPr lang="en-GB" b="1" dirty="0" smtClean="0"/>
              <a:t>Clubbing</a:t>
            </a:r>
            <a:r>
              <a:rPr lang="en-GB" dirty="0" smtClean="0"/>
              <a:t> of fingers and toes may be present after the first year of life;</a:t>
            </a:r>
            <a:endParaRPr lang="en-US" dirty="0" smtClean="0"/>
          </a:p>
          <a:p>
            <a:pPr lvl="0"/>
            <a:r>
              <a:rPr lang="en-GB" b="1" dirty="0" smtClean="0"/>
              <a:t>Cardiac murmur </a:t>
            </a:r>
            <a:r>
              <a:rPr lang="en-GB" dirty="0" smtClean="0"/>
              <a:t>is recognized during medical examination, especially when </a:t>
            </a:r>
            <a:r>
              <a:rPr lang="en-GB" dirty="0" err="1" smtClean="0"/>
              <a:t>stenosis</a:t>
            </a:r>
            <a:r>
              <a:rPr lang="en-GB" dirty="0" smtClean="0"/>
              <a:t> is present. </a:t>
            </a:r>
            <a:endParaRPr lang="en-US" dirty="0" smtClean="0"/>
          </a:p>
          <a:p>
            <a:endParaRPr lang="en-US" dirty="0"/>
          </a:p>
        </p:txBody>
      </p:sp>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Depending on the child's condition the management can be divided into two categories.</a:t>
            </a:r>
            <a:r>
              <a:rPr lang="en-GB" b="1" dirty="0" smtClean="0"/>
              <a:t> </a:t>
            </a:r>
            <a:endParaRPr lang="en-US" dirty="0" smtClean="0"/>
          </a:p>
          <a:p>
            <a:pPr>
              <a:buNone/>
            </a:pPr>
            <a:r>
              <a:rPr lang="en-GB" b="1" i="1" dirty="0" smtClean="0"/>
              <a:t>Palliative surgery </a:t>
            </a:r>
            <a:endParaRPr lang="en-US" dirty="0" smtClean="0"/>
          </a:p>
          <a:p>
            <a:r>
              <a:rPr lang="en-GB" dirty="0" smtClean="0"/>
              <a:t>This is a temporary approach used when the patient's condition does not allow for corrective surgery.  There are several methods involved.  </a:t>
            </a:r>
          </a:p>
          <a:p>
            <a:r>
              <a:rPr lang="en-GB" dirty="0" smtClean="0"/>
              <a:t>The first is the </a:t>
            </a:r>
            <a:r>
              <a:rPr lang="en-GB" b="1" dirty="0" err="1" smtClean="0"/>
              <a:t>waterston</a:t>
            </a:r>
            <a:r>
              <a:rPr lang="en-GB" b="1" dirty="0" smtClean="0"/>
              <a:t> shunt</a:t>
            </a:r>
            <a:r>
              <a:rPr lang="en-GB" dirty="0" smtClean="0"/>
              <a:t>-side-to-side </a:t>
            </a:r>
            <a:r>
              <a:rPr lang="en-GB" dirty="0" err="1" smtClean="0"/>
              <a:t>anastomosis</a:t>
            </a:r>
            <a:r>
              <a:rPr lang="en-GB" dirty="0" smtClean="0"/>
              <a:t> of the ascending thoracic aorta and right pulmonary artery.  </a:t>
            </a:r>
          </a:p>
          <a:p>
            <a:r>
              <a:rPr lang="en-GB" dirty="0" smtClean="0"/>
              <a:t>The </a:t>
            </a:r>
            <a:r>
              <a:rPr lang="en-GB" b="1" dirty="0" err="1" smtClean="0"/>
              <a:t>blalock</a:t>
            </a:r>
            <a:r>
              <a:rPr lang="en-GB" b="1" dirty="0" smtClean="0"/>
              <a:t> -</a:t>
            </a:r>
            <a:r>
              <a:rPr lang="en-GB" b="1" dirty="0" err="1" smtClean="0"/>
              <a:t>taussig</a:t>
            </a:r>
            <a:r>
              <a:rPr lang="en-GB" b="1" dirty="0" smtClean="0"/>
              <a:t> </a:t>
            </a:r>
            <a:r>
              <a:rPr lang="en-GB" dirty="0" smtClean="0"/>
              <a:t>procedure is commonly used for older infants and children.  In this procedure, the sub-</a:t>
            </a:r>
            <a:r>
              <a:rPr lang="en-GB" dirty="0" err="1" smtClean="0"/>
              <a:t>clavian</a:t>
            </a:r>
            <a:r>
              <a:rPr lang="en-GB" dirty="0" smtClean="0"/>
              <a:t> artery is joined to the pulmonary artery. </a:t>
            </a:r>
          </a:p>
          <a:p>
            <a:r>
              <a:rPr lang="en-GB" dirty="0" smtClean="0"/>
              <a:t> Finally, </a:t>
            </a:r>
            <a:r>
              <a:rPr lang="en-GB" b="1" dirty="0" err="1" smtClean="0"/>
              <a:t>pott's</a:t>
            </a:r>
            <a:r>
              <a:rPr lang="en-GB" b="1" dirty="0" smtClean="0"/>
              <a:t> procedure </a:t>
            </a:r>
            <a:r>
              <a:rPr lang="en-GB" dirty="0" smtClean="0"/>
              <a:t>involves joining the upper descending aorta to the left pulmonary artery.</a:t>
            </a:r>
            <a:endParaRPr lang="en-US" dirty="0" smtClean="0"/>
          </a:p>
          <a:p>
            <a:endParaRPr lang="en-US" dirty="0"/>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i="1" dirty="0" smtClean="0"/>
              <a:t>Corrective surgery</a:t>
            </a:r>
            <a:endParaRPr lang="en-US" dirty="0" smtClean="0"/>
          </a:p>
          <a:p>
            <a:r>
              <a:rPr lang="en-GB" dirty="0" smtClean="0"/>
              <a:t>This operation requires the use of deep hypothermia and cardio-pulmonary by-pass approach for young children and heart-lung by-pass for the older children.  </a:t>
            </a:r>
          </a:p>
          <a:p>
            <a:r>
              <a:rPr lang="en-GB" dirty="0" smtClean="0"/>
              <a:t>Transposition of the great vessels is performed. </a:t>
            </a:r>
          </a:p>
          <a:p>
            <a:r>
              <a:rPr lang="en-GB" dirty="0" smtClean="0"/>
              <a:t> These activities are undertaken in special health facilities with intensive care units. </a:t>
            </a:r>
            <a:endParaRPr lang="en-US" dirty="0" smtClean="0"/>
          </a:p>
          <a:p>
            <a:endParaRPr lang="en-US" dirty="0"/>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pPr>
              <a:buNone/>
            </a:pPr>
            <a:r>
              <a:rPr lang="en-US" dirty="0" smtClean="0"/>
              <a:t>Read and make notes on:</a:t>
            </a:r>
          </a:p>
          <a:p>
            <a:r>
              <a:rPr lang="en-US" dirty="0" smtClean="0"/>
              <a:t>Aortic </a:t>
            </a:r>
            <a:r>
              <a:rPr lang="en-US" dirty="0" err="1" smtClean="0"/>
              <a:t>stenosis</a:t>
            </a:r>
            <a:endParaRPr lang="en-US" dirty="0" smtClean="0"/>
          </a:p>
          <a:p>
            <a:r>
              <a:rPr lang="en-US" dirty="0" smtClean="0"/>
              <a:t>Mitral </a:t>
            </a:r>
            <a:r>
              <a:rPr lang="en-US" dirty="0" err="1" smtClean="0"/>
              <a:t>stenosis</a:t>
            </a:r>
            <a:endParaRPr lang="en-US" dirty="0" smtClean="0"/>
          </a:p>
          <a:p>
            <a:r>
              <a:rPr lang="en-US" dirty="0" err="1" smtClean="0"/>
              <a:t>Gastroschiasis</a:t>
            </a:r>
            <a:endParaRPr lang="en-US" dirty="0" smtClean="0"/>
          </a:p>
          <a:p>
            <a:r>
              <a:rPr lang="en-US" dirty="0" smtClean="0"/>
              <a:t>Cardiac surgery</a:t>
            </a:r>
          </a:p>
          <a:p>
            <a:r>
              <a:rPr lang="en-US" dirty="0" err="1" smtClean="0"/>
              <a:t>Anaemia</a:t>
            </a:r>
            <a:endParaRPr lang="en-US" dirty="0" smtClean="0"/>
          </a:p>
          <a:p>
            <a:r>
              <a:rPr lang="en-US" dirty="0" err="1" smtClean="0"/>
              <a:t>Leukaemia</a:t>
            </a:r>
            <a:endParaRPr lang="en-US" dirty="0" smtClean="0"/>
          </a:p>
          <a:p>
            <a:r>
              <a:rPr lang="en-US" dirty="0" err="1" smtClean="0"/>
              <a:t>Burkitt’s</a:t>
            </a:r>
            <a:r>
              <a:rPr lang="en-US" dirty="0" smtClean="0"/>
              <a:t> lymphoma</a:t>
            </a:r>
          </a:p>
          <a:p>
            <a:r>
              <a:rPr lang="en-US" smtClean="0"/>
              <a:t>Malnutrition</a:t>
            </a:r>
          </a:p>
          <a:p>
            <a:endParaRPr lang="en-US" dirty="0"/>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Rheumatic heart disease</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Acute rheumatic heart disease (</a:t>
            </a:r>
            <a:r>
              <a:rPr lang="en-GB" dirty="0" err="1" smtClean="0"/>
              <a:t>rhd</a:t>
            </a:r>
            <a:r>
              <a:rPr lang="en-GB" dirty="0" smtClean="0"/>
              <a:t>) is an acute inflammatory reaction.  </a:t>
            </a:r>
          </a:p>
          <a:p>
            <a:r>
              <a:rPr lang="en-GB" dirty="0" smtClean="0"/>
              <a:t>It may involve the </a:t>
            </a:r>
            <a:r>
              <a:rPr lang="en-GB" dirty="0" err="1" smtClean="0"/>
              <a:t>endocardium</a:t>
            </a:r>
            <a:r>
              <a:rPr lang="en-GB" dirty="0" smtClean="0"/>
              <a:t>, including the valves, resulting in scarring, distortion and </a:t>
            </a:r>
            <a:r>
              <a:rPr lang="en-GB" dirty="0" err="1" smtClean="0"/>
              <a:t>stenosis</a:t>
            </a:r>
            <a:r>
              <a:rPr lang="en-GB" dirty="0" smtClean="0"/>
              <a:t> of the valves.  </a:t>
            </a:r>
          </a:p>
          <a:p>
            <a:r>
              <a:rPr lang="en-GB" dirty="0" smtClean="0"/>
              <a:t>It may also involve the myocardium where necrosis occurs and on healing, leaves scars, or the pericardium where it may cause adhesions to surrounding tissues. </a:t>
            </a:r>
          </a:p>
          <a:p>
            <a:r>
              <a:rPr lang="en-GB" dirty="0" smtClean="0"/>
              <a:t> The development of symptoms of chronic </a:t>
            </a:r>
            <a:r>
              <a:rPr lang="en-GB" dirty="0" err="1" smtClean="0"/>
              <a:t>rhd</a:t>
            </a:r>
            <a:r>
              <a:rPr lang="en-GB" dirty="0" smtClean="0"/>
              <a:t> in later life depends on the location and severity of the damage and other factors. </a:t>
            </a:r>
            <a:endParaRPr lang="en-US" dirty="0" smtClean="0"/>
          </a:p>
          <a:p>
            <a:r>
              <a:rPr lang="en-GB" dirty="0" smtClean="0"/>
              <a:t>This type of heart disease, which usually occurs in children, has its origin in rheumatic fever. </a:t>
            </a:r>
          </a:p>
          <a:p>
            <a:r>
              <a:rPr lang="en-GB" dirty="0" smtClean="0"/>
              <a:t> The fever is associated with haemolytic streptococcal infection of the throat, mainly tonsillitis and </a:t>
            </a:r>
            <a:r>
              <a:rPr lang="en-GB" dirty="0" err="1" smtClean="0"/>
              <a:t>pharyngitis</a:t>
            </a:r>
            <a:r>
              <a:rPr lang="en-GB" dirty="0" smtClean="0"/>
              <a:t>, experienced two to three weeks before the onset of the fever. </a:t>
            </a:r>
          </a:p>
          <a:p>
            <a:r>
              <a:rPr lang="en-GB" dirty="0" smtClean="0"/>
              <a:t> About 90% of first fever attacks occur among persons aged five to fifteen years of age. </a:t>
            </a:r>
            <a:endParaRPr lang="en-US" dirty="0" smtClean="0"/>
          </a:p>
          <a:p>
            <a:endParaRPr lang="en-US" dirty="0"/>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All the three layers of the heart gradually become affected, especially the </a:t>
            </a:r>
            <a:r>
              <a:rPr lang="en-GB" dirty="0" err="1" smtClean="0"/>
              <a:t>endocardium</a:t>
            </a:r>
            <a:r>
              <a:rPr lang="en-GB" dirty="0" smtClean="0"/>
              <a:t>. </a:t>
            </a:r>
          </a:p>
          <a:p>
            <a:r>
              <a:rPr lang="en-GB" dirty="0" smtClean="0"/>
              <a:t> This is known as </a:t>
            </a:r>
            <a:r>
              <a:rPr lang="en-GB" dirty="0" err="1" smtClean="0"/>
              <a:t>endocarditis</a:t>
            </a:r>
            <a:r>
              <a:rPr lang="en-GB" dirty="0" smtClean="0"/>
              <a:t> of the left side of the heart.  </a:t>
            </a:r>
          </a:p>
          <a:p>
            <a:r>
              <a:rPr lang="en-GB" dirty="0" smtClean="0"/>
              <a:t>The infection may also progress to affect the mitral valve or other valves in the heart. </a:t>
            </a:r>
          </a:p>
          <a:p>
            <a:r>
              <a:rPr lang="en-GB" dirty="0" smtClean="0"/>
              <a:t> The flaps, which form the valve, become swollen and oedematous with small and firmly attached vegetable-like deposits. </a:t>
            </a:r>
          </a:p>
          <a:p>
            <a:r>
              <a:rPr lang="en-GB" dirty="0" smtClean="0"/>
              <a:t> In the acute stage, the valve becomes incompetent, resulting in subsequent fibrosis and thickening. </a:t>
            </a:r>
          </a:p>
          <a:p>
            <a:r>
              <a:rPr lang="en-GB" dirty="0" smtClean="0"/>
              <a:t>The </a:t>
            </a:r>
            <a:r>
              <a:rPr lang="en-GB" dirty="0" err="1" smtClean="0"/>
              <a:t>tendonous</a:t>
            </a:r>
            <a:r>
              <a:rPr lang="en-GB" dirty="0" smtClean="0"/>
              <a:t> cords (</a:t>
            </a:r>
            <a:r>
              <a:rPr lang="en-GB" dirty="0" err="1" smtClean="0"/>
              <a:t>cordae</a:t>
            </a:r>
            <a:r>
              <a:rPr lang="en-GB" dirty="0" smtClean="0"/>
              <a:t> </a:t>
            </a:r>
            <a:r>
              <a:rPr lang="en-GB" dirty="0" err="1" smtClean="0"/>
              <a:t>tendineae</a:t>
            </a:r>
            <a:r>
              <a:rPr lang="en-GB" dirty="0" smtClean="0"/>
              <a:t>) become shortened.  This causes </a:t>
            </a:r>
            <a:r>
              <a:rPr lang="en-GB" dirty="0" err="1" smtClean="0"/>
              <a:t>stenosis</a:t>
            </a:r>
            <a:r>
              <a:rPr lang="en-GB" dirty="0" smtClean="0"/>
              <a:t>, with or without incompetence.  </a:t>
            </a:r>
            <a:endParaRPr lang="en-US" dirty="0" smtClean="0"/>
          </a:p>
          <a:p>
            <a:endParaRPr lang="en-US" dirty="0"/>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fontScale="77500" lnSpcReduction="20000"/>
          </a:bodyPr>
          <a:lstStyle/>
          <a:p>
            <a:pPr lvl="0"/>
            <a:r>
              <a:rPr lang="en-GB" dirty="0" smtClean="0"/>
              <a:t>The child complains of headache, vomiting, moderate fever of 37</a:t>
            </a:r>
            <a:r>
              <a:rPr lang="en-GB" baseline="30000" dirty="0" smtClean="0"/>
              <a:t>2</a:t>
            </a:r>
            <a:r>
              <a:rPr lang="en-GB" dirty="0" smtClean="0"/>
              <a:t>ºc to 37</a:t>
            </a:r>
            <a:r>
              <a:rPr lang="en-GB" baseline="30000" dirty="0" smtClean="0"/>
              <a:t>8</a:t>
            </a:r>
            <a:r>
              <a:rPr lang="en-GB" dirty="0" smtClean="0"/>
              <a:t>ºc but can be higher, fur tongue, sweating and occasionally constipation.  These are signs of emerging toxaemia; </a:t>
            </a:r>
            <a:endParaRPr lang="en-US" dirty="0" smtClean="0"/>
          </a:p>
          <a:p>
            <a:pPr lvl="0"/>
            <a:r>
              <a:rPr lang="en-GB" dirty="0" smtClean="0"/>
              <a:t>Pulse rate is elevated, corresponding to temperature;</a:t>
            </a:r>
            <a:endParaRPr lang="en-US" dirty="0" smtClean="0"/>
          </a:p>
          <a:p>
            <a:pPr lvl="0"/>
            <a:r>
              <a:rPr lang="en-GB" dirty="0" smtClean="0"/>
              <a:t>On examination, the patient has a severely painful movable joint, which begins with one and gradually spreading to others. Normally the knees, elbows, wrists, ankles are affected; </a:t>
            </a:r>
            <a:endParaRPr lang="en-US" dirty="0" smtClean="0"/>
          </a:p>
          <a:p>
            <a:pPr lvl="0"/>
            <a:r>
              <a:rPr lang="en-GB" dirty="0" smtClean="0"/>
              <a:t>Occasionally these joints are reddened, swollen and warm to the touch. There may be nodules over these joints;</a:t>
            </a:r>
            <a:endParaRPr lang="en-US" dirty="0" smtClean="0"/>
          </a:p>
          <a:p>
            <a:pPr lvl="0"/>
            <a:r>
              <a:rPr lang="en-GB" dirty="0" smtClean="0"/>
              <a:t>When the child has been ill for a prolonged period of time, anaemia will develop, indicating danger of permanent heart damage; </a:t>
            </a:r>
            <a:endParaRPr lang="en-US" dirty="0" smtClean="0"/>
          </a:p>
          <a:p>
            <a:pPr lvl="0"/>
            <a:r>
              <a:rPr lang="en-GB" dirty="0" smtClean="0"/>
              <a:t>Some patients may occasionally faint and develop slightly pinkish rash appearing on the chest. This may occur intermittently for several months.</a:t>
            </a:r>
            <a:endParaRPr lang="en-US" dirty="0" smtClean="0"/>
          </a:p>
          <a:p>
            <a:endParaRPr lang="en-US" dirty="0"/>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92500" lnSpcReduction="10000"/>
          </a:bodyPr>
          <a:lstStyle/>
          <a:p>
            <a:pPr lvl="0"/>
            <a:r>
              <a:rPr lang="en-GB" dirty="0" smtClean="0"/>
              <a:t>Nurse the child in recumbent position in a well-ventilated room, with minimal disturbances;</a:t>
            </a:r>
            <a:endParaRPr lang="en-US" dirty="0" smtClean="0"/>
          </a:p>
          <a:p>
            <a:pPr lvl="0"/>
            <a:r>
              <a:rPr lang="en-GB" dirty="0" smtClean="0"/>
              <a:t>Vital signs observations of temperature, pulse and respiration should be taken and recorded every two hours, and any abnormalities immediately reported to the doctor;</a:t>
            </a:r>
            <a:endParaRPr lang="en-US" dirty="0" smtClean="0"/>
          </a:p>
          <a:p>
            <a:pPr lvl="0"/>
            <a:r>
              <a:rPr lang="en-GB" dirty="0" smtClean="0"/>
              <a:t>Take particular interest in the painful joints.  Small soft pillows should be used to support the affected limb providing comfort.  You should ensure that bed cradle is in place to keep beddings off the lower limbs;</a:t>
            </a:r>
            <a:endParaRPr lang="en-US" dirty="0" smtClean="0"/>
          </a:p>
          <a:p>
            <a:pPr lvl="0"/>
            <a:r>
              <a:rPr lang="en-GB" dirty="0" smtClean="0"/>
              <a:t>The child should be on complete bed rest with all activities carried out by the nurses.  You should explain to older children and their parents why such steps are being taken;</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GB" dirty="0" smtClean="0"/>
              <a:t>The child should be given light, well-balanced meals and you should assign one nurse to feed him/her, if he is too ill to do so himself or whenever he/she is in pain;</a:t>
            </a:r>
            <a:endParaRPr lang="en-US" dirty="0" smtClean="0"/>
          </a:p>
          <a:p>
            <a:pPr lvl="0"/>
            <a:r>
              <a:rPr lang="en-GB" dirty="0" smtClean="0"/>
              <a:t>Slowly progressive passive exercise in bed and occupational therapy is advised.  As the child’s condition improves, he/she will be mobilized within the ward;</a:t>
            </a:r>
            <a:endParaRPr lang="en-US" dirty="0" smtClean="0"/>
          </a:p>
          <a:p>
            <a:pPr lvl="0"/>
            <a:r>
              <a:rPr lang="en-GB" dirty="0" smtClean="0"/>
              <a:t>Involve the family in the child’s care, as this care will have to continue at home. </a:t>
            </a:r>
          </a:p>
          <a:p>
            <a:pPr lvl="0"/>
            <a:r>
              <a:rPr lang="en-GB" dirty="0" smtClean="0"/>
              <a:t> Reassure the parents that the child with rheumatic heart disease should be encouraged to continue with normal activities as far as possible and emphasise that over-protection will not facilitate recovery.</a:t>
            </a:r>
            <a:endParaRPr lang="en-US" dirty="0" smtClean="0"/>
          </a:p>
          <a:p>
            <a:endParaRPr lang="en-US" dirty="0"/>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GB" b="1" i="1" dirty="0" smtClean="0"/>
              <a:t>Medical treatment</a:t>
            </a:r>
            <a:endParaRPr lang="en-US" b="1" dirty="0" smtClean="0"/>
          </a:p>
          <a:p>
            <a:r>
              <a:rPr lang="en-GB" dirty="0" smtClean="0"/>
              <a:t>Good nursing care is the most significant remedy for this patient. </a:t>
            </a:r>
          </a:p>
          <a:p>
            <a:r>
              <a:rPr lang="en-GB" dirty="0" smtClean="0"/>
              <a:t> However, several drugs may be given, mainly to control pain and for prophylaxis.</a:t>
            </a:r>
          </a:p>
          <a:p>
            <a:r>
              <a:rPr lang="en-GB" dirty="0" smtClean="0"/>
              <a:t> Antibiotics, such as penicillin v, or </a:t>
            </a:r>
            <a:r>
              <a:rPr lang="en-GB" dirty="0" err="1" smtClean="0"/>
              <a:t>amoxil</a:t>
            </a:r>
            <a:r>
              <a:rPr lang="en-GB" dirty="0" smtClean="0"/>
              <a:t> as prophylactic, are commonly used. </a:t>
            </a:r>
          </a:p>
          <a:p>
            <a:r>
              <a:rPr lang="en-GB" dirty="0" smtClean="0"/>
              <a:t> Analgesics, such as aspirin or </a:t>
            </a:r>
            <a:r>
              <a:rPr lang="en-GB" dirty="0" err="1" smtClean="0"/>
              <a:t>brufen</a:t>
            </a:r>
            <a:r>
              <a:rPr lang="en-GB" dirty="0" smtClean="0"/>
              <a:t>, may be the alternative choice.</a:t>
            </a:r>
          </a:p>
          <a:p>
            <a:r>
              <a:rPr lang="en-GB" dirty="0" smtClean="0"/>
              <a:t> The doses depend on the age and individual patient’s needs.</a:t>
            </a:r>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Admission procedure</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A concerned attitude calls for a kind approach and understanding on your part. </a:t>
            </a:r>
            <a:endParaRPr lang="en-US" dirty="0" smtClean="0"/>
          </a:p>
          <a:p>
            <a:r>
              <a:rPr lang="en-GB" dirty="0" smtClean="0"/>
              <a:t>Avoid criticising child’s parent/guardian who is misinformed about the nature of disease, causes and prognosis</a:t>
            </a:r>
            <a:endParaRPr lang="en-US" dirty="0" smtClean="0"/>
          </a:p>
          <a:p>
            <a:r>
              <a:rPr lang="en-GB" dirty="0" smtClean="0"/>
              <a:t> The parents/guardians should be allowed to accompany their children to the assigned bed within the ward.</a:t>
            </a:r>
          </a:p>
          <a:p>
            <a:r>
              <a:rPr lang="en-GB" dirty="0" smtClean="0"/>
              <a:t> The parents should receive pleasant and friendly reception in a clean and a quiet environment</a:t>
            </a:r>
            <a:endParaRPr lang="en-US" dirty="0" smtClean="0"/>
          </a:p>
          <a:p>
            <a:r>
              <a:rPr lang="en-GB" dirty="0" smtClean="0"/>
              <a:t> The older child, if not seriously ill on admission, should be introduced to other children. This reduces possible anxiety and stress. </a:t>
            </a:r>
          </a:p>
          <a:p>
            <a:r>
              <a:rPr lang="en-GB" dirty="0" smtClean="0"/>
              <a:t> Similarly, the parents should be introduced to other parents.  It is important you use the correct names and pronunciation.  </a:t>
            </a:r>
          </a:p>
          <a:p>
            <a:r>
              <a:rPr lang="en-GB" dirty="0" smtClean="0"/>
              <a:t>You should carry out the procedures carefully and methodically. You should also be ready to answer any questions clearly and fully as ambiguity may cause distress and misunderstanding to parents/ guardians.</a:t>
            </a:r>
            <a:endParaRPr lang="en-US" dirty="0" smtClean="0"/>
          </a:p>
          <a:p>
            <a:endParaRPr lang="en-US" dirty="0" smtClean="0"/>
          </a:p>
          <a:p>
            <a:endParaRPr lang="en-US" dirty="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i="1" dirty="0" smtClean="0"/>
              <a:t>Complications</a:t>
            </a:r>
            <a:endParaRPr lang="en-US" b="1" dirty="0" smtClean="0"/>
          </a:p>
          <a:p>
            <a:r>
              <a:rPr lang="en-GB" dirty="0" smtClean="0"/>
              <a:t>One or more complications may occur.</a:t>
            </a:r>
          </a:p>
          <a:p>
            <a:r>
              <a:rPr lang="en-GB" dirty="0" smtClean="0"/>
              <a:t> These include heart failure, mitral </a:t>
            </a:r>
            <a:r>
              <a:rPr lang="en-GB" dirty="0" err="1" smtClean="0"/>
              <a:t>stenosis</a:t>
            </a:r>
            <a:r>
              <a:rPr lang="en-GB" dirty="0" smtClean="0"/>
              <a:t>, aortic valve incompetence and </a:t>
            </a:r>
            <a:r>
              <a:rPr lang="en-GB" dirty="0" err="1" smtClean="0"/>
              <a:t>pericarditis</a:t>
            </a:r>
            <a:r>
              <a:rPr lang="en-GB" dirty="0" smtClean="0"/>
              <a:t>.</a:t>
            </a:r>
          </a:p>
          <a:p>
            <a:r>
              <a:rPr lang="en-GB" dirty="0" smtClean="0"/>
              <a:t> You should be on the lookout for the onset of these.</a:t>
            </a:r>
            <a:endParaRPr lang="en-US" dirty="0" smtClean="0"/>
          </a:p>
          <a:p>
            <a:endParaRPr lang="en-US" dirty="0"/>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r>
              <a:rPr smtClean="0"/>
              <a:t>upport and locomotion</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TALIPES</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This is a term used to describe a group of foot deformities. </a:t>
            </a:r>
          </a:p>
          <a:p>
            <a:r>
              <a:rPr lang="en-GB" dirty="0" smtClean="0"/>
              <a:t>Any foot deformity involving the ankle is called </a:t>
            </a:r>
            <a:r>
              <a:rPr lang="en-GB" dirty="0" err="1" smtClean="0"/>
              <a:t>talipes</a:t>
            </a:r>
            <a:r>
              <a:rPr lang="en-GB" dirty="0" smtClean="0"/>
              <a:t>, derived from </a:t>
            </a:r>
            <a:r>
              <a:rPr lang="en-GB" i="1" dirty="0" smtClean="0"/>
              <a:t>talus</a:t>
            </a:r>
            <a:r>
              <a:rPr lang="en-GB" dirty="0" smtClean="0"/>
              <a:t> meaning ankle and </a:t>
            </a:r>
            <a:r>
              <a:rPr lang="en-GB" i="1" dirty="0" err="1" smtClean="0"/>
              <a:t>pes</a:t>
            </a:r>
            <a:r>
              <a:rPr lang="en-GB" dirty="0" smtClean="0"/>
              <a:t> meaning foot.</a:t>
            </a:r>
          </a:p>
          <a:p>
            <a:r>
              <a:rPr lang="en-GB" dirty="0" smtClean="0"/>
              <a:t> it is one of the most common congenital orthopaedic deformities, which occurs in approximately 1 in 700 to 1 in 1000 live births.</a:t>
            </a:r>
          </a:p>
          <a:p>
            <a:r>
              <a:rPr lang="en-GB" dirty="0" smtClean="0"/>
              <a:t>  For unknown reasons, it is more common in boys than in girls.</a:t>
            </a:r>
            <a:endParaRPr lang="en-US" dirty="0" smtClean="0"/>
          </a:p>
          <a:p>
            <a:r>
              <a:rPr lang="en-GB" dirty="0" smtClean="0"/>
              <a:t>Causes are unknown, but there are several theories.  It is believed to be </a:t>
            </a:r>
            <a:r>
              <a:rPr lang="en-GB" b="1" dirty="0" smtClean="0"/>
              <a:t>hereditary</a:t>
            </a:r>
            <a:r>
              <a:rPr lang="en-GB" dirty="0" smtClean="0"/>
              <a:t> and may be a developmental defect in </a:t>
            </a:r>
            <a:r>
              <a:rPr lang="en-GB" dirty="0" err="1" smtClean="0"/>
              <a:t>utero</a:t>
            </a:r>
            <a:r>
              <a:rPr lang="en-GB" dirty="0" smtClean="0"/>
              <a:t> as a result of </a:t>
            </a:r>
            <a:r>
              <a:rPr lang="en-GB" b="1" dirty="0" err="1" smtClean="0"/>
              <a:t>malpresentation</a:t>
            </a:r>
            <a:r>
              <a:rPr lang="en-GB" b="1" dirty="0" smtClean="0"/>
              <a:t>.</a:t>
            </a:r>
            <a:endParaRPr lang="en-US" b="1" dirty="0" smtClean="0"/>
          </a:p>
          <a:p>
            <a:endParaRPr lang="en-US" dirty="0"/>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i="1" dirty="0" err="1" smtClean="0"/>
              <a:t>Pathophysiology</a:t>
            </a:r>
            <a:endParaRPr lang="en-US" b="1" dirty="0" smtClean="0"/>
          </a:p>
          <a:p>
            <a:r>
              <a:rPr lang="en-GB" dirty="0" smtClean="0"/>
              <a:t> </a:t>
            </a:r>
            <a:r>
              <a:rPr lang="en-GB" dirty="0" err="1" smtClean="0"/>
              <a:t>Talipes</a:t>
            </a:r>
            <a:r>
              <a:rPr lang="en-GB" dirty="0" smtClean="0"/>
              <a:t>, or clubfoot as it is sometimes called, is characterized by an abnormal twist or position in </a:t>
            </a:r>
            <a:r>
              <a:rPr lang="en-GB" dirty="0" err="1" smtClean="0"/>
              <a:t>utero</a:t>
            </a:r>
            <a:r>
              <a:rPr lang="en-GB" dirty="0" smtClean="0"/>
              <a:t>, which remains fixed.  </a:t>
            </a:r>
          </a:p>
          <a:p>
            <a:r>
              <a:rPr lang="en-GB" dirty="0" smtClean="0"/>
              <a:t>The pathology varies from slight changes in the structure of the foot to abnormalities in the metatarsals and </a:t>
            </a:r>
            <a:r>
              <a:rPr lang="en-GB" dirty="0" err="1" smtClean="0"/>
              <a:t>tarsals</a:t>
            </a:r>
            <a:r>
              <a:rPr lang="en-GB" dirty="0" smtClean="0"/>
              <a:t> (bones of the foot and ankle).  </a:t>
            </a:r>
            <a:endParaRPr lang="en-US" dirty="0" smtClean="0"/>
          </a:p>
          <a:p>
            <a:endParaRPr lang="en-US" dirty="0"/>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TALIPES</a:t>
            </a:r>
            <a:endParaRPr lang="en-US" dirty="0"/>
          </a:p>
        </p:txBody>
      </p:sp>
      <p:sp>
        <p:nvSpPr>
          <p:cNvPr id="3" name="Content Placeholder 2"/>
          <p:cNvSpPr>
            <a:spLocks noGrp="1"/>
          </p:cNvSpPr>
          <p:nvPr>
            <p:ph idx="1"/>
          </p:nvPr>
        </p:nvSpPr>
        <p:spPr/>
        <p:txBody>
          <a:bodyPr/>
          <a:lstStyle/>
          <a:p>
            <a:pPr>
              <a:buNone/>
            </a:pPr>
            <a:r>
              <a:rPr lang="en-GB" b="1" i="1" u="sng" dirty="0" err="1" smtClean="0"/>
              <a:t>Talipes</a:t>
            </a:r>
            <a:r>
              <a:rPr lang="en-GB" b="1" i="1" u="sng" dirty="0" smtClean="0"/>
              <a:t> </a:t>
            </a:r>
            <a:r>
              <a:rPr lang="en-GB" b="1" i="1" u="sng" dirty="0" err="1" smtClean="0"/>
              <a:t>equinovarus</a:t>
            </a:r>
            <a:endParaRPr lang="en-US" b="1" dirty="0" smtClean="0"/>
          </a:p>
          <a:p>
            <a:r>
              <a:rPr lang="en-GB" dirty="0" smtClean="0"/>
              <a:t> In this condition, the foot is fixed in plantar flexion and deviates medially, that is, the heel is elevated off the ground. </a:t>
            </a:r>
          </a:p>
          <a:p>
            <a:r>
              <a:rPr lang="en-GB" dirty="0" smtClean="0"/>
              <a:t> It occurs in 95% of those children who have </a:t>
            </a:r>
            <a:r>
              <a:rPr lang="en-GB" dirty="0" err="1" smtClean="0"/>
              <a:t>talipes</a:t>
            </a:r>
            <a:r>
              <a:rPr lang="en-GB" dirty="0" smtClean="0"/>
              <a:t>. </a:t>
            </a:r>
          </a:p>
          <a:p>
            <a:r>
              <a:rPr lang="en-GB" dirty="0" smtClean="0"/>
              <a:t> If not corrected early, the child will walk on the toes and outer border of the foot. </a:t>
            </a:r>
          </a:p>
          <a:p>
            <a:r>
              <a:rPr lang="en-GB" dirty="0" smtClean="0"/>
              <a:t> These types of </a:t>
            </a:r>
            <a:r>
              <a:rPr lang="en-GB" dirty="0" err="1" smtClean="0"/>
              <a:t>talipes</a:t>
            </a:r>
            <a:r>
              <a:rPr lang="en-GB" dirty="0" smtClean="0"/>
              <a:t> may occur unilaterally or bilaterally.</a:t>
            </a:r>
            <a:endParaRPr lang="en-US" dirty="0" smtClean="0"/>
          </a:p>
          <a:p>
            <a:endParaRPr lang="en-US" dirty="0"/>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i="1" u="sng" dirty="0" err="1" smtClean="0"/>
              <a:t>Talipes</a:t>
            </a:r>
            <a:r>
              <a:rPr lang="en-GB" b="1" i="1" u="sng" dirty="0" smtClean="0"/>
              <a:t> </a:t>
            </a:r>
            <a:r>
              <a:rPr lang="en-GB" b="1" i="1" u="sng" dirty="0" err="1" smtClean="0"/>
              <a:t>calcaneovalgus</a:t>
            </a:r>
            <a:endParaRPr lang="en-US" b="1" dirty="0" smtClean="0"/>
          </a:p>
          <a:p>
            <a:r>
              <a:rPr lang="en-GB" dirty="0" smtClean="0"/>
              <a:t> The foot is </a:t>
            </a:r>
            <a:r>
              <a:rPr lang="en-GB" dirty="0" err="1" smtClean="0"/>
              <a:t>dorsiflexed</a:t>
            </a:r>
            <a:r>
              <a:rPr lang="en-GB" dirty="0" smtClean="0"/>
              <a:t> and deviates laterally resulting in the heel turning outwards from the midline of the body and the anterior part of the foot is elevated on the outer border. </a:t>
            </a:r>
          </a:p>
          <a:p>
            <a:r>
              <a:rPr lang="en-GB" dirty="0" smtClean="0"/>
              <a:t> If not corrected, the child will walk on an outwardly turned heel and the inner border of the foot.</a:t>
            </a:r>
          </a:p>
          <a:p>
            <a:r>
              <a:rPr lang="en-GB" dirty="0" smtClean="0"/>
              <a:t> It tends to occur unilaterally.</a:t>
            </a:r>
            <a:endParaRPr lang="en-US" dirty="0" smtClean="0"/>
          </a:p>
          <a:p>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i="1" u="sng" dirty="0" err="1" smtClean="0"/>
              <a:t>Talipes</a:t>
            </a:r>
            <a:r>
              <a:rPr lang="en-GB" b="1" i="1" u="sng" dirty="0" smtClean="0"/>
              <a:t> </a:t>
            </a:r>
            <a:r>
              <a:rPr lang="en-GB" b="1" i="1" u="sng" dirty="0" err="1" smtClean="0"/>
              <a:t>cavovarus</a:t>
            </a:r>
            <a:endParaRPr lang="en-US" b="1" dirty="0" smtClean="0"/>
          </a:p>
          <a:p>
            <a:r>
              <a:rPr lang="en-GB" dirty="0" smtClean="0"/>
              <a:t> The heel is turned inwards (inverted) from the midline of the leg but only the outer portion of the sole rests on the ground.</a:t>
            </a:r>
            <a:endParaRPr lang="en-US" dirty="0" smtClean="0"/>
          </a:p>
          <a:p>
            <a:pPr>
              <a:buNone/>
            </a:pPr>
            <a:r>
              <a:rPr lang="en-GB" b="1" i="1" u="sng" dirty="0" err="1" smtClean="0"/>
              <a:t>Talipes</a:t>
            </a:r>
            <a:r>
              <a:rPr lang="en-GB" b="1" i="1" u="sng" dirty="0" smtClean="0"/>
              <a:t> </a:t>
            </a:r>
            <a:r>
              <a:rPr lang="en-GB" b="1" i="1" u="sng" dirty="0" err="1" smtClean="0"/>
              <a:t>equinovalgus</a:t>
            </a:r>
            <a:endParaRPr lang="en-US" b="1" dirty="0" smtClean="0"/>
          </a:p>
          <a:p>
            <a:r>
              <a:rPr lang="en-GB" dirty="0" smtClean="0"/>
              <a:t> The heel is elevated and turned outwards (averted) from the midline of the body.</a:t>
            </a:r>
            <a:endParaRPr lang="en-US" dirty="0" smtClean="0"/>
          </a:p>
          <a:p>
            <a:endParaRPr lang="en-US" dirty="0"/>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i="1" u="sng" dirty="0" err="1" smtClean="0"/>
              <a:t>Talipes</a:t>
            </a:r>
            <a:r>
              <a:rPr lang="en-GB" b="1" i="1" u="sng" dirty="0" smtClean="0"/>
              <a:t> </a:t>
            </a:r>
            <a:r>
              <a:rPr lang="en-GB" b="1" i="1" u="sng" dirty="0" err="1" smtClean="0"/>
              <a:t>calcaneovarus</a:t>
            </a:r>
            <a:endParaRPr lang="en-US" b="1" dirty="0" smtClean="0"/>
          </a:p>
          <a:p>
            <a:r>
              <a:rPr lang="en-GB" dirty="0" smtClean="0"/>
              <a:t> The heel is turned towards the midline of the body and anterior part of the foot is elevated. </a:t>
            </a:r>
          </a:p>
          <a:p>
            <a:r>
              <a:rPr lang="en-GB" dirty="0" smtClean="0"/>
              <a:t>Only the heel rests on the floor.</a:t>
            </a:r>
            <a:endParaRPr lang="en-US" dirty="0" smtClean="0"/>
          </a:p>
          <a:p>
            <a:endParaRPr lang="en-US" dirty="0"/>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i="1" dirty="0" smtClean="0"/>
              <a:t>Differential diagnosis</a:t>
            </a:r>
            <a:endParaRPr lang="en-US" b="1" dirty="0" smtClean="0"/>
          </a:p>
          <a:p>
            <a:r>
              <a:rPr lang="en-GB" dirty="0" smtClean="0"/>
              <a:t>At birth, you should be able to differentiate the structural abnormalities from paralytic deformity, which may occur in conjunction with </a:t>
            </a:r>
            <a:r>
              <a:rPr lang="en-GB" dirty="0" err="1" smtClean="0"/>
              <a:t>meningomyelocele</a:t>
            </a:r>
            <a:r>
              <a:rPr lang="en-GB" dirty="0" smtClean="0"/>
              <a:t>, that is, the protrusion of </a:t>
            </a:r>
            <a:r>
              <a:rPr lang="en-GB" dirty="0" err="1" smtClean="0"/>
              <a:t>meninges</a:t>
            </a:r>
            <a:r>
              <a:rPr lang="en-GB" dirty="0" smtClean="0"/>
              <a:t>, and possibly nerve structures through congenital opening in the lower spinal column. </a:t>
            </a:r>
          </a:p>
          <a:p>
            <a:r>
              <a:rPr lang="en-GB" dirty="0" smtClean="0"/>
              <a:t>Radiographic investigation by a doctor may be helpful if there is doubt.</a:t>
            </a:r>
            <a:endParaRPr lang="en-US" dirty="0" smtClean="0"/>
          </a:p>
          <a:p>
            <a:endParaRPr lang="en-US" dirty="0"/>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Success in management will depend on how soon the treatment is commenced.  </a:t>
            </a:r>
          </a:p>
          <a:p>
            <a:r>
              <a:rPr lang="en-GB" dirty="0" smtClean="0"/>
              <a:t>In most cases, it is recommended that it be commenced soon after birth preferably within 36 to 48 hours.</a:t>
            </a:r>
            <a:endParaRPr lang="en-US" dirty="0" smtClean="0"/>
          </a:p>
          <a:p>
            <a:r>
              <a:rPr lang="en-GB" dirty="0" smtClean="0"/>
              <a:t>The short-term goal is to correct deformity and to maintain the affected area in the normal position as much as possible.  </a:t>
            </a:r>
          </a:p>
          <a:p>
            <a:r>
              <a:rPr lang="en-GB" dirty="0" smtClean="0"/>
              <a:t>The long-term goal is to prevent recurrence of deformity.  </a:t>
            </a:r>
          </a:p>
          <a:p>
            <a:r>
              <a:rPr lang="en-GB" dirty="0" smtClean="0"/>
              <a:t>Any delay in treatment makes the corrective measures more difficult because the bones and the muscles of the foot and leg tend to develop abnormally while the tendons become shorter.</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Etiology, </a:t>
            </a:r>
            <a:r>
              <a:rPr lang="en-US" dirty="0" err="1" smtClean="0"/>
              <a:t>pathophysiology</a:t>
            </a:r>
            <a:r>
              <a:rPr lang="en-US" dirty="0" smtClean="0"/>
              <a:t>, manifestations, diagnosis, management and prognosis of:</a:t>
            </a:r>
          </a:p>
          <a:p>
            <a:r>
              <a:rPr lang="en-US" dirty="0" smtClean="0"/>
              <a:t>Pneumonia</a:t>
            </a:r>
          </a:p>
          <a:p>
            <a:r>
              <a:rPr lang="en-US" dirty="0" err="1" smtClean="0"/>
              <a:t>Diarrhoeal</a:t>
            </a:r>
            <a:r>
              <a:rPr lang="en-US" dirty="0" smtClean="0"/>
              <a:t> diseases</a:t>
            </a:r>
          </a:p>
          <a:p>
            <a:r>
              <a:rPr lang="en-US" dirty="0" err="1" smtClean="0"/>
              <a:t>Otitis</a:t>
            </a:r>
            <a:r>
              <a:rPr lang="en-US" dirty="0" smtClean="0"/>
              <a:t> media</a:t>
            </a:r>
          </a:p>
          <a:p>
            <a:r>
              <a:rPr lang="en-US" dirty="0" smtClean="0"/>
              <a:t>Anemia</a:t>
            </a:r>
          </a:p>
          <a:p>
            <a:r>
              <a:rPr lang="en-US" dirty="0" err="1" smtClean="0"/>
              <a:t>Tonsilitis</a:t>
            </a:r>
            <a:endParaRPr lang="en-US" dirty="0" smtClean="0"/>
          </a:p>
          <a:p>
            <a:r>
              <a:rPr lang="en-US" dirty="0" err="1" smtClean="0"/>
              <a:t>Laryngotracheobronchitis</a:t>
            </a: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GB" dirty="0" smtClean="0"/>
              <a:t>If older children are not seriously ill and are mobile, they and their parents/ guardians should be introduced to the ward or unit, including orientation to available facilities such as call bell, toilets, bathrooms and playroom. </a:t>
            </a:r>
          </a:p>
          <a:p>
            <a:r>
              <a:rPr lang="en-GB" dirty="0" smtClean="0"/>
              <a:t> Information such as visiting hours for friends, parents, guardians and siblings including types of food and drinks, which may be brought should be given.</a:t>
            </a:r>
          </a:p>
          <a:p>
            <a:r>
              <a:rPr lang="en-GB" dirty="0" smtClean="0"/>
              <a:t>  You should make every effort to find out from the parents/guardians the child’s likes, dislikes and the name they commonly use to call him/her.  Such investigations will enable you to adapt accordingly.</a:t>
            </a:r>
          </a:p>
          <a:p>
            <a:r>
              <a:rPr lang="en-GB" dirty="0" smtClean="0"/>
              <a:t> The same enquiries should apply to family history and spiritual beliefs, which you should address without causing embarrassment</a:t>
            </a:r>
          </a:p>
          <a:p>
            <a:r>
              <a:rPr lang="en-GB" dirty="0" smtClean="0"/>
              <a:t>Finally, informed consent for care and operation should be obtained before the parents/ guardians leave for home.</a:t>
            </a:r>
            <a:endParaRPr lang="en-US" dirty="0" smtClean="0"/>
          </a:p>
          <a:p>
            <a:endParaRPr lang="en-US" dirty="0"/>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GB" b="1" i="1" dirty="0" smtClean="0"/>
              <a:t>Conservative management</a:t>
            </a:r>
            <a:endParaRPr lang="en-US" b="1" dirty="0" smtClean="0"/>
          </a:p>
          <a:p>
            <a:r>
              <a:rPr lang="en-GB" dirty="0" smtClean="0"/>
              <a:t>Manipulation of the foot is carried out manually together with an exercise programme several times a day.  </a:t>
            </a:r>
          </a:p>
          <a:p>
            <a:r>
              <a:rPr lang="en-GB" dirty="0" smtClean="0"/>
              <a:t>These should be done very gently to avoid pain and swelling which may occur if the management is not properly carried out. </a:t>
            </a:r>
          </a:p>
          <a:p>
            <a:r>
              <a:rPr lang="en-GB" dirty="0" smtClean="0"/>
              <a:t> The mother may also be taught to participate in the care of this child under supervision.</a:t>
            </a:r>
            <a:endParaRPr lang="en-US" dirty="0" smtClean="0"/>
          </a:p>
          <a:p>
            <a:r>
              <a:rPr lang="en-GB" dirty="0" smtClean="0"/>
              <a:t> After some months, a strapping should be applied to the foot. </a:t>
            </a:r>
          </a:p>
          <a:p>
            <a:r>
              <a:rPr lang="en-GB" dirty="0" smtClean="0"/>
              <a:t> Plaster of </a:t>
            </a:r>
            <a:r>
              <a:rPr lang="en-GB" dirty="0" err="1" smtClean="0"/>
              <a:t>paris</a:t>
            </a:r>
            <a:r>
              <a:rPr lang="en-GB" dirty="0" smtClean="0"/>
              <a:t> or a splint may be applied to maintain the position after the manipulation has been performed and the correct position achieved.</a:t>
            </a: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 Where a splint (</a:t>
            </a:r>
            <a:r>
              <a:rPr lang="en-GB" dirty="0" err="1" smtClean="0"/>
              <a:t>denis</a:t>
            </a:r>
            <a:r>
              <a:rPr lang="en-GB" dirty="0" smtClean="0"/>
              <a:t> </a:t>
            </a:r>
            <a:r>
              <a:rPr lang="en-GB" dirty="0" err="1" smtClean="0"/>
              <a:t>browne</a:t>
            </a:r>
            <a:r>
              <a:rPr lang="en-GB" dirty="0" smtClean="0"/>
              <a:t> splint) or </a:t>
            </a:r>
            <a:r>
              <a:rPr lang="en-GB" dirty="0" err="1" smtClean="0"/>
              <a:t>p.o.p</a:t>
            </a:r>
            <a:r>
              <a:rPr lang="en-GB" dirty="0" smtClean="0"/>
              <a:t>. is used, the mother should be instructed to inform the nurses should any skin redness occur in the area.</a:t>
            </a:r>
          </a:p>
          <a:p>
            <a:r>
              <a:rPr lang="en-GB" dirty="0" smtClean="0"/>
              <a:t> Special boots may also be used, especially for the older children who may come to the hospital later for </a:t>
            </a:r>
            <a:r>
              <a:rPr lang="en-GB" dirty="0" err="1" smtClean="0"/>
              <a:t>talipes</a:t>
            </a:r>
            <a:r>
              <a:rPr lang="en-GB" dirty="0" smtClean="0"/>
              <a:t> correction.</a:t>
            </a:r>
            <a:endParaRPr lang="en-US" dirty="0" smtClean="0"/>
          </a:p>
          <a:p>
            <a:r>
              <a:rPr lang="en-GB" dirty="0" smtClean="0"/>
              <a:t> Parents should be given health education in preparation for their child's discharge from hospital. </a:t>
            </a:r>
          </a:p>
          <a:p>
            <a:r>
              <a:rPr lang="en-GB" dirty="0" smtClean="0"/>
              <a:t> The need for follow up with the clinic should be emphasized as the condition may recur.</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i="1" dirty="0" smtClean="0"/>
              <a:t>Surgical management</a:t>
            </a:r>
            <a:endParaRPr lang="en-US" b="1" dirty="0" smtClean="0"/>
          </a:p>
          <a:p>
            <a:r>
              <a:rPr lang="en-GB" dirty="0" smtClean="0"/>
              <a:t>Where conservative treatment has failed, or where the older child is brought to hospital rather late, surgical corrective measures may be undertaken.</a:t>
            </a:r>
          </a:p>
          <a:p>
            <a:r>
              <a:rPr lang="en-GB" dirty="0" smtClean="0"/>
              <a:t> The operation is called </a:t>
            </a:r>
            <a:r>
              <a:rPr lang="en-GB" b="1" dirty="0" err="1" smtClean="0"/>
              <a:t>tenotomy</a:t>
            </a:r>
            <a:r>
              <a:rPr lang="en-GB" b="1" dirty="0" smtClean="0"/>
              <a:t>. </a:t>
            </a:r>
          </a:p>
          <a:p>
            <a:r>
              <a:rPr lang="en-GB" dirty="0" smtClean="0"/>
              <a:t>This is cutting and realigning the </a:t>
            </a:r>
            <a:r>
              <a:rPr lang="en-GB" dirty="0" err="1" smtClean="0"/>
              <a:t>achilles</a:t>
            </a:r>
            <a:r>
              <a:rPr lang="en-GB" dirty="0" smtClean="0"/>
              <a:t> tendon.</a:t>
            </a:r>
          </a:p>
          <a:p>
            <a:r>
              <a:rPr lang="en-GB" dirty="0" smtClean="0"/>
              <a:t>  The division of contracted soft tissues may be necessary, especially among those children who are about ten years or more.</a:t>
            </a:r>
            <a:endParaRPr lang="en-US" dirty="0" smtClean="0"/>
          </a:p>
          <a:p>
            <a:endParaRPr lang="en-US" dirty="0"/>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r>
            <a:r>
              <a:rPr smtClean="0"/>
              <a:t>ervous system</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hydrocephalus</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This is an abnormal condition of fluid around the brain or inside the ventricles. </a:t>
            </a:r>
          </a:p>
          <a:p>
            <a:r>
              <a:rPr lang="en-GB" dirty="0" smtClean="0"/>
              <a:t>The incidence varies according to the geographical location where it occurs. </a:t>
            </a:r>
          </a:p>
          <a:p>
            <a:r>
              <a:rPr lang="en-GB" dirty="0" smtClean="0"/>
              <a:t> It is usually a result of an interference with the circulation or absorption of cerebral spinal fluid.</a:t>
            </a:r>
            <a:endParaRPr lang="en-US" dirty="0" smtClean="0"/>
          </a:p>
          <a:p>
            <a:r>
              <a:rPr lang="en-GB" dirty="0" smtClean="0"/>
              <a:t> The production of </a:t>
            </a:r>
            <a:r>
              <a:rPr lang="en-GB" dirty="0" err="1" smtClean="0"/>
              <a:t>csf</a:t>
            </a:r>
            <a:r>
              <a:rPr lang="en-GB" dirty="0" smtClean="0"/>
              <a:t> is dependent largely on active ion transportation across the epithelial membrane of the choroid plexus. </a:t>
            </a:r>
          </a:p>
          <a:p>
            <a:r>
              <a:rPr lang="en-GB" dirty="0" smtClean="0"/>
              <a:t> The ion mostly transported into the cavities of the ventricles is sodium.  </a:t>
            </a:r>
          </a:p>
          <a:p>
            <a:r>
              <a:rPr lang="en-GB" dirty="0" smtClean="0"/>
              <a:t>The amount of cerebral spinal fluid produced is normally equivalent to the amount reabsorbed.  </a:t>
            </a:r>
          </a:p>
          <a:p>
            <a:endParaRPr lang="en-US" dirty="0"/>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Communicating(extra ventricular) hydrocephalus</a:t>
            </a:r>
            <a:endParaRPr lang="en-US" dirty="0"/>
          </a:p>
        </p:txBody>
      </p:sp>
      <p:sp>
        <p:nvSpPr>
          <p:cNvPr id="3" name="Content Placeholder 2"/>
          <p:cNvSpPr>
            <a:spLocks noGrp="1"/>
          </p:cNvSpPr>
          <p:nvPr>
            <p:ph idx="1"/>
          </p:nvPr>
        </p:nvSpPr>
        <p:spPr/>
        <p:txBody>
          <a:bodyPr/>
          <a:lstStyle/>
          <a:p>
            <a:r>
              <a:rPr lang="en-GB" b="1" dirty="0" smtClean="0"/>
              <a:t> </a:t>
            </a:r>
            <a:r>
              <a:rPr lang="en-GB" dirty="0" smtClean="0"/>
              <a:t>In this type of hydrocephalus, the obstruction is outside the ventricular system. </a:t>
            </a:r>
          </a:p>
          <a:p>
            <a:r>
              <a:rPr lang="en-GB" dirty="0" smtClean="0"/>
              <a:t> The problem is caused by blockage or occlusion of the sub-</a:t>
            </a:r>
            <a:r>
              <a:rPr lang="en-GB" dirty="0" err="1" smtClean="0"/>
              <a:t>arachnoid</a:t>
            </a:r>
            <a:r>
              <a:rPr lang="en-GB" dirty="0" smtClean="0"/>
              <a:t> cisterns around the brain stem. </a:t>
            </a:r>
          </a:p>
          <a:p>
            <a:r>
              <a:rPr lang="en-GB" dirty="0" smtClean="0"/>
              <a:t> The fluid, which is not being absorbed, compresses the brain and distends the cranial cavity.</a:t>
            </a:r>
            <a:endParaRPr lang="en-US" dirty="0" smtClean="0"/>
          </a:p>
          <a:p>
            <a:endParaRPr lang="en-US" dirty="0"/>
          </a:p>
        </p:txBody>
      </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buNone/>
            </a:pPr>
            <a:r>
              <a:rPr lang="en-GB" b="1" u="sng" dirty="0" smtClean="0"/>
              <a:t>Causes</a:t>
            </a:r>
          </a:p>
          <a:p>
            <a:r>
              <a:rPr lang="en-GB" dirty="0" smtClean="0"/>
              <a:t>Subarachnoid haemorrhage;</a:t>
            </a:r>
            <a:endParaRPr lang="en-US" dirty="0" smtClean="0"/>
          </a:p>
          <a:p>
            <a:pPr lvl="0"/>
            <a:r>
              <a:rPr lang="en-GB" dirty="0" smtClean="0"/>
              <a:t>Bacterial meningitis, for example, tuberculosis;</a:t>
            </a:r>
            <a:endParaRPr lang="en-US" dirty="0" smtClean="0"/>
          </a:p>
          <a:p>
            <a:pPr lvl="0"/>
            <a:r>
              <a:rPr lang="en-GB" dirty="0" smtClean="0"/>
              <a:t>Toxoplasmosis;</a:t>
            </a:r>
            <a:endParaRPr lang="en-US" dirty="0" smtClean="0"/>
          </a:p>
          <a:p>
            <a:pPr lvl="0"/>
            <a:r>
              <a:rPr lang="en-GB" dirty="0" smtClean="0"/>
              <a:t>Diseases of the connective tissues;</a:t>
            </a:r>
            <a:endParaRPr lang="en-US" dirty="0" smtClean="0"/>
          </a:p>
          <a:p>
            <a:pPr lvl="0"/>
            <a:r>
              <a:rPr lang="en-GB" dirty="0" err="1" smtClean="0"/>
              <a:t>Sardocoidosis</a:t>
            </a:r>
            <a:r>
              <a:rPr lang="en-GB" dirty="0" smtClean="0"/>
              <a:t>;</a:t>
            </a:r>
            <a:endParaRPr lang="en-US" dirty="0" smtClean="0"/>
          </a:p>
          <a:p>
            <a:pPr lvl="0"/>
            <a:r>
              <a:rPr lang="en-GB" dirty="0" smtClean="0"/>
              <a:t>Head injury;</a:t>
            </a:r>
            <a:endParaRPr lang="en-US" dirty="0" smtClean="0"/>
          </a:p>
          <a:p>
            <a:pPr lvl="0"/>
            <a:r>
              <a:rPr lang="en-GB" dirty="0" smtClean="0"/>
              <a:t>Idiopathic causes.</a:t>
            </a:r>
            <a:endParaRPr lang="en-US" dirty="0" smtClean="0"/>
          </a:p>
          <a:p>
            <a:endParaRPr lang="en-US" dirty="0"/>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 communicating hydrocephalus</a:t>
            </a:r>
            <a:endParaRPr lang="en-US" dirty="0"/>
          </a:p>
        </p:txBody>
      </p:sp>
      <p:sp>
        <p:nvSpPr>
          <p:cNvPr id="3" name="Content Placeholder 2"/>
          <p:cNvSpPr>
            <a:spLocks noGrp="1"/>
          </p:cNvSpPr>
          <p:nvPr>
            <p:ph idx="1"/>
          </p:nvPr>
        </p:nvSpPr>
        <p:spPr/>
        <p:txBody>
          <a:bodyPr>
            <a:normAutofit lnSpcReduction="10000"/>
          </a:bodyPr>
          <a:lstStyle/>
          <a:p>
            <a:r>
              <a:rPr lang="en-GB" dirty="0" smtClean="0"/>
              <a:t> The obstruction here is within the ventricular systems, leading to interference with the flow of the cerebral spinal fluid to the sub-</a:t>
            </a:r>
            <a:r>
              <a:rPr lang="en-GB" dirty="0" err="1" smtClean="0"/>
              <a:t>arachnoid</a:t>
            </a:r>
            <a:r>
              <a:rPr lang="en-GB" dirty="0" smtClean="0"/>
              <a:t> space. </a:t>
            </a:r>
          </a:p>
          <a:p>
            <a:pPr>
              <a:buNone/>
            </a:pPr>
            <a:r>
              <a:rPr lang="en-GB" b="1" dirty="0" smtClean="0"/>
              <a:t>Causes include:</a:t>
            </a:r>
            <a:endParaRPr lang="en-US" b="1" dirty="0" smtClean="0"/>
          </a:p>
          <a:p>
            <a:r>
              <a:rPr lang="en-GB" b="1" dirty="0" smtClean="0"/>
              <a:t> </a:t>
            </a:r>
            <a:r>
              <a:rPr lang="en-GB" dirty="0" smtClean="0"/>
              <a:t>Congenital defect-developmental, for example, </a:t>
            </a:r>
            <a:r>
              <a:rPr lang="en-GB" dirty="0" err="1" smtClean="0"/>
              <a:t>arnod</a:t>
            </a:r>
            <a:r>
              <a:rPr lang="en-GB" dirty="0" smtClean="0"/>
              <a:t> </a:t>
            </a:r>
            <a:r>
              <a:rPr lang="en-GB" dirty="0" err="1" smtClean="0"/>
              <a:t>chiari</a:t>
            </a:r>
            <a:r>
              <a:rPr lang="en-GB" dirty="0" smtClean="0"/>
              <a:t> malformation and aqueduct </a:t>
            </a:r>
            <a:r>
              <a:rPr lang="en-GB" dirty="0" err="1" smtClean="0"/>
              <a:t>stenosis</a:t>
            </a:r>
            <a:r>
              <a:rPr lang="en-GB" dirty="0" smtClean="0"/>
              <a:t>;</a:t>
            </a:r>
            <a:endParaRPr lang="en-US" dirty="0" smtClean="0"/>
          </a:p>
          <a:p>
            <a:pPr lvl="0"/>
            <a:r>
              <a:rPr lang="en-GB" dirty="0" smtClean="0"/>
              <a:t>Acquired defects, for example, cerebral abscess, compression of the aqueduct by either aneurysm or haematoma, brain tumour of either </a:t>
            </a:r>
            <a:r>
              <a:rPr lang="en-GB" dirty="0" err="1" smtClean="0"/>
              <a:t>cerebellar</a:t>
            </a:r>
            <a:r>
              <a:rPr lang="en-GB" dirty="0" smtClean="0"/>
              <a:t> haematoma, brain stem haematoma and/or colloid cyst.</a:t>
            </a:r>
            <a:endParaRPr lang="en-US" dirty="0" smtClean="0"/>
          </a:p>
          <a:p>
            <a:endParaRPr lang="en-US" dirty="0"/>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A physical assessment should be undertaken to ascertain the extent and seriousness of the condition, taking into account the infant's age and period of onset. </a:t>
            </a:r>
          </a:p>
          <a:p>
            <a:r>
              <a:rPr lang="en-GB" dirty="0" smtClean="0"/>
              <a:t>The head circumference (</a:t>
            </a:r>
            <a:r>
              <a:rPr lang="en-GB" dirty="0" err="1" smtClean="0"/>
              <a:t>occipo</a:t>
            </a:r>
            <a:r>
              <a:rPr lang="en-GB" dirty="0" smtClean="0"/>
              <a:t>-frontal circumference) should be regularly measured.  </a:t>
            </a:r>
          </a:p>
          <a:p>
            <a:r>
              <a:rPr lang="en-GB" dirty="0" smtClean="0"/>
              <a:t>Medical treatment with </a:t>
            </a:r>
            <a:r>
              <a:rPr lang="en-GB" dirty="0" err="1" smtClean="0"/>
              <a:t>acetazolamide</a:t>
            </a:r>
            <a:r>
              <a:rPr lang="en-GB" dirty="0" smtClean="0"/>
              <a:t> (</a:t>
            </a:r>
            <a:r>
              <a:rPr lang="en-GB" dirty="0" err="1" smtClean="0"/>
              <a:t>diamox</a:t>
            </a:r>
            <a:r>
              <a:rPr lang="en-GB" dirty="0" smtClean="0"/>
              <a:t>) should be commenced to reduce the production of cerebral spinal fluid in mild cases of hydrocephalus. </a:t>
            </a:r>
          </a:p>
          <a:p>
            <a:r>
              <a:rPr lang="en-GB" dirty="0" smtClean="0"/>
              <a:t> Repeated lumbar punctures may be performed to maintain normal </a:t>
            </a:r>
            <a:r>
              <a:rPr lang="en-GB" dirty="0" err="1" smtClean="0"/>
              <a:t>celebral</a:t>
            </a:r>
            <a:r>
              <a:rPr lang="en-GB" dirty="0" smtClean="0"/>
              <a:t> spinal fluid pressure.  </a:t>
            </a:r>
          </a:p>
          <a:p>
            <a:r>
              <a:rPr lang="en-GB" dirty="0" smtClean="0"/>
              <a:t>Surgical intervention may also be undertaken, depending on the severity of the condition. </a:t>
            </a:r>
          </a:p>
          <a:p>
            <a:r>
              <a:rPr lang="en-GB" dirty="0" smtClean="0"/>
              <a:t> </a:t>
            </a:r>
            <a:endParaRPr lang="en-US" dirty="0"/>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GB" dirty="0" smtClean="0"/>
              <a:t>This consists of the removal of obstructions such as tumours, cysts and haemorrhage (haematoma). </a:t>
            </a:r>
            <a:endParaRPr lang="en-US" dirty="0" smtClean="0"/>
          </a:p>
          <a:p>
            <a:r>
              <a:rPr lang="en-GB" dirty="0" smtClean="0"/>
              <a:t> Another procedure that may be performed is a </a:t>
            </a:r>
            <a:r>
              <a:rPr lang="en-GB" dirty="0" err="1" smtClean="0"/>
              <a:t>ventriculostomy</a:t>
            </a:r>
            <a:r>
              <a:rPr lang="en-GB" dirty="0" smtClean="0"/>
              <a:t>, which involves the destruction of the third and fourth ventricle or the choroid plexus.</a:t>
            </a:r>
          </a:p>
          <a:p>
            <a:r>
              <a:rPr lang="en-GB" dirty="0" smtClean="0"/>
              <a:t> A radio opaque ventricular catheter is inserted to shunt </a:t>
            </a:r>
            <a:r>
              <a:rPr lang="en-GB" dirty="0" err="1" smtClean="0"/>
              <a:t>cerebro</a:t>
            </a:r>
            <a:r>
              <a:rPr lang="en-GB" dirty="0" smtClean="0"/>
              <a:t>-spinal fluid (</a:t>
            </a:r>
            <a:r>
              <a:rPr lang="en-GB" dirty="0" err="1" smtClean="0"/>
              <a:t>csf</a:t>
            </a:r>
            <a:r>
              <a:rPr lang="en-GB" dirty="0" smtClean="0"/>
              <a:t>) from the ventricle to another area outside the central nervous system, for example, the abdominal cavity. </a:t>
            </a:r>
          </a:p>
          <a:p>
            <a:r>
              <a:rPr lang="en-GB" dirty="0" smtClean="0"/>
              <a:t> These catheters have valves to prevent flow back of blood or any other secretion into the ventricles. </a:t>
            </a:r>
          </a:p>
          <a:p>
            <a:r>
              <a:rPr lang="en-GB" dirty="0" smtClean="0"/>
              <a:t> Types of valves in use are the </a:t>
            </a:r>
            <a:r>
              <a:rPr lang="en-GB" dirty="0" err="1" smtClean="0"/>
              <a:t>spitz</a:t>
            </a:r>
            <a:r>
              <a:rPr lang="en-GB" dirty="0" smtClean="0"/>
              <a:t> -</a:t>
            </a:r>
            <a:r>
              <a:rPr lang="en-GB" dirty="0" err="1" smtClean="0"/>
              <a:t>holter</a:t>
            </a:r>
            <a:r>
              <a:rPr lang="en-GB" dirty="0" smtClean="0"/>
              <a:t> valve system, hakim shunting system and </a:t>
            </a:r>
            <a:r>
              <a:rPr lang="en-GB" dirty="0" err="1" smtClean="0"/>
              <a:t>heyer-schulte-pudenz</a:t>
            </a:r>
            <a:r>
              <a:rPr lang="en-GB" dirty="0" smtClean="0"/>
              <a:t> catheter.</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taking</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In almost all cases, the history is usually taken from the parents or guardians, especially when the child is young. For older children, additional information as to how they feel may be obtained directly. </a:t>
            </a:r>
          </a:p>
          <a:p>
            <a:r>
              <a:rPr lang="en-GB" dirty="0" smtClean="0"/>
              <a:t> The most important details to be recorded should include medical history, that is, whether the child has been ill before and the nature of any previous illness.  It is also necessary to find out whether the patient has had any surgery before and for what purpose.</a:t>
            </a:r>
            <a:endParaRPr lang="en-US" dirty="0" smtClean="0"/>
          </a:p>
          <a:p>
            <a:r>
              <a:rPr lang="en-GB" dirty="0" smtClean="0"/>
              <a:t>You should also take the family, social and economic history because these may be contributing factors to illness. In addition, the mother’s obstetric history.  </a:t>
            </a:r>
            <a:endParaRPr lang="en-US" dirty="0" smtClean="0"/>
          </a:p>
          <a:p>
            <a:r>
              <a:rPr lang="en-GB" dirty="0" smtClean="0"/>
              <a:t>While taking the patient’s history, you will have the opportunity to apply your communication, interviewing and teaching skills.</a:t>
            </a: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op nursing care</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The nurse monitors signs of increased intracranial pressure and reports to the surgeon any changes.  </a:t>
            </a:r>
          </a:p>
          <a:p>
            <a:r>
              <a:rPr lang="en-GB" dirty="0" smtClean="0"/>
              <a:t>You should continue to frequently measure the head circumference.  </a:t>
            </a:r>
          </a:p>
          <a:p>
            <a:r>
              <a:rPr lang="en-GB" dirty="0" smtClean="0"/>
              <a:t>You should palpate the </a:t>
            </a:r>
            <a:r>
              <a:rPr lang="en-GB" dirty="0" err="1" smtClean="0"/>
              <a:t>fontanelles</a:t>
            </a:r>
            <a:r>
              <a:rPr lang="en-GB" dirty="0" smtClean="0"/>
              <a:t> gently for possible separation of sutures and tension. </a:t>
            </a:r>
          </a:p>
          <a:p>
            <a:r>
              <a:rPr lang="en-GB" dirty="0" smtClean="0"/>
              <a:t> Vital signs should be taken and recorded (</a:t>
            </a:r>
            <a:r>
              <a:rPr lang="en-GB" dirty="0" err="1" smtClean="0"/>
              <a:t>tpr</a:t>
            </a:r>
            <a:r>
              <a:rPr lang="en-GB" dirty="0" smtClean="0"/>
              <a:t>/</a:t>
            </a:r>
            <a:r>
              <a:rPr lang="en-GB" dirty="0" err="1" smtClean="0"/>
              <a:t>bp</a:t>
            </a:r>
            <a:r>
              <a:rPr lang="en-GB" dirty="0" smtClean="0"/>
              <a:t>) every one or two hours.  Any deviations should be reported immediately. </a:t>
            </a:r>
            <a:endParaRPr lang="en-US" dirty="0" smtClean="0"/>
          </a:p>
          <a:p>
            <a:r>
              <a:rPr lang="en-GB" dirty="0" smtClean="0"/>
              <a:t> The child's behavioural changes, including persistent cries should be recorded and reported.</a:t>
            </a:r>
          </a:p>
          <a:p>
            <a:r>
              <a:rPr lang="en-GB" dirty="0" smtClean="0"/>
              <a:t>  Regularly change the child’s position in bed to prevent bed sores, that is, two hourly. </a:t>
            </a:r>
          </a:p>
          <a:p>
            <a:r>
              <a:rPr lang="en-GB" dirty="0" smtClean="0"/>
              <a:t>The neck should be supported when being moved. </a:t>
            </a:r>
          </a:p>
          <a:p>
            <a:r>
              <a:rPr lang="en-GB" dirty="0" smtClean="0"/>
              <a:t>The parents are encouraged to participate in their child's care during his stay in hospital in preparation for discharge.</a:t>
            </a:r>
            <a:endParaRPr lang="en-US" dirty="0" smtClean="0"/>
          </a:p>
          <a:p>
            <a:endParaRPr lang="en-US" dirty="0"/>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US" dirty="0" smtClean="0"/>
              <a:t>Post op nursing care</a:t>
            </a:r>
            <a:endParaRPr lang="en-US" dirty="0"/>
          </a:p>
        </p:txBody>
      </p:sp>
      <p:sp>
        <p:nvSpPr>
          <p:cNvPr id="3" name="Content Placeholder 2"/>
          <p:cNvSpPr>
            <a:spLocks noGrp="1"/>
          </p:cNvSpPr>
          <p:nvPr>
            <p:ph idx="1"/>
          </p:nvPr>
        </p:nvSpPr>
        <p:spPr>
          <a:xfrm>
            <a:off x="457200" y="1676400"/>
            <a:ext cx="8229600" cy="4724400"/>
          </a:xfrm>
        </p:spPr>
        <p:txBody>
          <a:bodyPr>
            <a:noAutofit/>
          </a:bodyPr>
          <a:lstStyle/>
          <a:p>
            <a:r>
              <a:rPr lang="en-GB" sz="2400" dirty="0" smtClean="0"/>
              <a:t>The pre-operative care provided should continue after surgery, in addition to routine post-operative care. </a:t>
            </a:r>
          </a:p>
          <a:p>
            <a:r>
              <a:rPr lang="en-GB" sz="2400" dirty="0" smtClean="0"/>
              <a:t> Immediately after surgery, vital signs should be monitored and recorded in one-hour intervals, paying particular attention to increasing intracranial pressure (blood pressure/pulse rate, temperature and respiratory rate carefully noted).</a:t>
            </a:r>
          </a:p>
          <a:p>
            <a:r>
              <a:rPr lang="en-GB" sz="2400" dirty="0" smtClean="0"/>
              <a:t>  Other neurological observations, for example, the assessment of the level of consciousness should also be continued. </a:t>
            </a:r>
            <a:endParaRPr lang="en-US" sz="2400" dirty="0" smtClean="0"/>
          </a:p>
          <a:p>
            <a:r>
              <a:rPr lang="en-GB" sz="2400" dirty="0" smtClean="0"/>
              <a:t> The dressings on the operation site should be checked regularly.</a:t>
            </a:r>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GB" sz="2800" dirty="0" smtClean="0"/>
              <a:t> You should always ensure that the child lies on the good side to prevent pressure on the shunt valve. </a:t>
            </a:r>
          </a:p>
          <a:p>
            <a:r>
              <a:rPr lang="en-GB" sz="2800" dirty="0" smtClean="0"/>
              <a:t> Alternatively, he/she should lie flat on his back. </a:t>
            </a:r>
          </a:p>
          <a:p>
            <a:r>
              <a:rPr lang="en-GB" sz="2800" dirty="0" smtClean="0"/>
              <a:t> Careful regular feeds should be given.  Parental education should be continued from admission till discharge. </a:t>
            </a:r>
          </a:p>
          <a:p>
            <a:r>
              <a:rPr lang="en-GB" sz="2800" dirty="0" smtClean="0"/>
              <a:t> Analgesics and antibiotics are also given. </a:t>
            </a:r>
            <a:endParaRPr lang="en-US" sz="2800" dirty="0" smtClean="0"/>
          </a:p>
          <a:p>
            <a:r>
              <a:rPr lang="en-GB" sz="2800" b="1" dirty="0" smtClean="0"/>
              <a:t>Be vigilant of possible post-operative complications and inform parents or guardians of this risk. These include infection, vomiting and meningitis.</a:t>
            </a:r>
            <a:r>
              <a:rPr lang="en-GB" sz="2800" dirty="0" smtClean="0"/>
              <a:t> </a:t>
            </a:r>
            <a:r>
              <a:rPr lang="en-US" sz="2800" dirty="0" smtClean="0"/>
              <a:t> </a:t>
            </a:r>
            <a:endParaRPr lang="en-US" dirty="0"/>
          </a:p>
        </p:txBody>
      </p:sp>
    </p:spTree>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microcephaly</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This is a relatively uncommon congenital condition where there is a defect in the growth of the brain.  </a:t>
            </a:r>
          </a:p>
          <a:p>
            <a:r>
              <a:rPr lang="en-GB" dirty="0" smtClean="0"/>
              <a:t>The size of the brain becomes three times smaller than normal. </a:t>
            </a:r>
          </a:p>
          <a:p>
            <a:r>
              <a:rPr lang="en-GB" dirty="0" smtClean="0"/>
              <a:t> There are several predisposing factors which include:</a:t>
            </a:r>
            <a:endParaRPr lang="en-US" dirty="0" smtClean="0"/>
          </a:p>
          <a:p>
            <a:r>
              <a:rPr lang="en-GB" dirty="0" smtClean="0"/>
              <a:t> Foetal radiation;</a:t>
            </a:r>
            <a:endParaRPr lang="en-US" dirty="0" smtClean="0"/>
          </a:p>
          <a:p>
            <a:pPr lvl="0"/>
            <a:r>
              <a:rPr lang="en-GB" dirty="0" smtClean="0"/>
              <a:t>Maternal </a:t>
            </a:r>
            <a:r>
              <a:rPr lang="en-GB" dirty="0" err="1" smtClean="0"/>
              <a:t>phenylketonuria</a:t>
            </a:r>
            <a:r>
              <a:rPr lang="en-GB" dirty="0" smtClean="0"/>
              <a:t>, which is an inherited metabolic amino acid-phenylalanine because the liver has failed to release an enzyme called </a:t>
            </a:r>
            <a:r>
              <a:rPr lang="en-GB" dirty="0" err="1" smtClean="0"/>
              <a:t>phenylalaninase</a:t>
            </a:r>
            <a:r>
              <a:rPr lang="en-GB" dirty="0" smtClean="0"/>
              <a:t>; </a:t>
            </a:r>
            <a:endParaRPr lang="en-US" dirty="0" smtClean="0"/>
          </a:p>
          <a:p>
            <a:pPr lvl="0"/>
            <a:r>
              <a:rPr lang="en-GB" dirty="0" smtClean="0"/>
              <a:t>Congenital infections may also contribute to this condition, for example,  syphilis, neonatal herpes, rubella;</a:t>
            </a:r>
            <a:endParaRPr lang="en-US" dirty="0" smtClean="0"/>
          </a:p>
          <a:p>
            <a:pPr lvl="0"/>
            <a:r>
              <a:rPr lang="en-GB" dirty="0" smtClean="0"/>
              <a:t>Intrauterine or neonatal anoxia.</a:t>
            </a:r>
            <a:endParaRPr lang="en-US" dirty="0" smtClean="0"/>
          </a:p>
          <a:p>
            <a:r>
              <a:rPr lang="en-GB" dirty="0" smtClean="0"/>
              <a:t>The condition presents in several ways.</a:t>
            </a:r>
            <a:r>
              <a:rPr lang="en-GB" b="1" dirty="0" smtClean="0"/>
              <a:t> </a:t>
            </a:r>
            <a:r>
              <a:rPr lang="en-GB" dirty="0" smtClean="0"/>
              <a:t>The ears are relatively large, the forehead slopes backwards and the head appears smaller.</a:t>
            </a:r>
            <a:endParaRPr lang="en-US" dirty="0" smtClean="0"/>
          </a:p>
          <a:p>
            <a:endParaRPr lang="en-US" dirty="0"/>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a:t>
            </a:r>
            <a:endParaRPr lang="en-US" dirty="0"/>
          </a:p>
        </p:txBody>
      </p:sp>
      <p:sp>
        <p:nvSpPr>
          <p:cNvPr id="3" name="Content Placeholder 2"/>
          <p:cNvSpPr>
            <a:spLocks noGrp="1"/>
          </p:cNvSpPr>
          <p:nvPr>
            <p:ph idx="1"/>
          </p:nvPr>
        </p:nvSpPr>
        <p:spPr/>
        <p:txBody>
          <a:bodyPr/>
          <a:lstStyle/>
          <a:p>
            <a:r>
              <a:rPr lang="en-GB" dirty="0" smtClean="0"/>
              <a:t>There is no treatment available for this condition.  </a:t>
            </a:r>
          </a:p>
          <a:p>
            <a:r>
              <a:rPr lang="en-GB" dirty="0" smtClean="0"/>
              <a:t>Parents should be supported and made to understand that.</a:t>
            </a:r>
            <a:endParaRPr lang="en-US" dirty="0" smtClean="0"/>
          </a:p>
          <a:p>
            <a:endParaRPr lang="en-US" dirty="0"/>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Spina</a:t>
            </a:r>
            <a:r>
              <a:rPr lang="en-US" dirty="0" smtClean="0"/>
              <a:t> bifida</a:t>
            </a:r>
            <a:endParaRPr lang="en-US" dirty="0"/>
          </a:p>
        </p:txBody>
      </p:sp>
      <p:sp>
        <p:nvSpPr>
          <p:cNvPr id="3" name="Content Placeholder 2"/>
          <p:cNvSpPr>
            <a:spLocks noGrp="1"/>
          </p:cNvSpPr>
          <p:nvPr>
            <p:ph idx="1"/>
          </p:nvPr>
        </p:nvSpPr>
        <p:spPr/>
        <p:txBody>
          <a:bodyPr/>
          <a:lstStyle/>
          <a:p>
            <a:r>
              <a:rPr lang="en-GB" dirty="0" smtClean="0"/>
              <a:t>This is a congenital abnormality, which results from a defect in the formation of the skeletal arch enclosing the spinal cord.  </a:t>
            </a:r>
          </a:p>
          <a:p>
            <a:r>
              <a:rPr lang="en-GB" dirty="0" smtClean="0"/>
              <a:t>Although it may occur in any part of the spinal column and on the skull, it is more common in the lumbar region.</a:t>
            </a:r>
            <a:endParaRPr lang="en-US" dirty="0" smtClean="0"/>
          </a:p>
          <a:p>
            <a:endParaRPr lang="en-US" dirty="0"/>
          </a:p>
        </p:txBody>
      </p:sp>
    </p:spTree>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GB" b="1" dirty="0" smtClean="0"/>
              <a:t>There are three degrees of abnormality</a:t>
            </a:r>
            <a:r>
              <a:rPr lang="en-GB" dirty="0" smtClean="0"/>
              <a:t>.</a:t>
            </a:r>
            <a:endParaRPr lang="en-US" dirty="0" smtClean="0"/>
          </a:p>
          <a:p>
            <a:r>
              <a:rPr lang="en-GB" dirty="0" smtClean="0"/>
              <a:t> </a:t>
            </a:r>
            <a:r>
              <a:rPr lang="en-GB" b="1" dirty="0" smtClean="0"/>
              <a:t>mild</a:t>
            </a:r>
            <a:r>
              <a:rPr lang="en-GB" dirty="0" smtClean="0"/>
              <a:t>, which affects only the defective bone;</a:t>
            </a:r>
            <a:endParaRPr lang="en-US" dirty="0" smtClean="0"/>
          </a:p>
          <a:p>
            <a:pPr lvl="0"/>
            <a:r>
              <a:rPr lang="en-GB" b="1" dirty="0" err="1" smtClean="0"/>
              <a:t>Naevus</a:t>
            </a:r>
            <a:r>
              <a:rPr lang="en-GB" b="1" dirty="0" smtClean="0"/>
              <a:t> </a:t>
            </a:r>
            <a:r>
              <a:rPr lang="en-GB" dirty="0" smtClean="0"/>
              <a:t>(or hairy patch), which is a depression covered by hair over the spinal defect and can easily be missed;</a:t>
            </a:r>
            <a:endParaRPr lang="en-US" dirty="0" smtClean="0"/>
          </a:p>
          <a:p>
            <a:pPr lvl="0"/>
            <a:r>
              <a:rPr lang="en-GB" b="1" dirty="0" smtClean="0"/>
              <a:t>Severe abnormality</a:t>
            </a:r>
            <a:r>
              <a:rPr lang="en-GB" dirty="0" smtClean="0"/>
              <a:t>, which is further sub-divided into two categories. </a:t>
            </a:r>
          </a:p>
          <a:p>
            <a:pPr lvl="0">
              <a:buFont typeface="Wingdings" pitchFamily="2" charset="2"/>
              <a:buChar char="Ø"/>
            </a:pPr>
            <a:r>
              <a:rPr lang="en-GB" dirty="0" smtClean="0"/>
              <a:t>The first is </a:t>
            </a:r>
            <a:r>
              <a:rPr lang="en-GB" dirty="0" err="1" smtClean="0"/>
              <a:t>meningocele</a:t>
            </a:r>
            <a:r>
              <a:rPr lang="en-GB" dirty="0" smtClean="0"/>
              <a:t>, which is a condition where the </a:t>
            </a:r>
            <a:r>
              <a:rPr lang="en-GB" dirty="0" err="1" smtClean="0"/>
              <a:t>meninges</a:t>
            </a:r>
            <a:r>
              <a:rPr lang="en-GB" dirty="0" smtClean="0"/>
              <a:t> are herniated (protrude) and the sac contains </a:t>
            </a:r>
            <a:r>
              <a:rPr lang="en-GB" dirty="0" err="1" smtClean="0"/>
              <a:t>csf</a:t>
            </a:r>
            <a:r>
              <a:rPr lang="en-GB" dirty="0" smtClean="0"/>
              <a:t>.  </a:t>
            </a:r>
          </a:p>
          <a:p>
            <a:pPr lvl="0">
              <a:buFont typeface="Wingdings" pitchFamily="2" charset="2"/>
              <a:buChar char="Ø"/>
            </a:pPr>
            <a:r>
              <a:rPr lang="en-GB" dirty="0" smtClean="0"/>
              <a:t>The second is </a:t>
            </a:r>
            <a:r>
              <a:rPr lang="en-GB" dirty="0" err="1" smtClean="0"/>
              <a:t>meningomyelocele</a:t>
            </a:r>
            <a:r>
              <a:rPr lang="en-GB" dirty="0" smtClean="0"/>
              <a:t>, which is the protrusion of the </a:t>
            </a:r>
            <a:r>
              <a:rPr lang="en-GB" dirty="0" err="1" smtClean="0"/>
              <a:t>meninges</a:t>
            </a:r>
            <a:r>
              <a:rPr lang="en-GB" dirty="0" smtClean="0"/>
              <a:t>, nerve tissue and cerebral spinal fluid.</a:t>
            </a:r>
            <a:endParaRPr lang="en-US" dirty="0" smtClean="0"/>
          </a:p>
          <a:p>
            <a:endParaRPr lang="en-US" dirty="0"/>
          </a:p>
        </p:txBody>
      </p:sp>
    </p:spTree>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la6"/>
          <p:cNvPicPr>
            <a:picLocks noGrp="1"/>
          </p:cNvPicPr>
          <p:nvPr>
            <p:ph idx="1"/>
          </p:nvPr>
        </p:nvPicPr>
        <p:blipFill>
          <a:blip r:embed="rId2" cstate="print"/>
          <a:srcRect/>
          <a:stretch>
            <a:fillRect/>
          </a:stretch>
        </p:blipFill>
        <p:spPr bwMode="auto">
          <a:xfrm>
            <a:off x="1600200" y="2286000"/>
            <a:ext cx="5562600"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endParaRPr lang="en-US" dirty="0"/>
          </a:p>
        </p:txBody>
      </p:sp>
      <p:sp>
        <p:nvSpPr>
          <p:cNvPr id="3" name="Content Placeholder 2"/>
          <p:cNvSpPr>
            <a:spLocks noGrp="1"/>
          </p:cNvSpPr>
          <p:nvPr>
            <p:ph idx="1"/>
          </p:nvPr>
        </p:nvSpPr>
        <p:spPr/>
        <p:txBody>
          <a:bodyPr>
            <a:normAutofit lnSpcReduction="10000"/>
          </a:bodyPr>
          <a:lstStyle/>
          <a:p>
            <a:r>
              <a:rPr lang="en-GB" dirty="0" err="1" smtClean="0"/>
              <a:t>Spina</a:t>
            </a:r>
            <a:r>
              <a:rPr lang="en-GB" dirty="0" smtClean="0"/>
              <a:t> bifida is a common developmental defect of the central nervous system occurring in 1-2 of every 1000 newborn infants. </a:t>
            </a:r>
          </a:p>
          <a:p>
            <a:r>
              <a:rPr lang="en-GB" dirty="0" smtClean="0"/>
              <a:t>The posterior portion of the lamina of one or more vertebrae fails to fuse with or without defective development of the spinal cord, and tends to occur mostly in the lumbar or </a:t>
            </a:r>
            <a:r>
              <a:rPr lang="en-GB" dirty="0" err="1" smtClean="0"/>
              <a:t>lumbo</a:t>
            </a:r>
            <a:r>
              <a:rPr lang="en-GB" dirty="0" smtClean="0"/>
              <a:t>-sacral region.</a:t>
            </a:r>
          </a:p>
          <a:p>
            <a:r>
              <a:rPr lang="en-GB" dirty="0" smtClean="0"/>
              <a:t> In the milder type (</a:t>
            </a:r>
            <a:r>
              <a:rPr lang="en-GB" dirty="0" err="1" smtClean="0"/>
              <a:t>spina</a:t>
            </a:r>
            <a:r>
              <a:rPr lang="en-GB" dirty="0" smtClean="0"/>
              <a:t> bifida </a:t>
            </a:r>
            <a:r>
              <a:rPr lang="en-GB" dirty="0" err="1" smtClean="0"/>
              <a:t>oculta</a:t>
            </a:r>
            <a:r>
              <a:rPr lang="en-GB" dirty="0" smtClean="0"/>
              <a:t>), there may be no need for any medical intervention while in the </a:t>
            </a:r>
            <a:r>
              <a:rPr lang="en-GB" dirty="0" err="1" smtClean="0"/>
              <a:t>meningocele</a:t>
            </a:r>
            <a:r>
              <a:rPr lang="en-GB" dirty="0" smtClean="0"/>
              <a:t> and </a:t>
            </a:r>
            <a:r>
              <a:rPr lang="en-GB" dirty="0" err="1" smtClean="0"/>
              <a:t>meningomyelocele</a:t>
            </a:r>
            <a:r>
              <a:rPr lang="en-GB" dirty="0" smtClean="0"/>
              <a:t> surgical intervention is called for.</a:t>
            </a:r>
            <a:endParaRPr lang="en-US" dirty="0" smtClean="0"/>
          </a:p>
          <a:p>
            <a:endParaRPr lang="en-US" dirty="0"/>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a:bodyPr>
          <a:lstStyle/>
          <a:p>
            <a:r>
              <a:rPr lang="en-GB" dirty="0" smtClean="0"/>
              <a:t>Since </a:t>
            </a:r>
            <a:r>
              <a:rPr lang="en-GB" dirty="0" err="1" smtClean="0"/>
              <a:t>meningomyelocele</a:t>
            </a:r>
            <a:r>
              <a:rPr lang="en-GB" dirty="0" smtClean="0"/>
              <a:t> occurs more commonly than the other two forms, and is more severe in its clinical presentation,</a:t>
            </a:r>
          </a:p>
          <a:p>
            <a:r>
              <a:rPr lang="en-GB" dirty="0" smtClean="0"/>
              <a:t> surgery is indicated and should be performed at the earliest opportunity to prevent possible neurological damage.</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examination</a:t>
            </a:r>
            <a:endParaRPr lang="en-US" dirty="0"/>
          </a:p>
        </p:txBody>
      </p:sp>
      <p:sp>
        <p:nvSpPr>
          <p:cNvPr id="3" name="Content Placeholder 2"/>
          <p:cNvSpPr>
            <a:spLocks noGrp="1"/>
          </p:cNvSpPr>
          <p:nvPr>
            <p:ph idx="1"/>
          </p:nvPr>
        </p:nvSpPr>
        <p:spPr/>
        <p:txBody>
          <a:bodyPr>
            <a:normAutofit/>
          </a:bodyPr>
          <a:lstStyle/>
          <a:p>
            <a:r>
              <a:rPr lang="en-GB" dirty="0" smtClean="0"/>
              <a:t>In order to make a nursing diagnosis and prepare the nursing care plan, you should perform an objective physical examination from head to toe. </a:t>
            </a:r>
          </a:p>
          <a:p>
            <a:r>
              <a:rPr lang="en-GB" dirty="0" smtClean="0"/>
              <a:t>When examining a child, try and make friends first exercising all the patience.  Be flexible in the order of examination, that is, do upsetting and disturbing procedures last. In most cases the standard techniques of inspection, palpation, percussion and auscultation is used.</a:t>
            </a:r>
            <a:r>
              <a:rPr lang="en-GB" b="1" i="1" dirty="0" smtClean="0"/>
              <a:t> </a:t>
            </a:r>
            <a:endParaRPr lang="en-US" b="1" dirty="0" smtClean="0"/>
          </a:p>
          <a:p>
            <a:endParaRPr lang="en-US" dirty="0" smtClean="0"/>
          </a:p>
          <a:p>
            <a:endParaRPr lang="en-US" dirty="0"/>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and post op nursing</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The objectives of care should be to prevent infection and injury to the sac, skin damage and urinary tract infection, which is likely to occur. </a:t>
            </a:r>
          </a:p>
          <a:p>
            <a:r>
              <a:rPr lang="en-GB" dirty="0" smtClean="0"/>
              <a:t> These are achieved by performing aseptic technique dressing using warm normal saline until the operation is performed. </a:t>
            </a:r>
          </a:p>
          <a:p>
            <a:r>
              <a:rPr lang="en-GB" dirty="0" smtClean="0"/>
              <a:t> The dressing should be changed at least four hourly.</a:t>
            </a:r>
            <a:endParaRPr lang="en-US" dirty="0" smtClean="0"/>
          </a:p>
          <a:p>
            <a:r>
              <a:rPr lang="en-GB" dirty="0" smtClean="0"/>
              <a:t> The nurse should continue with her assessment of the child's general condition, paying particular attention to the </a:t>
            </a:r>
            <a:r>
              <a:rPr lang="en-GB" dirty="0" err="1" smtClean="0"/>
              <a:t>musculo</a:t>
            </a:r>
            <a:r>
              <a:rPr lang="en-GB" dirty="0" smtClean="0"/>
              <a:t>-skeletal functions, which may occur due to exposure of the nerve fibres. </a:t>
            </a:r>
          </a:p>
          <a:p>
            <a:r>
              <a:rPr lang="en-GB" dirty="0" smtClean="0"/>
              <a:t> The vital signs, that is, observation of temperature, pulse, respiration and blood pressure should be taken and recorded every two to four hours and any deviation from norms reported to the surgeon.</a:t>
            </a:r>
            <a:endParaRPr lang="en-US" dirty="0" smtClean="0"/>
          </a:p>
          <a:p>
            <a:endParaRPr lang="en-US" dirty="0"/>
          </a:p>
        </p:txBody>
      </p:sp>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others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Juvenile diabetes mellitus</a:t>
            </a:r>
            <a:endParaRPr lang="en-US" dirty="0"/>
          </a:p>
        </p:txBody>
      </p:sp>
      <p:sp>
        <p:nvSpPr>
          <p:cNvPr id="3" name="Content Placeholder 2"/>
          <p:cNvSpPr>
            <a:spLocks noGrp="1"/>
          </p:cNvSpPr>
          <p:nvPr>
            <p:ph idx="1"/>
          </p:nvPr>
        </p:nvSpPr>
        <p:spPr/>
        <p:txBody>
          <a:bodyPr>
            <a:normAutofit lnSpcReduction="10000"/>
          </a:bodyPr>
          <a:lstStyle/>
          <a:p>
            <a:r>
              <a:rPr lang="en-GB" dirty="0" smtClean="0"/>
              <a:t>Diabetes mellitus is a clinical symptom characterised by hyperglycaemia due to relative deficiencies of insulin action caused by either a diminished excretion by the islets of </a:t>
            </a:r>
            <a:r>
              <a:rPr lang="en-GB" dirty="0" err="1" smtClean="0"/>
              <a:t>langerhans</a:t>
            </a:r>
            <a:r>
              <a:rPr lang="en-GB" dirty="0" smtClean="0"/>
              <a:t> of the pancreas or due to the presence of insulin antagonists which render any insulin produced ineffective for carbohydrate metabolism resulting in </a:t>
            </a:r>
            <a:r>
              <a:rPr lang="en-GB" dirty="0" err="1" smtClean="0"/>
              <a:t>glycosuria</a:t>
            </a:r>
            <a:r>
              <a:rPr lang="en-GB" dirty="0" smtClean="0"/>
              <a:t>, ketosis and eventually coma. </a:t>
            </a:r>
          </a:p>
          <a:p>
            <a:r>
              <a:rPr lang="en-GB" dirty="0" smtClean="0"/>
              <a:t> Although diabetes mellitus can occur in childhood, it is very rare in those under the age of 2 years and where it occurs, there is a family history of diabetes.</a:t>
            </a:r>
            <a:endParaRPr lang="en-US" dirty="0"/>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The real cause of this failure to function of the pancreatic islet of </a:t>
            </a:r>
            <a:r>
              <a:rPr lang="en-GB" dirty="0" err="1" smtClean="0"/>
              <a:t>langerhans</a:t>
            </a:r>
            <a:r>
              <a:rPr lang="en-GB" dirty="0" smtClean="0"/>
              <a:t> is unknown. </a:t>
            </a:r>
          </a:p>
          <a:p>
            <a:pPr>
              <a:buNone/>
            </a:pPr>
            <a:r>
              <a:rPr lang="en-GB" dirty="0" smtClean="0"/>
              <a:t> However, several possible pre-disposing factors have been identified:</a:t>
            </a:r>
            <a:endParaRPr lang="en-US" dirty="0" smtClean="0"/>
          </a:p>
          <a:p>
            <a:r>
              <a:rPr lang="en-GB" dirty="0" smtClean="0"/>
              <a:t> Infection, particularly viral, has been blamed for precipitating the problem;</a:t>
            </a:r>
            <a:endParaRPr lang="en-US" dirty="0" smtClean="0"/>
          </a:p>
          <a:p>
            <a:pPr lvl="0"/>
            <a:r>
              <a:rPr lang="en-GB" dirty="0" smtClean="0"/>
              <a:t>Genetic factors account for a third of the cases;</a:t>
            </a:r>
            <a:endParaRPr lang="en-US" dirty="0" smtClean="0"/>
          </a:p>
          <a:p>
            <a:pPr lvl="0"/>
            <a:r>
              <a:rPr lang="en-GB" dirty="0" smtClean="0"/>
              <a:t>Environmental factors promote clinical presentation;</a:t>
            </a:r>
            <a:endParaRPr lang="en-US" dirty="0" smtClean="0"/>
          </a:p>
          <a:p>
            <a:pPr lvl="0"/>
            <a:r>
              <a:rPr lang="en-GB" dirty="0" smtClean="0"/>
              <a:t>Diet may play a role, for example, children on cow’s milk early in their infancy are more likely to get the condition;</a:t>
            </a:r>
            <a:endParaRPr lang="en-US" dirty="0" smtClean="0"/>
          </a:p>
          <a:p>
            <a:pPr lvl="0"/>
            <a:r>
              <a:rPr lang="en-GB" dirty="0" smtClean="0"/>
              <a:t>Stress stimulates the secretion of counter-regulatory hormones and also modulates immune activity.</a:t>
            </a:r>
            <a:endParaRPr lang="en-US" dirty="0" smtClean="0"/>
          </a:p>
          <a:p>
            <a:endParaRPr lang="en-US" dirty="0"/>
          </a:p>
        </p:txBody>
      </p:sp>
    </p:spTree>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Diabetes mellitus occurs from a relatively deficient or complete absence of insulin.  This changes the metabolism of the body. </a:t>
            </a:r>
          </a:p>
          <a:p>
            <a:r>
              <a:rPr lang="en-GB" dirty="0" smtClean="0"/>
              <a:t> In order to maintain life, the use of insulin may be necessary especially in insulin dependent diabetes.</a:t>
            </a:r>
            <a:endParaRPr lang="en-US" dirty="0" smtClean="0"/>
          </a:p>
          <a:p>
            <a:r>
              <a:rPr lang="en-GB" dirty="0" smtClean="0"/>
              <a:t> When insulin is deficient, or its action is hindered, glucose uptake and the storage of glycogen and fat are decreased.</a:t>
            </a:r>
          </a:p>
          <a:p>
            <a:r>
              <a:rPr lang="en-GB" dirty="0" smtClean="0"/>
              <a:t>  These events lead to the starvation of body cells and the accumulation of glucose (hyperglycaemia) and fat in the blood in the form of free fatty acids and </a:t>
            </a:r>
            <a:r>
              <a:rPr lang="en-GB" dirty="0" err="1" smtClean="0"/>
              <a:t>ketone</a:t>
            </a:r>
            <a:r>
              <a:rPr lang="en-GB" dirty="0" smtClean="0"/>
              <a:t> bodies. </a:t>
            </a:r>
          </a:p>
          <a:p>
            <a:r>
              <a:rPr lang="en-GB" dirty="0" smtClean="0"/>
              <a:t> The failure of glucose to enter the cells leads to increased blood glucose level.</a:t>
            </a:r>
          </a:p>
          <a:p>
            <a:r>
              <a:rPr lang="en-GB" dirty="0" smtClean="0"/>
              <a:t> </a:t>
            </a:r>
            <a:endParaRPr lang="en-US" dirty="0"/>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GB" dirty="0" smtClean="0"/>
              <a:t>The increased concentration causes fluid movement from the intracellular to the extra-cellular spaces and into the kidneys. </a:t>
            </a:r>
            <a:endParaRPr lang="en-US" dirty="0" smtClean="0"/>
          </a:p>
          <a:p>
            <a:r>
              <a:rPr lang="en-GB" dirty="0" smtClean="0"/>
              <a:t> Once the renal threshold is exceeded, </a:t>
            </a:r>
            <a:r>
              <a:rPr lang="en-GB" dirty="0" err="1" smtClean="0"/>
              <a:t>glycosuria</a:t>
            </a:r>
            <a:r>
              <a:rPr lang="en-GB" dirty="0" smtClean="0"/>
              <a:t> (glucose in urine) follows and this is accompanied by </a:t>
            </a:r>
            <a:r>
              <a:rPr lang="en-GB" dirty="0" err="1" smtClean="0"/>
              <a:t>polyuria</a:t>
            </a:r>
            <a:r>
              <a:rPr lang="en-GB" dirty="0" smtClean="0"/>
              <a:t>. </a:t>
            </a:r>
          </a:p>
          <a:p>
            <a:r>
              <a:rPr lang="en-GB" dirty="0" smtClean="0"/>
              <a:t> </a:t>
            </a:r>
            <a:r>
              <a:rPr lang="en-GB" dirty="0" err="1" smtClean="0"/>
              <a:t>Polyuria</a:t>
            </a:r>
            <a:r>
              <a:rPr lang="en-GB" dirty="0" smtClean="0"/>
              <a:t> leads to electrolyte depletion and dehydration, which increases thirst (</a:t>
            </a:r>
            <a:r>
              <a:rPr lang="en-GB" dirty="0" err="1" smtClean="0"/>
              <a:t>polydipsia</a:t>
            </a:r>
            <a:r>
              <a:rPr lang="en-GB" dirty="0" smtClean="0"/>
              <a:t>), while cellular starvation results in hunger. </a:t>
            </a:r>
          </a:p>
          <a:p>
            <a:r>
              <a:rPr lang="en-GB" dirty="0" smtClean="0"/>
              <a:t> Fat breakdown causes increased free fatty acids in the blood, which the liver converts to </a:t>
            </a:r>
            <a:r>
              <a:rPr lang="en-GB" dirty="0" err="1" smtClean="0"/>
              <a:t>ketone</a:t>
            </a:r>
            <a:r>
              <a:rPr lang="en-GB" dirty="0" smtClean="0"/>
              <a:t> bodies beta-</a:t>
            </a:r>
            <a:r>
              <a:rPr lang="en-GB" dirty="0" err="1" smtClean="0"/>
              <a:t>hydroxybutyric</a:t>
            </a:r>
            <a:r>
              <a:rPr lang="en-GB" dirty="0" smtClean="0"/>
              <a:t> acid, </a:t>
            </a:r>
            <a:r>
              <a:rPr lang="en-GB" dirty="0" err="1" smtClean="0"/>
              <a:t>acetoacetic</a:t>
            </a:r>
            <a:r>
              <a:rPr lang="en-GB" dirty="0" smtClean="0"/>
              <a:t> and acetone.  These, being acidic, lower blood ph. </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GB" dirty="0" smtClean="0"/>
              <a:t>Although there is always some similarity of clinical presentation in diabetic children to that of adults, some differences tend to exist;</a:t>
            </a:r>
            <a:endParaRPr lang="en-US" dirty="0" smtClean="0"/>
          </a:p>
          <a:p>
            <a:pPr lvl="0"/>
            <a:r>
              <a:rPr lang="en-GB" dirty="0" smtClean="0"/>
              <a:t>In children the onset is usually very sudden;</a:t>
            </a:r>
            <a:endParaRPr lang="en-US" dirty="0" smtClean="0"/>
          </a:p>
          <a:p>
            <a:pPr lvl="0"/>
            <a:r>
              <a:rPr lang="en-GB" dirty="0" smtClean="0"/>
              <a:t>It appears as though emotional stress and infections such as measles and tonsillitis tend to trigger its onset;</a:t>
            </a:r>
            <a:endParaRPr lang="en-US" dirty="0" smtClean="0"/>
          </a:p>
          <a:p>
            <a:pPr lvl="0"/>
            <a:r>
              <a:rPr lang="en-GB" dirty="0" smtClean="0"/>
              <a:t>Excessive thirst and </a:t>
            </a:r>
            <a:r>
              <a:rPr lang="en-GB" dirty="0" err="1" smtClean="0"/>
              <a:t>polyuria</a:t>
            </a:r>
            <a:r>
              <a:rPr lang="en-GB" dirty="0" smtClean="0"/>
              <a:t> with high specific gravity; </a:t>
            </a:r>
            <a:endParaRPr lang="en-US" dirty="0" smtClean="0"/>
          </a:p>
          <a:p>
            <a:pPr lvl="0"/>
            <a:r>
              <a:rPr lang="en-GB" dirty="0" smtClean="0"/>
              <a:t>The child who never wets the bed at night changes to bed-wetting.  The child gradually becomes lethargic, weak and irritable;</a:t>
            </a:r>
            <a:endParaRPr lang="en-US" dirty="0" smtClean="0"/>
          </a:p>
          <a:p>
            <a:pPr lvl="0"/>
            <a:r>
              <a:rPr lang="en-GB" dirty="0" smtClean="0"/>
              <a:t>As dehydration occurs, the skin and tongue become dry;</a:t>
            </a:r>
            <a:endParaRPr lang="en-US" dirty="0" smtClean="0"/>
          </a:p>
          <a:p>
            <a:endParaRPr lang="en-US" dirty="0"/>
          </a:p>
        </p:txBody>
      </p:sp>
    </p:spTree>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a:t>
            </a:r>
            <a:endParaRPr lang="en-US" dirty="0"/>
          </a:p>
        </p:txBody>
      </p:sp>
      <p:sp>
        <p:nvSpPr>
          <p:cNvPr id="3" name="Content Placeholder 2"/>
          <p:cNvSpPr>
            <a:spLocks noGrp="1"/>
          </p:cNvSpPr>
          <p:nvPr>
            <p:ph idx="1"/>
          </p:nvPr>
        </p:nvSpPr>
        <p:spPr/>
        <p:txBody>
          <a:bodyPr/>
          <a:lstStyle/>
          <a:p>
            <a:pPr lvl="0"/>
            <a:r>
              <a:rPr lang="en-GB" dirty="0" smtClean="0"/>
              <a:t>Rapid weight loss and developmental deterioration;</a:t>
            </a:r>
            <a:endParaRPr lang="en-US" dirty="0" smtClean="0"/>
          </a:p>
          <a:p>
            <a:pPr lvl="0"/>
            <a:r>
              <a:rPr lang="en-GB" dirty="0" smtClean="0"/>
              <a:t>The child may complain of abdominal pain; </a:t>
            </a:r>
            <a:endParaRPr lang="en-US" dirty="0" smtClean="0"/>
          </a:p>
          <a:p>
            <a:pPr lvl="0"/>
            <a:r>
              <a:rPr lang="en-GB" dirty="0" smtClean="0"/>
              <a:t>The penis or vulva is often red and irritated due to high sugar content in the urine </a:t>
            </a:r>
            <a:endParaRPr lang="en-US" dirty="0" smtClean="0"/>
          </a:p>
          <a:p>
            <a:pPr lvl="0"/>
            <a:r>
              <a:rPr lang="en-GB" dirty="0" smtClean="0"/>
              <a:t>The urine contains sugar and acetone;</a:t>
            </a:r>
            <a:endParaRPr lang="en-US" dirty="0" smtClean="0"/>
          </a:p>
          <a:p>
            <a:pPr lvl="0"/>
            <a:r>
              <a:rPr lang="en-GB" dirty="0" smtClean="0"/>
              <a:t>Vomiting may be present as ketosis increases;</a:t>
            </a:r>
            <a:endParaRPr lang="en-US" dirty="0" smtClean="0"/>
          </a:p>
          <a:p>
            <a:pPr lvl="0"/>
            <a:r>
              <a:rPr lang="en-GB" dirty="0" smtClean="0"/>
              <a:t>This tends to speed up the occurrence of diabetic coma.</a:t>
            </a:r>
            <a:endParaRPr lang="en-US" dirty="0" smtClean="0"/>
          </a:p>
          <a:p>
            <a:endParaRPr lang="en-US" dirty="0"/>
          </a:p>
        </p:txBody>
      </p:sp>
    </p:spTree>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investigations</a:t>
            </a:r>
            <a:endParaRPr lang="en-US" dirty="0"/>
          </a:p>
        </p:txBody>
      </p:sp>
      <p:sp>
        <p:nvSpPr>
          <p:cNvPr id="3" name="Content Placeholder 2"/>
          <p:cNvSpPr>
            <a:spLocks noGrp="1"/>
          </p:cNvSpPr>
          <p:nvPr>
            <p:ph idx="1"/>
          </p:nvPr>
        </p:nvSpPr>
        <p:spPr/>
        <p:txBody>
          <a:bodyPr/>
          <a:lstStyle/>
          <a:p>
            <a:r>
              <a:rPr lang="en-GB" dirty="0" smtClean="0"/>
              <a:t>Diabetes mellitus is more often overlooked or missed because other childhood illnesses overshadow the symptoms. </a:t>
            </a:r>
          </a:p>
          <a:p>
            <a:r>
              <a:rPr lang="en-GB" dirty="0" smtClean="0"/>
              <a:t> Certain investigations are essential in confirming the diagnosis. </a:t>
            </a:r>
          </a:p>
          <a:p>
            <a:r>
              <a:rPr lang="en-GB" dirty="0" smtClean="0"/>
              <a:t> A personal history should be taken from the parents.  </a:t>
            </a:r>
          </a:p>
          <a:p>
            <a:r>
              <a:rPr lang="en-GB" dirty="0" smtClean="0"/>
              <a:t>A physical examination should then be undertaken, which includes blood specimen for sugar level estimation, a glucose tolerance test and urine testing for sugar and acetone.</a:t>
            </a:r>
            <a:endParaRPr lang="en-US" dirty="0" smtClean="0"/>
          </a:p>
          <a:p>
            <a:endParaRPr lang="en-US" dirty="0"/>
          </a:p>
        </p:txBody>
      </p:sp>
    </p:spTree>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The child with diabetes mellitus should be admitted to the paediatric ward. </a:t>
            </a:r>
          </a:p>
          <a:p>
            <a:r>
              <a:rPr lang="en-GB" dirty="0" smtClean="0"/>
              <a:t>Depending on his/her age, the parents should be requested to stay so as to participate in his care.  This is important because when the child finally returns home, the parents will be able to continue with his home care. </a:t>
            </a:r>
          </a:p>
          <a:p>
            <a:r>
              <a:rPr lang="en-GB" dirty="0" smtClean="0"/>
              <a:t> You should continue to reassure the patients and parents periodically.  </a:t>
            </a:r>
          </a:p>
          <a:p>
            <a:r>
              <a:rPr lang="en-GB" dirty="0" smtClean="0"/>
              <a:t>You are responsible for monitoring his vital signs of temperature, pulse, respiration, blood sugar level 4 hourly and fluid intake and output.  These must be recorded on the available charts.</a:t>
            </a:r>
            <a:endParaRPr lang="en-US" dirty="0" smtClean="0"/>
          </a:p>
          <a:p>
            <a:r>
              <a:rPr lang="en-GB" dirty="0" smtClean="0"/>
              <a:t> An intravenous infusion of normal saline and dextrose 5%, calculated on drops per minute on a volume-controlled pump to maintain continuous flow rate without overloading the circulation should be administered. </a:t>
            </a:r>
          </a:p>
          <a:p>
            <a:r>
              <a:rPr lang="en-GB" dirty="0" smtClean="0"/>
              <a:t> The doctor and nurses should aim at stabilization of the child's diabetes as soon as he/she is admitted in hospital. </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GB" dirty="0" smtClean="0"/>
              <a:t> </a:t>
            </a:r>
            <a:r>
              <a:rPr lang="en-GB" b="1" dirty="0" smtClean="0"/>
              <a:t>Position/place for examination</a:t>
            </a:r>
            <a:endParaRPr lang="en-US" dirty="0" smtClean="0"/>
          </a:p>
          <a:p>
            <a:r>
              <a:rPr lang="en-GB" dirty="0" smtClean="0"/>
              <a:t>When examining a child, it is important to seek the help of the parent or guardian to prevent unnecessary movement and resentment by the child.</a:t>
            </a:r>
          </a:p>
          <a:p>
            <a:r>
              <a:rPr lang="en-GB" dirty="0" smtClean="0"/>
              <a:t> The young children will have to be undressed by the parent/guardian, while the examination will be performed on his/her laps.</a:t>
            </a:r>
          </a:p>
          <a:p>
            <a:r>
              <a:rPr lang="en-GB" dirty="0" smtClean="0"/>
              <a:t> The use of distracters may also win the child’s confidence and enhance his co-operation.</a:t>
            </a:r>
            <a:endParaRPr lang="en-US" dirty="0" smtClean="0"/>
          </a:p>
          <a:p>
            <a:r>
              <a:rPr lang="en-GB" dirty="0" smtClean="0"/>
              <a:t> You should talk to the child and mother in a low voice and persuasive manner maintaining eye contact at the level to that of the patient.</a:t>
            </a:r>
          </a:p>
          <a:p>
            <a:r>
              <a:rPr lang="en-GB" dirty="0" smtClean="0"/>
              <a:t> Older children may be given the necessary instruction on what to do and should be allowed to choose the position they wish to adopt during physical examination.</a:t>
            </a:r>
            <a:endParaRPr lang="en-US" dirty="0" smtClean="0"/>
          </a:p>
          <a:p>
            <a:r>
              <a:rPr lang="en-GB" dirty="0" smtClean="0"/>
              <a:t> The child’s developmental and nutritional status is also assessed during the physical examination </a:t>
            </a:r>
            <a:endParaRPr lang="en-US" dirty="0" smtClean="0"/>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Mgt…..</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 The child's own appetite should be allowed to regulate his blood sugar level.  A very energetic child will become hungry from time to time and all this needs to be taken into account when planning his/her dietary requirement and insulin needs.</a:t>
            </a:r>
            <a:endParaRPr lang="en-US" dirty="0" smtClean="0"/>
          </a:p>
          <a:p>
            <a:r>
              <a:rPr lang="en-GB" dirty="0" smtClean="0"/>
              <a:t> In order to maintain normal development, a diabetic child should normally be allowed to eat a less restrictive diet with the exception of large amounts of foods high in carbohydrate. </a:t>
            </a:r>
          </a:p>
          <a:p>
            <a:r>
              <a:rPr lang="en-GB" dirty="0" smtClean="0"/>
              <a:t> Plenty of oral fluids should be encouraged as well as good general body hygiene. </a:t>
            </a:r>
          </a:p>
          <a:p>
            <a:r>
              <a:rPr lang="en-GB" dirty="0" smtClean="0"/>
              <a:t> The child and parents should be taught how to manage diabetes.  This includes insulin administration, urinalysis, diet control and any other essential health care pertaining to this condition. </a:t>
            </a:r>
          </a:p>
          <a:p>
            <a:r>
              <a:rPr lang="en-GB" dirty="0" smtClean="0"/>
              <a:t> They should be helped to learn how to calculate insulin dosages, vary sites of injections and how to maintain the diabetic chart at home.  Above all, they should be assisted to come to terms with the incurable medical condition as a disability.</a:t>
            </a:r>
            <a:endParaRPr lang="en-US" dirty="0" smtClean="0"/>
          </a:p>
          <a:p>
            <a:endParaRPr lang="en-US" dirty="0"/>
          </a:p>
        </p:txBody>
      </p:sp>
    </p:spTree>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US" dirty="0"/>
          </a:p>
        </p:txBody>
      </p:sp>
      <p:sp>
        <p:nvSpPr>
          <p:cNvPr id="3" name="Content Placeholder 2"/>
          <p:cNvSpPr>
            <a:spLocks noGrp="1"/>
          </p:cNvSpPr>
          <p:nvPr>
            <p:ph idx="1"/>
          </p:nvPr>
        </p:nvSpPr>
        <p:spPr/>
        <p:txBody>
          <a:bodyPr>
            <a:normAutofit/>
          </a:bodyPr>
          <a:lstStyle/>
          <a:p>
            <a:r>
              <a:rPr lang="en-GB" dirty="0" smtClean="0"/>
              <a:t>The main complications to be highlighted are susceptibility to infection</a:t>
            </a:r>
          </a:p>
          <a:p>
            <a:r>
              <a:rPr lang="en-GB" dirty="0" smtClean="0"/>
              <a:t> Coma is also a possibility. </a:t>
            </a:r>
          </a:p>
          <a:p>
            <a:r>
              <a:rPr lang="en-GB" dirty="0" smtClean="0"/>
              <a:t> Unconsciousness may result due to insulin given without food (hypoglycaemic coma).</a:t>
            </a:r>
          </a:p>
          <a:p>
            <a:r>
              <a:rPr lang="en-GB" dirty="0" smtClean="0"/>
              <a:t>   Hyperglycaemic coma may also occur, especially if the child on insulin skips his dosages and does not adhere to the prescribed diet.</a:t>
            </a:r>
            <a:endParaRPr lang="en-US" dirty="0" smtClean="0"/>
          </a:p>
          <a:p>
            <a:endParaRPr lang="en-US" dirty="0"/>
          </a:p>
        </p:txBody>
      </p:sp>
    </p:spTree>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smtClean="0"/>
              <a:t>onditions of the ear</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Otitis</a:t>
            </a:r>
            <a:r>
              <a:rPr lang="en-US" dirty="0" smtClean="0"/>
              <a:t> media</a:t>
            </a:r>
            <a:endParaRPr lang="en-US" dirty="0"/>
          </a:p>
        </p:txBody>
      </p:sp>
      <p:sp>
        <p:nvSpPr>
          <p:cNvPr id="3" name="Content Placeholder 2"/>
          <p:cNvSpPr>
            <a:spLocks noGrp="1"/>
          </p:cNvSpPr>
          <p:nvPr>
            <p:ph idx="1"/>
          </p:nvPr>
        </p:nvSpPr>
        <p:spPr/>
        <p:txBody>
          <a:bodyPr/>
          <a:lstStyle/>
          <a:p>
            <a:r>
              <a:rPr lang="en-GB" dirty="0" smtClean="0"/>
              <a:t>The ear, nose and throat are anatomically closely related. </a:t>
            </a:r>
          </a:p>
          <a:p>
            <a:r>
              <a:rPr lang="en-GB" dirty="0" smtClean="0"/>
              <a:t> This means that infections can quite easily spread from one to the other. </a:t>
            </a:r>
          </a:p>
          <a:p>
            <a:r>
              <a:rPr lang="en-GB" dirty="0" smtClean="0"/>
              <a:t> The inflammation of the middle ear is a common condition in children, which emerges as a secondary infection following a sore throat, common cold tonsillitis, dental problems, mouth infections and ascending infections from the upper respiratory tract through the </a:t>
            </a:r>
            <a:r>
              <a:rPr lang="en-GB" dirty="0" err="1" smtClean="0"/>
              <a:t>eustachian</a:t>
            </a:r>
            <a:r>
              <a:rPr lang="en-GB" dirty="0" smtClean="0"/>
              <a:t> tube.</a:t>
            </a:r>
            <a:endParaRPr lang="en-US" dirty="0" smtClean="0"/>
          </a:p>
          <a:p>
            <a:endParaRPr lang="en-US" dirty="0"/>
          </a:p>
        </p:txBody>
      </p:sp>
    </p:spTree>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Predisposing factors</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GB" dirty="0" smtClean="0"/>
              <a:t>The function of the </a:t>
            </a:r>
            <a:r>
              <a:rPr lang="en-GB" dirty="0" err="1" smtClean="0"/>
              <a:t>eustachian</a:t>
            </a:r>
            <a:r>
              <a:rPr lang="en-GB" dirty="0" smtClean="0"/>
              <a:t> tubes is to clear secretions produced by the middle ear into the </a:t>
            </a:r>
            <a:r>
              <a:rPr lang="en-GB" dirty="0" err="1" smtClean="0"/>
              <a:t>nasopharynx</a:t>
            </a:r>
            <a:r>
              <a:rPr lang="en-GB" dirty="0" smtClean="0"/>
              <a:t> in order to equalize the external air pressure with the pressure in the middle ear.  </a:t>
            </a:r>
          </a:p>
          <a:p>
            <a:pPr>
              <a:buFont typeface="Wingdings" pitchFamily="2" charset="2"/>
              <a:buChar char="Ø"/>
            </a:pPr>
            <a:r>
              <a:rPr lang="en-GB" dirty="0" smtClean="0"/>
              <a:t>Disease in the middle ear is usually common in infancy and early childhood for several reasons:</a:t>
            </a:r>
            <a:endParaRPr lang="en-US" dirty="0" smtClean="0"/>
          </a:p>
          <a:p>
            <a:pPr lvl="0"/>
            <a:r>
              <a:rPr lang="en-GB" dirty="0" smtClean="0"/>
              <a:t>The </a:t>
            </a:r>
            <a:r>
              <a:rPr lang="en-GB" dirty="0" err="1" smtClean="0"/>
              <a:t>eustachian</a:t>
            </a:r>
            <a:r>
              <a:rPr lang="en-GB" dirty="0" smtClean="0"/>
              <a:t> tubes in very young children are wider, shorter and lie in a more horizontal  position than those of adults and older children;</a:t>
            </a:r>
            <a:endParaRPr lang="en-US" dirty="0" smtClean="0"/>
          </a:p>
          <a:p>
            <a:pPr lvl="0"/>
            <a:r>
              <a:rPr lang="en-GB" dirty="0" smtClean="0"/>
              <a:t>Young children's </a:t>
            </a:r>
            <a:r>
              <a:rPr lang="en-GB" dirty="0" err="1" smtClean="0"/>
              <a:t>eustachian</a:t>
            </a:r>
            <a:r>
              <a:rPr lang="en-GB" dirty="0" smtClean="0"/>
              <a:t> tubes open more easily than those of adults and older children because the supportive cartilage is stiff;</a:t>
            </a:r>
            <a:endParaRPr lang="en-US" dirty="0" smtClean="0"/>
          </a:p>
          <a:p>
            <a:pPr lvl="0"/>
            <a:r>
              <a:rPr lang="en-GB" dirty="0" smtClean="0"/>
              <a:t>Children, have numerous </a:t>
            </a:r>
            <a:r>
              <a:rPr lang="en-GB" dirty="0" err="1" smtClean="0"/>
              <a:t>tymphoid</a:t>
            </a:r>
            <a:r>
              <a:rPr lang="en-GB" dirty="0" smtClean="0"/>
              <a:t> tissues plus adenoids in the pharynx, which can easily obstruct the openings of the tube;</a:t>
            </a:r>
            <a:endParaRPr lang="en-US" dirty="0" smtClean="0"/>
          </a:p>
          <a:p>
            <a:endParaRPr lang="en-US" dirty="0"/>
          </a:p>
        </p:txBody>
      </p:sp>
    </p:spTree>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Predisposing……</a:t>
            </a:r>
            <a:endParaRPr lang="en-US" dirty="0"/>
          </a:p>
        </p:txBody>
      </p:sp>
      <p:sp>
        <p:nvSpPr>
          <p:cNvPr id="3" name="Content Placeholder 2"/>
          <p:cNvSpPr>
            <a:spLocks noGrp="1"/>
          </p:cNvSpPr>
          <p:nvPr>
            <p:ph idx="1"/>
          </p:nvPr>
        </p:nvSpPr>
        <p:spPr/>
        <p:txBody>
          <a:bodyPr/>
          <a:lstStyle/>
          <a:p>
            <a:pPr lvl="0"/>
            <a:r>
              <a:rPr lang="en-GB" dirty="0" smtClean="0"/>
              <a:t>Infections easily occur in young children because they have an immature humeral defence mechanism;</a:t>
            </a:r>
            <a:endParaRPr lang="en-US" dirty="0" smtClean="0"/>
          </a:p>
          <a:p>
            <a:pPr lvl="0"/>
            <a:r>
              <a:rPr lang="en-GB" dirty="0" smtClean="0"/>
              <a:t>Children have frequent incidences of the upper respiratory tract infections, thereby permitting micro-organisms to ascend through the </a:t>
            </a:r>
            <a:r>
              <a:rPr lang="en-GB" dirty="0" err="1" smtClean="0"/>
              <a:t>eustachian</a:t>
            </a:r>
            <a:r>
              <a:rPr lang="en-GB" dirty="0" smtClean="0"/>
              <a:t> tubes to the middle ears;</a:t>
            </a:r>
            <a:endParaRPr lang="en-US" dirty="0" smtClean="0"/>
          </a:p>
          <a:p>
            <a:pPr lvl="0"/>
            <a:r>
              <a:rPr lang="en-GB" dirty="0" smtClean="0"/>
              <a:t>The drainage from the </a:t>
            </a:r>
            <a:r>
              <a:rPr lang="en-GB" dirty="0" err="1" smtClean="0"/>
              <a:t>eustachian</a:t>
            </a:r>
            <a:r>
              <a:rPr lang="en-GB" dirty="0" smtClean="0"/>
              <a:t> tubes is reduced by frequent      accumulation of liquids and milk in the pharyngeal cavity because infants and the young children usually assume supine position.</a:t>
            </a:r>
            <a:endParaRPr lang="en-US" dirty="0" smtClean="0"/>
          </a:p>
          <a:p>
            <a:endParaRPr lang="en-US" dirty="0"/>
          </a:p>
        </p:txBody>
      </p:sp>
    </p:spTree>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fontScale="85000" lnSpcReduction="20000"/>
          </a:bodyPr>
          <a:lstStyle/>
          <a:p>
            <a:pPr lvl="0"/>
            <a:r>
              <a:rPr lang="en-GB" dirty="0" smtClean="0"/>
              <a:t>A history of insidious onset with one of the first signs being the child rolling his head on the pillow and pulling his ear because of severe irritation;</a:t>
            </a:r>
            <a:endParaRPr lang="en-US" dirty="0" smtClean="0"/>
          </a:p>
          <a:p>
            <a:pPr lvl="0"/>
            <a:r>
              <a:rPr lang="en-GB" dirty="0" smtClean="0"/>
              <a:t>Pain becomes increasingly severe as the body temperature rises to about 39-40 degree </a:t>
            </a:r>
            <a:r>
              <a:rPr lang="en-GB" dirty="0" err="1" smtClean="0"/>
              <a:t>celsius</a:t>
            </a:r>
            <a:r>
              <a:rPr lang="en-GB" dirty="0" smtClean="0"/>
              <a:t>; </a:t>
            </a:r>
            <a:endParaRPr lang="en-US" dirty="0" smtClean="0"/>
          </a:p>
          <a:p>
            <a:pPr lvl="0"/>
            <a:r>
              <a:rPr lang="en-GB" dirty="0" smtClean="0"/>
              <a:t>The child is very irritable, resents being touched and looks toxic;</a:t>
            </a:r>
            <a:endParaRPr lang="en-US" dirty="0" smtClean="0"/>
          </a:p>
          <a:p>
            <a:pPr lvl="0"/>
            <a:r>
              <a:rPr lang="en-GB" dirty="0" smtClean="0"/>
              <a:t>Diarrhoea, vomiting and convulsions are common features of </a:t>
            </a:r>
            <a:r>
              <a:rPr lang="en-GB" dirty="0" err="1" smtClean="0"/>
              <a:t>otitis</a:t>
            </a:r>
            <a:r>
              <a:rPr lang="en-GB" dirty="0" smtClean="0"/>
              <a:t> media;</a:t>
            </a:r>
            <a:endParaRPr lang="en-US" dirty="0" smtClean="0"/>
          </a:p>
          <a:p>
            <a:pPr lvl="0"/>
            <a:r>
              <a:rPr lang="en-GB" dirty="0" smtClean="0"/>
              <a:t>The blood vessels of the tympanic membrane (eardrum) look dilated and congested on examination;</a:t>
            </a:r>
            <a:endParaRPr lang="en-US" dirty="0" smtClean="0"/>
          </a:p>
          <a:p>
            <a:pPr lvl="0"/>
            <a:r>
              <a:rPr lang="en-GB" dirty="0" smtClean="0"/>
              <a:t>The eardrum may be opaque due to the presence of pus;</a:t>
            </a:r>
            <a:endParaRPr lang="en-US" dirty="0" smtClean="0"/>
          </a:p>
          <a:p>
            <a:pPr lvl="0"/>
            <a:r>
              <a:rPr lang="en-GB" dirty="0" smtClean="0"/>
              <a:t>Mobility of the eardrum is lost and bulges outwards;</a:t>
            </a:r>
            <a:endParaRPr lang="en-US" dirty="0" smtClean="0"/>
          </a:p>
          <a:p>
            <a:pPr lvl="0"/>
            <a:r>
              <a:rPr lang="en-GB" dirty="0" smtClean="0"/>
              <a:t>Hearing may be temporarily impaired.</a:t>
            </a:r>
            <a:endParaRPr lang="en-US" dirty="0" smtClean="0"/>
          </a:p>
        </p:txBody>
      </p:sp>
    </p:spTree>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investigations</a:t>
            </a:r>
            <a:endParaRPr lang="en-US" dirty="0"/>
          </a:p>
        </p:txBody>
      </p:sp>
      <p:sp>
        <p:nvSpPr>
          <p:cNvPr id="3" name="Content Placeholder 2"/>
          <p:cNvSpPr>
            <a:spLocks noGrp="1"/>
          </p:cNvSpPr>
          <p:nvPr>
            <p:ph idx="1"/>
          </p:nvPr>
        </p:nvSpPr>
        <p:spPr/>
        <p:txBody>
          <a:bodyPr/>
          <a:lstStyle/>
          <a:p>
            <a:r>
              <a:rPr lang="en-GB" dirty="0" smtClean="0"/>
              <a:t>Begin with a personal history from the parents or guardians of the child.</a:t>
            </a:r>
          </a:p>
          <a:p>
            <a:r>
              <a:rPr lang="en-GB" dirty="0" smtClean="0"/>
              <a:t>  A physical examination, to include the ears, throat and cervical lymph nodes, should be undertaken.  </a:t>
            </a:r>
          </a:p>
          <a:p>
            <a:r>
              <a:rPr lang="en-GB" dirty="0" smtClean="0"/>
              <a:t>Additionally, take pus swabs for culture and sensitivity from the discharging ears. </a:t>
            </a:r>
            <a:endParaRPr lang="en-US" dirty="0" smtClean="0"/>
          </a:p>
          <a:p>
            <a:endParaRPr lang="en-US" dirty="0"/>
          </a:p>
        </p:txBody>
      </p:sp>
    </p:spTree>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mgt</a:t>
            </a:r>
            <a:endParaRPr lang="en-US" dirty="0"/>
          </a:p>
        </p:txBody>
      </p:sp>
      <p:sp>
        <p:nvSpPr>
          <p:cNvPr id="3" name="Content Placeholder 2"/>
          <p:cNvSpPr>
            <a:spLocks noGrp="1"/>
          </p:cNvSpPr>
          <p:nvPr>
            <p:ph idx="1"/>
          </p:nvPr>
        </p:nvSpPr>
        <p:spPr/>
        <p:txBody>
          <a:bodyPr>
            <a:normAutofit/>
          </a:bodyPr>
          <a:lstStyle/>
          <a:p>
            <a:r>
              <a:rPr lang="en-GB" dirty="0" smtClean="0"/>
              <a:t>Due to severe pain, pyrexia and discomfort, the child is best nursed on bed rest with the affected side downwards to facilitate drainage of pus if any. This is done until the temperature settles.</a:t>
            </a:r>
            <a:endParaRPr lang="en-US" dirty="0" smtClean="0"/>
          </a:p>
          <a:p>
            <a:r>
              <a:rPr lang="en-GB" dirty="0" smtClean="0"/>
              <a:t> Pain is best controlled by use of mild analgesics such as </a:t>
            </a:r>
            <a:r>
              <a:rPr lang="en-GB" dirty="0" err="1" smtClean="0"/>
              <a:t>paracetamol</a:t>
            </a:r>
            <a:r>
              <a:rPr lang="en-GB" dirty="0" smtClean="0"/>
              <a:t> given three times a day.  This will also help to lower the temperature.  </a:t>
            </a:r>
          </a:p>
          <a:p>
            <a:r>
              <a:rPr lang="en-GB" dirty="0" smtClean="0"/>
              <a:t>The child's vital signs including observations of temperature, pulse and respiration are best taken and recorded four hourly. </a:t>
            </a:r>
            <a:endParaRPr lang="en-US" dirty="0"/>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treatment</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Antibiotics such as </a:t>
            </a:r>
            <a:r>
              <a:rPr lang="en-GB" dirty="0" err="1" smtClean="0"/>
              <a:t>ampicillin</a:t>
            </a:r>
            <a:r>
              <a:rPr lang="en-GB" dirty="0" smtClean="0"/>
              <a:t> or </a:t>
            </a:r>
            <a:r>
              <a:rPr lang="en-GB" dirty="0" err="1" smtClean="0"/>
              <a:t>amoxyl</a:t>
            </a:r>
            <a:r>
              <a:rPr lang="en-GB" dirty="0" smtClean="0"/>
              <a:t> syrup to be administered orally or by intramuscular injection.  </a:t>
            </a:r>
          </a:p>
          <a:p>
            <a:r>
              <a:rPr lang="en-GB" dirty="0" smtClean="0"/>
              <a:t>Alternatively, </a:t>
            </a:r>
            <a:r>
              <a:rPr lang="en-GB" dirty="0" err="1" smtClean="0"/>
              <a:t>septrin</a:t>
            </a:r>
            <a:r>
              <a:rPr lang="en-GB" dirty="0" smtClean="0"/>
              <a:t> syrup may be prescribed.  </a:t>
            </a:r>
          </a:p>
          <a:p>
            <a:r>
              <a:rPr lang="en-GB" dirty="0" smtClean="0"/>
              <a:t>When the eardrum is grossly bulging, surgical measures may have to be undertaken.  This procedure is known as a </a:t>
            </a:r>
            <a:r>
              <a:rPr lang="en-GB" dirty="0" err="1" smtClean="0"/>
              <a:t>myringotomy</a:t>
            </a:r>
            <a:r>
              <a:rPr lang="en-GB" dirty="0" smtClean="0"/>
              <a:t> (incision of the eardrum) to facilitate pus drainage from the middle ear. </a:t>
            </a:r>
          </a:p>
          <a:p>
            <a:r>
              <a:rPr lang="en-GB" dirty="0" smtClean="0"/>
              <a:t> Daily or </a:t>
            </a:r>
            <a:r>
              <a:rPr lang="en-GB" dirty="0" err="1" smtClean="0"/>
              <a:t>bd</a:t>
            </a:r>
            <a:r>
              <a:rPr lang="en-GB" dirty="0" smtClean="0"/>
              <a:t> aural toilet should be performed using normal saline.  </a:t>
            </a:r>
          </a:p>
          <a:p>
            <a:r>
              <a:rPr lang="en-GB" dirty="0" smtClean="0"/>
              <a:t>A pad is held over the ear with a strapping (no packing of ear should be carried out in such cases). </a:t>
            </a:r>
          </a:p>
          <a:p>
            <a:r>
              <a:rPr lang="en-GB" dirty="0" smtClean="0"/>
              <a:t> Pain usually abates after pus has been drained out.</a:t>
            </a:r>
            <a:endParaRPr lang="en-US"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GB" b="1" dirty="0" smtClean="0"/>
              <a:t>Some of the common investigations, which you may handle include:</a:t>
            </a:r>
            <a:endParaRPr lang="en-US" b="1" dirty="0" smtClean="0"/>
          </a:p>
          <a:p>
            <a:pPr lvl="0"/>
            <a:r>
              <a:rPr lang="en-GB" dirty="0" smtClean="0"/>
              <a:t>Body fluids, excretions and secretions, and tissues for culture and sensitivity tests;</a:t>
            </a:r>
            <a:endParaRPr lang="en-US" dirty="0" smtClean="0"/>
          </a:p>
          <a:p>
            <a:pPr lvl="0"/>
            <a:r>
              <a:rPr lang="en-GB" dirty="0" smtClean="0"/>
              <a:t>Blood for white cell counts and differentials;</a:t>
            </a:r>
            <a:endParaRPr lang="en-US" dirty="0" smtClean="0"/>
          </a:p>
          <a:p>
            <a:pPr lvl="0">
              <a:buFont typeface="Wingdings" pitchFamily="2" charset="2"/>
              <a:buChar char="ü"/>
            </a:pPr>
            <a:r>
              <a:rPr lang="en-GB" dirty="0" smtClean="0"/>
              <a:t>Haemoglobin and malarial parasites;</a:t>
            </a:r>
            <a:endParaRPr lang="en-US" dirty="0" smtClean="0"/>
          </a:p>
          <a:p>
            <a:pPr lvl="0">
              <a:buFont typeface="Wingdings" pitchFamily="2" charset="2"/>
              <a:buChar char="ü"/>
            </a:pPr>
            <a:r>
              <a:rPr lang="en-GB" dirty="0" smtClean="0"/>
              <a:t>Grouping and cross matching;</a:t>
            </a:r>
            <a:endParaRPr lang="en-US" dirty="0" smtClean="0"/>
          </a:p>
          <a:p>
            <a:pPr lvl="0"/>
            <a:r>
              <a:rPr lang="en-GB" dirty="0" smtClean="0"/>
              <a:t>Urine for microscopic, albumen, sugar, acetone;</a:t>
            </a:r>
            <a:endParaRPr lang="en-US" dirty="0" smtClean="0"/>
          </a:p>
          <a:p>
            <a:pPr lvl="0"/>
            <a:r>
              <a:rPr lang="en-GB" dirty="0" smtClean="0"/>
              <a:t>Stool for ova and cysts and occult blood;</a:t>
            </a:r>
            <a:endParaRPr lang="en-US" dirty="0" smtClean="0"/>
          </a:p>
          <a:p>
            <a:pPr lvl="0"/>
            <a:r>
              <a:rPr lang="en-GB" dirty="0" smtClean="0"/>
              <a:t>Radiological investigations, although for  very young babies this may have to be kept to a minimum;</a:t>
            </a:r>
            <a:endParaRPr lang="en-US" dirty="0" smtClean="0"/>
          </a:p>
          <a:p>
            <a:endParaRPr lang="en-US" dirty="0"/>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GB" b="1" i="1" dirty="0" smtClean="0"/>
              <a:t>Complications of </a:t>
            </a:r>
            <a:r>
              <a:rPr lang="en-GB" b="1" i="1" dirty="0" err="1" smtClean="0"/>
              <a:t>otitis</a:t>
            </a:r>
            <a:r>
              <a:rPr lang="en-GB" b="1" i="1" dirty="0" smtClean="0"/>
              <a:t> media</a:t>
            </a:r>
            <a:endParaRPr lang="en-US" b="1" dirty="0" smtClean="0"/>
          </a:p>
          <a:p>
            <a:r>
              <a:rPr lang="en-GB" dirty="0" smtClean="0"/>
              <a:t>Meningitis, </a:t>
            </a:r>
          </a:p>
          <a:p>
            <a:r>
              <a:rPr lang="en-GB" dirty="0" smtClean="0"/>
              <a:t>chronic </a:t>
            </a:r>
            <a:r>
              <a:rPr lang="en-GB" dirty="0" err="1" smtClean="0"/>
              <a:t>otitis</a:t>
            </a:r>
            <a:r>
              <a:rPr lang="en-GB" dirty="0" smtClean="0"/>
              <a:t> media,</a:t>
            </a:r>
          </a:p>
          <a:p>
            <a:r>
              <a:rPr lang="en-GB" dirty="0" smtClean="0"/>
              <a:t> </a:t>
            </a:r>
            <a:r>
              <a:rPr lang="en-GB" dirty="0" err="1" smtClean="0"/>
              <a:t>mastoiditis</a:t>
            </a:r>
            <a:r>
              <a:rPr lang="en-GB" dirty="0" smtClean="0"/>
              <a:t> and</a:t>
            </a:r>
          </a:p>
          <a:p>
            <a:r>
              <a:rPr lang="en-GB" dirty="0" smtClean="0"/>
              <a:t> </a:t>
            </a:r>
            <a:r>
              <a:rPr lang="en-GB" dirty="0" err="1" smtClean="0"/>
              <a:t>otitis</a:t>
            </a:r>
            <a:r>
              <a:rPr lang="en-GB" dirty="0" smtClean="0"/>
              <a:t> </a:t>
            </a:r>
            <a:r>
              <a:rPr lang="en-GB" dirty="0" err="1" smtClean="0"/>
              <a:t>intima</a:t>
            </a:r>
            <a:r>
              <a:rPr lang="en-GB" dirty="0" smtClean="0"/>
              <a:t> leading to deafness.</a:t>
            </a:r>
            <a:endParaRPr lang="en-US" dirty="0" smtClean="0"/>
          </a:p>
          <a:p>
            <a:endParaRPr lang="en-US" dirty="0"/>
          </a:p>
        </p:txBody>
      </p:sp>
    </p:spTree>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Revise on reproductive system anomalies to include ambiguous genitalia and </a:t>
            </a:r>
            <a:r>
              <a:rPr lang="en-US" dirty="0" err="1" smtClean="0"/>
              <a:t>hypospadias</a:t>
            </a:r>
            <a:endParaRPr lang="en-US" dirty="0"/>
          </a:p>
        </p:txBody>
      </p:sp>
    </p:spTree>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endParaRPr lang="en-US" sz="4000" dirty="0" smtClean="0"/>
          </a:p>
          <a:p>
            <a:pPr>
              <a:buNone/>
            </a:pPr>
            <a:endParaRPr lang="en-US" sz="4000" dirty="0" smtClean="0"/>
          </a:p>
          <a:p>
            <a:pPr>
              <a:buNone/>
            </a:pPr>
            <a:r>
              <a:rPr lang="en-US" sz="4000" dirty="0" smtClean="0"/>
              <a:t>                  Thank you!</a:t>
            </a:r>
            <a:endParaRPr lang="en-US" sz="4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GB" dirty="0" smtClean="0"/>
              <a:t>Endoscopic investigations may also be carried out but only in a few selected patients according to the problems they are suffering from;</a:t>
            </a:r>
            <a:endParaRPr lang="en-US" dirty="0" smtClean="0"/>
          </a:p>
          <a:p>
            <a:pPr lvl="0"/>
            <a:r>
              <a:rPr lang="en-GB" dirty="0" smtClean="0"/>
              <a:t>Sputum for microscopic culture and sensitivity. Where the patient is unable to produce the specimen, insertion of a </a:t>
            </a:r>
            <a:r>
              <a:rPr lang="en-GB" dirty="0" err="1" smtClean="0"/>
              <a:t>naso</a:t>
            </a:r>
            <a:r>
              <a:rPr lang="en-GB" dirty="0" smtClean="0"/>
              <a:t>-gastric tube may be considered and stomach content aspirated and sent to laboratory. </a:t>
            </a:r>
            <a:endParaRPr lang="en-US" dirty="0" smtClean="0"/>
          </a:p>
          <a:p>
            <a:pPr>
              <a:buFont typeface="Wingdings" pitchFamily="2" charset="2"/>
              <a:buChar char="Ø"/>
            </a:pPr>
            <a:r>
              <a:rPr lang="en-GB" dirty="0" smtClean="0"/>
              <a:t>You should endeavour to ensure that the parents and the patients are physically and psychologically prepared before, during and after the procedures. </a:t>
            </a:r>
          </a:p>
          <a:p>
            <a:pPr>
              <a:buFont typeface="Wingdings" pitchFamily="2" charset="2"/>
              <a:buChar char="Ø"/>
            </a:pPr>
            <a:r>
              <a:rPr lang="en-GB" dirty="0" smtClean="0"/>
              <a:t>Above all, the principles of infection control must be observed when handling specimen.</a:t>
            </a:r>
            <a:endParaRPr lang="en-US"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IMCI</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 This is a strategy, which combines improved management of childhood illnesses with aspects of nutrition, immunization and several other important influences on child health, including maternal health.</a:t>
            </a:r>
          </a:p>
          <a:p>
            <a:r>
              <a:rPr lang="en-GB" dirty="0" smtClean="0"/>
              <a:t> The </a:t>
            </a:r>
            <a:r>
              <a:rPr lang="en-GB" dirty="0" err="1" smtClean="0"/>
              <a:t>imci</a:t>
            </a:r>
            <a:r>
              <a:rPr lang="en-GB" dirty="0" smtClean="0"/>
              <a:t> strategy aims at reducing infant mortality rate, severity of illness and disability by integrating treatment and prevention of major childhood illness to contribute to an improved growth and development.  </a:t>
            </a:r>
            <a:endParaRPr lang="en-US" dirty="0" smtClean="0"/>
          </a:p>
          <a:p>
            <a:r>
              <a:rPr lang="en-GB" dirty="0" smtClean="0"/>
              <a:t>Projections based on global burden of diseases analysis of 1996 shows that five specific diseases, that is, acute respiratory infection, measles, malnutrition, malaria and diarrhoea will continue to be major contributors of childhood mortality right up to the year 2020, unless drastic and significant efforts are made to control them.</a:t>
            </a:r>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Effects of illness and hospitalization </a:t>
            </a:r>
            <a:endParaRPr lang="en-US" dirty="0"/>
          </a:p>
        </p:txBody>
      </p:sp>
      <p:sp>
        <p:nvSpPr>
          <p:cNvPr id="3" name="Content Placeholder 2"/>
          <p:cNvSpPr>
            <a:spLocks noGrp="1"/>
          </p:cNvSpPr>
          <p:nvPr>
            <p:ph idx="1"/>
          </p:nvPr>
        </p:nvSpPr>
        <p:spPr/>
        <p:txBody>
          <a:bodyPr/>
          <a:lstStyle/>
          <a:p>
            <a:r>
              <a:rPr lang="en-US" dirty="0" smtClean="0"/>
              <a:t>Biological</a:t>
            </a:r>
          </a:p>
          <a:p>
            <a:r>
              <a:rPr lang="en-US" dirty="0" smtClean="0"/>
              <a:t>Physical</a:t>
            </a:r>
          </a:p>
          <a:p>
            <a:r>
              <a:rPr lang="en-US" dirty="0" smtClean="0"/>
              <a:t>Social</a:t>
            </a:r>
          </a:p>
          <a:p>
            <a:r>
              <a:rPr lang="en-US" dirty="0" smtClean="0"/>
              <a:t>psychological</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33400" y="914400"/>
          <a:ext cx="7848600" cy="5791200"/>
        </p:xfrm>
        <a:graphic>
          <a:graphicData uri="http://schemas.openxmlformats.org/drawingml/2006/table">
            <a:tbl>
              <a:tblPr/>
              <a:tblGrid>
                <a:gridCol w="2137866"/>
                <a:gridCol w="2196436"/>
                <a:gridCol w="1757149"/>
                <a:gridCol w="1757149"/>
              </a:tblGrid>
              <a:tr h="1240972">
                <a:tc>
                  <a:txBody>
                    <a:bodyPr/>
                    <a:lstStyle/>
                    <a:p>
                      <a:pPr marL="0" marR="0" algn="just">
                        <a:lnSpc>
                          <a:spcPct val="150000"/>
                        </a:lnSpc>
                        <a:spcBef>
                          <a:spcPts val="0"/>
                        </a:spcBef>
                        <a:spcAft>
                          <a:spcPts val="0"/>
                        </a:spcAft>
                      </a:pPr>
                      <a:r>
                        <a:rPr lang="en-GB" sz="1200" b="1">
                          <a:latin typeface="Times New Roman"/>
                          <a:ea typeface="Times New Roman"/>
                        </a:rPr>
                        <a:t>Foetus</a:t>
                      </a:r>
                      <a:endParaRPr lang="en-US" sz="1200">
                        <a:latin typeface="Times New Roman"/>
                        <a:ea typeface="Times New Roman"/>
                      </a:endParaRP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b="1" dirty="0">
                          <a:latin typeface="Times New Roman"/>
                          <a:ea typeface="Times New Roman"/>
                        </a:rPr>
                        <a:t>Neonate</a:t>
                      </a:r>
                      <a:endParaRPr lang="en-US" sz="1200" dirty="0">
                        <a:latin typeface="Times New Roman"/>
                        <a:ea typeface="Times New Roman"/>
                      </a:endParaRPr>
                    </a:p>
                    <a:p>
                      <a:pPr marL="0" marR="0" algn="just">
                        <a:lnSpc>
                          <a:spcPct val="150000"/>
                        </a:lnSpc>
                        <a:spcBef>
                          <a:spcPts val="0"/>
                        </a:spcBef>
                        <a:spcAft>
                          <a:spcPts val="0"/>
                        </a:spcAft>
                      </a:pPr>
                      <a:r>
                        <a:rPr lang="en-GB" sz="1200" b="1" dirty="0">
                          <a:latin typeface="Times New Roman"/>
                          <a:ea typeface="Times New Roman"/>
                        </a:rPr>
                        <a:t>Birth -1 Month</a:t>
                      </a:r>
                      <a:endParaRPr lang="en-US" sz="1200" dirty="0">
                        <a:latin typeface="Times New Roman"/>
                        <a:ea typeface="Times New Roman"/>
                      </a:endParaRP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endParaRPr lang="en-US" sz="1200">
                        <a:latin typeface="Times New Roman"/>
                        <a:ea typeface="Times New Roman"/>
                      </a:endParaRPr>
                    </a:p>
                    <a:p>
                      <a:pPr marL="0" marR="0" algn="just">
                        <a:lnSpc>
                          <a:spcPct val="150000"/>
                        </a:lnSpc>
                        <a:spcBef>
                          <a:spcPts val="0"/>
                        </a:spcBef>
                        <a:spcAft>
                          <a:spcPts val="0"/>
                        </a:spcAft>
                      </a:pPr>
                      <a:r>
                        <a:rPr lang="en-GB" sz="1200" b="1">
                          <a:latin typeface="Times New Roman"/>
                          <a:ea typeface="Times New Roman"/>
                        </a:rPr>
                        <a:t>Under 5 Yrs </a:t>
                      </a:r>
                      <a:endParaRPr lang="en-US" sz="1200">
                        <a:latin typeface="Times New Roman"/>
                        <a:ea typeface="Times New Roman"/>
                      </a:endParaRPr>
                    </a:p>
                    <a:p>
                      <a:pPr marL="0" marR="0" algn="just">
                        <a:lnSpc>
                          <a:spcPct val="150000"/>
                        </a:lnSpc>
                        <a:spcBef>
                          <a:spcPts val="0"/>
                        </a:spcBef>
                        <a:spcAft>
                          <a:spcPts val="0"/>
                        </a:spcAft>
                      </a:pPr>
                      <a:r>
                        <a:rPr lang="en-GB" sz="1200" b="1">
                          <a:latin typeface="Times New Roman"/>
                          <a:ea typeface="Times New Roman"/>
                        </a:rPr>
                        <a:t>1 Month – 5yrs</a:t>
                      </a:r>
                      <a:endParaRPr lang="en-US" sz="1200">
                        <a:latin typeface="Times New Roman"/>
                        <a:ea typeface="Times New Roman"/>
                      </a:endParaRP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b="1">
                          <a:latin typeface="Times New Roman"/>
                          <a:ea typeface="Times New Roman"/>
                        </a:rPr>
                        <a:t>School Age </a:t>
                      </a:r>
                      <a:endParaRPr lang="en-US" sz="1200">
                        <a:latin typeface="Times New Roman"/>
                        <a:ea typeface="Times New Roman"/>
                      </a:endParaRPr>
                    </a:p>
                    <a:p>
                      <a:pPr marL="0" marR="0" algn="just">
                        <a:lnSpc>
                          <a:spcPct val="150000"/>
                        </a:lnSpc>
                        <a:spcBef>
                          <a:spcPts val="0"/>
                        </a:spcBef>
                        <a:spcAft>
                          <a:spcPts val="0"/>
                        </a:spcAft>
                      </a:pPr>
                      <a:r>
                        <a:rPr lang="en-GB" sz="1200" b="1">
                          <a:latin typeface="Times New Roman"/>
                          <a:ea typeface="Times New Roman"/>
                        </a:rPr>
                        <a:t>5 -12 Yrs</a:t>
                      </a:r>
                      <a:endParaRPr lang="en-US" sz="1200">
                        <a:latin typeface="Times New Roman"/>
                        <a:ea typeface="Times New Roman"/>
                      </a:endParaRP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50228">
                <a:tc>
                  <a:txBody>
                    <a:bodyPr/>
                    <a:lstStyle/>
                    <a:p>
                      <a:pPr marL="0" marR="0" algn="just">
                        <a:lnSpc>
                          <a:spcPct val="150000"/>
                        </a:lnSpc>
                        <a:spcBef>
                          <a:spcPts val="0"/>
                        </a:spcBef>
                        <a:spcAft>
                          <a:spcPts val="0"/>
                        </a:spcAft>
                      </a:pPr>
                      <a:r>
                        <a:rPr lang="en-GB" sz="1200">
                          <a:latin typeface="Times New Roman"/>
                          <a:ea typeface="Times New Roman"/>
                        </a:rPr>
                        <a:t>1.Conditions in the   mother that affect foetus:</a:t>
                      </a:r>
                      <a:endParaRPr lang="en-US" sz="1200">
                        <a:latin typeface="Times New Roman"/>
                        <a:ea typeface="Times New Roman"/>
                      </a:endParaRPr>
                    </a:p>
                    <a:p>
                      <a:pPr marL="342900" marR="0" lvl="0" indent="-342900" algn="just">
                        <a:lnSpc>
                          <a:spcPct val="150000"/>
                        </a:lnSpc>
                        <a:spcBef>
                          <a:spcPts val="0"/>
                        </a:spcBef>
                        <a:spcAft>
                          <a:spcPts val="0"/>
                        </a:spcAft>
                        <a:buFont typeface="Symbol"/>
                        <a:buChar char=""/>
                        <a:tabLst>
                          <a:tab pos="457200" algn="l"/>
                        </a:tabLst>
                      </a:pPr>
                      <a:r>
                        <a:rPr lang="en-GB" sz="1200">
                          <a:latin typeface="Times New Roman"/>
                          <a:ea typeface="Times New Roman"/>
                        </a:rPr>
                        <a:t>Drugs/Alcohol </a:t>
                      </a:r>
                      <a:endParaRPr lang="en-US" sz="1200">
                        <a:latin typeface="Times New Roman"/>
                        <a:ea typeface="Times New Roman"/>
                      </a:endParaRPr>
                    </a:p>
                    <a:p>
                      <a:pPr marL="342900" marR="0" lvl="0" indent="-342900" algn="just">
                        <a:lnSpc>
                          <a:spcPct val="150000"/>
                        </a:lnSpc>
                        <a:spcBef>
                          <a:spcPts val="0"/>
                        </a:spcBef>
                        <a:spcAft>
                          <a:spcPts val="0"/>
                        </a:spcAft>
                        <a:buFont typeface="Symbol"/>
                        <a:buChar char=""/>
                        <a:tabLst>
                          <a:tab pos="457200" algn="l"/>
                        </a:tabLst>
                      </a:pPr>
                      <a:r>
                        <a:rPr lang="en-GB" sz="1200">
                          <a:latin typeface="Times New Roman"/>
                          <a:ea typeface="Times New Roman"/>
                        </a:rPr>
                        <a:t>Toxaemia</a:t>
                      </a:r>
                      <a:endParaRPr lang="en-US" sz="1200">
                        <a:latin typeface="Times New Roman"/>
                        <a:ea typeface="Times New Roman"/>
                      </a:endParaRPr>
                    </a:p>
                    <a:p>
                      <a:pPr marL="342900" marR="0" lvl="0" indent="-342900" algn="just">
                        <a:lnSpc>
                          <a:spcPct val="150000"/>
                        </a:lnSpc>
                        <a:spcBef>
                          <a:spcPts val="0"/>
                        </a:spcBef>
                        <a:spcAft>
                          <a:spcPts val="0"/>
                        </a:spcAft>
                        <a:buFont typeface="Symbol"/>
                        <a:buChar char=""/>
                        <a:tabLst>
                          <a:tab pos="457200" algn="l"/>
                        </a:tabLst>
                      </a:pPr>
                      <a:r>
                        <a:rPr lang="en-GB" sz="1200">
                          <a:latin typeface="Times New Roman"/>
                          <a:ea typeface="Times New Roman"/>
                        </a:rPr>
                        <a:t>Malnutrition</a:t>
                      </a:r>
                      <a:endParaRPr lang="en-US" sz="1200">
                        <a:latin typeface="Times New Roman"/>
                        <a:ea typeface="Times New Roman"/>
                      </a:endParaRPr>
                    </a:p>
                    <a:p>
                      <a:pPr marL="342900" marR="0" lvl="0" indent="-342900" algn="just">
                        <a:lnSpc>
                          <a:spcPct val="150000"/>
                        </a:lnSpc>
                        <a:spcBef>
                          <a:spcPts val="0"/>
                        </a:spcBef>
                        <a:spcAft>
                          <a:spcPts val="0"/>
                        </a:spcAft>
                        <a:buFont typeface="Symbol"/>
                        <a:buChar char=""/>
                        <a:tabLst>
                          <a:tab pos="457200" algn="l"/>
                        </a:tabLst>
                      </a:pPr>
                      <a:r>
                        <a:rPr lang="en-GB" sz="1200">
                          <a:latin typeface="Times New Roman"/>
                          <a:ea typeface="Times New Roman"/>
                        </a:rPr>
                        <a:t>Infections, e.g. Rubella</a:t>
                      </a:r>
                      <a:endParaRPr lang="en-US" sz="1200">
                        <a:latin typeface="Times New Roman"/>
                        <a:ea typeface="Times New Roman"/>
                      </a:endParaRPr>
                    </a:p>
                    <a:p>
                      <a:pPr marL="228600" marR="0" algn="just">
                        <a:lnSpc>
                          <a:spcPct val="150000"/>
                        </a:lnSpc>
                        <a:spcBef>
                          <a:spcPts val="0"/>
                        </a:spcBef>
                        <a:spcAft>
                          <a:spcPts val="0"/>
                        </a:spcAft>
                      </a:pPr>
                      <a:r>
                        <a:rPr lang="en-GB" sz="1200">
                          <a:latin typeface="Times New Roman"/>
                          <a:ea typeface="Times New Roman"/>
                        </a:rPr>
                        <a:t> </a:t>
                      </a:r>
                      <a:endParaRPr lang="en-US" sz="1200">
                        <a:latin typeface="Times New Roman"/>
                        <a:ea typeface="Times New Roman"/>
                      </a:endParaRPr>
                    </a:p>
                    <a:p>
                      <a:pPr marL="0" marR="0" algn="just">
                        <a:lnSpc>
                          <a:spcPct val="150000"/>
                        </a:lnSpc>
                        <a:spcBef>
                          <a:spcPts val="0"/>
                        </a:spcBef>
                        <a:spcAft>
                          <a:spcPts val="0"/>
                        </a:spcAft>
                      </a:pPr>
                      <a:r>
                        <a:rPr lang="en-GB" sz="1200">
                          <a:latin typeface="Times New Roman"/>
                          <a:ea typeface="Times New Roman"/>
                        </a:rPr>
                        <a:t>2.Genetic abnormalities</a:t>
                      </a:r>
                      <a:endParaRPr lang="en-US" sz="1200">
                        <a:latin typeface="Times New Roman"/>
                        <a:ea typeface="Times New Roman"/>
                      </a:endParaRPr>
                    </a:p>
                    <a:p>
                      <a:pPr marL="0" marR="0" algn="just">
                        <a:lnSpc>
                          <a:spcPct val="150000"/>
                        </a:lnSpc>
                        <a:spcBef>
                          <a:spcPts val="0"/>
                        </a:spcBef>
                        <a:spcAft>
                          <a:spcPts val="0"/>
                        </a:spcAft>
                      </a:pPr>
                      <a:r>
                        <a:rPr lang="en-GB" sz="1200">
                          <a:latin typeface="Times New Roman"/>
                          <a:ea typeface="Times New Roman"/>
                        </a:rPr>
                        <a:t>3.Congenital</a:t>
                      </a:r>
                      <a:endParaRPr lang="en-US" sz="1200">
                        <a:latin typeface="Times New Roman"/>
                        <a:ea typeface="Times New Roman"/>
                      </a:endParaRP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dirty="0" err="1">
                          <a:latin typeface="Times New Roman"/>
                          <a:ea typeface="Times New Roman"/>
                        </a:rPr>
                        <a:t>1.Birth</a:t>
                      </a:r>
                      <a:r>
                        <a:rPr lang="en-GB" sz="1200" dirty="0">
                          <a:latin typeface="Times New Roman"/>
                          <a:ea typeface="Times New Roman"/>
                        </a:rPr>
                        <a:t> injuries</a:t>
                      </a:r>
                      <a:endParaRPr lang="en-US" sz="1200" dirty="0">
                        <a:latin typeface="Times New Roman"/>
                        <a:ea typeface="Times New Roman"/>
                      </a:endParaRPr>
                    </a:p>
                    <a:p>
                      <a:pPr marL="0" marR="0" algn="just">
                        <a:lnSpc>
                          <a:spcPct val="150000"/>
                        </a:lnSpc>
                        <a:spcBef>
                          <a:spcPts val="0"/>
                        </a:spcBef>
                        <a:spcAft>
                          <a:spcPts val="0"/>
                        </a:spcAft>
                      </a:pPr>
                      <a:r>
                        <a:rPr lang="en-GB" sz="1200" dirty="0" err="1">
                          <a:latin typeface="Times New Roman"/>
                          <a:ea typeface="Times New Roman"/>
                        </a:rPr>
                        <a:t>2.Low</a:t>
                      </a:r>
                      <a:r>
                        <a:rPr lang="en-GB" sz="1200" dirty="0">
                          <a:latin typeface="Times New Roman"/>
                          <a:ea typeface="Times New Roman"/>
                        </a:rPr>
                        <a:t> birth weight</a:t>
                      </a:r>
                      <a:endParaRPr lang="en-US" sz="1200" dirty="0">
                        <a:latin typeface="Times New Roman"/>
                        <a:ea typeface="Times New Roman"/>
                      </a:endParaRPr>
                    </a:p>
                    <a:p>
                      <a:pPr marL="0" marR="0" algn="just">
                        <a:lnSpc>
                          <a:spcPct val="150000"/>
                        </a:lnSpc>
                        <a:spcBef>
                          <a:spcPts val="0"/>
                        </a:spcBef>
                        <a:spcAft>
                          <a:spcPts val="0"/>
                        </a:spcAft>
                      </a:pPr>
                      <a:r>
                        <a:rPr lang="en-GB" sz="1200" dirty="0" err="1">
                          <a:latin typeface="Times New Roman"/>
                          <a:ea typeface="Times New Roman"/>
                        </a:rPr>
                        <a:t>3.Asphyxia</a:t>
                      </a:r>
                      <a:endParaRPr lang="en-US" sz="1200" dirty="0">
                        <a:latin typeface="Times New Roman"/>
                        <a:ea typeface="Times New Roman"/>
                      </a:endParaRPr>
                    </a:p>
                    <a:p>
                      <a:pPr marL="0" marR="0" algn="just">
                        <a:lnSpc>
                          <a:spcPct val="150000"/>
                        </a:lnSpc>
                        <a:spcBef>
                          <a:spcPts val="0"/>
                        </a:spcBef>
                        <a:spcAft>
                          <a:spcPts val="0"/>
                        </a:spcAft>
                      </a:pPr>
                      <a:r>
                        <a:rPr lang="en-GB" sz="1200" dirty="0" err="1">
                          <a:latin typeface="Times New Roman"/>
                          <a:ea typeface="Times New Roman"/>
                        </a:rPr>
                        <a:t>4.obstetric</a:t>
                      </a:r>
                      <a:r>
                        <a:rPr lang="en-GB" sz="1200" dirty="0">
                          <a:latin typeface="Times New Roman"/>
                          <a:ea typeface="Times New Roman"/>
                        </a:rPr>
                        <a:t> complications</a:t>
                      </a:r>
                      <a:endParaRPr lang="en-US" sz="1200" dirty="0">
                        <a:latin typeface="Times New Roman"/>
                        <a:ea typeface="Times New Roman"/>
                      </a:endParaRPr>
                    </a:p>
                    <a:p>
                      <a:pPr marL="0" marR="0" algn="just">
                        <a:lnSpc>
                          <a:spcPct val="150000"/>
                        </a:lnSpc>
                        <a:spcBef>
                          <a:spcPts val="0"/>
                        </a:spcBef>
                        <a:spcAft>
                          <a:spcPts val="0"/>
                        </a:spcAft>
                      </a:pPr>
                      <a:r>
                        <a:rPr lang="en-GB" sz="1200" dirty="0" err="1">
                          <a:latin typeface="Times New Roman"/>
                          <a:ea typeface="Times New Roman"/>
                        </a:rPr>
                        <a:t>5..Neonatal</a:t>
                      </a:r>
                      <a:r>
                        <a:rPr lang="en-GB" sz="1200" dirty="0">
                          <a:latin typeface="Times New Roman"/>
                          <a:ea typeface="Times New Roman"/>
                        </a:rPr>
                        <a:t> Tetanus</a:t>
                      </a:r>
                      <a:endParaRPr lang="en-US" sz="1200" dirty="0">
                        <a:latin typeface="Times New Roman"/>
                        <a:ea typeface="Times New Roman"/>
                      </a:endParaRPr>
                    </a:p>
                    <a:p>
                      <a:pPr marL="0" marR="0" algn="just">
                        <a:lnSpc>
                          <a:spcPct val="150000"/>
                        </a:lnSpc>
                        <a:spcBef>
                          <a:spcPts val="0"/>
                        </a:spcBef>
                        <a:spcAft>
                          <a:spcPts val="0"/>
                        </a:spcAft>
                      </a:pPr>
                      <a:r>
                        <a:rPr lang="en-GB" sz="1200" dirty="0" err="1">
                          <a:latin typeface="Times New Roman"/>
                          <a:ea typeface="Times New Roman"/>
                        </a:rPr>
                        <a:t>6.Gastro</a:t>
                      </a:r>
                      <a:r>
                        <a:rPr lang="en-GB" sz="1200" dirty="0">
                          <a:latin typeface="Times New Roman"/>
                          <a:ea typeface="Times New Roman"/>
                        </a:rPr>
                        <a:t>-Enteritis</a:t>
                      </a:r>
                      <a:endParaRPr lang="en-US" sz="1200" dirty="0">
                        <a:latin typeface="Times New Roman"/>
                        <a:ea typeface="Times New Roman"/>
                      </a:endParaRPr>
                    </a:p>
                    <a:p>
                      <a:pPr marL="0" marR="0" algn="just">
                        <a:lnSpc>
                          <a:spcPct val="150000"/>
                        </a:lnSpc>
                        <a:spcBef>
                          <a:spcPts val="0"/>
                        </a:spcBef>
                        <a:spcAft>
                          <a:spcPts val="0"/>
                        </a:spcAft>
                      </a:pPr>
                      <a:r>
                        <a:rPr lang="en-GB" sz="1200" dirty="0" err="1">
                          <a:latin typeface="Times New Roman"/>
                          <a:ea typeface="Times New Roman"/>
                        </a:rPr>
                        <a:t>7.Opthalmia</a:t>
                      </a:r>
                      <a:r>
                        <a:rPr lang="en-GB" sz="1200" dirty="0">
                          <a:latin typeface="Times New Roman"/>
                          <a:ea typeface="Times New Roman"/>
                        </a:rPr>
                        <a:t> </a:t>
                      </a:r>
                      <a:r>
                        <a:rPr lang="en-GB" sz="1200" dirty="0" err="1">
                          <a:latin typeface="Times New Roman"/>
                          <a:ea typeface="Times New Roman"/>
                        </a:rPr>
                        <a:t>neonatorum</a:t>
                      </a:r>
                      <a:endParaRPr lang="en-US" sz="1200" dirty="0">
                        <a:latin typeface="Times New Roman"/>
                        <a:ea typeface="Times New Roman"/>
                      </a:endParaRPr>
                    </a:p>
                    <a:p>
                      <a:pPr marL="0" marR="0" algn="just">
                        <a:lnSpc>
                          <a:spcPct val="150000"/>
                        </a:lnSpc>
                        <a:spcBef>
                          <a:spcPts val="0"/>
                        </a:spcBef>
                        <a:spcAft>
                          <a:spcPts val="0"/>
                        </a:spcAft>
                      </a:pPr>
                      <a:r>
                        <a:rPr lang="en-GB" sz="1200" dirty="0" err="1">
                          <a:latin typeface="Times New Roman"/>
                          <a:ea typeface="Times New Roman"/>
                        </a:rPr>
                        <a:t>8.Septicaemia</a:t>
                      </a:r>
                      <a:endParaRPr lang="en-US" sz="1200" dirty="0">
                        <a:latin typeface="Times New Roman"/>
                        <a:ea typeface="Times New Roman"/>
                      </a:endParaRP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a:latin typeface="Times New Roman"/>
                          <a:ea typeface="Times New Roman"/>
                        </a:rPr>
                        <a:t>1.Resp. Infections</a:t>
                      </a:r>
                      <a:endParaRPr lang="en-US" sz="1200">
                        <a:latin typeface="Times New Roman"/>
                        <a:ea typeface="Times New Roman"/>
                      </a:endParaRPr>
                    </a:p>
                    <a:p>
                      <a:pPr marL="0" marR="0" algn="just">
                        <a:lnSpc>
                          <a:spcPct val="150000"/>
                        </a:lnSpc>
                        <a:spcBef>
                          <a:spcPts val="0"/>
                        </a:spcBef>
                        <a:spcAft>
                          <a:spcPts val="0"/>
                        </a:spcAft>
                      </a:pPr>
                      <a:r>
                        <a:rPr lang="en-GB" sz="1200">
                          <a:latin typeface="Times New Roman"/>
                          <a:ea typeface="Times New Roman"/>
                        </a:rPr>
                        <a:t>2.Whooping cough</a:t>
                      </a:r>
                      <a:endParaRPr lang="en-US" sz="1200">
                        <a:latin typeface="Times New Roman"/>
                        <a:ea typeface="Times New Roman"/>
                      </a:endParaRPr>
                    </a:p>
                    <a:p>
                      <a:pPr marL="0" marR="0" algn="just">
                        <a:lnSpc>
                          <a:spcPct val="150000"/>
                        </a:lnSpc>
                        <a:spcBef>
                          <a:spcPts val="0"/>
                        </a:spcBef>
                        <a:spcAft>
                          <a:spcPts val="0"/>
                        </a:spcAft>
                      </a:pPr>
                      <a:r>
                        <a:rPr lang="en-GB" sz="1200">
                          <a:latin typeface="Times New Roman"/>
                          <a:ea typeface="Times New Roman"/>
                        </a:rPr>
                        <a:t>3.Pneumonia</a:t>
                      </a:r>
                      <a:endParaRPr lang="en-US" sz="1200">
                        <a:latin typeface="Times New Roman"/>
                        <a:ea typeface="Times New Roman"/>
                      </a:endParaRPr>
                    </a:p>
                    <a:p>
                      <a:pPr marL="0" marR="0" algn="just">
                        <a:lnSpc>
                          <a:spcPct val="150000"/>
                        </a:lnSpc>
                        <a:spcBef>
                          <a:spcPts val="0"/>
                        </a:spcBef>
                        <a:spcAft>
                          <a:spcPts val="0"/>
                        </a:spcAft>
                      </a:pPr>
                      <a:r>
                        <a:rPr lang="en-GB" sz="1200">
                          <a:latin typeface="Times New Roman"/>
                          <a:ea typeface="Times New Roman"/>
                        </a:rPr>
                        <a:t>4.Malaria</a:t>
                      </a:r>
                      <a:endParaRPr lang="en-US" sz="1200">
                        <a:latin typeface="Times New Roman"/>
                        <a:ea typeface="Times New Roman"/>
                      </a:endParaRPr>
                    </a:p>
                    <a:p>
                      <a:pPr marL="0" marR="0" algn="just">
                        <a:lnSpc>
                          <a:spcPct val="150000"/>
                        </a:lnSpc>
                        <a:spcBef>
                          <a:spcPts val="0"/>
                        </a:spcBef>
                        <a:spcAft>
                          <a:spcPts val="0"/>
                        </a:spcAft>
                      </a:pPr>
                      <a:r>
                        <a:rPr lang="en-GB" sz="1200">
                          <a:latin typeface="Times New Roman"/>
                          <a:ea typeface="Times New Roman"/>
                        </a:rPr>
                        <a:t>5.Diarrhoea</a:t>
                      </a:r>
                      <a:endParaRPr lang="en-US" sz="1200">
                        <a:latin typeface="Times New Roman"/>
                        <a:ea typeface="Times New Roman"/>
                      </a:endParaRPr>
                    </a:p>
                    <a:p>
                      <a:pPr marL="0" marR="0" algn="just">
                        <a:lnSpc>
                          <a:spcPct val="150000"/>
                        </a:lnSpc>
                        <a:spcBef>
                          <a:spcPts val="0"/>
                        </a:spcBef>
                        <a:spcAft>
                          <a:spcPts val="0"/>
                        </a:spcAft>
                      </a:pPr>
                      <a:r>
                        <a:rPr lang="en-GB" sz="1200">
                          <a:latin typeface="Times New Roman"/>
                          <a:ea typeface="Times New Roman"/>
                        </a:rPr>
                        <a:t>6.Protein energy malnutrition (PEM)</a:t>
                      </a:r>
                      <a:endParaRPr lang="en-US" sz="1200">
                        <a:latin typeface="Times New Roman"/>
                        <a:ea typeface="Times New Roman"/>
                      </a:endParaRPr>
                    </a:p>
                    <a:p>
                      <a:pPr marL="0" marR="0" algn="just">
                        <a:lnSpc>
                          <a:spcPct val="150000"/>
                        </a:lnSpc>
                        <a:spcBef>
                          <a:spcPts val="0"/>
                        </a:spcBef>
                        <a:spcAft>
                          <a:spcPts val="0"/>
                        </a:spcAft>
                      </a:pPr>
                      <a:r>
                        <a:rPr lang="en-GB" sz="1200">
                          <a:latin typeface="Times New Roman"/>
                          <a:ea typeface="Times New Roman"/>
                        </a:rPr>
                        <a:t>7.Measles</a:t>
                      </a:r>
                      <a:endParaRPr lang="en-US" sz="1200">
                        <a:latin typeface="Times New Roman"/>
                        <a:ea typeface="Times New Roman"/>
                      </a:endParaRP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1200" dirty="0" err="1">
                          <a:latin typeface="Times New Roman"/>
                          <a:ea typeface="Times New Roman"/>
                        </a:rPr>
                        <a:t>1.Anaemia</a:t>
                      </a:r>
                      <a:endParaRPr lang="en-US" sz="1200" dirty="0">
                        <a:latin typeface="Times New Roman"/>
                        <a:ea typeface="Times New Roman"/>
                      </a:endParaRPr>
                    </a:p>
                    <a:p>
                      <a:pPr marL="0" marR="0" algn="just">
                        <a:lnSpc>
                          <a:spcPct val="150000"/>
                        </a:lnSpc>
                        <a:spcBef>
                          <a:spcPts val="0"/>
                        </a:spcBef>
                        <a:spcAft>
                          <a:spcPts val="0"/>
                        </a:spcAft>
                      </a:pPr>
                      <a:r>
                        <a:rPr lang="en-GB" sz="1200" dirty="0" err="1">
                          <a:latin typeface="Times New Roman"/>
                          <a:ea typeface="Times New Roman"/>
                        </a:rPr>
                        <a:t>2.Intestinal</a:t>
                      </a:r>
                      <a:r>
                        <a:rPr lang="en-GB" sz="1200" dirty="0">
                          <a:latin typeface="Times New Roman"/>
                          <a:ea typeface="Times New Roman"/>
                        </a:rPr>
                        <a:t> worms</a:t>
                      </a:r>
                      <a:endParaRPr lang="en-US" sz="1200" dirty="0">
                        <a:latin typeface="Times New Roman"/>
                        <a:ea typeface="Times New Roman"/>
                      </a:endParaRPr>
                    </a:p>
                    <a:p>
                      <a:pPr marL="0" marR="0" algn="just">
                        <a:lnSpc>
                          <a:spcPct val="150000"/>
                        </a:lnSpc>
                        <a:spcBef>
                          <a:spcPts val="0"/>
                        </a:spcBef>
                        <a:spcAft>
                          <a:spcPts val="0"/>
                        </a:spcAft>
                      </a:pPr>
                      <a:r>
                        <a:rPr lang="en-GB" sz="1200" dirty="0" err="1">
                          <a:latin typeface="Times New Roman"/>
                          <a:ea typeface="Times New Roman"/>
                        </a:rPr>
                        <a:t>3.Tuberculosis</a:t>
                      </a:r>
                      <a:endParaRPr lang="en-US" sz="1200" dirty="0">
                        <a:latin typeface="Times New Roman"/>
                        <a:ea typeface="Times New Roman"/>
                      </a:endParaRPr>
                    </a:p>
                    <a:p>
                      <a:pPr marL="0" marR="0" algn="just">
                        <a:lnSpc>
                          <a:spcPct val="150000"/>
                        </a:lnSpc>
                        <a:spcBef>
                          <a:spcPts val="0"/>
                        </a:spcBef>
                        <a:spcAft>
                          <a:spcPts val="0"/>
                        </a:spcAft>
                      </a:pPr>
                      <a:r>
                        <a:rPr lang="en-GB" sz="1200" dirty="0" err="1">
                          <a:latin typeface="Times New Roman"/>
                          <a:ea typeface="Times New Roman"/>
                        </a:rPr>
                        <a:t>4.Malnutrition</a:t>
                      </a:r>
                      <a:endParaRPr lang="en-US" sz="1200" dirty="0">
                        <a:latin typeface="Times New Roman"/>
                        <a:ea typeface="Times New Roman"/>
                      </a:endParaRPr>
                    </a:p>
                    <a:p>
                      <a:pPr marL="0" marR="0" algn="just">
                        <a:lnSpc>
                          <a:spcPct val="150000"/>
                        </a:lnSpc>
                        <a:spcBef>
                          <a:spcPts val="0"/>
                        </a:spcBef>
                        <a:spcAft>
                          <a:spcPts val="0"/>
                        </a:spcAft>
                      </a:pPr>
                      <a:r>
                        <a:rPr lang="en-GB" sz="1200" dirty="0" err="1">
                          <a:latin typeface="Times New Roman"/>
                          <a:ea typeface="Times New Roman"/>
                        </a:rPr>
                        <a:t>5.Respiratory</a:t>
                      </a:r>
                      <a:r>
                        <a:rPr lang="en-GB" sz="1200" dirty="0">
                          <a:latin typeface="Times New Roman"/>
                          <a:ea typeface="Times New Roman"/>
                        </a:rPr>
                        <a:t> </a:t>
                      </a:r>
                      <a:endParaRPr lang="en-US" sz="1200" dirty="0">
                        <a:latin typeface="Times New Roman"/>
                        <a:ea typeface="Times New Roman"/>
                      </a:endParaRPr>
                    </a:p>
                    <a:p>
                      <a:pPr marL="0" marR="0" algn="just">
                        <a:lnSpc>
                          <a:spcPct val="150000"/>
                        </a:lnSpc>
                        <a:spcBef>
                          <a:spcPts val="0"/>
                        </a:spcBef>
                        <a:spcAft>
                          <a:spcPts val="0"/>
                        </a:spcAft>
                      </a:pPr>
                      <a:r>
                        <a:rPr lang="en-GB" sz="1200" dirty="0">
                          <a:latin typeface="Times New Roman"/>
                          <a:ea typeface="Times New Roman"/>
                        </a:rPr>
                        <a:t>   infections</a:t>
                      </a:r>
                      <a:endParaRPr lang="en-US" sz="1200" dirty="0">
                        <a:latin typeface="Times New Roman"/>
                        <a:ea typeface="Times New Roman"/>
                      </a:endParaRPr>
                    </a:p>
                    <a:p>
                      <a:pPr marL="0" marR="0" algn="just">
                        <a:lnSpc>
                          <a:spcPct val="150000"/>
                        </a:lnSpc>
                        <a:spcBef>
                          <a:spcPts val="0"/>
                        </a:spcBef>
                        <a:spcAft>
                          <a:spcPts val="0"/>
                        </a:spcAft>
                      </a:pPr>
                      <a:r>
                        <a:rPr lang="en-GB" sz="1200" dirty="0" err="1">
                          <a:latin typeface="Times New Roman"/>
                          <a:ea typeface="Times New Roman"/>
                        </a:rPr>
                        <a:t>6.Malaria</a:t>
                      </a:r>
                      <a:r>
                        <a:rPr lang="en-GB" sz="1200" dirty="0">
                          <a:latin typeface="Times New Roman"/>
                          <a:ea typeface="Times New Roman"/>
                        </a:rPr>
                        <a:t> </a:t>
                      </a:r>
                      <a:endParaRPr lang="en-US" sz="1200" dirty="0">
                        <a:latin typeface="Times New Roman"/>
                        <a:ea typeface="Times New Roman"/>
                      </a:endParaRPr>
                    </a:p>
                    <a:p>
                      <a:pPr marL="0" marR="0" algn="just">
                        <a:lnSpc>
                          <a:spcPct val="150000"/>
                        </a:lnSpc>
                        <a:spcBef>
                          <a:spcPts val="0"/>
                        </a:spcBef>
                        <a:spcAft>
                          <a:spcPts val="0"/>
                        </a:spcAft>
                      </a:pPr>
                      <a:r>
                        <a:rPr lang="en-GB" sz="1200" dirty="0" err="1">
                          <a:latin typeface="Times New Roman"/>
                          <a:ea typeface="Times New Roman"/>
                        </a:rPr>
                        <a:t>7.Skin</a:t>
                      </a:r>
                      <a:r>
                        <a:rPr lang="en-GB" sz="1200" dirty="0">
                          <a:latin typeface="Times New Roman"/>
                          <a:ea typeface="Times New Roman"/>
                        </a:rPr>
                        <a:t> Diseases</a:t>
                      </a:r>
                      <a:endParaRPr lang="en-US" sz="1200" dirty="0">
                        <a:latin typeface="Times New Roman"/>
                        <a:ea typeface="Times New Roman"/>
                      </a:endParaRP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381000" y="381000"/>
            <a:ext cx="9144000" cy="215444"/>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Disease patterns in childhood according to age group</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r>
            <a:r>
              <a:rPr smtClean="0"/>
              <a:t>utritional problems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Streptococcal sore throat</a:t>
            </a:r>
          </a:p>
          <a:p>
            <a:r>
              <a:rPr lang="en-US" dirty="0" smtClean="0"/>
              <a:t>Rheumatic heart diseases</a:t>
            </a:r>
          </a:p>
          <a:p>
            <a:r>
              <a:rPr lang="en-US" dirty="0" smtClean="0"/>
              <a:t>Meningococcal meningitis</a:t>
            </a:r>
          </a:p>
          <a:p>
            <a:r>
              <a:rPr lang="en-US" dirty="0" smtClean="0"/>
              <a:t>Neonatal tetanus</a:t>
            </a:r>
          </a:p>
          <a:p>
            <a:r>
              <a:rPr lang="en-US" dirty="0" smtClean="0"/>
              <a:t>Juvenile diabetes mellitus</a:t>
            </a:r>
          </a:p>
          <a:p>
            <a:r>
              <a:rPr lang="en-US" dirty="0" smtClean="0"/>
              <a:t>Malignancy in children: </a:t>
            </a:r>
            <a:r>
              <a:rPr lang="en-US" dirty="0" err="1" smtClean="0"/>
              <a:t>wilm’s</a:t>
            </a:r>
            <a:r>
              <a:rPr lang="en-US" dirty="0" smtClean="0"/>
              <a:t> </a:t>
            </a:r>
            <a:r>
              <a:rPr lang="en-US" dirty="0" err="1" smtClean="0"/>
              <a:t>tumour</a:t>
            </a:r>
            <a:r>
              <a:rPr lang="en-US" dirty="0" smtClean="0"/>
              <a:t>, retinoblastoma</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RENAL </a:t>
            </a:r>
            <a:r>
              <a:rPr lang="en-US" dirty="0" err="1" smtClean="0"/>
              <a:t>OSTEODYSTROPHY</a:t>
            </a:r>
            <a:endParaRPr lang="en-US" dirty="0"/>
          </a:p>
        </p:txBody>
      </p:sp>
      <p:sp>
        <p:nvSpPr>
          <p:cNvPr id="3" name="Content Placeholder 2"/>
          <p:cNvSpPr>
            <a:spLocks noGrp="1"/>
          </p:cNvSpPr>
          <p:nvPr>
            <p:ph idx="1"/>
          </p:nvPr>
        </p:nvSpPr>
        <p:spPr/>
        <p:txBody>
          <a:bodyPr>
            <a:normAutofit/>
          </a:bodyPr>
          <a:lstStyle/>
          <a:p>
            <a:r>
              <a:rPr lang="en-GB" dirty="0" smtClean="0"/>
              <a:t>This is a syndrome of the skeletal change found in chronic renal failure.  </a:t>
            </a:r>
          </a:p>
          <a:p>
            <a:r>
              <a:rPr lang="en-GB" dirty="0" smtClean="0"/>
              <a:t>It is usually a result of alterations in the calcium phosphate metabolism. </a:t>
            </a:r>
          </a:p>
          <a:p>
            <a:r>
              <a:rPr lang="en-GB" dirty="0" smtClean="0"/>
              <a:t>Normally, the calcium phosphate maintains electrolytes in an insoluble state. As the renal </a:t>
            </a:r>
            <a:r>
              <a:rPr lang="en-GB" dirty="0" err="1" smtClean="0"/>
              <a:t>Glomerular</a:t>
            </a:r>
            <a:r>
              <a:rPr lang="en-GB" dirty="0" smtClean="0"/>
              <a:t> filtrate rate decreases, phosphate stops being excreted by the kidneys.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Calcium complexes form and are deposited in various parts of the body. This is referred to as metastatic calcification. </a:t>
            </a:r>
          </a:p>
          <a:p>
            <a:r>
              <a:rPr lang="en-GB" dirty="0" smtClean="0"/>
              <a:t>Low calcium stimulates a rise in parathyroid hormone secretion, which causes bone re-absorption of calcium. </a:t>
            </a:r>
          </a:p>
          <a:p>
            <a:r>
              <a:rPr lang="en-GB" dirty="0" smtClean="0"/>
              <a:t>This eventually leads to demineralisation of the bones and elevated alkaline phosphates level. </a:t>
            </a:r>
          </a:p>
          <a:p>
            <a:r>
              <a:rPr lang="en-GB" dirty="0" smtClean="0"/>
              <a:t>In children the disease resembles rickets and in adults it resembles </a:t>
            </a:r>
            <a:r>
              <a:rPr lang="en-GB" dirty="0" err="1" smtClean="0"/>
              <a:t>Osteomalacia</a:t>
            </a:r>
            <a:r>
              <a:rPr lang="en-GB" dirty="0" smtClean="0"/>
              <a:t>. </a:t>
            </a:r>
            <a:endParaRPr lang="en-US"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a:bodyPr>
          <a:lstStyle/>
          <a:p>
            <a:pPr lvl="0"/>
            <a:r>
              <a:rPr lang="en-GB" dirty="0" smtClean="0"/>
              <a:t>growth retardation, </a:t>
            </a:r>
            <a:endParaRPr lang="en-US" dirty="0" smtClean="0"/>
          </a:p>
          <a:p>
            <a:pPr lvl="0"/>
            <a:r>
              <a:rPr lang="en-GB" dirty="0" smtClean="0"/>
              <a:t>muscle weakness, </a:t>
            </a:r>
            <a:endParaRPr lang="en-US" dirty="0" smtClean="0"/>
          </a:p>
          <a:p>
            <a:pPr lvl="0"/>
            <a:r>
              <a:rPr lang="en-GB" dirty="0" smtClean="0"/>
              <a:t>bone pain, </a:t>
            </a:r>
            <a:endParaRPr lang="en-US" dirty="0" smtClean="0"/>
          </a:p>
          <a:p>
            <a:pPr lvl="0"/>
            <a:r>
              <a:rPr lang="en-GB" dirty="0" smtClean="0"/>
              <a:t>skeleton deformities </a:t>
            </a:r>
            <a:endParaRPr lang="en-US" dirty="0" smtClean="0"/>
          </a:p>
          <a:p>
            <a:pPr lvl="0"/>
            <a:r>
              <a:rPr lang="en-GB" dirty="0" smtClean="0"/>
              <a:t>slipped epiphyses. </a:t>
            </a:r>
            <a:endParaRPr lang="en-US" dirty="0" smtClean="0"/>
          </a:p>
          <a:p>
            <a:pPr lvl="0"/>
            <a:r>
              <a:rPr lang="en-GB" dirty="0" smtClean="0"/>
              <a:t>The areas of the body most commonly affected are the joints, eyes, muscles, myocardium, lungs and blood vessels. The latter can lead to gangrene of fingers and toes.</a:t>
            </a:r>
            <a:endParaRPr lang="en-US" dirty="0" smtClean="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US" dirty="0"/>
          </a:p>
        </p:txBody>
      </p:sp>
      <p:sp>
        <p:nvSpPr>
          <p:cNvPr id="3" name="Content Placeholder 2"/>
          <p:cNvSpPr>
            <a:spLocks noGrp="1"/>
          </p:cNvSpPr>
          <p:nvPr>
            <p:ph idx="1"/>
          </p:nvPr>
        </p:nvSpPr>
        <p:spPr/>
        <p:txBody>
          <a:bodyPr/>
          <a:lstStyle/>
          <a:p>
            <a:pPr lvl="0"/>
            <a:r>
              <a:rPr lang="en-GB" b="1" dirty="0" err="1" smtClean="0"/>
              <a:t>Osteomalacia</a:t>
            </a:r>
            <a:r>
              <a:rPr lang="en-GB" dirty="0" smtClean="0"/>
              <a:t>, which is a lack of mineralization of newly formed bone as a result of hypocalcaemia;</a:t>
            </a:r>
            <a:endParaRPr lang="en-US" dirty="0" smtClean="0"/>
          </a:p>
          <a:p>
            <a:pPr lvl="0"/>
            <a:r>
              <a:rPr lang="en-GB" b="1" dirty="0" err="1" smtClean="0"/>
              <a:t>Ostitis</a:t>
            </a:r>
            <a:r>
              <a:rPr lang="en-GB" b="1" dirty="0" smtClean="0"/>
              <a:t> </a:t>
            </a:r>
            <a:r>
              <a:rPr lang="en-GB" b="1" dirty="0" err="1" smtClean="0"/>
              <a:t>fibrosa</a:t>
            </a:r>
            <a:r>
              <a:rPr lang="en-GB" b="1" dirty="0" smtClean="0"/>
              <a:t> </a:t>
            </a:r>
            <a:r>
              <a:rPr lang="en-GB" dirty="0" smtClean="0"/>
              <a:t>is a condition caused by re-absorption of calcium from the bone and replacement by fibrous tissue. The primary cause here is increased level of parathyroid hormone (</a:t>
            </a:r>
            <a:r>
              <a:rPr lang="en-GB" dirty="0" err="1" smtClean="0"/>
              <a:t>parathormone</a:t>
            </a:r>
            <a:r>
              <a:rPr lang="en-GB" dirty="0" smtClean="0"/>
              <a:t>); </a:t>
            </a:r>
            <a:endParaRPr lang="en-US" dirty="0" smtClean="0"/>
          </a:p>
          <a:p>
            <a:pPr lvl="0"/>
            <a:r>
              <a:rPr lang="en-GB" b="1" dirty="0" smtClean="0"/>
              <a:t>Metastatic calcification</a:t>
            </a:r>
            <a:r>
              <a:rPr lang="en-GB" dirty="0" smtClean="0"/>
              <a:t>, which results when the soft body tissues become calcified as a result of calcium phosphate deposits to these tissues.</a:t>
            </a:r>
            <a:endParaRPr lang="en-US"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lstStyle/>
          <a:p>
            <a:pPr>
              <a:buNone/>
            </a:pPr>
            <a:r>
              <a:rPr lang="en-US" dirty="0" smtClean="0"/>
              <a:t>Read and make notes on</a:t>
            </a:r>
          </a:p>
          <a:p>
            <a:r>
              <a:rPr lang="en-US" dirty="0" smtClean="0"/>
              <a:t>Kwashiorkor</a:t>
            </a:r>
          </a:p>
          <a:p>
            <a:r>
              <a:rPr lang="en-US" dirty="0" err="1" smtClean="0"/>
              <a:t>Marasmus</a:t>
            </a:r>
            <a:endParaRPr lang="en-US" dirty="0" smtClean="0"/>
          </a:p>
          <a:p>
            <a:r>
              <a:rPr lang="en-US" dirty="0" err="1" smtClean="0"/>
              <a:t>PEM</a:t>
            </a:r>
            <a:endParaRPr lang="en-US" dirty="0" smtClean="0"/>
          </a:p>
          <a:p>
            <a:r>
              <a:rPr lang="en-US" dirty="0" smtClean="0"/>
              <a:t>Obesity</a:t>
            </a:r>
          </a:p>
          <a:p>
            <a:r>
              <a:rPr lang="en-US" dirty="0" smtClean="0"/>
              <a:t>Vitamin deficiencies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t>
            </a:r>
            <a:r>
              <a:rPr smtClean="0"/>
              <a:t>nfectious diseases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INFECTIOUS CHILDHOOD DISEASES</a:t>
            </a:r>
            <a:endParaRPr lang="en-US" dirty="0"/>
          </a:p>
        </p:txBody>
      </p:sp>
      <p:sp>
        <p:nvSpPr>
          <p:cNvPr id="3" name="Content Placeholder 2"/>
          <p:cNvSpPr>
            <a:spLocks noGrp="1"/>
          </p:cNvSpPr>
          <p:nvPr>
            <p:ph idx="1"/>
          </p:nvPr>
        </p:nvSpPr>
        <p:spPr/>
        <p:txBody>
          <a:bodyPr/>
          <a:lstStyle/>
          <a:p>
            <a:r>
              <a:rPr lang="en-GB" dirty="0" smtClean="0"/>
              <a:t>Children are more prone to infections than adults because they have low body resistance. </a:t>
            </a:r>
          </a:p>
          <a:p>
            <a:r>
              <a:rPr lang="en-GB" dirty="0" smtClean="0"/>
              <a:t>They are also susceptible, as a result of their mobility, especially during the toddler stage of coming into contact with dirt and other harmful things. </a:t>
            </a:r>
            <a:endParaRPr lang="en-US" dirty="0" smtClean="0"/>
          </a:p>
          <a:p>
            <a:r>
              <a:rPr lang="en-GB" dirty="0" smtClean="0"/>
              <a:t>In this section we shall look at the various common infectious diseases which affect children.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Meningococcal meningitis</a:t>
            </a:r>
            <a:endParaRPr lang="en-US" dirty="0"/>
          </a:p>
        </p:txBody>
      </p:sp>
      <p:sp>
        <p:nvSpPr>
          <p:cNvPr id="3" name="Content Placeholder 2"/>
          <p:cNvSpPr>
            <a:spLocks noGrp="1"/>
          </p:cNvSpPr>
          <p:nvPr>
            <p:ph idx="1"/>
          </p:nvPr>
        </p:nvSpPr>
        <p:spPr/>
        <p:txBody>
          <a:bodyPr/>
          <a:lstStyle/>
          <a:p>
            <a:r>
              <a:rPr lang="en-GB" dirty="0" smtClean="0"/>
              <a:t>Meningitis simply means inflammation of the </a:t>
            </a:r>
            <a:r>
              <a:rPr lang="en-GB" dirty="0" err="1" smtClean="0"/>
              <a:t>meninges</a:t>
            </a:r>
            <a:r>
              <a:rPr lang="en-GB" dirty="0" smtClean="0"/>
              <a:t>. </a:t>
            </a:r>
          </a:p>
          <a:p>
            <a:r>
              <a:rPr lang="en-GB" dirty="0" smtClean="0"/>
              <a:t>The brain and spinal cord covering membranes more commonly infected are the </a:t>
            </a:r>
            <a:r>
              <a:rPr lang="en-GB" dirty="0" err="1" smtClean="0"/>
              <a:t>pia</a:t>
            </a:r>
            <a:r>
              <a:rPr lang="en-GB" dirty="0" smtClean="0"/>
              <a:t> and </a:t>
            </a:r>
            <a:r>
              <a:rPr lang="en-GB" dirty="0" err="1" smtClean="0"/>
              <a:t>arachnoid</a:t>
            </a:r>
            <a:r>
              <a:rPr lang="en-GB" dirty="0" smtClean="0"/>
              <a:t> matters. </a:t>
            </a:r>
            <a:r>
              <a:rPr lang="en-GB" b="1" dirty="0" smtClean="0"/>
              <a:t>Causative organisms </a:t>
            </a:r>
          </a:p>
          <a:p>
            <a:r>
              <a:rPr lang="en-GB" dirty="0" err="1" smtClean="0"/>
              <a:t>Neisseria</a:t>
            </a:r>
            <a:r>
              <a:rPr lang="en-GB" dirty="0" smtClean="0"/>
              <a:t> </a:t>
            </a:r>
            <a:r>
              <a:rPr lang="en-GB" dirty="0" err="1" smtClean="0"/>
              <a:t>meningitidis</a:t>
            </a:r>
            <a:r>
              <a:rPr lang="en-GB" dirty="0" smtClean="0"/>
              <a:t> (</a:t>
            </a:r>
            <a:r>
              <a:rPr lang="en-GB" dirty="0" err="1" smtClean="0"/>
              <a:t>meningococci</a:t>
            </a:r>
            <a:r>
              <a:rPr lang="en-GB" dirty="0" smtClean="0"/>
              <a:t>). This micro-organism is intracellular gram negative </a:t>
            </a:r>
            <a:r>
              <a:rPr lang="en-GB" dirty="0" err="1" smtClean="0"/>
              <a:t>diplococcus</a:t>
            </a:r>
            <a:r>
              <a:rPr lang="en-GB" dirty="0" smtClean="0"/>
              <a:t>. There are six </a:t>
            </a:r>
            <a:r>
              <a:rPr lang="en-GB" dirty="0" err="1" smtClean="0"/>
              <a:t>sero</a:t>
            </a:r>
            <a:r>
              <a:rPr lang="en-GB" dirty="0" smtClean="0"/>
              <a:t> strains (groups), namely a, b, c, d, x and y.</a:t>
            </a:r>
            <a:endParaRPr lang="en-US" dirty="0" smtClean="0"/>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Epidemiology</a:t>
            </a:r>
            <a:endParaRPr lang="en-US" dirty="0"/>
          </a:p>
        </p:txBody>
      </p:sp>
      <p:sp>
        <p:nvSpPr>
          <p:cNvPr id="3" name="Content Placeholder 2"/>
          <p:cNvSpPr>
            <a:spLocks noGrp="1"/>
          </p:cNvSpPr>
          <p:nvPr>
            <p:ph idx="1"/>
          </p:nvPr>
        </p:nvSpPr>
        <p:spPr/>
        <p:txBody>
          <a:bodyPr/>
          <a:lstStyle/>
          <a:p>
            <a:r>
              <a:rPr lang="en-GB" dirty="0" smtClean="0"/>
              <a:t>In many parts of the </a:t>
            </a:r>
            <a:r>
              <a:rPr lang="en-GB" dirty="0" err="1" smtClean="0"/>
              <a:t>african</a:t>
            </a:r>
            <a:r>
              <a:rPr lang="en-GB" dirty="0" smtClean="0"/>
              <a:t> continent, </a:t>
            </a:r>
            <a:r>
              <a:rPr lang="en-GB" dirty="0" err="1" smtClean="0"/>
              <a:t>sero</a:t>
            </a:r>
            <a:r>
              <a:rPr lang="en-GB" dirty="0" smtClean="0"/>
              <a:t> group a is the main cause of epidemics and usually meningococcal meningitis is the commonest of the types of meningitis accounting for 90% of cases.</a:t>
            </a:r>
          </a:p>
          <a:p>
            <a:r>
              <a:rPr lang="en-GB" dirty="0" smtClean="0"/>
              <a:t> Other types of meningitis may be caused by </a:t>
            </a:r>
            <a:r>
              <a:rPr lang="en-GB" dirty="0" err="1" smtClean="0"/>
              <a:t>pneumococci</a:t>
            </a:r>
            <a:r>
              <a:rPr lang="en-GB" dirty="0" smtClean="0"/>
              <a:t>, salmonella, staphylococci.</a:t>
            </a:r>
          </a:p>
          <a:p>
            <a:r>
              <a:rPr lang="en-GB" dirty="0" smtClean="0"/>
              <a:t> However, viruses and mycobacterium tubercle bacilli occasionally cause meningitis.</a:t>
            </a:r>
            <a:endParaRPr lang="en-US" dirty="0" smtClean="0"/>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The incubation period</a:t>
            </a:r>
            <a:r>
              <a:rPr lang="en-GB" b="1" dirty="0" smtClean="0"/>
              <a:t> </a:t>
            </a:r>
            <a:r>
              <a:rPr lang="en-GB" dirty="0" smtClean="0"/>
              <a:t>ranges from 2 to 10 days but commonly 3 to 4 days. </a:t>
            </a:r>
            <a:endParaRPr lang="en-US" dirty="0" smtClean="0"/>
          </a:p>
          <a:p>
            <a:r>
              <a:rPr lang="en-GB" dirty="0" smtClean="0"/>
              <a:t>Meningococcal meningitis is an infectious disease, which can be passed from one person to another so long as </a:t>
            </a:r>
            <a:r>
              <a:rPr lang="en-GB" dirty="0" err="1" smtClean="0"/>
              <a:t>meningococci</a:t>
            </a:r>
            <a:r>
              <a:rPr lang="en-GB" dirty="0" smtClean="0"/>
              <a:t> are present in the discharges from the nose and mouth.</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Congenital abnormalities:</a:t>
            </a:r>
          </a:p>
          <a:p>
            <a:r>
              <a:rPr lang="en-US" dirty="0" smtClean="0"/>
              <a:t>CVS: </a:t>
            </a:r>
            <a:r>
              <a:rPr lang="en-US" dirty="0" err="1" smtClean="0"/>
              <a:t>tetralogy</a:t>
            </a:r>
            <a:r>
              <a:rPr lang="en-US" dirty="0" smtClean="0"/>
              <a:t> of </a:t>
            </a:r>
            <a:r>
              <a:rPr lang="en-US" dirty="0" err="1" smtClean="0"/>
              <a:t>fallot</a:t>
            </a:r>
            <a:r>
              <a:rPr lang="en-US" dirty="0" smtClean="0"/>
              <a:t>, </a:t>
            </a:r>
            <a:r>
              <a:rPr lang="en-US" dirty="0" err="1" smtClean="0"/>
              <a:t>atrial</a:t>
            </a:r>
            <a:r>
              <a:rPr lang="en-US" dirty="0" smtClean="0"/>
              <a:t> ventricular defect, ventral </a:t>
            </a:r>
            <a:r>
              <a:rPr lang="en-US" dirty="0" err="1" smtClean="0"/>
              <a:t>septal</a:t>
            </a:r>
            <a:r>
              <a:rPr lang="en-US" dirty="0" smtClean="0"/>
              <a:t> defect, patent </a:t>
            </a:r>
            <a:r>
              <a:rPr lang="en-US" dirty="0" err="1" smtClean="0"/>
              <a:t>ductus</a:t>
            </a:r>
            <a:r>
              <a:rPr lang="en-US" dirty="0"/>
              <a:t> </a:t>
            </a:r>
            <a:r>
              <a:rPr lang="en-US" dirty="0" err="1" smtClean="0"/>
              <a:t>arteriosus</a:t>
            </a:r>
            <a:r>
              <a:rPr lang="en-US" dirty="0" smtClean="0"/>
              <a:t>, aortic aneurism.</a:t>
            </a:r>
          </a:p>
          <a:p>
            <a:r>
              <a:rPr lang="en-US" dirty="0" smtClean="0"/>
              <a:t>Musculoskeletal: </a:t>
            </a:r>
            <a:r>
              <a:rPr lang="en-US" dirty="0" err="1" smtClean="0"/>
              <a:t>talipes</a:t>
            </a:r>
            <a:endParaRPr lang="en-US" dirty="0" smtClean="0"/>
          </a:p>
          <a:p>
            <a:r>
              <a:rPr lang="en-US" dirty="0" smtClean="0"/>
              <a:t>Alimentary system: cleft palate/lip, </a:t>
            </a:r>
            <a:r>
              <a:rPr lang="en-US" dirty="0" err="1" smtClean="0"/>
              <a:t>oesophageal</a:t>
            </a:r>
            <a:r>
              <a:rPr lang="en-US" dirty="0" smtClean="0"/>
              <a:t> </a:t>
            </a:r>
            <a:r>
              <a:rPr lang="en-US" dirty="0" err="1" smtClean="0"/>
              <a:t>atresia</a:t>
            </a:r>
            <a:r>
              <a:rPr lang="en-US" dirty="0" smtClean="0"/>
              <a:t>, esophageal fistulae, pyloric </a:t>
            </a:r>
            <a:r>
              <a:rPr lang="en-US" dirty="0" err="1" smtClean="0"/>
              <a:t>stenosis</a:t>
            </a:r>
            <a:r>
              <a:rPr lang="en-US" dirty="0" smtClean="0"/>
              <a:t>, </a:t>
            </a:r>
            <a:r>
              <a:rPr lang="en-US" dirty="0" err="1" smtClean="0"/>
              <a:t>hirschsprung’s</a:t>
            </a:r>
            <a:r>
              <a:rPr lang="en-US" dirty="0" smtClean="0"/>
              <a:t> disease, imperforate anus, </a:t>
            </a:r>
            <a:r>
              <a:rPr lang="en-US" dirty="0" err="1" smtClean="0"/>
              <a:t>gastrochiasis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endParaRPr lang="en-US" dirty="0"/>
          </a:p>
        </p:txBody>
      </p:sp>
      <p:sp>
        <p:nvSpPr>
          <p:cNvPr id="3" name="Content Placeholder 2"/>
          <p:cNvSpPr>
            <a:spLocks noGrp="1"/>
          </p:cNvSpPr>
          <p:nvPr>
            <p:ph idx="1"/>
          </p:nvPr>
        </p:nvSpPr>
        <p:spPr/>
        <p:txBody>
          <a:bodyPr>
            <a:normAutofit/>
          </a:bodyPr>
          <a:lstStyle/>
          <a:p>
            <a:r>
              <a:rPr lang="en-GB" dirty="0" smtClean="0"/>
              <a:t>Normally, the </a:t>
            </a:r>
            <a:r>
              <a:rPr lang="en-GB" dirty="0" err="1" smtClean="0"/>
              <a:t>meningococci</a:t>
            </a:r>
            <a:r>
              <a:rPr lang="en-GB" dirty="0" smtClean="0"/>
              <a:t> are found in the </a:t>
            </a:r>
            <a:r>
              <a:rPr lang="en-GB" dirty="0" err="1" smtClean="0"/>
              <a:t>nasopharynx</a:t>
            </a:r>
            <a:r>
              <a:rPr lang="en-GB" dirty="0" smtClean="0"/>
              <a:t> without disturbing the host or carrier. </a:t>
            </a:r>
          </a:p>
          <a:p>
            <a:r>
              <a:rPr lang="en-GB" dirty="0" smtClean="0"/>
              <a:t>The reservoir is mainly human.</a:t>
            </a:r>
          </a:p>
          <a:p>
            <a:r>
              <a:rPr lang="en-GB" dirty="0" smtClean="0"/>
              <a:t> Illness results from either increased invasiveness of the bacteria or lower body resistance of the host.</a:t>
            </a:r>
          </a:p>
          <a:p>
            <a:pPr>
              <a:buNone/>
            </a:pPr>
            <a:r>
              <a:rPr lang="en-GB" dirty="0" smtClean="0"/>
              <a:t> </a:t>
            </a:r>
          </a:p>
          <a:p>
            <a:r>
              <a:rPr lang="en-GB" dirty="0" smtClean="0"/>
              <a:t>Some people have deficit or deficiency of some gamma immunoglobulin, which in some cases runs in families. This explains why some epidemics run in the family, while others are symptom less carriers.</a:t>
            </a:r>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GB" dirty="0" smtClean="0"/>
              <a:t>Meningococcal meningitis is mostly common in children and young adults. </a:t>
            </a:r>
          </a:p>
          <a:p>
            <a:r>
              <a:rPr lang="en-GB" dirty="0" smtClean="0"/>
              <a:t>When the surrounding blood vessels around the </a:t>
            </a:r>
            <a:r>
              <a:rPr lang="en-GB" dirty="0" err="1" smtClean="0"/>
              <a:t>nasopharynx</a:t>
            </a:r>
            <a:r>
              <a:rPr lang="en-GB" dirty="0" smtClean="0"/>
              <a:t> are invaded, the organisms enter the cerebral spinal fluid (</a:t>
            </a:r>
            <a:r>
              <a:rPr lang="en-GB" dirty="0" err="1" smtClean="0"/>
              <a:t>csf</a:t>
            </a:r>
            <a:r>
              <a:rPr lang="en-GB" dirty="0" smtClean="0"/>
              <a:t>) spreading throughout the sub-</a:t>
            </a:r>
            <a:r>
              <a:rPr lang="en-GB" dirty="0" err="1" smtClean="0"/>
              <a:t>arachnoid</a:t>
            </a:r>
            <a:r>
              <a:rPr lang="en-GB" dirty="0" smtClean="0"/>
              <a:t> space. </a:t>
            </a:r>
          </a:p>
          <a:p>
            <a:r>
              <a:rPr lang="en-GB" dirty="0" smtClean="0"/>
              <a:t>This inflammatory process increases the cerebral spinal fluid secretion in the ventricles resulting in the interference with the </a:t>
            </a:r>
            <a:r>
              <a:rPr lang="en-GB" dirty="0" err="1" smtClean="0"/>
              <a:t>csf</a:t>
            </a:r>
            <a:r>
              <a:rPr lang="en-GB" dirty="0" smtClean="0"/>
              <a:t> flow throughout the ventricular aqueducts. </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The colour of the </a:t>
            </a:r>
            <a:r>
              <a:rPr lang="en-GB" dirty="0" err="1" smtClean="0"/>
              <a:t>csf</a:t>
            </a:r>
            <a:r>
              <a:rPr lang="en-GB" dirty="0" smtClean="0"/>
              <a:t> changes according to the causative micro-organism.</a:t>
            </a:r>
          </a:p>
          <a:p>
            <a:r>
              <a:rPr lang="en-GB" dirty="0" smtClean="0"/>
              <a:t> The cranial nerves may be affected as the infection spreads further resulting in neurological symptoms.</a:t>
            </a:r>
          </a:p>
          <a:p>
            <a:r>
              <a:rPr lang="en-GB" dirty="0" smtClean="0"/>
              <a:t> When the </a:t>
            </a:r>
            <a:r>
              <a:rPr lang="en-GB" dirty="0" err="1" smtClean="0"/>
              <a:t>csf</a:t>
            </a:r>
            <a:r>
              <a:rPr lang="en-GB" dirty="0" smtClean="0"/>
              <a:t> flow is interfered with, hydrocephalus may occur especially in infancy.</a:t>
            </a:r>
            <a:endParaRPr lang="en-US" dirty="0" smtClean="0"/>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eningitischild.jpg"/>
          <p:cNvPicPr/>
          <p:nvPr/>
        </p:nvPicPr>
        <p:blipFill>
          <a:blip r:embed="rId2" cstate="print"/>
          <a:srcRect/>
          <a:stretch>
            <a:fillRect/>
          </a:stretch>
        </p:blipFill>
        <p:spPr bwMode="auto">
          <a:xfrm>
            <a:off x="1066800" y="228600"/>
            <a:ext cx="70866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Predisposing factors</a:t>
            </a:r>
            <a:endParaRPr lang="en-US" dirty="0"/>
          </a:p>
        </p:txBody>
      </p:sp>
      <p:sp>
        <p:nvSpPr>
          <p:cNvPr id="3" name="Content Placeholder 2"/>
          <p:cNvSpPr>
            <a:spLocks noGrp="1"/>
          </p:cNvSpPr>
          <p:nvPr>
            <p:ph idx="1"/>
          </p:nvPr>
        </p:nvSpPr>
        <p:spPr/>
        <p:txBody>
          <a:bodyPr/>
          <a:lstStyle/>
          <a:p>
            <a:r>
              <a:rPr lang="en-GB" dirty="0" smtClean="0"/>
              <a:t>Overcrowding and poor ventilation are the main pre-disposing factors, given that the mode of entry of micro-organisms is through inhalation, that is, the exogenous type of infection. </a:t>
            </a:r>
          </a:p>
          <a:p>
            <a:r>
              <a:rPr lang="en-GB" dirty="0" smtClean="0"/>
              <a:t>The </a:t>
            </a:r>
            <a:r>
              <a:rPr lang="en-GB" dirty="0" smtClean="0"/>
              <a:t>organisms may also enter into the bloodstream through cracks in the respiratory tract in which it has been normal flora (i.e. </a:t>
            </a:r>
            <a:r>
              <a:rPr lang="en-GB" dirty="0" err="1" smtClean="0"/>
              <a:t>endogeneous</a:t>
            </a:r>
            <a:r>
              <a:rPr lang="en-GB" dirty="0" smtClean="0"/>
              <a:t> infection).</a:t>
            </a:r>
            <a:endParaRPr lang="en-US" dirty="0"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features</a:t>
            </a:r>
            <a:endParaRPr lang="en-US" dirty="0"/>
          </a:p>
        </p:txBody>
      </p:sp>
      <p:sp>
        <p:nvSpPr>
          <p:cNvPr id="3" name="Content Placeholder 2"/>
          <p:cNvSpPr>
            <a:spLocks noGrp="1"/>
          </p:cNvSpPr>
          <p:nvPr>
            <p:ph idx="1"/>
          </p:nvPr>
        </p:nvSpPr>
        <p:spPr/>
        <p:txBody>
          <a:bodyPr>
            <a:normAutofit/>
          </a:bodyPr>
          <a:lstStyle/>
          <a:p>
            <a:pPr>
              <a:buNone/>
            </a:pPr>
            <a:r>
              <a:rPr lang="en-GB" dirty="0" smtClean="0"/>
              <a:t>The following are some of the features usually associated with meningitis:</a:t>
            </a:r>
            <a:endParaRPr lang="en-US" dirty="0" smtClean="0"/>
          </a:p>
          <a:p>
            <a:pPr lvl="0"/>
            <a:r>
              <a:rPr lang="en-GB" dirty="0" smtClean="0"/>
              <a:t>Usually the onset is acute and sudden with older children complaining of headache, which becomes severe and spreads down the neck;</a:t>
            </a:r>
            <a:endParaRPr lang="en-US" dirty="0" smtClean="0"/>
          </a:p>
          <a:p>
            <a:pPr lvl="0"/>
            <a:r>
              <a:rPr lang="en-GB" dirty="0" smtClean="0"/>
              <a:t>The patient becomes </a:t>
            </a:r>
            <a:r>
              <a:rPr lang="en-GB" dirty="0" err="1" smtClean="0"/>
              <a:t>pyrexial</a:t>
            </a:r>
            <a:r>
              <a:rPr lang="en-GB" dirty="0" smtClean="0"/>
              <a:t> with tachycardia;</a:t>
            </a:r>
            <a:endParaRPr lang="en-US" dirty="0" smtClean="0"/>
          </a:p>
          <a:p>
            <a:pPr lvl="0"/>
            <a:r>
              <a:rPr lang="en-GB" dirty="0" smtClean="0"/>
              <a:t>Rigors are often present;</a:t>
            </a:r>
            <a:endParaRPr lang="en-US" dirty="0" smtClean="0"/>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a:t>
            </a:r>
            <a:endParaRPr lang="en-US" dirty="0"/>
          </a:p>
        </p:txBody>
      </p:sp>
      <p:sp>
        <p:nvSpPr>
          <p:cNvPr id="3" name="Content Placeholder 2"/>
          <p:cNvSpPr>
            <a:spLocks noGrp="1"/>
          </p:cNvSpPr>
          <p:nvPr>
            <p:ph idx="1"/>
          </p:nvPr>
        </p:nvSpPr>
        <p:spPr/>
        <p:txBody>
          <a:bodyPr>
            <a:normAutofit/>
          </a:bodyPr>
          <a:lstStyle/>
          <a:p>
            <a:pPr lvl="0"/>
            <a:r>
              <a:rPr lang="en-GB" dirty="0" smtClean="0"/>
              <a:t>Painful back and limbs are present;</a:t>
            </a:r>
            <a:endParaRPr lang="en-US" dirty="0" smtClean="0"/>
          </a:p>
          <a:p>
            <a:pPr lvl="0"/>
            <a:r>
              <a:rPr lang="en-GB" dirty="0" smtClean="0"/>
              <a:t>The patient's neck and possibly the spinal column become stiff/rigid;</a:t>
            </a:r>
            <a:endParaRPr lang="en-US" dirty="0" smtClean="0"/>
          </a:p>
          <a:p>
            <a:pPr lvl="0"/>
            <a:r>
              <a:rPr lang="en-GB" dirty="0" err="1" smtClean="0"/>
              <a:t>Kernig’s</a:t>
            </a:r>
            <a:r>
              <a:rPr lang="en-GB" dirty="0" smtClean="0"/>
              <a:t> sign is positive: patient supine with hip flexed to 90</a:t>
            </a:r>
            <a:r>
              <a:rPr lang="en-GB" baseline="30000" dirty="0" smtClean="0"/>
              <a:t>o</a:t>
            </a:r>
            <a:r>
              <a:rPr lang="en-GB" dirty="0" smtClean="0"/>
              <a:t>; pain and inability to fully extend the knee is positive; negative if can fully extend knee.</a:t>
            </a:r>
            <a:endParaRPr lang="en-US" dirty="0" smtClean="0"/>
          </a:p>
          <a:p>
            <a:pPr lvl="0"/>
            <a:r>
              <a:rPr lang="en-GB" dirty="0" smtClean="0"/>
              <a:t>Because of fever, convulsions may occur;</a:t>
            </a:r>
            <a:endParaRPr lang="en-US" dirty="0" smtClean="0"/>
          </a:p>
          <a:p>
            <a:pPr lvl="0"/>
            <a:r>
              <a:rPr lang="en-GB" dirty="0" smtClean="0"/>
              <a:t>The young child cries with a high-pitched voice;</a:t>
            </a:r>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a:t>
            </a:r>
            <a:endParaRPr lang="en-US" dirty="0"/>
          </a:p>
        </p:txBody>
      </p:sp>
      <p:sp>
        <p:nvSpPr>
          <p:cNvPr id="3" name="Content Placeholder 2"/>
          <p:cNvSpPr>
            <a:spLocks noGrp="1"/>
          </p:cNvSpPr>
          <p:nvPr>
            <p:ph idx="1"/>
          </p:nvPr>
        </p:nvSpPr>
        <p:spPr/>
        <p:txBody>
          <a:bodyPr/>
          <a:lstStyle/>
          <a:p>
            <a:pPr lvl="0"/>
            <a:r>
              <a:rPr lang="en-GB" dirty="0" smtClean="0"/>
              <a:t>Anorexia is usually present;</a:t>
            </a:r>
            <a:endParaRPr lang="en-US" dirty="0" smtClean="0"/>
          </a:p>
          <a:p>
            <a:pPr lvl="0"/>
            <a:r>
              <a:rPr lang="en-GB" dirty="0" smtClean="0"/>
              <a:t>In very young babies anterior </a:t>
            </a:r>
            <a:r>
              <a:rPr lang="en-GB" dirty="0" err="1" smtClean="0"/>
              <a:t>fontanelle</a:t>
            </a:r>
            <a:r>
              <a:rPr lang="en-GB" dirty="0" smtClean="0"/>
              <a:t> may bulge outwards instead of positive kerning's sign;</a:t>
            </a:r>
            <a:endParaRPr lang="en-US" dirty="0" smtClean="0"/>
          </a:p>
          <a:p>
            <a:pPr lvl="0"/>
            <a:r>
              <a:rPr lang="en-GB" dirty="0" smtClean="0"/>
              <a:t>The child is irritable, drowsy and goes in to comatose state;</a:t>
            </a:r>
            <a:endParaRPr lang="en-US" dirty="0" smtClean="0"/>
          </a:p>
          <a:p>
            <a:pPr lvl="0"/>
            <a:r>
              <a:rPr lang="en-GB" dirty="0" smtClean="0"/>
              <a:t>Photophobia is usually common. In some cases circulatory collapse with </a:t>
            </a:r>
            <a:r>
              <a:rPr lang="en-GB" dirty="0" err="1" smtClean="0"/>
              <a:t>petechial</a:t>
            </a:r>
            <a:r>
              <a:rPr lang="en-GB" dirty="0" smtClean="0"/>
              <a:t> haemorrhage may occur (bleeding spots) on the skin;</a:t>
            </a:r>
            <a:endParaRPr lang="en-US" dirty="0" smtClean="0"/>
          </a:p>
          <a:p>
            <a:pPr lvl="0"/>
            <a:r>
              <a:rPr lang="en-GB" dirty="0" smtClean="0"/>
              <a:t>Cyanosis and vomiting are present</a:t>
            </a:r>
            <a:endParaRPr lang="en-US" dirty="0" smtClean="0"/>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investigations</a:t>
            </a:r>
            <a:endParaRPr lang="en-US" dirty="0"/>
          </a:p>
        </p:txBody>
      </p:sp>
      <p:sp>
        <p:nvSpPr>
          <p:cNvPr id="3" name="Content Placeholder 2"/>
          <p:cNvSpPr>
            <a:spLocks noGrp="1"/>
          </p:cNvSpPr>
          <p:nvPr>
            <p:ph idx="1"/>
          </p:nvPr>
        </p:nvSpPr>
        <p:spPr/>
        <p:txBody>
          <a:bodyPr/>
          <a:lstStyle/>
          <a:p>
            <a:r>
              <a:rPr lang="en-GB" dirty="0" smtClean="0"/>
              <a:t>Begin by taking the patient’s personal history. </a:t>
            </a:r>
          </a:p>
          <a:p>
            <a:r>
              <a:rPr lang="en-GB" dirty="0" smtClean="0"/>
              <a:t>  A physical examination should follow. </a:t>
            </a:r>
          </a:p>
          <a:p>
            <a:r>
              <a:rPr lang="en-GB" dirty="0" smtClean="0"/>
              <a:t>  A lumbar puncture is performed to analyze </a:t>
            </a:r>
            <a:r>
              <a:rPr lang="en-GB" dirty="0" err="1" smtClean="0"/>
              <a:t>csf</a:t>
            </a:r>
            <a:r>
              <a:rPr lang="en-GB" dirty="0" smtClean="0"/>
              <a:t> and may show that polymorph cells are increased, </a:t>
            </a:r>
            <a:r>
              <a:rPr lang="en-GB" dirty="0" err="1" smtClean="0"/>
              <a:t>csf</a:t>
            </a:r>
            <a:r>
              <a:rPr lang="en-GB" dirty="0" smtClean="0"/>
              <a:t> is turbid in appearance (cloudy), the pressure is raised, glucose level is lower than normal and/or the amount of proteins is raised.</a:t>
            </a:r>
          </a:p>
          <a:p>
            <a:r>
              <a:rPr lang="en-GB" dirty="0" smtClean="0"/>
              <a:t> You should also investigate other suspected infections, for example, measles, malaria, typhoid, </a:t>
            </a:r>
            <a:r>
              <a:rPr lang="en-GB" dirty="0" err="1" smtClean="0"/>
              <a:t>broncho</a:t>
            </a:r>
            <a:r>
              <a:rPr lang="en-GB" dirty="0" smtClean="0"/>
              <a:t>-pneumonia.</a:t>
            </a:r>
            <a:endParaRPr lang="en-US" dirty="0" smtClean="0"/>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lnSpcReduction="10000"/>
          </a:bodyPr>
          <a:lstStyle/>
          <a:p>
            <a:pPr>
              <a:buNone/>
            </a:pPr>
            <a:r>
              <a:rPr lang="en-GB" dirty="0" smtClean="0"/>
              <a:t>The main goals of intervention are to: </a:t>
            </a:r>
            <a:endParaRPr lang="en-US" dirty="0" smtClean="0"/>
          </a:p>
          <a:p>
            <a:pPr lvl="0"/>
            <a:r>
              <a:rPr lang="en-GB" dirty="0" smtClean="0"/>
              <a:t>Identify the micro-organism;</a:t>
            </a:r>
            <a:endParaRPr lang="en-US" dirty="0" smtClean="0"/>
          </a:p>
          <a:p>
            <a:pPr lvl="0"/>
            <a:r>
              <a:rPr lang="en-GB" dirty="0" smtClean="0"/>
              <a:t>Control the spread of infection;</a:t>
            </a:r>
            <a:endParaRPr lang="en-US" dirty="0" smtClean="0"/>
          </a:p>
          <a:p>
            <a:pPr lvl="0"/>
            <a:r>
              <a:rPr lang="en-GB" dirty="0" smtClean="0"/>
              <a:t>Initiate therapy immediately;</a:t>
            </a:r>
            <a:endParaRPr lang="en-US" dirty="0" smtClean="0"/>
          </a:p>
          <a:p>
            <a:pPr lvl="0"/>
            <a:r>
              <a:rPr lang="en-GB" dirty="0" smtClean="0"/>
              <a:t>Maintain clear airway in a well-ventilated room;</a:t>
            </a:r>
            <a:endParaRPr lang="en-US" dirty="0" smtClean="0"/>
          </a:p>
          <a:p>
            <a:pPr lvl="0"/>
            <a:r>
              <a:rPr lang="en-GB" dirty="0" smtClean="0"/>
              <a:t>Put up intravenous infusion with the prescribed antibiotics;</a:t>
            </a:r>
            <a:endParaRPr lang="en-US" dirty="0" smtClean="0"/>
          </a:p>
          <a:p>
            <a:pPr lvl="0"/>
            <a:r>
              <a:rPr lang="en-GB" dirty="0" smtClean="0"/>
              <a:t>Maintain fluid balance chart;</a:t>
            </a:r>
            <a:endParaRPr lang="en-US" dirty="0" smtClean="0"/>
          </a:p>
          <a:p>
            <a:pPr lvl="0"/>
            <a:r>
              <a:rPr lang="en-GB" dirty="0" smtClean="0"/>
              <a:t>Identify contacts in the family, and elsewhere as they will require treatment, too.</a:t>
            </a:r>
            <a:endParaRPr lang="en-US" dirty="0" smtClean="0"/>
          </a:p>
          <a:p>
            <a:pPr>
              <a:buNone/>
            </a:pP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Nervous system: hydrocephalus, spinal bifida, </a:t>
            </a:r>
            <a:r>
              <a:rPr lang="en-US" dirty="0" err="1" smtClean="0"/>
              <a:t>myelomeningocoele</a:t>
            </a:r>
            <a:endParaRPr lang="en-US" dirty="0" smtClean="0"/>
          </a:p>
          <a:p>
            <a:r>
              <a:rPr lang="en-US" dirty="0" smtClean="0"/>
              <a:t>Reproductive system: </a:t>
            </a:r>
            <a:r>
              <a:rPr lang="en-US" dirty="0" err="1" smtClean="0"/>
              <a:t>ambigous</a:t>
            </a:r>
            <a:r>
              <a:rPr lang="en-US" dirty="0" smtClean="0"/>
              <a:t> genitalia, </a:t>
            </a:r>
            <a:r>
              <a:rPr lang="en-US" dirty="0" err="1" smtClean="0"/>
              <a:t>hypospadias</a:t>
            </a:r>
            <a:endParaRPr lang="en-US" dirty="0" smtClean="0"/>
          </a:p>
          <a:p>
            <a:r>
              <a:rPr lang="en-US" dirty="0" smtClean="0"/>
              <a:t>Urinary: polycystic kidneys</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Mgt…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GB" dirty="0" smtClean="0"/>
              <a:t>The secondary goal is to prevent complications. This can be achieved by the following nursing activities:</a:t>
            </a:r>
            <a:endParaRPr lang="en-US" dirty="0" smtClean="0"/>
          </a:p>
          <a:p>
            <a:pPr lvl="0"/>
            <a:r>
              <a:rPr lang="en-GB" dirty="0" smtClean="0"/>
              <a:t>Constant and vigilant nursing assessment for increased intracranial pressure;</a:t>
            </a:r>
            <a:endParaRPr lang="en-US" dirty="0" smtClean="0"/>
          </a:p>
          <a:p>
            <a:pPr lvl="0"/>
            <a:r>
              <a:rPr lang="en-GB" dirty="0" smtClean="0"/>
              <a:t>Monitoring and maintaining fluid intake. If intracranial pressure is present then restrict the fluid intake;</a:t>
            </a:r>
            <a:endParaRPr lang="en-US" dirty="0" smtClean="0"/>
          </a:p>
          <a:p>
            <a:pPr lvl="0"/>
            <a:r>
              <a:rPr lang="en-GB" dirty="0" smtClean="0"/>
              <a:t>Observing the infusion site for anything abnormal that might occur;</a:t>
            </a:r>
            <a:endParaRPr lang="en-US" dirty="0" smtClean="0"/>
          </a:p>
          <a:p>
            <a:pPr lvl="0"/>
            <a:r>
              <a:rPr lang="en-GB" dirty="0" smtClean="0"/>
              <a:t>Observing drug side effects and taking appropriate measures;</a:t>
            </a:r>
            <a:endParaRPr lang="en-US" dirty="0" smtClean="0"/>
          </a:p>
          <a:p>
            <a:pPr lvl="0"/>
            <a:r>
              <a:rPr lang="en-GB" dirty="0" smtClean="0"/>
              <a:t>Using dim light in the environment and controlling noise;</a:t>
            </a:r>
            <a:endParaRPr lang="en-US" dirty="0" smtClean="0"/>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Mgt…</a:t>
            </a:r>
            <a:endParaRPr lang="en-US" dirty="0"/>
          </a:p>
        </p:txBody>
      </p:sp>
      <p:sp>
        <p:nvSpPr>
          <p:cNvPr id="3" name="Content Placeholder 2"/>
          <p:cNvSpPr>
            <a:spLocks noGrp="1"/>
          </p:cNvSpPr>
          <p:nvPr>
            <p:ph idx="1"/>
          </p:nvPr>
        </p:nvSpPr>
        <p:spPr/>
        <p:txBody>
          <a:bodyPr/>
          <a:lstStyle/>
          <a:p>
            <a:pPr lvl="0"/>
            <a:r>
              <a:rPr lang="en-GB" dirty="0" smtClean="0"/>
              <a:t>Regularly changing the patient’s position to prevent pressure sores and control convulsions.</a:t>
            </a:r>
            <a:endParaRPr lang="en-US" dirty="0" smtClean="0"/>
          </a:p>
          <a:p>
            <a:pPr lvl="0"/>
            <a:r>
              <a:rPr lang="en-GB" dirty="0" smtClean="0"/>
              <a:t>Observing the vital signs; </a:t>
            </a:r>
            <a:endParaRPr lang="en-US" dirty="0" smtClean="0"/>
          </a:p>
          <a:p>
            <a:pPr lvl="0"/>
            <a:r>
              <a:rPr lang="en-GB" dirty="0" smtClean="0"/>
              <a:t> two to four hourly tepid sponging, </a:t>
            </a:r>
            <a:endParaRPr lang="en-US" dirty="0" smtClean="0"/>
          </a:p>
          <a:p>
            <a:pPr lvl="0"/>
            <a:r>
              <a:rPr lang="en-GB" dirty="0" smtClean="0"/>
              <a:t>Ensure comfort by providing an electric fan if necessary.</a:t>
            </a:r>
            <a:endParaRPr lang="en-US" dirty="0" smtClean="0"/>
          </a:p>
          <a:p>
            <a:pPr lvl="0"/>
            <a:r>
              <a:rPr lang="en-GB" dirty="0" smtClean="0"/>
              <a:t>Maintaining general body and oral hygiene;</a:t>
            </a:r>
            <a:endParaRPr lang="en-US" dirty="0" smtClean="0"/>
          </a:p>
          <a:p>
            <a:pPr lvl="0"/>
            <a:r>
              <a:rPr lang="en-GB" dirty="0" smtClean="0"/>
              <a:t>Physiotherapy when condition improves at a later date.</a:t>
            </a:r>
            <a:endParaRPr lang="en-US" dirty="0" smtClean="0"/>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care and treatment</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The patient is admitted into an isolated cubicle to protect other children and barrier nursing is instituted at least for the first 48 hours. </a:t>
            </a:r>
          </a:p>
          <a:p>
            <a:r>
              <a:rPr lang="en-GB" dirty="0" smtClean="0"/>
              <a:t>The room should be quiet and darkened. </a:t>
            </a:r>
          </a:p>
          <a:p>
            <a:r>
              <a:rPr lang="en-GB" dirty="0" smtClean="0"/>
              <a:t>Shock, if present or anticipated, should be effectively managed.  </a:t>
            </a:r>
          </a:p>
          <a:p>
            <a:pPr>
              <a:buNone/>
            </a:pPr>
            <a:r>
              <a:rPr lang="en-GB" b="1" dirty="0" smtClean="0"/>
              <a:t>Drug therapy should be commenced at once to include</a:t>
            </a:r>
          </a:p>
          <a:p>
            <a:r>
              <a:rPr lang="en-GB" dirty="0" smtClean="0"/>
              <a:t> crystalline penicillin 300mg (500,000 </a:t>
            </a:r>
            <a:r>
              <a:rPr lang="en-GB" dirty="0" err="1" smtClean="0"/>
              <a:t>i</a:t>
            </a:r>
            <a:r>
              <a:rPr lang="en-GB" dirty="0" smtClean="0"/>
              <a:t>. U.)/kg/day, ten times the normal dose given intravenously or intramuscularly three to four hourly until temperature falls then six hourly for fourteen days. </a:t>
            </a:r>
          </a:p>
          <a:p>
            <a:endParaRPr lang="en-US" dirty="0" smtClean="0"/>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Mgt….</a:t>
            </a:r>
            <a:endParaRPr lang="en-US" dirty="0"/>
          </a:p>
        </p:txBody>
      </p:sp>
      <p:sp>
        <p:nvSpPr>
          <p:cNvPr id="3" name="Content Placeholder 2"/>
          <p:cNvSpPr>
            <a:spLocks noGrp="1"/>
          </p:cNvSpPr>
          <p:nvPr>
            <p:ph idx="1"/>
          </p:nvPr>
        </p:nvSpPr>
        <p:spPr/>
        <p:txBody>
          <a:bodyPr>
            <a:normAutofit lnSpcReduction="10000"/>
          </a:bodyPr>
          <a:lstStyle/>
          <a:p>
            <a:r>
              <a:rPr lang="en-GB" dirty="0" smtClean="0"/>
              <a:t> And </a:t>
            </a:r>
            <a:r>
              <a:rPr lang="en-GB" dirty="0" err="1" smtClean="0"/>
              <a:t>Chloramphenicol</a:t>
            </a:r>
            <a:r>
              <a:rPr lang="en-GB" dirty="0" smtClean="0"/>
              <a:t> (</a:t>
            </a:r>
            <a:r>
              <a:rPr lang="en-GB" dirty="0" err="1" smtClean="0"/>
              <a:t>chloromycetin</a:t>
            </a:r>
            <a:r>
              <a:rPr lang="en-GB" dirty="0" smtClean="0"/>
              <a:t>) can also be administered at 100mg/kg/day </a:t>
            </a:r>
            <a:r>
              <a:rPr lang="en-GB" dirty="0" err="1" smtClean="0"/>
              <a:t>i.m</a:t>
            </a:r>
            <a:r>
              <a:rPr lang="en-GB" dirty="0" smtClean="0"/>
              <a:t> six hourly until </a:t>
            </a:r>
            <a:r>
              <a:rPr lang="en-GB" dirty="0" err="1" smtClean="0"/>
              <a:t>apyrexial</a:t>
            </a:r>
            <a:r>
              <a:rPr lang="en-GB" dirty="0" smtClean="0"/>
              <a:t> and general condition improves usually five to seven days then change to oral syrup for a total of fourteen days.  </a:t>
            </a:r>
          </a:p>
          <a:p>
            <a:r>
              <a:rPr lang="en-GB" dirty="0" err="1" smtClean="0"/>
              <a:t>Phenobarbitone</a:t>
            </a:r>
            <a:r>
              <a:rPr lang="en-GB" dirty="0" smtClean="0"/>
              <a:t> 5mg/kg/day </a:t>
            </a:r>
            <a:r>
              <a:rPr lang="en-GB" dirty="0" err="1" smtClean="0"/>
              <a:t>tds</a:t>
            </a:r>
            <a:r>
              <a:rPr lang="en-GB" dirty="0" smtClean="0"/>
              <a:t> is advised for convulsions up to 10mg </a:t>
            </a:r>
            <a:r>
              <a:rPr lang="en-GB" dirty="0" err="1" smtClean="0"/>
              <a:t>tds</a:t>
            </a:r>
            <a:r>
              <a:rPr lang="en-GB" dirty="0" smtClean="0"/>
              <a:t>. </a:t>
            </a:r>
          </a:p>
          <a:p>
            <a:r>
              <a:rPr lang="en-GB" dirty="0" smtClean="0"/>
              <a:t> An </a:t>
            </a:r>
            <a:r>
              <a:rPr lang="en-GB" dirty="0" err="1" smtClean="0"/>
              <a:t>ampicillin</a:t>
            </a:r>
            <a:r>
              <a:rPr lang="en-GB" dirty="0" smtClean="0"/>
              <a:t> injection may be given in combination with the </a:t>
            </a:r>
            <a:r>
              <a:rPr lang="en-GB" dirty="0" err="1" smtClean="0"/>
              <a:t>chloramphenicol</a:t>
            </a:r>
            <a:r>
              <a:rPr lang="en-GB" dirty="0" smtClean="0"/>
              <a:t> and </a:t>
            </a:r>
            <a:r>
              <a:rPr lang="en-GB" dirty="0" err="1" smtClean="0"/>
              <a:t>crystapen</a:t>
            </a:r>
            <a:r>
              <a:rPr lang="en-GB" dirty="0" smtClean="0"/>
              <a:t>.</a:t>
            </a:r>
          </a:p>
          <a:p>
            <a:r>
              <a:rPr lang="en-GB" dirty="0" smtClean="0"/>
              <a:t>Nb. Always use a combination of antibiotics in meningitis</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US" dirty="0"/>
          </a:p>
        </p:txBody>
      </p:sp>
      <p:sp>
        <p:nvSpPr>
          <p:cNvPr id="3" name="Content Placeholder 2"/>
          <p:cNvSpPr>
            <a:spLocks noGrp="1"/>
          </p:cNvSpPr>
          <p:nvPr>
            <p:ph idx="1"/>
          </p:nvPr>
        </p:nvSpPr>
        <p:spPr/>
        <p:txBody>
          <a:bodyPr/>
          <a:lstStyle/>
          <a:p>
            <a:pPr lvl="0"/>
            <a:r>
              <a:rPr lang="en-GB" dirty="0" smtClean="0"/>
              <a:t>Meningococcal septicaemia;</a:t>
            </a:r>
            <a:endParaRPr lang="en-US" dirty="0" smtClean="0"/>
          </a:p>
          <a:p>
            <a:pPr lvl="0"/>
            <a:r>
              <a:rPr lang="en-GB" dirty="0" smtClean="0"/>
              <a:t>Hypostatic pneumonia;</a:t>
            </a:r>
            <a:endParaRPr lang="en-US" dirty="0" smtClean="0"/>
          </a:p>
          <a:p>
            <a:pPr lvl="0"/>
            <a:r>
              <a:rPr lang="en-GB" dirty="0" smtClean="0"/>
              <a:t>Peripheral circulatory shock;</a:t>
            </a:r>
            <a:endParaRPr lang="en-US" dirty="0" smtClean="0"/>
          </a:p>
          <a:p>
            <a:pPr lvl="0"/>
            <a:r>
              <a:rPr lang="en-GB" dirty="0" smtClean="0"/>
              <a:t>Adrenal damage;</a:t>
            </a:r>
            <a:endParaRPr lang="en-US" dirty="0" smtClean="0"/>
          </a:p>
          <a:p>
            <a:pPr lvl="0"/>
            <a:r>
              <a:rPr lang="en-GB" dirty="0" smtClean="0"/>
              <a:t>Central nervous system:</a:t>
            </a:r>
            <a:r>
              <a:rPr lang="en-US" dirty="0" smtClean="0"/>
              <a:t> </a:t>
            </a:r>
            <a:r>
              <a:rPr lang="fr-FR" dirty="0" smtClean="0"/>
              <a:t> </a:t>
            </a:r>
            <a:r>
              <a:rPr lang="fr-FR" dirty="0" err="1" smtClean="0"/>
              <a:t>hydrocephalus</a:t>
            </a:r>
            <a:r>
              <a:rPr lang="fr-FR" dirty="0" smtClean="0"/>
              <a:t>, </a:t>
            </a:r>
            <a:r>
              <a:rPr lang="fr-FR" dirty="0" err="1" smtClean="0"/>
              <a:t>cranial</a:t>
            </a:r>
            <a:r>
              <a:rPr lang="fr-FR" dirty="0" smtClean="0"/>
              <a:t> nerve </a:t>
            </a:r>
            <a:r>
              <a:rPr lang="fr-FR" dirty="0" err="1" smtClean="0"/>
              <a:t>palsies</a:t>
            </a:r>
            <a:r>
              <a:rPr lang="fr-FR" dirty="0" smtClean="0"/>
              <a:t>, mental retardation, </a:t>
            </a:r>
            <a:r>
              <a:rPr lang="fr-FR" dirty="0" err="1" smtClean="0"/>
              <a:t>subdural</a:t>
            </a:r>
            <a:r>
              <a:rPr lang="fr-FR" dirty="0" smtClean="0"/>
              <a:t> </a:t>
            </a:r>
            <a:r>
              <a:rPr lang="en-US" dirty="0" smtClean="0"/>
              <a:t>effusions, deafness, blindness, and epilepsy.</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prognosis</a:t>
            </a:r>
            <a:endParaRPr lang="en-US" dirty="0"/>
          </a:p>
        </p:txBody>
      </p:sp>
      <p:sp>
        <p:nvSpPr>
          <p:cNvPr id="3" name="Content Placeholder 2"/>
          <p:cNvSpPr>
            <a:spLocks noGrp="1"/>
          </p:cNvSpPr>
          <p:nvPr>
            <p:ph idx="1"/>
          </p:nvPr>
        </p:nvSpPr>
        <p:spPr/>
        <p:txBody>
          <a:bodyPr/>
          <a:lstStyle/>
          <a:p>
            <a:r>
              <a:rPr lang="en-GB" dirty="0" smtClean="0"/>
              <a:t>If the condition is identified early, and effectively treated, the mortality rate does not exceed 5%.</a:t>
            </a:r>
          </a:p>
          <a:p>
            <a:r>
              <a:rPr lang="en-GB" dirty="0" smtClean="0"/>
              <a:t>However, if treatment is delayed the mortality rate is 30%, but those who survive usually have permanent brain damage.</a:t>
            </a:r>
            <a:endParaRPr lang="en-US" dirty="0" smtClean="0"/>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and control</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Cases of meningococcal infection should be </a:t>
            </a:r>
            <a:r>
              <a:rPr lang="en-GB" b="1" dirty="0" smtClean="0"/>
              <a:t>isolated and treated.</a:t>
            </a:r>
            <a:r>
              <a:rPr lang="en-GB" dirty="0" smtClean="0"/>
              <a:t>  As it is a communicable disease, identified cases should be reported or notified to the district medical officer of health immediately for control measures.  </a:t>
            </a:r>
          </a:p>
          <a:p>
            <a:r>
              <a:rPr lang="en-GB" dirty="0" smtClean="0"/>
              <a:t>The community should be informed of the importance of early reporting and treatment.  </a:t>
            </a:r>
          </a:p>
          <a:p>
            <a:r>
              <a:rPr lang="en-GB" dirty="0" smtClean="0"/>
              <a:t>The dangers of overcrowding should be stressed. </a:t>
            </a:r>
          </a:p>
          <a:p>
            <a:r>
              <a:rPr lang="en-GB" dirty="0" smtClean="0"/>
              <a:t>Prophylactic penicillin should be given to household contacts. In suspected epidemic children, who are drowsy or have fits, a referral should be made for screening and further observations.  </a:t>
            </a:r>
          </a:p>
          <a:p>
            <a:r>
              <a:rPr lang="en-GB" dirty="0" smtClean="0"/>
              <a:t>Suspected outbreaks in schools should be investigated and surveillance maintained.</a:t>
            </a:r>
            <a:endParaRPr lang="en-US" dirty="0" smtClean="0"/>
          </a:p>
          <a:p>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Read and make notes on :</a:t>
            </a:r>
          </a:p>
          <a:p>
            <a:r>
              <a:rPr lang="en-US" dirty="0" err="1" smtClean="0"/>
              <a:t>Cryptococcal</a:t>
            </a:r>
            <a:r>
              <a:rPr lang="en-US" dirty="0" smtClean="0"/>
              <a:t> meningitis</a:t>
            </a:r>
          </a:p>
          <a:p>
            <a:r>
              <a:rPr lang="en-US" dirty="0" smtClean="0"/>
              <a:t>Bacterial meningitis</a:t>
            </a:r>
          </a:p>
          <a:p>
            <a:r>
              <a:rPr lang="en-US" dirty="0" smtClean="0"/>
              <a:t>TB meningitis</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Whooping cough</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This is an infectious respiratory disease, which is characterized by an inflammation of the mucous membranes of the lungs, pharynx, trachea and bronchi.  Thick, stringy mucus is produced which the child tries to expectorate by coughing.  The attacks of coughing reach a peak of violence, ending in an </a:t>
            </a:r>
            <a:r>
              <a:rPr lang="en-GB" dirty="0" err="1" smtClean="0"/>
              <a:t>inspiratory</a:t>
            </a:r>
            <a:r>
              <a:rPr lang="en-GB" dirty="0" smtClean="0"/>
              <a:t> whoop.</a:t>
            </a:r>
            <a:endParaRPr lang="en-US" dirty="0" smtClean="0"/>
          </a:p>
          <a:p>
            <a:r>
              <a:rPr lang="en-GB" dirty="0" smtClean="0"/>
              <a:t>The infection is caused by a type of bacterium called </a:t>
            </a:r>
            <a:r>
              <a:rPr lang="en-GB" b="1" dirty="0" err="1" smtClean="0"/>
              <a:t>bordetella</a:t>
            </a:r>
            <a:r>
              <a:rPr lang="en-GB" b="1" dirty="0" smtClean="0"/>
              <a:t> </a:t>
            </a:r>
            <a:r>
              <a:rPr lang="en-GB" b="1" dirty="0" err="1" smtClean="0"/>
              <a:t>pertussis</a:t>
            </a:r>
            <a:r>
              <a:rPr lang="en-GB" b="1" dirty="0" smtClean="0"/>
              <a:t> </a:t>
            </a:r>
            <a:r>
              <a:rPr lang="en-GB" dirty="0" smtClean="0"/>
              <a:t>(or </a:t>
            </a:r>
            <a:r>
              <a:rPr lang="en-GB" dirty="0" err="1" smtClean="0"/>
              <a:t>pertussis</a:t>
            </a:r>
            <a:r>
              <a:rPr lang="en-GB" dirty="0" smtClean="0"/>
              <a:t> bacillus).  </a:t>
            </a:r>
          </a:p>
          <a:p>
            <a:pPr>
              <a:buNone/>
            </a:pPr>
            <a:r>
              <a:rPr lang="en-GB" b="1" dirty="0" smtClean="0"/>
              <a:t>Mode of transmission</a:t>
            </a:r>
          </a:p>
          <a:p>
            <a:r>
              <a:rPr lang="en-GB" dirty="0" smtClean="0"/>
              <a:t>direct contact with soiled </a:t>
            </a:r>
            <a:r>
              <a:rPr lang="en-GB" dirty="0" err="1" smtClean="0"/>
              <a:t>fomites</a:t>
            </a:r>
            <a:r>
              <a:rPr lang="en-GB" dirty="0" smtClean="0"/>
              <a:t> or </a:t>
            </a:r>
          </a:p>
          <a:p>
            <a:r>
              <a:rPr lang="en-GB" dirty="0" smtClean="0"/>
              <a:t>through airborne droplets spread from the infected person.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GB" b="1" dirty="0" smtClean="0"/>
              <a:t>Incubation period</a:t>
            </a:r>
          </a:p>
          <a:p>
            <a:r>
              <a:rPr lang="en-GB" dirty="0" smtClean="0"/>
              <a:t> The incubation period is usually seven to fourteen days but the infectivity period is from two days before the onset of cough and continues for up to four or even six weeks.</a:t>
            </a:r>
            <a:endParaRPr lang="en-US" dirty="0" smtClean="0"/>
          </a:p>
          <a:p>
            <a:pPr>
              <a:buNone/>
            </a:pPr>
            <a:r>
              <a:rPr lang="en-GB" dirty="0" smtClean="0"/>
              <a:t> </a:t>
            </a:r>
            <a:r>
              <a:rPr lang="en-GB" b="1" dirty="0" smtClean="0"/>
              <a:t>epidemiology</a:t>
            </a:r>
            <a:endParaRPr lang="en-US" dirty="0" smtClean="0"/>
          </a:p>
          <a:p>
            <a:r>
              <a:rPr lang="en-GB" dirty="0" smtClean="0"/>
              <a:t>This is a worldwide disease common among children aged between two to three years reaching up to five years.  In infants of up to one year, it presents in a very severe form with a very high mortality rate.  Both sexes are equally affected.</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and make notes on</a:t>
            </a:r>
            <a:endParaRPr lang="en-US" dirty="0"/>
          </a:p>
        </p:txBody>
      </p:sp>
      <p:sp>
        <p:nvSpPr>
          <p:cNvPr id="3" name="Content Placeholder 2"/>
          <p:cNvSpPr>
            <a:spLocks noGrp="1"/>
          </p:cNvSpPr>
          <p:nvPr>
            <p:ph idx="1"/>
          </p:nvPr>
        </p:nvSpPr>
        <p:spPr/>
        <p:txBody>
          <a:bodyPr/>
          <a:lstStyle/>
          <a:p>
            <a:r>
              <a:rPr lang="en-US" dirty="0" err="1" smtClean="0"/>
              <a:t>Anaemia</a:t>
            </a:r>
            <a:r>
              <a:rPr lang="en-US" dirty="0" smtClean="0"/>
              <a:t> </a:t>
            </a:r>
          </a:p>
          <a:p>
            <a:r>
              <a:rPr lang="en-US" dirty="0" smtClean="0"/>
              <a:t>Malnutrition</a:t>
            </a:r>
          </a:p>
          <a:p>
            <a:r>
              <a:rPr lang="en-US" dirty="0" smtClean="0"/>
              <a:t>Asthma</a:t>
            </a:r>
          </a:p>
          <a:p>
            <a:r>
              <a:rPr lang="en-US" dirty="0" err="1" smtClean="0"/>
              <a:t>Burkitts</a:t>
            </a:r>
            <a:r>
              <a:rPr lang="en-US" dirty="0" smtClean="0"/>
              <a:t> lymphoma</a:t>
            </a:r>
          </a:p>
          <a:p>
            <a:r>
              <a:rPr lang="en-US" dirty="0" err="1" smtClean="0"/>
              <a:t>Leukaemia</a:t>
            </a:r>
            <a:endParaRPr lang="en-US" dirty="0" smtClean="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a:t>
            </a:r>
            <a:endParaRPr lang="en-US" dirty="0"/>
          </a:p>
        </p:txBody>
      </p:sp>
      <p:sp>
        <p:nvSpPr>
          <p:cNvPr id="3" name="Content Placeholder 2"/>
          <p:cNvSpPr>
            <a:spLocks noGrp="1"/>
          </p:cNvSpPr>
          <p:nvPr>
            <p:ph idx="1"/>
          </p:nvPr>
        </p:nvSpPr>
        <p:spPr/>
        <p:txBody>
          <a:bodyPr>
            <a:normAutofit lnSpcReduction="10000"/>
          </a:bodyPr>
          <a:lstStyle/>
          <a:p>
            <a:pPr>
              <a:buNone/>
            </a:pPr>
            <a:r>
              <a:rPr lang="en-GB" dirty="0" smtClean="0"/>
              <a:t>The following are some of the main clinical features of whooping cough:</a:t>
            </a:r>
            <a:endParaRPr lang="en-US" dirty="0" smtClean="0"/>
          </a:p>
          <a:p>
            <a:pPr lvl="0"/>
            <a:r>
              <a:rPr lang="en-GB" dirty="0" smtClean="0"/>
              <a:t>Acute illness, with a slow onset of cough and fever resembling common cold (catarrhal stage). The catarrhal stage takes a period of approximately fourteen days;</a:t>
            </a:r>
            <a:endParaRPr lang="en-US" dirty="0" smtClean="0"/>
          </a:p>
          <a:p>
            <a:pPr lvl="0"/>
            <a:r>
              <a:rPr lang="en-GB" dirty="0" smtClean="0"/>
              <a:t>The cough increases and manifests as spasms of cough while breathing out (expiration) followed by crowing or whooping while breathing in (inspiration);</a:t>
            </a:r>
            <a:endParaRPr lang="en-US" dirty="0" smtClean="0"/>
          </a:p>
          <a:p>
            <a:pPr lvl="0"/>
            <a:r>
              <a:rPr lang="en-GB" dirty="0" smtClean="0"/>
              <a:t>In mild cases, or in babies, the typical whoop may be missing;</a:t>
            </a:r>
            <a:endParaRPr lang="en-US" dirty="0" smtClean="0"/>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a:r>
              <a:rPr lang="en-GB" dirty="0" smtClean="0"/>
              <a:t>Young babies may be very ill or have attacks of not breathing (apnoea) resulting in cyanosis;</a:t>
            </a:r>
            <a:endParaRPr lang="en-US" dirty="0" smtClean="0"/>
          </a:p>
          <a:p>
            <a:pPr lvl="0"/>
            <a:r>
              <a:rPr lang="en-GB" dirty="0" smtClean="0"/>
              <a:t>Coughing attacks are always associated with vomiting and strings of sticky mucus usually hang down the sides of the mouth and are more common at night;</a:t>
            </a:r>
            <a:endParaRPr lang="en-US" dirty="0" smtClean="0"/>
          </a:p>
          <a:p>
            <a:pPr lvl="0"/>
            <a:r>
              <a:rPr lang="en-GB" dirty="0" smtClean="0"/>
              <a:t>The underneath and the sides of the tongue may be sore and ulcerated;</a:t>
            </a:r>
            <a:endParaRPr lang="en-US" dirty="0" smtClean="0"/>
          </a:p>
          <a:p>
            <a:pPr lvl="0"/>
            <a:r>
              <a:rPr lang="en-GB" dirty="0" smtClean="0"/>
              <a:t>The whoop can last several weeks and may recur every time the child has another acute respiratory infection. There is a high mortality rate in young babies;</a:t>
            </a:r>
            <a:endParaRPr lang="en-US" dirty="0" smtClean="0"/>
          </a:p>
          <a:p>
            <a:pPr lvl="0"/>
            <a:r>
              <a:rPr lang="en-GB" dirty="0" err="1" smtClean="0"/>
              <a:t>Leucocytosis</a:t>
            </a:r>
            <a:r>
              <a:rPr lang="en-GB" dirty="0" smtClean="0"/>
              <a:t> (up to 100,000 cm) and </a:t>
            </a:r>
            <a:r>
              <a:rPr lang="en-GB" dirty="0" err="1" smtClean="0"/>
              <a:t>lymphocytosis</a:t>
            </a:r>
            <a:r>
              <a:rPr lang="en-GB" dirty="0" smtClean="0"/>
              <a:t> are usually present and these are quite important in confirming the diagnosis. </a:t>
            </a:r>
            <a:endParaRPr lang="en-US" dirty="0" smtClean="0"/>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care and treatment</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You should nurse the child on complete bed rest to prevent paroxysms of coughing.</a:t>
            </a:r>
          </a:p>
          <a:p>
            <a:r>
              <a:rPr lang="en-GB" dirty="0" smtClean="0"/>
              <a:t> The room environment should be kept warm and humid.</a:t>
            </a:r>
          </a:p>
          <a:p>
            <a:r>
              <a:rPr lang="en-GB" dirty="0" smtClean="0"/>
              <a:t> Oxygen therapy should be given continuously or when the child is cyanosed.</a:t>
            </a:r>
          </a:p>
          <a:p>
            <a:r>
              <a:rPr lang="en-GB" dirty="0" smtClean="0"/>
              <a:t> The child’s nutritional status should be maintained by giving small, frequent feeds and when the child vomits, an attempt should be made to re-feed him/her. </a:t>
            </a:r>
            <a:endParaRPr lang="en-US" dirty="0" smtClean="0"/>
          </a:p>
          <a:p>
            <a:r>
              <a:rPr lang="en-GB" b="1" dirty="0" smtClean="0"/>
              <a:t>For a child with whooping cough you should maintain a fluid balance chart and observe the child’s vital signs, which is, temperature, pulse, respiration.  Record findings every two to four hours until the condition improves.</a:t>
            </a:r>
            <a:r>
              <a:rPr lang="en-GB" dirty="0" smtClean="0"/>
              <a:t> </a:t>
            </a:r>
            <a:endParaRPr lang="en-US" dirty="0" smtClean="0"/>
          </a:p>
          <a:p>
            <a:r>
              <a:rPr lang="en-GB" dirty="0" smtClean="0"/>
              <a:t>Give health education to the parents. </a:t>
            </a:r>
          </a:p>
          <a:p>
            <a:r>
              <a:rPr lang="en-GB" dirty="0" smtClean="0"/>
              <a:t> Continue to maintain the child’s personal hygiene. </a:t>
            </a:r>
            <a:endParaRPr lang="en-US" dirty="0" smtClean="0"/>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GB" dirty="0" smtClean="0"/>
              <a:t>Medical treatment includes erythromycin 40 mg/kg daily or </a:t>
            </a:r>
            <a:r>
              <a:rPr lang="en-GB" dirty="0" err="1" smtClean="0"/>
              <a:t>septrin</a:t>
            </a:r>
            <a:r>
              <a:rPr lang="en-GB" dirty="0" smtClean="0"/>
              <a:t> 30mg/kg </a:t>
            </a:r>
            <a:r>
              <a:rPr lang="en-GB" dirty="0" err="1" smtClean="0"/>
              <a:t>bd</a:t>
            </a:r>
            <a:r>
              <a:rPr lang="en-GB" dirty="0" smtClean="0"/>
              <a:t> for two weeks.  This can reduce the duration of infection if administered within the first week of the illness.  </a:t>
            </a:r>
          </a:p>
          <a:p>
            <a:r>
              <a:rPr lang="en-GB" dirty="0" smtClean="0"/>
              <a:t>Mild sedatives to keep the child quiet should be given, for example, chloral hydrate or </a:t>
            </a:r>
            <a:r>
              <a:rPr lang="en-GB" dirty="0" err="1" smtClean="0"/>
              <a:t>phenobarbitone</a:t>
            </a:r>
            <a:r>
              <a:rPr lang="en-GB" dirty="0" smtClean="0"/>
              <a:t> (heavy sedation must be avoided). </a:t>
            </a:r>
          </a:p>
          <a:p>
            <a:r>
              <a:rPr lang="en-GB" dirty="0" smtClean="0"/>
              <a:t> </a:t>
            </a:r>
            <a:r>
              <a:rPr lang="en-GB" dirty="0" err="1" smtClean="0"/>
              <a:t>Phenegram</a:t>
            </a:r>
            <a:r>
              <a:rPr lang="en-GB" dirty="0" smtClean="0"/>
              <a:t> in a dose of 5mg in the morning and 10mg in the evening may reduce whooping and vomiting and ensure a good night sleep.</a:t>
            </a:r>
          </a:p>
          <a:p>
            <a:r>
              <a:rPr lang="en-GB" dirty="0" smtClean="0"/>
              <a:t> Antibiotics may be given to prevent secondary complications.</a:t>
            </a:r>
            <a:endParaRPr lang="en-US" dirty="0" smtClean="0"/>
          </a:p>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US" dirty="0"/>
          </a:p>
        </p:txBody>
      </p:sp>
      <p:sp>
        <p:nvSpPr>
          <p:cNvPr id="3" name="Content Placeholder 2"/>
          <p:cNvSpPr>
            <a:spLocks noGrp="1"/>
          </p:cNvSpPr>
          <p:nvPr>
            <p:ph idx="1"/>
          </p:nvPr>
        </p:nvSpPr>
        <p:spPr/>
        <p:txBody>
          <a:bodyPr>
            <a:normAutofit fontScale="92500" lnSpcReduction="20000"/>
          </a:bodyPr>
          <a:lstStyle/>
          <a:p>
            <a:pPr lvl="0"/>
            <a:r>
              <a:rPr lang="en-GB" dirty="0" smtClean="0"/>
              <a:t>Pneumonia which should be treated with antibiotics;</a:t>
            </a:r>
            <a:endParaRPr lang="en-US" dirty="0" smtClean="0"/>
          </a:p>
          <a:p>
            <a:pPr lvl="0"/>
            <a:r>
              <a:rPr lang="en-GB" dirty="0" smtClean="0"/>
              <a:t>Encephalopathy including convulsions which can be alleviated by performing a lumber puncture to relieve intra–cranial pressure;</a:t>
            </a:r>
            <a:endParaRPr lang="en-US" dirty="0" smtClean="0"/>
          </a:p>
          <a:p>
            <a:pPr lvl="0"/>
            <a:r>
              <a:rPr lang="en-GB" dirty="0" smtClean="0"/>
              <a:t>Surgical emphysema (gaseous distension) escaping into the </a:t>
            </a:r>
            <a:r>
              <a:rPr lang="en-GB" dirty="0" err="1" smtClean="0"/>
              <a:t>mediastinum</a:t>
            </a:r>
            <a:r>
              <a:rPr lang="en-GB" dirty="0" smtClean="0"/>
              <a:t> and into subcutaneous tissues;</a:t>
            </a:r>
            <a:endParaRPr lang="en-US" dirty="0" smtClean="0"/>
          </a:p>
          <a:p>
            <a:pPr lvl="0"/>
            <a:r>
              <a:rPr lang="en-GB" dirty="0" smtClean="0"/>
              <a:t>Sub-</a:t>
            </a:r>
            <a:r>
              <a:rPr lang="en-GB" dirty="0" err="1" smtClean="0"/>
              <a:t>conjuctival</a:t>
            </a:r>
            <a:r>
              <a:rPr lang="en-GB" dirty="0" smtClean="0"/>
              <a:t> haemorrhage;</a:t>
            </a:r>
            <a:endParaRPr lang="en-US" dirty="0" smtClean="0"/>
          </a:p>
          <a:p>
            <a:pPr lvl="0"/>
            <a:r>
              <a:rPr lang="en-GB" dirty="0" err="1" smtClean="0"/>
              <a:t>Bronchiectasis</a:t>
            </a:r>
            <a:r>
              <a:rPr lang="en-GB" dirty="0" smtClean="0"/>
              <a:t> and lung collapse;</a:t>
            </a:r>
            <a:endParaRPr lang="en-US" dirty="0" smtClean="0"/>
          </a:p>
          <a:p>
            <a:pPr lvl="0"/>
            <a:r>
              <a:rPr lang="en-GB" dirty="0" err="1" smtClean="0"/>
              <a:t>Otitis</a:t>
            </a:r>
            <a:r>
              <a:rPr lang="en-GB" dirty="0" smtClean="0"/>
              <a:t> media;</a:t>
            </a:r>
            <a:endParaRPr lang="en-US" dirty="0" smtClean="0"/>
          </a:p>
          <a:p>
            <a:pPr lvl="0"/>
            <a:r>
              <a:rPr lang="en-GB" dirty="0" err="1" smtClean="0"/>
              <a:t>Marasmus</a:t>
            </a:r>
            <a:r>
              <a:rPr lang="en-GB" dirty="0" smtClean="0"/>
              <a:t> (malnutrition);</a:t>
            </a:r>
            <a:endParaRPr lang="en-US" dirty="0" smtClean="0"/>
          </a:p>
          <a:p>
            <a:pPr lvl="0"/>
            <a:r>
              <a:rPr lang="en-GB" dirty="0" err="1" smtClean="0"/>
              <a:t>Epistaxis</a:t>
            </a:r>
            <a:r>
              <a:rPr lang="en-GB" dirty="0" smtClean="0"/>
              <a:t>;</a:t>
            </a:r>
            <a:endParaRPr lang="en-US" dirty="0" smtClean="0"/>
          </a:p>
          <a:p>
            <a:pPr lvl="0"/>
            <a:r>
              <a:rPr lang="en-GB" dirty="0" smtClean="0"/>
              <a:t>Inguinal hernia and rectal </a:t>
            </a:r>
            <a:r>
              <a:rPr lang="en-GB" dirty="0" err="1" smtClean="0"/>
              <a:t>prolapse</a:t>
            </a:r>
            <a:r>
              <a:rPr lang="en-GB"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a:t>
            </a:r>
            <a:endParaRPr lang="en-US" dirty="0"/>
          </a:p>
        </p:txBody>
      </p:sp>
      <p:sp>
        <p:nvSpPr>
          <p:cNvPr id="3" name="Content Placeholder 2"/>
          <p:cNvSpPr>
            <a:spLocks noGrp="1"/>
          </p:cNvSpPr>
          <p:nvPr>
            <p:ph idx="1"/>
          </p:nvPr>
        </p:nvSpPr>
        <p:spPr/>
        <p:txBody>
          <a:bodyPr>
            <a:normAutofit/>
          </a:bodyPr>
          <a:lstStyle/>
          <a:p>
            <a:r>
              <a:rPr lang="en-GB" i="1" dirty="0" smtClean="0"/>
              <a:t> </a:t>
            </a:r>
            <a:r>
              <a:rPr lang="en-GB" dirty="0" smtClean="0"/>
              <a:t>The primary form of prevention is immunisation. also necessary.</a:t>
            </a:r>
          </a:p>
          <a:p>
            <a:r>
              <a:rPr lang="en-GB" dirty="0" smtClean="0"/>
              <a:t> Children should be kept in well-ventilated houses.</a:t>
            </a:r>
            <a:endParaRPr lang="en-US" dirty="0" smtClean="0"/>
          </a:p>
          <a:p>
            <a:r>
              <a:rPr lang="en-GB" dirty="0" smtClean="0"/>
              <a:t> prevent contact between small babies and children who have </a:t>
            </a:r>
            <a:r>
              <a:rPr lang="en-GB" dirty="0" err="1" smtClean="0"/>
              <a:t>pertussis</a:t>
            </a:r>
            <a:r>
              <a:rPr lang="en-GB" dirty="0" smtClean="0"/>
              <a:t> whenever possible.</a:t>
            </a:r>
          </a:p>
          <a:p>
            <a:r>
              <a:rPr lang="en-GB" dirty="0" smtClean="0"/>
              <a:t> Children who have household contacts should receive a course of erythromycin.</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poliomyelitis</a:t>
            </a:r>
            <a:endParaRPr lang="en-US" dirty="0"/>
          </a:p>
        </p:txBody>
      </p:sp>
      <p:sp>
        <p:nvSpPr>
          <p:cNvPr id="3" name="Content Placeholder 2"/>
          <p:cNvSpPr>
            <a:spLocks noGrp="1"/>
          </p:cNvSpPr>
          <p:nvPr>
            <p:ph idx="1"/>
          </p:nvPr>
        </p:nvSpPr>
        <p:spPr/>
        <p:txBody>
          <a:bodyPr/>
          <a:lstStyle/>
          <a:p>
            <a:r>
              <a:rPr lang="en-GB" dirty="0" smtClean="0"/>
              <a:t>Poliomyelitis is an acute infectious viral disease of the anterior horn cells of the spinal cord and sometimes of the lower part of the brain. </a:t>
            </a:r>
          </a:p>
          <a:p>
            <a:r>
              <a:rPr lang="en-GB" dirty="0" smtClean="0"/>
              <a:t> It occurs sporadically or is epidemiological and usually affects the under fives but mainly under threes.  It is characterized by varying degrees of paralysis.</a:t>
            </a:r>
            <a:endParaRPr lang="en-US" dirty="0" smtClean="0"/>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The causative microorganism is poliovirus.  </a:t>
            </a:r>
          </a:p>
          <a:p>
            <a:r>
              <a:rPr lang="en-GB" dirty="0" smtClean="0"/>
              <a:t>There are three types of viruses. Type 1 is known as </a:t>
            </a:r>
            <a:r>
              <a:rPr lang="en-GB" b="1" dirty="0" err="1" smtClean="0"/>
              <a:t>brunhilde</a:t>
            </a:r>
            <a:r>
              <a:rPr lang="en-GB" dirty="0" smtClean="0"/>
              <a:t>, which is commonly associated with paralytic illness. </a:t>
            </a:r>
          </a:p>
          <a:p>
            <a:r>
              <a:rPr lang="en-GB" dirty="0" smtClean="0"/>
              <a:t>Type 2 is called </a:t>
            </a:r>
            <a:r>
              <a:rPr lang="en-GB" b="1" dirty="0" err="1" smtClean="0"/>
              <a:t>lansing</a:t>
            </a:r>
            <a:r>
              <a:rPr lang="en-GB" dirty="0" smtClean="0"/>
              <a:t> and type 3 is also known as </a:t>
            </a:r>
            <a:r>
              <a:rPr lang="en-GB" b="1" dirty="0" err="1" smtClean="0"/>
              <a:t>leon</a:t>
            </a:r>
            <a:r>
              <a:rPr lang="en-GB" dirty="0" smtClean="0"/>
              <a:t>. The latter two are less commonly associated with paralysis. </a:t>
            </a:r>
            <a:endParaRPr lang="en-US" dirty="0" smtClean="0"/>
          </a:p>
          <a:p>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It has an incubation period of three to six days but can extend between three to twenty one days.</a:t>
            </a:r>
          </a:p>
          <a:p>
            <a:r>
              <a:rPr lang="en-GB" dirty="0" smtClean="0"/>
              <a:t> It has an infective period of three to fourteen days. The virus spreads mainly through the </a:t>
            </a:r>
            <a:r>
              <a:rPr lang="en-GB" b="1" dirty="0" smtClean="0"/>
              <a:t>oral route </a:t>
            </a:r>
            <a:r>
              <a:rPr lang="en-GB" dirty="0" smtClean="0"/>
              <a:t>(gastro-intestinal tract) and then spreads to the lymphatic system.  It can also spread through </a:t>
            </a:r>
            <a:r>
              <a:rPr lang="en-GB" b="1" dirty="0" smtClean="0"/>
              <a:t>droplets</a:t>
            </a:r>
            <a:r>
              <a:rPr lang="en-GB"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a:t>
            </a:r>
            <a:endParaRPr lang="en-US" dirty="0"/>
          </a:p>
        </p:txBody>
      </p:sp>
      <p:sp>
        <p:nvSpPr>
          <p:cNvPr id="3" name="Content Placeholder 2"/>
          <p:cNvSpPr>
            <a:spLocks noGrp="1"/>
          </p:cNvSpPr>
          <p:nvPr>
            <p:ph idx="1"/>
          </p:nvPr>
        </p:nvSpPr>
        <p:spPr/>
        <p:txBody>
          <a:bodyPr>
            <a:normAutofit fontScale="92500"/>
          </a:bodyPr>
          <a:lstStyle/>
          <a:p>
            <a:pPr lvl="0"/>
            <a:r>
              <a:rPr lang="en-GB" dirty="0" smtClean="0"/>
              <a:t>The patient presents with fever of 39-40</a:t>
            </a:r>
            <a:r>
              <a:rPr lang="en-GB" baseline="30000" dirty="0" smtClean="0"/>
              <a:t>o</a:t>
            </a:r>
            <a:r>
              <a:rPr lang="en-GB" dirty="0" smtClean="0"/>
              <a:t>c;</a:t>
            </a:r>
            <a:endParaRPr lang="en-US" dirty="0" smtClean="0"/>
          </a:p>
          <a:p>
            <a:pPr lvl="0"/>
            <a:r>
              <a:rPr lang="en-GB" dirty="0" smtClean="0"/>
              <a:t>General malaise;</a:t>
            </a:r>
            <a:endParaRPr lang="en-US" dirty="0" smtClean="0"/>
          </a:p>
          <a:p>
            <a:pPr lvl="0"/>
            <a:r>
              <a:rPr lang="en-GB" dirty="0" smtClean="0"/>
              <a:t>Vomiting and headache;</a:t>
            </a:r>
            <a:endParaRPr lang="en-US" dirty="0" smtClean="0"/>
          </a:p>
          <a:p>
            <a:pPr lvl="0"/>
            <a:r>
              <a:rPr lang="en-GB" dirty="0" smtClean="0"/>
              <a:t>Painful and tender muscles follow this a few days later;</a:t>
            </a:r>
            <a:endParaRPr lang="en-US" dirty="0" smtClean="0"/>
          </a:p>
          <a:p>
            <a:pPr lvl="0"/>
            <a:r>
              <a:rPr lang="en-GB" dirty="0" smtClean="0"/>
              <a:t>Paralysis of one or more limbs occurs as the muscles become weakened. </a:t>
            </a:r>
          </a:p>
          <a:p>
            <a:pPr lvl="0"/>
            <a:r>
              <a:rPr lang="en-GB" dirty="0" smtClean="0"/>
              <a:t>The paralysis of the respiratory muscles follows without the child developing any other illness (this is referred to as flaccid paralysis). </a:t>
            </a:r>
          </a:p>
          <a:p>
            <a:pPr lvl="0"/>
            <a:r>
              <a:rPr lang="en-GB" dirty="0" smtClean="0"/>
              <a:t>Only the motor system is affected but without sensory loss.</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endParaRPr lang="en-GB" dirty="0" smtClean="0"/>
          </a:p>
          <a:p>
            <a:r>
              <a:rPr lang="en-GB" dirty="0" err="1" smtClean="0"/>
              <a:t>Pediatric</a:t>
            </a:r>
            <a:r>
              <a:rPr lang="en-GB" dirty="0" smtClean="0"/>
              <a:t> </a:t>
            </a:r>
            <a:r>
              <a:rPr lang="en-GB" dirty="0"/>
              <a:t>is concerned with health of infants, children, &amp; adolescents</a:t>
            </a:r>
            <a:r>
              <a:rPr lang="en-GB" dirty="0" smtClean="0"/>
              <a:t>.</a:t>
            </a:r>
          </a:p>
          <a:p>
            <a:r>
              <a:rPr lang="en-GB" dirty="0" smtClean="0"/>
              <a:t> </a:t>
            </a:r>
            <a:r>
              <a:rPr lang="en-GB" dirty="0"/>
              <a:t>It includes the five stages of development according to </a:t>
            </a:r>
            <a:r>
              <a:rPr lang="en-GB" dirty="0" err="1"/>
              <a:t>erik</a:t>
            </a:r>
            <a:r>
              <a:rPr lang="en-GB" dirty="0"/>
              <a:t> </a:t>
            </a:r>
            <a:r>
              <a:rPr lang="en-GB" dirty="0" err="1"/>
              <a:t>erickson</a:t>
            </a:r>
            <a:r>
              <a:rPr lang="en-GB" dirty="0"/>
              <a:t>. Thus, infancy, toddler, preschool, school and adolescent</a:t>
            </a:r>
            <a:r>
              <a:rPr lang="en-GB" dirty="0" smtClean="0"/>
              <a:t>.</a:t>
            </a:r>
          </a:p>
          <a:p>
            <a:r>
              <a:rPr lang="en-GB" dirty="0" smtClean="0"/>
              <a:t> </a:t>
            </a:r>
            <a:r>
              <a:rPr lang="en-GB" dirty="0"/>
              <a:t>It focuses on their growth &amp; development to ensure they are given the opportunities to achieve their full potential as adults. </a:t>
            </a:r>
            <a:endParaRPr lang="en-US" dirty="0"/>
          </a:p>
          <a:p>
            <a:r>
              <a:rPr lang="en-GB" dirty="0"/>
              <a:t>The young are most vulnerable or disadvantaged in society hence need special attention. Children are individuals, not little adults who must be seen as part of the family</a:t>
            </a:r>
            <a:r>
              <a:rPr lang="en-GB" dirty="0" smtClean="0"/>
              <a:t>.</a:t>
            </a:r>
          </a:p>
          <a:p>
            <a:pPr>
              <a:buNone/>
            </a:pPr>
            <a:r>
              <a:rPr lang="en-GB" dirty="0" smtClean="0"/>
              <a:t> </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GB" b="1" i="1" u="sng" dirty="0" smtClean="0"/>
              <a:t>Paralytic type </a:t>
            </a:r>
            <a:endParaRPr lang="en-US" b="1" dirty="0" smtClean="0"/>
          </a:p>
          <a:p>
            <a:r>
              <a:rPr lang="en-GB" dirty="0" smtClean="0"/>
              <a:t>This can be divided into spinal polio, where the virus attacks the anterior horn of the grey matter (newness) and bulbar polio, where the virus attacks the grey matter of the brain stem probably following a tooth extraction during an epidemic. </a:t>
            </a:r>
            <a:endParaRPr lang="en-US" dirty="0" smtClean="0"/>
          </a:p>
          <a:p>
            <a:r>
              <a:rPr lang="en-GB" dirty="0" smtClean="0"/>
              <a:t>The patient normally shows signs of having the flu, usually complicated by pneumonia.</a:t>
            </a:r>
            <a:endParaRPr lang="en-US" dirty="0" smtClean="0"/>
          </a:p>
          <a:p>
            <a:pPr>
              <a:buNone/>
            </a:pPr>
            <a:r>
              <a:rPr lang="en-GB" b="1" i="1" u="sng" dirty="0" smtClean="0"/>
              <a:t>Non- paralytic type</a:t>
            </a:r>
            <a:endParaRPr lang="en-US" b="1" dirty="0" smtClean="0"/>
          </a:p>
          <a:p>
            <a:r>
              <a:rPr lang="en-GB" dirty="0" smtClean="0"/>
              <a:t>The patient experiences muscle pain and stiffness. This type of polio can also change to a paralytic type as a result of any kind of stress by </a:t>
            </a:r>
            <a:r>
              <a:rPr lang="en-GB" dirty="0" err="1" smtClean="0"/>
              <a:t>im</a:t>
            </a:r>
            <a:r>
              <a:rPr lang="en-GB" dirty="0" smtClean="0"/>
              <a:t> injection, walking long distances and chilly weather.</a:t>
            </a:r>
            <a:endParaRPr lang="en-US" dirty="0" smtClean="0"/>
          </a:p>
          <a:p>
            <a:pPr>
              <a:buNone/>
            </a:pPr>
            <a:r>
              <a:rPr lang="en-GB"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i="1" dirty="0" smtClean="0"/>
              <a:t> investigations</a:t>
            </a:r>
            <a:endParaRPr lang="en-US" b="1" dirty="0" smtClean="0"/>
          </a:p>
          <a:p>
            <a:r>
              <a:rPr lang="en-GB" dirty="0" smtClean="0"/>
              <a:t>A lumbar puncture should be performed to exclude the possibility of meningitis. Cerebral spinal fluid is usually clear in colour. Both lymphocytes and polymorphs may be present in the </a:t>
            </a:r>
            <a:r>
              <a:rPr lang="en-GB" dirty="0" err="1" smtClean="0"/>
              <a:t>csf</a:t>
            </a:r>
            <a:r>
              <a:rPr lang="en-GB" dirty="0" smtClean="0"/>
              <a:t>.</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This can be divided into supportive and preventive management.  </a:t>
            </a:r>
          </a:p>
          <a:p>
            <a:r>
              <a:rPr lang="en-GB" dirty="0" smtClean="0"/>
              <a:t>The patient should be strictly confined to bed.  Activities in the first two weeks of the infection risk possible increased paralysis and should, therefore, be avoided. </a:t>
            </a:r>
          </a:p>
          <a:p>
            <a:r>
              <a:rPr lang="en-GB" dirty="0" smtClean="0"/>
              <a:t> The patient should be nursed in isolation.</a:t>
            </a:r>
          </a:p>
          <a:p>
            <a:r>
              <a:rPr lang="en-GB" dirty="0" smtClean="0"/>
              <a:t> Pain should be controlled through the administration of analgesics, for example, </a:t>
            </a:r>
            <a:r>
              <a:rPr lang="en-GB" dirty="0" err="1" smtClean="0"/>
              <a:t>paracetamol</a:t>
            </a:r>
            <a:r>
              <a:rPr lang="en-GB" dirty="0" smtClean="0"/>
              <a:t>, and sedatives </a:t>
            </a:r>
            <a:r>
              <a:rPr lang="en-GB" dirty="0" err="1" smtClean="0"/>
              <a:t>eg</a:t>
            </a:r>
            <a:r>
              <a:rPr lang="en-GB" dirty="0" smtClean="0"/>
              <a:t> </a:t>
            </a:r>
            <a:r>
              <a:rPr lang="en-GB" dirty="0" err="1" smtClean="0"/>
              <a:t>valium</a:t>
            </a:r>
            <a:r>
              <a:rPr lang="en-GB" dirty="0" smtClean="0"/>
              <a:t> or </a:t>
            </a:r>
            <a:r>
              <a:rPr lang="en-GB" dirty="0" err="1" smtClean="0"/>
              <a:t>phenobarbitone</a:t>
            </a:r>
            <a:r>
              <a:rPr lang="en-GB" dirty="0" smtClean="0"/>
              <a:t>. </a:t>
            </a:r>
          </a:p>
          <a:p>
            <a:r>
              <a:rPr lang="en-GB" dirty="0" smtClean="0"/>
              <a:t> Regular respiratory suction and postural drainage should be performed.  </a:t>
            </a:r>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N.g tube feeding should be high calorie and include substantial amounts of protein. </a:t>
            </a:r>
          </a:p>
          <a:p>
            <a:r>
              <a:rPr lang="en-GB" dirty="0" smtClean="0"/>
              <a:t> Change the patient’s position every four hours to avoid bedsores. </a:t>
            </a:r>
          </a:p>
          <a:p>
            <a:r>
              <a:rPr lang="en-GB" dirty="0" smtClean="0"/>
              <a:t>Surgical procedures should also be avoided.</a:t>
            </a:r>
          </a:p>
          <a:p>
            <a:r>
              <a:rPr lang="en-GB" dirty="0" smtClean="0"/>
              <a:t> No injections should be administered during this acute stage as they may precipitate paralysis. </a:t>
            </a:r>
            <a:endParaRPr lang="en-US" dirty="0" smtClean="0"/>
          </a:p>
          <a:p>
            <a:r>
              <a:rPr lang="en-GB" b="1" dirty="0" smtClean="0"/>
              <a:t>Immobilize the affected limbs during the acute stage of the illness, using splints to prevent flexion deformities and promote rest. </a:t>
            </a:r>
            <a:endParaRPr lang="en-US" dirty="0" smtClean="0"/>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dirty="0" smtClean="0"/>
              <a:t>After the acute stage has passed, you should begin gradual and gentle exercise of the affected limbs. </a:t>
            </a:r>
          </a:p>
          <a:p>
            <a:r>
              <a:rPr lang="en-GB" dirty="0" smtClean="0"/>
              <a:t> Ensure that there is proper disposal of faeces and urine to prevent spread of infection.  </a:t>
            </a:r>
          </a:p>
          <a:p>
            <a:r>
              <a:rPr lang="en-GB" dirty="0" smtClean="0"/>
              <a:t>Urinary catheterisation must be passed but principles of asepsis must be observed strictly.  </a:t>
            </a:r>
          </a:p>
          <a:p>
            <a:r>
              <a:rPr lang="en-GB" dirty="0" smtClean="0"/>
              <a:t>Maintain an intravenous infusion and fluid balance chart.  Oxygen therapy may be used when necessary. </a:t>
            </a:r>
          </a:p>
          <a:p>
            <a:r>
              <a:rPr lang="en-GB" dirty="0" smtClean="0"/>
              <a:t> A tracheotomy and use of a mechanical respirator may be indicated should the patient’s condition deteriorate.</a:t>
            </a:r>
            <a:endParaRPr lang="en-US" dirty="0" smtClean="0"/>
          </a:p>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After being discharged, the child should return to the clinic at regular intervals to ensure flexion deformities do not occur.  </a:t>
            </a:r>
          </a:p>
          <a:p>
            <a:r>
              <a:rPr lang="en-GB" dirty="0" smtClean="0"/>
              <a:t> A plaster of </a:t>
            </a:r>
            <a:r>
              <a:rPr lang="en-GB" dirty="0" err="1" smtClean="0"/>
              <a:t>paris</a:t>
            </a:r>
            <a:r>
              <a:rPr lang="en-GB" dirty="0" smtClean="0"/>
              <a:t> or back slab should be applied to the limbs if these deformities actually occur. </a:t>
            </a:r>
          </a:p>
          <a:p>
            <a:r>
              <a:rPr lang="en-GB" dirty="0" smtClean="0"/>
              <a:t> Special shoes and callipers may help severely affected children.</a:t>
            </a:r>
          </a:p>
          <a:p>
            <a:r>
              <a:rPr lang="en-GB" dirty="0" smtClean="0"/>
              <a:t> Prolonged rehabilitation will be required at a later date when the patient is fully recovered.</a:t>
            </a:r>
            <a:endParaRPr lang="en-US" dirty="0" smtClean="0"/>
          </a:p>
          <a:p>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a:t>
            </a:r>
            <a:endParaRPr lang="en-US" dirty="0"/>
          </a:p>
        </p:txBody>
      </p:sp>
      <p:sp>
        <p:nvSpPr>
          <p:cNvPr id="3" name="Content Placeholder 2"/>
          <p:cNvSpPr>
            <a:spLocks noGrp="1"/>
          </p:cNvSpPr>
          <p:nvPr>
            <p:ph idx="1"/>
          </p:nvPr>
        </p:nvSpPr>
        <p:spPr/>
        <p:txBody>
          <a:bodyPr/>
          <a:lstStyle/>
          <a:p>
            <a:r>
              <a:rPr lang="en-GB" dirty="0" smtClean="0"/>
              <a:t>If polio occurs in an area, the district medical officer of health should be notified in writing immediately. </a:t>
            </a:r>
          </a:p>
          <a:p>
            <a:r>
              <a:rPr lang="en-GB" dirty="0" smtClean="0"/>
              <a:t>Sabin oral vaccines are given to children to prevent them from getting poliomyelitis whenever there is an outbreak and routinely in </a:t>
            </a:r>
            <a:r>
              <a:rPr lang="en-GB" dirty="0" err="1" smtClean="0"/>
              <a:t>mch</a:t>
            </a:r>
            <a:r>
              <a:rPr lang="en-GB" dirty="0" smtClean="0"/>
              <a:t> clinics.</a:t>
            </a:r>
          </a:p>
          <a:p>
            <a:r>
              <a:rPr lang="en-GB" dirty="0" smtClean="0"/>
              <a:t> Parents should be encouraged to ensure their children are immunized.</a:t>
            </a:r>
            <a:endParaRPr lang="en-US" dirty="0" smtClean="0"/>
          </a:p>
          <a:p>
            <a:pPr>
              <a:buNone/>
            </a:pPr>
            <a:r>
              <a:rPr lang="en-GB" b="1" dirty="0" smtClean="0"/>
              <a:t> </a:t>
            </a:r>
            <a:endParaRPr lang="en-US" b="1" dirty="0" smtClean="0"/>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Chicken pox (</a:t>
            </a:r>
            <a:r>
              <a:rPr lang="en-US" dirty="0" err="1" smtClean="0"/>
              <a:t>varicella</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This is a mild viral infection, which is extremely contagious. </a:t>
            </a:r>
          </a:p>
          <a:p>
            <a:r>
              <a:rPr lang="en-GB" dirty="0" smtClean="0"/>
              <a:t> Fever and a typical skin rash characterize it.</a:t>
            </a:r>
          </a:p>
          <a:p>
            <a:r>
              <a:rPr lang="en-GB" dirty="0" smtClean="0"/>
              <a:t> The causative organism is </a:t>
            </a:r>
            <a:r>
              <a:rPr lang="en-GB" b="1" dirty="0" err="1" smtClean="0"/>
              <a:t>varcella</a:t>
            </a:r>
            <a:r>
              <a:rPr lang="en-GB" b="1" dirty="0" smtClean="0"/>
              <a:t> zoster virus (</a:t>
            </a:r>
            <a:r>
              <a:rPr lang="en-GB" b="1" dirty="0" err="1" smtClean="0"/>
              <a:t>vzv</a:t>
            </a:r>
            <a:r>
              <a:rPr lang="en-GB" dirty="0" smtClean="0"/>
              <a:t>). </a:t>
            </a:r>
          </a:p>
          <a:p>
            <a:r>
              <a:rPr lang="en-GB" dirty="0" smtClean="0"/>
              <a:t>It is spread in several ways. These include through airborne droplet infection, direct or indirect contact and dry scabs and nut infections.</a:t>
            </a:r>
            <a:endParaRPr lang="en-US" dirty="0" smtClean="0"/>
          </a:p>
          <a:p>
            <a:r>
              <a:rPr lang="en-GB" dirty="0" smtClean="0"/>
              <a:t>Droplets from the respiratory tract can transmit the </a:t>
            </a:r>
            <a:r>
              <a:rPr lang="en-GB" dirty="0" err="1" smtClean="0"/>
              <a:t>varicella</a:t>
            </a:r>
            <a:r>
              <a:rPr lang="en-GB" dirty="0" smtClean="0"/>
              <a:t> zoster virus from one person to another.  Even the wind is now known to transmit the virus particles from the skin of the infected person over a distance of meters to another person.</a:t>
            </a:r>
            <a:endParaRPr lang="en-US" dirty="0" smtClean="0"/>
          </a:p>
          <a:p>
            <a:r>
              <a:rPr lang="en-GB" dirty="0" smtClean="0"/>
              <a:t>Once infected, the disease leaves immunity against chicken pox but the virus remains within the body and may reappear later in adult life as the herpes zoster when the person’s immunity is weakened, for example, in aids, diabetes, leukaemia and old age. </a:t>
            </a:r>
            <a:endParaRPr lang="en-US" dirty="0" smtClean="0"/>
          </a:p>
          <a:p>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Incubation period</a:t>
            </a:r>
            <a:endParaRPr lang="en-US" dirty="0"/>
          </a:p>
        </p:txBody>
      </p:sp>
      <p:sp>
        <p:nvSpPr>
          <p:cNvPr id="3" name="Content Placeholder 2"/>
          <p:cNvSpPr>
            <a:spLocks noGrp="1"/>
          </p:cNvSpPr>
          <p:nvPr>
            <p:ph idx="1"/>
          </p:nvPr>
        </p:nvSpPr>
        <p:spPr/>
        <p:txBody>
          <a:bodyPr/>
          <a:lstStyle/>
          <a:p>
            <a:r>
              <a:rPr lang="en-GB" dirty="0" smtClean="0"/>
              <a:t>It has an incubation period of ten to twenty one days. </a:t>
            </a:r>
          </a:p>
          <a:p>
            <a:r>
              <a:rPr lang="en-GB" dirty="0" smtClean="0"/>
              <a:t>The period of communicability is about 5 days before the rash to 6 days after the appearance of the vesicles.</a:t>
            </a:r>
            <a:endParaRPr lang="en-US" dirty="0" smtClean="0"/>
          </a:p>
          <a:p>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The infection presents itself in the following ways:</a:t>
            </a:r>
            <a:endParaRPr lang="en-US" dirty="0" smtClean="0"/>
          </a:p>
          <a:p>
            <a:pPr lvl="0"/>
            <a:r>
              <a:rPr lang="en-GB" dirty="0" smtClean="0"/>
              <a:t>Slight fever and sore throat are the first to appear in older children while younger children are affected by a skin rash;</a:t>
            </a:r>
            <a:endParaRPr lang="en-US" dirty="0" smtClean="0"/>
          </a:p>
          <a:p>
            <a:pPr lvl="0"/>
            <a:r>
              <a:rPr lang="en-GB" dirty="0" err="1" smtClean="0"/>
              <a:t>Maculopapular</a:t>
            </a:r>
            <a:r>
              <a:rPr lang="en-GB" dirty="0" smtClean="0"/>
              <a:t> rash, which becomes vesicular within a few hours, appears on the trunk and spreads to the face, armpits, scalp and sometimes the extremities.  Distribution to palms and soles is seldom. Vesicles are usually superficial on the skin and in the mouth following the sensory nerve. Groups of new pocks of rash will appear over many days;</a:t>
            </a:r>
            <a:endParaRPr lang="en-US" dirty="0" smtClean="0"/>
          </a:p>
          <a:p>
            <a:pPr lvl="0"/>
            <a:r>
              <a:rPr lang="en-GB" dirty="0" smtClean="0"/>
              <a:t>Pustules may form but usually the vesicles collapse and dry up after three to four days leaving no scars;</a:t>
            </a:r>
            <a:endParaRPr lang="en-US" dirty="0" smtClean="0"/>
          </a:p>
          <a:p>
            <a:pPr lvl="0"/>
            <a:r>
              <a:rPr lang="en-GB" dirty="0" smtClean="0"/>
              <a:t>Anorexia and headache may be present;</a:t>
            </a:r>
            <a:endParaRPr lang="en-US" dirty="0" smtClean="0"/>
          </a:p>
          <a:p>
            <a:pPr lvl="0"/>
            <a:r>
              <a:rPr lang="en-GB" dirty="0" smtClean="0"/>
              <a:t>Skin irritation (itching) and </a:t>
            </a:r>
            <a:r>
              <a:rPr lang="en-GB" dirty="0" err="1" smtClean="0"/>
              <a:t>lymphoadenopathy</a:t>
            </a:r>
            <a:r>
              <a:rPr lang="en-GB" dirty="0" smtClean="0"/>
              <a:t> are sometimes present.</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smtClean="0"/>
              <a:t>Child health needs to be approached from a holistic and family </a:t>
            </a:r>
            <a:r>
              <a:rPr lang="en-GB" dirty="0" err="1" smtClean="0"/>
              <a:t>centered</a:t>
            </a:r>
            <a:r>
              <a:rPr lang="en-GB" dirty="0" smtClean="0"/>
              <a:t> approach. </a:t>
            </a:r>
            <a:endParaRPr lang="en-US" dirty="0" smtClean="0"/>
          </a:p>
          <a:p>
            <a:r>
              <a:rPr lang="en-GB" dirty="0" smtClean="0"/>
              <a:t>Providing paediatric care to children and families requires knowledge of different dynamics that influence it in contemporary society</a:t>
            </a:r>
          </a:p>
          <a:p>
            <a:r>
              <a:rPr lang="en-GB" b="1" dirty="0" smtClean="0"/>
              <a:t>Examples of such changes include</a:t>
            </a:r>
            <a:r>
              <a:rPr lang="en-GB" dirty="0" smtClean="0"/>
              <a:t>: parenting styles; nature and structure of families; breakdown of traditional family systems; eating habits; level of activity; information acquisition means ;adoption of western cultures ;technical advancement. </a:t>
            </a:r>
            <a:endParaRPr lang="en-US" dirty="0" smtClean="0"/>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lstStyle/>
          <a:p>
            <a:r>
              <a:rPr lang="en-GB" dirty="0" smtClean="0"/>
              <a:t>Confine the child to bed until the pyrexia settles down. Monitor the vital signs at regular intervals. </a:t>
            </a:r>
          </a:p>
          <a:p>
            <a:r>
              <a:rPr lang="en-GB" dirty="0" smtClean="0"/>
              <a:t>The child requires plenty of fluids and a nourishing diet. The fingernails should be kept short and the child has to be restrained from scratching.</a:t>
            </a:r>
          </a:p>
          <a:p>
            <a:r>
              <a:rPr lang="en-GB" dirty="0" smtClean="0"/>
              <a:t> General body cleanliness should be maintained. Soothing lotions, such as calamine, should be applied to the skin to soothe itching.  </a:t>
            </a:r>
          </a:p>
          <a:p>
            <a:r>
              <a:rPr lang="en-GB" dirty="0" smtClean="0"/>
              <a:t>Antibiotics are given </a:t>
            </a:r>
            <a:r>
              <a:rPr lang="en-GB" dirty="0" err="1" smtClean="0"/>
              <a:t>prophylactically</a:t>
            </a:r>
            <a:r>
              <a:rPr lang="en-GB" dirty="0" smtClean="0"/>
              <a:t>. Occasionally, the child may have to be sedated.</a:t>
            </a:r>
            <a:endParaRPr lang="en-US" dirty="0" smtClean="0"/>
          </a:p>
          <a:p>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i="1" dirty="0" smtClean="0"/>
              <a:t>Complications</a:t>
            </a:r>
            <a:endParaRPr lang="en-US" b="1" dirty="0" smtClean="0"/>
          </a:p>
          <a:p>
            <a:r>
              <a:rPr lang="en-GB" dirty="0" smtClean="0"/>
              <a:t>Complications include secondary infections of skin lesions. Pneumonia or encephalitis may also occur, but these are rare. Other possible complications may be thrombocytopenia, arthritis and nephritis.</a:t>
            </a:r>
            <a:endParaRPr lang="en-US" dirty="0" smtClean="0"/>
          </a:p>
          <a:p>
            <a:pPr>
              <a:buNone/>
            </a:pPr>
            <a:r>
              <a:rPr lang="en-GB" b="1" i="1" dirty="0" smtClean="0"/>
              <a:t>Prevention and control</a:t>
            </a:r>
            <a:endParaRPr lang="en-US" b="1" dirty="0" smtClean="0"/>
          </a:p>
          <a:p>
            <a:r>
              <a:rPr lang="en-GB" dirty="0" smtClean="0"/>
              <a:t>As part of active immunization, the live </a:t>
            </a:r>
            <a:r>
              <a:rPr lang="en-GB" dirty="0" err="1" smtClean="0"/>
              <a:t>varicella</a:t>
            </a:r>
            <a:r>
              <a:rPr lang="en-GB" dirty="0" smtClean="0"/>
              <a:t> vaccine is used selectively for immune suppressed children. The </a:t>
            </a:r>
            <a:r>
              <a:rPr lang="en-GB" dirty="0" err="1" smtClean="0"/>
              <a:t>varicella</a:t>
            </a:r>
            <a:r>
              <a:rPr lang="en-GB" dirty="0" smtClean="0"/>
              <a:t>–zoster immune globulin is used for high-risk individuals. </a:t>
            </a:r>
            <a:endParaRPr lang="en-US" dirty="0" smtClean="0"/>
          </a:p>
          <a:p>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measles</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This is an acute highly infectious disease.  It is caused by the measles virus.</a:t>
            </a:r>
            <a:endParaRPr lang="en-US" dirty="0" smtClean="0"/>
          </a:p>
          <a:p>
            <a:r>
              <a:rPr lang="en-GB" dirty="0" smtClean="0"/>
              <a:t>Transmission is by droplet spread or direct contact with secretions of the nose and throat of infected persons.  The child is most infectious to others during the </a:t>
            </a:r>
            <a:r>
              <a:rPr lang="en-GB" dirty="0" err="1" smtClean="0"/>
              <a:t>prodromal</a:t>
            </a:r>
            <a:r>
              <a:rPr lang="en-GB" dirty="0" smtClean="0"/>
              <a:t> phase, often, before the diagnosis is made.</a:t>
            </a:r>
            <a:endParaRPr lang="en-US" dirty="0" smtClean="0"/>
          </a:p>
          <a:p>
            <a:pPr>
              <a:buNone/>
            </a:pPr>
            <a:r>
              <a:rPr lang="en-GB" b="1" i="1" dirty="0" smtClean="0"/>
              <a:t>Incubation period </a:t>
            </a:r>
            <a:endParaRPr lang="en-US" dirty="0" smtClean="0"/>
          </a:p>
          <a:p>
            <a:r>
              <a:rPr lang="en-GB" dirty="0" smtClean="0"/>
              <a:t>It has an incubation period of 7 to 14 days usually 10 to 12 days.</a:t>
            </a:r>
            <a:endParaRPr lang="en-US" dirty="0" smtClean="0"/>
          </a:p>
          <a:p>
            <a:pPr>
              <a:buNone/>
            </a:pPr>
            <a:r>
              <a:rPr lang="en-GB" b="1" i="1" dirty="0" smtClean="0"/>
              <a:t>Isolation period</a:t>
            </a:r>
            <a:endParaRPr lang="en-US" dirty="0" smtClean="0"/>
          </a:p>
          <a:p>
            <a:r>
              <a:rPr lang="en-GB" dirty="0" smtClean="0"/>
              <a:t>The isolation period is 5 days after appearance of the rash.</a:t>
            </a:r>
            <a:endParaRPr lang="en-US" dirty="0" smtClean="0"/>
          </a:p>
          <a:p>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GB" u="sng" dirty="0" err="1" smtClean="0"/>
              <a:t>Prodromal</a:t>
            </a:r>
            <a:r>
              <a:rPr lang="en-GB" u="sng" dirty="0" smtClean="0"/>
              <a:t> phase:</a:t>
            </a:r>
            <a:endParaRPr lang="en-US" dirty="0" smtClean="0"/>
          </a:p>
          <a:p>
            <a:pPr lvl="0"/>
            <a:r>
              <a:rPr lang="en-GB" dirty="0" smtClean="0"/>
              <a:t>This may last 3 to 7 days</a:t>
            </a:r>
            <a:endParaRPr lang="en-US" dirty="0" smtClean="0"/>
          </a:p>
          <a:p>
            <a:pPr lvl="0"/>
            <a:r>
              <a:rPr lang="en-GB" dirty="0" smtClean="0"/>
              <a:t>The first symptoms are runny nose, fever, conjunctivitis and coughing.</a:t>
            </a:r>
            <a:endParaRPr lang="en-US" dirty="0" smtClean="0"/>
          </a:p>
          <a:p>
            <a:pPr lvl="0"/>
            <a:r>
              <a:rPr lang="en-GB" dirty="0" smtClean="0"/>
              <a:t>These may be a faint rash which disappears quickly in the </a:t>
            </a:r>
            <a:r>
              <a:rPr lang="en-GB" dirty="0" err="1" smtClean="0"/>
              <a:t>prodromal</a:t>
            </a:r>
            <a:r>
              <a:rPr lang="en-GB" dirty="0" smtClean="0"/>
              <a:t> period.</a:t>
            </a:r>
            <a:endParaRPr lang="en-US" dirty="0" smtClean="0"/>
          </a:p>
          <a:p>
            <a:pPr lvl="0"/>
            <a:r>
              <a:rPr lang="en-GB" dirty="0" err="1" smtClean="0"/>
              <a:t>Koplik</a:t>
            </a:r>
            <a:r>
              <a:rPr lang="en-GB" dirty="0" smtClean="0"/>
              <a:t> spots appear 24 – 48 hours before the main rash</a:t>
            </a:r>
            <a:endParaRPr lang="en-US" dirty="0" smtClean="0"/>
          </a:p>
          <a:p>
            <a:pPr lvl="0"/>
            <a:r>
              <a:rPr lang="en-GB" dirty="0" err="1" smtClean="0"/>
              <a:t>Koplik</a:t>
            </a:r>
            <a:r>
              <a:rPr lang="en-GB" dirty="0" smtClean="0"/>
              <a:t> spots are small white spots on a red base inside the cheeks, usually opposite the lower molars, but may occur on gums and inside lips as well.</a:t>
            </a:r>
            <a:endParaRPr lang="en-US" dirty="0" smtClean="0"/>
          </a:p>
          <a:p>
            <a:pPr>
              <a:buNone/>
            </a:pPr>
            <a:r>
              <a:rPr lang="en-GB" u="sng" dirty="0" smtClean="0"/>
              <a:t>Stage of advance:-</a:t>
            </a:r>
            <a:endParaRPr lang="en-US" dirty="0" smtClean="0"/>
          </a:p>
          <a:p>
            <a:r>
              <a:rPr lang="en-GB" dirty="0" smtClean="0"/>
              <a:t>The </a:t>
            </a:r>
            <a:r>
              <a:rPr lang="en-GB" dirty="0" err="1" smtClean="0"/>
              <a:t>maculo</a:t>
            </a:r>
            <a:r>
              <a:rPr lang="en-GB" dirty="0" smtClean="0"/>
              <a:t> – popular rash starts behind the ears and on the forehead and spreads downwards.</a:t>
            </a:r>
            <a:endParaRPr lang="en-US" dirty="0" smtClean="0"/>
          </a:p>
          <a:p>
            <a:r>
              <a:rPr lang="en-GB" dirty="0" smtClean="0"/>
              <a:t>It takes about 3 days to reach the feet, at which point it starts to fade.  Fever is high and lasts for 4 to 5 days.</a:t>
            </a:r>
            <a:endParaRPr lang="en-US" dirty="0" smtClean="0"/>
          </a:p>
          <a:p>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US" dirty="0"/>
          </a:p>
        </p:txBody>
      </p:sp>
      <p:sp>
        <p:nvSpPr>
          <p:cNvPr id="3" name="Content Placeholder 2"/>
          <p:cNvSpPr>
            <a:spLocks noGrp="1"/>
          </p:cNvSpPr>
          <p:nvPr>
            <p:ph idx="1"/>
          </p:nvPr>
        </p:nvSpPr>
        <p:spPr/>
        <p:txBody>
          <a:bodyPr>
            <a:normAutofit/>
          </a:bodyPr>
          <a:lstStyle/>
          <a:p>
            <a:pPr lvl="0"/>
            <a:r>
              <a:rPr lang="en-GB" dirty="0" err="1" smtClean="0"/>
              <a:t>Otitis</a:t>
            </a:r>
            <a:r>
              <a:rPr lang="en-GB" dirty="0" smtClean="0"/>
              <a:t> media</a:t>
            </a:r>
            <a:endParaRPr lang="en-US" dirty="0" smtClean="0"/>
          </a:p>
          <a:p>
            <a:pPr lvl="0"/>
            <a:r>
              <a:rPr lang="en-GB" dirty="0" smtClean="0"/>
              <a:t>Respiratory infection</a:t>
            </a:r>
            <a:endParaRPr lang="en-US" dirty="0" smtClean="0"/>
          </a:p>
          <a:p>
            <a:r>
              <a:rPr lang="en-GB" dirty="0" smtClean="0"/>
              <a:t>Pneumonia – this is usually a viral </a:t>
            </a:r>
            <a:r>
              <a:rPr lang="en-GB" dirty="0" err="1" smtClean="0"/>
              <a:t>pneumonitis</a:t>
            </a:r>
            <a:endParaRPr lang="en-US" dirty="0" smtClean="0"/>
          </a:p>
          <a:p>
            <a:r>
              <a:rPr lang="en-GB" dirty="0" smtClean="0"/>
              <a:t>Pulmonary </a:t>
            </a:r>
            <a:r>
              <a:rPr lang="en-GB" dirty="0" err="1" smtClean="0"/>
              <a:t>tb</a:t>
            </a:r>
            <a:endParaRPr lang="en-US" dirty="0" smtClean="0"/>
          </a:p>
          <a:p>
            <a:pPr lvl="0"/>
            <a:r>
              <a:rPr lang="en-GB" dirty="0" err="1" smtClean="0"/>
              <a:t>Kerato</a:t>
            </a:r>
            <a:r>
              <a:rPr lang="en-GB" dirty="0" smtClean="0"/>
              <a:t> – conjunctivitis </a:t>
            </a:r>
            <a:endParaRPr lang="en-US" dirty="0" smtClean="0"/>
          </a:p>
          <a:p>
            <a:pPr lvl="0"/>
            <a:r>
              <a:rPr lang="en-GB" dirty="0" smtClean="0"/>
              <a:t>Encephalitis is a serious complication often fatal or with residual brain damage</a:t>
            </a:r>
            <a:endParaRPr lang="en-US" dirty="0" smtClean="0"/>
          </a:p>
          <a:p>
            <a:pPr lvl="0"/>
            <a:r>
              <a:rPr lang="en-GB" dirty="0" smtClean="0"/>
              <a:t>Gastroenteritis</a:t>
            </a:r>
            <a:endParaRPr lang="en-US" dirty="0" smtClean="0"/>
          </a:p>
          <a:p>
            <a:pPr lvl="0"/>
            <a:r>
              <a:rPr lang="en-GB" dirty="0" smtClean="0"/>
              <a:t>Oral thrush and/or oral herpes</a:t>
            </a:r>
            <a:endParaRPr lang="en-US" dirty="0" smtClean="0"/>
          </a:p>
          <a:p>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Treatment is supportive, there is no specific treatment available.</a:t>
            </a:r>
            <a:endParaRPr lang="en-US" dirty="0" smtClean="0"/>
          </a:p>
          <a:p>
            <a:r>
              <a:rPr lang="en-GB" dirty="0" smtClean="0"/>
              <a:t>Supportive treatment include:-</a:t>
            </a:r>
            <a:endParaRPr lang="en-US" dirty="0" smtClean="0"/>
          </a:p>
          <a:p>
            <a:pPr lvl="0"/>
            <a:r>
              <a:rPr lang="en-GB" dirty="0" smtClean="0"/>
              <a:t>Antipyretics</a:t>
            </a:r>
            <a:endParaRPr lang="en-US" dirty="0" smtClean="0"/>
          </a:p>
          <a:p>
            <a:pPr lvl="0"/>
            <a:r>
              <a:rPr lang="en-GB" dirty="0" smtClean="0"/>
              <a:t>Plenty of oral fluids</a:t>
            </a:r>
            <a:endParaRPr lang="en-US" dirty="0" smtClean="0"/>
          </a:p>
          <a:p>
            <a:pPr lvl="0"/>
            <a:r>
              <a:rPr lang="en-GB" dirty="0" smtClean="0"/>
              <a:t>Eye and mouth hygiene</a:t>
            </a:r>
            <a:endParaRPr lang="en-US" dirty="0" smtClean="0"/>
          </a:p>
          <a:p>
            <a:pPr lvl="0"/>
            <a:r>
              <a:rPr lang="en-GB" dirty="0" err="1" smtClean="0"/>
              <a:t>Vit</a:t>
            </a:r>
            <a:r>
              <a:rPr lang="en-GB" dirty="0" smtClean="0"/>
              <a:t> a 200,000 units orally daily for two days.</a:t>
            </a:r>
            <a:endParaRPr lang="en-US" dirty="0" smtClean="0"/>
          </a:p>
          <a:p>
            <a:pPr lvl="0"/>
            <a:r>
              <a:rPr lang="en-GB" dirty="0" smtClean="0"/>
              <a:t>Check the child frequently for complication. </a:t>
            </a:r>
          </a:p>
          <a:p>
            <a:pPr lvl="0"/>
            <a:r>
              <a:rPr lang="en-GB" dirty="0" smtClean="0"/>
              <a:t>Uncomplicated cases can be nursed at home but complicated cases infants and malnourished children should be treated in a hospital with isolation facilities.</a:t>
            </a:r>
            <a:endParaRPr lang="en-US" dirty="0" smtClean="0"/>
          </a:p>
          <a:p>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a:t>
            </a:r>
            <a:endParaRPr lang="en-US" dirty="0"/>
          </a:p>
        </p:txBody>
      </p:sp>
      <p:sp>
        <p:nvSpPr>
          <p:cNvPr id="3" name="Content Placeholder 2"/>
          <p:cNvSpPr>
            <a:spLocks noGrp="1"/>
          </p:cNvSpPr>
          <p:nvPr>
            <p:ph idx="1"/>
          </p:nvPr>
        </p:nvSpPr>
        <p:spPr/>
        <p:txBody>
          <a:bodyPr/>
          <a:lstStyle/>
          <a:p>
            <a:r>
              <a:rPr lang="en-GB" dirty="0" smtClean="0"/>
              <a:t>Measles can be prevented through active immunization with attenuated live virus vaccine.</a:t>
            </a:r>
          </a:p>
          <a:p>
            <a:r>
              <a:rPr lang="en-GB" dirty="0" smtClean="0"/>
              <a:t>  All children should be vaccinated against measles as per DVI/UVIS schedule of immunization.</a:t>
            </a:r>
            <a:endParaRPr lang="en-US" dirty="0" smtClean="0"/>
          </a:p>
          <a:p>
            <a:r>
              <a:rPr lang="en-GB" dirty="0" smtClean="0"/>
              <a:t>The infection can be aborted if vaccine is given within 12 hours of exposure.</a:t>
            </a:r>
            <a:endParaRPr lang="en-US" dirty="0" smtClean="0"/>
          </a:p>
          <a:p>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MUMPS(infective/epidemic </a:t>
            </a:r>
            <a:r>
              <a:rPr lang="en-US" dirty="0" err="1" smtClean="0"/>
              <a:t>parotitis</a:t>
            </a:r>
            <a:r>
              <a:rPr lang="en-US" dirty="0" smtClean="0"/>
              <a:t>)</a:t>
            </a:r>
            <a:endParaRPr lang="en-US" dirty="0"/>
          </a:p>
        </p:txBody>
      </p:sp>
      <p:sp>
        <p:nvSpPr>
          <p:cNvPr id="3" name="Content Placeholder 2"/>
          <p:cNvSpPr>
            <a:spLocks noGrp="1"/>
          </p:cNvSpPr>
          <p:nvPr>
            <p:ph idx="1"/>
          </p:nvPr>
        </p:nvSpPr>
        <p:spPr/>
        <p:txBody>
          <a:bodyPr>
            <a:normAutofit/>
          </a:bodyPr>
          <a:lstStyle/>
          <a:p>
            <a:r>
              <a:rPr lang="en-GB" b="1" dirty="0" smtClean="0"/>
              <a:t> </a:t>
            </a:r>
            <a:r>
              <a:rPr lang="en-GB" dirty="0" smtClean="0"/>
              <a:t>This is a viral infectious disease of the parotid glands, which can also affect other glands as well. It can spread by droplets or contact with the salivary secretions of the infected person.</a:t>
            </a:r>
            <a:r>
              <a:rPr lang="en-GB" b="1" dirty="0" smtClean="0"/>
              <a:t> </a:t>
            </a:r>
            <a:endParaRPr lang="en-US" dirty="0" smtClean="0"/>
          </a:p>
          <a:p>
            <a:pPr>
              <a:buNone/>
            </a:pPr>
            <a:r>
              <a:rPr lang="en-GB" b="1" i="1" dirty="0" smtClean="0"/>
              <a:t>Incubation period</a:t>
            </a:r>
            <a:endParaRPr lang="en-US" dirty="0" smtClean="0"/>
          </a:p>
          <a:p>
            <a:r>
              <a:rPr lang="en-GB" dirty="0" smtClean="0"/>
              <a:t>The incubation period varies from patient to patient but is on average between 14 and 21 days of infectivity after the onset of the parotid glands swelling.  All or some of the following symptoms may be present:</a:t>
            </a:r>
            <a:endParaRPr lang="en-US" dirty="0" smtClean="0"/>
          </a:p>
          <a:p>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All or some of the following symptoms may be present:</a:t>
            </a:r>
            <a:endParaRPr lang="en-US" dirty="0" smtClean="0"/>
          </a:p>
          <a:p>
            <a:pPr lvl="0"/>
            <a:r>
              <a:rPr lang="en-GB" dirty="0" smtClean="0"/>
              <a:t>The salivary glands, namely, parotid, sublingual and </a:t>
            </a:r>
            <a:r>
              <a:rPr lang="en-GB" dirty="0" err="1" smtClean="0"/>
              <a:t>submaxillary</a:t>
            </a:r>
            <a:r>
              <a:rPr lang="en-GB" dirty="0" smtClean="0"/>
              <a:t> glands may be infected;</a:t>
            </a:r>
            <a:endParaRPr lang="en-US" dirty="0" smtClean="0"/>
          </a:p>
          <a:p>
            <a:pPr lvl="0"/>
            <a:r>
              <a:rPr lang="en-GB" dirty="0" smtClean="0"/>
              <a:t>Painful swelling occurs in these glands. This may be one sided or both sides;</a:t>
            </a:r>
            <a:endParaRPr lang="en-US" dirty="0" smtClean="0"/>
          </a:p>
          <a:p>
            <a:pPr lvl="0"/>
            <a:r>
              <a:rPr lang="en-GB" dirty="0" smtClean="0"/>
              <a:t>The child develops fever, and complains of headache and malaise;</a:t>
            </a:r>
            <a:endParaRPr lang="en-US" dirty="0" smtClean="0"/>
          </a:p>
          <a:p>
            <a:pPr lvl="0"/>
            <a:r>
              <a:rPr lang="en-GB" dirty="0" smtClean="0"/>
              <a:t>There is </a:t>
            </a:r>
            <a:r>
              <a:rPr lang="en-GB" dirty="0" err="1" smtClean="0"/>
              <a:t>dysphagia</a:t>
            </a:r>
            <a:r>
              <a:rPr lang="en-GB" dirty="0" smtClean="0"/>
              <a:t> (painful swallowing);</a:t>
            </a:r>
            <a:endParaRPr lang="en-US" dirty="0" smtClean="0"/>
          </a:p>
          <a:p>
            <a:pPr lvl="0"/>
            <a:r>
              <a:rPr lang="en-GB" dirty="0" smtClean="0"/>
              <a:t>The tongue is furred and mouth dry due to diminished saliva;</a:t>
            </a:r>
            <a:endParaRPr lang="en-US" dirty="0" smtClean="0"/>
          </a:p>
          <a:p>
            <a:pPr lvl="0"/>
            <a:r>
              <a:rPr lang="en-GB" dirty="0" smtClean="0"/>
              <a:t>Moderate </a:t>
            </a:r>
            <a:r>
              <a:rPr lang="en-GB" dirty="0" err="1" smtClean="0"/>
              <a:t>lymphocytosis</a:t>
            </a:r>
            <a:r>
              <a:rPr lang="en-GB" dirty="0" smtClean="0"/>
              <a:t> is noted on blood examination;</a:t>
            </a:r>
            <a:r>
              <a:rPr lang="en-GB" b="1" dirty="0" smtClean="0"/>
              <a:t> </a:t>
            </a:r>
            <a:endParaRPr lang="en-US" dirty="0" smtClean="0"/>
          </a:p>
          <a:p>
            <a:r>
              <a:rPr lang="en-GB" dirty="0" smtClean="0"/>
              <a:t>The tenderness may last two to three days then gradually subside</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care</a:t>
            </a:r>
            <a:endParaRPr lang="en-US" dirty="0"/>
          </a:p>
        </p:txBody>
      </p:sp>
      <p:sp>
        <p:nvSpPr>
          <p:cNvPr id="3" name="Content Placeholder 2"/>
          <p:cNvSpPr>
            <a:spLocks noGrp="1"/>
          </p:cNvSpPr>
          <p:nvPr>
            <p:ph idx="1"/>
          </p:nvPr>
        </p:nvSpPr>
        <p:spPr/>
        <p:txBody>
          <a:bodyPr>
            <a:normAutofit fontScale="92500"/>
          </a:bodyPr>
          <a:lstStyle/>
          <a:p>
            <a:pPr lvl="0"/>
            <a:r>
              <a:rPr lang="en-GB" dirty="0" smtClean="0"/>
              <a:t>Isolate during period of communicability.</a:t>
            </a:r>
            <a:endParaRPr lang="en-US" dirty="0" smtClean="0"/>
          </a:p>
          <a:p>
            <a:pPr lvl="0"/>
            <a:r>
              <a:rPr lang="en-GB" dirty="0" smtClean="0"/>
              <a:t>Maintain bed rest in a warm room until swelling subsides.</a:t>
            </a:r>
            <a:endParaRPr lang="en-US" dirty="0" smtClean="0"/>
          </a:p>
          <a:p>
            <a:pPr lvl="0"/>
            <a:r>
              <a:rPr lang="en-GB" dirty="0" smtClean="0"/>
              <a:t>Give analgesics and antipyretics as required.</a:t>
            </a:r>
            <a:endParaRPr lang="en-US" dirty="0" smtClean="0"/>
          </a:p>
          <a:p>
            <a:pPr lvl="0"/>
            <a:r>
              <a:rPr lang="en-GB" dirty="0" smtClean="0"/>
              <a:t>Encourage fluids and soft bland foods.</a:t>
            </a:r>
            <a:endParaRPr lang="en-US" dirty="0" smtClean="0"/>
          </a:p>
          <a:p>
            <a:pPr lvl="0"/>
            <a:r>
              <a:rPr lang="en-GB" dirty="0" smtClean="0"/>
              <a:t>Avoid foods which contain acid and which require chewing because they may increase pain.</a:t>
            </a:r>
            <a:endParaRPr lang="en-US" dirty="0" smtClean="0"/>
          </a:p>
          <a:p>
            <a:pPr lvl="0"/>
            <a:r>
              <a:rPr lang="en-GB" dirty="0" smtClean="0"/>
              <a:t>Apply heat or cold compress to neck whichever is more comfortable.</a:t>
            </a:r>
            <a:endParaRPr lang="en-US" dirty="0" smtClean="0"/>
          </a:p>
          <a:p>
            <a:pPr lvl="0"/>
            <a:r>
              <a:rPr lang="en-GB" dirty="0" smtClean="0"/>
              <a:t>Observe the child’s vital signs of temperature, pulse and respiration and record them every four hours.</a:t>
            </a: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3407</TotalTime>
  <Words>20698</Words>
  <Application>Microsoft Office PowerPoint</Application>
  <PresentationFormat>On-screen Show (4:3)</PresentationFormat>
  <Paragraphs>1923</Paragraphs>
  <Slides>342</Slides>
  <Notes>0</Notes>
  <HiddenSlides>0</HiddenSlides>
  <MMClips>0</MMClips>
  <ScaleCrop>false</ScaleCrop>
  <HeadingPairs>
    <vt:vector size="4" baseType="variant">
      <vt:variant>
        <vt:lpstr>Theme</vt:lpstr>
      </vt:variant>
      <vt:variant>
        <vt:i4>1</vt:i4>
      </vt:variant>
      <vt:variant>
        <vt:lpstr>Slide Titles</vt:lpstr>
      </vt:variant>
      <vt:variant>
        <vt:i4>342</vt:i4>
      </vt:variant>
    </vt:vector>
  </HeadingPairs>
  <TitlesOfParts>
    <vt:vector size="343" baseType="lpstr">
      <vt:lpstr>Flow</vt:lpstr>
      <vt:lpstr>PAEDIATRIC NURSING</vt:lpstr>
      <vt:lpstr>Course outline</vt:lpstr>
      <vt:lpstr>PowerPoint Presentation</vt:lpstr>
      <vt:lpstr>PowerPoint Presentation</vt:lpstr>
      <vt:lpstr>PowerPoint Presentation</vt:lpstr>
      <vt:lpstr>PowerPoint Presentation</vt:lpstr>
      <vt:lpstr>Read and make notes on</vt:lpstr>
      <vt:lpstr>INTRODUCTION</vt:lpstr>
      <vt:lpstr>PowerPoint Presentation</vt:lpstr>
      <vt:lpstr>The child in the context of the family</vt:lpstr>
      <vt:lpstr>Legal and ethical issues of paediatrics</vt:lpstr>
      <vt:lpstr>PowerPoint Presentation</vt:lpstr>
      <vt:lpstr>PowerPoint Presentation</vt:lpstr>
      <vt:lpstr>Perspective on pediatric nursing</vt:lpstr>
      <vt:lpstr>PowerPoint Presentation</vt:lpstr>
      <vt:lpstr>PowerPoint Presentation</vt:lpstr>
      <vt:lpstr>PowerPoint Presentation</vt:lpstr>
      <vt:lpstr>Role of the paediatric nurse</vt:lpstr>
      <vt:lpstr>PowerPoint Presentation</vt:lpstr>
      <vt:lpstr>Nurse, child and family communication</vt:lpstr>
      <vt:lpstr>Communication…</vt:lpstr>
      <vt:lpstr>Effective communication</vt:lpstr>
      <vt:lpstr>Communication principles based on developmental level</vt:lpstr>
      <vt:lpstr>PowerPoint Presentation</vt:lpstr>
      <vt:lpstr>PowerPoint Presentation</vt:lpstr>
      <vt:lpstr>PowerPoint Presentation</vt:lpstr>
      <vt:lpstr>Principles of effective communication in paeds settings</vt:lpstr>
      <vt:lpstr>General principles of paediatric nursing</vt:lpstr>
      <vt:lpstr>Admission procedure</vt:lpstr>
      <vt:lpstr>PowerPoint Presentation</vt:lpstr>
      <vt:lpstr>History taking</vt:lpstr>
      <vt:lpstr>Physical examination</vt:lpstr>
      <vt:lpstr>PowerPoint Presentation</vt:lpstr>
      <vt:lpstr>investigation</vt:lpstr>
      <vt:lpstr>PowerPoint Presentation</vt:lpstr>
      <vt:lpstr>IMCI</vt:lpstr>
      <vt:lpstr>Effects of illness and hospitalization </vt:lpstr>
      <vt:lpstr>PowerPoint Presentation</vt:lpstr>
      <vt:lpstr>Nutritional problems</vt:lpstr>
      <vt:lpstr>RENAL OSTEODYSTROPHY</vt:lpstr>
      <vt:lpstr>PowerPoint Presentation</vt:lpstr>
      <vt:lpstr>Clinical features</vt:lpstr>
      <vt:lpstr>complications</vt:lpstr>
      <vt:lpstr>assignment</vt:lpstr>
      <vt:lpstr>Infectious diseases</vt:lpstr>
      <vt:lpstr>INFECTIOUS CHILDHOOD DISEASES</vt:lpstr>
      <vt:lpstr>Meningococcal meningitis</vt:lpstr>
      <vt:lpstr>Epidemiology</vt:lpstr>
      <vt:lpstr>PowerPoint Presentation</vt:lpstr>
      <vt:lpstr>pathophysiology</vt:lpstr>
      <vt:lpstr>PowerPoint Presentation</vt:lpstr>
      <vt:lpstr>PowerPoint Presentation</vt:lpstr>
      <vt:lpstr>PowerPoint Presentation</vt:lpstr>
      <vt:lpstr>Predisposing factors</vt:lpstr>
      <vt:lpstr>Clinical features</vt:lpstr>
      <vt:lpstr>Clinical…..</vt:lpstr>
      <vt:lpstr>Clinical….</vt:lpstr>
      <vt:lpstr>Diagnostic investigations</vt:lpstr>
      <vt:lpstr>management</vt:lpstr>
      <vt:lpstr>Mgt…</vt:lpstr>
      <vt:lpstr>Mgt…</vt:lpstr>
      <vt:lpstr>Nursing care and treatment</vt:lpstr>
      <vt:lpstr>Mgt….</vt:lpstr>
      <vt:lpstr>complications</vt:lpstr>
      <vt:lpstr>prognosis</vt:lpstr>
      <vt:lpstr>Prevention and control</vt:lpstr>
      <vt:lpstr>PowerPoint Presentation</vt:lpstr>
      <vt:lpstr>Whooping cough</vt:lpstr>
      <vt:lpstr>PowerPoint Presentation</vt:lpstr>
      <vt:lpstr>Clinical manifestation</vt:lpstr>
      <vt:lpstr>PowerPoint Presentation</vt:lpstr>
      <vt:lpstr>Nursing care and treatment</vt:lpstr>
      <vt:lpstr>PowerPoint Presentation</vt:lpstr>
      <vt:lpstr>complications</vt:lpstr>
      <vt:lpstr>prevention</vt:lpstr>
      <vt:lpstr>poliomyelitis</vt:lpstr>
      <vt:lpstr>PowerPoint Presentation</vt:lpstr>
      <vt:lpstr>PowerPoint Presentation</vt:lpstr>
      <vt:lpstr>Clinical manifestation</vt:lpstr>
      <vt:lpstr>types</vt:lpstr>
      <vt:lpstr>PowerPoint Presentation</vt:lpstr>
      <vt:lpstr>management</vt:lpstr>
      <vt:lpstr>PowerPoint Presentation</vt:lpstr>
      <vt:lpstr>PowerPoint Presentation</vt:lpstr>
      <vt:lpstr>PowerPoint Presentation</vt:lpstr>
      <vt:lpstr>prevention</vt:lpstr>
      <vt:lpstr>Chicken pox (varicella)</vt:lpstr>
      <vt:lpstr>Incubation period</vt:lpstr>
      <vt:lpstr>Clinical manifestation</vt:lpstr>
      <vt:lpstr>management</vt:lpstr>
      <vt:lpstr>PowerPoint Presentation</vt:lpstr>
      <vt:lpstr>measles</vt:lpstr>
      <vt:lpstr>Clinical manifestation</vt:lpstr>
      <vt:lpstr>complications</vt:lpstr>
      <vt:lpstr>management</vt:lpstr>
      <vt:lpstr>prevention</vt:lpstr>
      <vt:lpstr>MUMPS(infective/epidemic parotitis)</vt:lpstr>
      <vt:lpstr>Clinical manifestation</vt:lpstr>
      <vt:lpstr>Nursing care</vt:lpstr>
      <vt:lpstr>prevention</vt:lpstr>
      <vt:lpstr>complications</vt:lpstr>
      <vt:lpstr>HEPATITIS</vt:lpstr>
      <vt:lpstr>CLINICAL FEATURES</vt:lpstr>
      <vt:lpstr>Laboratory investigations</vt:lpstr>
      <vt:lpstr>management</vt:lpstr>
      <vt:lpstr>Hepatitis B virus(serum hepatitis)</vt:lpstr>
      <vt:lpstr>route of transmission</vt:lpstr>
      <vt:lpstr>investigation</vt:lpstr>
      <vt:lpstr>Clinical features</vt:lpstr>
      <vt:lpstr>Medical management</vt:lpstr>
      <vt:lpstr>Nursing management</vt:lpstr>
      <vt:lpstr>prevention</vt:lpstr>
      <vt:lpstr>complications</vt:lpstr>
      <vt:lpstr>HEPATITIS C</vt:lpstr>
      <vt:lpstr>assignment</vt:lpstr>
      <vt:lpstr>RESPIRATORY TRACT </vt:lpstr>
      <vt:lpstr>ACUTE BRONCHITIS</vt:lpstr>
      <vt:lpstr>PowerPoint Presentation</vt:lpstr>
      <vt:lpstr>Clinical features</vt:lpstr>
      <vt:lpstr>management</vt:lpstr>
      <vt:lpstr>PowerPoint Presentation</vt:lpstr>
      <vt:lpstr>PowerPoint Presentation</vt:lpstr>
      <vt:lpstr>Drug therapy</vt:lpstr>
      <vt:lpstr>complications</vt:lpstr>
      <vt:lpstr>Laryngo-tracheo bronchitis( LTB)</vt:lpstr>
      <vt:lpstr>Pathophysiology</vt:lpstr>
      <vt:lpstr>Clinical features</vt:lpstr>
      <vt:lpstr>management</vt:lpstr>
      <vt:lpstr>PowerPoint Presentation</vt:lpstr>
      <vt:lpstr>PowerPoint Presentation</vt:lpstr>
      <vt:lpstr>PowerPoint Presentation</vt:lpstr>
      <vt:lpstr>PowerPoint Presentation</vt:lpstr>
      <vt:lpstr>PNEUMONIA</vt:lpstr>
      <vt:lpstr>BRONCHO PNEUMONIA</vt:lpstr>
      <vt:lpstr>Clinical manifestation</vt:lpstr>
      <vt:lpstr>management</vt:lpstr>
      <vt:lpstr>PowerPoint Presentation</vt:lpstr>
      <vt:lpstr>PowerPoint Presentation</vt:lpstr>
      <vt:lpstr>Lobar pneumonia</vt:lpstr>
      <vt:lpstr>PowerPoint Presentation</vt:lpstr>
      <vt:lpstr>Streptococcal sore throat</vt:lpstr>
      <vt:lpstr>Clinical manifestation</vt:lpstr>
      <vt:lpstr>management</vt:lpstr>
      <vt:lpstr>PowerPoint Presentation</vt:lpstr>
      <vt:lpstr>complication</vt:lpstr>
      <vt:lpstr>TONSILLITIS</vt:lpstr>
      <vt:lpstr>CLINICAL FEATURES</vt:lpstr>
      <vt:lpstr>Chronic tonsillitis</vt:lpstr>
      <vt:lpstr>Adenoiditis </vt:lpstr>
      <vt:lpstr>Clinical manifestations</vt:lpstr>
      <vt:lpstr>Assessment and diagnostic findings</vt:lpstr>
      <vt:lpstr>Management </vt:lpstr>
      <vt:lpstr>PowerPoint Presentation</vt:lpstr>
      <vt:lpstr>PowerPoint Presentation</vt:lpstr>
      <vt:lpstr>Tonsillectomy and adenoidectomy</vt:lpstr>
      <vt:lpstr>Indications </vt:lpstr>
      <vt:lpstr>Indications cont…</vt:lpstr>
      <vt:lpstr>Contraindications </vt:lpstr>
      <vt:lpstr>Pre op care</vt:lpstr>
      <vt:lpstr>Post op</vt:lpstr>
      <vt:lpstr>PowerPoint Presentation</vt:lpstr>
      <vt:lpstr>Bronchial asthma</vt:lpstr>
      <vt:lpstr>Intrinsic factors</vt:lpstr>
      <vt:lpstr>Extrinsic factors</vt:lpstr>
      <vt:lpstr>pathophysiology</vt:lpstr>
      <vt:lpstr>Clinical features</vt:lpstr>
      <vt:lpstr>PowerPoint Presentation</vt:lpstr>
      <vt:lpstr>Diagnostic investigations</vt:lpstr>
      <vt:lpstr>management</vt:lpstr>
      <vt:lpstr>PowerPoint Presentation</vt:lpstr>
      <vt:lpstr>Drug therapy</vt:lpstr>
      <vt:lpstr>Status asthmaticus</vt:lpstr>
      <vt:lpstr>Triggers </vt:lpstr>
      <vt:lpstr>Clinical manifestations</vt:lpstr>
      <vt:lpstr>management</vt:lpstr>
      <vt:lpstr>PowerPoint Presentation</vt:lpstr>
      <vt:lpstr>PowerPoint Presentation</vt:lpstr>
      <vt:lpstr> nursing management</vt:lpstr>
      <vt:lpstr>PowerPoint Presentation</vt:lpstr>
      <vt:lpstr>Digestive dysfunctions</vt:lpstr>
      <vt:lpstr>CLEFT LIP AND CLEFT PALATE</vt:lpstr>
      <vt:lpstr>PowerPoint Presentation</vt:lpstr>
      <vt:lpstr>PowerPoint Presentation</vt:lpstr>
      <vt:lpstr>Diagnostic investigations</vt:lpstr>
      <vt:lpstr>PowerPoint Presentation</vt:lpstr>
      <vt:lpstr>Management of cleft lip (harelip)</vt:lpstr>
      <vt:lpstr>PowerPoint Presentation</vt:lpstr>
      <vt:lpstr>Management of cleft palate</vt:lpstr>
      <vt:lpstr>PowerPoint Presentation</vt:lpstr>
      <vt:lpstr>PowerPoint Presentation</vt:lpstr>
      <vt:lpstr>Oesophageal fistula</vt:lpstr>
      <vt:lpstr>Clinical features</vt:lpstr>
      <vt:lpstr>management</vt:lpstr>
      <vt:lpstr>Surgical management</vt:lpstr>
      <vt:lpstr>PowerPoint Presentation</vt:lpstr>
      <vt:lpstr>PowerPoint Presentation</vt:lpstr>
      <vt:lpstr>Congenital pyloric stenosis</vt:lpstr>
      <vt:lpstr>pathophysiology</vt:lpstr>
      <vt:lpstr>Clinical features</vt:lpstr>
      <vt:lpstr>investigations</vt:lpstr>
      <vt:lpstr>management</vt:lpstr>
      <vt:lpstr>PowerPoint Presentation</vt:lpstr>
      <vt:lpstr>Pre op care</vt:lpstr>
      <vt:lpstr>Pre op…..</vt:lpstr>
      <vt:lpstr>Post op….</vt:lpstr>
      <vt:lpstr>Post op….</vt:lpstr>
      <vt:lpstr>PowerPoint Presentation</vt:lpstr>
      <vt:lpstr>IMPERFORATE ANUS</vt:lpstr>
      <vt:lpstr>PowerPoint Presentation</vt:lpstr>
      <vt:lpstr>Diagnostic evaluation</vt:lpstr>
      <vt:lpstr>management</vt:lpstr>
      <vt:lpstr>PowerPoint Presentation</vt:lpstr>
      <vt:lpstr>MEGACOLON (HIRSCHSPRUNG DISEASE)</vt:lpstr>
      <vt:lpstr>pathophysiology</vt:lpstr>
      <vt:lpstr>Clinical features</vt:lpstr>
      <vt:lpstr>Diagnostic investigation</vt:lpstr>
      <vt:lpstr>management</vt:lpstr>
      <vt:lpstr>PowerPoint Presentation</vt:lpstr>
      <vt:lpstr>DIARRHOEAL DISEASES</vt:lpstr>
      <vt:lpstr>PowerPoint Presentation</vt:lpstr>
      <vt:lpstr>PowerPoint Presentation</vt:lpstr>
      <vt:lpstr>PATHOPHYSIOLOGY</vt:lpstr>
      <vt:lpstr>PowerPoint Presentation</vt:lpstr>
      <vt:lpstr>PowerPoint Presentation</vt:lpstr>
      <vt:lpstr>CAUSES</vt:lpstr>
      <vt:lpstr>PowerPoint Presentation</vt:lpstr>
      <vt:lpstr>PowerPoint Presentation</vt:lpstr>
      <vt:lpstr>PowerPoint Presentation</vt:lpstr>
      <vt:lpstr>Clinical features</vt:lpstr>
      <vt:lpstr>PowerPoint Presentation</vt:lpstr>
      <vt:lpstr>management</vt:lpstr>
      <vt:lpstr>PowerPoint Presentation</vt:lpstr>
      <vt:lpstr>PREVENTION</vt:lpstr>
      <vt:lpstr>PowerPoint Presentation</vt:lpstr>
      <vt:lpstr>Urinary tract</vt:lpstr>
      <vt:lpstr>Acute glomerulonephritis</vt:lpstr>
      <vt:lpstr>Clinical manifestations</vt:lpstr>
      <vt:lpstr>management</vt:lpstr>
      <vt:lpstr>PowerPoint Presentation</vt:lpstr>
      <vt:lpstr>PowerPoint Presentation</vt:lpstr>
      <vt:lpstr>PowerPoint Presentation</vt:lpstr>
      <vt:lpstr>complications</vt:lpstr>
      <vt:lpstr>NEPHROTIC SYNDROME</vt:lpstr>
      <vt:lpstr>causes</vt:lpstr>
      <vt:lpstr>Clinical features</vt:lpstr>
      <vt:lpstr>investigation</vt:lpstr>
      <vt:lpstr>management</vt:lpstr>
      <vt:lpstr>Mgt…..</vt:lpstr>
      <vt:lpstr>Urinary tract infection</vt:lpstr>
      <vt:lpstr>PowerPoint Presentation</vt:lpstr>
      <vt:lpstr>pathophysiology</vt:lpstr>
      <vt:lpstr>Clinical features</vt:lpstr>
      <vt:lpstr>Diagnostic investigation</vt:lpstr>
      <vt:lpstr>management</vt:lpstr>
      <vt:lpstr>PowerPoint Presentation</vt:lpstr>
      <vt:lpstr>WILM’S TUMOUR(NEPHROBLASTOMA)</vt:lpstr>
      <vt:lpstr>Clinical features</vt:lpstr>
      <vt:lpstr>PowerPoint Presentation</vt:lpstr>
      <vt:lpstr>management</vt:lpstr>
      <vt:lpstr>PowerPoint Presentation</vt:lpstr>
      <vt:lpstr>PowerPoint Presentation</vt:lpstr>
      <vt:lpstr>PowerPoint Presentation</vt:lpstr>
      <vt:lpstr>Cardiovascular disorders</vt:lpstr>
      <vt:lpstr>CONGENITAL HEART FAILURE</vt:lpstr>
      <vt:lpstr>pathophysiology</vt:lpstr>
      <vt:lpstr>causes</vt:lpstr>
      <vt:lpstr>Types of heart defects</vt:lpstr>
      <vt:lpstr>Patent ductus arteriosus</vt:lpstr>
      <vt:lpstr>Clinical manifestations</vt:lpstr>
      <vt:lpstr>management</vt:lpstr>
      <vt:lpstr>Coarction of the aorta</vt:lpstr>
      <vt:lpstr>Clinical manifestation</vt:lpstr>
      <vt:lpstr>management</vt:lpstr>
      <vt:lpstr>Atrial septal defect</vt:lpstr>
      <vt:lpstr>PowerPoint Presentation</vt:lpstr>
      <vt:lpstr>Ventricular septal defect</vt:lpstr>
      <vt:lpstr>PowerPoint Presentation</vt:lpstr>
      <vt:lpstr>Tetralogy of Fallot</vt:lpstr>
      <vt:lpstr>pathophysiology</vt:lpstr>
      <vt:lpstr>Clinical features</vt:lpstr>
      <vt:lpstr>management</vt:lpstr>
      <vt:lpstr>PowerPoint Presentation</vt:lpstr>
      <vt:lpstr>assignment</vt:lpstr>
      <vt:lpstr>Rheumatic heart disease</vt:lpstr>
      <vt:lpstr>pathophysiology</vt:lpstr>
      <vt:lpstr>Clinical features</vt:lpstr>
      <vt:lpstr>management</vt:lpstr>
      <vt:lpstr>PowerPoint Presentation</vt:lpstr>
      <vt:lpstr>PowerPoint Presentation</vt:lpstr>
      <vt:lpstr>PowerPoint Presentation</vt:lpstr>
      <vt:lpstr>Support and locomotion</vt:lpstr>
      <vt:lpstr>TALIPES</vt:lpstr>
      <vt:lpstr>PowerPoint Presentation</vt:lpstr>
      <vt:lpstr>TYPES OF TALIPES</vt:lpstr>
      <vt:lpstr>PowerPoint Presentation</vt:lpstr>
      <vt:lpstr>PowerPoint Presentation</vt:lpstr>
      <vt:lpstr>PowerPoint Presentation</vt:lpstr>
      <vt:lpstr>PowerPoint Presentation</vt:lpstr>
      <vt:lpstr>management</vt:lpstr>
      <vt:lpstr>PowerPoint Presentation</vt:lpstr>
      <vt:lpstr>PowerPoint Presentation</vt:lpstr>
      <vt:lpstr>PowerPoint Presentation</vt:lpstr>
      <vt:lpstr>Nervous system</vt:lpstr>
      <vt:lpstr>hydrocephalus</vt:lpstr>
      <vt:lpstr>Communicating(extra ventricular) hydrocephalus</vt:lpstr>
      <vt:lpstr>PowerPoint Presentation</vt:lpstr>
      <vt:lpstr>Non communicating hydrocephalus</vt:lpstr>
      <vt:lpstr>management</vt:lpstr>
      <vt:lpstr>PowerPoint Presentation</vt:lpstr>
      <vt:lpstr>Pre op nursing care</vt:lpstr>
      <vt:lpstr>Post op nursing care</vt:lpstr>
      <vt:lpstr>PowerPoint Presentation</vt:lpstr>
      <vt:lpstr>microcephaly</vt:lpstr>
      <vt:lpstr>Nursing management</vt:lpstr>
      <vt:lpstr>Spina bifida</vt:lpstr>
      <vt:lpstr>PowerPoint Presentation</vt:lpstr>
      <vt:lpstr>PowerPoint Presentation</vt:lpstr>
      <vt:lpstr>pathophysiology</vt:lpstr>
      <vt:lpstr>management</vt:lpstr>
      <vt:lpstr>Pre and post op nursing</vt:lpstr>
      <vt:lpstr>others</vt:lpstr>
      <vt:lpstr>Juvenile diabetes mellitus</vt:lpstr>
      <vt:lpstr>causes</vt:lpstr>
      <vt:lpstr>pathophysiology</vt:lpstr>
      <vt:lpstr>PowerPoint Presentation</vt:lpstr>
      <vt:lpstr>Clinical features</vt:lpstr>
      <vt:lpstr>Clinical……</vt:lpstr>
      <vt:lpstr>Diagnostic investigations</vt:lpstr>
      <vt:lpstr>Nursing management</vt:lpstr>
      <vt:lpstr>Mgt…..</vt:lpstr>
      <vt:lpstr>complications</vt:lpstr>
      <vt:lpstr>Conditions of the ear</vt:lpstr>
      <vt:lpstr>Otitis media</vt:lpstr>
      <vt:lpstr>Predisposing factors</vt:lpstr>
      <vt:lpstr>Predisposing……</vt:lpstr>
      <vt:lpstr>Clinical features</vt:lpstr>
      <vt:lpstr>Diagnostic investigations</vt:lpstr>
      <vt:lpstr>Nursing mgt</vt:lpstr>
      <vt:lpstr>Medical treatment</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PAEDIATRIC NURSING</dc:title>
  <dc:creator>USER</dc:creator>
  <cp:lastModifiedBy>Windows User</cp:lastModifiedBy>
  <cp:revision>191</cp:revision>
  <dcterms:created xsi:type="dcterms:W3CDTF">2015-04-09T06:01:09Z</dcterms:created>
  <dcterms:modified xsi:type="dcterms:W3CDTF">2020-10-17T18:57:18Z</dcterms:modified>
</cp:coreProperties>
</file>