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34"/>
  </p:notesMasterIdLst>
  <p:sldIdLst>
    <p:sldId id="256" r:id="rId2"/>
    <p:sldId id="290" r:id="rId3"/>
    <p:sldId id="440" r:id="rId4"/>
    <p:sldId id="441" r:id="rId5"/>
    <p:sldId id="442" r:id="rId6"/>
    <p:sldId id="262" r:id="rId7"/>
    <p:sldId id="443" r:id="rId8"/>
    <p:sldId id="444" r:id="rId9"/>
    <p:sldId id="445" r:id="rId10"/>
    <p:sldId id="446" r:id="rId11"/>
    <p:sldId id="448" r:id="rId12"/>
    <p:sldId id="449" r:id="rId13"/>
    <p:sldId id="450" r:id="rId14"/>
    <p:sldId id="451" r:id="rId15"/>
    <p:sldId id="452" r:id="rId16"/>
    <p:sldId id="453" r:id="rId17"/>
    <p:sldId id="257" r:id="rId18"/>
    <p:sldId id="454" r:id="rId19"/>
    <p:sldId id="455" r:id="rId20"/>
    <p:sldId id="456" r:id="rId21"/>
    <p:sldId id="457" r:id="rId22"/>
    <p:sldId id="268" r:id="rId23"/>
    <p:sldId id="458" r:id="rId24"/>
    <p:sldId id="459" r:id="rId25"/>
    <p:sldId id="460" r:id="rId26"/>
    <p:sldId id="461" r:id="rId27"/>
    <p:sldId id="462" r:id="rId28"/>
    <p:sldId id="464" r:id="rId29"/>
    <p:sldId id="291" r:id="rId30"/>
    <p:sldId id="292" r:id="rId31"/>
    <p:sldId id="293" r:id="rId32"/>
    <p:sldId id="294" r:id="rId33"/>
    <p:sldId id="465" r:id="rId34"/>
    <p:sldId id="472" r:id="rId35"/>
    <p:sldId id="295" r:id="rId36"/>
    <p:sldId id="320" r:id="rId37"/>
    <p:sldId id="321" r:id="rId38"/>
    <p:sldId id="468" r:id="rId39"/>
    <p:sldId id="466" r:id="rId40"/>
    <p:sldId id="469" r:id="rId41"/>
    <p:sldId id="323" r:id="rId42"/>
    <p:sldId id="324" r:id="rId43"/>
    <p:sldId id="325" r:id="rId44"/>
    <p:sldId id="326" r:id="rId45"/>
    <p:sldId id="330" r:id="rId46"/>
    <p:sldId id="327" r:id="rId47"/>
    <p:sldId id="328" r:id="rId48"/>
    <p:sldId id="329" r:id="rId49"/>
    <p:sldId id="331" r:id="rId50"/>
    <p:sldId id="332" r:id="rId51"/>
    <p:sldId id="333" r:id="rId52"/>
    <p:sldId id="364" r:id="rId53"/>
    <p:sldId id="423" r:id="rId54"/>
    <p:sldId id="424" r:id="rId55"/>
    <p:sldId id="425" r:id="rId56"/>
    <p:sldId id="426" r:id="rId57"/>
    <p:sldId id="427" r:id="rId58"/>
    <p:sldId id="428" r:id="rId59"/>
    <p:sldId id="429" r:id="rId60"/>
    <p:sldId id="430" r:id="rId61"/>
    <p:sldId id="431" r:id="rId62"/>
    <p:sldId id="365" r:id="rId63"/>
    <p:sldId id="366" r:id="rId64"/>
    <p:sldId id="367" r:id="rId65"/>
    <p:sldId id="378" r:id="rId66"/>
    <p:sldId id="379" r:id="rId67"/>
    <p:sldId id="380" r:id="rId68"/>
    <p:sldId id="401" r:id="rId69"/>
    <p:sldId id="381" r:id="rId70"/>
    <p:sldId id="382" r:id="rId71"/>
    <p:sldId id="417" r:id="rId72"/>
    <p:sldId id="418" r:id="rId73"/>
    <p:sldId id="419" r:id="rId74"/>
    <p:sldId id="420" r:id="rId75"/>
    <p:sldId id="421" r:id="rId76"/>
    <p:sldId id="422" r:id="rId77"/>
    <p:sldId id="402" r:id="rId78"/>
    <p:sldId id="403" r:id="rId79"/>
    <p:sldId id="404" r:id="rId80"/>
    <p:sldId id="368" r:id="rId81"/>
    <p:sldId id="470" r:id="rId82"/>
    <p:sldId id="471" r:id="rId83"/>
    <p:sldId id="477" r:id="rId84"/>
    <p:sldId id="478" r:id="rId85"/>
    <p:sldId id="479" r:id="rId86"/>
    <p:sldId id="480" r:id="rId87"/>
    <p:sldId id="481" r:id="rId88"/>
    <p:sldId id="482" r:id="rId89"/>
    <p:sldId id="483" r:id="rId90"/>
    <p:sldId id="484" r:id="rId91"/>
    <p:sldId id="488" r:id="rId92"/>
    <p:sldId id="489" r:id="rId93"/>
    <p:sldId id="490" r:id="rId94"/>
    <p:sldId id="491" r:id="rId95"/>
    <p:sldId id="492"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32" r:id="rId114"/>
    <p:sldId id="433" r:id="rId115"/>
    <p:sldId id="260" r:id="rId116"/>
    <p:sldId id="437" r:id="rId117"/>
    <p:sldId id="438" r:id="rId118"/>
    <p:sldId id="439" r:id="rId119"/>
    <p:sldId id="435" r:id="rId120"/>
    <p:sldId id="261" r:id="rId121"/>
    <p:sldId id="436" r:id="rId122"/>
    <p:sldId id="271" r:id="rId123"/>
    <p:sldId id="274" r:id="rId124"/>
    <p:sldId id="272" r:id="rId125"/>
    <p:sldId id="273" r:id="rId126"/>
    <p:sldId id="279" r:id="rId127"/>
    <p:sldId id="288" r:id="rId128"/>
    <p:sldId id="275" r:id="rId129"/>
    <p:sldId id="277" r:id="rId130"/>
    <p:sldId id="278" r:id="rId131"/>
    <p:sldId id="289" r:id="rId132"/>
    <p:sldId id="280"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34" autoAdjust="0"/>
    <p:restoredTop sz="94624" autoAdjust="0"/>
  </p:normalViewPr>
  <p:slideViewPr>
    <p:cSldViewPr>
      <p:cViewPr varScale="1">
        <p:scale>
          <a:sx n="69" d="100"/>
          <a:sy n="69" d="100"/>
        </p:scale>
        <p:origin x="-14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394"/>
    </p:cViewPr>
  </p:sorterViewPr>
  <p:notesViewPr>
    <p:cSldViewPr>
      <p:cViewPr varScale="1">
        <p:scale>
          <a:sx n="32" d="100"/>
          <a:sy n="32" d="100"/>
        </p:scale>
        <p:origin x="-1602"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624C3-2483-4456-97F9-0593DFA20F2E}" type="datetimeFigureOut">
              <a:rPr lang="en-US" smtClean="0"/>
              <a:pPr/>
              <a:t>7/18/2017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59BEE8-1E77-44B7-AE36-4690BAF8759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59BEE8-1E77-44B7-AE36-4690BAF87596}" type="slidenum">
              <a:rPr lang="en-US" smtClean="0"/>
              <a:pPr/>
              <a:t>12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2098263E-EDAC-4B6A-970C-DD4DCE7935E1}" type="slidenum">
              <a:rPr lang="en-US" altLang="en-US">
                <a:latin typeface="Times New Roman" pitchFamily="18" charset="0"/>
              </a:rPr>
              <a:pPr/>
              <a:t>67</a:t>
            </a:fld>
            <a:endParaRPr lang="en-US" altLang="en-US">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D8202B74-D957-4069-B9B3-9DA3D15026CC}" type="slidenum">
              <a:rPr lang="en-US"/>
              <a:pPr/>
              <a:t>68</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B3B5A225-47BE-494F-ACCE-91175A1D5F71}" type="slidenum">
              <a:rPr lang="en-US"/>
              <a:pPr/>
              <a:t>77</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r>
              <a:rPr lang="en-US" smtClean="0">
                <a:latin typeface="Times New Roman" pitchFamily="18" charset="0"/>
              </a:rPr>
              <a:t>A: Stage 4: Social Systems Morality. He is obeying the rule because he understands the importance of rules to maintaining order.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034C3B81-7A7A-4CB8-9430-8A43EDBC5AE7}" type="slidenum">
              <a:rPr lang="en-US"/>
              <a:pPr/>
              <a:t>78</a:t>
            </a:fld>
            <a:endParaRPr 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smtClean="0">
                <a:latin typeface="Times New Roman" pitchFamily="18" charset="0"/>
              </a:rPr>
              <a:t>A: Stage 1: Heteronomous morality. He is obeying the rule out of fear of punishment.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EA8469B-DD2D-4089-B0B9-7CD225AA003D}" type="slidenum">
              <a:rPr lang="en-US"/>
              <a:pPr/>
              <a:t>79</a:t>
            </a:fld>
            <a:endParaRPr 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r>
              <a:rPr lang="en-US" smtClean="0">
                <a:latin typeface="Times New Roman" pitchFamily="18" charset="0"/>
              </a:rPr>
              <a:t>A: Stage 3: Mutual Interpersonal Expectations, Relationships, and Interpersonal Conformity. He is obeying the rule to preserve a relationship.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26"/>
          <p:cNvSpPr>
            <a:spLocks noGrp="1" noRot="1" noChangeAspect="1" noChangeArrowheads="1" noTextEdit="1"/>
          </p:cNvSpPr>
          <p:nvPr>
            <p:ph type="sldImg"/>
          </p:nvPr>
        </p:nvSpPr>
        <p:spPr bwMode="auto">
          <a:xfrm>
            <a:off x="1143000" y="685800"/>
            <a:ext cx="4573588" cy="3429000"/>
          </a:xfrm>
          <a:prstGeom prst="rect">
            <a:avLst/>
          </a:prstGeom>
          <a:noFill/>
          <a:ln>
            <a:solidFill>
              <a:srgbClr val="000000"/>
            </a:solidFill>
            <a:miter lim="800000"/>
            <a:headEnd/>
            <a:tailEnd/>
          </a:ln>
        </p:spPr>
      </p:sp>
      <p:sp>
        <p:nvSpPr>
          <p:cNvPr id="61443" name="Rectangle 1027"/>
          <p:cNvSpPr>
            <a:spLocks noGrp="1" noChangeArrowheads="1"/>
          </p:cNvSpPr>
          <p:nvPr>
            <p:ph type="body" idx="1"/>
          </p:nvPr>
        </p:nvSpPr>
        <p:spPr bwMode="auto">
          <a:xfrm>
            <a:off x="914400" y="4343992"/>
            <a:ext cx="5029200" cy="4113616"/>
          </a:xfrm>
          <a:prstGeom prst="rect">
            <a:avLst/>
          </a:prstGeom>
          <a:noFill/>
          <a:ln>
            <a:miter lim="800000"/>
            <a:headEnd/>
            <a:tailEnd/>
          </a:ln>
        </p:spPr>
        <p:txBody>
          <a:bodyPr/>
          <a:lstStyle/>
          <a:p>
            <a:endParaRPr lang="en-US" u="sng"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p:cNvSpPr>
            <a:spLocks noGrp="1" noRot="1" noChangeAspect="1" noChangeArrowheads="1" noTextEdit="1"/>
          </p:cNvSpPr>
          <p:nvPr>
            <p:ph type="sldImg"/>
          </p:nvPr>
        </p:nvSpPr>
        <p:spPr bwMode="auto">
          <a:xfrm>
            <a:off x="1130300" y="686393"/>
            <a:ext cx="4597400" cy="3428802"/>
          </a:xfrm>
          <a:prstGeom prst="rect">
            <a:avLst/>
          </a:prstGeom>
          <a:noFill/>
          <a:ln>
            <a:solidFill>
              <a:srgbClr val="000000"/>
            </a:solidFill>
            <a:miter lim="800000"/>
            <a:headEnd/>
            <a:tailEnd/>
          </a:ln>
        </p:spPr>
      </p:sp>
      <p:sp>
        <p:nvSpPr>
          <p:cNvPr id="62467" name="Rectangle 1027"/>
          <p:cNvSpPr>
            <a:spLocks noGrp="1" noChangeArrowheads="1"/>
          </p:cNvSpPr>
          <p:nvPr>
            <p:ph type="body" idx="1"/>
          </p:nvPr>
        </p:nvSpPr>
        <p:spPr bwMode="auto">
          <a:xfrm>
            <a:off x="685800" y="4343992"/>
            <a:ext cx="5486400" cy="4113616"/>
          </a:xfrm>
          <a:prstGeom prst="rect">
            <a:avLst/>
          </a:prstGeom>
          <a:noFill/>
          <a:ln>
            <a:miter lim="800000"/>
            <a:headEnd/>
            <a:tailEnd/>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Rot="1" noChangeAspect="1" noChangeArrowheads="1" noTextEdit="1"/>
          </p:cNvSpPr>
          <p:nvPr>
            <p:ph type="sldImg"/>
          </p:nvPr>
        </p:nvSpPr>
        <p:spPr bwMode="auto">
          <a:xfrm>
            <a:off x="1143000" y="685800"/>
            <a:ext cx="4573588" cy="3429000"/>
          </a:xfrm>
          <a:prstGeom prst="rect">
            <a:avLst/>
          </a:prstGeom>
          <a:noFill/>
          <a:ln>
            <a:solidFill>
              <a:srgbClr val="000000"/>
            </a:solidFill>
            <a:miter lim="800000"/>
            <a:headEnd/>
            <a:tailEnd/>
          </a:ln>
        </p:spPr>
      </p:sp>
      <p:sp>
        <p:nvSpPr>
          <p:cNvPr id="63491" name="Rectangle 1027"/>
          <p:cNvSpPr>
            <a:spLocks noGrp="1" noChangeArrowheads="1"/>
          </p:cNvSpPr>
          <p:nvPr>
            <p:ph type="body" idx="1"/>
          </p:nvPr>
        </p:nvSpPr>
        <p:spPr bwMode="auto">
          <a:xfrm>
            <a:off x="914400" y="4343992"/>
            <a:ext cx="5029200" cy="4113616"/>
          </a:xfrm>
          <a:prstGeom prst="rect">
            <a:avLst/>
          </a:prstGeom>
          <a:noFill/>
          <a:ln>
            <a:miter lim="800000"/>
            <a:headEnd/>
            <a:tailEnd/>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A59BEE8-1E77-44B7-AE36-4690BAF87596}" type="slidenum">
              <a:rPr lang="en-US" smtClean="0"/>
              <a:pPr/>
              <a:t>49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FC574BD-ACF7-463D-A794-CC42AA8C3C86}" type="slidenum">
              <a:rPr lang="en-US" altLang="en-US">
                <a:latin typeface="Times New Roman" pitchFamily="18" charset="0"/>
              </a:rPr>
              <a:pPr/>
              <a:t>55</a:t>
            </a:fld>
            <a:endParaRPr lang="en-US" altLang="en-US">
              <a:latin typeface="Times New Roman" pitchFamily="18" charset="0"/>
            </a:endParaRPr>
          </a:p>
        </p:txBody>
      </p:sp>
      <p:sp>
        <p:nvSpPr>
          <p:cNvPr id="77827" name="Rectangle 2"/>
          <p:cNvSpPr>
            <a:spLocks noGrp="1" noRot="1" noChangeAspect="1" noChangeArrowheads="1" noTextEdit="1"/>
          </p:cNvSpPr>
          <p:nvPr>
            <p:ph type="sldImg"/>
          </p:nvPr>
        </p:nvSpPr>
        <p:spPr>
          <a:solidFill>
            <a:srgbClr val="FFFFFF"/>
          </a:solidFill>
          <a:ln/>
        </p:spPr>
      </p:sp>
      <p:sp>
        <p:nvSpPr>
          <p:cNvPr id="778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75D56835-FDE9-4358-9E2A-E486FEED9728}" type="slidenum">
              <a:rPr lang="en-US" altLang="en-US">
                <a:latin typeface="Times New Roman" pitchFamily="18" charset="0"/>
              </a:rPr>
              <a:pPr/>
              <a:t>56</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08858DE-E3DD-4FD8-A2A0-DE16C49BDC1A}" type="slidenum">
              <a:rPr lang="en-US"/>
              <a:pPr/>
              <a:t>59</a:t>
            </a:fld>
            <a:endParaRPr lang="en-US"/>
          </a:p>
        </p:txBody>
      </p:sp>
      <p:sp>
        <p:nvSpPr>
          <p:cNvPr id="34818" name="Rectangle 2"/>
          <p:cNvSpPr>
            <a:spLocks noGrp="1" noRot="1" noChangeAspect="1" noChangeArrowheads="1" noTextEdit="1"/>
          </p:cNvSpPr>
          <p:nvPr>
            <p:ph type="sldImg"/>
          </p:nvPr>
        </p:nvSpPr>
        <p:spPr>
          <a:xfrm>
            <a:off x="1144588" y="687388"/>
            <a:ext cx="4568825" cy="3425825"/>
          </a:xfrm>
          <a:ln cap="flat"/>
        </p:spPr>
      </p:sp>
      <p:sp>
        <p:nvSpPr>
          <p:cNvPr id="34819" name="Rectangle 3"/>
          <p:cNvSpPr>
            <a:spLocks noGrp="1" noChangeArrowheads="1"/>
          </p:cNvSpPr>
          <p:nvPr>
            <p:ph type="body" idx="1"/>
          </p:nvPr>
        </p:nvSpPr>
        <p:spPr>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A3D8C17-9FB4-48BE-8779-619A9BB99C8E}" type="slidenum">
              <a:rPr lang="en-US" altLang="en-US">
                <a:latin typeface="Times New Roman" pitchFamily="18" charset="0"/>
              </a:rPr>
              <a:pPr/>
              <a:t>66</a:t>
            </a:fld>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5522" name="Freeform 2"/>
          <p:cNvSpPr>
            <a:spLocks/>
          </p:cNvSpPr>
          <p:nvPr/>
        </p:nvSpPr>
        <p:spPr bwMode="blackWhite">
          <a:xfrm>
            <a:off x="20638" y="12700"/>
            <a:ext cx="8896350" cy="6780213"/>
          </a:xfrm>
          <a:custGeom>
            <a:avLst/>
            <a:gdLst/>
            <a:ahLst/>
            <a:cxnLst>
              <a:cxn ang="0">
                <a:pos x="2822" y="0"/>
              </a:cxn>
              <a:cxn ang="0">
                <a:pos x="0" y="975"/>
              </a:cxn>
              <a:cxn ang="0">
                <a:pos x="2169" y="3619"/>
              </a:cxn>
              <a:cxn ang="0">
                <a:pos x="3985" y="1125"/>
              </a:cxn>
              <a:cxn ang="0">
                <a:pos x="2822" y="0"/>
              </a:cxn>
              <a:cxn ang="0">
                <a:pos x="2822" y="0"/>
              </a:cxn>
            </a:cxnLst>
            <a:rect l="0" t="0" r="r" b="b"/>
            <a:pathLst>
              <a:path w="3985" h="3619">
                <a:moveTo>
                  <a:pt x="2822" y="0"/>
                </a:moveTo>
                <a:lnTo>
                  <a:pt x="0" y="975"/>
                </a:lnTo>
                <a:lnTo>
                  <a:pt x="2169" y="3619"/>
                </a:lnTo>
                <a:lnTo>
                  <a:pt x="3985" y="1125"/>
                </a:lnTo>
                <a:lnTo>
                  <a:pt x="2822" y="0"/>
                </a:lnTo>
                <a:lnTo>
                  <a:pt x="2822" y="0"/>
                </a:lnTo>
                <a:close/>
              </a:path>
            </a:pathLst>
          </a:custGeom>
          <a:solidFill>
            <a:schemeClr val="accent1"/>
          </a:solidFill>
          <a:ln w="9525">
            <a:noFill/>
            <a:round/>
            <a:headEnd/>
            <a:tailEnd/>
          </a:ln>
        </p:spPr>
        <p:txBody>
          <a:bodyPr/>
          <a:lstStyle/>
          <a:p>
            <a:endParaRPr lang="en-US"/>
          </a:p>
        </p:txBody>
      </p:sp>
      <p:sp>
        <p:nvSpPr>
          <p:cNvPr id="235523" name="Rectangle 3"/>
          <p:cNvSpPr>
            <a:spLocks noGrp="1" noChangeArrowheads="1"/>
          </p:cNvSpPr>
          <p:nvPr>
            <p:ph type="ctrTitle"/>
          </p:nvPr>
        </p:nvSpPr>
        <p:spPr>
          <a:xfrm>
            <a:off x="1371600" y="1511300"/>
            <a:ext cx="6400800" cy="2273300"/>
          </a:xfrm>
          <a:noFill/>
          <a:effectLst>
            <a:outerShdw dist="45791" dir="2021404" algn="ctr" rotWithShape="0">
              <a:schemeClr val="bg2"/>
            </a:outerShdw>
          </a:effectLst>
        </p:spPr>
        <p:txBody>
          <a:bodyPr/>
          <a:lstStyle>
            <a:lvl1pPr>
              <a:defRPr sz="6000">
                <a:solidFill>
                  <a:schemeClr val="tx2"/>
                </a:solidFill>
                <a:effectLst>
                  <a:outerShdw blurRad="38100" dist="38100" dir="2700000" algn="tl">
                    <a:srgbClr val="C0C0C0"/>
                  </a:outerShdw>
                </a:effectLst>
              </a:defRPr>
            </a:lvl1pPr>
          </a:lstStyle>
          <a:p>
            <a:r>
              <a:rPr lang="en-US" smtClean="0"/>
              <a:t>Click to edit Master title style</a:t>
            </a:r>
            <a:endParaRPr lang="en-US"/>
          </a:p>
        </p:txBody>
      </p:sp>
      <p:sp>
        <p:nvSpPr>
          <p:cNvPr id="235524" name="Rectangle 4"/>
          <p:cNvSpPr>
            <a:spLocks noGrp="1" noChangeArrowheads="1"/>
          </p:cNvSpPr>
          <p:nvPr>
            <p:ph type="subTitle" idx="1"/>
          </p:nvPr>
        </p:nvSpPr>
        <p:spPr>
          <a:xfrm>
            <a:off x="1549400" y="4051300"/>
            <a:ext cx="6032500" cy="1003300"/>
          </a:xfrm>
        </p:spPr>
        <p:txBody>
          <a:bodyPr/>
          <a:lstStyle>
            <a:lvl1pPr marL="0" indent="0" algn="ctr">
              <a:buFontTx/>
              <a:buNone/>
              <a:defRPr sz="2800">
                <a:effectLst>
                  <a:outerShdw blurRad="38100" dist="38100" dir="2700000" algn="tl">
                    <a:srgbClr val="C0C0C0"/>
                  </a:outerShdw>
                </a:effectLst>
              </a:defRPr>
            </a:lvl1pPr>
          </a:lstStyle>
          <a:p>
            <a:r>
              <a:rPr lang="en-US" smtClean="0"/>
              <a:t>Click to edit Master subtitle style</a:t>
            </a:r>
            <a:endParaRPr lang="en-US"/>
          </a:p>
        </p:txBody>
      </p:sp>
      <p:sp>
        <p:nvSpPr>
          <p:cNvPr id="235525" name="Rectangle 5"/>
          <p:cNvSpPr>
            <a:spLocks noGrp="1" noChangeArrowheads="1"/>
          </p:cNvSpPr>
          <p:nvPr>
            <p:ph type="dt" sz="half" idx="2"/>
          </p:nvPr>
        </p:nvSpPr>
        <p:spPr>
          <a:xfrm>
            <a:off x="685800" y="6248400"/>
            <a:ext cx="1905000" cy="457200"/>
          </a:xfrm>
        </p:spPr>
        <p:txBody>
          <a:bodyPr/>
          <a:lstStyle>
            <a:lvl1pPr>
              <a:defRPr/>
            </a:lvl1pPr>
          </a:lstStyle>
          <a:p>
            <a:fld id="{F59B2607-BDAA-4AE5-8AFC-F48D2A298558}" type="datetimeFigureOut">
              <a:rPr lang="en-US" smtClean="0"/>
              <a:pPr/>
              <a:t>7/18/2017</a:t>
            </a:fld>
            <a:endParaRPr lang="en-US"/>
          </a:p>
        </p:txBody>
      </p:sp>
      <p:sp>
        <p:nvSpPr>
          <p:cNvPr id="235526" name="Rectangle 6"/>
          <p:cNvSpPr>
            <a:spLocks noGrp="1" noChangeArrowheads="1"/>
          </p:cNvSpPr>
          <p:nvPr>
            <p:ph type="ftr" sz="quarter" idx="3"/>
          </p:nvPr>
        </p:nvSpPr>
        <p:spPr>
          <a:xfrm>
            <a:off x="3124200" y="6248400"/>
            <a:ext cx="2895600" cy="457200"/>
          </a:xfrm>
        </p:spPr>
        <p:txBody>
          <a:bodyPr/>
          <a:lstStyle>
            <a:lvl1pPr>
              <a:defRPr/>
            </a:lvl1pPr>
          </a:lstStyle>
          <a:p>
            <a:endParaRPr lang="en-US"/>
          </a:p>
        </p:txBody>
      </p:sp>
      <p:sp>
        <p:nvSpPr>
          <p:cNvPr id="235527" name="Rectangle 7"/>
          <p:cNvSpPr>
            <a:spLocks noGrp="1" noChangeArrowheads="1"/>
          </p:cNvSpPr>
          <p:nvPr>
            <p:ph type="sldNum" sz="quarter" idx="4"/>
          </p:nvPr>
        </p:nvSpPr>
        <p:spPr>
          <a:xfrm>
            <a:off x="6553200" y="6248400"/>
            <a:ext cx="1905000" cy="457200"/>
          </a:xfrm>
        </p:spPr>
        <p:txBody>
          <a:bodyPr/>
          <a:lstStyle>
            <a:lvl1pPr>
              <a:defRPr/>
            </a:lvl1pPr>
          </a:lstStyle>
          <a:p>
            <a:fld id="{853892EF-11F7-4D62-8A70-B4D27D78EDD4}" type="slidenum">
              <a:rPr lang="en-US" smtClean="0"/>
              <a:pPr/>
              <a:t>‹#›</a:t>
            </a:fld>
            <a:endParaRPr lang="en-US"/>
          </a:p>
        </p:txBody>
      </p:sp>
      <p:grpSp>
        <p:nvGrpSpPr>
          <p:cNvPr id="2" name="Group 8"/>
          <p:cNvGrpSpPr>
            <a:grpSpLocks/>
          </p:cNvGrpSpPr>
          <p:nvPr/>
        </p:nvGrpSpPr>
        <p:grpSpPr bwMode="auto">
          <a:xfrm>
            <a:off x="195263" y="234950"/>
            <a:ext cx="3787775" cy="1778000"/>
            <a:chOff x="123" y="148"/>
            <a:chExt cx="2386" cy="1120"/>
          </a:xfrm>
        </p:grpSpPr>
        <p:sp>
          <p:nvSpPr>
            <p:cNvPr id="235529" name="Freeform 9"/>
            <p:cNvSpPr>
              <a:spLocks/>
            </p:cNvSpPr>
            <p:nvPr userDrawn="1"/>
          </p:nvSpPr>
          <p:spPr bwMode="auto">
            <a:xfrm>
              <a:off x="177" y="177"/>
              <a:ext cx="2250" cy="1017"/>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235530" name="Freeform 10"/>
            <p:cNvSpPr>
              <a:spLocks/>
            </p:cNvSpPr>
            <p:nvPr userDrawn="1"/>
          </p:nvSpPr>
          <p:spPr bwMode="auto">
            <a:xfrm>
              <a:off x="166" y="261"/>
              <a:ext cx="2244" cy="1007"/>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235531" name="Freeform 11"/>
            <p:cNvSpPr>
              <a:spLocks/>
            </p:cNvSpPr>
            <p:nvPr userDrawn="1"/>
          </p:nvSpPr>
          <p:spPr bwMode="auto">
            <a:xfrm>
              <a:off x="474" y="344"/>
              <a:ext cx="1488" cy="919"/>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3" name="Group 12"/>
            <p:cNvGrpSpPr>
              <a:grpSpLocks/>
            </p:cNvGrpSpPr>
            <p:nvPr userDrawn="1"/>
          </p:nvGrpSpPr>
          <p:grpSpPr bwMode="auto">
            <a:xfrm>
              <a:off x="123" y="148"/>
              <a:ext cx="2386" cy="1081"/>
              <a:chOff x="123" y="148"/>
              <a:chExt cx="2386" cy="1081"/>
            </a:xfrm>
          </p:grpSpPr>
          <p:sp>
            <p:nvSpPr>
              <p:cNvPr id="235533" name="Freeform 13"/>
              <p:cNvSpPr>
                <a:spLocks/>
              </p:cNvSpPr>
              <p:nvPr userDrawn="1"/>
            </p:nvSpPr>
            <p:spPr bwMode="auto">
              <a:xfrm>
                <a:off x="2005" y="934"/>
                <a:ext cx="212" cy="214"/>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235534" name="Freeform 14"/>
              <p:cNvSpPr>
                <a:spLocks/>
              </p:cNvSpPr>
              <p:nvPr userDrawn="1"/>
            </p:nvSpPr>
            <p:spPr bwMode="auto">
              <a:xfrm>
                <a:off x="123" y="148"/>
                <a:ext cx="2386" cy="108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235535" name="Freeform 15"/>
              <p:cNvSpPr>
                <a:spLocks/>
              </p:cNvSpPr>
              <p:nvPr userDrawn="1"/>
            </p:nvSpPr>
            <p:spPr bwMode="auto">
              <a:xfrm>
                <a:off x="324" y="158"/>
                <a:ext cx="1686" cy="614"/>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235536" name="Freeform 16"/>
              <p:cNvSpPr>
                <a:spLocks/>
              </p:cNvSpPr>
              <p:nvPr userDrawn="1"/>
            </p:nvSpPr>
            <p:spPr bwMode="auto">
              <a:xfrm>
                <a:off x="409" y="251"/>
                <a:ext cx="227" cy="410"/>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235537" name="Freeform 17"/>
              <p:cNvSpPr>
                <a:spLocks/>
              </p:cNvSpPr>
              <p:nvPr userDrawn="1"/>
            </p:nvSpPr>
            <p:spPr bwMode="auto">
              <a:xfrm>
                <a:off x="846" y="536"/>
                <a:ext cx="691" cy="36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grpSp>
        <p:nvGrpSpPr>
          <p:cNvPr id="4" name="Group 18"/>
          <p:cNvGrpSpPr>
            <a:grpSpLocks/>
          </p:cNvGrpSpPr>
          <p:nvPr/>
        </p:nvGrpSpPr>
        <p:grpSpPr bwMode="auto">
          <a:xfrm>
            <a:off x="7915275" y="4368800"/>
            <a:ext cx="742950" cy="1058863"/>
            <a:chOff x="4986" y="2752"/>
            <a:chExt cx="468" cy="667"/>
          </a:xfrm>
        </p:grpSpPr>
        <p:sp>
          <p:nvSpPr>
            <p:cNvPr id="235539" name="Freeform 19"/>
            <p:cNvSpPr>
              <a:spLocks/>
            </p:cNvSpPr>
            <p:nvPr userDrawn="1"/>
          </p:nvSpPr>
          <p:spPr bwMode="auto">
            <a:xfrm rot="7320404">
              <a:off x="4909" y="2936"/>
              <a:ext cx="629" cy="293"/>
            </a:xfrm>
            <a:custGeom>
              <a:avLst/>
              <a:gdLst/>
              <a:ahLst/>
              <a:cxnLst>
                <a:cxn ang="0">
                  <a:pos x="794" y="395"/>
                </a:cxn>
                <a:cxn ang="0">
                  <a:pos x="710" y="318"/>
                </a:cxn>
                <a:cxn ang="0">
                  <a:pos x="556" y="210"/>
                </a:cxn>
                <a:cxn ang="0">
                  <a:pos x="71" y="0"/>
                </a:cxn>
                <a:cxn ang="0">
                  <a:pos x="23" y="20"/>
                </a:cxn>
                <a:cxn ang="0">
                  <a:pos x="0" y="83"/>
                </a:cxn>
                <a:cxn ang="0">
                  <a:pos x="28" y="155"/>
                </a:cxn>
                <a:cxn ang="0">
                  <a:pos x="570" y="409"/>
                </a:cxn>
                <a:cxn ang="0">
                  <a:pos x="689" y="393"/>
                </a:cxn>
                <a:cxn ang="0">
                  <a:pos x="785" y="414"/>
                </a:cxn>
                <a:cxn ang="0">
                  <a:pos x="794" y="395"/>
                </a:cxn>
                <a:cxn ang="0">
                  <a:pos x="794" y="395"/>
                </a:cxn>
              </a:cxnLst>
              <a:rect l="0" t="0" r="r" b="b"/>
              <a:pathLst>
                <a:path w="794" h="414">
                  <a:moveTo>
                    <a:pt x="794" y="395"/>
                  </a:moveTo>
                  <a:lnTo>
                    <a:pt x="710" y="318"/>
                  </a:lnTo>
                  <a:lnTo>
                    <a:pt x="556" y="210"/>
                  </a:lnTo>
                  <a:lnTo>
                    <a:pt x="71" y="0"/>
                  </a:lnTo>
                  <a:lnTo>
                    <a:pt x="23" y="20"/>
                  </a:lnTo>
                  <a:lnTo>
                    <a:pt x="0" y="83"/>
                  </a:lnTo>
                  <a:lnTo>
                    <a:pt x="28" y="155"/>
                  </a:lnTo>
                  <a:lnTo>
                    <a:pt x="570" y="409"/>
                  </a:lnTo>
                  <a:lnTo>
                    <a:pt x="689" y="393"/>
                  </a:lnTo>
                  <a:lnTo>
                    <a:pt x="785" y="414"/>
                  </a:lnTo>
                  <a:lnTo>
                    <a:pt x="794" y="395"/>
                  </a:lnTo>
                  <a:lnTo>
                    <a:pt x="794" y="395"/>
                  </a:lnTo>
                  <a:close/>
                </a:path>
              </a:pathLst>
            </a:custGeom>
            <a:solidFill>
              <a:srgbClr val="F8F8F8"/>
            </a:solidFill>
            <a:ln w="9525">
              <a:noFill/>
              <a:round/>
              <a:headEnd/>
              <a:tailEnd/>
            </a:ln>
          </p:spPr>
          <p:txBody>
            <a:bodyPr/>
            <a:lstStyle/>
            <a:p>
              <a:endParaRPr lang="en-US"/>
            </a:p>
          </p:txBody>
        </p:sp>
        <p:sp>
          <p:nvSpPr>
            <p:cNvPr id="235540" name="Freeform 20"/>
            <p:cNvSpPr>
              <a:spLocks/>
            </p:cNvSpPr>
            <p:nvPr userDrawn="1"/>
          </p:nvSpPr>
          <p:spPr bwMode="auto">
            <a:xfrm rot="7320404">
              <a:off x="4893" y="2923"/>
              <a:ext cx="627" cy="29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folHlink"/>
            </a:solidFill>
            <a:ln w="9525">
              <a:noFill/>
              <a:round/>
              <a:headEnd/>
              <a:tailEnd/>
            </a:ln>
          </p:spPr>
          <p:txBody>
            <a:bodyPr/>
            <a:lstStyle/>
            <a:p>
              <a:endParaRPr lang="en-US"/>
            </a:p>
          </p:txBody>
        </p:sp>
        <p:sp>
          <p:nvSpPr>
            <p:cNvPr id="235541" name="Freeform 21"/>
            <p:cNvSpPr>
              <a:spLocks/>
            </p:cNvSpPr>
            <p:nvPr userDrawn="1"/>
          </p:nvSpPr>
          <p:spPr bwMode="auto">
            <a:xfrm rot="7320404">
              <a:off x="5000" y="2912"/>
              <a:ext cx="416" cy="265"/>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grpSp>
          <p:nvGrpSpPr>
            <p:cNvPr id="5" name="Group 22"/>
            <p:cNvGrpSpPr>
              <a:grpSpLocks/>
            </p:cNvGrpSpPr>
            <p:nvPr userDrawn="1"/>
          </p:nvGrpSpPr>
          <p:grpSpPr bwMode="auto">
            <a:xfrm>
              <a:off x="4986" y="2752"/>
              <a:ext cx="468" cy="667"/>
              <a:chOff x="4986" y="2752"/>
              <a:chExt cx="468" cy="667"/>
            </a:xfrm>
          </p:grpSpPr>
          <p:sp>
            <p:nvSpPr>
              <p:cNvPr id="235543" name="Freeform 23"/>
              <p:cNvSpPr>
                <a:spLocks/>
              </p:cNvSpPr>
              <p:nvPr userDrawn="1"/>
            </p:nvSpPr>
            <p:spPr bwMode="auto">
              <a:xfrm rot="7320404">
                <a:off x="4987" y="3190"/>
                <a:ext cx="59" cy="61"/>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235544" name="Freeform 24"/>
              <p:cNvSpPr>
                <a:spLocks/>
              </p:cNvSpPr>
              <p:nvPr userDrawn="1"/>
            </p:nvSpPr>
            <p:spPr bwMode="auto">
              <a:xfrm rot="7320404">
                <a:off x="4887" y="2930"/>
                <a:ext cx="667" cy="311"/>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235545" name="Freeform 25"/>
              <p:cNvSpPr>
                <a:spLocks/>
              </p:cNvSpPr>
              <p:nvPr userDrawn="1"/>
            </p:nvSpPr>
            <p:spPr bwMode="auto">
              <a:xfrm rot="7320404">
                <a:off x="5062" y="2997"/>
                <a:ext cx="472" cy="176"/>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235546" name="Freeform 26"/>
              <p:cNvSpPr>
                <a:spLocks/>
              </p:cNvSpPr>
              <p:nvPr userDrawn="1"/>
            </p:nvSpPr>
            <p:spPr bwMode="auto">
              <a:xfrm rot="7320404">
                <a:off x="5363" y="2874"/>
                <a:ext cx="63" cy="118"/>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235547" name="Freeform 27"/>
              <p:cNvSpPr>
                <a:spLocks/>
              </p:cNvSpPr>
              <p:nvPr userDrawn="1"/>
            </p:nvSpPr>
            <p:spPr bwMode="auto">
              <a:xfrm rot="7320404">
                <a:off x="5136" y="3000"/>
                <a:ext cx="193" cy="104"/>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grpSp>
      </p:grpSp>
      <p:sp>
        <p:nvSpPr>
          <p:cNvPr id="235548" name="Freeform 28"/>
          <p:cNvSpPr>
            <a:spLocks/>
          </p:cNvSpPr>
          <p:nvPr/>
        </p:nvSpPr>
        <p:spPr bwMode="auto">
          <a:xfrm>
            <a:off x="901700" y="5054600"/>
            <a:ext cx="6807200" cy="728663"/>
          </a:xfrm>
          <a:custGeom>
            <a:avLst/>
            <a:gdLst/>
            <a:ahLst/>
            <a:cxnLst>
              <a:cxn ang="0">
                <a:pos x="0" y="0"/>
              </a:cxn>
              <a:cxn ang="0">
                <a:pos x="816" y="256"/>
              </a:cxn>
              <a:cxn ang="0">
                <a:pos x="1560" y="144"/>
              </a:cxn>
              <a:cxn ang="0">
                <a:pos x="1856" y="376"/>
              </a:cxn>
              <a:cxn ang="0">
                <a:pos x="2344" y="152"/>
              </a:cxn>
              <a:cxn ang="0">
                <a:pos x="3536" y="456"/>
              </a:cxn>
              <a:cxn ang="0">
                <a:pos x="4288" y="136"/>
              </a:cxn>
            </a:cxnLst>
            <a:rect l="0" t="0" r="r" b="b"/>
            <a:pathLst>
              <a:path w="4288" h="459">
                <a:moveTo>
                  <a:pt x="0" y="0"/>
                </a:moveTo>
                <a:cubicBezTo>
                  <a:pt x="136" y="43"/>
                  <a:pt x="556" y="232"/>
                  <a:pt x="816" y="256"/>
                </a:cubicBezTo>
                <a:cubicBezTo>
                  <a:pt x="1076" y="280"/>
                  <a:pt x="1387" y="124"/>
                  <a:pt x="1560" y="144"/>
                </a:cubicBezTo>
                <a:cubicBezTo>
                  <a:pt x="1733" y="164"/>
                  <a:pt x="1725" y="375"/>
                  <a:pt x="1856" y="376"/>
                </a:cubicBezTo>
                <a:cubicBezTo>
                  <a:pt x="1987" y="377"/>
                  <a:pt x="2064" y="139"/>
                  <a:pt x="2344" y="152"/>
                </a:cubicBezTo>
                <a:cubicBezTo>
                  <a:pt x="2624" y="165"/>
                  <a:pt x="3212" y="459"/>
                  <a:pt x="3536" y="456"/>
                </a:cubicBezTo>
                <a:cubicBezTo>
                  <a:pt x="3860" y="453"/>
                  <a:pt x="4165" y="188"/>
                  <a:pt x="4288" y="136"/>
                </a:cubicBezTo>
              </a:path>
            </a:pathLst>
          </a:custGeom>
          <a:noFill/>
          <a:ln w="76200" cap="flat" cmpd="sng">
            <a:solidFill>
              <a:schemeClr val="folHlink"/>
            </a:solidFill>
            <a:prstDash val="solid"/>
            <a:round/>
            <a:headEnd/>
            <a:tailEnd/>
          </a:ln>
          <a:effectLst/>
        </p:spPr>
        <p:txBody>
          <a:bodyPr/>
          <a:lstStyle/>
          <a:p>
            <a:endParaRPr lang="en-US"/>
          </a:p>
        </p:txBody>
      </p:sp>
      <p:sp>
        <p:nvSpPr>
          <p:cNvPr id="235549" name="Freeform 29"/>
          <p:cNvSpPr>
            <a:spLocks/>
          </p:cNvSpPr>
          <p:nvPr/>
        </p:nvSpPr>
        <p:spPr bwMode="auto">
          <a:xfrm>
            <a:off x="4076700" y="1930400"/>
            <a:ext cx="889000" cy="381000"/>
          </a:xfrm>
          <a:custGeom>
            <a:avLst/>
            <a:gdLst/>
            <a:ahLst/>
            <a:cxnLst>
              <a:cxn ang="0">
                <a:pos x="0" y="32"/>
              </a:cxn>
              <a:cxn ang="0">
                <a:pos x="280" y="144"/>
              </a:cxn>
              <a:cxn ang="0">
                <a:pos x="448" y="16"/>
              </a:cxn>
              <a:cxn ang="0">
                <a:pos x="560" y="240"/>
              </a:cxn>
            </a:cxnLst>
            <a:rect l="0" t="0" r="r" b="b"/>
            <a:pathLst>
              <a:path w="560" h="240">
                <a:moveTo>
                  <a:pt x="0" y="32"/>
                </a:moveTo>
                <a:cubicBezTo>
                  <a:pt x="102" y="89"/>
                  <a:pt x="205" y="147"/>
                  <a:pt x="280" y="144"/>
                </a:cubicBezTo>
                <a:cubicBezTo>
                  <a:pt x="355" y="141"/>
                  <a:pt x="401" y="0"/>
                  <a:pt x="448" y="16"/>
                </a:cubicBezTo>
                <a:cubicBezTo>
                  <a:pt x="495" y="32"/>
                  <a:pt x="541" y="201"/>
                  <a:pt x="560" y="240"/>
                </a:cubicBezTo>
              </a:path>
            </a:pathLst>
          </a:custGeom>
          <a:noFill/>
          <a:ln w="114300" cmpd="sng">
            <a:solidFill>
              <a:schemeClr val="tx2"/>
            </a:solidFill>
            <a:round/>
            <a:headEnd/>
            <a:tailEnd/>
          </a:ln>
          <a:effectLst/>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152400"/>
            <a:ext cx="192405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561975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152400"/>
            <a:ext cx="76962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371600" y="6248400"/>
            <a:ext cx="1905000" cy="457200"/>
          </a:xfrm>
        </p:spPr>
        <p:txBody>
          <a:bodyPr/>
          <a:lstStyle>
            <a:lvl1pPr>
              <a:defRPr/>
            </a:lvl1pPr>
          </a:lstStyle>
          <a:p>
            <a:fld id="{F59B2607-BDAA-4AE5-8AFC-F48D2A298558}" type="datetimeFigureOut">
              <a:rPr lang="en-US" smtClean="0"/>
              <a:pPr/>
              <a:t>7/18/2017</a:t>
            </a:fld>
            <a:endParaRPr lang="en-US"/>
          </a:p>
        </p:txBody>
      </p:sp>
      <p:sp>
        <p:nvSpPr>
          <p:cNvPr id="4" name="Footer Placeholder 3"/>
          <p:cNvSpPr>
            <a:spLocks noGrp="1"/>
          </p:cNvSpPr>
          <p:nvPr>
            <p:ph type="ftr" sz="quarter" idx="11"/>
          </p:nvPr>
        </p:nvSpPr>
        <p:spPr>
          <a:xfrm>
            <a:off x="35560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718300" y="6248400"/>
            <a:ext cx="1905000" cy="457200"/>
          </a:xfrm>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600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828800"/>
            <a:ext cx="7696200" cy="36576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1371600" y="6248400"/>
            <a:ext cx="1905000" cy="457200"/>
          </a:xfrm>
        </p:spPr>
        <p:txBody>
          <a:bodyPr/>
          <a:lstStyle>
            <a:lvl1pPr>
              <a:defRPr/>
            </a:lvl1pPr>
          </a:lstStyle>
          <a:p>
            <a:fld id="{F59B2607-BDAA-4AE5-8AFC-F48D2A298558}" type="datetimeFigureOut">
              <a:rPr lang="en-US" smtClean="0"/>
              <a:pPr/>
              <a:t>7/18/2017</a:t>
            </a:fld>
            <a:endParaRPr lang="en-US"/>
          </a:p>
        </p:txBody>
      </p:sp>
      <p:sp>
        <p:nvSpPr>
          <p:cNvPr id="5" name="Footer Placeholder 4"/>
          <p:cNvSpPr>
            <a:spLocks noGrp="1"/>
          </p:cNvSpPr>
          <p:nvPr>
            <p:ph type="ftr" sz="quarter" idx="11"/>
          </p:nvPr>
        </p:nvSpPr>
        <p:spPr>
          <a:xfrm>
            <a:off x="35560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718300" y="6248400"/>
            <a:ext cx="1905000" cy="457200"/>
          </a:xfrm>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066800" y="34925"/>
            <a:ext cx="7023100" cy="14128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49325" y="1981200"/>
            <a:ext cx="3754438"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56163" y="1981200"/>
            <a:ext cx="3754437"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828800"/>
            <a:ext cx="3771900" cy="365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59B2607-BDAA-4AE5-8AFC-F48D2A298558}" type="datetimeFigureOut">
              <a:rPr lang="en-US" smtClean="0"/>
              <a:pPr/>
              <a:t>7/18/2017</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53892EF-11F7-4D62-8A70-B4D27D78ED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4499" name="Rectangle 3"/>
          <p:cNvSpPr>
            <a:spLocks noGrp="1" noChangeArrowheads="1"/>
          </p:cNvSpPr>
          <p:nvPr>
            <p:ph type="title"/>
          </p:nvPr>
        </p:nvSpPr>
        <p:spPr bwMode="auto">
          <a:xfrm>
            <a:off x="685800" y="152400"/>
            <a:ext cx="6870700" cy="1600200"/>
          </a:xfrm>
          <a:prstGeom prst="rect">
            <a:avLst/>
          </a:prstGeom>
          <a:solidFill>
            <a:schemeClr val="accent1"/>
          </a:solid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34500" name="Rectangle 4"/>
          <p:cNvSpPr>
            <a:spLocks noGrp="1" noChangeArrowheads="1"/>
          </p:cNvSpPr>
          <p:nvPr>
            <p:ph type="body" idx="1"/>
          </p:nvPr>
        </p:nvSpPr>
        <p:spPr bwMode="auto">
          <a:xfrm>
            <a:off x="685800" y="1828800"/>
            <a:ext cx="7696200" cy="3657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4501" name="Rectangle 5"/>
          <p:cNvSpPr>
            <a:spLocks noGrp="1" noChangeArrowheads="1"/>
          </p:cNvSpPr>
          <p:nvPr>
            <p:ph type="dt" sz="half" idx="2"/>
          </p:nvPr>
        </p:nvSpPr>
        <p:spPr bwMode="auto">
          <a:xfrm>
            <a:off x="13716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sz="1400"/>
            </a:lvl1pPr>
          </a:lstStyle>
          <a:p>
            <a:fld id="{F59B2607-BDAA-4AE5-8AFC-F48D2A298558}" type="datetimeFigureOut">
              <a:rPr lang="en-US" smtClean="0"/>
              <a:pPr/>
              <a:t>7/18/2017</a:t>
            </a:fld>
            <a:endParaRPr lang="en-US"/>
          </a:p>
        </p:txBody>
      </p:sp>
      <p:sp>
        <p:nvSpPr>
          <p:cNvPr id="234502" name="Rectangle 6"/>
          <p:cNvSpPr>
            <a:spLocks noGrp="1" noChangeArrowheads="1"/>
          </p:cNvSpPr>
          <p:nvPr>
            <p:ph type="ftr" sz="quarter" idx="3"/>
          </p:nvPr>
        </p:nvSpPr>
        <p:spPr bwMode="auto">
          <a:xfrm>
            <a:off x="35560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p>
        </p:txBody>
      </p:sp>
      <p:sp>
        <p:nvSpPr>
          <p:cNvPr id="234503" name="Rectangle 7"/>
          <p:cNvSpPr>
            <a:spLocks noGrp="1" noChangeArrowheads="1"/>
          </p:cNvSpPr>
          <p:nvPr>
            <p:ph type="sldNum" sz="quarter" idx="4"/>
          </p:nvPr>
        </p:nvSpPr>
        <p:spPr bwMode="auto">
          <a:xfrm>
            <a:off x="67183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lvl1pPr>
          </a:lstStyle>
          <a:p>
            <a:fld id="{853892EF-11F7-4D62-8A70-B4D27D78EDD4}" type="slidenum">
              <a:rPr lang="en-US" smtClean="0"/>
              <a:pPr/>
              <a:t>‹#›</a:t>
            </a:fld>
            <a:endParaRPr lang="en-US"/>
          </a:p>
        </p:txBody>
      </p:sp>
      <p:grpSp>
        <p:nvGrpSpPr>
          <p:cNvPr id="2" name="Group 10"/>
          <p:cNvGrpSpPr>
            <a:grpSpLocks/>
          </p:cNvGrpSpPr>
          <p:nvPr/>
        </p:nvGrpSpPr>
        <p:grpSpPr bwMode="auto">
          <a:xfrm>
            <a:off x="7938" y="5540375"/>
            <a:ext cx="1784350" cy="1246188"/>
            <a:chOff x="5" y="3490"/>
            <a:chExt cx="1124" cy="785"/>
          </a:xfrm>
        </p:grpSpPr>
        <p:sp>
          <p:nvSpPr>
            <p:cNvPr id="234507" name="Freeform 11"/>
            <p:cNvSpPr>
              <a:spLocks/>
            </p:cNvSpPr>
            <p:nvPr userDrawn="1"/>
          </p:nvSpPr>
          <p:spPr bwMode="auto">
            <a:xfrm>
              <a:off x="24" y="3505"/>
              <a:ext cx="1089" cy="649"/>
            </a:xfrm>
            <a:custGeom>
              <a:avLst/>
              <a:gdLst/>
              <a:ahLst/>
              <a:cxnLst>
                <a:cxn ang="0">
                  <a:pos x="1587" y="1260"/>
                </a:cxn>
                <a:cxn ang="0">
                  <a:pos x="1420" y="1106"/>
                </a:cxn>
                <a:cxn ang="0">
                  <a:pos x="1331" y="477"/>
                </a:cxn>
                <a:cxn ang="0">
                  <a:pos x="2139" y="330"/>
                </a:cxn>
                <a:cxn ang="0">
                  <a:pos x="2177" y="203"/>
                </a:cxn>
                <a:cxn ang="0">
                  <a:pos x="2099" y="100"/>
                </a:cxn>
                <a:cxn ang="0">
                  <a:pos x="1276" y="211"/>
                </a:cxn>
                <a:cxn ang="0">
                  <a:pos x="1219" y="32"/>
                </a:cxn>
                <a:cxn ang="0">
                  <a:pos x="1085" y="0"/>
                </a:cxn>
                <a:cxn ang="0">
                  <a:pos x="958" y="28"/>
                </a:cxn>
                <a:cxn ang="0">
                  <a:pos x="888" y="106"/>
                </a:cxn>
                <a:cxn ang="0">
                  <a:pos x="937" y="285"/>
                </a:cxn>
                <a:cxn ang="0">
                  <a:pos x="660" y="441"/>
                </a:cxn>
                <a:cxn ang="0">
                  <a:pos x="983" y="473"/>
                </a:cxn>
                <a:cxn ang="0">
                  <a:pos x="1112" y="889"/>
                </a:cxn>
                <a:cxn ang="0">
                  <a:pos x="141" y="469"/>
                </a:cxn>
                <a:cxn ang="0">
                  <a:pos x="46" y="509"/>
                </a:cxn>
                <a:cxn ang="0">
                  <a:pos x="0" y="636"/>
                </a:cxn>
                <a:cxn ang="0">
                  <a:pos x="55" y="779"/>
                </a:cxn>
                <a:cxn ang="0">
                  <a:pos x="1139" y="1288"/>
                </a:cxn>
                <a:cxn ang="0">
                  <a:pos x="1378" y="1256"/>
                </a:cxn>
                <a:cxn ang="0">
                  <a:pos x="1570" y="1298"/>
                </a:cxn>
                <a:cxn ang="0">
                  <a:pos x="1587" y="1260"/>
                </a:cxn>
                <a:cxn ang="0">
                  <a:pos x="1587" y="1260"/>
                </a:cxn>
              </a:cxnLst>
              <a:rect l="0" t="0" r="r" b="b"/>
              <a:pathLst>
                <a:path w="2177" h="1298">
                  <a:moveTo>
                    <a:pt x="1587" y="1260"/>
                  </a:moveTo>
                  <a:lnTo>
                    <a:pt x="1420" y="1106"/>
                  </a:lnTo>
                  <a:lnTo>
                    <a:pt x="1331" y="477"/>
                  </a:lnTo>
                  <a:lnTo>
                    <a:pt x="2139" y="330"/>
                  </a:lnTo>
                  <a:lnTo>
                    <a:pt x="2177" y="203"/>
                  </a:lnTo>
                  <a:lnTo>
                    <a:pt x="2099" y="100"/>
                  </a:lnTo>
                  <a:lnTo>
                    <a:pt x="1276" y="211"/>
                  </a:lnTo>
                  <a:lnTo>
                    <a:pt x="1219" y="32"/>
                  </a:lnTo>
                  <a:lnTo>
                    <a:pt x="1085" y="0"/>
                  </a:lnTo>
                  <a:lnTo>
                    <a:pt x="958" y="28"/>
                  </a:lnTo>
                  <a:lnTo>
                    <a:pt x="888" y="106"/>
                  </a:lnTo>
                  <a:lnTo>
                    <a:pt x="937" y="285"/>
                  </a:lnTo>
                  <a:lnTo>
                    <a:pt x="660" y="441"/>
                  </a:lnTo>
                  <a:lnTo>
                    <a:pt x="983" y="473"/>
                  </a:lnTo>
                  <a:lnTo>
                    <a:pt x="1112" y="889"/>
                  </a:lnTo>
                  <a:lnTo>
                    <a:pt x="141" y="469"/>
                  </a:lnTo>
                  <a:lnTo>
                    <a:pt x="46" y="509"/>
                  </a:lnTo>
                  <a:lnTo>
                    <a:pt x="0" y="636"/>
                  </a:lnTo>
                  <a:lnTo>
                    <a:pt x="55" y="779"/>
                  </a:lnTo>
                  <a:lnTo>
                    <a:pt x="1139" y="1288"/>
                  </a:lnTo>
                  <a:lnTo>
                    <a:pt x="1378" y="1256"/>
                  </a:lnTo>
                  <a:lnTo>
                    <a:pt x="1570" y="1298"/>
                  </a:lnTo>
                  <a:lnTo>
                    <a:pt x="1587" y="1260"/>
                  </a:lnTo>
                  <a:lnTo>
                    <a:pt x="1587" y="1260"/>
                  </a:lnTo>
                  <a:close/>
                </a:path>
              </a:pathLst>
            </a:custGeom>
            <a:solidFill>
              <a:srgbClr val="F8F8F8"/>
            </a:solidFill>
            <a:ln w="9525">
              <a:noFill/>
              <a:round/>
              <a:headEnd/>
              <a:tailEnd/>
            </a:ln>
          </p:spPr>
          <p:txBody>
            <a:bodyPr/>
            <a:lstStyle/>
            <a:p>
              <a:endParaRPr lang="en-US"/>
            </a:p>
          </p:txBody>
        </p:sp>
        <p:sp>
          <p:nvSpPr>
            <p:cNvPr id="234508" name="Freeform 12"/>
            <p:cNvSpPr>
              <a:spLocks/>
            </p:cNvSpPr>
            <p:nvPr userDrawn="1"/>
          </p:nvSpPr>
          <p:spPr bwMode="auto">
            <a:xfrm>
              <a:off x="1022" y="3582"/>
              <a:ext cx="71" cy="129"/>
            </a:xfrm>
            <a:custGeom>
              <a:avLst/>
              <a:gdLst/>
              <a:ahLst/>
              <a:cxnLst>
                <a:cxn ang="0">
                  <a:pos x="0" y="7"/>
                </a:cxn>
                <a:cxn ang="0">
                  <a:pos x="120" y="0"/>
                </a:cxn>
                <a:cxn ang="0">
                  <a:pos x="143" y="233"/>
                </a:cxn>
                <a:cxn ang="0">
                  <a:pos x="8" y="258"/>
                </a:cxn>
                <a:cxn ang="0">
                  <a:pos x="0" y="7"/>
                </a:cxn>
                <a:cxn ang="0">
                  <a:pos x="0" y="7"/>
                </a:cxn>
              </a:cxnLst>
              <a:rect l="0" t="0" r="r" b="b"/>
              <a:pathLst>
                <a:path w="143" h="258">
                  <a:moveTo>
                    <a:pt x="0" y="7"/>
                  </a:moveTo>
                  <a:lnTo>
                    <a:pt x="120" y="0"/>
                  </a:lnTo>
                  <a:lnTo>
                    <a:pt x="143" y="233"/>
                  </a:lnTo>
                  <a:lnTo>
                    <a:pt x="8" y="258"/>
                  </a:lnTo>
                  <a:lnTo>
                    <a:pt x="0" y="7"/>
                  </a:lnTo>
                  <a:lnTo>
                    <a:pt x="0" y="7"/>
                  </a:lnTo>
                  <a:close/>
                </a:path>
              </a:pathLst>
            </a:custGeom>
            <a:solidFill>
              <a:schemeClr val="accent1"/>
            </a:solidFill>
            <a:ln w="9525">
              <a:noFill/>
              <a:round/>
              <a:headEnd/>
              <a:tailEnd/>
            </a:ln>
          </p:spPr>
          <p:txBody>
            <a:bodyPr/>
            <a:lstStyle/>
            <a:p>
              <a:endParaRPr lang="en-US"/>
            </a:p>
          </p:txBody>
        </p:sp>
        <p:sp>
          <p:nvSpPr>
            <p:cNvPr id="234509" name="Freeform 13"/>
            <p:cNvSpPr>
              <a:spLocks/>
            </p:cNvSpPr>
            <p:nvPr userDrawn="1"/>
          </p:nvSpPr>
          <p:spPr bwMode="auto">
            <a:xfrm>
              <a:off x="20" y="3774"/>
              <a:ext cx="792" cy="410"/>
            </a:xfrm>
            <a:custGeom>
              <a:avLst/>
              <a:gdLst/>
              <a:ahLst/>
              <a:cxnLst>
                <a:cxn ang="0">
                  <a:pos x="137" y="0"/>
                </a:cxn>
                <a:cxn ang="0">
                  <a:pos x="1331" y="519"/>
                </a:cxn>
                <a:cxn ang="0">
                  <a:pos x="1428" y="638"/>
                </a:cxn>
                <a:cxn ang="0">
                  <a:pos x="1586" y="792"/>
                </a:cxn>
                <a:cxn ang="0">
                  <a:pos x="1565" y="821"/>
                </a:cxn>
                <a:cxn ang="0">
                  <a:pos x="1350" y="787"/>
                </a:cxn>
                <a:cxn ang="0">
                  <a:pos x="1145" y="811"/>
                </a:cxn>
                <a:cxn ang="0">
                  <a:pos x="42" y="298"/>
                </a:cxn>
                <a:cxn ang="0">
                  <a:pos x="0" y="150"/>
                </a:cxn>
                <a:cxn ang="0">
                  <a:pos x="46" y="32"/>
                </a:cxn>
                <a:cxn ang="0">
                  <a:pos x="137" y="0"/>
                </a:cxn>
                <a:cxn ang="0">
                  <a:pos x="137" y="0"/>
                </a:cxn>
              </a:cxnLst>
              <a:rect l="0" t="0" r="r" b="b"/>
              <a:pathLst>
                <a:path w="1586" h="821">
                  <a:moveTo>
                    <a:pt x="137" y="0"/>
                  </a:moveTo>
                  <a:lnTo>
                    <a:pt x="1331" y="519"/>
                  </a:lnTo>
                  <a:lnTo>
                    <a:pt x="1428" y="638"/>
                  </a:lnTo>
                  <a:lnTo>
                    <a:pt x="1586" y="792"/>
                  </a:lnTo>
                  <a:lnTo>
                    <a:pt x="1565" y="821"/>
                  </a:lnTo>
                  <a:lnTo>
                    <a:pt x="1350" y="787"/>
                  </a:lnTo>
                  <a:lnTo>
                    <a:pt x="1145" y="811"/>
                  </a:lnTo>
                  <a:lnTo>
                    <a:pt x="42" y="298"/>
                  </a:lnTo>
                  <a:lnTo>
                    <a:pt x="0" y="150"/>
                  </a:lnTo>
                  <a:lnTo>
                    <a:pt x="46" y="32"/>
                  </a:lnTo>
                  <a:lnTo>
                    <a:pt x="137" y="0"/>
                  </a:lnTo>
                  <a:lnTo>
                    <a:pt x="137" y="0"/>
                  </a:lnTo>
                  <a:close/>
                </a:path>
              </a:pathLst>
            </a:custGeom>
            <a:solidFill>
              <a:schemeClr val="tx2"/>
            </a:solidFill>
            <a:ln w="9525">
              <a:noFill/>
              <a:round/>
              <a:headEnd/>
              <a:tailEnd/>
            </a:ln>
          </p:spPr>
          <p:txBody>
            <a:bodyPr/>
            <a:lstStyle/>
            <a:p>
              <a:endParaRPr lang="en-US"/>
            </a:p>
          </p:txBody>
        </p:sp>
        <p:sp>
          <p:nvSpPr>
            <p:cNvPr id="234510" name="Freeform 14"/>
            <p:cNvSpPr>
              <a:spLocks/>
            </p:cNvSpPr>
            <p:nvPr userDrawn="1"/>
          </p:nvSpPr>
          <p:spPr bwMode="auto">
            <a:xfrm>
              <a:off x="129" y="3808"/>
              <a:ext cx="525" cy="374"/>
            </a:xfrm>
            <a:custGeom>
              <a:avLst/>
              <a:gdLst/>
              <a:ahLst/>
              <a:cxnLst>
                <a:cxn ang="0">
                  <a:pos x="0" y="325"/>
                </a:cxn>
                <a:cxn ang="0">
                  <a:pos x="922" y="747"/>
                </a:cxn>
                <a:cxn ang="0">
                  <a:pos x="939" y="534"/>
                </a:cxn>
                <a:cxn ang="0">
                  <a:pos x="1049" y="422"/>
                </a:cxn>
                <a:cxn ang="0">
                  <a:pos x="78" y="0"/>
                </a:cxn>
                <a:cxn ang="0">
                  <a:pos x="0" y="127"/>
                </a:cxn>
                <a:cxn ang="0">
                  <a:pos x="0" y="325"/>
                </a:cxn>
                <a:cxn ang="0">
                  <a:pos x="0" y="325"/>
                </a:cxn>
              </a:cxnLst>
              <a:rect l="0" t="0" r="r" b="b"/>
              <a:pathLst>
                <a:path w="1049" h="747">
                  <a:moveTo>
                    <a:pt x="0" y="325"/>
                  </a:moveTo>
                  <a:lnTo>
                    <a:pt x="922" y="747"/>
                  </a:lnTo>
                  <a:lnTo>
                    <a:pt x="939" y="534"/>
                  </a:lnTo>
                  <a:lnTo>
                    <a:pt x="1049" y="422"/>
                  </a:lnTo>
                  <a:lnTo>
                    <a:pt x="78" y="0"/>
                  </a:lnTo>
                  <a:lnTo>
                    <a:pt x="0" y="127"/>
                  </a:lnTo>
                  <a:lnTo>
                    <a:pt x="0" y="325"/>
                  </a:lnTo>
                  <a:lnTo>
                    <a:pt x="0" y="325"/>
                  </a:lnTo>
                  <a:close/>
                </a:path>
              </a:pathLst>
            </a:custGeom>
            <a:solidFill>
              <a:schemeClr val="bg2"/>
            </a:solidFill>
            <a:ln w="9525">
              <a:noFill/>
              <a:round/>
              <a:headEnd/>
              <a:tailEnd/>
            </a:ln>
          </p:spPr>
          <p:txBody>
            <a:bodyPr/>
            <a:lstStyle/>
            <a:p>
              <a:endParaRPr lang="en-US"/>
            </a:p>
          </p:txBody>
        </p:sp>
        <p:sp>
          <p:nvSpPr>
            <p:cNvPr id="234511" name="Freeform 15"/>
            <p:cNvSpPr>
              <a:spLocks/>
            </p:cNvSpPr>
            <p:nvPr userDrawn="1"/>
          </p:nvSpPr>
          <p:spPr bwMode="auto">
            <a:xfrm>
              <a:off x="485" y="3532"/>
              <a:ext cx="135" cy="121"/>
            </a:xfrm>
            <a:custGeom>
              <a:avLst/>
              <a:gdLst/>
              <a:ahLst/>
              <a:cxnLst>
                <a:cxn ang="0">
                  <a:pos x="0" y="28"/>
                </a:cxn>
                <a:cxn ang="0">
                  <a:pos x="160" y="0"/>
                </a:cxn>
                <a:cxn ang="0">
                  <a:pos x="251" y="36"/>
                </a:cxn>
                <a:cxn ang="0">
                  <a:pos x="272" y="139"/>
                </a:cxn>
                <a:cxn ang="0">
                  <a:pos x="164" y="146"/>
                </a:cxn>
                <a:cxn ang="0">
                  <a:pos x="32" y="241"/>
                </a:cxn>
                <a:cxn ang="0">
                  <a:pos x="0" y="28"/>
                </a:cxn>
                <a:cxn ang="0">
                  <a:pos x="0" y="28"/>
                </a:cxn>
              </a:cxnLst>
              <a:rect l="0" t="0" r="r" b="b"/>
              <a:pathLst>
                <a:path w="272" h="241">
                  <a:moveTo>
                    <a:pt x="0" y="28"/>
                  </a:moveTo>
                  <a:lnTo>
                    <a:pt x="160" y="0"/>
                  </a:lnTo>
                  <a:lnTo>
                    <a:pt x="251" y="36"/>
                  </a:lnTo>
                  <a:lnTo>
                    <a:pt x="272" y="139"/>
                  </a:lnTo>
                  <a:lnTo>
                    <a:pt x="164" y="146"/>
                  </a:lnTo>
                  <a:lnTo>
                    <a:pt x="32" y="241"/>
                  </a:lnTo>
                  <a:lnTo>
                    <a:pt x="0" y="28"/>
                  </a:lnTo>
                  <a:lnTo>
                    <a:pt x="0" y="28"/>
                  </a:lnTo>
                  <a:close/>
                </a:path>
              </a:pathLst>
            </a:custGeom>
            <a:solidFill>
              <a:schemeClr val="hlink"/>
            </a:solidFill>
            <a:ln w="9525">
              <a:noFill/>
              <a:round/>
              <a:headEnd/>
              <a:tailEnd/>
            </a:ln>
          </p:spPr>
          <p:txBody>
            <a:bodyPr/>
            <a:lstStyle/>
            <a:p>
              <a:endParaRPr lang="en-US"/>
            </a:p>
          </p:txBody>
        </p:sp>
        <p:sp>
          <p:nvSpPr>
            <p:cNvPr id="234512" name="Freeform 16"/>
            <p:cNvSpPr>
              <a:spLocks/>
            </p:cNvSpPr>
            <p:nvPr userDrawn="1"/>
          </p:nvSpPr>
          <p:spPr bwMode="auto">
            <a:xfrm>
              <a:off x="641" y="4163"/>
              <a:ext cx="76" cy="112"/>
            </a:xfrm>
            <a:custGeom>
              <a:avLst/>
              <a:gdLst/>
              <a:ahLst/>
              <a:cxnLst>
                <a:cxn ang="0">
                  <a:pos x="152" y="4"/>
                </a:cxn>
                <a:cxn ang="0">
                  <a:pos x="152" y="224"/>
                </a:cxn>
                <a:cxn ang="0">
                  <a:pos x="0" y="8"/>
                </a:cxn>
                <a:cxn ang="0">
                  <a:pos x="72" y="0"/>
                </a:cxn>
                <a:cxn ang="0">
                  <a:pos x="152" y="4"/>
                </a:cxn>
                <a:cxn ang="0">
                  <a:pos x="152" y="4"/>
                </a:cxn>
              </a:cxnLst>
              <a:rect l="0" t="0" r="r" b="b"/>
              <a:pathLst>
                <a:path w="152" h="224">
                  <a:moveTo>
                    <a:pt x="152" y="4"/>
                  </a:moveTo>
                  <a:lnTo>
                    <a:pt x="152" y="224"/>
                  </a:lnTo>
                  <a:lnTo>
                    <a:pt x="0" y="8"/>
                  </a:lnTo>
                  <a:lnTo>
                    <a:pt x="72" y="0"/>
                  </a:lnTo>
                  <a:lnTo>
                    <a:pt x="152" y="4"/>
                  </a:lnTo>
                  <a:lnTo>
                    <a:pt x="152" y="4"/>
                  </a:lnTo>
                  <a:close/>
                </a:path>
              </a:pathLst>
            </a:custGeom>
            <a:solidFill>
              <a:schemeClr val="hlink"/>
            </a:solidFill>
            <a:ln w="9525">
              <a:noFill/>
              <a:round/>
              <a:headEnd/>
              <a:tailEnd/>
            </a:ln>
          </p:spPr>
          <p:txBody>
            <a:bodyPr/>
            <a:lstStyle/>
            <a:p>
              <a:endParaRPr lang="en-US"/>
            </a:p>
          </p:txBody>
        </p:sp>
        <p:sp>
          <p:nvSpPr>
            <p:cNvPr id="234513" name="Freeform 17"/>
            <p:cNvSpPr>
              <a:spLocks/>
            </p:cNvSpPr>
            <p:nvPr userDrawn="1"/>
          </p:nvSpPr>
          <p:spPr bwMode="auto">
            <a:xfrm>
              <a:off x="504" y="3607"/>
              <a:ext cx="193" cy="383"/>
            </a:xfrm>
            <a:custGeom>
              <a:avLst/>
              <a:gdLst/>
              <a:ahLst/>
              <a:cxnLst>
                <a:cxn ang="0">
                  <a:pos x="0" y="80"/>
                </a:cxn>
                <a:cxn ang="0">
                  <a:pos x="87" y="0"/>
                </a:cxn>
                <a:cxn ang="0">
                  <a:pos x="232" y="6"/>
                </a:cxn>
                <a:cxn ang="0">
                  <a:pos x="386" y="764"/>
                </a:cxn>
                <a:cxn ang="0">
                  <a:pos x="279" y="720"/>
                </a:cxn>
                <a:cxn ang="0">
                  <a:pos x="152" y="677"/>
                </a:cxn>
                <a:cxn ang="0">
                  <a:pos x="0" y="80"/>
                </a:cxn>
                <a:cxn ang="0">
                  <a:pos x="0" y="80"/>
                </a:cxn>
              </a:cxnLst>
              <a:rect l="0" t="0" r="r" b="b"/>
              <a:pathLst>
                <a:path w="386" h="764">
                  <a:moveTo>
                    <a:pt x="0" y="80"/>
                  </a:moveTo>
                  <a:lnTo>
                    <a:pt x="87" y="0"/>
                  </a:lnTo>
                  <a:lnTo>
                    <a:pt x="232" y="6"/>
                  </a:lnTo>
                  <a:lnTo>
                    <a:pt x="386" y="764"/>
                  </a:lnTo>
                  <a:lnTo>
                    <a:pt x="279" y="720"/>
                  </a:lnTo>
                  <a:lnTo>
                    <a:pt x="152" y="677"/>
                  </a:lnTo>
                  <a:lnTo>
                    <a:pt x="0" y="80"/>
                  </a:lnTo>
                  <a:lnTo>
                    <a:pt x="0" y="80"/>
                  </a:lnTo>
                  <a:close/>
                </a:path>
              </a:pathLst>
            </a:custGeom>
            <a:solidFill>
              <a:schemeClr val="bg2"/>
            </a:solidFill>
            <a:ln w="9525">
              <a:noFill/>
              <a:round/>
              <a:headEnd/>
              <a:tailEnd/>
            </a:ln>
          </p:spPr>
          <p:txBody>
            <a:bodyPr/>
            <a:lstStyle/>
            <a:p>
              <a:endParaRPr lang="en-US"/>
            </a:p>
          </p:txBody>
        </p:sp>
        <p:sp>
          <p:nvSpPr>
            <p:cNvPr id="234514" name="Freeform 18"/>
            <p:cNvSpPr>
              <a:spLocks/>
            </p:cNvSpPr>
            <p:nvPr userDrawn="1"/>
          </p:nvSpPr>
          <p:spPr bwMode="auto">
            <a:xfrm>
              <a:off x="668" y="3590"/>
              <a:ext cx="364" cy="174"/>
            </a:xfrm>
            <a:custGeom>
              <a:avLst/>
              <a:gdLst/>
              <a:ahLst/>
              <a:cxnLst>
                <a:cxn ang="0">
                  <a:pos x="692" y="0"/>
                </a:cxn>
                <a:cxn ang="0">
                  <a:pos x="0" y="106"/>
                </a:cxn>
                <a:cxn ang="0">
                  <a:pos x="28" y="348"/>
                </a:cxn>
                <a:cxn ang="0">
                  <a:pos x="715" y="237"/>
                </a:cxn>
                <a:cxn ang="0">
                  <a:pos x="728" y="43"/>
                </a:cxn>
                <a:cxn ang="0">
                  <a:pos x="692" y="0"/>
                </a:cxn>
                <a:cxn ang="0">
                  <a:pos x="692" y="0"/>
                </a:cxn>
              </a:cxnLst>
              <a:rect l="0" t="0" r="r" b="b"/>
              <a:pathLst>
                <a:path w="728" h="348">
                  <a:moveTo>
                    <a:pt x="692" y="0"/>
                  </a:moveTo>
                  <a:lnTo>
                    <a:pt x="0" y="106"/>
                  </a:lnTo>
                  <a:lnTo>
                    <a:pt x="28" y="348"/>
                  </a:lnTo>
                  <a:lnTo>
                    <a:pt x="715" y="237"/>
                  </a:lnTo>
                  <a:lnTo>
                    <a:pt x="728" y="43"/>
                  </a:lnTo>
                  <a:lnTo>
                    <a:pt x="692" y="0"/>
                  </a:lnTo>
                  <a:lnTo>
                    <a:pt x="692" y="0"/>
                  </a:lnTo>
                  <a:close/>
                </a:path>
              </a:pathLst>
            </a:custGeom>
            <a:solidFill>
              <a:schemeClr val="bg2"/>
            </a:solidFill>
            <a:ln w="9525">
              <a:noFill/>
              <a:round/>
              <a:headEnd/>
              <a:tailEnd/>
            </a:ln>
          </p:spPr>
          <p:txBody>
            <a:bodyPr/>
            <a:lstStyle/>
            <a:p>
              <a:endParaRPr lang="en-US"/>
            </a:p>
          </p:txBody>
        </p:sp>
        <p:sp>
          <p:nvSpPr>
            <p:cNvPr id="234515" name="Freeform 19"/>
            <p:cNvSpPr>
              <a:spLocks/>
            </p:cNvSpPr>
            <p:nvPr userDrawn="1"/>
          </p:nvSpPr>
          <p:spPr bwMode="auto">
            <a:xfrm>
              <a:off x="347" y="3693"/>
              <a:ext cx="156" cy="67"/>
            </a:xfrm>
            <a:custGeom>
              <a:avLst/>
              <a:gdLst/>
              <a:ahLst/>
              <a:cxnLst>
                <a:cxn ang="0">
                  <a:pos x="272" y="0"/>
                </a:cxn>
                <a:cxn ang="0">
                  <a:pos x="0" y="78"/>
                </a:cxn>
                <a:cxn ang="0">
                  <a:pos x="312" y="135"/>
                </a:cxn>
                <a:cxn ang="0">
                  <a:pos x="272" y="0"/>
                </a:cxn>
                <a:cxn ang="0">
                  <a:pos x="272" y="0"/>
                </a:cxn>
              </a:cxnLst>
              <a:rect l="0" t="0" r="r" b="b"/>
              <a:pathLst>
                <a:path w="312" h="135">
                  <a:moveTo>
                    <a:pt x="272" y="0"/>
                  </a:moveTo>
                  <a:lnTo>
                    <a:pt x="0" y="78"/>
                  </a:lnTo>
                  <a:lnTo>
                    <a:pt x="312" y="135"/>
                  </a:lnTo>
                  <a:lnTo>
                    <a:pt x="272" y="0"/>
                  </a:lnTo>
                  <a:lnTo>
                    <a:pt x="272" y="0"/>
                  </a:lnTo>
                  <a:close/>
                </a:path>
              </a:pathLst>
            </a:custGeom>
            <a:solidFill>
              <a:schemeClr val="accent1"/>
            </a:solidFill>
            <a:ln w="9525">
              <a:noFill/>
              <a:round/>
              <a:headEnd/>
              <a:tailEnd/>
            </a:ln>
          </p:spPr>
          <p:txBody>
            <a:bodyPr/>
            <a:lstStyle/>
            <a:p>
              <a:endParaRPr lang="en-US"/>
            </a:p>
          </p:txBody>
        </p:sp>
        <p:grpSp>
          <p:nvGrpSpPr>
            <p:cNvPr id="3" name="Group 20"/>
            <p:cNvGrpSpPr>
              <a:grpSpLocks/>
            </p:cNvGrpSpPr>
            <p:nvPr userDrawn="1"/>
          </p:nvGrpSpPr>
          <p:grpSpPr bwMode="auto">
            <a:xfrm>
              <a:off x="5" y="3490"/>
              <a:ext cx="1124" cy="780"/>
              <a:chOff x="5" y="3490"/>
              <a:chExt cx="1124" cy="780"/>
            </a:xfrm>
          </p:grpSpPr>
          <p:grpSp>
            <p:nvGrpSpPr>
              <p:cNvPr id="4" name="Group 21"/>
              <p:cNvGrpSpPr>
                <a:grpSpLocks/>
              </p:cNvGrpSpPr>
              <p:nvPr userDrawn="1"/>
            </p:nvGrpSpPr>
            <p:grpSpPr bwMode="auto">
              <a:xfrm>
                <a:off x="499" y="3562"/>
                <a:ext cx="548" cy="708"/>
                <a:chOff x="499" y="3562"/>
                <a:chExt cx="548" cy="708"/>
              </a:xfrm>
            </p:grpSpPr>
            <p:sp>
              <p:nvSpPr>
                <p:cNvPr id="234518" name="Freeform 22"/>
                <p:cNvSpPr>
                  <a:spLocks/>
                </p:cNvSpPr>
                <p:nvPr userDrawn="1"/>
              </p:nvSpPr>
              <p:spPr bwMode="auto">
                <a:xfrm>
                  <a:off x="499" y="3587"/>
                  <a:ext cx="157" cy="87"/>
                </a:xfrm>
                <a:custGeom>
                  <a:avLst/>
                  <a:gdLst/>
                  <a:ahLst/>
                  <a:cxnLst>
                    <a:cxn ang="0">
                      <a:pos x="0" y="107"/>
                    </a:cxn>
                    <a:cxn ang="0">
                      <a:pos x="114" y="10"/>
                    </a:cxn>
                    <a:cxn ang="0">
                      <a:pos x="213" y="0"/>
                    </a:cxn>
                    <a:cxn ang="0">
                      <a:pos x="292" y="27"/>
                    </a:cxn>
                    <a:cxn ang="0">
                      <a:pos x="313" y="91"/>
                    </a:cxn>
                    <a:cxn ang="0">
                      <a:pos x="167" y="67"/>
                    </a:cxn>
                    <a:cxn ang="0">
                      <a:pos x="74" y="101"/>
                    </a:cxn>
                    <a:cxn ang="0">
                      <a:pos x="13" y="175"/>
                    </a:cxn>
                    <a:cxn ang="0">
                      <a:pos x="0" y="107"/>
                    </a:cxn>
                    <a:cxn ang="0">
                      <a:pos x="0" y="107"/>
                    </a:cxn>
                  </a:cxnLst>
                  <a:rect l="0" t="0" r="r" b="b"/>
                  <a:pathLst>
                    <a:path w="313" h="175">
                      <a:moveTo>
                        <a:pt x="0" y="107"/>
                      </a:moveTo>
                      <a:lnTo>
                        <a:pt x="114" y="10"/>
                      </a:lnTo>
                      <a:lnTo>
                        <a:pt x="213" y="0"/>
                      </a:lnTo>
                      <a:lnTo>
                        <a:pt x="292" y="27"/>
                      </a:lnTo>
                      <a:lnTo>
                        <a:pt x="313" y="91"/>
                      </a:lnTo>
                      <a:lnTo>
                        <a:pt x="167" y="67"/>
                      </a:lnTo>
                      <a:lnTo>
                        <a:pt x="74" y="101"/>
                      </a:lnTo>
                      <a:lnTo>
                        <a:pt x="13" y="175"/>
                      </a:lnTo>
                      <a:lnTo>
                        <a:pt x="0" y="107"/>
                      </a:lnTo>
                      <a:lnTo>
                        <a:pt x="0" y="107"/>
                      </a:lnTo>
                      <a:close/>
                    </a:path>
                  </a:pathLst>
                </a:custGeom>
                <a:solidFill>
                  <a:schemeClr val="accent2"/>
                </a:solidFill>
                <a:ln w="9525">
                  <a:noFill/>
                  <a:round/>
                  <a:headEnd/>
                  <a:tailEnd/>
                </a:ln>
              </p:spPr>
              <p:txBody>
                <a:bodyPr/>
                <a:lstStyle/>
                <a:p>
                  <a:endParaRPr lang="en-US"/>
                </a:p>
              </p:txBody>
            </p:sp>
            <p:sp>
              <p:nvSpPr>
                <p:cNvPr id="234519" name="Freeform 23"/>
                <p:cNvSpPr>
                  <a:spLocks/>
                </p:cNvSpPr>
                <p:nvPr userDrawn="1"/>
              </p:nvSpPr>
              <p:spPr bwMode="auto">
                <a:xfrm>
                  <a:off x="636" y="4137"/>
                  <a:ext cx="115" cy="133"/>
                </a:xfrm>
                <a:custGeom>
                  <a:avLst/>
                  <a:gdLst/>
                  <a:ahLst/>
                  <a:cxnLst>
                    <a:cxn ang="0">
                      <a:pos x="0" y="40"/>
                    </a:cxn>
                    <a:cxn ang="0">
                      <a:pos x="160" y="266"/>
                    </a:cxn>
                    <a:cxn ang="0">
                      <a:pos x="230" y="251"/>
                    </a:cxn>
                    <a:cxn ang="0">
                      <a:pos x="223" y="17"/>
                    </a:cxn>
                    <a:cxn ang="0">
                      <a:pos x="166" y="0"/>
                    </a:cxn>
                    <a:cxn ang="0">
                      <a:pos x="179" y="197"/>
                    </a:cxn>
                    <a:cxn ang="0">
                      <a:pos x="71" y="4"/>
                    </a:cxn>
                    <a:cxn ang="0">
                      <a:pos x="0" y="40"/>
                    </a:cxn>
                    <a:cxn ang="0">
                      <a:pos x="0" y="40"/>
                    </a:cxn>
                  </a:cxnLst>
                  <a:rect l="0" t="0" r="r" b="b"/>
                  <a:pathLst>
                    <a:path w="230" h="266">
                      <a:moveTo>
                        <a:pt x="0" y="40"/>
                      </a:moveTo>
                      <a:lnTo>
                        <a:pt x="160" y="266"/>
                      </a:lnTo>
                      <a:lnTo>
                        <a:pt x="230" y="251"/>
                      </a:lnTo>
                      <a:lnTo>
                        <a:pt x="223" y="17"/>
                      </a:lnTo>
                      <a:lnTo>
                        <a:pt x="166" y="0"/>
                      </a:lnTo>
                      <a:lnTo>
                        <a:pt x="179" y="197"/>
                      </a:lnTo>
                      <a:lnTo>
                        <a:pt x="71" y="4"/>
                      </a:lnTo>
                      <a:lnTo>
                        <a:pt x="0" y="40"/>
                      </a:lnTo>
                      <a:lnTo>
                        <a:pt x="0" y="40"/>
                      </a:lnTo>
                      <a:close/>
                    </a:path>
                  </a:pathLst>
                </a:custGeom>
                <a:solidFill>
                  <a:schemeClr val="accent2"/>
                </a:solidFill>
                <a:ln w="9525">
                  <a:noFill/>
                  <a:round/>
                  <a:headEnd/>
                  <a:tailEnd/>
                </a:ln>
              </p:spPr>
              <p:txBody>
                <a:bodyPr/>
                <a:lstStyle/>
                <a:p>
                  <a:endParaRPr lang="en-US"/>
                </a:p>
              </p:txBody>
            </p:sp>
            <p:sp>
              <p:nvSpPr>
                <p:cNvPr id="234520" name="Freeform 24"/>
                <p:cNvSpPr>
                  <a:spLocks/>
                </p:cNvSpPr>
                <p:nvPr userDrawn="1"/>
              </p:nvSpPr>
              <p:spPr bwMode="auto">
                <a:xfrm>
                  <a:off x="1004" y="3562"/>
                  <a:ext cx="43" cy="117"/>
                </a:xfrm>
                <a:custGeom>
                  <a:avLst/>
                  <a:gdLst/>
                  <a:ahLst/>
                  <a:cxnLst>
                    <a:cxn ang="0">
                      <a:pos x="0" y="19"/>
                    </a:cxn>
                    <a:cxn ang="0">
                      <a:pos x="36" y="93"/>
                    </a:cxn>
                    <a:cxn ang="0">
                      <a:pos x="44" y="154"/>
                    </a:cxn>
                    <a:cxn ang="0">
                      <a:pos x="27" y="234"/>
                    </a:cxn>
                    <a:cxn ang="0">
                      <a:pos x="80" y="220"/>
                    </a:cxn>
                    <a:cxn ang="0">
                      <a:pos x="87" y="116"/>
                    </a:cxn>
                    <a:cxn ang="0">
                      <a:pos x="46" y="0"/>
                    </a:cxn>
                    <a:cxn ang="0">
                      <a:pos x="0" y="19"/>
                    </a:cxn>
                    <a:cxn ang="0">
                      <a:pos x="0" y="19"/>
                    </a:cxn>
                  </a:cxnLst>
                  <a:rect l="0" t="0" r="r" b="b"/>
                  <a:pathLst>
                    <a:path w="87" h="234">
                      <a:moveTo>
                        <a:pt x="0" y="19"/>
                      </a:moveTo>
                      <a:lnTo>
                        <a:pt x="36" y="93"/>
                      </a:lnTo>
                      <a:lnTo>
                        <a:pt x="44" y="154"/>
                      </a:lnTo>
                      <a:lnTo>
                        <a:pt x="27" y="234"/>
                      </a:lnTo>
                      <a:lnTo>
                        <a:pt x="80" y="220"/>
                      </a:lnTo>
                      <a:lnTo>
                        <a:pt x="87" y="116"/>
                      </a:lnTo>
                      <a:lnTo>
                        <a:pt x="46" y="0"/>
                      </a:lnTo>
                      <a:lnTo>
                        <a:pt x="0" y="19"/>
                      </a:lnTo>
                      <a:lnTo>
                        <a:pt x="0" y="19"/>
                      </a:lnTo>
                      <a:close/>
                    </a:path>
                  </a:pathLst>
                </a:custGeom>
                <a:solidFill>
                  <a:schemeClr val="accent2"/>
                </a:solidFill>
                <a:ln w="9525">
                  <a:noFill/>
                  <a:round/>
                  <a:headEnd/>
                  <a:tailEnd/>
                </a:ln>
              </p:spPr>
              <p:txBody>
                <a:bodyPr/>
                <a:lstStyle/>
                <a:p>
                  <a:endParaRPr lang="en-US"/>
                </a:p>
              </p:txBody>
            </p:sp>
          </p:grpSp>
          <p:sp>
            <p:nvSpPr>
              <p:cNvPr id="234521" name="Freeform 25"/>
              <p:cNvSpPr>
                <a:spLocks/>
              </p:cNvSpPr>
              <p:nvPr userDrawn="1"/>
            </p:nvSpPr>
            <p:spPr bwMode="auto">
              <a:xfrm>
                <a:off x="76" y="3732"/>
                <a:ext cx="595" cy="250"/>
              </a:xfrm>
              <a:custGeom>
                <a:avLst/>
                <a:gdLst/>
                <a:ahLst/>
                <a:cxnLst>
                  <a:cxn ang="0">
                    <a:pos x="100" y="0"/>
                  </a:cxn>
                  <a:cxn ang="0">
                    <a:pos x="1190" y="490"/>
                  </a:cxn>
                  <a:cxn ang="0">
                    <a:pos x="1076" y="500"/>
                  </a:cxn>
                  <a:cxn ang="0">
                    <a:pos x="0" y="27"/>
                  </a:cxn>
                  <a:cxn ang="0">
                    <a:pos x="100" y="0"/>
                  </a:cxn>
                  <a:cxn ang="0">
                    <a:pos x="100" y="0"/>
                  </a:cxn>
                </a:cxnLst>
                <a:rect l="0" t="0" r="r" b="b"/>
                <a:pathLst>
                  <a:path w="1190" h="500">
                    <a:moveTo>
                      <a:pt x="100" y="0"/>
                    </a:moveTo>
                    <a:lnTo>
                      <a:pt x="1190" y="490"/>
                    </a:lnTo>
                    <a:lnTo>
                      <a:pt x="1076" y="500"/>
                    </a:lnTo>
                    <a:lnTo>
                      <a:pt x="0" y="27"/>
                    </a:lnTo>
                    <a:lnTo>
                      <a:pt x="100" y="0"/>
                    </a:lnTo>
                    <a:lnTo>
                      <a:pt x="100" y="0"/>
                    </a:lnTo>
                    <a:close/>
                  </a:path>
                </a:pathLst>
              </a:custGeom>
              <a:solidFill>
                <a:schemeClr val="accent2"/>
              </a:solidFill>
              <a:ln w="9525">
                <a:noFill/>
                <a:round/>
                <a:headEnd/>
                <a:tailEnd/>
              </a:ln>
            </p:spPr>
            <p:txBody>
              <a:bodyPr/>
              <a:lstStyle/>
              <a:p>
                <a:endParaRPr lang="en-US"/>
              </a:p>
            </p:txBody>
          </p:sp>
          <p:sp>
            <p:nvSpPr>
              <p:cNvPr id="234522" name="Freeform 26"/>
              <p:cNvSpPr>
                <a:spLocks/>
              </p:cNvSpPr>
              <p:nvPr userDrawn="1"/>
            </p:nvSpPr>
            <p:spPr bwMode="auto">
              <a:xfrm>
                <a:off x="260" y="3886"/>
                <a:ext cx="244" cy="148"/>
              </a:xfrm>
              <a:custGeom>
                <a:avLst/>
                <a:gdLst/>
                <a:ahLst/>
                <a:cxnLst>
                  <a:cxn ang="0">
                    <a:pos x="14" y="34"/>
                  </a:cxn>
                  <a:cxn ang="0">
                    <a:pos x="160" y="66"/>
                  </a:cxn>
                  <a:cxn ang="0">
                    <a:pos x="324" y="137"/>
                  </a:cxn>
                  <a:cxn ang="0">
                    <a:pos x="440" y="243"/>
                  </a:cxn>
                  <a:cxn ang="0">
                    <a:pos x="326" y="230"/>
                  </a:cxn>
                  <a:cxn ang="0">
                    <a:pos x="139" y="146"/>
                  </a:cxn>
                  <a:cxn ang="0">
                    <a:pos x="50" y="80"/>
                  </a:cxn>
                  <a:cxn ang="0">
                    <a:pos x="107" y="163"/>
                  </a:cxn>
                  <a:cxn ang="0">
                    <a:pos x="272" y="270"/>
                  </a:cxn>
                  <a:cxn ang="0">
                    <a:pos x="466" y="296"/>
                  </a:cxn>
                  <a:cxn ang="0">
                    <a:pos x="489" y="224"/>
                  </a:cxn>
                  <a:cxn ang="0">
                    <a:pos x="394" y="120"/>
                  </a:cxn>
                  <a:cxn ang="0">
                    <a:pos x="170" y="17"/>
                  </a:cxn>
                  <a:cxn ang="0">
                    <a:pos x="0" y="0"/>
                  </a:cxn>
                  <a:cxn ang="0">
                    <a:pos x="14" y="34"/>
                  </a:cxn>
                  <a:cxn ang="0">
                    <a:pos x="14" y="34"/>
                  </a:cxn>
                </a:cxnLst>
                <a:rect l="0" t="0" r="r" b="b"/>
                <a:pathLst>
                  <a:path w="489" h="296">
                    <a:moveTo>
                      <a:pt x="14" y="34"/>
                    </a:moveTo>
                    <a:lnTo>
                      <a:pt x="160" y="66"/>
                    </a:lnTo>
                    <a:lnTo>
                      <a:pt x="324" y="137"/>
                    </a:lnTo>
                    <a:lnTo>
                      <a:pt x="440" y="243"/>
                    </a:lnTo>
                    <a:lnTo>
                      <a:pt x="326" y="230"/>
                    </a:lnTo>
                    <a:lnTo>
                      <a:pt x="139" y="146"/>
                    </a:lnTo>
                    <a:lnTo>
                      <a:pt x="50" y="80"/>
                    </a:lnTo>
                    <a:lnTo>
                      <a:pt x="107" y="163"/>
                    </a:lnTo>
                    <a:lnTo>
                      <a:pt x="272" y="270"/>
                    </a:lnTo>
                    <a:lnTo>
                      <a:pt x="466" y="296"/>
                    </a:lnTo>
                    <a:lnTo>
                      <a:pt x="489" y="224"/>
                    </a:lnTo>
                    <a:lnTo>
                      <a:pt x="394" y="120"/>
                    </a:lnTo>
                    <a:lnTo>
                      <a:pt x="170" y="17"/>
                    </a:lnTo>
                    <a:lnTo>
                      <a:pt x="0" y="0"/>
                    </a:lnTo>
                    <a:lnTo>
                      <a:pt x="14" y="34"/>
                    </a:lnTo>
                    <a:lnTo>
                      <a:pt x="14" y="34"/>
                    </a:lnTo>
                    <a:close/>
                  </a:path>
                </a:pathLst>
              </a:custGeom>
              <a:solidFill>
                <a:schemeClr val="accent2"/>
              </a:solidFill>
              <a:ln w="9525">
                <a:noFill/>
                <a:round/>
                <a:headEnd/>
                <a:tailEnd/>
              </a:ln>
            </p:spPr>
            <p:txBody>
              <a:bodyPr/>
              <a:lstStyle/>
              <a:p>
                <a:endParaRPr lang="en-US"/>
              </a:p>
            </p:txBody>
          </p:sp>
          <p:sp>
            <p:nvSpPr>
              <p:cNvPr id="234523" name="Freeform 27"/>
              <p:cNvSpPr>
                <a:spLocks/>
              </p:cNvSpPr>
              <p:nvPr userDrawn="1"/>
            </p:nvSpPr>
            <p:spPr bwMode="auto">
              <a:xfrm>
                <a:off x="565" y="3680"/>
                <a:ext cx="107" cy="238"/>
              </a:xfrm>
              <a:custGeom>
                <a:avLst/>
                <a:gdLst/>
                <a:ahLst/>
                <a:cxnLst>
                  <a:cxn ang="0">
                    <a:pos x="24" y="0"/>
                  </a:cxn>
                  <a:cxn ang="0">
                    <a:pos x="91" y="25"/>
                  </a:cxn>
                  <a:cxn ang="0">
                    <a:pos x="80" y="192"/>
                  </a:cxn>
                  <a:cxn ang="0">
                    <a:pos x="106" y="327"/>
                  </a:cxn>
                  <a:cxn ang="0">
                    <a:pos x="213" y="451"/>
                  </a:cxn>
                  <a:cxn ang="0">
                    <a:pos x="97" y="478"/>
                  </a:cxn>
                  <a:cxn ang="0">
                    <a:pos x="30" y="344"/>
                  </a:cxn>
                  <a:cxn ang="0">
                    <a:pos x="0" y="57"/>
                  </a:cxn>
                  <a:cxn ang="0">
                    <a:pos x="24" y="0"/>
                  </a:cxn>
                  <a:cxn ang="0">
                    <a:pos x="24" y="0"/>
                  </a:cxn>
                </a:cxnLst>
                <a:rect l="0" t="0" r="r" b="b"/>
                <a:pathLst>
                  <a:path w="213" h="478">
                    <a:moveTo>
                      <a:pt x="24" y="0"/>
                    </a:moveTo>
                    <a:lnTo>
                      <a:pt x="91" y="25"/>
                    </a:lnTo>
                    <a:lnTo>
                      <a:pt x="80" y="192"/>
                    </a:lnTo>
                    <a:lnTo>
                      <a:pt x="106" y="327"/>
                    </a:lnTo>
                    <a:lnTo>
                      <a:pt x="213" y="451"/>
                    </a:lnTo>
                    <a:lnTo>
                      <a:pt x="97" y="478"/>
                    </a:lnTo>
                    <a:lnTo>
                      <a:pt x="30" y="344"/>
                    </a:lnTo>
                    <a:lnTo>
                      <a:pt x="0" y="57"/>
                    </a:lnTo>
                    <a:lnTo>
                      <a:pt x="24" y="0"/>
                    </a:lnTo>
                    <a:lnTo>
                      <a:pt x="24" y="0"/>
                    </a:lnTo>
                    <a:close/>
                  </a:path>
                </a:pathLst>
              </a:custGeom>
              <a:solidFill>
                <a:schemeClr val="accent2"/>
              </a:solidFill>
              <a:ln w="9525">
                <a:noFill/>
                <a:round/>
                <a:headEnd/>
                <a:tailEnd/>
              </a:ln>
            </p:spPr>
            <p:txBody>
              <a:bodyPr/>
              <a:lstStyle/>
              <a:p>
                <a:endParaRPr lang="en-US"/>
              </a:p>
            </p:txBody>
          </p:sp>
          <p:grpSp>
            <p:nvGrpSpPr>
              <p:cNvPr id="5" name="Group 28"/>
              <p:cNvGrpSpPr>
                <a:grpSpLocks/>
              </p:cNvGrpSpPr>
              <p:nvPr userDrawn="1"/>
            </p:nvGrpSpPr>
            <p:grpSpPr bwMode="auto">
              <a:xfrm>
                <a:off x="5" y="3490"/>
                <a:ext cx="1124" cy="678"/>
                <a:chOff x="5" y="3490"/>
                <a:chExt cx="1124" cy="678"/>
              </a:xfrm>
            </p:grpSpPr>
            <p:sp>
              <p:nvSpPr>
                <p:cNvPr id="234525" name="Freeform 29"/>
                <p:cNvSpPr>
                  <a:spLocks/>
                </p:cNvSpPr>
                <p:nvPr userDrawn="1"/>
              </p:nvSpPr>
              <p:spPr bwMode="auto">
                <a:xfrm>
                  <a:off x="669" y="4048"/>
                  <a:ext cx="75" cy="87"/>
                </a:xfrm>
                <a:custGeom>
                  <a:avLst/>
                  <a:gdLst/>
                  <a:ahLst/>
                  <a:cxnLst>
                    <a:cxn ang="0">
                      <a:pos x="110" y="0"/>
                    </a:cxn>
                    <a:cxn ang="0">
                      <a:pos x="40" y="66"/>
                    </a:cxn>
                    <a:cxn ang="0">
                      <a:pos x="0" y="173"/>
                    </a:cxn>
                    <a:cxn ang="0">
                      <a:pos x="80" y="160"/>
                    </a:cxn>
                    <a:cxn ang="0">
                      <a:pos x="103" y="84"/>
                    </a:cxn>
                    <a:cxn ang="0">
                      <a:pos x="150" y="27"/>
                    </a:cxn>
                    <a:cxn ang="0">
                      <a:pos x="110" y="0"/>
                    </a:cxn>
                    <a:cxn ang="0">
                      <a:pos x="110" y="0"/>
                    </a:cxn>
                  </a:cxnLst>
                  <a:rect l="0" t="0" r="r" b="b"/>
                  <a:pathLst>
                    <a:path w="150" h="173">
                      <a:moveTo>
                        <a:pt x="110" y="0"/>
                      </a:moveTo>
                      <a:lnTo>
                        <a:pt x="40" y="66"/>
                      </a:lnTo>
                      <a:lnTo>
                        <a:pt x="0" y="173"/>
                      </a:lnTo>
                      <a:lnTo>
                        <a:pt x="80" y="160"/>
                      </a:lnTo>
                      <a:lnTo>
                        <a:pt x="103" y="84"/>
                      </a:lnTo>
                      <a:lnTo>
                        <a:pt x="150" y="27"/>
                      </a:lnTo>
                      <a:lnTo>
                        <a:pt x="110" y="0"/>
                      </a:lnTo>
                      <a:lnTo>
                        <a:pt x="110" y="0"/>
                      </a:lnTo>
                      <a:close/>
                    </a:path>
                  </a:pathLst>
                </a:custGeom>
                <a:solidFill>
                  <a:schemeClr val="accent2"/>
                </a:solidFill>
                <a:ln w="9525">
                  <a:noFill/>
                  <a:round/>
                  <a:headEnd/>
                  <a:tailEnd/>
                </a:ln>
              </p:spPr>
              <p:txBody>
                <a:bodyPr/>
                <a:lstStyle/>
                <a:p>
                  <a:endParaRPr lang="en-US"/>
                </a:p>
              </p:txBody>
            </p:sp>
            <p:sp>
              <p:nvSpPr>
                <p:cNvPr id="234526" name="Freeform 30"/>
                <p:cNvSpPr>
                  <a:spLocks/>
                </p:cNvSpPr>
                <p:nvPr userDrawn="1"/>
              </p:nvSpPr>
              <p:spPr bwMode="auto">
                <a:xfrm>
                  <a:off x="5" y="3728"/>
                  <a:ext cx="842" cy="440"/>
                </a:xfrm>
                <a:custGeom>
                  <a:avLst/>
                  <a:gdLst/>
                  <a:ahLst/>
                  <a:cxnLst>
                    <a:cxn ang="0">
                      <a:pos x="156" y="0"/>
                    </a:cxn>
                    <a:cxn ang="0">
                      <a:pos x="63" y="52"/>
                    </a:cxn>
                    <a:cxn ang="0">
                      <a:pos x="0" y="208"/>
                    </a:cxn>
                    <a:cxn ang="0">
                      <a:pos x="67" y="358"/>
                    </a:cxn>
                    <a:cxn ang="0">
                      <a:pos x="1182" y="867"/>
                    </a:cxn>
                    <a:cxn ang="0">
                      <a:pos x="1422" y="835"/>
                    </a:cxn>
                    <a:cxn ang="0">
                      <a:pos x="1616" y="880"/>
                    </a:cxn>
                    <a:cxn ang="0">
                      <a:pos x="1684" y="808"/>
                    </a:cxn>
                    <a:cxn ang="0">
                      <a:pos x="1502" y="664"/>
                    </a:cxn>
                    <a:cxn ang="0">
                      <a:pos x="1428" y="512"/>
                    </a:cxn>
                    <a:cxn ang="0">
                      <a:pos x="1369" y="527"/>
                    </a:cxn>
                    <a:cxn ang="0">
                      <a:pos x="1439" y="664"/>
                    </a:cxn>
                    <a:cxn ang="0">
                      <a:pos x="1578" y="810"/>
                    </a:cxn>
                    <a:cxn ang="0">
                      <a:pos x="1413" y="787"/>
                    </a:cxn>
                    <a:cxn ang="0">
                      <a:pos x="1219" y="814"/>
                    </a:cxn>
                    <a:cxn ang="0">
                      <a:pos x="1255" y="650"/>
                    </a:cxn>
                    <a:cxn ang="0">
                      <a:pos x="1338" y="538"/>
                    </a:cxn>
                    <a:cxn ang="0">
                      <a:pos x="1241" y="552"/>
                    </a:cxn>
                    <a:cxn ang="0">
                      <a:pos x="1165" y="658"/>
                    </a:cxn>
                    <a:cxn ang="0">
                      <a:pos x="1139" y="791"/>
                    </a:cxn>
                    <a:cxn ang="0">
                      <a:pos x="107" y="310"/>
                    </a:cxn>
                    <a:cxn ang="0">
                      <a:pos x="80" y="215"/>
                    </a:cxn>
                    <a:cxn ang="0">
                      <a:pos x="103" y="95"/>
                    </a:cxn>
                    <a:cxn ang="0">
                      <a:pos x="217" y="0"/>
                    </a:cxn>
                    <a:cxn ang="0">
                      <a:pos x="156" y="0"/>
                    </a:cxn>
                    <a:cxn ang="0">
                      <a:pos x="156" y="0"/>
                    </a:cxn>
                  </a:cxnLst>
                  <a:rect l="0" t="0" r="r" b="b"/>
                  <a:pathLst>
                    <a:path w="1684" h="880">
                      <a:moveTo>
                        <a:pt x="156" y="0"/>
                      </a:moveTo>
                      <a:lnTo>
                        <a:pt x="63" y="52"/>
                      </a:lnTo>
                      <a:lnTo>
                        <a:pt x="0" y="208"/>
                      </a:lnTo>
                      <a:lnTo>
                        <a:pt x="67" y="358"/>
                      </a:lnTo>
                      <a:lnTo>
                        <a:pt x="1182" y="867"/>
                      </a:lnTo>
                      <a:lnTo>
                        <a:pt x="1422" y="835"/>
                      </a:lnTo>
                      <a:lnTo>
                        <a:pt x="1616" y="880"/>
                      </a:lnTo>
                      <a:lnTo>
                        <a:pt x="1684" y="808"/>
                      </a:lnTo>
                      <a:lnTo>
                        <a:pt x="1502" y="664"/>
                      </a:lnTo>
                      <a:lnTo>
                        <a:pt x="1428" y="512"/>
                      </a:lnTo>
                      <a:lnTo>
                        <a:pt x="1369" y="527"/>
                      </a:lnTo>
                      <a:lnTo>
                        <a:pt x="1439" y="664"/>
                      </a:lnTo>
                      <a:lnTo>
                        <a:pt x="1578" y="810"/>
                      </a:lnTo>
                      <a:lnTo>
                        <a:pt x="1413" y="787"/>
                      </a:lnTo>
                      <a:lnTo>
                        <a:pt x="1219" y="814"/>
                      </a:lnTo>
                      <a:lnTo>
                        <a:pt x="1255" y="650"/>
                      </a:lnTo>
                      <a:lnTo>
                        <a:pt x="1338" y="538"/>
                      </a:lnTo>
                      <a:lnTo>
                        <a:pt x="1241" y="552"/>
                      </a:lnTo>
                      <a:lnTo>
                        <a:pt x="1165" y="658"/>
                      </a:lnTo>
                      <a:lnTo>
                        <a:pt x="1139" y="791"/>
                      </a:lnTo>
                      <a:lnTo>
                        <a:pt x="107" y="310"/>
                      </a:lnTo>
                      <a:lnTo>
                        <a:pt x="80" y="215"/>
                      </a:lnTo>
                      <a:lnTo>
                        <a:pt x="103" y="95"/>
                      </a:lnTo>
                      <a:lnTo>
                        <a:pt x="217" y="0"/>
                      </a:lnTo>
                      <a:lnTo>
                        <a:pt x="156" y="0"/>
                      </a:lnTo>
                      <a:lnTo>
                        <a:pt x="156" y="0"/>
                      </a:lnTo>
                      <a:close/>
                    </a:path>
                  </a:pathLst>
                </a:custGeom>
                <a:solidFill>
                  <a:schemeClr val="accent2"/>
                </a:solidFill>
                <a:ln w="9525">
                  <a:noFill/>
                  <a:round/>
                  <a:headEnd/>
                  <a:tailEnd/>
                </a:ln>
              </p:spPr>
              <p:txBody>
                <a:bodyPr/>
                <a:lstStyle/>
                <a:p>
                  <a:endParaRPr lang="en-US"/>
                </a:p>
              </p:txBody>
            </p:sp>
            <p:sp>
              <p:nvSpPr>
                <p:cNvPr id="234527" name="Freeform 31"/>
                <p:cNvSpPr>
                  <a:spLocks/>
                </p:cNvSpPr>
                <p:nvPr userDrawn="1"/>
              </p:nvSpPr>
              <p:spPr bwMode="auto">
                <a:xfrm>
                  <a:off x="106" y="3770"/>
                  <a:ext cx="80" cy="167"/>
                </a:xfrm>
                <a:custGeom>
                  <a:avLst/>
                  <a:gdLst/>
                  <a:ahLst/>
                  <a:cxnLst>
                    <a:cxn ang="0">
                      <a:pos x="116" y="0"/>
                    </a:cxn>
                    <a:cxn ang="0">
                      <a:pos x="19" y="106"/>
                    </a:cxn>
                    <a:cxn ang="0">
                      <a:pos x="0" y="230"/>
                    </a:cxn>
                    <a:cxn ang="0">
                      <a:pos x="33" y="314"/>
                    </a:cxn>
                    <a:cxn ang="0">
                      <a:pos x="94" y="335"/>
                    </a:cxn>
                    <a:cxn ang="0">
                      <a:pos x="76" y="154"/>
                    </a:cxn>
                    <a:cxn ang="0">
                      <a:pos x="160" y="17"/>
                    </a:cxn>
                    <a:cxn ang="0">
                      <a:pos x="116" y="0"/>
                    </a:cxn>
                    <a:cxn ang="0">
                      <a:pos x="116" y="0"/>
                    </a:cxn>
                  </a:cxnLst>
                  <a:rect l="0" t="0" r="r" b="b"/>
                  <a:pathLst>
                    <a:path w="160" h="335">
                      <a:moveTo>
                        <a:pt x="116" y="0"/>
                      </a:moveTo>
                      <a:lnTo>
                        <a:pt x="19" y="106"/>
                      </a:lnTo>
                      <a:lnTo>
                        <a:pt x="0" y="230"/>
                      </a:lnTo>
                      <a:lnTo>
                        <a:pt x="33" y="314"/>
                      </a:lnTo>
                      <a:lnTo>
                        <a:pt x="94" y="335"/>
                      </a:lnTo>
                      <a:lnTo>
                        <a:pt x="76" y="154"/>
                      </a:lnTo>
                      <a:lnTo>
                        <a:pt x="160" y="17"/>
                      </a:lnTo>
                      <a:lnTo>
                        <a:pt x="116" y="0"/>
                      </a:lnTo>
                      <a:lnTo>
                        <a:pt x="116" y="0"/>
                      </a:lnTo>
                      <a:close/>
                    </a:path>
                  </a:pathLst>
                </a:custGeom>
                <a:solidFill>
                  <a:schemeClr val="accent2"/>
                </a:solidFill>
                <a:ln w="9525">
                  <a:noFill/>
                  <a:round/>
                  <a:headEnd/>
                  <a:tailEnd/>
                </a:ln>
              </p:spPr>
              <p:txBody>
                <a:bodyPr/>
                <a:lstStyle/>
                <a:p>
                  <a:endParaRPr lang="en-US"/>
                </a:p>
              </p:txBody>
            </p:sp>
            <p:sp>
              <p:nvSpPr>
                <p:cNvPr id="234528" name="Freeform 32"/>
                <p:cNvSpPr>
                  <a:spLocks/>
                </p:cNvSpPr>
                <p:nvPr userDrawn="1"/>
              </p:nvSpPr>
              <p:spPr bwMode="auto">
                <a:xfrm>
                  <a:off x="449" y="3490"/>
                  <a:ext cx="322" cy="594"/>
                </a:xfrm>
                <a:custGeom>
                  <a:avLst/>
                  <a:gdLst/>
                  <a:ahLst/>
                  <a:cxnLst>
                    <a:cxn ang="0">
                      <a:pos x="218" y="896"/>
                    </a:cxn>
                    <a:cxn ang="0">
                      <a:pos x="0" y="124"/>
                    </a:cxn>
                    <a:cxn ang="0">
                      <a:pos x="81" y="38"/>
                    </a:cxn>
                    <a:cxn ang="0">
                      <a:pos x="258" y="0"/>
                    </a:cxn>
                    <a:cxn ang="0">
                      <a:pos x="399" y="57"/>
                    </a:cxn>
                    <a:cxn ang="0">
                      <a:pos x="642" y="1188"/>
                    </a:cxn>
                    <a:cxn ang="0">
                      <a:pos x="555" y="1091"/>
                    </a:cxn>
                    <a:cxn ang="0">
                      <a:pos x="355" y="97"/>
                    </a:cxn>
                    <a:cxn ang="0">
                      <a:pos x="226" y="61"/>
                    </a:cxn>
                    <a:cxn ang="0">
                      <a:pos x="119" y="74"/>
                    </a:cxn>
                    <a:cxn ang="0">
                      <a:pos x="76" y="141"/>
                    </a:cxn>
                    <a:cxn ang="0">
                      <a:pos x="306" y="924"/>
                    </a:cxn>
                    <a:cxn ang="0">
                      <a:pos x="218" y="896"/>
                    </a:cxn>
                    <a:cxn ang="0">
                      <a:pos x="218" y="896"/>
                    </a:cxn>
                  </a:cxnLst>
                  <a:rect l="0" t="0" r="r" b="b"/>
                  <a:pathLst>
                    <a:path w="642" h="1188">
                      <a:moveTo>
                        <a:pt x="218" y="896"/>
                      </a:moveTo>
                      <a:lnTo>
                        <a:pt x="0" y="124"/>
                      </a:lnTo>
                      <a:lnTo>
                        <a:pt x="81" y="38"/>
                      </a:lnTo>
                      <a:lnTo>
                        <a:pt x="258" y="0"/>
                      </a:lnTo>
                      <a:lnTo>
                        <a:pt x="399" y="57"/>
                      </a:lnTo>
                      <a:lnTo>
                        <a:pt x="642" y="1188"/>
                      </a:lnTo>
                      <a:lnTo>
                        <a:pt x="555" y="1091"/>
                      </a:lnTo>
                      <a:lnTo>
                        <a:pt x="355" y="97"/>
                      </a:lnTo>
                      <a:lnTo>
                        <a:pt x="226" y="61"/>
                      </a:lnTo>
                      <a:lnTo>
                        <a:pt x="119" y="74"/>
                      </a:lnTo>
                      <a:lnTo>
                        <a:pt x="76" y="141"/>
                      </a:lnTo>
                      <a:lnTo>
                        <a:pt x="306" y="924"/>
                      </a:lnTo>
                      <a:lnTo>
                        <a:pt x="218" y="896"/>
                      </a:lnTo>
                      <a:lnTo>
                        <a:pt x="218" y="896"/>
                      </a:lnTo>
                      <a:close/>
                    </a:path>
                  </a:pathLst>
                </a:custGeom>
                <a:solidFill>
                  <a:schemeClr val="accent2"/>
                </a:solidFill>
                <a:ln w="9525">
                  <a:noFill/>
                  <a:round/>
                  <a:headEnd/>
                  <a:tailEnd/>
                </a:ln>
              </p:spPr>
              <p:txBody>
                <a:bodyPr/>
                <a:lstStyle/>
                <a:p>
                  <a:endParaRPr lang="en-US"/>
                </a:p>
              </p:txBody>
            </p:sp>
            <p:sp>
              <p:nvSpPr>
                <p:cNvPr id="234529" name="Freeform 33"/>
                <p:cNvSpPr>
                  <a:spLocks/>
                </p:cNvSpPr>
                <p:nvPr userDrawn="1"/>
              </p:nvSpPr>
              <p:spPr bwMode="auto">
                <a:xfrm>
                  <a:off x="578" y="3650"/>
                  <a:ext cx="96" cy="252"/>
                </a:xfrm>
                <a:custGeom>
                  <a:avLst/>
                  <a:gdLst/>
                  <a:ahLst/>
                  <a:cxnLst>
                    <a:cxn ang="0">
                      <a:pos x="0" y="27"/>
                    </a:cxn>
                    <a:cxn ang="0">
                      <a:pos x="76" y="194"/>
                    </a:cxn>
                    <a:cxn ang="0">
                      <a:pos x="113" y="318"/>
                    </a:cxn>
                    <a:cxn ang="0">
                      <a:pos x="116" y="504"/>
                    </a:cxn>
                    <a:cxn ang="0">
                      <a:pos x="192" y="504"/>
                    </a:cxn>
                    <a:cxn ang="0">
                      <a:pos x="187" y="360"/>
                    </a:cxn>
                    <a:cxn ang="0">
                      <a:pos x="162" y="208"/>
                    </a:cxn>
                    <a:cxn ang="0">
                      <a:pos x="99" y="59"/>
                    </a:cxn>
                    <a:cxn ang="0">
                      <a:pos x="63" y="0"/>
                    </a:cxn>
                    <a:cxn ang="0">
                      <a:pos x="0" y="27"/>
                    </a:cxn>
                    <a:cxn ang="0">
                      <a:pos x="0" y="27"/>
                    </a:cxn>
                  </a:cxnLst>
                  <a:rect l="0" t="0" r="r" b="b"/>
                  <a:pathLst>
                    <a:path w="192" h="504">
                      <a:moveTo>
                        <a:pt x="0" y="27"/>
                      </a:moveTo>
                      <a:lnTo>
                        <a:pt x="76" y="194"/>
                      </a:lnTo>
                      <a:lnTo>
                        <a:pt x="113" y="318"/>
                      </a:lnTo>
                      <a:lnTo>
                        <a:pt x="116" y="504"/>
                      </a:lnTo>
                      <a:lnTo>
                        <a:pt x="192" y="504"/>
                      </a:lnTo>
                      <a:lnTo>
                        <a:pt x="187" y="360"/>
                      </a:lnTo>
                      <a:lnTo>
                        <a:pt x="162" y="208"/>
                      </a:lnTo>
                      <a:lnTo>
                        <a:pt x="99" y="59"/>
                      </a:lnTo>
                      <a:lnTo>
                        <a:pt x="63" y="0"/>
                      </a:lnTo>
                      <a:lnTo>
                        <a:pt x="0" y="27"/>
                      </a:lnTo>
                      <a:lnTo>
                        <a:pt x="0" y="27"/>
                      </a:lnTo>
                      <a:close/>
                    </a:path>
                  </a:pathLst>
                </a:custGeom>
                <a:solidFill>
                  <a:schemeClr val="accent2"/>
                </a:solidFill>
                <a:ln w="9525">
                  <a:noFill/>
                  <a:round/>
                  <a:headEnd/>
                  <a:tailEnd/>
                </a:ln>
              </p:spPr>
              <p:txBody>
                <a:bodyPr/>
                <a:lstStyle/>
                <a:p>
                  <a:endParaRPr lang="en-US"/>
                </a:p>
              </p:txBody>
            </p:sp>
            <p:sp>
              <p:nvSpPr>
                <p:cNvPr id="234530" name="Freeform 34"/>
                <p:cNvSpPr>
                  <a:spLocks/>
                </p:cNvSpPr>
                <p:nvPr userDrawn="1"/>
              </p:nvSpPr>
              <p:spPr bwMode="auto">
                <a:xfrm>
                  <a:off x="328" y="3630"/>
                  <a:ext cx="195" cy="135"/>
                </a:xfrm>
                <a:custGeom>
                  <a:avLst/>
                  <a:gdLst/>
                  <a:ahLst/>
                  <a:cxnLst>
                    <a:cxn ang="0">
                      <a:pos x="297" y="0"/>
                    </a:cxn>
                    <a:cxn ang="0">
                      <a:pos x="257" y="17"/>
                    </a:cxn>
                    <a:cxn ang="0">
                      <a:pos x="253" y="66"/>
                    </a:cxn>
                    <a:cxn ang="0">
                      <a:pos x="0" y="169"/>
                    </a:cxn>
                    <a:cxn ang="0">
                      <a:pos x="0" y="222"/>
                    </a:cxn>
                    <a:cxn ang="0">
                      <a:pos x="284" y="226"/>
                    </a:cxn>
                    <a:cxn ang="0">
                      <a:pos x="320" y="269"/>
                    </a:cxn>
                    <a:cxn ang="0">
                      <a:pos x="390" y="266"/>
                    </a:cxn>
                    <a:cxn ang="0">
                      <a:pos x="383" y="190"/>
                    </a:cxn>
                    <a:cxn ang="0">
                      <a:pos x="116" y="176"/>
                    </a:cxn>
                    <a:cxn ang="0">
                      <a:pos x="333" y="89"/>
                    </a:cxn>
                    <a:cxn ang="0">
                      <a:pos x="297" y="0"/>
                    </a:cxn>
                    <a:cxn ang="0">
                      <a:pos x="297" y="0"/>
                    </a:cxn>
                  </a:cxnLst>
                  <a:rect l="0" t="0" r="r" b="b"/>
                  <a:pathLst>
                    <a:path w="390" h="269">
                      <a:moveTo>
                        <a:pt x="297" y="0"/>
                      </a:moveTo>
                      <a:lnTo>
                        <a:pt x="257" y="17"/>
                      </a:lnTo>
                      <a:lnTo>
                        <a:pt x="253" y="66"/>
                      </a:lnTo>
                      <a:lnTo>
                        <a:pt x="0" y="169"/>
                      </a:lnTo>
                      <a:lnTo>
                        <a:pt x="0" y="222"/>
                      </a:lnTo>
                      <a:lnTo>
                        <a:pt x="284" y="226"/>
                      </a:lnTo>
                      <a:lnTo>
                        <a:pt x="320" y="269"/>
                      </a:lnTo>
                      <a:lnTo>
                        <a:pt x="390" y="266"/>
                      </a:lnTo>
                      <a:lnTo>
                        <a:pt x="383" y="190"/>
                      </a:lnTo>
                      <a:lnTo>
                        <a:pt x="116" y="176"/>
                      </a:lnTo>
                      <a:lnTo>
                        <a:pt x="333" y="89"/>
                      </a:lnTo>
                      <a:lnTo>
                        <a:pt x="297" y="0"/>
                      </a:lnTo>
                      <a:lnTo>
                        <a:pt x="297" y="0"/>
                      </a:lnTo>
                      <a:close/>
                    </a:path>
                  </a:pathLst>
                </a:custGeom>
                <a:solidFill>
                  <a:schemeClr val="accent2"/>
                </a:solidFill>
                <a:ln w="9525">
                  <a:noFill/>
                  <a:round/>
                  <a:headEnd/>
                  <a:tailEnd/>
                </a:ln>
              </p:spPr>
              <p:txBody>
                <a:bodyPr/>
                <a:lstStyle/>
                <a:p>
                  <a:endParaRPr lang="en-US"/>
                </a:p>
              </p:txBody>
            </p:sp>
            <p:sp>
              <p:nvSpPr>
                <p:cNvPr id="234531" name="Freeform 35"/>
                <p:cNvSpPr>
                  <a:spLocks/>
                </p:cNvSpPr>
                <p:nvPr userDrawn="1"/>
              </p:nvSpPr>
              <p:spPr bwMode="auto">
                <a:xfrm>
                  <a:off x="658" y="3538"/>
                  <a:ext cx="471" cy="212"/>
                </a:xfrm>
                <a:custGeom>
                  <a:avLst/>
                  <a:gdLst/>
                  <a:ahLst/>
                  <a:cxnLst>
                    <a:cxn ang="0">
                      <a:pos x="0" y="131"/>
                    </a:cxn>
                    <a:cxn ang="0">
                      <a:pos x="863" y="0"/>
                    </a:cxn>
                    <a:cxn ang="0">
                      <a:pos x="926" y="78"/>
                    </a:cxn>
                    <a:cxn ang="0">
                      <a:pos x="941" y="181"/>
                    </a:cxn>
                    <a:cxn ang="0">
                      <a:pos x="903" y="282"/>
                    </a:cxn>
                    <a:cxn ang="0">
                      <a:pos x="57" y="424"/>
                    </a:cxn>
                    <a:cxn ang="0">
                      <a:pos x="53" y="384"/>
                    </a:cxn>
                    <a:cxn ang="0">
                      <a:pos x="863" y="242"/>
                    </a:cxn>
                    <a:cxn ang="0">
                      <a:pos x="893" y="145"/>
                    </a:cxn>
                    <a:cxn ang="0">
                      <a:pos x="840" y="57"/>
                    </a:cxn>
                    <a:cxn ang="0">
                      <a:pos x="0" y="185"/>
                    </a:cxn>
                    <a:cxn ang="0">
                      <a:pos x="0" y="131"/>
                    </a:cxn>
                    <a:cxn ang="0">
                      <a:pos x="0" y="131"/>
                    </a:cxn>
                  </a:cxnLst>
                  <a:rect l="0" t="0" r="r" b="b"/>
                  <a:pathLst>
                    <a:path w="941" h="424">
                      <a:moveTo>
                        <a:pt x="0" y="131"/>
                      </a:moveTo>
                      <a:lnTo>
                        <a:pt x="863" y="0"/>
                      </a:lnTo>
                      <a:lnTo>
                        <a:pt x="926" y="78"/>
                      </a:lnTo>
                      <a:lnTo>
                        <a:pt x="941" y="181"/>
                      </a:lnTo>
                      <a:lnTo>
                        <a:pt x="903" y="282"/>
                      </a:lnTo>
                      <a:lnTo>
                        <a:pt x="57" y="424"/>
                      </a:lnTo>
                      <a:lnTo>
                        <a:pt x="53" y="384"/>
                      </a:lnTo>
                      <a:lnTo>
                        <a:pt x="863" y="242"/>
                      </a:lnTo>
                      <a:lnTo>
                        <a:pt x="893" y="145"/>
                      </a:lnTo>
                      <a:lnTo>
                        <a:pt x="840" y="57"/>
                      </a:lnTo>
                      <a:lnTo>
                        <a:pt x="0" y="185"/>
                      </a:lnTo>
                      <a:lnTo>
                        <a:pt x="0" y="131"/>
                      </a:lnTo>
                      <a:lnTo>
                        <a:pt x="0" y="131"/>
                      </a:lnTo>
                      <a:close/>
                    </a:path>
                  </a:pathLst>
                </a:custGeom>
                <a:solidFill>
                  <a:schemeClr val="accent2"/>
                </a:solidFill>
                <a:ln w="9525">
                  <a:noFill/>
                  <a:round/>
                  <a:headEnd/>
                  <a:tailEnd/>
                </a:ln>
              </p:spPr>
              <p:txBody>
                <a:bodyPr/>
                <a:lstStyle/>
                <a:p>
                  <a:endParaRPr lang="en-US"/>
                </a:p>
              </p:txBody>
            </p:sp>
            <p:sp>
              <p:nvSpPr>
                <p:cNvPr id="234532" name="Freeform 36"/>
                <p:cNvSpPr>
                  <a:spLocks/>
                </p:cNvSpPr>
                <p:nvPr userDrawn="1"/>
              </p:nvSpPr>
              <p:spPr bwMode="auto">
                <a:xfrm>
                  <a:off x="717" y="3606"/>
                  <a:ext cx="245" cy="86"/>
                </a:xfrm>
                <a:custGeom>
                  <a:avLst/>
                  <a:gdLst/>
                  <a:ahLst/>
                  <a:cxnLst>
                    <a:cxn ang="0">
                      <a:pos x="0" y="126"/>
                    </a:cxn>
                    <a:cxn ang="0">
                      <a:pos x="66" y="173"/>
                    </a:cxn>
                    <a:cxn ang="0">
                      <a:pos x="222" y="166"/>
                    </a:cxn>
                    <a:cxn ang="0">
                      <a:pos x="418" y="116"/>
                    </a:cxn>
                    <a:cxn ang="0">
                      <a:pos x="488" y="42"/>
                    </a:cxn>
                    <a:cxn ang="0">
                      <a:pos x="443" y="2"/>
                    </a:cxn>
                    <a:cxn ang="0">
                      <a:pos x="253" y="0"/>
                    </a:cxn>
                    <a:cxn ang="0">
                      <a:pos x="110" y="12"/>
                    </a:cxn>
                    <a:cxn ang="0">
                      <a:pos x="15" y="76"/>
                    </a:cxn>
                    <a:cxn ang="0">
                      <a:pos x="112" y="95"/>
                    </a:cxn>
                    <a:cxn ang="0">
                      <a:pos x="275" y="53"/>
                    </a:cxn>
                    <a:cxn ang="0">
                      <a:pos x="416" y="53"/>
                    </a:cxn>
                    <a:cxn ang="0">
                      <a:pos x="268" y="110"/>
                    </a:cxn>
                    <a:cxn ang="0">
                      <a:pos x="142" y="126"/>
                    </a:cxn>
                    <a:cxn ang="0">
                      <a:pos x="0" y="126"/>
                    </a:cxn>
                    <a:cxn ang="0">
                      <a:pos x="0" y="126"/>
                    </a:cxn>
                  </a:cxnLst>
                  <a:rect l="0" t="0" r="r" b="b"/>
                  <a:pathLst>
                    <a:path w="488" h="173">
                      <a:moveTo>
                        <a:pt x="0" y="126"/>
                      </a:moveTo>
                      <a:lnTo>
                        <a:pt x="66" y="173"/>
                      </a:lnTo>
                      <a:lnTo>
                        <a:pt x="222" y="166"/>
                      </a:lnTo>
                      <a:lnTo>
                        <a:pt x="418" y="116"/>
                      </a:lnTo>
                      <a:lnTo>
                        <a:pt x="488" y="42"/>
                      </a:lnTo>
                      <a:lnTo>
                        <a:pt x="443" y="2"/>
                      </a:lnTo>
                      <a:lnTo>
                        <a:pt x="253" y="0"/>
                      </a:lnTo>
                      <a:lnTo>
                        <a:pt x="110" y="12"/>
                      </a:lnTo>
                      <a:lnTo>
                        <a:pt x="15" y="76"/>
                      </a:lnTo>
                      <a:lnTo>
                        <a:pt x="112" y="95"/>
                      </a:lnTo>
                      <a:lnTo>
                        <a:pt x="275" y="53"/>
                      </a:lnTo>
                      <a:lnTo>
                        <a:pt x="416" y="53"/>
                      </a:lnTo>
                      <a:lnTo>
                        <a:pt x="268" y="110"/>
                      </a:lnTo>
                      <a:lnTo>
                        <a:pt x="142" y="126"/>
                      </a:lnTo>
                      <a:lnTo>
                        <a:pt x="0" y="126"/>
                      </a:lnTo>
                      <a:lnTo>
                        <a:pt x="0" y="126"/>
                      </a:lnTo>
                      <a:close/>
                    </a:path>
                  </a:pathLst>
                </a:custGeom>
                <a:solidFill>
                  <a:schemeClr val="accent2"/>
                </a:solidFill>
                <a:ln w="9525">
                  <a:noFill/>
                  <a:round/>
                  <a:headEnd/>
                  <a:tailEnd/>
                </a:ln>
              </p:spPr>
              <p:txBody>
                <a:bodyPr/>
                <a:lstStyle/>
                <a:p>
                  <a:endParaRPr lang="en-US"/>
                </a:p>
              </p:txBody>
            </p:sp>
          </p:grpSp>
        </p:grpSp>
      </p:grpSp>
      <p:grpSp>
        <p:nvGrpSpPr>
          <p:cNvPr id="6" name="Group 37"/>
          <p:cNvGrpSpPr>
            <a:grpSpLocks/>
          </p:cNvGrpSpPr>
          <p:nvPr/>
        </p:nvGrpSpPr>
        <p:grpSpPr bwMode="auto">
          <a:xfrm>
            <a:off x="8680450" y="2116138"/>
            <a:ext cx="385763" cy="4308475"/>
            <a:chOff x="5468" y="1333"/>
            <a:chExt cx="243" cy="2714"/>
          </a:xfrm>
        </p:grpSpPr>
        <p:sp>
          <p:nvSpPr>
            <p:cNvPr id="234534" name="Freeform 38"/>
            <p:cNvSpPr>
              <a:spLocks/>
            </p:cNvSpPr>
            <p:nvPr userDrawn="1"/>
          </p:nvSpPr>
          <p:spPr bwMode="auto">
            <a:xfrm flipH="1">
              <a:off x="5468" y="2620"/>
              <a:ext cx="205" cy="1427"/>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sp>
          <p:nvSpPr>
            <p:cNvPr id="234535" name="Freeform 39"/>
            <p:cNvSpPr>
              <a:spLocks/>
            </p:cNvSpPr>
            <p:nvPr userDrawn="1"/>
          </p:nvSpPr>
          <p:spPr bwMode="auto">
            <a:xfrm flipH="1">
              <a:off x="5506" y="1333"/>
              <a:ext cx="205" cy="1633"/>
            </a:xfrm>
            <a:custGeom>
              <a:avLst/>
              <a:gdLst/>
              <a:ahLst/>
              <a:cxnLst>
                <a:cxn ang="0">
                  <a:pos x="692" y="3156"/>
                </a:cxn>
                <a:cxn ang="0">
                  <a:pos x="380" y="2945"/>
                </a:cxn>
                <a:cxn ang="0">
                  <a:pos x="319" y="2783"/>
                </a:cxn>
                <a:cxn ang="0">
                  <a:pos x="371" y="2542"/>
                </a:cxn>
                <a:cxn ang="0">
                  <a:pos x="591" y="2251"/>
                </a:cxn>
                <a:cxn ang="0">
                  <a:pos x="641" y="2070"/>
                </a:cxn>
                <a:cxn ang="0">
                  <a:pos x="591" y="1948"/>
                </a:cxn>
                <a:cxn ang="0">
                  <a:pos x="401" y="1859"/>
                </a:cxn>
                <a:cxn ang="0">
                  <a:pos x="361" y="1747"/>
                </a:cxn>
                <a:cxn ang="0">
                  <a:pos x="430" y="1587"/>
                </a:cxn>
                <a:cxn ang="0">
                  <a:pos x="741" y="1156"/>
                </a:cxn>
                <a:cxn ang="0">
                  <a:pos x="772" y="945"/>
                </a:cxn>
                <a:cxn ang="0">
                  <a:pos x="692" y="713"/>
                </a:cxn>
                <a:cxn ang="0">
                  <a:pos x="430" y="603"/>
                </a:cxn>
                <a:cxn ang="0">
                  <a:pos x="200" y="422"/>
                </a:cxn>
                <a:cxn ang="0">
                  <a:pos x="0" y="0"/>
                </a:cxn>
                <a:cxn ang="0">
                  <a:pos x="29" y="382"/>
                </a:cxn>
                <a:cxn ang="0">
                  <a:pos x="179" y="612"/>
                </a:cxn>
                <a:cxn ang="0">
                  <a:pos x="380" y="753"/>
                </a:cxn>
                <a:cxn ang="0">
                  <a:pos x="601" y="833"/>
                </a:cxn>
                <a:cxn ang="0">
                  <a:pos x="612" y="1044"/>
                </a:cxn>
                <a:cxn ang="0">
                  <a:pos x="500" y="1266"/>
                </a:cxn>
                <a:cxn ang="0">
                  <a:pos x="240" y="1658"/>
                </a:cxn>
                <a:cxn ang="0">
                  <a:pos x="230" y="1909"/>
                </a:cxn>
                <a:cxn ang="0">
                  <a:pos x="471" y="2049"/>
                </a:cxn>
                <a:cxn ang="0">
                  <a:pos x="460" y="2180"/>
                </a:cxn>
                <a:cxn ang="0">
                  <a:pos x="249" y="2452"/>
                </a:cxn>
                <a:cxn ang="0">
                  <a:pos x="160" y="2713"/>
                </a:cxn>
                <a:cxn ang="0">
                  <a:pos x="240" y="2994"/>
                </a:cxn>
                <a:cxn ang="0">
                  <a:pos x="430" y="3144"/>
                </a:cxn>
                <a:cxn ang="0">
                  <a:pos x="671" y="3266"/>
                </a:cxn>
                <a:cxn ang="0">
                  <a:pos x="692" y="3156"/>
                </a:cxn>
                <a:cxn ang="0">
                  <a:pos x="692" y="3156"/>
                </a:cxn>
              </a:cxnLst>
              <a:rect l="0" t="0" r="r" b="b"/>
              <a:pathLst>
                <a:path w="772" h="3266">
                  <a:moveTo>
                    <a:pt x="692" y="3156"/>
                  </a:moveTo>
                  <a:lnTo>
                    <a:pt x="380" y="2945"/>
                  </a:lnTo>
                  <a:lnTo>
                    <a:pt x="319" y="2783"/>
                  </a:lnTo>
                  <a:lnTo>
                    <a:pt x="371" y="2542"/>
                  </a:lnTo>
                  <a:lnTo>
                    <a:pt x="591" y="2251"/>
                  </a:lnTo>
                  <a:lnTo>
                    <a:pt x="641" y="2070"/>
                  </a:lnTo>
                  <a:lnTo>
                    <a:pt x="591" y="1948"/>
                  </a:lnTo>
                  <a:lnTo>
                    <a:pt x="401" y="1859"/>
                  </a:lnTo>
                  <a:lnTo>
                    <a:pt x="361" y="1747"/>
                  </a:lnTo>
                  <a:lnTo>
                    <a:pt x="430" y="1587"/>
                  </a:lnTo>
                  <a:lnTo>
                    <a:pt x="741" y="1156"/>
                  </a:lnTo>
                  <a:lnTo>
                    <a:pt x="772" y="945"/>
                  </a:lnTo>
                  <a:lnTo>
                    <a:pt x="692" y="713"/>
                  </a:lnTo>
                  <a:lnTo>
                    <a:pt x="430" y="603"/>
                  </a:lnTo>
                  <a:lnTo>
                    <a:pt x="200" y="422"/>
                  </a:lnTo>
                  <a:lnTo>
                    <a:pt x="0" y="0"/>
                  </a:lnTo>
                  <a:lnTo>
                    <a:pt x="29" y="382"/>
                  </a:lnTo>
                  <a:lnTo>
                    <a:pt x="179" y="612"/>
                  </a:lnTo>
                  <a:lnTo>
                    <a:pt x="380" y="753"/>
                  </a:lnTo>
                  <a:lnTo>
                    <a:pt x="601" y="833"/>
                  </a:lnTo>
                  <a:lnTo>
                    <a:pt x="612" y="1044"/>
                  </a:lnTo>
                  <a:lnTo>
                    <a:pt x="500" y="1266"/>
                  </a:lnTo>
                  <a:lnTo>
                    <a:pt x="240" y="1658"/>
                  </a:lnTo>
                  <a:lnTo>
                    <a:pt x="230" y="1909"/>
                  </a:lnTo>
                  <a:lnTo>
                    <a:pt x="471" y="2049"/>
                  </a:lnTo>
                  <a:lnTo>
                    <a:pt x="460" y="2180"/>
                  </a:lnTo>
                  <a:lnTo>
                    <a:pt x="249" y="2452"/>
                  </a:lnTo>
                  <a:lnTo>
                    <a:pt x="160" y="2713"/>
                  </a:lnTo>
                  <a:lnTo>
                    <a:pt x="240" y="2994"/>
                  </a:lnTo>
                  <a:lnTo>
                    <a:pt x="430" y="3144"/>
                  </a:lnTo>
                  <a:lnTo>
                    <a:pt x="671" y="3266"/>
                  </a:lnTo>
                  <a:lnTo>
                    <a:pt x="692" y="3156"/>
                  </a:lnTo>
                  <a:lnTo>
                    <a:pt x="692" y="3156"/>
                  </a:lnTo>
                  <a:close/>
                </a:path>
              </a:pathLst>
            </a:custGeom>
            <a:solidFill>
              <a:schemeClr val="folHlink"/>
            </a:solidFill>
            <a:ln w="9525">
              <a:noFill/>
              <a:round/>
              <a:headEnd/>
              <a:tailEnd/>
            </a:ln>
          </p:spPr>
          <p:txBody>
            <a:bodyPr/>
            <a:lstStyle/>
            <a:p>
              <a:endParaRPr lang="en-US"/>
            </a:p>
          </p:txBody>
        </p:sp>
      </p:grpSp>
      <p:sp>
        <p:nvSpPr>
          <p:cNvPr id="234498" name="Freeform 2"/>
          <p:cNvSpPr>
            <a:spLocks/>
          </p:cNvSpPr>
          <p:nvPr/>
        </p:nvSpPr>
        <p:spPr bwMode="auto">
          <a:xfrm rot="-3172564">
            <a:off x="7777957" y="-15081"/>
            <a:ext cx="1162050" cy="2084387"/>
          </a:xfrm>
          <a:custGeom>
            <a:avLst/>
            <a:gdLst/>
            <a:ahLst/>
            <a:cxnLst>
              <a:cxn ang="0">
                <a:pos x="2903" y="433"/>
              </a:cxn>
              <a:cxn ang="0">
                <a:pos x="2565" y="80"/>
              </a:cxn>
              <a:cxn ang="0">
                <a:pos x="2241" y="0"/>
              </a:cxn>
              <a:cxn ang="0">
                <a:pos x="110" y="2811"/>
              </a:cxn>
              <a:cxn ang="0">
                <a:pos x="110" y="3228"/>
              </a:cxn>
              <a:cxn ang="0">
                <a:pos x="0" y="3631"/>
              </a:cxn>
              <a:cxn ang="0">
                <a:pos x="72" y="3686"/>
              </a:cxn>
              <a:cxn ang="0">
                <a:pos x="441" y="3355"/>
              </a:cxn>
              <a:cxn ang="0">
                <a:pos x="740" y="3228"/>
              </a:cxn>
              <a:cxn ang="0">
                <a:pos x="2903" y="433"/>
              </a:cxn>
              <a:cxn ang="0">
                <a:pos x="2903" y="433"/>
              </a:cxn>
            </a:cxnLst>
            <a:rect l="0" t="0" r="r" b="b"/>
            <a:pathLst>
              <a:path w="2903" h="3686">
                <a:moveTo>
                  <a:pt x="2903" y="433"/>
                </a:moveTo>
                <a:lnTo>
                  <a:pt x="2565" y="80"/>
                </a:lnTo>
                <a:lnTo>
                  <a:pt x="2241" y="0"/>
                </a:lnTo>
                <a:lnTo>
                  <a:pt x="110" y="2811"/>
                </a:lnTo>
                <a:lnTo>
                  <a:pt x="110" y="3228"/>
                </a:lnTo>
                <a:lnTo>
                  <a:pt x="0" y="3631"/>
                </a:lnTo>
                <a:lnTo>
                  <a:pt x="72" y="3686"/>
                </a:lnTo>
                <a:lnTo>
                  <a:pt x="441" y="3355"/>
                </a:lnTo>
                <a:lnTo>
                  <a:pt x="740" y="3228"/>
                </a:lnTo>
                <a:lnTo>
                  <a:pt x="2903" y="433"/>
                </a:lnTo>
                <a:lnTo>
                  <a:pt x="2903" y="433"/>
                </a:lnTo>
                <a:close/>
              </a:path>
            </a:pathLst>
          </a:custGeom>
          <a:solidFill>
            <a:srgbClr val="FFFFFF"/>
          </a:solidFill>
          <a:ln w="9525">
            <a:noFill/>
            <a:round/>
            <a:headEnd/>
            <a:tailEnd/>
          </a:ln>
        </p:spPr>
        <p:txBody>
          <a:bodyPr/>
          <a:lstStyle/>
          <a:p>
            <a:endParaRPr lang="en-US"/>
          </a:p>
        </p:txBody>
      </p:sp>
      <p:sp>
        <p:nvSpPr>
          <p:cNvPr id="234504" name="Freeform 8"/>
          <p:cNvSpPr>
            <a:spLocks/>
          </p:cNvSpPr>
          <p:nvPr/>
        </p:nvSpPr>
        <p:spPr bwMode="auto">
          <a:xfrm rot="-3172564">
            <a:off x="7865269" y="24607"/>
            <a:ext cx="1165225" cy="2097087"/>
          </a:xfrm>
          <a:custGeom>
            <a:avLst/>
            <a:gdLst/>
            <a:ahLst/>
            <a:cxnLst>
              <a:cxn ang="0">
                <a:pos x="2293" y="0"/>
              </a:cxn>
              <a:cxn ang="0">
                <a:pos x="130" y="2835"/>
              </a:cxn>
              <a:cxn ang="0">
                <a:pos x="131" y="3201"/>
              </a:cxn>
              <a:cxn ang="0">
                <a:pos x="0" y="3633"/>
              </a:cxn>
              <a:cxn ang="0">
                <a:pos x="50" y="3703"/>
              </a:cxn>
              <a:cxn ang="0">
                <a:pos x="422" y="3352"/>
              </a:cxn>
              <a:cxn ang="0">
                <a:pos x="763" y="3220"/>
              </a:cxn>
              <a:cxn ang="0">
                <a:pos x="2911" y="428"/>
              </a:cxn>
              <a:cxn ang="0">
                <a:pos x="2589" y="96"/>
              </a:cxn>
              <a:cxn ang="0">
                <a:pos x="2293" y="0"/>
              </a:cxn>
              <a:cxn ang="0">
                <a:pos x="2293" y="0"/>
              </a:cxn>
            </a:cxnLst>
            <a:rect l="0" t="0" r="r" b="b"/>
            <a:pathLst>
              <a:path w="2911" h="3703">
                <a:moveTo>
                  <a:pt x="2293" y="0"/>
                </a:moveTo>
                <a:lnTo>
                  <a:pt x="130" y="2835"/>
                </a:lnTo>
                <a:lnTo>
                  <a:pt x="131" y="3201"/>
                </a:lnTo>
                <a:lnTo>
                  <a:pt x="0" y="3633"/>
                </a:lnTo>
                <a:lnTo>
                  <a:pt x="50" y="3703"/>
                </a:lnTo>
                <a:lnTo>
                  <a:pt x="422" y="3352"/>
                </a:lnTo>
                <a:lnTo>
                  <a:pt x="763" y="3220"/>
                </a:lnTo>
                <a:lnTo>
                  <a:pt x="2911" y="428"/>
                </a:lnTo>
                <a:lnTo>
                  <a:pt x="2589" y="96"/>
                </a:lnTo>
                <a:lnTo>
                  <a:pt x="2293" y="0"/>
                </a:lnTo>
                <a:lnTo>
                  <a:pt x="2293" y="0"/>
                </a:lnTo>
                <a:close/>
              </a:path>
            </a:pathLst>
          </a:custGeom>
          <a:solidFill>
            <a:schemeClr val="folHlink"/>
          </a:solidFill>
          <a:ln w="9525">
            <a:noFill/>
            <a:round/>
            <a:headEnd/>
            <a:tailEnd/>
          </a:ln>
        </p:spPr>
        <p:txBody>
          <a:bodyPr/>
          <a:lstStyle/>
          <a:p>
            <a:endParaRPr lang="en-US"/>
          </a:p>
        </p:txBody>
      </p:sp>
      <p:sp>
        <p:nvSpPr>
          <p:cNvPr id="234505" name="Freeform 9"/>
          <p:cNvSpPr>
            <a:spLocks/>
          </p:cNvSpPr>
          <p:nvPr/>
        </p:nvSpPr>
        <p:spPr bwMode="auto">
          <a:xfrm rot="-3172564">
            <a:off x="7831138" y="192088"/>
            <a:ext cx="1025525" cy="1571625"/>
          </a:xfrm>
          <a:custGeom>
            <a:avLst/>
            <a:gdLst/>
            <a:ahLst/>
            <a:cxnLst>
              <a:cxn ang="0">
                <a:pos x="0" y="2485"/>
              </a:cxn>
              <a:cxn ang="0">
                <a:pos x="432" y="2553"/>
              </a:cxn>
              <a:cxn ang="0">
                <a:pos x="736" y="2777"/>
              </a:cxn>
              <a:cxn ang="0">
                <a:pos x="2561" y="399"/>
              </a:cxn>
              <a:cxn ang="0">
                <a:pos x="2118" y="82"/>
              </a:cxn>
              <a:cxn ang="0">
                <a:pos x="1898" y="0"/>
              </a:cxn>
              <a:cxn ang="0">
                <a:pos x="0" y="2485"/>
              </a:cxn>
              <a:cxn ang="0">
                <a:pos x="0" y="2485"/>
              </a:cxn>
            </a:cxnLst>
            <a:rect l="0" t="0" r="r" b="b"/>
            <a:pathLst>
              <a:path w="2561" h="2777">
                <a:moveTo>
                  <a:pt x="0" y="2485"/>
                </a:moveTo>
                <a:lnTo>
                  <a:pt x="432" y="2553"/>
                </a:lnTo>
                <a:lnTo>
                  <a:pt x="736" y="2777"/>
                </a:lnTo>
                <a:lnTo>
                  <a:pt x="2561" y="399"/>
                </a:lnTo>
                <a:lnTo>
                  <a:pt x="2118" y="82"/>
                </a:lnTo>
                <a:lnTo>
                  <a:pt x="1898" y="0"/>
                </a:lnTo>
                <a:lnTo>
                  <a:pt x="0" y="2485"/>
                </a:lnTo>
                <a:lnTo>
                  <a:pt x="0" y="2485"/>
                </a:lnTo>
                <a:close/>
              </a:path>
            </a:pathLst>
          </a:custGeom>
          <a:solidFill>
            <a:schemeClr val="bg2"/>
          </a:solidFill>
          <a:ln w="9525">
            <a:noFill/>
            <a:round/>
            <a:headEnd/>
            <a:tailEnd/>
          </a:ln>
        </p:spPr>
        <p:txBody>
          <a:bodyPr/>
          <a:lstStyle/>
          <a:p>
            <a:endParaRPr lang="en-US"/>
          </a:p>
        </p:txBody>
      </p:sp>
      <p:grpSp>
        <p:nvGrpSpPr>
          <p:cNvPr id="7" name="Group 40"/>
          <p:cNvGrpSpPr>
            <a:grpSpLocks/>
          </p:cNvGrpSpPr>
          <p:nvPr/>
        </p:nvGrpSpPr>
        <p:grpSpPr bwMode="auto">
          <a:xfrm>
            <a:off x="7318375" y="90488"/>
            <a:ext cx="2133600" cy="1911350"/>
            <a:chOff x="4610" y="57"/>
            <a:chExt cx="1344" cy="1204"/>
          </a:xfrm>
        </p:grpSpPr>
        <p:grpSp>
          <p:nvGrpSpPr>
            <p:cNvPr id="8" name="Group 41"/>
            <p:cNvGrpSpPr>
              <a:grpSpLocks/>
            </p:cNvGrpSpPr>
            <p:nvPr userDrawn="1"/>
          </p:nvGrpSpPr>
          <p:grpSpPr bwMode="auto">
            <a:xfrm>
              <a:off x="4610" y="57"/>
              <a:ext cx="1344" cy="1204"/>
              <a:chOff x="4610" y="57"/>
              <a:chExt cx="1344" cy="1204"/>
            </a:xfrm>
          </p:grpSpPr>
          <p:sp>
            <p:nvSpPr>
              <p:cNvPr id="234538" name="Freeform 42"/>
              <p:cNvSpPr>
                <a:spLocks/>
              </p:cNvSpPr>
              <p:nvPr userDrawn="1"/>
            </p:nvSpPr>
            <p:spPr bwMode="auto">
              <a:xfrm rot="-3172564">
                <a:off x="5430" y="1086"/>
                <a:ext cx="62" cy="288"/>
              </a:xfrm>
              <a:custGeom>
                <a:avLst/>
                <a:gdLst/>
                <a:ahLst/>
                <a:cxnLst>
                  <a:cxn ang="0">
                    <a:pos x="123" y="9"/>
                  </a:cxn>
                  <a:cxn ang="0">
                    <a:pos x="131" y="342"/>
                  </a:cxn>
                  <a:cxn ang="0">
                    <a:pos x="0" y="806"/>
                  </a:cxn>
                  <a:cxn ang="0">
                    <a:pos x="79" y="789"/>
                  </a:cxn>
                  <a:cxn ang="0">
                    <a:pos x="218" y="376"/>
                  </a:cxn>
                  <a:cxn ang="0">
                    <a:pos x="245" y="0"/>
                  </a:cxn>
                  <a:cxn ang="0">
                    <a:pos x="123" y="9"/>
                  </a:cxn>
                  <a:cxn ang="0">
                    <a:pos x="123" y="9"/>
                  </a:cxn>
                </a:cxnLst>
                <a:rect l="0" t="0" r="r" b="b"/>
                <a:pathLst>
                  <a:path w="245" h="806">
                    <a:moveTo>
                      <a:pt x="123" y="9"/>
                    </a:moveTo>
                    <a:lnTo>
                      <a:pt x="131" y="342"/>
                    </a:lnTo>
                    <a:lnTo>
                      <a:pt x="0" y="806"/>
                    </a:lnTo>
                    <a:lnTo>
                      <a:pt x="79" y="789"/>
                    </a:lnTo>
                    <a:lnTo>
                      <a:pt x="218" y="376"/>
                    </a:lnTo>
                    <a:lnTo>
                      <a:pt x="245" y="0"/>
                    </a:lnTo>
                    <a:lnTo>
                      <a:pt x="123" y="9"/>
                    </a:lnTo>
                    <a:lnTo>
                      <a:pt x="123" y="9"/>
                    </a:lnTo>
                    <a:close/>
                  </a:path>
                </a:pathLst>
              </a:custGeom>
              <a:solidFill>
                <a:schemeClr val="accent2"/>
              </a:solidFill>
              <a:ln w="9525">
                <a:noFill/>
                <a:round/>
                <a:headEnd/>
                <a:tailEnd/>
              </a:ln>
            </p:spPr>
            <p:txBody>
              <a:bodyPr/>
              <a:lstStyle/>
              <a:p>
                <a:endParaRPr lang="en-US"/>
              </a:p>
            </p:txBody>
          </p:sp>
          <p:grpSp>
            <p:nvGrpSpPr>
              <p:cNvPr id="9" name="Group 43"/>
              <p:cNvGrpSpPr>
                <a:grpSpLocks/>
              </p:cNvGrpSpPr>
              <p:nvPr userDrawn="1"/>
            </p:nvGrpSpPr>
            <p:grpSpPr bwMode="auto">
              <a:xfrm>
                <a:off x="4610" y="57"/>
                <a:ext cx="1344" cy="985"/>
                <a:chOff x="4610" y="57"/>
                <a:chExt cx="1344" cy="985"/>
              </a:xfrm>
            </p:grpSpPr>
            <p:sp>
              <p:nvSpPr>
                <p:cNvPr id="234540" name="Freeform 44"/>
                <p:cNvSpPr>
                  <a:spLocks/>
                </p:cNvSpPr>
                <p:nvPr userDrawn="1"/>
              </p:nvSpPr>
              <p:spPr bwMode="auto">
                <a:xfrm rot="-3172564">
                  <a:off x="4966" y="71"/>
                  <a:ext cx="153" cy="125"/>
                </a:xfrm>
                <a:custGeom>
                  <a:avLst/>
                  <a:gdLst/>
                  <a:ahLst/>
                  <a:cxnLst>
                    <a:cxn ang="0">
                      <a:pos x="0" y="0"/>
                    </a:cxn>
                    <a:cxn ang="0">
                      <a:pos x="298" y="184"/>
                    </a:cxn>
                    <a:cxn ang="0">
                      <a:pos x="500" y="349"/>
                    </a:cxn>
                    <a:cxn ang="0">
                      <a:pos x="604" y="140"/>
                    </a:cxn>
                    <a:cxn ang="0">
                      <a:pos x="359" y="9"/>
                    </a:cxn>
                    <a:cxn ang="0">
                      <a:pos x="464" y="184"/>
                    </a:cxn>
                    <a:cxn ang="0">
                      <a:pos x="131" y="17"/>
                    </a:cxn>
                    <a:cxn ang="0">
                      <a:pos x="0" y="0"/>
                    </a:cxn>
                    <a:cxn ang="0">
                      <a:pos x="0" y="0"/>
                    </a:cxn>
                  </a:cxnLst>
                  <a:rect l="0" t="0" r="r" b="b"/>
                  <a:pathLst>
                    <a:path w="604" h="349">
                      <a:moveTo>
                        <a:pt x="0" y="0"/>
                      </a:moveTo>
                      <a:lnTo>
                        <a:pt x="298" y="184"/>
                      </a:lnTo>
                      <a:lnTo>
                        <a:pt x="500" y="349"/>
                      </a:lnTo>
                      <a:lnTo>
                        <a:pt x="604" y="140"/>
                      </a:lnTo>
                      <a:lnTo>
                        <a:pt x="359" y="9"/>
                      </a:lnTo>
                      <a:lnTo>
                        <a:pt x="464" y="184"/>
                      </a:lnTo>
                      <a:lnTo>
                        <a:pt x="131" y="17"/>
                      </a:lnTo>
                      <a:lnTo>
                        <a:pt x="0" y="0"/>
                      </a:lnTo>
                      <a:lnTo>
                        <a:pt x="0" y="0"/>
                      </a:lnTo>
                      <a:close/>
                    </a:path>
                  </a:pathLst>
                </a:custGeom>
                <a:solidFill>
                  <a:schemeClr val="accent2"/>
                </a:solidFill>
                <a:ln w="9525">
                  <a:noFill/>
                  <a:round/>
                  <a:headEnd/>
                  <a:tailEnd/>
                </a:ln>
              </p:spPr>
              <p:txBody>
                <a:bodyPr/>
                <a:lstStyle/>
                <a:p>
                  <a:endParaRPr lang="en-US"/>
                </a:p>
              </p:txBody>
            </p:sp>
            <p:sp>
              <p:nvSpPr>
                <p:cNvPr id="234541" name="Freeform 45"/>
                <p:cNvSpPr>
                  <a:spLocks/>
                </p:cNvSpPr>
                <p:nvPr userDrawn="1"/>
              </p:nvSpPr>
              <p:spPr bwMode="auto">
                <a:xfrm rot="-3172564">
                  <a:off x="5048" y="332"/>
                  <a:ext cx="269" cy="438"/>
                </a:xfrm>
                <a:custGeom>
                  <a:avLst/>
                  <a:gdLst/>
                  <a:ahLst/>
                  <a:cxnLst>
                    <a:cxn ang="0">
                      <a:pos x="741" y="129"/>
                    </a:cxn>
                    <a:cxn ang="0">
                      <a:pos x="485" y="352"/>
                    </a:cxn>
                    <a:cxn ang="0">
                      <a:pos x="163" y="762"/>
                    </a:cxn>
                    <a:cxn ang="0">
                      <a:pos x="0" y="1101"/>
                    </a:cxn>
                    <a:cxn ang="0">
                      <a:pos x="59" y="1230"/>
                    </a:cxn>
                    <a:cxn ang="0">
                      <a:pos x="262" y="1201"/>
                    </a:cxn>
                    <a:cxn ang="0">
                      <a:pos x="578" y="914"/>
                    </a:cxn>
                    <a:cxn ang="0">
                      <a:pos x="876" y="534"/>
                    </a:cxn>
                    <a:cxn ang="0">
                      <a:pos x="1034" y="270"/>
                    </a:cxn>
                    <a:cxn ang="0">
                      <a:pos x="1064" y="84"/>
                    </a:cxn>
                    <a:cxn ang="0">
                      <a:pos x="977" y="0"/>
                    </a:cxn>
                    <a:cxn ang="0">
                      <a:pos x="836" y="65"/>
                    </a:cxn>
                    <a:cxn ang="0">
                      <a:pos x="969" y="107"/>
                    </a:cxn>
                    <a:cxn ang="0">
                      <a:pos x="876" y="352"/>
                    </a:cxn>
                    <a:cxn ang="0">
                      <a:pos x="690" y="656"/>
                    </a:cxn>
                    <a:cxn ang="0">
                      <a:pos x="350" y="1008"/>
                    </a:cxn>
                    <a:cxn ang="0">
                      <a:pos x="116" y="1114"/>
                    </a:cxn>
                    <a:cxn ang="0">
                      <a:pos x="135" y="943"/>
                    </a:cxn>
                    <a:cxn ang="0">
                      <a:pos x="437" y="504"/>
                    </a:cxn>
                    <a:cxn ang="0">
                      <a:pos x="831" y="118"/>
                    </a:cxn>
                    <a:cxn ang="0">
                      <a:pos x="741" y="129"/>
                    </a:cxn>
                    <a:cxn ang="0">
                      <a:pos x="741" y="129"/>
                    </a:cxn>
                  </a:cxnLst>
                  <a:rect l="0" t="0" r="r" b="b"/>
                  <a:pathLst>
                    <a:path w="1064" h="1230">
                      <a:moveTo>
                        <a:pt x="741" y="129"/>
                      </a:moveTo>
                      <a:lnTo>
                        <a:pt x="485" y="352"/>
                      </a:lnTo>
                      <a:lnTo>
                        <a:pt x="163" y="762"/>
                      </a:lnTo>
                      <a:lnTo>
                        <a:pt x="0" y="1101"/>
                      </a:lnTo>
                      <a:lnTo>
                        <a:pt x="59" y="1230"/>
                      </a:lnTo>
                      <a:lnTo>
                        <a:pt x="262" y="1201"/>
                      </a:lnTo>
                      <a:lnTo>
                        <a:pt x="578" y="914"/>
                      </a:lnTo>
                      <a:lnTo>
                        <a:pt x="876" y="534"/>
                      </a:lnTo>
                      <a:lnTo>
                        <a:pt x="1034" y="270"/>
                      </a:lnTo>
                      <a:lnTo>
                        <a:pt x="1064" y="84"/>
                      </a:lnTo>
                      <a:lnTo>
                        <a:pt x="977" y="0"/>
                      </a:lnTo>
                      <a:lnTo>
                        <a:pt x="836" y="65"/>
                      </a:lnTo>
                      <a:lnTo>
                        <a:pt x="969" y="107"/>
                      </a:lnTo>
                      <a:lnTo>
                        <a:pt x="876" y="352"/>
                      </a:lnTo>
                      <a:lnTo>
                        <a:pt x="690" y="656"/>
                      </a:lnTo>
                      <a:lnTo>
                        <a:pt x="350" y="1008"/>
                      </a:lnTo>
                      <a:lnTo>
                        <a:pt x="116" y="1114"/>
                      </a:lnTo>
                      <a:lnTo>
                        <a:pt x="135" y="943"/>
                      </a:lnTo>
                      <a:lnTo>
                        <a:pt x="437" y="504"/>
                      </a:lnTo>
                      <a:lnTo>
                        <a:pt x="831" y="118"/>
                      </a:lnTo>
                      <a:lnTo>
                        <a:pt x="741" y="129"/>
                      </a:lnTo>
                      <a:lnTo>
                        <a:pt x="741" y="129"/>
                      </a:lnTo>
                      <a:close/>
                    </a:path>
                  </a:pathLst>
                </a:custGeom>
                <a:solidFill>
                  <a:schemeClr val="accent2"/>
                </a:solidFill>
                <a:ln w="9525">
                  <a:noFill/>
                  <a:round/>
                  <a:headEnd/>
                  <a:tailEnd/>
                </a:ln>
              </p:spPr>
              <p:txBody>
                <a:bodyPr/>
                <a:lstStyle/>
                <a:p>
                  <a:endParaRPr lang="en-US"/>
                </a:p>
              </p:txBody>
            </p:sp>
            <p:sp>
              <p:nvSpPr>
                <p:cNvPr id="234542" name="Freeform 46"/>
                <p:cNvSpPr>
                  <a:spLocks/>
                </p:cNvSpPr>
                <p:nvPr userDrawn="1"/>
              </p:nvSpPr>
              <p:spPr bwMode="auto">
                <a:xfrm rot="-3172564">
                  <a:off x="4858" y="182"/>
                  <a:ext cx="505" cy="898"/>
                </a:xfrm>
                <a:custGeom>
                  <a:avLst/>
                  <a:gdLst/>
                  <a:ahLst/>
                  <a:cxnLst>
                    <a:cxn ang="0">
                      <a:pos x="1941" y="0"/>
                    </a:cxn>
                    <a:cxn ang="0">
                      <a:pos x="0" y="2521"/>
                    </a:cxn>
                    <a:cxn ang="0">
                      <a:pos x="192" y="2450"/>
                    </a:cxn>
                    <a:cxn ang="0">
                      <a:pos x="2002" y="61"/>
                    </a:cxn>
                    <a:cxn ang="0">
                      <a:pos x="1941" y="0"/>
                    </a:cxn>
                    <a:cxn ang="0">
                      <a:pos x="1941" y="0"/>
                    </a:cxn>
                  </a:cxnLst>
                  <a:rect l="0" t="0" r="r" b="b"/>
                  <a:pathLst>
                    <a:path w="2002" h="2521">
                      <a:moveTo>
                        <a:pt x="1941" y="0"/>
                      </a:moveTo>
                      <a:lnTo>
                        <a:pt x="0" y="2521"/>
                      </a:lnTo>
                      <a:lnTo>
                        <a:pt x="192" y="2450"/>
                      </a:lnTo>
                      <a:lnTo>
                        <a:pt x="2002" y="61"/>
                      </a:lnTo>
                      <a:lnTo>
                        <a:pt x="1941" y="0"/>
                      </a:lnTo>
                      <a:lnTo>
                        <a:pt x="1941" y="0"/>
                      </a:lnTo>
                      <a:close/>
                    </a:path>
                  </a:pathLst>
                </a:custGeom>
                <a:solidFill>
                  <a:schemeClr val="accent2"/>
                </a:solidFill>
                <a:ln w="9525">
                  <a:noFill/>
                  <a:round/>
                  <a:headEnd/>
                  <a:tailEnd/>
                </a:ln>
              </p:spPr>
              <p:txBody>
                <a:bodyPr/>
                <a:lstStyle/>
                <a:p>
                  <a:endParaRPr lang="en-US"/>
                </a:p>
              </p:txBody>
            </p:sp>
            <p:sp>
              <p:nvSpPr>
                <p:cNvPr id="234543" name="Freeform 47"/>
                <p:cNvSpPr>
                  <a:spLocks/>
                </p:cNvSpPr>
                <p:nvPr userDrawn="1"/>
              </p:nvSpPr>
              <p:spPr bwMode="auto">
                <a:xfrm rot="-3172564">
                  <a:off x="4903" y="-19"/>
                  <a:ext cx="758" cy="1344"/>
                </a:xfrm>
                <a:custGeom>
                  <a:avLst/>
                  <a:gdLst/>
                  <a:ahLst/>
                  <a:cxnLst>
                    <a:cxn ang="0">
                      <a:pos x="95" y="2844"/>
                    </a:cxn>
                    <a:cxn ang="0">
                      <a:pos x="394" y="2834"/>
                    </a:cxn>
                    <a:cxn ang="0">
                      <a:pos x="821" y="3009"/>
                    </a:cxn>
                    <a:cxn ang="0">
                      <a:pos x="681" y="2817"/>
                    </a:cxn>
                    <a:cxn ang="0">
                      <a:pos x="367" y="2703"/>
                    </a:cxn>
                    <a:cxn ang="0">
                      <a:pos x="637" y="2720"/>
                    </a:cxn>
                    <a:cxn ang="0">
                      <a:pos x="979" y="2870"/>
                    </a:cxn>
                    <a:cxn ang="0">
                      <a:pos x="2859" y="420"/>
                    </a:cxn>
                    <a:cxn ang="0">
                      <a:pos x="2578" y="148"/>
                    </a:cxn>
                    <a:cxn ang="0">
                      <a:pos x="2308" y="0"/>
                    </a:cxn>
                    <a:cxn ang="0">
                      <a:pos x="2692" y="78"/>
                    </a:cxn>
                    <a:cxn ang="0">
                      <a:pos x="3007" y="428"/>
                    </a:cxn>
                    <a:cxn ang="0">
                      <a:pos x="831" y="3273"/>
                    </a:cxn>
                    <a:cxn ang="0">
                      <a:pos x="481" y="3412"/>
                    </a:cxn>
                    <a:cxn ang="0">
                      <a:pos x="105" y="3771"/>
                    </a:cxn>
                    <a:cxn ang="0">
                      <a:pos x="0" y="3667"/>
                    </a:cxn>
                    <a:cxn ang="0">
                      <a:pos x="131" y="3631"/>
                    </a:cxn>
                    <a:cxn ang="0">
                      <a:pos x="376" y="3385"/>
                    </a:cxn>
                    <a:cxn ang="0">
                      <a:pos x="165" y="3273"/>
                    </a:cxn>
                    <a:cxn ang="0">
                      <a:pos x="165" y="3176"/>
                    </a:cxn>
                    <a:cxn ang="0">
                      <a:pos x="411" y="3298"/>
                    </a:cxn>
                    <a:cxn ang="0">
                      <a:pos x="411" y="3186"/>
                    </a:cxn>
                    <a:cxn ang="0">
                      <a:pos x="603" y="3220"/>
                    </a:cxn>
                    <a:cxn ang="0">
                      <a:pos x="428" y="3079"/>
                    </a:cxn>
                    <a:cxn ang="0">
                      <a:pos x="629" y="3062"/>
                    </a:cxn>
                    <a:cxn ang="0">
                      <a:pos x="95" y="2844"/>
                    </a:cxn>
                    <a:cxn ang="0">
                      <a:pos x="95" y="2844"/>
                    </a:cxn>
                  </a:cxnLst>
                  <a:rect l="0" t="0" r="r" b="b"/>
                  <a:pathLst>
                    <a:path w="3007" h="3771">
                      <a:moveTo>
                        <a:pt x="95" y="2844"/>
                      </a:moveTo>
                      <a:lnTo>
                        <a:pt x="394" y="2834"/>
                      </a:lnTo>
                      <a:lnTo>
                        <a:pt x="821" y="3009"/>
                      </a:lnTo>
                      <a:lnTo>
                        <a:pt x="681" y="2817"/>
                      </a:lnTo>
                      <a:lnTo>
                        <a:pt x="367" y="2703"/>
                      </a:lnTo>
                      <a:lnTo>
                        <a:pt x="637" y="2720"/>
                      </a:lnTo>
                      <a:lnTo>
                        <a:pt x="979" y="2870"/>
                      </a:lnTo>
                      <a:lnTo>
                        <a:pt x="2859" y="420"/>
                      </a:lnTo>
                      <a:lnTo>
                        <a:pt x="2578" y="148"/>
                      </a:lnTo>
                      <a:lnTo>
                        <a:pt x="2308" y="0"/>
                      </a:lnTo>
                      <a:lnTo>
                        <a:pt x="2692" y="78"/>
                      </a:lnTo>
                      <a:lnTo>
                        <a:pt x="3007" y="428"/>
                      </a:lnTo>
                      <a:lnTo>
                        <a:pt x="831" y="3273"/>
                      </a:lnTo>
                      <a:lnTo>
                        <a:pt x="481" y="3412"/>
                      </a:lnTo>
                      <a:lnTo>
                        <a:pt x="105" y="3771"/>
                      </a:lnTo>
                      <a:lnTo>
                        <a:pt x="0" y="3667"/>
                      </a:lnTo>
                      <a:lnTo>
                        <a:pt x="131" y="3631"/>
                      </a:lnTo>
                      <a:lnTo>
                        <a:pt x="376" y="3385"/>
                      </a:lnTo>
                      <a:lnTo>
                        <a:pt x="165" y="3273"/>
                      </a:lnTo>
                      <a:lnTo>
                        <a:pt x="165" y="3176"/>
                      </a:lnTo>
                      <a:lnTo>
                        <a:pt x="411" y="3298"/>
                      </a:lnTo>
                      <a:lnTo>
                        <a:pt x="411" y="3186"/>
                      </a:lnTo>
                      <a:lnTo>
                        <a:pt x="603" y="3220"/>
                      </a:lnTo>
                      <a:lnTo>
                        <a:pt x="428" y="3079"/>
                      </a:lnTo>
                      <a:lnTo>
                        <a:pt x="629" y="3062"/>
                      </a:lnTo>
                      <a:lnTo>
                        <a:pt x="95" y="2844"/>
                      </a:lnTo>
                      <a:lnTo>
                        <a:pt x="95" y="2844"/>
                      </a:lnTo>
                      <a:close/>
                    </a:path>
                  </a:pathLst>
                </a:custGeom>
                <a:solidFill>
                  <a:schemeClr val="accent2"/>
                </a:solidFill>
                <a:ln w="9525">
                  <a:noFill/>
                  <a:round/>
                  <a:headEnd/>
                  <a:tailEnd/>
                </a:ln>
              </p:spPr>
              <p:txBody>
                <a:bodyPr/>
                <a:lstStyle/>
                <a:p>
                  <a:endParaRPr lang="en-US"/>
                </a:p>
              </p:txBody>
            </p:sp>
            <p:sp>
              <p:nvSpPr>
                <p:cNvPr id="234544" name="Freeform 48"/>
                <p:cNvSpPr>
                  <a:spLocks/>
                </p:cNvSpPr>
                <p:nvPr userDrawn="1"/>
              </p:nvSpPr>
              <p:spPr bwMode="auto">
                <a:xfrm rot="-3172564">
                  <a:off x="5297" y="897"/>
                  <a:ext cx="169" cy="122"/>
                </a:xfrm>
                <a:custGeom>
                  <a:avLst/>
                  <a:gdLst/>
                  <a:ahLst/>
                  <a:cxnLst>
                    <a:cxn ang="0">
                      <a:pos x="0" y="80"/>
                    </a:cxn>
                    <a:cxn ang="0">
                      <a:pos x="255" y="106"/>
                    </a:cxn>
                    <a:cxn ang="0">
                      <a:pos x="639" y="342"/>
                    </a:cxn>
                    <a:cxn ang="0">
                      <a:pos x="673" y="289"/>
                    </a:cxn>
                    <a:cxn ang="0">
                      <a:pos x="447" y="114"/>
                    </a:cxn>
                    <a:cxn ang="0">
                      <a:pos x="26" y="0"/>
                    </a:cxn>
                    <a:cxn ang="0">
                      <a:pos x="0" y="80"/>
                    </a:cxn>
                    <a:cxn ang="0">
                      <a:pos x="0" y="80"/>
                    </a:cxn>
                  </a:cxnLst>
                  <a:rect l="0" t="0" r="r" b="b"/>
                  <a:pathLst>
                    <a:path w="673" h="342">
                      <a:moveTo>
                        <a:pt x="0" y="80"/>
                      </a:moveTo>
                      <a:lnTo>
                        <a:pt x="255" y="106"/>
                      </a:lnTo>
                      <a:lnTo>
                        <a:pt x="639" y="342"/>
                      </a:lnTo>
                      <a:lnTo>
                        <a:pt x="673" y="289"/>
                      </a:lnTo>
                      <a:lnTo>
                        <a:pt x="447" y="114"/>
                      </a:lnTo>
                      <a:lnTo>
                        <a:pt x="26" y="0"/>
                      </a:lnTo>
                      <a:lnTo>
                        <a:pt x="0" y="80"/>
                      </a:lnTo>
                      <a:lnTo>
                        <a:pt x="0" y="80"/>
                      </a:lnTo>
                      <a:close/>
                    </a:path>
                  </a:pathLst>
                </a:custGeom>
                <a:solidFill>
                  <a:schemeClr val="accent2"/>
                </a:solidFill>
                <a:ln w="9525">
                  <a:noFill/>
                  <a:round/>
                  <a:headEnd/>
                  <a:tailEnd/>
                </a:ln>
              </p:spPr>
              <p:txBody>
                <a:bodyPr/>
                <a:lstStyle/>
                <a:p>
                  <a:endParaRPr lang="en-US"/>
                </a:p>
              </p:txBody>
            </p:sp>
            <p:sp>
              <p:nvSpPr>
                <p:cNvPr id="234545" name="Freeform 49"/>
                <p:cNvSpPr>
                  <a:spLocks/>
                </p:cNvSpPr>
                <p:nvPr userDrawn="1"/>
              </p:nvSpPr>
              <p:spPr bwMode="auto">
                <a:xfrm rot="-3172564">
                  <a:off x="5253" y="806"/>
                  <a:ext cx="181" cy="144"/>
                </a:xfrm>
                <a:custGeom>
                  <a:avLst/>
                  <a:gdLst/>
                  <a:ahLst/>
                  <a:cxnLst>
                    <a:cxn ang="0">
                      <a:pos x="0" y="78"/>
                    </a:cxn>
                    <a:cxn ang="0">
                      <a:pos x="340" y="148"/>
                    </a:cxn>
                    <a:cxn ang="0">
                      <a:pos x="638" y="403"/>
                    </a:cxn>
                    <a:cxn ang="0">
                      <a:pos x="716" y="296"/>
                    </a:cxn>
                    <a:cxn ang="0">
                      <a:pos x="420" y="114"/>
                    </a:cxn>
                    <a:cxn ang="0">
                      <a:pos x="70" y="0"/>
                    </a:cxn>
                    <a:cxn ang="0">
                      <a:pos x="0" y="78"/>
                    </a:cxn>
                    <a:cxn ang="0">
                      <a:pos x="0" y="78"/>
                    </a:cxn>
                  </a:cxnLst>
                  <a:rect l="0" t="0" r="r" b="b"/>
                  <a:pathLst>
                    <a:path w="716" h="403">
                      <a:moveTo>
                        <a:pt x="0" y="78"/>
                      </a:moveTo>
                      <a:lnTo>
                        <a:pt x="340" y="148"/>
                      </a:lnTo>
                      <a:lnTo>
                        <a:pt x="638" y="403"/>
                      </a:lnTo>
                      <a:lnTo>
                        <a:pt x="716" y="296"/>
                      </a:lnTo>
                      <a:lnTo>
                        <a:pt x="420" y="114"/>
                      </a:lnTo>
                      <a:lnTo>
                        <a:pt x="70" y="0"/>
                      </a:lnTo>
                      <a:lnTo>
                        <a:pt x="0" y="78"/>
                      </a:lnTo>
                      <a:lnTo>
                        <a:pt x="0" y="78"/>
                      </a:lnTo>
                      <a:close/>
                    </a:path>
                  </a:pathLst>
                </a:custGeom>
                <a:solidFill>
                  <a:schemeClr val="accent2"/>
                </a:solidFill>
                <a:ln w="9525">
                  <a:noFill/>
                  <a:round/>
                  <a:headEnd/>
                  <a:tailEnd/>
                </a:ln>
              </p:spPr>
              <p:txBody>
                <a:bodyPr/>
                <a:lstStyle/>
                <a:p>
                  <a:endParaRPr lang="en-US"/>
                </a:p>
              </p:txBody>
            </p:sp>
            <p:sp>
              <p:nvSpPr>
                <p:cNvPr id="234546" name="Freeform 50"/>
                <p:cNvSpPr>
                  <a:spLocks/>
                </p:cNvSpPr>
                <p:nvPr userDrawn="1"/>
              </p:nvSpPr>
              <p:spPr bwMode="auto">
                <a:xfrm rot="-3172564">
                  <a:off x="4985" y="210"/>
                  <a:ext cx="181" cy="147"/>
                </a:xfrm>
                <a:custGeom>
                  <a:avLst/>
                  <a:gdLst/>
                  <a:ahLst/>
                  <a:cxnLst>
                    <a:cxn ang="0">
                      <a:pos x="0" y="78"/>
                    </a:cxn>
                    <a:cxn ang="0">
                      <a:pos x="316" y="139"/>
                    </a:cxn>
                    <a:cxn ang="0">
                      <a:pos x="649" y="411"/>
                    </a:cxn>
                    <a:cxn ang="0">
                      <a:pos x="717" y="314"/>
                    </a:cxn>
                    <a:cxn ang="0">
                      <a:pos x="394" y="87"/>
                    </a:cxn>
                    <a:cxn ang="0">
                      <a:pos x="54" y="0"/>
                    </a:cxn>
                    <a:cxn ang="0">
                      <a:pos x="0" y="78"/>
                    </a:cxn>
                    <a:cxn ang="0">
                      <a:pos x="0" y="78"/>
                    </a:cxn>
                  </a:cxnLst>
                  <a:rect l="0" t="0" r="r" b="b"/>
                  <a:pathLst>
                    <a:path w="717" h="411">
                      <a:moveTo>
                        <a:pt x="0" y="78"/>
                      </a:moveTo>
                      <a:lnTo>
                        <a:pt x="316" y="139"/>
                      </a:lnTo>
                      <a:lnTo>
                        <a:pt x="649" y="411"/>
                      </a:lnTo>
                      <a:lnTo>
                        <a:pt x="717" y="314"/>
                      </a:lnTo>
                      <a:lnTo>
                        <a:pt x="394" y="87"/>
                      </a:lnTo>
                      <a:lnTo>
                        <a:pt x="54" y="0"/>
                      </a:lnTo>
                      <a:lnTo>
                        <a:pt x="0" y="78"/>
                      </a:lnTo>
                      <a:lnTo>
                        <a:pt x="0" y="78"/>
                      </a:lnTo>
                      <a:close/>
                    </a:path>
                  </a:pathLst>
                </a:custGeom>
                <a:solidFill>
                  <a:schemeClr val="accent2"/>
                </a:solidFill>
                <a:ln w="9525">
                  <a:noFill/>
                  <a:round/>
                  <a:headEnd/>
                  <a:tailEnd/>
                </a:ln>
              </p:spPr>
              <p:txBody>
                <a:bodyPr/>
                <a:lstStyle/>
                <a:p>
                  <a:endParaRPr lang="en-US"/>
                </a:p>
              </p:txBody>
            </p:sp>
            <p:sp>
              <p:nvSpPr>
                <p:cNvPr id="234547" name="Freeform 51"/>
                <p:cNvSpPr>
                  <a:spLocks/>
                </p:cNvSpPr>
                <p:nvPr userDrawn="1"/>
              </p:nvSpPr>
              <p:spPr bwMode="auto">
                <a:xfrm rot="-3172564">
                  <a:off x="4948" y="142"/>
                  <a:ext cx="179" cy="138"/>
                </a:xfrm>
                <a:custGeom>
                  <a:avLst/>
                  <a:gdLst/>
                  <a:ahLst/>
                  <a:cxnLst>
                    <a:cxn ang="0">
                      <a:pos x="0" y="88"/>
                    </a:cxn>
                    <a:cxn ang="0">
                      <a:pos x="272" y="131"/>
                    </a:cxn>
                    <a:cxn ang="0">
                      <a:pos x="665" y="386"/>
                    </a:cxn>
                    <a:cxn ang="0">
                      <a:pos x="709" y="308"/>
                    </a:cxn>
                    <a:cxn ang="0">
                      <a:pos x="306" y="53"/>
                    </a:cxn>
                    <a:cxn ang="0">
                      <a:pos x="43" y="0"/>
                    </a:cxn>
                    <a:cxn ang="0">
                      <a:pos x="0" y="88"/>
                    </a:cxn>
                    <a:cxn ang="0">
                      <a:pos x="0" y="88"/>
                    </a:cxn>
                  </a:cxnLst>
                  <a:rect l="0" t="0" r="r" b="b"/>
                  <a:pathLst>
                    <a:path w="709" h="386">
                      <a:moveTo>
                        <a:pt x="0" y="88"/>
                      </a:moveTo>
                      <a:lnTo>
                        <a:pt x="272" y="131"/>
                      </a:lnTo>
                      <a:lnTo>
                        <a:pt x="665" y="386"/>
                      </a:lnTo>
                      <a:lnTo>
                        <a:pt x="709" y="308"/>
                      </a:lnTo>
                      <a:lnTo>
                        <a:pt x="306" y="53"/>
                      </a:lnTo>
                      <a:lnTo>
                        <a:pt x="43" y="0"/>
                      </a:lnTo>
                      <a:lnTo>
                        <a:pt x="0" y="88"/>
                      </a:lnTo>
                      <a:lnTo>
                        <a:pt x="0" y="88"/>
                      </a:lnTo>
                      <a:close/>
                    </a:path>
                  </a:pathLst>
                </a:custGeom>
                <a:solidFill>
                  <a:schemeClr val="accent2"/>
                </a:solidFill>
                <a:ln w="9525">
                  <a:noFill/>
                  <a:round/>
                  <a:headEnd/>
                  <a:tailEnd/>
                </a:ln>
              </p:spPr>
              <p:txBody>
                <a:bodyPr/>
                <a:lstStyle/>
                <a:p>
                  <a:endParaRPr lang="en-US"/>
                </a:p>
              </p:txBody>
            </p:sp>
          </p:grpSp>
        </p:grpSp>
        <p:sp>
          <p:nvSpPr>
            <p:cNvPr id="234548" name="Line 52"/>
            <p:cNvSpPr>
              <a:spLocks noChangeShapeType="1"/>
            </p:cNvSpPr>
            <p:nvPr userDrawn="1"/>
          </p:nvSpPr>
          <p:spPr bwMode="auto">
            <a:xfrm>
              <a:off x="4870" y="84"/>
              <a:ext cx="42" cy="96"/>
            </a:xfrm>
            <a:prstGeom prst="line">
              <a:avLst/>
            </a:prstGeom>
            <a:noFill/>
            <a:ln w="38100">
              <a:solidFill>
                <a:schemeClr val="accent2"/>
              </a:solidFill>
              <a:round/>
              <a:headEnd/>
              <a:tailEnd/>
            </a:ln>
            <a:effec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ctr" rtl="0" eaLnBrk="1" fontAlgn="base" hangingPunct="1">
        <a:lnSpc>
          <a:spcPct val="75000"/>
        </a:lnSpc>
        <a:spcBef>
          <a:spcPct val="0"/>
        </a:spcBef>
        <a:spcAft>
          <a:spcPct val="0"/>
        </a:spcAft>
        <a:defRPr sz="4400">
          <a:solidFill>
            <a:schemeClr val="tx1"/>
          </a:solidFill>
          <a:latin typeface="+mj-lt"/>
          <a:ea typeface="+mj-ea"/>
          <a:cs typeface="+mj-cs"/>
        </a:defRPr>
      </a:lvl1pPr>
      <a:lvl2pPr algn="ctr" rtl="0" eaLnBrk="1" fontAlgn="base" hangingPunct="1">
        <a:lnSpc>
          <a:spcPct val="75000"/>
        </a:lnSpc>
        <a:spcBef>
          <a:spcPct val="0"/>
        </a:spcBef>
        <a:spcAft>
          <a:spcPct val="0"/>
        </a:spcAft>
        <a:defRPr sz="4400">
          <a:solidFill>
            <a:schemeClr val="tx1"/>
          </a:solidFill>
          <a:latin typeface="Comic Sans MS" pitchFamily="66" charset="0"/>
        </a:defRPr>
      </a:lvl2pPr>
      <a:lvl3pPr algn="ctr" rtl="0" eaLnBrk="1" fontAlgn="base" hangingPunct="1">
        <a:lnSpc>
          <a:spcPct val="75000"/>
        </a:lnSpc>
        <a:spcBef>
          <a:spcPct val="0"/>
        </a:spcBef>
        <a:spcAft>
          <a:spcPct val="0"/>
        </a:spcAft>
        <a:defRPr sz="4400">
          <a:solidFill>
            <a:schemeClr val="tx1"/>
          </a:solidFill>
          <a:latin typeface="Comic Sans MS" pitchFamily="66" charset="0"/>
        </a:defRPr>
      </a:lvl3pPr>
      <a:lvl4pPr algn="ctr" rtl="0" eaLnBrk="1" fontAlgn="base" hangingPunct="1">
        <a:lnSpc>
          <a:spcPct val="75000"/>
        </a:lnSpc>
        <a:spcBef>
          <a:spcPct val="0"/>
        </a:spcBef>
        <a:spcAft>
          <a:spcPct val="0"/>
        </a:spcAft>
        <a:defRPr sz="4400">
          <a:solidFill>
            <a:schemeClr val="tx1"/>
          </a:solidFill>
          <a:latin typeface="Comic Sans MS" pitchFamily="66" charset="0"/>
        </a:defRPr>
      </a:lvl4pPr>
      <a:lvl5pPr algn="ctr" rtl="0" eaLnBrk="1" fontAlgn="base" hangingPunct="1">
        <a:lnSpc>
          <a:spcPct val="75000"/>
        </a:lnSpc>
        <a:spcBef>
          <a:spcPct val="0"/>
        </a:spcBef>
        <a:spcAft>
          <a:spcPct val="0"/>
        </a:spcAft>
        <a:defRPr sz="4400">
          <a:solidFill>
            <a:schemeClr val="tx1"/>
          </a:solidFill>
          <a:latin typeface="Comic Sans MS" pitchFamily="66" charset="0"/>
        </a:defRPr>
      </a:lvl5pPr>
      <a:lvl6pPr marL="457200" algn="ctr" rtl="0" eaLnBrk="1" fontAlgn="base" hangingPunct="1">
        <a:lnSpc>
          <a:spcPct val="75000"/>
        </a:lnSpc>
        <a:spcBef>
          <a:spcPct val="0"/>
        </a:spcBef>
        <a:spcAft>
          <a:spcPct val="0"/>
        </a:spcAft>
        <a:defRPr sz="4400">
          <a:solidFill>
            <a:schemeClr val="tx1"/>
          </a:solidFill>
          <a:latin typeface="Comic Sans MS" pitchFamily="66" charset="0"/>
        </a:defRPr>
      </a:lvl6pPr>
      <a:lvl7pPr marL="914400" algn="ctr" rtl="0" eaLnBrk="1" fontAlgn="base" hangingPunct="1">
        <a:lnSpc>
          <a:spcPct val="75000"/>
        </a:lnSpc>
        <a:spcBef>
          <a:spcPct val="0"/>
        </a:spcBef>
        <a:spcAft>
          <a:spcPct val="0"/>
        </a:spcAft>
        <a:defRPr sz="4400">
          <a:solidFill>
            <a:schemeClr val="tx1"/>
          </a:solidFill>
          <a:latin typeface="Comic Sans MS" pitchFamily="66" charset="0"/>
        </a:defRPr>
      </a:lvl7pPr>
      <a:lvl8pPr marL="1371600" algn="ctr" rtl="0" eaLnBrk="1" fontAlgn="base" hangingPunct="1">
        <a:lnSpc>
          <a:spcPct val="75000"/>
        </a:lnSpc>
        <a:spcBef>
          <a:spcPct val="0"/>
        </a:spcBef>
        <a:spcAft>
          <a:spcPct val="0"/>
        </a:spcAft>
        <a:defRPr sz="4400">
          <a:solidFill>
            <a:schemeClr val="tx1"/>
          </a:solidFill>
          <a:latin typeface="Comic Sans MS" pitchFamily="66" charset="0"/>
        </a:defRPr>
      </a:lvl8pPr>
      <a:lvl9pPr marL="1828800" algn="ctr" rtl="0" eaLnBrk="1" fontAlgn="base" hangingPunct="1">
        <a:lnSpc>
          <a:spcPct val="75000"/>
        </a:lnSpc>
        <a:spcBef>
          <a:spcPct val="0"/>
        </a:spcBef>
        <a:spcAft>
          <a:spcPct val="0"/>
        </a:spcAft>
        <a:defRPr sz="4400">
          <a:solidFill>
            <a:schemeClr val="tx1"/>
          </a:solidFill>
          <a:latin typeface="Comic Sans MS" pitchFamily="66"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images.google.com/imgres?imgurl=http://sbchem.sunysb.edu/msl/dna.gif&amp;imgrefurl=http://sbchem.sunysb.edu/msl/DNA.html&amp;h=500&amp;w=500&amp;sz=43&amp;hl=en&amp;start=1&amp;tbnid=2oEKJ9KWA7ICgM:&amp;tbnh=130&amp;tbnw=130&amp;prev=/images?q=DNA&amp;svnum=10&amp;hl=en&amp;lr=&amp;sa=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PAEDIATRIC NURSING</a:t>
            </a:r>
            <a:endParaRPr lang="en-US" b="1" dirty="0"/>
          </a:p>
        </p:txBody>
      </p:sp>
      <p:sp>
        <p:nvSpPr>
          <p:cNvPr id="3" name="Subtitle 2"/>
          <p:cNvSpPr>
            <a:spLocks noGrp="1"/>
          </p:cNvSpPr>
          <p:nvPr>
            <p:ph type="subTitle" idx="1"/>
          </p:nvPr>
        </p:nvSpPr>
        <p:spPr/>
        <p:txBody>
          <a:bodyPr/>
          <a:lstStyle/>
          <a:p>
            <a:r>
              <a:rPr lang="en-US" dirty="0" smtClean="0"/>
              <a:t>Mr. </a:t>
            </a:r>
            <a:r>
              <a:rPr lang="en-US" smtClean="0"/>
              <a:t>Simiyu</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 OF THE PEDIATRIC NURSE</a:t>
            </a:r>
            <a:endParaRPr lang="en-US" dirty="0"/>
          </a:p>
        </p:txBody>
      </p:sp>
      <p:sp>
        <p:nvSpPr>
          <p:cNvPr id="3" name="Content Placeholder 2"/>
          <p:cNvSpPr>
            <a:spLocks noGrp="1"/>
          </p:cNvSpPr>
          <p:nvPr>
            <p:ph idx="1"/>
          </p:nvPr>
        </p:nvSpPr>
        <p:spPr>
          <a:xfrm>
            <a:off x="304800" y="1828800"/>
            <a:ext cx="8610600" cy="3657600"/>
          </a:xfrm>
        </p:spPr>
        <p:txBody>
          <a:bodyPr/>
          <a:lstStyle/>
          <a:p>
            <a:r>
              <a:rPr lang="en-US" dirty="0" smtClean="0"/>
              <a:t>Therapeutic relationship role</a:t>
            </a:r>
          </a:p>
          <a:p>
            <a:r>
              <a:rPr lang="en-US" dirty="0" smtClean="0"/>
              <a:t>Family care role</a:t>
            </a:r>
          </a:p>
          <a:p>
            <a:r>
              <a:rPr lang="en-US" dirty="0" smtClean="0"/>
              <a:t>Advocacy role </a:t>
            </a:r>
          </a:p>
          <a:p>
            <a:r>
              <a:rPr lang="en-US" dirty="0" smtClean="0"/>
              <a:t>Disease prevention/Health promotion  role</a:t>
            </a:r>
          </a:p>
          <a:p>
            <a:r>
              <a:rPr lang="en-US" dirty="0" smtClean="0"/>
              <a:t>Supportive / counseling role</a:t>
            </a:r>
          </a:p>
          <a:p>
            <a:r>
              <a:rPr lang="en-US" dirty="0" smtClean="0"/>
              <a:t>Restorative role </a:t>
            </a:r>
          </a:p>
          <a:p>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smtClean="0"/>
              <a:t>Nursing Diagnosis</a:t>
            </a:r>
          </a:p>
        </p:txBody>
      </p:sp>
      <p:sp>
        <p:nvSpPr>
          <p:cNvPr id="68611"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dirty="0" smtClean="0">
                <a:latin typeface="Arial" pitchFamily="34" charset="0"/>
              </a:rPr>
              <a:t>Anxiety r/t separation from parents during hospitalization.</a:t>
            </a:r>
          </a:p>
          <a:p>
            <a:pPr eaLnBrk="1" hangingPunct="1">
              <a:lnSpc>
                <a:spcPct val="90000"/>
              </a:lnSpc>
              <a:buFont typeface="Wingdings" pitchFamily="2" charset="2"/>
              <a:buNone/>
              <a:defRPr/>
            </a:pPr>
            <a:endParaRPr lang="en-US" sz="2800" dirty="0" smtClean="0">
              <a:latin typeface="Arial" pitchFamily="34" charset="0"/>
            </a:endParaRPr>
          </a:p>
          <a:p>
            <a:pPr eaLnBrk="1" hangingPunct="1">
              <a:lnSpc>
                <a:spcPct val="90000"/>
              </a:lnSpc>
              <a:buFont typeface="Wingdings" pitchFamily="2" charset="2"/>
              <a:buNone/>
              <a:defRPr/>
            </a:pPr>
            <a:r>
              <a:rPr lang="en-US" sz="2800" u="sng" dirty="0" smtClean="0">
                <a:latin typeface="Arial" pitchFamily="34" charset="0"/>
              </a:rPr>
              <a:t>Goal</a:t>
            </a:r>
            <a:r>
              <a:rPr lang="en-US" sz="2800" dirty="0" smtClean="0">
                <a:latin typeface="Arial" pitchFamily="34" charset="0"/>
              </a:rPr>
              <a:t>: child will exhibit minimal evidence of separation anxiety during hospitalization.</a:t>
            </a:r>
          </a:p>
          <a:p>
            <a:pPr eaLnBrk="1" hangingPunct="1">
              <a:lnSpc>
                <a:spcPct val="90000"/>
              </a:lnSpc>
              <a:buFont typeface="Wingdings" pitchFamily="2" charset="2"/>
              <a:buNone/>
              <a:defRPr/>
            </a:pPr>
            <a:endParaRPr lang="en-US" sz="2800" dirty="0" smtClean="0">
              <a:latin typeface="Arial" pitchFamily="34" charset="0"/>
            </a:endParaRPr>
          </a:p>
          <a:p>
            <a:pPr eaLnBrk="1" hangingPunct="1">
              <a:lnSpc>
                <a:spcPct val="90000"/>
              </a:lnSpc>
              <a:buFont typeface="Wingdings" pitchFamily="2" charset="2"/>
              <a:buNone/>
              <a:defRPr/>
            </a:pPr>
            <a:r>
              <a:rPr lang="en-US" sz="2800" u="sng" dirty="0" smtClean="0">
                <a:latin typeface="Arial" pitchFamily="34" charset="0"/>
              </a:rPr>
              <a:t>Outcome criteria</a:t>
            </a:r>
            <a:r>
              <a:rPr lang="en-US" sz="2800" dirty="0" smtClean="0">
                <a:latin typeface="Arial" pitchFamily="34" charset="0"/>
              </a:rPr>
              <a:t>: observe child’s positive interactions with staff members &amp; adherence to hospital routine, appropriate for age &amp; stage of development.</a:t>
            </a:r>
          </a:p>
          <a:p>
            <a:pPr eaLnBrk="1" hangingPunct="1">
              <a:lnSpc>
                <a:spcPct val="90000"/>
              </a:lnSpc>
              <a:defRPr/>
            </a:pPr>
            <a:endParaRPr lang="en-US" sz="2800" dirty="0" smtClean="0"/>
          </a:p>
          <a:p>
            <a:pPr eaLnBrk="1" hangingPunct="1">
              <a:lnSpc>
                <a:spcPct val="90000"/>
              </a:lnSpc>
              <a:defRPr/>
            </a:pPr>
            <a:endParaRPr lang="en-US" sz="2800" dirty="0"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sz="5400" b="0" smtClean="0">
                <a:solidFill>
                  <a:schemeClr val="tx1"/>
                </a:solidFill>
                <a:latin typeface="Arial" pitchFamily="34" charset="0"/>
              </a:rPr>
              <a:t>Nursing Interventions</a:t>
            </a:r>
          </a:p>
        </p:txBody>
      </p:sp>
      <p:sp>
        <p:nvSpPr>
          <p:cNvPr id="69635" name="Rectangle 3"/>
          <p:cNvSpPr>
            <a:spLocks noGrp="1" noChangeArrowheads="1"/>
          </p:cNvSpPr>
          <p:nvPr>
            <p:ph type="body" idx="1"/>
          </p:nvPr>
        </p:nvSpPr>
        <p:spPr/>
        <p:txBody>
          <a:bodyPr/>
          <a:lstStyle/>
          <a:p>
            <a:pPr eaLnBrk="1" hangingPunct="1">
              <a:lnSpc>
                <a:spcPct val="80000"/>
              </a:lnSpc>
              <a:defRPr/>
            </a:pPr>
            <a:r>
              <a:rPr lang="en-US" sz="2800" b="1" dirty="0" smtClean="0">
                <a:latin typeface="Arial" pitchFamily="34" charset="0"/>
              </a:rPr>
              <a:t>Limit admissions</a:t>
            </a:r>
          </a:p>
          <a:p>
            <a:pPr eaLnBrk="1" hangingPunct="1">
              <a:lnSpc>
                <a:spcPct val="80000"/>
              </a:lnSpc>
              <a:defRPr/>
            </a:pPr>
            <a:r>
              <a:rPr lang="en-US" sz="2800" b="1" dirty="0" smtClean="0">
                <a:latin typeface="Arial" pitchFamily="34" charset="0"/>
              </a:rPr>
              <a:t>Limit hospital stay</a:t>
            </a:r>
          </a:p>
          <a:p>
            <a:pPr eaLnBrk="1" hangingPunct="1">
              <a:lnSpc>
                <a:spcPct val="80000"/>
              </a:lnSpc>
              <a:defRPr/>
            </a:pPr>
            <a:r>
              <a:rPr lang="en-US" sz="2800" b="1" dirty="0" smtClean="0">
                <a:latin typeface="Arial" pitchFamily="34" charset="0"/>
              </a:rPr>
              <a:t>Reduce pain</a:t>
            </a:r>
          </a:p>
          <a:p>
            <a:pPr eaLnBrk="1" hangingPunct="1">
              <a:lnSpc>
                <a:spcPct val="80000"/>
              </a:lnSpc>
              <a:defRPr/>
            </a:pPr>
            <a:r>
              <a:rPr lang="en-US" sz="2800" b="1" dirty="0" smtClean="0">
                <a:latin typeface="Arial" pitchFamily="34" charset="0"/>
              </a:rPr>
              <a:t>Adequately prepare child for procedures</a:t>
            </a:r>
          </a:p>
          <a:p>
            <a:pPr eaLnBrk="1" hangingPunct="1">
              <a:lnSpc>
                <a:spcPct val="80000"/>
              </a:lnSpc>
              <a:defRPr/>
            </a:pPr>
            <a:r>
              <a:rPr lang="en-US" sz="2800" b="1" dirty="0" smtClean="0">
                <a:latin typeface="Arial" pitchFamily="34" charset="0"/>
              </a:rPr>
              <a:t>Open visiting (include siblings)</a:t>
            </a:r>
          </a:p>
          <a:p>
            <a:pPr eaLnBrk="1" hangingPunct="1">
              <a:lnSpc>
                <a:spcPct val="80000"/>
              </a:lnSpc>
              <a:defRPr/>
            </a:pPr>
            <a:r>
              <a:rPr lang="en-US" sz="2800" b="1" dirty="0" smtClean="0">
                <a:latin typeface="Arial" pitchFamily="34" charset="0"/>
              </a:rPr>
              <a:t>Primary nursing</a:t>
            </a:r>
          </a:p>
          <a:p>
            <a:pPr eaLnBrk="1" hangingPunct="1">
              <a:lnSpc>
                <a:spcPct val="80000"/>
              </a:lnSpc>
              <a:defRPr/>
            </a:pPr>
            <a:r>
              <a:rPr lang="en-US" sz="2800" b="1" dirty="0" smtClean="0">
                <a:latin typeface="Arial" pitchFamily="34" charset="0"/>
              </a:rPr>
              <a:t>Use of play</a:t>
            </a:r>
          </a:p>
          <a:p>
            <a:pPr eaLnBrk="1" hangingPunct="1">
              <a:lnSpc>
                <a:spcPct val="80000"/>
              </a:lnSpc>
              <a:defRPr/>
            </a:pPr>
            <a:r>
              <a:rPr lang="en-US" sz="2800" b="1" dirty="0" smtClean="0">
                <a:latin typeface="Arial" pitchFamily="34" charset="0"/>
              </a:rPr>
              <a:t>Hospital bed = “safe area”</a:t>
            </a:r>
          </a:p>
          <a:p>
            <a:pPr eaLnBrk="1" hangingPunct="1">
              <a:lnSpc>
                <a:spcPct val="80000"/>
              </a:lnSpc>
              <a:defRPr/>
            </a:pPr>
            <a:r>
              <a:rPr lang="en-US" sz="2800" b="1" dirty="0" smtClean="0">
                <a:latin typeface="Arial" pitchFamily="34" charset="0"/>
              </a:rPr>
              <a:t>Increase control</a:t>
            </a:r>
          </a:p>
          <a:p>
            <a:pPr eaLnBrk="1" hangingPunct="1">
              <a:lnSpc>
                <a:spcPct val="80000"/>
              </a:lnSpc>
              <a:buFont typeface="Wingdings" pitchFamily="2" charset="2"/>
              <a:buNone/>
              <a:defRPr/>
            </a:pPr>
            <a:endParaRPr lang="en-US" sz="2800" dirty="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2. Loss of Control</a:t>
            </a:r>
            <a:endParaRPr lang="en-US" dirty="0"/>
          </a:p>
        </p:txBody>
      </p:sp>
      <p:sp>
        <p:nvSpPr>
          <p:cNvPr id="3" name="Content Placeholder 2"/>
          <p:cNvSpPr>
            <a:spLocks noGrp="1"/>
          </p:cNvSpPr>
          <p:nvPr>
            <p:ph idx="1"/>
          </p:nvPr>
        </p:nvSpPr>
        <p:spPr/>
        <p:txBody>
          <a:bodyPr/>
          <a:lstStyle/>
          <a:p>
            <a:pPr>
              <a:defRPr/>
            </a:pPr>
            <a:r>
              <a:rPr lang="en-US" dirty="0" smtClean="0"/>
              <a:t>Children loose control over their:</a:t>
            </a:r>
          </a:p>
          <a:p>
            <a:pPr lvl="1">
              <a:defRPr/>
            </a:pPr>
            <a:r>
              <a:rPr lang="en-US" dirty="0" smtClean="0"/>
              <a:t>Routine</a:t>
            </a:r>
          </a:p>
          <a:p>
            <a:pPr lvl="1">
              <a:defRPr/>
            </a:pPr>
            <a:r>
              <a:rPr lang="en-US" dirty="0" smtClean="0"/>
              <a:t>Body</a:t>
            </a:r>
          </a:p>
          <a:p>
            <a:pPr lvl="1">
              <a:defRPr/>
            </a:pPr>
            <a:r>
              <a:rPr lang="en-US" dirty="0" smtClean="0"/>
              <a:t>Basic decisions</a:t>
            </a:r>
          </a:p>
          <a:p>
            <a:pPr lvl="1">
              <a:defRPr/>
            </a:pPr>
            <a:r>
              <a:rPr lang="en-US" dirty="0" smtClean="0"/>
              <a:t>Loss of school, boredom</a:t>
            </a:r>
          </a:p>
          <a:p>
            <a:pPr lvl="1">
              <a:defRPr/>
            </a:pPr>
            <a:r>
              <a:rPr lang="en-US" dirty="0" smtClean="0"/>
              <a:t>Ability to socialize</a:t>
            </a:r>
          </a:p>
          <a:p>
            <a:pPr marL="457200" lvl="1" indent="0">
              <a:buFontTx/>
              <a:buNone/>
              <a:defRPr/>
            </a:pPr>
            <a:endParaRPr lang="en-US" dirty="0" smtClean="0"/>
          </a:p>
          <a:p>
            <a:pPr marL="457200" lvl="1" indent="0">
              <a:buFontTx/>
              <a:buNone/>
              <a:defRPr/>
            </a:pP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US" dirty="0" smtClean="0"/>
              <a:t>Interventions</a:t>
            </a:r>
          </a:p>
        </p:txBody>
      </p:sp>
      <p:sp>
        <p:nvSpPr>
          <p:cNvPr id="70659" name="Rectangle 3"/>
          <p:cNvSpPr>
            <a:spLocks noGrp="1" noChangeArrowheads="1"/>
          </p:cNvSpPr>
          <p:nvPr>
            <p:ph type="body" idx="1"/>
          </p:nvPr>
        </p:nvSpPr>
        <p:spPr/>
        <p:txBody>
          <a:bodyPr/>
          <a:lstStyle/>
          <a:p>
            <a:pPr eaLnBrk="1" hangingPunct="1">
              <a:buClr>
                <a:schemeClr val="tx1"/>
              </a:buClr>
              <a:buFont typeface="Monotype Sorts"/>
              <a:buChar char="¦"/>
              <a:defRPr/>
            </a:pPr>
            <a:r>
              <a:rPr lang="en-US" sz="2400" b="1" u="sng" dirty="0" smtClean="0">
                <a:latin typeface="Arial" pitchFamily="34" charset="0"/>
              </a:rPr>
              <a:t>Infants</a:t>
            </a:r>
            <a:r>
              <a:rPr lang="en-US" sz="2400" b="1" dirty="0" smtClean="0">
                <a:latin typeface="Arial" pitchFamily="34" charset="0"/>
              </a:rPr>
              <a:t>: Provide consistent care</a:t>
            </a:r>
          </a:p>
          <a:p>
            <a:pPr eaLnBrk="1" hangingPunct="1">
              <a:buClr>
                <a:schemeClr val="tx1"/>
              </a:buClr>
              <a:buFont typeface="Monotype Sorts"/>
              <a:buChar char="¦"/>
              <a:defRPr/>
            </a:pPr>
            <a:r>
              <a:rPr lang="en-US" sz="2400" b="1" u="sng" dirty="0" smtClean="0">
                <a:latin typeface="Arial" pitchFamily="34" charset="0"/>
              </a:rPr>
              <a:t>Toddlers</a:t>
            </a:r>
            <a:r>
              <a:rPr lang="en-US" sz="2400" b="1" dirty="0" smtClean="0">
                <a:latin typeface="Arial" pitchFamily="34" charset="0"/>
              </a:rPr>
              <a:t>: maintain consistent routine</a:t>
            </a:r>
          </a:p>
          <a:p>
            <a:pPr eaLnBrk="1" hangingPunct="1">
              <a:buClr>
                <a:schemeClr val="tx1"/>
              </a:buClr>
              <a:buFont typeface="Monotype Sorts"/>
              <a:buChar char="¦"/>
              <a:defRPr/>
            </a:pPr>
            <a:r>
              <a:rPr lang="en-US" sz="2400" dirty="0" smtClean="0"/>
              <a:t>Toddlers often have security objects such as a stuffed animal that help them feel safe and secure</a:t>
            </a:r>
            <a:endParaRPr lang="en-US" sz="2400" b="1" dirty="0" smtClean="0">
              <a:latin typeface="Arial" pitchFamily="34" charset="0"/>
            </a:endParaRPr>
          </a:p>
          <a:p>
            <a:pPr eaLnBrk="1" hangingPunct="1">
              <a:buClr>
                <a:schemeClr val="tx1"/>
              </a:buClr>
              <a:buFont typeface="Monotype Sorts"/>
              <a:buChar char="¦"/>
              <a:defRPr/>
            </a:pPr>
            <a:r>
              <a:rPr lang="en-US" sz="2400" b="1" u="sng" dirty="0" smtClean="0">
                <a:latin typeface="Arial" pitchFamily="34" charset="0"/>
              </a:rPr>
              <a:t>Preschoolers</a:t>
            </a:r>
            <a:r>
              <a:rPr lang="en-US" sz="2400" b="1" dirty="0" smtClean="0">
                <a:latin typeface="Arial" pitchFamily="34" charset="0"/>
              </a:rPr>
              <a:t>: need adequate preparation to unfamiliar experiences, fear bodily injury</a:t>
            </a:r>
          </a:p>
          <a:p>
            <a:pPr eaLnBrk="1" hangingPunct="1">
              <a:buClr>
                <a:schemeClr val="tx1"/>
              </a:buClr>
              <a:buFont typeface="Monotype Sorts"/>
              <a:buChar char="¦"/>
              <a:defRPr/>
            </a:pPr>
            <a:r>
              <a:rPr lang="en-US" sz="2400" b="1" u="sng" dirty="0" smtClean="0">
                <a:latin typeface="Arial" pitchFamily="34" charset="0"/>
              </a:rPr>
              <a:t>School-aged</a:t>
            </a:r>
            <a:r>
              <a:rPr lang="en-US" sz="2400" b="1" dirty="0" smtClean="0">
                <a:latin typeface="Arial" pitchFamily="34" charset="0"/>
              </a:rPr>
              <a:t>: provide schoolwork, social</a:t>
            </a:r>
          </a:p>
          <a:p>
            <a:pPr eaLnBrk="1" hangingPunct="1">
              <a:buClr>
                <a:schemeClr val="tx1"/>
              </a:buClr>
              <a:buFont typeface="Monotype Sorts"/>
              <a:buChar char="¦"/>
              <a:defRPr/>
            </a:pPr>
            <a:r>
              <a:rPr lang="en-US" sz="2400" b="1" u="sng" dirty="0" smtClean="0">
                <a:latin typeface="Arial" pitchFamily="34" charset="0"/>
              </a:rPr>
              <a:t>Adolescents</a:t>
            </a:r>
            <a:r>
              <a:rPr lang="en-US" sz="2400" b="1" dirty="0" smtClean="0">
                <a:latin typeface="Arial" pitchFamily="34" charset="0"/>
              </a:rPr>
              <a:t>: same as </a:t>
            </a:r>
            <a:r>
              <a:rPr lang="en-US" sz="2400" b="1" dirty="0" err="1" smtClean="0">
                <a:latin typeface="Arial" pitchFamily="34" charset="0"/>
              </a:rPr>
              <a:t>schoolage</a:t>
            </a:r>
            <a:r>
              <a:rPr lang="en-US" sz="2400" b="1" dirty="0" smtClean="0">
                <a:latin typeface="Arial" pitchFamily="34" charset="0"/>
              </a:rPr>
              <a:t>, privacy</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en-US" smtClean="0"/>
              <a:t>Interventions: Play!</a:t>
            </a:r>
          </a:p>
        </p:txBody>
      </p:sp>
      <p:sp>
        <p:nvSpPr>
          <p:cNvPr id="71683" name="Rectangle 3"/>
          <p:cNvSpPr>
            <a:spLocks noGrp="1" noChangeArrowheads="1"/>
          </p:cNvSpPr>
          <p:nvPr>
            <p:ph type="body" idx="1"/>
          </p:nvPr>
        </p:nvSpPr>
        <p:spPr/>
        <p:txBody>
          <a:bodyPr/>
          <a:lstStyle/>
          <a:p>
            <a:pPr lvl="2" eaLnBrk="1" hangingPunct="1">
              <a:buFont typeface="Wingdings" pitchFamily="2" charset="2"/>
              <a:buChar char="J"/>
              <a:defRPr/>
            </a:pPr>
            <a:r>
              <a:rPr lang="en-US" b="1" smtClean="0">
                <a:latin typeface="Arial" pitchFamily="34" charset="0"/>
              </a:rPr>
              <a:t>Provides diversion, brings about relaxation.</a:t>
            </a:r>
          </a:p>
          <a:p>
            <a:pPr lvl="2" eaLnBrk="1" hangingPunct="1">
              <a:buFont typeface="Wingdings" pitchFamily="2" charset="2"/>
              <a:buChar char="J"/>
              <a:defRPr/>
            </a:pPr>
            <a:r>
              <a:rPr lang="en-US" b="1" smtClean="0">
                <a:latin typeface="Arial" pitchFamily="34" charset="0"/>
              </a:rPr>
              <a:t>Helps child feel more secure in strange environment.</a:t>
            </a:r>
          </a:p>
          <a:p>
            <a:pPr lvl="2" eaLnBrk="1" hangingPunct="1">
              <a:buFont typeface="Wingdings" pitchFamily="2" charset="2"/>
              <a:buChar char="J"/>
              <a:defRPr/>
            </a:pPr>
            <a:r>
              <a:rPr lang="en-US" b="1" smtClean="0">
                <a:latin typeface="Arial" pitchFamily="34" charset="0"/>
              </a:rPr>
              <a:t>Helps lessen stress of separation.</a:t>
            </a:r>
          </a:p>
          <a:p>
            <a:pPr lvl="2" eaLnBrk="1" hangingPunct="1">
              <a:buFont typeface="Wingdings" pitchFamily="2" charset="2"/>
              <a:buChar char="J"/>
              <a:defRPr/>
            </a:pPr>
            <a:r>
              <a:rPr lang="en-US" b="1" smtClean="0">
                <a:latin typeface="Arial" pitchFamily="34" charset="0"/>
              </a:rPr>
              <a:t>Means for release of tension &amp; fears.</a:t>
            </a:r>
          </a:p>
          <a:p>
            <a:pPr lvl="2" eaLnBrk="1" hangingPunct="1">
              <a:buFont typeface="Wingdings" pitchFamily="2" charset="2"/>
              <a:buChar char="J"/>
              <a:defRPr/>
            </a:pPr>
            <a:r>
              <a:rPr lang="en-US" b="1" smtClean="0">
                <a:latin typeface="Arial" pitchFamily="34" charset="0"/>
              </a:rPr>
              <a:t>Means for accomplishing therapeutic goals.</a:t>
            </a:r>
          </a:p>
          <a:p>
            <a:pPr lvl="2" eaLnBrk="1" hangingPunct="1">
              <a:buFont typeface="Wingdings" pitchFamily="2" charset="2"/>
              <a:buChar char="J"/>
              <a:defRPr/>
            </a:pPr>
            <a:r>
              <a:rPr lang="en-US" b="1" smtClean="0">
                <a:latin typeface="Arial" pitchFamily="34" charset="0"/>
              </a:rPr>
              <a:t>Allows making choices &amp; being in control.</a:t>
            </a:r>
          </a:p>
          <a:p>
            <a:pPr eaLnBrk="1" hangingPunct="1">
              <a:defRPr/>
            </a:pPr>
            <a:endParaRPr lang="en-US" sz="2400" smtClean="0"/>
          </a:p>
          <a:p>
            <a:pPr eaLnBrk="1" hangingPunct="1">
              <a:defRPr/>
            </a:pPr>
            <a:endParaRPr lang="en-US" sz="28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3. Bodily Injury</a:t>
            </a:r>
            <a:endParaRPr lang="en-US" dirty="0"/>
          </a:p>
        </p:txBody>
      </p:sp>
      <p:sp>
        <p:nvSpPr>
          <p:cNvPr id="3" name="Content Placeholder 2"/>
          <p:cNvSpPr>
            <a:spLocks noGrp="1"/>
          </p:cNvSpPr>
          <p:nvPr>
            <p:ph idx="1"/>
          </p:nvPr>
        </p:nvSpPr>
        <p:spPr/>
        <p:txBody>
          <a:bodyPr/>
          <a:lstStyle/>
          <a:p>
            <a:pPr>
              <a:defRPr/>
            </a:pPr>
            <a:r>
              <a:rPr lang="en-US" dirty="0" smtClean="0"/>
              <a:t>Procedures are uncomfortable</a:t>
            </a:r>
          </a:p>
          <a:p>
            <a:pPr>
              <a:defRPr/>
            </a:pPr>
            <a:endParaRPr lang="en-US" dirty="0"/>
          </a:p>
          <a:p>
            <a:pPr>
              <a:defRPr/>
            </a:pPr>
            <a:r>
              <a:rPr lang="en-US" dirty="0" smtClean="0"/>
              <a:t>Disease processes are painful</a:t>
            </a:r>
          </a:p>
          <a:p>
            <a:pPr>
              <a:defRPr/>
            </a:pPr>
            <a:endParaRPr lang="en-US" dirty="0"/>
          </a:p>
          <a:p>
            <a:pPr>
              <a:defRPr/>
            </a:pPr>
            <a:r>
              <a:rPr lang="en-US" dirty="0" smtClean="0"/>
              <a:t>Postoperative pain can be very severe</a:t>
            </a:r>
          </a:p>
          <a:p>
            <a:pPr>
              <a:defRPr/>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en-US" dirty="0" smtClean="0"/>
              <a:t>Assess for Pain</a:t>
            </a:r>
          </a:p>
        </p:txBody>
      </p:sp>
      <p:sp>
        <p:nvSpPr>
          <p:cNvPr id="72707"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sz="2800" b="1" u="sng" dirty="0" smtClean="0">
                <a:latin typeface="Arial" pitchFamily="34" charset="0"/>
              </a:rPr>
              <a:t>Infants</a:t>
            </a:r>
            <a:r>
              <a:rPr lang="en-US" sz="2800" b="1" dirty="0" smtClean="0">
                <a:latin typeface="Arial" pitchFamily="34" charset="0"/>
              </a:rPr>
              <a:t>: watch facial expression, FLACC </a:t>
            </a:r>
          </a:p>
          <a:p>
            <a:pPr eaLnBrk="1" hangingPunct="1">
              <a:lnSpc>
                <a:spcPct val="80000"/>
              </a:lnSpc>
              <a:buFont typeface="Wingdings" pitchFamily="2" charset="2"/>
              <a:buNone/>
              <a:defRPr/>
            </a:pPr>
            <a:r>
              <a:rPr lang="en-US" sz="2800" b="1" u="sng" dirty="0" smtClean="0">
                <a:latin typeface="Arial" pitchFamily="34" charset="0"/>
              </a:rPr>
              <a:t>Toddlers</a:t>
            </a:r>
            <a:r>
              <a:rPr lang="en-US" sz="2800" b="1" dirty="0" smtClean="0">
                <a:latin typeface="Arial" pitchFamily="34" charset="0"/>
              </a:rPr>
              <a:t>: grimace, clench teeth, restless</a:t>
            </a:r>
          </a:p>
          <a:p>
            <a:pPr eaLnBrk="1" hangingPunct="1">
              <a:lnSpc>
                <a:spcPct val="80000"/>
              </a:lnSpc>
              <a:buFont typeface="Wingdings" pitchFamily="2" charset="2"/>
              <a:buNone/>
              <a:defRPr/>
            </a:pPr>
            <a:r>
              <a:rPr lang="en-US" sz="2800" b="1" u="sng" dirty="0" smtClean="0">
                <a:latin typeface="Arial" pitchFamily="34" charset="0"/>
              </a:rPr>
              <a:t>Preschoolers</a:t>
            </a:r>
            <a:r>
              <a:rPr lang="en-US" sz="2800" b="1" dirty="0" smtClean="0">
                <a:latin typeface="Arial" pitchFamily="34" charset="0"/>
              </a:rPr>
              <a:t>: can locate pain, use face scale, fear bodily injury &amp; mutilation, literal</a:t>
            </a:r>
          </a:p>
          <a:p>
            <a:pPr eaLnBrk="1" hangingPunct="1">
              <a:lnSpc>
                <a:spcPct val="80000"/>
              </a:lnSpc>
              <a:buFont typeface="Wingdings" pitchFamily="2" charset="2"/>
              <a:buNone/>
              <a:defRPr/>
            </a:pPr>
            <a:r>
              <a:rPr lang="en-US" sz="2800" b="1" u="sng" dirty="0" smtClean="0">
                <a:latin typeface="Arial" pitchFamily="34" charset="0"/>
              </a:rPr>
              <a:t>School-aged</a:t>
            </a:r>
            <a:r>
              <a:rPr lang="en-US" sz="2800" b="1" dirty="0" smtClean="0">
                <a:latin typeface="Arial" pitchFamily="34" charset="0"/>
              </a:rPr>
              <a:t>: fear disability &amp; death, pain is punishment, “magical quality” of germs, can use faces scale</a:t>
            </a:r>
          </a:p>
          <a:p>
            <a:pPr eaLnBrk="1" hangingPunct="1">
              <a:lnSpc>
                <a:spcPct val="80000"/>
              </a:lnSpc>
              <a:buFont typeface="Wingdings" pitchFamily="2" charset="2"/>
              <a:buNone/>
              <a:defRPr/>
            </a:pPr>
            <a:r>
              <a:rPr lang="en-US" sz="2800" b="1" u="sng" dirty="0" smtClean="0">
                <a:latin typeface="Arial" pitchFamily="34" charset="0"/>
              </a:rPr>
              <a:t>Adolescents</a:t>
            </a:r>
            <a:r>
              <a:rPr lang="en-US" sz="2800" b="1" dirty="0" smtClean="0">
                <a:latin typeface="Arial" pitchFamily="34" charset="0"/>
              </a:rPr>
              <a:t>: use same pain scale as adults</a:t>
            </a:r>
          </a:p>
          <a:p>
            <a:pPr eaLnBrk="1" hangingPunct="1">
              <a:lnSpc>
                <a:spcPct val="80000"/>
              </a:lnSpc>
              <a:defRPr/>
            </a:pPr>
            <a:endParaRPr lang="en-US" sz="2800" dirty="0" smtClean="0"/>
          </a:p>
          <a:p>
            <a:pPr eaLnBrk="1" hangingPunct="1">
              <a:lnSpc>
                <a:spcPct val="80000"/>
              </a:lnSpc>
              <a:defRPr/>
            </a:pPr>
            <a:endParaRPr lang="en-US" sz="2800" dirty="0"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algn="ctr" eaLnBrk="1" hangingPunct="1">
              <a:defRPr/>
            </a:pPr>
            <a:r>
              <a:rPr lang="en-US" smtClean="0"/>
              <a:t>Pediatric Pain Assessment</a:t>
            </a:r>
          </a:p>
        </p:txBody>
      </p:sp>
      <p:sp>
        <p:nvSpPr>
          <p:cNvPr id="73731" name="Rectangle 3"/>
          <p:cNvSpPr>
            <a:spLocks noGrp="1" noChangeArrowheads="1"/>
          </p:cNvSpPr>
          <p:nvPr>
            <p:ph type="body" idx="1"/>
          </p:nvPr>
        </p:nvSpPr>
        <p:spPr/>
        <p:txBody>
          <a:bodyPr/>
          <a:lstStyle/>
          <a:p>
            <a:pPr algn="ctr" eaLnBrk="1" hangingPunct="1">
              <a:buFont typeface="Wingdings" pitchFamily="2" charset="2"/>
              <a:buNone/>
              <a:defRPr/>
            </a:pPr>
            <a:r>
              <a:rPr lang="en-US" smtClean="0">
                <a:latin typeface="Arial" pitchFamily="34" charset="0"/>
              </a:rPr>
              <a:t>Pain is whatever the child experiencing it says it is”.</a:t>
            </a:r>
          </a:p>
          <a:p>
            <a:pPr algn="ctr" eaLnBrk="1" hangingPunct="1">
              <a:buFont typeface="Wingdings" pitchFamily="2" charset="2"/>
              <a:buNone/>
              <a:defRPr/>
            </a:pPr>
            <a:endParaRPr lang="en-US" smtClean="0">
              <a:latin typeface="Arial" pitchFamily="34" charset="0"/>
            </a:endParaRPr>
          </a:p>
          <a:p>
            <a:pPr eaLnBrk="1" hangingPunct="1">
              <a:defRPr/>
            </a:pPr>
            <a:endParaRPr lang="en-US" smtClean="0"/>
          </a:p>
        </p:txBody>
      </p:sp>
      <p:pic>
        <p:nvPicPr>
          <p:cNvPr id="125956" name="Picture 4" descr="pain scale"/>
          <p:cNvPicPr>
            <a:picLocks noChangeAspect="1" noChangeArrowheads="1"/>
          </p:cNvPicPr>
          <p:nvPr/>
        </p:nvPicPr>
        <p:blipFill>
          <a:blip r:embed="rId2"/>
          <a:srcRect/>
          <a:stretch>
            <a:fillRect/>
          </a:stretch>
        </p:blipFill>
        <p:spPr bwMode="auto">
          <a:xfrm>
            <a:off x="685800" y="3276600"/>
            <a:ext cx="8001000" cy="2343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1+#ppt_w/2"/>
                                          </p:val>
                                        </p:tav>
                                        <p:tav tm="100000">
                                          <p:val>
                                            <p:strVal val="#ppt_x"/>
                                          </p:val>
                                        </p:tav>
                                      </p:tavLst>
                                    </p:anim>
                                    <p:anim calcmode="lin" valueType="num">
                                      <p:cBhvr additive="base">
                                        <p:cTn id="8" dur="500" fill="hold"/>
                                        <p:tgtEl>
                                          <p:spTgt spid="1259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sz="4000" smtClean="0"/>
              <a:t>Children are under-medicated because of these </a:t>
            </a:r>
            <a:r>
              <a:rPr lang="en-US" sz="4000" b="0" i="1" u="sng" smtClean="0"/>
              <a:t>MYTHS:</a:t>
            </a:r>
          </a:p>
        </p:txBody>
      </p:sp>
      <p:sp>
        <p:nvSpPr>
          <p:cNvPr id="74755" name="Rectangle 3"/>
          <p:cNvSpPr>
            <a:spLocks noGrp="1" noChangeArrowheads="1"/>
          </p:cNvSpPr>
          <p:nvPr>
            <p:ph type="body" idx="1"/>
          </p:nvPr>
        </p:nvSpPr>
        <p:spPr/>
        <p:txBody>
          <a:bodyPr/>
          <a:lstStyle/>
          <a:p>
            <a:pPr eaLnBrk="1" hangingPunct="1">
              <a:lnSpc>
                <a:spcPct val="80000"/>
              </a:lnSpc>
              <a:buClr>
                <a:schemeClr val="tx1"/>
              </a:buClr>
              <a:buFont typeface="Wingdings" pitchFamily="2" charset="2"/>
              <a:buChar char="ü"/>
              <a:defRPr/>
            </a:pPr>
            <a:r>
              <a:rPr lang="en-US" sz="2800" b="1" smtClean="0">
                <a:latin typeface="Arial" pitchFamily="34" charset="0"/>
              </a:rPr>
              <a:t>infants don’t feel pain</a:t>
            </a:r>
          </a:p>
          <a:p>
            <a:pPr eaLnBrk="1" hangingPunct="1">
              <a:lnSpc>
                <a:spcPct val="80000"/>
              </a:lnSpc>
              <a:buClr>
                <a:schemeClr val="tx1"/>
              </a:buClr>
              <a:buFont typeface="Wingdings" pitchFamily="2" charset="2"/>
              <a:buChar char="ü"/>
              <a:defRPr/>
            </a:pPr>
            <a:r>
              <a:rPr lang="en-US" sz="2800" b="1" smtClean="0">
                <a:latin typeface="Arial" pitchFamily="34" charset="0"/>
              </a:rPr>
              <a:t>children tolerate pain better than adults</a:t>
            </a:r>
          </a:p>
          <a:p>
            <a:pPr eaLnBrk="1" hangingPunct="1">
              <a:lnSpc>
                <a:spcPct val="80000"/>
              </a:lnSpc>
              <a:buClr>
                <a:schemeClr val="tx1"/>
              </a:buClr>
              <a:buFont typeface="Wingdings" pitchFamily="2" charset="2"/>
              <a:buChar char="ü"/>
              <a:defRPr/>
            </a:pPr>
            <a:r>
              <a:rPr lang="en-US" sz="2800" b="1" smtClean="0">
                <a:latin typeface="Arial" pitchFamily="34" charset="0"/>
              </a:rPr>
              <a:t>children cannot tell you where it hurts</a:t>
            </a:r>
          </a:p>
          <a:p>
            <a:pPr eaLnBrk="1" hangingPunct="1">
              <a:lnSpc>
                <a:spcPct val="80000"/>
              </a:lnSpc>
              <a:buClr>
                <a:schemeClr val="tx1"/>
              </a:buClr>
              <a:buFont typeface="Wingdings" pitchFamily="2" charset="2"/>
              <a:buChar char="ü"/>
              <a:defRPr/>
            </a:pPr>
            <a:r>
              <a:rPr lang="en-US" sz="2800" b="1" smtClean="0">
                <a:latin typeface="Arial" pitchFamily="34" charset="0"/>
              </a:rPr>
              <a:t>children always tell the truth about pain</a:t>
            </a:r>
          </a:p>
          <a:p>
            <a:pPr eaLnBrk="1" hangingPunct="1">
              <a:lnSpc>
                <a:spcPct val="80000"/>
              </a:lnSpc>
              <a:buClr>
                <a:schemeClr val="tx1"/>
              </a:buClr>
              <a:buFont typeface="Wingdings" pitchFamily="2" charset="2"/>
              <a:buChar char="ü"/>
              <a:defRPr/>
            </a:pPr>
            <a:r>
              <a:rPr lang="en-US" sz="2800" b="1" smtClean="0">
                <a:latin typeface="Arial" pitchFamily="34" charset="0"/>
              </a:rPr>
              <a:t>children become accustomed to painful procedures</a:t>
            </a:r>
          </a:p>
          <a:p>
            <a:pPr eaLnBrk="1" hangingPunct="1">
              <a:lnSpc>
                <a:spcPct val="80000"/>
              </a:lnSpc>
              <a:buClr>
                <a:schemeClr val="tx1"/>
              </a:buClr>
              <a:buFont typeface="Wingdings" pitchFamily="2" charset="2"/>
              <a:buChar char="ü"/>
              <a:defRPr/>
            </a:pPr>
            <a:r>
              <a:rPr lang="en-US" sz="2800" b="1" smtClean="0">
                <a:latin typeface="Arial" pitchFamily="34" charset="0"/>
              </a:rPr>
              <a:t>parents do not want to be involved in child’s pain control</a:t>
            </a:r>
          </a:p>
          <a:p>
            <a:pPr eaLnBrk="1" hangingPunct="1">
              <a:lnSpc>
                <a:spcPct val="80000"/>
              </a:lnSpc>
              <a:buClr>
                <a:schemeClr val="tx1"/>
              </a:buClr>
              <a:buFont typeface="Wingdings" pitchFamily="2" charset="2"/>
              <a:buChar char="ü"/>
              <a:defRPr/>
            </a:pPr>
            <a:r>
              <a:rPr lang="en-US" sz="2800" b="1" smtClean="0">
                <a:latin typeface="Arial" pitchFamily="34" charset="0"/>
              </a:rPr>
              <a:t>narcotics are more dangerous for children</a:t>
            </a:r>
            <a:endParaRPr lang="en-US" sz="2800" b="1" smtClean="0"/>
          </a:p>
          <a:p>
            <a:pPr eaLnBrk="1" hangingPunct="1">
              <a:lnSpc>
                <a:spcPct val="80000"/>
              </a:lnSpc>
              <a:defRPr/>
            </a:pPr>
            <a:endParaRPr lang="en-US" sz="2800" smtClean="0"/>
          </a:p>
          <a:p>
            <a:pPr eaLnBrk="1" hangingPunct="1">
              <a:lnSpc>
                <a:spcPct val="80000"/>
              </a:lnSpc>
              <a:buFont typeface="Wingdings" pitchFamily="2" charset="2"/>
              <a:buNone/>
              <a:defRPr/>
            </a:pPr>
            <a:endParaRPr lang="en-US" sz="2800"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Interventions</a:t>
            </a:r>
            <a:endParaRPr lang="en-US" dirty="0"/>
          </a:p>
        </p:txBody>
      </p:sp>
      <p:sp>
        <p:nvSpPr>
          <p:cNvPr id="3" name="Content Placeholder 2"/>
          <p:cNvSpPr>
            <a:spLocks noGrp="1"/>
          </p:cNvSpPr>
          <p:nvPr>
            <p:ph idx="1"/>
          </p:nvPr>
        </p:nvSpPr>
        <p:spPr/>
        <p:txBody>
          <a:bodyPr/>
          <a:lstStyle/>
          <a:p>
            <a:pPr>
              <a:defRPr/>
            </a:pPr>
            <a:r>
              <a:rPr lang="en-US" dirty="0"/>
              <a:t>Nurses have an ethical obligation to relieve a child’s </a:t>
            </a:r>
            <a:r>
              <a:rPr lang="en-US" dirty="0" smtClean="0"/>
              <a:t>suffering</a:t>
            </a:r>
          </a:p>
          <a:p>
            <a:pPr>
              <a:defRPr/>
            </a:pPr>
            <a:r>
              <a:rPr lang="en-US" dirty="0" smtClean="0"/>
              <a:t>In addition adequate pain relief leads to</a:t>
            </a:r>
          </a:p>
          <a:p>
            <a:pPr lvl="1">
              <a:defRPr/>
            </a:pPr>
            <a:r>
              <a:rPr lang="en-US" dirty="0" smtClean="0"/>
              <a:t>earlier mobilization</a:t>
            </a:r>
          </a:p>
          <a:p>
            <a:pPr lvl="1">
              <a:defRPr/>
            </a:pPr>
            <a:r>
              <a:rPr lang="en-US" dirty="0" smtClean="0"/>
              <a:t>shortened </a:t>
            </a:r>
            <a:r>
              <a:rPr lang="en-US" dirty="0"/>
              <a:t>hospital </a:t>
            </a:r>
            <a:r>
              <a:rPr lang="en-US" dirty="0" smtClean="0"/>
              <a:t>stays</a:t>
            </a:r>
          </a:p>
          <a:p>
            <a:pPr lvl="1">
              <a:defRPr/>
            </a:pPr>
            <a:r>
              <a:rPr lang="en-US" dirty="0"/>
              <a:t>r</a:t>
            </a:r>
            <a:r>
              <a:rPr lang="en-US" dirty="0" smtClean="0"/>
              <a:t>educed costs</a:t>
            </a:r>
            <a:r>
              <a:rPr lang="en-US"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Therapeutic relationship Role</a:t>
            </a:r>
            <a:endParaRPr lang="en-US" dirty="0"/>
          </a:p>
        </p:txBody>
      </p:sp>
      <p:sp>
        <p:nvSpPr>
          <p:cNvPr id="3" name="Content Placeholder 2"/>
          <p:cNvSpPr>
            <a:spLocks noGrp="1"/>
          </p:cNvSpPr>
          <p:nvPr>
            <p:ph idx="1"/>
          </p:nvPr>
        </p:nvSpPr>
        <p:spPr/>
        <p:txBody>
          <a:bodyPr/>
          <a:lstStyle/>
          <a:p>
            <a:pPr marL="514350" indent="-514350">
              <a:buNone/>
            </a:pPr>
            <a:r>
              <a:rPr lang="en-GB" dirty="0" smtClean="0"/>
              <a:t> This by relating to children and their families and able to distinguish their feelings and needs.</a:t>
            </a:r>
          </a:p>
          <a:p>
            <a:pPr marL="514350" indent="-514350">
              <a:buAutoNum type="arabicPeriod"/>
            </a:pPr>
            <a:endParaRPr lang="en-GB" dirty="0" smtClean="0"/>
          </a:p>
          <a:p>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smtClean="0"/>
              <a:t>Assess the child using QUESTT:</a:t>
            </a:r>
          </a:p>
        </p:txBody>
      </p:sp>
      <p:sp>
        <p:nvSpPr>
          <p:cNvPr id="75779" name="Rectangle 3"/>
          <p:cNvSpPr>
            <a:spLocks noGrp="1" noChangeArrowheads="1"/>
          </p:cNvSpPr>
          <p:nvPr>
            <p:ph type="body" idx="1"/>
          </p:nvPr>
        </p:nvSpPr>
        <p:spPr/>
        <p:txBody>
          <a:bodyPr/>
          <a:lstStyle/>
          <a:p>
            <a:pPr eaLnBrk="1" hangingPunct="1">
              <a:buClr>
                <a:schemeClr val="tx1"/>
              </a:buClr>
              <a:buFont typeface="Wingdings" pitchFamily="2" charset="2"/>
              <a:buChar char="Ø"/>
              <a:defRPr/>
            </a:pPr>
            <a:r>
              <a:rPr lang="en-US" b="1" smtClean="0">
                <a:latin typeface="Arial" pitchFamily="34" charset="0"/>
              </a:rPr>
              <a:t>Q</a:t>
            </a:r>
            <a:r>
              <a:rPr lang="en-US" smtClean="0">
                <a:latin typeface="Arial" pitchFamily="34" charset="0"/>
              </a:rPr>
              <a:t>uestion the child.</a:t>
            </a:r>
          </a:p>
          <a:p>
            <a:pPr eaLnBrk="1" hangingPunct="1">
              <a:buClr>
                <a:schemeClr val="tx1"/>
              </a:buClr>
              <a:buFont typeface="Wingdings" pitchFamily="2" charset="2"/>
              <a:buChar char="Ø"/>
              <a:defRPr/>
            </a:pPr>
            <a:r>
              <a:rPr lang="en-US" b="1" smtClean="0">
                <a:latin typeface="Arial" pitchFamily="34" charset="0"/>
              </a:rPr>
              <a:t>U</a:t>
            </a:r>
            <a:r>
              <a:rPr lang="en-US" smtClean="0">
                <a:latin typeface="Arial" pitchFamily="34" charset="0"/>
              </a:rPr>
              <a:t>se pain rating scales.</a:t>
            </a:r>
          </a:p>
          <a:p>
            <a:pPr eaLnBrk="1" hangingPunct="1">
              <a:buClr>
                <a:schemeClr val="tx1"/>
              </a:buClr>
              <a:buFont typeface="Wingdings" pitchFamily="2" charset="2"/>
              <a:buChar char="Ø"/>
              <a:defRPr/>
            </a:pPr>
            <a:r>
              <a:rPr lang="en-US" b="1" smtClean="0">
                <a:latin typeface="Arial" pitchFamily="34" charset="0"/>
              </a:rPr>
              <a:t>E</a:t>
            </a:r>
            <a:r>
              <a:rPr lang="en-US" smtClean="0">
                <a:latin typeface="Arial" pitchFamily="34" charset="0"/>
              </a:rPr>
              <a:t>valuate behavior &amp; physiologic changes.</a:t>
            </a:r>
          </a:p>
          <a:p>
            <a:pPr eaLnBrk="1" hangingPunct="1">
              <a:buClr>
                <a:schemeClr val="tx1"/>
              </a:buClr>
              <a:buFont typeface="Wingdings" pitchFamily="2" charset="2"/>
              <a:buChar char="Ø"/>
              <a:defRPr/>
            </a:pPr>
            <a:r>
              <a:rPr lang="en-US" b="1" smtClean="0">
                <a:latin typeface="Arial" pitchFamily="34" charset="0"/>
              </a:rPr>
              <a:t>S</a:t>
            </a:r>
            <a:r>
              <a:rPr lang="en-US" smtClean="0">
                <a:latin typeface="Arial" pitchFamily="34" charset="0"/>
              </a:rPr>
              <a:t>ecure the parents’ involvement</a:t>
            </a:r>
          </a:p>
          <a:p>
            <a:pPr eaLnBrk="1" hangingPunct="1">
              <a:buClr>
                <a:schemeClr val="tx1"/>
              </a:buClr>
              <a:buFont typeface="Wingdings" pitchFamily="2" charset="2"/>
              <a:buChar char="Ø"/>
              <a:defRPr/>
            </a:pPr>
            <a:r>
              <a:rPr lang="en-US" b="1" smtClean="0">
                <a:latin typeface="Arial" pitchFamily="34" charset="0"/>
              </a:rPr>
              <a:t>T</a:t>
            </a:r>
            <a:r>
              <a:rPr lang="en-US" smtClean="0">
                <a:latin typeface="Arial" pitchFamily="34" charset="0"/>
              </a:rPr>
              <a:t>ake into consideration: cause of pain.</a:t>
            </a:r>
          </a:p>
          <a:p>
            <a:pPr eaLnBrk="1" hangingPunct="1">
              <a:buClr>
                <a:schemeClr val="tx1"/>
              </a:buClr>
              <a:buFont typeface="Wingdings" pitchFamily="2" charset="2"/>
              <a:buChar char="Ø"/>
              <a:defRPr/>
            </a:pPr>
            <a:r>
              <a:rPr lang="en-US" b="1" smtClean="0">
                <a:latin typeface="Arial" pitchFamily="34" charset="0"/>
              </a:rPr>
              <a:t>T</a:t>
            </a:r>
            <a:r>
              <a:rPr lang="en-US" smtClean="0">
                <a:latin typeface="Arial" pitchFamily="34" charset="0"/>
              </a:rPr>
              <a:t>ake action &amp; evaluate results.</a:t>
            </a:r>
          </a:p>
          <a:p>
            <a:pPr eaLnBrk="1" hangingPunct="1">
              <a:buClr>
                <a:schemeClr val="tx1"/>
              </a:buClr>
              <a:buFont typeface="Wingdings" pitchFamily="2" charset="2"/>
              <a:buChar char="Ø"/>
              <a:defRPr/>
            </a:pPr>
            <a:endParaRPr lang="en-US" smtClean="0"/>
          </a:p>
          <a:p>
            <a:pPr eaLnBrk="1" hangingPunct="1">
              <a:defRPr/>
            </a:pPr>
            <a:endParaRPr lang="en-US" smtClean="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Interventions</a:t>
            </a:r>
            <a:endParaRPr lang="en-US" dirty="0"/>
          </a:p>
        </p:txBody>
      </p:sp>
      <p:sp>
        <p:nvSpPr>
          <p:cNvPr id="3" name="Content Placeholder 2"/>
          <p:cNvSpPr>
            <a:spLocks noGrp="1"/>
          </p:cNvSpPr>
          <p:nvPr>
            <p:ph idx="1"/>
          </p:nvPr>
        </p:nvSpPr>
        <p:spPr/>
        <p:txBody>
          <a:bodyPr/>
          <a:lstStyle/>
          <a:p>
            <a:pPr>
              <a:defRPr/>
            </a:pPr>
            <a:r>
              <a:rPr lang="en-US" dirty="0" smtClean="0"/>
              <a:t>Medicate for Pain</a:t>
            </a:r>
          </a:p>
          <a:p>
            <a:pPr marL="0" indent="0">
              <a:buFont typeface="Wingdings" pitchFamily="2" charset="2"/>
              <a:buNone/>
              <a:defRPr/>
            </a:pPr>
            <a:endParaRPr lang="en-US" dirty="0" smtClean="0"/>
          </a:p>
          <a:p>
            <a:pPr>
              <a:defRPr/>
            </a:pPr>
            <a:r>
              <a:rPr lang="en-US" dirty="0" smtClean="0"/>
              <a:t>Non Pharmacological Therapy</a:t>
            </a:r>
          </a:p>
          <a:p>
            <a:pPr lvl="1">
              <a:defRPr/>
            </a:pPr>
            <a:r>
              <a:rPr lang="en-US" b="1" dirty="0"/>
              <a:t>Cutaneous </a:t>
            </a:r>
            <a:r>
              <a:rPr lang="en-US" b="1" dirty="0" smtClean="0"/>
              <a:t>Stimulation</a:t>
            </a:r>
          </a:p>
          <a:p>
            <a:pPr lvl="1">
              <a:defRPr/>
            </a:pPr>
            <a:r>
              <a:rPr lang="en-US" b="1" dirty="0" smtClean="0"/>
              <a:t>Distraction</a:t>
            </a:r>
          </a:p>
          <a:p>
            <a:pPr lvl="1">
              <a:defRPr/>
            </a:pPr>
            <a:r>
              <a:rPr lang="en-US" b="1" dirty="0" smtClean="0"/>
              <a:t>Guided Imagery</a:t>
            </a:r>
          </a:p>
          <a:p>
            <a:pPr lvl="1">
              <a:defRPr/>
            </a:pPr>
            <a:r>
              <a:rPr lang="en-US" b="1" dirty="0" smtClean="0"/>
              <a:t>Hot or Cold application</a:t>
            </a:r>
          </a:p>
          <a:p>
            <a:pPr lvl="1">
              <a:defRPr/>
            </a:pPr>
            <a:r>
              <a:rPr lang="en-US" b="1" dirty="0" smtClean="0"/>
              <a:t>Relaxation </a:t>
            </a:r>
          </a:p>
          <a:p>
            <a:pPr lvl="1">
              <a:defRPr/>
            </a:pP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smtClean="0"/>
              <a:t>Hospitalization for all pediatric patients</a:t>
            </a:r>
          </a:p>
        </p:txBody>
      </p:sp>
      <p:sp>
        <p:nvSpPr>
          <p:cNvPr id="76803" name="Rectangle 3"/>
          <p:cNvSpPr>
            <a:spLocks noGrp="1" noChangeArrowheads="1"/>
          </p:cNvSpPr>
          <p:nvPr>
            <p:ph type="body" idx="1"/>
          </p:nvPr>
        </p:nvSpPr>
        <p:spPr/>
        <p:txBody>
          <a:bodyPr/>
          <a:lstStyle/>
          <a:p>
            <a:pPr lvl="2" eaLnBrk="1" hangingPunct="1">
              <a:lnSpc>
                <a:spcPct val="90000"/>
              </a:lnSpc>
              <a:buClr>
                <a:schemeClr val="tx1"/>
              </a:buClr>
              <a:buFont typeface="Wingdings" pitchFamily="2" charset="2"/>
              <a:buNone/>
              <a:defRPr/>
            </a:pPr>
            <a:r>
              <a:rPr lang="en-US" sz="3200" b="1" dirty="0" smtClean="0">
                <a:latin typeface="Arial" pitchFamily="34" charset="0"/>
              </a:rPr>
              <a:t>GOALS:</a:t>
            </a:r>
          </a:p>
          <a:p>
            <a:pPr lvl="2" eaLnBrk="1" hangingPunct="1">
              <a:lnSpc>
                <a:spcPct val="90000"/>
              </a:lnSpc>
              <a:buClr>
                <a:schemeClr val="tx1"/>
              </a:buClr>
              <a:buFont typeface="Wingdings" pitchFamily="2" charset="2"/>
              <a:buChar char="Ø"/>
              <a:defRPr/>
            </a:pPr>
            <a:r>
              <a:rPr lang="en-US" sz="3200" b="1" dirty="0" smtClean="0">
                <a:latin typeface="Arial" pitchFamily="34" charset="0"/>
              </a:rPr>
              <a:t>Child will be prepared.</a:t>
            </a:r>
          </a:p>
          <a:p>
            <a:pPr lvl="2" eaLnBrk="1" hangingPunct="1">
              <a:lnSpc>
                <a:spcPct val="90000"/>
              </a:lnSpc>
              <a:buClr>
                <a:schemeClr val="tx1"/>
              </a:buClr>
              <a:buFont typeface="Wingdings" pitchFamily="2" charset="2"/>
              <a:buChar char="Ø"/>
              <a:defRPr/>
            </a:pPr>
            <a:r>
              <a:rPr lang="en-US" sz="3200" b="1" dirty="0" smtClean="0">
                <a:latin typeface="Arial" pitchFamily="34" charset="0"/>
              </a:rPr>
              <a:t>Child will experience little or no separation.</a:t>
            </a:r>
          </a:p>
          <a:p>
            <a:pPr lvl="2" eaLnBrk="1" hangingPunct="1">
              <a:lnSpc>
                <a:spcPct val="90000"/>
              </a:lnSpc>
              <a:buClr>
                <a:schemeClr val="tx1"/>
              </a:buClr>
              <a:buFont typeface="Wingdings" pitchFamily="2" charset="2"/>
              <a:buChar char="Ø"/>
              <a:defRPr/>
            </a:pPr>
            <a:r>
              <a:rPr lang="en-US" sz="3200" b="1" dirty="0" smtClean="0">
                <a:latin typeface="Arial" pitchFamily="34" charset="0"/>
              </a:rPr>
              <a:t>Child will maintain sense of control.</a:t>
            </a:r>
          </a:p>
          <a:p>
            <a:pPr lvl="2" eaLnBrk="1" hangingPunct="1">
              <a:lnSpc>
                <a:spcPct val="90000"/>
              </a:lnSpc>
              <a:buClr>
                <a:schemeClr val="tx1"/>
              </a:buClr>
              <a:buFont typeface="Wingdings" pitchFamily="2" charset="2"/>
              <a:buChar char="Ø"/>
              <a:defRPr/>
            </a:pPr>
            <a:r>
              <a:rPr lang="en-US" sz="3200" b="1" dirty="0" smtClean="0">
                <a:latin typeface="Arial" pitchFamily="34" charset="0"/>
              </a:rPr>
              <a:t>Child will exhibit decreased fear of bodily injury.</a:t>
            </a:r>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838200"/>
          </a:xfrm>
        </p:spPr>
        <p:txBody>
          <a:bodyPr/>
          <a:lstStyle/>
          <a:p>
            <a:r>
              <a:rPr lang="en-US" dirty="0" smtClean="0"/>
              <a:t>ETAT</a:t>
            </a:r>
            <a:endParaRPr lang="en-US" dirty="0"/>
          </a:p>
        </p:txBody>
      </p:sp>
      <p:sp>
        <p:nvSpPr>
          <p:cNvPr id="3" name="Content Placeholder 2"/>
          <p:cNvSpPr>
            <a:spLocks noGrp="1"/>
          </p:cNvSpPr>
          <p:nvPr>
            <p:ph idx="1"/>
          </p:nvPr>
        </p:nvSpPr>
        <p:spPr>
          <a:xfrm>
            <a:off x="685800" y="990600"/>
            <a:ext cx="8001000" cy="5029200"/>
          </a:xfrm>
        </p:spPr>
        <p:txBody>
          <a:bodyPr/>
          <a:lstStyle/>
          <a:p>
            <a:pPr>
              <a:buNone/>
            </a:pPr>
            <a:r>
              <a:rPr lang="en-US" sz="2000" dirty="0" smtClean="0">
                <a:latin typeface="Calibri" pitchFamily="34" charset="0"/>
              </a:rPr>
              <a:t>At the end of the unit you will be able to:</a:t>
            </a:r>
          </a:p>
          <a:p>
            <a:pPr>
              <a:buFont typeface="Wingdings" pitchFamily="2" charset="2"/>
              <a:buChar char="q"/>
            </a:pPr>
            <a:r>
              <a:rPr lang="en-US" sz="2000" dirty="0" smtClean="0">
                <a:latin typeface="Calibri" pitchFamily="34" charset="0"/>
              </a:rPr>
              <a:t>Triage all sick children when they arrive at a health facility, into the following categories:</a:t>
            </a:r>
          </a:p>
          <a:p>
            <a:pPr lvl="1">
              <a:buFont typeface="Wingdings" pitchFamily="2" charset="2"/>
              <a:buChar char="ü"/>
            </a:pPr>
            <a:r>
              <a:rPr lang="en-US" sz="2000" dirty="0" smtClean="0">
                <a:latin typeface="Calibri" pitchFamily="34" charset="0"/>
              </a:rPr>
              <a:t>those with emergency signs</a:t>
            </a:r>
          </a:p>
          <a:p>
            <a:pPr lvl="1">
              <a:buFont typeface="Wingdings" pitchFamily="2" charset="2"/>
              <a:buChar char="ü"/>
            </a:pPr>
            <a:r>
              <a:rPr lang="en-US" sz="2000" dirty="0" smtClean="0">
                <a:latin typeface="Calibri" pitchFamily="34" charset="0"/>
              </a:rPr>
              <a:t>those with priority signs</a:t>
            </a:r>
          </a:p>
          <a:p>
            <a:pPr lvl="1">
              <a:buFont typeface="Wingdings" pitchFamily="2" charset="2"/>
              <a:buChar char="ü"/>
            </a:pPr>
            <a:r>
              <a:rPr lang="en-US" sz="2000" dirty="0" smtClean="0">
                <a:latin typeface="Calibri" pitchFamily="34" charset="0"/>
              </a:rPr>
              <a:t>those who are non-urgent cases.</a:t>
            </a:r>
          </a:p>
          <a:p>
            <a:pPr>
              <a:buFont typeface="Wingdings" pitchFamily="2" charset="2"/>
              <a:buChar char="q"/>
            </a:pPr>
            <a:r>
              <a:rPr lang="en-US" sz="2000" dirty="0" smtClean="0">
                <a:latin typeface="Calibri" pitchFamily="34" charset="0"/>
              </a:rPr>
              <a:t>Assess a child’s airway and breathing and give emergency treatments.</a:t>
            </a:r>
          </a:p>
          <a:p>
            <a:pPr>
              <a:buFont typeface="Wingdings" pitchFamily="2" charset="2"/>
              <a:buChar char="q"/>
            </a:pPr>
            <a:r>
              <a:rPr lang="en-US" sz="2000" dirty="0" smtClean="0">
                <a:latin typeface="Calibri" pitchFamily="34" charset="0"/>
              </a:rPr>
              <a:t> Assess the child’s status of circulation and level of consciousness.</a:t>
            </a:r>
          </a:p>
          <a:p>
            <a:pPr>
              <a:buFont typeface="Wingdings" pitchFamily="2" charset="2"/>
              <a:buChar char="q"/>
            </a:pPr>
            <a:r>
              <a:rPr lang="en-US" sz="2000" dirty="0" smtClean="0">
                <a:latin typeface="Calibri" pitchFamily="34" charset="0"/>
              </a:rPr>
              <a:t>Manage shock, coma, and convulsions in a child.</a:t>
            </a:r>
          </a:p>
          <a:p>
            <a:pPr>
              <a:buFont typeface="Wingdings" pitchFamily="2" charset="2"/>
              <a:buChar char="q"/>
            </a:pPr>
            <a:r>
              <a:rPr lang="en-US" sz="2000" dirty="0" smtClean="0">
                <a:latin typeface="Calibri" pitchFamily="34" charset="0"/>
              </a:rPr>
              <a:t>Assess and manage severe dehydration in a child with </a:t>
            </a:r>
            <a:r>
              <a:rPr lang="en-US" sz="2000" dirty="0" err="1" smtClean="0">
                <a:latin typeface="Calibri" pitchFamily="34" charset="0"/>
              </a:rPr>
              <a:t>diarrhoea</a:t>
            </a:r>
            <a:r>
              <a:rPr lang="en-US" sz="2000" dirty="0" smtClean="0">
                <a:latin typeface="Calibri" pitchFamily="34" charset="0"/>
              </a:rPr>
              <a:t>.</a:t>
            </a:r>
          </a:p>
          <a:p>
            <a:pPr>
              <a:buFont typeface="Wingdings" pitchFamily="2" charset="2"/>
              <a:buChar char="q"/>
            </a:pPr>
            <a:r>
              <a:rPr lang="en-US" sz="2000" dirty="0" smtClean="0">
                <a:latin typeface="Calibri" pitchFamily="34" charset="0"/>
              </a:rPr>
              <a:t>Plan and implement ETAT in your own working area in your hospital.</a:t>
            </a:r>
            <a:endParaRPr lang="en-US" sz="2000" dirty="0">
              <a:latin typeface="Calibri"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533400"/>
            <a:ext cx="7696200" cy="4953000"/>
          </a:xfrm>
        </p:spPr>
        <p:txBody>
          <a:bodyPr/>
          <a:lstStyle/>
          <a:p>
            <a:r>
              <a:rPr lang="en-US" sz="2400" dirty="0" smtClean="0">
                <a:latin typeface="Calibri" pitchFamily="34" charset="0"/>
              </a:rPr>
              <a:t>Many deaths in hospital occur within 24 hours of admission. </a:t>
            </a:r>
          </a:p>
          <a:p>
            <a:r>
              <a:rPr lang="en-US" sz="2400" dirty="0" smtClean="0">
                <a:latin typeface="Calibri" pitchFamily="34" charset="0"/>
              </a:rPr>
              <a:t>Some of these deaths can be prevented if very sick children are quickly identified on their arrival and treatment is started without delay. </a:t>
            </a:r>
          </a:p>
          <a:p>
            <a:r>
              <a:rPr lang="en-US" sz="2400" dirty="0" smtClean="0">
                <a:latin typeface="Calibri" pitchFamily="34" charset="0"/>
              </a:rPr>
              <a:t>In many hospitals around the world, children are not checked before a senior health worker examines them; as a result, some seriously ill patients have to wait a very long time before they are seen and treated. </a:t>
            </a:r>
          </a:p>
          <a:p>
            <a:r>
              <a:rPr lang="en-US" sz="2400" dirty="0" smtClean="0">
                <a:latin typeface="Calibri" pitchFamily="34" charset="0"/>
              </a:rPr>
              <a:t>Children are known to have died of a treatable condition when waiting in the queue for their turn. </a:t>
            </a:r>
          </a:p>
          <a:p>
            <a:r>
              <a:rPr lang="en-US" sz="2400" dirty="0" smtClean="0">
                <a:latin typeface="Calibri" pitchFamily="34" charset="0"/>
              </a:rPr>
              <a:t>The idea of triage is to prevent this from happening.</a:t>
            </a: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sz="3200" b="1" dirty="0" smtClean="0"/>
              <a:t>Triaging of Sick Children</a:t>
            </a:r>
            <a:endParaRPr lang="en-US" b="1" dirty="0"/>
          </a:p>
        </p:txBody>
      </p:sp>
      <p:sp>
        <p:nvSpPr>
          <p:cNvPr id="3" name="Content Placeholder 2"/>
          <p:cNvSpPr>
            <a:spLocks noGrp="1"/>
          </p:cNvSpPr>
          <p:nvPr>
            <p:ph idx="1"/>
          </p:nvPr>
        </p:nvSpPr>
        <p:spPr>
          <a:xfrm>
            <a:off x="457200" y="1066800"/>
            <a:ext cx="8229600" cy="5059363"/>
          </a:xfrm>
        </p:spPr>
        <p:txBody>
          <a:bodyPr>
            <a:normAutofit fontScale="85000" lnSpcReduction="10000"/>
          </a:bodyPr>
          <a:lstStyle/>
          <a:p>
            <a:r>
              <a:rPr lang="en-US" dirty="0" smtClean="0"/>
              <a:t>Is the process of sorting of patients into priority groups according to their needs and the resources available.</a:t>
            </a:r>
          </a:p>
          <a:p>
            <a:r>
              <a:rPr lang="en-US" dirty="0" smtClean="0"/>
              <a:t>It involves rapidly examining all sick children when they first arrive in hospital in order to place them in one of the following categories:</a:t>
            </a:r>
          </a:p>
          <a:p>
            <a:pPr marL="1028700" lvl="1" indent="-571500">
              <a:buFont typeface="+mj-lt"/>
              <a:buAutoNum type="romanLcPeriod"/>
            </a:pPr>
            <a:r>
              <a:rPr lang="en-US" dirty="0" smtClean="0"/>
              <a:t>Those with </a:t>
            </a:r>
            <a:r>
              <a:rPr lang="en-US" b="1" dirty="0" smtClean="0"/>
              <a:t>EMERGENCY SIGNS </a:t>
            </a:r>
            <a:r>
              <a:rPr lang="en-US" dirty="0" smtClean="0"/>
              <a:t>who require immediate emergency treatment.</a:t>
            </a:r>
          </a:p>
          <a:p>
            <a:pPr marL="1028700" lvl="1" indent="-571500">
              <a:buFont typeface="+mj-lt"/>
              <a:buAutoNum type="romanLcPeriod" startAt="2"/>
            </a:pPr>
            <a:r>
              <a:rPr lang="en-US" dirty="0" smtClean="0"/>
              <a:t>Those with </a:t>
            </a:r>
            <a:r>
              <a:rPr lang="en-US" b="1" dirty="0" smtClean="0"/>
              <a:t>PRIORITY SIGNS </a:t>
            </a:r>
            <a:r>
              <a:rPr lang="en-US" dirty="0" smtClean="0"/>
              <a:t>should be given priority in the queue.</a:t>
            </a:r>
          </a:p>
          <a:p>
            <a:pPr marL="1028700" lvl="1" indent="-571500">
              <a:buFont typeface="+mj-lt"/>
              <a:buAutoNum type="romanLcPeriod" startAt="2"/>
            </a:pPr>
            <a:r>
              <a:rPr lang="en-US" dirty="0" smtClean="0"/>
              <a:t>Those who have no emergency or priority signs and therefore are </a:t>
            </a:r>
            <a:r>
              <a:rPr lang="en-US" b="1" dirty="0" smtClean="0"/>
              <a:t>NON-URGENT</a:t>
            </a:r>
            <a:r>
              <a:rPr lang="en-US" dirty="0" smtClean="0"/>
              <a:t> cases can wait their turn in the queue</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914400"/>
          </a:xfrm>
        </p:spPr>
        <p:txBody>
          <a:bodyPr/>
          <a:lstStyle/>
          <a:p>
            <a:r>
              <a:rPr lang="en-US" b="1" dirty="0" smtClean="0"/>
              <a:t>The triaging process</a:t>
            </a:r>
            <a:endParaRPr lang="en-US" dirty="0"/>
          </a:p>
        </p:txBody>
      </p:sp>
      <p:sp>
        <p:nvSpPr>
          <p:cNvPr id="3" name="Content Placeholder 2"/>
          <p:cNvSpPr>
            <a:spLocks noGrp="1"/>
          </p:cNvSpPr>
          <p:nvPr>
            <p:ph idx="1"/>
          </p:nvPr>
        </p:nvSpPr>
        <p:spPr>
          <a:xfrm>
            <a:off x="685800" y="1066800"/>
            <a:ext cx="7696200" cy="4419600"/>
          </a:xfrm>
        </p:spPr>
        <p:txBody>
          <a:bodyPr/>
          <a:lstStyle/>
          <a:p>
            <a:r>
              <a:rPr lang="en-US" sz="2400" dirty="0" smtClean="0"/>
              <a:t>Triaging should not take much time. For a child who does not have emergency signs, it takes on average 20 seconds. </a:t>
            </a:r>
          </a:p>
          <a:p>
            <a:r>
              <a:rPr lang="en-US" sz="2400" dirty="0" smtClean="0"/>
              <a:t>The health worker should learn to assess several signs at the same time. </a:t>
            </a:r>
          </a:p>
          <a:p>
            <a:r>
              <a:rPr lang="en-US" sz="2400" dirty="0" smtClean="0"/>
              <a:t>FOR EXAMPLE</a:t>
            </a:r>
          </a:p>
          <a:p>
            <a:r>
              <a:rPr lang="en-US" sz="2400" dirty="0" smtClean="0"/>
              <a:t>A child who is smiling or crying does not have severe respiratory distress, shock or coma. The health worker looks at the child, observes the chest for breathing and priority signs such as severe malnutrition and listens to abnormal sounds such as </a:t>
            </a:r>
            <a:r>
              <a:rPr lang="en-US" sz="2400" dirty="0" err="1" smtClean="0"/>
              <a:t>stridor</a:t>
            </a:r>
            <a:r>
              <a:rPr lang="en-US" sz="2400" dirty="0" smtClean="0"/>
              <a:t> or grunting.</a:t>
            </a:r>
            <a:endParaRPr lang="en-US" sz="24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TRIAGING</a:t>
            </a:r>
            <a:endParaRPr lang="en-US" dirty="0"/>
          </a:p>
        </p:txBody>
      </p:sp>
      <p:sp>
        <p:nvSpPr>
          <p:cNvPr id="3" name="Content Placeholder 2"/>
          <p:cNvSpPr>
            <a:spLocks noGrp="1"/>
          </p:cNvSpPr>
          <p:nvPr>
            <p:ph idx="1"/>
          </p:nvPr>
        </p:nvSpPr>
        <p:spPr/>
        <p:txBody>
          <a:bodyPr/>
          <a:lstStyle/>
          <a:p>
            <a:r>
              <a:rPr lang="en-US" sz="2000" dirty="0" smtClean="0"/>
              <a:t>Several methods are available to facilitate the triaging process. </a:t>
            </a:r>
          </a:p>
          <a:p>
            <a:r>
              <a:rPr lang="en-US" sz="2000" dirty="0" smtClean="0"/>
              <a:t>One example is a stamp being used in Malawi consisting of the “ABCD” signs in which the health worker circles the correct step and initiates </a:t>
            </a:r>
            <a:r>
              <a:rPr lang="en-US" sz="2000" b="1" dirty="0" smtClean="0"/>
              <a:t>emergency treatment “E” or puts </a:t>
            </a:r>
            <a:r>
              <a:rPr lang="en-US" sz="2000" dirty="0" smtClean="0"/>
              <a:t>them in </a:t>
            </a:r>
            <a:r>
              <a:rPr lang="en-US" sz="2000" b="1" dirty="0" smtClean="0"/>
              <a:t>priority groups “P” or “Q” for children who can wait in the queue.</a:t>
            </a:r>
            <a:endParaRPr lang="en-US" sz="2000" dirty="0" smtClean="0"/>
          </a:p>
          <a:p>
            <a:r>
              <a:rPr lang="en-US" sz="2000" dirty="0" err="1" smtClean="0"/>
              <a:t>Colours</a:t>
            </a:r>
            <a:r>
              <a:rPr lang="en-US" sz="2000" dirty="0" smtClean="0"/>
              <a:t> can also be used for differentiating the three groups, giving a </a:t>
            </a:r>
            <a:r>
              <a:rPr lang="en-US" sz="2000" dirty="0" smtClean="0">
                <a:solidFill>
                  <a:srgbClr val="FF0000"/>
                </a:solidFill>
              </a:rPr>
              <a:t>red sticker </a:t>
            </a:r>
            <a:r>
              <a:rPr lang="en-US" sz="2000" dirty="0" smtClean="0"/>
              <a:t>to </a:t>
            </a:r>
            <a:r>
              <a:rPr lang="en-US" sz="2000" b="1" dirty="0" smtClean="0"/>
              <a:t>emergency</a:t>
            </a:r>
            <a:r>
              <a:rPr lang="en-US" sz="2000" dirty="0" smtClean="0"/>
              <a:t> cases, </a:t>
            </a:r>
            <a:r>
              <a:rPr lang="en-US" sz="2000" dirty="0" smtClean="0">
                <a:solidFill>
                  <a:srgbClr val="FFFF00"/>
                </a:solidFill>
              </a:rPr>
              <a:t>a yellow </a:t>
            </a:r>
            <a:r>
              <a:rPr lang="en-US" sz="2000" dirty="0" smtClean="0"/>
              <a:t>for </a:t>
            </a:r>
            <a:r>
              <a:rPr lang="en-US" sz="2000" b="1" dirty="0" smtClean="0"/>
              <a:t>priorit</a:t>
            </a:r>
            <a:r>
              <a:rPr lang="en-US" sz="2000" dirty="0" smtClean="0"/>
              <a:t>y and </a:t>
            </a:r>
            <a:r>
              <a:rPr lang="en-US" sz="2000" dirty="0" smtClean="0">
                <a:solidFill>
                  <a:srgbClr val="00B050"/>
                </a:solidFill>
              </a:rPr>
              <a:t>green</a:t>
            </a:r>
            <a:r>
              <a:rPr lang="en-US" sz="2000" dirty="0" smtClean="0"/>
              <a:t> for the </a:t>
            </a:r>
            <a:r>
              <a:rPr lang="en-US" sz="2000" b="1" dirty="0" smtClean="0"/>
              <a:t>queue</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Who should be triaged ?</a:t>
            </a:r>
          </a:p>
          <a:p>
            <a:r>
              <a:rPr lang="en-US" dirty="0" smtClean="0"/>
              <a:t>When and where should triaging take place?</a:t>
            </a:r>
          </a:p>
          <a:p>
            <a:r>
              <a:rPr lang="en-US" dirty="0" smtClean="0"/>
              <a:t>Who should triage?</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EMERGENCY SIGNS</a:t>
            </a:r>
            <a:endParaRPr lang="en-US" dirty="0"/>
          </a:p>
        </p:txBody>
      </p:sp>
      <p:sp>
        <p:nvSpPr>
          <p:cNvPr id="3" name="Content Placeholder 2"/>
          <p:cNvSpPr>
            <a:spLocks noGrp="1"/>
          </p:cNvSpPr>
          <p:nvPr>
            <p:ph idx="1"/>
          </p:nvPr>
        </p:nvSpPr>
        <p:spPr/>
        <p:txBody>
          <a:bodyPr/>
          <a:lstStyle/>
          <a:p>
            <a:pPr marL="1028700" lvl="1" indent="-571500">
              <a:buFont typeface="+mj-lt"/>
              <a:buAutoNum type="romanLcPeriod"/>
            </a:pPr>
            <a:r>
              <a:rPr lang="en-US" dirty="0" smtClean="0"/>
              <a:t>Those with </a:t>
            </a:r>
            <a:r>
              <a:rPr lang="en-US" b="1" dirty="0" smtClean="0"/>
              <a:t>EMERGENCY SIGNS </a:t>
            </a:r>
            <a:r>
              <a:rPr lang="en-US" dirty="0" smtClean="0"/>
              <a:t>who require immediate emergency treatment.</a:t>
            </a:r>
          </a:p>
          <a:p>
            <a:pPr lvl="3"/>
            <a:r>
              <a:rPr lang="en-US" dirty="0" smtClean="0"/>
              <a:t>If you find any emergency signs, do the following immediately:</a:t>
            </a:r>
          </a:p>
          <a:p>
            <a:pPr lvl="4"/>
            <a:r>
              <a:rPr lang="en-US" dirty="0" smtClean="0"/>
              <a:t>Start to give appropriate emergency treatment.</a:t>
            </a:r>
          </a:p>
          <a:p>
            <a:pPr lvl="4"/>
            <a:r>
              <a:rPr lang="en-US" dirty="0" smtClean="0"/>
              <a:t>Call a senior health worker and other health workers to help.</a:t>
            </a:r>
          </a:p>
          <a:p>
            <a:pPr lvl="4"/>
            <a:r>
              <a:rPr lang="en-US" dirty="0" smtClean="0"/>
              <a:t>Carry out emergency laboratory investigations.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2. Family advocacy/caring</a:t>
            </a:r>
            <a:endParaRPr lang="en-US" dirty="0"/>
          </a:p>
        </p:txBody>
      </p:sp>
      <p:sp>
        <p:nvSpPr>
          <p:cNvPr id="3" name="Content Placeholder 2"/>
          <p:cNvSpPr>
            <a:spLocks noGrp="1"/>
          </p:cNvSpPr>
          <p:nvPr>
            <p:ph idx="1"/>
          </p:nvPr>
        </p:nvSpPr>
        <p:spPr/>
        <p:txBody>
          <a:bodyPr/>
          <a:lstStyle/>
          <a:p>
            <a:pPr marL="514350" indent="-514350">
              <a:buNone/>
            </a:pPr>
            <a:r>
              <a:rPr lang="en-GB" dirty="0" smtClean="0"/>
              <a:t>	Nurse work with family members, identify their goals and needs and plan interventions that meet the defined problems.</a:t>
            </a:r>
          </a:p>
          <a:p>
            <a:pPr marL="514350" indent="-514350">
              <a:buNone/>
            </a:pPr>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marL="1028700" lvl="1" indent="-571500">
              <a:buFont typeface="+mj-lt"/>
              <a:buAutoNum type="romanLcPeriod" startAt="2"/>
            </a:pPr>
            <a:r>
              <a:rPr lang="en-US" dirty="0" smtClean="0"/>
              <a:t>Those with </a:t>
            </a:r>
            <a:r>
              <a:rPr lang="en-US" b="1" dirty="0" smtClean="0"/>
              <a:t>PRIORITY SIGNS</a:t>
            </a:r>
          </a:p>
          <a:p>
            <a:pPr marL="1428750" lvl="2" indent="-571500"/>
            <a:r>
              <a:rPr lang="en-US" dirty="0" smtClean="0"/>
              <a:t>They should be given priority in the queue, so that they can rapidly be assessed and treated without delay.</a:t>
            </a:r>
          </a:p>
          <a:p>
            <a:pPr marL="1028700" lvl="1" indent="-571500">
              <a:buFont typeface="+mj-lt"/>
              <a:buAutoNum type="romanLcPeriod" startAt="2"/>
            </a:pPr>
            <a:r>
              <a:rPr lang="en-US" dirty="0" smtClean="0"/>
              <a:t>Those who have no emergency or priority signs and therefore are </a:t>
            </a:r>
            <a:r>
              <a:rPr lang="en-US" b="1" dirty="0" smtClean="0"/>
              <a:t>NON-URGENT</a:t>
            </a:r>
            <a:r>
              <a:rPr lang="en-US" dirty="0" smtClean="0"/>
              <a:t> cases. </a:t>
            </a:r>
          </a:p>
          <a:p>
            <a:pPr marL="1428750" lvl="2" indent="-571500"/>
            <a:r>
              <a:rPr lang="en-US" dirty="0" smtClean="0"/>
              <a:t>These children can wait their turn in the queue for assessment and treatment.</a:t>
            </a:r>
          </a:p>
          <a:p>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graphicFrame>
        <p:nvGraphicFramePr>
          <p:cNvPr id="4" name="Content Placeholder 3"/>
          <p:cNvGraphicFramePr>
            <a:graphicFrameLocks noGrp="1"/>
          </p:cNvGraphicFramePr>
          <p:nvPr>
            <p:ph idx="1"/>
          </p:nvPr>
        </p:nvGraphicFramePr>
        <p:xfrm>
          <a:off x="762000" y="1828800"/>
          <a:ext cx="7772400" cy="3581400"/>
        </p:xfrm>
        <a:graphic>
          <a:graphicData uri="http://schemas.openxmlformats.org/drawingml/2006/table">
            <a:tbl>
              <a:tblPr firstRow="1" bandRow="1">
                <a:tableStyleId>{5C22544A-7EE6-4342-B048-85BDC9FD1C3A}</a:tableStyleId>
              </a:tblPr>
              <a:tblGrid>
                <a:gridCol w="3886200"/>
                <a:gridCol w="3886200"/>
              </a:tblGrid>
              <a:tr h="876300">
                <a:tc>
                  <a:txBody>
                    <a:bodyPr/>
                    <a:lstStyle/>
                    <a:p>
                      <a:r>
                        <a:rPr lang="en-US" b="1" dirty="0" smtClean="0">
                          <a:solidFill>
                            <a:schemeClr val="tx1"/>
                          </a:solidFill>
                        </a:rPr>
                        <a:t>Categories after triage </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chemeClr val="tx1"/>
                          </a:solidFill>
                        </a:rPr>
                        <a:t>Action required</a:t>
                      </a:r>
                    </a:p>
                    <a:p>
                      <a:endParaRPr lang="en-US" dirty="0"/>
                    </a:p>
                  </a:txBody>
                  <a:tcPr/>
                </a:tc>
              </a:tr>
              <a:tr h="876300">
                <a:tc>
                  <a:txBody>
                    <a:bodyPr/>
                    <a:lstStyle/>
                    <a:p>
                      <a:r>
                        <a:rPr lang="en-US" b="1" dirty="0" smtClean="0"/>
                        <a:t>EMERGENCY CASES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Need immediate emergency treatment</a:t>
                      </a:r>
                    </a:p>
                    <a:p>
                      <a:endParaRPr lang="en-US" dirty="0"/>
                    </a:p>
                  </a:txBody>
                  <a:tcPr/>
                </a:tc>
              </a:tr>
              <a:tr h="876300">
                <a:tc>
                  <a:txBody>
                    <a:bodyPr/>
                    <a:lstStyle/>
                    <a:p>
                      <a:r>
                        <a:rPr lang="en-US" b="1" dirty="0" smtClean="0"/>
                        <a:t>PRIORITY CASES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Need assessment and rapid attention</a:t>
                      </a:r>
                    </a:p>
                    <a:p>
                      <a:endParaRPr lang="en-US" dirty="0"/>
                    </a:p>
                  </a:txBody>
                  <a:tcPr/>
                </a:tc>
              </a:tr>
              <a:tr h="876300">
                <a:tc>
                  <a:txBody>
                    <a:bodyPr/>
                    <a:lstStyle/>
                    <a:p>
                      <a:r>
                        <a:rPr lang="en-US" b="1" dirty="0" smtClean="0"/>
                        <a:t>NON-URGENT CASES </a:t>
                      </a:r>
                      <a:endParaRPr lang="en-US"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Can wait their turn in the queue</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b="1" dirty="0" smtClean="0"/>
              <a:t>Emergency Signs</a:t>
            </a:r>
            <a:endParaRPr lang="en-US" sz="3200"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endParaRPr lang="en-US" b="1" dirty="0" smtClean="0"/>
          </a:p>
          <a:p>
            <a:pPr lvl="1"/>
            <a:r>
              <a:rPr lang="en-US" dirty="0" smtClean="0"/>
              <a:t>Triage of patients involves looking for signs of serious illness or injury.</a:t>
            </a:r>
          </a:p>
          <a:p>
            <a:pPr lvl="1"/>
            <a:r>
              <a:rPr lang="en-US" dirty="0" smtClean="0"/>
              <a:t>Children with these signs require very urgent life support procedures.</a:t>
            </a:r>
          </a:p>
          <a:p>
            <a:pPr lvl="1"/>
            <a:r>
              <a:rPr lang="en-US" dirty="0" smtClean="0"/>
              <a:t>Relate to the ‘ABCD’</a:t>
            </a:r>
          </a:p>
          <a:p>
            <a:pPr lvl="2"/>
            <a:r>
              <a:rPr lang="en-US" b="1" dirty="0" smtClean="0"/>
              <a:t>A</a:t>
            </a:r>
            <a:r>
              <a:rPr lang="en-US" dirty="0" smtClean="0"/>
              <a:t>irway</a:t>
            </a:r>
          </a:p>
          <a:p>
            <a:pPr lvl="2"/>
            <a:r>
              <a:rPr lang="en-US" b="1" dirty="0" smtClean="0"/>
              <a:t>B</a:t>
            </a:r>
            <a:r>
              <a:rPr lang="en-US" dirty="0" smtClean="0"/>
              <a:t>reathing</a:t>
            </a:r>
          </a:p>
          <a:p>
            <a:pPr lvl="2"/>
            <a:r>
              <a:rPr lang="en-US" b="1" dirty="0" smtClean="0"/>
              <a:t>C</a:t>
            </a:r>
            <a:r>
              <a:rPr lang="en-US" dirty="0" smtClean="0"/>
              <a:t>irculation/</a:t>
            </a:r>
            <a:r>
              <a:rPr lang="en-US" b="1" dirty="0" smtClean="0"/>
              <a:t>C</a:t>
            </a:r>
            <a:r>
              <a:rPr lang="en-US" dirty="0" smtClean="0"/>
              <a:t>onsciousness/</a:t>
            </a:r>
            <a:r>
              <a:rPr lang="en-US" b="1" dirty="0" smtClean="0"/>
              <a:t>C</a:t>
            </a:r>
            <a:r>
              <a:rPr lang="en-US" dirty="0" smtClean="0"/>
              <a:t>onvulsion/</a:t>
            </a:r>
            <a:r>
              <a:rPr lang="en-US" b="1" dirty="0" smtClean="0"/>
              <a:t>C</a:t>
            </a:r>
            <a:r>
              <a:rPr lang="en-US" dirty="0" smtClean="0"/>
              <a:t>oma</a:t>
            </a:r>
          </a:p>
          <a:p>
            <a:pPr lvl="2"/>
            <a:r>
              <a:rPr lang="en-US" b="1" dirty="0" smtClean="0"/>
              <a:t>D</a:t>
            </a:r>
            <a:r>
              <a:rPr lang="en-US" dirty="0" smtClean="0"/>
              <a:t>ehydration</a:t>
            </a:r>
          </a:p>
          <a:p>
            <a:pPr lvl="1"/>
            <a:r>
              <a:rPr lang="en-US" dirty="0" smtClean="0"/>
              <a:t>During care of children with such signs</a:t>
            </a:r>
          </a:p>
          <a:p>
            <a:pPr lvl="2"/>
            <a:r>
              <a:rPr lang="en-US" dirty="0" smtClean="0"/>
              <a:t>Always assess for any danger in the environment to self and to patient</a:t>
            </a:r>
          </a:p>
          <a:p>
            <a:pPr lvl="2"/>
            <a:r>
              <a:rPr lang="en-US" dirty="0" smtClean="0"/>
              <a:t>Call for help</a:t>
            </a:r>
          </a:p>
          <a:p>
            <a:pPr lvl="2"/>
            <a:r>
              <a:rPr lang="en-US" dirty="0" smtClean="0"/>
              <a:t>Weigh if possible</a:t>
            </a:r>
          </a:p>
          <a:p>
            <a:pPr lvl="2"/>
            <a:r>
              <a:rPr lang="en-US" dirty="0" smtClean="0"/>
              <a:t>If there is history of trauma, ensure cervical spine is protected</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pPr lvl="1" algn="ctr" rtl="0">
              <a:spcBef>
                <a:spcPct val="0"/>
              </a:spcBef>
            </a:pPr>
            <a:r>
              <a:rPr lang="en-US" sz="2400" b="1" dirty="0" smtClean="0"/>
              <a:t>Airway</a:t>
            </a:r>
            <a:endParaRPr lang="en-US" sz="2400" dirty="0"/>
          </a:p>
        </p:txBody>
      </p:sp>
      <p:sp>
        <p:nvSpPr>
          <p:cNvPr id="3" name="Content Placeholder 2"/>
          <p:cNvSpPr>
            <a:spLocks noGrp="1"/>
          </p:cNvSpPr>
          <p:nvPr>
            <p:ph idx="1"/>
          </p:nvPr>
        </p:nvSpPr>
        <p:spPr>
          <a:xfrm>
            <a:off x="457200" y="914400"/>
            <a:ext cx="8229600" cy="5211763"/>
          </a:xfrm>
        </p:spPr>
        <p:txBody>
          <a:bodyPr>
            <a:normAutofit lnSpcReduction="10000"/>
          </a:bodyPr>
          <a:lstStyle/>
          <a:p>
            <a:pPr lvl="1"/>
            <a:r>
              <a:rPr lang="en-US" dirty="0" smtClean="0"/>
              <a:t>Check for</a:t>
            </a:r>
            <a:r>
              <a:rPr lang="en-US" b="1" dirty="0" smtClean="0"/>
              <a:t> airway obstruction</a:t>
            </a:r>
          </a:p>
          <a:p>
            <a:pPr lvl="1"/>
            <a:r>
              <a:rPr lang="en-US" b="1" dirty="0" smtClean="0"/>
              <a:t>Management</a:t>
            </a:r>
          </a:p>
          <a:p>
            <a:pPr lvl="2"/>
            <a:r>
              <a:rPr lang="en-US" dirty="0" smtClean="0"/>
              <a:t>Look, listen, feel. </a:t>
            </a:r>
          </a:p>
          <a:p>
            <a:pPr lvl="2"/>
            <a:r>
              <a:rPr lang="en-US" dirty="0" smtClean="0"/>
              <a:t>If obstructed by foreign bodies, secretions or head position perform head </a:t>
            </a:r>
            <a:r>
              <a:rPr lang="en-US" dirty="0" err="1" smtClean="0"/>
              <a:t>manouvers</a:t>
            </a:r>
            <a:r>
              <a:rPr lang="en-US" dirty="0" smtClean="0"/>
              <a:t>(Neutral position for </a:t>
            </a:r>
            <a:r>
              <a:rPr lang="en-US" dirty="0" err="1" smtClean="0"/>
              <a:t>neonates,Jaw</a:t>
            </a:r>
            <a:r>
              <a:rPr lang="en-US" dirty="0" smtClean="0"/>
              <a:t> thrust or head-tilt chin-lift for older children) to open the airway, suck all secretions. </a:t>
            </a:r>
          </a:p>
          <a:p>
            <a:pPr lvl="2"/>
            <a:r>
              <a:rPr lang="en-US" dirty="0" smtClean="0"/>
              <a:t>An airway (</a:t>
            </a:r>
            <a:r>
              <a:rPr lang="en-US" dirty="0" err="1" smtClean="0"/>
              <a:t>oropharyngeal</a:t>
            </a:r>
            <a:r>
              <a:rPr lang="en-US" dirty="0" smtClean="0"/>
              <a:t> tube) can be inserted if available</a:t>
            </a:r>
          </a:p>
          <a:p>
            <a:pPr lvl="2"/>
            <a:r>
              <a:rPr lang="en-US" dirty="0" smtClean="0"/>
              <a:t>If foreign body remove it, or perform backslaps or Heimlich </a:t>
            </a:r>
            <a:r>
              <a:rPr lang="en-US" dirty="0" err="1" smtClean="0"/>
              <a:t>manouver</a:t>
            </a:r>
            <a:r>
              <a:rPr lang="en-US" dirty="0" smtClean="0"/>
              <a:t> to expel them</a:t>
            </a:r>
          </a:p>
          <a:p>
            <a:pPr lvl="2"/>
            <a:r>
              <a:rPr lang="en-US" dirty="0" smtClean="0"/>
              <a:t>Re-assess after every intervention</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smtClean="0"/>
              <a:t>Breathing</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10000"/>
          </a:bodyPr>
          <a:lstStyle/>
          <a:p>
            <a:pPr lvl="1"/>
            <a:r>
              <a:rPr lang="en-US" dirty="0" smtClean="0"/>
              <a:t>Check for </a:t>
            </a:r>
          </a:p>
          <a:p>
            <a:pPr lvl="2"/>
            <a:r>
              <a:rPr lang="en-US" dirty="0" smtClean="0"/>
              <a:t>Central cyanosis</a:t>
            </a:r>
          </a:p>
          <a:p>
            <a:pPr lvl="2"/>
            <a:r>
              <a:rPr lang="en-US" dirty="0" smtClean="0"/>
              <a:t>Severe respiratory distress</a:t>
            </a:r>
          </a:p>
          <a:p>
            <a:pPr lvl="2"/>
            <a:r>
              <a:rPr lang="en-US" dirty="0" smtClean="0"/>
              <a:t>Weak or absent breathing</a:t>
            </a:r>
          </a:p>
          <a:p>
            <a:pPr lvl="1"/>
            <a:r>
              <a:rPr lang="en-US" dirty="0" smtClean="0"/>
              <a:t>Management</a:t>
            </a:r>
          </a:p>
          <a:p>
            <a:pPr lvl="2"/>
            <a:r>
              <a:rPr lang="en-US" dirty="0" smtClean="0"/>
              <a:t>Look, listen, feel for breathing</a:t>
            </a:r>
          </a:p>
          <a:p>
            <a:pPr lvl="2"/>
            <a:r>
              <a:rPr lang="en-US" dirty="0" smtClean="0"/>
              <a:t>If not breathing, give 5 rescue breaths; each breath should last 2-3 seconds. Check rise in chest with each breath given</a:t>
            </a:r>
          </a:p>
          <a:p>
            <a:pPr lvl="2"/>
            <a:r>
              <a:rPr lang="en-US" dirty="0" smtClean="0"/>
              <a:t>Re-assess </a:t>
            </a:r>
          </a:p>
          <a:p>
            <a:pPr lvl="2"/>
            <a:r>
              <a:rPr lang="en-US" dirty="0" smtClean="0"/>
              <a:t>Support breathing with oxygen via right-sized and well fitting face mask (or if indicated and with mechanical ventilator)</a:t>
            </a:r>
          </a:p>
          <a:p>
            <a:pPr lvl="2"/>
            <a:endParaRPr lang="en-US" dirty="0" smtClean="0"/>
          </a:p>
          <a:p>
            <a:pPr lvl="2"/>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Circulation</a:t>
            </a:r>
            <a:endParaRPr lang="en-US" dirty="0"/>
          </a:p>
        </p:txBody>
      </p:sp>
      <p:sp>
        <p:nvSpPr>
          <p:cNvPr id="3" name="Content Placeholder 2"/>
          <p:cNvSpPr>
            <a:spLocks noGrp="1"/>
          </p:cNvSpPr>
          <p:nvPr>
            <p:ph idx="1"/>
          </p:nvPr>
        </p:nvSpPr>
        <p:spPr>
          <a:xfrm>
            <a:off x="457200" y="762000"/>
            <a:ext cx="8229600" cy="5715000"/>
          </a:xfrm>
        </p:spPr>
        <p:txBody>
          <a:bodyPr>
            <a:normAutofit fontScale="92500"/>
          </a:bodyPr>
          <a:lstStyle/>
          <a:p>
            <a:pPr lvl="1"/>
            <a:r>
              <a:rPr lang="en-US" dirty="0" smtClean="0"/>
              <a:t>Check for:</a:t>
            </a:r>
          </a:p>
          <a:p>
            <a:pPr lvl="2"/>
            <a:r>
              <a:rPr lang="en-US" dirty="0" smtClean="0"/>
              <a:t>Capillary refill of more than 3 seconds</a:t>
            </a:r>
          </a:p>
          <a:p>
            <a:pPr lvl="2"/>
            <a:r>
              <a:rPr lang="en-US" dirty="0" smtClean="0"/>
              <a:t>Weak, rapid </a:t>
            </a:r>
            <a:r>
              <a:rPr lang="en-US" dirty="0" err="1" smtClean="0"/>
              <a:t>thready</a:t>
            </a:r>
            <a:r>
              <a:rPr lang="en-US" dirty="0" smtClean="0"/>
              <a:t> pulse</a:t>
            </a:r>
          </a:p>
          <a:p>
            <a:pPr lvl="2"/>
            <a:r>
              <a:rPr lang="en-US" dirty="0" smtClean="0"/>
              <a:t>Absent or Slow heart rate of less than 60beats/min</a:t>
            </a:r>
          </a:p>
          <a:p>
            <a:pPr lvl="1"/>
            <a:r>
              <a:rPr lang="en-US" dirty="0" smtClean="0"/>
              <a:t>Management</a:t>
            </a:r>
          </a:p>
          <a:p>
            <a:pPr lvl="2"/>
            <a:r>
              <a:rPr lang="en-US" dirty="0" smtClean="0"/>
              <a:t>If pulse is slow (&lt;60bpm for infants and neonates), weak or absent and breathing is absent perform  cardiopulmonary resuscitation (CPR) 15 chest compressions: 2 breaths</a:t>
            </a:r>
          </a:p>
          <a:p>
            <a:pPr lvl="2"/>
            <a:r>
              <a:rPr lang="en-US" dirty="0" smtClean="0"/>
              <a:t>Reassess at regular intervals</a:t>
            </a:r>
          </a:p>
          <a:p>
            <a:pPr lvl="2"/>
            <a:r>
              <a:rPr lang="en-US" dirty="0" smtClean="0"/>
              <a:t>If no change after CPR</a:t>
            </a:r>
          </a:p>
          <a:p>
            <a:pPr lvl="3"/>
            <a:r>
              <a:rPr lang="en-US" dirty="0" smtClean="0"/>
              <a:t>Give I.V Adrenaline 0.1ml/Kg  body weight of 1:10 000 adrenaline concentration</a:t>
            </a:r>
          </a:p>
          <a:p>
            <a:pPr lvl="3"/>
            <a:r>
              <a:rPr lang="en-US" dirty="0" smtClean="0"/>
              <a:t>Continue CPR for 3 </a:t>
            </a:r>
            <a:r>
              <a:rPr lang="en-US" dirty="0" err="1" smtClean="0"/>
              <a:t>mins</a:t>
            </a:r>
            <a:r>
              <a:rPr lang="en-US" dirty="0" smtClean="0"/>
              <a:t>. Reassess</a:t>
            </a:r>
          </a:p>
          <a:p>
            <a:pPr lvl="3"/>
            <a:r>
              <a:rPr lang="en-US" dirty="0" smtClean="0"/>
              <a:t>Repeat adrenaline a 2</a:t>
            </a:r>
            <a:r>
              <a:rPr lang="en-US" baseline="30000" dirty="0" smtClean="0"/>
              <a:t>nd</a:t>
            </a:r>
            <a:r>
              <a:rPr lang="en-US" dirty="0" smtClean="0"/>
              <a:t> dose if  necessary</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lvl="2"/>
            <a:r>
              <a:rPr lang="en-US" dirty="0" smtClean="0"/>
              <a:t>If pulse is &gt; 60bpm, continue breathing support with oxygen, </a:t>
            </a:r>
          </a:p>
          <a:p>
            <a:pPr lvl="2"/>
            <a:r>
              <a:rPr lang="en-US" dirty="0" smtClean="0"/>
              <a:t>look for sign of dehydration or poor circulation and give emergency I.V fluid (1</a:t>
            </a:r>
            <a:r>
              <a:rPr lang="en-US" baseline="30000" dirty="0" smtClean="0"/>
              <a:t>st</a:t>
            </a:r>
            <a:r>
              <a:rPr lang="en-US" dirty="0" smtClean="0"/>
              <a:t> Bolus of 20mls/Kg body weight of Ringer’s lactate or Normal saline)</a:t>
            </a:r>
          </a:p>
          <a:p>
            <a:pPr lvl="2"/>
            <a:r>
              <a:rPr lang="en-US" dirty="0" smtClean="0"/>
              <a:t>Consider treating for hypoglycemia, continue full examination to consider cause of illness</a:t>
            </a:r>
          </a:p>
          <a:p>
            <a:r>
              <a:rPr lang="en-US" b="1" dirty="0" smtClean="0"/>
              <a:t>When to Stop CPR</a:t>
            </a:r>
          </a:p>
          <a:p>
            <a:pPr lvl="1"/>
            <a:r>
              <a:rPr lang="en-US" dirty="0" smtClean="0"/>
              <a:t> If no gasping or breathing after 20 minutes of CPR or gasping but no breathing after 30 minutes</a:t>
            </a:r>
          </a:p>
          <a:p>
            <a:pPr lvl="1"/>
            <a:r>
              <a:rPr lang="en-US" dirty="0" smtClean="0"/>
              <a:t>Decision to stop resuscitation depends on local resources</a:t>
            </a:r>
          </a:p>
          <a:p>
            <a:pPr lvl="2">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Convulsions</a:t>
            </a:r>
            <a:endParaRPr lang="en-US" dirty="0"/>
          </a:p>
        </p:txBody>
      </p:sp>
      <p:sp>
        <p:nvSpPr>
          <p:cNvPr id="3" name="Content Placeholder 2"/>
          <p:cNvSpPr>
            <a:spLocks noGrp="1"/>
          </p:cNvSpPr>
          <p:nvPr>
            <p:ph idx="1"/>
          </p:nvPr>
        </p:nvSpPr>
        <p:spPr>
          <a:xfrm>
            <a:off x="457200" y="914400"/>
            <a:ext cx="8229600" cy="5211763"/>
          </a:xfrm>
        </p:spPr>
        <p:txBody>
          <a:bodyPr/>
          <a:lstStyle/>
          <a:p>
            <a:pPr lvl="1"/>
            <a:r>
              <a:rPr lang="en-US" dirty="0" smtClean="0"/>
              <a:t>Management</a:t>
            </a:r>
          </a:p>
          <a:p>
            <a:pPr lvl="2"/>
            <a:r>
              <a:rPr lang="en-US" dirty="0" smtClean="0"/>
              <a:t>I.V diazepam 0.3mg/Kg body weight or rectal 0.5mg/Kg body weight</a:t>
            </a:r>
          </a:p>
          <a:p>
            <a:pPr lvl="2"/>
            <a:r>
              <a:rPr lang="en-US" dirty="0" smtClean="0"/>
              <a:t>Reassess</a:t>
            </a:r>
          </a:p>
          <a:p>
            <a:pPr lvl="2"/>
            <a:r>
              <a:rPr lang="en-US" dirty="0" smtClean="0"/>
              <a:t>Repeat diazepam if still convulsing</a:t>
            </a:r>
          </a:p>
          <a:p>
            <a:pPr lvl="2"/>
            <a:r>
              <a:rPr lang="en-US" dirty="0" smtClean="0"/>
              <a:t>Reassess</a:t>
            </a:r>
          </a:p>
          <a:p>
            <a:pPr lvl="2"/>
            <a:r>
              <a:rPr lang="en-US" dirty="0" smtClean="0"/>
              <a:t>If still convulsing, give I.M </a:t>
            </a:r>
            <a:r>
              <a:rPr lang="en-US" dirty="0" err="1" smtClean="0"/>
              <a:t>phenobarbital</a:t>
            </a:r>
            <a:r>
              <a:rPr lang="en-US" dirty="0" smtClean="0"/>
              <a:t> 20mg/Kg body weight(Neonates) or 15mg/Kg body weight for infants and young children</a:t>
            </a:r>
            <a:endParaRPr lang="en-US"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smtClean="0"/>
              <a:t>Consciousness/Coma</a:t>
            </a:r>
            <a:endParaRPr lang="en-US" dirty="0"/>
          </a:p>
        </p:txBody>
      </p:sp>
      <p:sp>
        <p:nvSpPr>
          <p:cNvPr id="3" name="Content Placeholder 2"/>
          <p:cNvSpPr>
            <a:spLocks noGrp="1"/>
          </p:cNvSpPr>
          <p:nvPr>
            <p:ph idx="1"/>
          </p:nvPr>
        </p:nvSpPr>
        <p:spPr>
          <a:xfrm>
            <a:off x="457200" y="1066800"/>
            <a:ext cx="8229600" cy="5059363"/>
          </a:xfrm>
        </p:spPr>
        <p:txBody>
          <a:bodyPr/>
          <a:lstStyle/>
          <a:p>
            <a:pPr lvl="1"/>
            <a:r>
              <a:rPr lang="en-US" dirty="0" smtClean="0"/>
              <a:t>Assess for level of consciousness using AVPU scale</a:t>
            </a:r>
          </a:p>
          <a:p>
            <a:pPr lvl="2"/>
            <a:r>
              <a:rPr lang="en-US" dirty="0" smtClean="0"/>
              <a:t>A – </a:t>
            </a:r>
            <a:r>
              <a:rPr lang="en-US" b="1" dirty="0" smtClean="0"/>
              <a:t>A</a:t>
            </a:r>
            <a:r>
              <a:rPr lang="en-US" dirty="0" smtClean="0"/>
              <a:t>lert</a:t>
            </a:r>
          </a:p>
          <a:p>
            <a:pPr lvl="2"/>
            <a:r>
              <a:rPr lang="en-US" dirty="0" smtClean="0"/>
              <a:t>V – responds to </a:t>
            </a:r>
            <a:r>
              <a:rPr lang="en-US" b="1" dirty="0" smtClean="0"/>
              <a:t>V</a:t>
            </a:r>
            <a:r>
              <a:rPr lang="en-US" dirty="0" smtClean="0"/>
              <a:t>oice</a:t>
            </a:r>
          </a:p>
          <a:p>
            <a:pPr lvl="2"/>
            <a:r>
              <a:rPr lang="en-US" dirty="0" smtClean="0"/>
              <a:t>P – responds to </a:t>
            </a:r>
            <a:r>
              <a:rPr lang="en-US" b="1" dirty="0" smtClean="0"/>
              <a:t>P</a:t>
            </a:r>
            <a:r>
              <a:rPr lang="en-US" dirty="0" smtClean="0"/>
              <a:t>ain</a:t>
            </a:r>
          </a:p>
          <a:p>
            <a:pPr lvl="2"/>
            <a:r>
              <a:rPr lang="en-US" dirty="0" smtClean="0"/>
              <a:t>U – </a:t>
            </a:r>
            <a:r>
              <a:rPr lang="en-US" b="1" dirty="0" smtClean="0"/>
              <a:t>U</a:t>
            </a:r>
            <a:r>
              <a:rPr lang="en-US" dirty="0" smtClean="0"/>
              <a:t>nconscious/Unresponsive – This is a child in coma</a:t>
            </a:r>
          </a:p>
          <a:p>
            <a:pPr lvl="1"/>
            <a:r>
              <a:rPr lang="en-US" dirty="0" smtClean="0"/>
              <a:t>A child who is not alert but responds to voice is lethargic</a:t>
            </a:r>
          </a:p>
          <a:p>
            <a:pPr lvl="1"/>
            <a:endParaRPr lang="en-US" dirty="0" smtClean="0"/>
          </a:p>
          <a:p>
            <a:pPr lvl="1"/>
            <a:endParaRPr lang="en-US" dirty="0" smtClean="0"/>
          </a:p>
          <a:p>
            <a:pPr lvl="2"/>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Dehydration </a:t>
            </a:r>
            <a:r>
              <a:rPr lang="en-US" dirty="0" smtClean="0"/>
              <a:t>results due to  </a:t>
            </a:r>
            <a:r>
              <a:rPr lang="en-US" dirty="0" err="1" smtClean="0"/>
              <a:t>diarrhoea</a:t>
            </a:r>
            <a:endParaRPr lang="en-US" b="1" dirty="0" smtClean="0"/>
          </a:p>
          <a:p>
            <a:pPr lvl="1"/>
            <a:r>
              <a:rPr lang="en-US" dirty="0" smtClean="0"/>
              <a:t>Check if the child: </a:t>
            </a:r>
          </a:p>
          <a:p>
            <a:pPr lvl="2"/>
            <a:r>
              <a:rPr lang="en-US" dirty="0" smtClean="0"/>
              <a:t>Is lethargic or unconscious</a:t>
            </a:r>
          </a:p>
          <a:p>
            <a:pPr lvl="2"/>
            <a:r>
              <a:rPr lang="en-US" dirty="0" smtClean="0"/>
              <a:t>Has sunken eyes</a:t>
            </a:r>
          </a:p>
          <a:p>
            <a:pPr lvl="2"/>
            <a:r>
              <a:rPr lang="en-US" dirty="0" smtClean="0"/>
              <a:t>Skin pinch goes back very slowly</a:t>
            </a:r>
          </a:p>
          <a:p>
            <a:pPr lvl="1"/>
            <a:r>
              <a:rPr lang="en-US" dirty="0" smtClean="0"/>
              <a:t>Management is by IV fluid therapy as described at ‘</a:t>
            </a:r>
            <a:r>
              <a:rPr lang="en-US" b="1" dirty="0" smtClean="0"/>
              <a:t>C</a:t>
            </a:r>
            <a:r>
              <a:rPr lang="en-US" dirty="0" smtClean="0"/>
              <a:t>irculation’</a:t>
            </a:r>
          </a:p>
          <a:p>
            <a:r>
              <a:rPr lang="en-US" dirty="0" smtClean="0"/>
              <a:t>When ABCD has been completed and there are no emergency signs, continue to assess the </a:t>
            </a:r>
            <a:r>
              <a:rPr lang="en-US" b="1" dirty="0" smtClean="0"/>
              <a:t>PRIORITY SIGNS</a:t>
            </a: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As an advocate</a:t>
            </a:r>
            <a:endParaRPr lang="en-US" dirty="0"/>
          </a:p>
        </p:txBody>
      </p:sp>
      <p:sp>
        <p:nvSpPr>
          <p:cNvPr id="3" name="Content Placeholder 2"/>
          <p:cNvSpPr>
            <a:spLocks noGrp="1"/>
          </p:cNvSpPr>
          <p:nvPr>
            <p:ph idx="1"/>
          </p:nvPr>
        </p:nvSpPr>
        <p:spPr/>
        <p:txBody>
          <a:bodyPr/>
          <a:lstStyle/>
          <a:p>
            <a:pPr marL="514350" indent="-514350">
              <a:buNone/>
            </a:pPr>
            <a:r>
              <a:rPr lang="en-GB" dirty="0" smtClean="0"/>
              <a:t> The nurse assists children and their families in making informed choices and acting in the child best interest.</a:t>
            </a:r>
          </a:p>
          <a:p>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PRIORITY SIGNS</a:t>
            </a:r>
            <a:endParaRPr lang="en-US" sz="3600" b="1" dirty="0"/>
          </a:p>
        </p:txBody>
      </p:sp>
      <p:sp>
        <p:nvSpPr>
          <p:cNvPr id="3" name="Content Placeholder 2"/>
          <p:cNvSpPr>
            <a:spLocks noGrp="1"/>
          </p:cNvSpPr>
          <p:nvPr>
            <p:ph idx="1"/>
          </p:nvPr>
        </p:nvSpPr>
        <p:spPr>
          <a:xfrm>
            <a:off x="228600" y="1066800"/>
            <a:ext cx="8610600" cy="5334000"/>
          </a:xfrm>
        </p:spPr>
        <p:txBody>
          <a:bodyPr>
            <a:normAutofit fontScale="85000" lnSpcReduction="20000"/>
          </a:bodyPr>
          <a:lstStyle/>
          <a:p>
            <a:r>
              <a:rPr lang="en-US" dirty="0" smtClean="0"/>
              <a:t>Priority signs should alert you to a child who needs prompt, but not emergency assessment.</a:t>
            </a:r>
          </a:p>
          <a:p>
            <a:r>
              <a:rPr lang="en-US" dirty="0" smtClean="0"/>
              <a:t>Children with these should be front of the queue.</a:t>
            </a:r>
          </a:p>
          <a:p>
            <a:r>
              <a:rPr lang="en-US" dirty="0" smtClean="0"/>
              <a:t>Clinical review as soon as possible, Weigh, Baseline observations</a:t>
            </a:r>
          </a:p>
          <a:p>
            <a:r>
              <a:rPr lang="en-US" dirty="0" smtClean="0"/>
              <a:t>Use the acronym </a:t>
            </a:r>
            <a:r>
              <a:rPr lang="en-US" b="1" dirty="0" smtClean="0"/>
              <a:t>3TPR MOB</a:t>
            </a:r>
            <a:endParaRPr lang="en-US" dirty="0" smtClean="0"/>
          </a:p>
          <a:p>
            <a:pPr lvl="1"/>
            <a:r>
              <a:rPr lang="en-US" b="1" dirty="0" smtClean="0"/>
              <a:t>T</a:t>
            </a:r>
            <a:r>
              <a:rPr lang="en-US" dirty="0" smtClean="0"/>
              <a:t>iny - Sick infant aged &lt; 2 months</a:t>
            </a:r>
          </a:p>
          <a:p>
            <a:pPr lvl="2"/>
            <a:r>
              <a:rPr lang="en-US" dirty="0" smtClean="0"/>
              <a:t>If the child appears very young, ask the mother his age</a:t>
            </a:r>
          </a:p>
          <a:p>
            <a:pPr lvl="1"/>
            <a:r>
              <a:rPr lang="en-US" b="1" dirty="0" smtClean="0"/>
              <a:t>T</a:t>
            </a:r>
            <a:r>
              <a:rPr lang="en-US" dirty="0" smtClean="0"/>
              <a:t>emperature – very high &gt; 39.50C</a:t>
            </a:r>
          </a:p>
          <a:p>
            <a:pPr lvl="2"/>
            <a:r>
              <a:rPr lang="en-US" dirty="0" smtClean="0"/>
              <a:t>A child that feels very hot may have high fever. Children with high fever on touch need prompt treatment</a:t>
            </a:r>
          </a:p>
          <a:p>
            <a:pPr lvl="1"/>
            <a:r>
              <a:rPr lang="en-US" b="1" dirty="0" smtClean="0"/>
              <a:t>T</a:t>
            </a:r>
            <a:r>
              <a:rPr lang="en-US" dirty="0" smtClean="0"/>
              <a:t>rauma – major trauma or other major surgical condition</a:t>
            </a:r>
          </a:p>
          <a:p>
            <a:pPr lvl="2"/>
            <a:r>
              <a:rPr lang="en-US" dirty="0" smtClean="0"/>
              <a:t>Includes even the invisibles: acute abdomen, fractures and head injuries</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lvl="1"/>
            <a:r>
              <a:rPr lang="en-US" b="1" dirty="0" smtClean="0"/>
              <a:t>P</a:t>
            </a:r>
            <a:r>
              <a:rPr lang="en-US" dirty="0" smtClean="0"/>
              <a:t>ain – child in severe pain</a:t>
            </a:r>
          </a:p>
          <a:p>
            <a:pPr lvl="2"/>
            <a:r>
              <a:rPr lang="en-US" dirty="0" smtClean="0"/>
              <a:t>may be due to severe conditions such as acute abdomen, meningitis, etc.</a:t>
            </a:r>
          </a:p>
          <a:p>
            <a:pPr lvl="1"/>
            <a:r>
              <a:rPr lang="en-US" b="1" dirty="0" smtClean="0"/>
              <a:t>P</a:t>
            </a:r>
            <a:r>
              <a:rPr lang="en-US" dirty="0" smtClean="0"/>
              <a:t>oisoning – mother reports poisoning</a:t>
            </a:r>
          </a:p>
          <a:p>
            <a:pPr lvl="2"/>
            <a:r>
              <a:rPr lang="en-US" dirty="0" smtClean="0"/>
              <a:t>A child with a history of swallowing drugs or other dangerous substances needs to be assessed immediately, as he can deteriorate rapidly and might need specific treatments depending on the substance taken</a:t>
            </a:r>
          </a:p>
          <a:p>
            <a:pPr lvl="1"/>
            <a:r>
              <a:rPr lang="en-US" b="1" dirty="0" smtClean="0"/>
              <a:t>P</a:t>
            </a:r>
            <a:r>
              <a:rPr lang="en-US" dirty="0" smtClean="0"/>
              <a:t>allor – severe </a:t>
            </a:r>
            <a:r>
              <a:rPr lang="en-US" dirty="0" err="1" smtClean="0"/>
              <a:t>palmar</a:t>
            </a:r>
            <a:r>
              <a:rPr lang="en-US" dirty="0" smtClean="0"/>
              <a:t> pallor</a:t>
            </a:r>
          </a:p>
          <a:p>
            <a:pPr lvl="2"/>
            <a:r>
              <a:rPr lang="en-US" dirty="0" smtClean="0"/>
              <a:t>Is a sign of severe </a:t>
            </a:r>
            <a:r>
              <a:rPr lang="en-US" dirty="0" err="1" smtClean="0"/>
              <a:t>anaemia</a:t>
            </a:r>
            <a:r>
              <a:rPr lang="en-US" dirty="0" smtClean="0"/>
              <a:t> which might need urgent transfusion</a:t>
            </a:r>
          </a:p>
          <a:p>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77500" lnSpcReduction="20000"/>
          </a:bodyPr>
          <a:lstStyle/>
          <a:p>
            <a:pPr lvl="1"/>
            <a:r>
              <a:rPr lang="en-US" b="1" dirty="0" smtClean="0"/>
              <a:t>R</a:t>
            </a:r>
            <a:r>
              <a:rPr lang="en-US" dirty="0" smtClean="0"/>
              <a:t>estless / Irritable / Floppy</a:t>
            </a:r>
          </a:p>
          <a:p>
            <a:pPr lvl="2"/>
            <a:r>
              <a:rPr lang="en-US" dirty="0" smtClean="0"/>
              <a:t>Lethargic child i.e. Child who is at V in the AVPU scale</a:t>
            </a:r>
          </a:p>
          <a:p>
            <a:pPr lvl="1"/>
            <a:r>
              <a:rPr lang="en-US" b="1" dirty="0" smtClean="0"/>
              <a:t>R</a:t>
            </a:r>
            <a:r>
              <a:rPr lang="en-US" dirty="0" smtClean="0"/>
              <a:t>espiratory distress</a:t>
            </a:r>
          </a:p>
          <a:p>
            <a:pPr lvl="2"/>
            <a:r>
              <a:rPr lang="en-US" dirty="0" smtClean="0"/>
              <a:t>e.g. lower chest wall </a:t>
            </a:r>
            <a:r>
              <a:rPr lang="en-US" dirty="0" err="1" smtClean="0"/>
              <a:t>indrawing</a:t>
            </a:r>
            <a:r>
              <a:rPr lang="en-US" dirty="0" smtClean="0"/>
              <a:t> (not severe), or difficulty in breathing</a:t>
            </a:r>
          </a:p>
          <a:p>
            <a:pPr lvl="2"/>
            <a:r>
              <a:rPr lang="en-US" b="1" dirty="0" smtClean="0"/>
              <a:t>NB: </a:t>
            </a:r>
            <a:r>
              <a:rPr lang="en-US" dirty="0" smtClean="0"/>
              <a:t>Severe respiratory distress is an emergency sign</a:t>
            </a:r>
            <a:endParaRPr lang="en-US" b="1" dirty="0" smtClean="0"/>
          </a:p>
          <a:p>
            <a:pPr lvl="1"/>
            <a:r>
              <a:rPr lang="en-US" b="1" dirty="0" smtClean="0"/>
              <a:t>R</a:t>
            </a:r>
            <a:r>
              <a:rPr lang="en-US" dirty="0" smtClean="0"/>
              <a:t>eferral – has an urgent referral letter</a:t>
            </a:r>
          </a:p>
          <a:p>
            <a:pPr lvl="2"/>
            <a:r>
              <a:rPr lang="en-US" dirty="0" smtClean="0"/>
              <a:t>Read the note carefully and determine if the child has an urgent problem.</a:t>
            </a:r>
          </a:p>
          <a:p>
            <a:pPr lvl="1"/>
            <a:r>
              <a:rPr lang="en-US" b="1" dirty="0" smtClean="0"/>
              <a:t>M</a:t>
            </a:r>
            <a:r>
              <a:rPr lang="en-US" dirty="0" smtClean="0"/>
              <a:t>alnutrition - Visible severe wasting; a sign of </a:t>
            </a:r>
            <a:r>
              <a:rPr lang="en-US" dirty="0" err="1" smtClean="0"/>
              <a:t>marasmus</a:t>
            </a:r>
            <a:endParaRPr lang="en-US" dirty="0" smtClean="0"/>
          </a:p>
          <a:p>
            <a:pPr lvl="2"/>
            <a:r>
              <a:rPr lang="en-US" dirty="0" smtClean="0"/>
              <a:t>To assess for this sign, look rapidly at the arms and legs as well as the child’s chest.</a:t>
            </a:r>
          </a:p>
          <a:p>
            <a:pPr lvl="1"/>
            <a:r>
              <a:rPr lang="en-US" b="1" dirty="0" err="1" smtClean="0"/>
              <a:t>O</a:t>
            </a:r>
            <a:r>
              <a:rPr lang="en-US" dirty="0" err="1" smtClean="0"/>
              <a:t>edema</a:t>
            </a:r>
            <a:r>
              <a:rPr lang="en-US" dirty="0" smtClean="0"/>
              <a:t> of both feet</a:t>
            </a:r>
          </a:p>
          <a:p>
            <a:pPr lvl="2"/>
            <a:r>
              <a:rPr lang="en-US" dirty="0" smtClean="0"/>
              <a:t>is an important diagnostic feature of kwashiorkor, another form of severe malnutrition</a:t>
            </a:r>
          </a:p>
          <a:p>
            <a:pPr lvl="1"/>
            <a:r>
              <a:rPr lang="en-US" b="1" dirty="0" smtClean="0"/>
              <a:t>B</a:t>
            </a:r>
            <a:r>
              <a:rPr lang="en-US" dirty="0" smtClean="0"/>
              <a:t>urns – severe burns</a:t>
            </a:r>
          </a:p>
          <a:p>
            <a:pPr lvl="2"/>
            <a:r>
              <a:rPr lang="en-US" dirty="0" smtClean="0"/>
              <a:t>Burns are extremely painful and children who seem quite well can deteriorate rapidly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620000" cy="1600200"/>
          </a:xfrm>
        </p:spPr>
        <p:txBody>
          <a:bodyPr/>
          <a:lstStyle/>
          <a:p>
            <a:r>
              <a:rPr lang="en-GB" dirty="0" smtClean="0"/>
              <a:t>4.Disease prevention/Health promotion</a:t>
            </a:r>
            <a:endParaRPr lang="en-US" dirty="0"/>
          </a:p>
        </p:txBody>
      </p:sp>
      <p:sp>
        <p:nvSpPr>
          <p:cNvPr id="3" name="Content Placeholder 2"/>
          <p:cNvSpPr>
            <a:spLocks noGrp="1"/>
          </p:cNvSpPr>
          <p:nvPr>
            <p:ph idx="1"/>
          </p:nvPr>
        </p:nvSpPr>
        <p:spPr/>
        <p:txBody>
          <a:bodyPr/>
          <a:lstStyle/>
          <a:p>
            <a:r>
              <a:rPr lang="en-GB" dirty="0" smtClean="0"/>
              <a:t>Disease prevention/Health - Nurses involved with caring  for children must practice preventive health. Example is safety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Support/ counselling</a:t>
            </a:r>
            <a:endParaRPr lang="en-US" dirty="0"/>
          </a:p>
        </p:txBody>
      </p:sp>
      <p:sp>
        <p:nvSpPr>
          <p:cNvPr id="3" name="Content Placeholder 2"/>
          <p:cNvSpPr>
            <a:spLocks noGrp="1"/>
          </p:cNvSpPr>
          <p:nvPr>
            <p:ph idx="1"/>
          </p:nvPr>
        </p:nvSpPr>
        <p:spPr/>
        <p:txBody>
          <a:bodyPr/>
          <a:lstStyle/>
          <a:p>
            <a:pPr marL="514350" indent="-514350">
              <a:buNone/>
            </a:pPr>
            <a:r>
              <a:rPr lang="en-GB" dirty="0" smtClean="0"/>
              <a:t>	Attention to emotional needs requires support and sometimes counselling.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5. Restorative role</a:t>
            </a:r>
            <a:endParaRPr lang="en-US" dirty="0"/>
          </a:p>
        </p:txBody>
      </p:sp>
      <p:sp>
        <p:nvSpPr>
          <p:cNvPr id="3" name="Content Placeholder 2"/>
          <p:cNvSpPr>
            <a:spLocks noGrp="1"/>
          </p:cNvSpPr>
          <p:nvPr>
            <p:ph idx="1"/>
          </p:nvPr>
        </p:nvSpPr>
        <p:spPr/>
        <p:txBody>
          <a:bodyPr/>
          <a:lstStyle/>
          <a:p>
            <a:r>
              <a:rPr lang="en-GB" dirty="0" smtClean="0"/>
              <a:t>This involves meeting the physical and emotional needs of children including  feeding, bathing, toileting, dressing , security and socialization</a:t>
            </a:r>
            <a:endParaRPr lang="en-US"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724400" cy="868362"/>
          </a:xfrm>
        </p:spPr>
        <p:txBody>
          <a:bodyPr>
            <a:normAutofit/>
          </a:bodyPr>
          <a:lstStyle/>
          <a:p>
            <a:r>
              <a:rPr lang="en-US" sz="3200" b="1" dirty="0" smtClean="0"/>
              <a:t>OTHER ROLES</a:t>
            </a:r>
            <a:endParaRPr lang="en-US" sz="3200" dirty="0"/>
          </a:p>
        </p:txBody>
      </p:sp>
      <p:sp>
        <p:nvSpPr>
          <p:cNvPr id="3" name="Content Placeholder 2"/>
          <p:cNvSpPr>
            <a:spLocks noGrp="1"/>
          </p:cNvSpPr>
          <p:nvPr>
            <p:ph idx="1"/>
          </p:nvPr>
        </p:nvSpPr>
        <p:spPr>
          <a:xfrm>
            <a:off x="457200" y="1143000"/>
            <a:ext cx="8229600" cy="4983163"/>
          </a:xfrm>
        </p:spPr>
        <p:txBody>
          <a:bodyPr>
            <a:normAutofit/>
          </a:bodyPr>
          <a:lstStyle/>
          <a:p>
            <a:pPr lvl="1"/>
            <a:r>
              <a:rPr lang="en-US" dirty="0" smtClean="0"/>
              <a:t>Health education</a:t>
            </a:r>
          </a:p>
          <a:p>
            <a:pPr lvl="1"/>
            <a:r>
              <a:rPr lang="en-US" dirty="0" err="1" smtClean="0"/>
              <a:t>Psychologic</a:t>
            </a:r>
            <a:r>
              <a:rPr lang="en-US" dirty="0" smtClean="0"/>
              <a:t> support and </a:t>
            </a:r>
            <a:r>
              <a:rPr lang="en-US" dirty="0" err="1" smtClean="0"/>
              <a:t>counselling</a:t>
            </a:r>
            <a:endParaRPr lang="en-US" dirty="0" smtClean="0"/>
          </a:p>
          <a:p>
            <a:pPr lvl="1"/>
            <a:r>
              <a:rPr lang="en-US" dirty="0" smtClean="0"/>
              <a:t>Coordination and collaboration</a:t>
            </a:r>
          </a:p>
          <a:p>
            <a:pPr lvl="1"/>
            <a:r>
              <a:rPr lang="en-US" dirty="0" smtClean="0"/>
              <a:t>Researcher</a:t>
            </a:r>
          </a:p>
          <a:p>
            <a:pPr lvl="1"/>
            <a:r>
              <a:rPr lang="en-US" dirty="0" smtClean="0"/>
              <a:t>Health care planning</a:t>
            </a:r>
          </a:p>
          <a:p>
            <a:pPr lvl="1"/>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MODELS OF CARE IN PEDIATRIC NURSING</a:t>
            </a:r>
            <a:endParaRPr lang="en-US" dirty="0"/>
          </a:p>
        </p:txBody>
      </p:sp>
      <p:sp>
        <p:nvSpPr>
          <p:cNvPr id="3" name="Content Placeholder 2"/>
          <p:cNvSpPr>
            <a:spLocks noGrp="1"/>
          </p:cNvSpPr>
          <p:nvPr>
            <p:ph idx="1"/>
          </p:nvPr>
        </p:nvSpPr>
        <p:spPr>
          <a:xfrm>
            <a:off x="685800" y="1828800"/>
            <a:ext cx="8153400" cy="3962400"/>
          </a:xfrm>
        </p:spPr>
        <p:txBody>
          <a:bodyPr/>
          <a:lstStyle/>
          <a:p>
            <a:pPr marL="971550" lvl="1" indent="-514350">
              <a:buFont typeface="+mj-lt"/>
              <a:buAutoNum type="arabicPeriod"/>
            </a:pPr>
            <a:r>
              <a:rPr lang="en-US" b="1" dirty="0" smtClean="0"/>
              <a:t>Family-centered care  </a:t>
            </a:r>
          </a:p>
          <a:p>
            <a:pPr marL="971550" lvl="1" indent="-514350">
              <a:buFont typeface="+mj-lt"/>
              <a:buAutoNum type="arabicPeriod"/>
            </a:pPr>
            <a:r>
              <a:rPr lang="en-US" b="1" dirty="0" smtClean="0"/>
              <a:t>Relationship-based care</a:t>
            </a:r>
            <a:r>
              <a:rPr lang="en-US" dirty="0" smtClean="0"/>
              <a:t> </a:t>
            </a:r>
          </a:p>
          <a:p>
            <a:pPr lvl="1"/>
            <a:r>
              <a:rPr lang="en-US" dirty="0" smtClean="0"/>
              <a:t>These are two models of care used in the delivery of nursing care to children.</a:t>
            </a:r>
          </a:p>
          <a:p>
            <a:pPr lvl="1"/>
            <a:r>
              <a:rPr lang="en-US" dirty="0" smtClean="0"/>
              <a:t>In both models, the importance of the family to the child is emphasized.</a:t>
            </a:r>
          </a:p>
          <a:p>
            <a:pPr lvl="1"/>
            <a:r>
              <a:rPr lang="en-US" dirty="0" smtClean="0"/>
              <a:t>In both, the unit of care is the child and the caregiver(s).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FAMILY-CENTERED CARE MODEL</a:t>
            </a:r>
            <a:endParaRPr lang="en-US" dirty="0"/>
          </a:p>
        </p:txBody>
      </p:sp>
      <p:sp>
        <p:nvSpPr>
          <p:cNvPr id="3" name="Content Placeholder 2"/>
          <p:cNvSpPr>
            <a:spLocks noGrp="1"/>
          </p:cNvSpPr>
          <p:nvPr>
            <p:ph idx="1"/>
          </p:nvPr>
        </p:nvSpPr>
        <p:spPr/>
        <p:txBody>
          <a:bodyPr/>
          <a:lstStyle/>
          <a:p>
            <a:r>
              <a:rPr lang="en-US" sz="2800" b="1" dirty="0" smtClean="0"/>
              <a:t>Core concepts of family-centered care include the following:</a:t>
            </a:r>
          </a:p>
          <a:p>
            <a:pPr lvl="1"/>
            <a:r>
              <a:rPr lang="en-US" dirty="0" smtClean="0"/>
              <a:t>Dignity and respect for the child and family</a:t>
            </a:r>
          </a:p>
          <a:p>
            <a:pPr lvl="1"/>
            <a:r>
              <a:rPr lang="en-US" dirty="0" smtClean="0"/>
              <a:t>Information sharing with the family</a:t>
            </a:r>
          </a:p>
          <a:p>
            <a:pPr lvl="1"/>
            <a:r>
              <a:rPr lang="en-US" dirty="0" smtClean="0"/>
              <a:t>Participation in care by the family</a:t>
            </a:r>
          </a:p>
          <a:p>
            <a:pPr lvl="1"/>
            <a:r>
              <a:rPr lang="en-US" dirty="0" smtClean="0"/>
              <a:t>Collaboration with the family to plan and provide care</a:t>
            </a:r>
          </a:p>
          <a:p>
            <a:endParaRPr lang="en-US" sz="2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smtClean="0"/>
              <a:t>COURSE OBJECTIVES</a:t>
            </a:r>
            <a:endParaRPr lang="en-US" dirty="0"/>
          </a:p>
        </p:txBody>
      </p:sp>
      <p:sp>
        <p:nvSpPr>
          <p:cNvPr id="3" name="Content Placeholder 2"/>
          <p:cNvSpPr>
            <a:spLocks noGrp="1"/>
          </p:cNvSpPr>
          <p:nvPr>
            <p:ph idx="1"/>
          </p:nvPr>
        </p:nvSpPr>
        <p:spPr>
          <a:xfrm>
            <a:off x="457200" y="914400"/>
            <a:ext cx="8229600" cy="5410200"/>
          </a:xfrm>
        </p:spPr>
        <p:txBody>
          <a:bodyPr>
            <a:noAutofit/>
          </a:bodyPr>
          <a:lstStyle/>
          <a:p>
            <a:r>
              <a:rPr lang="en-US" sz="3200" dirty="0" smtClean="0"/>
              <a:t>It is expected that at the end of this course students will be able to do the following;</a:t>
            </a:r>
          </a:p>
          <a:p>
            <a:pPr lvl="1"/>
            <a:r>
              <a:rPr lang="en-US" sz="2400" dirty="0" smtClean="0"/>
              <a:t>Define </a:t>
            </a:r>
            <a:r>
              <a:rPr lang="en-US" sz="2400" dirty="0" err="1" smtClean="0"/>
              <a:t>paediatric</a:t>
            </a:r>
            <a:r>
              <a:rPr lang="en-US" sz="2400" dirty="0" smtClean="0"/>
              <a:t> nursing</a:t>
            </a:r>
          </a:p>
          <a:p>
            <a:pPr lvl="1"/>
            <a:r>
              <a:rPr lang="en-US" sz="2400" dirty="0" smtClean="0"/>
              <a:t>Describe the principles of </a:t>
            </a:r>
            <a:r>
              <a:rPr lang="en-US" sz="2400" dirty="0" err="1" smtClean="0"/>
              <a:t>paediatric</a:t>
            </a:r>
            <a:r>
              <a:rPr lang="en-US" sz="2400" dirty="0" smtClean="0"/>
              <a:t> nursing </a:t>
            </a:r>
          </a:p>
          <a:p>
            <a:pPr lvl="1"/>
            <a:r>
              <a:rPr lang="en-US" sz="2400" dirty="0" smtClean="0"/>
              <a:t>Recall normal growth and development of child</a:t>
            </a:r>
          </a:p>
          <a:p>
            <a:pPr lvl="1"/>
            <a:r>
              <a:rPr lang="en-US" sz="2400" dirty="0" smtClean="0"/>
              <a:t>Describe the effects of illness and hospitalization in a child</a:t>
            </a:r>
          </a:p>
          <a:p>
            <a:pPr lvl="1"/>
            <a:r>
              <a:rPr lang="en-US" sz="2400" dirty="0" smtClean="0"/>
              <a:t>Describe childhood illness/conditions:</a:t>
            </a:r>
          </a:p>
          <a:p>
            <a:pPr lvl="1"/>
            <a:r>
              <a:rPr lang="en-US" sz="2400" dirty="0" smtClean="0"/>
              <a:t>Manage childhood illnesses using IMCI guidelines</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Relationship-based care</a:t>
            </a:r>
            <a:endParaRPr lang="en-US" dirty="0"/>
          </a:p>
        </p:txBody>
      </p:sp>
      <p:sp>
        <p:nvSpPr>
          <p:cNvPr id="3" name="Content Placeholder 2"/>
          <p:cNvSpPr>
            <a:spLocks noGrp="1"/>
          </p:cNvSpPr>
          <p:nvPr>
            <p:ph idx="1"/>
          </p:nvPr>
        </p:nvSpPr>
        <p:spPr>
          <a:xfrm>
            <a:off x="685800" y="1828800"/>
            <a:ext cx="8001000" cy="4191000"/>
          </a:xfrm>
        </p:spPr>
        <p:txBody>
          <a:bodyPr/>
          <a:lstStyle/>
          <a:p>
            <a:r>
              <a:rPr lang="en-US" b="1" dirty="0" smtClean="0"/>
              <a:t>Core concepts of relationship-based care include the following:</a:t>
            </a:r>
          </a:p>
          <a:p>
            <a:pPr lvl="1"/>
            <a:r>
              <a:rPr lang="en-US" dirty="0" smtClean="0"/>
              <a:t>The child and family remain the focal point in the plan of care.</a:t>
            </a:r>
          </a:p>
          <a:p>
            <a:pPr lvl="1"/>
            <a:r>
              <a:rPr lang="en-US" dirty="0" smtClean="0"/>
              <a:t>The nurse makes an effort to develop a relationship with the child’s family members and provides one-to-one time for conversations with the child and family on each shift.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Relationship-based care</a:t>
            </a:r>
            <a:endParaRPr lang="en-US" dirty="0"/>
          </a:p>
        </p:txBody>
      </p:sp>
      <p:sp>
        <p:nvSpPr>
          <p:cNvPr id="3" name="Content Placeholder 2"/>
          <p:cNvSpPr>
            <a:spLocks noGrp="1"/>
          </p:cNvSpPr>
          <p:nvPr>
            <p:ph idx="1"/>
          </p:nvPr>
        </p:nvSpPr>
        <p:spPr/>
        <p:txBody>
          <a:bodyPr/>
          <a:lstStyle/>
          <a:p>
            <a:pPr lvl="1"/>
            <a:r>
              <a:rPr lang="en-US" dirty="0" smtClean="0"/>
              <a:t>Care is individualized to meet the specific needs of the child, based on issues that arise in the one-to one conversations with the child and family.</a:t>
            </a:r>
          </a:p>
          <a:p>
            <a:pPr lvl="1"/>
            <a:r>
              <a:rPr lang="en-US" dirty="0" smtClean="0"/>
              <a:t> All staff members strive to respect, understand, and address the child’s and family’s concerns.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5791200" cy="1295400"/>
          </a:xfrm>
        </p:spPr>
        <p:txBody>
          <a:bodyPr>
            <a:normAutofit/>
          </a:bodyPr>
          <a:lstStyle/>
          <a:p>
            <a:r>
              <a:rPr lang="en-US" sz="3600" b="1" dirty="0" smtClean="0"/>
              <a:t>Relationship-based care</a:t>
            </a:r>
            <a:endParaRPr lang="en-US" sz="3600" dirty="0"/>
          </a:p>
        </p:txBody>
      </p:sp>
      <p:sp>
        <p:nvSpPr>
          <p:cNvPr id="3" name="Content Placeholder 2"/>
          <p:cNvSpPr>
            <a:spLocks noGrp="1"/>
          </p:cNvSpPr>
          <p:nvPr>
            <p:ph idx="1"/>
          </p:nvPr>
        </p:nvSpPr>
        <p:spPr>
          <a:xfrm>
            <a:off x="457200" y="1752600"/>
            <a:ext cx="8229600" cy="4648200"/>
          </a:xfrm>
        </p:spPr>
        <p:txBody>
          <a:bodyPr>
            <a:normAutofit/>
          </a:bodyPr>
          <a:lstStyle/>
          <a:p>
            <a:pPr>
              <a:buNone/>
            </a:pPr>
            <a:r>
              <a:rPr lang="en-US" b="1" dirty="0" smtClean="0"/>
              <a:t> -</a:t>
            </a:r>
            <a:r>
              <a:rPr lang="en-US" dirty="0" smtClean="0"/>
              <a:t>Children and families are actively engaged in all aspects of care, including decision making.</a:t>
            </a:r>
          </a:p>
          <a:p>
            <a:pPr lvl="1"/>
            <a:r>
              <a:rPr lang="en-US" dirty="0" smtClean="0"/>
              <a:t>Open communication must occur between child, family, and staff.</a:t>
            </a:r>
          </a:p>
          <a:p>
            <a:pPr lvl="1"/>
            <a:r>
              <a:rPr lang="en-US" dirty="0" smtClean="0"/>
              <a:t>The child’s well-being and dignity must be safeguarded in all aspects of communication and care.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TRENDS IN PEDIATRIC NURSING PRACTICE</a:t>
            </a:r>
            <a:endParaRPr lang="en-US" dirty="0"/>
          </a:p>
        </p:txBody>
      </p:sp>
      <p:sp>
        <p:nvSpPr>
          <p:cNvPr id="3" name="Content Placeholder 2"/>
          <p:cNvSpPr>
            <a:spLocks noGrp="1"/>
          </p:cNvSpPr>
          <p:nvPr>
            <p:ph idx="1"/>
          </p:nvPr>
        </p:nvSpPr>
        <p:spPr>
          <a:xfrm>
            <a:off x="533400" y="1828800"/>
            <a:ext cx="8458200" cy="3657600"/>
          </a:xfrm>
        </p:spPr>
        <p:txBody>
          <a:bodyPr/>
          <a:lstStyle/>
          <a:p>
            <a:r>
              <a:rPr lang="en-US" dirty="0" smtClean="0"/>
              <a:t>Increased numbers of children requiring mental health services</a:t>
            </a:r>
          </a:p>
          <a:p>
            <a:r>
              <a:rPr lang="en-US" dirty="0" smtClean="0"/>
              <a:t>Increased numbers of children becoming ill as a result of antibiotic-resistant organisms</a:t>
            </a:r>
          </a:p>
          <a:p>
            <a:r>
              <a:rPr lang="en-US" dirty="0" smtClean="0"/>
              <a:t>Increased usage of blood conservation techniques for hospitalized children</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TRENDS IN PEDIATRIC NURSING PRACTICE</a:t>
            </a:r>
            <a:endParaRPr lang="en-US" dirty="0"/>
          </a:p>
        </p:txBody>
      </p:sp>
      <p:sp>
        <p:nvSpPr>
          <p:cNvPr id="3" name="Content Placeholder 2"/>
          <p:cNvSpPr>
            <a:spLocks noGrp="1"/>
          </p:cNvSpPr>
          <p:nvPr>
            <p:ph idx="1"/>
          </p:nvPr>
        </p:nvSpPr>
        <p:spPr>
          <a:xfrm>
            <a:off x="533400" y="1828800"/>
            <a:ext cx="8458200" cy="3657600"/>
          </a:xfrm>
        </p:spPr>
        <p:txBody>
          <a:bodyPr/>
          <a:lstStyle/>
          <a:p>
            <a:r>
              <a:rPr lang="en-US" dirty="0" smtClean="0"/>
              <a:t>Increased admissions due to: </a:t>
            </a:r>
          </a:p>
          <a:p>
            <a:pPr lvl="1"/>
            <a:r>
              <a:rPr lang="en-US" dirty="0" smtClean="0"/>
              <a:t>Environmental risk factors, such as dangerous living environments, unstable households, and risky behaviors</a:t>
            </a:r>
          </a:p>
          <a:p>
            <a:pPr lvl="1"/>
            <a:r>
              <a:rPr lang="en-US" dirty="0" smtClean="0"/>
              <a:t>Deficient knowledge base of caregivers, such as not following or understanding the treatment regimen</a:t>
            </a:r>
          </a:p>
          <a:p>
            <a:pPr lvl="1"/>
            <a:r>
              <a:rPr lang="en-US" dirty="0" smtClean="0"/>
              <a:t>Lack of primary care access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TRENDS IN PEDIATRIC NURSING PRACTICE</a:t>
            </a:r>
            <a:endParaRPr lang="en-US" dirty="0"/>
          </a:p>
        </p:txBody>
      </p:sp>
      <p:sp>
        <p:nvSpPr>
          <p:cNvPr id="3" name="Content Placeholder 2"/>
          <p:cNvSpPr>
            <a:spLocks noGrp="1"/>
          </p:cNvSpPr>
          <p:nvPr>
            <p:ph idx="1"/>
          </p:nvPr>
        </p:nvSpPr>
        <p:spPr>
          <a:xfrm>
            <a:off x="533400" y="1828800"/>
            <a:ext cx="8458200" cy="3657600"/>
          </a:xfrm>
        </p:spPr>
        <p:txBody>
          <a:bodyPr/>
          <a:lstStyle/>
          <a:p>
            <a:r>
              <a:rPr lang="en-US" dirty="0" smtClean="0"/>
              <a:t>Increased emphasis on provision of safety education (e.g., Internet safety, dealing with bullying)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OTHER TRENDS</a:t>
            </a:r>
            <a:endParaRPr lang="en-US" dirty="0"/>
          </a:p>
        </p:txBody>
      </p:sp>
      <p:sp>
        <p:nvSpPr>
          <p:cNvPr id="3" name="Content Placeholder 2"/>
          <p:cNvSpPr>
            <a:spLocks noGrp="1"/>
          </p:cNvSpPr>
          <p:nvPr>
            <p:ph idx="1"/>
          </p:nvPr>
        </p:nvSpPr>
        <p:spPr>
          <a:xfrm>
            <a:off x="533400" y="1752600"/>
            <a:ext cx="8458200" cy="3733800"/>
          </a:xfrm>
        </p:spPr>
        <p:txBody>
          <a:bodyPr/>
          <a:lstStyle/>
          <a:p>
            <a:r>
              <a:rPr lang="en-US" sz="2800" dirty="0" smtClean="0"/>
              <a:t>Earlier onset of puberty and its ramifications for adolescent sexual health</a:t>
            </a:r>
          </a:p>
          <a:p>
            <a:r>
              <a:rPr lang="en-US" sz="2800" dirty="0" smtClean="0"/>
              <a:t>Shift in the focus of medical/nursing care from disease treatment to health promotion and disease prevention</a:t>
            </a:r>
          </a:p>
          <a:p>
            <a:r>
              <a:rPr lang="en-US" sz="2800" dirty="0" smtClean="0"/>
              <a:t>Provision of health education in the school system</a:t>
            </a:r>
          </a:p>
          <a:p>
            <a:endParaRPr lang="en-US" sz="28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086600" cy="1600200"/>
          </a:xfrm>
        </p:spPr>
        <p:txBody>
          <a:bodyPr/>
          <a:lstStyle/>
          <a:p>
            <a:r>
              <a:rPr lang="en-US" b="1" dirty="0" smtClean="0"/>
              <a:t>OTHER TRENDS</a:t>
            </a:r>
            <a:endParaRPr lang="en-US" dirty="0"/>
          </a:p>
        </p:txBody>
      </p:sp>
      <p:sp>
        <p:nvSpPr>
          <p:cNvPr id="3" name="Content Placeholder 2"/>
          <p:cNvSpPr>
            <a:spLocks noGrp="1"/>
          </p:cNvSpPr>
          <p:nvPr>
            <p:ph idx="1"/>
          </p:nvPr>
        </p:nvSpPr>
        <p:spPr>
          <a:xfrm>
            <a:off x="533400" y="1600200"/>
            <a:ext cx="8458200" cy="4267200"/>
          </a:xfrm>
        </p:spPr>
        <p:txBody>
          <a:bodyPr/>
          <a:lstStyle/>
          <a:p>
            <a:r>
              <a:rPr lang="en-US" dirty="0" smtClean="0"/>
              <a:t>Increased incorporation of families in the overall care of children</a:t>
            </a:r>
          </a:p>
          <a:p>
            <a:r>
              <a:rPr lang="en-US" dirty="0" smtClean="0"/>
              <a:t>Increased numbers of children requiring home-care provision</a:t>
            </a:r>
          </a:p>
          <a:p>
            <a:r>
              <a:rPr lang="en-US" dirty="0" smtClean="0"/>
              <a:t>Increased prevalence of autism spectrum disorders and childhood depression, requiring more education and research in these areas</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DISEASES IN PAEDS</a:t>
            </a:r>
            <a:endParaRPr lang="en-US" dirty="0"/>
          </a:p>
        </p:txBody>
      </p:sp>
      <p:sp>
        <p:nvSpPr>
          <p:cNvPr id="3" name="Content Placeholder 2"/>
          <p:cNvSpPr>
            <a:spLocks noGrp="1"/>
          </p:cNvSpPr>
          <p:nvPr>
            <p:ph idx="1"/>
          </p:nvPr>
        </p:nvSpPr>
        <p:spPr/>
        <p:txBody>
          <a:bodyPr/>
          <a:lstStyle/>
          <a:p>
            <a:r>
              <a:rPr lang="en-US" dirty="0" smtClean="0"/>
              <a:t>Increased childhood incidence of the following conditions:</a:t>
            </a:r>
          </a:p>
          <a:p>
            <a:pPr lvl="1"/>
            <a:r>
              <a:rPr lang="en-US" dirty="0" smtClean="0"/>
              <a:t>Obesity</a:t>
            </a:r>
          </a:p>
          <a:p>
            <a:pPr lvl="1"/>
            <a:r>
              <a:rPr lang="en-US" dirty="0" smtClean="0"/>
              <a:t>Hypertension</a:t>
            </a:r>
          </a:p>
          <a:p>
            <a:pPr lvl="1"/>
            <a:r>
              <a:rPr lang="en-US" dirty="0" smtClean="0"/>
              <a:t>Diabetes</a:t>
            </a:r>
          </a:p>
          <a:p>
            <a:pPr lvl="1"/>
            <a:r>
              <a:rPr lang="en-US" dirty="0" smtClean="0"/>
              <a:t>Asthma</a:t>
            </a:r>
          </a:p>
          <a:p>
            <a:pPr lvl="1"/>
            <a:r>
              <a:rPr lang="en-US" dirty="0" smtClean="0"/>
              <a:t>Autism </a:t>
            </a:r>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sz="3600" dirty="0" smtClean="0"/>
              <a:t>GROWTH AND DEVELOPMENT</a:t>
            </a:r>
            <a:endParaRPr lang="en-US" sz="3600" dirty="0"/>
          </a:p>
        </p:txBody>
      </p:sp>
      <p:sp>
        <p:nvSpPr>
          <p:cNvPr id="3" name="Content Placeholder 2"/>
          <p:cNvSpPr>
            <a:spLocks noGrp="1"/>
          </p:cNvSpPr>
          <p:nvPr>
            <p:ph idx="1"/>
          </p:nvPr>
        </p:nvSpPr>
        <p:spPr>
          <a:xfrm>
            <a:off x="457200" y="1143000"/>
            <a:ext cx="8229600" cy="5334000"/>
          </a:xfrm>
        </p:spPr>
        <p:txBody>
          <a:bodyPr>
            <a:normAutofit fontScale="85000" lnSpcReduction="20000"/>
          </a:bodyPr>
          <a:lstStyle/>
          <a:p>
            <a:r>
              <a:rPr lang="en-US" sz="3500" b="1" dirty="0" smtClean="0"/>
              <a:t>Objectives </a:t>
            </a:r>
          </a:p>
          <a:p>
            <a:r>
              <a:rPr lang="en-US" dirty="0" smtClean="0"/>
              <a:t>Define the following terms</a:t>
            </a:r>
          </a:p>
          <a:p>
            <a:pPr lvl="3"/>
            <a:r>
              <a:rPr lang="en-US" dirty="0" smtClean="0"/>
              <a:t>Growth</a:t>
            </a:r>
          </a:p>
          <a:p>
            <a:pPr lvl="3"/>
            <a:r>
              <a:rPr lang="en-US" dirty="0" smtClean="0"/>
              <a:t>Development</a:t>
            </a:r>
          </a:p>
          <a:p>
            <a:pPr lvl="3"/>
            <a:r>
              <a:rPr lang="en-US" dirty="0" smtClean="0"/>
              <a:t>Maturation</a:t>
            </a:r>
          </a:p>
          <a:p>
            <a:pPr lvl="3"/>
            <a:r>
              <a:rPr lang="en-US" dirty="0" smtClean="0"/>
              <a:t>learnig</a:t>
            </a:r>
          </a:p>
          <a:p>
            <a:r>
              <a:rPr lang="en-US" dirty="0" smtClean="0"/>
              <a:t>State the stages of development and their respective ages</a:t>
            </a:r>
          </a:p>
          <a:p>
            <a:r>
              <a:rPr lang="en-US" dirty="0" smtClean="0"/>
              <a:t>Explain the principles of growth and development</a:t>
            </a:r>
          </a:p>
          <a:p>
            <a:r>
              <a:rPr lang="en-US" dirty="0" smtClean="0"/>
              <a:t>Discuss four theories of growth and development</a:t>
            </a:r>
          </a:p>
          <a:p>
            <a:pPr lvl="3"/>
            <a:r>
              <a:rPr lang="en-US" dirty="0" smtClean="0"/>
              <a:t>Sigmund </a:t>
            </a:r>
            <a:r>
              <a:rPr lang="en-US" dirty="0" err="1" smtClean="0"/>
              <a:t>freud</a:t>
            </a:r>
            <a:r>
              <a:rPr lang="en-US" dirty="0" smtClean="0"/>
              <a:t>- psychosexual development</a:t>
            </a:r>
          </a:p>
          <a:p>
            <a:pPr lvl="3"/>
            <a:r>
              <a:rPr lang="en-US" dirty="0" smtClean="0"/>
              <a:t>Erick Erikson-psychosocial development</a:t>
            </a:r>
          </a:p>
          <a:p>
            <a:pPr lvl="3"/>
            <a:r>
              <a:rPr lang="en-US" dirty="0" smtClean="0"/>
              <a:t>Piaget- cognitive development</a:t>
            </a:r>
          </a:p>
          <a:p>
            <a:pPr lvl="3"/>
            <a:r>
              <a:rPr lang="en-US" dirty="0" smtClean="0"/>
              <a:t>Kohlberg- moral development</a:t>
            </a:r>
          </a:p>
          <a:p>
            <a:endParaRPr lang="en-US" dirty="0"/>
          </a:p>
        </p:txBody>
      </p:sp>
      <p:pic>
        <p:nvPicPr>
          <p:cNvPr id="4" name="Picture 12" descr="babies"/>
          <p:cNvPicPr>
            <a:picLocks noChangeAspect="1" noChangeArrowheads="1"/>
          </p:cNvPicPr>
          <p:nvPr/>
        </p:nvPicPr>
        <p:blipFill>
          <a:blip r:embed="rId2"/>
          <a:srcRect/>
          <a:stretch>
            <a:fillRect/>
          </a:stretch>
        </p:blipFill>
        <p:spPr bwMode="auto">
          <a:xfrm>
            <a:off x="6629400" y="5105400"/>
            <a:ext cx="24384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PAEDIATRIC NURSING </a:t>
            </a:r>
            <a:endParaRPr lang="en-US" dirty="0"/>
          </a:p>
        </p:txBody>
      </p:sp>
      <p:sp>
        <p:nvSpPr>
          <p:cNvPr id="3" name="Content Placeholder 2"/>
          <p:cNvSpPr>
            <a:spLocks noGrp="1"/>
          </p:cNvSpPr>
          <p:nvPr>
            <p:ph idx="1"/>
          </p:nvPr>
        </p:nvSpPr>
        <p:spPr/>
        <p:txBody>
          <a:bodyPr/>
          <a:lstStyle/>
          <a:p>
            <a:r>
              <a:rPr lang="en-US" sz="2800" dirty="0" err="1" smtClean="0"/>
              <a:t>Paediatric</a:t>
            </a:r>
            <a:r>
              <a:rPr lang="en-US" sz="2800" dirty="0" smtClean="0"/>
              <a:t> nursing is defined as the art and science that deals with management of childhood related disorders/diseases.</a:t>
            </a:r>
          </a:p>
          <a:p>
            <a:r>
              <a:rPr lang="en-GB" sz="2800" dirty="0" smtClean="0"/>
              <a:t>Paediatric nursing is concerned with the health of infants, children and adolescents, their growth and development and their opportunity to achieve full potential as adults. </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smtClean="0"/>
              <a:t>Growth and development.</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r>
              <a:rPr lang="en-US" b="1" u="sng" dirty="0" smtClean="0"/>
              <a:t>Growth</a:t>
            </a:r>
            <a:r>
              <a:rPr lang="en-US" dirty="0" smtClean="0"/>
              <a:t>: -</a:t>
            </a:r>
            <a:r>
              <a:rPr lang="en-US" b="1" i="1" dirty="0" smtClean="0"/>
              <a:t>increase in structure</a:t>
            </a:r>
            <a:r>
              <a:rPr lang="en-US" dirty="0" smtClean="0"/>
              <a:t> – the physical changes in the anatomy of the child.</a:t>
            </a:r>
          </a:p>
          <a:p>
            <a:pPr lvl="3"/>
            <a:r>
              <a:rPr lang="en-US" dirty="0" smtClean="0"/>
              <a:t>implies </a:t>
            </a:r>
            <a:r>
              <a:rPr lang="en-US" b="1" i="1" dirty="0" smtClean="0"/>
              <a:t>a change in quantity</a:t>
            </a:r>
            <a:endParaRPr lang="en-US" dirty="0" smtClean="0"/>
          </a:p>
          <a:p>
            <a:pPr lvl="3"/>
            <a:r>
              <a:rPr lang="en-US" b="1" i="1" dirty="0" smtClean="0"/>
              <a:t> Increase in number and size of cells</a:t>
            </a:r>
            <a:r>
              <a:rPr lang="en-US" dirty="0" smtClean="0"/>
              <a:t> thus increasing the size and weight of the whole or any of the parts</a:t>
            </a:r>
          </a:p>
          <a:p>
            <a:pPr lvl="3"/>
            <a:r>
              <a:rPr lang="en-US" dirty="0" smtClean="0"/>
              <a:t>It is qualitative in nature</a:t>
            </a:r>
          </a:p>
          <a:p>
            <a:r>
              <a:rPr lang="en-US" b="1" u="sng" dirty="0" smtClean="0"/>
              <a:t>Development</a:t>
            </a:r>
            <a:r>
              <a:rPr lang="en-US" dirty="0" smtClean="0"/>
              <a:t>: </a:t>
            </a:r>
            <a:r>
              <a:rPr lang="en-US" b="1" i="1" dirty="0" smtClean="0"/>
              <a:t>– increase in function</a:t>
            </a:r>
            <a:endParaRPr lang="en-US" dirty="0" smtClean="0"/>
          </a:p>
          <a:p>
            <a:pPr lvl="3"/>
            <a:r>
              <a:rPr lang="en-US" b="1" i="1" dirty="0" smtClean="0"/>
              <a:t>Changes occur in the physiological aspect of the child</a:t>
            </a:r>
            <a:r>
              <a:rPr lang="en-US" dirty="0" smtClean="0"/>
              <a:t> and they accompany growth</a:t>
            </a:r>
          </a:p>
          <a:p>
            <a:pPr lvl="3"/>
            <a:r>
              <a:rPr lang="en-US" dirty="0" smtClean="0"/>
              <a:t>Development also involves the </a:t>
            </a:r>
            <a:r>
              <a:rPr lang="en-US" b="1" dirty="0" smtClean="0"/>
              <a:t>changing </a:t>
            </a:r>
            <a:r>
              <a:rPr lang="en-US" b="1" i="1" dirty="0" smtClean="0"/>
              <a:t>from a lower to a more advanced stage of complexity</a:t>
            </a:r>
            <a:endParaRPr lang="en-US" dirty="0" smtClean="0"/>
          </a:p>
          <a:p>
            <a:pPr lvl="3"/>
            <a:r>
              <a:rPr lang="en-US" dirty="0" smtClean="0"/>
              <a:t>Development is </a:t>
            </a:r>
            <a:r>
              <a:rPr lang="en-US" b="1" i="1" dirty="0" smtClean="0"/>
              <a:t>achieved through growth, maturation and learning</a:t>
            </a:r>
          </a:p>
          <a:p>
            <a:pPr lvl="3"/>
            <a:r>
              <a:rPr lang="en-US" b="1" i="1" dirty="0" smtClean="0"/>
              <a:t>It is qualitative in nature</a:t>
            </a:r>
            <a:endParaRPr lang="en-US"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r>
              <a:rPr lang="en-US" b="1" u="sng" dirty="0" smtClean="0"/>
              <a:t>Maturation</a:t>
            </a:r>
            <a:r>
              <a:rPr lang="en-US" dirty="0" smtClean="0"/>
              <a:t>: is </a:t>
            </a:r>
            <a:r>
              <a:rPr lang="en-US" i="1" dirty="0" smtClean="0"/>
              <a:t>the process of the unfolding of the genetic or inherited tendencies</a:t>
            </a:r>
            <a:r>
              <a:rPr lang="en-US" dirty="0" smtClean="0"/>
              <a:t> within the child</a:t>
            </a:r>
          </a:p>
          <a:p>
            <a:pPr lvl="3"/>
            <a:r>
              <a:rPr lang="en-US" dirty="0" smtClean="0"/>
              <a:t>Some children are “late” matures while others are “rapid” matures</a:t>
            </a:r>
          </a:p>
          <a:p>
            <a:pPr lvl="3"/>
            <a:r>
              <a:rPr lang="en-US" dirty="0" smtClean="0"/>
              <a:t>All children mature at their own rate</a:t>
            </a:r>
          </a:p>
          <a:p>
            <a:pPr lvl="3"/>
            <a:r>
              <a:rPr lang="en-US" dirty="0" smtClean="0"/>
              <a:t>It is described as an </a:t>
            </a:r>
            <a:r>
              <a:rPr lang="en-US" i="1" dirty="0" smtClean="0"/>
              <a:t>increase in competence and adaptability</a:t>
            </a:r>
            <a:endParaRPr lang="en-US" dirty="0" smtClean="0"/>
          </a:p>
          <a:p>
            <a:pPr lvl="3"/>
            <a:r>
              <a:rPr lang="en-US" dirty="0" smtClean="0"/>
              <a:t>There is a “qualitative” change</a:t>
            </a:r>
          </a:p>
          <a:p>
            <a:r>
              <a:rPr lang="en-US" b="1" u="sng" dirty="0" smtClean="0"/>
              <a:t>Learning</a:t>
            </a:r>
            <a:r>
              <a:rPr lang="en-US" dirty="0" smtClean="0"/>
              <a:t>: is a “</a:t>
            </a:r>
            <a:r>
              <a:rPr lang="en-US" i="1" dirty="0" smtClean="0"/>
              <a:t>change of behavior</a:t>
            </a:r>
            <a:r>
              <a:rPr lang="en-US" dirty="0" smtClean="0"/>
              <a:t>”</a:t>
            </a:r>
          </a:p>
          <a:p>
            <a:pPr lvl="3"/>
            <a:r>
              <a:rPr lang="en-US" dirty="0" smtClean="0"/>
              <a:t>It is the result of experience, experimentation, and training</a:t>
            </a:r>
          </a:p>
          <a:p>
            <a:pPr lvl="3"/>
            <a:r>
              <a:rPr lang="en-US" dirty="0" smtClean="0"/>
              <a:t>The ability to learn is dependent upon the inborn capacity for mental development</a:t>
            </a:r>
          </a:p>
          <a:p>
            <a:r>
              <a:rPr lang="en-US" dirty="0" smtClean="0"/>
              <a:t>NOTE: Maturation and Learning are interrelated. No learning can take place unless the child is mature enough to understand and the behavior is changed. The learning process can be hindered if the child is not given the opportunity learning by experience and from others when the time is optimum.</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Stages of development and their respective age ranges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Childhood </a:t>
            </a:r>
            <a:r>
              <a:rPr lang="en-US" dirty="0" err="1" smtClean="0"/>
              <a:t>develoment</a:t>
            </a:r>
            <a:r>
              <a:rPr lang="en-US" dirty="0" smtClean="0"/>
              <a:t> is </a:t>
            </a:r>
            <a:r>
              <a:rPr lang="en-US" dirty="0" err="1" smtClean="0"/>
              <a:t>devided</a:t>
            </a:r>
            <a:r>
              <a:rPr lang="en-US" dirty="0" smtClean="0"/>
              <a:t> into stages as follows;</a:t>
            </a:r>
          </a:p>
          <a:p>
            <a:r>
              <a:rPr lang="en-US" dirty="0" smtClean="0"/>
              <a:t>Prenatal; conception to birth</a:t>
            </a:r>
          </a:p>
          <a:p>
            <a:r>
              <a:rPr lang="en-US" dirty="0" smtClean="0"/>
              <a:t>Infancy: birth to 12 – 18 months</a:t>
            </a:r>
          </a:p>
          <a:p>
            <a:pPr lvl="3"/>
            <a:r>
              <a:rPr lang="en-US" dirty="0" smtClean="0"/>
              <a:t>neonatal; birth to 27 – 28 days</a:t>
            </a:r>
          </a:p>
          <a:p>
            <a:pPr lvl="3"/>
            <a:r>
              <a:rPr lang="en-US" dirty="0" smtClean="0"/>
              <a:t>infancy: 1 – 12 months of age</a:t>
            </a:r>
          </a:p>
          <a:p>
            <a:r>
              <a:rPr lang="en-US" dirty="0" smtClean="0"/>
              <a:t>Early childhood: 1 – 6 years</a:t>
            </a:r>
          </a:p>
          <a:p>
            <a:pPr lvl="3"/>
            <a:r>
              <a:rPr lang="en-US" dirty="0" smtClean="0"/>
              <a:t>toddler 1 – 3 years</a:t>
            </a:r>
          </a:p>
          <a:p>
            <a:pPr lvl="3"/>
            <a:r>
              <a:rPr lang="en-US" dirty="0" smtClean="0"/>
              <a:t>Preschool: 3 – 6 years</a:t>
            </a:r>
          </a:p>
          <a:p>
            <a:r>
              <a:rPr lang="en-US" dirty="0" smtClean="0"/>
              <a:t>School Age: 6 – 12 years</a:t>
            </a:r>
          </a:p>
          <a:p>
            <a:r>
              <a:rPr lang="en-US" dirty="0" smtClean="0"/>
              <a:t>Adolescent: 13 – 18 years</a:t>
            </a: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500" y="609600"/>
            <a:ext cx="6870700" cy="762000"/>
          </a:xfrm>
        </p:spPr>
        <p:txBody>
          <a:bodyPr/>
          <a:lstStyle/>
          <a:p>
            <a:r>
              <a:rPr lang="en-GB" dirty="0" smtClean="0"/>
              <a:t>Developmental Phases</a:t>
            </a:r>
            <a:endParaRPr lang="en-GB" dirty="0"/>
          </a:p>
        </p:txBody>
      </p:sp>
      <p:sp>
        <p:nvSpPr>
          <p:cNvPr id="3" name="Content Placeholder 2"/>
          <p:cNvSpPr>
            <a:spLocks noGrp="1"/>
          </p:cNvSpPr>
          <p:nvPr>
            <p:ph idx="1"/>
          </p:nvPr>
        </p:nvSpPr>
        <p:spPr/>
        <p:txBody>
          <a:bodyPr>
            <a:normAutofit/>
          </a:bodyPr>
          <a:lstStyle/>
          <a:p>
            <a:pPr>
              <a:buNone/>
            </a:pPr>
            <a:endParaRPr lang="en-GB" dirty="0" smtClean="0"/>
          </a:p>
          <a:p>
            <a:pPr>
              <a:buNone/>
            </a:pPr>
            <a:endParaRPr lang="en-GB" b="1" dirty="0"/>
          </a:p>
          <a:p>
            <a:pPr>
              <a:buNone/>
            </a:pPr>
            <a:endParaRPr lang="en-GB" b="1" dirty="0" smtClean="0"/>
          </a:p>
          <a:p>
            <a:pPr>
              <a:buNone/>
            </a:pPr>
            <a:endParaRPr lang="en-GB" dirty="0"/>
          </a:p>
          <a:p>
            <a:pPr>
              <a:buNone/>
            </a:pPr>
            <a:endParaRPr lang="en-GB" dirty="0"/>
          </a:p>
        </p:txBody>
      </p:sp>
      <p:graphicFrame>
        <p:nvGraphicFramePr>
          <p:cNvPr id="4" name="Table 3"/>
          <p:cNvGraphicFramePr>
            <a:graphicFrameLocks noGrp="1"/>
          </p:cNvGraphicFramePr>
          <p:nvPr/>
        </p:nvGraphicFramePr>
        <p:xfrm>
          <a:off x="785786" y="1447800"/>
          <a:ext cx="7929618" cy="4468488"/>
        </p:xfrm>
        <a:graphic>
          <a:graphicData uri="http://schemas.openxmlformats.org/drawingml/2006/table">
            <a:tbl>
              <a:tblPr firstRow="1" bandRow="1">
                <a:tableStyleId>{5C22544A-7EE6-4342-B048-85BDC9FD1C3A}</a:tableStyleId>
              </a:tblPr>
              <a:tblGrid>
                <a:gridCol w="3964809"/>
                <a:gridCol w="3964809"/>
              </a:tblGrid>
              <a:tr h="424708">
                <a:tc>
                  <a:txBody>
                    <a:bodyPr/>
                    <a:lstStyle/>
                    <a:p>
                      <a:r>
                        <a:rPr lang="en-GB" dirty="0" smtClean="0"/>
                        <a:t>Period</a:t>
                      </a:r>
                      <a:endParaRPr lang="en-GB" dirty="0"/>
                    </a:p>
                  </a:txBody>
                  <a:tcPr/>
                </a:tc>
                <a:tc>
                  <a:txBody>
                    <a:bodyPr/>
                    <a:lstStyle/>
                    <a:p>
                      <a:r>
                        <a:rPr lang="en-GB" dirty="0" smtClean="0"/>
                        <a:t>Age</a:t>
                      </a:r>
                      <a:endParaRPr lang="en-GB" dirty="0"/>
                    </a:p>
                  </a:txBody>
                  <a:tcPr/>
                </a:tc>
              </a:tr>
              <a:tr h="424708">
                <a:tc>
                  <a:txBody>
                    <a:bodyPr/>
                    <a:lstStyle/>
                    <a:p>
                      <a:r>
                        <a:rPr lang="en-GB" dirty="0" smtClean="0"/>
                        <a:t>Prenatal period</a:t>
                      </a:r>
                      <a:endParaRPr lang="en-GB" dirty="0"/>
                    </a:p>
                  </a:txBody>
                  <a:tcPr/>
                </a:tc>
                <a:tc>
                  <a:txBody>
                    <a:bodyPr/>
                    <a:lstStyle/>
                    <a:p>
                      <a:r>
                        <a:rPr lang="en-GB" dirty="0" smtClean="0"/>
                        <a:t>Conception to birth</a:t>
                      </a:r>
                      <a:endParaRPr lang="en-GB" dirty="0"/>
                    </a:p>
                  </a:txBody>
                  <a:tcPr/>
                </a:tc>
              </a:tr>
              <a:tr h="424708">
                <a:tc>
                  <a:txBody>
                    <a:bodyPr/>
                    <a:lstStyle/>
                    <a:p>
                      <a:r>
                        <a:rPr lang="en-GB" dirty="0" smtClean="0"/>
                        <a:t>Neonatal</a:t>
                      </a:r>
                      <a:endParaRPr lang="en-GB" dirty="0"/>
                    </a:p>
                  </a:txBody>
                  <a:tcPr/>
                </a:tc>
                <a:tc>
                  <a:txBody>
                    <a:bodyPr/>
                    <a:lstStyle/>
                    <a:p>
                      <a:r>
                        <a:rPr lang="en-GB" dirty="0" smtClean="0"/>
                        <a:t>Birth to 28days</a:t>
                      </a:r>
                      <a:endParaRPr lang="en-GB" dirty="0"/>
                    </a:p>
                  </a:txBody>
                  <a:tcPr/>
                </a:tc>
              </a:tr>
              <a:tr h="553939">
                <a:tc>
                  <a:txBody>
                    <a:bodyPr/>
                    <a:lstStyle/>
                    <a:p>
                      <a:r>
                        <a:rPr lang="en-GB" dirty="0" smtClean="0"/>
                        <a:t>Infancy period</a:t>
                      </a:r>
                      <a:endParaRPr lang="en-GB" dirty="0"/>
                    </a:p>
                  </a:txBody>
                  <a:tcPr/>
                </a:tc>
                <a:tc>
                  <a:txBody>
                    <a:bodyPr/>
                    <a:lstStyle/>
                    <a:p>
                      <a:r>
                        <a:rPr lang="en-GB" dirty="0" smtClean="0"/>
                        <a:t>1</a:t>
                      </a:r>
                      <a:r>
                        <a:rPr lang="en-GB" baseline="0" dirty="0" smtClean="0"/>
                        <a:t> month to approximately 12 months</a:t>
                      </a:r>
                      <a:endParaRPr lang="en-GB" dirty="0"/>
                    </a:p>
                  </a:txBody>
                  <a:tcPr/>
                </a:tc>
              </a:tr>
              <a:tr h="424708">
                <a:tc>
                  <a:txBody>
                    <a:bodyPr/>
                    <a:lstStyle/>
                    <a:p>
                      <a:r>
                        <a:rPr lang="en-GB" dirty="0" smtClean="0"/>
                        <a:t>Toddler</a:t>
                      </a:r>
                      <a:endParaRPr lang="en-GB" dirty="0"/>
                    </a:p>
                  </a:txBody>
                  <a:tcPr/>
                </a:tc>
                <a:tc>
                  <a:txBody>
                    <a:bodyPr/>
                    <a:lstStyle/>
                    <a:p>
                      <a:r>
                        <a:rPr lang="en-GB" dirty="0" smtClean="0"/>
                        <a:t>1</a:t>
                      </a:r>
                      <a:r>
                        <a:rPr lang="en-GB" baseline="0" dirty="0" smtClean="0"/>
                        <a:t> year to 3 years</a:t>
                      </a:r>
                      <a:endParaRPr lang="en-GB" dirty="0"/>
                    </a:p>
                  </a:txBody>
                  <a:tcPr/>
                </a:tc>
              </a:tr>
              <a:tr h="424708">
                <a:tc>
                  <a:txBody>
                    <a:bodyPr/>
                    <a:lstStyle/>
                    <a:p>
                      <a:r>
                        <a:rPr lang="en-GB" dirty="0" smtClean="0"/>
                        <a:t>Early childhood period</a:t>
                      </a:r>
                      <a:endParaRPr lang="en-GB" dirty="0"/>
                    </a:p>
                  </a:txBody>
                  <a:tcPr/>
                </a:tc>
                <a:tc>
                  <a:txBody>
                    <a:bodyPr/>
                    <a:lstStyle/>
                    <a:p>
                      <a:r>
                        <a:rPr lang="en-GB" dirty="0" smtClean="0"/>
                        <a:t>1year to 6 years</a:t>
                      </a:r>
                      <a:endParaRPr lang="en-GB" dirty="0"/>
                    </a:p>
                  </a:txBody>
                  <a:tcPr/>
                </a:tc>
              </a:tr>
              <a:tr h="424708">
                <a:tc>
                  <a:txBody>
                    <a:bodyPr/>
                    <a:lstStyle/>
                    <a:p>
                      <a:r>
                        <a:rPr lang="en-GB" dirty="0" smtClean="0"/>
                        <a:t>Preschool</a:t>
                      </a:r>
                      <a:endParaRPr lang="en-GB" dirty="0"/>
                    </a:p>
                  </a:txBody>
                  <a:tcPr/>
                </a:tc>
                <a:tc>
                  <a:txBody>
                    <a:bodyPr/>
                    <a:lstStyle/>
                    <a:p>
                      <a:r>
                        <a:rPr lang="en-GB" dirty="0" smtClean="0"/>
                        <a:t>3 years to 6 years.</a:t>
                      </a:r>
                      <a:endParaRPr lang="en-GB" dirty="0"/>
                    </a:p>
                  </a:txBody>
                  <a:tcPr/>
                </a:tc>
              </a:tr>
              <a:tr h="5539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Middle childhood</a:t>
                      </a:r>
                      <a:r>
                        <a:rPr lang="en-GB" baseline="0" dirty="0" smtClean="0"/>
                        <a:t> </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6 to 11 years</a:t>
                      </a:r>
                    </a:p>
                    <a:p>
                      <a:endParaRPr lang="en-GB" dirty="0"/>
                    </a:p>
                  </a:txBody>
                  <a:tcPr/>
                </a:tc>
              </a:tr>
              <a:tr h="5539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Late</a:t>
                      </a:r>
                      <a:r>
                        <a:rPr lang="en-GB" baseline="0" dirty="0" smtClean="0"/>
                        <a:t> childhood </a:t>
                      </a:r>
                      <a:endParaRPr lang="en-GB" dirty="0" smtClean="0"/>
                    </a:p>
                    <a:p>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11 to 19 years</a:t>
                      </a:r>
                    </a:p>
                    <a:p>
                      <a:endParaRPr lang="en-GB"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dirty="0" smtClean="0"/>
              <a:t>Principles of G &amp; D</a:t>
            </a:r>
          </a:p>
        </p:txBody>
      </p:sp>
      <p:sp>
        <p:nvSpPr>
          <p:cNvPr id="3" name="Content Placeholder 2"/>
          <p:cNvSpPr>
            <a:spLocks noGrp="1"/>
          </p:cNvSpPr>
          <p:nvPr>
            <p:ph idx="1"/>
          </p:nvPr>
        </p:nvSpPr>
        <p:spPr>
          <a:xfrm>
            <a:off x="457200" y="1828800"/>
            <a:ext cx="8458200" cy="4114800"/>
          </a:xfrm>
        </p:spPr>
        <p:txBody>
          <a:bodyPr>
            <a:noAutofit/>
          </a:bodyPr>
          <a:lstStyle/>
          <a:p>
            <a:pPr marL="609600" indent="-609600" eaLnBrk="1" fontAlgn="auto" hangingPunct="1">
              <a:lnSpc>
                <a:spcPct val="80000"/>
              </a:lnSpc>
              <a:spcAft>
                <a:spcPts val="0"/>
              </a:spcAft>
              <a:buClr>
                <a:schemeClr val="accent3"/>
              </a:buClr>
              <a:buNone/>
              <a:defRPr/>
            </a:pPr>
            <a:r>
              <a:rPr lang="en-US" sz="2400" dirty="0" smtClean="0"/>
              <a:t>1. The </a:t>
            </a:r>
            <a:r>
              <a:rPr lang="en-US" sz="2400" dirty="0" err="1" smtClean="0"/>
              <a:t>cephalo</a:t>
            </a:r>
            <a:r>
              <a:rPr lang="en-US" sz="2400" dirty="0" smtClean="0"/>
              <a:t>-caudal principle- gradual change in head size relative to body size during human growth.</a:t>
            </a:r>
          </a:p>
          <a:p>
            <a:pPr marL="609600" indent="-609600" eaLnBrk="1" fontAlgn="auto" hangingPunct="1">
              <a:lnSpc>
                <a:spcPct val="80000"/>
              </a:lnSpc>
              <a:spcAft>
                <a:spcPts val="0"/>
              </a:spcAft>
              <a:buClr>
                <a:schemeClr val="accent3"/>
              </a:buClr>
              <a:buNone/>
              <a:defRPr/>
            </a:pPr>
            <a:r>
              <a:rPr lang="en-US" sz="2400" dirty="0" smtClean="0"/>
              <a:t>2. </a:t>
            </a:r>
            <a:r>
              <a:rPr lang="en-US" sz="2400" dirty="0" err="1" smtClean="0"/>
              <a:t>Proxi</a:t>
            </a:r>
            <a:r>
              <a:rPr lang="en-US" sz="2400" dirty="0" smtClean="0"/>
              <a:t>-distal principle-The spinal cord develops before the outer parts</a:t>
            </a:r>
          </a:p>
          <a:p>
            <a:pPr marL="609600" indent="-609600" eaLnBrk="1" fontAlgn="auto" hangingPunct="1">
              <a:lnSpc>
                <a:spcPct val="80000"/>
              </a:lnSpc>
              <a:spcAft>
                <a:spcPts val="0"/>
              </a:spcAft>
              <a:buClr>
                <a:schemeClr val="accent3"/>
              </a:buClr>
              <a:buNone/>
              <a:defRPr/>
            </a:pPr>
            <a:r>
              <a:rPr lang="en-US" sz="2400" dirty="0" smtClean="0"/>
              <a:t>3. Development depends on maturation and learning</a:t>
            </a:r>
          </a:p>
          <a:p>
            <a:pPr marL="609600" indent="-609600" eaLnBrk="1" fontAlgn="auto" hangingPunct="1">
              <a:lnSpc>
                <a:spcPct val="80000"/>
              </a:lnSpc>
              <a:spcAft>
                <a:spcPts val="0"/>
              </a:spcAft>
              <a:buClr>
                <a:schemeClr val="accent3"/>
              </a:buClr>
              <a:buNone/>
              <a:defRPr/>
            </a:pPr>
            <a:r>
              <a:rPr lang="en-US" sz="2400" dirty="0" smtClean="0"/>
              <a:t>4. Development proceeds from the simple (concrete) to the more complex</a:t>
            </a:r>
          </a:p>
          <a:p>
            <a:pPr marL="609600" indent="-609600" eaLnBrk="1" fontAlgn="auto" hangingPunct="1">
              <a:lnSpc>
                <a:spcPct val="80000"/>
              </a:lnSpc>
              <a:spcAft>
                <a:spcPts val="0"/>
              </a:spcAft>
              <a:buClr>
                <a:schemeClr val="accent3"/>
              </a:buClr>
              <a:buNone/>
              <a:defRPr/>
            </a:pPr>
            <a:r>
              <a:rPr lang="en-US" sz="2400" dirty="0" smtClean="0"/>
              <a:t>5. Growth and development is a continuous process</a:t>
            </a:r>
          </a:p>
          <a:p>
            <a:pPr marL="609600" indent="-609600" eaLnBrk="1" fontAlgn="auto" hangingPunct="1">
              <a:lnSpc>
                <a:spcPct val="80000"/>
              </a:lnSpc>
              <a:spcAft>
                <a:spcPts val="0"/>
              </a:spcAft>
              <a:buClr>
                <a:schemeClr val="accent3"/>
              </a:buClr>
              <a:buNone/>
              <a:defRPr/>
            </a:pPr>
            <a:r>
              <a:rPr lang="en-US" sz="2400" dirty="0" smtClean="0"/>
              <a:t>6. Growth and development proceed from the general to specific</a:t>
            </a:r>
          </a:p>
          <a:p>
            <a:pPr marL="609600" indent="-609600" eaLnBrk="1" fontAlgn="auto" hangingPunct="1">
              <a:lnSpc>
                <a:spcPct val="80000"/>
              </a:lnSpc>
              <a:spcAft>
                <a:spcPts val="0"/>
              </a:spcAft>
              <a:buClr>
                <a:schemeClr val="accent3"/>
              </a:buClr>
              <a:buNone/>
              <a:defRPr/>
            </a:pPr>
            <a:r>
              <a:rPr lang="en-US" sz="2400" dirty="0" smtClean="0"/>
              <a:t>7. There are individual rates of growth and development</a:t>
            </a:r>
          </a:p>
          <a:p>
            <a:pPr marL="609600" indent="-609600" eaLnBrk="1" fontAlgn="auto" hangingPunct="1">
              <a:lnSpc>
                <a:spcPct val="80000"/>
              </a:lnSpc>
              <a:spcAft>
                <a:spcPts val="0"/>
              </a:spcAft>
              <a:buClr>
                <a:schemeClr val="accent3"/>
              </a:buClr>
              <a:buFontTx/>
              <a:buAutoNum type="arabicPeriod"/>
              <a:defRPr/>
            </a:pPr>
            <a:endParaRPr lang="en-US" sz="2400" dirty="0" smtClean="0"/>
          </a:p>
          <a:p>
            <a:pPr marL="274320" indent="-274320" eaLnBrk="1" fontAlgn="auto" hangingPunct="1">
              <a:spcAft>
                <a:spcPts val="0"/>
              </a:spcAft>
              <a:buClr>
                <a:schemeClr val="accent3"/>
              </a:buClr>
              <a:buFont typeface="Wingdings 2"/>
              <a:buChar char=""/>
              <a:defRPr/>
            </a:pPr>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305800" cy="1295400"/>
          </a:xfrm>
        </p:spPr>
        <p:txBody>
          <a:bodyPr>
            <a:normAutofit/>
          </a:bodyPr>
          <a:lstStyle/>
          <a:p>
            <a:r>
              <a:rPr lang="en-US" dirty="0" smtClean="0"/>
              <a:t>Basic principles of growth and development.</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r>
              <a:rPr lang="en-US" b="1" dirty="0" smtClean="0"/>
              <a:t>Growth and development occur in an orderly sequence.</a:t>
            </a:r>
          </a:p>
          <a:p>
            <a:pPr lvl="3"/>
            <a:r>
              <a:rPr lang="en-US" dirty="0" smtClean="0"/>
              <a:t>The sequence of development is the same for all children but the rate is different</a:t>
            </a:r>
          </a:p>
          <a:p>
            <a:pPr lvl="3"/>
            <a:r>
              <a:rPr lang="en-US" dirty="0" smtClean="0"/>
              <a:t>Children creep before they stand and stand before they walk</a:t>
            </a:r>
          </a:p>
          <a:p>
            <a:pPr lvl="3"/>
            <a:r>
              <a:rPr lang="en-US" dirty="0" smtClean="0"/>
              <a:t>talk before they read and read before they write</a:t>
            </a:r>
            <a:endParaRPr lang="en-US" sz="1600" dirty="0" smtClean="0"/>
          </a:p>
          <a:p>
            <a:pPr lvl="3"/>
            <a:r>
              <a:rPr lang="en-US" dirty="0" smtClean="0"/>
              <a:t>Each stage of development is an outgrowth of the previous stage</a:t>
            </a:r>
            <a:endParaRPr lang="en-US" sz="1600" dirty="0" smtClean="0"/>
          </a:p>
          <a:p>
            <a:pPr lvl="3"/>
            <a:endParaRPr lang="en-US" dirty="0" smtClean="0"/>
          </a:p>
          <a:p>
            <a:r>
              <a:rPr lang="en-US" b="1" dirty="0" smtClean="0"/>
              <a:t>Growth and development continue from conception to maturity.</a:t>
            </a:r>
          </a:p>
          <a:p>
            <a:r>
              <a:rPr lang="en-US" b="1" dirty="0" smtClean="0"/>
              <a:t>Differences in growth and development rates.</a:t>
            </a:r>
          </a:p>
          <a:p>
            <a:pPr lvl="3"/>
            <a:r>
              <a:rPr lang="en-US" dirty="0" smtClean="0"/>
              <a:t>All children are on their own schedules and are unique to themselves</a:t>
            </a:r>
            <a:endParaRPr lang="en-US" b="1" dirty="0" smtClean="0"/>
          </a:p>
          <a:p>
            <a:r>
              <a:rPr lang="en-US" b="1" dirty="0" smtClean="0"/>
              <a:t>Variation of Growth Rates for Different Body Structures</a:t>
            </a:r>
          </a:p>
          <a:p>
            <a:pPr lvl="3"/>
            <a:r>
              <a:rPr lang="en-US" dirty="0" smtClean="0"/>
              <a:t>Not all body parts mature at the same rate</a:t>
            </a:r>
          </a:p>
          <a:p>
            <a:pPr lvl="3"/>
            <a:r>
              <a:rPr lang="en-US" dirty="0" smtClean="0"/>
              <a:t>The brain is completely grown by age 7 but is not matured until years later</a:t>
            </a:r>
            <a:endParaRPr lang="en-US" b="1" dirty="0" smtClean="0"/>
          </a:p>
          <a:p>
            <a:r>
              <a:rPr lang="en-US" b="1" dirty="0" smtClean="0"/>
              <a:t>Growth and Development is a Total Process</a:t>
            </a:r>
          </a:p>
          <a:p>
            <a:pPr lvl="3"/>
            <a:r>
              <a:rPr lang="en-US" dirty="0" smtClean="0"/>
              <a:t>The growth and development of a child is a PHYSICAL, MENTAL SOCIAL and EMOTIONAL process</a:t>
            </a:r>
          </a:p>
          <a:p>
            <a:pPr lvl="3"/>
            <a:r>
              <a:rPr lang="en-US" dirty="0" smtClean="0"/>
              <a:t>The development of a “whole being”</a:t>
            </a:r>
          </a:p>
          <a:p>
            <a:endParaRPr lang="en-US" b="1"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dirty="0" smtClean="0"/>
              <a:t>Patterns of Growth and Development</a:t>
            </a:r>
            <a:endParaRPr lang="en-US" dirty="0"/>
          </a:p>
        </p:txBody>
      </p:sp>
      <p:pic>
        <p:nvPicPr>
          <p:cNvPr id="7171" name="Content Placeholder 3" descr="head to toe.jpg"/>
          <p:cNvPicPr>
            <a:picLocks noGrp="1" noChangeAspect="1"/>
          </p:cNvPicPr>
          <p:nvPr>
            <p:ph idx="1"/>
          </p:nvPr>
        </p:nvPicPr>
        <p:blipFill>
          <a:blip r:embed="rId2"/>
          <a:srcRect t="25381" b="23859"/>
          <a:stretch>
            <a:fillRect/>
          </a:stretch>
        </p:blipFill>
        <p:spPr>
          <a:xfrm>
            <a:off x="2819400" y="2971800"/>
            <a:ext cx="3916363" cy="1219200"/>
          </a:xfrm>
        </p:spPr>
      </p:pic>
      <p:sp>
        <p:nvSpPr>
          <p:cNvPr id="7172" name="TextBox 4"/>
          <p:cNvSpPr txBox="1">
            <a:spLocks noChangeArrowheads="1"/>
          </p:cNvSpPr>
          <p:nvPr/>
        </p:nvSpPr>
        <p:spPr bwMode="auto">
          <a:xfrm>
            <a:off x="2362200" y="2133600"/>
            <a:ext cx="5181600" cy="461963"/>
          </a:xfrm>
          <a:prstGeom prst="rect">
            <a:avLst/>
          </a:prstGeom>
          <a:noFill/>
          <a:ln w="9525">
            <a:noFill/>
            <a:miter lim="800000"/>
            <a:headEnd/>
            <a:tailEnd/>
          </a:ln>
        </p:spPr>
        <p:txBody>
          <a:bodyPr>
            <a:spAutoFit/>
          </a:bodyPr>
          <a:lstStyle/>
          <a:p>
            <a:r>
              <a:rPr lang="en-US">
                <a:solidFill>
                  <a:srgbClr val="3333FF"/>
                </a:solidFill>
              </a:rPr>
              <a:t>Cephalocaudal Pattern (head to toe)</a:t>
            </a:r>
          </a:p>
        </p:txBody>
      </p:sp>
      <p:cxnSp>
        <p:nvCxnSpPr>
          <p:cNvPr id="7" name="Straight Arrow Connector 6"/>
          <p:cNvCxnSpPr/>
          <p:nvPr/>
        </p:nvCxnSpPr>
        <p:spPr bwMode="auto">
          <a:xfrm>
            <a:off x="2971800" y="2819400"/>
            <a:ext cx="3505200" cy="1588"/>
          </a:xfrm>
          <a:prstGeom prst="straightConnector1">
            <a:avLst/>
          </a:prstGeom>
          <a:ln>
            <a:headEnd type="none" w="sm" len="sm"/>
            <a:tailEnd type="arrow"/>
          </a:ln>
        </p:spPr>
        <p:style>
          <a:lnRef idx="1">
            <a:schemeClr val="accent1"/>
          </a:lnRef>
          <a:fillRef idx="0">
            <a:schemeClr val="accent1"/>
          </a:fillRef>
          <a:effectRef idx="0">
            <a:schemeClr val="accent1"/>
          </a:effectRef>
          <a:fontRef idx="minor">
            <a:schemeClr val="tx1"/>
          </a:fontRef>
        </p:style>
      </p:cxnSp>
      <p:sp>
        <p:nvSpPr>
          <p:cNvPr id="7174" name="TextBox 7"/>
          <p:cNvSpPr txBox="1">
            <a:spLocks noChangeArrowheads="1"/>
          </p:cNvSpPr>
          <p:nvPr/>
        </p:nvSpPr>
        <p:spPr bwMode="auto">
          <a:xfrm>
            <a:off x="1828800" y="4953000"/>
            <a:ext cx="6934200" cy="461963"/>
          </a:xfrm>
          <a:prstGeom prst="rect">
            <a:avLst/>
          </a:prstGeom>
          <a:noFill/>
          <a:ln w="9525">
            <a:noFill/>
            <a:miter lim="800000"/>
            <a:headEnd/>
            <a:tailEnd/>
          </a:ln>
        </p:spPr>
        <p:txBody>
          <a:bodyPr>
            <a:spAutoFit/>
          </a:bodyPr>
          <a:lstStyle/>
          <a:p>
            <a:r>
              <a:rPr lang="en-US">
                <a:solidFill>
                  <a:srgbClr val="D60093"/>
                </a:solidFill>
              </a:rPr>
              <a:t>Proximodistal Pattern  (from center outward)</a:t>
            </a:r>
          </a:p>
        </p:txBody>
      </p:sp>
      <p:cxnSp>
        <p:nvCxnSpPr>
          <p:cNvPr id="7175" name="Straight Arrow Connector 9"/>
          <p:cNvCxnSpPr>
            <a:cxnSpLocks noChangeShapeType="1"/>
          </p:cNvCxnSpPr>
          <p:nvPr/>
        </p:nvCxnSpPr>
        <p:spPr bwMode="auto">
          <a:xfrm rot="5400000" flipH="1" flipV="1">
            <a:off x="4038601" y="4191000"/>
            <a:ext cx="1371600" cy="3175"/>
          </a:xfrm>
          <a:prstGeom prst="straightConnector1">
            <a:avLst/>
          </a:prstGeom>
          <a:noFill/>
          <a:ln w="12700" algn="ctr">
            <a:solidFill>
              <a:srgbClr val="D60093"/>
            </a:solidFill>
            <a:round/>
            <a:headEnd type="none" w="sm" len="sm"/>
            <a:tailEnd type="arrow" w="med" len="med"/>
          </a:ln>
        </p:spPr>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04800" y="609600"/>
            <a:ext cx="7772400" cy="1143000"/>
          </a:xfrm>
        </p:spPr>
        <p:txBody>
          <a:bodyPr/>
          <a:lstStyle/>
          <a:p>
            <a:pPr>
              <a:defRPr/>
            </a:pPr>
            <a:r>
              <a:rPr lang="en-US" dirty="0" smtClean="0"/>
              <a:t>Periods of greatest growth</a:t>
            </a:r>
          </a:p>
        </p:txBody>
      </p:sp>
      <p:sp>
        <p:nvSpPr>
          <p:cNvPr id="8195" name="Rectangle 3"/>
          <p:cNvSpPr>
            <a:spLocks noGrp="1" noChangeArrowheads="1"/>
          </p:cNvSpPr>
          <p:nvPr>
            <p:ph type="body" idx="1"/>
          </p:nvPr>
        </p:nvSpPr>
        <p:spPr>
          <a:noFill/>
        </p:spPr>
        <p:txBody>
          <a:bodyPr/>
          <a:lstStyle/>
          <a:p>
            <a:r>
              <a:rPr lang="en-GB" dirty="0" smtClean="0">
                <a:solidFill>
                  <a:srgbClr val="FF0000"/>
                </a:solidFill>
              </a:rPr>
              <a:t>A rapid pace during the foetal period</a:t>
            </a:r>
            <a:r>
              <a:rPr lang="en-GB" dirty="0" smtClean="0"/>
              <a:t>-supply with the essentials through its mother’s placenta.</a:t>
            </a:r>
          </a:p>
          <a:p>
            <a:r>
              <a:rPr lang="en-US" dirty="0" smtClean="0">
                <a:solidFill>
                  <a:srgbClr val="FF0000"/>
                </a:solidFill>
              </a:rPr>
              <a:t>A rapid pace from birth to 2 years</a:t>
            </a:r>
            <a:r>
              <a:rPr lang="en-US" dirty="0" smtClean="0"/>
              <a:t>-</a:t>
            </a:r>
            <a:r>
              <a:rPr lang="en-GB" dirty="0" smtClean="0"/>
              <a:t>provided the child’s health is maintained and the essential requirements are given. </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Periods of greatest growth</a:t>
            </a:r>
            <a:endParaRPr lang="en-US" dirty="0"/>
          </a:p>
        </p:txBody>
      </p:sp>
      <p:sp>
        <p:nvSpPr>
          <p:cNvPr id="3" name="Content Placeholder 2"/>
          <p:cNvSpPr>
            <a:spLocks noGrp="1"/>
          </p:cNvSpPr>
          <p:nvPr>
            <p:ph idx="1"/>
          </p:nvPr>
        </p:nvSpPr>
        <p:spPr/>
        <p:txBody>
          <a:bodyPr/>
          <a:lstStyle/>
          <a:p>
            <a:r>
              <a:rPr lang="en-US" sz="2400" dirty="0" smtClean="0">
                <a:solidFill>
                  <a:srgbClr val="FF0000"/>
                </a:solidFill>
              </a:rPr>
              <a:t>A slower pace from 2 years to puberty </a:t>
            </a:r>
            <a:r>
              <a:rPr lang="en-GB" sz="2400" dirty="0" smtClean="0">
                <a:solidFill>
                  <a:srgbClr val="FF0000"/>
                </a:solidFill>
              </a:rPr>
              <a:t>and the process is prolonged</a:t>
            </a:r>
            <a:r>
              <a:rPr lang="en-GB" sz="2400" dirty="0" smtClean="0"/>
              <a:t>. </a:t>
            </a:r>
          </a:p>
          <a:p>
            <a:r>
              <a:rPr lang="en-GB" sz="2400" dirty="0" smtClean="0"/>
              <a:t>The child’s height gradually increases under the influence of hormones. </a:t>
            </a:r>
          </a:p>
          <a:p>
            <a:r>
              <a:rPr lang="en-GB" sz="2400" dirty="0" smtClean="0"/>
              <a:t>This also plays a part in the psychosocial development of the child.</a:t>
            </a:r>
          </a:p>
          <a:p>
            <a:r>
              <a:rPr lang="en-GB" sz="2400" dirty="0" smtClean="0"/>
              <a:t> When the child reaches puberty, the sex hormones facilitate the individual’s physical, psychological and emotional development.</a:t>
            </a:r>
            <a:r>
              <a:rPr lang="en-GB" sz="2400" i="1" dirty="0" smtClean="0"/>
              <a:t> </a:t>
            </a:r>
            <a:endParaRPr lang="en-GB" sz="2400"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Periods of greatest growth</a:t>
            </a:r>
            <a:endParaRPr lang="en-US" dirty="0"/>
          </a:p>
        </p:txBody>
      </p:sp>
      <p:sp>
        <p:nvSpPr>
          <p:cNvPr id="3" name="Content Placeholder 2"/>
          <p:cNvSpPr>
            <a:spLocks noGrp="1"/>
          </p:cNvSpPr>
          <p:nvPr>
            <p:ph idx="1"/>
          </p:nvPr>
        </p:nvSpPr>
        <p:spPr/>
        <p:txBody>
          <a:bodyPr/>
          <a:lstStyle/>
          <a:p>
            <a:r>
              <a:rPr lang="en-US" dirty="0" smtClean="0"/>
              <a:t>A rapid pace from puberty to </a:t>
            </a:r>
            <a:br>
              <a:rPr lang="en-US" dirty="0" smtClean="0"/>
            </a:br>
            <a:r>
              <a:rPr lang="en-US" dirty="0" smtClean="0"/>
              <a:t>approximately 15 years</a:t>
            </a:r>
          </a:p>
          <a:p>
            <a:r>
              <a:rPr lang="en-US" dirty="0" smtClean="0"/>
              <a:t>A sharp decline from 16 years to approximately 24 years when full adult size is reached</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pediatric nursing </a:t>
            </a:r>
            <a:endParaRPr lang="en-US" dirty="0"/>
          </a:p>
        </p:txBody>
      </p:sp>
      <p:sp>
        <p:nvSpPr>
          <p:cNvPr id="3" name="Content Placeholder 2"/>
          <p:cNvSpPr>
            <a:spLocks noGrp="1"/>
          </p:cNvSpPr>
          <p:nvPr>
            <p:ph idx="1"/>
          </p:nvPr>
        </p:nvSpPr>
        <p:spPr/>
        <p:txBody>
          <a:bodyPr/>
          <a:lstStyle/>
          <a:p>
            <a:r>
              <a:rPr lang="en-US" dirty="0" smtClean="0"/>
              <a:t>The nursing care of children from birth through adolescence includes;</a:t>
            </a:r>
          </a:p>
          <a:p>
            <a:pPr lvl="1"/>
            <a:r>
              <a:rPr lang="en-US" dirty="0" smtClean="0"/>
              <a:t> health promotion, </a:t>
            </a:r>
          </a:p>
          <a:p>
            <a:pPr lvl="1"/>
            <a:r>
              <a:rPr lang="en-US" dirty="0" smtClean="0"/>
              <a:t>disease prevention, </a:t>
            </a:r>
          </a:p>
          <a:p>
            <a:pPr lvl="1"/>
            <a:r>
              <a:rPr lang="en-US" dirty="0" smtClean="0"/>
              <a:t>illness management, and </a:t>
            </a:r>
          </a:p>
          <a:p>
            <a:pPr lvl="1"/>
            <a:r>
              <a:rPr lang="en-US" dirty="0" smtClean="0"/>
              <a:t>health restoration</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that Influence Growth and Development</a:t>
            </a:r>
            <a:endParaRPr lang="en-US" dirty="0"/>
          </a:p>
        </p:txBody>
      </p:sp>
      <p:sp>
        <p:nvSpPr>
          <p:cNvPr id="3" name="Content Placeholder 2"/>
          <p:cNvSpPr>
            <a:spLocks noGrp="1"/>
          </p:cNvSpPr>
          <p:nvPr>
            <p:ph sz="half" idx="1"/>
          </p:nvPr>
        </p:nvSpPr>
        <p:spPr/>
        <p:txBody>
          <a:bodyPr/>
          <a:lstStyle/>
          <a:p>
            <a:pPr>
              <a:spcBef>
                <a:spcPct val="30000"/>
              </a:spcBef>
            </a:pPr>
            <a:r>
              <a:rPr lang="en-US" dirty="0" smtClean="0"/>
              <a:t>Genetics</a:t>
            </a:r>
          </a:p>
          <a:p>
            <a:pPr>
              <a:spcBef>
                <a:spcPct val="30000"/>
              </a:spcBef>
            </a:pPr>
            <a:r>
              <a:rPr lang="en-US" dirty="0" smtClean="0"/>
              <a:t>Environment</a:t>
            </a:r>
          </a:p>
          <a:p>
            <a:pPr>
              <a:spcBef>
                <a:spcPct val="30000"/>
              </a:spcBef>
            </a:pPr>
            <a:r>
              <a:rPr lang="en-US" dirty="0" smtClean="0"/>
              <a:t>Culture</a:t>
            </a:r>
          </a:p>
          <a:p>
            <a:pPr>
              <a:spcBef>
                <a:spcPct val="30000"/>
              </a:spcBef>
            </a:pPr>
            <a:r>
              <a:rPr lang="en-US" dirty="0" smtClean="0"/>
              <a:t>Nutrition</a:t>
            </a:r>
          </a:p>
          <a:p>
            <a:endParaRPr lang="en-US" dirty="0"/>
          </a:p>
        </p:txBody>
      </p:sp>
      <p:sp>
        <p:nvSpPr>
          <p:cNvPr id="4" name="Content Placeholder 3"/>
          <p:cNvSpPr>
            <a:spLocks noGrp="1"/>
          </p:cNvSpPr>
          <p:nvPr>
            <p:ph sz="half" idx="2"/>
          </p:nvPr>
        </p:nvSpPr>
        <p:spPr/>
        <p:txBody>
          <a:bodyPr/>
          <a:lstStyle/>
          <a:p>
            <a:pPr>
              <a:spcBef>
                <a:spcPct val="30000"/>
              </a:spcBef>
            </a:pPr>
            <a:r>
              <a:rPr lang="en-US" dirty="0" smtClean="0"/>
              <a:t>Health status</a:t>
            </a:r>
          </a:p>
          <a:p>
            <a:pPr>
              <a:spcBef>
                <a:spcPct val="30000"/>
              </a:spcBef>
            </a:pPr>
            <a:r>
              <a:rPr lang="en-US" dirty="0" smtClean="0"/>
              <a:t>Family</a:t>
            </a:r>
          </a:p>
          <a:p>
            <a:pPr>
              <a:spcBef>
                <a:spcPct val="30000"/>
              </a:spcBef>
            </a:pPr>
            <a:r>
              <a:rPr lang="en-US" dirty="0" smtClean="0"/>
              <a:t>Parental attitudes</a:t>
            </a:r>
          </a:p>
          <a:p>
            <a:pPr>
              <a:spcBef>
                <a:spcPct val="30000"/>
              </a:spcBef>
            </a:pPr>
            <a:r>
              <a:rPr lang="en-US" dirty="0" smtClean="0"/>
              <a:t>Child-rearing philosophies</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smtClean="0"/>
              <a:t>Genetic influences on growth and development</a:t>
            </a:r>
          </a:p>
        </p:txBody>
      </p:sp>
      <p:sp>
        <p:nvSpPr>
          <p:cNvPr id="10243" name="Rectangle 3"/>
          <p:cNvSpPr>
            <a:spLocks noGrp="1" noChangeArrowheads="1"/>
          </p:cNvSpPr>
          <p:nvPr>
            <p:ph type="body" idx="1"/>
          </p:nvPr>
        </p:nvSpPr>
        <p:spPr>
          <a:xfrm>
            <a:off x="685800" y="2057400"/>
            <a:ext cx="7848600" cy="3962400"/>
          </a:xfrm>
          <a:noFill/>
        </p:spPr>
        <p:txBody>
          <a:bodyPr/>
          <a:lstStyle/>
          <a:p>
            <a:r>
              <a:rPr lang="en-US" sz="3600" dirty="0" smtClean="0"/>
              <a:t>pattern, rate, rhythm and extent:</a:t>
            </a:r>
          </a:p>
          <a:p>
            <a:pPr lvl="1"/>
            <a:r>
              <a:rPr lang="en-US" dirty="0" smtClean="0"/>
              <a:t>governed by genes interplaying with environment</a:t>
            </a:r>
          </a:p>
          <a:p>
            <a:pPr lvl="1"/>
            <a:r>
              <a:rPr lang="en-US" dirty="0" smtClean="0"/>
              <a:t>intrauterine life extremely important in growth and healthy development of the child</a:t>
            </a:r>
          </a:p>
        </p:txBody>
      </p:sp>
      <p:pic>
        <p:nvPicPr>
          <p:cNvPr id="10244" name="Picture 5" descr="dna">
            <a:hlinkClick r:id="rId3"/>
          </p:cNvPr>
          <p:cNvPicPr>
            <a:picLocks noChangeAspect="1" noChangeArrowheads="1"/>
          </p:cNvPicPr>
          <p:nvPr/>
        </p:nvPicPr>
        <p:blipFill>
          <a:blip r:embed="rId4"/>
          <a:srcRect/>
          <a:stretch>
            <a:fillRect/>
          </a:stretch>
        </p:blipFill>
        <p:spPr bwMode="auto">
          <a:xfrm>
            <a:off x="4495800" y="4572000"/>
            <a:ext cx="1833563"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defRPr/>
            </a:pPr>
            <a:r>
              <a:rPr lang="en-US" dirty="0" smtClean="0"/>
              <a:t>Environmental influences</a:t>
            </a:r>
          </a:p>
        </p:txBody>
      </p:sp>
      <p:sp>
        <p:nvSpPr>
          <p:cNvPr id="11267" name="Rectangle 3"/>
          <p:cNvSpPr>
            <a:spLocks noGrp="1" noChangeArrowheads="1"/>
          </p:cNvSpPr>
          <p:nvPr>
            <p:ph type="body" idx="1"/>
          </p:nvPr>
        </p:nvSpPr>
        <p:spPr>
          <a:noFill/>
        </p:spPr>
        <p:txBody>
          <a:bodyPr/>
          <a:lstStyle/>
          <a:p>
            <a:r>
              <a:rPr lang="en-US" smtClean="0"/>
              <a:t>family composition</a:t>
            </a:r>
          </a:p>
          <a:p>
            <a:r>
              <a:rPr lang="en-US" smtClean="0"/>
              <a:t>family position in society</a:t>
            </a:r>
          </a:p>
          <a:p>
            <a:r>
              <a:rPr lang="en-US" smtClean="0"/>
              <a:t>family socioeconomic status</a:t>
            </a:r>
          </a:p>
          <a:p>
            <a:r>
              <a:rPr lang="en-US" smtClean="0"/>
              <a:t>knowledge of the family</a:t>
            </a:r>
          </a:p>
          <a:p>
            <a:r>
              <a:rPr lang="en-US" smtClean="0"/>
              <a:t>availability of healthy diets </a:t>
            </a:r>
          </a:p>
          <a:p>
            <a:r>
              <a:rPr lang="en-US" smtClean="0"/>
              <a:t>housing</a:t>
            </a:r>
          </a:p>
          <a:p>
            <a:r>
              <a:rPr lang="en-US" smtClean="0"/>
              <a:t>diseases present in family and child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p:txBody>
          <a:bodyPr/>
          <a:lstStyle/>
          <a:p>
            <a:pPr>
              <a:defRPr/>
            </a:pPr>
            <a:r>
              <a:rPr lang="en-US" smtClean="0"/>
              <a:t>Cultural influences</a:t>
            </a:r>
          </a:p>
        </p:txBody>
      </p:sp>
      <p:sp>
        <p:nvSpPr>
          <p:cNvPr id="12291" name="Rectangle 1027"/>
          <p:cNvSpPr>
            <a:spLocks noGrp="1" noChangeArrowheads="1"/>
          </p:cNvSpPr>
          <p:nvPr>
            <p:ph type="body" idx="1"/>
          </p:nvPr>
        </p:nvSpPr>
        <p:spPr/>
        <p:txBody>
          <a:bodyPr/>
          <a:lstStyle/>
          <a:p>
            <a:r>
              <a:rPr lang="en-US" smtClean="0"/>
              <a:t>Must be considered when assessing growth and development</a:t>
            </a:r>
          </a:p>
          <a:p>
            <a:r>
              <a:rPr lang="en-US" smtClean="0"/>
              <a:t>Customs vs. work demands from different cultures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defRPr/>
            </a:pPr>
            <a:r>
              <a:rPr lang="en-US" smtClean="0"/>
              <a:t>Nutritional influences</a:t>
            </a:r>
          </a:p>
        </p:txBody>
      </p:sp>
      <p:sp>
        <p:nvSpPr>
          <p:cNvPr id="13315" name="Rectangle 3"/>
          <p:cNvSpPr>
            <a:spLocks noGrp="1" noChangeArrowheads="1"/>
          </p:cNvSpPr>
          <p:nvPr>
            <p:ph type="body" idx="1"/>
          </p:nvPr>
        </p:nvSpPr>
        <p:spPr/>
        <p:txBody>
          <a:bodyPr/>
          <a:lstStyle/>
          <a:p>
            <a:r>
              <a:rPr lang="en-US" smtClean="0"/>
              <a:t>Begins during the prenatal period</a:t>
            </a:r>
          </a:p>
          <a:p>
            <a:r>
              <a:rPr lang="en-US" smtClean="0"/>
              <a:t>LBW/preterm can result from poor prenatal nutrition</a:t>
            </a:r>
          </a:p>
          <a:p>
            <a:r>
              <a:rPr lang="en-US" smtClean="0"/>
              <a:t>Socio-economics may impact growth</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descr="pamimg"/>
          <p:cNvPicPr>
            <a:picLocks noChangeAspect="1" noChangeArrowheads="1"/>
          </p:cNvPicPr>
          <p:nvPr/>
        </p:nvPicPr>
        <p:blipFill>
          <a:blip r:embed="rId2"/>
          <a:srcRect/>
          <a:stretch>
            <a:fillRect/>
          </a:stretch>
        </p:blipFill>
        <p:spPr bwMode="auto">
          <a:xfrm>
            <a:off x="990600" y="1981200"/>
            <a:ext cx="1514475" cy="2457450"/>
          </a:xfrm>
          <a:prstGeom prst="rect">
            <a:avLst/>
          </a:prstGeom>
          <a:noFill/>
          <a:ln w="9525">
            <a:noFill/>
            <a:miter lim="800000"/>
            <a:headEnd/>
            <a:tailEnd/>
          </a:ln>
        </p:spPr>
      </p:pic>
      <p:sp>
        <p:nvSpPr>
          <p:cNvPr id="19459" name="Text Box 6"/>
          <p:cNvSpPr txBox="1">
            <a:spLocks noChangeArrowheads="1"/>
          </p:cNvSpPr>
          <p:nvPr/>
        </p:nvSpPr>
        <p:spPr bwMode="auto">
          <a:xfrm>
            <a:off x="990600" y="4419600"/>
            <a:ext cx="1524000" cy="366713"/>
          </a:xfrm>
          <a:prstGeom prst="rect">
            <a:avLst/>
          </a:prstGeom>
          <a:noFill/>
          <a:ln w="9525">
            <a:noFill/>
            <a:miter lim="800000"/>
            <a:headEnd/>
            <a:tailEnd/>
          </a:ln>
        </p:spPr>
        <p:txBody>
          <a:bodyPr>
            <a:spAutoFit/>
          </a:bodyPr>
          <a:lstStyle/>
          <a:p>
            <a:pPr>
              <a:spcBef>
                <a:spcPct val="50000"/>
              </a:spcBef>
            </a:pPr>
            <a:r>
              <a:rPr lang="en-US"/>
              <a:t>thalidomide</a:t>
            </a:r>
          </a:p>
        </p:txBody>
      </p:sp>
      <p:pic>
        <p:nvPicPr>
          <p:cNvPr id="19460" name="Picture 8" descr="fasbrail"/>
          <p:cNvPicPr>
            <a:picLocks noChangeAspect="1" noChangeArrowheads="1"/>
          </p:cNvPicPr>
          <p:nvPr/>
        </p:nvPicPr>
        <p:blipFill>
          <a:blip r:embed="rId3"/>
          <a:srcRect/>
          <a:stretch>
            <a:fillRect/>
          </a:stretch>
        </p:blipFill>
        <p:spPr bwMode="auto">
          <a:xfrm>
            <a:off x="3505200" y="2133600"/>
            <a:ext cx="3067050" cy="2066925"/>
          </a:xfrm>
          <a:prstGeom prst="rect">
            <a:avLst/>
          </a:prstGeom>
          <a:noFill/>
          <a:ln w="9525">
            <a:noFill/>
            <a:miter lim="800000"/>
            <a:headEnd/>
            <a:tailEnd/>
          </a:ln>
        </p:spPr>
      </p:pic>
      <p:sp>
        <p:nvSpPr>
          <p:cNvPr id="19461" name="Text Box 9"/>
          <p:cNvSpPr txBox="1">
            <a:spLocks noChangeArrowheads="1"/>
          </p:cNvSpPr>
          <p:nvPr/>
        </p:nvSpPr>
        <p:spPr bwMode="auto">
          <a:xfrm>
            <a:off x="3581400" y="4267200"/>
            <a:ext cx="2895600" cy="366713"/>
          </a:xfrm>
          <a:prstGeom prst="rect">
            <a:avLst/>
          </a:prstGeom>
          <a:noFill/>
          <a:ln w="9525">
            <a:noFill/>
            <a:miter lim="800000"/>
            <a:headEnd/>
            <a:tailEnd/>
          </a:ln>
        </p:spPr>
        <p:txBody>
          <a:bodyPr>
            <a:spAutoFit/>
          </a:bodyPr>
          <a:lstStyle/>
          <a:p>
            <a:pPr>
              <a:spcBef>
                <a:spcPct val="50000"/>
              </a:spcBef>
            </a:pPr>
            <a:r>
              <a:rPr lang="en-US"/>
              <a:t>Fetal alcohol syndrome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p:txBody>
          <a:bodyPr/>
          <a:lstStyle/>
          <a:p>
            <a:pPr>
              <a:defRPr/>
            </a:pPr>
            <a:r>
              <a:rPr lang="en-US" smtClean="0"/>
              <a:t>Health status of the child</a:t>
            </a:r>
          </a:p>
        </p:txBody>
      </p:sp>
      <p:sp>
        <p:nvSpPr>
          <p:cNvPr id="14339" name="Rectangle 1027"/>
          <p:cNvSpPr>
            <a:spLocks noGrp="1" noChangeArrowheads="1"/>
          </p:cNvSpPr>
          <p:nvPr>
            <p:ph type="body" idx="1"/>
          </p:nvPr>
        </p:nvSpPr>
        <p:spPr>
          <a:xfrm>
            <a:off x="685800" y="2971800"/>
            <a:ext cx="7772400" cy="3048000"/>
          </a:xfrm>
        </p:spPr>
        <p:txBody>
          <a:bodyPr/>
          <a:lstStyle/>
          <a:p>
            <a:r>
              <a:rPr lang="en-US" smtClean="0"/>
              <a:t>Certain diseases may affect g &amp; d</a:t>
            </a:r>
          </a:p>
          <a:p>
            <a:r>
              <a:rPr lang="en-US" smtClean="0"/>
              <a:t>Endocrine and cardiac status included here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p:cNvSpPr>
            <a:spLocks noGrp="1" noChangeArrowheads="1"/>
          </p:cNvSpPr>
          <p:nvPr>
            <p:ph type="title"/>
          </p:nvPr>
        </p:nvSpPr>
        <p:spPr/>
        <p:txBody>
          <a:bodyPr/>
          <a:lstStyle/>
          <a:p>
            <a:pPr algn="ctr">
              <a:defRPr/>
            </a:pPr>
            <a:r>
              <a:rPr lang="en-US" sz="3200" dirty="0" smtClean="0"/>
              <a:t>Family / Parental Attitudes / Child-rearing Philosophy </a:t>
            </a:r>
          </a:p>
        </p:txBody>
      </p:sp>
      <p:sp>
        <p:nvSpPr>
          <p:cNvPr id="15363" name="Rectangle 1027"/>
          <p:cNvSpPr>
            <a:spLocks noGrp="1" noChangeArrowheads="1"/>
          </p:cNvSpPr>
          <p:nvPr>
            <p:ph type="body" idx="1"/>
          </p:nvPr>
        </p:nvSpPr>
        <p:spPr/>
        <p:txBody>
          <a:bodyPr/>
          <a:lstStyle/>
          <a:p>
            <a:r>
              <a:rPr lang="en-US" smtClean="0"/>
              <a:t>Critical in growth and development, esp. emotional growth</a:t>
            </a:r>
          </a:p>
          <a:p>
            <a:r>
              <a:rPr lang="en-US" smtClean="0"/>
              <a:t>Intellectual growth must be included here as well</a:t>
            </a:r>
          </a:p>
          <a:p>
            <a:r>
              <a:rPr lang="en-US" smtClean="0"/>
              <a:t>Chronic illness can be combated with a loving environment and close family relationships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smtClean="0"/>
              <a:t>Methods to Evaluate Growth</a:t>
            </a:r>
          </a:p>
        </p:txBody>
      </p:sp>
      <p:sp>
        <p:nvSpPr>
          <p:cNvPr id="17411" name="Rectangle 3"/>
          <p:cNvSpPr>
            <a:spLocks noGrp="1" noChangeArrowheads="1"/>
          </p:cNvSpPr>
          <p:nvPr>
            <p:ph type="body" idx="1"/>
          </p:nvPr>
        </p:nvSpPr>
        <p:spPr>
          <a:noFill/>
        </p:spPr>
        <p:txBody>
          <a:bodyPr/>
          <a:lstStyle/>
          <a:p>
            <a:r>
              <a:rPr lang="en-US" dirty="0" smtClean="0"/>
              <a:t>charts: compare to norms</a:t>
            </a:r>
          </a:p>
          <a:p>
            <a:r>
              <a:rPr lang="en-US" dirty="0" smtClean="0"/>
              <a:t>compare to self over time</a:t>
            </a:r>
          </a:p>
          <a:p>
            <a:r>
              <a:rPr lang="en-US" dirty="0" smtClean="0"/>
              <a:t>X-rays</a:t>
            </a:r>
          </a:p>
          <a:p>
            <a:r>
              <a:rPr lang="en-US" dirty="0" smtClean="0"/>
              <a:t>teeth</a:t>
            </a:r>
          </a:p>
          <a:p>
            <a:r>
              <a:rPr lang="en-US" dirty="0" smtClean="0"/>
              <a:t>height, weight, head circumference</a:t>
            </a:r>
          </a:p>
          <a:p>
            <a:r>
              <a:rPr lang="en-US" dirty="0" smtClean="0"/>
              <a:t>size of head and legs: length of bones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 y="1066800"/>
            <a:ext cx="8382000" cy="2273300"/>
          </a:xfrm>
        </p:spPr>
        <p:txBody>
          <a:bodyPr/>
          <a:lstStyle/>
          <a:p>
            <a:pPr eaLnBrk="1" hangingPunct="1">
              <a:defRPr/>
            </a:pPr>
            <a:r>
              <a:rPr lang="en-US" sz="4400" dirty="0" smtClean="0"/>
              <a:t>Developmental Theories</a:t>
            </a:r>
            <a:br>
              <a:rPr lang="en-US" sz="4400" dirty="0" smtClean="0"/>
            </a:br>
            <a:r>
              <a:rPr lang="en-US" sz="4400" dirty="0" smtClean="0"/>
              <a:t>Growth and Development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group</a:t>
            </a:r>
            <a:endParaRPr lang="en-US" dirty="0"/>
          </a:p>
        </p:txBody>
      </p:sp>
      <p:sp>
        <p:nvSpPr>
          <p:cNvPr id="3" name="Content Placeholder 2"/>
          <p:cNvSpPr>
            <a:spLocks noGrp="1"/>
          </p:cNvSpPr>
          <p:nvPr>
            <p:ph idx="1"/>
          </p:nvPr>
        </p:nvSpPr>
        <p:spPr/>
        <p:txBody>
          <a:bodyPr/>
          <a:lstStyle/>
          <a:p>
            <a:r>
              <a:rPr lang="en-US" dirty="0" smtClean="0"/>
              <a:t>Child health is based on promotion of health/healthful living of a well child </a:t>
            </a:r>
          </a:p>
          <a:p>
            <a:r>
              <a:rPr lang="en-US" dirty="0" smtClean="0"/>
              <a:t>Internationally, the upper age limit of a child is 21 years. In Kenya, it is 12 years.</a:t>
            </a:r>
          </a:p>
          <a:p>
            <a:r>
              <a:rPr lang="en-US" dirty="0" smtClean="0"/>
              <a:t>A neonate is a newborn from birth to 28 days of age</a:t>
            </a:r>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6870700" cy="762000"/>
          </a:xfrm>
        </p:spPr>
        <p:txBody>
          <a:bodyPr/>
          <a:lstStyle/>
          <a:p>
            <a:pPr eaLnBrk="1" hangingPunct="1">
              <a:defRPr/>
            </a:pPr>
            <a:r>
              <a:rPr lang="en-US" dirty="0" smtClean="0"/>
              <a:t>What is a Theory</a:t>
            </a:r>
          </a:p>
        </p:txBody>
      </p:sp>
      <p:sp>
        <p:nvSpPr>
          <p:cNvPr id="4099" name="Rectangle 3"/>
          <p:cNvSpPr>
            <a:spLocks noGrp="1" noChangeArrowheads="1"/>
          </p:cNvSpPr>
          <p:nvPr>
            <p:ph type="body" idx="1"/>
          </p:nvPr>
        </p:nvSpPr>
        <p:spPr>
          <a:xfrm>
            <a:off x="685800" y="1143000"/>
            <a:ext cx="7696200" cy="4572000"/>
          </a:xfrm>
        </p:spPr>
        <p:txBody>
          <a:bodyPr/>
          <a:lstStyle/>
          <a:p>
            <a:pPr eaLnBrk="1" hangingPunct="1">
              <a:defRPr/>
            </a:pPr>
            <a:r>
              <a:rPr lang="en-US" dirty="0" smtClean="0"/>
              <a:t>Organized and logical set of statements about a subject, frameworks to clarify, to make sense of.</a:t>
            </a:r>
          </a:p>
          <a:p>
            <a:pPr eaLnBrk="1" hangingPunct="1">
              <a:defRPr/>
            </a:pPr>
            <a:r>
              <a:rPr lang="en-US" dirty="0" smtClean="0"/>
              <a:t>Human Development Theory: Models intended to account for how and why people become who they are, tries to explain and predict human behavior.</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901700" y="381000"/>
            <a:ext cx="6870700" cy="762000"/>
          </a:xfrm>
        </p:spPr>
        <p:txBody>
          <a:bodyPr/>
          <a:lstStyle/>
          <a:p>
            <a:pPr eaLnBrk="1" hangingPunct="1">
              <a:defRPr/>
            </a:pPr>
            <a:r>
              <a:rPr lang="en-US" dirty="0" smtClean="0"/>
              <a:t>Why study theory?</a:t>
            </a:r>
          </a:p>
        </p:txBody>
      </p:sp>
      <p:sp>
        <p:nvSpPr>
          <p:cNvPr id="3075" name="Rectangle 3"/>
          <p:cNvSpPr>
            <a:spLocks noGrp="1" noChangeArrowheads="1"/>
          </p:cNvSpPr>
          <p:nvPr>
            <p:ph type="body" idx="1"/>
          </p:nvPr>
        </p:nvSpPr>
        <p:spPr>
          <a:xfrm>
            <a:off x="685800" y="1143000"/>
            <a:ext cx="7696200" cy="4343400"/>
          </a:xfrm>
        </p:spPr>
        <p:txBody>
          <a:bodyPr/>
          <a:lstStyle/>
          <a:p>
            <a:pPr eaLnBrk="1" hangingPunct="1">
              <a:defRPr/>
            </a:pPr>
            <a:r>
              <a:rPr lang="en-US" dirty="0" smtClean="0"/>
              <a:t>Provides a framework</a:t>
            </a:r>
          </a:p>
          <a:p>
            <a:pPr eaLnBrk="1" hangingPunct="1">
              <a:defRPr/>
            </a:pPr>
            <a:r>
              <a:rPr lang="en-US" dirty="0" smtClean="0"/>
              <a:t>Offers logic for observations and explanations</a:t>
            </a:r>
          </a:p>
          <a:p>
            <a:pPr eaLnBrk="1" hangingPunct="1">
              <a:defRPr/>
            </a:pPr>
            <a:r>
              <a:rPr lang="en-US" dirty="0" smtClean="0"/>
              <a:t>How and why people act</a:t>
            </a:r>
          </a:p>
          <a:p>
            <a:pPr eaLnBrk="1" hangingPunct="1">
              <a:defRPr/>
            </a:pPr>
            <a:r>
              <a:rPr lang="en-US" dirty="0" smtClean="0"/>
              <a:t>Important for nurses to combine theory, practice, and research</a:t>
            </a:r>
          </a:p>
          <a:p>
            <a:pPr eaLnBrk="1" hangingPunct="1">
              <a:defRPr/>
            </a:pPr>
            <a:r>
              <a:rPr lang="en-US" dirty="0" smtClean="0"/>
              <a:t>Nurses assess responses to illness and treatments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Theorists Associated </a:t>
            </a:r>
            <a:br>
              <a:rPr lang="en-US" smtClean="0"/>
            </a:br>
            <a:r>
              <a:rPr lang="en-US" smtClean="0"/>
              <a:t>with Development</a:t>
            </a:r>
          </a:p>
        </p:txBody>
      </p:sp>
      <p:sp>
        <p:nvSpPr>
          <p:cNvPr id="20483" name="Rectangle 3"/>
          <p:cNvSpPr>
            <a:spLocks noGrp="1" noChangeArrowheads="1"/>
          </p:cNvSpPr>
          <p:nvPr>
            <p:ph type="body" idx="1"/>
          </p:nvPr>
        </p:nvSpPr>
        <p:spPr/>
        <p:txBody>
          <a:bodyPr/>
          <a:lstStyle/>
          <a:p>
            <a:pPr>
              <a:lnSpc>
                <a:spcPct val="90000"/>
              </a:lnSpc>
              <a:defRPr/>
            </a:pPr>
            <a:r>
              <a:rPr lang="en-US" altLang="en-US" dirty="0" smtClean="0"/>
              <a:t>Jean </a:t>
            </a:r>
            <a:r>
              <a:rPr lang="en-US" dirty="0" smtClean="0"/>
              <a:t>Piaget:	Periods of cognitive development</a:t>
            </a:r>
          </a:p>
          <a:p>
            <a:pPr eaLnBrk="1" hangingPunct="1">
              <a:lnSpc>
                <a:spcPct val="90000"/>
              </a:lnSpc>
              <a:defRPr/>
            </a:pPr>
            <a:r>
              <a:rPr lang="en-US" dirty="0" smtClean="0"/>
              <a:t>Erik Erikson: Stages of psychosocial 			development</a:t>
            </a:r>
          </a:p>
          <a:p>
            <a:pPr>
              <a:lnSpc>
                <a:spcPct val="90000"/>
              </a:lnSpc>
              <a:defRPr/>
            </a:pPr>
            <a:r>
              <a:rPr lang="en-US" dirty="0" smtClean="0"/>
              <a:t>Lawrence Kohlberg: Stages of moral development</a:t>
            </a:r>
          </a:p>
          <a:p>
            <a:pPr eaLnBrk="1" hangingPunct="1">
              <a:lnSpc>
                <a:spcPct val="90000"/>
              </a:lnSpc>
              <a:defRPr/>
            </a:pPr>
            <a:r>
              <a:rPr lang="en-US" dirty="0" err="1" smtClean="0"/>
              <a:t>Sigmud</a:t>
            </a:r>
            <a:r>
              <a:rPr lang="en-US" dirty="0" smtClean="0"/>
              <a:t> Freud:	Stages of psychosexual development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304800"/>
            <a:ext cx="7772400" cy="1736725"/>
          </a:xfrm>
        </p:spPr>
        <p:txBody>
          <a:bodyPr/>
          <a:lstStyle/>
          <a:p>
            <a:r>
              <a:rPr lang="en-US" sz="5400" dirty="0"/>
              <a:t>Freud’s Psychosexual Stages of development</a:t>
            </a:r>
          </a:p>
        </p:txBody>
      </p:sp>
      <p:sp>
        <p:nvSpPr>
          <p:cNvPr id="2051" name="Rectangle 3"/>
          <p:cNvSpPr>
            <a:spLocks noGrp="1" noChangeArrowheads="1"/>
          </p:cNvSpPr>
          <p:nvPr>
            <p:ph type="subTitle" idx="1"/>
          </p:nvPr>
        </p:nvSpPr>
        <p:spPr/>
        <p:txBody>
          <a:bodyPr/>
          <a:lstStyle/>
          <a:p>
            <a:endParaRPr lang="en-US"/>
          </a:p>
        </p:txBody>
      </p:sp>
      <p:pic>
        <p:nvPicPr>
          <p:cNvPr id="2053" name="Picture 5" descr="freud2"/>
          <p:cNvPicPr>
            <a:picLocks noChangeAspect="1" noChangeArrowheads="1"/>
          </p:cNvPicPr>
          <p:nvPr/>
        </p:nvPicPr>
        <p:blipFill>
          <a:blip r:embed="rId2"/>
          <a:srcRect/>
          <a:stretch>
            <a:fillRect/>
          </a:stretch>
        </p:blipFill>
        <p:spPr bwMode="auto">
          <a:xfrm>
            <a:off x="1295400" y="2057400"/>
            <a:ext cx="6400800" cy="44958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152400"/>
            <a:ext cx="6870700" cy="1143000"/>
          </a:xfrm>
        </p:spPr>
        <p:txBody>
          <a:bodyPr/>
          <a:lstStyle/>
          <a:p>
            <a:r>
              <a:rPr lang="en-US"/>
              <a:t>Freud’s Psychosexual Stages</a:t>
            </a:r>
          </a:p>
        </p:txBody>
      </p:sp>
      <p:sp>
        <p:nvSpPr>
          <p:cNvPr id="9219" name="Rectangle 3"/>
          <p:cNvSpPr>
            <a:spLocks noGrp="1" noChangeArrowheads="1"/>
          </p:cNvSpPr>
          <p:nvPr>
            <p:ph type="body" idx="1"/>
          </p:nvPr>
        </p:nvSpPr>
        <p:spPr>
          <a:xfrm>
            <a:off x="457200" y="1600200"/>
            <a:ext cx="8229600" cy="4530725"/>
          </a:xfrm>
        </p:spPr>
        <p:txBody>
          <a:bodyPr/>
          <a:lstStyle/>
          <a:p>
            <a:pPr>
              <a:buFont typeface="Wingdings" pitchFamily="2" charset="2"/>
              <a:buNone/>
            </a:pPr>
            <a:r>
              <a:rPr lang="en-US" dirty="0"/>
              <a:t>Oral Stage:    Birth to 18 Months</a:t>
            </a:r>
          </a:p>
          <a:p>
            <a:pPr>
              <a:buFont typeface="Wingdings" pitchFamily="2" charset="2"/>
              <a:buNone/>
            </a:pPr>
            <a:r>
              <a:rPr lang="en-US" dirty="0"/>
              <a:t>Anal Stage:    18 months to three years</a:t>
            </a:r>
          </a:p>
          <a:p>
            <a:pPr>
              <a:buFont typeface="Wingdings" pitchFamily="2" charset="2"/>
              <a:buNone/>
            </a:pPr>
            <a:r>
              <a:rPr lang="en-US" dirty="0"/>
              <a:t>Phallic stage:  3 years to 7-8 years</a:t>
            </a:r>
          </a:p>
          <a:p>
            <a:pPr>
              <a:buFont typeface="Wingdings" pitchFamily="2" charset="2"/>
              <a:buNone/>
            </a:pPr>
            <a:r>
              <a:rPr lang="en-US" dirty="0"/>
              <a:t>Latency Stage:  7-8  years to puberty</a:t>
            </a:r>
          </a:p>
          <a:p>
            <a:pPr>
              <a:buFont typeface="Wingdings" pitchFamily="2" charset="2"/>
              <a:buNone/>
            </a:pPr>
            <a:r>
              <a:rPr lang="en-US" dirty="0"/>
              <a:t>Genital Stage-   Puberty to Adulthood</a:t>
            </a:r>
          </a:p>
        </p:txBody>
      </p:sp>
      <p:pic>
        <p:nvPicPr>
          <p:cNvPr id="9220" name="Picture 4" descr="freud"/>
          <p:cNvPicPr>
            <a:picLocks noChangeAspect="1" noChangeArrowheads="1"/>
          </p:cNvPicPr>
          <p:nvPr/>
        </p:nvPicPr>
        <p:blipFill>
          <a:blip r:embed="rId2"/>
          <a:srcRect/>
          <a:stretch>
            <a:fillRect/>
          </a:stretch>
        </p:blipFill>
        <p:spPr bwMode="auto">
          <a:xfrm>
            <a:off x="2667000" y="4343400"/>
            <a:ext cx="3352800" cy="2514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92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animEffect transition="in" filter="fade">
                                      <p:cBhvr>
                                        <p:cTn id="11" dur="3000"/>
                                        <p:tgtEl>
                                          <p:spTgt spid="9219">
                                            <p:txEl>
                                              <p:pRg st="0" end="0"/>
                                            </p:txEl>
                                          </p:spTgt>
                                        </p:tgtEl>
                                      </p:cBhvr>
                                    </p:animEffect>
                                    <p:anim calcmode="lin" valueType="num">
                                      <p:cBhvr>
                                        <p:cTn id="12" dur="3000" fill="hold"/>
                                        <p:tgtEl>
                                          <p:spTgt spid="9219">
                                            <p:txEl>
                                              <p:pRg st="0" end="0"/>
                                            </p:txEl>
                                          </p:spTgt>
                                        </p:tgtEl>
                                        <p:attrNameLst>
                                          <p:attrName>ppt_x</p:attrName>
                                        </p:attrNameLst>
                                      </p:cBhvr>
                                      <p:tavLst>
                                        <p:tav tm="0">
                                          <p:val>
                                            <p:strVal val="#ppt_x"/>
                                          </p:val>
                                        </p:tav>
                                        <p:tav tm="100000">
                                          <p:val>
                                            <p:strVal val="#ppt_x"/>
                                          </p:val>
                                        </p:tav>
                                      </p:tavLst>
                                    </p:anim>
                                    <p:anim calcmode="lin" valueType="num">
                                      <p:cBhvr>
                                        <p:cTn id="13" dur="2694" decel="100000" fill="hold"/>
                                        <p:tgtEl>
                                          <p:spTgt spid="9219">
                                            <p:txEl>
                                              <p:pRg st="0" end="0"/>
                                            </p:txEl>
                                          </p:spTgt>
                                        </p:tgtEl>
                                        <p:attrNameLst>
                                          <p:attrName>ppt_y</p:attrName>
                                        </p:attrNameLst>
                                      </p:cBhvr>
                                      <p:tavLst>
                                        <p:tav tm="0">
                                          <p:val>
                                            <p:strVal val="#ppt_y+1"/>
                                          </p:val>
                                        </p:tav>
                                        <p:tav tm="100000">
                                          <p:val>
                                            <p:strVal val="#ppt_y-.03"/>
                                          </p:val>
                                        </p:tav>
                                      </p:tavLst>
                                    </p:anim>
                                    <p:anim calcmode="lin" valueType="num">
                                      <p:cBhvr>
                                        <p:cTn id="14" dur="300" accel="100000" fill="hold">
                                          <p:stCondLst>
                                            <p:cond delay="2694"/>
                                          </p:stCondLst>
                                        </p:cTn>
                                        <p:tgtEl>
                                          <p:spTgt spid="921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7" presetClass="entr" presetSubtype="0" fill="hold" grpId="0" nodeType="clickEffect">
                                  <p:stCondLst>
                                    <p:cond delay="0"/>
                                  </p:stCondLst>
                                  <p:childTnLst>
                                    <p:set>
                                      <p:cBhvr>
                                        <p:cTn id="18" dur="1" fill="hold">
                                          <p:stCondLst>
                                            <p:cond delay="0"/>
                                          </p:stCondLst>
                                        </p:cTn>
                                        <p:tgtEl>
                                          <p:spTgt spid="9219">
                                            <p:txEl>
                                              <p:pRg st="1" end="1"/>
                                            </p:txEl>
                                          </p:spTgt>
                                        </p:tgtEl>
                                        <p:attrNameLst>
                                          <p:attrName>style.visibility</p:attrName>
                                        </p:attrNameLst>
                                      </p:cBhvr>
                                      <p:to>
                                        <p:strVal val="visible"/>
                                      </p:to>
                                    </p:set>
                                    <p:animEffect transition="in" filter="fade">
                                      <p:cBhvr>
                                        <p:cTn id="19" dur="2000"/>
                                        <p:tgtEl>
                                          <p:spTgt spid="9219">
                                            <p:txEl>
                                              <p:pRg st="1" end="1"/>
                                            </p:txEl>
                                          </p:spTgt>
                                        </p:tgtEl>
                                      </p:cBhvr>
                                    </p:animEffect>
                                    <p:anim calcmode="lin" valueType="num">
                                      <p:cBhvr>
                                        <p:cTn id="20" dur="2000" fill="hold"/>
                                        <p:tgtEl>
                                          <p:spTgt spid="9219">
                                            <p:txEl>
                                              <p:pRg st="1" end="1"/>
                                            </p:txEl>
                                          </p:spTgt>
                                        </p:tgtEl>
                                        <p:attrNameLst>
                                          <p:attrName>ppt_x</p:attrName>
                                        </p:attrNameLst>
                                      </p:cBhvr>
                                      <p:tavLst>
                                        <p:tav tm="0">
                                          <p:val>
                                            <p:strVal val="#ppt_x"/>
                                          </p:val>
                                        </p:tav>
                                        <p:tav tm="100000">
                                          <p:val>
                                            <p:strVal val="#ppt_x"/>
                                          </p:val>
                                        </p:tav>
                                      </p:tavLst>
                                    </p:anim>
                                    <p:anim calcmode="lin" valueType="num">
                                      <p:cBhvr>
                                        <p:cTn id="21" dur="1796" decel="100000" fill="hold"/>
                                        <p:tgtEl>
                                          <p:spTgt spid="9219">
                                            <p:txEl>
                                              <p:pRg st="1" end="1"/>
                                            </p:txEl>
                                          </p:spTgt>
                                        </p:tgtEl>
                                        <p:attrNameLst>
                                          <p:attrName>ppt_y</p:attrName>
                                        </p:attrNameLst>
                                      </p:cBhvr>
                                      <p:tavLst>
                                        <p:tav tm="0">
                                          <p:val>
                                            <p:strVal val="#ppt_y+1"/>
                                          </p:val>
                                        </p:tav>
                                        <p:tav tm="100000">
                                          <p:val>
                                            <p:strVal val="#ppt_y-.03"/>
                                          </p:val>
                                        </p:tav>
                                      </p:tavLst>
                                    </p:anim>
                                    <p:anim calcmode="lin" valueType="num">
                                      <p:cBhvr>
                                        <p:cTn id="22" dur="200" accel="100000" fill="hold">
                                          <p:stCondLst>
                                            <p:cond delay="1796"/>
                                          </p:stCondLst>
                                        </p:cTn>
                                        <p:tgtEl>
                                          <p:spTgt spid="921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9219">
                                            <p:txEl>
                                              <p:pRg st="2" end="2"/>
                                            </p:txEl>
                                          </p:spTgt>
                                        </p:tgtEl>
                                        <p:attrNameLst>
                                          <p:attrName>style.visibility</p:attrName>
                                        </p:attrNameLst>
                                      </p:cBhvr>
                                      <p:to>
                                        <p:strVal val="visible"/>
                                      </p:to>
                                    </p:set>
                                    <p:animEffect transition="in" filter="fade">
                                      <p:cBhvr>
                                        <p:cTn id="27" dur="2000"/>
                                        <p:tgtEl>
                                          <p:spTgt spid="9219">
                                            <p:txEl>
                                              <p:pRg st="2" end="2"/>
                                            </p:txEl>
                                          </p:spTgt>
                                        </p:tgtEl>
                                      </p:cBhvr>
                                    </p:animEffect>
                                    <p:anim calcmode="lin" valueType="num">
                                      <p:cBhvr>
                                        <p:cTn id="28" dur="2000" fill="hold"/>
                                        <p:tgtEl>
                                          <p:spTgt spid="9219">
                                            <p:txEl>
                                              <p:pRg st="2" end="2"/>
                                            </p:txEl>
                                          </p:spTgt>
                                        </p:tgtEl>
                                        <p:attrNameLst>
                                          <p:attrName>ppt_x</p:attrName>
                                        </p:attrNameLst>
                                      </p:cBhvr>
                                      <p:tavLst>
                                        <p:tav tm="0">
                                          <p:val>
                                            <p:strVal val="#ppt_x"/>
                                          </p:val>
                                        </p:tav>
                                        <p:tav tm="100000">
                                          <p:val>
                                            <p:strVal val="#ppt_x"/>
                                          </p:val>
                                        </p:tav>
                                      </p:tavLst>
                                    </p:anim>
                                    <p:anim calcmode="lin" valueType="num">
                                      <p:cBhvr>
                                        <p:cTn id="29" dur="1796" decel="100000" fill="hold"/>
                                        <p:tgtEl>
                                          <p:spTgt spid="9219">
                                            <p:txEl>
                                              <p:pRg st="2" end="2"/>
                                            </p:txEl>
                                          </p:spTgt>
                                        </p:tgtEl>
                                        <p:attrNameLst>
                                          <p:attrName>ppt_y</p:attrName>
                                        </p:attrNameLst>
                                      </p:cBhvr>
                                      <p:tavLst>
                                        <p:tav tm="0">
                                          <p:val>
                                            <p:strVal val="#ppt_y+1"/>
                                          </p:val>
                                        </p:tav>
                                        <p:tav tm="100000">
                                          <p:val>
                                            <p:strVal val="#ppt_y-.03"/>
                                          </p:val>
                                        </p:tav>
                                      </p:tavLst>
                                    </p:anim>
                                    <p:anim calcmode="lin" valueType="num">
                                      <p:cBhvr>
                                        <p:cTn id="30" dur="200" accel="100000" fill="hold">
                                          <p:stCondLst>
                                            <p:cond delay="1796"/>
                                          </p:stCondLst>
                                        </p:cTn>
                                        <p:tgtEl>
                                          <p:spTgt spid="921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grpId="0" nodeType="clickEffect">
                                  <p:stCondLst>
                                    <p:cond delay="0"/>
                                  </p:stCondLst>
                                  <p:childTnLst>
                                    <p:set>
                                      <p:cBhvr>
                                        <p:cTn id="34" dur="1" fill="hold">
                                          <p:stCondLst>
                                            <p:cond delay="0"/>
                                          </p:stCondLst>
                                        </p:cTn>
                                        <p:tgtEl>
                                          <p:spTgt spid="9219">
                                            <p:txEl>
                                              <p:pRg st="3" end="3"/>
                                            </p:txEl>
                                          </p:spTgt>
                                        </p:tgtEl>
                                        <p:attrNameLst>
                                          <p:attrName>style.visibility</p:attrName>
                                        </p:attrNameLst>
                                      </p:cBhvr>
                                      <p:to>
                                        <p:strVal val="visible"/>
                                      </p:to>
                                    </p:set>
                                    <p:animEffect transition="in" filter="fade">
                                      <p:cBhvr>
                                        <p:cTn id="35" dur="2000"/>
                                        <p:tgtEl>
                                          <p:spTgt spid="9219">
                                            <p:txEl>
                                              <p:pRg st="3" end="3"/>
                                            </p:txEl>
                                          </p:spTgt>
                                        </p:tgtEl>
                                      </p:cBhvr>
                                    </p:animEffect>
                                    <p:anim calcmode="lin" valueType="num">
                                      <p:cBhvr>
                                        <p:cTn id="36" dur="2000" fill="hold"/>
                                        <p:tgtEl>
                                          <p:spTgt spid="9219">
                                            <p:txEl>
                                              <p:pRg st="3" end="3"/>
                                            </p:txEl>
                                          </p:spTgt>
                                        </p:tgtEl>
                                        <p:attrNameLst>
                                          <p:attrName>ppt_x</p:attrName>
                                        </p:attrNameLst>
                                      </p:cBhvr>
                                      <p:tavLst>
                                        <p:tav tm="0">
                                          <p:val>
                                            <p:strVal val="#ppt_x"/>
                                          </p:val>
                                        </p:tav>
                                        <p:tav tm="100000">
                                          <p:val>
                                            <p:strVal val="#ppt_x"/>
                                          </p:val>
                                        </p:tav>
                                      </p:tavLst>
                                    </p:anim>
                                    <p:anim calcmode="lin" valueType="num">
                                      <p:cBhvr>
                                        <p:cTn id="37" dur="1796" decel="100000" fill="hold"/>
                                        <p:tgtEl>
                                          <p:spTgt spid="9219">
                                            <p:txEl>
                                              <p:pRg st="3" end="3"/>
                                            </p:txEl>
                                          </p:spTgt>
                                        </p:tgtEl>
                                        <p:attrNameLst>
                                          <p:attrName>ppt_y</p:attrName>
                                        </p:attrNameLst>
                                      </p:cBhvr>
                                      <p:tavLst>
                                        <p:tav tm="0">
                                          <p:val>
                                            <p:strVal val="#ppt_y+1"/>
                                          </p:val>
                                        </p:tav>
                                        <p:tav tm="100000">
                                          <p:val>
                                            <p:strVal val="#ppt_y-.03"/>
                                          </p:val>
                                        </p:tav>
                                      </p:tavLst>
                                    </p:anim>
                                    <p:anim calcmode="lin" valueType="num">
                                      <p:cBhvr>
                                        <p:cTn id="38" dur="200" accel="100000" fill="hold">
                                          <p:stCondLst>
                                            <p:cond delay="1796"/>
                                          </p:stCondLst>
                                        </p:cTn>
                                        <p:tgtEl>
                                          <p:spTgt spid="921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grpId="0" nodeType="clickEffect">
                                  <p:stCondLst>
                                    <p:cond delay="0"/>
                                  </p:stCondLst>
                                  <p:childTnLst>
                                    <p:set>
                                      <p:cBhvr>
                                        <p:cTn id="42" dur="1" fill="hold">
                                          <p:stCondLst>
                                            <p:cond delay="0"/>
                                          </p:stCondLst>
                                        </p:cTn>
                                        <p:tgtEl>
                                          <p:spTgt spid="9219">
                                            <p:txEl>
                                              <p:pRg st="4" end="4"/>
                                            </p:txEl>
                                          </p:spTgt>
                                        </p:tgtEl>
                                        <p:attrNameLst>
                                          <p:attrName>style.visibility</p:attrName>
                                        </p:attrNameLst>
                                      </p:cBhvr>
                                      <p:to>
                                        <p:strVal val="visible"/>
                                      </p:to>
                                    </p:set>
                                    <p:animEffect transition="in" filter="fade">
                                      <p:cBhvr>
                                        <p:cTn id="43" dur="2000"/>
                                        <p:tgtEl>
                                          <p:spTgt spid="9219">
                                            <p:txEl>
                                              <p:pRg st="4" end="4"/>
                                            </p:txEl>
                                          </p:spTgt>
                                        </p:tgtEl>
                                      </p:cBhvr>
                                    </p:animEffect>
                                    <p:anim calcmode="lin" valueType="num">
                                      <p:cBhvr>
                                        <p:cTn id="44" dur="2000" fill="hold"/>
                                        <p:tgtEl>
                                          <p:spTgt spid="9219">
                                            <p:txEl>
                                              <p:pRg st="4" end="4"/>
                                            </p:txEl>
                                          </p:spTgt>
                                        </p:tgtEl>
                                        <p:attrNameLst>
                                          <p:attrName>ppt_x</p:attrName>
                                        </p:attrNameLst>
                                      </p:cBhvr>
                                      <p:tavLst>
                                        <p:tav tm="0">
                                          <p:val>
                                            <p:strVal val="#ppt_x"/>
                                          </p:val>
                                        </p:tav>
                                        <p:tav tm="100000">
                                          <p:val>
                                            <p:strVal val="#ppt_x"/>
                                          </p:val>
                                        </p:tav>
                                      </p:tavLst>
                                    </p:anim>
                                    <p:anim calcmode="lin" valueType="num">
                                      <p:cBhvr>
                                        <p:cTn id="45" dur="1796" decel="100000" fill="hold"/>
                                        <p:tgtEl>
                                          <p:spTgt spid="9219">
                                            <p:txEl>
                                              <p:pRg st="4" end="4"/>
                                            </p:txEl>
                                          </p:spTgt>
                                        </p:tgtEl>
                                        <p:attrNameLst>
                                          <p:attrName>ppt_y</p:attrName>
                                        </p:attrNameLst>
                                      </p:cBhvr>
                                      <p:tavLst>
                                        <p:tav tm="0">
                                          <p:val>
                                            <p:strVal val="#ppt_y+1"/>
                                          </p:val>
                                        </p:tav>
                                        <p:tav tm="100000">
                                          <p:val>
                                            <p:strVal val="#ppt_y-.03"/>
                                          </p:val>
                                        </p:tav>
                                      </p:tavLst>
                                    </p:anim>
                                    <p:anim calcmode="lin" valueType="num">
                                      <p:cBhvr>
                                        <p:cTn id="46" dur="200" accel="100000" fill="hold">
                                          <p:stCondLst>
                                            <p:cond delay="1796"/>
                                          </p:stCondLst>
                                        </p:cTn>
                                        <p:tgtEl>
                                          <p:spTgt spid="921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06400" y="381000"/>
            <a:ext cx="7289800" cy="1143000"/>
          </a:xfrm>
        </p:spPr>
        <p:txBody>
          <a:bodyPr/>
          <a:lstStyle/>
          <a:p>
            <a:pPr eaLnBrk="1" hangingPunct="1"/>
            <a:r>
              <a:rPr lang="en-US" altLang="en-US" smtClean="0"/>
              <a:t>Piaget’s Theory of </a:t>
            </a:r>
            <a:br>
              <a:rPr lang="en-US" altLang="en-US" smtClean="0"/>
            </a:br>
            <a:r>
              <a:rPr lang="en-US" altLang="en-US" smtClean="0"/>
              <a:t>Cognitive Development</a:t>
            </a:r>
          </a:p>
        </p:txBody>
      </p:sp>
      <p:sp>
        <p:nvSpPr>
          <p:cNvPr id="35843" name="Rectangle 3"/>
          <p:cNvSpPr>
            <a:spLocks noGrp="1" noChangeArrowheads="1"/>
          </p:cNvSpPr>
          <p:nvPr>
            <p:ph idx="1"/>
          </p:nvPr>
        </p:nvSpPr>
        <p:spPr>
          <a:xfrm>
            <a:off x="457200" y="1676400"/>
            <a:ext cx="8178800" cy="4191000"/>
          </a:xfrm>
        </p:spPr>
        <p:txBody>
          <a:bodyPr/>
          <a:lstStyle/>
          <a:p>
            <a:pPr eaLnBrk="1" hangingPunct="1"/>
            <a:r>
              <a:rPr lang="en-US" altLang="en-US" sz="3000" dirty="0" smtClean="0"/>
              <a:t>Jean Piaget (1896–1980) Swiss psychologist who became leading theorist in 1930s</a:t>
            </a:r>
          </a:p>
          <a:p>
            <a:pPr eaLnBrk="1" hangingPunct="1"/>
            <a:r>
              <a:rPr lang="en-US" altLang="en-US" sz="3000" dirty="0" smtClean="0"/>
              <a:t>Piaget believed that “children are active thinkers, constantly trying to construct more advanced understandings of the world”</a:t>
            </a:r>
          </a:p>
          <a:p>
            <a:pPr eaLnBrk="1" hangingPunct="1"/>
            <a:r>
              <a:rPr lang="en-US" altLang="en-US" sz="3000" dirty="0" smtClean="0"/>
              <a:t>Cognitive development is a stage process</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228600"/>
            <a:ext cx="6629400" cy="762000"/>
          </a:xfrm>
        </p:spPr>
        <p:txBody>
          <a:bodyPr/>
          <a:lstStyle/>
          <a:p>
            <a:pPr eaLnBrk="1" hangingPunct="1"/>
            <a:r>
              <a:rPr lang="en-US" altLang="en-US" smtClean="0"/>
              <a:t>Piaget’s Approach</a:t>
            </a:r>
          </a:p>
        </p:txBody>
      </p:sp>
      <p:sp>
        <p:nvSpPr>
          <p:cNvPr id="37891" name="Rectangle 3"/>
          <p:cNvSpPr>
            <a:spLocks noGrp="1" noChangeArrowheads="1"/>
          </p:cNvSpPr>
          <p:nvPr>
            <p:ph idx="1"/>
          </p:nvPr>
        </p:nvSpPr>
        <p:spPr>
          <a:xfrm>
            <a:off x="457200" y="1295400"/>
            <a:ext cx="8178800" cy="4171950"/>
          </a:xfrm>
        </p:spPr>
        <p:txBody>
          <a:bodyPr/>
          <a:lstStyle/>
          <a:p>
            <a:pPr eaLnBrk="1" hangingPunct="1">
              <a:lnSpc>
                <a:spcPct val="90000"/>
              </a:lnSpc>
            </a:pPr>
            <a:r>
              <a:rPr lang="en-US" altLang="en-US" smtClean="0"/>
              <a:t>Primary method was to ask children to solve problems and to question them about the reasoning behind their solutions</a:t>
            </a:r>
          </a:p>
          <a:p>
            <a:pPr eaLnBrk="1" hangingPunct="1">
              <a:lnSpc>
                <a:spcPct val="90000"/>
              </a:lnSpc>
            </a:pPr>
            <a:r>
              <a:rPr lang="en-US" altLang="en-US" smtClean="0"/>
              <a:t>Discovered that children think in radically different ways than adults</a:t>
            </a:r>
          </a:p>
          <a:p>
            <a:pPr eaLnBrk="1" hangingPunct="1">
              <a:lnSpc>
                <a:spcPct val="90000"/>
              </a:lnSpc>
            </a:pPr>
            <a:r>
              <a:rPr lang="en-US" altLang="en-US" smtClean="0"/>
              <a:t>Proposed that development occurs as a series of ‘stages’ differing in how the world is understood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81000"/>
            <a:ext cx="6870700" cy="914400"/>
          </a:xfrm>
        </p:spPr>
        <p:txBody>
          <a:bodyPr/>
          <a:lstStyle/>
          <a:p>
            <a:pPr eaLnBrk="1" hangingPunct="1"/>
            <a:r>
              <a:rPr lang="en-US" smtClean="0"/>
              <a:t>Piaget</a:t>
            </a:r>
          </a:p>
        </p:txBody>
      </p:sp>
      <p:graphicFrame>
        <p:nvGraphicFramePr>
          <p:cNvPr id="240681" name="Group 41"/>
          <p:cNvGraphicFramePr>
            <a:graphicFrameLocks noGrp="1"/>
          </p:cNvGraphicFramePr>
          <p:nvPr>
            <p:ph type="tbl" idx="1"/>
          </p:nvPr>
        </p:nvGraphicFramePr>
        <p:xfrm>
          <a:off x="609600" y="1981200"/>
          <a:ext cx="7010400" cy="3505201"/>
        </p:xfrm>
        <a:graphic>
          <a:graphicData uri="http://schemas.openxmlformats.org/drawingml/2006/table">
            <a:tbl>
              <a:tblPr/>
              <a:tblGrid>
                <a:gridCol w="2578100"/>
                <a:gridCol w="4432300"/>
              </a:tblGrid>
              <a:tr h="1168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charset="0"/>
                          <a:cs typeface="Times New Roman" charset="0"/>
                        </a:rPr>
                        <a:t>Preoperational Stage </a:t>
                      </a:r>
                      <a:br>
                        <a:rPr kumimoji="0" lang="en-US" sz="1600" b="1" i="0" u="none" strike="noStrike" cap="none" normalizeH="0" baseline="0" smtClean="0">
                          <a:ln>
                            <a:noFill/>
                          </a:ln>
                          <a:solidFill>
                            <a:schemeClr val="tx1"/>
                          </a:solidFill>
                          <a:effectLst/>
                          <a:latin typeface="Times New Roman" charset="0"/>
                          <a:cs typeface="Times New Roman" charset="0"/>
                        </a:rPr>
                      </a:br>
                      <a:r>
                        <a:rPr kumimoji="0" lang="en-US" sz="1600" b="1" i="0" u="none" strike="noStrike" cap="none" normalizeH="0" baseline="0" smtClean="0">
                          <a:ln>
                            <a:noFill/>
                          </a:ln>
                          <a:solidFill>
                            <a:schemeClr val="tx1"/>
                          </a:solidFill>
                          <a:effectLst/>
                          <a:latin typeface="Times New Roman" charset="0"/>
                          <a:cs typeface="Times New Roman" charset="0"/>
                        </a:rPr>
                        <a:t>(2–7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Emergence of symbolic thought</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Egocentrism</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Lack of the concept of conservation</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Animism</a:t>
                      </a: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4271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charset="0"/>
                          <a:cs typeface="Times New Roman" charset="0"/>
                        </a:rPr>
                        <a:t>Concrete Operational </a:t>
                      </a:r>
                      <a:br>
                        <a:rPr kumimoji="0" lang="en-US" sz="1600" b="1" i="0" u="none" strike="noStrike" cap="none" normalizeH="0" baseline="0" smtClean="0">
                          <a:ln>
                            <a:noFill/>
                          </a:ln>
                          <a:solidFill>
                            <a:schemeClr val="tx1"/>
                          </a:solidFill>
                          <a:effectLst/>
                          <a:latin typeface="Times New Roman" charset="0"/>
                          <a:cs typeface="Times New Roman" charset="0"/>
                        </a:rPr>
                      </a:br>
                      <a:r>
                        <a:rPr kumimoji="0" lang="en-US" sz="1600" b="1" i="0" u="none" strike="noStrike" cap="none" normalizeH="0" baseline="0" smtClean="0">
                          <a:ln>
                            <a:noFill/>
                          </a:ln>
                          <a:solidFill>
                            <a:schemeClr val="tx1"/>
                          </a:solidFill>
                          <a:effectLst/>
                          <a:latin typeface="Times New Roman" charset="0"/>
                          <a:cs typeface="Times New Roman" charset="0"/>
                        </a:rPr>
                        <a:t>(7–12 years)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Increasingly logical thought</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Classification and categorization</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Less egocentric</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Conservation</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No abstract or hypothetical reason</a:t>
                      </a: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9096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Times New Roman" charset="0"/>
                          <a:cs typeface="Times New Roman" charset="0"/>
                        </a:rPr>
                        <a:t>Formal Operational Stage </a:t>
                      </a:r>
                      <a:br>
                        <a:rPr kumimoji="0" lang="en-US" sz="1600" b="1" i="0" u="none" strike="noStrike" cap="none" normalizeH="0" baseline="0" smtClean="0">
                          <a:ln>
                            <a:noFill/>
                          </a:ln>
                          <a:solidFill>
                            <a:schemeClr val="tx1"/>
                          </a:solidFill>
                          <a:effectLst/>
                          <a:latin typeface="Times New Roman" charset="0"/>
                          <a:cs typeface="Times New Roman" charset="0"/>
                        </a:rPr>
                      </a:br>
                      <a:r>
                        <a:rPr kumimoji="0" lang="en-US" sz="1600" b="1" i="0" u="none" strike="noStrike" cap="none" normalizeH="0" baseline="0" smtClean="0">
                          <a:ln>
                            <a:noFill/>
                          </a:ln>
                          <a:solidFill>
                            <a:schemeClr val="tx1"/>
                          </a:solidFill>
                          <a:effectLst/>
                          <a:latin typeface="Times New Roman" charset="0"/>
                          <a:cs typeface="Times New Roman" charset="0"/>
                        </a:rPr>
                        <a:t>(age 12 – adulthood)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Hypothetico-deductive reasoning</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Emerges gradually</a:t>
                      </a:r>
                    </a:p>
                    <a:p>
                      <a:pPr marL="342900" marR="0" lvl="0" indent="-342900" algn="l"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smtClean="0">
                          <a:ln>
                            <a:noFill/>
                          </a:ln>
                          <a:solidFill>
                            <a:schemeClr val="tx1"/>
                          </a:solidFill>
                          <a:effectLst/>
                          <a:latin typeface="Times New Roman" charset="0"/>
                          <a:cs typeface="Times New Roman" charset="0"/>
                        </a:rPr>
                        <a:t>Continues to develop into adulthood</a:t>
                      </a:r>
                      <a:endParaRPr kumimoji="0" lang="en-US" sz="1600" b="0" i="0" u="none" strike="noStrike" cap="none" normalizeH="0" baseline="0" smtClean="0">
                        <a:ln>
                          <a:noFill/>
                        </a:ln>
                        <a:solidFill>
                          <a:schemeClr val="tx1"/>
                        </a:solidFill>
                        <a:effectLst/>
                        <a:latin typeface="Times New Roman"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eaLnBrk="1" hangingPunct="1">
              <a:defRPr/>
            </a:pPr>
            <a:r>
              <a:rPr lang="en-US" b="0" smtClean="0">
                <a:solidFill>
                  <a:schemeClr val="tx1"/>
                </a:solidFill>
                <a:latin typeface="Arial" pitchFamily="34" charset="0"/>
              </a:rPr>
              <a:t>Intellectual Development (Piaget)</a:t>
            </a:r>
          </a:p>
        </p:txBody>
      </p:sp>
      <p:sp>
        <p:nvSpPr>
          <p:cNvPr id="24579" name="Rectangle 3"/>
          <p:cNvSpPr>
            <a:spLocks noGrp="1" noChangeArrowheads="1"/>
          </p:cNvSpPr>
          <p:nvPr>
            <p:ph type="body" idx="1"/>
          </p:nvPr>
        </p:nvSpPr>
        <p:spPr/>
        <p:txBody>
          <a:bodyPr/>
          <a:lstStyle/>
          <a:p>
            <a:pPr eaLnBrk="1" hangingPunct="1">
              <a:lnSpc>
                <a:spcPct val="80000"/>
              </a:lnSpc>
              <a:buClr>
                <a:schemeClr val="tx1"/>
              </a:buClr>
              <a:buFont typeface="Monotype Sorts"/>
              <a:buNone/>
              <a:defRPr/>
            </a:pPr>
            <a:r>
              <a:rPr lang="en-US" b="1" dirty="0" smtClean="0">
                <a:latin typeface="Arial" pitchFamily="34" charset="0"/>
              </a:rPr>
              <a:t>Concrete Operational (7 to 11)</a:t>
            </a:r>
          </a:p>
          <a:p>
            <a:pPr lvl="1" eaLnBrk="1" hangingPunct="1">
              <a:lnSpc>
                <a:spcPct val="80000"/>
              </a:lnSpc>
              <a:defRPr/>
            </a:pPr>
            <a:r>
              <a:rPr lang="en-US" sz="3600" b="1" dirty="0" smtClean="0">
                <a:latin typeface="Arial" pitchFamily="34" charset="0"/>
              </a:rPr>
              <a:t> </a:t>
            </a:r>
            <a:r>
              <a:rPr lang="en-US" sz="3200" b="1" dirty="0" smtClean="0">
                <a:latin typeface="Arial" pitchFamily="34" charset="0"/>
              </a:rPr>
              <a:t>Logical &amp; coherent thought</a:t>
            </a:r>
          </a:p>
          <a:p>
            <a:pPr lvl="1" eaLnBrk="1" hangingPunct="1">
              <a:lnSpc>
                <a:spcPct val="80000"/>
              </a:lnSpc>
              <a:defRPr/>
            </a:pPr>
            <a:r>
              <a:rPr lang="en-US" sz="3200" b="1" dirty="0" smtClean="0">
                <a:latin typeface="Arial" pitchFamily="34" charset="0"/>
              </a:rPr>
              <a:t> Can distinguish fact from fantasy</a:t>
            </a:r>
          </a:p>
          <a:p>
            <a:pPr eaLnBrk="1" hangingPunct="1">
              <a:lnSpc>
                <a:spcPct val="80000"/>
              </a:lnSpc>
              <a:buClr>
                <a:schemeClr val="tx1"/>
              </a:buClr>
              <a:buFont typeface="Monotype Sorts"/>
              <a:buNone/>
              <a:defRPr/>
            </a:pPr>
            <a:endParaRPr lang="en-US" b="1" dirty="0" smtClean="0">
              <a:latin typeface="Arial" pitchFamily="34" charset="0"/>
            </a:endParaRPr>
          </a:p>
          <a:p>
            <a:pPr eaLnBrk="1" hangingPunct="1">
              <a:lnSpc>
                <a:spcPct val="80000"/>
              </a:lnSpc>
              <a:buClr>
                <a:schemeClr val="tx1"/>
              </a:buClr>
              <a:buFont typeface="Monotype Sorts"/>
              <a:buNone/>
              <a:defRPr/>
            </a:pPr>
            <a:r>
              <a:rPr lang="en-US" b="1" dirty="0" smtClean="0">
                <a:latin typeface="Arial" pitchFamily="34" charset="0"/>
              </a:rPr>
              <a:t>Formal Operations (11 to 15 to adulthood)</a:t>
            </a:r>
          </a:p>
          <a:p>
            <a:pPr lvl="1" eaLnBrk="1" hangingPunct="1">
              <a:lnSpc>
                <a:spcPct val="80000"/>
              </a:lnSpc>
              <a:buFont typeface="Monotype Sorts"/>
              <a:buNone/>
              <a:defRPr/>
            </a:pPr>
            <a:r>
              <a:rPr lang="en-US" sz="2000" dirty="0" smtClean="0"/>
              <a:t>Acquisition of abstract reasoning leading to</a:t>
            </a:r>
          </a:p>
          <a:p>
            <a:pPr lvl="1" eaLnBrk="1" hangingPunct="1">
              <a:lnSpc>
                <a:spcPct val="80000"/>
              </a:lnSpc>
              <a:buFontTx/>
              <a:buNone/>
              <a:defRPr/>
            </a:pPr>
            <a:r>
              <a:rPr lang="en-US" sz="2000" dirty="0" smtClean="0"/>
              <a:t>Analytical thinking</a:t>
            </a:r>
          </a:p>
          <a:p>
            <a:pPr lvl="1" eaLnBrk="1" hangingPunct="1">
              <a:lnSpc>
                <a:spcPct val="80000"/>
              </a:lnSpc>
              <a:buFontTx/>
              <a:buNone/>
              <a:defRPr/>
            </a:pPr>
            <a:r>
              <a:rPr lang="en-US" sz="2000" dirty="0" smtClean="0"/>
              <a:t>Problem solving</a:t>
            </a:r>
          </a:p>
          <a:p>
            <a:pPr lvl="1" eaLnBrk="1" hangingPunct="1">
              <a:lnSpc>
                <a:spcPct val="80000"/>
              </a:lnSpc>
              <a:buFontTx/>
              <a:buNone/>
              <a:defRPr/>
            </a:pPr>
            <a:r>
              <a:rPr lang="en-US" sz="2000" dirty="0" smtClean="0"/>
              <a:t>Planning for the future</a:t>
            </a:r>
          </a:p>
          <a:p>
            <a:pPr eaLnBrk="1" hangingPunct="1">
              <a:lnSpc>
                <a:spcPct val="80000"/>
              </a:lnSpc>
              <a:defRPr/>
            </a:pPr>
            <a:endParaRPr lang="en-US" sz="2800"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762000" y="914400"/>
            <a:ext cx="7772400" cy="1143000"/>
          </a:xfrm>
          <a:noFill/>
          <a:ln/>
        </p:spPr>
        <p:txBody>
          <a:bodyPr lIns="92075" tIns="46038" rIns="92075" bIns="46038" anchor="ctr"/>
          <a:lstStyle/>
          <a:p>
            <a:r>
              <a:rPr lang="en-US"/>
              <a:t>Create a Mnemonic for</a:t>
            </a:r>
            <a:br>
              <a:rPr lang="en-US"/>
            </a:br>
            <a:r>
              <a:rPr lang="en-US"/>
              <a:t>Piaget’s Four Stages</a:t>
            </a:r>
          </a:p>
        </p:txBody>
      </p:sp>
      <p:sp>
        <p:nvSpPr>
          <p:cNvPr id="33795" name="Rectangle 3"/>
          <p:cNvSpPr>
            <a:spLocks noGrp="1" noChangeArrowheads="1"/>
          </p:cNvSpPr>
          <p:nvPr>
            <p:ph type="subTitle" idx="1"/>
          </p:nvPr>
        </p:nvSpPr>
        <p:spPr>
          <a:xfrm>
            <a:off x="1371600" y="2328863"/>
            <a:ext cx="6400800" cy="1752600"/>
          </a:xfrm>
          <a:noFill/>
          <a:ln/>
        </p:spPr>
        <p:txBody>
          <a:bodyPr lIns="92075" tIns="46038" rIns="92075" bIns="46038"/>
          <a:lstStyle/>
          <a:p>
            <a:r>
              <a:rPr lang="en-US" sz="3600" dirty="0"/>
              <a:t>Examples:</a:t>
            </a:r>
          </a:p>
          <a:p>
            <a:endParaRPr lang="en-US" sz="3600" u="sng" dirty="0"/>
          </a:p>
          <a:p>
            <a:r>
              <a:rPr lang="en-US" sz="3600" u="sng" dirty="0"/>
              <a:t>S</a:t>
            </a:r>
            <a:r>
              <a:rPr lang="en-US" sz="3600" dirty="0"/>
              <a:t>ometimes </a:t>
            </a:r>
            <a:r>
              <a:rPr lang="en-US" sz="3600" u="sng" dirty="0"/>
              <a:t>P</a:t>
            </a:r>
            <a:r>
              <a:rPr lang="en-US" sz="3600" dirty="0"/>
              <a:t>iaget </a:t>
            </a:r>
            <a:r>
              <a:rPr lang="en-US" sz="3600" u="sng" dirty="0"/>
              <a:t>C</a:t>
            </a:r>
            <a:r>
              <a:rPr lang="en-US" sz="3600" dirty="0"/>
              <a:t>an </a:t>
            </a:r>
            <a:r>
              <a:rPr lang="en-US" sz="3600" u="sng" dirty="0"/>
              <a:t>F</a:t>
            </a:r>
            <a:r>
              <a:rPr lang="en-US" sz="3600" dirty="0"/>
              <a:t>rustrate!</a:t>
            </a:r>
          </a:p>
          <a:p>
            <a:endParaRPr lang="en-US" sz="3600" dirty="0"/>
          </a:p>
          <a:p>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p:cTn id="7" dur="500" fill="hold"/>
                                        <p:tgtEl>
                                          <p:spTgt spid="3379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5">
                                            <p:txEl>
                                              <p:pRg st="0" end="0"/>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33795">
                                            <p:txEl>
                                              <p:pRg st="0" end="0"/>
                                            </p:txEl>
                                          </p:spTgt>
                                        </p:tgtEl>
                                        <p:attrNameLst>
                                          <p:attrName>ppt_c</p:attrName>
                                        </p:attrNameLst>
                                      </p:cBhvr>
                                      <p:to>
                                        <a:srgbClr val="FF6600"/>
                                      </p:to>
                                    </p:animClr>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p:cTn id="13" dur="500" fill="hold"/>
                                        <p:tgtEl>
                                          <p:spTgt spid="33795">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3795">
                                            <p:txEl>
                                              <p:pRg st="2" end="2"/>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33795">
                                            <p:txEl>
                                              <p:pRg st="2" end="2"/>
                                            </p:txEl>
                                          </p:spTgt>
                                        </p:tgtEl>
                                        <p:attrNameLst>
                                          <p:attrName>ppt_c</p:attrName>
                                        </p:attrNameLst>
                                      </p:cBhvr>
                                      <p:to>
                                        <a:srgbClr val="FF66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43000" y="990600"/>
            <a:ext cx="678894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Copyright 2001 by Allyn and Bacon</a:t>
            </a:r>
          </a:p>
        </p:txBody>
      </p:sp>
      <p:sp>
        <p:nvSpPr>
          <p:cNvPr id="80898" name="Rectangle 2"/>
          <p:cNvSpPr>
            <a:spLocks noGrp="1" noChangeArrowheads="1"/>
          </p:cNvSpPr>
          <p:nvPr>
            <p:ph type="title"/>
          </p:nvPr>
        </p:nvSpPr>
        <p:spPr/>
        <p:txBody>
          <a:bodyPr/>
          <a:lstStyle/>
          <a:p>
            <a:r>
              <a:rPr lang="en-US"/>
              <a:t>Rules for Toddlers</a:t>
            </a:r>
          </a:p>
        </p:txBody>
      </p:sp>
      <p:sp>
        <p:nvSpPr>
          <p:cNvPr id="80899" name="Rectangle 3"/>
          <p:cNvSpPr>
            <a:spLocks noGrp="1" noChangeArrowheads="1"/>
          </p:cNvSpPr>
          <p:nvPr>
            <p:ph type="body" idx="1"/>
          </p:nvPr>
        </p:nvSpPr>
        <p:spPr/>
        <p:txBody>
          <a:bodyPr/>
          <a:lstStyle/>
          <a:p>
            <a:r>
              <a:rPr lang="en-US"/>
              <a:t>If I like it, it’s mine.</a:t>
            </a:r>
          </a:p>
          <a:p>
            <a:r>
              <a:rPr lang="en-US"/>
              <a:t>If it’s in my hand, it’s mine.</a:t>
            </a:r>
          </a:p>
          <a:p>
            <a:r>
              <a:rPr lang="en-US"/>
              <a:t>If I can take it from you, it’s mine.</a:t>
            </a:r>
          </a:p>
          <a:p>
            <a:r>
              <a:rPr lang="en-US"/>
              <a:t>If I had it a little while ago, it’s mine.</a:t>
            </a:r>
          </a:p>
          <a:p>
            <a:r>
              <a:rPr lang="en-US"/>
              <a:t>If it’s mine, it must never appear to be yours in any way.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0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7" presetClass="entr" presetSubtype="10" fill="hold" grpId="0" nodeType="clickEffect">
                                  <p:stCondLst>
                                    <p:cond delay="0"/>
                                  </p:stCondLst>
                                  <p:childTnLst>
                                    <p:set>
                                      <p:cBhvr>
                                        <p:cTn id="10" dur="1" fill="hold">
                                          <p:stCondLst>
                                            <p:cond delay="0"/>
                                          </p:stCondLst>
                                        </p:cTn>
                                        <p:tgtEl>
                                          <p:spTgt spid="80899">
                                            <p:txEl>
                                              <p:pRg st="0" end="0"/>
                                            </p:txEl>
                                          </p:spTgt>
                                        </p:tgtEl>
                                        <p:attrNameLst>
                                          <p:attrName>style.visibility</p:attrName>
                                        </p:attrNameLst>
                                      </p:cBhvr>
                                      <p:to>
                                        <p:strVal val="visible"/>
                                      </p:to>
                                    </p:set>
                                    <p:anim calcmode="lin" valueType="num">
                                      <p:cBhvr>
                                        <p:cTn id="11" dur="500" fill="hold"/>
                                        <p:tgtEl>
                                          <p:spTgt spid="80899">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80899">
                                            <p:txEl>
                                              <p:pRg st="0" end="0"/>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0899">
                                            <p:txEl>
                                              <p:pRg st="0" end="0"/>
                                            </p:txEl>
                                          </p:spTgt>
                                        </p:tgtEl>
                                        <p:attrNameLst>
                                          <p:attrName>ppt_c</p:attrName>
                                        </p:attrNameLst>
                                      </p:cBhvr>
                                      <p:to>
                                        <a:srgbClr val="FF6600"/>
                                      </p:to>
                                    </p:animClr>
                                  </p:sub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80899">
                                            <p:txEl>
                                              <p:pRg st="1" end="1"/>
                                            </p:txEl>
                                          </p:spTgt>
                                        </p:tgtEl>
                                        <p:attrNameLst>
                                          <p:attrName>style.visibility</p:attrName>
                                        </p:attrNameLst>
                                      </p:cBhvr>
                                      <p:to>
                                        <p:strVal val="visible"/>
                                      </p:to>
                                    </p:set>
                                    <p:anim calcmode="lin" valueType="num">
                                      <p:cBhvr>
                                        <p:cTn id="17" dur="500" fill="hold"/>
                                        <p:tgtEl>
                                          <p:spTgt spid="80899">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80899">
                                            <p:txEl>
                                              <p:pRg st="1" end="1"/>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0899">
                                            <p:txEl>
                                              <p:pRg st="1" end="1"/>
                                            </p:txEl>
                                          </p:spTgt>
                                        </p:tgtEl>
                                        <p:attrNameLst>
                                          <p:attrName>ppt_c</p:attrName>
                                        </p:attrNameLst>
                                      </p:cBhvr>
                                      <p:to>
                                        <a:srgbClr val="FF6600"/>
                                      </p:to>
                                    </p:animClr>
                                  </p:sub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80899">
                                            <p:txEl>
                                              <p:pRg st="2" end="2"/>
                                            </p:txEl>
                                          </p:spTgt>
                                        </p:tgtEl>
                                        <p:attrNameLst>
                                          <p:attrName>style.visibility</p:attrName>
                                        </p:attrNameLst>
                                      </p:cBhvr>
                                      <p:to>
                                        <p:strVal val="visible"/>
                                      </p:to>
                                    </p:set>
                                    <p:anim calcmode="lin" valueType="num">
                                      <p:cBhvr>
                                        <p:cTn id="23" dur="500" fill="hold"/>
                                        <p:tgtEl>
                                          <p:spTgt spid="8089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80899">
                                            <p:txEl>
                                              <p:pRg st="2" end="2"/>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0899">
                                            <p:txEl>
                                              <p:pRg st="2" end="2"/>
                                            </p:txEl>
                                          </p:spTgt>
                                        </p:tgtEl>
                                        <p:attrNameLst>
                                          <p:attrName>ppt_c</p:attrName>
                                        </p:attrNameLst>
                                      </p:cBhvr>
                                      <p:to>
                                        <a:srgbClr val="FF6600"/>
                                      </p:to>
                                    </p:animClr>
                                  </p:sub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80899">
                                            <p:txEl>
                                              <p:pRg st="3" end="3"/>
                                            </p:txEl>
                                          </p:spTgt>
                                        </p:tgtEl>
                                        <p:attrNameLst>
                                          <p:attrName>style.visibility</p:attrName>
                                        </p:attrNameLst>
                                      </p:cBhvr>
                                      <p:to>
                                        <p:strVal val="visible"/>
                                      </p:to>
                                    </p:set>
                                    <p:anim calcmode="lin" valueType="num">
                                      <p:cBhvr>
                                        <p:cTn id="29" dur="500" fill="hold"/>
                                        <p:tgtEl>
                                          <p:spTgt spid="80899">
                                            <p:txEl>
                                              <p:pRg st="3" end="3"/>
                                            </p:txEl>
                                          </p:spTgt>
                                        </p:tgtEl>
                                        <p:attrNameLst>
                                          <p:attrName>ppt_w</p:attrName>
                                        </p:attrNameLst>
                                      </p:cBhvr>
                                      <p:tavLst>
                                        <p:tav tm="0">
                                          <p:val>
                                            <p:fltVal val="0"/>
                                          </p:val>
                                        </p:tav>
                                        <p:tav tm="100000">
                                          <p:val>
                                            <p:strVal val="#ppt_w"/>
                                          </p:val>
                                        </p:tav>
                                      </p:tavLst>
                                    </p:anim>
                                    <p:anim calcmode="lin" valueType="num">
                                      <p:cBhvr>
                                        <p:cTn id="30" dur="500" fill="hold"/>
                                        <p:tgtEl>
                                          <p:spTgt spid="80899">
                                            <p:txEl>
                                              <p:pRg st="3" end="3"/>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0899">
                                            <p:txEl>
                                              <p:pRg st="3" end="3"/>
                                            </p:txEl>
                                          </p:spTgt>
                                        </p:tgtEl>
                                        <p:attrNameLst>
                                          <p:attrName>ppt_c</p:attrName>
                                        </p:attrNameLst>
                                      </p:cBhvr>
                                      <p:to>
                                        <a:srgbClr val="FF6600"/>
                                      </p:to>
                                    </p:animClr>
                                  </p:subTnLst>
                                </p:cTn>
                              </p:par>
                            </p:childTnLst>
                          </p:cTn>
                        </p:par>
                      </p:childTnLst>
                    </p:cTn>
                  </p:par>
                  <p:par>
                    <p:cTn id="31" fill="hold">
                      <p:stCondLst>
                        <p:cond delay="indefinite"/>
                      </p:stCondLst>
                      <p:childTnLst>
                        <p:par>
                          <p:cTn id="32" fill="hold">
                            <p:stCondLst>
                              <p:cond delay="0"/>
                            </p:stCondLst>
                            <p:childTnLst>
                              <p:par>
                                <p:cTn id="33" presetID="17" presetClass="entr" presetSubtype="10" fill="hold" grpId="0" nodeType="clickEffect">
                                  <p:stCondLst>
                                    <p:cond delay="0"/>
                                  </p:stCondLst>
                                  <p:childTnLst>
                                    <p:set>
                                      <p:cBhvr>
                                        <p:cTn id="34" dur="1" fill="hold">
                                          <p:stCondLst>
                                            <p:cond delay="0"/>
                                          </p:stCondLst>
                                        </p:cTn>
                                        <p:tgtEl>
                                          <p:spTgt spid="80899">
                                            <p:txEl>
                                              <p:pRg st="4" end="4"/>
                                            </p:txEl>
                                          </p:spTgt>
                                        </p:tgtEl>
                                        <p:attrNameLst>
                                          <p:attrName>style.visibility</p:attrName>
                                        </p:attrNameLst>
                                      </p:cBhvr>
                                      <p:to>
                                        <p:strVal val="visible"/>
                                      </p:to>
                                    </p:set>
                                    <p:anim calcmode="lin" valueType="num">
                                      <p:cBhvr>
                                        <p:cTn id="35" dur="500" fill="hold"/>
                                        <p:tgtEl>
                                          <p:spTgt spid="80899">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0899">
                                            <p:txEl>
                                              <p:pRg st="4" end="4"/>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0899">
                                            <p:txEl>
                                              <p:pRg st="4" end="4"/>
                                            </p:txEl>
                                          </p:spTgt>
                                        </p:tgtEl>
                                        <p:attrNameLst>
                                          <p:attrName>ppt_c</p:attrName>
                                        </p:attrNameLst>
                                      </p:cBhvr>
                                      <p:to>
                                        <a:srgbClr val="FF66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nimBg="1" autoUpdateAnimBg="0"/>
      <p:bldP spid="80899"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4"/>
          <p:cNvSpPr>
            <a:spLocks noGrp="1"/>
          </p:cNvSpPr>
          <p:nvPr>
            <p:ph type="ftr" sz="quarter" idx="11"/>
          </p:nvPr>
        </p:nvSpPr>
        <p:spPr/>
        <p:txBody>
          <a:bodyPr/>
          <a:lstStyle/>
          <a:p>
            <a:r>
              <a:rPr lang="en-US"/>
              <a:t>Copyright 2001 by Allyn and Bacon</a:t>
            </a:r>
          </a:p>
        </p:txBody>
      </p:sp>
      <p:sp>
        <p:nvSpPr>
          <p:cNvPr id="81922" name="Rectangle 2"/>
          <p:cNvSpPr>
            <a:spLocks noGrp="1" noChangeArrowheads="1"/>
          </p:cNvSpPr>
          <p:nvPr>
            <p:ph type="title"/>
          </p:nvPr>
        </p:nvSpPr>
        <p:spPr/>
        <p:txBody>
          <a:bodyPr/>
          <a:lstStyle/>
          <a:p>
            <a:r>
              <a:rPr lang="en-US"/>
              <a:t>Rules for Toddlers, continued</a:t>
            </a:r>
          </a:p>
        </p:txBody>
      </p:sp>
      <p:sp>
        <p:nvSpPr>
          <p:cNvPr id="81923" name="Rectangle 3"/>
          <p:cNvSpPr>
            <a:spLocks noGrp="1" noChangeArrowheads="1"/>
          </p:cNvSpPr>
          <p:nvPr>
            <p:ph type="body" idx="1"/>
          </p:nvPr>
        </p:nvSpPr>
        <p:spPr/>
        <p:txBody>
          <a:bodyPr/>
          <a:lstStyle/>
          <a:p>
            <a:pPr>
              <a:lnSpc>
                <a:spcPct val="90000"/>
              </a:lnSpc>
            </a:pPr>
            <a:r>
              <a:rPr lang="en-US"/>
              <a:t>If I’m doing or building something, all the pieces are mine.</a:t>
            </a:r>
          </a:p>
          <a:p>
            <a:pPr>
              <a:lnSpc>
                <a:spcPct val="90000"/>
              </a:lnSpc>
            </a:pPr>
            <a:r>
              <a:rPr lang="en-US"/>
              <a:t>If it looks like mine, it’s mine.</a:t>
            </a:r>
          </a:p>
          <a:p>
            <a:pPr>
              <a:lnSpc>
                <a:spcPct val="90000"/>
              </a:lnSpc>
            </a:pPr>
            <a:r>
              <a:rPr lang="en-US"/>
              <a:t>If I saw it first, it’s mine.</a:t>
            </a:r>
          </a:p>
          <a:p>
            <a:pPr>
              <a:lnSpc>
                <a:spcPct val="90000"/>
              </a:lnSpc>
            </a:pPr>
            <a:r>
              <a:rPr lang="en-US"/>
              <a:t>If you are playing with something, and you put it down, it automatically becomes mine.</a:t>
            </a:r>
          </a:p>
          <a:p>
            <a:pPr>
              <a:lnSpc>
                <a:spcPct val="90000"/>
              </a:lnSpc>
            </a:pPr>
            <a:r>
              <a:rPr lang="en-US"/>
              <a:t>If it’s broken, </a:t>
            </a:r>
          </a:p>
        </p:txBody>
      </p:sp>
      <p:sp>
        <p:nvSpPr>
          <p:cNvPr id="81924" name="Text Box 4"/>
          <p:cNvSpPr txBox="1">
            <a:spLocks noChangeArrowheads="1"/>
          </p:cNvSpPr>
          <p:nvPr/>
        </p:nvSpPr>
        <p:spPr bwMode="auto">
          <a:xfrm>
            <a:off x="4648200" y="5715000"/>
            <a:ext cx="3657600" cy="70167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4000" b="1"/>
              <a:t>it’s yours!</a:t>
            </a:r>
          </a:p>
        </p:txBody>
      </p:sp>
      <p:pic>
        <p:nvPicPr>
          <p:cNvPr id="81925" name="Picture 5" descr="ed00084_"/>
          <p:cNvPicPr>
            <a:picLocks noChangeAspect="1" noChangeArrowheads="1"/>
          </p:cNvPicPr>
          <p:nvPr/>
        </p:nvPicPr>
        <p:blipFill>
          <a:blip r:embed="rId3"/>
          <a:srcRect/>
          <a:stretch>
            <a:fillRect/>
          </a:stretch>
        </p:blipFill>
        <p:spPr bwMode="auto">
          <a:xfrm>
            <a:off x="3673475" y="5334000"/>
            <a:ext cx="1795463" cy="993775"/>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p:cTn id="7" dur="500" fill="hold"/>
                                        <p:tgtEl>
                                          <p:spTgt spid="81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1923">
                                            <p:txEl>
                                              <p:pRg st="0" end="0"/>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1923">
                                            <p:txEl>
                                              <p:pRg st="0" end="0"/>
                                            </p:txEl>
                                          </p:spTgt>
                                        </p:tgtEl>
                                        <p:attrNameLst>
                                          <p:attrName>ppt_c</p:attrName>
                                        </p:attrNameLst>
                                      </p:cBhvr>
                                      <p:to>
                                        <a:srgbClr val="FF6600"/>
                                      </p:to>
                                    </p:animClr>
                                  </p:sub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p:cTn id="13" dur="500" fill="hold"/>
                                        <p:tgtEl>
                                          <p:spTgt spid="8192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81923">
                                            <p:txEl>
                                              <p:pRg st="1" end="1"/>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1923">
                                            <p:txEl>
                                              <p:pRg st="1" end="1"/>
                                            </p:txEl>
                                          </p:spTgt>
                                        </p:tgtEl>
                                        <p:attrNameLst>
                                          <p:attrName>ppt_c</p:attrName>
                                        </p:attrNameLst>
                                      </p:cBhvr>
                                      <p:to>
                                        <a:srgbClr val="FF6600"/>
                                      </p:to>
                                    </p:animClr>
                                  </p:sub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p:cTn id="19" dur="500" fill="hold"/>
                                        <p:tgtEl>
                                          <p:spTgt spid="8192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81923">
                                            <p:txEl>
                                              <p:pRg st="2" end="2"/>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1923">
                                            <p:txEl>
                                              <p:pRg st="2" end="2"/>
                                            </p:txEl>
                                          </p:spTgt>
                                        </p:tgtEl>
                                        <p:attrNameLst>
                                          <p:attrName>ppt_c</p:attrName>
                                        </p:attrNameLst>
                                      </p:cBhvr>
                                      <p:to>
                                        <a:srgbClr val="FF6600"/>
                                      </p:to>
                                    </p:animClr>
                                  </p:sub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p:cTn id="25" dur="500" fill="hold"/>
                                        <p:tgtEl>
                                          <p:spTgt spid="8192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81923">
                                            <p:txEl>
                                              <p:pRg st="3" end="3"/>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1923">
                                            <p:txEl>
                                              <p:pRg st="3" end="3"/>
                                            </p:txEl>
                                          </p:spTgt>
                                        </p:tgtEl>
                                        <p:attrNameLst>
                                          <p:attrName>ppt_c</p:attrName>
                                        </p:attrNameLst>
                                      </p:cBhvr>
                                      <p:to>
                                        <a:srgbClr val="FF6600"/>
                                      </p:to>
                                    </p:animClr>
                                  </p:sub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81923">
                                            <p:txEl>
                                              <p:pRg st="4" end="4"/>
                                            </p:txEl>
                                          </p:spTgt>
                                        </p:tgtEl>
                                        <p:attrNameLst>
                                          <p:attrName>style.visibility</p:attrName>
                                        </p:attrNameLst>
                                      </p:cBhvr>
                                      <p:to>
                                        <p:strVal val="visible"/>
                                      </p:to>
                                    </p:set>
                                    <p:anim calcmode="lin" valueType="num">
                                      <p:cBhvr>
                                        <p:cTn id="31" dur="500" fill="hold"/>
                                        <p:tgtEl>
                                          <p:spTgt spid="8192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81923">
                                            <p:txEl>
                                              <p:pRg st="4" end="4"/>
                                            </p:txEl>
                                          </p:spTgt>
                                        </p:tgtEl>
                                        <p:attrNameLst>
                                          <p:attrName>ppt_h</p:attrName>
                                        </p:attrNameLst>
                                      </p:cBhvr>
                                      <p:tavLst>
                                        <p:tav tm="0">
                                          <p:val>
                                            <p:strVal val="#ppt_h"/>
                                          </p:val>
                                        </p:tav>
                                        <p:tav tm="100000">
                                          <p:val>
                                            <p:strVal val="#ppt_h"/>
                                          </p:val>
                                        </p:tav>
                                      </p:tavLst>
                                    </p:anim>
                                  </p:childTnLst>
                                  <p:subTnLst>
                                    <p:animClr>
                                      <p:cBhvr override="childStyle">
                                        <p:cTn dur="1" fill="hold" display="0" masterRel="nextClick" afterEffect="1"/>
                                        <p:tgtEl>
                                          <p:spTgt spid="81923">
                                            <p:txEl>
                                              <p:pRg st="4" end="4"/>
                                            </p:txEl>
                                          </p:spTgt>
                                        </p:tgtEl>
                                        <p:attrNameLst>
                                          <p:attrName>ppt_c</p:attrName>
                                        </p:attrNameLst>
                                      </p:cBhvr>
                                      <p:to>
                                        <a:srgbClr val="FF6600"/>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81925"/>
                                        </p:tgtEl>
                                        <p:attrNameLst>
                                          <p:attrName>style.visibility</p:attrName>
                                        </p:attrNameLst>
                                      </p:cBhvr>
                                      <p:to>
                                        <p:strVal val="visible"/>
                                      </p:to>
                                    </p:set>
                                  </p:childTnLst>
                                  <p:subTnLst>
                                    <p:audio>
                                      <p:cMediaNode>
                                        <p:cTn display="0" masterRel="sameClick">
                                          <p:stCondLst>
                                            <p:cond evt="begin" delay="0">
                                              <p:tn val="35"/>
                                            </p:cond>
                                          </p:stCondLst>
                                          <p:endCondLst>
                                            <p:cond evt="onStopAudio" delay="0">
                                              <p:tgtEl>
                                                <p:sldTgt/>
                                              </p:tgtEl>
                                            </p:cond>
                                          </p:endCondLst>
                                        </p:cTn>
                                        <p:tgtEl>
                                          <p:sndTgt r:embed="rId2" name="GLASS.WAV" builtIn="1"/>
                                        </p:tgtEl>
                                      </p:cMediaNode>
                                    </p:audio>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81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eaLnBrk="1" hangingPunct="1">
              <a:defRPr/>
            </a:pPr>
            <a:r>
              <a:rPr lang="en-US" sz="4000" b="0" dirty="0" smtClean="0">
                <a:solidFill>
                  <a:schemeClr val="tx1"/>
                </a:solidFill>
                <a:latin typeface="Arial" pitchFamily="34" charset="0"/>
              </a:rPr>
              <a:t>Promote Psychosocial Development (Erikson)</a:t>
            </a:r>
            <a:br>
              <a:rPr lang="en-US" sz="4000" b="0" dirty="0" smtClean="0">
                <a:solidFill>
                  <a:schemeClr val="tx1"/>
                </a:solidFill>
                <a:latin typeface="Arial" pitchFamily="34" charset="0"/>
              </a:rPr>
            </a:br>
            <a:endParaRPr lang="en-US" sz="4000" b="0" dirty="0" smtClean="0">
              <a:solidFill>
                <a:schemeClr val="tx1"/>
              </a:solidFill>
              <a:latin typeface="Arial" pitchFamily="34" charset="0"/>
            </a:endParaRPr>
          </a:p>
        </p:txBody>
      </p:sp>
      <p:sp>
        <p:nvSpPr>
          <p:cNvPr id="21507"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en-US" sz="2800" b="1" u="sng" dirty="0" smtClean="0">
                <a:latin typeface="Arial" pitchFamily="34" charset="0"/>
              </a:rPr>
              <a:t>Trust vs. Mistrust:  </a:t>
            </a:r>
            <a:r>
              <a:rPr lang="en-US" sz="2800" b="1" dirty="0" smtClean="0">
                <a:latin typeface="Arial" pitchFamily="34" charset="0"/>
              </a:rPr>
              <a:t>(birth to 1 year)</a:t>
            </a:r>
          </a:p>
          <a:p>
            <a:pPr eaLnBrk="1" hangingPunct="1">
              <a:defRPr/>
            </a:pPr>
            <a:r>
              <a:rPr lang="en-US" sz="2800" dirty="0" smtClean="0"/>
              <a:t>Establishes a sense of trust when basic needs are</a:t>
            </a:r>
            <a:endParaRPr lang="en-US" sz="2800" b="1" u="sng" dirty="0" smtClean="0">
              <a:latin typeface="Arial" pitchFamily="34" charset="0"/>
            </a:endParaRPr>
          </a:p>
          <a:p>
            <a:pPr eaLnBrk="1" hangingPunct="1">
              <a:defRPr/>
            </a:pPr>
            <a:r>
              <a:rPr lang="en-US" sz="2800" dirty="0" smtClean="0">
                <a:effectLst/>
                <a:latin typeface="Arial" pitchFamily="34" charset="0"/>
              </a:rPr>
              <a:t>Nurses should p</a:t>
            </a:r>
            <a:r>
              <a:rPr lang="en-US" sz="2800" dirty="0" smtClean="0">
                <a:latin typeface="Arial" pitchFamily="34" charset="0"/>
              </a:rPr>
              <a:t>rovide consistent, loving care</a:t>
            </a:r>
            <a:endParaRPr lang="en-US" sz="2800" b="1" u="sng" dirty="0" smtClean="0">
              <a:latin typeface="Arial" pitchFamily="34" charset="0"/>
            </a:endParaRPr>
          </a:p>
          <a:p>
            <a:pPr eaLnBrk="1" hangingPunct="1">
              <a:lnSpc>
                <a:spcPct val="90000"/>
              </a:lnSpc>
              <a:buFont typeface="Wingdings" pitchFamily="2" charset="2"/>
              <a:buNone/>
              <a:defRPr/>
            </a:pPr>
            <a:r>
              <a:rPr lang="en-US" sz="2800" b="1" u="sng" dirty="0" smtClean="0">
                <a:latin typeface="Arial" pitchFamily="34" charset="0"/>
              </a:rPr>
              <a:t>Autonomy vs. Shame &amp; Doubt</a:t>
            </a:r>
            <a:r>
              <a:rPr lang="en-US" sz="2800" b="1" dirty="0" smtClean="0">
                <a:latin typeface="Arial" pitchFamily="34" charset="0"/>
              </a:rPr>
              <a:t>: (1-3 </a:t>
            </a:r>
            <a:r>
              <a:rPr lang="en-US" sz="2800" b="1" dirty="0" err="1" smtClean="0">
                <a:latin typeface="Arial" pitchFamily="34" charset="0"/>
              </a:rPr>
              <a:t>yrs</a:t>
            </a:r>
            <a:r>
              <a:rPr lang="en-US" sz="2800" b="1" dirty="0" smtClean="0">
                <a:latin typeface="Arial" pitchFamily="34" charset="0"/>
              </a:rPr>
              <a:t>)</a:t>
            </a:r>
          </a:p>
          <a:p>
            <a:pPr eaLnBrk="1" hangingPunct="1">
              <a:defRPr/>
            </a:pPr>
            <a:r>
              <a:rPr lang="en-US" sz="2800" dirty="0" smtClean="0">
                <a:effectLst/>
              </a:rPr>
              <a:t>Increasingly independent in many</a:t>
            </a:r>
          </a:p>
          <a:p>
            <a:pPr eaLnBrk="1" hangingPunct="1">
              <a:defRPr/>
            </a:pPr>
            <a:r>
              <a:rPr lang="en-US" sz="2800" dirty="0" smtClean="0">
                <a:effectLst/>
              </a:rPr>
              <a:t>spheres of life</a:t>
            </a:r>
          </a:p>
          <a:p>
            <a:pPr eaLnBrk="1" hangingPunct="1">
              <a:defRPr/>
            </a:pPr>
            <a:r>
              <a:rPr lang="en-US" sz="2800" b="1" dirty="0" smtClean="0">
                <a:effectLst/>
                <a:latin typeface="Arial" pitchFamily="34" charset="0"/>
              </a:rPr>
              <a:t>Nurses should  allow for self care &amp; imitation</a:t>
            </a:r>
          </a:p>
          <a:p>
            <a:pPr eaLnBrk="1" hangingPunct="1">
              <a:lnSpc>
                <a:spcPct val="90000"/>
              </a:lnSpc>
              <a:buFont typeface="Wingdings" pitchFamily="2" charset="2"/>
              <a:buNone/>
              <a:defRPr/>
            </a:pPr>
            <a:endParaRPr lang="en-US" b="1" dirty="0" smtClean="0">
              <a:latin typeface="Arial" pitchFamily="34" charset="0"/>
            </a:endParaRPr>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endParaRPr lang="en-US" smtClean="0"/>
          </a:p>
        </p:txBody>
      </p:sp>
      <p:sp>
        <p:nvSpPr>
          <p:cNvPr id="3" name="Content Placeholder 2"/>
          <p:cNvSpPr>
            <a:spLocks noGrp="1"/>
          </p:cNvSpPr>
          <p:nvPr>
            <p:ph idx="1"/>
          </p:nvPr>
        </p:nvSpPr>
        <p:spPr/>
        <p:txBody>
          <a:bodyPr/>
          <a:lstStyle/>
          <a:p>
            <a:pPr eaLnBrk="1" hangingPunct="1">
              <a:lnSpc>
                <a:spcPct val="90000"/>
              </a:lnSpc>
              <a:buFont typeface="Wingdings" pitchFamily="2" charset="2"/>
              <a:buNone/>
              <a:defRPr/>
            </a:pPr>
            <a:r>
              <a:rPr lang="en-US" b="1" u="sng" dirty="0" smtClean="0">
                <a:latin typeface="Arial" pitchFamily="34" charset="0"/>
              </a:rPr>
              <a:t>Initiative vs. Guilt: </a:t>
            </a:r>
            <a:r>
              <a:rPr lang="en-US" b="1" dirty="0" smtClean="0">
                <a:latin typeface="Arial" pitchFamily="34" charset="0"/>
              </a:rPr>
              <a:t>(3-6 </a:t>
            </a:r>
            <a:r>
              <a:rPr lang="en-US" b="1" dirty="0" err="1" smtClean="0">
                <a:latin typeface="Arial" pitchFamily="34" charset="0"/>
              </a:rPr>
              <a:t>yrs</a:t>
            </a:r>
            <a:r>
              <a:rPr lang="en-US" b="1" dirty="0" smtClean="0">
                <a:latin typeface="Arial" pitchFamily="34" charset="0"/>
              </a:rPr>
              <a:t>)</a:t>
            </a:r>
          </a:p>
          <a:p>
            <a:pPr eaLnBrk="1" hangingPunct="1">
              <a:lnSpc>
                <a:spcPct val="90000"/>
              </a:lnSpc>
              <a:defRPr/>
            </a:pPr>
            <a:r>
              <a:rPr lang="en-US" dirty="0" smtClean="0">
                <a:effectLst/>
              </a:rPr>
              <a:t>Learns to initiate play activities.</a:t>
            </a:r>
          </a:p>
          <a:p>
            <a:pPr eaLnBrk="1" hangingPunct="1">
              <a:lnSpc>
                <a:spcPct val="90000"/>
              </a:lnSpc>
              <a:defRPr/>
            </a:pPr>
            <a:r>
              <a:rPr lang="en-US" dirty="0" smtClean="0">
                <a:effectLst/>
                <a:latin typeface="Arial" pitchFamily="34" charset="0"/>
              </a:rPr>
              <a:t>Nurses should encourage to explore environment with senses, promote imagination</a:t>
            </a:r>
            <a:endParaRPr lang="en-US" b="1" dirty="0" smtClean="0">
              <a:latin typeface="Arial" pitchFamily="34" charset="0"/>
            </a:endParaRPr>
          </a:p>
          <a:p>
            <a:pPr eaLnBrk="1" hangingPunct="1">
              <a:defRPr/>
            </a:pPr>
            <a:r>
              <a:rPr lang="en-US" b="1" u="sng" dirty="0" smtClean="0">
                <a:latin typeface="Arial" pitchFamily="34" charset="0"/>
              </a:rPr>
              <a:t>Industry vs. Inferiority: </a:t>
            </a:r>
            <a:r>
              <a:rPr lang="en-US" b="1" dirty="0" smtClean="0">
                <a:latin typeface="Arial" pitchFamily="34" charset="0"/>
              </a:rPr>
              <a:t>(6-12 </a:t>
            </a:r>
            <a:r>
              <a:rPr lang="en-US" b="1" dirty="0" err="1" smtClean="0">
                <a:latin typeface="Arial" pitchFamily="34" charset="0"/>
              </a:rPr>
              <a:t>yrs</a:t>
            </a:r>
            <a:r>
              <a:rPr lang="en-US" b="1" dirty="0" smtClean="0">
                <a:latin typeface="Arial" pitchFamily="34" charset="0"/>
              </a:rPr>
              <a:t>)</a:t>
            </a:r>
            <a:endParaRPr lang="en-US" b="1" u="sng" dirty="0" smtClean="0">
              <a:latin typeface="Arial" pitchFamily="34" charset="0"/>
            </a:endParaRPr>
          </a:p>
          <a:p>
            <a:pPr eaLnBrk="1" hangingPunct="1">
              <a:defRPr/>
            </a:pPr>
            <a:r>
              <a:rPr lang="en-US" sz="2800" dirty="0" smtClean="0">
                <a:latin typeface="Arial" pitchFamily="34" charset="0"/>
              </a:rPr>
              <a:t>Learns self worth as a workers &amp; producers </a:t>
            </a:r>
          </a:p>
          <a:p>
            <a:pPr eaLnBrk="1" hangingPunct="1">
              <a:defRPr/>
            </a:pPr>
            <a:r>
              <a:rPr lang="en-US" sz="2800" dirty="0" smtClean="0">
                <a:latin typeface="Arial" pitchFamily="34" charset="0"/>
              </a:rPr>
              <a:t>Allow children to compete and cooperate</a:t>
            </a: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eaLnBrk="1" hangingPunct="1">
              <a:defRPr/>
            </a:pPr>
            <a:r>
              <a:rPr lang="en-US" sz="4000" b="0" smtClean="0">
                <a:latin typeface="Arial" pitchFamily="34" charset="0"/>
              </a:rPr>
              <a:t>Psychosocial Development (Erikson)</a:t>
            </a:r>
            <a:br>
              <a:rPr lang="en-US" sz="4000" b="0" smtClean="0">
                <a:latin typeface="Arial" pitchFamily="34" charset="0"/>
              </a:rPr>
            </a:br>
            <a:endParaRPr lang="en-US" sz="4000" b="0" smtClean="0">
              <a:latin typeface="Arial" pitchFamily="34" charset="0"/>
            </a:endParaRPr>
          </a:p>
        </p:txBody>
      </p:sp>
      <p:sp>
        <p:nvSpPr>
          <p:cNvPr id="22531" name="Rectangle 3"/>
          <p:cNvSpPr>
            <a:spLocks noGrp="1" noChangeArrowheads="1"/>
          </p:cNvSpPr>
          <p:nvPr>
            <p:ph type="body" idx="1"/>
          </p:nvPr>
        </p:nvSpPr>
        <p:spPr/>
        <p:txBody>
          <a:bodyPr/>
          <a:lstStyle/>
          <a:p>
            <a:pPr eaLnBrk="1" hangingPunct="1">
              <a:buFont typeface="Wingdings" pitchFamily="2" charset="2"/>
              <a:buNone/>
              <a:defRPr/>
            </a:pPr>
            <a:endParaRPr lang="en-US" sz="2800" b="1" dirty="0" smtClean="0">
              <a:latin typeface="Arial" pitchFamily="34" charset="0"/>
            </a:endParaRPr>
          </a:p>
          <a:p>
            <a:pPr eaLnBrk="1" hangingPunct="1">
              <a:buFont typeface="Wingdings" pitchFamily="2" charset="2"/>
              <a:buNone/>
              <a:defRPr/>
            </a:pPr>
            <a:r>
              <a:rPr lang="en-US" sz="2800" b="1" u="sng" dirty="0" smtClean="0">
                <a:latin typeface="Arial" pitchFamily="34" charset="0"/>
              </a:rPr>
              <a:t>Identity vs. Role Confusion: </a:t>
            </a:r>
            <a:r>
              <a:rPr lang="en-US" sz="2800" b="1" dirty="0" smtClean="0">
                <a:latin typeface="Arial" pitchFamily="34" charset="0"/>
              </a:rPr>
              <a:t>(12-18 </a:t>
            </a:r>
            <a:r>
              <a:rPr lang="en-US" sz="2800" b="1" dirty="0" err="1" smtClean="0">
                <a:latin typeface="Arial" pitchFamily="34" charset="0"/>
              </a:rPr>
              <a:t>yrs</a:t>
            </a:r>
            <a:r>
              <a:rPr lang="en-US" sz="2800" b="1" dirty="0" smtClean="0">
                <a:latin typeface="Arial" pitchFamily="34" charset="0"/>
              </a:rPr>
              <a:t>)</a:t>
            </a:r>
            <a:endParaRPr lang="en-US" sz="2800" b="1" u="sng" dirty="0" smtClean="0">
              <a:latin typeface="Arial" pitchFamily="34" charset="0"/>
            </a:endParaRPr>
          </a:p>
          <a:p>
            <a:pPr eaLnBrk="1" hangingPunct="1">
              <a:defRPr/>
            </a:pPr>
            <a:r>
              <a:rPr lang="en-US" sz="2800" dirty="0" smtClean="0"/>
              <a:t>Forms identity and establishment </a:t>
            </a:r>
            <a:br>
              <a:rPr lang="en-US" sz="2800" dirty="0" smtClean="0"/>
            </a:br>
            <a:r>
              <a:rPr lang="en-US" sz="2800" dirty="0" smtClean="0"/>
              <a:t>of autonomy from parents</a:t>
            </a:r>
          </a:p>
          <a:p>
            <a:pPr eaLnBrk="1" hangingPunct="1">
              <a:defRPr/>
            </a:pPr>
            <a:r>
              <a:rPr lang="en-US" sz="2800" b="1" dirty="0" smtClean="0">
                <a:latin typeface="Arial" pitchFamily="34" charset="0"/>
              </a:rPr>
              <a:t>Peers, society big influence</a:t>
            </a:r>
            <a:endParaRPr lang="en-US" sz="2800" dirty="0" smtClean="0"/>
          </a:p>
          <a:p>
            <a:pPr eaLnBrk="1" hangingPunct="1">
              <a:defRPr/>
            </a:pPr>
            <a:r>
              <a:rPr lang="en-US" sz="2800" dirty="0" smtClean="0"/>
              <a:t>Encourage peer visitation, texting, phone calls</a:t>
            </a:r>
          </a:p>
          <a:p>
            <a:pPr eaLnBrk="1" hangingPunct="1">
              <a:buFont typeface="Wingdings" pitchFamily="2" charset="2"/>
              <a:buNone/>
              <a:defRPr/>
            </a:pPr>
            <a:endParaRPr lang="en-US" sz="2800"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66"/>
          <p:cNvSpPr>
            <a:spLocks noGrp="1" noChangeArrowheads="1"/>
          </p:cNvSpPr>
          <p:nvPr>
            <p:ph type="title"/>
          </p:nvPr>
        </p:nvSpPr>
        <p:spPr>
          <a:xfrm>
            <a:off x="685800" y="457200"/>
            <a:ext cx="6870700" cy="685800"/>
          </a:xfrm>
        </p:spPr>
        <p:txBody>
          <a:bodyPr/>
          <a:lstStyle/>
          <a:p>
            <a:pPr eaLnBrk="1" hangingPunct="1"/>
            <a:r>
              <a:rPr lang="en-US" altLang="en-US" smtClean="0"/>
              <a:t>Erikson’s Theory</a:t>
            </a:r>
            <a:endParaRPr lang="en-US" smtClean="0"/>
          </a:p>
        </p:txBody>
      </p:sp>
      <p:graphicFrame>
        <p:nvGraphicFramePr>
          <p:cNvPr id="237617" name="Group 1073"/>
          <p:cNvGraphicFramePr>
            <a:graphicFrameLocks noGrp="1"/>
          </p:cNvGraphicFramePr>
          <p:nvPr>
            <p:ph type="tbl" idx="1"/>
          </p:nvPr>
        </p:nvGraphicFramePr>
        <p:xfrm>
          <a:off x="533400" y="1295400"/>
          <a:ext cx="7696200" cy="4541520"/>
        </p:xfrm>
        <a:graphic>
          <a:graphicData uri="http://schemas.openxmlformats.org/drawingml/2006/table">
            <a:tbl>
              <a:tblPr/>
              <a:tblGrid>
                <a:gridCol w="1333500"/>
                <a:gridCol w="800100"/>
                <a:gridCol w="1295400"/>
                <a:gridCol w="1387475"/>
                <a:gridCol w="1309688"/>
                <a:gridCol w="1570037"/>
              </a:tblGrid>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Stage</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Age</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Psychosexual</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Psychosocial</a:t>
                      </a:r>
                    </a:p>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Crisis</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Virtue</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rgbClr val="000000"/>
                          </a:solidFill>
                          <a:effectLst/>
                          <a:latin typeface="Times New Roman" charset="0"/>
                          <a:cs typeface="Times New Roman" charset="0"/>
                        </a:rPr>
                        <a:t>Danger</a:t>
                      </a:r>
                      <a:r>
                        <a:rPr kumimoji="0" lang="en-US" sz="1400" b="0" i="0" u="none" strike="noStrike" cap="none" normalizeH="0" baseline="0" smtClean="0">
                          <a:ln>
                            <a:noFill/>
                          </a:ln>
                          <a:solidFill>
                            <a:srgbClr val="000000"/>
                          </a:solidFill>
                          <a:effectLst/>
                          <a:latin typeface="Times New Roman" charset="0"/>
                          <a:cs typeface="Times New Roman" charset="0"/>
                        </a:rPr>
                        <a:t> </a:t>
                      </a:r>
                      <a:endParaRPr kumimoji="0" lang="en-US" sz="1400" b="0" i="0" u="none" strike="noStrike" cap="none" normalizeH="0" baseline="0" smtClean="0">
                        <a:ln>
                          <a:noFill/>
                        </a:ln>
                        <a:solidFill>
                          <a:schemeClr val="tx1"/>
                        </a:solidFill>
                        <a:effectLst/>
                        <a:latin typeface="Times New Roman"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66CCFF"/>
                    </a:solid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Infancy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to age 2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Oral/ Sensory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Trust vs. Mistrust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Hope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Withdrawal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Early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2-3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Muscular/ Anal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Autonomy vs. Shame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Will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Compulsion/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Play Age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3-5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Locomotor/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Initiative vs. Guilt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Purpose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Inhibition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School Age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6-12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Latency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Industry vs. Inferiority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Competence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Inertia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Adolescence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12-18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Puberty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Identity vs. Identity Confusion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Fidelity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Role Repudiation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Young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19-35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Intimacy vs. Isolation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Love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Exclusivity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Adulthood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35-65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Generativity vs.Stagnation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Care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Rejectivity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r h="4064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Old Age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after 65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Integrity vs. Despair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Wisdom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Arial" charset="0"/>
                          <a:cs typeface="Times New Roman" charset="0"/>
                        </a:rPr>
                        <a:t>Disdain </a:t>
                      </a:r>
                      <a:endParaRPr kumimoji="0" lang="en-US" sz="1200" b="1" i="0" u="none" strike="noStrike" cap="none" normalizeH="0" baseline="0" smtClean="0">
                        <a:ln>
                          <a:noFill/>
                        </a:ln>
                        <a:solidFill>
                          <a:schemeClr val="tx1"/>
                        </a:solidFill>
                        <a:effectLst/>
                        <a:latin typeface="Arial"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06400" y="304800"/>
            <a:ext cx="7289800" cy="1143000"/>
          </a:xfrm>
        </p:spPr>
        <p:txBody>
          <a:bodyPr/>
          <a:lstStyle/>
          <a:p>
            <a:pPr eaLnBrk="1" hangingPunct="1"/>
            <a:r>
              <a:rPr lang="en-US" altLang="en-US" smtClean="0"/>
              <a:t>Kohlberg’s Theory of </a:t>
            </a:r>
            <a:br>
              <a:rPr lang="en-US" altLang="en-US" smtClean="0"/>
            </a:br>
            <a:r>
              <a:rPr lang="en-US" altLang="en-US" smtClean="0"/>
              <a:t>Moral Development</a:t>
            </a:r>
          </a:p>
        </p:txBody>
      </p:sp>
      <p:sp>
        <p:nvSpPr>
          <p:cNvPr id="47107" name="Rectangle 3"/>
          <p:cNvSpPr>
            <a:spLocks noGrp="1" noChangeArrowheads="1"/>
          </p:cNvSpPr>
          <p:nvPr>
            <p:ph idx="1"/>
          </p:nvPr>
        </p:nvSpPr>
        <p:spPr>
          <a:xfrm>
            <a:off x="457200" y="1752600"/>
            <a:ext cx="8178800" cy="3886200"/>
          </a:xfrm>
        </p:spPr>
        <p:txBody>
          <a:bodyPr/>
          <a:lstStyle/>
          <a:p>
            <a:pPr eaLnBrk="1" hangingPunct="1">
              <a:lnSpc>
                <a:spcPct val="90000"/>
              </a:lnSpc>
            </a:pPr>
            <a:r>
              <a:rPr lang="en-US" altLang="en-US" sz="3600" smtClean="0"/>
              <a:t>Assessed moral reasoning by posing hypothetical moral dilemmas and examining the reasoning behind people’s answers</a:t>
            </a:r>
          </a:p>
          <a:p>
            <a:pPr eaLnBrk="1" hangingPunct="1">
              <a:lnSpc>
                <a:spcPct val="90000"/>
              </a:lnSpc>
            </a:pPr>
            <a:r>
              <a:rPr lang="en-US" altLang="en-US" sz="3600" smtClean="0"/>
              <a:t>Proposed six stages, each taking into account a broader portion of the social world</a:t>
            </a: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152400"/>
            <a:ext cx="6870700" cy="1295400"/>
          </a:xfrm>
        </p:spPr>
        <p:txBody>
          <a:bodyPr/>
          <a:lstStyle/>
          <a:p>
            <a:pPr eaLnBrk="1" hangingPunct="1"/>
            <a:r>
              <a:rPr lang="en-US" altLang="en-US" smtClean="0"/>
              <a:t>Levels of Moral Reasoning</a:t>
            </a:r>
          </a:p>
        </p:txBody>
      </p:sp>
      <p:sp>
        <p:nvSpPr>
          <p:cNvPr id="48131" name="Rectangle 3"/>
          <p:cNvSpPr>
            <a:spLocks noGrp="1" noChangeArrowheads="1"/>
          </p:cNvSpPr>
          <p:nvPr>
            <p:ph idx="1"/>
          </p:nvPr>
        </p:nvSpPr>
        <p:spPr>
          <a:xfrm>
            <a:off x="457200" y="1752600"/>
            <a:ext cx="8178800" cy="4171950"/>
          </a:xfrm>
        </p:spPr>
        <p:txBody>
          <a:bodyPr/>
          <a:lstStyle/>
          <a:p>
            <a:pPr eaLnBrk="1" hangingPunct="1"/>
            <a:r>
              <a:rPr lang="en-US" altLang="en-US" smtClean="0"/>
              <a:t>Preconventional—moral reasoning is based on external rewards and punishments</a:t>
            </a:r>
          </a:p>
          <a:p>
            <a:pPr eaLnBrk="1" hangingPunct="1"/>
            <a:r>
              <a:rPr lang="en-US" altLang="en-US" smtClean="0"/>
              <a:t>Conventional—laws and rules are upheld simply because they are laws and rules</a:t>
            </a:r>
          </a:p>
          <a:p>
            <a:pPr eaLnBrk="1" hangingPunct="1"/>
            <a:r>
              <a:rPr lang="en-US" altLang="en-US" smtClean="0"/>
              <a:t>Postconventional—reasoning based on personal moral standards</a:t>
            </a:r>
            <a:endParaRPr lang="en-US" altLang="en-US" sz="2800" smtClean="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026"/>
          <p:cNvSpPr>
            <a:spLocks noGrp="1" noChangeArrowheads="1"/>
          </p:cNvSpPr>
          <p:nvPr>
            <p:ph type="title"/>
          </p:nvPr>
        </p:nvSpPr>
        <p:spPr>
          <a:xfrm>
            <a:off x="1066800" y="34925"/>
            <a:ext cx="7239000" cy="1412875"/>
          </a:xfrm>
        </p:spPr>
        <p:txBody>
          <a:bodyPr/>
          <a:lstStyle/>
          <a:p>
            <a:pPr eaLnBrk="1" hangingPunct="1"/>
            <a:r>
              <a:rPr lang="en-US" sz="3200" smtClean="0"/>
              <a:t>Kohlberg’s Levels of Moral Development</a:t>
            </a:r>
          </a:p>
        </p:txBody>
      </p:sp>
      <p:sp>
        <p:nvSpPr>
          <p:cNvPr id="79875" name="Rectangle 1028"/>
          <p:cNvSpPr>
            <a:spLocks noGrp="1" noChangeArrowheads="1"/>
          </p:cNvSpPr>
          <p:nvPr>
            <p:ph type="body" sz="half" idx="1"/>
          </p:nvPr>
        </p:nvSpPr>
        <p:spPr>
          <a:xfrm>
            <a:off x="685800" y="2057400"/>
            <a:ext cx="3581400" cy="4114800"/>
          </a:xfrm>
          <a:noFill/>
        </p:spPr>
        <p:txBody>
          <a:bodyPr/>
          <a:lstStyle/>
          <a:p>
            <a:pPr marL="342900" indent="-342900" eaLnBrk="1" hangingPunct="1"/>
            <a:r>
              <a:rPr lang="en-US" sz="2800" b="1" smtClean="0"/>
              <a:t>Preconventional</a:t>
            </a:r>
          </a:p>
          <a:p>
            <a:pPr marL="342900" indent="-342900" eaLnBrk="1" hangingPunct="1">
              <a:buFont typeface="Wingdings" pitchFamily="2" charset="2"/>
              <a:buNone/>
            </a:pPr>
            <a:endParaRPr lang="en-US" sz="2800" smtClean="0"/>
          </a:p>
          <a:p>
            <a:pPr marL="342900" indent="-342900" eaLnBrk="1" hangingPunct="1"/>
            <a:endParaRPr lang="en-US" sz="2800" b="1" smtClean="0"/>
          </a:p>
          <a:p>
            <a:pPr marL="342900" indent="-342900" eaLnBrk="1" hangingPunct="1"/>
            <a:r>
              <a:rPr lang="en-US" sz="2800" b="1" smtClean="0"/>
              <a:t>Conventional</a:t>
            </a:r>
          </a:p>
          <a:p>
            <a:pPr marL="342900" indent="-342900" eaLnBrk="1" hangingPunct="1"/>
            <a:endParaRPr lang="en-US" sz="2800" b="1" smtClean="0"/>
          </a:p>
          <a:p>
            <a:pPr marL="342900" indent="-342900" eaLnBrk="1" hangingPunct="1"/>
            <a:r>
              <a:rPr lang="en-US" sz="2800" b="1" smtClean="0"/>
              <a:t>Postconventional</a:t>
            </a:r>
          </a:p>
        </p:txBody>
      </p:sp>
      <p:sp>
        <p:nvSpPr>
          <p:cNvPr id="79876" name="Rectangle 1029"/>
          <p:cNvSpPr>
            <a:spLocks noChangeArrowheads="1"/>
          </p:cNvSpPr>
          <p:nvPr/>
        </p:nvSpPr>
        <p:spPr bwMode="auto">
          <a:xfrm>
            <a:off x="4495800" y="2057400"/>
            <a:ext cx="4114800" cy="4267200"/>
          </a:xfrm>
          <a:prstGeom prst="rect">
            <a:avLst/>
          </a:prstGeom>
          <a:noFill/>
          <a:ln w="9525">
            <a:noFill/>
            <a:miter lim="800000"/>
            <a:headEnd/>
            <a:tailEnd/>
          </a:ln>
        </p:spPr>
        <p:txBody>
          <a:bodyPr/>
          <a:lstStyle/>
          <a:p>
            <a:pPr marL="342900" indent="-342900">
              <a:spcBef>
                <a:spcPct val="100000"/>
              </a:spcBef>
              <a:buClr>
                <a:schemeClr val="accent1"/>
              </a:buClr>
              <a:buSzPct val="70000"/>
            </a:pPr>
            <a:r>
              <a:rPr lang="en-US" sz="2400">
                <a:latin typeface="Arial" pitchFamily="34" charset="0"/>
              </a:rPr>
              <a:t>	Moral reasoning is controlled by external rewards and punishments.</a:t>
            </a:r>
          </a:p>
          <a:p>
            <a:pPr marL="342900" indent="-342900">
              <a:spcBef>
                <a:spcPct val="100000"/>
              </a:spcBef>
              <a:buClr>
                <a:schemeClr val="accent1"/>
              </a:buClr>
              <a:buSzPct val="70000"/>
            </a:pPr>
            <a:r>
              <a:rPr lang="en-US" sz="2400">
                <a:latin typeface="Arial" pitchFamily="34" charset="0"/>
              </a:rPr>
              <a:t>	Internal standards are imposed by others.	</a:t>
            </a:r>
          </a:p>
          <a:p>
            <a:pPr marL="342900" indent="-342900">
              <a:spcBef>
                <a:spcPct val="100000"/>
              </a:spcBef>
              <a:buClr>
                <a:schemeClr val="accent1"/>
              </a:buClr>
              <a:buSzPct val="70000"/>
            </a:pPr>
            <a:r>
              <a:rPr lang="en-US" sz="2400">
                <a:latin typeface="Arial" pitchFamily="34" charset="0"/>
              </a:rPr>
              <a:t>	Morality is internal, not based on external standards.</a:t>
            </a: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85800" y="381000"/>
            <a:ext cx="6870700" cy="914400"/>
          </a:xfrm>
        </p:spPr>
        <p:txBody>
          <a:bodyPr/>
          <a:lstStyle/>
          <a:p>
            <a:pPr eaLnBrk="1" hangingPunct="1"/>
            <a:r>
              <a:rPr lang="en-US" smtClean="0"/>
              <a:t>Moral Development</a:t>
            </a:r>
          </a:p>
        </p:txBody>
      </p:sp>
      <p:pic>
        <p:nvPicPr>
          <p:cNvPr id="49155" name="Picture 5" descr="t19"/>
          <p:cNvPicPr>
            <a:picLocks noChangeAspect="1" noChangeArrowheads="1"/>
          </p:cNvPicPr>
          <p:nvPr/>
        </p:nvPicPr>
        <p:blipFill>
          <a:blip r:embed="rId2"/>
          <a:srcRect/>
          <a:stretch>
            <a:fillRect/>
          </a:stretch>
        </p:blipFill>
        <p:spPr bwMode="auto">
          <a:xfrm>
            <a:off x="457200" y="1600200"/>
            <a:ext cx="72390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process in pediatric nursing </a:t>
            </a:r>
            <a:endParaRPr lang="en-US" dirty="0"/>
          </a:p>
        </p:txBody>
      </p:sp>
      <p:sp>
        <p:nvSpPr>
          <p:cNvPr id="3" name="Content Placeholder 2"/>
          <p:cNvSpPr>
            <a:spLocks noGrp="1"/>
          </p:cNvSpPr>
          <p:nvPr>
            <p:ph idx="1"/>
          </p:nvPr>
        </p:nvSpPr>
        <p:spPr/>
        <p:txBody>
          <a:bodyPr/>
          <a:lstStyle/>
          <a:p>
            <a:r>
              <a:rPr lang="en-US" dirty="0" smtClean="0"/>
              <a:t>The care of children and their families requires the application of the nursing process in accordance with accepted standards of practice, professional performance, and ethics. </a:t>
            </a:r>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sz="4000" smtClean="0"/>
              <a:t>Lawrence Kohlberg</a:t>
            </a:r>
            <a:br>
              <a:rPr lang="en-US" sz="4000" smtClean="0"/>
            </a:br>
            <a:r>
              <a:rPr lang="en-US" sz="4000" smtClean="0"/>
              <a:t>Moral Development Theory</a:t>
            </a:r>
          </a:p>
        </p:txBody>
      </p:sp>
      <p:sp>
        <p:nvSpPr>
          <p:cNvPr id="25603" name="Rectangle 3"/>
          <p:cNvSpPr>
            <a:spLocks noGrp="1" noChangeArrowheads="1"/>
          </p:cNvSpPr>
          <p:nvPr>
            <p:ph type="body" idx="1"/>
          </p:nvPr>
        </p:nvSpPr>
        <p:spPr/>
        <p:txBody>
          <a:bodyPr/>
          <a:lstStyle/>
          <a:p>
            <a:pPr eaLnBrk="1" hangingPunct="1">
              <a:lnSpc>
                <a:spcPct val="90000"/>
              </a:lnSpc>
              <a:defRPr/>
            </a:pPr>
            <a:r>
              <a:rPr lang="en-US" sz="2800" smtClean="0"/>
              <a:t>Level 1- Preconventional</a:t>
            </a:r>
          </a:p>
          <a:p>
            <a:pPr eaLnBrk="1" hangingPunct="1">
              <a:lnSpc>
                <a:spcPct val="90000"/>
              </a:lnSpc>
              <a:defRPr/>
            </a:pPr>
            <a:r>
              <a:rPr lang="en-US" sz="2800" smtClean="0"/>
              <a:t>    Stage 1- Punish and Obey</a:t>
            </a:r>
          </a:p>
          <a:p>
            <a:pPr eaLnBrk="1" hangingPunct="1">
              <a:lnSpc>
                <a:spcPct val="90000"/>
              </a:lnSpc>
              <a:defRPr/>
            </a:pPr>
            <a:r>
              <a:rPr lang="en-US" sz="2800" smtClean="0"/>
              <a:t>    Stage 2- Instrumental Relativist</a:t>
            </a:r>
          </a:p>
          <a:p>
            <a:pPr eaLnBrk="1" hangingPunct="1">
              <a:lnSpc>
                <a:spcPct val="90000"/>
              </a:lnSpc>
              <a:defRPr/>
            </a:pPr>
            <a:r>
              <a:rPr lang="en-US" sz="2800" smtClean="0"/>
              <a:t>Level 2- Conventional </a:t>
            </a:r>
          </a:p>
          <a:p>
            <a:pPr eaLnBrk="1" hangingPunct="1">
              <a:lnSpc>
                <a:spcPct val="90000"/>
              </a:lnSpc>
              <a:defRPr/>
            </a:pPr>
            <a:r>
              <a:rPr lang="en-US" sz="2800" smtClean="0"/>
              <a:t>     Stage 3- Good boy/Nice girl</a:t>
            </a:r>
          </a:p>
          <a:p>
            <a:pPr eaLnBrk="1" hangingPunct="1">
              <a:lnSpc>
                <a:spcPct val="90000"/>
              </a:lnSpc>
              <a:defRPr/>
            </a:pPr>
            <a:r>
              <a:rPr lang="en-US" sz="2800" smtClean="0"/>
              <a:t>     Stage 4- Society Maintenance</a:t>
            </a:r>
          </a:p>
          <a:p>
            <a:pPr eaLnBrk="1" hangingPunct="1">
              <a:lnSpc>
                <a:spcPct val="90000"/>
              </a:lnSpc>
              <a:defRPr/>
            </a:pPr>
            <a:r>
              <a:rPr lang="en-US" sz="2800" smtClean="0"/>
              <a:t>Level 3- Post-Conventional</a:t>
            </a:r>
          </a:p>
          <a:p>
            <a:pPr eaLnBrk="1" hangingPunct="1">
              <a:lnSpc>
                <a:spcPct val="90000"/>
              </a:lnSpc>
              <a:defRPr/>
            </a:pPr>
            <a:r>
              <a:rPr lang="en-US" sz="2800" smtClean="0"/>
              <a:t>     Stage 5-Social Contract</a:t>
            </a:r>
          </a:p>
          <a:p>
            <a:pPr eaLnBrk="1" hangingPunct="1">
              <a:lnSpc>
                <a:spcPct val="90000"/>
              </a:lnSpc>
              <a:defRPr/>
            </a:pPr>
            <a:r>
              <a:rPr lang="en-US" sz="2800" smtClean="0"/>
              <a:t>     Stage 6- Universal Ethics</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56" name="Group 44"/>
          <p:cNvGraphicFramePr>
            <a:graphicFrameLocks noGrp="1"/>
          </p:cNvGraphicFramePr>
          <p:nvPr/>
        </p:nvGraphicFramePr>
        <p:xfrm>
          <a:off x="1035050" y="1111250"/>
          <a:ext cx="7073900" cy="4489452"/>
        </p:xfrm>
        <a:graphic>
          <a:graphicData uri="http://schemas.openxmlformats.org/drawingml/2006/table">
            <a:tbl>
              <a:tblPr/>
              <a:tblGrid>
                <a:gridCol w="2203450"/>
                <a:gridCol w="806450"/>
                <a:gridCol w="819150"/>
                <a:gridCol w="3244850"/>
              </a:tblGrid>
              <a:tr h="581025">
                <a:tc gridSpan="4">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400" b="1" i="0" u="none" strike="noStrike" cap="none" normalizeH="0" baseline="0" smtClean="0">
                          <a:ln>
                            <a:noFill/>
                          </a:ln>
                          <a:solidFill>
                            <a:srgbClr val="FFFFFF"/>
                          </a:solidFill>
                          <a:effectLst/>
                          <a:latin typeface="Arial" charset="0"/>
                        </a:rPr>
                        <a:t>Stages of Moral Development</a:t>
                      </a:r>
                      <a:br>
                        <a:rPr kumimoji="0" lang="en-US" sz="1400" b="1" i="0" u="none" strike="noStrike" cap="none" normalizeH="0" baseline="0" smtClean="0">
                          <a:ln>
                            <a:noFill/>
                          </a:ln>
                          <a:solidFill>
                            <a:srgbClr val="FFFFFF"/>
                          </a:solidFill>
                          <a:effectLst/>
                          <a:latin typeface="Arial" charset="0"/>
                        </a:rPr>
                      </a:br>
                      <a:r>
                        <a:rPr kumimoji="0" lang="en-US" sz="1400" b="1" i="0" u="none" strike="noStrike" cap="none" normalizeH="0" baseline="0" smtClean="0">
                          <a:ln>
                            <a:noFill/>
                          </a:ln>
                          <a:solidFill>
                            <a:srgbClr val="FFFFFF"/>
                          </a:solidFill>
                          <a:effectLst/>
                          <a:latin typeface="Arial" charset="0"/>
                        </a:rPr>
                        <a:t>Lawrence Kohlberg</a:t>
                      </a:r>
                      <a:endParaRPr kumimoji="0" lang="en-US" sz="1600" b="0" i="0" u="none" strike="noStrike" cap="none" normalizeH="0" baseline="0" smtClean="0">
                        <a:ln>
                          <a:noFill/>
                        </a:ln>
                        <a:solidFill>
                          <a:schemeClr val="tx1"/>
                        </a:solidFill>
                        <a:effectLst/>
                        <a:latin typeface="Arial" charset="0"/>
                      </a:endParaRPr>
                    </a:p>
                  </a:txBody>
                  <a:tcPr anchor="ctr" horzOverflow="overflow">
                    <a:lnL cap="flat">
                      <a:noFill/>
                    </a:lnL>
                    <a:lnR cap="flat">
                      <a:noFill/>
                    </a:lnR>
                    <a:lnT cap="flat">
                      <a:noFill/>
                    </a:lnT>
                    <a:lnB>
                      <a:noFill/>
                    </a:lnB>
                    <a:lnTlToBr>
                      <a:noFill/>
                    </a:lnTlToBr>
                    <a:lnBlToTr>
                      <a:noFill/>
                    </a:lnBlToTr>
                    <a:solidFill>
                      <a:srgbClr val="000000"/>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66713">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      </a:t>
                      </a:r>
                    </a:p>
                  </a:txBody>
                  <a:tcPr anchor="ct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noFill/>
                  </a:tcPr>
                </a:tc>
              </a:tr>
              <a:tr h="366713">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FFFF00"/>
                          </a:solidFill>
                          <a:effectLst/>
                          <a:latin typeface="Arial" charset="0"/>
                        </a:rPr>
                        <a:t>Level</a:t>
                      </a:r>
                      <a:endParaRPr kumimoji="0" lang="en-US" sz="16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00000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FFFF00"/>
                          </a:solidFill>
                          <a:effectLst/>
                          <a:latin typeface="Arial" charset="0"/>
                        </a:rPr>
                        <a:t>Stage</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0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FFFF00"/>
                          </a:solidFill>
                          <a:effectLst/>
                          <a:latin typeface="Arial" charset="0"/>
                        </a:rPr>
                        <a:t>Ages</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0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FFFF00"/>
                          </a:solidFill>
                          <a:effectLst/>
                          <a:latin typeface="Arial" charset="0"/>
                        </a:rPr>
                        <a:t>Social Orientation</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solidFill>
                      <a:srgbClr val="000000"/>
                    </a:solidFill>
                  </a:tcPr>
                </a:tc>
              </a:tr>
              <a:tr h="366713">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Pre-Conventional</a:t>
                      </a:r>
                      <a:endParaRPr kumimoji="0" lang="en-US" sz="16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1</a:t>
                      </a:r>
                    </a:p>
                  </a:txBody>
                  <a:tcPr anchor="ctr" horzOverflow="overflow">
                    <a:lnL>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2-4</a:t>
                      </a:r>
                    </a:p>
                  </a:txBody>
                  <a:tcPr anchor="ctr" horzOverflow="overflow">
                    <a:lnL>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Obedience and Punishment</a:t>
                      </a:r>
                    </a:p>
                  </a:txBody>
                  <a:tcPr anchor="ctr" horzOverflow="overflow">
                    <a:lnL>
                      <a:noFill/>
                    </a:lnL>
                    <a:lnR cap="flat">
                      <a:noFill/>
                    </a:lnR>
                    <a:lnT>
                      <a:noFill/>
                    </a:lnT>
                    <a:lnB>
                      <a:noFill/>
                    </a:lnB>
                    <a:lnTlToBr>
                      <a:noFill/>
                    </a:lnTlToBr>
                    <a:lnBlToTr>
                      <a:noFill/>
                    </a:lnBlToTr>
                    <a:solidFill>
                      <a:srgbClr val="CCFFFF"/>
                    </a:solidFill>
                  </a:tcPr>
                </a:tc>
              </a:tr>
              <a:tr h="612775">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2</a:t>
                      </a:r>
                    </a:p>
                  </a:txBody>
                  <a:tcPr anchor="ctr" horzOverflow="overflow">
                    <a:lnL>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4-7</a:t>
                      </a:r>
                    </a:p>
                  </a:txBody>
                  <a:tcPr anchor="ctr" horzOverflow="overflow">
                    <a:lnL>
                      <a:noFill/>
                    </a:lnL>
                    <a:lnR>
                      <a:noFill/>
                    </a:lnR>
                    <a:lnT>
                      <a:noFill/>
                    </a:lnT>
                    <a:lnB>
                      <a:noFill/>
                    </a:lnB>
                    <a:lnTlToBr>
                      <a:noFill/>
                    </a:lnTlToBr>
                    <a:lnBlToTr>
                      <a:noFill/>
                    </a:lnBlToTr>
                    <a:solidFill>
                      <a:srgbClr val="CCFF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Individualism, Instrumentalism</a:t>
                      </a:r>
                    </a:p>
                  </a:txBody>
                  <a:tcPr anchor="ctr" horzOverflow="overflow">
                    <a:lnL>
                      <a:noFill/>
                    </a:lnL>
                    <a:lnR cap="flat">
                      <a:noFill/>
                    </a:lnR>
                    <a:lnT>
                      <a:noFill/>
                    </a:lnT>
                    <a:lnB>
                      <a:noFill/>
                    </a:lnB>
                    <a:lnTlToBr>
                      <a:noFill/>
                    </a:lnTlToBr>
                    <a:lnBlToTr>
                      <a:noFill/>
                    </a:lnBlToTr>
                    <a:solidFill>
                      <a:srgbClr val="CCFFFF"/>
                    </a:solidFill>
                  </a:tcPr>
                </a:tc>
              </a:tr>
              <a:tr h="366713">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chemeClr val="tx1"/>
                          </a:solidFill>
                          <a:effectLst/>
                          <a:latin typeface="Arial" charset="0"/>
                        </a:rPr>
                        <a:t>Conventional</a:t>
                      </a:r>
                      <a:endParaRPr kumimoji="0" lang="en-US" sz="16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3</a:t>
                      </a:r>
                    </a:p>
                  </a:txBody>
                  <a:tcPr anchor="ctr" horzOverflow="overflow">
                    <a:lnL>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7-10</a:t>
                      </a:r>
                    </a:p>
                  </a:txBody>
                  <a:tcPr anchor="ctr" horzOverflow="overflow">
                    <a:lnL>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Good Boy/Girl</a:t>
                      </a:r>
                    </a:p>
                  </a:txBody>
                  <a:tcPr anchor="ctr" horzOverflow="overflow">
                    <a:lnL>
                      <a:noFill/>
                    </a:lnL>
                    <a:lnR cap="flat">
                      <a:noFill/>
                    </a:lnR>
                    <a:lnT>
                      <a:noFill/>
                    </a:lnT>
                    <a:lnB>
                      <a:noFill/>
                    </a:lnB>
                    <a:lnTlToBr>
                      <a:noFill/>
                    </a:lnTlToBr>
                    <a:lnBlToTr>
                      <a:noFill/>
                    </a:lnBlToTr>
                    <a:solidFill>
                      <a:srgbClr val="00CCFF"/>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4</a:t>
                      </a:r>
                    </a:p>
                  </a:txBody>
                  <a:tcPr anchor="ctr" horzOverflow="overflow">
                    <a:lnL>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10-12</a:t>
                      </a:r>
                    </a:p>
                  </a:txBody>
                  <a:tcPr anchor="ctr" horzOverflow="overflow">
                    <a:lnL>
                      <a:noFill/>
                    </a:lnL>
                    <a:lnR>
                      <a:noFill/>
                    </a:lnR>
                    <a:lnT>
                      <a:noFill/>
                    </a:lnT>
                    <a:lnB>
                      <a:noFill/>
                    </a:lnB>
                    <a:lnTlToBr>
                      <a:noFill/>
                    </a:lnTlToBr>
                    <a:lnBlToTr>
                      <a:noFill/>
                    </a:lnBlToTr>
                    <a:solidFill>
                      <a:srgbClr val="00CCFF"/>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chemeClr val="tx1"/>
                          </a:solidFill>
                          <a:effectLst/>
                          <a:latin typeface="Arial" charset="0"/>
                        </a:rPr>
                        <a:t>Law and Order</a:t>
                      </a:r>
                    </a:p>
                  </a:txBody>
                  <a:tcPr anchor="ctr" horzOverflow="overflow">
                    <a:lnL>
                      <a:noFill/>
                    </a:lnL>
                    <a:lnR cap="flat">
                      <a:noFill/>
                    </a:lnR>
                    <a:lnT>
                      <a:noFill/>
                    </a:lnT>
                    <a:lnB>
                      <a:noFill/>
                    </a:lnB>
                    <a:lnTlToBr>
                      <a:noFill/>
                    </a:lnTlToBr>
                    <a:lnBlToTr>
                      <a:noFill/>
                    </a:lnBlToTr>
                    <a:solidFill>
                      <a:srgbClr val="00CCFF"/>
                    </a:solidFill>
                  </a:tcPr>
                </a:tc>
              </a:tr>
              <a:tr h="366713">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1" i="0" u="none" strike="noStrike" cap="none" normalizeH="0" baseline="0" smtClean="0">
                          <a:ln>
                            <a:noFill/>
                          </a:ln>
                          <a:solidFill>
                            <a:srgbClr val="FFFFFF"/>
                          </a:solidFill>
                          <a:effectLst/>
                          <a:latin typeface="Arial" charset="0"/>
                        </a:rPr>
                        <a:t>Post-Conventional</a:t>
                      </a:r>
                      <a:endParaRPr kumimoji="0" lang="en-US" sz="16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5</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Teens</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Social Contract</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solidFill>
                      <a:srgbClr val="000080"/>
                    </a:solidFill>
                  </a:tcPr>
                </a:tc>
              </a:tr>
              <a:tr h="366713">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6</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Adult</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a:noFill/>
                    </a:lnB>
                    <a:lnTlToBr>
                      <a:noFill/>
                    </a:lnTlToBr>
                    <a:lnBlToTr>
                      <a:noFill/>
                    </a:lnBlToTr>
                    <a:solidFill>
                      <a:srgbClr val="000080"/>
                    </a:solidFill>
                  </a:tcPr>
                </a:tc>
                <a:tc>
                  <a:txBody>
                    <a:bodyPr/>
                    <a:lstStyle/>
                    <a:p>
                      <a:pPr marL="469900" marR="0" lvl="0" indent="-469900" algn="ctr" defTabSz="914400" rtl="0" eaLnBrk="1" fontAlgn="base" latinLnBrk="0" hangingPunct="1">
                        <a:lnSpc>
                          <a:spcPct val="100000"/>
                        </a:lnSpc>
                        <a:spcBef>
                          <a:spcPct val="0"/>
                        </a:spcBef>
                        <a:spcAft>
                          <a:spcPct val="0"/>
                        </a:spcAft>
                        <a:buClr>
                          <a:schemeClr val="tx1"/>
                        </a:buClr>
                        <a:buSzPct val="75000"/>
                        <a:buFont typeface="Wingdings" pitchFamily="2" charset="2"/>
                        <a:buNone/>
                        <a:tabLst/>
                      </a:pPr>
                      <a:r>
                        <a:rPr kumimoji="0" lang="en-US" sz="1600" b="0" i="0" u="none" strike="noStrike" cap="none" normalizeH="0" baseline="0" smtClean="0">
                          <a:ln>
                            <a:noFill/>
                          </a:ln>
                          <a:solidFill>
                            <a:srgbClr val="FFFFFF"/>
                          </a:solidFill>
                          <a:effectLst/>
                          <a:latin typeface="Arial" charset="0"/>
                        </a:rPr>
                        <a:t>Principled Conscience</a:t>
                      </a:r>
                      <a:endParaRPr kumimoji="0" lang="en-US" sz="16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a:noFill/>
                    </a:lnB>
                    <a:lnTlToBr>
                      <a:noFill/>
                    </a:lnTlToBr>
                    <a:lnBlToTr>
                      <a:noFill/>
                    </a:lnBlToTr>
                    <a:solidFill>
                      <a:srgbClr val="000080"/>
                    </a:solidFill>
                  </a:tcPr>
                </a:tc>
              </a:tr>
              <a:tr h="0">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75000"/>
                        <a:buFont typeface="Wingdings" pitchFamily="2" charset="2"/>
                        <a:buNone/>
                        <a:tabLst/>
                      </a:pPr>
                      <a:endParaRPr kumimoji="0" lang="en-US" sz="2400" b="0" i="0" u="none" strike="noStrike" cap="none" normalizeH="0" baseline="0" smtClean="0">
                        <a:ln>
                          <a:noFill/>
                        </a:ln>
                        <a:solidFill>
                          <a:schemeClr val="tx1"/>
                        </a:solidFill>
                        <a:effectLst/>
                        <a:latin typeface="Arial" charset="0"/>
                      </a:endParaRPr>
                    </a:p>
                  </a:txBody>
                  <a:tcPr anchor="ctr" horzOverflow="overflow">
                    <a:lnL>
                      <a:noFill/>
                    </a:lnL>
                    <a:lnR cap="flat">
                      <a:noFill/>
                    </a:lnR>
                    <a:lnT>
                      <a:noFill/>
                    </a:lnT>
                    <a:lnB cap="flat">
                      <a:noFill/>
                    </a:lnB>
                    <a:lnTlToBr>
                      <a:noFill/>
                    </a:lnTlToBr>
                    <a:lnBlToTr>
                      <a:noFill/>
                    </a:lnBlToTr>
                    <a:noFill/>
                  </a:tcPr>
                </a:tc>
              </a:tr>
            </a:tbl>
          </a:graphicData>
        </a:graphic>
      </p:graphicFrame>
      <p:sp>
        <p:nvSpPr>
          <p:cNvPr id="27688" name="Slide Number Placeholder 45"/>
          <p:cNvSpPr>
            <a:spLocks noGrp="1"/>
          </p:cNvSpPr>
          <p:nvPr>
            <p:ph type="sldNum" sz="quarter" idx="12"/>
          </p:nvPr>
        </p:nvSpPr>
        <p:spPr>
          <a:noFill/>
        </p:spPr>
        <p:txBody>
          <a:bodyPr/>
          <a:lstStyle/>
          <a:p>
            <a:fld id="{A5566931-9A95-4C29-85C9-0E74D0E2054C}" type="slidenum">
              <a:rPr lang="en-US" smtClean="0">
                <a:latin typeface="Arial" pitchFamily="34" charset="0"/>
              </a:rPr>
              <a:pPr/>
              <a:t>71</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0"/>
            <a:ext cx="8229600" cy="563563"/>
          </a:xfrm>
        </p:spPr>
        <p:txBody>
          <a:bodyPr/>
          <a:lstStyle/>
          <a:p>
            <a:pPr eaLnBrk="1" hangingPunct="1"/>
            <a:r>
              <a:rPr lang="en-US" sz="4000" smtClean="0"/>
              <a:t>Let’s Practice!			Situation 1</a:t>
            </a:r>
          </a:p>
        </p:txBody>
      </p:sp>
      <p:sp>
        <p:nvSpPr>
          <p:cNvPr id="31747" name="Rectangle 3" descr="Blue tissue paper"/>
          <p:cNvSpPr>
            <a:spLocks noGrp="1" noChangeArrowheads="1"/>
          </p:cNvSpPr>
          <p:nvPr>
            <p:ph type="body" idx="1"/>
          </p:nvPr>
        </p:nvSpPr>
        <p:spPr>
          <a:xfrm>
            <a:off x="457200" y="533400"/>
            <a:ext cx="8229600" cy="6324600"/>
          </a:xfrm>
          <a:blipFill dpi="0" rotWithShape="1">
            <a:blip r:embed="rId2"/>
            <a:srcRect/>
            <a:tile tx="0" ty="0" sx="100000" sy="100000" flip="none" algn="tl"/>
          </a:blipFill>
        </p:spPr>
        <p:txBody>
          <a:bodyPr/>
          <a:lstStyle/>
          <a:p>
            <a:pPr eaLnBrk="1" hangingPunct="1">
              <a:lnSpc>
                <a:spcPct val="90000"/>
              </a:lnSpc>
              <a:buFontTx/>
              <a:buNone/>
            </a:pPr>
            <a:r>
              <a:rPr lang="en-US" smtClean="0"/>
              <a:t>Ashley borrowed her father’s car. She and her friend Kayla were very late coming home that evening. They were further delayed at a stop light on a quiet street. After what seemed to be an unnecessary long wait, Kayla  reminded Ashley that they were late. Ashley continued to wait, insisting that if everyone ignored stop lights when it was personally convenient to do so, no street would be safe.</a:t>
            </a:r>
          </a:p>
          <a:p>
            <a:pPr eaLnBrk="1" hangingPunct="1">
              <a:lnSpc>
                <a:spcPct val="90000"/>
              </a:lnSpc>
            </a:pPr>
            <a:r>
              <a:rPr lang="en-US" smtClean="0"/>
              <a:t>At what stage do you think Ashley’s decision was? Why?</a:t>
            </a:r>
          </a:p>
        </p:txBody>
      </p:sp>
      <p:sp>
        <p:nvSpPr>
          <p:cNvPr id="31748" name="Slide Number Placeholder 5"/>
          <p:cNvSpPr>
            <a:spLocks noGrp="1"/>
          </p:cNvSpPr>
          <p:nvPr>
            <p:ph type="sldNum" sz="quarter" idx="12"/>
          </p:nvPr>
        </p:nvSpPr>
        <p:spPr>
          <a:noFill/>
        </p:spPr>
        <p:txBody>
          <a:bodyPr/>
          <a:lstStyle/>
          <a:p>
            <a:fld id="{4B221B2F-2EDA-4C0C-93C1-98723B15169D}" type="slidenum">
              <a:rPr lang="en-US" smtClean="0">
                <a:latin typeface="Arial" pitchFamily="34" charset="0"/>
              </a:rPr>
              <a:pPr/>
              <a:t>72</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274638"/>
            <a:ext cx="8229600" cy="715962"/>
          </a:xfrm>
        </p:spPr>
        <p:txBody>
          <a:bodyPr/>
          <a:lstStyle/>
          <a:p>
            <a:pPr eaLnBrk="1" hangingPunct="1"/>
            <a:r>
              <a:rPr lang="en-US" smtClean="0"/>
              <a:t>Situation 2</a:t>
            </a:r>
          </a:p>
        </p:txBody>
      </p:sp>
      <p:sp>
        <p:nvSpPr>
          <p:cNvPr id="32771" name="Rectangle 3" descr="Pink tissue paper"/>
          <p:cNvSpPr>
            <a:spLocks noGrp="1" noChangeArrowheads="1"/>
          </p:cNvSpPr>
          <p:nvPr>
            <p:ph type="body" idx="1"/>
          </p:nvPr>
        </p:nvSpPr>
        <p:spPr>
          <a:xfrm>
            <a:off x="457200" y="914400"/>
            <a:ext cx="8229600" cy="4678363"/>
          </a:xfrm>
          <a:blipFill dpi="0" rotWithShape="1">
            <a:blip r:embed="rId2"/>
            <a:srcRect/>
            <a:tile tx="0" ty="0" sx="100000" sy="100000" flip="none" algn="tl"/>
          </a:blipFill>
        </p:spPr>
        <p:txBody>
          <a:bodyPr/>
          <a:lstStyle/>
          <a:p>
            <a:pPr eaLnBrk="1" hangingPunct="1">
              <a:lnSpc>
                <a:spcPct val="90000"/>
              </a:lnSpc>
              <a:buFontTx/>
              <a:buNone/>
            </a:pPr>
            <a:r>
              <a:rPr lang="en-US" smtClean="0"/>
              <a:t>Jordan was not prepared for a difficult chem. Exam, so he wrote some important formulas on a slip of paper which he put in his pocket before the test. Just before the test began, the teacher informed the class that any student caught cheating would automatically fail the test. Even though Jordan needed the information he wrote, he didn’t use it because the teacher stood too close to his desk during the entire exam.</a:t>
            </a:r>
          </a:p>
          <a:p>
            <a:pPr eaLnBrk="1" hangingPunct="1">
              <a:lnSpc>
                <a:spcPct val="90000"/>
              </a:lnSpc>
            </a:pPr>
            <a:r>
              <a:rPr lang="en-US" smtClean="0"/>
              <a:t>At what stage? Why?</a:t>
            </a:r>
          </a:p>
          <a:p>
            <a:pPr eaLnBrk="1" hangingPunct="1">
              <a:lnSpc>
                <a:spcPct val="90000"/>
              </a:lnSpc>
              <a:buFontTx/>
              <a:buNone/>
            </a:pPr>
            <a:r>
              <a:rPr lang="en-US" smtClean="0"/>
              <a:t> </a:t>
            </a:r>
          </a:p>
        </p:txBody>
      </p:sp>
      <p:sp>
        <p:nvSpPr>
          <p:cNvPr id="32772" name="Slide Number Placeholder 5"/>
          <p:cNvSpPr>
            <a:spLocks noGrp="1"/>
          </p:cNvSpPr>
          <p:nvPr>
            <p:ph type="sldNum" sz="quarter" idx="12"/>
          </p:nvPr>
        </p:nvSpPr>
        <p:spPr>
          <a:noFill/>
        </p:spPr>
        <p:txBody>
          <a:bodyPr/>
          <a:lstStyle/>
          <a:p>
            <a:fld id="{6B0CB014-75E3-46F0-8671-5631B7F6B01A}" type="slidenum">
              <a:rPr lang="en-US" smtClean="0">
                <a:latin typeface="Arial" pitchFamily="34" charset="0"/>
              </a:rPr>
              <a:pPr/>
              <a:t>73</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title"/>
          </p:nvPr>
        </p:nvSpPr>
        <p:spPr>
          <a:xfrm>
            <a:off x="457200" y="274638"/>
            <a:ext cx="8229600" cy="639762"/>
          </a:xfrm>
        </p:spPr>
        <p:txBody>
          <a:bodyPr/>
          <a:lstStyle/>
          <a:p>
            <a:pPr eaLnBrk="1" hangingPunct="1"/>
            <a:r>
              <a:rPr lang="en-US" sz="4000" smtClean="0"/>
              <a:t>Situation 3</a:t>
            </a:r>
          </a:p>
        </p:txBody>
      </p:sp>
      <p:sp>
        <p:nvSpPr>
          <p:cNvPr id="33795" name="Rectangle 5" descr="Parchment"/>
          <p:cNvSpPr>
            <a:spLocks noGrp="1" noChangeArrowheads="1"/>
          </p:cNvSpPr>
          <p:nvPr>
            <p:ph type="body" idx="1"/>
          </p:nvPr>
        </p:nvSpPr>
        <p:spPr>
          <a:xfrm>
            <a:off x="685800" y="990600"/>
            <a:ext cx="8001000" cy="4343400"/>
          </a:xfrm>
          <a:blipFill dpi="0" rotWithShape="1">
            <a:blip r:embed="rId2"/>
            <a:srcRect/>
            <a:tile tx="0" ty="0" sx="100000" sy="100000" flip="none" algn="tl"/>
          </a:blipFill>
        </p:spPr>
        <p:txBody>
          <a:bodyPr/>
          <a:lstStyle/>
          <a:p>
            <a:pPr eaLnBrk="1" hangingPunct="1">
              <a:lnSpc>
                <a:spcPct val="80000"/>
              </a:lnSpc>
              <a:buFontTx/>
              <a:buNone/>
            </a:pPr>
            <a:r>
              <a:rPr lang="en-US" smtClean="0"/>
              <a:t>Early in the school year, DeShawn who started at varsity basketball, asked Caitlin for a date. Caitlin was not attracted to DeShawn and politely declined. A few weeks later Caitlin tried out for cheerleading and made it. Several of the other cheerleaders were dating boys on the team. When DeShawn asked Caitlin to go with him to a party that the team was having after an important game, she accepted.</a:t>
            </a:r>
          </a:p>
          <a:p>
            <a:pPr eaLnBrk="1" hangingPunct="1">
              <a:lnSpc>
                <a:spcPct val="80000"/>
              </a:lnSpc>
            </a:pPr>
            <a:r>
              <a:rPr lang="en-US" smtClean="0"/>
              <a:t>At what stage? Why?</a:t>
            </a:r>
          </a:p>
        </p:txBody>
      </p:sp>
      <p:sp>
        <p:nvSpPr>
          <p:cNvPr id="33796" name="Slide Number Placeholder 5"/>
          <p:cNvSpPr>
            <a:spLocks noGrp="1"/>
          </p:cNvSpPr>
          <p:nvPr>
            <p:ph type="sldNum" sz="quarter" idx="12"/>
          </p:nvPr>
        </p:nvSpPr>
        <p:spPr>
          <a:noFill/>
        </p:spPr>
        <p:txBody>
          <a:bodyPr/>
          <a:lstStyle/>
          <a:p>
            <a:fld id="{DDFF9D20-ED60-4B9F-A8FC-40132DC7DA68}" type="slidenum">
              <a:rPr lang="en-US" smtClean="0">
                <a:latin typeface="Arial" pitchFamily="34" charset="0"/>
              </a:rPr>
              <a:pPr/>
              <a:t>74</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Situation 4</a:t>
            </a:r>
          </a:p>
        </p:txBody>
      </p:sp>
      <p:sp>
        <p:nvSpPr>
          <p:cNvPr id="34819" name="Rectangle 3" descr="Canvas"/>
          <p:cNvSpPr>
            <a:spLocks noGrp="1" noChangeArrowheads="1"/>
          </p:cNvSpPr>
          <p:nvPr>
            <p:ph type="body" idx="1"/>
          </p:nvPr>
        </p:nvSpPr>
        <p:spPr>
          <a:blipFill dpi="0" rotWithShape="1">
            <a:blip r:embed="rId2"/>
            <a:srcRect/>
            <a:tile tx="0" ty="0" sx="100000" sy="100000" flip="none" algn="tl"/>
          </a:blipFill>
        </p:spPr>
        <p:txBody>
          <a:bodyPr/>
          <a:lstStyle/>
          <a:p>
            <a:pPr eaLnBrk="1" hangingPunct="1">
              <a:lnSpc>
                <a:spcPct val="80000"/>
              </a:lnSpc>
              <a:buFontTx/>
              <a:buNone/>
            </a:pPr>
            <a:r>
              <a:rPr lang="en-US" sz="2400" smtClean="0"/>
              <a:t>Kyle asked his older sister, Gabby, if he could borrow her car so that he and his friend could go to the beach. Gabby reminded her brother that she never wanted him to drive her car. She suggested, however, that if it was all right with him, they could all go together. Soon after they got to the beach, Kyle’s friend got ill. Kyle asked Gabby if she could drive his friend home. Gabby refused, saying that she had just come all that way and she was not going to turn around and go right back. Kyle tried unsuccessfully to find a way to get his friend home. Finally, while Gabby was swimming, he wrote her a note telling her he would be back soon as possible, took her car keys, and drove his friend back home.</a:t>
            </a:r>
          </a:p>
          <a:p>
            <a:pPr eaLnBrk="1" hangingPunct="1">
              <a:lnSpc>
                <a:spcPct val="80000"/>
              </a:lnSpc>
            </a:pPr>
            <a:r>
              <a:rPr lang="en-US" sz="2400" smtClean="0"/>
              <a:t>What stage? Why?</a:t>
            </a:r>
          </a:p>
        </p:txBody>
      </p:sp>
      <p:sp>
        <p:nvSpPr>
          <p:cNvPr id="34820" name="Slide Number Placeholder 5"/>
          <p:cNvSpPr>
            <a:spLocks noGrp="1"/>
          </p:cNvSpPr>
          <p:nvPr>
            <p:ph type="sldNum" sz="quarter" idx="12"/>
          </p:nvPr>
        </p:nvSpPr>
        <p:spPr>
          <a:noFill/>
        </p:spPr>
        <p:txBody>
          <a:bodyPr/>
          <a:lstStyle/>
          <a:p>
            <a:fld id="{0082B741-3A22-4383-BF42-6AAAEE603021}" type="slidenum">
              <a:rPr lang="en-US" smtClean="0">
                <a:latin typeface="Arial" pitchFamily="34" charset="0"/>
              </a:rPr>
              <a:pPr/>
              <a:t>75</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Situation 5</a:t>
            </a:r>
          </a:p>
        </p:txBody>
      </p:sp>
      <p:sp>
        <p:nvSpPr>
          <p:cNvPr id="35843" name="Rectangle 3" descr="Blue tissue paper"/>
          <p:cNvSpPr>
            <a:spLocks noGrp="1" noChangeArrowheads="1"/>
          </p:cNvSpPr>
          <p:nvPr>
            <p:ph type="body" idx="1"/>
          </p:nvPr>
        </p:nvSpPr>
        <p:spPr>
          <a:blipFill dpi="0" rotWithShape="1">
            <a:blip r:embed="rId2"/>
            <a:srcRect/>
            <a:tile tx="0" ty="0" sx="100000" sy="100000" flip="none" algn="tl"/>
          </a:blipFill>
        </p:spPr>
        <p:txBody>
          <a:bodyPr/>
          <a:lstStyle/>
          <a:p>
            <a:pPr eaLnBrk="1" hangingPunct="1">
              <a:lnSpc>
                <a:spcPct val="90000"/>
              </a:lnSpc>
              <a:buFontTx/>
              <a:buNone/>
            </a:pPr>
            <a:r>
              <a:rPr lang="en-US" smtClean="0"/>
              <a:t>As Jason’s father was leaving for work in the morning, he asked Jason to clean out the garage sometime during the day. Jason responded, saying he already had plans to play tennis that day. Around noon, Jason and two friends made plans that required Jason to borrow his father’s car that evening. Jason decided to skip playing tennis and clean the garage.</a:t>
            </a:r>
          </a:p>
          <a:p>
            <a:pPr eaLnBrk="1" hangingPunct="1">
              <a:lnSpc>
                <a:spcPct val="90000"/>
              </a:lnSpc>
            </a:pPr>
            <a:r>
              <a:rPr lang="en-US" smtClean="0"/>
              <a:t>What stage? Why?</a:t>
            </a:r>
          </a:p>
        </p:txBody>
      </p:sp>
      <p:sp>
        <p:nvSpPr>
          <p:cNvPr id="35844" name="Slide Number Placeholder 5"/>
          <p:cNvSpPr>
            <a:spLocks noGrp="1"/>
          </p:cNvSpPr>
          <p:nvPr>
            <p:ph type="sldNum" sz="quarter" idx="12"/>
          </p:nvPr>
        </p:nvSpPr>
        <p:spPr>
          <a:noFill/>
        </p:spPr>
        <p:txBody>
          <a:bodyPr/>
          <a:lstStyle/>
          <a:p>
            <a:fld id="{2F1D36ED-23EB-430F-B66C-A48E6CDAF48E}" type="slidenum">
              <a:rPr lang="en-US" smtClean="0">
                <a:latin typeface="Arial" pitchFamily="34" charset="0"/>
              </a:rPr>
              <a:pPr/>
              <a:t>76</a:t>
            </a:fld>
            <a:endParaRPr lang="en-US" smtClean="0">
              <a:latin typeface="Arial" pitchFamily="34"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143000" y="1828800"/>
            <a:ext cx="7315200" cy="2438400"/>
          </a:xfrm>
          <a:prstGeom prst="rect">
            <a:avLst/>
          </a:prstGeom>
          <a:solidFill>
            <a:schemeClr val="folHlink"/>
          </a:solidFill>
          <a:ln w="57150">
            <a:solidFill>
              <a:schemeClr val="hlink"/>
            </a:solidFill>
            <a:miter lim="800000"/>
            <a:headEnd/>
            <a:tailEnd/>
          </a:ln>
        </p:spPr>
        <p:txBody>
          <a:bodyPr tIns="91440" bIns="91440"/>
          <a:lstStyle/>
          <a:p>
            <a:pPr marL="6350" indent="6350" eaLnBrk="0" hangingPunct="0"/>
            <a:r>
              <a:rPr lang="en-US" sz="2400">
                <a:latin typeface="Arial" pitchFamily="34" charset="0"/>
              </a:rPr>
              <a:t>Sam starts to get out of his seat to sharpen his pencil without permission. He stops because he realizes that if he does, others might also do so and this could result in disorder in the classroom. Because of this, he understands that it is his duty to follow the rules. </a:t>
            </a:r>
          </a:p>
        </p:txBody>
      </p:sp>
      <p:sp>
        <p:nvSpPr>
          <p:cNvPr id="81923" name="Rectangle 3"/>
          <p:cNvSpPr>
            <a:spLocks noGrp="1" noChangeArrowheads="1"/>
          </p:cNvSpPr>
          <p:nvPr>
            <p:ph type="title"/>
          </p:nvPr>
        </p:nvSpPr>
        <p:spPr>
          <a:xfrm>
            <a:off x="1066800" y="304800"/>
            <a:ext cx="7162800" cy="1143000"/>
          </a:xfrm>
        </p:spPr>
        <p:txBody>
          <a:bodyPr/>
          <a:lstStyle/>
          <a:p>
            <a:pPr eaLnBrk="1" hangingPunct="1"/>
            <a:r>
              <a:rPr lang="en-US" sz="3200" smtClean="0"/>
              <a:t>Kohlberg’s Theory of Moral Development</a:t>
            </a:r>
            <a:r>
              <a:rPr lang="en-US" sz="3600" smtClean="0"/>
              <a:t>  </a:t>
            </a:r>
            <a:r>
              <a:rPr lang="en-US" sz="2800" i="1" smtClean="0">
                <a:solidFill>
                  <a:schemeClr val="hlink"/>
                </a:solidFill>
              </a:rPr>
              <a:t>Theory into Practice</a:t>
            </a:r>
          </a:p>
        </p:txBody>
      </p:sp>
      <p:sp>
        <p:nvSpPr>
          <p:cNvPr id="81924" name="Text Box 4"/>
          <p:cNvSpPr txBox="1">
            <a:spLocks noChangeArrowheads="1"/>
          </p:cNvSpPr>
          <p:nvPr/>
        </p:nvSpPr>
        <p:spPr bwMode="auto">
          <a:xfrm>
            <a:off x="1447800" y="4832350"/>
            <a:ext cx="6781800" cy="762000"/>
          </a:xfrm>
          <a:prstGeom prst="rect">
            <a:avLst/>
          </a:prstGeom>
          <a:noFill/>
          <a:ln w="9525">
            <a:noFill/>
            <a:miter lim="800000"/>
            <a:headEnd/>
            <a:tailEnd/>
          </a:ln>
        </p:spPr>
        <p:txBody>
          <a:bodyPr>
            <a:spAutoFit/>
          </a:bodyPr>
          <a:lstStyle/>
          <a:p>
            <a:pPr eaLnBrk="0" hangingPunct="0">
              <a:spcBef>
                <a:spcPct val="50000"/>
              </a:spcBef>
            </a:pPr>
            <a:r>
              <a:rPr lang="en-US" sz="2400" b="1">
                <a:latin typeface="Arial" pitchFamily="34" charset="0"/>
              </a:rPr>
              <a:t>Q:</a:t>
            </a:r>
            <a:r>
              <a:rPr lang="en-US" sz="2400">
                <a:latin typeface="Arial" pitchFamily="34" charset="0"/>
              </a:rPr>
              <a:t> </a:t>
            </a:r>
            <a:r>
              <a:rPr lang="en-US" sz="2000" i="1">
                <a:latin typeface="Arial" pitchFamily="34" charset="0"/>
              </a:rPr>
              <a:t>At which of Kohlberg’s stages of moral development is Sam functioning? </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1295400" y="2057400"/>
            <a:ext cx="6934200" cy="1447800"/>
          </a:xfrm>
          <a:prstGeom prst="rect">
            <a:avLst/>
          </a:prstGeom>
          <a:solidFill>
            <a:schemeClr val="folHlink"/>
          </a:solidFill>
          <a:ln w="57150">
            <a:solidFill>
              <a:schemeClr val="hlink"/>
            </a:solidFill>
            <a:miter lim="800000"/>
            <a:headEnd/>
            <a:tailEnd/>
          </a:ln>
        </p:spPr>
        <p:txBody>
          <a:bodyPr tIns="91440" bIns="91440"/>
          <a:lstStyle/>
          <a:p>
            <a:pPr eaLnBrk="0" hangingPunct="0"/>
            <a:r>
              <a:rPr lang="en-US" sz="2400">
                <a:solidFill>
                  <a:srgbClr val="000000"/>
                </a:solidFill>
                <a:latin typeface="Arial" pitchFamily="34" charset="0"/>
                <a:cs typeface="Times New Roman" pitchFamily="18" charset="0"/>
              </a:rPr>
              <a:t>Sam starts to get out of his seat to sharpen his pencil without permission. He stops because he realizes that if he does, he will be punished.</a:t>
            </a:r>
            <a:r>
              <a:rPr lang="en-US" sz="2400">
                <a:latin typeface="Arial" pitchFamily="34" charset="0"/>
                <a:cs typeface="Times New Roman" pitchFamily="18" charset="0"/>
              </a:rPr>
              <a:t> </a:t>
            </a:r>
          </a:p>
        </p:txBody>
      </p:sp>
      <p:sp>
        <p:nvSpPr>
          <p:cNvPr id="83971" name="Text Box 4"/>
          <p:cNvSpPr txBox="1">
            <a:spLocks noChangeArrowheads="1"/>
          </p:cNvSpPr>
          <p:nvPr/>
        </p:nvSpPr>
        <p:spPr bwMode="auto">
          <a:xfrm>
            <a:off x="1447800" y="4495800"/>
            <a:ext cx="6781800" cy="762000"/>
          </a:xfrm>
          <a:prstGeom prst="rect">
            <a:avLst/>
          </a:prstGeom>
          <a:noFill/>
          <a:ln w="9525">
            <a:noFill/>
            <a:miter lim="800000"/>
            <a:headEnd/>
            <a:tailEnd/>
          </a:ln>
        </p:spPr>
        <p:txBody>
          <a:bodyPr>
            <a:spAutoFit/>
          </a:bodyPr>
          <a:lstStyle/>
          <a:p>
            <a:pPr eaLnBrk="0" hangingPunct="0">
              <a:spcBef>
                <a:spcPct val="50000"/>
              </a:spcBef>
            </a:pPr>
            <a:r>
              <a:rPr lang="en-US" sz="2400" b="1">
                <a:latin typeface="Arial" pitchFamily="34" charset="0"/>
              </a:rPr>
              <a:t>Q:</a:t>
            </a:r>
            <a:r>
              <a:rPr lang="en-US" sz="2400">
                <a:latin typeface="Arial" pitchFamily="34" charset="0"/>
              </a:rPr>
              <a:t>  </a:t>
            </a:r>
            <a:r>
              <a:rPr lang="en-US" sz="2000" i="1">
                <a:solidFill>
                  <a:srgbClr val="000000"/>
                </a:solidFill>
                <a:latin typeface="Arial" pitchFamily="34" charset="0"/>
                <a:cs typeface="Times New Roman" pitchFamily="18" charset="0"/>
              </a:rPr>
              <a:t>At which of Kohlberg’s stages of moral development is Sam functioning?</a:t>
            </a:r>
            <a:r>
              <a:rPr lang="en-US" sz="2000" i="1">
                <a:latin typeface="Arial" pitchFamily="34" charset="0"/>
                <a:cs typeface="Times New Roman" pitchFamily="18" charset="0"/>
              </a:rPr>
              <a:t> Explain.</a:t>
            </a:r>
          </a:p>
        </p:txBody>
      </p:sp>
      <p:sp>
        <p:nvSpPr>
          <p:cNvPr id="83972" name="Rectangle 7"/>
          <p:cNvSpPr>
            <a:spLocks noGrp="1" noChangeArrowheads="1"/>
          </p:cNvSpPr>
          <p:nvPr>
            <p:ph type="title"/>
          </p:nvPr>
        </p:nvSpPr>
        <p:spPr>
          <a:xfrm>
            <a:off x="1066800" y="304800"/>
            <a:ext cx="7162800" cy="1143000"/>
          </a:xfrm>
          <a:noFill/>
        </p:spPr>
        <p:txBody>
          <a:bodyPr/>
          <a:lstStyle/>
          <a:p>
            <a:pPr eaLnBrk="1" hangingPunct="1"/>
            <a:r>
              <a:rPr lang="en-US" sz="3200" smtClean="0"/>
              <a:t>Kohlberg’s Theory of Moral Development</a:t>
            </a:r>
            <a:r>
              <a:rPr lang="en-US" sz="3600" smtClean="0"/>
              <a:t>  </a:t>
            </a:r>
            <a:r>
              <a:rPr lang="en-US" sz="2800" i="1" smtClean="0">
                <a:solidFill>
                  <a:schemeClr val="hlink"/>
                </a:solidFill>
              </a:rPr>
              <a:t>Theory into Practice</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143000" y="2209800"/>
            <a:ext cx="7391400" cy="1336675"/>
          </a:xfrm>
          <a:prstGeom prst="rect">
            <a:avLst/>
          </a:prstGeom>
          <a:solidFill>
            <a:schemeClr val="folHlink"/>
          </a:solidFill>
          <a:ln w="57150">
            <a:solidFill>
              <a:schemeClr val="hlink"/>
            </a:solidFill>
            <a:miter lim="800000"/>
            <a:headEnd/>
            <a:tailEnd/>
          </a:ln>
        </p:spPr>
        <p:txBody>
          <a:bodyPr tIns="91440" bIns="91440">
            <a:spAutoFit/>
          </a:bodyPr>
          <a:lstStyle/>
          <a:p>
            <a:pPr marL="6350" indent="6350" eaLnBrk="0" hangingPunct="0"/>
            <a:r>
              <a:rPr lang="en-US" sz="2400">
                <a:solidFill>
                  <a:srgbClr val="000000"/>
                </a:solidFill>
                <a:latin typeface="Arial" pitchFamily="34" charset="0"/>
                <a:cs typeface="Times New Roman" pitchFamily="18" charset="0"/>
              </a:rPr>
              <a:t>Sam starts to get out of his seat to sharpen his pencil without permission. He stops because he realizes that if he does, it will displease his teacher.</a:t>
            </a:r>
            <a:r>
              <a:rPr lang="en-US" sz="2400">
                <a:latin typeface="Arial" pitchFamily="34" charset="0"/>
                <a:cs typeface="Times New Roman" pitchFamily="18" charset="0"/>
              </a:rPr>
              <a:t> </a:t>
            </a:r>
          </a:p>
        </p:txBody>
      </p:sp>
      <p:sp>
        <p:nvSpPr>
          <p:cNvPr id="86019" name="Text Box 4"/>
          <p:cNvSpPr txBox="1">
            <a:spLocks noChangeArrowheads="1"/>
          </p:cNvSpPr>
          <p:nvPr/>
        </p:nvSpPr>
        <p:spPr bwMode="auto">
          <a:xfrm>
            <a:off x="1447800" y="4343400"/>
            <a:ext cx="6781800" cy="762000"/>
          </a:xfrm>
          <a:prstGeom prst="rect">
            <a:avLst/>
          </a:prstGeom>
          <a:noFill/>
          <a:ln w="9525">
            <a:noFill/>
            <a:miter lim="800000"/>
            <a:headEnd/>
            <a:tailEnd/>
          </a:ln>
        </p:spPr>
        <p:txBody>
          <a:bodyPr>
            <a:spAutoFit/>
          </a:bodyPr>
          <a:lstStyle/>
          <a:p>
            <a:pPr eaLnBrk="0" hangingPunct="0">
              <a:spcBef>
                <a:spcPct val="50000"/>
              </a:spcBef>
            </a:pPr>
            <a:r>
              <a:rPr lang="en-US" sz="2400" b="1">
                <a:latin typeface="Arial" pitchFamily="34" charset="0"/>
              </a:rPr>
              <a:t>Q:</a:t>
            </a:r>
            <a:r>
              <a:rPr lang="en-US" sz="2400">
                <a:latin typeface="Arial" pitchFamily="34" charset="0"/>
              </a:rPr>
              <a:t>  </a:t>
            </a:r>
            <a:r>
              <a:rPr lang="en-US" sz="2000" i="1">
                <a:solidFill>
                  <a:srgbClr val="000000"/>
                </a:solidFill>
                <a:latin typeface="Arial" pitchFamily="34" charset="0"/>
                <a:cs typeface="Times New Roman" pitchFamily="18" charset="0"/>
              </a:rPr>
              <a:t>At which of Kohlberg’s stages of moral development is Sam functioning?</a:t>
            </a:r>
            <a:r>
              <a:rPr lang="en-US" sz="2000" i="1">
                <a:latin typeface="Arial" pitchFamily="34" charset="0"/>
                <a:cs typeface="Times New Roman" pitchFamily="18" charset="0"/>
              </a:rPr>
              <a:t> Explain.</a:t>
            </a:r>
          </a:p>
        </p:txBody>
      </p:sp>
      <p:sp>
        <p:nvSpPr>
          <p:cNvPr id="86020" name="Rectangle 7"/>
          <p:cNvSpPr>
            <a:spLocks noGrp="1" noChangeArrowheads="1"/>
          </p:cNvSpPr>
          <p:nvPr>
            <p:ph type="title"/>
          </p:nvPr>
        </p:nvSpPr>
        <p:spPr>
          <a:xfrm>
            <a:off x="1066800" y="304800"/>
            <a:ext cx="7162800" cy="1143000"/>
          </a:xfrm>
          <a:noFill/>
        </p:spPr>
        <p:txBody>
          <a:bodyPr/>
          <a:lstStyle/>
          <a:p>
            <a:pPr eaLnBrk="1" hangingPunct="1"/>
            <a:r>
              <a:rPr lang="en-US" sz="3200" smtClean="0"/>
              <a:t>Kohlberg’s Theory of Moral Development</a:t>
            </a:r>
            <a:r>
              <a:rPr lang="en-US" sz="3600" smtClean="0"/>
              <a:t>  </a:t>
            </a:r>
            <a:r>
              <a:rPr lang="en-US" sz="2800" i="1" smtClean="0">
                <a:solidFill>
                  <a:schemeClr val="hlink"/>
                </a:solidFill>
              </a:rPr>
              <a:t>Theory into Practice</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pediatric care</a:t>
            </a:r>
            <a:endParaRPr lang="en-US" dirty="0"/>
          </a:p>
        </p:txBody>
      </p:sp>
      <p:sp>
        <p:nvSpPr>
          <p:cNvPr id="3" name="Content Placeholder 2"/>
          <p:cNvSpPr>
            <a:spLocks noGrp="1"/>
          </p:cNvSpPr>
          <p:nvPr>
            <p:ph idx="1"/>
          </p:nvPr>
        </p:nvSpPr>
        <p:spPr/>
        <p:txBody>
          <a:bodyPr/>
          <a:lstStyle/>
          <a:p>
            <a:r>
              <a:rPr lang="en-US" dirty="0" smtClean="0"/>
              <a:t>Quality pediatric care is:</a:t>
            </a:r>
          </a:p>
          <a:p>
            <a:pPr lvl="1"/>
            <a:r>
              <a:rPr lang="en-US" dirty="0" smtClean="0"/>
              <a:t>Developmentally appropriate,</a:t>
            </a:r>
          </a:p>
          <a:p>
            <a:pPr lvl="1"/>
            <a:r>
              <a:rPr lang="en-US" dirty="0" smtClean="0"/>
              <a:t>Family centered,</a:t>
            </a:r>
          </a:p>
          <a:p>
            <a:pPr lvl="1"/>
            <a:r>
              <a:rPr lang="en-US" dirty="0" smtClean="0"/>
              <a:t>Culturally sensitive, and</a:t>
            </a:r>
          </a:p>
          <a:p>
            <a:pPr lvl="1"/>
            <a:r>
              <a:rPr lang="en-US" dirty="0" smtClean="0"/>
              <a:t>Evidence-based.</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eaLnBrk="1" hangingPunct="1">
              <a:defRPr/>
            </a:pPr>
            <a:r>
              <a:rPr lang="en-US" sz="4000" b="0" smtClean="0">
                <a:solidFill>
                  <a:schemeClr val="tx1"/>
                </a:solidFill>
                <a:latin typeface="Arial" pitchFamily="34" charset="0"/>
              </a:rPr>
              <a:t>Intellectual Development (Piaget)</a:t>
            </a:r>
            <a:br>
              <a:rPr lang="en-US" sz="4000" b="0" smtClean="0">
                <a:solidFill>
                  <a:schemeClr val="tx1"/>
                </a:solidFill>
                <a:latin typeface="Arial" pitchFamily="34" charset="0"/>
              </a:rPr>
            </a:br>
            <a:endParaRPr lang="en-US" sz="4000" b="0" smtClean="0">
              <a:solidFill>
                <a:schemeClr val="tx1"/>
              </a:solidFill>
              <a:latin typeface="Arial" pitchFamily="34" charset="0"/>
            </a:endParaRPr>
          </a:p>
        </p:txBody>
      </p:sp>
      <p:sp>
        <p:nvSpPr>
          <p:cNvPr id="23555" name="Rectangle 3"/>
          <p:cNvSpPr>
            <a:spLocks noGrp="1" noChangeArrowheads="1"/>
          </p:cNvSpPr>
          <p:nvPr>
            <p:ph type="body" idx="1"/>
          </p:nvPr>
        </p:nvSpPr>
        <p:spPr/>
        <p:txBody>
          <a:bodyPr/>
          <a:lstStyle/>
          <a:p>
            <a:pPr eaLnBrk="1" hangingPunct="1">
              <a:lnSpc>
                <a:spcPct val="90000"/>
              </a:lnSpc>
              <a:buClr>
                <a:schemeClr val="tx1"/>
              </a:buClr>
              <a:buFont typeface="Monotype Sorts"/>
              <a:buNone/>
              <a:defRPr/>
            </a:pPr>
            <a:r>
              <a:rPr lang="en-US" sz="4000" b="1" dirty="0" smtClean="0">
                <a:latin typeface="Arial" pitchFamily="34" charset="0"/>
              </a:rPr>
              <a:t>Sensorimotor (birth to 2)</a:t>
            </a:r>
          </a:p>
          <a:p>
            <a:pPr eaLnBrk="1" hangingPunct="1">
              <a:defRPr/>
            </a:pPr>
            <a:r>
              <a:rPr lang="en-US" sz="2400" dirty="0" smtClean="0"/>
              <a:t>learns from movement and sensory input.</a:t>
            </a:r>
          </a:p>
          <a:p>
            <a:pPr eaLnBrk="1" hangingPunct="1">
              <a:defRPr/>
            </a:pPr>
            <a:r>
              <a:rPr lang="en-US" sz="2400" b="1" dirty="0" smtClean="0">
                <a:latin typeface="Arial" pitchFamily="34" charset="0"/>
              </a:rPr>
              <a:t>learns cause &amp; effect</a:t>
            </a:r>
          </a:p>
          <a:p>
            <a:pPr eaLnBrk="1" hangingPunct="1">
              <a:lnSpc>
                <a:spcPct val="90000"/>
              </a:lnSpc>
              <a:buClr>
                <a:schemeClr val="tx1"/>
              </a:buClr>
              <a:buFont typeface="Monotype Sorts"/>
              <a:buNone/>
              <a:defRPr/>
            </a:pPr>
            <a:r>
              <a:rPr lang="en-US" sz="4000" b="1" dirty="0" smtClean="0">
                <a:latin typeface="Arial" pitchFamily="34" charset="0"/>
              </a:rPr>
              <a:t>Preoperational (2 to 7)</a:t>
            </a:r>
          </a:p>
          <a:p>
            <a:pPr eaLnBrk="1" hangingPunct="1">
              <a:defRPr/>
            </a:pPr>
            <a:r>
              <a:rPr lang="en-US" sz="2800" dirty="0" smtClean="0"/>
              <a:t>Increasing curiosity and explorative behavior.</a:t>
            </a:r>
          </a:p>
          <a:p>
            <a:pPr eaLnBrk="1" hangingPunct="1">
              <a:defRPr/>
            </a:pPr>
            <a:r>
              <a:rPr lang="en-US" sz="2800" b="1" dirty="0" smtClean="0">
                <a:latin typeface="Arial" pitchFamily="34" charset="0"/>
              </a:rPr>
              <a:t>Thinking is concrete</a:t>
            </a:r>
          </a:p>
          <a:p>
            <a:pPr eaLnBrk="1" hangingPunct="1">
              <a:defRPr/>
            </a:pPr>
            <a:r>
              <a:rPr lang="en-US" b="1" dirty="0" smtClean="0">
                <a:latin typeface="Arial" pitchFamily="34" charset="0"/>
              </a:rPr>
              <a:t>Egocentrism</a:t>
            </a:r>
          </a:p>
          <a:p>
            <a:pPr eaLnBrk="1" hangingPunct="1">
              <a:lnSpc>
                <a:spcPct val="90000"/>
              </a:lnSpc>
              <a:defRPr/>
            </a:pPr>
            <a:endParaRPr lang="en-US"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Developmental Milestones </a:t>
            </a:r>
            <a:endParaRPr lang="en-GB" dirty="0"/>
          </a:p>
        </p:txBody>
      </p:sp>
      <p:graphicFrame>
        <p:nvGraphicFramePr>
          <p:cNvPr id="6" name="Content Placeholder 5"/>
          <p:cNvGraphicFramePr>
            <a:graphicFrameLocks noGrp="1"/>
          </p:cNvGraphicFramePr>
          <p:nvPr>
            <p:ph idx="1"/>
          </p:nvPr>
        </p:nvGraphicFramePr>
        <p:xfrm>
          <a:off x="457200" y="1600200"/>
          <a:ext cx="8229600" cy="5314968"/>
        </p:xfrm>
        <a:graphic>
          <a:graphicData uri="http://schemas.openxmlformats.org/drawingml/2006/table">
            <a:tbl>
              <a:tblPr firstRow="1" bandRow="1">
                <a:tableStyleId>{5C22544A-7EE6-4342-B048-85BDC9FD1C3A}</a:tableStyleId>
              </a:tblPr>
              <a:tblGrid>
                <a:gridCol w="2114536"/>
                <a:gridCol w="6115064"/>
              </a:tblGrid>
              <a:tr h="504351">
                <a:tc>
                  <a:txBody>
                    <a:bodyPr/>
                    <a:lstStyle/>
                    <a:p>
                      <a:r>
                        <a:rPr lang="en-GB" dirty="0" smtClean="0"/>
                        <a:t>Age in months</a:t>
                      </a:r>
                      <a:endParaRPr lang="en-GB" dirty="0"/>
                    </a:p>
                  </a:txBody>
                  <a:tcPr/>
                </a:tc>
                <a:tc>
                  <a:txBody>
                    <a:bodyPr/>
                    <a:lstStyle/>
                    <a:p>
                      <a:r>
                        <a:rPr lang="en-GB" dirty="0" smtClean="0"/>
                        <a:t>Milestones</a:t>
                      </a:r>
                      <a:endParaRPr lang="en-GB" dirty="0"/>
                    </a:p>
                  </a:txBody>
                  <a:tcPr/>
                </a:tc>
              </a:tr>
              <a:tr h="504351">
                <a:tc>
                  <a:txBody>
                    <a:bodyPr/>
                    <a:lstStyle/>
                    <a:p>
                      <a:r>
                        <a:rPr lang="en-GB" dirty="0" smtClean="0"/>
                        <a:t>2</a:t>
                      </a:r>
                      <a:endParaRPr lang="en-GB" dirty="0"/>
                    </a:p>
                  </a:txBody>
                  <a:tcPr/>
                </a:tc>
                <a:tc>
                  <a:txBody>
                    <a:bodyPr/>
                    <a:lstStyle/>
                    <a:p>
                      <a:r>
                        <a:rPr lang="en-GB" dirty="0" smtClean="0"/>
                        <a:t>Attention to objects</a:t>
                      </a:r>
                      <a:endParaRPr lang="en-GB" dirty="0"/>
                    </a:p>
                  </a:txBody>
                  <a:tcPr/>
                </a:tc>
              </a:tr>
              <a:tr h="504351">
                <a:tc>
                  <a:txBody>
                    <a:bodyPr/>
                    <a:lstStyle/>
                    <a:p>
                      <a:r>
                        <a:rPr lang="en-GB" dirty="0" smtClean="0"/>
                        <a:t>3</a:t>
                      </a:r>
                      <a:endParaRPr lang="en-GB" dirty="0"/>
                    </a:p>
                  </a:txBody>
                  <a:tcPr/>
                </a:tc>
                <a:tc>
                  <a:txBody>
                    <a:bodyPr/>
                    <a:lstStyle/>
                    <a:p>
                      <a:r>
                        <a:rPr lang="en-GB" dirty="0" smtClean="0"/>
                        <a:t>No head lag</a:t>
                      </a:r>
                      <a:r>
                        <a:rPr lang="en-GB" baseline="0" dirty="0" smtClean="0"/>
                        <a:t> when pulled up to sitting position</a:t>
                      </a:r>
                      <a:endParaRPr lang="en-GB" dirty="0"/>
                    </a:p>
                  </a:txBody>
                  <a:tcPr/>
                </a:tc>
              </a:tr>
              <a:tr h="504351">
                <a:tc>
                  <a:txBody>
                    <a:bodyPr/>
                    <a:lstStyle/>
                    <a:p>
                      <a:r>
                        <a:rPr lang="en-GB" dirty="0" smtClean="0"/>
                        <a:t>5</a:t>
                      </a:r>
                      <a:endParaRPr lang="en-GB" dirty="0"/>
                    </a:p>
                  </a:txBody>
                  <a:tcPr/>
                </a:tc>
                <a:tc>
                  <a:txBody>
                    <a:bodyPr/>
                    <a:lstStyle/>
                    <a:p>
                      <a:r>
                        <a:rPr lang="en-GB" dirty="0" smtClean="0"/>
                        <a:t>Reaches out for object</a:t>
                      </a:r>
                      <a:endParaRPr lang="en-GB" dirty="0"/>
                    </a:p>
                  </a:txBody>
                  <a:tcPr/>
                </a:tc>
              </a:tr>
              <a:tr h="504351">
                <a:tc>
                  <a:txBody>
                    <a:bodyPr/>
                    <a:lstStyle/>
                    <a:p>
                      <a:r>
                        <a:rPr lang="en-GB" dirty="0" smtClean="0"/>
                        <a:t>6</a:t>
                      </a:r>
                      <a:endParaRPr lang="en-GB" dirty="0"/>
                    </a:p>
                  </a:txBody>
                  <a:tcPr/>
                </a:tc>
                <a:tc>
                  <a:txBody>
                    <a:bodyPr/>
                    <a:lstStyle/>
                    <a:p>
                      <a:r>
                        <a:rPr lang="en-GB" dirty="0" smtClean="0"/>
                        <a:t>Asymmetric tonic neck reflex disappeared, sits steadily   </a:t>
                      </a:r>
                      <a:endParaRPr lang="en-GB" dirty="0"/>
                    </a:p>
                  </a:txBody>
                  <a:tcPr/>
                </a:tc>
              </a:tr>
              <a:tr h="504351">
                <a:tc>
                  <a:txBody>
                    <a:bodyPr/>
                    <a:lstStyle/>
                    <a:p>
                      <a:r>
                        <a:rPr lang="en-GB" dirty="0" smtClean="0"/>
                        <a:t>10</a:t>
                      </a:r>
                      <a:endParaRPr lang="en-GB" dirty="0"/>
                    </a:p>
                  </a:txBody>
                  <a:tcPr/>
                </a:tc>
                <a:tc>
                  <a:txBody>
                    <a:bodyPr/>
                    <a:lstStyle/>
                    <a:p>
                      <a:r>
                        <a:rPr lang="en-GB" dirty="0" smtClean="0"/>
                        <a:t>Bears weight on leg</a:t>
                      </a:r>
                      <a:r>
                        <a:rPr lang="en-GB" baseline="0" dirty="0" smtClean="0"/>
                        <a:t> when standing, chews lumpy foods.</a:t>
                      </a:r>
                      <a:endParaRPr lang="en-GB" dirty="0"/>
                    </a:p>
                  </a:txBody>
                  <a:tcPr/>
                </a:tc>
              </a:tr>
              <a:tr h="504351">
                <a:tc>
                  <a:txBody>
                    <a:bodyPr/>
                    <a:lstStyle/>
                    <a:p>
                      <a:r>
                        <a:rPr lang="en-GB" dirty="0" smtClean="0"/>
                        <a:t>18</a:t>
                      </a:r>
                      <a:endParaRPr lang="en-GB" dirty="0"/>
                    </a:p>
                  </a:txBody>
                  <a:tcPr/>
                </a:tc>
                <a:tc>
                  <a:txBody>
                    <a:bodyPr/>
                    <a:lstStyle/>
                    <a:p>
                      <a:r>
                        <a:rPr lang="en-GB" dirty="0" smtClean="0"/>
                        <a:t>Walks</a:t>
                      </a:r>
                      <a:r>
                        <a:rPr lang="en-GB" baseline="0" dirty="0" smtClean="0"/>
                        <a:t> independently, </a:t>
                      </a:r>
                      <a:r>
                        <a:rPr lang="en-US" sz="1800" kern="1200" dirty="0" smtClean="0">
                          <a:solidFill>
                            <a:schemeClr val="dk1"/>
                          </a:solidFill>
                          <a:latin typeface="+mn-lt"/>
                          <a:ea typeface="+mn-ea"/>
                          <a:cs typeface="+mn-cs"/>
                        </a:rPr>
                        <a:t>has stopped casting or mouthing objects</a:t>
                      </a:r>
                      <a:endParaRPr lang="en-GB" dirty="0"/>
                    </a:p>
                  </a:txBody>
                  <a:tcPr/>
                </a:tc>
              </a:tr>
              <a:tr h="504351">
                <a:tc>
                  <a:txBody>
                    <a:bodyPr/>
                    <a:lstStyle/>
                    <a:p>
                      <a:r>
                        <a:rPr lang="en-GB" dirty="0" smtClean="0"/>
                        <a:t>20</a:t>
                      </a:r>
                      <a:endParaRPr lang="en-GB" dirty="0"/>
                    </a:p>
                  </a:txBody>
                  <a:tcPr/>
                </a:tc>
                <a:tc>
                  <a:txBody>
                    <a:bodyPr/>
                    <a:lstStyle/>
                    <a:p>
                      <a:pPr algn="just">
                        <a:lnSpc>
                          <a:spcPct val="115000"/>
                        </a:lnSpc>
                        <a:spcAft>
                          <a:spcPts val="0"/>
                        </a:spcAft>
                      </a:pPr>
                      <a:r>
                        <a:rPr lang="en-GB" sz="1800" dirty="0" smtClean="0">
                          <a:latin typeface="Calibri"/>
                          <a:ea typeface="Calibri"/>
                          <a:cs typeface="Times New Roman"/>
                        </a:rPr>
                        <a:t>Says</a:t>
                      </a:r>
                      <a:r>
                        <a:rPr lang="en-GB" sz="1800" baseline="0" dirty="0" smtClean="0">
                          <a:latin typeface="Calibri"/>
                          <a:ea typeface="Calibri"/>
                          <a:cs typeface="Times New Roman"/>
                        </a:rPr>
                        <a:t> single words with meaning</a:t>
                      </a:r>
                      <a:endParaRPr lang="en-GB" sz="1800" dirty="0">
                        <a:latin typeface="Calibri"/>
                        <a:ea typeface="Calibri"/>
                        <a:cs typeface="Times New Roman"/>
                      </a:endParaRPr>
                    </a:p>
                  </a:txBody>
                  <a:tcPr marL="9525" marR="9525" marT="9525" marB="9525" anchor="ctr"/>
                </a:tc>
              </a:tr>
              <a:tr h="504351">
                <a:tc>
                  <a:txBody>
                    <a:bodyPr/>
                    <a:lstStyle/>
                    <a:p>
                      <a:r>
                        <a:rPr lang="en-GB" dirty="0" smtClean="0"/>
                        <a:t>28</a:t>
                      </a:r>
                      <a:endParaRPr lang="en-GB" dirty="0"/>
                    </a:p>
                  </a:txBody>
                  <a:tcPr/>
                </a:tc>
                <a:tc>
                  <a:txBody>
                    <a:bodyPr/>
                    <a:lstStyle/>
                    <a:p>
                      <a:r>
                        <a:rPr lang="en-US" sz="1800" kern="1200" dirty="0" smtClean="0">
                          <a:solidFill>
                            <a:schemeClr val="dk1"/>
                          </a:solidFill>
                          <a:latin typeface="+mn-lt"/>
                          <a:ea typeface="+mn-ea"/>
                          <a:cs typeface="+mn-cs"/>
                        </a:rPr>
                        <a:t>Puts two or three words together to make phrases</a:t>
                      </a:r>
                      <a:endParaRPr lang="en-GB" dirty="0"/>
                    </a:p>
                  </a:txBody>
                  <a:tcPr/>
                </a:tc>
              </a:tr>
              <a:tr h="504351">
                <a:tc>
                  <a:txBody>
                    <a:bodyPr/>
                    <a:lstStyle/>
                    <a:p>
                      <a:r>
                        <a:rPr lang="en-GB" dirty="0" smtClean="0"/>
                        <a:t>36</a:t>
                      </a:r>
                      <a:endParaRPr lang="en-GB" dirty="0"/>
                    </a:p>
                  </a:txBody>
                  <a:tcPr/>
                </a:tc>
                <a:tc>
                  <a:txBody>
                    <a:bodyPr/>
                    <a:lstStyle/>
                    <a:p>
                      <a:pPr algn="just">
                        <a:lnSpc>
                          <a:spcPct val="115000"/>
                        </a:lnSpc>
                        <a:spcAft>
                          <a:spcPts val="0"/>
                        </a:spcAft>
                      </a:pPr>
                      <a:r>
                        <a:rPr lang="en-GB" sz="1600" dirty="0" smtClean="0">
                          <a:latin typeface="Calibri"/>
                          <a:ea typeface="Calibri"/>
                          <a:cs typeface="Times New Roman"/>
                        </a:rPr>
                        <a:t> Talks in sentences</a:t>
                      </a:r>
                      <a:endParaRPr lang="en-GB" sz="1600" dirty="0">
                        <a:latin typeface="Calibri"/>
                        <a:ea typeface="Calibri"/>
                        <a:cs typeface="Times New Roman"/>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6870700" cy="1219200"/>
          </a:xfrm>
        </p:spPr>
        <p:txBody>
          <a:bodyPr/>
          <a:lstStyle/>
          <a:p>
            <a:r>
              <a:rPr lang="en-GB" dirty="0" smtClean="0"/>
              <a:t>Developmental Milestones </a:t>
            </a:r>
            <a:endParaRPr lang="en-GB" dirty="0"/>
          </a:p>
        </p:txBody>
      </p:sp>
      <p:graphicFrame>
        <p:nvGraphicFramePr>
          <p:cNvPr id="4" name="Content Placeholder 3"/>
          <p:cNvGraphicFramePr>
            <a:graphicFrameLocks noGrp="1"/>
          </p:cNvGraphicFramePr>
          <p:nvPr>
            <p:ph idx="1"/>
          </p:nvPr>
        </p:nvGraphicFramePr>
        <p:xfrm>
          <a:off x="457200" y="1500177"/>
          <a:ext cx="8229600" cy="5072093"/>
        </p:xfrm>
        <a:graphic>
          <a:graphicData uri="http://schemas.openxmlformats.org/drawingml/2006/table">
            <a:tbl>
              <a:tblPr firstRow="1" bandRow="1">
                <a:tableStyleId>{5C22544A-7EE6-4342-B048-85BDC9FD1C3A}</a:tableStyleId>
              </a:tblPr>
              <a:tblGrid>
                <a:gridCol w="6043626"/>
                <a:gridCol w="2185974"/>
              </a:tblGrid>
              <a:tr h="443861">
                <a:tc>
                  <a:txBody>
                    <a:bodyPr/>
                    <a:lstStyle/>
                    <a:p>
                      <a:r>
                        <a:rPr lang="en-GB" dirty="0" smtClean="0"/>
                        <a:t>Developmental warning signs</a:t>
                      </a:r>
                      <a:endParaRPr lang="en-GB" dirty="0"/>
                    </a:p>
                  </a:txBody>
                  <a:tcPr/>
                </a:tc>
                <a:tc>
                  <a:txBody>
                    <a:bodyPr/>
                    <a:lstStyle/>
                    <a:p>
                      <a:r>
                        <a:rPr lang="en-GB" dirty="0" smtClean="0"/>
                        <a:t>Age</a:t>
                      </a:r>
                      <a:endParaRPr lang="en-GB" dirty="0"/>
                    </a:p>
                  </a:txBody>
                  <a:tcPr/>
                </a:tc>
              </a:tr>
              <a:tr h="633483">
                <a:tc>
                  <a:txBody>
                    <a:bodyPr/>
                    <a:lstStyle/>
                    <a:p>
                      <a:r>
                        <a:rPr lang="en-GB" dirty="0" smtClean="0"/>
                        <a:t>Not smiling at mother</a:t>
                      </a:r>
                      <a:endParaRPr lang="en-GB" dirty="0"/>
                    </a:p>
                  </a:txBody>
                  <a:tcPr/>
                </a:tc>
                <a:tc>
                  <a:txBody>
                    <a:bodyPr/>
                    <a:lstStyle/>
                    <a:p>
                      <a:r>
                        <a:rPr lang="en-GB" dirty="0" smtClean="0"/>
                        <a:t>8 Weeks</a:t>
                      </a:r>
                      <a:endParaRPr lang="en-GB" dirty="0"/>
                    </a:p>
                  </a:txBody>
                  <a:tcPr/>
                </a:tc>
              </a:tr>
              <a:tr h="443861">
                <a:tc>
                  <a:txBody>
                    <a:bodyPr/>
                    <a:lstStyle/>
                    <a:p>
                      <a:r>
                        <a:rPr lang="en-GB" dirty="0" smtClean="0"/>
                        <a:t>Poor</a:t>
                      </a:r>
                      <a:r>
                        <a:rPr lang="en-GB" baseline="0" dirty="0" smtClean="0"/>
                        <a:t> head control</a:t>
                      </a:r>
                      <a:endParaRPr lang="en-GB" dirty="0"/>
                    </a:p>
                  </a:txBody>
                  <a:tcPr/>
                </a:tc>
                <a:tc>
                  <a:txBody>
                    <a:bodyPr/>
                    <a:lstStyle/>
                    <a:p>
                      <a:r>
                        <a:rPr lang="en-GB" dirty="0" smtClean="0"/>
                        <a:t>6 Months</a:t>
                      </a:r>
                      <a:endParaRPr lang="en-GB" dirty="0"/>
                    </a:p>
                  </a:txBody>
                  <a:tcPr/>
                </a:tc>
              </a:tr>
              <a:tr h="443861">
                <a:tc>
                  <a:txBody>
                    <a:bodyPr/>
                    <a:lstStyle/>
                    <a:p>
                      <a:r>
                        <a:rPr lang="en-GB" dirty="0" smtClean="0"/>
                        <a:t>Unable to sit unsupported</a:t>
                      </a:r>
                      <a:endParaRPr lang="en-GB" dirty="0"/>
                    </a:p>
                  </a:txBody>
                  <a:tcPr/>
                </a:tc>
                <a:tc>
                  <a:txBody>
                    <a:bodyPr/>
                    <a:lstStyle/>
                    <a:p>
                      <a:r>
                        <a:rPr lang="en-GB" dirty="0" smtClean="0"/>
                        <a:t>9 Months</a:t>
                      </a:r>
                      <a:endParaRPr lang="en-GB" dirty="0"/>
                    </a:p>
                  </a:txBody>
                  <a:tcPr/>
                </a:tc>
              </a:tr>
              <a:tr h="443861">
                <a:tc>
                  <a:txBody>
                    <a:bodyPr/>
                    <a:lstStyle/>
                    <a:p>
                      <a:r>
                        <a:rPr lang="en-GB" dirty="0" smtClean="0"/>
                        <a:t>Not crawling</a:t>
                      </a:r>
                      <a:endParaRPr lang="en-GB" dirty="0"/>
                    </a:p>
                  </a:txBody>
                  <a:tcPr/>
                </a:tc>
                <a:tc>
                  <a:txBody>
                    <a:bodyPr/>
                    <a:lstStyle/>
                    <a:p>
                      <a:r>
                        <a:rPr lang="en-GB" dirty="0" smtClean="0"/>
                        <a:t>12 Months </a:t>
                      </a:r>
                      <a:endParaRPr lang="en-GB" dirty="0"/>
                    </a:p>
                  </a:txBody>
                  <a:tcPr/>
                </a:tc>
              </a:tr>
              <a:tr h="443861">
                <a:tc>
                  <a:txBody>
                    <a:bodyPr/>
                    <a:lstStyle/>
                    <a:p>
                      <a:r>
                        <a:rPr lang="en-GB" dirty="0" smtClean="0"/>
                        <a:t>Unable to</a:t>
                      </a:r>
                      <a:r>
                        <a:rPr lang="en-GB" baseline="0" dirty="0" smtClean="0"/>
                        <a:t> stand with help </a:t>
                      </a:r>
                      <a:endParaRPr lang="en-GB" dirty="0"/>
                    </a:p>
                  </a:txBody>
                  <a:tcPr/>
                </a:tc>
                <a:tc>
                  <a:txBody>
                    <a:bodyPr/>
                    <a:lstStyle/>
                    <a:p>
                      <a:r>
                        <a:rPr lang="en-GB" dirty="0" smtClean="0"/>
                        <a:t>12 Months</a:t>
                      </a:r>
                      <a:endParaRPr lang="en-GB" dirty="0"/>
                    </a:p>
                  </a:txBody>
                  <a:tcPr/>
                </a:tc>
              </a:tr>
              <a:tr h="443861">
                <a:tc>
                  <a:txBody>
                    <a:bodyPr/>
                    <a:lstStyle/>
                    <a:p>
                      <a:r>
                        <a:rPr lang="en-GB" dirty="0" smtClean="0"/>
                        <a:t>Not babbling</a:t>
                      </a:r>
                      <a:endParaRPr lang="en-GB" dirty="0"/>
                    </a:p>
                  </a:txBody>
                  <a:tcPr/>
                </a:tc>
                <a:tc>
                  <a:txBody>
                    <a:bodyPr/>
                    <a:lstStyle/>
                    <a:p>
                      <a:r>
                        <a:rPr lang="en-GB" dirty="0" smtClean="0"/>
                        <a:t>12 Months</a:t>
                      </a:r>
                      <a:endParaRPr lang="en-GB" dirty="0"/>
                    </a:p>
                  </a:txBody>
                  <a:tcPr/>
                </a:tc>
              </a:tr>
              <a:tr h="443861">
                <a:tc>
                  <a:txBody>
                    <a:bodyPr/>
                    <a:lstStyle/>
                    <a:p>
                      <a:r>
                        <a:rPr lang="en-GB" dirty="0" smtClean="0"/>
                        <a:t>Unable to stand unaided</a:t>
                      </a:r>
                      <a:endParaRPr lang="en-GB" dirty="0"/>
                    </a:p>
                  </a:txBody>
                  <a:tcPr/>
                </a:tc>
                <a:tc>
                  <a:txBody>
                    <a:bodyPr/>
                    <a:lstStyle/>
                    <a:p>
                      <a:r>
                        <a:rPr lang="en-GB" dirty="0" smtClean="0"/>
                        <a:t>15 Months</a:t>
                      </a:r>
                      <a:endParaRPr lang="en-GB" dirty="0"/>
                    </a:p>
                  </a:txBody>
                  <a:tcPr/>
                </a:tc>
              </a:tr>
              <a:tr h="443861">
                <a:tc>
                  <a:txBody>
                    <a:bodyPr/>
                    <a:lstStyle/>
                    <a:p>
                      <a:r>
                        <a:rPr lang="en-GB" dirty="0" smtClean="0"/>
                        <a:t>Not walking independently</a:t>
                      </a:r>
                      <a:endParaRPr lang="en-GB" dirty="0"/>
                    </a:p>
                  </a:txBody>
                  <a:tcPr/>
                </a:tc>
                <a:tc>
                  <a:txBody>
                    <a:bodyPr/>
                    <a:lstStyle/>
                    <a:p>
                      <a:r>
                        <a:rPr lang="en-GB" dirty="0" smtClean="0"/>
                        <a:t>18</a:t>
                      </a:r>
                      <a:r>
                        <a:rPr lang="en-GB" baseline="0" dirty="0" smtClean="0"/>
                        <a:t> Months</a:t>
                      </a:r>
                      <a:endParaRPr lang="en-GB" dirty="0"/>
                    </a:p>
                  </a:txBody>
                  <a:tcPr/>
                </a:tc>
              </a:tr>
              <a:tr h="443861">
                <a:tc>
                  <a:txBody>
                    <a:bodyPr/>
                    <a:lstStyle/>
                    <a:p>
                      <a:r>
                        <a:rPr lang="en-GB" dirty="0" smtClean="0"/>
                        <a:t>Unable to</a:t>
                      </a:r>
                      <a:r>
                        <a:rPr lang="en-GB" baseline="0" dirty="0" smtClean="0"/>
                        <a:t> understand simple commands</a:t>
                      </a:r>
                      <a:endParaRPr lang="en-GB" dirty="0"/>
                    </a:p>
                  </a:txBody>
                  <a:tcPr/>
                </a:tc>
                <a:tc>
                  <a:txBody>
                    <a:bodyPr/>
                    <a:lstStyle/>
                    <a:p>
                      <a:r>
                        <a:rPr lang="en-GB" dirty="0" smtClean="0"/>
                        <a:t>2 Years </a:t>
                      </a:r>
                      <a:endParaRPr lang="en-GB" dirty="0"/>
                    </a:p>
                  </a:txBody>
                  <a:tcPr/>
                </a:tc>
              </a:tr>
              <a:tr h="443861">
                <a:tc>
                  <a:txBody>
                    <a:bodyPr/>
                    <a:lstStyle/>
                    <a:p>
                      <a:r>
                        <a:rPr lang="en-GB" dirty="0" smtClean="0"/>
                        <a:t>Not using two to </a:t>
                      </a:r>
                      <a:r>
                        <a:rPr lang="en-GB" smtClean="0"/>
                        <a:t>three words.</a:t>
                      </a:r>
                      <a:endParaRPr lang="en-GB"/>
                    </a:p>
                  </a:txBody>
                  <a:tcPr/>
                </a:tc>
                <a:tc>
                  <a:txBody>
                    <a:bodyPr/>
                    <a:lstStyle/>
                    <a:p>
                      <a:r>
                        <a:rPr lang="en-GB" dirty="0" smtClean="0"/>
                        <a:t>2.5</a:t>
                      </a:r>
                      <a:r>
                        <a:rPr lang="en-GB" baseline="0" dirty="0" smtClean="0"/>
                        <a:t> Years</a:t>
                      </a:r>
                      <a:endParaRPr lang="en-GB" dirty="0"/>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sz="4400" smtClean="0"/>
              <a:t>DEVELOPMENTAL CHARACTERISTICS</a:t>
            </a:r>
            <a:endParaRPr lang="en-US" smtClean="0"/>
          </a:p>
        </p:txBody>
      </p:sp>
      <p:sp>
        <p:nvSpPr>
          <p:cNvPr id="3" name="Content Placeholder 2"/>
          <p:cNvSpPr>
            <a:spLocks noGrp="1"/>
          </p:cNvSpPr>
          <p:nvPr>
            <p:ph idx="1"/>
          </p:nvPr>
        </p:nvSpPr>
        <p:spPr/>
        <p:txBody>
          <a:bodyPr>
            <a:normAutofit fontScale="85000" lnSpcReduction="20000"/>
          </a:bodyPr>
          <a:lstStyle/>
          <a:p>
            <a:pPr marL="609600" indent="-609600" eaLnBrk="1" fontAlgn="auto" hangingPunct="1">
              <a:spcAft>
                <a:spcPts val="0"/>
              </a:spcAft>
              <a:buClr>
                <a:schemeClr val="accent3"/>
              </a:buClr>
              <a:buNone/>
              <a:defRPr/>
            </a:pPr>
            <a:r>
              <a:rPr lang="en-US" dirty="0" smtClean="0"/>
              <a:t>1. Physical maturation: overall  Gross and fine motor growth, mobility and erectness</a:t>
            </a:r>
          </a:p>
          <a:p>
            <a:pPr marL="609600" indent="-609600" eaLnBrk="1" fontAlgn="auto" hangingPunct="1">
              <a:spcAft>
                <a:spcPts val="0"/>
              </a:spcAft>
              <a:buClr>
                <a:schemeClr val="accent3"/>
              </a:buClr>
              <a:buNone/>
              <a:defRPr/>
            </a:pPr>
            <a:r>
              <a:rPr lang="en-US" dirty="0" smtClean="0"/>
              <a:t>2. Cognitive development: learning, awareness, perception and memory- use of senses</a:t>
            </a:r>
          </a:p>
          <a:p>
            <a:pPr marL="609600" indent="-609600" eaLnBrk="1" fontAlgn="auto" hangingPunct="1">
              <a:spcAft>
                <a:spcPts val="0"/>
              </a:spcAft>
              <a:buClr>
                <a:schemeClr val="accent3"/>
              </a:buClr>
              <a:buNone/>
              <a:defRPr/>
            </a:pPr>
            <a:r>
              <a:rPr lang="en-US" dirty="0" smtClean="0"/>
              <a:t>5.Psychosocial development: relational through play and interaction with people and the environment</a:t>
            </a:r>
          </a:p>
          <a:p>
            <a:pPr marL="609600" indent="-609600" eaLnBrk="1" fontAlgn="auto" hangingPunct="1">
              <a:spcAft>
                <a:spcPts val="0"/>
              </a:spcAft>
              <a:buClr>
                <a:schemeClr val="accent3"/>
              </a:buClr>
              <a:buNone/>
              <a:defRPr/>
            </a:pPr>
            <a:r>
              <a:rPr lang="en-US" dirty="0" smtClean="0"/>
              <a:t>6. Mental development: communication and language, social behavior, self care, intelligence and learning</a:t>
            </a:r>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Normal developmental milestones</a:t>
            </a:r>
          </a:p>
        </p:txBody>
      </p:sp>
      <p:sp>
        <p:nvSpPr>
          <p:cNvPr id="3" name="Content Placeholder 2"/>
          <p:cNvSpPr>
            <a:spLocks noGrp="1"/>
          </p:cNvSpPr>
          <p:nvPr>
            <p:ph idx="1"/>
          </p:nvPr>
        </p:nvSpPr>
        <p:spPr/>
        <p:txBody>
          <a:bodyPr>
            <a:normAutofit fontScale="70000" lnSpcReduction="20000"/>
          </a:bodyPr>
          <a:lstStyle/>
          <a:p>
            <a:pPr marL="274320" indent="-274320" eaLnBrk="1" fontAlgn="auto" hangingPunct="1">
              <a:spcAft>
                <a:spcPts val="0"/>
              </a:spcAft>
              <a:buClr>
                <a:schemeClr val="accent3"/>
              </a:buClr>
              <a:buFont typeface="Wingdings 2"/>
              <a:buChar char=""/>
              <a:defRPr/>
            </a:pPr>
            <a:r>
              <a:rPr lang="en-US" dirty="0" smtClean="0"/>
              <a:t>6 weeks:</a:t>
            </a:r>
          </a:p>
          <a:p>
            <a:pPr marL="274320" indent="-274320" eaLnBrk="1" fontAlgn="auto" hangingPunct="1">
              <a:spcAft>
                <a:spcPts val="0"/>
              </a:spcAft>
              <a:buClr>
                <a:schemeClr val="accent3"/>
              </a:buClr>
              <a:buFont typeface="Wingdings 2"/>
              <a:buNone/>
              <a:defRPr/>
            </a:pPr>
            <a:r>
              <a:rPr lang="en-US" dirty="0" smtClean="0"/>
              <a:t>	</a:t>
            </a:r>
            <a:r>
              <a:rPr lang="en-US" dirty="0" err="1" smtClean="0"/>
              <a:t>Movt</a:t>
            </a:r>
            <a:r>
              <a:rPr lang="en-US" dirty="0" smtClean="0"/>
              <a:t> and posture</a:t>
            </a:r>
          </a:p>
          <a:p>
            <a:pPr marL="640080" lvl="1" indent="-246888" eaLnBrk="1" fontAlgn="auto" hangingPunct="1">
              <a:spcAft>
                <a:spcPts val="0"/>
              </a:spcAft>
              <a:buFont typeface="Wingdings 2"/>
              <a:buChar char=""/>
              <a:defRPr/>
            </a:pPr>
            <a:r>
              <a:rPr lang="en-US" dirty="0" smtClean="0"/>
              <a:t>Head lag not quite complete</a:t>
            </a:r>
          </a:p>
          <a:p>
            <a:pPr marL="640080" lvl="1" indent="-246888" eaLnBrk="1" fontAlgn="auto" hangingPunct="1">
              <a:spcAft>
                <a:spcPts val="0"/>
              </a:spcAft>
              <a:buFont typeface="Wingdings 2"/>
              <a:buChar char=""/>
              <a:defRPr/>
            </a:pPr>
            <a:r>
              <a:rPr lang="en-US" dirty="0" smtClean="0"/>
              <a:t>Primitive responses persist</a:t>
            </a:r>
          </a:p>
          <a:p>
            <a:pPr marL="640080" lvl="1" indent="-246888" eaLnBrk="1" fontAlgn="auto" hangingPunct="1">
              <a:spcAft>
                <a:spcPts val="0"/>
              </a:spcAft>
              <a:buFont typeface="Wingdings 2"/>
              <a:buNone/>
              <a:defRPr/>
            </a:pPr>
            <a:r>
              <a:rPr lang="en-US" dirty="0" smtClean="0"/>
              <a:t>Vision and manipulation</a:t>
            </a:r>
          </a:p>
          <a:p>
            <a:pPr marL="640080" lvl="1" indent="-246888" eaLnBrk="1" fontAlgn="auto" hangingPunct="1">
              <a:spcAft>
                <a:spcPts val="0"/>
              </a:spcAft>
              <a:buFont typeface="Wingdings 2"/>
              <a:buChar char=""/>
              <a:defRPr/>
            </a:pPr>
            <a:r>
              <a:rPr lang="en-US" dirty="0" smtClean="0"/>
              <a:t>	looks at a toy held in midline </a:t>
            </a:r>
          </a:p>
          <a:p>
            <a:pPr marL="640080" lvl="1" indent="-246888" eaLnBrk="1" fontAlgn="auto" hangingPunct="1">
              <a:spcAft>
                <a:spcPts val="0"/>
              </a:spcAft>
              <a:buFont typeface="Wingdings 2"/>
              <a:buChar char=""/>
              <a:defRPr/>
            </a:pPr>
            <a:r>
              <a:rPr lang="en-US" dirty="0" smtClean="0"/>
              <a:t>	follows a moving person</a:t>
            </a:r>
          </a:p>
          <a:p>
            <a:pPr marL="640080" lvl="1" indent="-246888" eaLnBrk="1" fontAlgn="auto" hangingPunct="1">
              <a:spcAft>
                <a:spcPts val="0"/>
              </a:spcAft>
              <a:buFont typeface="Wingdings 2"/>
              <a:buNone/>
              <a:defRPr/>
            </a:pPr>
            <a:r>
              <a:rPr lang="en-US" dirty="0" smtClean="0"/>
              <a:t>Hearing and speech</a:t>
            </a:r>
          </a:p>
          <a:p>
            <a:pPr marL="640080" lvl="1" indent="-246888" eaLnBrk="1" fontAlgn="auto" hangingPunct="1">
              <a:spcAft>
                <a:spcPts val="0"/>
              </a:spcAft>
              <a:buFont typeface="Wingdings 2"/>
              <a:buChar char=""/>
              <a:defRPr/>
            </a:pPr>
            <a:r>
              <a:rPr lang="en-US" dirty="0" smtClean="0"/>
              <a:t>	vocalizes with gurgles</a:t>
            </a:r>
          </a:p>
          <a:p>
            <a:pPr marL="640080" lvl="1" indent="-246888" eaLnBrk="1" fontAlgn="auto" hangingPunct="1">
              <a:spcAft>
                <a:spcPts val="0"/>
              </a:spcAft>
              <a:buFont typeface="Wingdings 2"/>
              <a:buNone/>
              <a:defRPr/>
            </a:pPr>
            <a:r>
              <a:rPr lang="en-US" dirty="0" smtClean="0"/>
              <a:t>Social behavior</a:t>
            </a:r>
          </a:p>
          <a:p>
            <a:pPr marL="640080" lvl="1" indent="-246888" eaLnBrk="1" fontAlgn="auto" hangingPunct="1">
              <a:spcAft>
                <a:spcPts val="0"/>
              </a:spcAft>
              <a:buFont typeface="Wingdings 2"/>
              <a:buChar char=""/>
              <a:defRPr/>
            </a:pPr>
            <a:r>
              <a:rPr lang="en-US" dirty="0" smtClean="0"/>
              <a:t>	smiles briefly when talked to by mother</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4 months</a:t>
            </a:r>
          </a:p>
        </p:txBody>
      </p:sp>
      <p:sp>
        <p:nvSpPr>
          <p:cNvPr id="3" name="Content Placeholder 2"/>
          <p:cNvSpPr>
            <a:spLocks noGrp="1"/>
          </p:cNvSpPr>
          <p:nvPr>
            <p:ph idx="1"/>
          </p:nvPr>
        </p:nvSpPr>
        <p:spPr/>
        <p:txBody>
          <a:bodyPr>
            <a:normAutofit fontScale="70000" lnSpcReduction="20000"/>
          </a:bodyPr>
          <a:lstStyle/>
          <a:p>
            <a:pPr marL="274320" indent="-274320" eaLnBrk="1" fontAlgn="auto" hangingPunct="1">
              <a:spcAft>
                <a:spcPts val="0"/>
              </a:spcAft>
              <a:buClr>
                <a:schemeClr val="accent3"/>
              </a:buClr>
              <a:buFont typeface="Wingdings 2"/>
              <a:buChar char=""/>
              <a:defRPr/>
            </a:pPr>
            <a:r>
              <a:rPr lang="en-US" dirty="0" err="1" smtClean="0"/>
              <a:t>Movt</a:t>
            </a:r>
            <a:r>
              <a:rPr lang="en-US" dirty="0" smtClean="0"/>
              <a:t> and posture:</a:t>
            </a:r>
          </a:p>
          <a:p>
            <a:pPr marL="640080" lvl="1" indent="-246888" eaLnBrk="1" fontAlgn="auto" hangingPunct="1">
              <a:spcAft>
                <a:spcPts val="0"/>
              </a:spcAft>
              <a:buFont typeface="Wingdings 2"/>
              <a:buChar char=""/>
              <a:defRPr/>
            </a:pPr>
            <a:r>
              <a:rPr lang="en-US" dirty="0" smtClean="0"/>
              <a:t>Holds head up in sitting position</a:t>
            </a:r>
          </a:p>
          <a:p>
            <a:pPr marL="640080" lvl="1" indent="-246888" eaLnBrk="1" fontAlgn="auto" hangingPunct="1">
              <a:spcAft>
                <a:spcPts val="0"/>
              </a:spcAft>
              <a:buFont typeface="Wingdings 2"/>
              <a:buChar char=""/>
              <a:defRPr/>
            </a:pPr>
            <a:r>
              <a:rPr lang="en-US" dirty="0" smtClean="0"/>
              <a:t>Rolls from prone to supine </a:t>
            </a:r>
          </a:p>
          <a:p>
            <a:pPr marL="640080" lvl="1" indent="-246888" eaLnBrk="1" fontAlgn="auto" hangingPunct="1">
              <a:spcAft>
                <a:spcPts val="0"/>
              </a:spcAft>
              <a:buFont typeface="Wingdings 2"/>
              <a:buChar char=""/>
              <a:defRPr/>
            </a:pPr>
            <a:r>
              <a:rPr lang="en-US" dirty="0" smtClean="0"/>
              <a:t>Primitive responses are gone</a:t>
            </a:r>
          </a:p>
          <a:p>
            <a:pPr marL="393192" lvl="1" indent="0" eaLnBrk="1" fontAlgn="auto" hangingPunct="1">
              <a:spcAft>
                <a:spcPts val="0"/>
              </a:spcAft>
              <a:buFont typeface="Wingdings 2"/>
              <a:buNone/>
              <a:defRPr/>
            </a:pPr>
            <a:r>
              <a:rPr lang="en-US" dirty="0" smtClean="0"/>
              <a:t>Vision and manipulation</a:t>
            </a:r>
          </a:p>
          <a:p>
            <a:pPr marL="640080" lvl="1" indent="-246888" eaLnBrk="1" fontAlgn="auto" hangingPunct="1">
              <a:spcAft>
                <a:spcPts val="0"/>
              </a:spcAft>
              <a:buFont typeface="Wingdings 2"/>
              <a:buChar char=""/>
              <a:defRPr/>
            </a:pPr>
            <a:r>
              <a:rPr lang="en-US" dirty="0" smtClean="0"/>
              <a:t>Watches hands </a:t>
            </a:r>
          </a:p>
          <a:p>
            <a:pPr marL="640080" lvl="1" indent="-246888" eaLnBrk="1" fontAlgn="auto" hangingPunct="1">
              <a:spcAft>
                <a:spcPts val="0"/>
              </a:spcAft>
              <a:buFont typeface="Wingdings 2"/>
              <a:buChar char=""/>
              <a:defRPr/>
            </a:pPr>
            <a:r>
              <a:rPr lang="en-US" dirty="0" smtClean="0"/>
              <a:t>Pull at their clothes</a:t>
            </a:r>
          </a:p>
          <a:p>
            <a:pPr marL="640080" lvl="1" indent="-246888" eaLnBrk="1" fontAlgn="auto" hangingPunct="1">
              <a:spcAft>
                <a:spcPts val="0"/>
              </a:spcAft>
              <a:buFont typeface="Wingdings 2"/>
              <a:buChar char=""/>
              <a:defRPr/>
            </a:pPr>
            <a:r>
              <a:rPr lang="en-US" dirty="0" smtClean="0"/>
              <a:t>Tries to grasp objects</a:t>
            </a:r>
          </a:p>
          <a:p>
            <a:pPr marL="393192" lvl="1" indent="0" eaLnBrk="1" fontAlgn="auto" hangingPunct="1">
              <a:spcAft>
                <a:spcPts val="0"/>
              </a:spcAft>
              <a:buFont typeface="Wingdings 2"/>
              <a:buNone/>
              <a:defRPr/>
            </a:pPr>
            <a:r>
              <a:rPr lang="en-US" dirty="0" smtClean="0"/>
              <a:t>Hearing and speech</a:t>
            </a:r>
          </a:p>
          <a:p>
            <a:pPr marL="640080" lvl="1" indent="-246888" eaLnBrk="1" fontAlgn="auto" hangingPunct="1">
              <a:spcAft>
                <a:spcPts val="0"/>
              </a:spcAft>
              <a:buFont typeface="Wingdings 2"/>
              <a:buChar char=""/>
              <a:defRPr/>
            </a:pPr>
            <a:r>
              <a:rPr lang="en-US" dirty="0" smtClean="0"/>
              <a:t>Turns head to sound laughs</a:t>
            </a:r>
          </a:p>
          <a:p>
            <a:pPr marL="640080" lvl="1" indent="-246888" eaLnBrk="1" fontAlgn="auto" hangingPunct="1">
              <a:spcAft>
                <a:spcPts val="0"/>
              </a:spcAft>
              <a:buFont typeface="Wingdings 2"/>
              <a:buChar char=""/>
              <a:defRPr/>
            </a:pPr>
            <a:r>
              <a:rPr lang="en-US" dirty="0" smtClean="0"/>
              <a:t>Social </a:t>
            </a:r>
            <a:r>
              <a:rPr lang="en-US" dirty="0" err="1" smtClean="0"/>
              <a:t>behaviour</a:t>
            </a:r>
            <a:r>
              <a:rPr lang="en-US" dirty="0" smtClean="0"/>
              <a:t>: recognizes mother, becomes excited by toys</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7 months+</a:t>
            </a:r>
          </a:p>
        </p:txBody>
      </p:sp>
      <p:sp>
        <p:nvSpPr>
          <p:cNvPr id="25603" name="Content Placeholder 2"/>
          <p:cNvSpPr>
            <a:spLocks noGrp="1"/>
          </p:cNvSpPr>
          <p:nvPr>
            <p:ph idx="1"/>
          </p:nvPr>
        </p:nvSpPr>
        <p:spPr>
          <a:xfrm>
            <a:off x="685800" y="1828800"/>
            <a:ext cx="8153400" cy="3657600"/>
          </a:xfrm>
        </p:spPr>
        <p:txBody>
          <a:bodyPr/>
          <a:lstStyle/>
          <a:p>
            <a:pPr eaLnBrk="1" hangingPunct="1"/>
            <a:r>
              <a:rPr lang="en-US" sz="2800" dirty="0" err="1" smtClean="0"/>
              <a:t>Movt</a:t>
            </a:r>
            <a:r>
              <a:rPr lang="en-US" sz="2800" dirty="0" smtClean="0"/>
              <a:t> and posture: sits </a:t>
            </a:r>
            <a:r>
              <a:rPr lang="en-US" sz="2800" dirty="0" err="1" smtClean="0"/>
              <a:t>unsupported,rolls</a:t>
            </a:r>
            <a:r>
              <a:rPr lang="en-US" sz="2800" dirty="0" smtClean="0"/>
              <a:t> from supine to </a:t>
            </a:r>
            <a:r>
              <a:rPr lang="en-US" sz="2800" dirty="0" err="1" smtClean="0"/>
              <a:t>prone,bounces</a:t>
            </a:r>
            <a:r>
              <a:rPr lang="en-US" sz="2800" dirty="0" smtClean="0"/>
              <a:t> with pleasure,</a:t>
            </a:r>
          </a:p>
          <a:p>
            <a:pPr eaLnBrk="1" hangingPunct="1"/>
            <a:r>
              <a:rPr lang="en-US" sz="2800" dirty="0" smtClean="0"/>
              <a:t>Vision and manipulation: transfers objects from hand to </a:t>
            </a:r>
            <a:r>
              <a:rPr lang="en-US" sz="2800" dirty="0" err="1" smtClean="0"/>
              <a:t>hand,bangs</a:t>
            </a:r>
            <a:r>
              <a:rPr lang="en-US" sz="2800" dirty="0" smtClean="0"/>
              <a:t> toy on table, watches small moving objects</a:t>
            </a:r>
          </a:p>
          <a:p>
            <a:pPr eaLnBrk="1" hangingPunct="1"/>
            <a:r>
              <a:rPr lang="en-US" sz="2800" dirty="0" smtClean="0"/>
              <a:t>Hearing and speech: says </a:t>
            </a:r>
            <a:r>
              <a:rPr lang="en-US" sz="2800" dirty="0" err="1" smtClean="0"/>
              <a:t>da,ba,ka</a:t>
            </a:r>
            <a:r>
              <a:rPr lang="en-US" sz="2800" dirty="0" smtClean="0"/>
              <a:t>,</a:t>
            </a:r>
          </a:p>
          <a:p>
            <a:pPr eaLnBrk="1" hangingPunct="1"/>
            <a:r>
              <a:rPr lang="en-US" sz="2800" dirty="0" smtClean="0"/>
              <a:t>Social behavior: tries to feed himself, puts objects in their mouth</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smtClean="0"/>
              <a:t>10 months</a:t>
            </a:r>
          </a:p>
        </p:txBody>
      </p:sp>
      <p:sp>
        <p:nvSpPr>
          <p:cNvPr id="26627" name="Content Placeholder 2"/>
          <p:cNvSpPr>
            <a:spLocks noGrp="1"/>
          </p:cNvSpPr>
          <p:nvPr>
            <p:ph idx="1"/>
          </p:nvPr>
        </p:nvSpPr>
        <p:spPr>
          <a:xfrm>
            <a:off x="685800" y="1828800"/>
            <a:ext cx="8458200" cy="4191000"/>
          </a:xfrm>
        </p:spPr>
        <p:txBody>
          <a:bodyPr/>
          <a:lstStyle/>
          <a:p>
            <a:pPr eaLnBrk="1" hangingPunct="1"/>
            <a:r>
              <a:rPr lang="en-US" sz="2400" dirty="0" smtClean="0"/>
              <a:t> </a:t>
            </a:r>
            <a:r>
              <a:rPr lang="en-US" sz="2400" dirty="0" err="1" smtClean="0"/>
              <a:t>movt</a:t>
            </a:r>
            <a:r>
              <a:rPr lang="en-US" sz="2400" dirty="0" smtClean="0"/>
              <a:t> and posture; crawls, gets to sitting position without </a:t>
            </a:r>
            <a:r>
              <a:rPr lang="en-US" sz="2400" dirty="0" err="1" smtClean="0"/>
              <a:t>help,can</a:t>
            </a:r>
            <a:r>
              <a:rPr lang="en-US" sz="2400" dirty="0" smtClean="0"/>
              <a:t> pull up to </a:t>
            </a:r>
            <a:r>
              <a:rPr lang="en-US" sz="2400" dirty="0" err="1" smtClean="0"/>
              <a:t>standing,lifts</a:t>
            </a:r>
            <a:r>
              <a:rPr lang="en-US" sz="2400" dirty="0" smtClean="0"/>
              <a:t> one foot when standing,</a:t>
            </a:r>
          </a:p>
          <a:p>
            <a:pPr eaLnBrk="1" hangingPunct="1"/>
            <a:r>
              <a:rPr lang="en-US" sz="2400" dirty="0" smtClean="0"/>
              <a:t>Vision and </a:t>
            </a:r>
            <a:r>
              <a:rPr lang="en-US" sz="2400" dirty="0" err="1" smtClean="0"/>
              <a:t>manipulation:reaches</a:t>
            </a:r>
            <a:r>
              <a:rPr lang="en-US" sz="2400" dirty="0" smtClean="0"/>
              <a:t> for objects with index </a:t>
            </a:r>
            <a:r>
              <a:rPr lang="en-US" sz="2400" dirty="0" err="1" smtClean="0"/>
              <a:t>finger,has</a:t>
            </a:r>
            <a:r>
              <a:rPr lang="en-US" sz="2400" dirty="0" smtClean="0"/>
              <a:t> developed finger-thumb </a:t>
            </a:r>
            <a:r>
              <a:rPr lang="en-US" sz="2400" dirty="0" err="1" smtClean="0"/>
              <a:t>grasp,will</a:t>
            </a:r>
            <a:r>
              <a:rPr lang="en-US" sz="2400" dirty="0" smtClean="0"/>
              <a:t> place objects on examiner’s hands but not release them,</a:t>
            </a:r>
          </a:p>
          <a:p>
            <a:pPr eaLnBrk="1" hangingPunct="1"/>
            <a:r>
              <a:rPr lang="en-US" sz="2400" dirty="0" smtClean="0"/>
              <a:t>Hearing and </a:t>
            </a:r>
            <a:r>
              <a:rPr lang="en-US" sz="2400" dirty="0" err="1" smtClean="0"/>
              <a:t>speech;says</a:t>
            </a:r>
            <a:r>
              <a:rPr lang="en-US" sz="2400" dirty="0" smtClean="0"/>
              <a:t> one word with meaning</a:t>
            </a:r>
          </a:p>
          <a:p>
            <a:pPr eaLnBrk="1" hangingPunct="1"/>
            <a:r>
              <a:rPr lang="en-US" sz="2400" dirty="0" smtClean="0"/>
              <a:t>Social </a:t>
            </a:r>
            <a:r>
              <a:rPr lang="en-US" sz="2400" dirty="0" err="1" smtClean="0"/>
              <a:t>behavior;say</a:t>
            </a:r>
            <a:r>
              <a:rPr lang="en-US" sz="2400" dirty="0" smtClean="0"/>
              <a:t> bye-</a:t>
            </a:r>
            <a:r>
              <a:rPr lang="en-US" sz="2400" dirty="0" err="1" smtClean="0"/>
              <a:t>bye,deliberately</a:t>
            </a:r>
            <a:r>
              <a:rPr lang="en-US" sz="2400" dirty="0" smtClean="0"/>
              <a:t> drops </a:t>
            </a:r>
            <a:r>
              <a:rPr lang="en-US" sz="2400" dirty="0" err="1" smtClean="0"/>
              <a:t>objects,puts</a:t>
            </a:r>
            <a:r>
              <a:rPr lang="en-US" sz="2400" dirty="0" smtClean="0"/>
              <a:t> objects in and out of boxes</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smtClean="0"/>
              <a:t>13 months</a:t>
            </a:r>
          </a:p>
        </p:txBody>
      </p:sp>
      <p:sp>
        <p:nvSpPr>
          <p:cNvPr id="27651" name="Content Placeholder 2"/>
          <p:cNvSpPr>
            <a:spLocks noGrp="1"/>
          </p:cNvSpPr>
          <p:nvPr>
            <p:ph idx="1"/>
          </p:nvPr>
        </p:nvSpPr>
        <p:spPr>
          <a:xfrm>
            <a:off x="685800" y="1828800"/>
            <a:ext cx="8077200" cy="3657600"/>
          </a:xfrm>
        </p:spPr>
        <p:txBody>
          <a:bodyPr/>
          <a:lstStyle/>
          <a:p>
            <a:pPr eaLnBrk="1" hangingPunct="1"/>
            <a:r>
              <a:rPr lang="en-US" sz="2800" dirty="0" err="1" smtClean="0"/>
              <a:t>Movt</a:t>
            </a:r>
            <a:r>
              <a:rPr lang="en-US" sz="2800" dirty="0" smtClean="0"/>
              <a:t> and </a:t>
            </a:r>
            <a:r>
              <a:rPr lang="en-US" sz="2800" dirty="0" err="1" smtClean="0"/>
              <a:t>posture;walks</a:t>
            </a:r>
            <a:r>
              <a:rPr lang="en-US" sz="2800" dirty="0" smtClean="0"/>
              <a:t> </a:t>
            </a:r>
            <a:r>
              <a:rPr lang="en-US" sz="2800" dirty="0" err="1" smtClean="0"/>
              <a:t>unsupported,may</a:t>
            </a:r>
            <a:r>
              <a:rPr lang="en-US" sz="2800" dirty="0" smtClean="0"/>
              <a:t> </a:t>
            </a:r>
            <a:r>
              <a:rPr lang="en-US" sz="2800" dirty="0" err="1" smtClean="0"/>
              <a:t>shffle</a:t>
            </a:r>
            <a:r>
              <a:rPr lang="en-US" sz="2800" dirty="0" smtClean="0"/>
              <a:t> on buttocks and hands</a:t>
            </a:r>
          </a:p>
          <a:p>
            <a:pPr eaLnBrk="1" hangingPunct="1"/>
            <a:r>
              <a:rPr lang="en-US" sz="2800" dirty="0" smtClean="0"/>
              <a:t>Vision and </a:t>
            </a:r>
            <a:r>
              <a:rPr lang="en-US" sz="2800" dirty="0" err="1" smtClean="0"/>
              <a:t>manipulation:can</a:t>
            </a:r>
            <a:r>
              <a:rPr lang="en-US" sz="2800" dirty="0" smtClean="0"/>
              <a:t> hold two cubes in one </a:t>
            </a:r>
            <a:r>
              <a:rPr lang="en-US" sz="2800" dirty="0" err="1" smtClean="0"/>
              <a:t>hand,makes</a:t>
            </a:r>
            <a:r>
              <a:rPr lang="en-US" sz="2800" dirty="0" smtClean="0"/>
              <a:t> marks with pen,</a:t>
            </a:r>
          </a:p>
          <a:p>
            <a:pPr eaLnBrk="1" hangingPunct="1"/>
            <a:r>
              <a:rPr lang="en-US" sz="2800" dirty="0" smtClean="0"/>
              <a:t>Hearing and </a:t>
            </a:r>
            <a:r>
              <a:rPr lang="en-US" sz="2800" dirty="0" err="1" smtClean="0"/>
              <a:t>speech:says</a:t>
            </a:r>
            <a:r>
              <a:rPr lang="en-US" sz="2800" dirty="0" smtClean="0"/>
              <a:t> two or three words with meaning</a:t>
            </a:r>
          </a:p>
          <a:p>
            <a:pPr eaLnBrk="1" hangingPunct="1"/>
            <a:r>
              <a:rPr lang="en-US" sz="2800" dirty="0" smtClean="0"/>
              <a:t>Social </a:t>
            </a:r>
            <a:r>
              <a:rPr lang="en-US" sz="2800" dirty="0" err="1" smtClean="0"/>
              <a:t>behavior:understands</a:t>
            </a:r>
            <a:r>
              <a:rPr lang="en-US" sz="2800" dirty="0" smtClean="0"/>
              <a:t> simple questions</a:t>
            </a:r>
          </a:p>
          <a:p>
            <a:pPr eaLnBrk="1" hangingPunct="1"/>
            <a:endParaRPr lang="en-US" dirty="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smtClean="0"/>
              <a:t>15 months</a:t>
            </a:r>
          </a:p>
        </p:txBody>
      </p:sp>
      <p:sp>
        <p:nvSpPr>
          <p:cNvPr id="28675" name="Content Placeholder 2"/>
          <p:cNvSpPr>
            <a:spLocks noGrp="1"/>
          </p:cNvSpPr>
          <p:nvPr>
            <p:ph idx="1"/>
          </p:nvPr>
        </p:nvSpPr>
        <p:spPr>
          <a:xfrm>
            <a:off x="304800" y="1447800"/>
            <a:ext cx="8534400" cy="4038600"/>
          </a:xfrm>
        </p:spPr>
        <p:txBody>
          <a:bodyPr/>
          <a:lstStyle/>
          <a:p>
            <a:pPr eaLnBrk="1" hangingPunct="1"/>
            <a:r>
              <a:rPr lang="en-US" dirty="0" err="1" smtClean="0"/>
              <a:t>Movt</a:t>
            </a:r>
            <a:r>
              <a:rPr lang="en-US" dirty="0" smtClean="0"/>
              <a:t> and </a:t>
            </a:r>
            <a:r>
              <a:rPr lang="en-US" dirty="0" err="1" smtClean="0"/>
              <a:t>posture;stands</a:t>
            </a:r>
            <a:r>
              <a:rPr lang="en-US" dirty="0" smtClean="0"/>
              <a:t> without </a:t>
            </a:r>
            <a:r>
              <a:rPr lang="en-US" dirty="0" err="1" smtClean="0"/>
              <a:t>support,climbs</a:t>
            </a:r>
            <a:r>
              <a:rPr lang="en-US" dirty="0" smtClean="0"/>
              <a:t> </a:t>
            </a:r>
            <a:r>
              <a:rPr lang="en-US" dirty="0" err="1" smtClean="0"/>
              <a:t>stairs,walks</a:t>
            </a:r>
            <a:r>
              <a:rPr lang="en-US" dirty="0" smtClean="0"/>
              <a:t> with broad based gait</a:t>
            </a:r>
          </a:p>
          <a:p>
            <a:pPr eaLnBrk="1" hangingPunct="1"/>
            <a:r>
              <a:rPr lang="en-US" dirty="0" smtClean="0"/>
              <a:t>Vision and </a:t>
            </a:r>
            <a:r>
              <a:rPr lang="en-US" dirty="0" err="1" smtClean="0"/>
              <a:t>manipulation:builds</a:t>
            </a:r>
            <a:r>
              <a:rPr lang="en-US" dirty="0" smtClean="0"/>
              <a:t> a tower of two </a:t>
            </a:r>
            <a:r>
              <a:rPr lang="en-US" dirty="0" err="1" smtClean="0"/>
              <a:t>cubes,takes</a:t>
            </a:r>
            <a:r>
              <a:rPr lang="en-US" dirty="0" smtClean="0"/>
              <a:t> off shoes </a:t>
            </a:r>
          </a:p>
          <a:p>
            <a:pPr eaLnBrk="1" hangingPunct="1"/>
            <a:r>
              <a:rPr lang="en-US" dirty="0" smtClean="0"/>
              <a:t>Hearing and </a:t>
            </a:r>
            <a:r>
              <a:rPr lang="en-US" dirty="0" err="1" smtClean="0"/>
              <a:t>speech;around</a:t>
            </a:r>
            <a:r>
              <a:rPr lang="en-US" dirty="0" smtClean="0"/>
              <a:t> 12 words</a:t>
            </a:r>
          </a:p>
          <a:p>
            <a:pPr eaLnBrk="1" hangingPunct="1"/>
            <a:r>
              <a:rPr lang="en-US" dirty="0" smtClean="0"/>
              <a:t>Social </a:t>
            </a:r>
            <a:r>
              <a:rPr lang="en-US" dirty="0" err="1" smtClean="0"/>
              <a:t>behavior:asks</a:t>
            </a:r>
            <a:r>
              <a:rPr lang="en-US" dirty="0" smtClean="0"/>
              <a:t> for things by </a:t>
            </a:r>
            <a:r>
              <a:rPr lang="en-US" dirty="0" err="1" smtClean="0"/>
              <a:t>pointing,can</a:t>
            </a:r>
            <a:r>
              <a:rPr lang="en-US" dirty="0" smtClean="0"/>
              <a:t> use a book</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hallmarks of quality care</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sz="2400" dirty="0" smtClean="0"/>
              <a:t>Compassion, </a:t>
            </a:r>
          </a:p>
          <a:p>
            <a:pPr>
              <a:buFont typeface="Wingdings" pitchFamily="2" charset="2"/>
              <a:buChar char="ü"/>
            </a:pPr>
            <a:r>
              <a:rPr lang="en-US" sz="2400" dirty="0" smtClean="0"/>
              <a:t>advocacy, </a:t>
            </a:r>
          </a:p>
          <a:p>
            <a:pPr>
              <a:buFont typeface="Wingdings" pitchFamily="2" charset="2"/>
              <a:buChar char="ü"/>
            </a:pPr>
            <a:r>
              <a:rPr lang="en-US" sz="2400" dirty="0" smtClean="0"/>
              <a:t>care coordination, </a:t>
            </a:r>
          </a:p>
          <a:p>
            <a:pPr>
              <a:buFont typeface="Wingdings" pitchFamily="2" charset="2"/>
              <a:buChar char="ü"/>
            </a:pPr>
            <a:r>
              <a:rPr lang="en-US" sz="2400" dirty="0" smtClean="0"/>
              <a:t>continuity of</a:t>
            </a:r>
            <a:r>
              <a:rPr lang="en-US" sz="2400" b="1" dirty="0" smtClean="0"/>
              <a:t> </a:t>
            </a:r>
            <a:r>
              <a:rPr lang="en-US" sz="2400" dirty="0" smtClean="0"/>
              <a:t>care, and </a:t>
            </a:r>
          </a:p>
          <a:p>
            <a:pPr>
              <a:buFont typeface="Wingdings" pitchFamily="2" charset="2"/>
              <a:buChar char="ü"/>
            </a:pPr>
            <a:r>
              <a:rPr lang="en-US" sz="2400" dirty="0" smtClean="0"/>
              <a:t>a holistic approach </a:t>
            </a:r>
          </a:p>
          <a:p>
            <a:r>
              <a:rPr lang="en-US" dirty="0" smtClean="0"/>
              <a:t>These themes provide the context for standards that direct the practice of pediatric nurses.</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smtClean="0"/>
              <a:t>18 months</a:t>
            </a:r>
          </a:p>
        </p:txBody>
      </p:sp>
      <p:sp>
        <p:nvSpPr>
          <p:cNvPr id="29699" name="Content Placeholder 2"/>
          <p:cNvSpPr>
            <a:spLocks noGrp="1"/>
          </p:cNvSpPr>
          <p:nvPr>
            <p:ph idx="1"/>
          </p:nvPr>
        </p:nvSpPr>
        <p:spPr/>
        <p:txBody>
          <a:bodyPr/>
          <a:lstStyle/>
          <a:p>
            <a:pPr eaLnBrk="1" hangingPunct="1"/>
            <a:r>
              <a:rPr lang="en-US" sz="2400" dirty="0" err="1" smtClean="0"/>
              <a:t>Movt</a:t>
            </a:r>
            <a:r>
              <a:rPr lang="en-US" sz="2400" dirty="0" smtClean="0"/>
              <a:t> and </a:t>
            </a:r>
            <a:r>
              <a:rPr lang="en-US" sz="2400" dirty="0" err="1" smtClean="0"/>
              <a:t>posture;runsand</a:t>
            </a:r>
            <a:r>
              <a:rPr lang="en-US" sz="2400" dirty="0" smtClean="0"/>
              <a:t> </a:t>
            </a:r>
            <a:r>
              <a:rPr lang="en-US" sz="2400" dirty="0" err="1" smtClean="0"/>
              <a:t>jumps,can</a:t>
            </a:r>
            <a:r>
              <a:rPr lang="en-US" sz="2400" dirty="0" smtClean="0"/>
              <a:t> climb onto a chair and sit down</a:t>
            </a:r>
          </a:p>
          <a:p>
            <a:pPr eaLnBrk="1" hangingPunct="1"/>
            <a:r>
              <a:rPr lang="en-US" sz="2400" dirty="0" smtClean="0"/>
              <a:t>Vision and </a:t>
            </a:r>
            <a:r>
              <a:rPr lang="en-US" sz="2400" dirty="0" err="1" smtClean="0"/>
              <a:t>manipulation;tower</a:t>
            </a:r>
            <a:r>
              <a:rPr lang="en-US" sz="2400" dirty="0" smtClean="0"/>
              <a:t> of three </a:t>
            </a:r>
            <a:r>
              <a:rPr lang="en-US" sz="2400" dirty="0" err="1" smtClean="0"/>
              <a:t>cubes,turns</a:t>
            </a:r>
            <a:r>
              <a:rPr lang="en-US" sz="2400" dirty="0" smtClean="0"/>
              <a:t> pages of a </a:t>
            </a:r>
            <a:r>
              <a:rPr lang="en-US" sz="2400" dirty="0" err="1" smtClean="0"/>
              <a:t>book,scribbles</a:t>
            </a:r>
            <a:endParaRPr lang="en-US" sz="2400" dirty="0" smtClean="0"/>
          </a:p>
          <a:p>
            <a:pPr eaLnBrk="1" hangingPunct="1"/>
            <a:r>
              <a:rPr lang="en-US" sz="2400" dirty="0" smtClean="0"/>
              <a:t>Hearing and </a:t>
            </a:r>
            <a:r>
              <a:rPr lang="en-US" sz="2400" dirty="0" err="1" smtClean="0"/>
              <a:t>speech;is</a:t>
            </a:r>
            <a:r>
              <a:rPr lang="en-US" sz="2400" dirty="0" smtClean="0"/>
              <a:t> beginning to join two words together</a:t>
            </a:r>
          </a:p>
          <a:p>
            <a:pPr eaLnBrk="1" hangingPunct="1"/>
            <a:r>
              <a:rPr lang="en-US" sz="2400" dirty="0" smtClean="0"/>
              <a:t>Social </a:t>
            </a:r>
            <a:r>
              <a:rPr lang="en-US" sz="2400" dirty="0" err="1" smtClean="0"/>
              <a:t>behavior:recognizes</a:t>
            </a:r>
            <a:r>
              <a:rPr lang="en-US" sz="2400" dirty="0" smtClean="0"/>
              <a:t> cars and animals in a </a:t>
            </a:r>
            <a:r>
              <a:rPr lang="en-US" sz="2400" dirty="0" err="1" smtClean="0"/>
              <a:t>book,points</a:t>
            </a:r>
            <a:r>
              <a:rPr lang="en-US" sz="2400" dirty="0" smtClean="0"/>
              <a:t> to </a:t>
            </a:r>
            <a:r>
              <a:rPr lang="en-US" sz="2400" dirty="0" err="1" smtClean="0"/>
              <a:t>nose,ear</a:t>
            </a:r>
            <a:r>
              <a:rPr lang="en-US" sz="2400" dirty="0" smtClean="0"/>
              <a:t> on </a:t>
            </a:r>
            <a:r>
              <a:rPr lang="en-US" sz="2400" dirty="0" err="1" smtClean="0"/>
              <a:t>request,carries</a:t>
            </a:r>
            <a:r>
              <a:rPr lang="en-US" sz="2400" dirty="0" smtClean="0"/>
              <a:t> out simple orders,</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400" smtClean="0"/>
              <a:t>Newborn Flexion</a:t>
            </a:r>
            <a:endParaRPr lang="en-US" smtClean="0"/>
          </a:p>
        </p:txBody>
      </p:sp>
      <p:pic>
        <p:nvPicPr>
          <p:cNvPr id="33795" name="Picture 5" descr="A03963-08-06"/>
          <p:cNvPicPr>
            <a:picLocks noGrp="1" noChangeAspect="1" noChangeArrowheads="1"/>
          </p:cNvPicPr>
          <p:nvPr>
            <p:ph idx="1"/>
          </p:nvPr>
        </p:nvPicPr>
        <p:blipFill>
          <a:blip r:embed="rId2"/>
          <a:srcRect/>
          <a:stretch>
            <a:fillRect/>
          </a:stretch>
        </p:blipFill>
        <p:spPr>
          <a:xfrm>
            <a:off x="2814638" y="2528888"/>
            <a:ext cx="3514725" cy="3200400"/>
          </a:xfr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457200" y="704850"/>
            <a:ext cx="8229600" cy="1143000"/>
          </a:xfrm>
        </p:spPr>
        <p:txBody>
          <a:bodyPr/>
          <a:lstStyle/>
          <a:p>
            <a:pPr eaLnBrk="1" hangingPunct="1"/>
            <a:r>
              <a:rPr lang="en-US" sz="4400" smtClean="0"/>
              <a:t>Fontanels</a:t>
            </a:r>
            <a:endParaRPr lang="en-US" smtClean="0"/>
          </a:p>
        </p:txBody>
      </p:sp>
      <p:pic>
        <p:nvPicPr>
          <p:cNvPr id="34819" name="Content Placeholder 6" descr="A03963-08-07A"/>
          <p:cNvPicPr>
            <a:picLocks noGrp="1" noChangeAspect="1" noChangeArrowheads="1"/>
          </p:cNvPicPr>
          <p:nvPr>
            <p:ph sz="half" idx="1"/>
          </p:nvPr>
        </p:nvPicPr>
        <p:blipFill>
          <a:blip r:embed="rId2"/>
          <a:srcRect/>
          <a:stretch>
            <a:fillRect/>
          </a:stretch>
        </p:blipFill>
        <p:spPr>
          <a:xfrm>
            <a:off x="1485900" y="2241550"/>
            <a:ext cx="3028950" cy="3792538"/>
          </a:xfrm>
        </p:spPr>
      </p:pic>
      <p:pic>
        <p:nvPicPr>
          <p:cNvPr id="34820" name="Content Placeholder 7" descr="A03963-08-07B"/>
          <p:cNvPicPr>
            <a:picLocks noGrp="1" noChangeAspect="1" noChangeArrowheads="1"/>
          </p:cNvPicPr>
          <p:nvPr>
            <p:ph sz="half" idx="2"/>
          </p:nvPr>
        </p:nvPicPr>
        <p:blipFill>
          <a:blip r:embed="rId3"/>
          <a:srcRect/>
          <a:stretch>
            <a:fillRect/>
          </a:stretch>
        </p:blipFill>
        <p:spPr>
          <a:xfrm>
            <a:off x="4629150" y="2173288"/>
            <a:ext cx="3028950" cy="3929062"/>
          </a:xfr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5"/>
          <p:cNvSpPr>
            <a:spLocks noGrp="1"/>
          </p:cNvSpPr>
          <p:nvPr>
            <p:ph type="title"/>
          </p:nvPr>
        </p:nvSpPr>
        <p:spPr>
          <a:xfrm>
            <a:off x="457200" y="704850"/>
            <a:ext cx="8229600" cy="1143000"/>
          </a:xfrm>
        </p:spPr>
        <p:txBody>
          <a:bodyPr/>
          <a:lstStyle/>
          <a:p>
            <a:pPr eaLnBrk="1" hangingPunct="1"/>
            <a:r>
              <a:rPr lang="en-US" smtClean="0"/>
              <a:t>Newborn Head Control</a:t>
            </a:r>
          </a:p>
        </p:txBody>
      </p:sp>
      <p:pic>
        <p:nvPicPr>
          <p:cNvPr id="35843" name="Picture 5" descr="A03963-08-08A"/>
          <p:cNvPicPr>
            <a:picLocks noGrp="1" noChangeAspect="1" noChangeArrowheads="1"/>
          </p:cNvPicPr>
          <p:nvPr>
            <p:ph sz="half" idx="1"/>
          </p:nvPr>
        </p:nvPicPr>
        <p:blipFill>
          <a:blip r:embed="rId2"/>
          <a:srcRect/>
          <a:stretch>
            <a:fillRect/>
          </a:stretch>
        </p:blipFill>
        <p:spPr>
          <a:xfrm>
            <a:off x="1485900" y="2798763"/>
            <a:ext cx="3028950" cy="2678112"/>
          </a:xfrm>
        </p:spPr>
      </p:pic>
      <p:pic>
        <p:nvPicPr>
          <p:cNvPr id="35844" name="Picture 6" descr="A03963-08-08B"/>
          <p:cNvPicPr>
            <a:picLocks noGrp="1" noChangeAspect="1" noChangeArrowheads="1"/>
          </p:cNvPicPr>
          <p:nvPr>
            <p:ph sz="half" idx="2"/>
          </p:nvPr>
        </p:nvPicPr>
        <p:blipFill>
          <a:blip r:embed="rId3"/>
          <a:srcRect/>
          <a:stretch>
            <a:fillRect/>
          </a:stretch>
        </p:blipFill>
        <p:spPr>
          <a:xfrm>
            <a:off x="4629150" y="2771775"/>
            <a:ext cx="3028950" cy="2732088"/>
          </a:xfr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z="4400" smtClean="0"/>
              <a:t>Moro Reflex</a:t>
            </a:r>
            <a:endParaRPr lang="en-US" smtClean="0"/>
          </a:p>
        </p:txBody>
      </p:sp>
      <p:pic>
        <p:nvPicPr>
          <p:cNvPr id="36867" name="Picture 5" descr="A03963-08-10"/>
          <p:cNvPicPr>
            <a:picLocks noGrp="1" noChangeAspect="1" noChangeArrowheads="1"/>
          </p:cNvPicPr>
          <p:nvPr>
            <p:ph idx="1"/>
          </p:nvPr>
        </p:nvPicPr>
        <p:blipFill>
          <a:blip r:embed="rId2"/>
          <a:srcRect/>
          <a:stretch>
            <a:fillRect/>
          </a:stretch>
        </p:blipFill>
        <p:spPr>
          <a:xfrm>
            <a:off x="3237310" y="1935164"/>
            <a:ext cx="2669381" cy="4389437"/>
          </a:xfr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t>Dance/step/walking reflex</a:t>
            </a:r>
          </a:p>
        </p:txBody>
      </p:sp>
      <p:pic>
        <p:nvPicPr>
          <p:cNvPr id="37891" name="Picture 6" descr="A03963-08-12"/>
          <p:cNvPicPr>
            <a:picLocks noGrp="1" noChangeAspect="1" noChangeArrowheads="1"/>
          </p:cNvPicPr>
          <p:nvPr>
            <p:ph idx="1"/>
          </p:nvPr>
        </p:nvPicPr>
        <p:blipFill>
          <a:blip r:embed="rId2"/>
          <a:srcRect/>
          <a:stretch>
            <a:fillRect/>
          </a:stretch>
        </p:blipFill>
        <p:spPr>
          <a:xfrm>
            <a:off x="3554016" y="1935164"/>
            <a:ext cx="2035969" cy="4389437"/>
          </a:xfr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algn="ctr" eaLnBrk="1" hangingPunct="1">
              <a:defRPr/>
            </a:pPr>
            <a:r>
              <a:rPr lang="en-US" sz="4800" b="0" dirty="0" smtClean="0">
                <a:latin typeface="Arial" pitchFamily="34" charset="0"/>
              </a:rPr>
              <a:t>Care </a:t>
            </a:r>
            <a:r>
              <a:rPr lang="en-US" sz="4800" b="0" smtClean="0">
                <a:latin typeface="Arial" pitchFamily="34" charset="0"/>
              </a:rPr>
              <a:t>of hospitalized </a:t>
            </a:r>
            <a:r>
              <a:rPr lang="en-US" sz="4800" b="0" dirty="0" smtClean="0">
                <a:latin typeface="Arial" pitchFamily="34" charset="0"/>
              </a:rPr>
              <a:t>child </a:t>
            </a:r>
          </a:p>
        </p:txBody>
      </p:sp>
      <p:sp>
        <p:nvSpPr>
          <p:cNvPr id="64515" name="Rectangle 3"/>
          <p:cNvSpPr>
            <a:spLocks noGrp="1" noChangeArrowheads="1"/>
          </p:cNvSpPr>
          <p:nvPr>
            <p:ph type="body" idx="1"/>
          </p:nvPr>
        </p:nvSpPr>
        <p:spPr/>
        <p:txBody>
          <a:bodyPr/>
          <a:lstStyle/>
          <a:p>
            <a:pPr>
              <a:buNone/>
              <a:defRPr/>
            </a:pPr>
            <a:r>
              <a:rPr lang="en-US" sz="3600" b="1" dirty="0" smtClean="0">
                <a:latin typeface="Arial" pitchFamily="34" charset="0"/>
              </a:rPr>
              <a:t>“</a:t>
            </a:r>
            <a:r>
              <a:rPr lang="en-US" sz="3600" b="1" dirty="0" err="1" smtClean="0">
                <a:latin typeface="Arial" pitchFamily="34" charset="0"/>
              </a:rPr>
              <a:t>Atraumatic</a:t>
            </a:r>
            <a:r>
              <a:rPr lang="en-US" sz="3600" b="1" dirty="0" smtClean="0">
                <a:latin typeface="Arial" pitchFamily="34" charset="0"/>
              </a:rPr>
              <a:t> Care”</a:t>
            </a:r>
            <a:r>
              <a:rPr lang="en-US" sz="3600" b="1" dirty="0" smtClean="0">
                <a:latin typeface="Arial" pitchFamily="34" charset="0"/>
                <a:cs typeface="Times New Roman" pitchFamily="18" charset="0"/>
              </a:rPr>
              <a:t>   </a:t>
            </a:r>
          </a:p>
          <a:p>
            <a:pPr eaLnBrk="1" hangingPunct="1">
              <a:buFont typeface="Wingdings" pitchFamily="2" charset="2"/>
              <a:buNone/>
              <a:defRPr/>
            </a:pPr>
            <a:r>
              <a:rPr lang="en-US" sz="3600" dirty="0" smtClean="0">
                <a:latin typeface="Arial" pitchFamily="34" charset="0"/>
                <a:cs typeface="Times New Roman" pitchFamily="18" charset="0"/>
              </a:rPr>
              <a:t>Use of interventions that eliminate or minimize psychological and physical distress that is experienced by children and their families in the health care system</a:t>
            </a:r>
          </a:p>
          <a:p>
            <a:pPr eaLnBrk="1" hangingPunct="1">
              <a:buFont typeface="Wingdings" pitchFamily="2" charset="2"/>
              <a:buNone/>
              <a:defRPr/>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lgn="ctr" eaLnBrk="1" hangingPunct="1">
              <a:defRPr/>
            </a:pPr>
            <a:r>
              <a:rPr lang="en-US" b="0" smtClean="0">
                <a:solidFill>
                  <a:schemeClr val="tx1"/>
                </a:solidFill>
                <a:latin typeface="Arial" pitchFamily="34" charset="0"/>
                <a:cs typeface="Arial" pitchFamily="34" charset="0"/>
              </a:rPr>
              <a:t>Promotion of normal development</a:t>
            </a:r>
          </a:p>
        </p:txBody>
      </p:sp>
      <p:sp>
        <p:nvSpPr>
          <p:cNvPr id="65539" name="Rectangle 3"/>
          <p:cNvSpPr>
            <a:spLocks noGrp="1" noChangeArrowheads="1"/>
          </p:cNvSpPr>
          <p:nvPr>
            <p:ph type="body" idx="1"/>
          </p:nvPr>
        </p:nvSpPr>
        <p:spPr/>
        <p:txBody>
          <a:bodyPr/>
          <a:lstStyle/>
          <a:p>
            <a:pPr eaLnBrk="1" hangingPunct="1">
              <a:defRPr/>
            </a:pPr>
            <a:r>
              <a:rPr lang="en-US" sz="2800" b="1" u="sng" smtClean="0">
                <a:latin typeface="Arial" pitchFamily="34" charset="0"/>
                <a:cs typeface="Arial" pitchFamily="34" charset="0"/>
              </a:rPr>
              <a:t>Infants</a:t>
            </a:r>
            <a:r>
              <a:rPr lang="en-US" sz="2800" b="1" smtClean="0">
                <a:latin typeface="Arial" pitchFamily="34" charset="0"/>
                <a:cs typeface="Arial" pitchFamily="34" charset="0"/>
              </a:rPr>
              <a:t>: oral-motor development</a:t>
            </a:r>
          </a:p>
          <a:p>
            <a:pPr eaLnBrk="1" hangingPunct="1">
              <a:defRPr/>
            </a:pPr>
            <a:r>
              <a:rPr lang="en-US" sz="2800" b="1" u="sng" smtClean="0">
                <a:latin typeface="Arial" pitchFamily="34" charset="0"/>
                <a:cs typeface="Arial" pitchFamily="34" charset="0"/>
              </a:rPr>
              <a:t>Toddlers</a:t>
            </a:r>
            <a:r>
              <a:rPr lang="en-US" sz="2800" b="1" smtClean="0">
                <a:latin typeface="Arial" pitchFamily="34" charset="0"/>
                <a:cs typeface="Arial" pitchFamily="34" charset="0"/>
              </a:rPr>
              <a:t>: encourage mobility &amp; exploration, language development</a:t>
            </a:r>
          </a:p>
          <a:p>
            <a:pPr eaLnBrk="1" hangingPunct="1">
              <a:defRPr/>
            </a:pPr>
            <a:r>
              <a:rPr lang="en-US" sz="2800" b="1" u="sng" smtClean="0">
                <a:latin typeface="Arial" pitchFamily="34" charset="0"/>
                <a:cs typeface="Arial" pitchFamily="34" charset="0"/>
              </a:rPr>
              <a:t>Preschoolers</a:t>
            </a:r>
            <a:r>
              <a:rPr lang="en-US" sz="2800" b="1" smtClean="0">
                <a:latin typeface="Arial" pitchFamily="34" charset="0"/>
                <a:cs typeface="Arial" pitchFamily="34" charset="0"/>
              </a:rPr>
              <a:t>: assistance with self-care</a:t>
            </a:r>
          </a:p>
          <a:p>
            <a:pPr eaLnBrk="1" hangingPunct="1">
              <a:defRPr/>
            </a:pPr>
            <a:r>
              <a:rPr lang="en-US" sz="2800" b="1" u="sng" smtClean="0">
                <a:latin typeface="Arial" pitchFamily="34" charset="0"/>
                <a:cs typeface="Arial" pitchFamily="34" charset="0"/>
              </a:rPr>
              <a:t>School-aged</a:t>
            </a:r>
            <a:r>
              <a:rPr lang="en-US" sz="2800" b="1" smtClean="0">
                <a:latin typeface="Arial" pitchFamily="34" charset="0"/>
                <a:cs typeface="Arial" pitchFamily="34" charset="0"/>
              </a:rPr>
              <a:t>: socialization, provision of games &amp; tasks for mastery</a:t>
            </a:r>
          </a:p>
          <a:p>
            <a:pPr eaLnBrk="1" hangingPunct="1">
              <a:defRPr/>
            </a:pPr>
            <a:r>
              <a:rPr lang="en-US" sz="2800" b="1" u="sng" smtClean="0">
                <a:latin typeface="Arial" pitchFamily="34" charset="0"/>
                <a:cs typeface="Arial" pitchFamily="34" charset="0"/>
              </a:rPr>
              <a:t>Adolescents</a:t>
            </a:r>
            <a:r>
              <a:rPr lang="en-US" sz="2800" b="1" smtClean="0">
                <a:latin typeface="Arial" pitchFamily="34" charset="0"/>
                <a:cs typeface="Arial" pitchFamily="34" charset="0"/>
              </a:rPr>
              <a:t>: increased independence in managing own care</a:t>
            </a:r>
          </a:p>
          <a:p>
            <a:pPr eaLnBrk="1" hangingPunct="1">
              <a:defRPr/>
            </a:pPr>
            <a:endParaRPr lang="en-US" sz="2800" b="1" smtClean="0">
              <a:latin typeface="Arial" pitchFamily="34" charset="0"/>
              <a:cs typeface="Arial" pitchFamily="34" charset="0"/>
            </a:endParaRPr>
          </a:p>
          <a:p>
            <a:pPr eaLnBrk="1" hangingPunct="1">
              <a:defRPr/>
            </a:pPr>
            <a:endParaRPr lang="en-US" sz="28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b="0" smtClean="0">
                <a:solidFill>
                  <a:schemeClr val="tx1"/>
                </a:solidFill>
                <a:latin typeface="Arial" pitchFamily="34" charset="0"/>
              </a:rPr>
              <a:t>Stressors of Hospitalization</a:t>
            </a:r>
          </a:p>
        </p:txBody>
      </p:sp>
      <p:sp>
        <p:nvSpPr>
          <p:cNvPr id="66563" name="Rectangle 3"/>
          <p:cNvSpPr>
            <a:spLocks noGrp="1" noChangeArrowheads="1"/>
          </p:cNvSpPr>
          <p:nvPr>
            <p:ph type="body" idx="1"/>
          </p:nvPr>
        </p:nvSpPr>
        <p:spPr/>
        <p:txBody>
          <a:bodyPr/>
          <a:lstStyle/>
          <a:p>
            <a:pPr marL="1371600" lvl="2" indent="-457200" eaLnBrk="1" hangingPunct="1">
              <a:buFontTx/>
              <a:buAutoNum type="arabicPeriod"/>
              <a:defRPr/>
            </a:pPr>
            <a:r>
              <a:rPr lang="en-US" sz="4800" b="1" smtClean="0">
                <a:latin typeface="Arial" pitchFamily="34" charset="0"/>
              </a:rPr>
              <a:t>Separation Anxiety</a:t>
            </a:r>
          </a:p>
          <a:p>
            <a:pPr marL="1371600" lvl="2" indent="-457200" eaLnBrk="1" hangingPunct="1">
              <a:buFontTx/>
              <a:buAutoNum type="arabicPeriod"/>
              <a:defRPr/>
            </a:pPr>
            <a:r>
              <a:rPr lang="en-US" sz="4800" b="1" smtClean="0">
                <a:latin typeface="Arial" pitchFamily="34" charset="0"/>
              </a:rPr>
              <a:t>Loss of Control</a:t>
            </a:r>
          </a:p>
          <a:p>
            <a:pPr marL="1371600" lvl="2" indent="-457200" eaLnBrk="1" hangingPunct="1">
              <a:buFontTx/>
              <a:buAutoNum type="arabicPeriod"/>
              <a:defRPr/>
            </a:pPr>
            <a:r>
              <a:rPr lang="en-US" sz="4800" b="1" smtClean="0">
                <a:latin typeface="Arial" pitchFamily="34" charset="0"/>
              </a:rPr>
              <a:t>Bodily Injury &amp; Pain</a:t>
            </a:r>
            <a:endParaRPr lang="en-US" sz="4800" smtClean="0">
              <a:latin typeface="Arial" pitchFamily="34" charset="0"/>
            </a:endParaRPr>
          </a:p>
          <a:p>
            <a:pPr marL="1371600" lvl="2" indent="-457200" algn="ctr" eaLnBrk="1" hangingPunct="1">
              <a:defRPr/>
            </a:pPr>
            <a:endParaRPr lang="en-US" sz="3200" smtClean="0">
              <a:latin typeface="Arial" pitchFamily="34" charset="0"/>
            </a:endParaRPr>
          </a:p>
          <a:p>
            <a:pPr marL="609600" indent="-609600" eaLnBrk="1" hangingPunct="1">
              <a:buFont typeface="Wingdings" pitchFamily="2" charset="2"/>
              <a:buNone/>
              <a:defRPr/>
            </a:pPr>
            <a:endParaRPr lang="en-US" sz="280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b="0" dirty="0" smtClean="0">
                <a:solidFill>
                  <a:schemeClr val="tx1"/>
                </a:solidFill>
                <a:latin typeface="Arial" pitchFamily="34" charset="0"/>
              </a:rPr>
              <a:t>1. Separation Anxiety</a:t>
            </a:r>
            <a:r>
              <a:rPr lang="en-US" dirty="0" smtClean="0">
                <a:solidFill>
                  <a:schemeClr val="tx1"/>
                </a:solidFill>
                <a:latin typeface="Arial" pitchFamily="34" charset="0"/>
              </a:rPr>
              <a:t/>
            </a:r>
            <a:br>
              <a:rPr lang="en-US" dirty="0" smtClean="0">
                <a:solidFill>
                  <a:schemeClr val="tx1"/>
                </a:solidFill>
                <a:latin typeface="Arial" pitchFamily="34" charset="0"/>
              </a:rPr>
            </a:br>
            <a:r>
              <a:rPr lang="en-US" dirty="0" smtClean="0">
                <a:solidFill>
                  <a:schemeClr val="tx1"/>
                </a:solidFill>
                <a:latin typeface="Arial" pitchFamily="34" charset="0"/>
              </a:rPr>
              <a:t>  </a:t>
            </a:r>
            <a:r>
              <a:rPr lang="en-US" sz="4000" dirty="0" smtClean="0">
                <a:solidFill>
                  <a:schemeClr val="tx1"/>
                </a:solidFill>
                <a:latin typeface="Arial" pitchFamily="34" charset="0"/>
              </a:rPr>
              <a:t>(Universal fear of toddler)</a:t>
            </a:r>
          </a:p>
        </p:txBody>
      </p:sp>
      <p:sp>
        <p:nvSpPr>
          <p:cNvPr id="67587" name="Rectangle 3"/>
          <p:cNvSpPr>
            <a:spLocks noGrp="1" noChangeArrowheads="1"/>
          </p:cNvSpPr>
          <p:nvPr>
            <p:ph type="body" idx="1"/>
          </p:nvPr>
        </p:nvSpPr>
        <p:spPr/>
        <p:txBody>
          <a:bodyPr/>
          <a:lstStyle/>
          <a:p>
            <a:pPr eaLnBrk="1" hangingPunct="1">
              <a:lnSpc>
                <a:spcPct val="90000"/>
              </a:lnSpc>
              <a:buClr>
                <a:schemeClr val="tx1"/>
              </a:buClr>
              <a:buFont typeface="Wingdings" pitchFamily="2" charset="2"/>
              <a:buChar char="§"/>
              <a:defRPr/>
            </a:pPr>
            <a:r>
              <a:rPr lang="en-US" sz="2400" b="1" u="sng" dirty="0" smtClean="0">
                <a:latin typeface="Arial" pitchFamily="34" charset="0"/>
              </a:rPr>
              <a:t>Protest</a:t>
            </a:r>
            <a:r>
              <a:rPr lang="en-US" sz="2400" b="1" dirty="0" smtClean="0">
                <a:latin typeface="Arial" pitchFamily="34" charset="0"/>
              </a:rPr>
              <a:t>: loud, demanding cries, rejects comfort measures</a:t>
            </a:r>
          </a:p>
          <a:p>
            <a:pPr marL="0" indent="0" eaLnBrk="1" hangingPunct="1">
              <a:lnSpc>
                <a:spcPct val="90000"/>
              </a:lnSpc>
              <a:buClr>
                <a:schemeClr val="tx1"/>
              </a:buClr>
              <a:buFont typeface="Wingdings" pitchFamily="2" charset="2"/>
              <a:buNone/>
              <a:defRPr/>
            </a:pPr>
            <a:endParaRPr lang="en-US" sz="2400" b="1" dirty="0" smtClean="0">
              <a:latin typeface="Arial" pitchFamily="34" charset="0"/>
            </a:endParaRPr>
          </a:p>
          <a:p>
            <a:pPr eaLnBrk="1" hangingPunct="1">
              <a:lnSpc>
                <a:spcPct val="90000"/>
              </a:lnSpc>
              <a:buClr>
                <a:schemeClr val="tx1"/>
              </a:buClr>
              <a:buFont typeface="Wingdings" pitchFamily="2" charset="2"/>
              <a:buChar char="§"/>
              <a:defRPr/>
            </a:pPr>
            <a:r>
              <a:rPr lang="en-US" sz="2400" b="1" u="sng" dirty="0" smtClean="0">
                <a:latin typeface="Arial" pitchFamily="34" charset="0"/>
              </a:rPr>
              <a:t>Despair</a:t>
            </a:r>
            <a:r>
              <a:rPr lang="en-US" sz="2400" b="1" dirty="0" smtClean="0">
                <a:latin typeface="Arial" pitchFamily="34" charset="0"/>
              </a:rPr>
              <a:t>: lies on abdomen, flat facial expression, weight loss, insomnia, loss of developmental skills</a:t>
            </a:r>
          </a:p>
          <a:p>
            <a:pPr eaLnBrk="1" hangingPunct="1">
              <a:lnSpc>
                <a:spcPct val="90000"/>
              </a:lnSpc>
              <a:buClr>
                <a:schemeClr val="tx1"/>
              </a:buClr>
              <a:buFont typeface="Wingdings" pitchFamily="2" charset="2"/>
              <a:buChar char="§"/>
              <a:defRPr/>
            </a:pPr>
            <a:endParaRPr lang="en-US" sz="2400" b="1" dirty="0" smtClean="0">
              <a:latin typeface="Arial" pitchFamily="34" charset="0"/>
            </a:endParaRPr>
          </a:p>
          <a:p>
            <a:pPr eaLnBrk="1" hangingPunct="1">
              <a:lnSpc>
                <a:spcPct val="90000"/>
              </a:lnSpc>
              <a:buClr>
                <a:schemeClr val="tx1"/>
              </a:buClr>
              <a:buFont typeface="Wingdings" pitchFamily="2" charset="2"/>
              <a:buChar char="§"/>
              <a:defRPr/>
            </a:pPr>
            <a:r>
              <a:rPr lang="en-US" sz="2400" b="1" u="sng" dirty="0" smtClean="0">
                <a:latin typeface="Arial" pitchFamily="34" charset="0"/>
              </a:rPr>
              <a:t>Denial or Detachment</a:t>
            </a:r>
            <a:r>
              <a:rPr lang="en-US" sz="2400" b="1" dirty="0" smtClean="0">
                <a:latin typeface="Arial" pitchFamily="34" charset="0"/>
              </a:rPr>
              <a:t>: silent expressionless child, deterioration of developmental milestones, may have trouble forming close relationships</a:t>
            </a:r>
          </a:p>
          <a:p>
            <a:pPr eaLnBrk="1" hangingPunct="1">
              <a:lnSpc>
                <a:spcPct val="90000"/>
              </a:lnSpc>
              <a:defRPr/>
            </a:pPr>
            <a:endParaRPr lang="en-US"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fontScheme name="Crayon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Crayons 1">
        <a:dk1>
          <a:srgbClr val="000000"/>
        </a:dk1>
        <a:lt1>
          <a:srgbClr val="FFFFFF"/>
        </a:lt1>
        <a:dk2>
          <a:srgbClr val="FF0000"/>
        </a:dk2>
        <a:lt2>
          <a:srgbClr val="FFB800"/>
        </a:lt2>
        <a:accent1>
          <a:srgbClr val="FFEF66"/>
        </a:accent1>
        <a:accent2>
          <a:srgbClr val="000000"/>
        </a:accent2>
        <a:accent3>
          <a:srgbClr val="FFFFFF"/>
        </a:accent3>
        <a:accent4>
          <a:srgbClr val="000000"/>
        </a:accent4>
        <a:accent5>
          <a:srgbClr val="FFF6B8"/>
        </a:accent5>
        <a:accent6>
          <a:srgbClr val="000000"/>
        </a:accent6>
        <a:hlink>
          <a:srgbClr val="00B200"/>
        </a:hlink>
        <a:folHlink>
          <a:srgbClr val="703DFF"/>
        </a:folHlink>
      </a:clrScheme>
      <a:clrMap bg1="lt1" tx1="dk1" bg2="lt2" tx2="dk2" accent1="accent1" accent2="accent2" accent3="accent3" accent4="accent4" accent5="accent5" accent6="accent6" hlink="hlink" folHlink="folHlink"/>
    </a:extraClrScheme>
    <a:extraClrScheme>
      <a:clrScheme name="Crayons 2">
        <a:dk1>
          <a:srgbClr val="000000"/>
        </a:dk1>
        <a:lt1>
          <a:srgbClr val="FFFFFF"/>
        </a:lt1>
        <a:dk2>
          <a:srgbClr val="000000"/>
        </a:dk2>
        <a:lt2>
          <a:srgbClr val="99CCFF"/>
        </a:lt2>
        <a:accent1>
          <a:srgbClr val="CCCCFF"/>
        </a:accent1>
        <a:accent2>
          <a:srgbClr val="000066"/>
        </a:accent2>
        <a:accent3>
          <a:srgbClr val="FFFFFF"/>
        </a:accent3>
        <a:accent4>
          <a:srgbClr val="000000"/>
        </a:accent4>
        <a:accent5>
          <a:srgbClr val="E2E2FF"/>
        </a:accent5>
        <a:accent6>
          <a:srgbClr val="00005C"/>
        </a:accent6>
        <a:hlink>
          <a:srgbClr val="00B200"/>
        </a:hlink>
        <a:folHlink>
          <a:srgbClr val="CCFF33"/>
        </a:folHlink>
      </a:clrScheme>
      <a:clrMap bg1="lt1" tx1="dk1" bg2="lt2" tx2="dk2" accent1="accent1" accent2="accent2" accent3="accent3" accent4="accent4" accent5="accent5" accent6="accent6" hlink="hlink" folHlink="folHlink"/>
    </a:extraClrScheme>
    <a:extraClrScheme>
      <a:clrScheme name="Crayons 3">
        <a:dk1>
          <a:srgbClr val="000000"/>
        </a:dk1>
        <a:lt1>
          <a:srgbClr val="FFFFFF"/>
        </a:lt1>
        <a:dk2>
          <a:srgbClr val="000000"/>
        </a:dk2>
        <a:lt2>
          <a:srgbClr val="3399FF"/>
        </a:lt2>
        <a:accent1>
          <a:srgbClr val="CCECFF"/>
        </a:accent1>
        <a:accent2>
          <a:srgbClr val="008080"/>
        </a:accent2>
        <a:accent3>
          <a:srgbClr val="FFFFFF"/>
        </a:accent3>
        <a:accent4>
          <a:srgbClr val="000000"/>
        </a:accent4>
        <a:accent5>
          <a:srgbClr val="E2F4FF"/>
        </a:accent5>
        <a:accent6>
          <a:srgbClr val="007373"/>
        </a:accent6>
        <a:hlink>
          <a:srgbClr val="009999"/>
        </a:hlink>
        <a:folHlink>
          <a:srgbClr val="3366CC"/>
        </a:folHlink>
      </a:clrScheme>
      <a:clrMap bg1="lt1" tx1="dk1" bg2="lt2" tx2="dk2" accent1="accent1" accent2="accent2" accent3="accent3" accent4="accent4" accent5="accent5" accent6="accent6" hlink="hlink" folHlink="folHlink"/>
    </a:extraClrScheme>
    <a:extraClrScheme>
      <a:clrScheme name="Crayons 4">
        <a:dk1>
          <a:srgbClr val="808000"/>
        </a:dk1>
        <a:lt1>
          <a:srgbClr val="FFFFFF"/>
        </a:lt1>
        <a:dk2>
          <a:srgbClr val="336600"/>
        </a:dk2>
        <a:lt2>
          <a:srgbClr val="FFFFFF"/>
        </a:lt2>
        <a:accent1>
          <a:srgbClr val="99CC00"/>
        </a:accent1>
        <a:accent2>
          <a:srgbClr val="003300"/>
        </a:accent2>
        <a:accent3>
          <a:srgbClr val="ADB8AA"/>
        </a:accent3>
        <a:accent4>
          <a:srgbClr val="DADADA"/>
        </a:accent4>
        <a:accent5>
          <a:srgbClr val="CAE2AA"/>
        </a:accent5>
        <a:accent6>
          <a:srgbClr val="002D00"/>
        </a:accent6>
        <a:hlink>
          <a:srgbClr val="CCCC00"/>
        </a:hlink>
        <a:folHlink>
          <a:srgbClr val="CCFF33"/>
        </a:folHlink>
      </a:clrScheme>
      <a:clrMap bg1="dk2" tx1="lt1" bg2="dk1" tx2="lt2" accent1="accent1" accent2="accent2" accent3="accent3" accent4="accent4" accent5="accent5" accent6="accent6" hlink="hlink" folHlink="folHlink"/>
    </a:extraClrScheme>
    <a:extraClrScheme>
      <a:clrScheme name="Crayons 5">
        <a:dk1>
          <a:srgbClr val="808080"/>
        </a:dk1>
        <a:lt1>
          <a:srgbClr val="FFFFFF"/>
        </a:lt1>
        <a:dk2>
          <a:srgbClr val="003366"/>
        </a:dk2>
        <a:lt2>
          <a:srgbClr val="CCECFF"/>
        </a:lt2>
        <a:accent1>
          <a:srgbClr val="33CCCC"/>
        </a:accent1>
        <a:accent2>
          <a:srgbClr val="006699"/>
        </a:accent2>
        <a:accent3>
          <a:srgbClr val="AAADB8"/>
        </a:accent3>
        <a:accent4>
          <a:srgbClr val="DADADA"/>
        </a:accent4>
        <a:accent5>
          <a:srgbClr val="ADE2E2"/>
        </a:accent5>
        <a:accent6>
          <a:srgbClr val="005C8A"/>
        </a:accent6>
        <a:hlink>
          <a:srgbClr val="00FFFF"/>
        </a:hlink>
        <a:folHlink>
          <a:srgbClr val="0000FF"/>
        </a:folHlink>
      </a:clrScheme>
      <a:clrMap bg1="dk2" tx1="lt1" bg2="dk1" tx2="lt2" accent1="accent1" accent2="accent2" accent3="accent3" accent4="accent4" accent5="accent5" accent6="accent6" hlink="hlink" folHlink="folHlink"/>
    </a:extraClrScheme>
    <a:extraClrScheme>
      <a:clrScheme name="Crayons 6">
        <a:dk1>
          <a:srgbClr val="6666FF"/>
        </a:dk1>
        <a:lt1>
          <a:srgbClr val="FFFFFF"/>
        </a:lt1>
        <a:dk2>
          <a:srgbClr val="000066"/>
        </a:dk2>
        <a:lt2>
          <a:srgbClr val="FFFFFF"/>
        </a:lt2>
        <a:accent1>
          <a:srgbClr val="33CCFF"/>
        </a:accent1>
        <a:accent2>
          <a:srgbClr val="0000FF"/>
        </a:accent2>
        <a:accent3>
          <a:srgbClr val="AAAAB8"/>
        </a:accent3>
        <a:accent4>
          <a:srgbClr val="DADADA"/>
        </a:accent4>
        <a:accent5>
          <a:srgbClr val="ADE2FF"/>
        </a:accent5>
        <a:accent6>
          <a:srgbClr val="0000E7"/>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Crayons 7">
        <a:dk1>
          <a:srgbClr val="000000"/>
        </a:dk1>
        <a:lt1>
          <a:srgbClr val="FFFFFF"/>
        </a:lt1>
        <a:dk2>
          <a:srgbClr val="800080"/>
        </a:dk2>
        <a:lt2>
          <a:srgbClr val="FFFFFF"/>
        </a:lt2>
        <a:accent1>
          <a:srgbClr val="CC66FF"/>
        </a:accent1>
        <a:accent2>
          <a:srgbClr val="990099"/>
        </a:accent2>
        <a:accent3>
          <a:srgbClr val="C0AAC0"/>
        </a:accent3>
        <a:accent4>
          <a:srgbClr val="DADADA"/>
        </a:accent4>
        <a:accent5>
          <a:srgbClr val="E2B8FF"/>
        </a:accent5>
        <a:accent6>
          <a:srgbClr val="8A008A"/>
        </a:accent6>
        <a:hlink>
          <a:srgbClr val="FF9900"/>
        </a:hlink>
        <a:folHlink>
          <a:srgbClr val="FF3300"/>
        </a:folHlink>
      </a:clrScheme>
      <a:clrMap bg1="dk2" tx1="lt1" bg2="dk1" tx2="lt2" accent1="accent1" accent2="accent2" accent3="accent3" accent4="accent4" accent5="accent5" accent6="accent6" hlink="hlink" folHlink="folHlink"/>
    </a:extraClrScheme>
    <a:extraClrScheme>
      <a:clrScheme name="Crayons 8">
        <a:dk1>
          <a:srgbClr val="FF3300"/>
        </a:dk1>
        <a:lt1>
          <a:srgbClr val="FFFFFF"/>
        </a:lt1>
        <a:dk2>
          <a:srgbClr val="800000"/>
        </a:dk2>
        <a:lt2>
          <a:srgbClr val="FFFFCC"/>
        </a:lt2>
        <a:accent1>
          <a:srgbClr val="FF7C80"/>
        </a:accent1>
        <a:accent2>
          <a:srgbClr val="990000"/>
        </a:accent2>
        <a:accent3>
          <a:srgbClr val="C0AAAA"/>
        </a:accent3>
        <a:accent4>
          <a:srgbClr val="DADADA"/>
        </a:accent4>
        <a:accent5>
          <a:srgbClr val="FFBFC0"/>
        </a:accent5>
        <a:accent6>
          <a:srgbClr val="8A0000"/>
        </a:accent6>
        <a:hlink>
          <a:srgbClr val="FF66CC"/>
        </a:hlink>
        <a:folHlink>
          <a:srgbClr val="FF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1979</TotalTime>
  <Words>6079</Words>
  <Application>Microsoft Office PowerPoint</Application>
  <PresentationFormat>On-screen Show (4:3)</PresentationFormat>
  <Paragraphs>885</Paragraphs>
  <Slides>132</Slides>
  <Notes>14</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Theme1</vt:lpstr>
      <vt:lpstr>PAEDIATRIC NURSING</vt:lpstr>
      <vt:lpstr>COURSE OBJECTIVES</vt:lpstr>
      <vt:lpstr>PAEDIATRIC NURSING </vt:lpstr>
      <vt:lpstr>Components of pediatric nursing </vt:lpstr>
      <vt:lpstr>Age group</vt:lpstr>
      <vt:lpstr>Slide 6</vt:lpstr>
      <vt:lpstr>Nursing process in pediatric nursing </vt:lpstr>
      <vt:lpstr>Quality pediatric care</vt:lpstr>
      <vt:lpstr>Additional hallmarks of quality care</vt:lpstr>
      <vt:lpstr>ROLE OF THE PEDIATRIC NURSE</vt:lpstr>
      <vt:lpstr>1. Therapeutic relationship Role</vt:lpstr>
      <vt:lpstr>2. Family advocacy/caring</vt:lpstr>
      <vt:lpstr>3. As an advocate</vt:lpstr>
      <vt:lpstr>4.Disease prevention/Health promotion</vt:lpstr>
      <vt:lpstr>4. Support/ counselling</vt:lpstr>
      <vt:lpstr>5. Restorative role</vt:lpstr>
      <vt:lpstr>OTHER ROLES</vt:lpstr>
      <vt:lpstr>MODELS OF CARE IN PEDIATRIC NURSING</vt:lpstr>
      <vt:lpstr>FAMILY-CENTERED CARE MODEL</vt:lpstr>
      <vt:lpstr>Relationship-based care</vt:lpstr>
      <vt:lpstr>Relationship-based care</vt:lpstr>
      <vt:lpstr>Relationship-based care</vt:lpstr>
      <vt:lpstr>TRENDS IN PEDIATRIC NURSING PRACTICE</vt:lpstr>
      <vt:lpstr>TRENDS IN PEDIATRIC NURSING PRACTICE</vt:lpstr>
      <vt:lpstr>TRENDS IN PEDIATRIC NURSING PRACTICE</vt:lpstr>
      <vt:lpstr>OTHER TRENDS</vt:lpstr>
      <vt:lpstr>OTHER TRENDS</vt:lpstr>
      <vt:lpstr>NEW DISEASES IN PAEDS</vt:lpstr>
      <vt:lpstr>GROWTH AND DEVELOPMENT</vt:lpstr>
      <vt:lpstr>Growth and development.</vt:lpstr>
      <vt:lpstr>Slide 31</vt:lpstr>
      <vt:lpstr>Stages of development and their respective age ranges</vt:lpstr>
      <vt:lpstr>Developmental Phases</vt:lpstr>
      <vt:lpstr>Principles of G &amp; D</vt:lpstr>
      <vt:lpstr>Basic principles of growth and development.</vt:lpstr>
      <vt:lpstr>Patterns of Growth and Development</vt:lpstr>
      <vt:lpstr>Periods of greatest growth</vt:lpstr>
      <vt:lpstr>Periods of greatest growth</vt:lpstr>
      <vt:lpstr>Periods of greatest growth</vt:lpstr>
      <vt:lpstr>Factors that Influence Growth and Development</vt:lpstr>
      <vt:lpstr>Genetic influences on growth and development</vt:lpstr>
      <vt:lpstr>Environmental influences</vt:lpstr>
      <vt:lpstr>Cultural influences</vt:lpstr>
      <vt:lpstr>Nutritional influences</vt:lpstr>
      <vt:lpstr>Slide 45</vt:lpstr>
      <vt:lpstr>Health status of the child</vt:lpstr>
      <vt:lpstr>Family / Parental Attitudes / Child-rearing Philosophy </vt:lpstr>
      <vt:lpstr>Methods to Evaluate Growth</vt:lpstr>
      <vt:lpstr>Developmental Theories Growth and Development</vt:lpstr>
      <vt:lpstr>What is a Theory</vt:lpstr>
      <vt:lpstr>Why study theory?</vt:lpstr>
      <vt:lpstr>Theorists Associated  with Development</vt:lpstr>
      <vt:lpstr>Freud’s Psychosexual Stages of development</vt:lpstr>
      <vt:lpstr>Freud’s Psychosexual Stages</vt:lpstr>
      <vt:lpstr>Piaget’s Theory of  Cognitive Development</vt:lpstr>
      <vt:lpstr>Piaget’s Approach</vt:lpstr>
      <vt:lpstr>Piaget</vt:lpstr>
      <vt:lpstr>Intellectual Development (Piaget)</vt:lpstr>
      <vt:lpstr>Create a Mnemonic for Piaget’s Four Stages</vt:lpstr>
      <vt:lpstr>Rules for Toddlers</vt:lpstr>
      <vt:lpstr>Rules for Toddlers, continued</vt:lpstr>
      <vt:lpstr>Promote Psychosocial Development (Erikson) </vt:lpstr>
      <vt:lpstr>Slide 63</vt:lpstr>
      <vt:lpstr>Psychosocial Development (Erikson) </vt:lpstr>
      <vt:lpstr>Erikson’s Theory</vt:lpstr>
      <vt:lpstr>Kohlberg’s Theory of  Moral Development</vt:lpstr>
      <vt:lpstr>Levels of Moral Reasoning</vt:lpstr>
      <vt:lpstr>Kohlberg’s Levels of Moral Development</vt:lpstr>
      <vt:lpstr>Moral Development</vt:lpstr>
      <vt:lpstr>Lawrence Kohlberg Moral Development Theory</vt:lpstr>
      <vt:lpstr>Slide 71</vt:lpstr>
      <vt:lpstr>Let’s Practice!   Situation 1</vt:lpstr>
      <vt:lpstr>Situation 2</vt:lpstr>
      <vt:lpstr>Situation 3</vt:lpstr>
      <vt:lpstr>Situation 4</vt:lpstr>
      <vt:lpstr>Situation 5</vt:lpstr>
      <vt:lpstr>Kohlberg’s Theory of Moral Development  Theory into Practice</vt:lpstr>
      <vt:lpstr>Kohlberg’s Theory of Moral Development  Theory into Practice</vt:lpstr>
      <vt:lpstr>Kohlberg’s Theory of Moral Development  Theory into Practice</vt:lpstr>
      <vt:lpstr>Intellectual Development (Piaget) </vt:lpstr>
      <vt:lpstr>Developmental Milestones </vt:lpstr>
      <vt:lpstr>Developmental Milestones </vt:lpstr>
      <vt:lpstr>DEVELOPMENTAL CHARACTERISTICS</vt:lpstr>
      <vt:lpstr>Normal developmental milestones</vt:lpstr>
      <vt:lpstr>4 months</vt:lpstr>
      <vt:lpstr>7 months+</vt:lpstr>
      <vt:lpstr>10 months</vt:lpstr>
      <vt:lpstr>13 months</vt:lpstr>
      <vt:lpstr>15 months</vt:lpstr>
      <vt:lpstr>18 months</vt:lpstr>
      <vt:lpstr>Newborn Flexion</vt:lpstr>
      <vt:lpstr>Fontanels</vt:lpstr>
      <vt:lpstr>Newborn Head Control</vt:lpstr>
      <vt:lpstr>Moro Reflex</vt:lpstr>
      <vt:lpstr>Dance/step/walking reflex</vt:lpstr>
      <vt:lpstr>Care of hospitalized child </vt:lpstr>
      <vt:lpstr>Promotion of normal development</vt:lpstr>
      <vt:lpstr>Stressors of Hospitalization</vt:lpstr>
      <vt:lpstr>1. Separation Anxiety   (Universal fear of toddler)</vt:lpstr>
      <vt:lpstr>Nursing Diagnosis</vt:lpstr>
      <vt:lpstr>Nursing Interventions</vt:lpstr>
      <vt:lpstr>2. Loss of Control</vt:lpstr>
      <vt:lpstr>Interventions</vt:lpstr>
      <vt:lpstr>Interventions: Play!</vt:lpstr>
      <vt:lpstr>3. Bodily Injury</vt:lpstr>
      <vt:lpstr>Assess for Pain</vt:lpstr>
      <vt:lpstr>Pediatric Pain Assessment</vt:lpstr>
      <vt:lpstr>Children are under-medicated because of these MYTHS:</vt:lpstr>
      <vt:lpstr>Interventions</vt:lpstr>
      <vt:lpstr>Assess the child using QUESTT:</vt:lpstr>
      <vt:lpstr>Interventions</vt:lpstr>
      <vt:lpstr>Hospitalization for all pediatric patients</vt:lpstr>
      <vt:lpstr>ETAT</vt:lpstr>
      <vt:lpstr>Slide 114</vt:lpstr>
      <vt:lpstr>Triaging of Sick Children</vt:lpstr>
      <vt:lpstr>The triaging process</vt:lpstr>
      <vt:lpstr>METHODS OF TRIAGING</vt:lpstr>
      <vt:lpstr>Slide 118</vt:lpstr>
      <vt:lpstr>EMERGENCY SIGNS</vt:lpstr>
      <vt:lpstr>Slide 120</vt:lpstr>
      <vt:lpstr>Re-view </vt:lpstr>
      <vt:lpstr>Emergency Signs</vt:lpstr>
      <vt:lpstr>Airway</vt:lpstr>
      <vt:lpstr>Breathing</vt:lpstr>
      <vt:lpstr>Circulation</vt:lpstr>
      <vt:lpstr>Slide 126</vt:lpstr>
      <vt:lpstr>Convulsions</vt:lpstr>
      <vt:lpstr>Consciousness/Coma</vt:lpstr>
      <vt:lpstr>Slide 129</vt:lpstr>
      <vt:lpstr>PRIORITY SIGNS</vt:lpstr>
      <vt:lpstr>Slide 131</vt:lpstr>
      <vt:lpstr>Slide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PAEDIATRIC NURSING</dc:title>
  <dc:creator>FRANCIS</dc:creator>
  <cp:lastModifiedBy>NURSING SCHOOL</cp:lastModifiedBy>
  <cp:revision>119</cp:revision>
  <dcterms:created xsi:type="dcterms:W3CDTF">2015-03-13T13:27:45Z</dcterms:created>
  <dcterms:modified xsi:type="dcterms:W3CDTF">2017-07-18T05:46:35Z</dcterms:modified>
</cp:coreProperties>
</file>