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83"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2" r:id="rId19"/>
    <p:sldId id="312" r:id="rId21"/>
    <p:sldId id="313"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293" r:id="rId41"/>
    <p:sldId id="294" r:id="rId42"/>
    <p:sldId id="295" r:id="rId43"/>
    <p:sldId id="341" r:id="rId44"/>
    <p:sldId id="296" r:id="rId45"/>
    <p:sldId id="297" r:id="rId46"/>
    <p:sldId id="298" r:id="rId47"/>
    <p:sldId id="299" r:id="rId48"/>
    <p:sldId id="361" r:id="rId49"/>
    <p:sldId id="306" r:id="rId50"/>
    <p:sldId id="300" r:id="rId51"/>
    <p:sldId id="318" r:id="rId52"/>
    <p:sldId id="301" r:id="rId53"/>
    <p:sldId id="302" r:id="rId54"/>
    <p:sldId id="303" r:id="rId55"/>
    <p:sldId id="317" r:id="rId56"/>
    <p:sldId id="319" r:id="rId57"/>
    <p:sldId id="362" r:id="rId58"/>
    <p:sldId id="363" r:id="rId59"/>
    <p:sldId id="307" r:id="rId60"/>
    <p:sldId id="320" r:id="rId61"/>
    <p:sldId id="304" r:id="rId62"/>
    <p:sldId id="321" r:id="rId63"/>
    <p:sldId id="322" r:id="rId64"/>
    <p:sldId id="323" r:id="rId65"/>
    <p:sldId id="324" r:id="rId66"/>
    <p:sldId id="325" r:id="rId67"/>
    <p:sldId id="326" r:id="rId68"/>
    <p:sldId id="305" r:id="rId69"/>
    <p:sldId id="308" r:id="rId70"/>
    <p:sldId id="309" r:id="rId71"/>
    <p:sldId id="310" r:id="rId72"/>
    <p:sldId id="342" r:id="rId73"/>
    <p:sldId id="328" r:id="rId74"/>
    <p:sldId id="329" r:id="rId75"/>
    <p:sldId id="330" r:id="rId76"/>
    <p:sldId id="331" r:id="rId77"/>
    <p:sldId id="332" r:id="rId78"/>
    <p:sldId id="333" r:id="rId79"/>
    <p:sldId id="334" r:id="rId80"/>
    <p:sldId id="335" r:id="rId81"/>
    <p:sldId id="336" r:id="rId82"/>
    <p:sldId id="339" r:id="rId83"/>
    <p:sldId id="340" r:id="rId84"/>
    <p:sldId id="337" r:id="rId85"/>
    <p:sldId id="338"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BA3B1FC-0689-444A-9D41-B774364CE29C}" type="doc">
      <dgm:prSet loTypeId="urn:microsoft.com/office/officeart/2005/8/layout/cycle4#1" loCatId="cycle" qsTypeId="urn:microsoft.com/office/officeart/2005/8/quickstyle/simple1" qsCatId="simple" csTypeId="urn:microsoft.com/office/officeart/2005/8/colors/accent1_2" csCatId="accent1" phldr="1"/>
      <dgm:spPr/>
      <dgm:t>
        <a:bodyPr/>
        <a:lstStyle/>
        <a:p>
          <a:endParaRPr lang="en-US"/>
        </a:p>
      </dgm:t>
    </dgm:pt>
    <dgm:pt modelId="{C997F9EA-261F-478A-A2BD-2B9D325446D7}">
      <dgm:prSet phldrT="[Text]"/>
      <dgm:spPr/>
      <dgm:t>
        <a:bodyPr/>
        <a:lstStyle/>
        <a:p>
          <a:r>
            <a:rPr lang="en-US" dirty="0"/>
            <a:t>Family support</a:t>
          </a:r>
        </a:p>
      </dgm:t>
    </dgm:pt>
    <dgm:pt modelId="{884F4F1D-85E6-4C73-B037-46794D765DF6}" cxnId="{B198A20F-B377-4795-A98D-C9003814621A}" type="parTrans">
      <dgm:prSet/>
      <dgm:spPr/>
      <dgm:t>
        <a:bodyPr/>
        <a:lstStyle/>
        <a:p>
          <a:endParaRPr lang="en-US"/>
        </a:p>
      </dgm:t>
    </dgm:pt>
    <dgm:pt modelId="{20734367-AC17-49B0-9B82-D6F0C49D6503}" cxnId="{B198A20F-B377-4795-A98D-C9003814621A}" type="sibTrans">
      <dgm:prSet/>
      <dgm:spPr/>
      <dgm:t>
        <a:bodyPr/>
        <a:lstStyle/>
        <a:p>
          <a:endParaRPr lang="en-US"/>
        </a:p>
      </dgm:t>
    </dgm:pt>
    <dgm:pt modelId="{F5C965EE-52C9-4ABB-9164-44377BA4E89B}">
      <dgm:prSet phldrT="[Text]"/>
      <dgm:spPr/>
      <dgm:t>
        <a:bodyPr/>
        <a:lstStyle/>
        <a:p>
          <a:r>
            <a:rPr lang="en-US" dirty="0"/>
            <a:t>Appropriate treatment</a:t>
          </a:r>
        </a:p>
      </dgm:t>
    </dgm:pt>
    <dgm:pt modelId="{25C53BEB-FEAA-4D86-B79D-44C165161AA3}" cxnId="{A38CADC7-2BB3-4757-A62B-EB5D4D294F8D}" type="parTrans">
      <dgm:prSet/>
      <dgm:spPr/>
      <dgm:t>
        <a:bodyPr/>
        <a:lstStyle/>
        <a:p>
          <a:endParaRPr lang="en-US"/>
        </a:p>
      </dgm:t>
    </dgm:pt>
    <dgm:pt modelId="{8A709F53-FCF3-48EA-B7A2-2DAD51B3C463}" cxnId="{A38CADC7-2BB3-4757-A62B-EB5D4D294F8D}" type="sibTrans">
      <dgm:prSet/>
      <dgm:spPr/>
      <dgm:t>
        <a:bodyPr/>
        <a:lstStyle/>
        <a:p>
          <a:endParaRPr lang="en-US"/>
        </a:p>
      </dgm:t>
    </dgm:pt>
    <dgm:pt modelId="{0E42E68E-F45D-46CD-B548-8826B72F11EB}">
      <dgm:prSet phldrT="[Text]"/>
      <dgm:spPr/>
      <dgm:t>
        <a:bodyPr/>
        <a:lstStyle/>
        <a:p>
          <a:r>
            <a:rPr lang="en-US" dirty="0"/>
            <a:t>Cause of illness</a:t>
          </a:r>
        </a:p>
      </dgm:t>
    </dgm:pt>
    <dgm:pt modelId="{DEAE5D26-1C0F-4F72-BC01-9FCA65CF6E65}" cxnId="{6678EB3D-09E3-4D45-B495-83621662CFE1}" type="parTrans">
      <dgm:prSet/>
      <dgm:spPr/>
      <dgm:t>
        <a:bodyPr/>
        <a:lstStyle/>
        <a:p>
          <a:endParaRPr lang="en-US"/>
        </a:p>
      </dgm:t>
    </dgm:pt>
    <dgm:pt modelId="{3517C357-E243-4304-869C-599361EE9788}" cxnId="{6678EB3D-09E3-4D45-B495-83621662CFE1}" type="sibTrans">
      <dgm:prSet/>
      <dgm:spPr/>
      <dgm:t>
        <a:bodyPr/>
        <a:lstStyle/>
        <a:p>
          <a:endParaRPr lang="en-US"/>
        </a:p>
      </dgm:t>
    </dgm:pt>
    <dgm:pt modelId="{FEAA74B5-D5C3-4106-93F8-4543090A213E}">
      <dgm:prSet phldrT="[Text]"/>
      <dgm:spPr/>
      <dgm:t>
        <a:bodyPr/>
        <a:lstStyle/>
        <a:p>
          <a:r>
            <a:rPr lang="en-US" dirty="0"/>
            <a:t>Short stay in hospital</a:t>
          </a:r>
        </a:p>
      </dgm:t>
    </dgm:pt>
    <dgm:pt modelId="{5361BC30-9A92-4F0A-B675-871D481B41A7}" cxnId="{416E81AE-D971-4B30-9BB5-45B0A85A16CE}" type="parTrans">
      <dgm:prSet/>
      <dgm:spPr/>
      <dgm:t>
        <a:bodyPr/>
        <a:lstStyle/>
        <a:p>
          <a:endParaRPr lang="en-US"/>
        </a:p>
      </dgm:t>
    </dgm:pt>
    <dgm:pt modelId="{EFA5861C-8BAF-4BEA-9C8A-FC226B6800D0}" cxnId="{416E81AE-D971-4B30-9BB5-45B0A85A16CE}" type="sibTrans">
      <dgm:prSet/>
      <dgm:spPr/>
      <dgm:t>
        <a:bodyPr/>
        <a:lstStyle/>
        <a:p>
          <a:endParaRPr lang="en-US"/>
        </a:p>
      </dgm:t>
    </dgm:pt>
    <dgm:pt modelId="{D0AB6131-D0C0-480F-B14B-E315FED71ADB}">
      <dgm:prSet phldrT="[Text]"/>
      <dgm:spPr/>
      <dgm:t>
        <a:bodyPr/>
        <a:lstStyle/>
        <a:p>
          <a:r>
            <a:rPr lang="en-US" dirty="0"/>
            <a:t>expectation</a:t>
          </a:r>
        </a:p>
      </dgm:t>
    </dgm:pt>
    <dgm:pt modelId="{44CE59B8-12F9-4D87-BDAF-04FA6363548A}" cxnId="{9206B5AD-C921-41F2-810E-5CF21FB3B737}" type="parTrans">
      <dgm:prSet/>
      <dgm:spPr/>
      <dgm:t>
        <a:bodyPr/>
        <a:lstStyle/>
        <a:p>
          <a:endParaRPr lang="en-US"/>
        </a:p>
      </dgm:t>
    </dgm:pt>
    <dgm:pt modelId="{C943EA60-FBB2-4FB1-AE96-44905C70605C}" cxnId="{9206B5AD-C921-41F2-810E-5CF21FB3B737}" type="sibTrans">
      <dgm:prSet/>
      <dgm:spPr/>
      <dgm:t>
        <a:bodyPr/>
        <a:lstStyle/>
        <a:p>
          <a:endParaRPr lang="en-US"/>
        </a:p>
      </dgm:t>
    </dgm:pt>
    <dgm:pt modelId="{5FFD4591-63AD-4506-80B6-F1514067F975}">
      <dgm:prSet phldrT="[Text]"/>
      <dgm:spPr/>
      <dgm:t>
        <a:bodyPr/>
        <a:lstStyle/>
        <a:p>
          <a:r>
            <a:rPr lang="en-US" dirty="0"/>
            <a:t>Recovery- quick</a:t>
          </a:r>
        </a:p>
      </dgm:t>
    </dgm:pt>
    <dgm:pt modelId="{BF2A3842-C586-455A-83DE-F8BEBDCBC2D6}" cxnId="{42C6C35A-82B0-486E-B7A3-A81B0E3C976C}" type="parTrans">
      <dgm:prSet/>
      <dgm:spPr/>
      <dgm:t>
        <a:bodyPr/>
        <a:lstStyle/>
        <a:p>
          <a:endParaRPr lang="en-US"/>
        </a:p>
      </dgm:t>
    </dgm:pt>
    <dgm:pt modelId="{4D80AD29-1E85-48A0-A323-D7E1BB4A2B31}" cxnId="{42C6C35A-82B0-486E-B7A3-A81B0E3C976C}" type="sibTrans">
      <dgm:prSet/>
      <dgm:spPr/>
      <dgm:t>
        <a:bodyPr/>
        <a:lstStyle/>
        <a:p>
          <a:endParaRPr lang="en-US"/>
        </a:p>
      </dgm:t>
    </dgm:pt>
    <dgm:pt modelId="{D510A6EB-9E98-42B5-A2AD-9723DFB4B09C}">
      <dgm:prSet phldrT="[Text]"/>
      <dgm:spPr/>
      <dgm:t>
        <a:bodyPr/>
        <a:lstStyle/>
        <a:p>
          <a:r>
            <a:rPr lang="en-US" dirty="0"/>
            <a:t>Social cultural factors</a:t>
          </a:r>
        </a:p>
      </dgm:t>
    </dgm:pt>
    <dgm:pt modelId="{2B4EDA85-27CA-4BA9-B16E-CFC1ADA0C239}" cxnId="{24986F47-5C40-4521-89B5-68612E69D1E3}" type="parTrans">
      <dgm:prSet/>
      <dgm:spPr/>
      <dgm:t>
        <a:bodyPr/>
        <a:lstStyle/>
        <a:p>
          <a:endParaRPr lang="en-US"/>
        </a:p>
      </dgm:t>
    </dgm:pt>
    <dgm:pt modelId="{4EF38018-82C3-4E66-8941-1C1237689737}" cxnId="{24986F47-5C40-4521-89B5-68612E69D1E3}" type="sibTrans">
      <dgm:prSet/>
      <dgm:spPr/>
      <dgm:t>
        <a:bodyPr/>
        <a:lstStyle/>
        <a:p>
          <a:endParaRPr lang="en-US"/>
        </a:p>
      </dgm:t>
    </dgm:pt>
    <dgm:pt modelId="{2254F0DA-4C75-48EF-A5F1-3C6F885109CE}">
      <dgm:prSet phldrT="[Text]"/>
      <dgm:spPr/>
      <dgm:t>
        <a:bodyPr/>
        <a:lstStyle/>
        <a:p>
          <a:r>
            <a:rPr lang="en-US" dirty="0"/>
            <a:t>dignity(respect)</a:t>
          </a:r>
        </a:p>
      </dgm:t>
    </dgm:pt>
    <dgm:pt modelId="{8F4C24CE-BC36-4B83-AF07-06BC51930B4E}" cxnId="{74BDFAA8-4AD0-48E1-83B5-D9A17CC18791}" type="parTrans">
      <dgm:prSet/>
      <dgm:spPr/>
      <dgm:t>
        <a:bodyPr/>
        <a:lstStyle/>
        <a:p>
          <a:endParaRPr lang="en-US"/>
        </a:p>
      </dgm:t>
    </dgm:pt>
    <dgm:pt modelId="{7DD8A1FF-0A89-4C90-B3B3-21012B98AF87}" cxnId="{74BDFAA8-4AD0-48E1-83B5-D9A17CC18791}" type="sibTrans">
      <dgm:prSet/>
      <dgm:spPr/>
      <dgm:t>
        <a:bodyPr/>
        <a:lstStyle/>
        <a:p>
          <a:endParaRPr lang="en-US"/>
        </a:p>
      </dgm:t>
    </dgm:pt>
    <dgm:pt modelId="{EF706D0B-8E1C-4700-A2B3-84E2AC558720}">
      <dgm:prSet phldrT="[Text]"/>
      <dgm:spPr/>
      <dgm:t>
        <a:bodyPr/>
        <a:lstStyle/>
        <a:p>
          <a:r>
            <a:rPr lang="en-US" dirty="0"/>
            <a:t>safe</a:t>
          </a:r>
        </a:p>
      </dgm:t>
    </dgm:pt>
    <dgm:pt modelId="{585D8C62-2C98-40AE-8C40-1B974EB5389C}" cxnId="{1497DCB7-517B-4534-B81E-FD488C6E2AFD}" type="parTrans">
      <dgm:prSet/>
      <dgm:spPr/>
      <dgm:t>
        <a:bodyPr/>
        <a:lstStyle/>
        <a:p>
          <a:endParaRPr lang="en-US"/>
        </a:p>
      </dgm:t>
    </dgm:pt>
    <dgm:pt modelId="{A1FE246D-A55B-4227-94DE-942E94BBA914}" cxnId="{1497DCB7-517B-4534-B81E-FD488C6E2AFD}" type="sibTrans">
      <dgm:prSet/>
      <dgm:spPr/>
      <dgm:t>
        <a:bodyPr/>
        <a:lstStyle/>
        <a:p>
          <a:endParaRPr lang="en-US"/>
        </a:p>
      </dgm:t>
    </dgm:pt>
    <dgm:pt modelId="{18C46F13-9AC4-4AAF-9CD8-4061B27FE339}">
      <dgm:prSet phldrT="[Text]"/>
      <dgm:spPr/>
      <dgm:t>
        <a:bodyPr/>
        <a:lstStyle/>
        <a:p>
          <a:r>
            <a:rPr lang="en-US" dirty="0"/>
            <a:t>To resume daily activities</a:t>
          </a:r>
        </a:p>
      </dgm:t>
    </dgm:pt>
    <dgm:pt modelId="{5B920A9C-B806-42AB-ACB6-4CCE883B9569}" cxnId="{9FD08C26-AB78-4CA9-B5FF-EEDB3B7FEDB3}" type="parTrans">
      <dgm:prSet/>
      <dgm:spPr/>
      <dgm:t>
        <a:bodyPr/>
        <a:lstStyle/>
        <a:p>
          <a:endParaRPr lang="en-US"/>
        </a:p>
      </dgm:t>
    </dgm:pt>
    <dgm:pt modelId="{8BFF9F8D-3D7B-4173-BA6D-246EA49EE46B}" cxnId="{9FD08C26-AB78-4CA9-B5FF-EEDB3B7FEDB3}" type="sibTrans">
      <dgm:prSet/>
      <dgm:spPr/>
      <dgm:t>
        <a:bodyPr/>
        <a:lstStyle/>
        <a:p>
          <a:endParaRPr lang="en-US"/>
        </a:p>
      </dgm:t>
    </dgm:pt>
    <dgm:pt modelId="{8BB812BF-BEFA-4EC4-BDA0-D5D0DC4C5239}">
      <dgm:prSet phldrT="[Text]"/>
      <dgm:spPr/>
      <dgm:t>
        <a:bodyPr/>
        <a:lstStyle/>
        <a:p>
          <a:r>
            <a:rPr lang="en-US" dirty="0"/>
            <a:t>Free from pain</a:t>
          </a:r>
        </a:p>
      </dgm:t>
    </dgm:pt>
    <dgm:pt modelId="{3B162A5D-EDE0-47F4-BAA1-73D0E5A6A9A9}" cxnId="{10744857-2834-4CB0-99F4-EC84A295EC96}" type="parTrans">
      <dgm:prSet/>
      <dgm:spPr/>
      <dgm:t>
        <a:bodyPr/>
        <a:lstStyle/>
        <a:p>
          <a:endParaRPr lang="en-US"/>
        </a:p>
      </dgm:t>
    </dgm:pt>
    <dgm:pt modelId="{DFCC3FCA-F5AA-4363-BDD5-40A7C65DB8B2}" cxnId="{10744857-2834-4CB0-99F4-EC84A295EC96}" type="sibTrans">
      <dgm:prSet/>
      <dgm:spPr/>
      <dgm:t>
        <a:bodyPr/>
        <a:lstStyle/>
        <a:p>
          <a:endParaRPr lang="en-US"/>
        </a:p>
      </dgm:t>
    </dgm:pt>
    <dgm:pt modelId="{5874396B-05AD-4F0C-A2F2-5CBDA4E59997}" type="pres">
      <dgm:prSet presAssocID="{EBA3B1FC-0689-444A-9D41-B774364CE29C}" presName="cycleMatrixDiagram" presStyleCnt="0">
        <dgm:presLayoutVars>
          <dgm:chMax val="1"/>
          <dgm:dir/>
          <dgm:animLvl val="lvl"/>
          <dgm:resizeHandles val="exact"/>
        </dgm:presLayoutVars>
      </dgm:prSet>
      <dgm:spPr/>
    </dgm:pt>
    <dgm:pt modelId="{5C2DCB59-90D8-4154-B59E-D60897BB0E63}" type="pres">
      <dgm:prSet presAssocID="{EBA3B1FC-0689-444A-9D41-B774364CE29C}" presName="children" presStyleCnt="0"/>
      <dgm:spPr/>
    </dgm:pt>
    <dgm:pt modelId="{4DFC8688-3BCA-4BFE-BE93-97CAE57612D8}" type="pres">
      <dgm:prSet presAssocID="{EBA3B1FC-0689-444A-9D41-B774364CE29C}" presName="child1group" presStyleCnt="0"/>
      <dgm:spPr/>
    </dgm:pt>
    <dgm:pt modelId="{7056CA21-9586-4184-804D-8A9CB8C725E3}" type="pres">
      <dgm:prSet presAssocID="{EBA3B1FC-0689-444A-9D41-B774364CE29C}" presName="child1" presStyleLbl="bgAcc1" presStyleIdx="0" presStyleCnt="4"/>
      <dgm:spPr/>
    </dgm:pt>
    <dgm:pt modelId="{77EDDBDF-DA4E-4874-8AA5-50DD0D4B0B07}" type="pres">
      <dgm:prSet presAssocID="{EBA3B1FC-0689-444A-9D41-B774364CE29C}" presName="child1Text" presStyleLbl="bgAcc1" presStyleIdx="0" presStyleCnt="4">
        <dgm:presLayoutVars>
          <dgm:bulletEnabled val="1"/>
        </dgm:presLayoutVars>
      </dgm:prSet>
      <dgm:spPr/>
    </dgm:pt>
    <dgm:pt modelId="{2B49D982-1670-4DAA-993B-173E557E39F2}" type="pres">
      <dgm:prSet presAssocID="{EBA3B1FC-0689-444A-9D41-B774364CE29C}" presName="child2group" presStyleCnt="0"/>
      <dgm:spPr/>
    </dgm:pt>
    <dgm:pt modelId="{3932190A-CE0E-4C44-8C82-A1071C78D121}" type="pres">
      <dgm:prSet presAssocID="{EBA3B1FC-0689-444A-9D41-B774364CE29C}" presName="child2" presStyleLbl="bgAcc1" presStyleIdx="1" presStyleCnt="4"/>
      <dgm:spPr/>
    </dgm:pt>
    <dgm:pt modelId="{4DB68A5A-43DF-42F9-AF03-2AD719C94604}" type="pres">
      <dgm:prSet presAssocID="{EBA3B1FC-0689-444A-9D41-B774364CE29C}" presName="child2Text" presStyleLbl="bgAcc1" presStyleIdx="1" presStyleCnt="4">
        <dgm:presLayoutVars>
          <dgm:bulletEnabled val="1"/>
        </dgm:presLayoutVars>
      </dgm:prSet>
      <dgm:spPr/>
    </dgm:pt>
    <dgm:pt modelId="{5042ABF5-C3C2-49E6-A8FC-866E41D10851}" type="pres">
      <dgm:prSet presAssocID="{EBA3B1FC-0689-444A-9D41-B774364CE29C}" presName="child3group" presStyleCnt="0"/>
      <dgm:spPr/>
    </dgm:pt>
    <dgm:pt modelId="{E17ABF0B-8325-4F01-AEC1-FEB8E1591DE2}" type="pres">
      <dgm:prSet presAssocID="{EBA3B1FC-0689-444A-9D41-B774364CE29C}" presName="child3" presStyleLbl="bgAcc1" presStyleIdx="2" presStyleCnt="4"/>
      <dgm:spPr/>
    </dgm:pt>
    <dgm:pt modelId="{B4FCF08C-2018-4915-A7C0-9DEA7E8EFB10}" type="pres">
      <dgm:prSet presAssocID="{EBA3B1FC-0689-444A-9D41-B774364CE29C}" presName="child3Text" presStyleLbl="bgAcc1" presStyleIdx="2" presStyleCnt="4">
        <dgm:presLayoutVars>
          <dgm:bulletEnabled val="1"/>
        </dgm:presLayoutVars>
      </dgm:prSet>
      <dgm:spPr/>
    </dgm:pt>
    <dgm:pt modelId="{4E65EFDB-E77B-43B2-B4A7-40B4008622D9}" type="pres">
      <dgm:prSet presAssocID="{EBA3B1FC-0689-444A-9D41-B774364CE29C}" presName="child4group" presStyleCnt="0"/>
      <dgm:spPr/>
    </dgm:pt>
    <dgm:pt modelId="{A308E8FD-9DC8-47F9-881A-D26A6FCEF77E}" type="pres">
      <dgm:prSet presAssocID="{EBA3B1FC-0689-444A-9D41-B774364CE29C}" presName="child4" presStyleLbl="bgAcc1" presStyleIdx="3" presStyleCnt="4"/>
      <dgm:spPr/>
    </dgm:pt>
    <dgm:pt modelId="{2B80B82A-1B63-418F-AE42-E840CF59AEA6}" type="pres">
      <dgm:prSet presAssocID="{EBA3B1FC-0689-444A-9D41-B774364CE29C}" presName="child4Text" presStyleLbl="bgAcc1" presStyleIdx="3" presStyleCnt="4">
        <dgm:presLayoutVars>
          <dgm:bulletEnabled val="1"/>
        </dgm:presLayoutVars>
      </dgm:prSet>
      <dgm:spPr/>
    </dgm:pt>
    <dgm:pt modelId="{8BD0DFE6-0216-4B69-9CFF-93D9E5C7C180}" type="pres">
      <dgm:prSet presAssocID="{EBA3B1FC-0689-444A-9D41-B774364CE29C}" presName="childPlaceholder" presStyleCnt="0"/>
      <dgm:spPr/>
    </dgm:pt>
    <dgm:pt modelId="{F83F8EB3-1F5C-4ECA-97DE-4C1BD4AB4190}" type="pres">
      <dgm:prSet presAssocID="{EBA3B1FC-0689-444A-9D41-B774364CE29C}" presName="circle" presStyleCnt="0"/>
      <dgm:spPr/>
    </dgm:pt>
    <dgm:pt modelId="{63BEF12C-A1BA-4A8D-BDA4-DFA338720059}" type="pres">
      <dgm:prSet presAssocID="{EBA3B1FC-0689-444A-9D41-B774364CE29C}" presName="quadrant1" presStyleLbl="node1" presStyleIdx="0" presStyleCnt="4">
        <dgm:presLayoutVars>
          <dgm:chMax val="1"/>
          <dgm:bulletEnabled val="1"/>
        </dgm:presLayoutVars>
      </dgm:prSet>
      <dgm:spPr/>
    </dgm:pt>
    <dgm:pt modelId="{42744962-FE8E-4545-B92A-1405EE6C0F42}" type="pres">
      <dgm:prSet presAssocID="{EBA3B1FC-0689-444A-9D41-B774364CE29C}" presName="quadrant2" presStyleLbl="node1" presStyleIdx="1" presStyleCnt="4">
        <dgm:presLayoutVars>
          <dgm:chMax val="1"/>
          <dgm:bulletEnabled val="1"/>
        </dgm:presLayoutVars>
      </dgm:prSet>
      <dgm:spPr/>
    </dgm:pt>
    <dgm:pt modelId="{F4CB594D-426D-490D-9533-DBAA3FACBAB7}" type="pres">
      <dgm:prSet presAssocID="{EBA3B1FC-0689-444A-9D41-B774364CE29C}" presName="quadrant3" presStyleLbl="node1" presStyleIdx="2" presStyleCnt="4">
        <dgm:presLayoutVars>
          <dgm:chMax val="1"/>
          <dgm:bulletEnabled val="1"/>
        </dgm:presLayoutVars>
      </dgm:prSet>
      <dgm:spPr/>
    </dgm:pt>
    <dgm:pt modelId="{27E94246-8EA1-46F7-A2BA-23DF51A7028A}" type="pres">
      <dgm:prSet presAssocID="{EBA3B1FC-0689-444A-9D41-B774364CE29C}" presName="quadrant4" presStyleLbl="node1" presStyleIdx="3" presStyleCnt="4">
        <dgm:presLayoutVars>
          <dgm:chMax val="1"/>
          <dgm:bulletEnabled val="1"/>
        </dgm:presLayoutVars>
      </dgm:prSet>
      <dgm:spPr/>
    </dgm:pt>
    <dgm:pt modelId="{7DFCE67D-7AD0-4BAD-BC5E-AE2E3EAEED18}" type="pres">
      <dgm:prSet presAssocID="{EBA3B1FC-0689-444A-9D41-B774364CE29C}" presName="quadrantPlaceholder" presStyleCnt="0"/>
      <dgm:spPr/>
    </dgm:pt>
    <dgm:pt modelId="{B3A9FC78-629F-447C-82E7-C9AA98B27B16}" type="pres">
      <dgm:prSet presAssocID="{EBA3B1FC-0689-444A-9D41-B774364CE29C}" presName="center1" presStyleLbl="fgShp" presStyleIdx="0" presStyleCnt="2"/>
      <dgm:spPr/>
    </dgm:pt>
    <dgm:pt modelId="{1DC3CFB2-6C9B-440B-85CF-31B01F4C28EB}" type="pres">
      <dgm:prSet presAssocID="{EBA3B1FC-0689-444A-9D41-B774364CE29C}" presName="center2" presStyleLbl="fgShp" presStyleIdx="1" presStyleCnt="2"/>
      <dgm:spPr/>
    </dgm:pt>
  </dgm:ptLst>
  <dgm:cxnLst>
    <dgm:cxn modelId="{2E5ED708-5602-4816-BAA9-FD4427A52A37}" type="presOf" srcId="{5FFD4591-63AD-4506-80B6-F1514067F975}" destId="{B4FCF08C-2018-4915-A7C0-9DEA7E8EFB10}" srcOrd="1" destOrd="0" presId="urn:microsoft.com/office/officeart/2005/8/layout/cycle4#1"/>
    <dgm:cxn modelId="{B4FD010C-CA24-4FC8-9C73-D1F24E0535B8}" type="presOf" srcId="{0E42E68E-F45D-46CD-B548-8826B72F11EB}" destId="{42744962-FE8E-4545-B92A-1405EE6C0F42}" srcOrd="0" destOrd="0" presId="urn:microsoft.com/office/officeart/2005/8/layout/cycle4#1"/>
    <dgm:cxn modelId="{B198A20F-B377-4795-A98D-C9003814621A}" srcId="{EBA3B1FC-0689-444A-9D41-B774364CE29C}" destId="{C997F9EA-261F-478A-A2BD-2B9D325446D7}" srcOrd="0" destOrd="0" parTransId="{884F4F1D-85E6-4C73-B037-46794D765DF6}" sibTransId="{20734367-AC17-49B0-9B82-D6F0C49D6503}"/>
    <dgm:cxn modelId="{0A15E020-3849-4B0B-B2F0-7691226C0F9A}" type="presOf" srcId="{18C46F13-9AC4-4AAF-9CD8-4061B27FE339}" destId="{B4FCF08C-2018-4915-A7C0-9DEA7E8EFB10}" srcOrd="1" destOrd="1" presId="urn:microsoft.com/office/officeart/2005/8/layout/cycle4#1"/>
    <dgm:cxn modelId="{9FD08C26-AB78-4CA9-B5FF-EEDB3B7FEDB3}" srcId="{D0AB6131-D0C0-480F-B14B-E315FED71ADB}" destId="{18C46F13-9AC4-4AAF-9CD8-4061B27FE339}" srcOrd="1" destOrd="0" parTransId="{5B920A9C-B806-42AB-ACB6-4CCE883B9569}" sibTransId="{8BFF9F8D-3D7B-4173-BA6D-246EA49EE46B}"/>
    <dgm:cxn modelId="{F763062F-4AFE-4EA4-861F-A96EB4727DC7}" type="presOf" srcId="{EF706D0B-8E1C-4700-A2B3-84E2AC558720}" destId="{2B80B82A-1B63-418F-AE42-E840CF59AEA6}" srcOrd="1" destOrd="1" presId="urn:microsoft.com/office/officeart/2005/8/layout/cycle4#1"/>
    <dgm:cxn modelId="{6678EB3D-09E3-4D45-B495-83621662CFE1}" srcId="{EBA3B1FC-0689-444A-9D41-B774364CE29C}" destId="{0E42E68E-F45D-46CD-B548-8826B72F11EB}" srcOrd="1" destOrd="0" parTransId="{DEAE5D26-1C0F-4F72-BC01-9FCA65CF6E65}" sibTransId="{3517C357-E243-4304-869C-599361EE9788}"/>
    <dgm:cxn modelId="{F27CA55E-81FC-425B-80DF-9CC2709EF1E2}" type="presOf" srcId="{F5C965EE-52C9-4ABB-9164-44377BA4E89B}" destId="{77EDDBDF-DA4E-4874-8AA5-50DD0D4B0B07}" srcOrd="1" destOrd="0" presId="urn:microsoft.com/office/officeart/2005/8/layout/cycle4#1"/>
    <dgm:cxn modelId="{F4AE6C65-A95D-424F-8E7E-9A5287C591CE}" type="presOf" srcId="{8BB812BF-BEFA-4EC4-BDA0-D5D0DC4C5239}" destId="{77EDDBDF-DA4E-4874-8AA5-50DD0D4B0B07}" srcOrd="1" destOrd="1" presId="urn:microsoft.com/office/officeart/2005/8/layout/cycle4#1"/>
    <dgm:cxn modelId="{24986F47-5C40-4521-89B5-68612E69D1E3}" srcId="{EBA3B1FC-0689-444A-9D41-B774364CE29C}" destId="{D510A6EB-9E98-42B5-A2AD-9723DFB4B09C}" srcOrd="3" destOrd="0" parTransId="{2B4EDA85-27CA-4BA9-B16E-CFC1ADA0C239}" sibTransId="{4EF38018-82C3-4E66-8941-1C1237689737}"/>
    <dgm:cxn modelId="{10744857-2834-4CB0-99F4-EC84A295EC96}" srcId="{C997F9EA-261F-478A-A2BD-2B9D325446D7}" destId="{8BB812BF-BEFA-4EC4-BDA0-D5D0DC4C5239}" srcOrd="1" destOrd="0" parTransId="{3B162A5D-EDE0-47F4-BAA1-73D0E5A6A9A9}" sibTransId="{DFCC3FCA-F5AA-4363-BDD5-40A7C65DB8B2}"/>
    <dgm:cxn modelId="{AC85CD78-5600-4331-B522-DDC720FA0630}" type="presOf" srcId="{18C46F13-9AC4-4AAF-9CD8-4061B27FE339}" destId="{E17ABF0B-8325-4F01-AEC1-FEB8E1591DE2}" srcOrd="0" destOrd="1" presId="urn:microsoft.com/office/officeart/2005/8/layout/cycle4#1"/>
    <dgm:cxn modelId="{97F3D278-BB41-4434-8BE5-D8A5E2CA7090}" type="presOf" srcId="{2254F0DA-4C75-48EF-A5F1-3C6F885109CE}" destId="{A308E8FD-9DC8-47F9-881A-D26A6FCEF77E}" srcOrd="0" destOrd="0" presId="urn:microsoft.com/office/officeart/2005/8/layout/cycle4#1"/>
    <dgm:cxn modelId="{2015FF59-DDD0-4019-B20E-F18276053098}" type="presOf" srcId="{FEAA74B5-D5C3-4106-93F8-4543090A213E}" destId="{4DB68A5A-43DF-42F9-AF03-2AD719C94604}" srcOrd="1" destOrd="0" presId="urn:microsoft.com/office/officeart/2005/8/layout/cycle4#1"/>
    <dgm:cxn modelId="{42C6C35A-82B0-486E-B7A3-A81B0E3C976C}" srcId="{D0AB6131-D0C0-480F-B14B-E315FED71ADB}" destId="{5FFD4591-63AD-4506-80B6-F1514067F975}" srcOrd="0" destOrd="0" parTransId="{BF2A3842-C586-455A-83DE-F8BEBDCBC2D6}" sibTransId="{4D80AD29-1E85-48A0-A323-D7E1BB4A2B31}"/>
    <dgm:cxn modelId="{AC17F08A-E1FF-43C9-8642-E2BA7EEC89A6}" type="presOf" srcId="{D510A6EB-9E98-42B5-A2AD-9723DFB4B09C}" destId="{27E94246-8EA1-46F7-A2BA-23DF51A7028A}" srcOrd="0" destOrd="0" presId="urn:microsoft.com/office/officeart/2005/8/layout/cycle4#1"/>
    <dgm:cxn modelId="{156B9D94-3B29-488D-8F01-6DA34A61252E}" type="presOf" srcId="{F5C965EE-52C9-4ABB-9164-44377BA4E89B}" destId="{7056CA21-9586-4184-804D-8A9CB8C725E3}" srcOrd="0" destOrd="0" presId="urn:microsoft.com/office/officeart/2005/8/layout/cycle4#1"/>
    <dgm:cxn modelId="{984CA999-9689-403B-8F81-BF7646930762}" type="presOf" srcId="{EF706D0B-8E1C-4700-A2B3-84E2AC558720}" destId="{A308E8FD-9DC8-47F9-881A-D26A6FCEF77E}" srcOrd="0" destOrd="1" presId="urn:microsoft.com/office/officeart/2005/8/layout/cycle4#1"/>
    <dgm:cxn modelId="{1B709C9B-7309-49AC-AF04-10D7BD2985E6}" type="presOf" srcId="{5FFD4591-63AD-4506-80B6-F1514067F975}" destId="{E17ABF0B-8325-4F01-AEC1-FEB8E1591DE2}" srcOrd="0" destOrd="0" presId="urn:microsoft.com/office/officeart/2005/8/layout/cycle4#1"/>
    <dgm:cxn modelId="{49AB9AA8-B20B-4FAE-BE6B-A8CC7E1E49C6}" type="presOf" srcId="{8BB812BF-BEFA-4EC4-BDA0-D5D0DC4C5239}" destId="{7056CA21-9586-4184-804D-8A9CB8C725E3}" srcOrd="0" destOrd="1" presId="urn:microsoft.com/office/officeart/2005/8/layout/cycle4#1"/>
    <dgm:cxn modelId="{74BDFAA8-4AD0-48E1-83B5-D9A17CC18791}" srcId="{D510A6EB-9E98-42B5-A2AD-9723DFB4B09C}" destId="{2254F0DA-4C75-48EF-A5F1-3C6F885109CE}" srcOrd="0" destOrd="0" parTransId="{8F4C24CE-BC36-4B83-AF07-06BC51930B4E}" sibTransId="{7DD8A1FF-0A89-4C90-B3B3-21012B98AF87}"/>
    <dgm:cxn modelId="{DFB7FCAC-6AAE-447A-AC69-A35F592788DC}" type="presOf" srcId="{2254F0DA-4C75-48EF-A5F1-3C6F885109CE}" destId="{2B80B82A-1B63-418F-AE42-E840CF59AEA6}" srcOrd="1" destOrd="0" presId="urn:microsoft.com/office/officeart/2005/8/layout/cycle4#1"/>
    <dgm:cxn modelId="{9206B5AD-C921-41F2-810E-5CF21FB3B737}" srcId="{EBA3B1FC-0689-444A-9D41-B774364CE29C}" destId="{D0AB6131-D0C0-480F-B14B-E315FED71ADB}" srcOrd="2" destOrd="0" parTransId="{44CE59B8-12F9-4D87-BDAF-04FA6363548A}" sibTransId="{C943EA60-FBB2-4FB1-AE96-44905C70605C}"/>
    <dgm:cxn modelId="{416E81AE-D971-4B30-9BB5-45B0A85A16CE}" srcId="{0E42E68E-F45D-46CD-B548-8826B72F11EB}" destId="{FEAA74B5-D5C3-4106-93F8-4543090A213E}" srcOrd="0" destOrd="0" parTransId="{5361BC30-9A92-4F0A-B675-871D481B41A7}" sibTransId="{EFA5861C-8BAF-4BEA-9C8A-FC226B6800D0}"/>
    <dgm:cxn modelId="{9AED09AF-0E95-44F4-BB07-919CCDCB75E6}" type="presOf" srcId="{D0AB6131-D0C0-480F-B14B-E315FED71ADB}" destId="{F4CB594D-426D-490D-9533-DBAA3FACBAB7}" srcOrd="0" destOrd="0" presId="urn:microsoft.com/office/officeart/2005/8/layout/cycle4#1"/>
    <dgm:cxn modelId="{1497DCB7-517B-4534-B81E-FD488C6E2AFD}" srcId="{D510A6EB-9E98-42B5-A2AD-9723DFB4B09C}" destId="{EF706D0B-8E1C-4700-A2B3-84E2AC558720}" srcOrd="1" destOrd="0" parTransId="{585D8C62-2C98-40AE-8C40-1B974EB5389C}" sibTransId="{A1FE246D-A55B-4227-94DE-942E94BBA914}"/>
    <dgm:cxn modelId="{480DBABA-0215-4F81-8960-8EF04468B1CE}" type="presOf" srcId="{C997F9EA-261F-478A-A2BD-2B9D325446D7}" destId="{63BEF12C-A1BA-4A8D-BDA4-DFA338720059}" srcOrd="0" destOrd="0" presId="urn:microsoft.com/office/officeart/2005/8/layout/cycle4#1"/>
    <dgm:cxn modelId="{A38CADC7-2BB3-4757-A62B-EB5D4D294F8D}" srcId="{C997F9EA-261F-478A-A2BD-2B9D325446D7}" destId="{F5C965EE-52C9-4ABB-9164-44377BA4E89B}" srcOrd="0" destOrd="0" parTransId="{25C53BEB-FEAA-4D86-B79D-44C165161AA3}" sibTransId="{8A709F53-FCF3-48EA-B7A2-2DAD51B3C463}"/>
    <dgm:cxn modelId="{9D17B8F0-0BDB-44AF-A505-1EAB480B3599}" type="presOf" srcId="{FEAA74B5-D5C3-4106-93F8-4543090A213E}" destId="{3932190A-CE0E-4C44-8C82-A1071C78D121}" srcOrd="0" destOrd="0" presId="urn:microsoft.com/office/officeart/2005/8/layout/cycle4#1"/>
    <dgm:cxn modelId="{1167F7F7-ADE5-4503-BA8D-89A3C3B3634F}" type="presOf" srcId="{EBA3B1FC-0689-444A-9D41-B774364CE29C}" destId="{5874396B-05AD-4F0C-A2F2-5CBDA4E59997}" srcOrd="0" destOrd="0" presId="urn:microsoft.com/office/officeart/2005/8/layout/cycle4#1"/>
    <dgm:cxn modelId="{26010AD8-EFAE-47BD-B431-8AD2347C5E6B}" type="presParOf" srcId="{5874396B-05AD-4F0C-A2F2-5CBDA4E59997}" destId="{5C2DCB59-90D8-4154-B59E-D60897BB0E63}" srcOrd="0" destOrd="0" presId="urn:microsoft.com/office/officeart/2005/8/layout/cycle4#1"/>
    <dgm:cxn modelId="{A6FAF2A4-6C17-4386-AF98-6F745BDC77B0}" type="presParOf" srcId="{5C2DCB59-90D8-4154-B59E-D60897BB0E63}" destId="{4DFC8688-3BCA-4BFE-BE93-97CAE57612D8}" srcOrd="0" destOrd="0" presId="urn:microsoft.com/office/officeart/2005/8/layout/cycle4#1"/>
    <dgm:cxn modelId="{B6BF91DB-3379-49EC-A022-6BF1885AD4BA}" type="presParOf" srcId="{4DFC8688-3BCA-4BFE-BE93-97CAE57612D8}" destId="{7056CA21-9586-4184-804D-8A9CB8C725E3}" srcOrd="0" destOrd="0" presId="urn:microsoft.com/office/officeart/2005/8/layout/cycle4#1"/>
    <dgm:cxn modelId="{73C4C0CE-1DB1-4A94-9569-333380EAC2A3}" type="presParOf" srcId="{4DFC8688-3BCA-4BFE-BE93-97CAE57612D8}" destId="{77EDDBDF-DA4E-4874-8AA5-50DD0D4B0B07}" srcOrd="1" destOrd="0" presId="urn:microsoft.com/office/officeart/2005/8/layout/cycle4#1"/>
    <dgm:cxn modelId="{A7D146EA-4C51-4FB8-A6B1-8F1FA91FE3A7}" type="presParOf" srcId="{5C2DCB59-90D8-4154-B59E-D60897BB0E63}" destId="{2B49D982-1670-4DAA-993B-173E557E39F2}" srcOrd="1" destOrd="0" presId="urn:microsoft.com/office/officeart/2005/8/layout/cycle4#1"/>
    <dgm:cxn modelId="{B7D13A60-A311-43F2-84B8-08A6B550EB0F}" type="presParOf" srcId="{2B49D982-1670-4DAA-993B-173E557E39F2}" destId="{3932190A-CE0E-4C44-8C82-A1071C78D121}" srcOrd="0" destOrd="0" presId="urn:microsoft.com/office/officeart/2005/8/layout/cycle4#1"/>
    <dgm:cxn modelId="{DD4E824A-77D7-4590-AA57-B8EAFA3A5698}" type="presParOf" srcId="{2B49D982-1670-4DAA-993B-173E557E39F2}" destId="{4DB68A5A-43DF-42F9-AF03-2AD719C94604}" srcOrd="1" destOrd="0" presId="urn:microsoft.com/office/officeart/2005/8/layout/cycle4#1"/>
    <dgm:cxn modelId="{F8D95EC4-815A-42C4-AE6C-12F237CE3094}" type="presParOf" srcId="{5C2DCB59-90D8-4154-B59E-D60897BB0E63}" destId="{5042ABF5-C3C2-49E6-A8FC-866E41D10851}" srcOrd="2" destOrd="0" presId="urn:microsoft.com/office/officeart/2005/8/layout/cycle4#1"/>
    <dgm:cxn modelId="{44881258-3EE7-4FD1-A2EB-579B805964E6}" type="presParOf" srcId="{5042ABF5-C3C2-49E6-A8FC-866E41D10851}" destId="{E17ABF0B-8325-4F01-AEC1-FEB8E1591DE2}" srcOrd="0" destOrd="0" presId="urn:microsoft.com/office/officeart/2005/8/layout/cycle4#1"/>
    <dgm:cxn modelId="{DFCCCC6B-E92E-4A1F-8434-67E8CD4C8465}" type="presParOf" srcId="{5042ABF5-C3C2-49E6-A8FC-866E41D10851}" destId="{B4FCF08C-2018-4915-A7C0-9DEA7E8EFB10}" srcOrd="1" destOrd="0" presId="urn:microsoft.com/office/officeart/2005/8/layout/cycle4#1"/>
    <dgm:cxn modelId="{9303C2CE-28FB-4284-AA65-D09E4C477DC4}" type="presParOf" srcId="{5C2DCB59-90D8-4154-B59E-D60897BB0E63}" destId="{4E65EFDB-E77B-43B2-B4A7-40B4008622D9}" srcOrd="3" destOrd="0" presId="urn:microsoft.com/office/officeart/2005/8/layout/cycle4#1"/>
    <dgm:cxn modelId="{50DC9681-6BC9-49BA-ABB5-E9744382583D}" type="presParOf" srcId="{4E65EFDB-E77B-43B2-B4A7-40B4008622D9}" destId="{A308E8FD-9DC8-47F9-881A-D26A6FCEF77E}" srcOrd="0" destOrd="0" presId="urn:microsoft.com/office/officeart/2005/8/layout/cycle4#1"/>
    <dgm:cxn modelId="{D4485E41-B9EA-4160-B8D0-D77C6D67E40C}" type="presParOf" srcId="{4E65EFDB-E77B-43B2-B4A7-40B4008622D9}" destId="{2B80B82A-1B63-418F-AE42-E840CF59AEA6}" srcOrd="1" destOrd="0" presId="urn:microsoft.com/office/officeart/2005/8/layout/cycle4#1"/>
    <dgm:cxn modelId="{04767468-6BE2-482D-87F2-70BBA67D05AA}" type="presParOf" srcId="{5C2DCB59-90D8-4154-B59E-D60897BB0E63}" destId="{8BD0DFE6-0216-4B69-9CFF-93D9E5C7C180}" srcOrd="4" destOrd="0" presId="urn:microsoft.com/office/officeart/2005/8/layout/cycle4#1"/>
    <dgm:cxn modelId="{7A38C2F5-DA7E-4E59-B128-6242A0B9B8DE}" type="presParOf" srcId="{5874396B-05AD-4F0C-A2F2-5CBDA4E59997}" destId="{F83F8EB3-1F5C-4ECA-97DE-4C1BD4AB4190}" srcOrd="1" destOrd="0" presId="urn:microsoft.com/office/officeart/2005/8/layout/cycle4#1"/>
    <dgm:cxn modelId="{68935C07-F3D1-45D6-81B3-AB2DFC2F02EC}" type="presParOf" srcId="{F83F8EB3-1F5C-4ECA-97DE-4C1BD4AB4190}" destId="{63BEF12C-A1BA-4A8D-BDA4-DFA338720059}" srcOrd="0" destOrd="0" presId="urn:microsoft.com/office/officeart/2005/8/layout/cycle4#1"/>
    <dgm:cxn modelId="{97154DAF-D34B-4559-AFA8-E08EF16C8F33}" type="presParOf" srcId="{F83F8EB3-1F5C-4ECA-97DE-4C1BD4AB4190}" destId="{42744962-FE8E-4545-B92A-1405EE6C0F42}" srcOrd="1" destOrd="0" presId="urn:microsoft.com/office/officeart/2005/8/layout/cycle4#1"/>
    <dgm:cxn modelId="{5AFA5977-F289-4305-8183-7AA227BF353B}" type="presParOf" srcId="{F83F8EB3-1F5C-4ECA-97DE-4C1BD4AB4190}" destId="{F4CB594D-426D-490D-9533-DBAA3FACBAB7}" srcOrd="2" destOrd="0" presId="urn:microsoft.com/office/officeart/2005/8/layout/cycle4#1"/>
    <dgm:cxn modelId="{CDC01DB5-8DD0-419D-A359-CF70D977658F}" type="presParOf" srcId="{F83F8EB3-1F5C-4ECA-97DE-4C1BD4AB4190}" destId="{27E94246-8EA1-46F7-A2BA-23DF51A7028A}" srcOrd="3" destOrd="0" presId="urn:microsoft.com/office/officeart/2005/8/layout/cycle4#1"/>
    <dgm:cxn modelId="{C153A337-B85A-44E2-A980-1F1B5C84A9C7}" type="presParOf" srcId="{F83F8EB3-1F5C-4ECA-97DE-4C1BD4AB4190}" destId="{7DFCE67D-7AD0-4BAD-BC5E-AE2E3EAEED18}" srcOrd="4" destOrd="0" presId="urn:microsoft.com/office/officeart/2005/8/layout/cycle4#1"/>
    <dgm:cxn modelId="{9D0524BF-A8F0-4459-B822-BB4C19D94512}" type="presParOf" srcId="{5874396B-05AD-4F0C-A2F2-5CBDA4E59997}" destId="{B3A9FC78-629F-447C-82E7-C9AA98B27B16}" srcOrd="2" destOrd="0" presId="urn:microsoft.com/office/officeart/2005/8/layout/cycle4#1"/>
    <dgm:cxn modelId="{EB90F70D-8A8D-4677-BB21-0A6BC0FE7360}" type="presParOf" srcId="{5874396B-05AD-4F0C-A2F2-5CBDA4E59997}" destId="{1DC3CFB2-6C9B-440B-85CF-31B01F4C28EB}" srcOrd="3" destOrd="0" presId="urn:microsoft.com/office/officeart/2005/8/layout/cycle4#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ABF0B-8325-4F01-AEC1-FEB8E1591DE2}">
      <dsp:nvSpPr>
        <dsp:cNvPr id="0" name=""/>
        <dsp:cNvSpPr/>
      </dsp:nvSpPr>
      <dsp:spPr>
        <a:xfrm>
          <a:off x="4906365" y="3782567"/>
          <a:ext cx="2747923" cy="178003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Recovery- quick</a:t>
          </a:r>
        </a:p>
        <a:p>
          <a:pPr marL="114300" lvl="1" indent="-114300" algn="l" defTabSz="666750">
            <a:lnSpc>
              <a:spcPct val="90000"/>
            </a:lnSpc>
            <a:spcBef>
              <a:spcPct val="0"/>
            </a:spcBef>
            <a:spcAft>
              <a:spcPct val="15000"/>
            </a:spcAft>
            <a:buChar char="•"/>
          </a:pPr>
          <a:r>
            <a:rPr lang="en-US" sz="1500" kern="1200" dirty="0"/>
            <a:t>To resume daily activities</a:t>
          </a:r>
        </a:p>
      </dsp:txBody>
      <dsp:txXfrm>
        <a:off x="5769843" y="4266676"/>
        <a:ext cx="1845344" cy="1256821"/>
      </dsp:txXfrm>
    </dsp:sp>
    <dsp:sp modelId="{A308E8FD-9DC8-47F9-881A-D26A6FCEF77E}">
      <dsp:nvSpPr>
        <dsp:cNvPr id="0" name=""/>
        <dsp:cNvSpPr/>
      </dsp:nvSpPr>
      <dsp:spPr>
        <a:xfrm>
          <a:off x="422910" y="3782567"/>
          <a:ext cx="2747923" cy="178003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dignity(respect)</a:t>
          </a:r>
        </a:p>
        <a:p>
          <a:pPr marL="114300" lvl="1" indent="-114300" algn="l" defTabSz="666750">
            <a:lnSpc>
              <a:spcPct val="90000"/>
            </a:lnSpc>
            <a:spcBef>
              <a:spcPct val="0"/>
            </a:spcBef>
            <a:spcAft>
              <a:spcPct val="15000"/>
            </a:spcAft>
            <a:buChar char="•"/>
          </a:pPr>
          <a:r>
            <a:rPr lang="en-US" sz="1500" kern="1200" dirty="0"/>
            <a:t>safe</a:t>
          </a:r>
        </a:p>
      </dsp:txBody>
      <dsp:txXfrm>
        <a:off x="462011" y="4266676"/>
        <a:ext cx="1845344" cy="1256821"/>
      </dsp:txXfrm>
    </dsp:sp>
    <dsp:sp modelId="{3932190A-CE0E-4C44-8C82-A1071C78D121}">
      <dsp:nvSpPr>
        <dsp:cNvPr id="0" name=""/>
        <dsp:cNvSpPr/>
      </dsp:nvSpPr>
      <dsp:spPr>
        <a:xfrm>
          <a:off x="4906365" y="0"/>
          <a:ext cx="2747923" cy="178003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Short stay in hospital</a:t>
          </a:r>
        </a:p>
      </dsp:txBody>
      <dsp:txXfrm>
        <a:off x="5769843" y="39101"/>
        <a:ext cx="1845344" cy="1256821"/>
      </dsp:txXfrm>
    </dsp:sp>
    <dsp:sp modelId="{7056CA21-9586-4184-804D-8A9CB8C725E3}">
      <dsp:nvSpPr>
        <dsp:cNvPr id="0" name=""/>
        <dsp:cNvSpPr/>
      </dsp:nvSpPr>
      <dsp:spPr>
        <a:xfrm>
          <a:off x="422910" y="0"/>
          <a:ext cx="2747923" cy="178003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Appropriate treatment</a:t>
          </a:r>
        </a:p>
        <a:p>
          <a:pPr marL="114300" lvl="1" indent="-114300" algn="l" defTabSz="666750">
            <a:lnSpc>
              <a:spcPct val="90000"/>
            </a:lnSpc>
            <a:spcBef>
              <a:spcPct val="0"/>
            </a:spcBef>
            <a:spcAft>
              <a:spcPct val="15000"/>
            </a:spcAft>
            <a:buChar char="•"/>
          </a:pPr>
          <a:r>
            <a:rPr lang="en-US" sz="1500" kern="1200" dirty="0"/>
            <a:t>Free from pain</a:t>
          </a:r>
        </a:p>
      </dsp:txBody>
      <dsp:txXfrm>
        <a:off x="462011" y="39101"/>
        <a:ext cx="1845344" cy="1256821"/>
      </dsp:txXfrm>
    </dsp:sp>
    <dsp:sp modelId="{63BEF12C-A1BA-4A8D-BDA4-DFA338720059}">
      <dsp:nvSpPr>
        <dsp:cNvPr id="0" name=""/>
        <dsp:cNvSpPr/>
      </dsp:nvSpPr>
      <dsp:spPr>
        <a:xfrm>
          <a:off x="1574368" y="317068"/>
          <a:ext cx="2408605" cy="2408605"/>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Family support</a:t>
          </a:r>
        </a:p>
      </dsp:txBody>
      <dsp:txXfrm>
        <a:off x="2279832" y="1022532"/>
        <a:ext cx="1703141" cy="1703141"/>
      </dsp:txXfrm>
    </dsp:sp>
    <dsp:sp modelId="{42744962-FE8E-4545-B92A-1405EE6C0F42}">
      <dsp:nvSpPr>
        <dsp:cNvPr id="0" name=""/>
        <dsp:cNvSpPr/>
      </dsp:nvSpPr>
      <dsp:spPr>
        <a:xfrm rot="5400000">
          <a:off x="4094225" y="317068"/>
          <a:ext cx="2408605" cy="2408605"/>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Cause of illness</a:t>
          </a:r>
        </a:p>
      </dsp:txBody>
      <dsp:txXfrm rot="-5400000">
        <a:off x="4094225" y="1022532"/>
        <a:ext cx="1703141" cy="1703141"/>
      </dsp:txXfrm>
    </dsp:sp>
    <dsp:sp modelId="{F4CB594D-426D-490D-9533-DBAA3FACBAB7}">
      <dsp:nvSpPr>
        <dsp:cNvPr id="0" name=""/>
        <dsp:cNvSpPr/>
      </dsp:nvSpPr>
      <dsp:spPr>
        <a:xfrm rot="10800000">
          <a:off x="4094225" y="2836925"/>
          <a:ext cx="2408605" cy="2408605"/>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expectation</a:t>
          </a:r>
        </a:p>
      </dsp:txBody>
      <dsp:txXfrm rot="10800000">
        <a:off x="4094225" y="2836925"/>
        <a:ext cx="1703141" cy="1703141"/>
      </dsp:txXfrm>
    </dsp:sp>
    <dsp:sp modelId="{27E94246-8EA1-46F7-A2BA-23DF51A7028A}">
      <dsp:nvSpPr>
        <dsp:cNvPr id="0" name=""/>
        <dsp:cNvSpPr/>
      </dsp:nvSpPr>
      <dsp:spPr>
        <a:xfrm rot="16200000">
          <a:off x="1574368" y="2836925"/>
          <a:ext cx="2408605" cy="2408605"/>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Social cultural factors</a:t>
          </a:r>
        </a:p>
      </dsp:txBody>
      <dsp:txXfrm rot="5400000">
        <a:off x="2279832" y="2836925"/>
        <a:ext cx="1703141" cy="1703141"/>
      </dsp:txXfrm>
    </dsp:sp>
    <dsp:sp modelId="{B3A9FC78-629F-447C-82E7-C9AA98B27B16}">
      <dsp:nvSpPr>
        <dsp:cNvPr id="0" name=""/>
        <dsp:cNvSpPr/>
      </dsp:nvSpPr>
      <dsp:spPr>
        <a:xfrm>
          <a:off x="3622795" y="2280665"/>
          <a:ext cx="831608" cy="723137"/>
        </a:xfrm>
        <a:prstGeom prst="circularArrow">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C3CFB2-6C9B-440B-85CF-31B01F4C28EB}">
      <dsp:nvSpPr>
        <dsp:cNvPr id="0" name=""/>
        <dsp:cNvSpPr/>
      </dsp:nvSpPr>
      <dsp:spPr>
        <a:xfrm rot="10800000">
          <a:off x="3622795" y="2558795"/>
          <a:ext cx="831608" cy="723137"/>
        </a:xfrm>
        <a:prstGeom prst="circularArrow">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164ED-0CF4-4987-B4E0-0F81ACC9031A}"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9097F3-D231-4949-BEB8-BA5415D2AD6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9097F3-D231-4949-BEB8-BA5415D2AD69}"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AF47F16C-0C9E-4693-9533-89E94031045A}" type="datetimeFigureOut">
              <a:rPr lang="en-US" smtClean="0"/>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2551B21A-9FC4-4C8B-9BF3-B103F30C1DA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47F16C-0C9E-4693-9533-89E94031045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51B21A-9FC4-4C8B-9BF3-B103F30C1DA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47F16C-0C9E-4693-9533-89E94031045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51B21A-9FC4-4C8B-9BF3-B103F30C1DA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47F16C-0C9E-4693-9533-89E94031045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51B21A-9FC4-4C8B-9BF3-B103F30C1DAC}" type="slidenum">
              <a:rPr lang="en-US" smtClean="0"/>
            </a:fld>
            <a:endParaRPr lang="en-US" dirty="0"/>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AF47F16C-0C9E-4693-9533-89E94031045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51B21A-9FC4-4C8B-9BF3-B103F30C1DAC}" type="slidenum">
              <a:rPr lang="en-US" smtClean="0"/>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F47F16C-0C9E-4693-9533-89E94031045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51B21A-9FC4-4C8B-9BF3-B103F30C1DAC}" type="slidenum">
              <a:rPr lang="en-US" smtClean="0"/>
            </a:fld>
            <a:endParaRPr lang="en-US" dirty="0"/>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F47F16C-0C9E-4693-9533-89E94031045A}"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51B21A-9FC4-4C8B-9BF3-B103F30C1DAC}"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F47F16C-0C9E-4693-9533-89E94031045A}"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51B21A-9FC4-4C8B-9BF3-B103F30C1DAC}" type="slidenum">
              <a:rPr lang="en-US" smtClean="0"/>
            </a:fld>
            <a:endParaRPr lang="en-US" dirty="0"/>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7F16C-0C9E-4693-9533-89E94031045A}"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51B21A-9FC4-4C8B-9BF3-B103F30C1DA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F47F16C-0C9E-4693-9533-89E94031045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51B21A-9FC4-4C8B-9BF3-B103F30C1DAC}"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AF47F16C-0C9E-4693-9533-89E94031045A}" type="datetimeFigureOut">
              <a:rPr lang="en-US" smtClean="0"/>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551B21A-9FC4-4C8B-9BF3-B103F30C1DAC}" type="slidenum">
              <a:rPr lang="en-US" smtClean="0"/>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AF47F16C-0C9E-4693-9533-89E94031045A}" type="datetimeFigureOut">
              <a:rPr lang="en-US" smtClean="0"/>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2551B21A-9FC4-4C8B-9BF3-B103F30C1DA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History taking and physical examination</a:t>
            </a:r>
            <a:endParaRPr lang="en-US" dirty="0"/>
          </a:p>
        </p:txBody>
      </p:sp>
      <p:sp>
        <p:nvSpPr>
          <p:cNvPr id="3" name="Subtitle 2"/>
          <p:cNvSpPr>
            <a:spLocks noGrp="1"/>
          </p:cNvSpPr>
          <p:nvPr>
            <p:ph type="subTitle" idx="1"/>
          </p:nvPr>
        </p:nvSpPr>
        <p:spPr/>
        <p:txBody>
          <a:bodyPr/>
          <a:lstStyle/>
          <a:p>
            <a:r>
              <a:rPr lang="en-US" dirty="0"/>
              <a:t>LUCY MUTHEE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Active listening and observation skills</a:t>
            </a:r>
            <a:endParaRPr lang="en-US" dirty="0"/>
          </a:p>
          <a:p>
            <a:r>
              <a:rPr lang="en-US" dirty="0"/>
              <a:t>Exploration skills</a:t>
            </a:r>
            <a:endParaRPr lang="en-US" dirty="0"/>
          </a:p>
          <a:p>
            <a:r>
              <a:rPr lang="en-US" dirty="0"/>
              <a:t>Questioning skills (open and closed ended)</a:t>
            </a:r>
            <a:endParaRPr lang="en-US" dirty="0"/>
          </a:p>
          <a:p>
            <a:r>
              <a:rPr lang="en-US" dirty="0"/>
              <a:t>Summarizing skills</a:t>
            </a:r>
            <a:endParaRPr lang="en-US" dirty="0"/>
          </a:p>
        </p:txBody>
      </p:sp>
      <p:sp>
        <p:nvSpPr>
          <p:cNvPr id="2" name="Title 1"/>
          <p:cNvSpPr>
            <a:spLocks noGrp="1"/>
          </p:cNvSpPr>
          <p:nvPr>
            <p:ph type="title"/>
          </p:nvPr>
        </p:nvSpPr>
        <p:spPr/>
        <p:txBody>
          <a:bodyPr/>
          <a:lstStyle/>
          <a:p>
            <a:r>
              <a:rPr lang="en-US" dirty="0"/>
              <a:t>Communication Skill used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B-Beginning</a:t>
            </a:r>
            <a:endParaRPr lang="en-US" dirty="0"/>
          </a:p>
          <a:p>
            <a:r>
              <a:rPr lang="en-US" dirty="0"/>
              <a:t>L-Listening</a:t>
            </a:r>
            <a:endParaRPr lang="en-US" dirty="0"/>
          </a:p>
          <a:p>
            <a:r>
              <a:rPr lang="en-US" dirty="0"/>
              <a:t>I-Information gathering</a:t>
            </a:r>
            <a:endParaRPr lang="en-US" dirty="0"/>
          </a:p>
          <a:p>
            <a:r>
              <a:rPr lang="en-US" dirty="0"/>
              <a:t>S-Sharing information</a:t>
            </a:r>
            <a:endParaRPr lang="en-US" dirty="0"/>
          </a:p>
          <a:p>
            <a:r>
              <a:rPr lang="en-US" dirty="0"/>
              <a:t>S-Setting goals</a:t>
            </a:r>
            <a:endParaRPr lang="en-US" dirty="0"/>
          </a:p>
          <a:p>
            <a:endParaRPr lang="en-US" dirty="0"/>
          </a:p>
        </p:txBody>
      </p:sp>
      <p:sp>
        <p:nvSpPr>
          <p:cNvPr id="2" name="Title 1"/>
          <p:cNvSpPr>
            <a:spLocks noGrp="1"/>
          </p:cNvSpPr>
          <p:nvPr>
            <p:ph type="title"/>
          </p:nvPr>
        </p:nvSpPr>
        <p:spPr/>
        <p:txBody>
          <a:bodyPr/>
          <a:lstStyle/>
          <a:p>
            <a:r>
              <a:rPr lang="en-US" dirty="0"/>
              <a:t>Steps in history taking</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Involves:</a:t>
            </a:r>
            <a:endParaRPr lang="en-US" dirty="0"/>
          </a:p>
          <a:p>
            <a:r>
              <a:rPr lang="en-US" dirty="0"/>
              <a:t>Preparation</a:t>
            </a:r>
            <a:endParaRPr lang="en-US" dirty="0"/>
          </a:p>
          <a:p>
            <a:r>
              <a:rPr lang="en-US" dirty="0"/>
              <a:t>Setting</a:t>
            </a:r>
            <a:endParaRPr lang="en-US" dirty="0"/>
          </a:p>
          <a:p>
            <a:r>
              <a:rPr lang="en-US" dirty="0"/>
              <a:t>introductions</a:t>
            </a:r>
            <a:endParaRPr lang="en-US" dirty="0"/>
          </a:p>
        </p:txBody>
      </p:sp>
      <p:sp>
        <p:nvSpPr>
          <p:cNvPr id="2" name="Title 1"/>
          <p:cNvSpPr>
            <a:spLocks noGrp="1"/>
          </p:cNvSpPr>
          <p:nvPr>
            <p:ph type="title"/>
          </p:nvPr>
        </p:nvSpPr>
        <p:spPr/>
        <p:txBody>
          <a:bodyPr/>
          <a:lstStyle/>
          <a:p>
            <a:r>
              <a:rPr lang="en-US" dirty="0"/>
              <a:t>beginning</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Problems </a:t>
            </a:r>
            <a:endParaRPr lang="en-US" dirty="0"/>
          </a:p>
          <a:p>
            <a:r>
              <a:rPr lang="en-US" dirty="0"/>
              <a:t>Ideas                       clarify, summarize</a:t>
            </a:r>
            <a:endParaRPr lang="en-US" dirty="0"/>
          </a:p>
          <a:p>
            <a:r>
              <a:rPr lang="en-US" dirty="0"/>
              <a:t>Concerns                  context</a:t>
            </a:r>
            <a:endParaRPr lang="en-US" dirty="0"/>
          </a:p>
          <a:p>
            <a:r>
              <a:rPr lang="en-US" dirty="0"/>
              <a:t>Expectations</a:t>
            </a:r>
            <a:endParaRPr lang="en-US" dirty="0"/>
          </a:p>
          <a:p>
            <a:r>
              <a:rPr lang="en-US" dirty="0"/>
              <a:t>Active listening helps in :</a:t>
            </a:r>
            <a:endParaRPr lang="en-US" dirty="0"/>
          </a:p>
          <a:p>
            <a:pPr marL="514350" indent="-514350">
              <a:buFont typeface="+mj-lt"/>
              <a:buAutoNum type="arabicPeriod"/>
            </a:pPr>
            <a:r>
              <a:rPr lang="en-US" dirty="0"/>
              <a:t>recognition of what is wrong</a:t>
            </a:r>
            <a:endParaRPr lang="en-US" dirty="0"/>
          </a:p>
          <a:p>
            <a:pPr marL="514350" indent="-514350">
              <a:buFont typeface="+mj-lt"/>
              <a:buAutoNum type="arabicPeriod"/>
            </a:pPr>
            <a:r>
              <a:rPr lang="en-US" dirty="0"/>
              <a:t>Patients satisfaction is improved if patient understands what is wrong and what they can do to help </a:t>
            </a:r>
            <a:endParaRPr lang="en-US" dirty="0"/>
          </a:p>
        </p:txBody>
      </p:sp>
      <p:sp>
        <p:nvSpPr>
          <p:cNvPr id="2" name="Title 1"/>
          <p:cNvSpPr>
            <a:spLocks noGrp="1"/>
          </p:cNvSpPr>
          <p:nvPr>
            <p:ph type="title"/>
          </p:nvPr>
        </p:nvSpPr>
        <p:spPr/>
        <p:txBody>
          <a:bodyPr/>
          <a:lstStyle/>
          <a:p>
            <a:r>
              <a:rPr lang="en-US" dirty="0"/>
              <a:t>listening</a:t>
            </a:r>
            <a:endParaRPr lang="en-US" dirty="0"/>
          </a:p>
        </p:txBody>
      </p:sp>
      <p:sp>
        <p:nvSpPr>
          <p:cNvPr id="4" name="Right Brace 3"/>
          <p:cNvSpPr/>
          <p:nvPr/>
        </p:nvSpPr>
        <p:spPr>
          <a:xfrm>
            <a:off x="3276600" y="1676400"/>
            <a:ext cx="76200" cy="1828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Systemic enquiry</a:t>
            </a:r>
            <a:endParaRPr lang="en-US" dirty="0"/>
          </a:p>
          <a:p>
            <a:r>
              <a:rPr lang="en-US" dirty="0"/>
              <a:t>Clinical examination (physical examination)</a:t>
            </a:r>
            <a:endParaRPr lang="en-US" dirty="0"/>
          </a:p>
          <a:p>
            <a:endParaRPr lang="en-US" dirty="0"/>
          </a:p>
        </p:txBody>
      </p:sp>
      <p:sp>
        <p:nvSpPr>
          <p:cNvPr id="2" name="Title 1"/>
          <p:cNvSpPr>
            <a:spLocks noGrp="1"/>
          </p:cNvSpPr>
          <p:nvPr>
            <p:ph type="title"/>
          </p:nvPr>
        </p:nvSpPr>
        <p:spPr/>
        <p:txBody>
          <a:bodyPr/>
          <a:lstStyle/>
          <a:p>
            <a:r>
              <a:rPr lang="en-US" dirty="0"/>
              <a:t>Information gathering</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Chuck it </a:t>
            </a:r>
            <a:endParaRPr lang="en-US" dirty="0"/>
          </a:p>
          <a:p>
            <a:r>
              <a:rPr lang="en-US" dirty="0"/>
              <a:t>Check it </a:t>
            </a:r>
            <a:endParaRPr lang="en-US" dirty="0"/>
          </a:p>
          <a:p>
            <a:r>
              <a:rPr lang="en-US" dirty="0"/>
              <a:t>Share decisions</a:t>
            </a:r>
            <a:endParaRPr lang="en-US" dirty="0"/>
          </a:p>
        </p:txBody>
      </p:sp>
      <p:sp>
        <p:nvSpPr>
          <p:cNvPr id="2" name="Title 1"/>
          <p:cNvSpPr>
            <a:spLocks noGrp="1"/>
          </p:cNvSpPr>
          <p:nvPr>
            <p:ph type="title"/>
          </p:nvPr>
        </p:nvSpPr>
        <p:spPr/>
        <p:txBody>
          <a:bodyPr/>
          <a:lstStyle/>
          <a:p>
            <a:r>
              <a:rPr lang="en-US" dirty="0"/>
              <a:t>Sharing information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Ending </a:t>
            </a:r>
            <a:endParaRPr lang="en-US" dirty="0"/>
          </a:p>
          <a:p>
            <a:r>
              <a:rPr lang="en-US" dirty="0"/>
              <a:t>Follow up</a:t>
            </a:r>
            <a:endParaRPr lang="en-US" dirty="0"/>
          </a:p>
        </p:txBody>
      </p:sp>
      <p:sp>
        <p:nvSpPr>
          <p:cNvPr id="2" name="Title 1"/>
          <p:cNvSpPr>
            <a:spLocks noGrp="1"/>
          </p:cNvSpPr>
          <p:nvPr>
            <p:ph type="title"/>
          </p:nvPr>
        </p:nvSpPr>
        <p:spPr/>
        <p:txBody>
          <a:bodyPr/>
          <a:lstStyle/>
          <a:p>
            <a:r>
              <a:rPr lang="en-US" dirty="0"/>
              <a:t>Setting goals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fontScale="92500" lnSpcReduction="20000"/>
          </a:bodyPr>
          <a:lstStyle/>
          <a:p>
            <a:r>
              <a:rPr lang="en-US" b="1" dirty="0">
                <a:solidFill>
                  <a:schemeClr val="bg2">
                    <a:lumMod val="50000"/>
                  </a:schemeClr>
                </a:solidFill>
              </a:rPr>
              <a:t>INTRODUCTORY PHASE</a:t>
            </a:r>
            <a:r>
              <a:rPr lang="en-US" dirty="0">
                <a:solidFill>
                  <a:schemeClr val="bg2">
                    <a:lumMod val="50000"/>
                  </a:schemeClr>
                </a:solidFill>
              </a:rPr>
              <a:t>:</a:t>
            </a:r>
            <a:endParaRPr lang="en-US" dirty="0">
              <a:solidFill>
                <a:schemeClr val="bg2">
                  <a:lumMod val="50000"/>
                </a:schemeClr>
              </a:solidFill>
            </a:endParaRPr>
          </a:p>
          <a:p>
            <a:r>
              <a:rPr lang="en-US" dirty="0"/>
              <a:t>Initiating the session</a:t>
            </a:r>
            <a:endParaRPr lang="en-US" dirty="0"/>
          </a:p>
          <a:p>
            <a:r>
              <a:rPr lang="en-US" dirty="0">
                <a:solidFill>
                  <a:srgbClr val="7030A0"/>
                </a:solidFill>
              </a:rPr>
              <a:t>Greet, welcome, introduce self and role, establish rapport, ensure client/informant is comfortable</a:t>
            </a:r>
            <a:endParaRPr lang="en-US" dirty="0">
              <a:solidFill>
                <a:srgbClr val="7030A0"/>
              </a:solidFill>
            </a:endParaRPr>
          </a:p>
          <a:p>
            <a:r>
              <a:rPr lang="en-US" dirty="0"/>
              <a:t>Assume relaxed and open sitting position, non confrontational sitting</a:t>
            </a:r>
            <a:r>
              <a:rPr lang="en-US" dirty="0">
                <a:solidFill>
                  <a:schemeClr val="accent6">
                    <a:lumMod val="75000"/>
                  </a:schemeClr>
                </a:solidFill>
              </a:rPr>
              <a:t>, gain eye contact</a:t>
            </a:r>
            <a:endParaRPr lang="en-US" dirty="0">
              <a:solidFill>
                <a:schemeClr val="accent6">
                  <a:lumMod val="75000"/>
                </a:schemeClr>
              </a:solidFill>
            </a:endParaRPr>
          </a:p>
          <a:p>
            <a:r>
              <a:rPr lang="en-US" dirty="0"/>
              <a:t>Set time Hx is taking and expectation (20-30min)</a:t>
            </a:r>
            <a:endParaRPr lang="en-US" dirty="0"/>
          </a:p>
          <a:p>
            <a:r>
              <a:rPr lang="en-US" dirty="0">
                <a:solidFill>
                  <a:srgbClr val="FF0000"/>
                </a:solidFill>
              </a:rPr>
              <a:t>Decide language</a:t>
            </a:r>
            <a:endParaRPr lang="en-US" dirty="0">
              <a:solidFill>
                <a:srgbClr val="FF0000"/>
              </a:solidFill>
            </a:endParaRPr>
          </a:p>
          <a:p>
            <a:r>
              <a:rPr lang="en-US" dirty="0"/>
              <a:t>Enquire relationship between client and companion</a:t>
            </a:r>
            <a:endParaRPr lang="en-US" dirty="0"/>
          </a:p>
          <a:p>
            <a:r>
              <a:rPr lang="en-US" dirty="0">
                <a:solidFill>
                  <a:srgbClr val="FF0000"/>
                </a:solidFill>
              </a:rPr>
              <a:t>Respect and empathy</a:t>
            </a:r>
            <a:endParaRPr lang="en-US" dirty="0">
              <a:solidFill>
                <a:srgbClr val="FF0000"/>
              </a:solidFill>
            </a:endParaRPr>
          </a:p>
          <a:p>
            <a:r>
              <a:rPr lang="en-US" dirty="0">
                <a:solidFill>
                  <a:srgbClr val="FF0000"/>
                </a:solidFill>
              </a:rPr>
              <a:t>Confirm reason for encounter</a:t>
            </a:r>
            <a:endParaRPr lang="en-US" dirty="0">
              <a:solidFill>
                <a:srgbClr val="FF0000"/>
              </a:solidFill>
            </a:endParaRPr>
          </a:p>
          <a:p>
            <a:endParaRPr lang="en-US" dirty="0"/>
          </a:p>
        </p:txBody>
      </p:sp>
      <p:sp>
        <p:nvSpPr>
          <p:cNvPr id="2" name="Title 1"/>
          <p:cNvSpPr>
            <a:spLocks noGrp="1"/>
          </p:cNvSpPr>
          <p:nvPr>
            <p:ph type="title"/>
          </p:nvPr>
        </p:nvSpPr>
        <p:spPr/>
        <p:txBody>
          <a:bodyPr/>
          <a:lstStyle/>
          <a:p>
            <a:r>
              <a:rPr lang="en-US" dirty="0"/>
              <a:t>Phases of history taking</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solidFill>
                  <a:srgbClr val="FF0000"/>
                </a:solidFill>
              </a:rPr>
              <a:t>Exploration of the problem (gathering information)</a:t>
            </a:r>
            <a:endParaRPr lang="en-US" dirty="0">
              <a:solidFill>
                <a:srgbClr val="FF0000"/>
              </a:solidFill>
            </a:endParaRPr>
          </a:p>
          <a:p>
            <a:r>
              <a:rPr lang="en-US" dirty="0"/>
              <a:t>Use communication (interview) skills</a:t>
            </a:r>
            <a:endParaRPr lang="en-US" dirty="0"/>
          </a:p>
          <a:p>
            <a:r>
              <a:rPr lang="en-US" dirty="0">
                <a:solidFill>
                  <a:schemeClr val="accent1">
                    <a:lumMod val="75000"/>
                  </a:schemeClr>
                </a:solidFill>
              </a:rPr>
              <a:t>Attend to non-verbal communication- validate them</a:t>
            </a:r>
            <a:endParaRPr lang="en-US" dirty="0">
              <a:solidFill>
                <a:schemeClr val="accent1">
                  <a:lumMod val="75000"/>
                </a:schemeClr>
              </a:solidFill>
            </a:endParaRPr>
          </a:p>
          <a:p>
            <a:r>
              <a:rPr lang="en-US" dirty="0">
                <a:solidFill>
                  <a:srgbClr val="FF0000"/>
                </a:solidFill>
              </a:rPr>
              <a:t>Open to closed ended questions, simple language (no medical jargon or emotive words, be audible and clear) </a:t>
            </a:r>
            <a:endParaRPr lang="en-US" dirty="0">
              <a:solidFill>
                <a:srgbClr val="FF0000"/>
              </a:solidFill>
            </a:endParaRPr>
          </a:p>
          <a:p>
            <a:r>
              <a:rPr lang="en-US" dirty="0"/>
              <a:t>Encourage to tell his story openly</a:t>
            </a:r>
            <a:endParaRPr lang="en-US" dirty="0"/>
          </a:p>
          <a:p>
            <a:r>
              <a:rPr lang="en-US" dirty="0">
                <a:solidFill>
                  <a:schemeClr val="accent6">
                    <a:lumMod val="75000"/>
                  </a:schemeClr>
                </a:solidFill>
              </a:rPr>
              <a:t>Clarify patient statements- give important information 1</a:t>
            </a:r>
            <a:r>
              <a:rPr lang="en-US" baseline="30000" dirty="0">
                <a:solidFill>
                  <a:schemeClr val="accent6">
                    <a:lumMod val="75000"/>
                  </a:schemeClr>
                </a:solidFill>
              </a:rPr>
              <a:t>st</a:t>
            </a:r>
            <a:r>
              <a:rPr lang="en-US" dirty="0">
                <a:solidFill>
                  <a:schemeClr val="accent6">
                    <a:lumMod val="75000"/>
                  </a:schemeClr>
                </a:solidFill>
              </a:rPr>
              <a:t> in small amounts and check understanding</a:t>
            </a:r>
            <a:endParaRPr lang="en-US" dirty="0">
              <a:solidFill>
                <a:schemeClr val="accent6">
                  <a:lumMod val="75000"/>
                </a:schemeClr>
              </a:solidFill>
            </a:endParaRPr>
          </a:p>
          <a:p>
            <a:r>
              <a:rPr lang="en-US" dirty="0">
                <a:solidFill>
                  <a:srgbClr val="FF0000"/>
                </a:solidFill>
              </a:rPr>
              <a:t>Establish dates</a:t>
            </a:r>
            <a:endParaRPr lang="en-US" dirty="0">
              <a:solidFill>
                <a:srgbClr val="FF0000"/>
              </a:solidFill>
            </a:endParaRPr>
          </a:p>
        </p:txBody>
      </p:sp>
      <p:sp>
        <p:nvSpPr>
          <p:cNvPr id="2" name="Title 1"/>
          <p:cNvSpPr>
            <a:spLocks noGrp="1"/>
          </p:cNvSpPr>
          <p:nvPr>
            <p:ph type="title"/>
          </p:nvPr>
        </p:nvSpPr>
        <p:spPr/>
        <p:txBody>
          <a:bodyPr/>
          <a:lstStyle/>
          <a:p>
            <a:r>
              <a:rPr lang="en-US" dirty="0">
                <a:solidFill>
                  <a:schemeClr val="tx2">
                    <a:lumMod val="75000"/>
                  </a:schemeClr>
                </a:solidFill>
              </a:rPr>
              <a:t>Working phase</a:t>
            </a:r>
            <a:endParaRPr lang="en-US" dirty="0">
              <a:solidFill>
                <a:schemeClr val="tx2">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fontScale="92500"/>
          </a:bodyPr>
          <a:lstStyle/>
          <a:p>
            <a:r>
              <a:rPr lang="en-US" dirty="0"/>
              <a:t>Understand patient’s perspective:</a:t>
            </a:r>
            <a:endParaRPr lang="en-US" dirty="0"/>
          </a:p>
          <a:p>
            <a:r>
              <a:rPr lang="en-US" dirty="0"/>
              <a:t>Determine and acknowledge patient ideas and causes as they are narrated</a:t>
            </a:r>
            <a:endParaRPr lang="en-US" dirty="0"/>
          </a:p>
          <a:p>
            <a:r>
              <a:rPr lang="en-US" dirty="0"/>
              <a:t>Explore concerns/problems- social Hx eg job, religion, hobbies, beliefs, moral beliefs eg for termination of pregnancy, home environment and coping capabilities, family size</a:t>
            </a:r>
            <a:endParaRPr lang="en-US" dirty="0"/>
          </a:p>
          <a:p>
            <a:r>
              <a:rPr lang="en-US" dirty="0"/>
              <a:t>Encourage expression of emotion</a:t>
            </a:r>
            <a:endParaRPr lang="en-US" dirty="0"/>
          </a:p>
          <a:p>
            <a:r>
              <a:rPr lang="en-US" dirty="0"/>
              <a:t>Attend to non-verbal cues- is pt distressed, mood, body language change during Hx</a:t>
            </a:r>
            <a:endParaRPr lang="en-US" dirty="0"/>
          </a:p>
        </p:txBody>
      </p:sp>
      <p:sp>
        <p:nvSpPr>
          <p:cNvPr id="2" name="Title 1"/>
          <p:cNvSpPr>
            <a:spLocks noGrp="1"/>
          </p:cNvSpPr>
          <p:nvPr>
            <p:ph type="title"/>
          </p:nvPr>
        </p:nvSpPr>
        <p:spPr/>
        <p:txBody>
          <a:bodyPr/>
          <a:lstStyle/>
          <a:p>
            <a:r>
              <a:rPr lang="en-US" dirty="0">
                <a:solidFill>
                  <a:schemeClr val="tx2">
                    <a:lumMod val="75000"/>
                  </a:schemeClr>
                </a:solidFill>
              </a:rPr>
              <a:t>Working phase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295400"/>
          <a:ext cx="8077200" cy="55625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Title 1"/>
          <p:cNvSpPr>
            <a:spLocks noGrp="1"/>
          </p:cNvSpPr>
          <p:nvPr>
            <p:ph type="title"/>
          </p:nvPr>
        </p:nvSpPr>
        <p:spPr>
          <a:xfrm>
            <a:off x="457200" y="76200"/>
            <a:ext cx="7239000" cy="1143000"/>
          </a:xfrm>
        </p:spPr>
        <p:txBody>
          <a:bodyPr>
            <a:normAutofit fontScale="90000"/>
          </a:bodyPr>
          <a:lstStyle/>
          <a:p>
            <a:r>
              <a:rPr lang="en-US" dirty="0"/>
              <a:t>Patient’s Perception of illness</a:t>
            </a:r>
            <a:endParaRPr lang="en-US" dirty="0"/>
          </a:p>
        </p:txBody>
      </p:sp>
      <p:cxnSp>
        <p:nvCxnSpPr>
          <p:cNvPr id="8" name="Curved Connector 7"/>
          <p:cNvCxnSpPr/>
          <p:nvPr/>
        </p:nvCxnSpPr>
        <p:spPr>
          <a:xfrm rot="5400000" flipH="1" flipV="1">
            <a:off x="5791200" y="4038600"/>
            <a:ext cx="1676400" cy="1588"/>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Curved Connector 9"/>
          <p:cNvCxnSpPr/>
          <p:nvPr/>
        </p:nvCxnSpPr>
        <p:spPr>
          <a:xfrm rot="10800000">
            <a:off x="3352800" y="1524000"/>
            <a:ext cx="1447800" cy="1588"/>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Obtain, interpret and record information on the following:</a:t>
            </a:r>
            <a:endParaRPr lang="en-US" dirty="0"/>
          </a:p>
          <a:p>
            <a:pPr>
              <a:buFont typeface="Wingdings" panose="05000000000000000000" pitchFamily="2" charset="2"/>
              <a:buChar char="ü"/>
            </a:pPr>
            <a:r>
              <a:rPr lang="en-US" dirty="0"/>
              <a:t>Identifying data/biodata</a:t>
            </a:r>
            <a:endParaRPr lang="en-US" dirty="0"/>
          </a:p>
          <a:p>
            <a:pPr>
              <a:buFont typeface="Arial" panose="02080604020202020204" pitchFamily="34" charset="0"/>
              <a:buChar char="•"/>
            </a:pPr>
            <a:r>
              <a:rPr lang="en-US" dirty="0"/>
              <a:t>3 names</a:t>
            </a:r>
            <a:endParaRPr lang="en-US" dirty="0"/>
          </a:p>
          <a:p>
            <a:pPr>
              <a:buFont typeface="Arial" panose="02080604020202020204" pitchFamily="34" charset="0"/>
              <a:buChar char="•"/>
            </a:pPr>
            <a:r>
              <a:rPr lang="en-US" dirty="0"/>
              <a:t>Age</a:t>
            </a:r>
            <a:endParaRPr lang="en-US" dirty="0"/>
          </a:p>
          <a:p>
            <a:pPr>
              <a:buFont typeface="Arial" panose="02080604020202020204" pitchFamily="34" charset="0"/>
              <a:buChar char="•"/>
            </a:pPr>
            <a:r>
              <a:rPr lang="en-US" dirty="0"/>
              <a:t>Sex</a:t>
            </a:r>
            <a:endParaRPr lang="en-US" dirty="0"/>
          </a:p>
          <a:p>
            <a:pPr>
              <a:buFont typeface="Arial" panose="02080604020202020204" pitchFamily="34" charset="0"/>
              <a:buChar char="•"/>
            </a:pPr>
            <a:r>
              <a:rPr lang="en-US" dirty="0"/>
              <a:t>Residence</a:t>
            </a:r>
            <a:endParaRPr lang="en-US" dirty="0"/>
          </a:p>
          <a:p>
            <a:pPr>
              <a:buFont typeface="Arial" panose="02080604020202020204" pitchFamily="34" charset="0"/>
              <a:buChar char="•"/>
            </a:pPr>
            <a:r>
              <a:rPr lang="en-US" dirty="0"/>
              <a:t>Religion</a:t>
            </a:r>
            <a:endParaRPr lang="en-US" dirty="0"/>
          </a:p>
          <a:p>
            <a:pPr>
              <a:buFont typeface="Arial" panose="02080604020202020204" pitchFamily="34" charset="0"/>
              <a:buChar char="•"/>
            </a:pPr>
            <a:r>
              <a:rPr lang="en-US" dirty="0"/>
              <a:t>Marital status</a:t>
            </a:r>
            <a:endParaRPr lang="en-US" dirty="0"/>
          </a:p>
          <a:p>
            <a:pPr>
              <a:buFont typeface="Arial" panose="02080604020202020204" pitchFamily="34" charset="0"/>
              <a:buChar char="•"/>
            </a:pPr>
            <a:r>
              <a:rPr lang="en-US" dirty="0"/>
              <a:t>occupation</a:t>
            </a:r>
            <a:endParaRPr lang="en-US" dirty="0"/>
          </a:p>
        </p:txBody>
      </p:sp>
      <p:sp>
        <p:nvSpPr>
          <p:cNvPr id="3" name="Title 2"/>
          <p:cNvSpPr>
            <a:spLocks noGrp="1"/>
          </p:cNvSpPr>
          <p:nvPr>
            <p:ph type="title"/>
          </p:nvPr>
        </p:nvSpPr>
        <p:spPr/>
        <p:txBody>
          <a:bodyPr/>
          <a:lstStyle/>
          <a:p>
            <a:r>
              <a:rPr lang="en-US" dirty="0" err="1"/>
              <a:t>Cont</a:t>
            </a:r>
            <a:r>
              <a:rPr lang="en-US" dirty="0"/>
              <a:t>: working phase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dirty="0"/>
              <a:t>Chief complain</a:t>
            </a:r>
            <a:endParaRPr lang="en-US" dirty="0"/>
          </a:p>
          <a:p>
            <a:pPr>
              <a:buFont typeface="Arial" panose="02080604020202020204" pitchFamily="34" charset="0"/>
              <a:buChar char="•"/>
            </a:pPr>
            <a:r>
              <a:rPr lang="en-US" dirty="0"/>
              <a:t>Ask what brought patient to the hospital</a:t>
            </a:r>
            <a:endParaRPr lang="en-US" dirty="0"/>
          </a:p>
          <a:p>
            <a:pPr>
              <a:buFont typeface="Arial" panose="02080604020202020204" pitchFamily="34" charset="0"/>
              <a:buChar char="•"/>
            </a:pPr>
            <a:r>
              <a:rPr lang="en-US" dirty="0"/>
              <a:t>Main complain</a:t>
            </a:r>
            <a:endParaRPr lang="en-US" dirty="0"/>
          </a:p>
          <a:p>
            <a:pPr>
              <a:buFont typeface="Arial" panose="02080604020202020204" pitchFamily="34" charset="0"/>
              <a:buChar char="•"/>
            </a:pPr>
            <a:r>
              <a:rPr lang="en-US" dirty="0"/>
              <a:t>Duration</a:t>
            </a:r>
            <a:endParaRPr lang="en-US" dirty="0"/>
          </a:p>
          <a:p>
            <a:pPr>
              <a:buFont typeface="Courier New" panose="02070309020205020404" pitchFamily="49" charset="0"/>
              <a:buChar char="o"/>
            </a:pPr>
            <a:r>
              <a:rPr lang="en-US" dirty="0"/>
              <a:t>Usually stated in patients words</a:t>
            </a:r>
            <a:endParaRPr lang="en-US" dirty="0"/>
          </a:p>
        </p:txBody>
      </p:sp>
      <p:sp>
        <p:nvSpPr>
          <p:cNvPr id="3" name="Title 2"/>
          <p:cNvSpPr>
            <a:spLocks noGrp="1"/>
          </p:cNvSpPr>
          <p:nvPr>
            <p:ph type="title"/>
          </p:nvPr>
        </p:nvSpPr>
        <p:spPr/>
        <p:txBody>
          <a:bodyPr/>
          <a:lstStyle/>
          <a:p>
            <a:r>
              <a:rPr lang="en-US" dirty="0" err="1"/>
              <a:t>Cont</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History of presenting illness</a:t>
            </a:r>
            <a:endParaRPr lang="en-US" dirty="0"/>
          </a:p>
          <a:p>
            <a:pPr>
              <a:buFont typeface="Arial" panose="02080604020202020204" pitchFamily="34" charset="0"/>
              <a:buChar char="•"/>
            </a:pPr>
            <a:r>
              <a:rPr lang="en-US" dirty="0"/>
              <a:t>Ask the </a:t>
            </a:r>
            <a:r>
              <a:rPr lang="en-US" dirty="0">
                <a:solidFill>
                  <a:srgbClr val="FF0000"/>
                </a:solidFill>
              </a:rPr>
              <a:t>O</a:t>
            </a:r>
            <a:r>
              <a:rPr lang="en-US" dirty="0"/>
              <a:t>nset-acute or gradual</a:t>
            </a:r>
            <a:endParaRPr lang="en-US" dirty="0"/>
          </a:p>
          <a:p>
            <a:pPr>
              <a:buFont typeface="Arial" panose="02080604020202020204" pitchFamily="34" charset="0"/>
              <a:buChar char="•"/>
            </a:pPr>
            <a:r>
              <a:rPr lang="en-US" dirty="0"/>
              <a:t>The </a:t>
            </a:r>
            <a:r>
              <a:rPr lang="en-US" dirty="0">
                <a:solidFill>
                  <a:srgbClr val="FF0000"/>
                </a:solidFill>
              </a:rPr>
              <a:t>L</a:t>
            </a:r>
            <a:r>
              <a:rPr lang="en-US" dirty="0"/>
              <a:t>ocation-e.g. location of pain</a:t>
            </a:r>
            <a:endParaRPr lang="en-US" dirty="0"/>
          </a:p>
          <a:p>
            <a:pPr>
              <a:buFont typeface="Arial" panose="02080604020202020204" pitchFamily="34" charset="0"/>
              <a:buChar char="•"/>
            </a:pPr>
            <a:r>
              <a:rPr lang="en-US" dirty="0"/>
              <a:t>The </a:t>
            </a:r>
            <a:r>
              <a:rPr lang="en-US" dirty="0">
                <a:solidFill>
                  <a:srgbClr val="FF0000"/>
                </a:solidFill>
              </a:rPr>
              <a:t>D</a:t>
            </a:r>
            <a:r>
              <a:rPr lang="en-US" dirty="0"/>
              <a:t>uration- hours, days, weeks</a:t>
            </a:r>
            <a:endParaRPr lang="en-US" dirty="0"/>
          </a:p>
          <a:p>
            <a:pPr>
              <a:buFont typeface="Arial" panose="02080604020202020204" pitchFamily="34" charset="0"/>
              <a:buChar char="•"/>
            </a:pPr>
            <a:r>
              <a:rPr lang="en-US" dirty="0"/>
              <a:t>The </a:t>
            </a:r>
            <a:r>
              <a:rPr lang="en-US" dirty="0">
                <a:solidFill>
                  <a:srgbClr val="FF0000"/>
                </a:solidFill>
              </a:rPr>
              <a:t>C</a:t>
            </a:r>
            <a:r>
              <a:rPr lang="en-US" dirty="0"/>
              <a:t>haracter-example sharp, radiation</a:t>
            </a:r>
            <a:endParaRPr lang="en-US" dirty="0"/>
          </a:p>
          <a:p>
            <a:pPr>
              <a:buFont typeface="Arial" panose="02080604020202020204" pitchFamily="34" charset="0"/>
              <a:buChar char="•"/>
            </a:pPr>
            <a:r>
              <a:rPr lang="en-US" dirty="0">
                <a:solidFill>
                  <a:srgbClr val="FF0000"/>
                </a:solidFill>
              </a:rPr>
              <a:t>A</a:t>
            </a:r>
            <a:r>
              <a:rPr lang="en-US" dirty="0"/>
              <a:t>ggravating factors-what makes it worse</a:t>
            </a:r>
            <a:endParaRPr lang="en-US" dirty="0"/>
          </a:p>
          <a:p>
            <a:pPr>
              <a:buFont typeface="Arial" panose="02080604020202020204" pitchFamily="34" charset="0"/>
              <a:buChar char="•"/>
            </a:pPr>
            <a:r>
              <a:rPr lang="en-US" dirty="0">
                <a:solidFill>
                  <a:srgbClr val="FF0000"/>
                </a:solidFill>
              </a:rPr>
              <a:t>R</a:t>
            </a:r>
            <a:r>
              <a:rPr lang="en-US" dirty="0"/>
              <a:t>elieving factors-what makes it better</a:t>
            </a:r>
            <a:endParaRPr lang="en-US" dirty="0"/>
          </a:p>
          <a:p>
            <a:pPr>
              <a:buFont typeface="Arial" panose="02080604020202020204" pitchFamily="34" charset="0"/>
              <a:buChar char="•"/>
            </a:pPr>
            <a:r>
              <a:rPr lang="en-US" dirty="0">
                <a:solidFill>
                  <a:srgbClr val="FF0000"/>
                </a:solidFill>
              </a:rPr>
              <a:t>T</a:t>
            </a:r>
            <a:r>
              <a:rPr lang="en-US" dirty="0"/>
              <a:t>iming-on exertion or at rest or time of the day</a:t>
            </a:r>
            <a:endParaRPr lang="en-US" dirty="0"/>
          </a:p>
          <a:p>
            <a:pPr>
              <a:buFont typeface="Arial" panose="02080604020202020204" pitchFamily="34" charset="0"/>
              <a:buChar char="•"/>
            </a:pPr>
            <a:r>
              <a:rPr lang="en-US" dirty="0">
                <a:solidFill>
                  <a:srgbClr val="FF0000"/>
                </a:solidFill>
              </a:rPr>
              <a:t>S</a:t>
            </a:r>
            <a:r>
              <a:rPr lang="en-US" dirty="0"/>
              <a:t>everity- degree of pain example on a scale of 1-10</a:t>
            </a:r>
            <a:endParaRPr lang="en-US" dirty="0"/>
          </a:p>
          <a:p>
            <a:pPr>
              <a:buFont typeface="Arial" panose="02080604020202020204" pitchFamily="34" charset="0"/>
              <a:buChar char="•"/>
            </a:pPr>
            <a:r>
              <a:rPr lang="en-US" dirty="0">
                <a:solidFill>
                  <a:srgbClr val="FF0000"/>
                </a:solidFill>
              </a:rPr>
              <a:t>OLD CARTS-MNEMONIC TO HELP US REMEMBER</a:t>
            </a:r>
            <a:endParaRPr lang="en-US" dirty="0">
              <a:solidFill>
                <a:srgbClr val="FF0000"/>
              </a:solidFill>
            </a:endParaRPr>
          </a:p>
          <a:p>
            <a:pPr>
              <a:buFont typeface="Arial" panose="02080604020202020204" pitchFamily="34" charset="0"/>
              <a:buChar char="•"/>
            </a:pPr>
            <a:endParaRPr lang="en-US" dirty="0"/>
          </a:p>
        </p:txBody>
      </p:sp>
      <p:sp>
        <p:nvSpPr>
          <p:cNvPr id="3" name="Title 2"/>
          <p:cNvSpPr>
            <a:spLocks noGrp="1"/>
          </p:cNvSpPr>
          <p:nvPr>
            <p:ph type="title"/>
          </p:nvPr>
        </p:nvSpPr>
        <p:spPr/>
        <p:txBody>
          <a:bodyPr/>
          <a:lstStyle/>
          <a:p>
            <a:r>
              <a:rPr lang="en-US" dirty="0" err="1"/>
              <a:t>Cont</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REVIEW OF SYSTEMS</a:t>
            </a:r>
            <a:endParaRPr lang="en-US" dirty="0"/>
          </a:p>
          <a:p>
            <a:pPr>
              <a:buFont typeface="Wingdings" panose="05000000000000000000" pitchFamily="2" charset="2"/>
              <a:buChar char="Ø"/>
            </a:pPr>
            <a:r>
              <a:rPr lang="en-US" dirty="0"/>
              <a:t>General health: the weight, sleep, energy. Report what the patient says about their general health</a:t>
            </a:r>
            <a:endParaRPr lang="en-US" dirty="0"/>
          </a:p>
          <a:p>
            <a:pPr>
              <a:buFont typeface="Wingdings" panose="05000000000000000000" pitchFamily="2" charset="2"/>
              <a:buChar char="Ø"/>
            </a:pPr>
            <a:r>
              <a:rPr lang="en-US" dirty="0"/>
              <a:t>Cardiovascular systems: chest pains, palpitations, </a:t>
            </a:r>
            <a:r>
              <a:rPr lang="en-US" dirty="0" err="1"/>
              <a:t>dyspnoea</a:t>
            </a:r>
            <a:r>
              <a:rPr lang="en-US" dirty="0"/>
              <a:t>, pre-syncope, syncope( fainting), </a:t>
            </a:r>
            <a:r>
              <a:rPr lang="en-US" dirty="0" err="1"/>
              <a:t>orthopnoea</a:t>
            </a:r>
            <a:r>
              <a:rPr lang="en-US" dirty="0"/>
              <a:t>, peripheral oedema</a:t>
            </a:r>
            <a:endParaRPr lang="en-US" dirty="0"/>
          </a:p>
        </p:txBody>
      </p:sp>
      <p:sp>
        <p:nvSpPr>
          <p:cNvPr id="3" name="Title 2"/>
          <p:cNvSpPr>
            <a:spLocks noGrp="1"/>
          </p:cNvSpPr>
          <p:nvPr>
            <p:ph type="title"/>
          </p:nvPr>
        </p:nvSpPr>
        <p:spPr/>
        <p:txBody>
          <a:bodyPr/>
          <a:lstStyle/>
          <a:p>
            <a:r>
              <a:rPr lang="en-US" dirty="0" err="1"/>
              <a:t>Cont</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Respiratory symptoms: </a:t>
            </a:r>
            <a:r>
              <a:rPr lang="en-US" dirty="0" err="1"/>
              <a:t>dyspnoea</a:t>
            </a:r>
            <a:r>
              <a:rPr lang="en-US" dirty="0"/>
              <a:t>, cough, sputum, wheeze, </a:t>
            </a:r>
            <a:r>
              <a:rPr lang="en-US" dirty="0" err="1"/>
              <a:t>haemoptysis</a:t>
            </a:r>
            <a:r>
              <a:rPr lang="en-US" dirty="0"/>
              <a:t>( coughing up blood), pleuritic chest pain.</a:t>
            </a:r>
            <a:endParaRPr lang="en-US" dirty="0"/>
          </a:p>
          <a:p>
            <a:r>
              <a:rPr lang="en-US" dirty="0"/>
              <a:t>Gastro-intestinal symptoms: appetite change, nausea, vomiting, dyspepsia, dysphagia, weight loss, </a:t>
            </a:r>
            <a:r>
              <a:rPr lang="en-US" dirty="0" err="1"/>
              <a:t>abd</a:t>
            </a:r>
            <a:r>
              <a:rPr lang="en-US" dirty="0"/>
              <a:t>. Pain, </a:t>
            </a:r>
            <a:r>
              <a:rPr lang="en-US" dirty="0" err="1"/>
              <a:t>abd.distension</a:t>
            </a:r>
            <a:r>
              <a:rPr lang="en-US" dirty="0"/>
              <a:t>, jaundice, constipation, diarrhoea, melaena, hematochezia</a:t>
            </a:r>
            <a:endParaRPr lang="en-US" dirty="0"/>
          </a:p>
        </p:txBody>
      </p:sp>
      <p:sp>
        <p:nvSpPr>
          <p:cNvPr id="3" name="Title 2"/>
          <p:cNvSpPr>
            <a:spLocks noGrp="1"/>
          </p:cNvSpPr>
          <p:nvPr>
            <p:ph type="title"/>
          </p:nvPr>
        </p:nvSpPr>
        <p:spPr/>
        <p:txBody>
          <a:bodyPr/>
          <a:lstStyle/>
          <a:p>
            <a:r>
              <a:rPr lang="en-US" dirty="0" err="1"/>
              <a:t>Cont</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Genital urinary system: urine output, </a:t>
            </a:r>
            <a:r>
              <a:rPr lang="en-US" dirty="0" err="1"/>
              <a:t>colour</a:t>
            </a:r>
            <a:r>
              <a:rPr lang="en-US" dirty="0"/>
              <a:t>, </a:t>
            </a:r>
            <a:r>
              <a:rPr lang="en-US" dirty="0" err="1"/>
              <a:t>haematuria</a:t>
            </a:r>
            <a:r>
              <a:rPr lang="en-US" dirty="0"/>
              <a:t>, frequency, dysuria, flank pain, offensive discharge, pelvic pain, urinary urgency, urinary incontinence, terminal dribbling, nocturia, pruritis, uremic symptoms –fatigue, nausea anorexia</a:t>
            </a:r>
            <a:endParaRPr lang="en-US" dirty="0"/>
          </a:p>
        </p:txBody>
      </p:sp>
      <p:sp>
        <p:nvSpPr>
          <p:cNvPr id="3" name="Title 2"/>
          <p:cNvSpPr>
            <a:spLocks noGrp="1"/>
          </p:cNvSpPr>
          <p:nvPr>
            <p:ph type="title"/>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Neurologic symptoms: visual </a:t>
            </a:r>
            <a:r>
              <a:rPr lang="en-US" dirty="0" err="1"/>
              <a:t>eg</a:t>
            </a:r>
            <a:r>
              <a:rPr lang="en-US" dirty="0"/>
              <a:t> blurred vision, headache, motor or sensory disturbance, confusion, loss of consciousness</a:t>
            </a:r>
            <a:endParaRPr lang="en-US" dirty="0"/>
          </a:p>
          <a:p>
            <a:r>
              <a:rPr lang="en-US" dirty="0"/>
              <a:t>Musculoskeletal symptoms-bone and joint pains, muscular, trauma, joint swelling</a:t>
            </a:r>
            <a:endParaRPr lang="en-US" dirty="0"/>
          </a:p>
          <a:p>
            <a:r>
              <a:rPr lang="en-US" dirty="0"/>
              <a:t>Integumentary (dermatology)- rashes, skin lesions, skin </a:t>
            </a:r>
            <a:r>
              <a:rPr lang="en-US" dirty="0" err="1"/>
              <a:t>colour</a:t>
            </a:r>
            <a:r>
              <a:rPr lang="en-US" dirty="0"/>
              <a:t> changes, ulcers, breast lump, breast discharge</a:t>
            </a:r>
            <a:endParaRPr lang="en-US" dirty="0"/>
          </a:p>
        </p:txBody>
      </p:sp>
      <p:sp>
        <p:nvSpPr>
          <p:cNvPr id="3" name="Title 2"/>
          <p:cNvSpPr>
            <a:spLocks noGrp="1"/>
          </p:cNvSpPr>
          <p:nvPr>
            <p:ph type="title"/>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Metabolic/endocrine</a:t>
            </a:r>
            <a:endParaRPr lang="en-US" dirty="0"/>
          </a:p>
          <a:p>
            <a:pPr>
              <a:buFont typeface="Arial" panose="02080604020202020204" pitchFamily="34" charset="0"/>
              <a:buChar char="•"/>
            </a:pPr>
            <a:r>
              <a:rPr lang="en-US" dirty="0"/>
              <a:t>Cold intorence</a:t>
            </a:r>
            <a:endParaRPr lang="en-US" dirty="0"/>
          </a:p>
          <a:p>
            <a:pPr>
              <a:buFont typeface="Arial" panose="02080604020202020204" pitchFamily="34" charset="0"/>
              <a:buChar char="•"/>
            </a:pPr>
            <a:r>
              <a:rPr lang="en-US" dirty="0"/>
              <a:t>Heat intorence</a:t>
            </a:r>
            <a:endParaRPr lang="en-US" dirty="0"/>
          </a:p>
          <a:p>
            <a:pPr>
              <a:buFont typeface="Arial" panose="02080604020202020204" pitchFamily="34" charset="0"/>
              <a:buChar char="•"/>
            </a:pPr>
            <a:r>
              <a:rPr lang="en-US" dirty="0"/>
              <a:t>Excessive thirst</a:t>
            </a:r>
            <a:endParaRPr lang="en-US" dirty="0"/>
          </a:p>
          <a:p>
            <a:pPr>
              <a:buFont typeface="Arial" panose="02080604020202020204" pitchFamily="34" charset="0"/>
              <a:buChar char="•"/>
            </a:pPr>
            <a:r>
              <a:rPr lang="en-US" dirty="0"/>
              <a:t>Excessive hunger</a:t>
            </a:r>
            <a:endParaRPr lang="en-US" dirty="0"/>
          </a:p>
          <a:p>
            <a:pPr>
              <a:buFont typeface="Wingdings" panose="05000000000000000000" pitchFamily="2" charset="2"/>
              <a:buChar char="Ø"/>
            </a:pPr>
            <a:r>
              <a:rPr lang="en-US" dirty="0"/>
              <a:t>Hematologic</a:t>
            </a:r>
            <a:endParaRPr lang="en-US" dirty="0"/>
          </a:p>
          <a:p>
            <a:pPr>
              <a:buFont typeface="Arial" panose="02080604020202020204" pitchFamily="34" charset="0"/>
              <a:buChar char="•"/>
            </a:pPr>
            <a:r>
              <a:rPr lang="en-US" dirty="0"/>
              <a:t>Easily bleeds, easily bruises, lymphedema( swelling in an arm or leg caused by lymphatic system blockage), issues with blood clots</a:t>
            </a:r>
            <a:endParaRPr lang="en-US" dirty="0"/>
          </a:p>
        </p:txBody>
      </p:sp>
      <p:sp>
        <p:nvSpPr>
          <p:cNvPr id="3" name="Title 2"/>
          <p:cNvSpPr>
            <a:spLocks noGrp="1"/>
          </p:cNvSpPr>
          <p:nvPr>
            <p:ph type="title"/>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Immunologic: food allergies, seasonal allergies</a:t>
            </a:r>
            <a:endParaRPr lang="en-US" dirty="0"/>
          </a:p>
        </p:txBody>
      </p:sp>
      <p:sp>
        <p:nvSpPr>
          <p:cNvPr id="3" name="Title 2"/>
          <p:cNvSpPr>
            <a:spLocks noGrp="1"/>
          </p:cNvSpPr>
          <p:nvPr>
            <p:ph type="title"/>
          </p:nvPr>
        </p:nvSpPr>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Issues affecting current health</a:t>
            </a:r>
            <a:endParaRPr lang="en-US" dirty="0"/>
          </a:p>
          <a:p>
            <a:r>
              <a:rPr lang="en-US" dirty="0"/>
              <a:t>Childhood illnesses </a:t>
            </a:r>
            <a:r>
              <a:rPr lang="en-US" dirty="0" err="1"/>
              <a:t>eg</a:t>
            </a:r>
            <a:r>
              <a:rPr lang="en-US" dirty="0"/>
              <a:t> mumps</a:t>
            </a:r>
            <a:endParaRPr lang="en-US" dirty="0"/>
          </a:p>
          <a:p>
            <a:r>
              <a:rPr lang="en-US" dirty="0"/>
              <a:t>Vaccinations in childhood period</a:t>
            </a:r>
            <a:endParaRPr lang="en-US" dirty="0"/>
          </a:p>
          <a:p>
            <a:r>
              <a:rPr lang="en-US" dirty="0"/>
              <a:t>Hospitalization if yes why and when and the outcome</a:t>
            </a:r>
            <a:endParaRPr lang="en-US" dirty="0"/>
          </a:p>
          <a:p>
            <a:r>
              <a:rPr lang="en-US" dirty="0"/>
              <a:t>Chronic illnesses: cancer, cardiac/respiratory diseases, DM, arthritis, psychiatric illness</a:t>
            </a:r>
            <a:endParaRPr lang="en-US" dirty="0"/>
          </a:p>
          <a:p>
            <a:r>
              <a:rPr lang="en-US" dirty="0"/>
              <a:t>Blood transfusion</a:t>
            </a:r>
            <a:endParaRPr lang="en-US" dirty="0"/>
          </a:p>
          <a:p>
            <a:r>
              <a:rPr lang="en-US" dirty="0"/>
              <a:t>Drug allergies</a:t>
            </a:r>
            <a:endParaRPr lang="en-US" dirty="0"/>
          </a:p>
        </p:txBody>
      </p:sp>
      <p:sp>
        <p:nvSpPr>
          <p:cNvPr id="3" name="Title 2"/>
          <p:cNvSpPr>
            <a:spLocks noGrp="1"/>
          </p:cNvSpPr>
          <p:nvPr>
            <p:ph type="title"/>
          </p:nvPr>
        </p:nvSpPr>
        <p:spPr/>
        <p:txBody>
          <a:bodyPr/>
          <a:lstStyle/>
          <a:p>
            <a:r>
              <a:rPr lang="en-US" dirty="0"/>
              <a:t>Past medical history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Systematic procedure of gathering subjective and objective data about a client/ patient’ health status</a:t>
            </a:r>
            <a:endParaRPr lang="en-US" dirty="0"/>
          </a:p>
          <a:p>
            <a:r>
              <a:rPr lang="en-US" dirty="0"/>
              <a:t>Information can be obtained from</a:t>
            </a:r>
            <a:endParaRPr lang="en-US" dirty="0"/>
          </a:p>
          <a:p>
            <a:pPr>
              <a:buFont typeface="Courier New" panose="02070309020205020404" pitchFamily="49" charset="0"/>
              <a:buChar char="o"/>
            </a:pPr>
            <a:r>
              <a:rPr lang="en-US" dirty="0"/>
              <a:t>patient/client</a:t>
            </a:r>
            <a:endParaRPr lang="en-US" dirty="0"/>
          </a:p>
          <a:p>
            <a:pPr>
              <a:buFont typeface="Courier New" panose="02070309020205020404" pitchFamily="49" charset="0"/>
              <a:buChar char="o"/>
            </a:pPr>
            <a:r>
              <a:rPr lang="en-US" dirty="0"/>
              <a:t>guardian/companion</a:t>
            </a:r>
            <a:endParaRPr lang="en-US" dirty="0"/>
          </a:p>
          <a:p>
            <a:pPr>
              <a:buFont typeface="Courier New" panose="02070309020205020404" pitchFamily="49" charset="0"/>
              <a:buChar char="o"/>
            </a:pPr>
            <a:r>
              <a:rPr lang="en-US" dirty="0"/>
              <a:t>Previous records through interview</a:t>
            </a:r>
            <a:endParaRPr lang="en-US" dirty="0"/>
          </a:p>
        </p:txBody>
      </p:sp>
      <p:sp>
        <p:nvSpPr>
          <p:cNvPr id="2" name="Title 1"/>
          <p:cNvSpPr>
            <a:spLocks noGrp="1"/>
          </p:cNvSpPr>
          <p:nvPr>
            <p:ph type="title"/>
          </p:nvPr>
        </p:nvSpPr>
        <p:spPr/>
        <p:txBody>
          <a:bodyPr>
            <a:normAutofit/>
          </a:bodyPr>
          <a:lstStyle/>
          <a:p>
            <a:r>
              <a:rPr lang="en-US" dirty="0"/>
              <a:t>History taking</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and why the surgery was done</a:t>
            </a:r>
            <a:endParaRPr lang="en-US" dirty="0"/>
          </a:p>
          <a:p>
            <a:r>
              <a:rPr lang="en-US" dirty="0"/>
              <a:t>Outcome of the surgery</a:t>
            </a:r>
            <a:endParaRPr lang="en-US" dirty="0"/>
          </a:p>
          <a:p>
            <a:r>
              <a:rPr lang="en-US" dirty="0"/>
              <a:t>History of major injuries or accidents</a:t>
            </a:r>
            <a:endParaRPr lang="en-US" dirty="0"/>
          </a:p>
        </p:txBody>
      </p:sp>
      <p:sp>
        <p:nvSpPr>
          <p:cNvPr id="3" name="Title 2"/>
          <p:cNvSpPr>
            <a:spLocks noGrp="1"/>
          </p:cNvSpPr>
          <p:nvPr>
            <p:ph type="title"/>
          </p:nvPr>
        </p:nvSpPr>
        <p:spPr/>
        <p:txBody>
          <a:bodyPr/>
          <a:lstStyle/>
          <a:p>
            <a:r>
              <a:rPr lang="en-US" dirty="0"/>
              <a:t>Surgical history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Prenatal history</a:t>
            </a:r>
            <a:endParaRPr lang="en-US" dirty="0"/>
          </a:p>
          <a:p>
            <a:r>
              <a:rPr lang="en-US" dirty="0"/>
              <a:t>Infancy history</a:t>
            </a:r>
            <a:endParaRPr lang="en-US" dirty="0"/>
          </a:p>
          <a:p>
            <a:r>
              <a:rPr lang="en-US" dirty="0"/>
              <a:t>Childhood infancy</a:t>
            </a:r>
            <a:endParaRPr lang="en-US" dirty="0"/>
          </a:p>
          <a:p>
            <a:r>
              <a:rPr lang="en-US" dirty="0"/>
              <a:t>Adolescence</a:t>
            </a:r>
            <a:endParaRPr lang="en-US" dirty="0"/>
          </a:p>
          <a:p>
            <a:r>
              <a:rPr lang="en-US" dirty="0"/>
              <a:t>Adulthood</a:t>
            </a:r>
            <a:endParaRPr lang="en-US" dirty="0"/>
          </a:p>
          <a:p>
            <a:r>
              <a:rPr lang="en-US" dirty="0"/>
              <a:t>Education</a:t>
            </a:r>
            <a:endParaRPr lang="en-US" dirty="0"/>
          </a:p>
          <a:p>
            <a:r>
              <a:rPr lang="en-US" dirty="0"/>
              <a:t>religion</a:t>
            </a:r>
            <a:endParaRPr lang="en-US" dirty="0"/>
          </a:p>
        </p:txBody>
      </p:sp>
      <p:sp>
        <p:nvSpPr>
          <p:cNvPr id="3" name="Title 2"/>
          <p:cNvSpPr>
            <a:spLocks noGrp="1"/>
          </p:cNvSpPr>
          <p:nvPr>
            <p:ph type="title"/>
          </p:nvPr>
        </p:nvSpPr>
        <p:spPr/>
        <p:txBody>
          <a:bodyPr/>
          <a:lstStyle/>
          <a:p>
            <a:r>
              <a:rPr lang="en-US" dirty="0"/>
              <a:t>Personal history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Occupation</a:t>
            </a:r>
            <a:endParaRPr lang="en-US" dirty="0"/>
          </a:p>
          <a:p>
            <a:r>
              <a:rPr lang="en-US" dirty="0"/>
              <a:t>Work record</a:t>
            </a:r>
            <a:endParaRPr lang="en-US" dirty="0"/>
          </a:p>
          <a:p>
            <a:r>
              <a:rPr lang="en-US" dirty="0"/>
              <a:t>Social cultural</a:t>
            </a:r>
            <a:endParaRPr lang="en-US" dirty="0"/>
          </a:p>
          <a:p>
            <a:r>
              <a:rPr lang="en-US" dirty="0"/>
              <a:t>Sexual and marital relationships</a:t>
            </a:r>
            <a:endParaRPr lang="en-US" dirty="0"/>
          </a:p>
          <a:p>
            <a:endParaRPr lang="en-US" dirty="0"/>
          </a:p>
        </p:txBody>
      </p:sp>
      <p:sp>
        <p:nvSpPr>
          <p:cNvPr id="3" name="Title 2"/>
          <p:cNvSpPr>
            <a:spLocks noGrp="1"/>
          </p:cNvSpPr>
          <p:nvPr>
            <p:ph type="title"/>
          </p:nvPr>
        </p:nvSpPr>
        <p:spPr/>
        <p:txBody>
          <a:bodyPr/>
          <a:lstStyle/>
          <a:p>
            <a:r>
              <a:rPr lang="en-US" dirty="0"/>
              <a:t>Conti:</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Age</a:t>
            </a:r>
            <a:endParaRPr lang="en-US" dirty="0"/>
          </a:p>
          <a:p>
            <a:r>
              <a:rPr lang="en-US" dirty="0"/>
              <a:t>Health</a:t>
            </a:r>
            <a:endParaRPr lang="en-US" dirty="0"/>
          </a:p>
          <a:p>
            <a:r>
              <a:rPr lang="en-US" dirty="0"/>
              <a:t>Position in family</a:t>
            </a:r>
            <a:endParaRPr lang="en-US" dirty="0"/>
          </a:p>
          <a:p>
            <a:r>
              <a:rPr lang="en-US" dirty="0"/>
              <a:t>Cause of death of each immediate family member</a:t>
            </a:r>
            <a:endParaRPr lang="en-US" dirty="0"/>
          </a:p>
          <a:p>
            <a:r>
              <a:rPr lang="en-US" dirty="0"/>
              <a:t>Any occurrence of any chronic or family </a:t>
            </a:r>
            <a:r>
              <a:rPr lang="en-US" dirty="0" err="1"/>
              <a:t>disoder</a:t>
            </a:r>
            <a:endParaRPr lang="en-US" dirty="0"/>
          </a:p>
        </p:txBody>
      </p:sp>
      <p:sp>
        <p:nvSpPr>
          <p:cNvPr id="3" name="Title 2"/>
          <p:cNvSpPr>
            <a:spLocks noGrp="1"/>
          </p:cNvSpPr>
          <p:nvPr>
            <p:ph type="title"/>
          </p:nvPr>
        </p:nvSpPr>
        <p:spPr/>
        <p:txBody>
          <a:bodyPr/>
          <a:lstStyle/>
          <a:p>
            <a:r>
              <a:rPr lang="en-US" dirty="0"/>
              <a:t>Family history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855" indent="0">
              <a:buNone/>
            </a:pPr>
            <a:r>
              <a:rPr lang="en-US" dirty="0"/>
              <a:t>Includes lifestyles that create risk or promote health and maintenance measures</a:t>
            </a:r>
            <a:endParaRPr lang="en-US" dirty="0"/>
          </a:p>
          <a:p>
            <a:pPr>
              <a:buFont typeface="Wingdings" panose="05000000000000000000" pitchFamily="2" charset="2"/>
              <a:buChar char="ü"/>
            </a:pPr>
            <a:r>
              <a:rPr lang="en-US" dirty="0"/>
              <a:t>Alcohol use</a:t>
            </a:r>
            <a:endParaRPr lang="en-US" dirty="0"/>
          </a:p>
          <a:p>
            <a:pPr>
              <a:buFont typeface="Wingdings" panose="05000000000000000000" pitchFamily="2" charset="2"/>
              <a:buChar char="ü"/>
            </a:pPr>
            <a:r>
              <a:rPr lang="en-US" dirty="0"/>
              <a:t>Drugs use</a:t>
            </a:r>
            <a:endParaRPr lang="en-US" dirty="0"/>
          </a:p>
          <a:p>
            <a:pPr>
              <a:buFont typeface="Wingdings" panose="05000000000000000000" pitchFamily="2" charset="2"/>
              <a:buChar char="ü"/>
            </a:pPr>
            <a:r>
              <a:rPr lang="en-US" dirty="0"/>
              <a:t>Exercise</a:t>
            </a:r>
            <a:endParaRPr lang="en-US" dirty="0"/>
          </a:p>
          <a:p>
            <a:pPr>
              <a:buFont typeface="Wingdings" panose="05000000000000000000" pitchFamily="2" charset="2"/>
              <a:buChar char="ü"/>
            </a:pPr>
            <a:r>
              <a:rPr lang="en-US" dirty="0"/>
              <a:t>Diet</a:t>
            </a:r>
            <a:endParaRPr lang="en-US" dirty="0"/>
          </a:p>
          <a:p>
            <a:pPr>
              <a:buFont typeface="Wingdings" panose="05000000000000000000" pitchFamily="2" charset="2"/>
              <a:buChar char="ü"/>
            </a:pPr>
            <a:r>
              <a:rPr lang="en-US" dirty="0"/>
              <a:t>Occupation</a:t>
            </a:r>
            <a:endParaRPr lang="en-US" dirty="0"/>
          </a:p>
          <a:p>
            <a:pPr>
              <a:buFont typeface="Wingdings" panose="05000000000000000000" pitchFamily="2" charset="2"/>
              <a:buChar char="ü"/>
            </a:pPr>
            <a:r>
              <a:rPr lang="en-US" dirty="0"/>
              <a:t>Educational status</a:t>
            </a:r>
            <a:endParaRPr lang="en-US" dirty="0"/>
          </a:p>
        </p:txBody>
      </p:sp>
      <p:sp>
        <p:nvSpPr>
          <p:cNvPr id="3" name="Title 2"/>
          <p:cNvSpPr>
            <a:spLocks noGrp="1"/>
          </p:cNvSpPr>
          <p:nvPr>
            <p:ph type="title"/>
          </p:nvPr>
        </p:nvSpPr>
        <p:spPr/>
        <p:txBody>
          <a:bodyPr/>
          <a:lstStyle/>
          <a:p>
            <a:r>
              <a:rPr lang="en-US" dirty="0"/>
              <a:t>Social history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Last normal monthly period</a:t>
            </a:r>
            <a:endParaRPr lang="en-US" dirty="0"/>
          </a:p>
          <a:p>
            <a:r>
              <a:rPr lang="en-US" dirty="0"/>
              <a:t>Age of onset- menarche</a:t>
            </a:r>
            <a:endParaRPr lang="en-US" dirty="0"/>
          </a:p>
          <a:p>
            <a:r>
              <a:rPr lang="en-US" dirty="0"/>
              <a:t>Regularity of periods</a:t>
            </a:r>
            <a:endParaRPr lang="en-US" dirty="0"/>
          </a:p>
          <a:p>
            <a:r>
              <a:rPr lang="en-US" dirty="0"/>
              <a:t>Amount of bleeding</a:t>
            </a:r>
            <a:endParaRPr lang="en-US" dirty="0"/>
          </a:p>
          <a:p>
            <a:r>
              <a:rPr lang="en-US" dirty="0"/>
              <a:t>Duration of flow</a:t>
            </a:r>
            <a:endParaRPr lang="en-US" dirty="0"/>
          </a:p>
          <a:p>
            <a:r>
              <a:rPr lang="en-US" dirty="0"/>
              <a:t>Associated problems-</a:t>
            </a:r>
            <a:r>
              <a:rPr lang="en-US" dirty="0" err="1"/>
              <a:t>eg</a:t>
            </a:r>
            <a:r>
              <a:rPr lang="en-US" dirty="0"/>
              <a:t> abdominal pains</a:t>
            </a:r>
            <a:endParaRPr lang="en-US" dirty="0"/>
          </a:p>
          <a:p>
            <a:r>
              <a:rPr lang="en-US" dirty="0"/>
              <a:t>Last delivery</a:t>
            </a:r>
            <a:endParaRPr lang="en-US" dirty="0"/>
          </a:p>
          <a:p>
            <a:r>
              <a:rPr lang="en-US" dirty="0"/>
              <a:t>Mode of delivery</a:t>
            </a:r>
            <a:endParaRPr lang="en-US" dirty="0"/>
          </a:p>
        </p:txBody>
      </p:sp>
      <p:sp>
        <p:nvSpPr>
          <p:cNvPr id="3" name="Title 2"/>
          <p:cNvSpPr>
            <a:spLocks noGrp="1"/>
          </p:cNvSpPr>
          <p:nvPr>
            <p:ph type="title"/>
          </p:nvPr>
        </p:nvSpPr>
        <p:spPr/>
        <p:txBody>
          <a:bodyPr>
            <a:normAutofit fontScale="90000"/>
          </a:bodyPr>
          <a:lstStyle/>
          <a:p>
            <a:r>
              <a:rPr lang="en-US" dirty="0"/>
              <a:t>Female gynecological and obstetric history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Explain to the patient that required information has been obtained.</a:t>
            </a:r>
            <a:endParaRPr lang="en-US" dirty="0"/>
          </a:p>
          <a:p>
            <a:r>
              <a:rPr lang="en-US" dirty="0"/>
              <a:t>If more will be required then the patient will be informed</a:t>
            </a:r>
            <a:endParaRPr lang="en-US" dirty="0"/>
          </a:p>
          <a:p>
            <a:r>
              <a:rPr lang="en-US" dirty="0"/>
              <a:t>Thank the client and the companion and release them</a:t>
            </a:r>
            <a:endParaRPr lang="en-US" dirty="0"/>
          </a:p>
          <a:p>
            <a:r>
              <a:rPr lang="en-US" dirty="0"/>
              <a:t>Keep the clients notes and files in respective cabinets</a:t>
            </a:r>
            <a:endParaRPr lang="en-US" dirty="0"/>
          </a:p>
          <a:p>
            <a:r>
              <a:rPr lang="en-US" dirty="0"/>
              <a:t>Store unused stationary in the right place.</a:t>
            </a:r>
            <a:endParaRPr lang="en-US" dirty="0"/>
          </a:p>
          <a:p>
            <a:endParaRPr lang="en-US" dirty="0"/>
          </a:p>
        </p:txBody>
      </p:sp>
      <p:sp>
        <p:nvSpPr>
          <p:cNvPr id="3" name="Title 2"/>
          <p:cNvSpPr>
            <a:spLocks noGrp="1"/>
          </p:cNvSpPr>
          <p:nvPr>
            <p:ph type="title"/>
          </p:nvPr>
        </p:nvSpPr>
        <p:spPr/>
        <p:txBody>
          <a:bodyPr/>
          <a:lstStyle/>
          <a:p>
            <a:r>
              <a:rPr lang="en-US" dirty="0"/>
              <a:t>Termination phase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sz="3200" b="1" i="1" u="sng" dirty="0">
              <a:solidFill>
                <a:srgbClr val="FF0000"/>
              </a:solidFill>
            </a:endParaRPr>
          </a:p>
          <a:p>
            <a:endParaRPr lang="en-US" sz="3200" b="1" i="1" u="sng" dirty="0">
              <a:solidFill>
                <a:srgbClr val="FF0000"/>
              </a:solidFill>
            </a:endParaRPr>
          </a:p>
          <a:p>
            <a:pPr marL="109855" indent="0">
              <a:buNone/>
            </a:pPr>
            <a:r>
              <a:rPr lang="en-US" sz="3200" b="1" i="1" u="sng" dirty="0">
                <a:solidFill>
                  <a:srgbClr val="FF0000"/>
                </a:solidFill>
              </a:rPr>
              <a:t>      </a:t>
            </a:r>
            <a:r>
              <a:rPr lang="en-US" sz="4400" b="1" i="1" u="sng" dirty="0">
                <a:solidFill>
                  <a:srgbClr val="FF0000"/>
                </a:solidFill>
              </a:rPr>
              <a:t>PHYSICAL EXAMINATION</a:t>
            </a:r>
            <a:endParaRPr lang="en-US" sz="4400" b="1" i="1" u="sng" dirty="0">
              <a:solidFill>
                <a:srgbClr val="FF0000"/>
              </a:solidFill>
            </a:endParaRPr>
          </a:p>
          <a:p>
            <a:endParaRPr lang="en-US" sz="3200" b="1" i="1" u="sng" dirty="0">
              <a:solidFill>
                <a:srgbClr val="FF0000"/>
              </a:solidFill>
            </a:endParaRPr>
          </a:p>
          <a:p>
            <a:endParaRPr lang="en-US" sz="3200" b="1" i="1" u="sng" dirty="0">
              <a:solidFill>
                <a:srgbClr val="FF0000"/>
              </a:solidFill>
            </a:endParaRPr>
          </a:p>
          <a:p>
            <a:endParaRPr lang="en-US" sz="3200" b="1" i="1" u="sng" dirty="0">
              <a:solidFill>
                <a:srgbClr val="FF0000"/>
              </a:solidFill>
            </a:endParaRPr>
          </a:p>
          <a:p>
            <a:endParaRPr lang="en-US" sz="3200" b="1" i="1" u="sng" dirty="0">
              <a:solidFill>
                <a:srgbClr val="FF0000"/>
              </a:solidFill>
            </a:endParaRPr>
          </a:p>
          <a:p>
            <a:endParaRPr lang="en-US" sz="3200" b="1" i="1" u="sng" dirty="0">
              <a:solidFill>
                <a:srgbClr val="FF0000"/>
              </a:solidFill>
            </a:endParaRPr>
          </a:p>
          <a:p>
            <a:r>
              <a:rPr lang="en-US" sz="3200" b="1" i="1" u="sng" dirty="0">
                <a:solidFill>
                  <a:srgbClr val="FF0000"/>
                </a:solidFill>
              </a:rPr>
              <a:t>HEAD TO TOE</a:t>
            </a:r>
            <a:endParaRPr lang="en-US" sz="3200" b="1" i="1" u="sng" dirty="0">
              <a:solidFill>
                <a:srgbClr val="FF0000"/>
              </a:solidFill>
            </a:endParaRPr>
          </a:p>
        </p:txBody>
      </p:sp>
      <p:sp>
        <p:nvSpPr>
          <p:cNvPr id="3" name="Title 2"/>
          <p:cNvSpPr>
            <a:spLocks noGrp="1"/>
          </p:cNvSpPr>
          <p:nvPr>
            <p:ph type="title"/>
          </p:nvPr>
        </p:nvSpPr>
        <p:spPr/>
        <p:txBody>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circle(in)">
                                      <p:cBhvr>
                                        <p:cTn id="7" dur="2000"/>
                                        <p:tgtEl>
                                          <p:spTgt spid="2">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circle(in)">
                                      <p:cBhvr>
                                        <p:cTn id="10"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0070C0"/>
                </a:solidFill>
              </a:rPr>
              <a:t>Def: A systematic review of body systems, structures by use of inspection, palpation, percussion and auscultation techniques</a:t>
            </a:r>
            <a:endParaRPr lang="en-US" dirty="0">
              <a:solidFill>
                <a:srgbClr val="0070C0"/>
              </a:solidFill>
            </a:endParaRPr>
          </a:p>
          <a:p>
            <a:r>
              <a:rPr lang="en-US" b="1" i="1" u="sng" dirty="0">
                <a:solidFill>
                  <a:srgbClr val="0070C0"/>
                </a:solidFill>
              </a:rPr>
              <a:t>Purpose:</a:t>
            </a:r>
            <a:endParaRPr lang="en-US" b="1" i="1" u="sng" dirty="0">
              <a:solidFill>
                <a:srgbClr val="0070C0"/>
              </a:solidFill>
            </a:endParaRPr>
          </a:p>
          <a:p>
            <a:r>
              <a:rPr lang="en-US" dirty="0">
                <a:solidFill>
                  <a:srgbClr val="FF0000"/>
                </a:solidFill>
              </a:rPr>
              <a:t>Establish database for patient abilities- determine risk factors for dysfunction and current pathology</a:t>
            </a:r>
            <a:endParaRPr lang="en-US" dirty="0">
              <a:solidFill>
                <a:srgbClr val="FF0000"/>
              </a:solidFill>
            </a:endParaRPr>
          </a:p>
          <a:p>
            <a:r>
              <a:rPr lang="en-US" dirty="0"/>
              <a:t>For diagnosis on current health state in order to plan for appropriate care</a:t>
            </a:r>
            <a:endParaRPr lang="en-US" dirty="0"/>
          </a:p>
        </p:txBody>
      </p:sp>
      <p:sp>
        <p:nvSpPr>
          <p:cNvPr id="2" name="Title 1"/>
          <p:cNvSpPr>
            <a:spLocks noGrp="1"/>
          </p:cNvSpPr>
          <p:nvPr>
            <p:ph type="title"/>
          </p:nvPr>
        </p:nvSpPr>
        <p:spPr/>
        <p:txBody>
          <a:bodyPr/>
          <a:lstStyle/>
          <a:p>
            <a:r>
              <a:rPr lang="en-US" dirty="0"/>
              <a:t>Physical examination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rgbClr val="FF0000"/>
                </a:solidFill>
              </a:rPr>
              <a:t>Uses:</a:t>
            </a:r>
            <a:endParaRPr lang="en-US" dirty="0">
              <a:solidFill>
                <a:srgbClr val="FF0000"/>
              </a:solidFill>
            </a:endParaRPr>
          </a:p>
          <a:p>
            <a:r>
              <a:rPr lang="en-US" dirty="0">
                <a:solidFill>
                  <a:srgbClr val="7030A0"/>
                </a:solidFill>
              </a:rPr>
              <a:t>To verify findings of history or determine meaning of findings</a:t>
            </a:r>
            <a:endParaRPr lang="en-US" dirty="0">
              <a:solidFill>
                <a:srgbClr val="7030A0"/>
              </a:solidFill>
            </a:endParaRPr>
          </a:p>
          <a:p>
            <a:r>
              <a:rPr lang="en-US" dirty="0">
                <a:solidFill>
                  <a:schemeClr val="accent1"/>
                </a:solidFill>
              </a:rPr>
              <a:t>Information is used to explain client’s problems</a:t>
            </a:r>
            <a:endParaRPr lang="en-US" dirty="0">
              <a:solidFill>
                <a:schemeClr val="accent1"/>
              </a:solidFill>
            </a:endParaRPr>
          </a:p>
          <a:p>
            <a:r>
              <a:rPr lang="en-US" dirty="0">
                <a:solidFill>
                  <a:srgbClr val="FF0000"/>
                </a:solidFill>
              </a:rPr>
              <a:t>Indications</a:t>
            </a:r>
            <a:r>
              <a:rPr lang="en-US" dirty="0"/>
              <a:t>:</a:t>
            </a:r>
            <a:endParaRPr lang="en-US" dirty="0"/>
          </a:p>
          <a:p>
            <a:r>
              <a:rPr lang="en-US" dirty="0">
                <a:solidFill>
                  <a:srgbClr val="00B050"/>
                </a:solidFill>
              </a:rPr>
              <a:t>New client/ patient- on routine assessment to plan patient care</a:t>
            </a:r>
            <a:endParaRPr lang="en-US" dirty="0">
              <a:solidFill>
                <a:srgbClr val="00B050"/>
              </a:solidFill>
            </a:endParaRPr>
          </a:p>
          <a:p>
            <a:r>
              <a:rPr lang="en-US" dirty="0">
                <a:solidFill>
                  <a:schemeClr val="accent1"/>
                </a:solidFill>
              </a:rPr>
              <a:t>FP clients</a:t>
            </a:r>
            <a:endParaRPr lang="en-US" dirty="0">
              <a:solidFill>
                <a:schemeClr val="accent1"/>
              </a:solidFill>
            </a:endParaRPr>
          </a:p>
          <a:p>
            <a:r>
              <a:rPr lang="en-US" dirty="0">
                <a:solidFill>
                  <a:schemeClr val="accent2">
                    <a:lumMod val="75000"/>
                  </a:schemeClr>
                </a:solidFill>
              </a:rPr>
              <a:t>Unexplained physical discomfort and when necessary</a:t>
            </a:r>
            <a:endParaRPr lang="en-US" dirty="0">
              <a:solidFill>
                <a:schemeClr val="accent2">
                  <a:lumMod val="75000"/>
                </a:schemeClr>
              </a:solidFill>
            </a:endParaRPr>
          </a:p>
          <a:p>
            <a:r>
              <a:rPr lang="en-US" dirty="0"/>
              <a:t>On admission</a:t>
            </a:r>
            <a:endParaRPr lang="en-US" dirty="0"/>
          </a:p>
        </p:txBody>
      </p:sp>
      <p:sp>
        <p:nvSpPr>
          <p:cNvPr id="2" name="Title 1"/>
          <p:cNvSpPr>
            <a:spLocks noGrp="1"/>
          </p:cNvSpPr>
          <p:nvPr>
            <p:ph type="title"/>
          </p:nvPr>
        </p:nvSpPr>
        <p:spPr/>
        <p:txBody>
          <a:bodyPr/>
          <a:lstStyle/>
          <a:p>
            <a:r>
              <a:rPr lang="en-US" dirty="0"/>
              <a:t>Physical examination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Narrative of the clients’  past health and health practices that focus on the information needed to:</a:t>
            </a:r>
            <a:endParaRPr lang="en-US" dirty="0"/>
          </a:p>
          <a:p>
            <a:pPr>
              <a:buFont typeface="Wingdings" panose="05000000000000000000" pitchFamily="2" charset="2"/>
              <a:buChar char="v"/>
            </a:pPr>
            <a:r>
              <a:rPr lang="en-US" dirty="0"/>
              <a:t>Diagnose illness</a:t>
            </a:r>
            <a:endParaRPr lang="en-US" dirty="0"/>
          </a:p>
          <a:p>
            <a:pPr>
              <a:buFont typeface="Wingdings" panose="05000000000000000000" pitchFamily="2" charset="2"/>
              <a:buChar char="v"/>
            </a:pPr>
            <a:r>
              <a:rPr lang="en-US" dirty="0"/>
              <a:t>Plan nursing care</a:t>
            </a:r>
            <a:endParaRPr lang="en-US" dirty="0"/>
          </a:p>
          <a:p>
            <a:pPr>
              <a:buFont typeface="Wingdings" panose="05000000000000000000" pitchFamily="2" charset="2"/>
              <a:buChar char="v"/>
            </a:pPr>
            <a:r>
              <a:rPr lang="en-US" dirty="0"/>
              <a:t>Plan investigations and treatment</a:t>
            </a:r>
            <a:endParaRPr lang="en-US" dirty="0"/>
          </a:p>
          <a:p>
            <a:pPr>
              <a:buNone/>
            </a:pPr>
            <a:r>
              <a:rPr lang="en-US" dirty="0"/>
              <a:t>NB/ both medical and nursing histories are collected through interview to collect data that forms the reason why the client visits the doctor</a:t>
            </a:r>
            <a:endParaRPr lang="en-US" dirty="0"/>
          </a:p>
          <a:p>
            <a:endParaRPr lang="en-US" dirty="0"/>
          </a:p>
        </p:txBody>
      </p:sp>
      <p:sp>
        <p:nvSpPr>
          <p:cNvPr id="2" name="Title 1"/>
          <p:cNvSpPr>
            <a:spLocks noGrp="1"/>
          </p:cNvSpPr>
          <p:nvPr>
            <p:ph type="title"/>
          </p:nvPr>
        </p:nvSpPr>
        <p:spPr/>
        <p:txBody>
          <a:bodyPr/>
          <a:lstStyle/>
          <a:p>
            <a:r>
              <a:rPr lang="en-US" dirty="0"/>
              <a:t>Nursing history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dirty="0"/>
              <a:t>Comprehensive (general):</a:t>
            </a:r>
            <a:endParaRPr lang="en-US" dirty="0"/>
          </a:p>
          <a:p>
            <a:r>
              <a:rPr lang="en-US" dirty="0"/>
              <a:t>Evaluate every body system and every area of function</a:t>
            </a:r>
            <a:endParaRPr lang="en-US" dirty="0"/>
          </a:p>
          <a:p>
            <a:r>
              <a:rPr lang="en-US" dirty="0">
                <a:solidFill>
                  <a:schemeClr val="tx2"/>
                </a:solidFill>
              </a:rPr>
              <a:t>Often limited to first visit</a:t>
            </a:r>
            <a:endParaRPr lang="en-US" dirty="0">
              <a:solidFill>
                <a:schemeClr val="tx2"/>
              </a:solidFill>
            </a:endParaRPr>
          </a:p>
          <a:p>
            <a:pPr>
              <a:buFont typeface="Wingdings" panose="05000000000000000000" pitchFamily="2" charset="2"/>
              <a:buChar char="q"/>
            </a:pPr>
            <a:r>
              <a:rPr lang="en-US" dirty="0"/>
              <a:t>Focused (local):</a:t>
            </a:r>
            <a:endParaRPr lang="en-US" dirty="0"/>
          </a:p>
          <a:p>
            <a:pPr>
              <a:buFont typeface="Courier New" panose="02070309020205020404" pitchFamily="49" charset="0"/>
              <a:buChar char="o"/>
            </a:pPr>
            <a:r>
              <a:rPr lang="en-US" dirty="0"/>
              <a:t>Based on reason for visit and client’s current needs </a:t>
            </a:r>
            <a:r>
              <a:rPr lang="en-US" dirty="0" err="1"/>
              <a:t>e.g</a:t>
            </a:r>
            <a:r>
              <a:rPr lang="en-US" dirty="0"/>
              <a:t> abdominal examination in </a:t>
            </a:r>
            <a:r>
              <a:rPr lang="en-US" dirty="0" err="1"/>
              <a:t>labour</a:t>
            </a:r>
            <a:endParaRPr lang="en-US" dirty="0"/>
          </a:p>
          <a:p>
            <a:pPr marL="109855" indent="0">
              <a:buNone/>
            </a:pPr>
            <a:r>
              <a:rPr lang="en-US" dirty="0">
                <a:solidFill>
                  <a:srgbClr val="00B050"/>
                </a:solidFill>
              </a:rPr>
              <a:t>Used to judge whether the client’s condition is improving or worsening and identify factors that place client at risk for additional health problems</a:t>
            </a:r>
            <a:endParaRPr lang="en-US" dirty="0">
              <a:solidFill>
                <a:srgbClr val="00B050"/>
              </a:solidFill>
            </a:endParaRPr>
          </a:p>
          <a:p>
            <a:pPr>
              <a:buFont typeface="Courier New" panose="02070309020205020404" pitchFamily="49" charset="0"/>
              <a:buChar char="o"/>
            </a:pPr>
            <a:endParaRPr lang="en-US" dirty="0">
              <a:solidFill>
                <a:srgbClr val="00B050"/>
              </a:solidFill>
            </a:endParaRPr>
          </a:p>
        </p:txBody>
      </p:sp>
      <p:sp>
        <p:nvSpPr>
          <p:cNvPr id="2" name="Title 1"/>
          <p:cNvSpPr>
            <a:spLocks noGrp="1"/>
          </p:cNvSpPr>
          <p:nvPr>
            <p:ph type="title"/>
          </p:nvPr>
        </p:nvSpPr>
        <p:spPr/>
        <p:txBody>
          <a:bodyPr/>
          <a:lstStyle/>
          <a:p>
            <a:r>
              <a:rPr lang="en-US" dirty="0"/>
              <a:t>Types of P/EXAMINATION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Ongoing</a:t>
            </a:r>
            <a:endParaRPr lang="en-US" dirty="0"/>
          </a:p>
          <a:p>
            <a:pPr marL="109855" indent="0">
              <a:buNone/>
            </a:pPr>
            <a:r>
              <a:rPr lang="en-US" dirty="0"/>
              <a:t>Done daily or in every shift to assess progress</a:t>
            </a:r>
            <a:endParaRPr lang="en-US" dirty="0"/>
          </a:p>
        </p:txBody>
      </p:sp>
      <p:sp>
        <p:nvSpPr>
          <p:cNvPr id="3" name="Title 2"/>
          <p:cNvSpPr>
            <a:spLocks noGrp="1"/>
          </p:cNvSpPr>
          <p:nvPr>
            <p:ph type="title"/>
          </p:nvPr>
        </p:nvSpPr>
        <p:spPr/>
        <p:txBody>
          <a:bodyPr/>
          <a:lstStyle/>
          <a:p>
            <a:r>
              <a:rPr lang="en-US" dirty="0" err="1"/>
              <a:t>Cont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r>
              <a:rPr lang="en-US" dirty="0"/>
              <a:t>Quiet room with sufficient privacy and ventilation</a:t>
            </a:r>
            <a:endParaRPr lang="en-US" dirty="0"/>
          </a:p>
          <a:p>
            <a:r>
              <a:rPr lang="en-US" dirty="0"/>
              <a:t>Examination couch or a bed</a:t>
            </a:r>
            <a:endParaRPr lang="en-US" dirty="0"/>
          </a:p>
          <a:p>
            <a:r>
              <a:rPr lang="en-US" dirty="0"/>
              <a:t>A gown</a:t>
            </a:r>
            <a:endParaRPr lang="en-US" dirty="0"/>
          </a:p>
          <a:p>
            <a:r>
              <a:rPr lang="en-US" dirty="0"/>
              <a:t>Stethoscope</a:t>
            </a:r>
            <a:endParaRPr lang="en-US" dirty="0"/>
          </a:p>
          <a:p>
            <a:r>
              <a:rPr lang="en-US" dirty="0"/>
              <a:t>Sphygmomanometer</a:t>
            </a:r>
            <a:endParaRPr lang="en-US" dirty="0"/>
          </a:p>
          <a:p>
            <a:r>
              <a:rPr lang="en-US" dirty="0"/>
              <a:t>Torch with dry cells</a:t>
            </a:r>
            <a:endParaRPr lang="en-US" dirty="0"/>
          </a:p>
          <a:p>
            <a:r>
              <a:rPr lang="en-US" dirty="0"/>
              <a:t>Spatula in a receiver</a:t>
            </a:r>
            <a:endParaRPr lang="en-US" dirty="0"/>
          </a:p>
          <a:p>
            <a:r>
              <a:rPr lang="en-US" dirty="0"/>
              <a:t>Tendon hammer</a:t>
            </a:r>
            <a:endParaRPr lang="en-US" dirty="0"/>
          </a:p>
          <a:p>
            <a:r>
              <a:rPr lang="en-US" dirty="0"/>
              <a:t>Pins</a:t>
            </a:r>
            <a:endParaRPr lang="en-US" dirty="0"/>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Tape measure</a:t>
            </a:r>
            <a:endParaRPr lang="en-US" dirty="0"/>
          </a:p>
          <a:p>
            <a:r>
              <a:rPr lang="en-US" dirty="0"/>
              <a:t>Watch</a:t>
            </a:r>
            <a:endParaRPr lang="en-US" dirty="0"/>
          </a:p>
          <a:p>
            <a:r>
              <a:rPr lang="en-US" dirty="0"/>
              <a:t>Thermometer</a:t>
            </a:r>
            <a:endParaRPr lang="en-US" dirty="0"/>
          </a:p>
          <a:p>
            <a:r>
              <a:rPr lang="en-US" dirty="0"/>
              <a:t>Weighing scale</a:t>
            </a:r>
            <a:endParaRPr lang="en-US" dirty="0"/>
          </a:p>
          <a:p>
            <a:r>
              <a:rPr lang="en-US" dirty="0"/>
              <a:t>Cotton wool swabs in a receiver</a:t>
            </a:r>
            <a:endParaRPr lang="en-US" dirty="0"/>
          </a:p>
          <a:p>
            <a:r>
              <a:rPr lang="en-US" dirty="0"/>
              <a:t>Blanket or draw sheet</a:t>
            </a:r>
            <a:endParaRPr lang="en-US" dirty="0"/>
          </a:p>
          <a:p>
            <a:r>
              <a:rPr lang="en-US" dirty="0"/>
              <a:t>Ophthalmoscope</a:t>
            </a:r>
            <a:endParaRPr lang="en-US" dirty="0"/>
          </a:p>
          <a:p>
            <a:r>
              <a:rPr lang="en-US" dirty="0"/>
              <a:t>Otoscope</a:t>
            </a:r>
            <a:endParaRPr lang="en-US" dirty="0"/>
          </a:p>
          <a:p>
            <a:r>
              <a:rPr lang="en-US" dirty="0"/>
              <a:t>Examination gloves</a:t>
            </a:r>
            <a:endParaRPr lang="en-US" dirty="0"/>
          </a:p>
        </p:txBody>
      </p:sp>
      <p:sp>
        <p:nvSpPr>
          <p:cNvPr id="2" name="Title 1"/>
          <p:cNvSpPr>
            <a:spLocks noGrp="1"/>
          </p:cNvSpPr>
          <p:nvPr>
            <p:ph type="title"/>
          </p:nvPr>
        </p:nvSpPr>
        <p:spPr/>
        <p:txBody>
          <a:bodyPr/>
          <a:lstStyle/>
          <a:p>
            <a:r>
              <a:rPr lang="en-US" dirty="0"/>
              <a:t>requirements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Sight</a:t>
            </a:r>
            <a:endParaRPr lang="en-US" dirty="0"/>
          </a:p>
          <a:p>
            <a:r>
              <a:rPr lang="en-US" dirty="0"/>
              <a:t>Smell</a:t>
            </a:r>
            <a:endParaRPr lang="en-US" dirty="0"/>
          </a:p>
          <a:p>
            <a:r>
              <a:rPr lang="en-US" dirty="0"/>
              <a:t>Touch</a:t>
            </a:r>
            <a:endParaRPr lang="en-US" dirty="0"/>
          </a:p>
          <a:p>
            <a:r>
              <a:rPr lang="en-US" dirty="0"/>
              <a:t>Hearing</a:t>
            </a:r>
            <a:endParaRPr lang="en-US" dirty="0"/>
          </a:p>
        </p:txBody>
      </p:sp>
      <p:sp>
        <p:nvSpPr>
          <p:cNvPr id="2" name="Title 1"/>
          <p:cNvSpPr>
            <a:spLocks noGrp="1"/>
          </p:cNvSpPr>
          <p:nvPr>
            <p:ph type="title"/>
          </p:nvPr>
        </p:nvSpPr>
        <p:spPr/>
        <p:txBody>
          <a:bodyPr/>
          <a:lstStyle/>
          <a:p>
            <a:r>
              <a:rPr lang="en-US" dirty="0"/>
              <a:t>Senses used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Inspection</a:t>
            </a:r>
            <a:endParaRPr lang="en-US" dirty="0"/>
          </a:p>
          <a:p>
            <a:r>
              <a:rPr lang="en-US" dirty="0"/>
              <a:t>Palpation</a:t>
            </a:r>
            <a:endParaRPr lang="en-US" dirty="0"/>
          </a:p>
          <a:p>
            <a:r>
              <a:rPr lang="en-US" dirty="0"/>
              <a:t>Percussion</a:t>
            </a:r>
            <a:endParaRPr lang="en-US" dirty="0"/>
          </a:p>
          <a:p>
            <a:r>
              <a:rPr lang="en-US" dirty="0"/>
              <a:t>Auscultation</a:t>
            </a:r>
            <a:endParaRPr lang="en-US" dirty="0"/>
          </a:p>
          <a:p>
            <a:r>
              <a:rPr lang="en-US" dirty="0">
                <a:solidFill>
                  <a:srgbClr val="00B050"/>
                </a:solidFill>
              </a:rPr>
              <a:t>NOTE: the above order is followed during examination except during examination of the abdomen when palpation is done last so that it does not alter bowel sounds or change findings on percussion and auscultation</a:t>
            </a:r>
            <a:endParaRPr lang="en-US" dirty="0">
              <a:solidFill>
                <a:srgbClr val="00B050"/>
              </a:solidFill>
            </a:endParaRPr>
          </a:p>
          <a:p>
            <a:endParaRPr lang="en-US" dirty="0">
              <a:solidFill>
                <a:srgbClr val="00B050"/>
              </a:solidFill>
            </a:endParaRPr>
          </a:p>
        </p:txBody>
      </p:sp>
      <p:sp>
        <p:nvSpPr>
          <p:cNvPr id="2" name="Title 1"/>
          <p:cNvSpPr>
            <a:spLocks noGrp="1"/>
          </p:cNvSpPr>
          <p:nvPr>
            <p:ph type="title"/>
          </p:nvPr>
        </p:nvSpPr>
        <p:spPr/>
        <p:txBody>
          <a:bodyPr/>
          <a:lstStyle/>
          <a:p>
            <a:r>
              <a:rPr lang="en-US" dirty="0"/>
              <a:t>Four Techniques used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A systematic visual examination of the client</a:t>
            </a:r>
            <a:endParaRPr lang="en-US" dirty="0">
              <a:solidFill>
                <a:schemeClr val="bg1"/>
              </a:solidFill>
            </a:endParaRPr>
          </a:p>
          <a:p>
            <a:pPr lvl="1"/>
            <a:r>
              <a:rPr lang="en-US" dirty="0">
                <a:solidFill>
                  <a:srgbClr val="00B050"/>
                </a:solidFill>
              </a:rPr>
              <a:t>Observing signs indicating a healthy or a pathological state of certain systems within the patient by use of sight</a:t>
            </a:r>
            <a:endParaRPr lang="en-US" dirty="0">
              <a:solidFill>
                <a:srgbClr val="00B050"/>
              </a:solidFill>
            </a:endParaRPr>
          </a:p>
          <a:p>
            <a:r>
              <a:rPr lang="en-US" dirty="0">
                <a:solidFill>
                  <a:srgbClr val="7030A0"/>
                </a:solidFill>
              </a:rPr>
              <a:t>Involves observation of: color, shape, size, symmetry, position, movement using sense of: smell, hearing, sight- facial appearance</a:t>
            </a:r>
            <a:endParaRPr lang="en-US" dirty="0">
              <a:solidFill>
                <a:srgbClr val="7030A0"/>
              </a:solidFill>
            </a:endParaRPr>
          </a:p>
          <a:p>
            <a:r>
              <a:rPr lang="en-US" dirty="0">
                <a:solidFill>
                  <a:srgbClr val="FF0000"/>
                </a:solidFill>
              </a:rPr>
              <a:t>It is a continuous process and begins as the patient enters or 1</a:t>
            </a:r>
            <a:r>
              <a:rPr lang="en-US" baseline="30000" dirty="0">
                <a:solidFill>
                  <a:srgbClr val="FF0000"/>
                </a:solidFill>
              </a:rPr>
              <a:t>st</a:t>
            </a:r>
            <a:r>
              <a:rPr lang="en-US" dirty="0">
                <a:solidFill>
                  <a:srgbClr val="FF0000"/>
                </a:solidFill>
              </a:rPr>
              <a:t> contact and throughout History</a:t>
            </a:r>
            <a:endParaRPr lang="en-US" dirty="0">
              <a:solidFill>
                <a:srgbClr val="FF0000"/>
              </a:solidFill>
            </a:endParaRPr>
          </a:p>
        </p:txBody>
      </p:sp>
      <p:sp>
        <p:nvSpPr>
          <p:cNvPr id="2" name="Title 1"/>
          <p:cNvSpPr>
            <a:spLocks noGrp="1"/>
          </p:cNvSpPr>
          <p:nvPr>
            <p:ph type="title"/>
          </p:nvPr>
        </p:nvSpPr>
        <p:spPr/>
        <p:txBody>
          <a:bodyPr/>
          <a:lstStyle/>
          <a:p>
            <a:r>
              <a:rPr lang="en-US" dirty="0"/>
              <a:t>inspection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Main systems of observation upon the patients entrance:</a:t>
            </a:r>
            <a:endParaRPr lang="en-US" dirty="0"/>
          </a:p>
          <a:p>
            <a:pPr>
              <a:buFont typeface="Arial" panose="02080604020202020204" pitchFamily="34" charset="0"/>
              <a:buChar char="•"/>
            </a:pPr>
            <a:r>
              <a:rPr lang="en-US" dirty="0"/>
              <a:t>Posture</a:t>
            </a:r>
            <a:endParaRPr lang="en-US" dirty="0"/>
          </a:p>
          <a:p>
            <a:pPr>
              <a:buFont typeface="Arial" panose="02080604020202020204" pitchFamily="34" charset="0"/>
              <a:buChar char="•"/>
            </a:pPr>
            <a:r>
              <a:rPr lang="en-US" dirty="0"/>
              <a:t>Gait</a:t>
            </a:r>
            <a:endParaRPr lang="en-US" dirty="0"/>
          </a:p>
          <a:p>
            <a:pPr>
              <a:buFont typeface="Arial" panose="02080604020202020204" pitchFamily="34" charset="0"/>
              <a:buChar char="•"/>
            </a:pPr>
            <a:r>
              <a:rPr lang="en-US" dirty="0" err="1"/>
              <a:t>Colour</a:t>
            </a:r>
            <a:endParaRPr lang="en-US" dirty="0"/>
          </a:p>
          <a:p>
            <a:pPr>
              <a:buFont typeface="Arial" panose="02080604020202020204" pitchFamily="34" charset="0"/>
              <a:buChar char="•"/>
            </a:pPr>
            <a:r>
              <a:rPr lang="en-US" dirty="0"/>
              <a:t>Unusual </a:t>
            </a:r>
            <a:r>
              <a:rPr lang="en-US" dirty="0" err="1"/>
              <a:t>odours</a:t>
            </a:r>
            <a:endParaRPr lang="en-US" dirty="0"/>
          </a:p>
          <a:p>
            <a:pPr>
              <a:buFont typeface="Arial" panose="02080604020202020204" pitchFamily="34" charset="0"/>
              <a:buChar char="•"/>
            </a:pPr>
            <a:r>
              <a:rPr lang="en-US" dirty="0"/>
              <a:t>Inspection continues throughout history and physical examination.</a:t>
            </a:r>
            <a:endParaRPr lang="en-US" dirty="0"/>
          </a:p>
          <a:p>
            <a:pPr>
              <a:buFont typeface="Arial" panose="02080604020202020204" pitchFamily="34" charset="0"/>
              <a:buChar char="•"/>
            </a:pPr>
            <a:r>
              <a:rPr lang="en-US" dirty="0"/>
              <a:t>Validate inspection findings with your patient</a:t>
            </a:r>
            <a:endParaRPr lang="en-US" dirty="0"/>
          </a:p>
        </p:txBody>
      </p:sp>
      <p:sp>
        <p:nvSpPr>
          <p:cNvPr id="3" name="Title 2"/>
          <p:cNvSpPr>
            <a:spLocks noGrp="1"/>
          </p:cNvSpPr>
          <p:nvPr>
            <p:ph type="title"/>
          </p:nvPr>
        </p:nvSpPr>
        <p:spPr/>
        <p:txBody>
          <a:bodyPr/>
          <a:lstStyle/>
          <a:p>
            <a:r>
              <a:rPr lang="en-US" dirty="0" err="1"/>
              <a:t>Cont</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example of what is meant by "teaching the eye to see" can be demonstrated in the following illustration. Read the sentence in the box. Then count the number of "f's" in the sentence. </a:t>
            </a:r>
            <a:endParaRPr lang="en-US" dirty="0"/>
          </a:p>
          <a:p>
            <a:r>
              <a:rPr lang="en-US" dirty="0"/>
              <a:t>How many did you count? </a:t>
            </a:r>
            <a:endParaRPr lang="en-US" dirty="0"/>
          </a:p>
          <a:p>
            <a:r>
              <a:rPr lang="en-US" dirty="0"/>
              <a:t>This example clearly shows that eyes have to be trained to see</a:t>
            </a:r>
            <a:endParaRPr lang="en-US" dirty="0"/>
          </a:p>
          <a:p>
            <a:endParaRPr lang="en-US" dirty="0"/>
          </a:p>
        </p:txBody>
      </p:sp>
      <p:sp>
        <p:nvSpPr>
          <p:cNvPr id="2" name="Title 1"/>
          <p:cNvSpPr>
            <a:spLocks noGrp="1"/>
          </p:cNvSpPr>
          <p:nvPr>
            <p:ph type="title"/>
          </p:nvPr>
        </p:nvSpPr>
        <p:spPr/>
        <p:txBody>
          <a:bodyPr>
            <a:normAutofit/>
          </a:bodyPr>
          <a:lstStyle/>
          <a:p>
            <a:r>
              <a:rPr lang="en-US" dirty="0"/>
              <a:t>Inspection- teach eyes to see</a:t>
            </a:r>
            <a:endParaRPr lang="en-US" dirty="0"/>
          </a:p>
        </p:txBody>
      </p:sp>
      <p:sp>
        <p:nvSpPr>
          <p:cNvPr id="4" name="Rectangle 3"/>
          <p:cNvSpPr/>
          <p:nvPr/>
        </p:nvSpPr>
        <p:spPr>
          <a:xfrm>
            <a:off x="457200" y="5029200"/>
            <a:ext cx="6858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Finished files are the result of years of scientific study combined with the experience of years. </a:t>
            </a:r>
            <a:endParaRPr lang="en-US" sz="2400" dirty="0">
              <a:solidFill>
                <a:srgbClr val="FFFF00"/>
              </a:solidFill>
            </a:endParaRPr>
          </a:p>
          <a:p>
            <a:pPr algn="ct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Expose only the area you want to inspect</a:t>
            </a:r>
            <a:endParaRPr lang="en-US" dirty="0"/>
          </a:p>
          <a:p>
            <a:r>
              <a:rPr lang="en-US" dirty="0"/>
              <a:t>Use natural light to avoid distortion of color</a:t>
            </a:r>
            <a:endParaRPr lang="en-US" dirty="0"/>
          </a:p>
          <a:p>
            <a:r>
              <a:rPr lang="en-US" dirty="0">
                <a:solidFill>
                  <a:schemeClr val="bg2">
                    <a:lumMod val="50000"/>
                  </a:schemeClr>
                </a:solidFill>
              </a:rPr>
              <a:t>Tangential lighting- one shining from the side and cast shadows to increase ability to detect variations in body surfaces eg changes in abdominal contours</a:t>
            </a:r>
            <a:endParaRPr lang="en-US" dirty="0">
              <a:solidFill>
                <a:schemeClr val="bg2">
                  <a:lumMod val="50000"/>
                </a:schemeClr>
              </a:solidFill>
            </a:endParaRPr>
          </a:p>
        </p:txBody>
      </p:sp>
      <p:sp>
        <p:nvSpPr>
          <p:cNvPr id="2" name="Title 1"/>
          <p:cNvSpPr>
            <a:spLocks noGrp="1"/>
          </p:cNvSpPr>
          <p:nvPr>
            <p:ph type="title"/>
          </p:nvPr>
        </p:nvSpPr>
        <p:spPr/>
        <p:txBody>
          <a:bodyPr/>
          <a:lstStyle/>
          <a:p>
            <a:r>
              <a:rPr lang="en-US" dirty="0"/>
              <a:t>inspection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Examination of the body through the use of touch</a:t>
            </a:r>
            <a:endParaRPr lang="en-US" dirty="0"/>
          </a:p>
          <a:p>
            <a:r>
              <a:rPr lang="en-US" dirty="0"/>
              <a:t>Used to obtain information- temperature, moisture, size, shape, consistency, texture, position and movement</a:t>
            </a:r>
            <a:endParaRPr lang="en-US" dirty="0"/>
          </a:p>
          <a:p>
            <a:r>
              <a:rPr lang="en-US" dirty="0"/>
              <a:t>To check pulses, tenderness, guarding, abdominal distension, masses and edema</a:t>
            </a:r>
            <a:endParaRPr lang="en-US" dirty="0"/>
          </a:p>
        </p:txBody>
      </p:sp>
      <p:sp>
        <p:nvSpPr>
          <p:cNvPr id="2" name="Title 1"/>
          <p:cNvSpPr>
            <a:spLocks noGrp="1"/>
          </p:cNvSpPr>
          <p:nvPr>
            <p:ph type="title"/>
          </p:nvPr>
        </p:nvSpPr>
        <p:spPr/>
        <p:txBody>
          <a:bodyPr/>
          <a:lstStyle/>
          <a:p>
            <a:r>
              <a:rPr lang="en-US" dirty="0"/>
              <a:t>palpation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Professional in dress and behavior</a:t>
            </a:r>
            <a:endParaRPr lang="en-US" dirty="0"/>
          </a:p>
          <a:p>
            <a:r>
              <a:rPr lang="en-US" dirty="0"/>
              <a:t>Neat, polite, clean</a:t>
            </a:r>
            <a:endParaRPr lang="en-US" dirty="0"/>
          </a:p>
          <a:p>
            <a:r>
              <a:rPr lang="en-US" dirty="0"/>
              <a:t>Show concern to patient situation</a:t>
            </a:r>
            <a:endParaRPr lang="en-US" dirty="0"/>
          </a:p>
          <a:p>
            <a:r>
              <a:rPr lang="en-US" dirty="0"/>
              <a:t>Pick up non-verbal cues from the patient:</a:t>
            </a:r>
            <a:endParaRPr lang="en-US" dirty="0"/>
          </a:p>
          <a:p>
            <a:r>
              <a:rPr lang="en-US" dirty="0"/>
              <a:t>Are they distressed, how are their mood, demeanor, changes in body language during consultation        gives clues to difficulties they have that cannot be expressed verbally</a:t>
            </a:r>
            <a:endParaRPr lang="en-US" dirty="0"/>
          </a:p>
        </p:txBody>
      </p:sp>
      <p:sp>
        <p:nvSpPr>
          <p:cNvPr id="2" name="Title 1"/>
          <p:cNvSpPr>
            <a:spLocks noGrp="1"/>
          </p:cNvSpPr>
          <p:nvPr>
            <p:ph type="title"/>
          </p:nvPr>
        </p:nvSpPr>
        <p:spPr/>
        <p:txBody>
          <a:bodyPr/>
          <a:lstStyle/>
          <a:p>
            <a:r>
              <a:rPr lang="en-US" dirty="0"/>
              <a:t>Qualities of GP: must be </a:t>
            </a:r>
            <a:endParaRPr lang="en-US" dirty="0"/>
          </a:p>
        </p:txBody>
      </p:sp>
      <p:sp>
        <p:nvSpPr>
          <p:cNvPr id="4" name="Right Arrow 3"/>
          <p:cNvSpPr/>
          <p:nvPr/>
        </p:nvSpPr>
        <p:spPr>
          <a:xfrm>
            <a:off x="2895600" y="4544568"/>
            <a:ext cx="381000" cy="179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Involves the use of hands and fingers to gather information through sense of touch</a:t>
            </a:r>
            <a:endParaRPr lang="en-US" dirty="0"/>
          </a:p>
          <a:p>
            <a:r>
              <a:rPr lang="en-US" dirty="0">
                <a:solidFill>
                  <a:schemeClr val="accent1"/>
                </a:solidFill>
              </a:rPr>
              <a:t>Parts of hands and fingers used in palpation: </a:t>
            </a:r>
            <a:r>
              <a:rPr lang="en-US" dirty="0">
                <a:solidFill>
                  <a:srgbClr val="C00000"/>
                </a:solidFill>
              </a:rPr>
              <a:t>palmer surface and finger </a:t>
            </a:r>
            <a:r>
              <a:rPr lang="en-US" dirty="0">
                <a:solidFill>
                  <a:srgbClr val="00B050"/>
                </a:solidFill>
              </a:rPr>
              <a:t>pads- most suitable for position, texture, size, form, consistency and presence of fluid or crepitus of a mass or structure</a:t>
            </a:r>
            <a:endParaRPr lang="en-US" dirty="0">
              <a:solidFill>
                <a:srgbClr val="00B050"/>
              </a:solidFill>
            </a:endParaRPr>
          </a:p>
          <a:p>
            <a:r>
              <a:rPr lang="en-US" dirty="0">
                <a:solidFill>
                  <a:srgbClr val="C00000"/>
                </a:solidFill>
              </a:rPr>
              <a:t>Ulna surface- </a:t>
            </a:r>
            <a:r>
              <a:rPr lang="en-US" dirty="0">
                <a:solidFill>
                  <a:srgbClr val="00B050"/>
                </a:solidFill>
              </a:rPr>
              <a:t>suitable for vibrations</a:t>
            </a:r>
            <a:endParaRPr lang="en-US" dirty="0">
              <a:solidFill>
                <a:srgbClr val="00B050"/>
              </a:solidFill>
            </a:endParaRPr>
          </a:p>
          <a:p>
            <a:r>
              <a:rPr lang="en-US" dirty="0">
                <a:solidFill>
                  <a:srgbClr val="FF0000"/>
                </a:solidFill>
              </a:rPr>
              <a:t>Dorsal surface- </a:t>
            </a:r>
            <a:r>
              <a:rPr lang="en-US" dirty="0">
                <a:solidFill>
                  <a:srgbClr val="00B050"/>
                </a:solidFill>
              </a:rPr>
              <a:t>suitable to assess temperature</a:t>
            </a:r>
            <a:endParaRPr lang="en-US" dirty="0">
              <a:solidFill>
                <a:srgbClr val="00B050"/>
              </a:solidFill>
            </a:endParaRPr>
          </a:p>
          <a:p>
            <a:endParaRPr lang="en-US" dirty="0">
              <a:solidFill>
                <a:srgbClr val="FFFF00"/>
              </a:solidFill>
            </a:endParaRPr>
          </a:p>
        </p:txBody>
      </p:sp>
      <p:sp>
        <p:nvSpPr>
          <p:cNvPr id="2" name="Title 1"/>
          <p:cNvSpPr>
            <a:spLocks noGrp="1"/>
          </p:cNvSpPr>
          <p:nvPr>
            <p:ph type="title"/>
          </p:nvPr>
        </p:nvSpPr>
        <p:spPr/>
        <p:txBody>
          <a:bodyPr/>
          <a:lstStyle/>
          <a:p>
            <a:r>
              <a:rPr lang="en-US" dirty="0"/>
              <a:t>palpation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rgbClr val="FF0000"/>
                </a:solidFill>
              </a:rPr>
              <a:t>Light palpation: </a:t>
            </a:r>
            <a:endParaRPr lang="en-US" dirty="0">
              <a:solidFill>
                <a:srgbClr val="FF0000"/>
              </a:solidFill>
            </a:endParaRPr>
          </a:p>
          <a:p>
            <a:r>
              <a:rPr lang="en-US" dirty="0"/>
              <a:t>Precedes deep palpation</a:t>
            </a:r>
            <a:endParaRPr lang="en-US" dirty="0"/>
          </a:p>
          <a:p>
            <a:r>
              <a:rPr lang="en-US" dirty="0">
                <a:solidFill>
                  <a:srgbClr val="00B050"/>
                </a:solidFill>
              </a:rPr>
              <a:t>Used to examine masses or lesions on the surface of the skin or lying immediately under the skin. Press 1-2cm (½-¾ inches)</a:t>
            </a:r>
            <a:endParaRPr lang="en-US" dirty="0">
              <a:solidFill>
                <a:srgbClr val="00B050"/>
              </a:solidFill>
            </a:endParaRPr>
          </a:p>
          <a:p>
            <a:r>
              <a:rPr lang="en-US" dirty="0"/>
              <a:t>In abdomen, begin palpation with light systematic palpation of four quadrants while avoiding areas of tenderness or problem spots</a:t>
            </a:r>
            <a:endParaRPr lang="en-US" dirty="0"/>
          </a:p>
          <a:p>
            <a:r>
              <a:rPr lang="en-US" dirty="0">
                <a:solidFill>
                  <a:schemeClr val="accent1"/>
                </a:solidFill>
              </a:rPr>
              <a:t>It identifies areas of muscle resistance and tenderness</a:t>
            </a:r>
            <a:endParaRPr lang="en-US" dirty="0">
              <a:solidFill>
                <a:schemeClr val="accent1"/>
              </a:solidFill>
            </a:endParaRPr>
          </a:p>
        </p:txBody>
      </p:sp>
      <p:sp>
        <p:nvSpPr>
          <p:cNvPr id="2" name="Title 1"/>
          <p:cNvSpPr>
            <a:spLocks noGrp="1"/>
          </p:cNvSpPr>
          <p:nvPr>
            <p:ph type="title"/>
          </p:nvPr>
        </p:nvSpPr>
        <p:spPr/>
        <p:txBody>
          <a:bodyPr/>
          <a:lstStyle/>
          <a:p>
            <a:r>
              <a:rPr lang="en-US" dirty="0"/>
              <a:t>Types of palpation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u="sng" dirty="0">
                <a:solidFill>
                  <a:srgbClr val="00B0F0"/>
                </a:solidFill>
              </a:rPr>
              <a:t>Deep palpation:</a:t>
            </a:r>
            <a:endParaRPr lang="en-US" b="1" u="sng" dirty="0">
              <a:solidFill>
                <a:srgbClr val="00B0F0"/>
              </a:solidFill>
            </a:endParaRPr>
          </a:p>
          <a:p>
            <a:r>
              <a:rPr lang="en-US" dirty="0"/>
              <a:t>Done only in abdomen</a:t>
            </a:r>
            <a:endParaRPr lang="en-US" dirty="0"/>
          </a:p>
          <a:p>
            <a:r>
              <a:rPr lang="en-US" dirty="0"/>
              <a:t>Used to identify abdominal organs and abdominal masses</a:t>
            </a:r>
            <a:endParaRPr lang="en-US" dirty="0"/>
          </a:p>
          <a:p>
            <a:r>
              <a:rPr lang="en-US" dirty="0"/>
              <a:t>Fingers are held at 60</a:t>
            </a:r>
            <a:r>
              <a:rPr lang="en-US" baseline="30000" dirty="0"/>
              <a:t>o</a:t>
            </a:r>
            <a:r>
              <a:rPr lang="en-US" dirty="0"/>
              <a:t>, fingers together and use pads of fingers and finger tips- press fingers 4cm (2inches)</a:t>
            </a:r>
            <a:endParaRPr lang="en-US" dirty="0"/>
          </a:p>
          <a:p>
            <a:r>
              <a:rPr lang="en-US" dirty="0"/>
              <a:t>Can be done using one hand or two hands  on top of each other with the upper one exerting pressure (reinforced palpation)</a:t>
            </a:r>
            <a:endParaRPr lang="en-US" dirty="0"/>
          </a:p>
          <a:p>
            <a:r>
              <a:rPr lang="en-US" dirty="0"/>
              <a:t>Bimanual palpation- palpation of organs using both hands</a:t>
            </a:r>
            <a:endParaRPr lang="en-US" dirty="0"/>
          </a:p>
          <a:p>
            <a:endParaRPr lang="en-US" dirty="0"/>
          </a:p>
        </p:txBody>
      </p:sp>
      <p:sp>
        <p:nvSpPr>
          <p:cNvPr id="2" name="Title 1"/>
          <p:cNvSpPr>
            <a:spLocks noGrp="1"/>
          </p:cNvSpPr>
          <p:nvPr>
            <p:ph type="title"/>
          </p:nvPr>
        </p:nvSpPr>
        <p:spPr/>
        <p:txBody>
          <a:bodyPr/>
          <a:lstStyle/>
          <a:p>
            <a:r>
              <a:rPr lang="en-US" dirty="0"/>
              <a:t>Types of palpation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Finger nails MUST be short</a:t>
            </a:r>
            <a:endParaRPr lang="en-US" dirty="0"/>
          </a:p>
          <a:p>
            <a:r>
              <a:rPr lang="en-US" dirty="0"/>
              <a:t>Wash hands and dry them, warm hands to avoid producing muscle contractions</a:t>
            </a:r>
            <a:endParaRPr lang="en-US" dirty="0"/>
          </a:p>
          <a:p>
            <a:r>
              <a:rPr lang="en-US" dirty="0"/>
              <a:t>Patient is relaxed and comfortable</a:t>
            </a:r>
            <a:endParaRPr lang="en-US" dirty="0"/>
          </a:p>
          <a:p>
            <a:r>
              <a:rPr lang="en-US" dirty="0"/>
              <a:t>Client supine, hands to the sides (assist in relaxing abdominal muscles)</a:t>
            </a:r>
            <a:endParaRPr lang="en-US" dirty="0"/>
          </a:p>
          <a:p>
            <a:r>
              <a:rPr lang="en-US" dirty="0"/>
              <a:t>Stand on the right side of the patient</a:t>
            </a:r>
            <a:endParaRPr lang="en-US" dirty="0"/>
          </a:p>
        </p:txBody>
      </p:sp>
      <p:sp>
        <p:nvSpPr>
          <p:cNvPr id="2" name="Title 1"/>
          <p:cNvSpPr>
            <a:spLocks noGrp="1"/>
          </p:cNvSpPr>
          <p:nvPr>
            <p:ph type="title"/>
          </p:nvPr>
        </p:nvSpPr>
        <p:spPr/>
        <p:txBody>
          <a:bodyPr/>
          <a:lstStyle/>
          <a:p>
            <a:r>
              <a:rPr lang="en-US" dirty="0"/>
              <a:t>Preparation for palpation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If patient is ticklish, add pt fingers to yours till hypersensitivity is lessened then remove clients hand</a:t>
            </a:r>
            <a:endParaRPr lang="en-US" dirty="0"/>
          </a:p>
          <a:p>
            <a:r>
              <a:rPr lang="en-US" dirty="0"/>
              <a:t>Client to take slow deep breath through mouth to decrease muscle tension</a:t>
            </a:r>
            <a:endParaRPr lang="en-US" dirty="0"/>
          </a:p>
          <a:p>
            <a:r>
              <a:rPr lang="en-US" dirty="0"/>
              <a:t>Tender area MUST be palpated last and stop if client has pain</a:t>
            </a:r>
            <a:endParaRPr lang="en-US" dirty="0"/>
          </a:p>
          <a:p>
            <a:endParaRPr lang="en-US" dirty="0"/>
          </a:p>
        </p:txBody>
      </p:sp>
      <p:sp>
        <p:nvSpPr>
          <p:cNvPr id="2" name="Title 1"/>
          <p:cNvSpPr>
            <a:spLocks noGrp="1"/>
          </p:cNvSpPr>
          <p:nvPr>
            <p:ph type="title"/>
          </p:nvPr>
        </p:nvSpPr>
        <p:spPr/>
        <p:txBody>
          <a:bodyPr/>
          <a:lstStyle/>
          <a:p>
            <a:r>
              <a:rPr lang="en-US" dirty="0"/>
              <a:t>Preparation for palpation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Lay palm of hand on the area to be palpated with fingers extended and approximated</a:t>
            </a:r>
            <a:endParaRPr lang="en-US" dirty="0"/>
          </a:p>
          <a:p>
            <a:r>
              <a:rPr lang="en-US" dirty="0" err="1"/>
              <a:t>Mould</a:t>
            </a:r>
            <a:r>
              <a:rPr lang="en-US" dirty="0"/>
              <a:t> the palpating palm of the hand on surface to be palpated.</a:t>
            </a:r>
            <a:endParaRPr lang="en-US" dirty="0"/>
          </a:p>
          <a:p>
            <a:r>
              <a:rPr lang="en-US" dirty="0"/>
              <a:t>Depress the surface being palpated using the palmer surface of the fingers with an even pressing motion.</a:t>
            </a:r>
            <a:endParaRPr lang="en-US" dirty="0"/>
          </a:p>
          <a:p>
            <a:r>
              <a:rPr lang="en-US" dirty="0"/>
              <a:t>Begin with non-tender area.</a:t>
            </a:r>
            <a:endParaRPr lang="en-US" dirty="0"/>
          </a:p>
          <a:p>
            <a:r>
              <a:rPr lang="en-US" dirty="0"/>
              <a:t>Avoid using finger tips</a:t>
            </a:r>
            <a:endParaRPr lang="en-US" dirty="0"/>
          </a:p>
        </p:txBody>
      </p:sp>
      <p:sp>
        <p:nvSpPr>
          <p:cNvPr id="3" name="Title 2"/>
          <p:cNvSpPr>
            <a:spLocks noGrp="1"/>
          </p:cNvSpPr>
          <p:nvPr>
            <p:ph type="title"/>
          </p:nvPr>
        </p:nvSpPr>
        <p:spPr/>
        <p:txBody>
          <a:bodyPr/>
          <a:lstStyle/>
          <a:p>
            <a:r>
              <a:rPr lang="en-US" dirty="0"/>
              <a:t>method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Watch the patients face for any signs of discomfort during palpation</a:t>
            </a:r>
            <a:endParaRPr lang="en-US" dirty="0"/>
          </a:p>
          <a:p>
            <a:r>
              <a:rPr lang="en-US" dirty="0"/>
              <a:t>Palpate lightly in each region </a:t>
            </a:r>
            <a:endParaRPr lang="en-US" dirty="0"/>
          </a:p>
          <a:p>
            <a:r>
              <a:rPr lang="en-US" dirty="0"/>
              <a:t>Repeat this palpation deeply</a:t>
            </a:r>
            <a:endParaRPr lang="en-US" dirty="0"/>
          </a:p>
          <a:p>
            <a:r>
              <a:rPr lang="en-US" dirty="0"/>
              <a:t>Avoid short, quick jabs</a:t>
            </a:r>
            <a:endParaRPr lang="en-US" dirty="0"/>
          </a:p>
        </p:txBody>
      </p:sp>
      <p:sp>
        <p:nvSpPr>
          <p:cNvPr id="3" name="Title 2"/>
          <p:cNvSpPr>
            <a:spLocks noGrp="1"/>
          </p:cNvSpPr>
          <p:nvPr>
            <p:ph type="title"/>
          </p:nvPr>
        </p:nvSpPr>
        <p:spPr/>
        <p:txBody>
          <a:bodyPr/>
          <a:lstStyle/>
          <a:p>
            <a:r>
              <a:rPr lang="en-US" dirty="0" err="1"/>
              <a:t>Cont</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Tapping of body lightly but sharply to determine the position, size and density of underlying structures and to detect fluid or air in a cavity</a:t>
            </a:r>
            <a:endParaRPr lang="en-US" dirty="0"/>
          </a:p>
          <a:p>
            <a:r>
              <a:rPr lang="en-US" dirty="0"/>
              <a:t>Is striking one object against another to produce vibrations and subsequent sound waves</a:t>
            </a:r>
            <a:endParaRPr lang="en-US" dirty="0"/>
          </a:p>
          <a:p>
            <a:r>
              <a:rPr lang="en-US" dirty="0"/>
              <a:t>Middle finger used as hammer and vibration produced by impact of the finger against underlying tissue</a:t>
            </a:r>
            <a:endParaRPr lang="en-US" dirty="0"/>
          </a:p>
        </p:txBody>
      </p:sp>
      <p:sp>
        <p:nvSpPr>
          <p:cNvPr id="2" name="Title 1"/>
          <p:cNvSpPr>
            <a:spLocks noGrp="1"/>
          </p:cNvSpPr>
          <p:nvPr>
            <p:ph type="title"/>
          </p:nvPr>
        </p:nvSpPr>
        <p:spPr/>
        <p:txBody>
          <a:bodyPr/>
          <a:lstStyle/>
          <a:p>
            <a:r>
              <a:rPr lang="en-US" dirty="0"/>
              <a:t>Percussion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Sound waves produced are heard as percussion notes (tones) and determined by the density of medium through which sound waves travel eg air, fluid or solid</a:t>
            </a:r>
            <a:endParaRPr lang="en-US" dirty="0"/>
          </a:p>
          <a:p>
            <a:endParaRPr lang="en-US" dirty="0"/>
          </a:p>
        </p:txBody>
      </p:sp>
      <p:sp>
        <p:nvSpPr>
          <p:cNvPr id="2" name="Title 1"/>
          <p:cNvSpPr>
            <a:spLocks noGrp="1"/>
          </p:cNvSpPr>
          <p:nvPr>
            <p:ph type="title"/>
          </p:nvPr>
        </p:nvSpPr>
        <p:spPr/>
        <p:txBody>
          <a:bodyPr/>
          <a:lstStyle/>
          <a:p>
            <a:r>
              <a:rPr lang="en-US" dirty="0"/>
              <a:t>percussion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0" y="0"/>
          <a:ext cx="9372600" cy="7219037"/>
        </p:xfrm>
        <a:graphic>
          <a:graphicData uri="http://schemas.openxmlformats.org/drawingml/2006/table">
            <a:tbl>
              <a:tblPr firstRow="1" bandRow="1">
                <a:tableStyleId>{5C22544A-7EE6-4342-B048-85BDC9FD1C3A}</a:tableStyleId>
              </a:tblPr>
              <a:tblGrid>
                <a:gridCol w="1874520"/>
                <a:gridCol w="1874520"/>
                <a:gridCol w="1483995"/>
                <a:gridCol w="1796415"/>
                <a:gridCol w="2343150"/>
              </a:tblGrid>
              <a:tr h="540913">
                <a:tc gridSpan="5">
                  <a:txBody>
                    <a:bodyPr/>
                    <a:lstStyle/>
                    <a:p>
                      <a:r>
                        <a:rPr lang="en-US" sz="2400" dirty="0">
                          <a:solidFill>
                            <a:srgbClr val="FFFF00"/>
                          </a:solidFill>
                        </a:rPr>
                        <a:t>                        Percussion notes</a:t>
                      </a:r>
                      <a:endParaRPr lang="en-US" sz="2400" dirty="0">
                        <a:solidFill>
                          <a:srgbClr val="FFFF00"/>
                        </a:solidFill>
                      </a:endParaRPr>
                    </a:p>
                  </a:txBody>
                  <a:tcPr/>
                </a:tc>
                <a:tc hMerge="1">
                  <a:tcPr/>
                </a:tc>
                <a:tc hMerge="1">
                  <a:tcPr/>
                </a:tc>
                <a:tc hMerge="1">
                  <a:tcPr/>
                </a:tc>
                <a:tc hMerge="1">
                  <a:tcPr/>
                </a:tc>
              </a:tr>
              <a:tr h="438741">
                <a:tc>
                  <a:txBody>
                    <a:bodyPr/>
                    <a:lstStyle/>
                    <a:p>
                      <a:r>
                        <a:rPr lang="en-US" b="1" dirty="0"/>
                        <a:t>Sound </a:t>
                      </a:r>
                      <a:endParaRPr lang="en-US" b="1" dirty="0"/>
                    </a:p>
                  </a:txBody>
                  <a:tcPr/>
                </a:tc>
                <a:tc>
                  <a:txBody>
                    <a:bodyPr/>
                    <a:lstStyle/>
                    <a:p>
                      <a:r>
                        <a:rPr lang="en-US" b="1" dirty="0"/>
                        <a:t>Pitch </a:t>
                      </a:r>
                      <a:endParaRPr lang="en-US" b="1" dirty="0"/>
                    </a:p>
                  </a:txBody>
                  <a:tcPr/>
                </a:tc>
                <a:tc>
                  <a:txBody>
                    <a:bodyPr/>
                    <a:lstStyle/>
                    <a:p>
                      <a:r>
                        <a:rPr lang="en-US" b="1" dirty="0"/>
                        <a:t>Intensity </a:t>
                      </a:r>
                      <a:endParaRPr lang="en-US" b="1" dirty="0"/>
                    </a:p>
                  </a:txBody>
                  <a:tcPr/>
                </a:tc>
                <a:tc>
                  <a:txBody>
                    <a:bodyPr/>
                    <a:lstStyle/>
                    <a:p>
                      <a:r>
                        <a:rPr lang="en-US" b="1" dirty="0"/>
                        <a:t>Quality </a:t>
                      </a:r>
                      <a:endParaRPr lang="en-US" b="1" dirty="0"/>
                    </a:p>
                  </a:txBody>
                  <a:tcPr/>
                </a:tc>
                <a:tc>
                  <a:txBody>
                    <a:bodyPr/>
                    <a:lstStyle/>
                    <a:p>
                      <a:r>
                        <a:rPr lang="en-US" b="1" dirty="0"/>
                        <a:t>Location </a:t>
                      </a:r>
                      <a:endParaRPr lang="en-US" b="1" dirty="0"/>
                    </a:p>
                  </a:txBody>
                  <a:tcPr/>
                </a:tc>
              </a:tr>
              <a:tr h="1534946">
                <a:tc>
                  <a:txBody>
                    <a:bodyPr/>
                    <a:lstStyle/>
                    <a:p>
                      <a:r>
                        <a:rPr lang="en-US" dirty="0"/>
                        <a:t>Flatness </a:t>
                      </a:r>
                      <a:endParaRPr lang="en-US" dirty="0"/>
                    </a:p>
                  </a:txBody>
                  <a:tcPr/>
                </a:tc>
                <a:tc>
                  <a:txBody>
                    <a:bodyPr/>
                    <a:lstStyle/>
                    <a:p>
                      <a:r>
                        <a:rPr lang="en-US" dirty="0"/>
                        <a:t>High </a:t>
                      </a:r>
                      <a:endParaRPr lang="en-US" dirty="0"/>
                    </a:p>
                  </a:txBody>
                  <a:tcPr/>
                </a:tc>
                <a:tc>
                  <a:txBody>
                    <a:bodyPr/>
                    <a:lstStyle/>
                    <a:p>
                      <a:r>
                        <a:rPr lang="en-US" dirty="0"/>
                        <a:t>Soft </a:t>
                      </a:r>
                      <a:endParaRPr lang="en-US" dirty="0"/>
                    </a:p>
                  </a:txBody>
                  <a:tcPr/>
                </a:tc>
                <a:tc>
                  <a:txBody>
                    <a:bodyPr/>
                    <a:lstStyle/>
                    <a:p>
                      <a:r>
                        <a:rPr lang="en-US" dirty="0"/>
                        <a:t>Extreme dullness</a:t>
                      </a:r>
                      <a:endParaRPr lang="en-US" dirty="0"/>
                    </a:p>
                  </a:txBody>
                  <a:tcPr/>
                </a:tc>
                <a:tc>
                  <a:txBody>
                    <a:bodyPr/>
                    <a:lstStyle/>
                    <a:p>
                      <a:r>
                        <a:rPr lang="en-US" dirty="0"/>
                        <a:t>Normal: sternum, thigh</a:t>
                      </a:r>
                      <a:endParaRPr lang="en-US" dirty="0"/>
                    </a:p>
                    <a:p>
                      <a:r>
                        <a:rPr lang="en-US" dirty="0"/>
                        <a:t>Abnormal: atelectatic lung</a:t>
                      </a:r>
                      <a:endParaRPr lang="en-US" dirty="0"/>
                    </a:p>
                  </a:txBody>
                  <a:tcPr/>
                </a:tc>
              </a:tr>
              <a:tr h="438741">
                <a:tc>
                  <a:txBody>
                    <a:bodyPr/>
                    <a:lstStyle/>
                    <a:p>
                      <a:r>
                        <a:rPr lang="en-US" dirty="0"/>
                        <a:t>Dullness </a:t>
                      </a:r>
                      <a:endParaRPr lang="en-US" dirty="0"/>
                    </a:p>
                  </a:txBody>
                  <a:tcPr/>
                </a:tc>
                <a:tc>
                  <a:txBody>
                    <a:bodyPr/>
                    <a:lstStyle/>
                    <a:p>
                      <a:r>
                        <a:rPr lang="en-US" dirty="0"/>
                        <a:t>Medium </a:t>
                      </a:r>
                      <a:endParaRPr lang="en-US" dirty="0"/>
                    </a:p>
                  </a:txBody>
                  <a:tcPr/>
                </a:tc>
                <a:tc>
                  <a:txBody>
                    <a:bodyPr/>
                    <a:lstStyle/>
                    <a:p>
                      <a:r>
                        <a:rPr lang="en-US" dirty="0"/>
                        <a:t>Medium </a:t>
                      </a:r>
                      <a:endParaRPr lang="en-US" dirty="0"/>
                    </a:p>
                  </a:txBody>
                  <a:tcPr/>
                </a:tc>
                <a:tc>
                  <a:txBody>
                    <a:bodyPr/>
                    <a:lstStyle/>
                    <a:p>
                      <a:r>
                        <a:rPr lang="en-US" dirty="0"/>
                        <a:t>Thud like</a:t>
                      </a:r>
                      <a:endParaRPr lang="en-US" dirty="0"/>
                    </a:p>
                  </a:txBody>
                  <a:tcPr/>
                </a:tc>
                <a:tc>
                  <a:txBody>
                    <a:bodyPr/>
                    <a:lstStyle/>
                    <a:p>
                      <a:r>
                        <a:rPr lang="en-US" dirty="0"/>
                        <a:t>Normal:</a:t>
                      </a:r>
                      <a:r>
                        <a:rPr lang="en-US" baseline="0" dirty="0"/>
                        <a:t> liver, diaphragm</a:t>
                      </a:r>
                      <a:endParaRPr lang="en-US" baseline="0" dirty="0"/>
                    </a:p>
                    <a:p>
                      <a:r>
                        <a:rPr lang="en-US" baseline="0" dirty="0"/>
                        <a:t>Abnormal: pleural effusion</a:t>
                      </a:r>
                      <a:endParaRPr lang="en-US" dirty="0"/>
                    </a:p>
                  </a:txBody>
                  <a:tcPr/>
                </a:tc>
              </a:tr>
              <a:tr h="1295400">
                <a:tc>
                  <a:txBody>
                    <a:bodyPr/>
                    <a:lstStyle/>
                    <a:p>
                      <a:r>
                        <a:rPr lang="en-US" dirty="0"/>
                        <a:t>Resonance </a:t>
                      </a:r>
                      <a:endParaRPr lang="en-US" dirty="0"/>
                    </a:p>
                  </a:txBody>
                  <a:tcPr/>
                </a:tc>
                <a:tc>
                  <a:txBody>
                    <a:bodyPr/>
                    <a:lstStyle/>
                    <a:p>
                      <a:r>
                        <a:rPr lang="en-US" dirty="0"/>
                        <a:t>Low </a:t>
                      </a:r>
                      <a:endParaRPr lang="en-US" dirty="0"/>
                    </a:p>
                  </a:txBody>
                  <a:tcPr/>
                </a:tc>
                <a:tc>
                  <a:txBody>
                    <a:bodyPr/>
                    <a:lstStyle/>
                    <a:p>
                      <a:r>
                        <a:rPr lang="en-US" dirty="0"/>
                        <a:t>Loud </a:t>
                      </a:r>
                      <a:endParaRPr lang="en-US" dirty="0"/>
                    </a:p>
                  </a:txBody>
                  <a:tcPr/>
                </a:tc>
                <a:tc>
                  <a:txBody>
                    <a:bodyPr/>
                    <a:lstStyle/>
                    <a:p>
                      <a:r>
                        <a:rPr lang="en-US" dirty="0"/>
                        <a:t>Hollow </a:t>
                      </a:r>
                      <a:endParaRPr lang="en-US" dirty="0"/>
                    </a:p>
                  </a:txBody>
                  <a:tcPr/>
                </a:tc>
                <a:tc>
                  <a:txBody>
                    <a:bodyPr/>
                    <a:lstStyle/>
                    <a:p>
                      <a:r>
                        <a:rPr lang="en-US" dirty="0"/>
                        <a:t>Normal: lung</a:t>
                      </a:r>
                      <a:endParaRPr lang="en-US" dirty="0"/>
                    </a:p>
                    <a:p>
                      <a:r>
                        <a:rPr lang="en-US" dirty="0"/>
                        <a:t>Abnormal: emphysematous lung</a:t>
                      </a:r>
                      <a:endParaRPr lang="en-US" dirty="0"/>
                    </a:p>
                  </a:txBody>
                  <a:tcPr/>
                </a:tc>
              </a:tr>
              <a:tr h="1143000">
                <a:tc>
                  <a:txBody>
                    <a:bodyPr/>
                    <a:lstStyle/>
                    <a:p>
                      <a:r>
                        <a:rPr lang="en-US" dirty="0"/>
                        <a:t>Hyper-resonance</a:t>
                      </a:r>
                      <a:endParaRPr lang="en-US" dirty="0"/>
                    </a:p>
                  </a:txBody>
                  <a:tcPr/>
                </a:tc>
                <a:tc>
                  <a:txBody>
                    <a:bodyPr/>
                    <a:lstStyle/>
                    <a:p>
                      <a:r>
                        <a:rPr lang="en-US" dirty="0"/>
                        <a:t>Lower than resonance</a:t>
                      </a:r>
                      <a:endParaRPr lang="en-US" dirty="0"/>
                    </a:p>
                  </a:txBody>
                  <a:tcPr/>
                </a:tc>
                <a:tc>
                  <a:txBody>
                    <a:bodyPr/>
                    <a:lstStyle/>
                    <a:p>
                      <a:r>
                        <a:rPr lang="en-US" dirty="0"/>
                        <a:t>Very loud</a:t>
                      </a:r>
                      <a:endParaRPr lang="en-US" dirty="0"/>
                    </a:p>
                  </a:txBody>
                  <a:tcPr/>
                </a:tc>
                <a:tc>
                  <a:txBody>
                    <a:bodyPr/>
                    <a:lstStyle/>
                    <a:p>
                      <a:r>
                        <a:rPr lang="en-US" dirty="0"/>
                        <a:t>Broom like</a:t>
                      </a:r>
                      <a:endParaRPr lang="en-US" dirty="0"/>
                    </a:p>
                  </a:txBody>
                  <a:tcPr/>
                </a:tc>
                <a:tc>
                  <a:txBody>
                    <a:bodyPr/>
                    <a:lstStyle/>
                    <a:p>
                      <a:r>
                        <a:rPr lang="en-US" dirty="0"/>
                        <a:t>Normal: gastric air bubble</a:t>
                      </a:r>
                      <a:endParaRPr lang="en-US" dirty="0"/>
                    </a:p>
                    <a:p>
                      <a:r>
                        <a:rPr lang="en-US" dirty="0"/>
                        <a:t>Abnormal: air distended abdomen</a:t>
                      </a:r>
                      <a:endParaRPr lang="en-US" dirty="0"/>
                    </a:p>
                  </a:txBody>
                  <a:tcPr/>
                </a:tc>
              </a:tr>
              <a:tr h="757277">
                <a:tc>
                  <a:txBody>
                    <a:bodyPr/>
                    <a:lstStyle/>
                    <a:p>
                      <a:r>
                        <a:rPr lang="en-US" dirty="0"/>
                        <a:t>Tympani </a:t>
                      </a:r>
                      <a:endParaRPr lang="en-US" dirty="0"/>
                    </a:p>
                  </a:txBody>
                  <a:tcPr/>
                </a:tc>
                <a:tc>
                  <a:txBody>
                    <a:bodyPr/>
                    <a:lstStyle/>
                    <a:p>
                      <a:r>
                        <a:rPr lang="en-US" dirty="0"/>
                        <a:t>High</a:t>
                      </a:r>
                      <a:r>
                        <a:rPr lang="en-US" baseline="0" dirty="0"/>
                        <a:t> </a:t>
                      </a:r>
                      <a:endParaRPr lang="en-US" dirty="0"/>
                    </a:p>
                  </a:txBody>
                  <a:tcPr/>
                </a:tc>
                <a:tc>
                  <a:txBody>
                    <a:bodyPr/>
                    <a:lstStyle/>
                    <a:p>
                      <a:r>
                        <a:rPr lang="en-US" dirty="0"/>
                        <a:t>Loud </a:t>
                      </a:r>
                      <a:endParaRPr lang="en-US" dirty="0"/>
                    </a:p>
                  </a:txBody>
                  <a:tcPr/>
                </a:tc>
                <a:tc>
                  <a:txBody>
                    <a:bodyPr/>
                    <a:lstStyle/>
                    <a:p>
                      <a:r>
                        <a:rPr lang="en-US" dirty="0"/>
                        <a:t>Musical, drum like </a:t>
                      </a:r>
                      <a:endParaRPr lang="en-US" dirty="0"/>
                    </a:p>
                  </a:txBody>
                  <a:tcPr/>
                </a:tc>
                <a:tc>
                  <a:txBody>
                    <a:bodyPr/>
                    <a:lstStyle/>
                    <a:p>
                      <a:endParaRPr lang="en-US"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gather information related to the patient’s background as a base for treatment (baseline data to make clinical judgment on client’s health status )</a:t>
            </a:r>
            <a:endParaRPr lang="en-US" dirty="0"/>
          </a:p>
          <a:p>
            <a:r>
              <a:rPr lang="en-US" dirty="0"/>
              <a:t>Be able to understand the patient and identify the problems faced by the patient  then plan for therapeutic interventions</a:t>
            </a:r>
            <a:endParaRPr lang="en-US" dirty="0"/>
          </a:p>
        </p:txBody>
      </p:sp>
      <p:sp>
        <p:nvSpPr>
          <p:cNvPr id="2" name="Title 1"/>
          <p:cNvSpPr>
            <a:spLocks noGrp="1"/>
          </p:cNvSpPr>
          <p:nvPr>
            <p:ph type="title"/>
          </p:nvPr>
        </p:nvSpPr>
        <p:spPr/>
        <p:txBody>
          <a:bodyPr>
            <a:normAutofit/>
          </a:bodyPr>
          <a:lstStyle/>
          <a:p>
            <a:r>
              <a:rPr lang="en-US" dirty="0"/>
              <a:t>Objectives / purpose of history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00B050"/>
                </a:solidFill>
              </a:rPr>
              <a:t>Mediate or indirect:</a:t>
            </a:r>
            <a:endParaRPr lang="en-US" dirty="0">
              <a:solidFill>
                <a:srgbClr val="00B050"/>
              </a:solidFill>
            </a:endParaRPr>
          </a:p>
          <a:p>
            <a:r>
              <a:rPr lang="en-US" dirty="0"/>
              <a:t>Middle finger  act as hammer (plexor), other finger of other hand act as striking surface (pleximeter)</a:t>
            </a:r>
            <a:endParaRPr lang="en-US" dirty="0"/>
          </a:p>
          <a:p>
            <a:r>
              <a:rPr lang="en-US" dirty="0"/>
              <a:t>Downward snap of pleximeter originate from the wrist and NOT from movement in the forearm or shoulder</a:t>
            </a:r>
            <a:endParaRPr lang="en-US" dirty="0"/>
          </a:p>
          <a:p>
            <a:r>
              <a:rPr lang="en-US" dirty="0"/>
              <a:t>It is quick, sharp but relaxed wrist motion</a:t>
            </a:r>
            <a:endParaRPr lang="en-US" dirty="0"/>
          </a:p>
          <a:p>
            <a:endParaRPr lang="en-US" dirty="0"/>
          </a:p>
        </p:txBody>
      </p:sp>
      <p:sp>
        <p:nvSpPr>
          <p:cNvPr id="2" name="Title 1"/>
          <p:cNvSpPr>
            <a:spLocks noGrp="1"/>
          </p:cNvSpPr>
          <p:nvPr>
            <p:ph type="title"/>
          </p:nvPr>
        </p:nvSpPr>
        <p:spPr/>
        <p:txBody>
          <a:bodyPr/>
          <a:lstStyle/>
          <a:p>
            <a:r>
              <a:rPr lang="en-US" dirty="0"/>
              <a:t>Types of percussion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Immediate (direct) </a:t>
            </a:r>
            <a:endParaRPr lang="en-US" dirty="0"/>
          </a:p>
          <a:p>
            <a:r>
              <a:rPr lang="en-US" dirty="0"/>
              <a:t>Striking finger or hand directly against the body eg clavicle and skull (in hydrocephalus)</a:t>
            </a:r>
            <a:endParaRPr lang="en-US" dirty="0"/>
          </a:p>
        </p:txBody>
      </p:sp>
      <p:sp>
        <p:nvSpPr>
          <p:cNvPr id="2" name="Title 1"/>
          <p:cNvSpPr>
            <a:spLocks noGrp="1"/>
          </p:cNvSpPr>
          <p:nvPr>
            <p:ph type="title"/>
          </p:nvPr>
        </p:nvSpPr>
        <p:spPr/>
        <p:txBody>
          <a:bodyPr/>
          <a:lstStyle/>
          <a:p>
            <a:r>
              <a:rPr lang="en-US" dirty="0"/>
              <a:t>Types of percussion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Listening for sounds produced by the body</a:t>
            </a:r>
            <a:endParaRPr lang="en-US" dirty="0"/>
          </a:p>
          <a:p>
            <a:r>
              <a:rPr lang="en-US" dirty="0"/>
              <a:t>Done last after other techniques have provided information about what you hear except in abdomen where it is done before palpation and percussion which may interfere with bowel sounds</a:t>
            </a:r>
            <a:endParaRPr lang="en-US" dirty="0"/>
          </a:p>
          <a:p>
            <a:r>
              <a:rPr lang="en-US" dirty="0"/>
              <a:t>Most sounds require stethoscope to augment the sound to aid in hearing</a:t>
            </a:r>
            <a:endParaRPr lang="en-US" dirty="0"/>
          </a:p>
          <a:p>
            <a:r>
              <a:rPr lang="en-US" dirty="0"/>
              <a:t>Others can be heard with the ear without stethoscope eg speech</a:t>
            </a:r>
            <a:endParaRPr lang="en-US" dirty="0"/>
          </a:p>
          <a:p>
            <a:endParaRPr lang="en-US" dirty="0"/>
          </a:p>
        </p:txBody>
      </p:sp>
      <p:sp>
        <p:nvSpPr>
          <p:cNvPr id="2" name="Title 1"/>
          <p:cNvSpPr>
            <a:spLocks noGrp="1"/>
          </p:cNvSpPr>
          <p:nvPr>
            <p:ph type="title"/>
          </p:nvPr>
        </p:nvSpPr>
        <p:spPr/>
        <p:txBody>
          <a:bodyPr/>
          <a:lstStyle/>
          <a:p>
            <a:r>
              <a:rPr lang="en-US" dirty="0"/>
              <a:t>auscultation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Quiet, environment</a:t>
            </a:r>
            <a:endParaRPr lang="en-US" dirty="0"/>
          </a:p>
          <a:p>
            <a:r>
              <a:rPr lang="en-US" dirty="0"/>
              <a:t>Calm patient</a:t>
            </a:r>
            <a:endParaRPr lang="en-US" dirty="0"/>
          </a:p>
          <a:p>
            <a:r>
              <a:rPr lang="en-US" dirty="0"/>
              <a:t>Bell or diaphragm of stethoscope placed on naked skin- clothing obscure sound </a:t>
            </a:r>
            <a:endParaRPr lang="en-US" dirty="0"/>
          </a:p>
          <a:p>
            <a:r>
              <a:rPr lang="en-US" dirty="0"/>
              <a:t>Avoid touching tubing with your fingers or tubing rubbing against other surface to prevent extraneous noise </a:t>
            </a:r>
            <a:endParaRPr lang="en-US" dirty="0"/>
          </a:p>
        </p:txBody>
      </p:sp>
      <p:sp>
        <p:nvSpPr>
          <p:cNvPr id="2" name="Title 1"/>
          <p:cNvSpPr>
            <a:spLocks noGrp="1"/>
          </p:cNvSpPr>
          <p:nvPr>
            <p:ph type="title"/>
          </p:nvPr>
        </p:nvSpPr>
        <p:spPr/>
        <p:txBody>
          <a:bodyPr/>
          <a:lstStyle/>
          <a:p>
            <a:r>
              <a:rPr lang="en-US" dirty="0"/>
              <a:t>preparation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dirty="0"/>
              <a:t>Greet, welcome, offer seat</a:t>
            </a:r>
            <a:endParaRPr lang="en-US" dirty="0"/>
          </a:p>
          <a:p>
            <a:r>
              <a:rPr lang="en-US" dirty="0"/>
              <a:t>Biodata- name, age, sex, marital status, residence, address, telephone, NOK…….</a:t>
            </a:r>
            <a:endParaRPr lang="en-US" dirty="0"/>
          </a:p>
          <a:p>
            <a:r>
              <a:rPr lang="en-US" dirty="0"/>
              <a:t>History of illness and details of progress</a:t>
            </a:r>
            <a:endParaRPr lang="en-US" dirty="0"/>
          </a:p>
          <a:p>
            <a:r>
              <a:rPr lang="en-US" dirty="0"/>
              <a:t>Systemic review</a:t>
            </a:r>
            <a:endParaRPr lang="en-US" dirty="0"/>
          </a:p>
          <a:p>
            <a:r>
              <a:rPr lang="en-US" dirty="0"/>
              <a:t>Physical examination performed</a:t>
            </a:r>
            <a:endParaRPr lang="en-US" dirty="0"/>
          </a:p>
          <a:p>
            <a:r>
              <a:rPr lang="en-US" dirty="0"/>
              <a:t>Lab investigations and other investigations (special) ordered</a:t>
            </a:r>
            <a:endParaRPr lang="en-US" dirty="0"/>
          </a:p>
          <a:p>
            <a:r>
              <a:rPr lang="en-US" dirty="0"/>
              <a:t>Make  Differential diagnosis, followed by specific </a:t>
            </a:r>
            <a:r>
              <a:rPr lang="en-US" dirty="0" err="1"/>
              <a:t>Diafnosis</a:t>
            </a:r>
            <a:r>
              <a:rPr lang="en-US" dirty="0"/>
              <a:t> once results are (ready) confirmed</a:t>
            </a:r>
            <a:endParaRPr lang="en-US" dirty="0"/>
          </a:p>
          <a:p>
            <a:r>
              <a:rPr lang="en-US" dirty="0"/>
              <a:t>Prescribe appropriate treatment </a:t>
            </a:r>
            <a:endParaRPr lang="en-US" dirty="0"/>
          </a:p>
        </p:txBody>
      </p:sp>
      <p:sp>
        <p:nvSpPr>
          <p:cNvPr id="2" name="Title 1"/>
          <p:cNvSpPr>
            <a:spLocks noGrp="1"/>
          </p:cNvSpPr>
          <p:nvPr>
            <p:ph type="title"/>
          </p:nvPr>
        </p:nvSpPr>
        <p:spPr/>
        <p:txBody>
          <a:bodyPr>
            <a:normAutofit fontScale="90000"/>
          </a:bodyPr>
          <a:lstStyle/>
          <a:p>
            <a:r>
              <a:rPr lang="en-US" dirty="0"/>
              <a:t>Summary of patient diagnosis- steps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lstStyle/>
          <a:p>
            <a:r>
              <a:rPr lang="en-US" dirty="0"/>
              <a:t>Give patient return date (TCA) for review</a:t>
            </a:r>
            <a:endParaRPr lang="en-US" dirty="0"/>
          </a:p>
          <a:p>
            <a:r>
              <a:rPr lang="en-US" dirty="0"/>
              <a:t>If patient has acute condition, admission for close monitoring (observation) and review</a:t>
            </a:r>
            <a:endParaRPr lang="en-US" dirty="0"/>
          </a:p>
          <a:p>
            <a:r>
              <a:rPr lang="en-US" dirty="0"/>
              <a:t>NB/ </a:t>
            </a:r>
            <a:r>
              <a:rPr lang="en-US" dirty="0" err="1"/>
              <a:t>Dx</a:t>
            </a:r>
            <a:r>
              <a:rPr lang="en-US" dirty="0"/>
              <a:t> of patient will change depending on the presenting  S/S each time he/she is reviewed</a:t>
            </a:r>
            <a:endParaRPr lang="en-US" dirty="0"/>
          </a:p>
          <a:p>
            <a:r>
              <a:rPr lang="en-US" dirty="0"/>
              <a:t>As pt improves, discharge home</a:t>
            </a:r>
            <a:endParaRPr lang="en-US" dirty="0"/>
          </a:p>
          <a:p>
            <a:r>
              <a:rPr lang="en-US" dirty="0"/>
              <a:t>NOTE: people are individuals, no two people are alike, some may have started treating themselves before coming for help from you </a:t>
            </a:r>
            <a:endParaRPr lang="en-US" dirty="0"/>
          </a:p>
        </p:txBody>
      </p:sp>
      <p:sp>
        <p:nvSpPr>
          <p:cNvPr id="2" name="Title 1"/>
          <p:cNvSpPr>
            <a:spLocks noGrp="1"/>
          </p:cNvSpPr>
          <p:nvPr>
            <p:ph type="title"/>
          </p:nvPr>
        </p:nvSpPr>
        <p:spPr/>
        <p:txBody>
          <a:bodyPr>
            <a:normAutofit fontScale="90000"/>
          </a:bodyPr>
          <a:lstStyle/>
          <a:p>
            <a:r>
              <a:rPr lang="en-US" dirty="0"/>
              <a:t>Summary of patient diagnosis- steps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r>
              <a:rPr lang="en-US" dirty="0"/>
              <a:t>Preparation:</a:t>
            </a:r>
            <a:endParaRPr lang="en-US" dirty="0"/>
          </a:p>
          <a:p>
            <a:r>
              <a:rPr lang="en-US" dirty="0"/>
              <a:t>Assist the patient to change in a gown and position:</a:t>
            </a:r>
            <a:endParaRPr lang="en-US" dirty="0"/>
          </a:p>
          <a:p>
            <a:r>
              <a:rPr lang="en-US" u="sng" dirty="0"/>
              <a:t>Dorsal recumbent</a:t>
            </a:r>
            <a:endParaRPr lang="en-US" u="sng" dirty="0"/>
          </a:p>
          <a:p>
            <a:r>
              <a:rPr lang="en-US" u="sng" dirty="0"/>
              <a:t>Sitting</a:t>
            </a:r>
            <a:endParaRPr lang="en-US" u="sng" dirty="0"/>
          </a:p>
          <a:p>
            <a:r>
              <a:rPr lang="en-US" dirty="0" err="1"/>
              <a:t>Lithotomy</a:t>
            </a:r>
            <a:endParaRPr lang="en-US" dirty="0"/>
          </a:p>
          <a:p>
            <a:r>
              <a:rPr lang="en-US" dirty="0" err="1"/>
              <a:t>Genupectoral</a:t>
            </a:r>
            <a:r>
              <a:rPr lang="en-US" dirty="0"/>
              <a:t> (knee-chest)</a:t>
            </a:r>
            <a:endParaRPr lang="en-US" dirty="0"/>
          </a:p>
          <a:p>
            <a:r>
              <a:rPr lang="en-US" u="sng" dirty="0"/>
              <a:t>Prone</a:t>
            </a:r>
            <a:endParaRPr lang="en-US" u="sng" dirty="0"/>
          </a:p>
          <a:p>
            <a:r>
              <a:rPr lang="en-US" u="sng" dirty="0" err="1"/>
              <a:t>Sim’s</a:t>
            </a:r>
            <a:endParaRPr lang="en-US" u="sng" dirty="0"/>
          </a:p>
        </p:txBody>
      </p:sp>
      <p:sp>
        <p:nvSpPr>
          <p:cNvPr id="5" name="Content Placeholder 4"/>
          <p:cNvSpPr>
            <a:spLocks noGrp="1"/>
          </p:cNvSpPr>
          <p:nvPr>
            <p:ph sz="half" idx="2"/>
          </p:nvPr>
        </p:nvSpPr>
        <p:spPr/>
        <p:txBody>
          <a:bodyPr>
            <a:normAutofit fontScale="92500" lnSpcReduction="10000"/>
          </a:bodyPr>
          <a:lstStyle/>
          <a:p>
            <a:endParaRPr lang="en-US"/>
          </a:p>
        </p:txBody>
      </p:sp>
      <p:sp>
        <p:nvSpPr>
          <p:cNvPr id="2" name="Title 1"/>
          <p:cNvSpPr>
            <a:spLocks noGrp="1"/>
          </p:cNvSpPr>
          <p:nvPr>
            <p:ph type="title"/>
          </p:nvPr>
        </p:nvSpPr>
        <p:spPr/>
        <p:txBody>
          <a:bodyPr>
            <a:normAutofit fontScale="90000"/>
          </a:bodyPr>
          <a:lstStyle/>
          <a:p>
            <a:r>
              <a:rPr lang="en-US" dirty="0"/>
              <a:t>Head to toe physical examination</a:t>
            </a:r>
            <a:endParaRPr lang="en-US" dirty="0"/>
          </a:p>
        </p:txBody>
      </p:sp>
      <p:pic>
        <p:nvPicPr>
          <p:cNvPr id="78851" name="Picture 3" descr="C:\Users\OMONDI\Documents\2015 KRCHN\FUN\Photos\X2604-P-36.png"/>
          <p:cNvPicPr>
            <a:picLocks noChangeAspect="1" noChangeArrowheads="1"/>
          </p:cNvPicPr>
          <p:nvPr/>
        </p:nvPicPr>
        <p:blipFill>
          <a:blip r:embed="rId1" cstate="print"/>
          <a:srcRect/>
          <a:stretch>
            <a:fillRect/>
          </a:stretch>
        </p:blipFill>
        <p:spPr bwMode="auto">
          <a:xfrm>
            <a:off x="3923396" y="1219200"/>
            <a:ext cx="4001404" cy="56388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Preparation:</a:t>
            </a:r>
            <a:endParaRPr lang="en-US" dirty="0"/>
          </a:p>
          <a:p>
            <a:r>
              <a:rPr lang="en-US" dirty="0"/>
              <a:t>Ensure patient is relaxed</a:t>
            </a:r>
            <a:endParaRPr lang="en-US" dirty="0"/>
          </a:p>
          <a:p>
            <a:r>
              <a:rPr lang="en-US" dirty="0"/>
              <a:t>Cover pt body not included in examination (only expose PRN)</a:t>
            </a:r>
            <a:endParaRPr lang="en-US" dirty="0"/>
          </a:p>
          <a:p>
            <a:r>
              <a:rPr lang="en-US" dirty="0"/>
              <a:t>Self:</a:t>
            </a:r>
            <a:endParaRPr lang="en-US" dirty="0"/>
          </a:p>
          <a:p>
            <a:r>
              <a:rPr lang="en-US" dirty="0"/>
              <a:t>Wash hands and dry them</a:t>
            </a:r>
            <a:endParaRPr lang="en-US" dirty="0"/>
          </a:p>
          <a:p>
            <a:r>
              <a:rPr lang="en-US" dirty="0"/>
              <a:t>Don examination gloves</a:t>
            </a:r>
            <a:endParaRPr lang="en-US" dirty="0"/>
          </a:p>
          <a:p>
            <a:r>
              <a:rPr lang="en-US" dirty="0"/>
              <a:t>Perform head to toe examination</a:t>
            </a:r>
            <a:endParaRPr lang="en-US" dirty="0"/>
          </a:p>
        </p:txBody>
      </p:sp>
      <p:sp>
        <p:nvSpPr>
          <p:cNvPr id="2" name="Title 1"/>
          <p:cNvSpPr>
            <a:spLocks noGrp="1"/>
          </p:cNvSpPr>
          <p:nvPr>
            <p:ph type="title"/>
          </p:nvPr>
        </p:nvSpPr>
        <p:spPr/>
        <p:txBody>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r>
              <a:rPr lang="en-US" dirty="0">
                <a:solidFill>
                  <a:srgbClr val="FF0000"/>
                </a:solidFill>
              </a:rPr>
              <a:t>General health status-</a:t>
            </a:r>
            <a:r>
              <a:rPr lang="en-US" dirty="0"/>
              <a:t> any sign of obvious disease </a:t>
            </a:r>
            <a:r>
              <a:rPr lang="en-US" dirty="0" err="1"/>
              <a:t>eg</a:t>
            </a:r>
            <a:r>
              <a:rPr lang="en-US" dirty="0"/>
              <a:t> skin moisture and color, unusual odors</a:t>
            </a:r>
            <a:endParaRPr lang="en-US" dirty="0"/>
          </a:p>
          <a:p>
            <a:r>
              <a:rPr lang="en-US" dirty="0"/>
              <a:t>Nutritional status</a:t>
            </a:r>
            <a:endParaRPr lang="en-US" dirty="0"/>
          </a:p>
          <a:p>
            <a:r>
              <a:rPr lang="en-US" dirty="0">
                <a:solidFill>
                  <a:srgbClr val="7030A0"/>
                </a:solidFill>
              </a:rPr>
              <a:t>Behavior- verbal statements and body language</a:t>
            </a:r>
            <a:endParaRPr lang="en-US" dirty="0">
              <a:solidFill>
                <a:srgbClr val="7030A0"/>
              </a:solidFill>
            </a:endParaRPr>
          </a:p>
          <a:p>
            <a:endParaRPr lang="en-US" dirty="0"/>
          </a:p>
        </p:txBody>
      </p:sp>
      <p:sp>
        <p:nvSpPr>
          <p:cNvPr id="4" name="Content Placeholder 3"/>
          <p:cNvSpPr>
            <a:spLocks noGrp="1"/>
          </p:cNvSpPr>
          <p:nvPr>
            <p:ph sz="half" idx="2"/>
          </p:nvPr>
        </p:nvSpPr>
        <p:spPr/>
        <p:txBody>
          <a:bodyPr>
            <a:normAutofit fontScale="92500" lnSpcReduction="10000"/>
          </a:bodyPr>
          <a:lstStyle/>
          <a:p>
            <a:r>
              <a:rPr lang="en-US" dirty="0">
                <a:solidFill>
                  <a:schemeClr val="accent6">
                    <a:lumMod val="75000"/>
                  </a:schemeClr>
                </a:solidFill>
              </a:rPr>
              <a:t>Mental state- alertness, eye contact</a:t>
            </a:r>
            <a:endParaRPr lang="en-US" dirty="0">
              <a:solidFill>
                <a:schemeClr val="accent6">
                  <a:lumMod val="75000"/>
                </a:schemeClr>
              </a:solidFill>
            </a:endParaRPr>
          </a:p>
          <a:p>
            <a:r>
              <a:rPr lang="en-US" dirty="0"/>
              <a:t>Speech</a:t>
            </a:r>
            <a:endParaRPr lang="en-US" dirty="0"/>
          </a:p>
          <a:p>
            <a:r>
              <a:rPr lang="en-US" dirty="0"/>
              <a:t>Gait</a:t>
            </a:r>
            <a:endParaRPr lang="en-US" dirty="0"/>
          </a:p>
          <a:p>
            <a:r>
              <a:rPr lang="en-US" dirty="0"/>
              <a:t>hygiene</a:t>
            </a:r>
            <a:endParaRPr lang="en-US" dirty="0"/>
          </a:p>
          <a:p>
            <a:r>
              <a:rPr lang="en-US" dirty="0">
                <a:solidFill>
                  <a:srgbClr val="FFFF00"/>
                </a:solidFill>
              </a:rPr>
              <a:t>NB/ validate inspection findings with your patient </a:t>
            </a:r>
            <a:r>
              <a:rPr lang="en-US" dirty="0" err="1">
                <a:solidFill>
                  <a:srgbClr val="FFFF00"/>
                </a:solidFill>
              </a:rPr>
              <a:t>eg</a:t>
            </a:r>
            <a:r>
              <a:rPr lang="en-US" dirty="0">
                <a:solidFill>
                  <a:srgbClr val="FFFF00"/>
                </a:solidFill>
              </a:rPr>
              <a:t> “ I see a black spot here, have you noted it?”</a:t>
            </a:r>
            <a:endParaRPr lang="en-US" dirty="0">
              <a:solidFill>
                <a:srgbClr val="FFFF00"/>
              </a:solidFill>
            </a:endParaRPr>
          </a:p>
        </p:txBody>
      </p:sp>
      <p:sp>
        <p:nvSpPr>
          <p:cNvPr id="2" name="Title 1"/>
          <p:cNvSpPr>
            <a:spLocks noGrp="1"/>
          </p:cNvSpPr>
          <p:nvPr>
            <p:ph type="title"/>
          </p:nvPr>
        </p:nvSpPr>
        <p:spPr/>
        <p:txBody>
          <a:bodyPr/>
          <a:lstStyle/>
          <a:p>
            <a:r>
              <a:rPr lang="en-US" dirty="0"/>
              <a:t>General appearance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Hair- distribution, color, cleanliness, </a:t>
            </a:r>
            <a:r>
              <a:rPr lang="en-US" dirty="0" err="1"/>
              <a:t>pediculosis</a:t>
            </a:r>
            <a:endParaRPr lang="en-US" dirty="0"/>
          </a:p>
          <a:p>
            <a:r>
              <a:rPr lang="en-US" dirty="0"/>
              <a:t>Rash, scars</a:t>
            </a:r>
            <a:endParaRPr lang="en-US" dirty="0"/>
          </a:p>
          <a:p>
            <a:pPr marL="109855" indent="0">
              <a:buNone/>
            </a:pPr>
            <a:r>
              <a:rPr lang="en-US" dirty="0"/>
              <a:t>Child:</a:t>
            </a:r>
            <a:endParaRPr lang="en-US" dirty="0"/>
          </a:p>
          <a:p>
            <a:r>
              <a:rPr lang="en-US" dirty="0"/>
              <a:t>Measure head circumference, check for state of sutures and fontanelles</a:t>
            </a:r>
            <a:endParaRPr lang="en-US" dirty="0"/>
          </a:p>
          <a:p>
            <a:r>
              <a:rPr lang="en-US" dirty="0"/>
              <a:t>Shape</a:t>
            </a:r>
            <a:endParaRPr lang="en-US" dirty="0"/>
          </a:p>
          <a:p>
            <a:r>
              <a:rPr lang="en-US" dirty="0"/>
              <a:t>Swelling</a:t>
            </a:r>
            <a:endParaRPr lang="en-US" dirty="0"/>
          </a:p>
          <a:p>
            <a:r>
              <a:rPr lang="en-US" dirty="0"/>
              <a:t>injury</a:t>
            </a:r>
            <a:endParaRPr lang="en-US" dirty="0"/>
          </a:p>
        </p:txBody>
      </p:sp>
      <p:sp>
        <p:nvSpPr>
          <p:cNvPr id="2" name="Title 1"/>
          <p:cNvSpPr>
            <a:spLocks noGrp="1"/>
          </p:cNvSpPr>
          <p:nvPr>
            <p:ph type="title"/>
          </p:nvPr>
        </p:nvSpPr>
        <p:spPr/>
        <p:txBody>
          <a:bodyPr/>
          <a:lstStyle/>
          <a:p>
            <a:r>
              <a:rPr lang="en-US" dirty="0"/>
              <a:t>head</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Establish previous consultations/ hospitalization with details of treatments given</a:t>
            </a:r>
            <a:endParaRPr lang="en-US" dirty="0"/>
          </a:p>
          <a:p>
            <a:r>
              <a:rPr lang="en-US" dirty="0"/>
              <a:t>To confirm observations made while the patient is in the ward</a:t>
            </a:r>
            <a:endParaRPr lang="en-US" dirty="0"/>
          </a:p>
          <a:p>
            <a:pPr>
              <a:buFont typeface="Wingdings" panose="05000000000000000000" pitchFamily="2" charset="2"/>
              <a:buChar char="q"/>
            </a:pPr>
            <a:r>
              <a:rPr lang="en-US" dirty="0">
                <a:solidFill>
                  <a:srgbClr val="FF0000"/>
                </a:solidFill>
              </a:rPr>
              <a:t>The rationale for history taking therefore is to provide information  and relevant details for making a diagnosis and subsequent decision on patient management</a:t>
            </a:r>
            <a:endParaRPr lang="en-US" dirty="0">
              <a:solidFill>
                <a:srgbClr val="FF0000"/>
              </a:solidFill>
            </a:endParaRPr>
          </a:p>
        </p:txBody>
      </p:sp>
      <p:sp>
        <p:nvSpPr>
          <p:cNvPr id="2" name="Title 1"/>
          <p:cNvSpPr>
            <a:spLocks noGrp="1"/>
          </p:cNvSpPr>
          <p:nvPr>
            <p:ph type="title"/>
          </p:nvPr>
        </p:nvSpPr>
        <p:spPr/>
        <p:txBody>
          <a:bodyPr>
            <a:normAutofit/>
          </a:bodyPr>
          <a:lstStyle/>
          <a:p>
            <a:r>
              <a:rPr lang="en-US" dirty="0"/>
              <a:t>Objectives / purpose of history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Facial expression</a:t>
            </a:r>
            <a:endParaRPr lang="en-US" dirty="0"/>
          </a:p>
          <a:p>
            <a:r>
              <a:rPr lang="en-US" dirty="0"/>
              <a:t>Involuntary muscle movement</a:t>
            </a:r>
            <a:endParaRPr lang="en-US" dirty="0"/>
          </a:p>
          <a:p>
            <a:r>
              <a:rPr lang="en-US" dirty="0"/>
              <a:t>Shape</a:t>
            </a:r>
            <a:endParaRPr lang="en-US" dirty="0"/>
          </a:p>
          <a:p>
            <a:r>
              <a:rPr lang="en-US" dirty="0"/>
              <a:t>Swellings</a:t>
            </a:r>
            <a:endParaRPr lang="en-US" dirty="0"/>
          </a:p>
          <a:p>
            <a:r>
              <a:rPr lang="en-US" dirty="0"/>
              <a:t>symmetry</a:t>
            </a:r>
            <a:endParaRPr lang="en-US" dirty="0"/>
          </a:p>
        </p:txBody>
      </p:sp>
      <p:sp>
        <p:nvSpPr>
          <p:cNvPr id="3" name="Title 2"/>
          <p:cNvSpPr>
            <a:spLocks noGrp="1"/>
          </p:cNvSpPr>
          <p:nvPr>
            <p:ph type="title"/>
          </p:nvPr>
        </p:nvSpPr>
        <p:spPr/>
        <p:txBody>
          <a:bodyPr/>
          <a:lstStyle/>
          <a:p>
            <a:r>
              <a:rPr lang="en-US" dirty="0"/>
              <a:t>face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Eye lashes and eye lids</a:t>
            </a:r>
            <a:endParaRPr lang="en-US" dirty="0"/>
          </a:p>
          <a:p>
            <a:r>
              <a:rPr lang="en-US" dirty="0"/>
              <a:t>Conjunctiva- color (pallor, inflammation)</a:t>
            </a:r>
            <a:endParaRPr lang="en-US" dirty="0"/>
          </a:p>
          <a:p>
            <a:r>
              <a:rPr lang="en-US" dirty="0"/>
              <a:t>Discharge</a:t>
            </a:r>
            <a:endParaRPr lang="en-US" dirty="0"/>
          </a:p>
          <a:p>
            <a:r>
              <a:rPr lang="en-US" dirty="0"/>
              <a:t>Cataracts</a:t>
            </a:r>
            <a:endParaRPr lang="en-US" dirty="0"/>
          </a:p>
          <a:p>
            <a:r>
              <a:rPr lang="en-US" dirty="0"/>
              <a:t>Pupils reaction to light, size of the pupils</a:t>
            </a:r>
            <a:endParaRPr lang="en-US" dirty="0"/>
          </a:p>
          <a:p>
            <a:r>
              <a:rPr lang="en-US" dirty="0"/>
              <a:t>Squint (strabismus)</a:t>
            </a:r>
            <a:endParaRPr lang="en-US" dirty="0"/>
          </a:p>
          <a:p>
            <a:r>
              <a:rPr lang="en-US" dirty="0"/>
              <a:t>Sense of sight</a:t>
            </a:r>
            <a:endParaRPr lang="en-US" dirty="0"/>
          </a:p>
          <a:p>
            <a:endParaRPr lang="en-US" dirty="0"/>
          </a:p>
        </p:txBody>
      </p:sp>
      <p:sp>
        <p:nvSpPr>
          <p:cNvPr id="2" name="Title 1"/>
          <p:cNvSpPr>
            <a:spLocks noGrp="1"/>
          </p:cNvSpPr>
          <p:nvPr>
            <p:ph type="title"/>
          </p:nvPr>
        </p:nvSpPr>
        <p:spPr/>
        <p:txBody>
          <a:bodyPr/>
          <a:lstStyle/>
          <a:p>
            <a:r>
              <a:rPr lang="en-US" dirty="0"/>
              <a:t>Eyes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Discharge</a:t>
            </a:r>
            <a:endParaRPr lang="en-US" dirty="0"/>
          </a:p>
          <a:p>
            <a:r>
              <a:rPr lang="en-US" dirty="0"/>
              <a:t>Pain</a:t>
            </a:r>
            <a:endParaRPr lang="en-US" dirty="0"/>
          </a:p>
          <a:p>
            <a:r>
              <a:rPr lang="en-US" dirty="0"/>
              <a:t>Sense of hearing</a:t>
            </a:r>
            <a:endParaRPr lang="en-US" dirty="0"/>
          </a:p>
          <a:p>
            <a:r>
              <a:rPr lang="en-US" dirty="0"/>
              <a:t>hygiene</a:t>
            </a:r>
            <a:endParaRPr lang="en-US" dirty="0"/>
          </a:p>
          <a:p>
            <a:pPr marL="109855" indent="0">
              <a:buNone/>
            </a:pPr>
            <a:r>
              <a:rPr lang="en-US" dirty="0"/>
              <a:t>Neonate:</a:t>
            </a:r>
            <a:endParaRPr lang="en-US" dirty="0"/>
          </a:p>
          <a:p>
            <a:r>
              <a:rPr lang="en-US" dirty="0"/>
              <a:t>Pinna-cartilage</a:t>
            </a:r>
            <a:endParaRPr lang="en-US" dirty="0"/>
          </a:p>
          <a:p>
            <a:r>
              <a:rPr lang="en-US" dirty="0"/>
              <a:t>Position</a:t>
            </a:r>
            <a:endParaRPr lang="en-US" dirty="0"/>
          </a:p>
          <a:p>
            <a:r>
              <a:rPr lang="en-US" dirty="0"/>
              <a:t>discharge</a:t>
            </a:r>
            <a:endParaRPr lang="en-US" dirty="0"/>
          </a:p>
        </p:txBody>
      </p:sp>
      <p:sp>
        <p:nvSpPr>
          <p:cNvPr id="2" name="Title 1"/>
          <p:cNvSpPr>
            <a:spLocks noGrp="1"/>
          </p:cNvSpPr>
          <p:nvPr>
            <p:ph type="title"/>
          </p:nvPr>
        </p:nvSpPr>
        <p:spPr/>
        <p:txBody>
          <a:bodyPr/>
          <a:lstStyle/>
          <a:p>
            <a:r>
              <a:rPr lang="en-US" dirty="0"/>
              <a:t>ears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Nasal flaring</a:t>
            </a:r>
            <a:endParaRPr lang="en-US" dirty="0"/>
          </a:p>
          <a:p>
            <a:r>
              <a:rPr lang="en-US" dirty="0"/>
              <a:t>Swelling</a:t>
            </a:r>
            <a:endParaRPr lang="en-US" dirty="0"/>
          </a:p>
          <a:p>
            <a:r>
              <a:rPr lang="en-US" dirty="0"/>
              <a:t>Discharge</a:t>
            </a:r>
            <a:endParaRPr lang="en-US" dirty="0"/>
          </a:p>
          <a:p>
            <a:r>
              <a:rPr lang="en-US" dirty="0"/>
              <a:t>Blockage</a:t>
            </a:r>
            <a:endParaRPr lang="en-US" dirty="0"/>
          </a:p>
          <a:p>
            <a:r>
              <a:rPr lang="en-US" dirty="0"/>
              <a:t>Polyps</a:t>
            </a:r>
            <a:endParaRPr lang="en-US" dirty="0"/>
          </a:p>
          <a:p>
            <a:r>
              <a:rPr lang="en-US" dirty="0"/>
              <a:t>Nasal septum</a:t>
            </a:r>
            <a:endParaRPr lang="en-US" dirty="0"/>
          </a:p>
          <a:p>
            <a:r>
              <a:rPr lang="en-US" dirty="0"/>
              <a:t>Deformities</a:t>
            </a:r>
            <a:endParaRPr lang="en-US" dirty="0"/>
          </a:p>
          <a:p>
            <a:r>
              <a:rPr lang="en-US" dirty="0"/>
              <a:t>Frontal and maxillary sinuses tenderness</a:t>
            </a:r>
            <a:endParaRPr lang="en-US" dirty="0"/>
          </a:p>
        </p:txBody>
      </p:sp>
      <p:sp>
        <p:nvSpPr>
          <p:cNvPr id="2" name="Title 1"/>
          <p:cNvSpPr>
            <a:spLocks noGrp="1"/>
          </p:cNvSpPr>
          <p:nvPr>
            <p:ph type="title"/>
          </p:nvPr>
        </p:nvSpPr>
        <p:spPr/>
        <p:txBody>
          <a:bodyPr/>
          <a:lstStyle/>
          <a:p>
            <a:r>
              <a:rPr lang="en-US" dirty="0"/>
              <a:t>nose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Color of lips</a:t>
            </a:r>
            <a:endParaRPr lang="en-US" dirty="0"/>
          </a:p>
          <a:p>
            <a:r>
              <a:rPr lang="en-US" dirty="0"/>
              <a:t>Lesions </a:t>
            </a:r>
            <a:r>
              <a:rPr lang="en-US" dirty="0" err="1"/>
              <a:t>eg</a:t>
            </a:r>
            <a:r>
              <a:rPr lang="en-US" dirty="0"/>
              <a:t> cheilitis, bleeding gums</a:t>
            </a:r>
            <a:endParaRPr lang="en-US" dirty="0"/>
          </a:p>
          <a:p>
            <a:r>
              <a:rPr lang="en-US" dirty="0"/>
              <a:t>Color of the tongue, halitosis</a:t>
            </a:r>
            <a:endParaRPr lang="en-US" dirty="0"/>
          </a:p>
          <a:p>
            <a:r>
              <a:rPr lang="en-US" dirty="0"/>
              <a:t>Check for teeth decay/missing teeth, oral ulcers</a:t>
            </a:r>
            <a:endParaRPr lang="en-US" dirty="0"/>
          </a:p>
          <a:p>
            <a:r>
              <a:rPr lang="en-US" dirty="0"/>
              <a:t>Inflammation of the gums</a:t>
            </a:r>
            <a:endParaRPr lang="en-US" dirty="0"/>
          </a:p>
          <a:p>
            <a:r>
              <a:rPr lang="en-US" dirty="0"/>
              <a:t>Check for dentures</a:t>
            </a:r>
            <a:endParaRPr lang="en-US" dirty="0"/>
          </a:p>
          <a:p>
            <a:r>
              <a:rPr lang="en-US" dirty="0"/>
              <a:t>Size of tonsils, any </a:t>
            </a:r>
            <a:r>
              <a:rPr lang="en-US" dirty="0" err="1"/>
              <a:t>exudate</a:t>
            </a:r>
            <a:endParaRPr lang="en-US" dirty="0"/>
          </a:p>
        </p:txBody>
      </p:sp>
      <p:sp>
        <p:nvSpPr>
          <p:cNvPr id="2" name="Title 1"/>
          <p:cNvSpPr>
            <a:spLocks noGrp="1"/>
          </p:cNvSpPr>
          <p:nvPr>
            <p:ph type="title"/>
          </p:nvPr>
        </p:nvSpPr>
        <p:spPr/>
        <p:txBody>
          <a:bodyPr/>
          <a:lstStyle/>
          <a:p>
            <a:r>
              <a:rPr lang="en-US" dirty="0"/>
              <a:t>mouth</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Lymph nodes- palpate for:</a:t>
            </a:r>
            <a:endParaRPr lang="en-US" dirty="0"/>
          </a:p>
          <a:p>
            <a:r>
              <a:rPr lang="en-US" dirty="0"/>
              <a:t>Swellings (examine neck round)</a:t>
            </a:r>
            <a:endParaRPr lang="en-US" dirty="0"/>
          </a:p>
          <a:p>
            <a:r>
              <a:rPr lang="en-US" dirty="0"/>
              <a:t>Enlargement- thyroid gland, salivary gland </a:t>
            </a:r>
            <a:endParaRPr lang="en-US" dirty="0"/>
          </a:p>
          <a:p>
            <a:r>
              <a:rPr lang="en-US" dirty="0"/>
              <a:t>Ask client to extend neck and swallow saliva twice and observe for any mass on the throat</a:t>
            </a:r>
            <a:endParaRPr lang="en-US" dirty="0"/>
          </a:p>
          <a:p>
            <a:r>
              <a:rPr lang="en-US" dirty="0"/>
              <a:t>Range of movement</a:t>
            </a:r>
            <a:endParaRPr lang="en-US" dirty="0"/>
          </a:p>
          <a:p>
            <a:endParaRPr lang="en-US" dirty="0"/>
          </a:p>
          <a:p>
            <a:endParaRPr lang="en-US" dirty="0"/>
          </a:p>
        </p:txBody>
      </p:sp>
      <p:sp>
        <p:nvSpPr>
          <p:cNvPr id="2" name="Title 1"/>
          <p:cNvSpPr>
            <a:spLocks noGrp="1"/>
          </p:cNvSpPr>
          <p:nvPr>
            <p:ph type="title"/>
          </p:nvPr>
        </p:nvSpPr>
        <p:spPr/>
        <p:txBody>
          <a:bodyPr/>
          <a:lstStyle/>
          <a:p>
            <a:r>
              <a:rPr lang="en-US" dirty="0"/>
              <a:t>neck</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rgbClr val="FFFF00"/>
                </a:solidFill>
              </a:rPr>
              <a:t>Inspect</a:t>
            </a:r>
            <a:r>
              <a:rPr lang="en-US" dirty="0"/>
              <a:t> shape: dome, pigeon,</a:t>
            </a:r>
            <a:endParaRPr lang="en-US" dirty="0"/>
          </a:p>
          <a:p>
            <a:r>
              <a:rPr lang="en-US" dirty="0"/>
              <a:t>Respirations-count respiratory rate and characteristics</a:t>
            </a:r>
            <a:endParaRPr lang="en-US" dirty="0"/>
          </a:p>
          <a:p>
            <a:r>
              <a:rPr lang="en-US" dirty="0"/>
              <a:t>Nipple size and discharge</a:t>
            </a:r>
            <a:endParaRPr lang="en-US" dirty="0"/>
          </a:p>
          <a:p>
            <a:r>
              <a:rPr lang="en-US" dirty="0"/>
              <a:t>Chest indrawing, sounds</a:t>
            </a:r>
            <a:endParaRPr lang="en-US" dirty="0"/>
          </a:p>
          <a:p>
            <a:r>
              <a:rPr lang="en-US" dirty="0">
                <a:solidFill>
                  <a:srgbClr val="FFFF00"/>
                </a:solidFill>
              </a:rPr>
              <a:t>Auscultation:</a:t>
            </a:r>
            <a:endParaRPr lang="en-US" dirty="0">
              <a:solidFill>
                <a:srgbClr val="FFFF00"/>
              </a:solidFill>
            </a:endParaRPr>
          </a:p>
          <a:p>
            <a:r>
              <a:rPr lang="en-US" dirty="0"/>
              <a:t>Count heart rate </a:t>
            </a:r>
            <a:endParaRPr lang="en-US" dirty="0"/>
          </a:p>
          <a:p>
            <a:r>
              <a:rPr lang="en-US" dirty="0"/>
              <a:t>Breath sounds</a:t>
            </a:r>
            <a:endParaRPr lang="en-US" dirty="0"/>
          </a:p>
          <a:p>
            <a:r>
              <a:rPr lang="en-US" dirty="0">
                <a:solidFill>
                  <a:srgbClr val="FFFF00"/>
                </a:solidFill>
              </a:rPr>
              <a:t>Percussion:</a:t>
            </a:r>
            <a:endParaRPr lang="en-US" dirty="0">
              <a:solidFill>
                <a:srgbClr val="FFFF00"/>
              </a:solidFill>
            </a:endParaRPr>
          </a:p>
          <a:p>
            <a:r>
              <a:rPr lang="en-US" dirty="0"/>
              <a:t>Resonance, dullness, flatness</a:t>
            </a:r>
            <a:endParaRPr lang="en-US" dirty="0"/>
          </a:p>
          <a:p>
            <a:r>
              <a:rPr lang="en-US" dirty="0"/>
              <a:t>In female do breast examination   </a:t>
            </a:r>
            <a:endParaRPr lang="en-US" dirty="0"/>
          </a:p>
        </p:txBody>
      </p:sp>
      <p:sp>
        <p:nvSpPr>
          <p:cNvPr id="2" name="Title 1"/>
          <p:cNvSpPr>
            <a:spLocks noGrp="1"/>
          </p:cNvSpPr>
          <p:nvPr>
            <p:ph type="title"/>
          </p:nvPr>
        </p:nvSpPr>
        <p:spPr/>
        <p:txBody>
          <a:bodyPr/>
          <a:lstStyle/>
          <a:p>
            <a:r>
              <a:rPr lang="en-US" dirty="0"/>
              <a:t>chest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solidFill>
                  <a:srgbClr val="C00000"/>
                </a:solidFill>
              </a:rPr>
              <a:t>Equity</a:t>
            </a:r>
            <a:endParaRPr lang="en-US" dirty="0">
              <a:solidFill>
                <a:srgbClr val="C00000"/>
              </a:solidFill>
            </a:endParaRPr>
          </a:p>
          <a:p>
            <a:r>
              <a:rPr lang="en-US" dirty="0">
                <a:solidFill>
                  <a:srgbClr val="C00000"/>
                </a:solidFill>
              </a:rPr>
              <a:t>Range of movement</a:t>
            </a:r>
            <a:endParaRPr lang="en-US" dirty="0">
              <a:solidFill>
                <a:srgbClr val="C00000"/>
              </a:solidFill>
            </a:endParaRPr>
          </a:p>
          <a:p>
            <a:r>
              <a:rPr lang="en-US" dirty="0"/>
              <a:t>Deformities </a:t>
            </a:r>
            <a:r>
              <a:rPr lang="en-US" dirty="0" err="1"/>
              <a:t>e.g</a:t>
            </a:r>
            <a:r>
              <a:rPr lang="en-US" dirty="0"/>
              <a:t> extra or missing digits, </a:t>
            </a:r>
            <a:endParaRPr lang="en-US" dirty="0"/>
          </a:p>
          <a:p>
            <a:r>
              <a:rPr lang="en-US" dirty="0">
                <a:solidFill>
                  <a:srgbClr val="7030A0"/>
                </a:solidFill>
              </a:rPr>
              <a:t>Clubbing of fingers</a:t>
            </a:r>
            <a:endParaRPr lang="en-US" dirty="0">
              <a:solidFill>
                <a:srgbClr val="7030A0"/>
              </a:solidFill>
            </a:endParaRPr>
          </a:p>
          <a:p>
            <a:r>
              <a:rPr lang="en-US" dirty="0">
                <a:solidFill>
                  <a:srgbClr val="7030A0"/>
                </a:solidFill>
              </a:rPr>
              <a:t>Webbed fingers</a:t>
            </a:r>
            <a:endParaRPr lang="en-US" dirty="0">
              <a:solidFill>
                <a:srgbClr val="7030A0"/>
              </a:solidFill>
            </a:endParaRPr>
          </a:p>
          <a:p>
            <a:r>
              <a:rPr lang="en-US" dirty="0">
                <a:solidFill>
                  <a:srgbClr val="7030A0"/>
                </a:solidFill>
              </a:rPr>
              <a:t>hygiene</a:t>
            </a:r>
            <a:endParaRPr lang="en-US" dirty="0">
              <a:solidFill>
                <a:srgbClr val="7030A0"/>
              </a:solidFill>
            </a:endParaRPr>
          </a:p>
          <a:p>
            <a:r>
              <a:rPr lang="en-US" dirty="0">
                <a:solidFill>
                  <a:srgbClr val="7030A0"/>
                </a:solidFill>
              </a:rPr>
              <a:t>Capillary refill</a:t>
            </a:r>
            <a:endParaRPr lang="en-US" dirty="0">
              <a:solidFill>
                <a:srgbClr val="7030A0"/>
              </a:solidFill>
            </a:endParaRPr>
          </a:p>
          <a:p>
            <a:r>
              <a:rPr lang="en-US" dirty="0"/>
              <a:t>Wipe axilla with dry cotton swabs and palpate for swollen glands (lymph nodes)</a:t>
            </a:r>
            <a:endParaRPr lang="en-US" dirty="0"/>
          </a:p>
          <a:p>
            <a:r>
              <a:rPr lang="en-US" dirty="0"/>
              <a:t> take temperature</a:t>
            </a:r>
            <a:endParaRPr lang="en-US" dirty="0"/>
          </a:p>
          <a:p>
            <a:r>
              <a:rPr lang="en-US" dirty="0">
                <a:solidFill>
                  <a:srgbClr val="FF0000"/>
                </a:solidFill>
              </a:rPr>
              <a:t>Take MUAC, BP</a:t>
            </a:r>
            <a:endParaRPr lang="en-US" dirty="0">
              <a:solidFill>
                <a:srgbClr val="FF0000"/>
              </a:solidFill>
            </a:endParaRPr>
          </a:p>
          <a:p>
            <a:r>
              <a:rPr lang="en-US" dirty="0">
                <a:solidFill>
                  <a:srgbClr val="FFFF00"/>
                </a:solidFill>
              </a:rPr>
              <a:t>Start with proximal to distal arm</a:t>
            </a:r>
            <a:endParaRPr lang="en-US" dirty="0">
              <a:solidFill>
                <a:srgbClr val="FFFF00"/>
              </a:solidFill>
            </a:endParaRPr>
          </a:p>
          <a:p>
            <a:endParaRPr lang="en-US" dirty="0"/>
          </a:p>
        </p:txBody>
      </p:sp>
      <p:sp>
        <p:nvSpPr>
          <p:cNvPr id="2" name="Title 1"/>
          <p:cNvSpPr>
            <a:spLocks noGrp="1"/>
          </p:cNvSpPr>
          <p:nvPr>
            <p:ph type="title"/>
          </p:nvPr>
        </p:nvSpPr>
        <p:spPr/>
        <p:txBody>
          <a:bodyPr/>
          <a:lstStyle/>
          <a:p>
            <a:r>
              <a:rPr lang="en-US" dirty="0"/>
              <a:t>Upper limbs (arms)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solidFill>
                  <a:srgbClr val="FFFF00"/>
                </a:solidFill>
              </a:rPr>
              <a:t>Inspection:</a:t>
            </a:r>
            <a:endParaRPr lang="en-US" dirty="0">
              <a:solidFill>
                <a:srgbClr val="FFFF00"/>
              </a:solidFill>
            </a:endParaRPr>
          </a:p>
          <a:p>
            <a:r>
              <a:rPr lang="en-US" dirty="0"/>
              <a:t>Shape, size, scars, swelling, visible bowel movement</a:t>
            </a:r>
            <a:endParaRPr lang="en-US" dirty="0"/>
          </a:p>
          <a:p>
            <a:r>
              <a:rPr lang="en-US" dirty="0">
                <a:solidFill>
                  <a:srgbClr val="FFFF00"/>
                </a:solidFill>
              </a:rPr>
              <a:t>Auscultation:</a:t>
            </a:r>
            <a:endParaRPr lang="en-US" dirty="0">
              <a:solidFill>
                <a:srgbClr val="FFFF00"/>
              </a:solidFill>
            </a:endParaRPr>
          </a:p>
          <a:p>
            <a:r>
              <a:rPr lang="en-US" dirty="0"/>
              <a:t>Bowel sounds</a:t>
            </a:r>
            <a:endParaRPr lang="en-US" dirty="0"/>
          </a:p>
          <a:p>
            <a:r>
              <a:rPr lang="en-US" dirty="0"/>
              <a:t>If pregnant: FHR</a:t>
            </a:r>
            <a:endParaRPr lang="en-US" dirty="0"/>
          </a:p>
          <a:p>
            <a:r>
              <a:rPr lang="en-US" dirty="0">
                <a:solidFill>
                  <a:srgbClr val="FFFF00"/>
                </a:solidFill>
              </a:rPr>
              <a:t>Percussion:</a:t>
            </a:r>
            <a:endParaRPr lang="en-US" dirty="0">
              <a:solidFill>
                <a:srgbClr val="FFFF00"/>
              </a:solidFill>
            </a:endParaRPr>
          </a:p>
          <a:p>
            <a:r>
              <a:rPr lang="en-US" dirty="0"/>
              <a:t>Resonance, dullness, flatness</a:t>
            </a:r>
            <a:endParaRPr lang="en-US" dirty="0"/>
          </a:p>
          <a:p>
            <a:r>
              <a:rPr lang="en-US" dirty="0">
                <a:solidFill>
                  <a:srgbClr val="FFFF00"/>
                </a:solidFill>
              </a:rPr>
              <a:t>Palpation:</a:t>
            </a:r>
            <a:endParaRPr lang="en-US" dirty="0">
              <a:solidFill>
                <a:srgbClr val="FFFF00"/>
              </a:solidFill>
            </a:endParaRPr>
          </a:p>
          <a:p>
            <a:r>
              <a:rPr lang="en-US" dirty="0"/>
              <a:t>Size of internal organs</a:t>
            </a:r>
            <a:endParaRPr lang="en-US" dirty="0"/>
          </a:p>
          <a:p>
            <a:r>
              <a:rPr lang="en-US" dirty="0"/>
              <a:t>Hernias</a:t>
            </a:r>
            <a:endParaRPr lang="en-US" dirty="0"/>
          </a:p>
          <a:p>
            <a:r>
              <a:rPr lang="en-US" dirty="0"/>
              <a:t>Tenderness</a:t>
            </a:r>
            <a:endParaRPr lang="en-US" dirty="0"/>
          </a:p>
          <a:p>
            <a:r>
              <a:rPr lang="en-US" dirty="0"/>
              <a:t>masses </a:t>
            </a:r>
            <a:endParaRPr lang="en-US" dirty="0"/>
          </a:p>
        </p:txBody>
      </p:sp>
      <p:sp>
        <p:nvSpPr>
          <p:cNvPr id="2" name="Title 1"/>
          <p:cNvSpPr>
            <a:spLocks noGrp="1"/>
          </p:cNvSpPr>
          <p:nvPr>
            <p:ph type="title"/>
          </p:nvPr>
        </p:nvSpPr>
        <p:spPr/>
        <p:txBody>
          <a:bodyPr/>
          <a:lstStyle/>
          <a:p>
            <a:r>
              <a:rPr lang="en-US" dirty="0"/>
              <a:t>abdomen</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Inspection:</a:t>
            </a:r>
            <a:endParaRPr lang="en-US" dirty="0"/>
          </a:p>
          <a:p>
            <a:pPr marL="109855" indent="0">
              <a:buNone/>
            </a:pPr>
            <a:r>
              <a:rPr lang="en-US" dirty="0"/>
              <a:t>Scars, color, discharge, abnormal growths and swellings, hygiene, infestation, sores</a:t>
            </a:r>
            <a:endParaRPr lang="en-US" dirty="0"/>
          </a:p>
          <a:p>
            <a:r>
              <a:rPr lang="en-US" dirty="0"/>
              <a:t>Palpation:</a:t>
            </a:r>
            <a:endParaRPr lang="en-US" dirty="0"/>
          </a:p>
          <a:p>
            <a:pPr marL="109855" indent="0">
              <a:buNone/>
            </a:pPr>
            <a:r>
              <a:rPr lang="en-US" dirty="0"/>
              <a:t>Palpate inguinal glands for tenderness, swelling and enlargement</a:t>
            </a:r>
            <a:endParaRPr lang="en-US" dirty="0"/>
          </a:p>
          <a:p>
            <a:r>
              <a:rPr lang="en-US" dirty="0"/>
              <a:t>VE is done if indicated</a:t>
            </a:r>
            <a:endParaRPr lang="en-US" dirty="0"/>
          </a:p>
          <a:p>
            <a:endParaRPr lang="en-US" dirty="0"/>
          </a:p>
        </p:txBody>
      </p:sp>
      <p:sp>
        <p:nvSpPr>
          <p:cNvPr id="2" name="Title 1"/>
          <p:cNvSpPr>
            <a:spLocks noGrp="1"/>
          </p:cNvSpPr>
          <p:nvPr>
            <p:ph type="title"/>
          </p:nvPr>
        </p:nvSpPr>
        <p:spPr/>
        <p:txBody>
          <a:bodyPr/>
          <a:lstStyle/>
          <a:p>
            <a:r>
              <a:rPr lang="en-US" dirty="0"/>
              <a:t>genitalia</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r>
              <a:rPr lang="en-US" dirty="0"/>
              <a:t>1</a:t>
            </a:r>
            <a:r>
              <a:rPr lang="en-US" baseline="30000" dirty="0"/>
              <a:t>st</a:t>
            </a:r>
            <a:r>
              <a:rPr lang="en-US" dirty="0"/>
              <a:t> contact with patient or informant/companion</a:t>
            </a:r>
            <a:endParaRPr lang="en-US" dirty="0"/>
          </a:p>
          <a:p>
            <a:r>
              <a:rPr lang="en-US" dirty="0"/>
              <a:t>Any patient seeking health care services</a:t>
            </a:r>
            <a:endParaRPr lang="en-US" dirty="0"/>
          </a:p>
          <a:p>
            <a:pPr>
              <a:buNone/>
            </a:pPr>
            <a:r>
              <a:rPr lang="en-US" dirty="0">
                <a:solidFill>
                  <a:srgbClr val="0070C0"/>
                </a:solidFill>
              </a:rPr>
              <a:t>NOTE: consultation time ranges between:</a:t>
            </a:r>
            <a:endParaRPr lang="en-US" dirty="0">
              <a:solidFill>
                <a:srgbClr val="0070C0"/>
              </a:solidFill>
            </a:endParaRPr>
          </a:p>
          <a:p>
            <a:pPr>
              <a:buFont typeface="Wingdings" panose="05000000000000000000" pitchFamily="2" charset="2"/>
              <a:buChar char="v"/>
            </a:pPr>
            <a:r>
              <a:rPr lang="en-US" dirty="0">
                <a:solidFill>
                  <a:srgbClr val="FF0000"/>
                </a:solidFill>
              </a:rPr>
              <a:t>5-10 minutes</a:t>
            </a:r>
            <a:endParaRPr lang="en-US" dirty="0">
              <a:solidFill>
                <a:srgbClr val="FF0000"/>
              </a:solidFill>
            </a:endParaRPr>
          </a:p>
          <a:p>
            <a:pPr>
              <a:buFont typeface="Wingdings" panose="05000000000000000000" pitchFamily="2" charset="2"/>
              <a:buChar char="v"/>
            </a:pPr>
            <a:r>
              <a:rPr lang="en-US" dirty="0">
                <a:solidFill>
                  <a:srgbClr val="FF0000"/>
                </a:solidFill>
              </a:rPr>
              <a:t>20-30 minutes for complex problems</a:t>
            </a:r>
            <a:endParaRPr lang="en-US" dirty="0">
              <a:solidFill>
                <a:srgbClr val="FF0000"/>
              </a:solidFill>
            </a:endParaRPr>
          </a:p>
          <a:p>
            <a:endParaRPr lang="en-US" dirty="0"/>
          </a:p>
        </p:txBody>
      </p:sp>
      <p:sp>
        <p:nvSpPr>
          <p:cNvPr id="2" name="Title 1"/>
          <p:cNvSpPr>
            <a:spLocks noGrp="1"/>
          </p:cNvSpPr>
          <p:nvPr>
            <p:ph type="title"/>
          </p:nvPr>
        </p:nvSpPr>
        <p:spPr/>
        <p:txBody>
          <a:bodyPr/>
          <a:lstStyle/>
          <a:p>
            <a:r>
              <a:rPr lang="en-US" dirty="0"/>
              <a:t>indications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Inspection:</a:t>
            </a:r>
            <a:endParaRPr lang="en-US" dirty="0"/>
          </a:p>
          <a:p>
            <a:r>
              <a:rPr lang="en-US" dirty="0"/>
              <a:t>Urethral meatus for discharge, lesions, growths, position of urethral meatus, hygiene</a:t>
            </a:r>
            <a:endParaRPr lang="en-US" dirty="0"/>
          </a:p>
          <a:p>
            <a:r>
              <a:rPr lang="en-US" dirty="0"/>
              <a:t>Palpation:</a:t>
            </a:r>
            <a:endParaRPr lang="en-US" dirty="0"/>
          </a:p>
          <a:p>
            <a:r>
              <a:rPr lang="en-US" dirty="0"/>
              <a:t>Palpate for inguinal hernias, lymph nodes enlargement and swellings, descent of testes, tenderness/ pain</a:t>
            </a:r>
            <a:endParaRPr lang="en-US" dirty="0"/>
          </a:p>
        </p:txBody>
      </p:sp>
      <p:sp>
        <p:nvSpPr>
          <p:cNvPr id="2" name="Title 1"/>
          <p:cNvSpPr>
            <a:spLocks noGrp="1"/>
          </p:cNvSpPr>
          <p:nvPr>
            <p:ph type="title"/>
          </p:nvPr>
        </p:nvSpPr>
        <p:spPr/>
        <p:txBody>
          <a:bodyPr/>
          <a:lstStyle/>
          <a:p>
            <a:r>
              <a:rPr lang="en-US" dirty="0"/>
              <a:t>Male genitalia</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Inspection:</a:t>
            </a:r>
            <a:endParaRPr lang="en-US" dirty="0"/>
          </a:p>
          <a:p>
            <a:r>
              <a:rPr lang="en-US" dirty="0"/>
              <a:t>Check for equity, deformities, edema, </a:t>
            </a:r>
            <a:r>
              <a:rPr lang="en-US" dirty="0" err="1"/>
              <a:t>vericose</a:t>
            </a:r>
            <a:r>
              <a:rPr lang="en-US" dirty="0"/>
              <a:t> veins, DVT, reflexes</a:t>
            </a:r>
            <a:endParaRPr lang="en-US" dirty="0"/>
          </a:p>
          <a:p>
            <a:r>
              <a:rPr lang="en-US" dirty="0"/>
              <a:t>Range of movement</a:t>
            </a:r>
            <a:endParaRPr lang="en-US" dirty="0"/>
          </a:p>
        </p:txBody>
      </p:sp>
      <p:sp>
        <p:nvSpPr>
          <p:cNvPr id="2" name="Title 1"/>
          <p:cNvSpPr>
            <a:spLocks noGrp="1"/>
          </p:cNvSpPr>
          <p:nvPr>
            <p:ph type="title"/>
          </p:nvPr>
        </p:nvSpPr>
        <p:spPr/>
        <p:txBody>
          <a:bodyPr/>
          <a:lstStyle/>
          <a:p>
            <a:r>
              <a:rPr lang="en-US" dirty="0"/>
              <a:t>Lower limbs</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Inspection:</a:t>
            </a:r>
            <a:endParaRPr lang="en-US" dirty="0"/>
          </a:p>
          <a:p>
            <a:r>
              <a:rPr lang="en-US" dirty="0"/>
              <a:t>Check for curves, growths</a:t>
            </a:r>
            <a:endParaRPr lang="en-US" dirty="0"/>
          </a:p>
          <a:p>
            <a:r>
              <a:rPr lang="en-US" dirty="0"/>
              <a:t>Palpate: for continuity of the spine and check for tenderness</a:t>
            </a:r>
            <a:endParaRPr lang="en-US" dirty="0"/>
          </a:p>
          <a:p>
            <a:r>
              <a:rPr lang="en-US" dirty="0"/>
              <a:t>Range of movement</a:t>
            </a:r>
            <a:endParaRPr lang="en-US" dirty="0"/>
          </a:p>
          <a:p>
            <a:endParaRPr lang="en-US" dirty="0"/>
          </a:p>
        </p:txBody>
      </p:sp>
      <p:sp>
        <p:nvSpPr>
          <p:cNvPr id="2" name="Title 1"/>
          <p:cNvSpPr>
            <a:spLocks noGrp="1"/>
          </p:cNvSpPr>
          <p:nvPr>
            <p:ph type="title"/>
          </p:nvPr>
        </p:nvSpPr>
        <p:spPr/>
        <p:txBody>
          <a:bodyPr/>
          <a:lstStyle/>
          <a:p>
            <a:r>
              <a:rPr lang="en-US" dirty="0"/>
              <a:t>back</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Rectal examination if indicated</a:t>
            </a:r>
            <a:endParaRPr lang="en-US" dirty="0"/>
          </a:p>
        </p:txBody>
      </p:sp>
      <p:sp>
        <p:nvSpPr>
          <p:cNvPr id="2" name="Title 1"/>
          <p:cNvSpPr>
            <a:spLocks noGrp="1"/>
          </p:cNvSpPr>
          <p:nvPr>
            <p:ph type="title"/>
          </p:nvPr>
        </p:nvSpPr>
        <p:spPr/>
        <p:txBody>
          <a:bodyPr/>
          <a:lstStyle/>
          <a:p>
            <a:r>
              <a:rPr lang="en-US"/>
              <a:t>Rectum/anus</a:t>
            </a:r>
            <a:endParaRPr 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Make diagnosis</a:t>
            </a:r>
            <a:endParaRPr lang="en-US" dirty="0"/>
          </a:p>
          <a:p>
            <a:r>
              <a:rPr lang="en-US" dirty="0"/>
              <a:t>Plan care </a:t>
            </a:r>
            <a:endParaRPr lang="en-US" dirty="0"/>
          </a:p>
          <a:p>
            <a:r>
              <a:rPr lang="en-US" dirty="0"/>
              <a:t>For insurance claims: Compensation</a:t>
            </a:r>
            <a:endParaRPr lang="en-US" dirty="0"/>
          </a:p>
          <a:p>
            <a:r>
              <a:rPr lang="en-US" dirty="0"/>
              <a:t>As evidence in a court of law: homicide, malpractice, negligence</a:t>
            </a:r>
            <a:endParaRPr lang="en-US" dirty="0"/>
          </a:p>
          <a:p>
            <a:r>
              <a:rPr lang="en-US" dirty="0"/>
              <a:t>For teaching medical students</a:t>
            </a:r>
            <a:endParaRPr lang="en-US" dirty="0"/>
          </a:p>
          <a:p>
            <a:r>
              <a:rPr lang="en-US" dirty="0"/>
              <a:t>For research purposes</a:t>
            </a:r>
            <a:endParaRPr lang="en-US" dirty="0"/>
          </a:p>
        </p:txBody>
      </p:sp>
      <p:sp>
        <p:nvSpPr>
          <p:cNvPr id="2" name="Title 1"/>
          <p:cNvSpPr>
            <a:spLocks noGrp="1"/>
          </p:cNvSpPr>
          <p:nvPr>
            <p:ph type="title"/>
          </p:nvPr>
        </p:nvSpPr>
        <p:spPr/>
        <p:txBody>
          <a:bodyPr/>
          <a:lstStyle/>
          <a:p>
            <a:r>
              <a:rPr lang="en-US" dirty="0"/>
              <a:t>Uses of history</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18610</Words>
  <Application>WPS Presentation</Application>
  <PresentationFormat>On-screen Show (4:3)</PresentationFormat>
  <Paragraphs>760</Paragraphs>
  <Slides>83</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83</vt:i4>
      </vt:variant>
    </vt:vector>
  </HeadingPairs>
  <TitlesOfParts>
    <vt:vector size="99" baseType="lpstr">
      <vt:lpstr>Arial</vt:lpstr>
      <vt:lpstr>SimSun</vt:lpstr>
      <vt:lpstr>Wingdings</vt:lpstr>
      <vt:lpstr>Wingdings 3</vt:lpstr>
      <vt:lpstr>C059</vt:lpstr>
      <vt:lpstr>Verdana</vt:lpstr>
      <vt:lpstr>Wingdings 2</vt:lpstr>
      <vt:lpstr>Courier New</vt:lpstr>
      <vt:lpstr>DejaVu Sans</vt:lpstr>
      <vt:lpstr>OpenSymbol</vt:lpstr>
      <vt:lpstr>Lucida Sans Unicode</vt:lpstr>
      <vt:lpstr>Microsoft YaHei</vt:lpstr>
      <vt:lpstr>Droid Sans Fallback</vt:lpstr>
      <vt:lpstr>Arial Unicode MS</vt:lpstr>
      <vt:lpstr>Calibri</vt:lpstr>
      <vt:lpstr>Concourse</vt:lpstr>
      <vt:lpstr>History taking and physical examination</vt:lpstr>
      <vt:lpstr>Patient’s Perception of illness</vt:lpstr>
      <vt:lpstr>History taking</vt:lpstr>
      <vt:lpstr>Nursing history</vt:lpstr>
      <vt:lpstr>Qualities of GP: must be </vt:lpstr>
      <vt:lpstr>Objectives / purpose of history</vt:lpstr>
      <vt:lpstr>Objectives / purpose of history</vt:lpstr>
      <vt:lpstr>indications</vt:lpstr>
      <vt:lpstr>Uses of history</vt:lpstr>
      <vt:lpstr>Communication Skill used </vt:lpstr>
      <vt:lpstr>Steps in history taking</vt:lpstr>
      <vt:lpstr>beginning</vt:lpstr>
      <vt:lpstr>listening</vt:lpstr>
      <vt:lpstr>Information gathering</vt:lpstr>
      <vt:lpstr>Sharing information</vt:lpstr>
      <vt:lpstr>Setting goals</vt:lpstr>
      <vt:lpstr>Phases of history taking</vt:lpstr>
      <vt:lpstr>Working phase</vt:lpstr>
      <vt:lpstr>Working phase</vt:lpstr>
      <vt:lpstr>Cont: working phase</vt:lpstr>
      <vt:lpstr>Cont:</vt:lpstr>
      <vt:lpstr>Cont:</vt:lpstr>
      <vt:lpstr>Cont:</vt:lpstr>
      <vt:lpstr>Cont:</vt:lpstr>
      <vt:lpstr>PowerPoint 演示文稿</vt:lpstr>
      <vt:lpstr>PowerPoint 演示文稿</vt:lpstr>
      <vt:lpstr>PowerPoint 演示文稿</vt:lpstr>
      <vt:lpstr>PowerPoint 演示文稿</vt:lpstr>
      <vt:lpstr>Past medical history</vt:lpstr>
      <vt:lpstr>Surgical history</vt:lpstr>
      <vt:lpstr>Personal history</vt:lpstr>
      <vt:lpstr>Conti:</vt:lpstr>
      <vt:lpstr>Family history</vt:lpstr>
      <vt:lpstr>Social history</vt:lpstr>
      <vt:lpstr>Female gynecological and obstetric history</vt:lpstr>
      <vt:lpstr>Termination phase</vt:lpstr>
      <vt:lpstr>PowerPoint 演示文稿</vt:lpstr>
      <vt:lpstr>Physical examination</vt:lpstr>
      <vt:lpstr>Physical examination</vt:lpstr>
      <vt:lpstr>Types of P/EXAMINATION</vt:lpstr>
      <vt:lpstr>Cont</vt:lpstr>
      <vt:lpstr>requirements</vt:lpstr>
      <vt:lpstr>Senses used</vt:lpstr>
      <vt:lpstr>Four Techniques used</vt:lpstr>
      <vt:lpstr>inspection</vt:lpstr>
      <vt:lpstr>Cont….</vt:lpstr>
      <vt:lpstr>Inspection- teach eyes to see</vt:lpstr>
      <vt:lpstr>inspection</vt:lpstr>
      <vt:lpstr>palpation</vt:lpstr>
      <vt:lpstr>palpation</vt:lpstr>
      <vt:lpstr>Types of palpation</vt:lpstr>
      <vt:lpstr>Types of palpation</vt:lpstr>
      <vt:lpstr>Preparation for palpation</vt:lpstr>
      <vt:lpstr>Preparation for palpation</vt:lpstr>
      <vt:lpstr>method</vt:lpstr>
      <vt:lpstr>Cont….</vt:lpstr>
      <vt:lpstr>Percussion </vt:lpstr>
      <vt:lpstr>percussion</vt:lpstr>
      <vt:lpstr>PowerPoint 演示文稿</vt:lpstr>
      <vt:lpstr>Types of percussion</vt:lpstr>
      <vt:lpstr>Types of percussion</vt:lpstr>
      <vt:lpstr>auscultation</vt:lpstr>
      <vt:lpstr>preparation</vt:lpstr>
      <vt:lpstr>Summary of patient diagnosis- steps</vt:lpstr>
      <vt:lpstr>Summary of patient diagnosis- steps</vt:lpstr>
      <vt:lpstr>Head to toe physical examination</vt:lpstr>
      <vt:lpstr>PowerPoint 演示文稿</vt:lpstr>
      <vt:lpstr>General appearance</vt:lpstr>
      <vt:lpstr>head</vt:lpstr>
      <vt:lpstr>face</vt:lpstr>
      <vt:lpstr>Eyes </vt:lpstr>
      <vt:lpstr>ears</vt:lpstr>
      <vt:lpstr>nose</vt:lpstr>
      <vt:lpstr>mouth</vt:lpstr>
      <vt:lpstr>neck</vt:lpstr>
      <vt:lpstr>chest</vt:lpstr>
      <vt:lpstr>Upper limbs (arms)</vt:lpstr>
      <vt:lpstr>abdomen</vt:lpstr>
      <vt:lpstr>genitalia</vt:lpstr>
      <vt:lpstr>Male genitalia</vt:lpstr>
      <vt:lpstr>Lower limbs</vt:lpstr>
      <vt:lpstr>back</vt:lpstr>
      <vt:lpstr>Rectum/anus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taking and physical examination</dc:title>
  <dc:creator>lucy muthee</dc:creator>
  <cp:lastModifiedBy>ngobiro</cp:lastModifiedBy>
  <cp:revision>110</cp:revision>
  <dcterms:created xsi:type="dcterms:W3CDTF">2025-09-27T10:18:43Z</dcterms:created>
  <dcterms:modified xsi:type="dcterms:W3CDTF">2025-09-27T10:18:43Z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