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319" r:id="rId8"/>
    <p:sldId id="320" r:id="rId9"/>
    <p:sldId id="286" r:id="rId10"/>
    <p:sldId id="262" r:id="rId11"/>
    <p:sldId id="263" r:id="rId12"/>
    <p:sldId id="264" r:id="rId13"/>
    <p:sldId id="265" r:id="rId14"/>
    <p:sldId id="266" r:id="rId15"/>
    <p:sldId id="293" r:id="rId16"/>
    <p:sldId id="289" r:id="rId17"/>
    <p:sldId id="294" r:id="rId18"/>
    <p:sldId id="268" r:id="rId19"/>
    <p:sldId id="291" r:id="rId20"/>
    <p:sldId id="292" r:id="rId21"/>
    <p:sldId id="295"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97" r:id="rId35"/>
    <p:sldId id="298" r:id="rId36"/>
    <p:sldId id="379" r:id="rId37"/>
    <p:sldId id="380" r:id="rId38"/>
    <p:sldId id="321" r:id="rId39"/>
    <p:sldId id="322" r:id="rId40"/>
    <p:sldId id="299" r:id="rId41"/>
    <p:sldId id="381" r:id="rId42"/>
    <p:sldId id="382" r:id="rId43"/>
    <p:sldId id="308" r:id="rId44"/>
    <p:sldId id="301" r:id="rId45"/>
    <p:sldId id="383" r:id="rId46"/>
    <p:sldId id="302" r:id="rId47"/>
    <p:sldId id="303" r:id="rId48"/>
    <p:sldId id="304" r:id="rId49"/>
    <p:sldId id="305" r:id="rId50"/>
    <p:sldId id="307" r:id="rId51"/>
    <p:sldId id="384" r:id="rId52"/>
    <p:sldId id="385" r:id="rId53"/>
    <p:sldId id="313" r:id="rId54"/>
    <p:sldId id="309" r:id="rId55"/>
    <p:sldId id="386" r:id="rId56"/>
    <p:sldId id="314" r:id="rId57"/>
    <p:sldId id="387" r:id="rId58"/>
    <p:sldId id="310" r:id="rId59"/>
    <p:sldId id="315" r:id="rId60"/>
    <p:sldId id="312" r:id="rId61"/>
    <p:sldId id="323" r:id="rId62"/>
    <p:sldId id="316" r:id="rId63"/>
    <p:sldId id="317" r:id="rId64"/>
    <p:sldId id="388" r:id="rId65"/>
    <p:sldId id="389" r:id="rId66"/>
    <p:sldId id="390" r:id="rId67"/>
    <p:sldId id="391" r:id="rId68"/>
    <p:sldId id="318" r:id="rId69"/>
    <p:sldId id="355" r:id="rId70"/>
    <p:sldId id="324" r:id="rId71"/>
    <p:sldId id="346" r:id="rId72"/>
    <p:sldId id="345" r:id="rId73"/>
    <p:sldId id="392" r:id="rId74"/>
    <p:sldId id="325" r:id="rId75"/>
    <p:sldId id="327" r:id="rId76"/>
    <p:sldId id="328" r:id="rId77"/>
    <p:sldId id="329" r:id="rId78"/>
    <p:sldId id="330" r:id="rId79"/>
    <p:sldId id="331" r:id="rId80"/>
    <p:sldId id="347" r:id="rId81"/>
    <p:sldId id="333" r:id="rId82"/>
    <p:sldId id="334" r:id="rId83"/>
    <p:sldId id="335" r:id="rId84"/>
    <p:sldId id="336" r:id="rId85"/>
    <p:sldId id="337" r:id="rId86"/>
    <p:sldId id="338" r:id="rId87"/>
    <p:sldId id="339" r:id="rId88"/>
    <p:sldId id="340" r:id="rId89"/>
    <p:sldId id="341" r:id="rId90"/>
    <p:sldId id="348" r:id="rId91"/>
    <p:sldId id="342" r:id="rId92"/>
    <p:sldId id="344" r:id="rId93"/>
    <p:sldId id="350" r:id="rId94"/>
    <p:sldId id="349" r:id="rId95"/>
    <p:sldId id="351" r:id="rId96"/>
    <p:sldId id="352" r:id="rId97"/>
    <p:sldId id="353" r:id="rId98"/>
    <p:sldId id="378" r:id="rId99"/>
    <p:sldId id="357" r:id="rId100"/>
    <p:sldId id="358" r:id="rId101"/>
    <p:sldId id="359" r:id="rId102"/>
    <p:sldId id="360" r:id="rId103"/>
    <p:sldId id="362" r:id="rId104"/>
    <p:sldId id="369" r:id="rId105"/>
    <p:sldId id="363" r:id="rId106"/>
    <p:sldId id="364" r:id="rId107"/>
    <p:sldId id="366" r:id="rId108"/>
    <p:sldId id="367" r:id="rId109"/>
    <p:sldId id="370" r:id="rId110"/>
    <p:sldId id="371" r:id="rId111"/>
    <p:sldId id="375" r:id="rId112"/>
    <p:sldId id="376" r:id="rId113"/>
    <p:sldId id="372" r:id="rId114"/>
    <p:sldId id="377" r:id="rId1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53"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DDC0F-549E-47CD-8B2D-613435ABCC1D}" type="datetimeFigureOut">
              <a:rPr lang="fr-FR" smtClean="0"/>
              <a:pPr/>
              <a:t>06/10/2017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40933C-37B3-4507-99F7-1968ADD26CC2}"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49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50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54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58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79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C3DF13-BE3F-41CA-9B86-E973E658A4F0}"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89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91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92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C3DF13-BE3F-41CA-9B86-E973E658A4F0}"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75C67-6B08-4843-9050-6583AE810277}" type="datetimeFigureOut">
              <a:rPr lang="fr-FR" smtClean="0"/>
              <a:pPr/>
              <a:t>06/10/2017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EBEC37-9E24-417A-B275-DAFB290F4D9F}"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75C67-6B08-4843-9050-6583AE810277}" type="datetimeFigureOut">
              <a:rPr lang="fr-FR" smtClean="0"/>
              <a:pPr/>
              <a:t>06/10/2017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BEC37-9E24-417A-B275-DAFB290F4D9F}"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healthline.com/health/newborn-jaundice" TargetMode="External"/><Relationship Id="rId2" Type="http://schemas.openxmlformats.org/officeDocument/2006/relationships/hyperlink" Target="http://www.healthline.com/symptom/failure-to-thriv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BLOOD DISORDERS</a:t>
            </a:r>
            <a:endParaRPr lang="fr-FR" dirty="0"/>
          </a:p>
        </p:txBody>
      </p:sp>
      <p:sp>
        <p:nvSpPr>
          <p:cNvPr id="8" name="Subtitle 7"/>
          <p:cNvSpPr>
            <a:spLocks noGrp="1"/>
          </p:cNvSpPr>
          <p:nvPr>
            <p:ph type="subTitle" idx="1"/>
          </p:nvPr>
        </p:nvSpPr>
        <p:spPr/>
        <p:txBody>
          <a:bodyPr/>
          <a:lstStyle/>
          <a:p>
            <a:r>
              <a:rPr lang="en-GB" smtClean="0"/>
              <a:t>Ms Wanyonyi</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ct</a:t>
            </a:r>
            <a:endParaRPr lang="fr-FR" dirty="0"/>
          </a:p>
        </p:txBody>
      </p:sp>
      <p:sp>
        <p:nvSpPr>
          <p:cNvPr id="3" name="Content Placeholder 2"/>
          <p:cNvSpPr>
            <a:spLocks noGrp="1"/>
          </p:cNvSpPr>
          <p:nvPr>
            <p:ph idx="1"/>
          </p:nvPr>
        </p:nvSpPr>
        <p:spPr/>
        <p:txBody>
          <a:bodyPr>
            <a:normAutofit fontScale="77500" lnSpcReduction="20000"/>
          </a:bodyPr>
          <a:lstStyle/>
          <a:p>
            <a:r>
              <a:rPr lang="en-GB" b="1" dirty="0" err="1" smtClean="0"/>
              <a:t>Hemoglobin</a:t>
            </a:r>
            <a:r>
              <a:rPr lang="en-GB" b="1" dirty="0" smtClean="0"/>
              <a:t> level- </a:t>
            </a:r>
            <a:r>
              <a:rPr lang="en-GB" dirty="0" smtClean="0"/>
              <a:t>decreased in anaemia, increased in </a:t>
            </a:r>
            <a:r>
              <a:rPr lang="en-GB" dirty="0" err="1" smtClean="0"/>
              <a:t>polycethemia.male</a:t>
            </a:r>
            <a:r>
              <a:rPr lang="en-GB" dirty="0" smtClean="0"/>
              <a:t>- 13.5-17.5g/</a:t>
            </a:r>
            <a:r>
              <a:rPr lang="en-GB" dirty="0" err="1" smtClean="0"/>
              <a:t>dl,female</a:t>
            </a:r>
            <a:r>
              <a:rPr lang="en-GB" dirty="0" smtClean="0"/>
              <a:t>- 11.5- 15.5g/dl.</a:t>
            </a:r>
          </a:p>
          <a:p>
            <a:r>
              <a:rPr lang="fr-FR" b="1" dirty="0" err="1" smtClean="0"/>
              <a:t>Mean</a:t>
            </a:r>
            <a:r>
              <a:rPr lang="fr-FR" b="1" dirty="0" smtClean="0"/>
              <a:t> </a:t>
            </a:r>
            <a:r>
              <a:rPr lang="fr-FR" b="1" dirty="0" err="1" smtClean="0"/>
              <a:t>corpuscular</a:t>
            </a:r>
            <a:r>
              <a:rPr lang="fr-FR" b="1" dirty="0" smtClean="0"/>
              <a:t> volume (MCV</a:t>
            </a:r>
            <a:r>
              <a:rPr lang="fr-FR" dirty="0" smtClean="0"/>
              <a:t>)-</a:t>
            </a:r>
            <a:r>
              <a:rPr lang="en-US" dirty="0" smtClean="0"/>
              <a:t> </a:t>
            </a:r>
            <a:r>
              <a:rPr lang="en-US" dirty="0" err="1" smtClean="0"/>
              <a:t>ndicates</a:t>
            </a:r>
            <a:r>
              <a:rPr lang="en-US" dirty="0" smtClean="0"/>
              <a:t> size of RBCs; very useful in differentiating types of anemia .normal 81–96 µm3</a:t>
            </a:r>
          </a:p>
          <a:p>
            <a:r>
              <a:rPr lang="en-US" b="1" dirty="0" err="1" smtClean="0"/>
              <a:t>Prothrombin</a:t>
            </a:r>
            <a:r>
              <a:rPr lang="en-US" b="1" dirty="0" smtClean="0"/>
              <a:t> time- </a:t>
            </a:r>
            <a:r>
              <a:rPr lang="en-US" dirty="0" smtClean="0"/>
              <a:t>Measure time elapsed until clot forms; measures extrinsic and common pathways. increased in liver disease, DIC</a:t>
            </a:r>
          </a:p>
          <a:p>
            <a:r>
              <a:rPr lang="en-US" b="1" dirty="0" smtClean="0"/>
              <a:t>International normalized ratio (INR</a:t>
            </a:r>
            <a:r>
              <a:rPr lang="en-US" dirty="0" smtClean="0"/>
              <a:t>)-A standard method of measuring PT independent of the thromboplastin reagent used in the test. Increased with anticoagulant excess and conditions that cause increased PT.</a:t>
            </a:r>
          </a:p>
          <a:p>
            <a:endParaRPr lang="fr-F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Damage to the </a:t>
            </a:r>
            <a:r>
              <a:rPr lang="en-GB" b="1" dirty="0" err="1" smtClean="0"/>
              <a:t>intimal</a:t>
            </a:r>
            <a:r>
              <a:rPr lang="en-GB" b="1" dirty="0" smtClean="0"/>
              <a:t> lining of blood vessels</a:t>
            </a:r>
            <a:endParaRPr lang="fr-FR" dirty="0"/>
          </a:p>
        </p:txBody>
      </p:sp>
      <p:sp>
        <p:nvSpPr>
          <p:cNvPr id="3" name="Content Placeholder 2"/>
          <p:cNvSpPr>
            <a:spLocks noGrp="1"/>
          </p:cNvSpPr>
          <p:nvPr>
            <p:ph idx="1"/>
          </p:nvPr>
        </p:nvSpPr>
        <p:spPr/>
        <p:txBody>
          <a:bodyPr>
            <a:normAutofit fontScale="92500"/>
          </a:bodyPr>
          <a:lstStyle/>
          <a:p>
            <a:r>
              <a:rPr lang="en-GB" dirty="0" smtClean="0"/>
              <a:t>Direct trauma to the vessels </a:t>
            </a:r>
            <a:r>
              <a:rPr lang="en-GB" dirty="0" err="1" smtClean="0"/>
              <a:t>i.e</a:t>
            </a:r>
            <a:r>
              <a:rPr lang="en-GB" dirty="0" smtClean="0"/>
              <a:t> fractures or dislocation, diseases of the veins, and chemical irritation of the vein from intravenous medications or solutions</a:t>
            </a:r>
          </a:p>
          <a:p>
            <a:r>
              <a:rPr lang="fr-FR" dirty="0" err="1" smtClean="0"/>
              <a:t>Surgery</a:t>
            </a:r>
            <a:r>
              <a:rPr lang="fr-FR" dirty="0" smtClean="0"/>
              <a:t> ,</a:t>
            </a:r>
          </a:p>
          <a:p>
            <a:r>
              <a:rPr lang="fr-FR" dirty="0" err="1" smtClean="0"/>
              <a:t>Pacing</a:t>
            </a:r>
            <a:r>
              <a:rPr lang="fr-FR" dirty="0" smtClean="0"/>
              <a:t> </a:t>
            </a:r>
            <a:r>
              <a:rPr lang="fr-FR" dirty="0" err="1" smtClean="0"/>
              <a:t>wires</a:t>
            </a:r>
            <a:r>
              <a:rPr lang="fr-FR" dirty="0" smtClean="0"/>
              <a:t> ,Central </a:t>
            </a:r>
            <a:r>
              <a:rPr lang="fr-FR" dirty="0" err="1" smtClean="0"/>
              <a:t>venous</a:t>
            </a:r>
            <a:r>
              <a:rPr lang="fr-FR" dirty="0" smtClean="0"/>
              <a:t> </a:t>
            </a:r>
            <a:r>
              <a:rPr lang="fr-FR" dirty="0" err="1" smtClean="0"/>
              <a:t>catheters</a:t>
            </a:r>
            <a:r>
              <a:rPr lang="fr-FR" dirty="0" smtClean="0"/>
              <a:t> </a:t>
            </a:r>
            <a:r>
              <a:rPr lang="fr-FR" dirty="0" err="1" smtClean="0"/>
              <a:t>Dialysis</a:t>
            </a:r>
            <a:r>
              <a:rPr lang="fr-FR" dirty="0" smtClean="0"/>
              <a:t> </a:t>
            </a:r>
            <a:r>
              <a:rPr lang="fr-FR" dirty="0" err="1" smtClean="0"/>
              <a:t>access</a:t>
            </a:r>
            <a:r>
              <a:rPr lang="fr-FR" dirty="0" smtClean="0"/>
              <a:t> </a:t>
            </a:r>
            <a:r>
              <a:rPr lang="fr-FR" dirty="0" err="1" smtClean="0"/>
              <a:t>catheters</a:t>
            </a:r>
            <a:r>
              <a:rPr lang="fr-FR" dirty="0" smtClean="0"/>
              <a:t> </a:t>
            </a:r>
          </a:p>
          <a:p>
            <a:r>
              <a:rPr lang="fr-FR" dirty="0" smtClean="0"/>
              <a:t>Local </a:t>
            </a:r>
            <a:r>
              <a:rPr lang="fr-FR" dirty="0" err="1" smtClean="0"/>
              <a:t>vein</a:t>
            </a:r>
            <a:r>
              <a:rPr lang="fr-FR" dirty="0" smtClean="0"/>
              <a:t> damage ,</a:t>
            </a:r>
            <a:r>
              <a:rPr lang="fr-FR" dirty="0" err="1" smtClean="0"/>
              <a:t>Repetitive</a:t>
            </a:r>
            <a:r>
              <a:rPr lang="fr-FR" dirty="0" smtClean="0"/>
              <a:t> motion </a:t>
            </a:r>
            <a:r>
              <a:rPr lang="fr-FR" dirty="0" err="1" smtClean="0"/>
              <a:t>injury</a:t>
            </a:r>
            <a:r>
              <a:rPr lang="fr-FR" dirty="0" smtClean="0"/>
              <a:t>,</a:t>
            </a:r>
            <a:r>
              <a:rPr lang="en-GB" dirty="0" smtClean="0"/>
              <a:t> chemotherapy ports, or </a:t>
            </a:r>
            <a:r>
              <a:rPr lang="en-GB" dirty="0" err="1" smtClean="0"/>
              <a:t>parenteral</a:t>
            </a:r>
            <a:r>
              <a:rPr lang="en-GB" dirty="0" smtClean="0"/>
              <a:t> nutrition lines</a:t>
            </a:r>
            <a:endParaRPr lang="fr-F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GB" b="1" dirty="0" smtClean="0"/>
              <a:t>Increased blood </a:t>
            </a:r>
            <a:r>
              <a:rPr lang="en-GB" b="1" dirty="0" err="1" smtClean="0"/>
              <a:t>coagulability</a:t>
            </a:r>
            <a:r>
              <a:rPr lang="en-GB" dirty="0" smtClean="0"/>
              <a:t> </a:t>
            </a:r>
            <a:endParaRPr lang="fr-FR" dirty="0" smtClean="0"/>
          </a:p>
          <a:p>
            <a:r>
              <a:rPr lang="en-GB" dirty="0" smtClean="0"/>
              <a:t>occurs most commonly in patients who have been abruptly with drawn from anticoagulant medications. </a:t>
            </a:r>
            <a:endParaRPr lang="fr-FR" dirty="0" smtClean="0"/>
          </a:p>
          <a:p>
            <a:r>
              <a:rPr lang="en-GB" dirty="0" smtClean="0"/>
              <a:t>Oral contraceptive use, pregnancy, obesity pregnancy</a:t>
            </a:r>
          </a:p>
          <a:p>
            <a:r>
              <a:rPr lang="fr-FR" dirty="0" smtClean="0"/>
              <a:t>An </a:t>
            </a:r>
            <a:r>
              <a:rPr lang="fr-FR" dirty="0" err="1" smtClean="0"/>
              <a:t>inherited</a:t>
            </a:r>
            <a:r>
              <a:rPr lang="fr-FR" dirty="0" smtClean="0"/>
              <a:t> </a:t>
            </a:r>
            <a:r>
              <a:rPr lang="fr-FR" dirty="0" err="1" smtClean="0"/>
              <a:t>blood</a:t>
            </a:r>
            <a:r>
              <a:rPr lang="fr-FR" dirty="0" smtClean="0"/>
              <a:t>-</a:t>
            </a:r>
            <a:r>
              <a:rPr lang="fr-FR" dirty="0" err="1" smtClean="0"/>
              <a:t>clotting</a:t>
            </a:r>
            <a:r>
              <a:rPr lang="fr-FR" dirty="0" smtClean="0"/>
              <a:t> </a:t>
            </a:r>
            <a:r>
              <a:rPr lang="fr-FR" dirty="0" err="1" smtClean="0"/>
              <a:t>disorder</a:t>
            </a:r>
            <a:r>
              <a:rPr lang="fr-FR" dirty="0" smtClean="0"/>
              <a:t>.</a:t>
            </a:r>
          </a:p>
          <a:p>
            <a:r>
              <a:rPr lang="en-GB" dirty="0" smtClean="0"/>
              <a:t>cancers</a:t>
            </a:r>
          </a:p>
          <a:p>
            <a:endParaRPr lang="fr-F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Manifestations</a:t>
            </a:r>
            <a:br>
              <a:rPr lang="en-US" dirty="0" smtClean="0"/>
            </a:br>
            <a:endParaRPr lang="fr-FR" dirty="0"/>
          </a:p>
        </p:txBody>
      </p:sp>
      <p:sp>
        <p:nvSpPr>
          <p:cNvPr id="3" name="Content Placeholder 2"/>
          <p:cNvSpPr>
            <a:spLocks noGrp="1"/>
          </p:cNvSpPr>
          <p:nvPr>
            <p:ph idx="1"/>
          </p:nvPr>
        </p:nvSpPr>
        <p:spPr/>
        <p:txBody>
          <a:bodyPr>
            <a:normAutofit/>
          </a:bodyPr>
          <a:lstStyle/>
          <a:p>
            <a:r>
              <a:rPr lang="en-US" dirty="0" smtClean="0"/>
              <a:t>pain, swelling and tenderness in one of your legs (usually your calf muscle)</a:t>
            </a:r>
          </a:p>
          <a:p>
            <a:r>
              <a:rPr lang="en-US" dirty="0" smtClean="0"/>
              <a:t>With obstruction of the deep veins comes edema and swelling of the extremity because the </a:t>
            </a:r>
            <a:r>
              <a:rPr lang="en-US" dirty="0" err="1" smtClean="0"/>
              <a:t>outﬂow</a:t>
            </a:r>
            <a:r>
              <a:rPr lang="en-US" dirty="0" smtClean="0"/>
              <a:t> of venous blood is inhibited</a:t>
            </a:r>
          </a:p>
          <a:p>
            <a:r>
              <a:rPr lang="en-US" dirty="0" smtClean="0"/>
              <a:t> </a:t>
            </a:r>
            <a:r>
              <a:rPr lang="en-US" dirty="0" err="1" smtClean="0"/>
              <a:t>Homans</a:t>
            </a:r>
            <a:r>
              <a:rPr lang="en-US" dirty="0" smtClean="0"/>
              <a:t>’ sign (pain in the calf after the foot is sharply </a:t>
            </a:r>
            <a:r>
              <a:rPr lang="en-US" dirty="0" err="1" smtClean="0"/>
              <a:t>dorsiﬂexed</a:t>
            </a:r>
            <a:r>
              <a:rPr lang="en-US" dirty="0" smtClean="0"/>
              <a:t>) positive</a:t>
            </a:r>
          </a:p>
          <a:p>
            <a:endParaRPr lang="fr-F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fr-FR" dirty="0"/>
          </a:p>
        </p:txBody>
      </p:sp>
      <p:sp>
        <p:nvSpPr>
          <p:cNvPr id="3" name="Content Placeholder 2"/>
          <p:cNvSpPr>
            <a:spLocks noGrp="1"/>
          </p:cNvSpPr>
          <p:nvPr>
            <p:ph idx="1"/>
          </p:nvPr>
        </p:nvSpPr>
        <p:spPr/>
        <p:txBody>
          <a:bodyPr>
            <a:normAutofit lnSpcReduction="10000"/>
          </a:bodyPr>
          <a:lstStyle/>
          <a:p>
            <a:r>
              <a:rPr lang="en-US" dirty="0" smtClean="0"/>
              <a:t>a feeling of heaviness, functional impairment, ankle engorgement;</a:t>
            </a:r>
          </a:p>
          <a:p>
            <a:r>
              <a:rPr lang="en-US" dirty="0" smtClean="0"/>
              <a:t>differences in leg circumference bilaterally from thigh to ankle;</a:t>
            </a:r>
          </a:p>
          <a:p>
            <a:r>
              <a:rPr lang="en-US" dirty="0" smtClean="0"/>
              <a:t> increase in the surface temperature of the leg, particularly the calf or ankle; and areas of tenderness or </a:t>
            </a:r>
            <a:r>
              <a:rPr lang="en-US" dirty="0" err="1" smtClean="0"/>
              <a:t>superﬁcial</a:t>
            </a:r>
            <a:r>
              <a:rPr lang="en-US" dirty="0" smtClean="0"/>
              <a:t> thrombosis</a:t>
            </a:r>
          </a:p>
          <a:p>
            <a:r>
              <a:rPr lang="en-US" dirty="0" smtClean="0"/>
              <a:t>red skin, particularly at the back of your leg below the knee</a:t>
            </a:r>
          </a:p>
          <a:p>
            <a:pPr>
              <a:buNone/>
            </a:pPr>
            <a:endParaRPr lang="en-US" dirty="0" smtClean="0"/>
          </a:p>
          <a:p>
            <a:endParaRPr lang="fr-F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Diagnostic Evaluation</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85000" lnSpcReduction="10000"/>
          </a:bodyPr>
          <a:lstStyle/>
          <a:p>
            <a:pPr lvl="0"/>
            <a:r>
              <a:rPr lang="en-US" dirty="0" smtClean="0"/>
              <a:t>Venous duplex/color duplex(</a:t>
            </a:r>
            <a:r>
              <a:rPr lang="en-US" dirty="0" err="1" smtClean="0"/>
              <a:t>doppler</a:t>
            </a:r>
            <a:r>
              <a:rPr lang="en-US" dirty="0" smtClean="0"/>
              <a:t> ultrasound) ultrasound is commonly done. This noninvasive test allows for visualization of the thrombus, including any emboli. </a:t>
            </a:r>
          </a:p>
          <a:p>
            <a:pPr lvl="0"/>
            <a:r>
              <a:rPr lang="en-US" dirty="0" err="1" smtClean="0"/>
              <a:t>Venography</a:t>
            </a:r>
            <a:r>
              <a:rPr lang="en-US" dirty="0" smtClean="0"/>
              <a:t>: I.V. injection of a </a:t>
            </a:r>
            <a:r>
              <a:rPr lang="en-US" dirty="0" err="1" smtClean="0"/>
              <a:t>radiocontrast</a:t>
            </a:r>
            <a:r>
              <a:rPr lang="en-US" dirty="0" smtClean="0"/>
              <a:t> agent. The vascular tree is visualized and obstruction is identified.</a:t>
            </a:r>
            <a:endParaRPr lang="fr-FR" dirty="0" smtClean="0"/>
          </a:p>
          <a:p>
            <a:pPr lvl="0"/>
            <a:r>
              <a:rPr lang="en-US" dirty="0" smtClean="0"/>
              <a:t>Coagulation profiles: PTT, PT/INR, </a:t>
            </a:r>
          </a:p>
          <a:p>
            <a:pPr lvl="0"/>
            <a:r>
              <a:rPr lang="en-US" dirty="0" smtClean="0"/>
              <a:t>D-</a:t>
            </a:r>
            <a:r>
              <a:rPr lang="en-US" dirty="0" err="1" smtClean="0"/>
              <a:t>dimer</a:t>
            </a:r>
            <a:r>
              <a:rPr lang="en-US" dirty="0" smtClean="0"/>
              <a:t> test- detects pieces of blood clot that have been broken down and are loose in your bloodstream. The larger the number of fragments found, the more likely it is that you have a blood clot in your vein</a:t>
            </a:r>
            <a:endParaRPr lang="fr-FR" dirty="0" smtClean="0"/>
          </a:p>
          <a:p>
            <a:endParaRPr lang="fr-F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Medical Management</a:t>
            </a:r>
            <a:br>
              <a:rPr lang="en-US" dirty="0" smtClean="0"/>
            </a:br>
            <a:endParaRPr lang="fr-FR" dirty="0"/>
          </a:p>
        </p:txBody>
      </p:sp>
      <p:sp>
        <p:nvSpPr>
          <p:cNvPr id="3" name="Content Placeholder 2"/>
          <p:cNvSpPr>
            <a:spLocks noGrp="1"/>
          </p:cNvSpPr>
          <p:nvPr>
            <p:ph idx="1"/>
          </p:nvPr>
        </p:nvSpPr>
        <p:spPr/>
        <p:txBody>
          <a:bodyPr>
            <a:normAutofit lnSpcReduction="10000"/>
          </a:bodyPr>
          <a:lstStyle/>
          <a:p>
            <a:r>
              <a:rPr lang="en-US" dirty="0" smtClean="0"/>
              <a:t>The objectives of treatment for deep vein thrombosis are to prevent the thrombus from growing and fragmenting (risking pulmonary embolism) and to prevent recurrent </a:t>
            </a:r>
            <a:r>
              <a:rPr lang="en-US" dirty="0" err="1" smtClean="0"/>
              <a:t>thromboemboli</a:t>
            </a:r>
            <a:r>
              <a:rPr lang="en-US" dirty="0" smtClean="0"/>
              <a:t>.</a:t>
            </a:r>
          </a:p>
          <a:p>
            <a:pPr>
              <a:buNone/>
            </a:pPr>
            <a:r>
              <a:rPr lang="en-US" dirty="0" smtClean="0"/>
              <a:t>		</a:t>
            </a:r>
            <a:r>
              <a:rPr lang="en-US" b="1" dirty="0" smtClean="0"/>
              <a:t>Preventing </a:t>
            </a:r>
            <a:r>
              <a:rPr lang="en-US" b="1" dirty="0" err="1" smtClean="0"/>
              <a:t>embolization</a:t>
            </a:r>
            <a:endParaRPr lang="en-US" b="1" dirty="0" smtClean="0"/>
          </a:p>
          <a:p>
            <a:r>
              <a:rPr lang="en-US" b="1" dirty="0" smtClean="0"/>
              <a:t>ANTICOAGULATION THERAPY </a:t>
            </a:r>
            <a:r>
              <a:rPr lang="en-US" dirty="0" smtClean="0"/>
              <a:t>Measures for preventing or reducing blood clotting within the vascular system</a:t>
            </a:r>
          </a:p>
          <a:p>
            <a:endParaRPr lang="fr-F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Unfractionated Heparin</a:t>
            </a:r>
            <a:endParaRPr lang="fr-FR" dirty="0"/>
          </a:p>
        </p:txBody>
      </p:sp>
      <p:sp>
        <p:nvSpPr>
          <p:cNvPr id="3" name="Content Placeholder 2"/>
          <p:cNvSpPr>
            <a:spLocks noGrp="1"/>
          </p:cNvSpPr>
          <p:nvPr>
            <p:ph idx="1"/>
          </p:nvPr>
        </p:nvSpPr>
        <p:spPr/>
        <p:txBody>
          <a:bodyPr>
            <a:normAutofit/>
          </a:bodyPr>
          <a:lstStyle/>
          <a:p>
            <a:r>
              <a:rPr lang="en-US" dirty="0" smtClean="0"/>
              <a:t> Unfractionated heparin may be given I.V.  Or subcutaneously initially, followed by 3 to 6 months of oral anticoagulant therapy.</a:t>
            </a:r>
          </a:p>
          <a:p>
            <a:r>
              <a:rPr lang="en-US" dirty="0" smtClean="0"/>
              <a:t>Medication dosage is regulated by monitoring the partial thromboplastin time, the international normalized ratio (INR), and the platelet count.</a:t>
            </a:r>
            <a:endParaRPr lang="fr-FR" dirty="0" smtClean="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Subcutaneous low-molecular- weight heparin</a:t>
            </a:r>
            <a:endParaRPr lang="fr-FR"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It has a longer half-life than unfractionated heparin, so doses can be given in one or two subcutaneous injections each day. LMWH prevents the extension of a thrombus and development of new thrombi and is associated with fewer bleeding complications than unfractionated heparin. LMWH may be used safely in pregnant women, and the patients may be more mobile and have an improved quality of life.</a:t>
            </a:r>
          </a:p>
          <a:p>
            <a:endParaRPr lang="fr-F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Thrombolytic Therapy</a:t>
            </a:r>
            <a:endParaRPr lang="fr-FR" dirty="0"/>
          </a:p>
        </p:txBody>
      </p:sp>
      <p:sp>
        <p:nvSpPr>
          <p:cNvPr id="3" name="Content Placeholder 2"/>
          <p:cNvSpPr>
            <a:spLocks noGrp="1"/>
          </p:cNvSpPr>
          <p:nvPr>
            <p:ph idx="1"/>
          </p:nvPr>
        </p:nvSpPr>
        <p:spPr/>
        <p:txBody>
          <a:bodyPr>
            <a:normAutofit fontScale="85000" lnSpcReduction="10000"/>
          </a:bodyPr>
          <a:lstStyle/>
          <a:p>
            <a:pPr lvl="0"/>
            <a:r>
              <a:rPr lang="en-US" dirty="0" smtClean="0"/>
              <a:t>(</a:t>
            </a:r>
            <a:r>
              <a:rPr lang="en-US" dirty="0" err="1" smtClean="0"/>
              <a:t>eg</a:t>
            </a:r>
            <a:r>
              <a:rPr lang="en-US" dirty="0" smtClean="0"/>
              <a:t>, </a:t>
            </a:r>
            <a:r>
              <a:rPr lang="en-US" b="1" dirty="0" smtClean="0"/>
              <a:t>tissue </a:t>
            </a:r>
            <a:r>
              <a:rPr lang="en-US" b="1" dirty="0" err="1" smtClean="0"/>
              <a:t>plasminogen</a:t>
            </a:r>
            <a:r>
              <a:rPr lang="en-US" b="1" dirty="0" smtClean="0"/>
              <a:t> activator, streptokinase) </a:t>
            </a:r>
            <a:r>
              <a:rPr lang="en-US" dirty="0" smtClean="0"/>
              <a:t>May be used in life- or limb-threatening situations.</a:t>
            </a:r>
            <a:endParaRPr lang="fr-FR" dirty="0" smtClean="0"/>
          </a:p>
          <a:p>
            <a:r>
              <a:rPr lang="en-US" dirty="0" smtClean="0"/>
              <a:t>Most effective in dissolving existing clots within the first 24 hours of </a:t>
            </a:r>
            <a:r>
              <a:rPr lang="en-US" dirty="0" err="1" smtClean="0"/>
              <a:t>thrombolic</a:t>
            </a:r>
            <a:r>
              <a:rPr lang="en-US" dirty="0" smtClean="0"/>
              <a:t> </a:t>
            </a:r>
            <a:r>
              <a:rPr lang="en-US" dirty="0" err="1" smtClean="0"/>
              <a:t>event</a:t>
            </a:r>
            <a:r>
              <a:rPr lang="en-US" b="1" dirty="0" err="1" smtClean="0"/>
              <a:t>.</a:t>
            </a:r>
            <a:r>
              <a:rPr lang="en-US" dirty="0" err="1" smtClean="0"/>
              <a:t>is</a:t>
            </a:r>
            <a:r>
              <a:rPr lang="en-US" dirty="0" smtClean="0"/>
              <a:t> given within the </a:t>
            </a:r>
            <a:r>
              <a:rPr lang="en-US" dirty="0" err="1" smtClean="0"/>
              <a:t>ﬁrst</a:t>
            </a:r>
            <a:r>
              <a:rPr lang="en-US" dirty="0" smtClean="0"/>
              <a:t> 3 days after acute thrombosis. Therapy initiated beyond 5 days after the onset of symptoms is significantly less effective </a:t>
            </a:r>
          </a:p>
          <a:p>
            <a:r>
              <a:rPr lang="en-US" dirty="0" smtClean="0"/>
              <a:t>However, thrombolytic therapy results in approximately a threefold greater incidence of bleeding than heparin. If bleeding occurs and cannot be stopped, the thrombolytic agent is discontinued.</a:t>
            </a:r>
          </a:p>
          <a:p>
            <a:endParaRPr lang="fr-F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Nonpharmacologic</a:t>
            </a:r>
            <a:r>
              <a:rPr lang="en-US" dirty="0" smtClean="0"/>
              <a:t> Therapies</a:t>
            </a:r>
            <a:r>
              <a:rPr lang="fr-FR" sz="4000" dirty="0" smtClean="0"/>
              <a:t/>
            </a:r>
            <a:br>
              <a:rPr lang="fr-FR" sz="4000" dirty="0" smtClean="0"/>
            </a:br>
            <a:endParaRPr lang="fr-FR" dirty="0"/>
          </a:p>
        </p:txBody>
      </p:sp>
      <p:sp>
        <p:nvSpPr>
          <p:cNvPr id="3" name="Content Placeholder 2"/>
          <p:cNvSpPr>
            <a:spLocks noGrp="1"/>
          </p:cNvSpPr>
          <p:nvPr>
            <p:ph idx="1"/>
          </p:nvPr>
        </p:nvSpPr>
        <p:spPr/>
        <p:txBody>
          <a:bodyPr>
            <a:normAutofit fontScale="77500" lnSpcReduction="20000"/>
          </a:bodyPr>
          <a:lstStyle/>
          <a:p>
            <a:pPr>
              <a:buNone/>
            </a:pPr>
            <a:endParaRPr lang="fr-FR" sz="2800" dirty="0" smtClean="0"/>
          </a:p>
          <a:p>
            <a:pPr lvl="0"/>
            <a:r>
              <a:rPr lang="en-US" dirty="0" smtClean="0"/>
              <a:t>Bed rest is used only with unfractionated heparin. When treating a superficial thrombosis or using low-molecular-weight heparin, the patient is encouraged to walk.</a:t>
            </a:r>
            <a:endParaRPr lang="fr-FR" sz="2800" dirty="0" smtClean="0"/>
          </a:p>
          <a:p>
            <a:pPr lvl="0"/>
            <a:r>
              <a:rPr lang="en-US" dirty="0" smtClean="0"/>
              <a:t>Elevation of affected extremity: at least 10 to 20 degrees above the level of the heart to enhance venous return and decrease swelling.</a:t>
            </a:r>
            <a:endParaRPr lang="fr-FR" sz="2800" dirty="0" smtClean="0"/>
          </a:p>
          <a:p>
            <a:pPr lvl="0"/>
            <a:r>
              <a:rPr lang="en-US" dirty="0" smtClean="0"/>
              <a:t>Compression: promotes venous return and reduces swelling.</a:t>
            </a:r>
            <a:endParaRPr lang="fr-FR" sz="2800" dirty="0" smtClean="0"/>
          </a:p>
          <a:p>
            <a:pPr lvl="1"/>
            <a:r>
              <a:rPr lang="en-US" dirty="0" smtClean="0"/>
              <a:t>Electrically or pneumatically controlled stockings, boots, or sleeve</a:t>
            </a:r>
            <a:endParaRPr lang="fr-FR" sz="2400" dirty="0" smtClean="0"/>
          </a:p>
          <a:p>
            <a:pPr lvl="1"/>
            <a:r>
              <a:rPr lang="en-US" dirty="0" smtClean="0"/>
              <a:t>Elastic stockings or garments (20 to 30 mm Hg with arterial disease secondarily, 30 to 40 mm Hg for isolated venous disease)</a:t>
            </a:r>
            <a:endParaRPr lang="fr-FR" sz="2400" dirty="0" smtClean="0"/>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Haematological disorders</a:t>
            </a:r>
            <a:endParaRPr lang="fr-FR"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ANEMIA </a:t>
            </a:r>
          </a:p>
          <a:p>
            <a:r>
              <a:rPr lang="en-US" dirty="0" smtClean="0"/>
              <a:t>It is not a </a:t>
            </a:r>
            <a:r>
              <a:rPr lang="en-US" dirty="0" err="1" smtClean="0"/>
              <a:t>speciﬁc</a:t>
            </a:r>
            <a:r>
              <a:rPr lang="en-US" dirty="0" smtClean="0"/>
              <a:t> disease state but a sign of an underlying disorder.</a:t>
            </a:r>
          </a:p>
          <a:p>
            <a:r>
              <a:rPr lang="en-US" dirty="0" smtClean="0"/>
              <a:t> a condition in which the hemoglobin concentration is lower than normal, </a:t>
            </a:r>
            <a:r>
              <a:rPr lang="en-US" dirty="0" err="1" smtClean="0"/>
              <a:t>reﬂects</a:t>
            </a:r>
            <a:r>
              <a:rPr lang="en-US" dirty="0" smtClean="0"/>
              <a:t> the presence of fewer than normal RBCs within the circulation. As a result, the amount of oxygen delivered to body tissues is also diminished. There are many different kinds of anemia etiologic categories:</a:t>
            </a:r>
          </a:p>
          <a:p>
            <a:endParaRPr lang="fr-F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pPr lvl="0"/>
            <a:r>
              <a:rPr lang="en-US" dirty="0" smtClean="0"/>
              <a:t>Dry heat:</a:t>
            </a:r>
            <a:endParaRPr lang="fr-FR" sz="2800" dirty="0" smtClean="0"/>
          </a:p>
          <a:p>
            <a:pPr lvl="1"/>
            <a:r>
              <a:rPr lang="en-US" dirty="0" smtClean="0"/>
              <a:t>Warm water bottles</a:t>
            </a:r>
            <a:endParaRPr lang="fr-FR" sz="2400" dirty="0" smtClean="0"/>
          </a:p>
          <a:p>
            <a:pPr lvl="0"/>
            <a:r>
              <a:rPr lang="en-US" dirty="0" smtClean="0"/>
              <a:t>Moist heat:</a:t>
            </a:r>
            <a:endParaRPr lang="fr-FR" sz="2800" dirty="0" smtClean="0"/>
          </a:p>
          <a:p>
            <a:pPr lvl="1"/>
            <a:r>
              <a:rPr lang="en-US" dirty="0" smtClean="0"/>
              <a:t>Hydrotherapy</a:t>
            </a:r>
            <a:endParaRPr lang="fr-FR" sz="2400" dirty="0" smtClean="0"/>
          </a:p>
          <a:p>
            <a:pPr lvl="1"/>
            <a:r>
              <a:rPr lang="en-US" dirty="0" smtClean="0"/>
              <a:t>Whirlpool bath</a:t>
            </a:r>
            <a:endParaRPr lang="fr-FR" sz="2400" dirty="0" smtClean="0"/>
          </a:p>
          <a:p>
            <a:pPr lvl="1"/>
            <a:r>
              <a:rPr lang="en-US" dirty="0" smtClean="0"/>
              <a:t>Warm compresses</a:t>
            </a:r>
            <a:endParaRPr lang="fr-FR" sz="2400" dirty="0" smtClean="0"/>
          </a:p>
          <a:p>
            <a:endParaRPr lang="fr-F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fontScale="90000"/>
          </a:bodyPr>
          <a:lstStyle/>
          <a:p>
            <a:r>
              <a:rPr lang="fr-FR" sz="3600" dirty="0" smtClean="0"/>
              <a:t/>
            </a:r>
            <a:br>
              <a:rPr lang="fr-FR" sz="3600" dirty="0" smtClean="0"/>
            </a:br>
            <a:r>
              <a:rPr lang="fr-FR" sz="3600" dirty="0" err="1" smtClean="0"/>
              <a:t>relieving</a:t>
            </a:r>
            <a:r>
              <a:rPr lang="fr-FR" sz="3600" dirty="0" smtClean="0"/>
              <a:t> pain</a:t>
            </a:r>
            <a:r>
              <a:rPr lang="fr-FR" sz="4000" dirty="0" smtClean="0"/>
              <a:t/>
            </a:r>
            <a:br>
              <a:rPr lang="fr-FR" sz="4000" dirty="0" smtClean="0"/>
            </a:br>
            <a:endParaRPr lang="fr-FR" dirty="0"/>
          </a:p>
        </p:txBody>
      </p:sp>
      <p:sp>
        <p:nvSpPr>
          <p:cNvPr id="4" name="Content Placeholder 3"/>
          <p:cNvSpPr>
            <a:spLocks noGrp="1"/>
          </p:cNvSpPr>
          <p:nvPr>
            <p:ph idx="1"/>
          </p:nvPr>
        </p:nvSpPr>
        <p:spPr/>
        <p:txBody>
          <a:bodyPr>
            <a:normAutofit fontScale="92500"/>
          </a:bodyPr>
          <a:lstStyle/>
          <a:p>
            <a:pPr lvl="0"/>
            <a:r>
              <a:rPr lang="en-US" dirty="0" smtClean="0"/>
              <a:t>Elevate legs as directed to promote venous drainage and reduce swelling.</a:t>
            </a:r>
            <a:endParaRPr lang="fr-FR" sz="2800" dirty="0" smtClean="0"/>
          </a:p>
          <a:p>
            <a:pPr lvl="0"/>
            <a:r>
              <a:rPr lang="en-US" dirty="0" smtClean="0"/>
              <a:t>Apply warm compresses or heating pad as directed to promote circulation and reduce pain.</a:t>
            </a:r>
            <a:endParaRPr lang="fr-FR" sz="2400" dirty="0" smtClean="0"/>
          </a:p>
          <a:p>
            <a:pPr lvl="0"/>
            <a:r>
              <a:rPr lang="en-US" dirty="0" smtClean="0"/>
              <a:t>Administer acetaminophen (Tylenol), codeine, or other analgesic   and as needed. Avoid the use of aspirin (or aspirin-containing drugs) and NSAIDs during anticoagulant therapy to prevent further risk of bleeding.</a:t>
            </a:r>
            <a:endParaRPr lang="fr-FR" sz="2800" dirty="0" smtClean="0"/>
          </a:p>
          <a:p>
            <a:endParaRPr lang="fr-F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Bleeding</a:t>
            </a:r>
            <a:r>
              <a:rPr lang="fr-FR" sz="4000" dirty="0" smtClean="0"/>
              <a:t/>
            </a:r>
            <a:br>
              <a:rPr lang="fr-FR" sz="4000" dirty="0" smtClean="0"/>
            </a:br>
            <a:endParaRPr lang="fr-FR" dirty="0"/>
          </a:p>
        </p:txBody>
      </p:sp>
      <p:sp>
        <p:nvSpPr>
          <p:cNvPr id="3" name="Content Placeholder 2"/>
          <p:cNvSpPr>
            <a:spLocks noGrp="1"/>
          </p:cNvSpPr>
          <p:nvPr>
            <p:ph idx="1"/>
          </p:nvPr>
        </p:nvSpPr>
        <p:spPr/>
        <p:txBody>
          <a:bodyPr>
            <a:normAutofit fontScale="92500" lnSpcReduction="20000"/>
          </a:bodyPr>
          <a:lstStyle/>
          <a:p>
            <a:pPr lvl="0"/>
            <a:r>
              <a:rPr lang="en-US" dirty="0" smtClean="0"/>
              <a:t>Follow precautions to prevent bleeding.</a:t>
            </a:r>
            <a:endParaRPr lang="fr-FR" sz="2800" dirty="0" smtClean="0"/>
          </a:p>
          <a:p>
            <a:pPr lvl="1"/>
            <a:r>
              <a:rPr lang="en-US" dirty="0" smtClean="0"/>
              <a:t>Handle patient carefully while turning and positioning.</a:t>
            </a:r>
            <a:endParaRPr lang="fr-FR" sz="2400" dirty="0" smtClean="0"/>
          </a:p>
          <a:p>
            <a:pPr lvl="1"/>
            <a:r>
              <a:rPr lang="en-US" dirty="0" smtClean="0"/>
              <a:t>Maintain pressure on I.V. and </a:t>
            </a:r>
            <a:r>
              <a:rPr lang="en-US" dirty="0" err="1" smtClean="0"/>
              <a:t>venipuncture</a:t>
            </a:r>
            <a:r>
              <a:rPr lang="en-US" dirty="0" smtClean="0"/>
              <a:t> sites for at least 5 minutes. Apply ice if patient is prone to bleeding.</a:t>
            </a:r>
            <a:endParaRPr lang="fr-FR" sz="2400" dirty="0" smtClean="0"/>
          </a:p>
          <a:p>
            <a:pPr lvl="1"/>
            <a:r>
              <a:rPr lang="en-US" dirty="0" smtClean="0"/>
              <a:t>Assist with ambulation and keep walkways/hallways free from clutter to prevent falls.</a:t>
            </a:r>
            <a:endParaRPr lang="fr-FR" sz="2400" dirty="0" smtClean="0"/>
          </a:p>
          <a:p>
            <a:pPr lvl="0"/>
            <a:r>
              <a:rPr lang="en-US" dirty="0" smtClean="0"/>
              <a:t>Observe carefully for any possible signs of bleeding and report immediately so that anticoagulant dosage may be reviewed and altered if necessary:</a:t>
            </a:r>
            <a:endParaRPr lang="fr-FR" sz="2800" dirty="0" smtClean="0"/>
          </a:p>
          <a:p>
            <a:endParaRPr lang="fr-F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Surgery</a:t>
            </a:r>
            <a:r>
              <a:rPr lang="fr-FR" dirty="0" smtClean="0"/>
              <a:t/>
            </a:r>
            <a:br>
              <a:rPr lang="fr-FR" dirty="0" smtClean="0"/>
            </a:br>
            <a:endParaRPr lang="fr-FR" dirty="0"/>
          </a:p>
        </p:txBody>
      </p:sp>
      <p:sp>
        <p:nvSpPr>
          <p:cNvPr id="3" name="Content Placeholder 2"/>
          <p:cNvSpPr>
            <a:spLocks noGrp="1"/>
          </p:cNvSpPr>
          <p:nvPr>
            <p:ph idx="1"/>
          </p:nvPr>
        </p:nvSpPr>
        <p:spPr/>
        <p:txBody>
          <a:bodyPr>
            <a:normAutofit lnSpcReduction="10000"/>
          </a:bodyPr>
          <a:lstStyle/>
          <a:p>
            <a:pPr lvl="0"/>
            <a:r>
              <a:rPr lang="en-US" dirty="0" smtClean="0"/>
              <a:t>Placement of a filter into the inferior vena cava to prevent pulmonary embolism in a patient who cannot tolerate prolonged anticoagulant therapy or who has recurrent emboli in the presence of adequate anticoagulation.</a:t>
            </a:r>
            <a:endParaRPr lang="fr-FR" dirty="0" smtClean="0"/>
          </a:p>
          <a:p>
            <a:pPr lvl="0"/>
            <a:r>
              <a:rPr lang="en-US" dirty="0" smtClean="0"/>
              <a:t>Thrombectomy may be necessary for severely compromised venous drainage of the extremity.</a:t>
            </a:r>
            <a:endParaRPr lang="fr-FR" dirty="0" smtClean="0"/>
          </a:p>
          <a:p>
            <a:endParaRPr lang="fr-F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a:t>
            </a:r>
            <a:endParaRPr lang="fr-FR" dirty="0"/>
          </a:p>
        </p:txBody>
      </p:sp>
      <p:sp>
        <p:nvSpPr>
          <p:cNvPr id="3" name="Content Placeholder 2"/>
          <p:cNvSpPr>
            <a:spLocks noGrp="1"/>
          </p:cNvSpPr>
          <p:nvPr>
            <p:ph idx="1"/>
          </p:nvPr>
        </p:nvSpPr>
        <p:spPr/>
        <p:txBody>
          <a:bodyPr/>
          <a:lstStyle/>
          <a:p>
            <a:r>
              <a:rPr lang="en-GB" dirty="0" smtClean="0"/>
              <a:t>Acute pulmonary embolism</a:t>
            </a:r>
          </a:p>
          <a:p>
            <a:r>
              <a:rPr lang="en-GB" dirty="0" smtClean="0"/>
              <a:t>Post thrombotic syndrome</a:t>
            </a:r>
          </a:p>
          <a:p>
            <a:r>
              <a:rPr lang="en-GB" dirty="0" smtClean="0"/>
              <a:t>Renal vein thrombosis</a:t>
            </a:r>
          </a:p>
          <a:p>
            <a:r>
              <a:rPr lang="en-GB" dirty="0" smtClean="0"/>
              <a:t>Heart attack</a:t>
            </a:r>
          </a:p>
          <a:p>
            <a:r>
              <a:rPr lang="en-GB" dirty="0" smtClean="0"/>
              <a:t>stroke</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a:t>
            </a:r>
            <a:endParaRPr lang="fr-FR"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Loss of RBCs—occurs with bleeding, potentially from any major source, such as the gastrointestinal tract, the uterus, the nose, or a wound </a:t>
            </a:r>
          </a:p>
          <a:p>
            <a:pPr>
              <a:buNone/>
            </a:pPr>
            <a:r>
              <a:rPr lang="en-US" dirty="0" smtClean="0"/>
              <a:t>• Decreased production of RBCs—can be caused by a </a:t>
            </a:r>
            <a:r>
              <a:rPr lang="en-US" dirty="0" err="1" smtClean="0"/>
              <a:t>deﬁ</a:t>
            </a:r>
            <a:r>
              <a:rPr lang="en-US" dirty="0" smtClean="0"/>
              <a:t>- </a:t>
            </a:r>
            <a:r>
              <a:rPr lang="en-US" dirty="0" err="1" smtClean="0"/>
              <a:t>ciency</a:t>
            </a:r>
            <a:r>
              <a:rPr lang="en-US" dirty="0" smtClean="0"/>
              <a:t> in cofactors (including folic acid, vitamin B12, and iron) required for </a:t>
            </a:r>
            <a:r>
              <a:rPr lang="en-US" dirty="0" err="1" smtClean="0"/>
              <a:t>erythropoiesis</a:t>
            </a:r>
            <a:r>
              <a:rPr lang="en-US" dirty="0" smtClean="0"/>
              <a:t>; RBC production may also be reduced if the bone marrow is suppressed (</a:t>
            </a:r>
            <a:r>
              <a:rPr lang="en-US" dirty="0" err="1" smtClean="0"/>
              <a:t>eg</a:t>
            </a:r>
            <a:r>
              <a:rPr lang="en-US" dirty="0" smtClean="0"/>
              <a:t>, by tumor, medications, toxins) or is inadequately stimulated because of a lack of erythropoietin (as occurs in chronic renal disease).</a:t>
            </a:r>
          </a:p>
          <a:p>
            <a:pPr>
              <a:buNone/>
            </a:pPr>
            <a:r>
              <a:rPr lang="en-US" dirty="0" smtClean="0"/>
              <a:t> • Increased destruction of RBCs—may occur because of an overactive RES (including </a:t>
            </a:r>
            <a:r>
              <a:rPr lang="en-US" dirty="0" err="1" smtClean="0"/>
              <a:t>hypersplenism</a:t>
            </a:r>
            <a:r>
              <a:rPr lang="en-US" dirty="0" smtClean="0"/>
              <a:t>) or because the bone marrow produces abnormal RBCs that are then de- </a:t>
            </a:r>
            <a:r>
              <a:rPr lang="en-US" dirty="0" err="1" smtClean="0"/>
              <a:t>stroyed</a:t>
            </a:r>
            <a:r>
              <a:rPr lang="en-US" dirty="0" smtClean="0"/>
              <a:t> by the RES (</a:t>
            </a:r>
            <a:r>
              <a:rPr lang="en-US" dirty="0" err="1" smtClean="0"/>
              <a:t>eg</a:t>
            </a:r>
            <a:r>
              <a:rPr lang="en-US" dirty="0" smtClean="0"/>
              <a:t>, sickle cell anemia)</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Hypoproliferative</a:t>
            </a:r>
            <a:r>
              <a:rPr lang="en-US" dirty="0" smtClean="0"/>
              <a:t> </a:t>
            </a:r>
            <a:r>
              <a:rPr lang="en-US" dirty="0" err="1" smtClean="0"/>
              <a:t>Anemias</a:t>
            </a:r>
            <a:endParaRPr lang="fr-FR"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IRON DEFICIENCY ANEMIA </a:t>
            </a:r>
          </a:p>
          <a:p>
            <a:r>
              <a:rPr lang="en-US" dirty="0" smtClean="0"/>
              <a:t>results when the intake of dietary iron is inadequate for hemoglobin synthesis. Develops when body iron stores are depleted. </a:t>
            </a:r>
          </a:p>
          <a:p>
            <a:pPr>
              <a:buNone/>
            </a:pPr>
            <a:r>
              <a:rPr lang="en-US" dirty="0" smtClean="0"/>
              <a:t>			</a:t>
            </a:r>
            <a:r>
              <a:rPr lang="en-US" b="1" dirty="0" smtClean="0"/>
              <a:t>causes</a:t>
            </a:r>
          </a:p>
          <a:p>
            <a:r>
              <a:rPr lang="en-US" dirty="0" smtClean="0"/>
              <a:t>inadequate intake of iron (seen with vegetarian diets) </a:t>
            </a:r>
          </a:p>
          <a:p>
            <a:r>
              <a:rPr lang="en-US" b="1" dirty="0" smtClean="0"/>
              <a:t>Increased need for iron in the body –</a:t>
            </a:r>
            <a:r>
              <a:rPr lang="en-US" dirty="0" err="1" smtClean="0"/>
              <a:t>I.e</a:t>
            </a:r>
            <a:r>
              <a:rPr lang="en-US" dirty="0" smtClean="0"/>
              <a:t>  in children, adolescents, and pregnant women</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fr-FR"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blood loss </a:t>
            </a:r>
          </a:p>
          <a:p>
            <a:pPr>
              <a:buFont typeface="Wingdings" pitchFamily="2" charset="2"/>
              <a:buChar char="ü"/>
            </a:pPr>
            <a:r>
              <a:rPr lang="en-US" dirty="0" smtClean="0"/>
              <a:t> from intestinal hookworm.</a:t>
            </a:r>
          </a:p>
          <a:p>
            <a:pPr>
              <a:buFont typeface="Wingdings" pitchFamily="2" charset="2"/>
              <a:buChar char="ü"/>
            </a:pPr>
            <a:r>
              <a:rPr lang="en-US" dirty="0" smtClean="0"/>
              <a:t>bleeding (from ulcers, gastritis, </a:t>
            </a:r>
            <a:r>
              <a:rPr lang="en-US" dirty="0" err="1" smtClean="0"/>
              <a:t>inﬂammatory</a:t>
            </a:r>
            <a:r>
              <a:rPr lang="en-US" dirty="0" smtClean="0"/>
              <a:t> bowel disease, or gastrointestinal tumors). </a:t>
            </a:r>
          </a:p>
          <a:p>
            <a:pPr>
              <a:buFont typeface="Wingdings" pitchFamily="2" charset="2"/>
              <a:buChar char="ü"/>
            </a:pPr>
            <a:r>
              <a:rPr lang="en-US" dirty="0" smtClean="0"/>
              <a:t>premenopausal women is </a:t>
            </a:r>
            <a:r>
              <a:rPr lang="en-US" dirty="0" err="1" smtClean="0"/>
              <a:t>menorrhagia</a:t>
            </a:r>
            <a:r>
              <a:rPr lang="en-US" dirty="0" smtClean="0"/>
              <a:t> (excessive menstrual bleeding)</a:t>
            </a:r>
          </a:p>
          <a:p>
            <a:r>
              <a:rPr lang="en-US" dirty="0" smtClean="0"/>
              <a:t>Patients with chronic alcoholism often have chronic blood loss from the gastrointestinal tract, which causes iron loss and eventual anemia. </a:t>
            </a:r>
          </a:p>
          <a:p>
            <a:r>
              <a:rPr lang="en-US" dirty="0" smtClean="0"/>
              <a:t> </a:t>
            </a:r>
            <a:r>
              <a:rPr lang="en-US" dirty="0" err="1" smtClean="0"/>
              <a:t>malabsorption</a:t>
            </a:r>
            <a:r>
              <a:rPr lang="en-US" dirty="0" smtClean="0"/>
              <a:t>, as is seen after </a:t>
            </a:r>
            <a:r>
              <a:rPr lang="en-US" dirty="0" err="1" smtClean="0"/>
              <a:t>gastrectomy</a:t>
            </a:r>
            <a:r>
              <a:rPr lang="en-US" dirty="0" smtClean="0"/>
              <a:t> or with celiac disease</a:t>
            </a:r>
          </a:p>
          <a:p>
            <a:r>
              <a:rPr lang="en-US" dirty="0" smtClean="0"/>
              <a:t>Certain drugs, food and caffeinated drinks</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Manifestations</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92500" lnSpcReduction="20000"/>
          </a:bodyPr>
          <a:lstStyle/>
          <a:p>
            <a:pPr lvl="0"/>
            <a:r>
              <a:rPr lang="en-US" dirty="0" smtClean="0"/>
              <a:t>Headache, dizziness, fatigue, tinnitus</a:t>
            </a:r>
          </a:p>
          <a:p>
            <a:pPr lvl="0"/>
            <a:r>
              <a:rPr lang="en-US" dirty="0" smtClean="0"/>
              <a:t>Fast or irregular heart beat</a:t>
            </a:r>
            <a:endParaRPr lang="fr-FR" dirty="0" smtClean="0"/>
          </a:p>
          <a:p>
            <a:pPr lvl="0"/>
            <a:r>
              <a:rPr lang="en-US" dirty="0" smtClean="0"/>
              <a:t>Palpitations, </a:t>
            </a:r>
            <a:r>
              <a:rPr lang="en-US" dirty="0" err="1" smtClean="0"/>
              <a:t>dyspnea</a:t>
            </a:r>
            <a:r>
              <a:rPr lang="en-US" dirty="0" smtClean="0"/>
              <a:t> on exertion, pallor of skin and mucous membranes</a:t>
            </a:r>
            <a:endParaRPr lang="fr-FR" dirty="0" smtClean="0"/>
          </a:p>
          <a:p>
            <a:pPr lvl="0"/>
            <a:r>
              <a:rPr lang="en-US" dirty="0" smtClean="0"/>
              <a:t>Smooth, sore tongue; </a:t>
            </a:r>
            <a:r>
              <a:rPr lang="en-US" dirty="0" err="1" smtClean="0"/>
              <a:t>cheilosis</a:t>
            </a:r>
            <a:r>
              <a:rPr lang="en-US" dirty="0" smtClean="0"/>
              <a:t> (lesions at corners of mouth)</a:t>
            </a:r>
          </a:p>
          <a:p>
            <a:pPr lvl="0"/>
            <a:r>
              <a:rPr lang="en-US" dirty="0" smtClean="0"/>
              <a:t>Pica (craving to eat unusual substances</a:t>
            </a:r>
            <a:endParaRPr lang="fr-FR" dirty="0" smtClean="0"/>
          </a:p>
          <a:p>
            <a:pPr lvl="0"/>
            <a:r>
              <a:rPr lang="en-US" dirty="0" err="1" smtClean="0"/>
              <a:t>Koilonychia</a:t>
            </a:r>
            <a:r>
              <a:rPr lang="en-US" dirty="0" smtClean="0"/>
              <a:t> (spoon-shaped fingernails)</a:t>
            </a:r>
          </a:p>
          <a:p>
            <a:r>
              <a:rPr lang="en-US" dirty="0" smtClean="0"/>
              <a:t>In  </a:t>
            </a:r>
            <a:r>
              <a:rPr lang="en-US" dirty="0" err="1" smtClean="0"/>
              <a:t>children:irritability,poor</a:t>
            </a:r>
            <a:r>
              <a:rPr lang="en-US" dirty="0" smtClean="0"/>
              <a:t> cognitive function and decline in psychomotor development</a:t>
            </a:r>
          </a:p>
          <a:p>
            <a:pPr lvl="0"/>
            <a:endParaRPr lang="fr-FR" dirty="0" smtClean="0"/>
          </a:p>
          <a:p>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Assessment and diagnostic findings</a:t>
            </a:r>
            <a:endParaRPr lang="en-US" dirty="0"/>
          </a:p>
        </p:txBody>
      </p:sp>
      <p:sp>
        <p:nvSpPr>
          <p:cNvPr id="3" name="Content Placeholder 2"/>
          <p:cNvSpPr>
            <a:spLocks noGrp="1"/>
          </p:cNvSpPr>
          <p:nvPr>
            <p:ph idx="1"/>
          </p:nvPr>
        </p:nvSpPr>
        <p:spPr/>
        <p:txBody>
          <a:bodyPr/>
          <a:lstStyle/>
          <a:p>
            <a:pPr marL="514350" indent="-514350">
              <a:buFont typeface="Wingdings" pitchFamily="2" charset="2"/>
              <a:buChar char="Ø"/>
            </a:pPr>
            <a:r>
              <a:rPr lang="en-US" dirty="0" smtClean="0"/>
              <a:t>Bone marrow aspiration</a:t>
            </a:r>
          </a:p>
          <a:p>
            <a:pPr marL="514350" indent="-514350">
              <a:buNone/>
            </a:pPr>
            <a:r>
              <a:rPr lang="en-US" dirty="0" smtClean="0"/>
              <a:t>	There is complete absence of iron from stores  and erythroblasts.</a:t>
            </a:r>
          </a:p>
          <a:p>
            <a:pPr marL="514350" indent="-514350">
              <a:buNone/>
            </a:pPr>
            <a:r>
              <a:rPr lang="en-US" dirty="0" smtClean="0"/>
              <a:t>	Erythroblasts are small and have a ragged cytoplasm</a:t>
            </a:r>
          </a:p>
          <a:p>
            <a:pPr marL="514350" indent="-514350">
              <a:buNone/>
            </a:pPr>
            <a:r>
              <a:rPr lang="en-US" b="1" dirty="0" err="1" smtClean="0"/>
              <a:t>Labaratory</a:t>
            </a:r>
            <a:r>
              <a:rPr lang="en-US" b="1" dirty="0" smtClean="0"/>
              <a:t> tests</a:t>
            </a:r>
          </a:p>
          <a:p>
            <a:pPr marL="514350" indent="-514350">
              <a:buFont typeface="Wingdings" pitchFamily="2" charset="2"/>
              <a:buChar char="Ø"/>
            </a:pPr>
            <a:r>
              <a:rPr lang="en-US" dirty="0" smtClean="0"/>
              <a:t>MCV and mean corpuscular hemoglobin reduced in relation to the severity of anemia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Diagnostic Evaluation</a:t>
            </a:r>
            <a:r>
              <a:rPr lang="fr-FR" dirty="0" smtClean="0"/>
              <a:t/>
            </a:r>
            <a:br>
              <a:rPr lang="fr-FR" dirty="0" smtClean="0"/>
            </a:br>
            <a:endParaRPr lang="fr-FR" dirty="0"/>
          </a:p>
        </p:txBody>
      </p:sp>
      <p:sp>
        <p:nvSpPr>
          <p:cNvPr id="3" name="Content Placeholder 2"/>
          <p:cNvSpPr>
            <a:spLocks noGrp="1"/>
          </p:cNvSpPr>
          <p:nvPr>
            <p:ph idx="1"/>
          </p:nvPr>
        </p:nvSpPr>
        <p:spPr/>
        <p:txBody>
          <a:bodyPr>
            <a:normAutofit/>
          </a:bodyPr>
          <a:lstStyle/>
          <a:p>
            <a:pPr lvl="0"/>
            <a:r>
              <a:rPr lang="en-US" dirty="0" smtClean="0"/>
              <a:t>CBC and iron profile decreased hemoglobin, </a:t>
            </a:r>
            <a:r>
              <a:rPr lang="en-US" dirty="0" err="1" smtClean="0"/>
              <a:t>hematocrit</a:t>
            </a:r>
            <a:r>
              <a:rPr lang="en-US" dirty="0" smtClean="0"/>
              <a:t>, serum iron, and </a:t>
            </a:r>
            <a:r>
              <a:rPr lang="en-US" dirty="0" err="1" smtClean="0"/>
              <a:t>ferritin</a:t>
            </a:r>
            <a:r>
              <a:rPr lang="en-US" dirty="0" smtClean="0"/>
              <a:t>; </a:t>
            </a:r>
            <a:endParaRPr lang="fr-FR" dirty="0" smtClean="0"/>
          </a:p>
          <a:p>
            <a:pPr lvl="0"/>
            <a:r>
              <a:rPr lang="en-US" dirty="0" smtClean="0"/>
              <a:t>Determination of source of chronic blood loss may include </a:t>
            </a:r>
            <a:r>
              <a:rPr lang="en-US" dirty="0" err="1" smtClean="0"/>
              <a:t>sigmoidoscopy</a:t>
            </a:r>
            <a:r>
              <a:rPr lang="en-US" dirty="0" smtClean="0"/>
              <a:t>, colonoscopy, upper and lower GI studies, stool and urine for occult blood examination.</a:t>
            </a:r>
            <a:endParaRPr lang="fr-FR" dirty="0" smtClean="0"/>
          </a:p>
          <a:p>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6"/>
            <a:ext cx="8229600" cy="1143000"/>
          </a:xfrm>
        </p:spPr>
        <p:txBody>
          <a:bodyPr>
            <a:normAutofit fontScale="90000"/>
          </a:bodyPr>
          <a:lstStyle/>
          <a:p>
            <a:r>
              <a:rPr lang="en-US" dirty="0" smtClean="0"/>
              <a:t>Medical Management</a:t>
            </a:r>
            <a:br>
              <a:rPr lang="en-US" dirty="0" smtClean="0"/>
            </a:br>
            <a:endParaRPr lang="fr-FR" dirty="0"/>
          </a:p>
        </p:txBody>
      </p:sp>
      <p:sp>
        <p:nvSpPr>
          <p:cNvPr id="3" name="Content Placeholder 2"/>
          <p:cNvSpPr>
            <a:spLocks noGrp="1"/>
          </p:cNvSpPr>
          <p:nvPr>
            <p:ph idx="1"/>
          </p:nvPr>
        </p:nvSpPr>
        <p:spPr/>
        <p:txBody>
          <a:bodyPr>
            <a:normAutofit fontScale="77500" lnSpcReduction="20000"/>
          </a:bodyPr>
          <a:lstStyle/>
          <a:p>
            <a:r>
              <a:rPr lang="en-US" dirty="0" smtClean="0"/>
              <a:t>The cause of iron </a:t>
            </a:r>
            <a:r>
              <a:rPr lang="en-US" dirty="0" err="1" smtClean="0"/>
              <a:t>deﬁciency</a:t>
            </a:r>
            <a:r>
              <a:rPr lang="en-US" dirty="0" smtClean="0"/>
              <a:t> should be investigated. Stool specimens should be tested for occult blood. colonoscopy, endoscopy, or other examination of the gastrointestinal tract to detect ulcerations, gastritis, polyps, or cancer.</a:t>
            </a:r>
          </a:p>
          <a:p>
            <a:r>
              <a:rPr lang="en-US" dirty="0" smtClean="0"/>
              <a:t> Several oral iron preparations—ferrous sulfate, ferrous </a:t>
            </a:r>
            <a:r>
              <a:rPr lang="en-US" dirty="0" err="1" smtClean="0"/>
              <a:t>gluconate</a:t>
            </a:r>
            <a:r>
              <a:rPr lang="en-US" dirty="0" smtClean="0"/>
              <a:t>, and ferrous.</a:t>
            </a:r>
          </a:p>
          <a:p>
            <a:r>
              <a:rPr lang="en-US" dirty="0" smtClean="0"/>
              <a:t> In  cases, oral iron is poorly absorbed or poorly tolerated, or iron supplementation is needed in large amounts. intravenous or intramuscular administration of iron </a:t>
            </a:r>
            <a:r>
              <a:rPr lang="en-US" dirty="0" err="1" smtClean="0"/>
              <a:t>dextran</a:t>
            </a:r>
            <a:r>
              <a:rPr lang="en-US" dirty="0" smtClean="0"/>
              <a:t> may be needed. Several doses are required to replenish the patient’s iron stores.</a:t>
            </a:r>
          </a:p>
          <a:p>
            <a:r>
              <a:rPr lang="en-US" dirty="0" smtClean="0"/>
              <a:t>Treat the underlying cause</a:t>
            </a:r>
          </a:p>
          <a:p>
            <a:r>
              <a:rPr lang="en-US" dirty="0" smtClean="0"/>
              <a:t>Provide diet rich in iron </a:t>
            </a:r>
            <a:r>
              <a:rPr lang="en-US" dirty="0" err="1" smtClean="0"/>
              <a:t>I,e</a:t>
            </a:r>
            <a:r>
              <a:rPr lang="en-US" dirty="0" smtClean="0"/>
              <a:t> red meat, leafy vegetables</a:t>
            </a:r>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Health education especially in high risk groups</a:t>
            </a:r>
          </a:p>
          <a:p>
            <a:pPr>
              <a:buNone/>
            </a:pPr>
            <a:r>
              <a:rPr lang="en-US" dirty="0" smtClean="0"/>
              <a:t>e.g. pregnant women</a:t>
            </a:r>
          </a:p>
          <a:p>
            <a:pPr>
              <a:buFont typeface="Wingdings" pitchFamily="2" charset="2"/>
              <a:buChar char="Ø"/>
            </a:pPr>
            <a:r>
              <a:rPr lang="en-US" dirty="0" smtClean="0"/>
              <a:t>Nutritional counseling on Iron rich foods e.g.meat,liver,beans and leafy green vegetables</a:t>
            </a:r>
          </a:p>
          <a:p>
            <a:pPr>
              <a:buFont typeface="Wingdings" pitchFamily="2" charset="2"/>
              <a:buChar char="Ø"/>
            </a:pPr>
            <a:r>
              <a:rPr lang="en-US" dirty="0" smtClean="0"/>
              <a:t>Health education on iron therapy compliance</a:t>
            </a:r>
          </a:p>
          <a:p>
            <a:pPr>
              <a:buFont typeface="Wingdings" pitchFamily="2" charset="2"/>
              <a:buChar char="Ø"/>
            </a:pPr>
            <a:r>
              <a:rPr lang="en-US" dirty="0" smtClean="0"/>
              <a:t>Advice the patient to take iron supplement an hour before meals since iron is best absorbed in an empty stomach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COURSE OUTLINE</a:t>
            </a:r>
            <a:endParaRPr lang="fr-FR" dirty="0"/>
          </a:p>
        </p:txBody>
      </p:sp>
      <p:sp>
        <p:nvSpPr>
          <p:cNvPr id="5" name="Content Placeholder 4"/>
          <p:cNvSpPr>
            <a:spLocks noGrp="1"/>
          </p:cNvSpPr>
          <p:nvPr>
            <p:ph idx="1"/>
          </p:nvPr>
        </p:nvSpPr>
        <p:spPr/>
        <p:txBody>
          <a:bodyPr>
            <a:normAutofit fontScale="77500" lnSpcReduction="20000"/>
          </a:bodyPr>
          <a:lstStyle/>
          <a:p>
            <a:r>
              <a:rPr lang="en-GB" dirty="0" smtClean="0"/>
              <a:t>Course objectives</a:t>
            </a:r>
          </a:p>
          <a:p>
            <a:r>
              <a:rPr lang="en-GB" dirty="0" smtClean="0"/>
              <a:t>Review of anatomy and physiology</a:t>
            </a:r>
          </a:p>
          <a:p>
            <a:r>
              <a:rPr lang="en-GB" dirty="0" smtClean="0"/>
              <a:t>Hematologic studies</a:t>
            </a:r>
          </a:p>
          <a:p>
            <a:endParaRPr lang="en-GB" dirty="0" smtClean="0"/>
          </a:p>
          <a:p>
            <a:pPr>
              <a:buNone/>
            </a:pPr>
            <a:r>
              <a:rPr lang="en-GB" b="1" dirty="0" smtClean="0"/>
              <a:t>Conditions</a:t>
            </a:r>
          </a:p>
          <a:p>
            <a:pPr>
              <a:buFont typeface="Wingdings" pitchFamily="2" charset="2"/>
              <a:buChar char="ü"/>
            </a:pPr>
            <a:r>
              <a:rPr lang="en-GB" dirty="0" smtClean="0"/>
              <a:t>Anaemia</a:t>
            </a:r>
          </a:p>
          <a:p>
            <a:pPr>
              <a:buFont typeface="Wingdings" pitchFamily="2" charset="2"/>
              <a:buChar char="ü"/>
            </a:pPr>
            <a:r>
              <a:rPr lang="en-GB" dirty="0" smtClean="0"/>
              <a:t>Sickle cell anaemia</a:t>
            </a:r>
          </a:p>
          <a:p>
            <a:pPr>
              <a:buFont typeface="Wingdings" pitchFamily="2" charset="2"/>
              <a:buChar char="ü"/>
            </a:pPr>
            <a:r>
              <a:rPr lang="en-GB" dirty="0" smtClean="0"/>
              <a:t>Leukaemia</a:t>
            </a:r>
          </a:p>
          <a:p>
            <a:pPr>
              <a:buFont typeface="Wingdings" pitchFamily="2" charset="2"/>
              <a:buChar char="ü"/>
            </a:pPr>
            <a:r>
              <a:rPr lang="en-GB" dirty="0" smtClean="0"/>
              <a:t>Deep venous thrombosis</a:t>
            </a:r>
          </a:p>
          <a:p>
            <a:r>
              <a:rPr lang="en-GB" dirty="0" smtClean="0"/>
              <a:t>End of </a:t>
            </a:r>
            <a:r>
              <a:rPr lang="en-GB" dirty="0" err="1" smtClean="0"/>
              <a:t>sem</a:t>
            </a:r>
            <a:r>
              <a:rPr lang="en-GB" dirty="0" smtClean="0"/>
              <a:t> 2 exam- total 100%.mcqs- 10mks, 	</a:t>
            </a:r>
            <a:r>
              <a:rPr lang="en-GB" dirty="0" err="1" smtClean="0"/>
              <a:t>saq</a:t>
            </a:r>
            <a:r>
              <a:rPr lang="en-GB" dirty="0" smtClean="0"/>
              <a:t>- 20mks,  </a:t>
            </a:r>
            <a:r>
              <a:rPr lang="en-GB" dirty="0" err="1" smtClean="0"/>
              <a:t>laq</a:t>
            </a:r>
            <a:r>
              <a:rPr lang="en-GB" dirty="0" smtClean="0"/>
              <a:t>- 20mks.</a:t>
            </a:r>
          </a:p>
          <a:p>
            <a:r>
              <a:rPr lang="en-GB" dirty="0" smtClean="0"/>
              <a:t>Pass mark – 50%.NOTES- HANDOUT TO BE GIVEN</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t> It can be taken with food in case of side effects. It can also be taken in the liquid form though it stains the teeth. To avoid staining, advice the client/patient to use a straw or rinse the mouth with water after taking it.</a:t>
            </a:r>
          </a:p>
          <a:p>
            <a:pPr>
              <a:buFont typeface="Wingdings" pitchFamily="2" charset="2"/>
              <a:buChar char="Ø"/>
            </a:pPr>
            <a:r>
              <a:rPr lang="en-US" dirty="0" smtClean="0"/>
              <a:t>Antacids and dairy products should not be taken together with iron because they diminish its absorption</a:t>
            </a:r>
          </a:p>
          <a:p>
            <a:pPr>
              <a:buFont typeface="Wingdings" pitchFamily="2" charset="2"/>
              <a:buChar char="Ø"/>
            </a:pPr>
            <a:r>
              <a:rPr lang="en-US" dirty="0" smtClean="0"/>
              <a:t>To prevent gastrointestinal distress where more than one is prescribed a day, start with one tablet for few days, then increase to two</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a:t>
            </a:r>
            <a:endParaRPr lang="fr-FR" dirty="0"/>
          </a:p>
        </p:txBody>
      </p:sp>
      <p:sp>
        <p:nvSpPr>
          <p:cNvPr id="3" name="Content Placeholder 2"/>
          <p:cNvSpPr>
            <a:spLocks noGrp="1"/>
          </p:cNvSpPr>
          <p:nvPr>
            <p:ph idx="1"/>
          </p:nvPr>
        </p:nvSpPr>
        <p:spPr/>
        <p:txBody>
          <a:bodyPr>
            <a:normAutofit fontScale="47500" lnSpcReduction="20000"/>
          </a:bodyPr>
          <a:lstStyle/>
          <a:p>
            <a:pPr>
              <a:buNone/>
            </a:pPr>
            <a:r>
              <a:rPr lang="en-US" sz="5100" dirty="0" smtClean="0"/>
              <a:t>Increasing Activity Tolerance</a:t>
            </a:r>
            <a:endParaRPr lang="fr-FR" sz="5100" dirty="0" smtClean="0"/>
          </a:p>
          <a:p>
            <a:pPr lvl="0"/>
            <a:r>
              <a:rPr lang="en-US" sz="5100" dirty="0" smtClean="0"/>
              <a:t>Assess level of fatigue and normal sleep pattern; determine activities that cause fatigue.</a:t>
            </a:r>
            <a:endParaRPr lang="fr-FR" sz="5100" dirty="0" smtClean="0"/>
          </a:p>
          <a:p>
            <a:pPr lvl="0"/>
            <a:r>
              <a:rPr lang="en-US" sz="5100" dirty="0" smtClean="0"/>
              <a:t>Assist in developing a schedule of activity, rest periods, and sleep.</a:t>
            </a:r>
            <a:endParaRPr lang="fr-FR" sz="5100" dirty="0" smtClean="0"/>
          </a:p>
          <a:p>
            <a:pPr lvl="0"/>
            <a:r>
              <a:rPr lang="en-US" sz="5100" dirty="0" smtClean="0"/>
              <a:t>Encourage conditioning exercises to increase strength and endurance.</a:t>
            </a:r>
            <a:endParaRPr lang="fr-FR" sz="5100" dirty="0" smtClean="0"/>
          </a:p>
          <a:p>
            <a:pPr>
              <a:buNone/>
            </a:pPr>
            <a:r>
              <a:rPr lang="en-US" sz="5100" dirty="0" smtClean="0"/>
              <a:t>Maximizing Tissue Perfusion</a:t>
            </a:r>
            <a:endParaRPr lang="fr-FR" sz="5100" dirty="0" smtClean="0"/>
          </a:p>
          <a:p>
            <a:pPr lvl="0"/>
            <a:r>
              <a:rPr lang="en-US" sz="5100" dirty="0" smtClean="0"/>
              <a:t>Assess patient for palpitations, chest pain, dizziness, and shortness of breath; minimize activities that cause these symptoms.</a:t>
            </a:r>
            <a:endParaRPr lang="fr-FR" sz="5100" dirty="0" smtClean="0"/>
          </a:p>
          <a:p>
            <a:pPr lvl="0"/>
            <a:r>
              <a:rPr lang="en-US" sz="5100" dirty="0" smtClean="0"/>
              <a:t>Elevate head of bed and provide supplemental oxygen  .</a:t>
            </a:r>
            <a:endParaRPr lang="fr-FR" sz="5100" dirty="0" smtClean="0"/>
          </a:p>
          <a:p>
            <a:pPr lvl="0"/>
            <a:r>
              <a:rPr lang="en-US" sz="5100" dirty="0" smtClean="0"/>
              <a:t>Monitor vital signs and fluid balance.</a:t>
            </a:r>
            <a:endParaRPr lang="fr-FR" sz="5100" dirty="0" smtClean="0"/>
          </a:p>
          <a:p>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MEGALOBLASTIC ANEMIAS</a:t>
            </a:r>
            <a:endParaRPr lang="fr-FR"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anemias</a:t>
            </a:r>
            <a:r>
              <a:rPr lang="en-US" dirty="0" smtClean="0"/>
              <a:t> caused by deficiencies of vitamin B12 or folic acid, both vitamins are essential for normal DNA synthesis.</a:t>
            </a:r>
          </a:p>
          <a:p>
            <a:r>
              <a:rPr lang="en-US" dirty="0" smtClean="0"/>
              <a:t> A </a:t>
            </a:r>
            <a:r>
              <a:rPr lang="en-US" dirty="0" err="1" smtClean="0"/>
              <a:t>megaloblast</a:t>
            </a:r>
            <a:r>
              <a:rPr lang="en-US" dirty="0" smtClean="0"/>
              <a:t> is a large, nucleated erythrocyte with delayed and abnormal nuclear maturation. </a:t>
            </a:r>
          </a:p>
          <a:p>
            <a:pPr>
              <a:buNone/>
            </a:pPr>
            <a:r>
              <a:rPr lang="en-US" dirty="0" smtClean="0"/>
              <a:t>PERNICIOUS ANAEMIA</a:t>
            </a:r>
          </a:p>
          <a:p>
            <a:r>
              <a:rPr lang="en-US" dirty="0" smtClean="0"/>
              <a:t>a type of megaloblastic anemia associated with vitamin B12deficiency</a:t>
            </a: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PATHOPHYSIOLOGY</a:t>
            </a:r>
            <a:endParaRPr lang="fr-FR" dirty="0"/>
          </a:p>
        </p:txBody>
      </p:sp>
      <p:sp>
        <p:nvSpPr>
          <p:cNvPr id="3" name="Content Placeholder 2"/>
          <p:cNvSpPr>
            <a:spLocks noGrp="1"/>
          </p:cNvSpPr>
          <p:nvPr>
            <p:ph idx="1"/>
          </p:nvPr>
        </p:nvSpPr>
        <p:spPr/>
        <p:txBody>
          <a:bodyPr>
            <a:normAutofit fontScale="85000" lnSpcReduction="20000"/>
          </a:bodyPr>
          <a:lstStyle/>
          <a:p>
            <a:pPr lvl="0"/>
            <a:r>
              <a:rPr lang="en-US" dirty="0" smtClean="0"/>
              <a:t>Vitamin B</a:t>
            </a:r>
            <a:r>
              <a:rPr lang="en-US" baseline="-25000" dirty="0" smtClean="0"/>
              <a:t>12</a:t>
            </a:r>
            <a:r>
              <a:rPr lang="en-US" dirty="0" smtClean="0"/>
              <a:t> is necessary for normal DNA synthesis in maturing RBCs.</a:t>
            </a:r>
            <a:endParaRPr lang="fr-FR" dirty="0" smtClean="0"/>
          </a:p>
          <a:p>
            <a:pPr lvl="0"/>
            <a:r>
              <a:rPr lang="en-US" dirty="0" smtClean="0"/>
              <a:t>Normal gastric mucosa secretes a substance called intrinsic factor, necessary for absorption of vitamin B</a:t>
            </a:r>
            <a:r>
              <a:rPr lang="en-US" baseline="-25000" dirty="0" smtClean="0"/>
              <a:t>12</a:t>
            </a:r>
            <a:r>
              <a:rPr lang="en-US" dirty="0" smtClean="0"/>
              <a:t> in ileum. If a defect exists in gastric mucosa, or after </a:t>
            </a:r>
            <a:r>
              <a:rPr lang="en-US" dirty="0" err="1" smtClean="0"/>
              <a:t>gastrectomy</a:t>
            </a:r>
            <a:r>
              <a:rPr lang="en-US" dirty="0" smtClean="0"/>
              <a:t> or small bowel disease, intrinsic factor may not be secreted and orally ingested B</a:t>
            </a:r>
            <a:r>
              <a:rPr lang="en-US" baseline="-25000" dirty="0" smtClean="0"/>
              <a:t>12</a:t>
            </a:r>
            <a:r>
              <a:rPr lang="en-US" dirty="0" smtClean="0"/>
              <a:t> not absorbed.</a:t>
            </a:r>
            <a:endParaRPr lang="fr-FR" dirty="0" smtClean="0"/>
          </a:p>
          <a:p>
            <a:pPr lvl="0"/>
            <a:r>
              <a:rPr lang="en-US" dirty="0" smtClean="0"/>
              <a:t>Some drugs interfere with B</a:t>
            </a:r>
            <a:r>
              <a:rPr lang="en-US" baseline="-25000" dirty="0" smtClean="0"/>
              <a:t>12</a:t>
            </a:r>
            <a:r>
              <a:rPr lang="en-US" dirty="0" smtClean="0"/>
              <a:t> absorption, notably ascorbic acid, </a:t>
            </a:r>
            <a:r>
              <a:rPr lang="en-US" dirty="0" err="1" smtClean="0"/>
              <a:t>cholestyramine</a:t>
            </a:r>
            <a:r>
              <a:rPr lang="en-US" dirty="0" smtClean="0"/>
              <a:t>, </a:t>
            </a:r>
            <a:r>
              <a:rPr lang="en-US" dirty="0" err="1" smtClean="0"/>
              <a:t>colchicine</a:t>
            </a:r>
            <a:r>
              <a:rPr lang="en-US" dirty="0" smtClean="0"/>
              <a:t>, neomycin, </a:t>
            </a:r>
            <a:r>
              <a:rPr lang="en-US" dirty="0" err="1" smtClean="0"/>
              <a:t>cimetidine</a:t>
            </a:r>
            <a:r>
              <a:rPr lang="en-US" dirty="0" smtClean="0"/>
              <a:t>, and hormonal contraceptives.</a:t>
            </a:r>
            <a:endParaRPr lang="fr-FR" dirty="0" smtClean="0"/>
          </a:p>
          <a:p>
            <a:r>
              <a:rPr lang="en-US" dirty="0" smtClean="0"/>
              <a:t>Primarily a disorder of older people</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Manifestations</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92500" lnSpcReduction="20000"/>
          </a:bodyPr>
          <a:lstStyle/>
          <a:p>
            <a:pPr lvl="0"/>
            <a:r>
              <a:rPr lang="en-US" dirty="0" smtClean="0"/>
              <a:t>pallor, fatigue, </a:t>
            </a:r>
            <a:r>
              <a:rPr lang="en-US" dirty="0" err="1" smtClean="0"/>
              <a:t>dyspnea</a:t>
            </a:r>
            <a:r>
              <a:rPr lang="en-US" dirty="0" smtClean="0"/>
              <a:t> on exertion, palpitations. May be angina pectoris and heart failure in the elderly or those predisposed to heart disease.</a:t>
            </a:r>
            <a:endParaRPr lang="fr-FR" dirty="0" smtClean="0"/>
          </a:p>
          <a:p>
            <a:pPr lvl="0"/>
            <a:r>
              <a:rPr lang="en-US" dirty="0" smtClean="0"/>
              <a:t>Of underlying GI dysfunction sore mouth, </a:t>
            </a:r>
            <a:r>
              <a:rPr lang="en-US" dirty="0" err="1" smtClean="0"/>
              <a:t>glossitis</a:t>
            </a:r>
            <a:r>
              <a:rPr lang="en-US" dirty="0" smtClean="0"/>
              <a:t>, anorexia, nausea, vomiting, loss of weight, indigestion, </a:t>
            </a:r>
            <a:r>
              <a:rPr lang="en-US" dirty="0" err="1" smtClean="0"/>
              <a:t>epigastric</a:t>
            </a:r>
            <a:r>
              <a:rPr lang="en-US" dirty="0" smtClean="0"/>
              <a:t> discomfort, recurring diarrhea or constipation.</a:t>
            </a:r>
            <a:endParaRPr lang="fr-FR" dirty="0" smtClean="0"/>
          </a:p>
          <a:p>
            <a:pPr lvl="0"/>
            <a:r>
              <a:rPr lang="en-US" dirty="0" smtClean="0"/>
              <a:t>Of neuropathy (occurs in high percentage of untreated patients) </a:t>
            </a:r>
            <a:r>
              <a:rPr lang="en-US" dirty="0" err="1" smtClean="0"/>
              <a:t>paresthesia</a:t>
            </a:r>
            <a:r>
              <a:rPr lang="en-US" dirty="0" smtClean="0"/>
              <a:t> that involves hands and feet, gait disturbance, bladder and bowel dysfunction,.</a:t>
            </a:r>
            <a:endParaRPr lang="fr-FR" dirty="0" smtClean="0"/>
          </a:p>
          <a:p>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Diagnostic Evaluation</a:t>
            </a:r>
            <a:r>
              <a:rPr lang="fr-FR" dirty="0" smtClean="0"/>
              <a:t/>
            </a:r>
            <a:br>
              <a:rPr lang="fr-FR" dirty="0" smtClean="0"/>
            </a:br>
            <a:endParaRPr lang="fr-FR" dirty="0"/>
          </a:p>
        </p:txBody>
      </p:sp>
      <p:sp>
        <p:nvSpPr>
          <p:cNvPr id="3" name="Content Placeholder 2"/>
          <p:cNvSpPr>
            <a:spLocks noGrp="1"/>
          </p:cNvSpPr>
          <p:nvPr>
            <p:ph idx="1"/>
          </p:nvPr>
        </p:nvSpPr>
        <p:spPr/>
        <p:txBody>
          <a:bodyPr>
            <a:normAutofit/>
          </a:bodyPr>
          <a:lstStyle/>
          <a:p>
            <a:pPr lvl="0"/>
            <a:r>
              <a:rPr lang="en-US" dirty="0" smtClean="0"/>
              <a:t>CBC and blood smear decreased hemoglobin and </a:t>
            </a:r>
            <a:r>
              <a:rPr lang="en-US" dirty="0" err="1" smtClean="0"/>
              <a:t>hematocrit</a:t>
            </a:r>
            <a:r>
              <a:rPr lang="en-US" dirty="0" smtClean="0"/>
              <a:t>; marked variation in size and shape of RBCs with a variable number of unusually large cells</a:t>
            </a:r>
            <a:endParaRPr lang="fr-FR" dirty="0" smtClean="0"/>
          </a:p>
          <a:p>
            <a:pPr lvl="0"/>
            <a:r>
              <a:rPr lang="en-US" dirty="0" smtClean="0"/>
              <a:t>Folic acid (normal) and B</a:t>
            </a:r>
            <a:r>
              <a:rPr lang="en-US" baseline="-25000" dirty="0" smtClean="0"/>
              <a:t>12</a:t>
            </a:r>
            <a:r>
              <a:rPr lang="en-US" dirty="0" smtClean="0"/>
              <a:t> levels (decreased).</a:t>
            </a:r>
            <a:endParaRPr lang="fr-FR" dirty="0" smtClean="0"/>
          </a:p>
          <a:p>
            <a:pPr lvl="0"/>
            <a:r>
              <a:rPr lang="en-US" dirty="0" smtClean="0"/>
              <a:t>Gastric analysis volume and acidity of gastric juice diminished.</a:t>
            </a:r>
            <a:endParaRPr lang="fr-FR" dirty="0" smtClean="0"/>
          </a:p>
          <a:p>
            <a:r>
              <a:rPr lang="en-US" dirty="0" smtClean="0"/>
              <a:t>Schilling test for absorption of vitamin B</a:t>
            </a:r>
            <a:r>
              <a:rPr lang="en-US" baseline="-25000" dirty="0" smtClean="0"/>
              <a:t>12</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25000" lnSpcReduction="20000"/>
          </a:bodyPr>
          <a:lstStyle/>
          <a:p>
            <a:r>
              <a:rPr lang="en-US" sz="9600" dirty="0" err="1" smtClean="0"/>
              <a:t>Parenteral</a:t>
            </a:r>
            <a:r>
              <a:rPr lang="en-US" sz="9600" dirty="0" smtClean="0"/>
              <a:t> replacement with </a:t>
            </a:r>
            <a:r>
              <a:rPr lang="en-US" sz="9600" dirty="0" err="1" smtClean="0"/>
              <a:t>hydroxocobalamin</a:t>
            </a:r>
            <a:r>
              <a:rPr lang="en-US" sz="9600" dirty="0" smtClean="0"/>
              <a:t> or </a:t>
            </a:r>
            <a:r>
              <a:rPr lang="en-US" sz="9600" dirty="0" err="1" smtClean="0"/>
              <a:t>cyanocobalamin</a:t>
            </a:r>
            <a:r>
              <a:rPr lang="en-US" sz="9600" dirty="0" smtClean="0"/>
              <a:t> (B</a:t>
            </a:r>
            <a:r>
              <a:rPr lang="en-US" sz="9600" baseline="-25000" dirty="0" smtClean="0"/>
              <a:t>12</a:t>
            </a:r>
            <a:r>
              <a:rPr lang="en-US" sz="9600" dirty="0" smtClean="0"/>
              <a:t>) is necessary by I.M. injection from health care provider, generally every month.</a:t>
            </a:r>
          </a:p>
          <a:p>
            <a:pPr>
              <a:buNone/>
            </a:pPr>
            <a:r>
              <a:rPr lang="en-US" sz="9600" dirty="0" smtClean="0"/>
              <a:t>Nursing Interventions</a:t>
            </a:r>
            <a:endParaRPr lang="fr-FR" sz="9600" dirty="0" smtClean="0"/>
          </a:p>
          <a:p>
            <a:r>
              <a:rPr lang="en-US" sz="9600" dirty="0" smtClean="0"/>
              <a:t>Improving Thought Processes</a:t>
            </a:r>
            <a:r>
              <a:rPr lang="fr-FR" sz="9600" dirty="0" smtClean="0"/>
              <a:t> BY </a:t>
            </a:r>
            <a:r>
              <a:rPr lang="en-US" sz="9600" dirty="0" smtClean="0"/>
              <a:t>Administering </a:t>
            </a:r>
            <a:r>
              <a:rPr lang="en-US" sz="9600" dirty="0" err="1" smtClean="0"/>
              <a:t>parenteral</a:t>
            </a:r>
            <a:r>
              <a:rPr lang="en-US" sz="9600" dirty="0" smtClean="0"/>
              <a:t> vitamin B</a:t>
            </a:r>
            <a:r>
              <a:rPr lang="en-US" sz="9600" baseline="-25000" dirty="0" smtClean="0"/>
              <a:t>12</a:t>
            </a:r>
            <a:r>
              <a:rPr lang="en-US" sz="9600" dirty="0" smtClean="0"/>
              <a:t>.</a:t>
            </a:r>
            <a:endParaRPr lang="fr-FR" sz="9600" dirty="0" smtClean="0"/>
          </a:p>
          <a:p>
            <a:pPr lvl="0"/>
            <a:r>
              <a:rPr lang="en-US" sz="9600" dirty="0" smtClean="0"/>
              <a:t>Provide patient with quiet, supportive environment; reorient to time, place, and person if needed; give instructions and information in short, simple sentences and reinforce frequently..</a:t>
            </a:r>
            <a:endParaRPr lang="fr-FR" sz="9600" dirty="0" smtClean="0"/>
          </a:p>
          <a:p>
            <a:pPr lvl="0"/>
            <a:r>
              <a:rPr lang="en-US" sz="9600" dirty="0" smtClean="0"/>
              <a:t>Refer patient for physical therapy and occupational therapy as appropriate.</a:t>
            </a:r>
            <a:endParaRPr lang="fr-FR" sz="9600" dirty="0" smtClean="0"/>
          </a:p>
          <a:p>
            <a:r>
              <a:rPr lang="en-US" sz="9600" dirty="0" smtClean="0"/>
              <a:t>Provide safe, uncluttered environment</a:t>
            </a:r>
            <a:r>
              <a:rPr lang="en-US" dirty="0" smtClean="0"/>
              <a:t>; </a:t>
            </a:r>
            <a:endParaRPr lang="fr-FR"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FOLIC ACID DEFICIENCY</a:t>
            </a:r>
            <a:endParaRPr lang="fr-FR" dirty="0"/>
          </a:p>
        </p:txBody>
      </p:sp>
      <p:sp>
        <p:nvSpPr>
          <p:cNvPr id="3" name="Content Placeholder 2"/>
          <p:cNvSpPr>
            <a:spLocks noGrp="1"/>
          </p:cNvSpPr>
          <p:nvPr>
            <p:ph idx="1"/>
          </p:nvPr>
        </p:nvSpPr>
        <p:spPr/>
        <p:txBody>
          <a:bodyPr>
            <a:normAutofit fontScale="77500" lnSpcReduction="20000"/>
          </a:bodyPr>
          <a:lstStyle/>
          <a:p>
            <a:r>
              <a:rPr lang="en-US" dirty="0" smtClean="0"/>
              <a:t>Chronic megaloblastic anemia caused by folic acid (</a:t>
            </a:r>
            <a:r>
              <a:rPr lang="en-US" dirty="0" err="1" smtClean="0"/>
              <a:t>folate</a:t>
            </a:r>
            <a:r>
              <a:rPr lang="en-US" dirty="0" smtClean="0"/>
              <a:t>) deficiency.</a:t>
            </a:r>
            <a:endParaRPr lang="fr-FR" dirty="0" smtClean="0"/>
          </a:p>
          <a:p>
            <a:pPr>
              <a:buNone/>
            </a:pPr>
            <a:r>
              <a:rPr lang="en-US" b="1" dirty="0" smtClean="0"/>
              <a:t>causes</a:t>
            </a:r>
            <a:endParaRPr lang="fr-FR" dirty="0" smtClean="0"/>
          </a:p>
          <a:p>
            <a:pPr lvl="0"/>
            <a:r>
              <a:rPr lang="en-US" dirty="0" smtClean="0"/>
              <a:t>Dietary deficiency, malnutrition, marginal diets, excessive cooking of foods.</a:t>
            </a:r>
            <a:endParaRPr lang="fr-FR" dirty="0" smtClean="0"/>
          </a:p>
          <a:p>
            <a:pPr lvl="0"/>
            <a:r>
              <a:rPr lang="en-US" dirty="0" smtClean="0"/>
              <a:t>Impaired absorption in jejunum (</a:t>
            </a:r>
            <a:r>
              <a:rPr lang="en-US" dirty="0" err="1" smtClean="0"/>
              <a:t>eg</a:t>
            </a:r>
            <a:r>
              <a:rPr lang="en-US" dirty="0" smtClean="0"/>
              <a:t>, with small bowel disease).</a:t>
            </a:r>
            <a:endParaRPr lang="fr-FR" dirty="0" smtClean="0"/>
          </a:p>
          <a:p>
            <a:pPr lvl="0"/>
            <a:r>
              <a:rPr lang="en-US" dirty="0" smtClean="0"/>
              <a:t>Increased requirements (</a:t>
            </a:r>
            <a:r>
              <a:rPr lang="en-US" dirty="0" err="1" smtClean="0"/>
              <a:t>eg</a:t>
            </a:r>
            <a:r>
              <a:rPr lang="en-US" dirty="0" smtClean="0"/>
              <a:t>, with chronic hemolytic anemia, pregnancy).</a:t>
            </a:r>
            <a:endParaRPr lang="fr-FR" dirty="0" smtClean="0"/>
          </a:p>
          <a:p>
            <a:pPr lvl="0"/>
            <a:r>
              <a:rPr lang="en-US" dirty="0" smtClean="0"/>
              <a:t>Impaired utilization from folic acid antagonists (</a:t>
            </a:r>
            <a:r>
              <a:rPr lang="en-US" dirty="0" err="1" smtClean="0"/>
              <a:t>methotrexate</a:t>
            </a:r>
            <a:r>
              <a:rPr lang="en-US" dirty="0" smtClean="0"/>
              <a:t>) and other drugs (</a:t>
            </a:r>
            <a:r>
              <a:rPr lang="en-US" dirty="0" err="1" smtClean="0"/>
              <a:t>phenytoin</a:t>
            </a:r>
            <a:r>
              <a:rPr lang="en-US" dirty="0" smtClean="0"/>
              <a:t>, broad spectrum antibiotics, alcohol, hormonal contraceptives).</a:t>
            </a:r>
            <a:endParaRPr lang="fr-FR" dirty="0" smtClean="0"/>
          </a:p>
          <a:p>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85000" lnSpcReduction="10000"/>
          </a:bodyPr>
          <a:lstStyle/>
          <a:p>
            <a:pPr>
              <a:buNone/>
            </a:pPr>
            <a:r>
              <a:rPr lang="en-US" b="1" dirty="0" smtClean="0"/>
              <a:t>Clinical Manifestations</a:t>
            </a:r>
            <a:endParaRPr lang="fr-FR" b="1" dirty="0" smtClean="0"/>
          </a:p>
          <a:p>
            <a:pPr lvl="0"/>
            <a:r>
              <a:rPr lang="en-US" dirty="0" smtClean="0"/>
              <a:t>fatigue, weakness, pallor, dizziness, headache, tachycardia.</a:t>
            </a:r>
            <a:endParaRPr lang="fr-FR" dirty="0" smtClean="0"/>
          </a:p>
          <a:p>
            <a:pPr lvl="0"/>
            <a:r>
              <a:rPr lang="en-US" dirty="0" smtClean="0"/>
              <a:t>sore tongue, cracked lips.</a:t>
            </a:r>
            <a:endParaRPr lang="fr-FR" dirty="0" smtClean="0"/>
          </a:p>
          <a:p>
            <a:pPr>
              <a:buNone/>
            </a:pPr>
            <a:r>
              <a:rPr lang="en-US" b="1" dirty="0" smtClean="0"/>
              <a:t>Diagnostic Evaluation</a:t>
            </a:r>
            <a:endParaRPr lang="fr-FR" b="1" dirty="0" smtClean="0"/>
          </a:p>
          <a:p>
            <a:pPr lvl="0"/>
            <a:r>
              <a:rPr lang="en-US" dirty="0" smtClean="0"/>
              <a:t>Vitamin B</a:t>
            </a:r>
            <a:r>
              <a:rPr lang="en-US" baseline="-25000" dirty="0" smtClean="0"/>
              <a:t>12</a:t>
            </a:r>
            <a:r>
              <a:rPr lang="en-US" dirty="0" smtClean="0"/>
              <a:t> and folic acid level folic acid will be decreased.</a:t>
            </a:r>
            <a:endParaRPr lang="fr-FR" dirty="0" smtClean="0"/>
          </a:p>
          <a:p>
            <a:pPr lvl="0"/>
            <a:r>
              <a:rPr lang="en-US" dirty="0" smtClean="0"/>
              <a:t>CBC will show decreased RBC, hemoglobin, and </a:t>
            </a:r>
            <a:r>
              <a:rPr lang="en-US" dirty="0" err="1" smtClean="0"/>
              <a:t>hematocrit</a:t>
            </a:r>
            <a:r>
              <a:rPr lang="en-US" dirty="0" smtClean="0"/>
              <a:t> with increased mean corpuscular volume and mean corpuscular hemoglobin concentration.</a:t>
            </a:r>
            <a:endParaRPr lang="fr-FR" dirty="0" smtClean="0"/>
          </a:p>
          <a:p>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a:t>
            </a:r>
            <a:r>
              <a:rPr lang="fr-FR" dirty="0" smtClean="0"/>
              <a:t/>
            </a:r>
            <a:br>
              <a:rPr lang="fr-FR" dirty="0" smtClean="0"/>
            </a:br>
            <a:endParaRPr lang="fr-FR" dirty="0"/>
          </a:p>
        </p:txBody>
      </p:sp>
      <p:sp>
        <p:nvSpPr>
          <p:cNvPr id="3" name="Content Placeholder 2"/>
          <p:cNvSpPr>
            <a:spLocks noGrp="1"/>
          </p:cNvSpPr>
          <p:nvPr>
            <p:ph idx="1"/>
          </p:nvPr>
        </p:nvSpPr>
        <p:spPr/>
        <p:txBody>
          <a:bodyPr/>
          <a:lstStyle/>
          <a:p>
            <a:r>
              <a:rPr lang="en-US" dirty="0" smtClean="0"/>
              <a:t>Oral folic acid(5mg) replacement on daily basis.</a:t>
            </a:r>
          </a:p>
          <a:p>
            <a:r>
              <a:rPr lang="en-US" dirty="0" smtClean="0"/>
              <a:t>Assess diet for inclusion of foods rich in folic acid: beef liver, peanut butter, red beans</a:t>
            </a:r>
            <a:endParaRPr lang="fr-FR" dirty="0" smtClean="0"/>
          </a:p>
          <a:p>
            <a:pPr>
              <a:buNone/>
            </a:pPr>
            <a:r>
              <a:rPr lang="en-US" b="1" dirty="0" smtClean="0"/>
              <a:t>Complications</a:t>
            </a:r>
            <a:endParaRPr lang="fr-FR" b="1" dirty="0" smtClean="0"/>
          </a:p>
          <a:p>
            <a:r>
              <a:rPr lang="en-US" dirty="0" smtClean="0"/>
              <a:t>Folic acid deficiency has been implicated in the etiology of congenitally acquired neural tube defects.</a:t>
            </a:r>
            <a:endParaRPr lang="fr-FR"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Anatomy and physiology</a:t>
            </a:r>
            <a:endParaRPr lang="fr-FR" dirty="0"/>
          </a:p>
        </p:txBody>
      </p:sp>
      <p:sp>
        <p:nvSpPr>
          <p:cNvPr id="3" name="Content Placeholder 2"/>
          <p:cNvSpPr>
            <a:spLocks noGrp="1"/>
          </p:cNvSpPr>
          <p:nvPr>
            <p:ph idx="1"/>
          </p:nvPr>
        </p:nvSpPr>
        <p:spPr/>
        <p:txBody>
          <a:bodyPr>
            <a:normAutofit fontScale="92500" lnSpcReduction="20000"/>
          </a:bodyPr>
          <a:lstStyle/>
          <a:p>
            <a:r>
              <a:rPr lang="en-GB" sz="2800" dirty="0" smtClean="0"/>
              <a:t>Blood is a connective tissue consisting of cells, surrounded by a liquid matrix(plasma).blood cells make up 45% and plasma 55% of total blood </a:t>
            </a:r>
            <a:r>
              <a:rPr lang="en-GB" sz="2800" dirty="0" err="1" smtClean="0"/>
              <a:t>volume.total</a:t>
            </a:r>
            <a:r>
              <a:rPr lang="en-GB" sz="2800" dirty="0" smtClean="0"/>
              <a:t> blood volume in adults is 5L.</a:t>
            </a:r>
          </a:p>
          <a:p>
            <a:r>
              <a:rPr lang="en-GB" sz="2800" b="1" dirty="0" smtClean="0"/>
              <a:t>Plasma</a:t>
            </a:r>
            <a:r>
              <a:rPr lang="en-GB" sz="2800" dirty="0" smtClean="0"/>
              <a:t>- consists of 91% water, 7%proteins and 2% of other substances .plasma proteins include: </a:t>
            </a:r>
            <a:r>
              <a:rPr lang="en-GB" sz="2800" b="1" dirty="0" smtClean="0"/>
              <a:t>albumin, globulin &amp;fibrinogen</a:t>
            </a:r>
          </a:p>
          <a:p>
            <a:r>
              <a:rPr lang="en-US" sz="2800" dirty="0" smtClean="0"/>
              <a:t>Cellular components include erythrocytes (red blood cells), leukocytes and lymphocytes (white blood cells), and platelets. </a:t>
            </a:r>
          </a:p>
          <a:p>
            <a:r>
              <a:rPr lang="en-US" sz="2800" dirty="0" smtClean="0"/>
              <a:t>These cells are derived from </a:t>
            </a:r>
            <a:r>
              <a:rPr lang="en-US" sz="2800" dirty="0" err="1" smtClean="0"/>
              <a:t>pluripotent</a:t>
            </a:r>
            <a:r>
              <a:rPr lang="en-US" sz="2800" dirty="0" smtClean="0"/>
              <a:t> stem cells in the bone marrow, a process known as </a:t>
            </a:r>
            <a:r>
              <a:rPr lang="en-US" sz="2800" b="1" dirty="0" err="1" smtClean="0"/>
              <a:t>hematopoiesis</a:t>
            </a:r>
            <a:r>
              <a:rPr lang="en-US" sz="2800" b="1" dirty="0" smtClean="0"/>
              <a:t>. </a:t>
            </a:r>
          </a:p>
          <a:p>
            <a:endParaRPr lang="fr-FR"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APLASTIC ANEMIA</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85000" lnSpcReduction="10000"/>
          </a:bodyPr>
          <a:lstStyle/>
          <a:p>
            <a:r>
              <a:rPr lang="en-US" dirty="0" err="1" smtClean="0"/>
              <a:t>Aplastic</a:t>
            </a:r>
            <a:r>
              <a:rPr lang="en-US" dirty="0" smtClean="0"/>
              <a:t> anemia is a disorder characterized by bone marrow </a:t>
            </a:r>
            <a:r>
              <a:rPr lang="en-US" dirty="0" err="1" smtClean="0"/>
              <a:t>hypoplasia</a:t>
            </a:r>
            <a:r>
              <a:rPr lang="en-US" dirty="0" smtClean="0"/>
              <a:t> or </a:t>
            </a:r>
            <a:r>
              <a:rPr lang="en-US" dirty="0" err="1" smtClean="0"/>
              <a:t>aplasia</a:t>
            </a:r>
            <a:r>
              <a:rPr lang="en-US" dirty="0" smtClean="0"/>
              <a:t> resulting in insufficient numbers of RBCs, WBCs, and platelets.</a:t>
            </a:r>
            <a:endParaRPr lang="fr-FR" dirty="0" smtClean="0"/>
          </a:p>
          <a:p>
            <a:pPr>
              <a:buNone/>
            </a:pPr>
            <a:r>
              <a:rPr lang="en-US" b="1" dirty="0" smtClean="0"/>
              <a:t>Pathophysiology and Etiology</a:t>
            </a:r>
            <a:endParaRPr lang="fr-FR" b="1" dirty="0" smtClean="0"/>
          </a:p>
          <a:p>
            <a:r>
              <a:rPr lang="en-US" dirty="0" smtClean="0"/>
              <a:t>Destruction of hematopoietic stem cells is thought to be through an immune-mediated mechanism.</a:t>
            </a:r>
            <a:endParaRPr lang="fr-FR" dirty="0" smtClean="0"/>
          </a:p>
          <a:p>
            <a:pPr lvl="0"/>
            <a:r>
              <a:rPr lang="en-US" dirty="0" smtClean="0"/>
              <a:t>May be idiopathic or caused by exposure to chemical toxins; ionizing radiation; viral infections, particularly hepatitis; certain drugs (</a:t>
            </a:r>
            <a:r>
              <a:rPr lang="en-US" dirty="0" err="1" smtClean="0"/>
              <a:t>eg</a:t>
            </a:r>
            <a:r>
              <a:rPr lang="en-US" dirty="0" smtClean="0"/>
              <a:t>, </a:t>
            </a:r>
            <a:r>
              <a:rPr lang="en-US" dirty="0" err="1" smtClean="0"/>
              <a:t>chloramphenicol</a:t>
            </a:r>
            <a:r>
              <a:rPr lang="en-US" dirty="0" smtClean="0"/>
              <a:t>).</a:t>
            </a:r>
            <a:endParaRPr lang="fr-FR" dirty="0" smtClean="0"/>
          </a:p>
          <a:p>
            <a:pPr lvl="0"/>
            <a:r>
              <a:rPr lang="en-US" dirty="0" smtClean="0"/>
              <a:t>May be congenital.</a:t>
            </a:r>
            <a:endParaRPr lang="fr-FR"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Manifestations</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92500" lnSpcReduction="10000"/>
          </a:bodyPr>
          <a:lstStyle/>
          <a:p>
            <a:pPr lvl="0"/>
            <a:r>
              <a:rPr lang="en-US" dirty="0" smtClean="0"/>
              <a:t>From anemia: pallor, weakness, fatigue, </a:t>
            </a:r>
            <a:r>
              <a:rPr lang="en-US" dirty="0" err="1" smtClean="0"/>
              <a:t>exertional</a:t>
            </a:r>
            <a:r>
              <a:rPr lang="en-US" dirty="0" smtClean="0"/>
              <a:t> </a:t>
            </a:r>
            <a:r>
              <a:rPr lang="en-US" dirty="0" err="1" smtClean="0"/>
              <a:t>dyspnea</a:t>
            </a:r>
            <a:r>
              <a:rPr lang="en-US" dirty="0" smtClean="0"/>
              <a:t>, palpitations.</a:t>
            </a:r>
            <a:endParaRPr lang="fr-FR" dirty="0" smtClean="0"/>
          </a:p>
          <a:p>
            <a:pPr lvl="0"/>
            <a:r>
              <a:rPr lang="en-US" dirty="0" smtClean="0"/>
              <a:t>From infections associated with </a:t>
            </a:r>
            <a:r>
              <a:rPr lang="en-US" dirty="0" err="1" smtClean="0"/>
              <a:t>neutropenia</a:t>
            </a:r>
            <a:r>
              <a:rPr lang="en-US" dirty="0" smtClean="0"/>
              <a:t>: fever, headache, malaise; adventitious breath sounds; abdominal pain, diarrhea; </a:t>
            </a:r>
            <a:r>
              <a:rPr lang="en-US" dirty="0" err="1" smtClean="0"/>
              <a:t>erythema</a:t>
            </a:r>
            <a:r>
              <a:rPr lang="en-US" dirty="0" smtClean="0"/>
              <a:t>, pain, </a:t>
            </a:r>
            <a:r>
              <a:rPr lang="en-US" dirty="0" err="1" smtClean="0"/>
              <a:t>exudate</a:t>
            </a:r>
            <a:r>
              <a:rPr lang="en-US" dirty="0" smtClean="0"/>
              <a:t> at wounds or sites of invasive procedures.</a:t>
            </a:r>
            <a:endParaRPr lang="fr-FR" dirty="0" smtClean="0"/>
          </a:p>
          <a:p>
            <a:pPr lvl="0"/>
            <a:r>
              <a:rPr lang="en-US" dirty="0" smtClean="0"/>
              <a:t>From thrombocytopenia: bleeding from gums, nose, GI or GU tracts; </a:t>
            </a:r>
            <a:r>
              <a:rPr lang="en-US" dirty="0" err="1" smtClean="0"/>
              <a:t>purpura</a:t>
            </a:r>
            <a:r>
              <a:rPr lang="en-US" dirty="0" smtClean="0"/>
              <a:t>, </a:t>
            </a:r>
            <a:r>
              <a:rPr lang="en-US" dirty="0" err="1" smtClean="0"/>
              <a:t>petechiae</a:t>
            </a:r>
            <a:r>
              <a:rPr lang="en-US" dirty="0" smtClean="0"/>
              <a:t>, </a:t>
            </a:r>
            <a:r>
              <a:rPr lang="en-US" dirty="0" err="1" smtClean="0"/>
              <a:t>ecchymoses</a:t>
            </a:r>
            <a:r>
              <a:rPr lang="en-US" dirty="0" smtClean="0"/>
              <a:t>.</a:t>
            </a:r>
            <a:endParaRPr lang="fr-FR" dirty="0" smtClean="0"/>
          </a:p>
          <a:p>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a:t>
            </a:r>
            <a:r>
              <a:rPr lang="fr-FR" dirty="0" smtClean="0"/>
              <a:t/>
            </a:r>
            <a:br>
              <a:rPr lang="fr-FR" dirty="0" smtClean="0"/>
            </a:br>
            <a:endParaRPr lang="fr-FR" dirty="0"/>
          </a:p>
        </p:txBody>
      </p:sp>
      <p:sp>
        <p:nvSpPr>
          <p:cNvPr id="3" name="Content Placeholder 2"/>
          <p:cNvSpPr>
            <a:spLocks noGrp="1"/>
          </p:cNvSpPr>
          <p:nvPr>
            <p:ph idx="1"/>
          </p:nvPr>
        </p:nvSpPr>
        <p:spPr/>
        <p:txBody>
          <a:bodyPr>
            <a:normAutofit/>
          </a:bodyPr>
          <a:lstStyle/>
          <a:p>
            <a:pPr lvl="0"/>
            <a:r>
              <a:rPr lang="en-US" dirty="0" smtClean="0"/>
              <a:t>Removal of causative agent or toxin.</a:t>
            </a:r>
            <a:endParaRPr lang="fr-FR" dirty="0" smtClean="0"/>
          </a:p>
          <a:p>
            <a:pPr lvl="0"/>
            <a:r>
              <a:rPr lang="en-US" dirty="0" err="1" smtClean="0"/>
              <a:t>Allogeneic</a:t>
            </a:r>
            <a:r>
              <a:rPr lang="en-US" dirty="0" smtClean="0"/>
              <a:t> bone marrow transplantation</a:t>
            </a:r>
            <a:endParaRPr lang="fr-FR" dirty="0" smtClean="0"/>
          </a:p>
          <a:p>
            <a:pPr lvl="0"/>
            <a:r>
              <a:rPr lang="en-US" dirty="0" smtClean="0"/>
              <a:t> bone marrow regeneration;.</a:t>
            </a:r>
            <a:endParaRPr lang="fr-FR" dirty="0" smtClean="0"/>
          </a:p>
          <a:p>
            <a:pPr lvl="0"/>
            <a:r>
              <a:rPr lang="en-US" dirty="0" smtClean="0"/>
              <a:t>Immunosuppressive treatment with corticosteroids, cyclosporine, </a:t>
            </a:r>
            <a:r>
              <a:rPr lang="en-US" dirty="0" err="1" smtClean="0"/>
              <a:t>cyclophosphamide</a:t>
            </a:r>
            <a:r>
              <a:rPr lang="en-US" dirty="0" smtClean="0"/>
              <a:t>,.</a:t>
            </a:r>
            <a:endParaRPr lang="fr-FR" dirty="0" smtClean="0"/>
          </a:p>
          <a:p>
            <a:r>
              <a:rPr lang="en-US" dirty="0" smtClean="0"/>
              <a:t>Supportive treatment includes platelet and RBC transfusions, antibiotics, and </a:t>
            </a:r>
            <a:r>
              <a:rPr lang="en-US" dirty="0" err="1" smtClean="0"/>
              <a:t>antifungals</a:t>
            </a:r>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a:t>
            </a:r>
            <a:endParaRPr lang="fr-FR" dirty="0"/>
          </a:p>
        </p:txBody>
      </p:sp>
      <p:sp>
        <p:nvSpPr>
          <p:cNvPr id="3" name="Content Placeholder 2"/>
          <p:cNvSpPr>
            <a:spLocks noGrp="1"/>
          </p:cNvSpPr>
          <p:nvPr>
            <p:ph idx="1"/>
          </p:nvPr>
        </p:nvSpPr>
        <p:spPr/>
        <p:txBody>
          <a:bodyPr>
            <a:noAutofit/>
          </a:bodyPr>
          <a:lstStyle/>
          <a:p>
            <a:r>
              <a:rPr lang="en-US" sz="2400" dirty="0" smtClean="0"/>
              <a:t>Minimizing Risk of Infection</a:t>
            </a:r>
            <a:endParaRPr lang="fr-FR" sz="2400" dirty="0" smtClean="0"/>
          </a:p>
          <a:p>
            <a:pPr lvl="0">
              <a:buNone/>
            </a:pPr>
            <a:r>
              <a:rPr lang="en-US" sz="2400" dirty="0" smtClean="0"/>
              <a:t>strict hand washing and avoidance of any contaminants.</a:t>
            </a:r>
            <a:endParaRPr lang="fr-FR" sz="2400" dirty="0" smtClean="0"/>
          </a:p>
          <a:p>
            <a:pPr lvl="0"/>
            <a:r>
              <a:rPr lang="en-US" sz="2400" dirty="0" smtClean="0"/>
              <a:t>Encourage good personal hygiene</a:t>
            </a:r>
            <a:endParaRPr lang="fr-FR" sz="2400" dirty="0" smtClean="0"/>
          </a:p>
          <a:p>
            <a:pPr lvl="0"/>
            <a:r>
              <a:rPr lang="en-US" sz="2400" dirty="0" smtClean="0"/>
              <a:t>Monitor vital signs, including temperature, </a:t>
            </a:r>
            <a:endParaRPr lang="fr-FR" sz="2400" dirty="0" smtClean="0"/>
          </a:p>
          <a:p>
            <a:pPr lvl="0">
              <a:buNone/>
            </a:pPr>
            <a:r>
              <a:rPr lang="en-US" sz="2400" dirty="0" smtClean="0"/>
              <a:t>Minimizing Risk of Bleeding</a:t>
            </a:r>
            <a:endParaRPr lang="fr-FR" sz="2400" dirty="0" smtClean="0"/>
          </a:p>
          <a:p>
            <a:pPr lvl="0"/>
            <a:r>
              <a:rPr lang="en-US" sz="2400" dirty="0" smtClean="0"/>
              <a:t>Use only soft toothbrush o</a:t>
            </a:r>
            <a:endParaRPr lang="fr-FR" sz="2400" dirty="0" smtClean="0"/>
          </a:p>
          <a:p>
            <a:pPr lvl="0"/>
            <a:r>
              <a:rPr lang="en-US" sz="2400" dirty="0" smtClean="0"/>
              <a:t>Avoid I.M. injections and other invasive procedures..</a:t>
            </a:r>
            <a:endParaRPr lang="fr-FR" sz="2400" dirty="0" smtClean="0"/>
          </a:p>
          <a:p>
            <a:pPr lvl="0"/>
            <a:r>
              <a:rPr lang="en-US" sz="2400" dirty="0" smtClean="0"/>
              <a:t>Monitor pad count for menstruating patient; avoid use of vaginal tampons.</a:t>
            </a:r>
            <a:endParaRPr lang="fr-FR" sz="2400" dirty="0" smtClean="0"/>
          </a:p>
          <a:p>
            <a:pPr lvl="0"/>
            <a:r>
              <a:rPr lang="en-US" sz="2400" dirty="0" smtClean="0"/>
              <a:t>Control bleeding by applying pressure to site, using ice packs and topical </a:t>
            </a:r>
            <a:r>
              <a:rPr lang="en-US" sz="2400" dirty="0" err="1" smtClean="0"/>
              <a:t>hemostatic</a:t>
            </a:r>
            <a:r>
              <a:rPr lang="en-US" sz="2400" dirty="0" smtClean="0"/>
              <a:t> agents.</a:t>
            </a:r>
            <a:endParaRPr lang="fr-FR" sz="2400" dirty="0" smtClean="0"/>
          </a:p>
          <a:p>
            <a:pPr lvl="0"/>
            <a:r>
              <a:rPr lang="en-US" sz="2400" dirty="0" smtClean="0"/>
              <a:t>Administer blood product replacement  ; monitor for allergic reaction, anaphylaxis, and volume overload.</a:t>
            </a:r>
            <a:endParaRPr lang="fr-FR"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Hemolytic anemia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Hemolytic anemia is a disorder in which the red blood cells are destroyed faster than they can be made. The term for destruction of red blood cells is </a:t>
            </a:r>
            <a:r>
              <a:rPr lang="en-US" dirty="0" err="1" smtClean="0"/>
              <a:t>hemolysis</a:t>
            </a:r>
            <a:endParaRPr lang="en-US" dirty="0" smtClean="0"/>
          </a:p>
          <a:p>
            <a:pPr>
              <a:buNone/>
            </a:pPr>
            <a:r>
              <a:rPr lang="en-US" b="1" i="1" dirty="0" smtClean="0">
                <a:solidFill>
                  <a:srgbClr val="00B050"/>
                </a:solidFill>
              </a:rPr>
              <a:t>2 types of </a:t>
            </a:r>
            <a:r>
              <a:rPr lang="en-US" b="1" i="1" dirty="0" err="1" smtClean="0">
                <a:solidFill>
                  <a:srgbClr val="00B050"/>
                </a:solidFill>
              </a:rPr>
              <a:t>haemolytic</a:t>
            </a:r>
            <a:r>
              <a:rPr lang="en-US" b="1" i="1" dirty="0" smtClean="0">
                <a:solidFill>
                  <a:srgbClr val="00B050"/>
                </a:solidFill>
              </a:rPr>
              <a:t> </a:t>
            </a:r>
            <a:r>
              <a:rPr lang="en-US" b="1" i="1" dirty="0" err="1" smtClean="0">
                <a:solidFill>
                  <a:srgbClr val="00B050"/>
                </a:solidFill>
              </a:rPr>
              <a:t>anaemia</a:t>
            </a:r>
            <a:r>
              <a:rPr lang="en-US" b="1" i="1" dirty="0" smtClean="0">
                <a:solidFill>
                  <a:srgbClr val="00B050"/>
                </a:solidFill>
              </a:rPr>
              <a:t> intrinsic and extrinsic.</a:t>
            </a:r>
            <a:endParaRPr lang="en-US" dirty="0" smtClean="0"/>
          </a:p>
          <a:p>
            <a:pPr>
              <a:buNone/>
            </a:pPr>
            <a:r>
              <a:rPr lang="en-US" dirty="0" smtClean="0"/>
              <a:t>  </a:t>
            </a:r>
            <a:r>
              <a:rPr lang="en-US" b="1" dirty="0" smtClean="0"/>
              <a:t>intrinsic</a:t>
            </a:r>
            <a:r>
              <a:rPr lang="en-US" dirty="0" smtClean="0"/>
              <a:t> ( the destruction of the red blood cells is due to a defect within the red blood cells themselves. Intrinsic hemolytic </a:t>
            </a:r>
            <a:r>
              <a:rPr lang="en-US" dirty="0" err="1" smtClean="0"/>
              <a:t>anemias</a:t>
            </a:r>
            <a:r>
              <a:rPr lang="en-US" dirty="0" smtClean="0"/>
              <a:t> are often inherited. Examples include sickle cell anemia and </a:t>
            </a:r>
            <a:r>
              <a:rPr lang="en-US" dirty="0" err="1" smtClean="0"/>
              <a:t>thalassemia</a:t>
            </a:r>
            <a:r>
              <a:rPr lang="en-US" b="1" i="1" dirty="0" smtClean="0">
                <a:solidFill>
                  <a:srgbClr val="00B050"/>
                </a:solidFill>
              </a:rPr>
              <a:t> )</a:t>
            </a:r>
          </a:p>
          <a:p>
            <a:pPr>
              <a:buNone/>
            </a:pPr>
            <a:endParaRPr lang="en-US" i="1" dirty="0" smtClean="0">
              <a:solidFill>
                <a:srgbClr val="00B050"/>
              </a:solidFill>
            </a:endParaRPr>
          </a:p>
          <a:p>
            <a:pPr>
              <a:buNone/>
            </a:pPr>
            <a:endParaRPr lang="en-US" dirty="0" smtClean="0">
              <a:solidFill>
                <a:srgbClr val="00B05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Extrinsic</a:t>
            </a:r>
            <a:r>
              <a:rPr lang="en-US" dirty="0" smtClean="0"/>
              <a:t> (Normal red blood cells are made but are later destroyed by becoming trapped in the spleen, destroyed by infection, or destroyed from drugs that can affect red blood cells. In severe cases, the destruction takes place in the circulation) possible causes </a:t>
            </a:r>
          </a:p>
          <a:p>
            <a:pPr>
              <a:buNone/>
            </a:pPr>
            <a:r>
              <a:rPr lang="en-US" b="1" dirty="0" smtClean="0"/>
              <a:t>Infections</a:t>
            </a:r>
            <a:r>
              <a:rPr lang="en-US" dirty="0" smtClean="0"/>
              <a:t> </a:t>
            </a:r>
            <a:r>
              <a:rPr lang="en-US" dirty="0" err="1" smtClean="0"/>
              <a:t>e.g</a:t>
            </a:r>
            <a:r>
              <a:rPr lang="en-US" dirty="0" smtClean="0"/>
              <a:t> cytomegalovirus, </a:t>
            </a:r>
            <a:r>
              <a:rPr lang="en-US" dirty="0" err="1" smtClean="0"/>
              <a:t>hepatitis,typhoid</a:t>
            </a:r>
            <a:r>
              <a:rPr lang="en-US" dirty="0" smtClean="0"/>
              <a:t> fever</a:t>
            </a:r>
          </a:p>
          <a:p>
            <a:pPr>
              <a:buNone/>
            </a:pPr>
            <a:r>
              <a:rPr lang="en-US" b="1" dirty="0" smtClean="0"/>
              <a:t>Medications </a:t>
            </a:r>
            <a:r>
              <a:rPr lang="en-US" dirty="0" err="1" smtClean="0"/>
              <a:t>e.g</a:t>
            </a:r>
            <a:r>
              <a:rPr lang="en-US" dirty="0" smtClean="0"/>
              <a:t> </a:t>
            </a:r>
            <a:r>
              <a:rPr lang="en-US" dirty="0" err="1" smtClean="0"/>
              <a:t>penicilin,antimalarials</a:t>
            </a:r>
            <a:r>
              <a:rPr lang="en-US" dirty="0" smtClean="0"/>
              <a:t>, sulfa medications</a:t>
            </a:r>
          </a:p>
          <a:p>
            <a:pPr>
              <a:buNone/>
            </a:pPr>
            <a:r>
              <a:rPr lang="en-US" b="1" dirty="0" smtClean="0"/>
              <a:t>Leukemia or lymphomas </a:t>
            </a:r>
          </a:p>
          <a:p>
            <a:pPr>
              <a:buNone/>
            </a:pPr>
            <a:r>
              <a:rPr lang="en-US" b="1" dirty="0" smtClean="0"/>
              <a:t>An overactive spleen </a:t>
            </a:r>
            <a:r>
              <a:rPr lang="en-US" b="1" dirty="0" err="1" smtClean="0"/>
              <a:t>hypersplenism</a:t>
            </a:r>
            <a:endParaRPr lang="en-US" b="1" dirty="0" smtClean="0"/>
          </a:p>
          <a:p>
            <a:pPr>
              <a:buNone/>
            </a:pPr>
            <a:r>
              <a:rPr lang="en-US" b="1" dirty="0" smtClean="0"/>
              <a:t>Autoimmune </a:t>
            </a:r>
            <a:r>
              <a:rPr lang="en-US" b="1" dirty="0" err="1" smtClean="0"/>
              <a:t>haemolytic</a:t>
            </a:r>
            <a:r>
              <a:rPr lang="en-US" b="1" dirty="0" smtClean="0"/>
              <a:t> disease</a:t>
            </a:r>
          </a:p>
          <a:p>
            <a:pPr>
              <a:buNone/>
            </a:pPr>
            <a:r>
              <a:rPr lang="en-US" b="1" dirty="0" smtClean="0"/>
              <a:t>Autoimmune disorders </a:t>
            </a:r>
            <a:r>
              <a:rPr lang="en-US" dirty="0" err="1" smtClean="0"/>
              <a:t>e.g</a:t>
            </a:r>
            <a:r>
              <a:rPr lang="en-US" dirty="0" smtClean="0"/>
              <a:t> rheumatoid arthritis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symptoms</a:t>
            </a:r>
            <a:br>
              <a:rPr lang="en-US" dirty="0" smtClean="0"/>
            </a:br>
            <a:endParaRPr lang="fr-FR" dirty="0"/>
          </a:p>
        </p:txBody>
      </p:sp>
      <p:sp>
        <p:nvSpPr>
          <p:cNvPr id="3" name="Content Placeholder 2"/>
          <p:cNvSpPr>
            <a:spLocks noGrp="1"/>
          </p:cNvSpPr>
          <p:nvPr>
            <p:ph idx="1"/>
          </p:nvPr>
        </p:nvSpPr>
        <p:spPr/>
        <p:txBody>
          <a:bodyPr>
            <a:normAutofit/>
          </a:bodyPr>
          <a:lstStyle/>
          <a:p>
            <a:r>
              <a:rPr lang="en-US" dirty="0" smtClean="0"/>
              <a:t>paleness of the skin</a:t>
            </a:r>
          </a:p>
          <a:p>
            <a:r>
              <a:rPr lang="en-US" dirty="0" smtClean="0"/>
              <a:t>fatigue</a:t>
            </a:r>
          </a:p>
          <a:p>
            <a:r>
              <a:rPr lang="en-US" dirty="0" smtClean="0"/>
              <a:t>fever</a:t>
            </a:r>
          </a:p>
          <a:p>
            <a:r>
              <a:rPr lang="en-US" dirty="0" smtClean="0"/>
              <a:t>confusion</a:t>
            </a:r>
          </a:p>
          <a:p>
            <a:r>
              <a:rPr lang="en-US" dirty="0" smtClean="0"/>
              <a:t>lightheadedness</a:t>
            </a:r>
          </a:p>
          <a:p>
            <a:r>
              <a:rPr lang="en-US" dirty="0" smtClean="0"/>
              <a:t>dizziness</a:t>
            </a:r>
          </a:p>
          <a:p>
            <a:r>
              <a:rPr lang="en-US" dirty="0" smtClean="0"/>
              <a:t>weakness or inability to do physical activity</a:t>
            </a:r>
          </a:p>
          <a:p>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 common symptoms</a:t>
            </a:r>
            <a:endParaRPr lang="fr-FR" dirty="0"/>
          </a:p>
        </p:txBody>
      </p:sp>
      <p:sp>
        <p:nvSpPr>
          <p:cNvPr id="3" name="Content Placeholder 2"/>
          <p:cNvSpPr>
            <a:spLocks noGrp="1"/>
          </p:cNvSpPr>
          <p:nvPr>
            <p:ph idx="1"/>
          </p:nvPr>
        </p:nvSpPr>
        <p:spPr/>
        <p:txBody>
          <a:bodyPr/>
          <a:lstStyle/>
          <a:p>
            <a:r>
              <a:rPr lang="en-US" dirty="0" smtClean="0"/>
              <a:t>dark urine</a:t>
            </a:r>
          </a:p>
          <a:p>
            <a:r>
              <a:rPr lang="en-US" dirty="0" smtClean="0"/>
              <a:t>yellowing of the skin and the whites of the eyes (jaundice)</a:t>
            </a:r>
          </a:p>
          <a:p>
            <a:r>
              <a:rPr lang="en-US" dirty="0" smtClean="0"/>
              <a:t>heart murmur</a:t>
            </a:r>
          </a:p>
          <a:p>
            <a:r>
              <a:rPr lang="en-US" dirty="0" smtClean="0"/>
              <a:t>increased heart rate</a:t>
            </a:r>
          </a:p>
          <a:p>
            <a:r>
              <a:rPr lang="en-US" dirty="0" smtClean="0"/>
              <a:t>enlarged spleen</a:t>
            </a:r>
          </a:p>
          <a:p>
            <a:r>
              <a:rPr lang="en-US" dirty="0" smtClean="0"/>
              <a:t>enlarged liver</a:t>
            </a:r>
          </a:p>
          <a:p>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Sickle cell anemia </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Ø"/>
            </a:pPr>
            <a:r>
              <a:rPr lang="en-US" dirty="0" smtClean="0"/>
              <a:t>Sickle cell anemia is a genetic disease of the red blood cells (RBCs).It  results from inheritance of the sickle hemoglobin gene. This gene causes the hemoglobin molecule to be defective. The sickle hemoglobin (</a:t>
            </a:r>
            <a:r>
              <a:rPr lang="en-US" dirty="0" err="1" smtClean="0"/>
              <a:t>HbS</a:t>
            </a:r>
            <a:r>
              <a:rPr lang="en-US" dirty="0" smtClean="0"/>
              <a:t>) acquires a crystal-like formation when exposed to low oxygen tension.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US" dirty="0" smtClean="0"/>
              <a:t>Normally RBCs are shaped like a disk. This gives them the flexibility to travel through even the smallest blood vessels. However, in people with sickle cell, the RBCs have an abnormal crescent shape. This makes them sticky and rigid. They can get trapped in small vessels and block blood from reaching different parts of the body. This can cause pain and tissue damage</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Blood cells</a:t>
            </a:r>
            <a:endParaRPr lang="fr-FR"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b="1" dirty="0" smtClean="0"/>
              <a:t>Red blood cells (erythrocytes). </a:t>
            </a:r>
            <a:r>
              <a:rPr lang="en-US" dirty="0" smtClean="0"/>
              <a:t>These carry oxygen from the lungs to the rest of the body and carbon dioxide as a waste product, away from the tissues and back to the lungs</a:t>
            </a:r>
          </a:p>
          <a:p>
            <a:pPr marL="342900" lvl="1" indent="-342900">
              <a:buFont typeface="Arial" pitchFamily="34" charset="0"/>
              <a:buChar char="•"/>
            </a:pPr>
            <a:r>
              <a:rPr lang="en-US" dirty="0" smtClean="0"/>
              <a:t>Normal are disk shaped (biconcave)which increases the surface area hence increased movement of gases into and out red blood cells. life span is 120 days.</a:t>
            </a:r>
          </a:p>
          <a:p>
            <a:pPr marL="342900" lvl="1" indent="-342900">
              <a:buFont typeface="Arial" pitchFamily="34" charset="0"/>
              <a:buChar char="•"/>
            </a:pPr>
            <a:r>
              <a:rPr lang="en-US" dirty="0" smtClean="0"/>
              <a:t>98% of O2 is transported in combination with hemoglobin in red blood cells.</a:t>
            </a:r>
          </a:p>
          <a:p>
            <a:pPr marL="342900" lvl="1" indent="-342900">
              <a:buFont typeface="Arial" pitchFamily="34" charset="0"/>
              <a:buChar char="•"/>
            </a:pPr>
            <a:r>
              <a:rPr lang="en-US" b="1" dirty="0" err="1" smtClean="0"/>
              <a:t>Erythropoeisis</a:t>
            </a:r>
            <a:r>
              <a:rPr lang="en-US" dirty="0" smtClean="0"/>
              <a:t> – is the process by which new red blood cells are produced.</a:t>
            </a:r>
          </a:p>
          <a:p>
            <a:pPr marL="342900" lvl="1" indent="-342900">
              <a:buFont typeface="Arial" pitchFamily="34" charset="0"/>
              <a:buChar char="•"/>
            </a:pPr>
            <a:endParaRPr lang="en-US" sz="2400" dirty="0" smtClean="0"/>
          </a:p>
          <a:p>
            <a:pPr marL="342900" lvl="1" indent="-342900">
              <a:buNone/>
            </a:pPr>
            <a:endParaRPr lang="en-US" dirty="0" smtClean="0"/>
          </a:p>
          <a:p>
            <a:pPr marL="342900" lvl="1" indent="-342900">
              <a:buFont typeface="Arial" pitchFamily="34" charset="0"/>
              <a:buChar char="•"/>
            </a:pPr>
            <a:endParaRPr lang="en-US" dirty="0" smtClean="0"/>
          </a:p>
          <a:p>
            <a:pPr marL="342900" lvl="1" indent="-342900">
              <a:buFont typeface="Arial" pitchFamily="34" charset="0"/>
              <a:buChar char="•"/>
            </a:pPr>
            <a:endParaRPr lang="en-US" dirty="0" smtClean="0"/>
          </a:p>
          <a:p>
            <a:pPr marL="342900" lvl="1" indent="-342900">
              <a:buFont typeface="Arial" pitchFamily="34" charset="0"/>
              <a:buChar char="•"/>
            </a:pPr>
            <a:endParaRPr lang="en-US" dirty="0" smtClean="0"/>
          </a:p>
          <a:p>
            <a:pPr marL="342900" lvl="1" indent="-342900">
              <a:buFont typeface="Arial" pitchFamily="34" charset="0"/>
              <a:buChar char="•"/>
            </a:pPr>
            <a:endParaRPr lang="en-US" sz="2000" dirty="0" smtClean="0"/>
          </a:p>
          <a:p>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endParaRPr lang="en-US" dirty="0" smtClean="0"/>
          </a:p>
          <a:p>
            <a:pPr>
              <a:buNone/>
            </a:pPr>
            <a:r>
              <a:rPr lang="en-US" i="1" dirty="0" err="1" smtClean="0"/>
              <a:t>Anaemia</a:t>
            </a:r>
            <a:r>
              <a:rPr lang="en-US" i="1" dirty="0" smtClean="0"/>
              <a:t>  7- 10 g/dl</a:t>
            </a:r>
          </a:p>
          <a:p>
            <a:pPr>
              <a:buNone/>
            </a:pPr>
            <a:r>
              <a:rPr lang="en-US" i="1" dirty="0" smtClean="0"/>
              <a:t>Jaundice –rapid </a:t>
            </a:r>
            <a:r>
              <a:rPr lang="en-US" i="1" dirty="0" err="1" smtClean="0"/>
              <a:t>haemolysis</a:t>
            </a:r>
            <a:r>
              <a:rPr lang="en-US" i="1" dirty="0" smtClean="0"/>
              <a:t> of sickle cell</a:t>
            </a:r>
          </a:p>
          <a:p>
            <a:pPr>
              <a:buNone/>
            </a:pPr>
            <a:r>
              <a:rPr lang="en-US" i="1" dirty="0" smtClean="0"/>
              <a:t>Tachycardia </a:t>
            </a:r>
          </a:p>
          <a:p>
            <a:pPr>
              <a:buNone/>
            </a:pPr>
            <a:r>
              <a:rPr lang="en-US" i="1" dirty="0" smtClean="0"/>
              <a:t>Cardiac murmurs </a:t>
            </a:r>
          </a:p>
          <a:p>
            <a:pPr>
              <a:buNone/>
            </a:pPr>
            <a:r>
              <a:rPr lang="en-US" i="1" dirty="0" err="1" smtClean="0"/>
              <a:t>Cardiomegaly</a:t>
            </a:r>
            <a:r>
              <a:rPr lang="en-US" i="1" dirty="0" smtClean="0"/>
              <a:t> </a:t>
            </a:r>
          </a:p>
          <a:p>
            <a:pPr>
              <a:buNone/>
            </a:pPr>
            <a:r>
              <a:rPr lang="en-US" i="1" dirty="0" smtClean="0"/>
              <a:t>Pt susceptible to pneumonia and </a:t>
            </a:r>
            <a:r>
              <a:rPr lang="en-US" i="1" dirty="0" err="1" smtClean="0"/>
              <a:t>osteomyelitis</a:t>
            </a:r>
            <a:endParaRPr lang="en-US" i="1" dirty="0" smtClean="0"/>
          </a:p>
          <a:p>
            <a:pPr>
              <a:buNone/>
            </a:pPr>
            <a:r>
              <a:rPr lang="en-US" i="1" dirty="0" smtClean="0"/>
              <a:t>Heart failure and </a:t>
            </a:r>
            <a:r>
              <a:rPr lang="en-US" i="1" dirty="0" err="1" smtClean="0"/>
              <a:t>dysrthymias</a:t>
            </a:r>
            <a:r>
              <a:rPr lang="en-US" i="1" dirty="0" smtClean="0"/>
              <a:t> occurs in adults.</a:t>
            </a:r>
            <a:endParaRPr lang="en-US"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a:bodyPr>
          <a:lstStyle/>
          <a:p>
            <a:r>
              <a:rPr lang="en-US" dirty="0" smtClean="0"/>
              <a:t>Acute and chronic pain in any body part: The most common clinical manifestation of SCD is </a:t>
            </a:r>
            <a:r>
              <a:rPr lang="en-US" dirty="0" err="1" smtClean="0"/>
              <a:t>vaso</a:t>
            </a:r>
            <a:r>
              <a:rPr lang="en-US" dirty="0" smtClean="0"/>
              <a:t>-occlusive crisis</a:t>
            </a:r>
          </a:p>
          <a:p>
            <a:r>
              <a:rPr lang="en-US" dirty="0" smtClean="0"/>
              <a:t>Bone pain: The long bones of the extremities are often involved, often due to bone marrow infarction </a:t>
            </a:r>
          </a:p>
          <a:p>
            <a:r>
              <a:rPr lang="en-US" dirty="0" smtClean="0"/>
              <a:t> life-threatening anemia with rapid enlargement of the spleen and high </a:t>
            </a:r>
            <a:r>
              <a:rPr lang="en-US" dirty="0" err="1" smtClean="0"/>
              <a:t>reticulocyte</a:t>
            </a:r>
            <a:r>
              <a:rPr lang="en-US" dirty="0" smtClean="0"/>
              <a:t> count </a:t>
            </a:r>
          </a:p>
          <a:p>
            <a:r>
              <a:rPr lang="en-US" dirty="0" smtClean="0"/>
              <a:t>infections</a:t>
            </a:r>
            <a:endParaRPr lang="fr-F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85000" lnSpcReduction="20000"/>
          </a:bodyPr>
          <a:lstStyle/>
          <a:p>
            <a:r>
              <a:rPr lang="en-US" dirty="0" smtClean="0"/>
              <a:t>Growth retardation, delayed sexual maturation, being underweight </a:t>
            </a:r>
          </a:p>
          <a:p>
            <a:r>
              <a:rPr lang="en-US" dirty="0" smtClean="0"/>
              <a:t>bilateral painful and swollen hands and/or feet in children </a:t>
            </a:r>
          </a:p>
          <a:p>
            <a:r>
              <a:rPr lang="en-US" dirty="0" smtClean="0"/>
              <a:t>Acute chest syndrome: Young children present with chest pain, fever, cough, </a:t>
            </a:r>
            <a:r>
              <a:rPr lang="en-US" dirty="0" err="1" smtClean="0"/>
              <a:t>tachypnea</a:t>
            </a:r>
            <a:r>
              <a:rPr lang="en-US" dirty="0" smtClean="0"/>
              <a:t>, </a:t>
            </a:r>
            <a:r>
              <a:rPr lang="en-US" dirty="0" err="1" smtClean="0"/>
              <a:t>leukocytosis</a:t>
            </a:r>
            <a:r>
              <a:rPr lang="en-US" dirty="0" smtClean="0"/>
              <a:t>, and pulmonary infiltrates in the upper lobes; </a:t>
            </a:r>
          </a:p>
          <a:p>
            <a:r>
              <a:rPr lang="en-US" dirty="0" smtClean="0"/>
              <a:t>Pulmonary hypertension: Increasingly recognized as a serious complication of SCD </a:t>
            </a:r>
          </a:p>
          <a:p>
            <a:r>
              <a:rPr lang="en-US" dirty="0" err="1" smtClean="0"/>
              <a:t>Avascular</a:t>
            </a:r>
            <a:r>
              <a:rPr lang="en-US" dirty="0" smtClean="0"/>
              <a:t> necrosis of the femoral or humeral head: This is due to vascular occlusion </a:t>
            </a:r>
          </a:p>
          <a:p>
            <a:r>
              <a:rPr lang="en-US" dirty="0" smtClean="0"/>
              <a:t>CNS involvement: Most severe manifestation is stroke </a:t>
            </a:r>
          </a:p>
          <a:p>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Sickle cell crisis</a:t>
            </a:r>
            <a:endParaRPr lang="fr-FR" dirty="0"/>
          </a:p>
        </p:txBody>
      </p:sp>
      <p:sp>
        <p:nvSpPr>
          <p:cNvPr id="3" name="Content Placeholder 2"/>
          <p:cNvSpPr>
            <a:spLocks noGrp="1"/>
          </p:cNvSpPr>
          <p:nvPr>
            <p:ph idx="1"/>
          </p:nvPr>
        </p:nvSpPr>
        <p:spPr/>
        <p:txBody>
          <a:bodyPr/>
          <a:lstStyle/>
          <a:p>
            <a:r>
              <a:rPr lang="en-GB" dirty="0" smtClean="0"/>
              <a:t>It  is a painful episode that occurs in people with sickle </a:t>
            </a:r>
            <a:r>
              <a:rPr lang="en-GB" dirty="0" err="1" smtClean="0"/>
              <a:t>anemia.it</a:t>
            </a:r>
            <a:r>
              <a:rPr lang="en-GB" dirty="0" smtClean="0"/>
              <a:t> happens when sickle cell shaped red blood cells block blood </a:t>
            </a:r>
            <a:r>
              <a:rPr lang="en-GB" dirty="0" err="1" smtClean="0"/>
              <a:t>vessels.blood</a:t>
            </a:r>
            <a:r>
              <a:rPr lang="en-GB" dirty="0" smtClean="0"/>
              <a:t> cant get into tissues causing pain </a:t>
            </a:r>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Painful </a:t>
            </a:r>
            <a:r>
              <a:rPr lang="en-US" b="1" dirty="0" err="1" smtClean="0"/>
              <a:t>vaso</a:t>
            </a:r>
            <a:r>
              <a:rPr lang="en-US" b="1" dirty="0" smtClean="0"/>
              <a:t>-occlusive crises</a:t>
            </a:r>
            <a:br>
              <a:rPr lang="en-US" b="1" dirty="0" smtClean="0"/>
            </a:br>
            <a:endParaRPr lang="en-US" dirty="0"/>
          </a:p>
        </p:txBody>
      </p:sp>
      <p:sp>
        <p:nvSpPr>
          <p:cNvPr id="3" name="Content Placeholder 2"/>
          <p:cNvSpPr>
            <a:spLocks noGrp="1"/>
          </p:cNvSpPr>
          <p:nvPr>
            <p:ph idx="1"/>
          </p:nvPr>
        </p:nvSpPr>
        <p:spPr/>
        <p:txBody>
          <a:bodyPr>
            <a:normAutofit fontScale="32500" lnSpcReduction="20000"/>
          </a:bodyPr>
          <a:lstStyle/>
          <a:p>
            <a:pPr>
              <a:buFont typeface="Wingdings" pitchFamily="2" charset="2"/>
              <a:buChar char="Ø"/>
            </a:pPr>
            <a:r>
              <a:rPr lang="en-US" sz="9600" dirty="0" smtClean="0"/>
              <a:t>Most frequent</a:t>
            </a:r>
          </a:p>
          <a:p>
            <a:pPr>
              <a:buFont typeface="Wingdings" pitchFamily="2" charset="2"/>
              <a:buChar char="Ø"/>
            </a:pPr>
            <a:r>
              <a:rPr lang="en-US" sz="9600" dirty="0" smtClean="0"/>
              <a:t>results from tissue hypoxia and necrosis due to inadequate blood </a:t>
            </a:r>
            <a:r>
              <a:rPr lang="en-US" sz="9600" dirty="0" err="1" smtClean="0"/>
              <a:t>ﬂow</a:t>
            </a:r>
            <a:r>
              <a:rPr lang="en-US" sz="9600" dirty="0" smtClean="0"/>
              <a:t> to a </a:t>
            </a:r>
            <a:r>
              <a:rPr lang="en-US" sz="9600" dirty="0" err="1" smtClean="0"/>
              <a:t>speciﬁc</a:t>
            </a:r>
            <a:r>
              <a:rPr lang="en-US" sz="9600" dirty="0" smtClean="0"/>
              <a:t> region of tissue or organ.</a:t>
            </a:r>
          </a:p>
          <a:p>
            <a:pPr>
              <a:buFont typeface="Wingdings" pitchFamily="2" charset="2"/>
              <a:buChar char="Ø"/>
            </a:pPr>
            <a:r>
              <a:rPr lang="en-US" sz="9600" dirty="0" smtClean="0"/>
              <a:t>Precipitated by </a:t>
            </a:r>
            <a:r>
              <a:rPr lang="en-US" sz="9600" dirty="0" err="1" smtClean="0"/>
              <a:t>infection,acidosis,dehydration</a:t>
            </a:r>
            <a:r>
              <a:rPr lang="en-US" sz="9600" dirty="0" smtClean="0"/>
              <a:t> or </a:t>
            </a:r>
            <a:r>
              <a:rPr lang="en-US" sz="9600" dirty="0" err="1" smtClean="0"/>
              <a:t>deoxygenation</a:t>
            </a:r>
            <a:r>
              <a:rPr lang="en-US" sz="9600" dirty="0" smtClean="0"/>
              <a:t>, changes in body temperature</a:t>
            </a:r>
          </a:p>
          <a:p>
            <a:pPr>
              <a:buFont typeface="Wingdings" pitchFamily="2" charset="2"/>
              <a:buChar char="Ø"/>
            </a:pPr>
            <a:r>
              <a:rPr lang="en-US" sz="9600" dirty="0" smtClean="0"/>
              <a:t>Infarcts can occur in bones( hips, shoulders and vertebrae are most affected),lungs and spleen</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The most serious crisis is of the brain or spinal cord</a:t>
            </a:r>
          </a:p>
          <a:p>
            <a:pPr>
              <a:buFont typeface="Wingdings" pitchFamily="2" charset="2"/>
              <a:buChar char="Ø"/>
            </a:pPr>
            <a:r>
              <a:rPr lang="en-US" dirty="0" smtClean="0"/>
              <a:t>Doppler </a:t>
            </a:r>
            <a:r>
              <a:rPr lang="en-US" dirty="0" err="1" smtClean="0"/>
              <a:t>ultrasonography</a:t>
            </a:r>
            <a:r>
              <a:rPr lang="en-US" dirty="0" smtClean="0"/>
              <a:t> detects abnormal blood flow indicative of arterial </a:t>
            </a:r>
            <a:r>
              <a:rPr lang="en-US" dirty="0" err="1" smtClean="0"/>
              <a:t>stenosis</a:t>
            </a:r>
            <a:r>
              <a:rPr lang="en-US" dirty="0" smtClean="0"/>
              <a:t> and this predicts stroke in children</a:t>
            </a:r>
          </a:p>
          <a:p>
            <a:pPr>
              <a:buFont typeface="Wingdings" pitchFamily="2" charset="2"/>
              <a:buChar char="Ø"/>
            </a:pPr>
            <a:r>
              <a:rPr lang="en-US" dirty="0" smtClean="0"/>
              <a:t>Can be largely prevented by blood transfusions</a:t>
            </a:r>
          </a:p>
          <a:p>
            <a:pPr>
              <a:buFont typeface="Wingdings" pitchFamily="2" charset="2"/>
              <a:buChar char="Ø"/>
            </a:pPr>
            <a:r>
              <a:rPr lang="en-US" dirty="0" smtClean="0"/>
              <a:t>Hand foot syndrome is the first presentation of the disease</a:t>
            </a:r>
          </a:p>
          <a:p>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Visceral sequestration crises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Results from trapping of large amounts of red cells  in the spleen and </a:t>
            </a:r>
            <a:r>
              <a:rPr lang="en-US" dirty="0" err="1" smtClean="0"/>
              <a:t>liver.during</a:t>
            </a:r>
            <a:r>
              <a:rPr lang="en-US" dirty="0" smtClean="0"/>
              <a:t> the crisis the </a:t>
            </a:r>
            <a:r>
              <a:rPr lang="en-US" dirty="0" err="1" smtClean="0"/>
              <a:t>sequestreted</a:t>
            </a:r>
            <a:r>
              <a:rPr lang="en-US" dirty="0" smtClean="0"/>
              <a:t> cell cause the spleen to become </a:t>
            </a:r>
            <a:r>
              <a:rPr lang="en-US" dirty="0" err="1" smtClean="0"/>
              <a:t>grossily</a:t>
            </a:r>
            <a:r>
              <a:rPr lang="en-US" dirty="0" smtClean="0"/>
              <a:t> enlarged.</a:t>
            </a:r>
          </a:p>
          <a:p>
            <a:pPr>
              <a:buFont typeface="Wingdings" pitchFamily="2" charset="2"/>
              <a:buChar char="Ø"/>
            </a:pPr>
            <a:r>
              <a:rPr lang="en-US" dirty="0" smtClean="0"/>
              <a:t>Most kids with this have had a </a:t>
            </a:r>
            <a:r>
              <a:rPr lang="en-US" dirty="0" err="1" smtClean="0"/>
              <a:t>splenic</a:t>
            </a:r>
            <a:r>
              <a:rPr lang="en-US" dirty="0" smtClean="0"/>
              <a:t> infarction by 10 yrs where the spleen is no longer </a:t>
            </a:r>
            <a:r>
              <a:rPr lang="en-US" dirty="0" err="1" smtClean="0"/>
              <a:t>funtional.in</a:t>
            </a:r>
            <a:r>
              <a:rPr lang="en-US" dirty="0" smtClean="0"/>
              <a:t> adults sequestration is in liver &amp; lungs.</a:t>
            </a:r>
          </a:p>
          <a:p>
            <a:pPr>
              <a:buFont typeface="Wingdings" pitchFamily="2" charset="2"/>
              <a:buChar char="Ø"/>
            </a:pPr>
            <a:r>
              <a:rPr lang="en-US" dirty="0" smtClean="0"/>
              <a:t>The patient is </a:t>
            </a:r>
            <a:r>
              <a:rPr lang="en-US" dirty="0" err="1" smtClean="0"/>
              <a:t>severly</a:t>
            </a:r>
            <a:r>
              <a:rPr lang="en-US" dirty="0" smtClean="0"/>
              <a:t> anemic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Treatment is with analgesia,oxygen,exchange transfusion and ventilatory support</a:t>
            </a:r>
          </a:p>
          <a:p>
            <a:r>
              <a:rPr lang="en-US" dirty="0" smtClean="0"/>
              <a:t>.Transfuse and monitor at regular intervals</a:t>
            </a:r>
          </a:p>
          <a:p>
            <a:r>
              <a:rPr lang="en-US" dirty="0" smtClean="0"/>
              <a:t>Attacks tend to be recurrent and splenectomy is often needed</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Aplastic crises</a:t>
            </a:r>
            <a:endParaRPr lang="en-US" dirty="0"/>
          </a:p>
        </p:txBody>
      </p:sp>
      <p:sp>
        <p:nvSpPr>
          <p:cNvPr id="3" name="Content Placeholder 2"/>
          <p:cNvSpPr>
            <a:spLocks noGrp="1"/>
          </p:cNvSpPr>
          <p:nvPr>
            <p:ph idx="1"/>
          </p:nvPr>
        </p:nvSpPr>
        <p:spPr/>
        <p:txBody>
          <a:bodyPr/>
          <a:lstStyle/>
          <a:p>
            <a:r>
              <a:rPr lang="en-US" dirty="0" smtClean="0"/>
              <a:t>It results from infection with parvovirus or from folate deficiency</a:t>
            </a:r>
          </a:p>
          <a:p>
            <a:r>
              <a:rPr lang="en-US" dirty="0" smtClean="0"/>
              <a:t>There is  sudden fall in </a:t>
            </a:r>
            <a:r>
              <a:rPr lang="en-US" dirty="0" err="1" smtClean="0"/>
              <a:t>Hb</a:t>
            </a:r>
            <a:r>
              <a:rPr lang="en-US" dirty="0" smtClean="0"/>
              <a:t> and the marrow cannot compensate as evidenced by absence of reticulocytes </a:t>
            </a:r>
          </a:p>
          <a:p>
            <a:r>
              <a:rPr lang="en-US" dirty="0" smtClean="0"/>
              <a:t>Requires transfusion</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Hemolytic crises</a:t>
            </a:r>
            <a:endParaRPr lang="en-US" dirty="0"/>
          </a:p>
        </p:txBody>
      </p:sp>
      <p:sp>
        <p:nvSpPr>
          <p:cNvPr id="3" name="Content Placeholder 2"/>
          <p:cNvSpPr>
            <a:spLocks noGrp="1"/>
          </p:cNvSpPr>
          <p:nvPr>
            <p:ph idx="1"/>
          </p:nvPr>
        </p:nvSpPr>
        <p:spPr/>
        <p:txBody>
          <a:bodyPr/>
          <a:lstStyle/>
          <a:p>
            <a:r>
              <a:rPr lang="en-US" dirty="0" smtClean="0"/>
              <a:t>Increased rate of hemolysis</a:t>
            </a:r>
          </a:p>
          <a:p>
            <a:r>
              <a:rPr lang="en-US" dirty="0" smtClean="0"/>
              <a:t>Fall in Hb</a:t>
            </a:r>
          </a:p>
          <a:p>
            <a:r>
              <a:rPr lang="en-US" dirty="0" smtClean="0"/>
              <a:t>Rise in reticulocytes</a:t>
            </a:r>
          </a:p>
          <a:p>
            <a:r>
              <a:rPr lang="en-US" dirty="0" smtClean="0"/>
              <a:t>Accompany a painful crises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a:bodyPr>
          <a:lstStyle/>
          <a:p>
            <a:r>
              <a:rPr lang="en-US" dirty="0" smtClean="0"/>
              <a:t>Hemoglobin is the pigmented protein &amp; main component of </a:t>
            </a:r>
            <a:r>
              <a:rPr lang="en-US" dirty="0" err="1" smtClean="0"/>
              <a:t>RBC.it</a:t>
            </a:r>
            <a:r>
              <a:rPr lang="en-US" dirty="0" smtClean="0"/>
              <a:t> is responsible for its red </a:t>
            </a:r>
            <a:r>
              <a:rPr lang="en-US" dirty="0" err="1" smtClean="0"/>
              <a:t>color.the</a:t>
            </a:r>
            <a:r>
              <a:rPr lang="en-US" dirty="0" smtClean="0"/>
              <a:t> are four </a:t>
            </a:r>
            <a:r>
              <a:rPr lang="en-US" dirty="0" err="1" smtClean="0"/>
              <a:t>globin</a:t>
            </a:r>
            <a:r>
              <a:rPr lang="en-US" dirty="0" smtClean="0"/>
              <a:t> bound to 4 </a:t>
            </a:r>
            <a:r>
              <a:rPr lang="en-US" dirty="0" err="1" smtClean="0"/>
              <a:t>heme.each</a:t>
            </a:r>
            <a:r>
              <a:rPr lang="en-US" dirty="0" smtClean="0"/>
              <a:t> </a:t>
            </a:r>
            <a:r>
              <a:rPr lang="en-US" dirty="0" err="1" smtClean="0"/>
              <a:t>heme</a:t>
            </a:r>
            <a:r>
              <a:rPr lang="en-US" dirty="0" smtClean="0"/>
              <a:t> contain one iron atom and </a:t>
            </a:r>
            <a:r>
              <a:rPr lang="en-US" dirty="0" err="1" smtClean="0"/>
              <a:t>assiociated</a:t>
            </a:r>
            <a:r>
              <a:rPr lang="en-US" dirty="0" smtClean="0"/>
              <a:t> with each O2 </a:t>
            </a:r>
            <a:r>
              <a:rPr lang="en-US" dirty="0" err="1" smtClean="0"/>
              <a:t>molecule.iron</a:t>
            </a:r>
            <a:r>
              <a:rPr lang="en-US" dirty="0" smtClean="0"/>
              <a:t> is necessary for O2 transport</a:t>
            </a:r>
          </a:p>
          <a:p>
            <a:r>
              <a:rPr lang="en-US" dirty="0" smtClean="0"/>
              <a:t>The primary function of </a:t>
            </a:r>
            <a:r>
              <a:rPr lang="en-US" b="1" dirty="0" smtClean="0"/>
              <a:t>platelets</a:t>
            </a:r>
            <a:r>
              <a:rPr lang="en-US" dirty="0" smtClean="0"/>
              <a:t>, or </a:t>
            </a:r>
            <a:r>
              <a:rPr lang="en-US" dirty="0" err="1" smtClean="0"/>
              <a:t>thrombocytes</a:t>
            </a:r>
            <a:r>
              <a:rPr lang="en-US" dirty="0" smtClean="0"/>
              <a:t>, is blood clotting. Platelets are much smaller in size than the other blood cells.</a:t>
            </a:r>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findings </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err="1" smtClean="0"/>
              <a:t>Hb</a:t>
            </a:r>
            <a:r>
              <a:rPr lang="en-US" dirty="0" smtClean="0"/>
              <a:t> 6-9g/dl </a:t>
            </a:r>
          </a:p>
          <a:p>
            <a:r>
              <a:rPr lang="en-US" dirty="0" smtClean="0"/>
              <a:t>The patient with sickle cell trait usually has a normal hemoglobin level, a normal </a:t>
            </a:r>
            <a:r>
              <a:rPr lang="en-US" dirty="0" err="1" smtClean="0"/>
              <a:t>hematocrit</a:t>
            </a:r>
            <a:r>
              <a:rPr lang="en-US" dirty="0" smtClean="0"/>
              <a:t>, and a normal blood smear. In contrast, the patient with sickle cell anemia has a low </a:t>
            </a:r>
            <a:r>
              <a:rPr lang="en-US" dirty="0" err="1" smtClean="0"/>
              <a:t>hematocrit</a:t>
            </a:r>
            <a:endParaRPr lang="en-US" dirty="0" smtClean="0"/>
          </a:p>
          <a:p>
            <a:r>
              <a:rPr lang="en-US" dirty="0" smtClean="0"/>
              <a:t>Sickled cells</a:t>
            </a:r>
          </a:p>
          <a:p>
            <a:r>
              <a:rPr lang="en-US" dirty="0" smtClean="0"/>
              <a:t>Sickling test is positive. </a:t>
            </a:r>
          </a:p>
          <a:p>
            <a:r>
              <a:rPr lang="en-US" dirty="0" smtClean="0"/>
              <a:t>Hb </a:t>
            </a:r>
            <a:r>
              <a:rPr lang="en-US" dirty="0" err="1" smtClean="0"/>
              <a:t>electrophoresis:in</a:t>
            </a:r>
            <a:r>
              <a:rPr lang="en-US" dirty="0" smtClean="0"/>
              <a:t> Hb </a:t>
            </a:r>
            <a:r>
              <a:rPr lang="en-US" dirty="0" err="1" smtClean="0"/>
              <a:t>SS,no</a:t>
            </a:r>
            <a:r>
              <a:rPr lang="en-US" dirty="0" smtClean="0"/>
              <a:t> Hb A is seen</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tests</a:t>
            </a:r>
            <a:endParaRPr lang="fr-FR" dirty="0"/>
          </a:p>
        </p:txBody>
      </p:sp>
      <p:sp>
        <p:nvSpPr>
          <p:cNvPr id="3" name="Content Placeholder 2"/>
          <p:cNvSpPr>
            <a:spLocks noGrp="1"/>
          </p:cNvSpPr>
          <p:nvPr>
            <p:ph idx="1"/>
          </p:nvPr>
        </p:nvSpPr>
        <p:spPr/>
        <p:txBody>
          <a:bodyPr>
            <a:normAutofit/>
          </a:bodyPr>
          <a:lstStyle/>
          <a:p>
            <a:r>
              <a:rPr lang="fr-FR" dirty="0" err="1" smtClean="0"/>
              <a:t>mandatory</a:t>
            </a:r>
            <a:r>
              <a:rPr lang="fr-FR" dirty="0" smtClean="0"/>
              <a:t> screening for </a:t>
            </a:r>
            <a:r>
              <a:rPr lang="fr-FR" dirty="0" err="1" smtClean="0"/>
              <a:t>HbS</a:t>
            </a:r>
            <a:r>
              <a:rPr lang="fr-FR" dirty="0" smtClean="0"/>
              <a:t> </a:t>
            </a:r>
            <a:r>
              <a:rPr lang="fr-FR" dirty="0" err="1" smtClean="0"/>
              <a:t>at</a:t>
            </a:r>
            <a:r>
              <a:rPr lang="fr-FR" dirty="0" smtClean="0"/>
              <a:t> </a:t>
            </a:r>
            <a:r>
              <a:rPr lang="fr-FR" dirty="0" err="1" smtClean="0"/>
              <a:t>birth</a:t>
            </a:r>
            <a:r>
              <a:rPr lang="fr-FR" dirty="0" smtClean="0"/>
              <a:t> in the United States; </a:t>
            </a:r>
            <a:r>
              <a:rPr lang="fr-FR" dirty="0" err="1" smtClean="0"/>
              <a:t>prenatal</a:t>
            </a:r>
            <a:r>
              <a:rPr lang="fr-FR" dirty="0" smtClean="0"/>
              <a:t> </a:t>
            </a:r>
            <a:r>
              <a:rPr lang="fr-FR" dirty="0" err="1" smtClean="0"/>
              <a:t>testing</a:t>
            </a:r>
            <a:r>
              <a:rPr lang="fr-FR" dirty="0" smtClean="0"/>
              <a:t> </a:t>
            </a:r>
            <a:r>
              <a:rPr lang="fr-FR" dirty="0" err="1" smtClean="0"/>
              <a:t>can</a:t>
            </a:r>
            <a:r>
              <a:rPr lang="fr-FR" dirty="0" smtClean="0"/>
              <a:t> </a:t>
            </a:r>
            <a:r>
              <a:rPr lang="fr-FR" dirty="0" err="1" smtClean="0"/>
              <a:t>be</a:t>
            </a:r>
            <a:r>
              <a:rPr lang="fr-FR" dirty="0" smtClean="0"/>
              <a:t> </a:t>
            </a:r>
            <a:r>
              <a:rPr lang="fr-FR" dirty="0" err="1" smtClean="0"/>
              <a:t>obtained</a:t>
            </a:r>
            <a:r>
              <a:rPr lang="fr-FR" dirty="0" smtClean="0"/>
              <a:t> via </a:t>
            </a:r>
            <a:r>
              <a:rPr lang="fr-FR" dirty="0" err="1" smtClean="0"/>
              <a:t>chorionic</a:t>
            </a:r>
            <a:r>
              <a:rPr lang="fr-FR" dirty="0" smtClean="0"/>
              <a:t> </a:t>
            </a:r>
            <a:r>
              <a:rPr lang="fr-FR" dirty="0" err="1" smtClean="0"/>
              <a:t>villus</a:t>
            </a:r>
            <a:r>
              <a:rPr lang="fr-FR" dirty="0" smtClean="0"/>
              <a:t> </a:t>
            </a:r>
            <a:r>
              <a:rPr lang="fr-FR" dirty="0" err="1" smtClean="0"/>
              <a:t>sampling</a:t>
            </a:r>
            <a:r>
              <a:rPr lang="fr-FR" dirty="0" smtClean="0"/>
              <a:t> </a:t>
            </a:r>
          </a:p>
          <a:p>
            <a:r>
              <a:rPr lang="fr-FR" dirty="0" err="1" smtClean="0"/>
              <a:t>Hemoglobin</a:t>
            </a:r>
            <a:r>
              <a:rPr lang="fr-FR" dirty="0" smtClean="0"/>
              <a:t> </a:t>
            </a:r>
            <a:r>
              <a:rPr lang="fr-FR" dirty="0" err="1" smtClean="0"/>
              <a:t>electrophoresis</a:t>
            </a:r>
            <a:r>
              <a:rPr lang="fr-FR" dirty="0" smtClean="0"/>
              <a:t> </a:t>
            </a:r>
          </a:p>
          <a:p>
            <a:r>
              <a:rPr lang="fr-FR" dirty="0" smtClean="0"/>
              <a:t>CBC count </a:t>
            </a:r>
            <a:r>
              <a:rPr lang="fr-FR" dirty="0" err="1" smtClean="0"/>
              <a:t>with</a:t>
            </a:r>
            <a:r>
              <a:rPr lang="fr-FR" dirty="0" smtClean="0"/>
              <a:t> </a:t>
            </a:r>
            <a:r>
              <a:rPr lang="fr-FR" dirty="0" err="1" smtClean="0"/>
              <a:t>differential</a:t>
            </a:r>
            <a:r>
              <a:rPr lang="fr-FR" dirty="0" smtClean="0"/>
              <a:t> and </a:t>
            </a:r>
            <a:r>
              <a:rPr lang="fr-FR" dirty="0" err="1" smtClean="0"/>
              <a:t>reticulocyte</a:t>
            </a:r>
            <a:r>
              <a:rPr lang="fr-FR" dirty="0" smtClean="0"/>
              <a:t> count </a:t>
            </a:r>
          </a:p>
          <a:p>
            <a:r>
              <a:rPr lang="fr-FR" dirty="0" err="1" smtClean="0"/>
              <a:t>Hemoglobin</a:t>
            </a:r>
            <a:r>
              <a:rPr lang="fr-FR" dirty="0" smtClean="0"/>
              <a:t> </a:t>
            </a:r>
            <a:r>
              <a:rPr lang="fr-FR" dirty="0" err="1" smtClean="0"/>
              <a:t>solubility</a:t>
            </a:r>
            <a:r>
              <a:rPr lang="fr-FR" dirty="0" smtClean="0"/>
              <a:t> </a:t>
            </a:r>
            <a:r>
              <a:rPr lang="fr-FR" dirty="0" err="1" smtClean="0"/>
              <a:t>testing</a:t>
            </a:r>
            <a:r>
              <a:rPr lang="fr-FR" dirty="0" smtClean="0"/>
              <a:t> </a:t>
            </a:r>
          </a:p>
          <a:p>
            <a:r>
              <a:rPr lang="fr-FR" dirty="0" err="1" smtClean="0"/>
              <a:t>Peripheral</a:t>
            </a:r>
            <a:r>
              <a:rPr lang="fr-FR" dirty="0" smtClean="0"/>
              <a:t> </a:t>
            </a:r>
            <a:r>
              <a:rPr lang="fr-FR" dirty="0" err="1" smtClean="0"/>
              <a:t>blood</a:t>
            </a:r>
            <a:r>
              <a:rPr lang="fr-FR" dirty="0" smtClean="0"/>
              <a:t> </a:t>
            </a:r>
            <a:r>
              <a:rPr lang="fr-FR" dirty="0" err="1" smtClean="0"/>
              <a:t>smear</a:t>
            </a:r>
            <a:r>
              <a:rPr lang="fr-FR" dirty="0" smtClean="0"/>
              <a:t> </a:t>
            </a:r>
          </a:p>
          <a:p>
            <a:endParaRPr lang="fr-F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a:bodyPr>
          <a:lstStyle/>
          <a:p>
            <a:r>
              <a:rPr lang="fr-FR" dirty="0" err="1" smtClean="0"/>
              <a:t>Pulmonary</a:t>
            </a:r>
            <a:r>
              <a:rPr lang="fr-FR" dirty="0" smtClean="0"/>
              <a:t> </a:t>
            </a:r>
            <a:r>
              <a:rPr lang="fr-FR" dirty="0" err="1" smtClean="0"/>
              <a:t>function</a:t>
            </a:r>
            <a:r>
              <a:rPr lang="fr-FR" dirty="0" smtClean="0"/>
              <a:t> tests (</a:t>
            </a:r>
            <a:r>
              <a:rPr lang="fr-FR" dirty="0" err="1" smtClean="0"/>
              <a:t>transcutaneous</a:t>
            </a:r>
            <a:r>
              <a:rPr lang="fr-FR" dirty="0" smtClean="0"/>
              <a:t> O </a:t>
            </a:r>
            <a:r>
              <a:rPr lang="fr-FR" baseline="-25000" dirty="0" smtClean="0"/>
              <a:t>2</a:t>
            </a:r>
            <a:r>
              <a:rPr lang="fr-FR" dirty="0" smtClean="0"/>
              <a:t> saturation) </a:t>
            </a:r>
          </a:p>
          <a:p>
            <a:r>
              <a:rPr lang="fr-FR" dirty="0" err="1" smtClean="0"/>
              <a:t>Renal</a:t>
            </a:r>
            <a:r>
              <a:rPr lang="fr-FR" dirty="0" smtClean="0"/>
              <a:t> </a:t>
            </a:r>
            <a:r>
              <a:rPr lang="fr-FR" dirty="0" err="1" smtClean="0"/>
              <a:t>function</a:t>
            </a:r>
            <a:r>
              <a:rPr lang="fr-FR" dirty="0" smtClean="0"/>
              <a:t> (</a:t>
            </a:r>
            <a:r>
              <a:rPr lang="fr-FR" dirty="0" err="1" smtClean="0"/>
              <a:t>creatine</a:t>
            </a:r>
            <a:r>
              <a:rPr lang="fr-FR" dirty="0" smtClean="0"/>
              <a:t>, BUN, </a:t>
            </a:r>
            <a:r>
              <a:rPr lang="fr-FR" dirty="0" err="1" smtClean="0"/>
              <a:t>urinalysis</a:t>
            </a:r>
            <a:r>
              <a:rPr lang="fr-FR" dirty="0" smtClean="0"/>
              <a:t>) </a:t>
            </a:r>
          </a:p>
          <a:p>
            <a:r>
              <a:rPr lang="fr-FR" dirty="0" err="1" smtClean="0"/>
              <a:t>Hepatobiliary</a:t>
            </a:r>
            <a:r>
              <a:rPr lang="fr-FR" dirty="0" smtClean="0"/>
              <a:t> </a:t>
            </a:r>
            <a:r>
              <a:rPr lang="fr-FR" dirty="0" err="1" smtClean="0"/>
              <a:t>function</a:t>
            </a:r>
            <a:r>
              <a:rPr lang="fr-FR" dirty="0" smtClean="0"/>
              <a:t> tests, (ALT, </a:t>
            </a:r>
            <a:r>
              <a:rPr lang="fr-FR" dirty="0" err="1" smtClean="0"/>
              <a:t>fractionated</a:t>
            </a:r>
            <a:r>
              <a:rPr lang="fr-FR" dirty="0" smtClean="0"/>
              <a:t> </a:t>
            </a:r>
            <a:r>
              <a:rPr lang="fr-FR" dirty="0" err="1" smtClean="0"/>
              <a:t>bilirubin</a:t>
            </a:r>
            <a:r>
              <a:rPr lang="fr-FR" dirty="0" smtClean="0"/>
              <a:t>) </a:t>
            </a:r>
          </a:p>
          <a:p>
            <a:r>
              <a:rPr lang="fr-FR" dirty="0" smtClean="0"/>
              <a:t>Blood cultures </a:t>
            </a:r>
          </a:p>
          <a:p>
            <a:r>
              <a:rPr lang="fr-FR" dirty="0" err="1" smtClean="0"/>
              <a:t>ABGs</a:t>
            </a:r>
            <a:r>
              <a:rPr lang="fr-FR" dirty="0" smtClean="0"/>
              <a:t> </a:t>
            </a:r>
          </a:p>
          <a:p>
            <a:r>
              <a:rPr lang="en-GB" dirty="0" smtClean="0"/>
              <a:t>Imaging studies</a:t>
            </a:r>
            <a:endParaRPr lang="fr-F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a:t>
            </a:r>
            <a:endParaRPr lang="fr-FR" dirty="0"/>
          </a:p>
        </p:txBody>
      </p:sp>
      <p:sp>
        <p:nvSpPr>
          <p:cNvPr id="3" name="Content Placeholder 2"/>
          <p:cNvSpPr>
            <a:spLocks noGrp="1"/>
          </p:cNvSpPr>
          <p:nvPr>
            <p:ph idx="1"/>
          </p:nvPr>
        </p:nvSpPr>
        <p:spPr/>
        <p:txBody>
          <a:bodyPr>
            <a:normAutofit lnSpcReduction="10000"/>
          </a:bodyPr>
          <a:lstStyle/>
          <a:p>
            <a:r>
              <a:rPr lang="en-US" dirty="0" smtClean="0"/>
              <a:t>there are only three primary treatment modalities for sickle cell diseases: Bone marrow transplant, </a:t>
            </a:r>
            <a:r>
              <a:rPr lang="en-US" dirty="0" err="1" smtClean="0"/>
              <a:t>hydroxyurea</a:t>
            </a:r>
            <a:r>
              <a:rPr lang="en-US" dirty="0" smtClean="0"/>
              <a:t>, and long- term RBC transfusion.</a:t>
            </a:r>
          </a:p>
          <a:p>
            <a:r>
              <a:rPr lang="en-US" b="1" dirty="0" err="1" smtClean="0"/>
              <a:t>Hydroxyurea</a:t>
            </a:r>
            <a:r>
              <a:rPr lang="en-US" b="1" dirty="0" smtClean="0"/>
              <a:t> (</a:t>
            </a:r>
            <a:r>
              <a:rPr lang="en-US" dirty="0" err="1" smtClean="0"/>
              <a:t>Hydrea</a:t>
            </a:r>
            <a:r>
              <a:rPr lang="en-US" dirty="0" smtClean="0"/>
              <a:t>), a chemotherapy agent, has been shown to be effective in increasing hemoglobin F levels in patients with sickle cell anemia, thereby decreasing the permanent formation of </a:t>
            </a:r>
            <a:r>
              <a:rPr lang="en-US" dirty="0" err="1" smtClean="0"/>
              <a:t>sickled</a:t>
            </a:r>
            <a:r>
              <a:rPr lang="en-US" dirty="0" smtClean="0"/>
              <a:t> cells.</a:t>
            </a: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b="1" dirty="0" smtClean="0"/>
          </a:p>
          <a:p>
            <a:r>
              <a:rPr lang="en-US" sz="4400" dirty="0" smtClean="0"/>
              <a:t>daily folic acid replacements to maintain the supply required for increased </a:t>
            </a:r>
            <a:r>
              <a:rPr lang="en-US" sz="4400" dirty="0" err="1" smtClean="0"/>
              <a:t>erythropoiesis</a:t>
            </a:r>
            <a:r>
              <a:rPr lang="en-US" sz="4400" dirty="0" smtClean="0"/>
              <a:t> from </a:t>
            </a:r>
            <a:r>
              <a:rPr lang="en-US" sz="4400" dirty="0" err="1" smtClean="0"/>
              <a:t>hemolysis</a:t>
            </a:r>
            <a:r>
              <a:rPr lang="en-US" sz="4400" dirty="0" smtClean="0"/>
              <a:t>. </a:t>
            </a:r>
          </a:p>
          <a:p>
            <a:r>
              <a:rPr lang="en-US" sz="4400" dirty="0" smtClean="0"/>
              <a:t>Infections must be treated promptly with appropriate antibiotics; infection remains a major cause of death in these patients.</a:t>
            </a:r>
          </a:p>
          <a:p>
            <a:r>
              <a:rPr lang="en-US" sz="4400" dirty="0" smtClean="0"/>
              <a:t>Analgesics to relieve pain </a:t>
            </a:r>
          </a:p>
          <a:p>
            <a:endParaRPr lang="en-US" sz="4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US" dirty="0" smtClean="0"/>
              <a:t>Red blood cell transfusion</a:t>
            </a:r>
          </a:p>
          <a:p>
            <a:r>
              <a:rPr lang="en-US" dirty="0" smtClean="0"/>
              <a:t>Good general nutrition and hygiene</a:t>
            </a:r>
          </a:p>
          <a:p>
            <a:r>
              <a:rPr lang="en-US" dirty="0" smtClean="0"/>
              <a:t>Pneumococcal and meningococcal vaccine should be given as well as oral penicillin</a:t>
            </a:r>
          </a:p>
          <a:p>
            <a:r>
              <a:rPr lang="en-US" dirty="0" smtClean="0"/>
              <a:t>Hepatitis B vaccine as blood transfusion is sometimes needed</a:t>
            </a:r>
          </a:p>
          <a:p>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a:t>
            </a:r>
            <a:endParaRPr lang="fr-FR"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Acute chest syndrome </a:t>
            </a:r>
          </a:p>
          <a:p>
            <a:r>
              <a:rPr lang="en-US" dirty="0" smtClean="0"/>
              <a:t>prompt initiation of antibiotic therapy and bronchodilators</a:t>
            </a:r>
          </a:p>
          <a:p>
            <a:r>
              <a:rPr lang="en-US" dirty="0" smtClean="0"/>
              <a:t>Administration of analgesics</a:t>
            </a:r>
          </a:p>
          <a:p>
            <a:r>
              <a:rPr lang="en-US" dirty="0" smtClean="0"/>
              <a:t>Administer supplemental oxygen</a:t>
            </a:r>
          </a:p>
          <a:p>
            <a:r>
              <a:rPr lang="en-US" dirty="0" smtClean="0"/>
              <a:t>vigorous hydration for </a:t>
            </a:r>
            <a:r>
              <a:rPr lang="en-US" dirty="0" err="1" smtClean="0"/>
              <a:t>vaso</a:t>
            </a:r>
            <a:r>
              <a:rPr lang="en-US" dirty="0" smtClean="0"/>
              <a:t>- </a:t>
            </a:r>
            <a:r>
              <a:rPr lang="en-US" dirty="0" err="1" smtClean="0"/>
              <a:t>oclusive</a:t>
            </a:r>
            <a:r>
              <a:rPr lang="en-US" dirty="0" smtClean="0"/>
              <a:t> crisis</a:t>
            </a:r>
          </a:p>
          <a:p>
            <a:r>
              <a:rPr lang="en-US" dirty="0" smtClean="0"/>
              <a:t>Corticosteroids may also be useful. </a:t>
            </a:r>
          </a:p>
          <a:p>
            <a:r>
              <a:rPr lang="en-US" dirty="0" smtClean="0"/>
              <a:t>Transfusions reverse the hypoxia</a:t>
            </a:r>
          </a:p>
          <a:p>
            <a:r>
              <a:rPr lang="en-US" dirty="0" smtClean="0"/>
              <a:t> Pulmonary function should be monitored regularly to detect pulmonary hypertension early.</a:t>
            </a:r>
            <a:endParaRPr lang="fr-F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management</a:t>
            </a:r>
            <a:endParaRPr lang="fr-FR" dirty="0"/>
          </a:p>
        </p:txBody>
      </p:sp>
      <p:sp>
        <p:nvSpPr>
          <p:cNvPr id="3" name="Content Placeholder 2"/>
          <p:cNvSpPr>
            <a:spLocks noGrp="1"/>
          </p:cNvSpPr>
          <p:nvPr>
            <p:ph idx="1"/>
          </p:nvPr>
        </p:nvSpPr>
        <p:spPr/>
        <p:txBody>
          <a:bodyPr/>
          <a:lstStyle/>
          <a:p>
            <a:r>
              <a:rPr lang="fr-FR" dirty="0" smtClean="0"/>
              <a:t>Stem </a:t>
            </a:r>
            <a:r>
              <a:rPr lang="fr-FR" dirty="0" err="1" smtClean="0"/>
              <a:t>cell</a:t>
            </a:r>
            <a:r>
              <a:rPr lang="fr-FR" dirty="0" smtClean="0"/>
              <a:t> transplantation: Can </a:t>
            </a:r>
            <a:r>
              <a:rPr lang="fr-FR" dirty="0" err="1" smtClean="0"/>
              <a:t>be</a:t>
            </a:r>
            <a:r>
              <a:rPr lang="fr-FR" dirty="0" smtClean="0"/>
              <a:t> curative </a:t>
            </a:r>
          </a:p>
          <a:p>
            <a:r>
              <a:rPr lang="fr-FR" dirty="0" smtClean="0"/>
              <a:t>Transfusions: For </a:t>
            </a:r>
            <a:r>
              <a:rPr lang="fr-FR" dirty="0" err="1" smtClean="0"/>
              <a:t>sudden</a:t>
            </a:r>
            <a:r>
              <a:rPr lang="fr-FR" dirty="0" smtClean="0"/>
              <a:t>, </a:t>
            </a:r>
            <a:r>
              <a:rPr lang="fr-FR" dirty="0" err="1" smtClean="0"/>
              <a:t>severe</a:t>
            </a:r>
            <a:r>
              <a:rPr lang="fr-FR" dirty="0" smtClean="0"/>
              <a:t> </a:t>
            </a:r>
            <a:r>
              <a:rPr lang="fr-FR" dirty="0" err="1" smtClean="0"/>
              <a:t>anemia</a:t>
            </a:r>
            <a:r>
              <a:rPr lang="fr-FR" dirty="0" smtClean="0"/>
              <a:t> due to acute </a:t>
            </a:r>
            <a:r>
              <a:rPr lang="fr-FR" dirty="0" err="1" smtClean="0"/>
              <a:t>splenic</a:t>
            </a:r>
            <a:r>
              <a:rPr lang="fr-FR" dirty="0" smtClean="0"/>
              <a:t> </a:t>
            </a:r>
            <a:r>
              <a:rPr lang="fr-FR" dirty="0" err="1" smtClean="0"/>
              <a:t>sequestration</a:t>
            </a:r>
            <a:r>
              <a:rPr lang="fr-FR" dirty="0" smtClean="0"/>
              <a:t>, parvovirus B19 infection, or </a:t>
            </a:r>
            <a:r>
              <a:rPr lang="fr-FR" dirty="0" err="1" smtClean="0"/>
              <a:t>hyperhemolytic</a:t>
            </a:r>
            <a:r>
              <a:rPr lang="fr-FR" dirty="0" smtClean="0"/>
              <a:t> crises </a:t>
            </a:r>
          </a:p>
          <a:p>
            <a:r>
              <a:rPr lang="fr-FR" dirty="0" err="1" smtClean="0"/>
              <a:t>Physical</a:t>
            </a:r>
            <a:r>
              <a:rPr lang="fr-FR" dirty="0" smtClean="0"/>
              <a:t> </a:t>
            </a:r>
            <a:r>
              <a:rPr lang="fr-FR" dirty="0" err="1" smtClean="0"/>
              <a:t>therapy</a:t>
            </a:r>
            <a:r>
              <a:rPr lang="fr-FR" dirty="0" smtClean="0"/>
              <a:t> </a:t>
            </a:r>
          </a:p>
          <a:p>
            <a:r>
              <a:rPr lang="fr-FR" dirty="0" err="1" smtClean="0"/>
              <a:t>Heat</a:t>
            </a:r>
            <a:r>
              <a:rPr lang="fr-FR" dirty="0" smtClean="0"/>
              <a:t> and cold application </a:t>
            </a:r>
          </a:p>
          <a:p>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 Treat by rest</a:t>
            </a:r>
          </a:p>
          <a:p>
            <a:r>
              <a:rPr lang="en-US" dirty="0" smtClean="0"/>
              <a:t>rehydration by oral fluids or intravenous normal saline 3 litres in 24 hours</a:t>
            </a:r>
          </a:p>
          <a:p>
            <a:r>
              <a:rPr lang="en-US" dirty="0" smtClean="0"/>
              <a:t>Supplemental oxygen may also be needed.</a:t>
            </a:r>
          </a:p>
          <a:p>
            <a:r>
              <a:rPr lang="en-US" dirty="0" smtClean="0"/>
              <a:t> Analgesics to relieve pain </a:t>
            </a:r>
            <a:r>
              <a:rPr lang="en-US" dirty="0" err="1" smtClean="0"/>
              <a:t>i.e</a:t>
            </a:r>
            <a:r>
              <a:rPr lang="en-US" dirty="0" smtClean="0"/>
              <a:t>  </a:t>
            </a:r>
            <a:r>
              <a:rPr lang="en-US" dirty="0" err="1" smtClean="0"/>
              <a:t>asprin,NSAIDS</a:t>
            </a:r>
            <a:r>
              <a:rPr lang="en-US" dirty="0" smtClean="0"/>
              <a:t> and opiates</a:t>
            </a:r>
          </a:p>
          <a:p>
            <a:pPr>
              <a:buNone/>
            </a:pPr>
            <a:r>
              <a:rPr lang="en-US" dirty="0" smtClean="0"/>
              <a:t>	Blood transfusion is given in very severe anaemia</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a:t>
            </a:r>
            <a:endParaRPr lang="fr-FR"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MANAGING PAIN</a:t>
            </a:r>
          </a:p>
          <a:p>
            <a:r>
              <a:rPr lang="en-US" dirty="0" smtClean="0"/>
              <a:t>Any joint that is acutely swollen should be supported and elevated until the swelling diminishes.</a:t>
            </a:r>
          </a:p>
          <a:p>
            <a:r>
              <a:rPr lang="en-US" dirty="0" smtClean="0"/>
              <a:t> Relaxation techniques, breathing exercises, and distraction are helpful for some patients. </a:t>
            </a:r>
          </a:p>
          <a:p>
            <a:pPr>
              <a:buNone/>
            </a:pPr>
            <a:r>
              <a:rPr lang="en-US" b="1" dirty="0" smtClean="0"/>
              <a:t>Preventing and managing infection</a:t>
            </a:r>
          </a:p>
          <a:p>
            <a:r>
              <a:rPr lang="en-US" dirty="0" smtClean="0"/>
              <a:t>monitoring the patient for signs and symptoms of infection.</a:t>
            </a:r>
          </a:p>
          <a:p>
            <a:r>
              <a:rPr lang="en-US" dirty="0" smtClean="0"/>
              <a:t> antibiotics should be initiated promptly,</a:t>
            </a:r>
          </a:p>
          <a:p>
            <a:r>
              <a:rPr lang="en-US" dirty="0" smtClean="0"/>
              <a:t> assess the patient for signs of dehydration.</a:t>
            </a:r>
          </a:p>
          <a:p>
            <a:pPr>
              <a:buNone/>
            </a:pPr>
            <a:r>
              <a:rPr lang="en-US" dirty="0" smtClean="0"/>
              <a:t>.</a:t>
            </a:r>
          </a:p>
          <a:p>
            <a:pPr>
              <a:buNone/>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 blood cells</a:t>
            </a:r>
            <a:endParaRPr lang="fr-FR" dirty="0"/>
          </a:p>
        </p:txBody>
      </p:sp>
      <p:sp>
        <p:nvSpPr>
          <p:cNvPr id="3" name="Content Placeholder 2"/>
          <p:cNvSpPr>
            <a:spLocks noGrp="1"/>
          </p:cNvSpPr>
          <p:nvPr>
            <p:ph idx="1"/>
          </p:nvPr>
        </p:nvSpPr>
        <p:spPr/>
        <p:txBody>
          <a:bodyPr>
            <a:normAutofit fontScale="85000" lnSpcReduction="20000"/>
          </a:bodyPr>
          <a:lstStyle/>
          <a:p>
            <a:r>
              <a:rPr lang="en-US" dirty="0" smtClean="0"/>
              <a:t>The primary function is to fight infection. There are several types of white blood cells and each has its own role in fighting bacterial, viral, fungal, and parasitic infections. Types of white blood cells that are most important for helping protect the body from infection and foreign cells include the following:</a:t>
            </a:r>
          </a:p>
          <a:p>
            <a:pPr lvl="0"/>
            <a:r>
              <a:rPr lang="en-US" dirty="0" err="1" smtClean="0"/>
              <a:t>Neutrophils</a:t>
            </a:r>
            <a:endParaRPr lang="en-US" dirty="0" smtClean="0"/>
          </a:p>
          <a:p>
            <a:pPr lvl="0"/>
            <a:r>
              <a:rPr lang="en-US" dirty="0" err="1" smtClean="0"/>
              <a:t>Eosinophils</a:t>
            </a:r>
            <a:endParaRPr lang="en-US" dirty="0" smtClean="0"/>
          </a:p>
          <a:p>
            <a:pPr lvl="0"/>
            <a:r>
              <a:rPr lang="en-US" dirty="0" smtClean="0"/>
              <a:t>Lymphocytes</a:t>
            </a:r>
          </a:p>
          <a:p>
            <a:pPr lvl="0"/>
            <a:r>
              <a:rPr lang="en-US" dirty="0" err="1" smtClean="0"/>
              <a:t>Monocytes</a:t>
            </a:r>
            <a:endParaRPr lang="en-US" dirty="0" smtClean="0"/>
          </a:p>
          <a:p>
            <a:pPr lvl="0"/>
            <a:r>
              <a:rPr lang="en-US" dirty="0" err="1" smtClean="0"/>
              <a:t>Basophil</a:t>
            </a:r>
            <a:endParaRPr lang="fr-F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Promoting coping skills</a:t>
            </a:r>
          </a:p>
          <a:p>
            <a:r>
              <a:rPr lang="en-US" dirty="0" smtClean="0"/>
              <a:t>Patient education- patient understanding  on what situations can precipitate a sickle cell crisis and the steps they can take to prevent or diminish such </a:t>
            </a:r>
            <a:r>
              <a:rPr lang="en-US" dirty="0" err="1" smtClean="0"/>
              <a:t>crises,i.e</a:t>
            </a:r>
            <a:r>
              <a:rPr lang="en-US" dirty="0" smtClean="0"/>
              <a:t> keeping warm &amp;hydration</a:t>
            </a:r>
          </a:p>
          <a:p>
            <a:r>
              <a:rPr lang="en-US" dirty="0" smtClean="0"/>
              <a:t>Monitoring and managing potential complications. </a:t>
            </a:r>
            <a:r>
              <a:rPr lang="en-US" dirty="0" err="1" smtClean="0"/>
              <a:t>i.e</a:t>
            </a:r>
            <a:r>
              <a:rPr lang="en-US" dirty="0" smtClean="0"/>
              <a:t> leg ulcers – ensure measures to prevent it from </a:t>
            </a:r>
            <a:r>
              <a:rPr lang="en-US" dirty="0" err="1" smtClean="0"/>
              <a:t>trauma,referring</a:t>
            </a:r>
            <a:r>
              <a:rPr lang="en-US" dirty="0" smtClean="0"/>
              <a:t> to specialist</a:t>
            </a:r>
          </a:p>
          <a:p>
            <a:pPr>
              <a:buFont typeface="Wingdings" pitchFamily="2" charset="2"/>
              <a:buChar char="Ø"/>
            </a:pPr>
            <a:r>
              <a:rPr lang="en-US" b="1" dirty="0" err="1" smtClean="0"/>
              <a:t>Priapism</a:t>
            </a:r>
            <a:r>
              <a:rPr lang="en-US" b="1" dirty="0" smtClean="0"/>
              <a:t>- </a:t>
            </a:r>
            <a:r>
              <a:rPr lang="en-US" dirty="0" smtClean="0"/>
              <a:t>The patient is taught to empty his bladder at the onset of the attack, exercise, and take a warm bath</a:t>
            </a:r>
            <a:r>
              <a:rPr lang="en-US" b="1" dirty="0" smtClean="0"/>
              <a:t>. </a:t>
            </a:r>
          </a:p>
          <a:p>
            <a:pPr>
              <a:buFont typeface="Wingdings" pitchFamily="2" charset="2"/>
              <a:buChar char="Ø"/>
            </a:pPr>
            <a:r>
              <a:rPr lang="en-US" dirty="0" smtClean="0"/>
              <a:t>Chronic pain and prevention of substance abuse especially opioid analgesics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a:t>
            </a:r>
            <a:endParaRPr lang="fr-FR" dirty="0"/>
          </a:p>
        </p:txBody>
      </p:sp>
      <p:sp>
        <p:nvSpPr>
          <p:cNvPr id="3" name="Content Placeholder 2"/>
          <p:cNvSpPr>
            <a:spLocks noGrp="1"/>
          </p:cNvSpPr>
          <p:nvPr>
            <p:ph idx="1"/>
          </p:nvPr>
        </p:nvSpPr>
        <p:spPr/>
        <p:txBody>
          <a:bodyPr/>
          <a:lstStyle/>
          <a:p>
            <a:pPr>
              <a:buNone/>
            </a:pPr>
            <a:r>
              <a:rPr lang="en-US" dirty="0" smtClean="0"/>
              <a:t>Stroke</a:t>
            </a:r>
          </a:p>
          <a:p>
            <a:pPr>
              <a:buNone/>
            </a:pPr>
            <a:r>
              <a:rPr lang="en-US" dirty="0" smtClean="0"/>
              <a:t>Pulmonary hypertension</a:t>
            </a:r>
          </a:p>
          <a:p>
            <a:pPr>
              <a:buNone/>
            </a:pPr>
            <a:r>
              <a:rPr lang="en-US" dirty="0" smtClean="0"/>
              <a:t>Leg ulcers </a:t>
            </a:r>
          </a:p>
          <a:p>
            <a:pPr>
              <a:buNone/>
            </a:pPr>
            <a:r>
              <a:rPr lang="en-US" dirty="0" smtClean="0"/>
              <a:t>Renal failure ,heart failure </a:t>
            </a:r>
          </a:p>
          <a:p>
            <a:pPr>
              <a:buNone/>
            </a:pPr>
            <a:r>
              <a:rPr lang="en-US" dirty="0" smtClean="0"/>
              <a:t>Infections  </a:t>
            </a:r>
            <a:r>
              <a:rPr lang="en-US" dirty="0" err="1" smtClean="0"/>
              <a:t>i.e</a:t>
            </a:r>
            <a:r>
              <a:rPr lang="en-US" dirty="0" smtClean="0"/>
              <a:t> </a:t>
            </a:r>
            <a:r>
              <a:rPr lang="en-US" dirty="0" err="1" smtClean="0"/>
              <a:t>osteomyelitis</a:t>
            </a:r>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a:t>
            </a:r>
            <a:endParaRPr lang="fr-FR" dirty="0"/>
          </a:p>
        </p:txBody>
      </p:sp>
      <p:sp>
        <p:nvSpPr>
          <p:cNvPr id="3" name="Content Placeholder 2"/>
          <p:cNvSpPr>
            <a:spLocks noGrp="1"/>
          </p:cNvSpPr>
          <p:nvPr>
            <p:ph idx="1"/>
          </p:nvPr>
        </p:nvSpPr>
        <p:spPr/>
        <p:txBody>
          <a:bodyPr>
            <a:normAutofit/>
          </a:bodyPr>
          <a:lstStyle/>
          <a:p>
            <a:r>
              <a:rPr lang="en-US" dirty="0" smtClean="0"/>
              <a:t>These are a group of hereditary disorders associated with defective hemoglobin-chain synthesis. </a:t>
            </a:r>
          </a:p>
          <a:p>
            <a:r>
              <a:rPr lang="en-US" dirty="0" smtClean="0"/>
              <a:t> the production of one or more globulin chains within the hemoglobin molecule is reduced. This increases the rigidity of the RBCs and thus the premature destruction of these cells. </a:t>
            </a:r>
            <a:endParaRPr lang="fr-F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err="1" smtClean="0"/>
              <a:t>classiﬁed</a:t>
            </a:r>
            <a:r>
              <a:rPr lang="en-US" dirty="0" smtClean="0"/>
              <a:t> into two major groups according to the </a:t>
            </a:r>
            <a:r>
              <a:rPr lang="en-US" dirty="0" err="1" smtClean="0"/>
              <a:t>globin</a:t>
            </a:r>
            <a:r>
              <a:rPr lang="en-US" dirty="0" smtClean="0"/>
              <a:t> chain diminished: alpha and beta. </a:t>
            </a:r>
          </a:p>
          <a:p>
            <a:r>
              <a:rPr lang="en-US" dirty="0" smtClean="0"/>
              <a:t>If left untreated, severe beta-</a:t>
            </a:r>
            <a:r>
              <a:rPr lang="en-US" dirty="0" err="1" smtClean="0"/>
              <a:t>thalassemia</a:t>
            </a:r>
            <a:r>
              <a:rPr lang="en-US" dirty="0" smtClean="0"/>
              <a:t> can be fatal within the </a:t>
            </a:r>
            <a:r>
              <a:rPr lang="en-US" dirty="0" err="1" smtClean="0"/>
              <a:t>ﬁrst</a:t>
            </a:r>
            <a:r>
              <a:rPr lang="en-US" dirty="0" smtClean="0"/>
              <a:t> few years of life. If it is treated with regular transfusion of RBCs, patients may survive into their 20s and 30s. Patient teaching during the reproductive years should include pre-conception counseling about the risk of congenital </a:t>
            </a:r>
            <a:r>
              <a:rPr lang="en-US" dirty="0" err="1" smtClean="0"/>
              <a:t>thalassemia</a:t>
            </a:r>
            <a:r>
              <a:rPr lang="en-US" dirty="0" smtClean="0"/>
              <a:t> major.</a:t>
            </a:r>
            <a:endParaRPr lang="fr-F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a:t>
            </a:r>
            <a:endParaRPr lang="fr-FR" dirty="0"/>
          </a:p>
        </p:txBody>
      </p:sp>
      <p:sp>
        <p:nvSpPr>
          <p:cNvPr id="3" name="Content Placeholder 2"/>
          <p:cNvSpPr>
            <a:spLocks noGrp="1"/>
          </p:cNvSpPr>
          <p:nvPr>
            <p:ph idx="1"/>
          </p:nvPr>
        </p:nvSpPr>
        <p:spPr/>
        <p:txBody>
          <a:bodyPr>
            <a:normAutofit fontScale="47500" lnSpcReduction="20000"/>
          </a:bodyPr>
          <a:lstStyle/>
          <a:p>
            <a:pPr>
              <a:buNone/>
            </a:pPr>
            <a:r>
              <a:rPr lang="en-US" sz="5100" b="1" dirty="0" smtClean="0"/>
              <a:t>Beta </a:t>
            </a:r>
            <a:r>
              <a:rPr lang="en-US" sz="5100" b="1" dirty="0" err="1" smtClean="0"/>
              <a:t>thalassemia</a:t>
            </a:r>
            <a:endParaRPr lang="en-US" sz="5100" b="1" dirty="0" smtClean="0"/>
          </a:p>
          <a:p>
            <a:r>
              <a:rPr lang="en-US" sz="5100" dirty="0" smtClean="0"/>
              <a:t>Beta </a:t>
            </a:r>
            <a:r>
              <a:rPr lang="en-US" sz="5100" dirty="0" err="1" smtClean="0"/>
              <a:t>thalassemia</a:t>
            </a:r>
            <a:r>
              <a:rPr lang="en-US" sz="5100" dirty="0" smtClean="0"/>
              <a:t> occurs when your body can’t produce beta </a:t>
            </a:r>
            <a:r>
              <a:rPr lang="en-US" sz="5100" dirty="0" err="1" smtClean="0"/>
              <a:t>globin</a:t>
            </a:r>
            <a:r>
              <a:rPr lang="en-US" sz="5100" dirty="0" smtClean="0"/>
              <a:t>. Two genes, one from each parent, are inherited to make beta </a:t>
            </a:r>
            <a:r>
              <a:rPr lang="en-US" sz="5100" dirty="0" err="1" smtClean="0"/>
              <a:t>globin</a:t>
            </a:r>
            <a:r>
              <a:rPr lang="en-US" sz="5100" dirty="0" smtClean="0"/>
              <a:t>. </a:t>
            </a:r>
          </a:p>
          <a:p>
            <a:r>
              <a:rPr lang="en-US" sz="5100" b="1" dirty="0" err="1" smtClean="0"/>
              <a:t>Thalassemia</a:t>
            </a:r>
            <a:r>
              <a:rPr lang="en-US" sz="5100" b="1" dirty="0" smtClean="0"/>
              <a:t> major </a:t>
            </a:r>
            <a:r>
              <a:rPr lang="en-US" sz="5100" dirty="0" smtClean="0"/>
              <a:t>is the most severe form of beta </a:t>
            </a:r>
            <a:r>
              <a:rPr lang="en-US" sz="5100" dirty="0" err="1" smtClean="0"/>
              <a:t>thalassemia</a:t>
            </a:r>
            <a:r>
              <a:rPr lang="en-US" sz="5100" dirty="0" smtClean="0"/>
              <a:t>. It develops when beta </a:t>
            </a:r>
            <a:r>
              <a:rPr lang="en-US" sz="5100" dirty="0" err="1" smtClean="0"/>
              <a:t>globin</a:t>
            </a:r>
            <a:r>
              <a:rPr lang="en-US" sz="5100" dirty="0" smtClean="0"/>
              <a:t> genes are missing. The symptoms of </a:t>
            </a:r>
            <a:r>
              <a:rPr lang="en-US" sz="5100" dirty="0" err="1" smtClean="0"/>
              <a:t>thalassemia</a:t>
            </a:r>
            <a:r>
              <a:rPr lang="en-US" sz="5100" dirty="0" smtClean="0"/>
              <a:t> major generally appear before a child’s second birthday. The severe anemia related to this condition can be life-threatening. Other signs and symptoms include:</a:t>
            </a:r>
          </a:p>
          <a:p>
            <a:r>
              <a:rPr lang="en-US" sz="5100" dirty="0" smtClean="0"/>
              <a:t>fussiness</a:t>
            </a:r>
          </a:p>
          <a:p>
            <a:r>
              <a:rPr lang="en-US" sz="5100" dirty="0" smtClean="0"/>
              <a:t>paleness</a:t>
            </a:r>
          </a:p>
          <a:p>
            <a:endParaRPr lang="fr-F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CT</a:t>
            </a:r>
            <a:endParaRPr lang="fr-FR" dirty="0"/>
          </a:p>
        </p:txBody>
      </p:sp>
      <p:sp>
        <p:nvSpPr>
          <p:cNvPr id="3" name="Content Placeholder 2"/>
          <p:cNvSpPr>
            <a:spLocks noGrp="1"/>
          </p:cNvSpPr>
          <p:nvPr>
            <p:ph idx="1"/>
          </p:nvPr>
        </p:nvSpPr>
        <p:spPr/>
        <p:txBody>
          <a:bodyPr>
            <a:normAutofit fontScale="77500" lnSpcReduction="20000"/>
          </a:bodyPr>
          <a:lstStyle/>
          <a:p>
            <a:r>
              <a:rPr lang="en-US" dirty="0" smtClean="0"/>
              <a:t>frequent infections</a:t>
            </a:r>
          </a:p>
          <a:p>
            <a:r>
              <a:rPr lang="en-US" dirty="0" smtClean="0"/>
              <a:t>a poor appetite</a:t>
            </a:r>
          </a:p>
          <a:p>
            <a:r>
              <a:rPr lang="en-US" dirty="0" smtClean="0">
                <a:hlinkClick r:id="rId2"/>
              </a:rPr>
              <a:t>failure to thrive</a:t>
            </a:r>
            <a:endParaRPr lang="en-US" dirty="0" smtClean="0"/>
          </a:p>
          <a:p>
            <a:r>
              <a:rPr lang="en-US" dirty="0" smtClean="0">
                <a:hlinkClick r:id="rId3"/>
              </a:rPr>
              <a:t>jaundice</a:t>
            </a:r>
            <a:r>
              <a:rPr lang="en-US" dirty="0" smtClean="0"/>
              <a:t>, which is a yellowing of the skin or the whites of the eyes</a:t>
            </a:r>
          </a:p>
          <a:p>
            <a:r>
              <a:rPr lang="en-US" dirty="0" smtClean="0"/>
              <a:t>enlarged organs</a:t>
            </a:r>
          </a:p>
          <a:p>
            <a:r>
              <a:rPr lang="en-US" dirty="0" smtClean="0"/>
              <a:t>This form of </a:t>
            </a:r>
            <a:r>
              <a:rPr lang="en-US" dirty="0" err="1" smtClean="0"/>
              <a:t>thalassemia</a:t>
            </a:r>
            <a:r>
              <a:rPr lang="en-US" dirty="0" smtClean="0"/>
              <a:t> is usually so severe that it requires regular blood transfusions.</a:t>
            </a:r>
          </a:p>
          <a:p>
            <a:r>
              <a:rPr lang="en-US" b="1" dirty="0" err="1" smtClean="0"/>
              <a:t>Thalassemia</a:t>
            </a:r>
            <a:r>
              <a:rPr lang="en-US" b="1" dirty="0" smtClean="0"/>
              <a:t> </a:t>
            </a:r>
            <a:r>
              <a:rPr lang="en-US" b="1" dirty="0" err="1" smtClean="0"/>
              <a:t>intermedia</a:t>
            </a:r>
            <a:r>
              <a:rPr lang="en-US" dirty="0" smtClean="0"/>
              <a:t> is a less severe form. It develops because of alterations in both beta </a:t>
            </a:r>
            <a:r>
              <a:rPr lang="en-US" dirty="0" err="1" smtClean="0"/>
              <a:t>globin</a:t>
            </a:r>
            <a:r>
              <a:rPr lang="en-US" dirty="0" smtClean="0"/>
              <a:t> genes. People with </a:t>
            </a:r>
            <a:r>
              <a:rPr lang="en-US" dirty="0" err="1" smtClean="0"/>
              <a:t>thalassemia</a:t>
            </a:r>
            <a:r>
              <a:rPr lang="en-US" dirty="0" smtClean="0"/>
              <a:t> </a:t>
            </a:r>
            <a:r>
              <a:rPr lang="en-US" dirty="0" err="1" smtClean="0"/>
              <a:t>intermedia</a:t>
            </a:r>
            <a:r>
              <a:rPr lang="en-US" dirty="0" smtClean="0"/>
              <a:t> don’t need blood transfusions.</a:t>
            </a:r>
          </a:p>
          <a:p>
            <a:endParaRPr lang="fr-F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Alpha </a:t>
            </a:r>
            <a:r>
              <a:rPr lang="en-US" b="1" dirty="0" err="1" smtClean="0"/>
              <a:t>thalassemia</a:t>
            </a:r>
            <a:r>
              <a:rPr lang="en-US" b="1" dirty="0" smtClean="0"/>
              <a:t/>
            </a:r>
            <a:br>
              <a:rPr lang="en-US" b="1" dirty="0" smtClean="0"/>
            </a:br>
            <a:endParaRPr lang="fr-FR" dirty="0"/>
          </a:p>
        </p:txBody>
      </p:sp>
      <p:sp>
        <p:nvSpPr>
          <p:cNvPr id="3" name="Content Placeholder 2"/>
          <p:cNvSpPr>
            <a:spLocks noGrp="1"/>
          </p:cNvSpPr>
          <p:nvPr>
            <p:ph idx="1"/>
          </p:nvPr>
        </p:nvSpPr>
        <p:spPr/>
        <p:txBody>
          <a:bodyPr>
            <a:normAutofit fontScale="85000" lnSpcReduction="10000"/>
          </a:bodyPr>
          <a:lstStyle/>
          <a:p>
            <a:r>
              <a:rPr lang="en-US" dirty="0" smtClean="0"/>
              <a:t>Alpha </a:t>
            </a:r>
            <a:r>
              <a:rPr lang="en-US" dirty="0" err="1" smtClean="0"/>
              <a:t>thalassemia</a:t>
            </a:r>
            <a:r>
              <a:rPr lang="en-US" dirty="0" smtClean="0"/>
              <a:t> occurs when the body can’t make alpha </a:t>
            </a:r>
            <a:r>
              <a:rPr lang="en-US" dirty="0" err="1" smtClean="0"/>
              <a:t>globin</a:t>
            </a:r>
            <a:r>
              <a:rPr lang="en-US" dirty="0" smtClean="0"/>
              <a:t>. In order to make alpha </a:t>
            </a:r>
            <a:r>
              <a:rPr lang="en-US" dirty="0" err="1" smtClean="0"/>
              <a:t>globin</a:t>
            </a:r>
            <a:r>
              <a:rPr lang="en-US" dirty="0" smtClean="0"/>
              <a:t>, you need to have four genes, two from each parent. </a:t>
            </a:r>
          </a:p>
          <a:p>
            <a:r>
              <a:rPr lang="en-US" b="1" dirty="0" smtClean="0"/>
              <a:t>Hemoglobin H</a:t>
            </a:r>
            <a:r>
              <a:rPr lang="en-US" dirty="0" smtClean="0"/>
              <a:t> develops as when a person is missing three alpha </a:t>
            </a:r>
            <a:r>
              <a:rPr lang="en-US" dirty="0" err="1" smtClean="0"/>
              <a:t>globin</a:t>
            </a:r>
            <a:r>
              <a:rPr lang="en-US" dirty="0" smtClean="0"/>
              <a:t> genes or experiences changes in these genes. This disease can lead to bone issues. The cheeks, forehead, and jaw may all overgrow. Additionally, hemoglobin H disease can cause:</a:t>
            </a:r>
          </a:p>
          <a:p>
            <a:r>
              <a:rPr lang="en-US" dirty="0" smtClean="0"/>
              <a:t>jaundice</a:t>
            </a:r>
          </a:p>
          <a:p>
            <a:r>
              <a:rPr lang="en-US" dirty="0" smtClean="0"/>
              <a:t>an extremely enlarged spleen</a:t>
            </a:r>
          </a:p>
          <a:p>
            <a:r>
              <a:rPr lang="en-US" dirty="0" smtClean="0"/>
              <a:t>malnourishment</a:t>
            </a:r>
          </a:p>
          <a:p>
            <a:endParaRPr lang="fr-F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r>
              <a:rPr lang="en-US" b="1" dirty="0" err="1" smtClean="0"/>
              <a:t>Hydrops</a:t>
            </a:r>
            <a:r>
              <a:rPr lang="en-US" b="1" dirty="0" smtClean="0"/>
              <a:t> </a:t>
            </a:r>
            <a:r>
              <a:rPr lang="en-US" b="1" dirty="0" err="1" smtClean="0"/>
              <a:t>fetalis</a:t>
            </a:r>
            <a:r>
              <a:rPr lang="en-US" dirty="0" smtClean="0"/>
              <a:t> is an extremely severe form of </a:t>
            </a:r>
            <a:r>
              <a:rPr lang="en-US" dirty="0" err="1" smtClean="0"/>
              <a:t>thalassemia</a:t>
            </a:r>
            <a:r>
              <a:rPr lang="en-US" dirty="0" smtClean="0"/>
              <a:t> that occurs before birth. Most individuals with this condition are either stillborn or die shortly after being born. This condition develops when all four alpha </a:t>
            </a:r>
            <a:r>
              <a:rPr lang="en-US" dirty="0" err="1" smtClean="0"/>
              <a:t>globin</a:t>
            </a:r>
            <a:r>
              <a:rPr lang="en-US" dirty="0" smtClean="0"/>
              <a:t> genes are altered or missing.</a:t>
            </a:r>
          </a:p>
          <a:p>
            <a:pPr>
              <a:buNone/>
            </a:pPr>
            <a:r>
              <a:rPr lang="en-US" b="1" dirty="0" err="1" smtClean="0"/>
              <a:t>Thalassemia</a:t>
            </a:r>
            <a:r>
              <a:rPr lang="en-US" b="1" dirty="0" smtClean="0"/>
              <a:t> minor</a:t>
            </a:r>
          </a:p>
          <a:p>
            <a:r>
              <a:rPr lang="en-US" dirty="0" smtClean="0"/>
              <a:t>People with </a:t>
            </a:r>
            <a:r>
              <a:rPr lang="en-US" dirty="0" err="1" smtClean="0"/>
              <a:t>thalassemia</a:t>
            </a:r>
            <a:r>
              <a:rPr lang="en-US" dirty="0" smtClean="0"/>
              <a:t> minor don’t usually have any symptoms. If they do, it’s likely to be minor anemia.</a:t>
            </a:r>
          </a:p>
          <a:p>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Clinical features</a:t>
            </a:r>
          </a:p>
          <a:p>
            <a:r>
              <a:rPr lang="en-US" dirty="0" err="1" smtClean="0"/>
              <a:t>hypochromia</a:t>
            </a:r>
            <a:r>
              <a:rPr lang="en-US" dirty="0" smtClean="0"/>
              <a:t>(an abnormal decrease in the hemoglobin content of RBCs)</a:t>
            </a:r>
          </a:p>
          <a:p>
            <a:r>
              <a:rPr lang="en-US" dirty="0" smtClean="0"/>
              <a:t>Paleness</a:t>
            </a:r>
          </a:p>
          <a:p>
            <a:r>
              <a:rPr lang="en-US" dirty="0" smtClean="0"/>
              <a:t>frequent infections</a:t>
            </a:r>
          </a:p>
          <a:p>
            <a:r>
              <a:rPr lang="en-US" dirty="0" smtClean="0"/>
              <a:t> poor appetite</a:t>
            </a:r>
          </a:p>
          <a:p>
            <a:r>
              <a:rPr lang="en-US" dirty="0" smtClean="0"/>
              <a:t>jaundice, </a:t>
            </a:r>
          </a:p>
          <a:p>
            <a:r>
              <a:rPr lang="en-US" dirty="0" smtClean="0"/>
              <a:t> extreme </a:t>
            </a:r>
            <a:r>
              <a:rPr lang="en-US" dirty="0" err="1" smtClean="0"/>
              <a:t>microcytosis</a:t>
            </a:r>
            <a:r>
              <a:rPr lang="en-US" dirty="0" smtClean="0"/>
              <a:t> (smaller-than-normal RBCs),</a:t>
            </a:r>
          </a:p>
          <a:p>
            <a:r>
              <a:rPr lang="en-US" dirty="0" smtClean="0"/>
              <a:t> destruction of blood elements (</a:t>
            </a:r>
            <a:r>
              <a:rPr lang="en-US" dirty="0" err="1" smtClean="0"/>
              <a:t>hemolysis</a:t>
            </a:r>
            <a:r>
              <a:rPr lang="en-US" dirty="0" smtClean="0"/>
              <a:t>)</a:t>
            </a:r>
          </a:p>
          <a:p>
            <a:r>
              <a:rPr lang="en-US" dirty="0" smtClean="0"/>
              <a:t>variable degrees of anemia</a:t>
            </a:r>
          </a:p>
          <a:p>
            <a:endParaRPr lang="fr-F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management</a:t>
            </a:r>
            <a:endParaRPr lang="fr-FR" dirty="0"/>
          </a:p>
        </p:txBody>
      </p:sp>
      <p:sp>
        <p:nvSpPr>
          <p:cNvPr id="3" name="Content Placeholder 2"/>
          <p:cNvSpPr>
            <a:spLocks noGrp="1"/>
          </p:cNvSpPr>
          <p:nvPr>
            <p:ph idx="1"/>
          </p:nvPr>
        </p:nvSpPr>
        <p:spPr/>
        <p:txBody>
          <a:bodyPr/>
          <a:lstStyle/>
          <a:p>
            <a:r>
              <a:rPr lang="en-US" dirty="0" smtClean="0"/>
              <a:t>blood transfusions</a:t>
            </a:r>
          </a:p>
          <a:p>
            <a:r>
              <a:rPr lang="en-US" dirty="0" smtClean="0"/>
              <a:t>a bone marrow transplant (BMT)</a:t>
            </a:r>
          </a:p>
          <a:p>
            <a:r>
              <a:rPr lang="en-US" dirty="0" smtClean="0"/>
              <a:t>medications and supplements</a:t>
            </a:r>
          </a:p>
          <a:p>
            <a:r>
              <a:rPr lang="en-US" dirty="0" smtClean="0"/>
              <a:t>possible surgery to remove the spleen or gallbladder</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function of blood?</a:t>
            </a:r>
            <a:br>
              <a:rPr lang="en-US" dirty="0" smtClean="0"/>
            </a:b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1. </a:t>
            </a:r>
            <a:r>
              <a:rPr lang="en-US" b="1" dirty="0" smtClean="0"/>
              <a:t>Transport functions</a:t>
            </a:r>
            <a:r>
              <a:rPr lang="en-US" dirty="0" smtClean="0"/>
              <a:t>: it carries </a:t>
            </a:r>
            <a:r>
              <a:rPr lang="en-US" dirty="0" err="1" smtClean="0"/>
              <a:t>O2</a:t>
            </a:r>
            <a:r>
              <a:rPr lang="en-US" dirty="0" smtClean="0"/>
              <a:t> and nutrients to tissues and waste products of metabolism, e.g. CO2 and urea to lungs and kidney. hormones</a:t>
            </a:r>
          </a:p>
          <a:p>
            <a:r>
              <a:rPr lang="en-US" b="1" dirty="0" err="1" smtClean="0"/>
              <a:t>2.Homeostatic</a:t>
            </a:r>
            <a:r>
              <a:rPr lang="en-US" b="1" dirty="0" smtClean="0"/>
              <a:t> functions</a:t>
            </a:r>
            <a:r>
              <a:rPr lang="en-US" dirty="0" smtClean="0"/>
              <a:t>: it distributes heat around the body from warmer organs, e.g. liver and gut to peripheral organs in order to maintain the body temperature constant.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DISORDERS OF WHITE BLOOD CELLS</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solidFill>
                  <a:srgbClr val="FF0000"/>
                </a:solidFill>
              </a:rPr>
              <a:t>LEUKEMIA</a:t>
            </a:r>
          </a:p>
          <a:p>
            <a:pPr>
              <a:buFont typeface="Wingdings" pitchFamily="2" charset="2"/>
              <a:buChar char="Ø"/>
            </a:pPr>
            <a:r>
              <a:rPr lang="en-US" dirty="0" err="1" smtClean="0"/>
              <a:t>Leukemias</a:t>
            </a:r>
            <a:r>
              <a:rPr lang="en-US" dirty="0" smtClean="0"/>
              <a:t> are malignant disorders of the blood and bone marrow that result in an accumulation of dysfunctional, immature cells that are caused by loss of regulation of cell division</a:t>
            </a:r>
          </a:p>
          <a:p>
            <a:pPr>
              <a:buFont typeface="Wingdings" pitchFamily="2" charset="2"/>
              <a:buChar char="Ø"/>
            </a:pPr>
            <a:r>
              <a:rPr lang="en-US" dirty="0" smtClean="0"/>
              <a:t>the proliferation of leukemic cells leaves little room for normal cell production.</a:t>
            </a:r>
          </a:p>
          <a:p>
            <a:pPr>
              <a:buFont typeface="Wingdings" pitchFamily="2" charset="2"/>
              <a:buChar char="Ø"/>
            </a:pPr>
            <a:r>
              <a:rPr lang="en-US" dirty="0" smtClean="0"/>
              <a:t>These abnormal cells cause symptoms because of bone </a:t>
            </a:r>
            <a:r>
              <a:rPr lang="en-US" smtClean="0"/>
              <a:t>marrow failure.</a:t>
            </a:r>
            <a:endParaRPr lang="en-US" dirty="0" smtClean="0"/>
          </a:p>
          <a:p>
            <a:pPr>
              <a:buNone/>
            </a:pP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Predisposing factors</a:t>
            </a:r>
            <a:endParaRPr lang="fr-FR" dirty="0"/>
          </a:p>
        </p:txBody>
      </p:sp>
      <p:sp>
        <p:nvSpPr>
          <p:cNvPr id="3" name="Content Placeholder 2"/>
          <p:cNvSpPr>
            <a:spLocks noGrp="1"/>
          </p:cNvSpPr>
          <p:nvPr>
            <p:ph idx="1"/>
          </p:nvPr>
        </p:nvSpPr>
        <p:spPr/>
        <p:txBody>
          <a:bodyPr>
            <a:normAutofit/>
          </a:bodyPr>
          <a:lstStyle/>
          <a:p>
            <a:pPr>
              <a:buNone/>
            </a:pPr>
            <a:endParaRPr lang="fr-FR" dirty="0" smtClean="0"/>
          </a:p>
          <a:p>
            <a:pPr lvl="1"/>
            <a:r>
              <a:rPr lang="en-US" dirty="0" smtClean="0"/>
              <a:t>Exposure to ionizing radiation.</a:t>
            </a:r>
            <a:endParaRPr lang="fr-FR" sz="2400" dirty="0" smtClean="0"/>
          </a:p>
          <a:p>
            <a:pPr lvl="1"/>
            <a:r>
              <a:rPr lang="en-US" dirty="0" smtClean="0"/>
              <a:t>Exposure to certain chemicals and toxins (</a:t>
            </a:r>
            <a:r>
              <a:rPr lang="en-US" dirty="0" err="1" smtClean="0"/>
              <a:t>eg</a:t>
            </a:r>
            <a:r>
              <a:rPr lang="en-US" dirty="0" smtClean="0"/>
              <a:t>, benzene, </a:t>
            </a:r>
            <a:r>
              <a:rPr lang="en-US" dirty="0" err="1" smtClean="0"/>
              <a:t>alkylating</a:t>
            </a:r>
            <a:r>
              <a:rPr lang="en-US" dirty="0" smtClean="0"/>
              <a:t> agents).</a:t>
            </a:r>
            <a:endParaRPr lang="fr-FR" sz="2400" dirty="0" smtClean="0"/>
          </a:p>
          <a:p>
            <a:pPr lvl="1"/>
            <a:r>
              <a:rPr lang="en-US" dirty="0" smtClean="0"/>
              <a:t>Human T-cell leukemia lymphoma virus</a:t>
            </a:r>
            <a:endParaRPr lang="fr-FR" sz="2400" dirty="0" smtClean="0"/>
          </a:p>
          <a:p>
            <a:pPr lvl="1"/>
            <a:r>
              <a:rPr lang="en-US" dirty="0" smtClean="0"/>
              <a:t>Familial susceptibility.</a:t>
            </a:r>
            <a:endParaRPr lang="fr-FR" sz="2400" dirty="0" smtClean="0"/>
          </a:p>
          <a:p>
            <a:pPr lvl="1"/>
            <a:r>
              <a:rPr lang="en-US" dirty="0" smtClean="0"/>
              <a:t>Genetic disorders (e.g., Down syndrome, </a:t>
            </a:r>
            <a:r>
              <a:rPr lang="en-US" dirty="0" err="1" smtClean="0"/>
              <a:t>Fanconi's</a:t>
            </a:r>
            <a:r>
              <a:rPr lang="en-US" dirty="0" smtClean="0"/>
              <a:t> anemia</a:t>
            </a:r>
            <a:r>
              <a:rPr lang="en-US" dirty="0" smtClean="0"/>
              <a:t>).</a:t>
            </a:r>
          </a:p>
          <a:p>
            <a:pPr lvl="1"/>
            <a:r>
              <a:rPr lang="en-US" sz="2400" dirty="0" smtClean="0"/>
              <a:t>smoking</a:t>
            </a:r>
            <a:endParaRPr lang="fr-FR" sz="2400" dirty="0" smtClean="0"/>
          </a:p>
          <a:p>
            <a:endParaRPr lang="fr-F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pathogenesis of acute leukemia</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Malignant transformation occurs in the </a:t>
            </a:r>
            <a:r>
              <a:rPr lang="en-US" dirty="0" err="1" smtClean="0"/>
              <a:t>haemopoietic</a:t>
            </a:r>
            <a:r>
              <a:rPr lang="en-US" dirty="0" smtClean="0"/>
              <a:t> stem cell or early progenitors</a:t>
            </a:r>
          </a:p>
          <a:p>
            <a:pPr>
              <a:buFont typeface="Wingdings" pitchFamily="2" charset="2"/>
              <a:buChar char="Ø"/>
            </a:pPr>
            <a:r>
              <a:rPr lang="en-US" dirty="0" smtClean="0"/>
              <a:t>There is an increased rate of proliferation, reduced apoptosis and a block in cellular differentiation</a:t>
            </a:r>
          </a:p>
          <a:p>
            <a:pPr>
              <a:buFont typeface="Wingdings" pitchFamily="2" charset="2"/>
              <a:buChar char="Ø"/>
            </a:pPr>
            <a:r>
              <a:rPr lang="en-US" dirty="0" smtClean="0"/>
              <a:t>Together these events cause accumulation of blast cells resulting to bone marrow failure although organ infiltration also occurs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manifestations</a:t>
            </a:r>
            <a:endParaRPr lang="fr-FR" dirty="0"/>
          </a:p>
        </p:txBody>
      </p:sp>
      <p:sp>
        <p:nvSpPr>
          <p:cNvPr id="3" name="Content Placeholder 2"/>
          <p:cNvSpPr>
            <a:spLocks noGrp="1"/>
          </p:cNvSpPr>
          <p:nvPr>
            <p:ph idx="1"/>
          </p:nvPr>
        </p:nvSpPr>
        <p:spPr/>
        <p:txBody>
          <a:bodyPr>
            <a:normAutofit fontScale="92500" lnSpcReduction="20000"/>
          </a:bodyPr>
          <a:lstStyle/>
          <a:p>
            <a:r>
              <a:rPr lang="en-GB" dirty="0" smtClean="0"/>
              <a:t>Fever or chills</a:t>
            </a:r>
          </a:p>
          <a:p>
            <a:r>
              <a:rPr lang="en-GB" dirty="0" smtClean="0"/>
              <a:t>Persistent </a:t>
            </a:r>
            <a:r>
              <a:rPr lang="en-GB" dirty="0" err="1" smtClean="0"/>
              <a:t>fatigue,weakness</a:t>
            </a:r>
            <a:endParaRPr lang="en-GB" dirty="0" smtClean="0"/>
          </a:p>
          <a:p>
            <a:r>
              <a:rPr lang="en-GB" dirty="0" smtClean="0"/>
              <a:t>Frequent/severe weakness</a:t>
            </a:r>
          </a:p>
          <a:p>
            <a:r>
              <a:rPr lang="en-GB" dirty="0" smtClean="0"/>
              <a:t>Swollen lymph nodes</a:t>
            </a:r>
          </a:p>
          <a:p>
            <a:r>
              <a:rPr lang="en-GB" dirty="0" smtClean="0"/>
              <a:t>Enlarged liver or spleen</a:t>
            </a:r>
          </a:p>
          <a:p>
            <a:r>
              <a:rPr lang="en-GB" dirty="0" smtClean="0"/>
              <a:t>Easy bleeding or bruising</a:t>
            </a:r>
          </a:p>
          <a:p>
            <a:r>
              <a:rPr lang="en-GB" dirty="0" smtClean="0"/>
              <a:t>Recurrent nosebleeds</a:t>
            </a:r>
          </a:p>
          <a:p>
            <a:r>
              <a:rPr lang="en-GB" dirty="0" smtClean="0"/>
              <a:t>Tiny red spots on your skin</a:t>
            </a:r>
          </a:p>
          <a:p>
            <a:r>
              <a:rPr lang="en-GB" dirty="0" smtClean="0"/>
              <a:t>Bone pain </a:t>
            </a:r>
            <a:r>
              <a:rPr lang="en-GB" smtClean="0"/>
              <a:t>or tenderness</a:t>
            </a:r>
            <a:endParaRPr lang="fr-F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leukemia</a:t>
            </a:r>
            <a:endParaRPr lang="en-US" dirty="0"/>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r>
              <a:rPr lang="en-US" sz="11200" dirty="0" smtClean="0"/>
              <a:t>The </a:t>
            </a:r>
            <a:r>
              <a:rPr lang="en-US" sz="11200" dirty="0" err="1" smtClean="0"/>
              <a:t>leukemias</a:t>
            </a:r>
            <a:r>
              <a:rPr lang="en-US" sz="11200" dirty="0" smtClean="0"/>
              <a:t> are commonly classified according to the stem cell line involved, either lymphoid or myeloid.</a:t>
            </a:r>
          </a:p>
          <a:p>
            <a:pPr>
              <a:buFont typeface="Wingdings" pitchFamily="2" charset="2"/>
              <a:buChar char="Ø"/>
            </a:pPr>
            <a:r>
              <a:rPr lang="en-US" sz="11200" dirty="0" smtClean="0"/>
              <a:t>They are also classified as either acute or chronic, based on the time it takes for symptoms to evolve and the phase of cell development that is halted.</a:t>
            </a:r>
          </a:p>
          <a:p>
            <a:pPr>
              <a:buFont typeface="Wingdings" pitchFamily="2" charset="2"/>
              <a:buChar char="Ø"/>
            </a:pPr>
            <a:r>
              <a:rPr lang="en-US" sz="11200" dirty="0" smtClean="0"/>
              <a:t>In acute leukemia, the onset of symptoms is abrupt, often occurring within a few weeks. WBC development is halted at the blast phase, so that most WBCs are undifferentiated or are blasts. Acute leukemia progresses very rapidly; death occurs within weeks to months without aggressive treatment. In chronic leukemia, symptoms evolve over a period of months to years, and the majority of WBCs produced are mature</a:t>
            </a:r>
          </a:p>
          <a:p>
            <a:pPr>
              <a:buNone/>
            </a:pPr>
            <a:r>
              <a:rPr lang="en-US" sz="11200" dirty="0" smtClean="0">
                <a:solidFill>
                  <a:srgbClr val="FF0000"/>
                </a:solidFill>
              </a:rPr>
              <a:t>	</a:t>
            </a:r>
            <a:r>
              <a:rPr lang="en-US" sz="11200" dirty="0" smtClean="0"/>
              <a: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Acute lymphoblastic leukemia</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Caused by accumulation of lymphoblasts in the bone marrow</a:t>
            </a:r>
          </a:p>
          <a:p>
            <a:pPr>
              <a:buFont typeface="Wingdings" pitchFamily="2" charset="2"/>
              <a:buChar char="Ø"/>
            </a:pPr>
            <a:r>
              <a:rPr lang="en-US" dirty="0" smtClean="0"/>
              <a:t>Most common malignancy of childhood</a:t>
            </a:r>
          </a:p>
          <a:p>
            <a:pPr>
              <a:buFont typeface="Wingdings" pitchFamily="2" charset="2"/>
              <a:buChar char="Ø"/>
            </a:pPr>
            <a:r>
              <a:rPr lang="en-US" dirty="0" smtClean="0"/>
              <a:t>Origin is precursor to B lymphocyte in approximately 75% and t lymphocyte in 25% of all cases</a:t>
            </a:r>
          </a:p>
          <a:p>
            <a:pPr>
              <a:buFont typeface="Wingdings" pitchFamily="2" charset="2"/>
              <a:buChar char="Ø"/>
            </a:pPr>
            <a:r>
              <a:rPr lang="en-US" dirty="0" smtClean="0"/>
              <a:t>Its incidence is highest at 3-7years,falling off by 10 years with a secondary rise after the age of 40 years</a:t>
            </a:r>
          </a:p>
          <a:p>
            <a:pPr>
              <a:buFont typeface="Wingdings" pitchFamily="2" charset="2"/>
              <a:buChar char="Ø"/>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Clinical features are a result of the following:</a:t>
            </a:r>
          </a:p>
          <a:p>
            <a:pPr marL="514350" indent="-514350">
              <a:buFont typeface="+mj-lt"/>
              <a:buAutoNum type="arabicParenR"/>
            </a:pPr>
            <a:r>
              <a:rPr lang="en-US" dirty="0" smtClean="0"/>
              <a:t>Bone marrow failure:anaemia(</a:t>
            </a:r>
            <a:r>
              <a:rPr lang="en-US" dirty="0" err="1" smtClean="0"/>
              <a:t>pallor,lethargy</a:t>
            </a:r>
            <a:r>
              <a:rPr lang="en-US" dirty="0" smtClean="0"/>
              <a:t>, </a:t>
            </a:r>
            <a:r>
              <a:rPr lang="en-US" dirty="0" err="1" smtClean="0"/>
              <a:t>dyspnoea</a:t>
            </a:r>
            <a:r>
              <a:rPr lang="en-US" dirty="0" smtClean="0"/>
              <a:t>),</a:t>
            </a:r>
          </a:p>
          <a:p>
            <a:pPr marL="514350" indent="-514350">
              <a:buFont typeface="+mj-lt"/>
              <a:buAutoNum type="arabicParenR"/>
            </a:pPr>
            <a:r>
              <a:rPr lang="en-US" dirty="0" err="1" smtClean="0"/>
              <a:t>neutropenia</a:t>
            </a:r>
            <a:r>
              <a:rPr lang="en-US" dirty="0" smtClean="0"/>
              <a:t>(</a:t>
            </a:r>
            <a:r>
              <a:rPr lang="en-US" dirty="0" err="1" smtClean="0"/>
              <a:t>fever,malaise,soreness</a:t>
            </a:r>
            <a:r>
              <a:rPr lang="en-US" dirty="0" smtClean="0"/>
              <a:t> of </a:t>
            </a:r>
            <a:r>
              <a:rPr lang="en-US" dirty="0" err="1" smtClean="0"/>
              <a:t>mouth,throat,skin,respiratory,perianal</a:t>
            </a:r>
            <a:r>
              <a:rPr lang="en-US" dirty="0" smtClean="0"/>
              <a:t> or </a:t>
            </a:r>
            <a:r>
              <a:rPr lang="en-US" dirty="0" err="1" smtClean="0"/>
              <a:t>recurrrent</a:t>
            </a:r>
            <a:r>
              <a:rPr lang="en-US" dirty="0" smtClean="0"/>
              <a:t> infections) thrombocytopenia(spontaneous bruises,purpura,bleeding gums and menorrhagia)</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t>2)Organ infiltration:</a:t>
            </a:r>
          </a:p>
          <a:p>
            <a:pPr marL="514350" lvl="0" indent="-514350">
              <a:buFont typeface="Wingdings" pitchFamily="2" charset="2"/>
              <a:buChar char="Ø"/>
            </a:pPr>
            <a:r>
              <a:rPr lang="en-US" dirty="0" smtClean="0"/>
              <a:t>bone and joint pain, </a:t>
            </a:r>
            <a:r>
              <a:rPr lang="en-US" dirty="0" err="1" smtClean="0"/>
              <a:t>splenomegaly</a:t>
            </a:r>
            <a:r>
              <a:rPr lang="en-US" dirty="0" smtClean="0"/>
              <a:t>, </a:t>
            </a:r>
            <a:r>
              <a:rPr lang="en-US" dirty="0" err="1" smtClean="0"/>
              <a:t>hepatomegaly</a:t>
            </a:r>
            <a:r>
              <a:rPr lang="en-US" dirty="0" smtClean="0"/>
              <a:t>, </a:t>
            </a:r>
            <a:r>
              <a:rPr lang="en-US" dirty="0" err="1" smtClean="0"/>
              <a:t>lympoadenopathy,neurologic</a:t>
            </a:r>
            <a:r>
              <a:rPr lang="en-US" dirty="0" smtClean="0"/>
              <a:t> dysfunction. And </a:t>
            </a:r>
            <a:r>
              <a:rPr lang="en-US" dirty="0" err="1" smtClean="0"/>
              <a:t>meiningeal</a:t>
            </a:r>
            <a:r>
              <a:rPr lang="en-US" dirty="0" smtClean="0"/>
              <a:t> syndrome(</a:t>
            </a:r>
            <a:r>
              <a:rPr lang="en-US" dirty="0" err="1" smtClean="0"/>
              <a:t>headache,blurring</a:t>
            </a:r>
            <a:r>
              <a:rPr lang="en-US" dirty="0" smtClean="0"/>
              <a:t> vision)</a:t>
            </a:r>
            <a:endParaRPr lang="fr-FR"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History taking</a:t>
            </a:r>
          </a:p>
          <a:p>
            <a:pPr>
              <a:buFont typeface="Wingdings" pitchFamily="2" charset="2"/>
              <a:buChar char="Ø"/>
            </a:pPr>
            <a:r>
              <a:rPr lang="en-US" dirty="0" smtClean="0"/>
              <a:t>Physical examination</a:t>
            </a:r>
          </a:p>
          <a:p>
            <a:pPr lvl="0"/>
            <a:r>
              <a:rPr lang="en-US" dirty="0" smtClean="0"/>
              <a:t>CBC and blood smear peripheral WBC count varies widely from 1,000 to 100,000/mm</a:t>
            </a:r>
            <a:r>
              <a:rPr lang="en-US" baseline="30000" dirty="0" smtClean="0"/>
              <a:t>3</a:t>
            </a:r>
            <a:r>
              <a:rPr lang="en-US" dirty="0" smtClean="0"/>
              <a:t> and may include significant numbers of abnormal immature (blast) cells; anemia may be profound; platelet count may be abnormal and </a:t>
            </a:r>
            <a:r>
              <a:rPr lang="en-US" dirty="0" err="1" smtClean="0"/>
              <a:t>coagulopathies</a:t>
            </a:r>
            <a:r>
              <a:rPr lang="en-US" dirty="0" smtClean="0"/>
              <a:t> may exist.</a:t>
            </a:r>
            <a:endParaRPr lang="fr-FR" dirty="0" smtClean="0"/>
          </a:p>
          <a:p>
            <a:pPr>
              <a:buFont typeface="Wingdings" pitchFamily="2" charset="2"/>
              <a:buChar char="Ø"/>
            </a:pPr>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Bone marrow aspiration and biopsy cells also studied for chromosomal abnormalities (cytogenetic) and immunologic markers to classify type of leukemia further.</a:t>
            </a:r>
            <a:endParaRPr lang="fr-FR" dirty="0" smtClean="0"/>
          </a:p>
          <a:p>
            <a:pPr lvl="0"/>
            <a:r>
              <a:rPr lang="en-US" dirty="0" smtClean="0"/>
              <a:t>Lymph node biopsy to detect spread.</a:t>
            </a:r>
            <a:endParaRPr lang="fr-FR" dirty="0" smtClean="0"/>
          </a:p>
          <a:p>
            <a:pPr lvl="0"/>
            <a:r>
              <a:rPr lang="en-US" dirty="0" smtClean="0"/>
              <a:t>Lumbar puncture and examination of cerebrospinal fluid for leukemic cells (especially in ALL).</a:t>
            </a:r>
            <a:endParaRPr lang="fr-FR" dirty="0" smtClean="0"/>
          </a:p>
          <a:p>
            <a:pPr>
              <a:buFont typeface="Wingdings"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 3</a:t>
            </a:r>
            <a:r>
              <a:rPr lang="en-US" dirty="0" smtClean="0"/>
              <a:t>- </a:t>
            </a:r>
            <a:r>
              <a:rPr lang="en-US" b="1" dirty="0" smtClean="0"/>
              <a:t>Buffer functions</a:t>
            </a:r>
            <a:r>
              <a:rPr lang="en-US" dirty="0" smtClean="0"/>
              <a:t>: it keeps H+ concentration of extracellular fluid constant at pH of 7.4 by buffers like </a:t>
            </a:r>
            <a:r>
              <a:rPr lang="en-US" dirty="0" err="1" smtClean="0"/>
              <a:t>Hb</a:t>
            </a:r>
            <a:r>
              <a:rPr lang="en-US" dirty="0" smtClean="0"/>
              <a:t>, plasma proteins and bicarbonate</a:t>
            </a:r>
          </a:p>
          <a:p>
            <a:pPr>
              <a:buNone/>
            </a:pPr>
            <a:r>
              <a:rPr lang="en-US" b="1" dirty="0" smtClean="0"/>
              <a:t> 4</a:t>
            </a:r>
            <a:r>
              <a:rPr lang="en-US" dirty="0" smtClean="0"/>
              <a:t>- </a:t>
            </a:r>
            <a:r>
              <a:rPr lang="en-US" b="1" dirty="0" smtClean="0"/>
              <a:t>Protective functions</a:t>
            </a:r>
            <a:r>
              <a:rPr lang="en-US" dirty="0" smtClean="0"/>
              <a:t>: against infection by leucocytes and antibodies in the plasma. </a:t>
            </a:r>
          </a:p>
          <a:p>
            <a:pPr>
              <a:buNone/>
            </a:pPr>
            <a:r>
              <a:rPr lang="en-US" dirty="0" smtClean="0"/>
              <a:t>5- </a:t>
            </a:r>
            <a:r>
              <a:rPr lang="en-US" b="1" dirty="0" smtClean="0"/>
              <a:t>Clotting functions</a:t>
            </a:r>
            <a:r>
              <a:rPr lang="en-US" dirty="0" smtClean="0"/>
              <a:t>: stops further loss of blood during injury</a:t>
            </a: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a:t>
            </a:r>
            <a:r>
              <a:rPr lang="fr-FR" sz="4000" dirty="0" smtClean="0"/>
              <a:t/>
            </a:r>
            <a:br>
              <a:rPr lang="fr-FR" sz="4000" dirty="0" smtClean="0"/>
            </a:br>
            <a:endParaRPr lang="fr-FR" dirty="0"/>
          </a:p>
        </p:txBody>
      </p:sp>
      <p:sp>
        <p:nvSpPr>
          <p:cNvPr id="3" name="Content Placeholder 2"/>
          <p:cNvSpPr>
            <a:spLocks noGrp="1"/>
          </p:cNvSpPr>
          <p:nvPr>
            <p:ph idx="1"/>
          </p:nvPr>
        </p:nvSpPr>
        <p:spPr/>
        <p:txBody>
          <a:bodyPr>
            <a:normAutofit fontScale="25000" lnSpcReduction="20000"/>
          </a:bodyPr>
          <a:lstStyle/>
          <a:p>
            <a:pPr lvl="0"/>
            <a:r>
              <a:rPr lang="en-US" sz="9800" dirty="0" smtClean="0"/>
              <a:t>To eradicate leukemic cells and allow restoration of normal </a:t>
            </a:r>
            <a:r>
              <a:rPr lang="en-US" sz="9800" dirty="0" err="1" smtClean="0"/>
              <a:t>hematopoiesis</a:t>
            </a:r>
            <a:r>
              <a:rPr lang="en-US" sz="9800" dirty="0" smtClean="0"/>
              <a:t>.</a:t>
            </a:r>
            <a:endParaRPr lang="fr-FR" sz="9800" dirty="0" smtClean="0"/>
          </a:p>
          <a:p>
            <a:pPr lvl="1"/>
            <a:r>
              <a:rPr lang="en-US" sz="9800" dirty="0" err="1" smtClean="0"/>
              <a:t>Leukapheresis</a:t>
            </a:r>
            <a:r>
              <a:rPr lang="en-US" sz="9800" dirty="0" smtClean="0"/>
              <a:t> (or exchange transfusion in infants) may be used when abnormally high numbers of white cells are present to reduce the risk of </a:t>
            </a:r>
            <a:r>
              <a:rPr lang="en-US" sz="9800" dirty="0" err="1" smtClean="0"/>
              <a:t>leukostasis</a:t>
            </a:r>
            <a:r>
              <a:rPr lang="en-US" sz="9800" dirty="0" smtClean="0"/>
              <a:t> and tumor burden before chemotherapy.</a:t>
            </a:r>
            <a:endParaRPr lang="fr-FR" sz="9800" dirty="0" smtClean="0"/>
          </a:p>
          <a:p>
            <a:pPr lvl="1"/>
            <a:r>
              <a:rPr lang="en-US" sz="9800" dirty="0" smtClean="0"/>
              <a:t>Radiation, particularly of central nervous system (CNS) in ALL. </a:t>
            </a:r>
            <a:endParaRPr lang="fr-FR" sz="9800" dirty="0" smtClean="0"/>
          </a:p>
          <a:p>
            <a:pPr lvl="1"/>
            <a:r>
              <a:rPr lang="en-US" sz="9800" dirty="0" err="1" smtClean="0"/>
              <a:t>Autologous</a:t>
            </a:r>
            <a:r>
              <a:rPr lang="en-US" sz="9800" dirty="0" smtClean="0"/>
              <a:t> or </a:t>
            </a:r>
            <a:r>
              <a:rPr lang="en-US" sz="9800" dirty="0" err="1" smtClean="0"/>
              <a:t>allogeneic</a:t>
            </a:r>
            <a:r>
              <a:rPr lang="en-US" sz="9800" dirty="0" smtClean="0"/>
              <a:t> bone marrow or stem cell transplantation.</a:t>
            </a:r>
          </a:p>
          <a:p>
            <a:pPr lvl="1"/>
            <a:r>
              <a:rPr lang="en-US" sz="9800" dirty="0" smtClean="0"/>
              <a:t> Lymphoid blast cells are typically very sensitive to corticosteroids and to </a:t>
            </a:r>
            <a:r>
              <a:rPr lang="en-US" sz="9800" dirty="0" err="1" smtClean="0"/>
              <a:t>vinca</a:t>
            </a:r>
            <a:r>
              <a:rPr lang="en-US" sz="9800" dirty="0" smtClean="0"/>
              <a:t> alkaloids; therefore, these medications are an integral part of the initial induction therapy</a:t>
            </a:r>
            <a:endParaRPr lang="fr-FR" sz="9800" dirty="0" smtClean="0"/>
          </a:p>
          <a:p>
            <a:pPr lvl="0"/>
            <a:r>
              <a:rPr lang="en-US" sz="9800" dirty="0" smtClean="0"/>
              <a:t>Supportive care and symptom management.</a:t>
            </a:r>
            <a:endParaRPr lang="fr-FR" sz="9800" dirty="0" smtClean="0"/>
          </a:p>
          <a:p>
            <a:endParaRPr lang="fr-F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dirty="0" smtClean="0"/>
              <a:t>Central nervous system directed therapy: high dose methotraxate is given intravenously.</a:t>
            </a:r>
          </a:p>
          <a:p>
            <a:pPr>
              <a:buFont typeface="Wingdings" pitchFamily="2" charset="2"/>
              <a:buChar char="q"/>
            </a:pPr>
            <a:r>
              <a:rPr lang="en-US" dirty="0" smtClean="0"/>
              <a:t>Stem cell transplantation</a:t>
            </a:r>
          </a:p>
          <a:p>
            <a:pPr>
              <a:buFont typeface="Wingdings" pitchFamily="2" charset="2"/>
              <a:buChar char="v"/>
            </a:pPr>
            <a:r>
              <a:rPr lang="en-US" dirty="0" smtClean="0"/>
              <a:t>Treatment protocols are complex using a wide range of chemotherapeutic agents. This is given up to three years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Acute myeloid leukemia </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Occurs in all age groups</a:t>
            </a:r>
          </a:p>
          <a:p>
            <a:pPr>
              <a:buFont typeface="Wingdings" pitchFamily="2" charset="2"/>
              <a:buChar char="Ø"/>
            </a:pPr>
            <a:r>
              <a:rPr lang="en-US" dirty="0" smtClean="0"/>
              <a:t>AML results from a defect in the hematopoietic stem cell that differentiates into all myeloid cells</a:t>
            </a:r>
          </a:p>
          <a:p>
            <a:pPr>
              <a:buFont typeface="Wingdings" pitchFamily="2" charset="2"/>
              <a:buChar char="Ø"/>
            </a:pPr>
            <a:r>
              <a:rPr lang="en-US" dirty="0" smtClean="0"/>
              <a:t>Most common in adults and increasingly common with old age</a:t>
            </a:r>
          </a:p>
          <a:p>
            <a:pPr>
              <a:buNone/>
            </a:pPr>
            <a:r>
              <a:rPr lang="en-US" dirty="0" smtClean="0">
                <a:solidFill>
                  <a:srgbClr val="FF0000"/>
                </a:solidFill>
              </a:rPr>
              <a:t>Clinical manifestations</a:t>
            </a:r>
          </a:p>
          <a:p>
            <a:pPr>
              <a:buFont typeface="Wingdings" pitchFamily="2" charset="2"/>
              <a:buChar char="Ø"/>
            </a:pPr>
            <a:r>
              <a:rPr lang="en-US" dirty="0" smtClean="0"/>
              <a:t>Anemia and thrombocytopenia</a:t>
            </a:r>
          </a:p>
          <a:p>
            <a:pPr>
              <a:buFont typeface="Wingdings" pitchFamily="2" charset="2"/>
              <a:buChar char="Ø"/>
            </a:pPr>
            <a:r>
              <a:rPr lang="en-US" dirty="0" smtClean="0"/>
              <a:t>Fever and infection</a:t>
            </a:r>
          </a:p>
          <a:p>
            <a:pPr>
              <a:buFont typeface="Wingdings" pitchFamily="2" charset="2"/>
              <a:buChar char="Ø"/>
            </a:pPr>
            <a:r>
              <a:rPr lang="en-US" dirty="0" smtClean="0"/>
              <a:t>DIC</a:t>
            </a:r>
          </a:p>
          <a:p>
            <a:pPr>
              <a:buFont typeface="Wingdings" pitchFamily="2" charset="2"/>
              <a:buChar char="Ø"/>
            </a:pPr>
            <a:r>
              <a:rPr lang="en-US" dirty="0" smtClean="0"/>
              <a:t>Gum hypertrophy and infiltration</a:t>
            </a:r>
          </a:p>
          <a:p>
            <a:pPr>
              <a:buFont typeface="Wingdings" pitchFamily="2" charset="2"/>
              <a:buChar char="Ø"/>
            </a:pPr>
            <a:r>
              <a:rPr lang="en-US" dirty="0" smtClean="0"/>
              <a:t>Bone pain due to expansion of marrow</a:t>
            </a:r>
          </a:p>
          <a:p>
            <a:pPr>
              <a:buFont typeface="Wingdings" pitchFamily="2" charset="2"/>
              <a:buChar char="Ø"/>
            </a:pPr>
            <a:r>
              <a:rPr lang="en-US" dirty="0" smtClean="0"/>
              <a:t>hepatosplenomegally</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findings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Wingdings" pitchFamily="2" charset="2"/>
              <a:buChar char="Ø"/>
            </a:pPr>
            <a:r>
              <a:rPr lang="en-US" dirty="0" smtClean="0"/>
              <a:t>General hematological and biochemical findings similar to those seen in ALL.</a:t>
            </a:r>
          </a:p>
          <a:p>
            <a:pPr marL="514350" indent="-514350">
              <a:buFont typeface="Wingdings" pitchFamily="2" charset="2"/>
              <a:buChar char="Ø"/>
            </a:pPr>
            <a:r>
              <a:rPr lang="en-US" dirty="0" smtClean="0"/>
              <a:t>Test for DIC is positive</a:t>
            </a:r>
          </a:p>
          <a:p>
            <a:pPr marL="514350" indent="-514350">
              <a:buNone/>
            </a:pPr>
            <a:r>
              <a:rPr lang="en-US" dirty="0" smtClean="0">
                <a:solidFill>
                  <a:srgbClr val="FF0000"/>
                </a:solidFill>
              </a:rPr>
              <a:t>Treatment</a:t>
            </a:r>
          </a:p>
          <a:p>
            <a:pPr marL="514350" indent="-514350">
              <a:buFont typeface="Wingdings" pitchFamily="2" charset="2"/>
              <a:buChar char="q"/>
            </a:pPr>
            <a:r>
              <a:rPr lang="en-US" dirty="0" smtClean="0"/>
              <a:t>Supportive therapy: Multiple platelet transfusions and replacement of clotting factors with fresh frozen plasma</a:t>
            </a:r>
          </a:p>
          <a:p>
            <a:pPr marL="514350" indent="-514350">
              <a:buFont typeface="Wingdings" pitchFamily="2" charset="2"/>
              <a:buChar char="q"/>
            </a:pPr>
            <a:r>
              <a:rPr lang="en-US" dirty="0" smtClean="0"/>
              <a:t>Specific therapy: Intensive chemotherapy usually given in four blocks each of approximately one week</a:t>
            </a:r>
          </a:p>
          <a:p>
            <a:pPr>
              <a:buFont typeface="Wingdings" pitchFamily="2" charset="2"/>
              <a:buChar char="q"/>
            </a:pPr>
            <a:r>
              <a:rPr lang="en-US" dirty="0" smtClean="0"/>
              <a:t> Bone marrow &amp; Stem cell transplantation: used in patients under 65 years old.</a:t>
            </a:r>
          </a:p>
          <a:p>
            <a:pPr>
              <a:buFont typeface="Wingdings" pitchFamily="2" charset="2"/>
              <a:buChar char="q"/>
            </a:pPr>
            <a:r>
              <a:rPr lang="en-US" dirty="0" smtClean="0"/>
              <a:t>Results of therapy in patients over 70 years is poor</a:t>
            </a:r>
          </a:p>
          <a:p>
            <a:pPr marL="514350" indent="-514350">
              <a:buFont typeface="Wingdings" pitchFamily="2" charset="2"/>
              <a:buChar char="q"/>
            </a:pPr>
            <a:endParaRPr lang="en-US" dirty="0" smtClean="0"/>
          </a:p>
          <a:p>
            <a:pPr marL="514350" indent="-514350">
              <a:buNone/>
            </a:pPr>
            <a:endParaRPr lang="en-US" dirty="0" smtClean="0"/>
          </a:p>
          <a:p>
            <a:pPr marL="514350" indent="-514350">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supportive care may be the only option if the patient has </a:t>
            </a:r>
            <a:r>
              <a:rPr lang="en-US" dirty="0" err="1" smtClean="0"/>
              <a:t>signiﬁcant</a:t>
            </a:r>
            <a:r>
              <a:rPr lang="en-US" dirty="0" smtClean="0"/>
              <a:t> </a:t>
            </a:r>
            <a:r>
              <a:rPr lang="en-US" dirty="0" err="1" smtClean="0"/>
              <a:t>comorbidity</a:t>
            </a:r>
            <a:r>
              <a:rPr lang="en-US" dirty="0" smtClean="0"/>
              <a:t>, such as extremely poor cardiac, pulmonary, renal, or hepatic function. In such cases, aggressive </a:t>
            </a:r>
            <a:r>
              <a:rPr lang="en-US" dirty="0" err="1" smtClean="0"/>
              <a:t>antileukemia</a:t>
            </a:r>
            <a:r>
              <a:rPr lang="en-US" dirty="0" smtClean="0"/>
              <a:t> therapy is not used; </a:t>
            </a:r>
          </a:p>
          <a:p>
            <a:pPr>
              <a:buFont typeface="Wingdings" pitchFamily="2" charset="2"/>
              <a:buChar char="q"/>
            </a:pPr>
            <a:r>
              <a:rPr lang="en-US" dirty="0" smtClean="0"/>
              <a:t>occasionally, </a:t>
            </a:r>
            <a:r>
              <a:rPr lang="en-US" dirty="0" err="1" smtClean="0"/>
              <a:t>hydroxyurea</a:t>
            </a:r>
            <a:r>
              <a:rPr lang="en-US" dirty="0" smtClean="0"/>
              <a:t> (</a:t>
            </a:r>
            <a:r>
              <a:rPr lang="en-US" dirty="0" err="1" smtClean="0"/>
              <a:t>eg</a:t>
            </a:r>
            <a:r>
              <a:rPr lang="en-US" dirty="0" smtClean="0"/>
              <a:t>, </a:t>
            </a:r>
            <a:r>
              <a:rPr lang="en-US" dirty="0" err="1" smtClean="0"/>
              <a:t>Hydrea</a:t>
            </a:r>
            <a:r>
              <a:rPr lang="en-US" dirty="0" smtClean="0"/>
              <a:t>) may be used </a:t>
            </a:r>
            <a:r>
              <a:rPr lang="en-US" dirty="0" err="1" smtClean="0"/>
              <a:t>brieﬂy</a:t>
            </a:r>
            <a:r>
              <a:rPr lang="en-US" dirty="0" smtClean="0"/>
              <a:t> to control the increase of blast cells. Patients are more commonly supported with antimicrobial therapy and transfusions as needed</a:t>
            </a:r>
          </a:p>
          <a:p>
            <a:pPr>
              <a:buNone/>
            </a:pPr>
            <a:endParaRPr lang="en-US" dirty="0" smtClean="0"/>
          </a:p>
          <a:p>
            <a:pPr>
              <a:buNone/>
            </a:pPr>
            <a:r>
              <a:rPr lang="en-US" dirty="0" smtClean="0">
                <a:solidFill>
                  <a:srgbClr val="FF0000"/>
                </a:solidFill>
              </a:rPr>
              <a:t>Complications</a:t>
            </a:r>
          </a:p>
          <a:p>
            <a:pPr>
              <a:buFont typeface="Wingdings" pitchFamily="2" charset="2"/>
              <a:buChar char="q"/>
            </a:pPr>
            <a:r>
              <a:rPr lang="en-US" dirty="0" smtClean="0"/>
              <a:t>Bleeding </a:t>
            </a:r>
          </a:p>
          <a:p>
            <a:pPr>
              <a:buFont typeface="Wingdings" pitchFamily="2" charset="2"/>
              <a:buChar char="q"/>
            </a:pPr>
            <a:r>
              <a:rPr lang="en-US" dirty="0" smtClean="0"/>
              <a:t>Infection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myeloid leukemia</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t>Occur at any age</a:t>
            </a:r>
          </a:p>
          <a:p>
            <a:pPr>
              <a:buFont typeface="Wingdings" pitchFamily="2" charset="2"/>
              <a:buChar char="Ø"/>
            </a:pPr>
            <a:r>
              <a:rPr lang="en-US" dirty="0" smtClean="0"/>
              <a:t>Chronic myeloid leukemia (CML) arises from a mutation in the myeloid stem cell. Normal myeloid cells continue to be produced, but there is a preference for immature (blast) forms</a:t>
            </a:r>
          </a:p>
          <a:p>
            <a:pPr>
              <a:buFont typeface="Wingdings" pitchFamily="2" charset="2"/>
              <a:buChar char="Ø"/>
            </a:pPr>
            <a:r>
              <a:rPr lang="en-US" dirty="0" smtClean="0"/>
              <a:t>involving more mature cells than acute leukemia</a:t>
            </a:r>
          </a:p>
          <a:p>
            <a:pPr>
              <a:buNone/>
            </a:pPr>
            <a:r>
              <a:rPr lang="en-US" dirty="0" smtClean="0">
                <a:solidFill>
                  <a:srgbClr val="FF0000"/>
                </a:solidFill>
              </a:rPr>
              <a:t>clinical features</a:t>
            </a:r>
          </a:p>
          <a:p>
            <a:pPr>
              <a:buNone/>
            </a:pPr>
            <a:r>
              <a:rPr lang="en-US" dirty="0" smtClean="0"/>
              <a:t>Many patients are asymptomatic</a:t>
            </a:r>
          </a:p>
          <a:p>
            <a:pPr>
              <a:buFont typeface="Wingdings" pitchFamily="2" charset="2"/>
              <a:buChar char="Ø"/>
            </a:pPr>
            <a:r>
              <a:rPr lang="en-US" dirty="0" smtClean="0"/>
              <a:t>Symptoms  include  </a:t>
            </a:r>
            <a:r>
              <a:rPr lang="en-US" dirty="0" err="1" smtClean="0"/>
              <a:t>dyspnea,weight</a:t>
            </a:r>
            <a:r>
              <a:rPr lang="en-US" dirty="0" smtClean="0"/>
              <a:t> loss, anorexia or night </a:t>
            </a:r>
            <a:r>
              <a:rPr lang="en-US" dirty="0" err="1" smtClean="0"/>
              <a:t>sweats,hepatomegally</a:t>
            </a:r>
            <a:r>
              <a:rPr lang="en-US" dirty="0" smtClean="0"/>
              <a: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Splenomegally </a:t>
            </a:r>
          </a:p>
          <a:p>
            <a:pPr>
              <a:buFont typeface="Wingdings" pitchFamily="2" charset="2"/>
              <a:buChar char="Ø"/>
            </a:pPr>
            <a:r>
              <a:rPr lang="en-US" dirty="0" smtClean="0"/>
              <a:t>Features of anemia such as pallor</a:t>
            </a:r>
          </a:p>
          <a:p>
            <a:pPr>
              <a:buFont typeface="Wingdings" pitchFamily="2" charset="2"/>
              <a:buChar char="Ø"/>
            </a:pPr>
            <a:r>
              <a:rPr lang="en-US" dirty="0" smtClean="0"/>
              <a:t>Bruising,epistaxis,menorrhagia or hemorrhage</a:t>
            </a:r>
          </a:p>
          <a:p>
            <a:pPr>
              <a:buFont typeface="Wingdings" pitchFamily="2" charset="2"/>
              <a:buChar char="Ø"/>
            </a:pPr>
            <a:r>
              <a:rPr lang="en-US" dirty="0" smtClean="0"/>
              <a:t>Gout or renal impairment caused by hyperuricaemia</a:t>
            </a:r>
          </a:p>
          <a:p>
            <a:pPr>
              <a:buFont typeface="Wingdings" pitchFamily="2" charset="2"/>
              <a:buChar char="Ø"/>
            </a:pPr>
            <a:r>
              <a:rPr lang="en-US" dirty="0" smtClean="0"/>
              <a:t>Visual disturbances</a:t>
            </a:r>
          </a:p>
          <a:p>
            <a:pPr>
              <a:buFont typeface="Wingdings" pitchFamily="2" charset="2"/>
              <a:buChar char="Ø"/>
            </a:pPr>
            <a:r>
              <a:rPr lang="en-US" dirty="0" smtClean="0"/>
              <a:t>priapism</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findings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Leucocytosis:A complete spectrum of myeloid cells is seen in the peripheral blood</a:t>
            </a:r>
          </a:p>
          <a:p>
            <a:pPr>
              <a:buFont typeface="Wingdings" pitchFamily="2" charset="2"/>
              <a:buChar char="v"/>
            </a:pPr>
            <a:r>
              <a:rPr lang="en-US" dirty="0" smtClean="0"/>
              <a:t>Bone marrow aspiration and biopsy: </a:t>
            </a:r>
            <a:r>
              <a:rPr lang="en-US" dirty="0" err="1" smtClean="0"/>
              <a:t>hypercellular</a:t>
            </a:r>
            <a:r>
              <a:rPr lang="en-US" dirty="0" smtClean="0"/>
              <a:t>, usually demonstrates Philadelphia (Ph</a:t>
            </a:r>
            <a:r>
              <a:rPr lang="en-US" baseline="30000" dirty="0" smtClean="0"/>
              <a:t>1</a:t>
            </a:r>
            <a:r>
              <a:rPr lang="en-US" dirty="0" smtClean="0"/>
              <a:t>) chromosome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Ø"/>
            </a:pPr>
            <a:r>
              <a:rPr lang="en-US" dirty="0" err="1" smtClean="0"/>
              <a:t>imatinib</a:t>
            </a:r>
            <a:r>
              <a:rPr lang="en-US" dirty="0" smtClean="0"/>
              <a:t>. A protein-tyrosine </a:t>
            </a:r>
            <a:r>
              <a:rPr lang="en-US" dirty="0" err="1" smtClean="0"/>
              <a:t>kinase</a:t>
            </a:r>
            <a:r>
              <a:rPr lang="en-US" dirty="0" smtClean="0"/>
              <a:t> inhibitor, it works by inhibiting proliferation of abnormal cells and inducing cell death (apoptosis) in abnormal cells. </a:t>
            </a:r>
          </a:p>
          <a:p>
            <a:pPr lvl="0">
              <a:buFont typeface="Wingdings" pitchFamily="2" charset="2"/>
              <a:buChar char="Ø"/>
            </a:pPr>
            <a:r>
              <a:rPr lang="en-US" dirty="0" smtClean="0"/>
              <a:t>alpha interferon frequently eliminates the Ph</a:t>
            </a:r>
            <a:r>
              <a:rPr lang="en-US" baseline="30000" dirty="0" smtClean="0"/>
              <a:t>1</a:t>
            </a:r>
            <a:r>
              <a:rPr lang="en-US" dirty="0" smtClean="0"/>
              <a:t> chromosome and blasts</a:t>
            </a:r>
          </a:p>
          <a:p>
            <a:pPr>
              <a:buFont typeface="Wingdings" pitchFamily="2" charset="2"/>
              <a:buChar char="Ø"/>
            </a:pPr>
            <a:r>
              <a:rPr lang="en-US" dirty="0" smtClean="0"/>
              <a:t>chemotherapy with such agents as </a:t>
            </a:r>
            <a:r>
              <a:rPr lang="en-US" dirty="0" err="1" smtClean="0"/>
              <a:t>busulfan</a:t>
            </a:r>
            <a:r>
              <a:rPr lang="en-US" dirty="0" smtClean="0"/>
              <a:t> or </a:t>
            </a:r>
            <a:r>
              <a:rPr lang="en-US" dirty="0" err="1" smtClean="0"/>
              <a:t>hydroxyurea</a:t>
            </a:r>
            <a:r>
              <a:rPr lang="en-US" dirty="0" smtClean="0"/>
              <a:t> </a:t>
            </a:r>
          </a:p>
          <a:p>
            <a:pPr>
              <a:buFont typeface="Wingdings" pitchFamily="2" charset="2"/>
              <a:buChar char="Ø"/>
            </a:pPr>
            <a:r>
              <a:rPr lang="en-US" dirty="0" smtClean="0"/>
              <a:t>irradiation; </a:t>
            </a:r>
          </a:p>
          <a:p>
            <a:pPr>
              <a:buFont typeface="Wingdings" pitchFamily="2" charset="2"/>
              <a:buChar char="Ø"/>
            </a:pPr>
            <a:r>
              <a:rPr lang="en-US" dirty="0" err="1" smtClean="0"/>
              <a:t>splenectomy</a:t>
            </a:r>
            <a:r>
              <a:rPr lang="en-US" dirty="0" smtClean="0"/>
              <a:t>.</a:t>
            </a:r>
            <a:endParaRPr lang="fr-FR" dirty="0" smtClean="0"/>
          </a:p>
          <a:p>
            <a:pPr lvl="0">
              <a:buFont typeface="Wingdings" pitchFamily="2" charset="2"/>
              <a:buChar char="Ø"/>
            </a:pPr>
            <a:endParaRPr lang="en-US" dirty="0" smtClean="0"/>
          </a:p>
          <a:p>
            <a:pPr lvl="0">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Chronic lymphocytic leukemia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Peak incidence is between 60 and 80 years</a:t>
            </a:r>
          </a:p>
          <a:p>
            <a:pPr>
              <a:buFont typeface="Wingdings" pitchFamily="2" charset="2"/>
              <a:buChar char="Ø"/>
            </a:pPr>
            <a:r>
              <a:rPr lang="en-US" dirty="0" smtClean="0"/>
              <a:t>is characterized by proliferation of morphologically normal but functionally inert lymphocytes. Classified according to cell origin, it includes B cell (accounts for 95% of cases), T cell</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Hematologic studies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CBC</a:t>
            </a:r>
          </a:p>
          <a:p>
            <a:pPr>
              <a:buFont typeface="Wingdings" pitchFamily="2" charset="2"/>
              <a:buChar char="q"/>
            </a:pPr>
            <a:r>
              <a:rPr lang="en-US" dirty="0" smtClean="0"/>
              <a:t>Peripheral blood smear</a:t>
            </a:r>
          </a:p>
          <a:p>
            <a:pPr>
              <a:buNone/>
            </a:pPr>
            <a:r>
              <a:rPr lang="en-US" b="1" dirty="0" smtClean="0"/>
              <a:t>Complete blood count</a:t>
            </a:r>
          </a:p>
          <a:p>
            <a:pPr>
              <a:buNone/>
            </a:pPr>
            <a:r>
              <a:rPr lang="en-US" dirty="0" smtClean="0"/>
              <a:t>	Identifies total number of blood cells(</a:t>
            </a:r>
            <a:r>
              <a:rPr lang="en-US" dirty="0" err="1" smtClean="0"/>
              <a:t>leucocytes,erythrocytes</a:t>
            </a:r>
            <a:r>
              <a:rPr lang="en-US" dirty="0" smtClean="0"/>
              <a:t> and platelets), and RBC indices. as well as the hemoglobin </a:t>
            </a:r>
            <a:r>
              <a:rPr lang="en-US" dirty="0" err="1" smtClean="0"/>
              <a:t>levels,hematocrit</a:t>
            </a:r>
            <a:r>
              <a:rPr lang="en-US" dirty="0" smtClean="0"/>
              <a:t>.</a:t>
            </a:r>
          </a:p>
          <a:p>
            <a:pPr>
              <a:buNone/>
            </a:pPr>
            <a:r>
              <a:rPr lang="en-US" dirty="0" smtClean="0"/>
              <a:t> </a:t>
            </a:r>
            <a:r>
              <a:rPr lang="en-US" b="1" dirty="0" err="1" smtClean="0"/>
              <a:t>hematocrit</a:t>
            </a:r>
            <a:r>
              <a:rPr lang="en-US" dirty="0" smtClean="0"/>
              <a:t> (percentage of blood consisting of RBCs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 and diagnostic finding</a:t>
            </a:r>
            <a:endParaRPr lang="fr-FR" dirty="0"/>
          </a:p>
        </p:txBody>
      </p:sp>
      <p:sp>
        <p:nvSpPr>
          <p:cNvPr id="3" name="Content Placeholder 2"/>
          <p:cNvSpPr>
            <a:spLocks noGrp="1"/>
          </p:cNvSpPr>
          <p:nvPr>
            <p:ph idx="1"/>
          </p:nvPr>
        </p:nvSpPr>
        <p:spPr/>
        <p:txBody>
          <a:bodyPr/>
          <a:lstStyle/>
          <a:p>
            <a:pPr lvl="0"/>
            <a:r>
              <a:rPr lang="en-US" dirty="0" smtClean="0"/>
              <a:t>CBC and blood smear: large numbers of lymphocytes; may also be anemia, thrombocytopenia, </a:t>
            </a:r>
            <a:r>
              <a:rPr lang="en-US" dirty="0" err="1" smtClean="0"/>
              <a:t>hypogammaglobulinemia</a:t>
            </a:r>
            <a:r>
              <a:rPr lang="en-US" dirty="0" smtClean="0"/>
              <a:t>.</a:t>
            </a:r>
            <a:endParaRPr lang="fr-FR" dirty="0" smtClean="0"/>
          </a:p>
          <a:p>
            <a:pPr lvl="0"/>
            <a:r>
              <a:rPr lang="en-US" dirty="0" smtClean="0"/>
              <a:t>Bone marrow aspirate and biopsy: lymphocytic infiltration of bone marrow.</a:t>
            </a:r>
            <a:endParaRPr lang="fr-FR" dirty="0" smtClean="0"/>
          </a:p>
          <a:p>
            <a:pPr lvl="0"/>
            <a:r>
              <a:rPr lang="en-US" dirty="0" smtClean="0"/>
              <a:t>Lymph node biopsy to detect spread.</a:t>
            </a:r>
            <a:endParaRPr lang="fr-FR" dirty="0" smtClean="0"/>
          </a:p>
          <a:p>
            <a:endParaRPr lang="fr-F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1143000"/>
          </a:xfrm>
        </p:spPr>
        <p:txBody>
          <a:bodyPr/>
          <a:lstStyle/>
          <a:p>
            <a:r>
              <a:rPr lang="en-US" dirty="0" smtClean="0"/>
              <a:t>Clinical features</a:t>
            </a:r>
            <a:endParaRPr lang="en-US" dirty="0"/>
          </a:p>
        </p:txBody>
      </p:sp>
      <p:sp>
        <p:nvSpPr>
          <p:cNvPr id="3" name="Content Placeholder 2"/>
          <p:cNvSpPr>
            <a:spLocks noGrp="1"/>
          </p:cNvSpPr>
          <p:nvPr>
            <p:ph idx="4294967295"/>
          </p:nvPr>
        </p:nvSpPr>
        <p:spPr>
          <a:xfrm>
            <a:off x="0" y="1935163"/>
            <a:ext cx="8229600" cy="4389437"/>
          </a:xfrm>
        </p:spPr>
        <p:txBody>
          <a:bodyPr>
            <a:normAutofit fontScale="92500" lnSpcReduction="20000"/>
          </a:bodyPr>
          <a:lstStyle/>
          <a:p>
            <a:pPr>
              <a:buFont typeface="Wingdings" pitchFamily="2" charset="2"/>
              <a:buChar char="q"/>
            </a:pPr>
            <a:r>
              <a:rPr lang="en-US" dirty="0" smtClean="0"/>
              <a:t>Symmetrical enlargement of cervical,axillary or inguinal lymph nodes. The nodes are discrete and non-tender .Tonsillar enlargement may be a feature</a:t>
            </a:r>
          </a:p>
          <a:p>
            <a:pPr>
              <a:buFont typeface="Wingdings" pitchFamily="2" charset="2"/>
              <a:buChar char="q"/>
            </a:pPr>
            <a:r>
              <a:rPr lang="en-US" dirty="0" smtClean="0"/>
              <a:t>Features of anemia</a:t>
            </a:r>
          </a:p>
          <a:p>
            <a:pPr>
              <a:buFont typeface="Wingdings" pitchFamily="2" charset="2"/>
              <a:buChar char="q"/>
            </a:pPr>
            <a:r>
              <a:rPr lang="en-US" dirty="0" smtClean="0"/>
              <a:t>Bruising due to thrombocytopenia</a:t>
            </a:r>
          </a:p>
          <a:p>
            <a:pPr>
              <a:buFont typeface="Wingdings" pitchFamily="2" charset="2"/>
              <a:buChar char="q"/>
            </a:pPr>
            <a:r>
              <a:rPr lang="en-US" dirty="0" smtClean="0"/>
              <a:t>Purpura</a:t>
            </a:r>
          </a:p>
          <a:p>
            <a:pPr>
              <a:buFont typeface="Wingdings" pitchFamily="2" charset="2"/>
              <a:buChar char="q"/>
            </a:pPr>
            <a:r>
              <a:rPr lang="en-US" dirty="0" smtClean="0"/>
              <a:t>Hepatosplenomegally </a:t>
            </a:r>
          </a:p>
          <a:p>
            <a:pPr>
              <a:buFont typeface="Wingdings" pitchFamily="2" charset="2"/>
              <a:buChar char="q"/>
            </a:pPr>
            <a:r>
              <a:rPr lang="en-US" dirty="0" smtClean="0"/>
              <a:t>Immunosuppression: bacterial infections but later</a:t>
            </a:r>
          </a:p>
          <a:p>
            <a:pPr>
              <a:buNone/>
            </a:pPr>
            <a:r>
              <a:rPr lang="en-US" dirty="0" smtClean="0"/>
              <a:t>Viral and fungal infections such as herpes zoster.</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4294967295"/>
          </p:nvPr>
        </p:nvSpPr>
        <p:spPr>
          <a:xfrm>
            <a:off x="0" y="1935163"/>
            <a:ext cx="8229600" cy="4389437"/>
          </a:xfrm>
        </p:spPr>
        <p:txBody>
          <a:bodyPr>
            <a:normAutofit fontScale="92500" lnSpcReduction="20000"/>
          </a:bodyPr>
          <a:lstStyle/>
          <a:p>
            <a:pPr>
              <a:buFont typeface="Wingdings" pitchFamily="2" charset="2"/>
              <a:buChar char="v"/>
            </a:pPr>
            <a:r>
              <a:rPr lang="en-US" dirty="0" smtClean="0"/>
              <a:t>Cure is rare and so the approach to therapy is conservative aiming for symptom control rather than normal blood count</a:t>
            </a:r>
          </a:p>
          <a:p>
            <a:pPr>
              <a:buFont typeface="Wingdings" pitchFamily="2" charset="2"/>
              <a:buChar char="v"/>
            </a:pPr>
            <a:r>
              <a:rPr lang="en-US" dirty="0" err="1" smtClean="0"/>
              <a:t>Chemotherapy:Chlorambucil</a:t>
            </a:r>
            <a:r>
              <a:rPr lang="en-US" dirty="0" smtClean="0"/>
              <a:t> 4-6mg/day</a:t>
            </a:r>
          </a:p>
          <a:p>
            <a:pPr>
              <a:buFont typeface="Wingdings" pitchFamily="2" charset="2"/>
              <a:buChar char="v"/>
            </a:pPr>
            <a:r>
              <a:rPr lang="en-US" dirty="0" err="1" smtClean="0"/>
              <a:t>Corticosteroids:Treat</a:t>
            </a:r>
            <a:r>
              <a:rPr lang="en-US" dirty="0" smtClean="0"/>
              <a:t> them with </a:t>
            </a:r>
            <a:r>
              <a:rPr lang="en-US" dirty="0" err="1" smtClean="0"/>
              <a:t>prednisolone</a:t>
            </a:r>
            <a:r>
              <a:rPr lang="en-US" dirty="0" smtClean="0"/>
              <a:t> alone</a:t>
            </a:r>
          </a:p>
          <a:p>
            <a:pPr>
              <a:buFont typeface="Wingdings" pitchFamily="2" charset="2"/>
              <a:buChar char="v"/>
            </a:pPr>
            <a:r>
              <a:rPr lang="en-US" dirty="0" smtClean="0"/>
              <a:t>Radiotherapy </a:t>
            </a:r>
          </a:p>
          <a:p>
            <a:pPr>
              <a:buFont typeface="Wingdings" pitchFamily="2" charset="2"/>
              <a:buChar char="v"/>
            </a:pPr>
            <a:r>
              <a:rPr lang="en-US" dirty="0" smtClean="0"/>
              <a:t>Combination</a:t>
            </a:r>
          </a:p>
          <a:p>
            <a:pPr>
              <a:buFont typeface="Wingdings" pitchFamily="2" charset="2"/>
              <a:buChar char="v"/>
            </a:pPr>
            <a:r>
              <a:rPr lang="en-US" dirty="0" smtClean="0"/>
              <a:t>Immunoglobulin replacement</a:t>
            </a:r>
          </a:p>
          <a:p>
            <a:pPr>
              <a:buFont typeface="Wingdings" pitchFamily="2" charset="2"/>
              <a:buChar char="v"/>
            </a:pPr>
            <a:r>
              <a:rPr lang="en-US" dirty="0" smtClean="0"/>
              <a:t>Stem cell transplantation</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
        <p:nvSpPr>
          <p:cNvPr id="4" name="Content Placeholder 3"/>
          <p:cNvSpPr>
            <a:spLocks noGrp="1"/>
          </p:cNvSpPr>
          <p:nvPr>
            <p:ph idx="1"/>
          </p:nvPr>
        </p:nvSpPr>
        <p:spPr/>
        <p:txBody>
          <a:bodyPr/>
          <a:lstStyle/>
          <a:p>
            <a:pPr>
              <a:buNone/>
            </a:pPr>
            <a:r>
              <a:rPr lang="en-US" dirty="0" smtClean="0"/>
              <a:t>Supportive Care</a:t>
            </a:r>
            <a:endParaRPr lang="fr-FR" dirty="0" smtClean="0"/>
          </a:p>
          <a:p>
            <a:pPr lvl="0"/>
            <a:r>
              <a:rPr lang="en-US" dirty="0" smtClean="0"/>
              <a:t>Transfusion therapy to replace platelets and RBCs.</a:t>
            </a:r>
            <a:endParaRPr lang="fr-FR" dirty="0" smtClean="0"/>
          </a:p>
          <a:p>
            <a:pPr lvl="0"/>
            <a:r>
              <a:rPr lang="en-US" dirty="0" smtClean="0"/>
              <a:t>Antibiotics, </a:t>
            </a:r>
            <a:r>
              <a:rPr lang="en-US" dirty="0" err="1" smtClean="0"/>
              <a:t>antivirals</a:t>
            </a:r>
            <a:r>
              <a:rPr lang="en-US" dirty="0" smtClean="0"/>
              <a:t>, and </a:t>
            </a:r>
            <a:r>
              <a:rPr lang="en-US" dirty="0" err="1" smtClean="0"/>
              <a:t>antifungals</a:t>
            </a:r>
            <a:r>
              <a:rPr lang="en-US" dirty="0" smtClean="0"/>
              <a:t> as needed to control infections.</a:t>
            </a:r>
            <a:endParaRPr lang="fr-FR" dirty="0" smtClean="0"/>
          </a:p>
          <a:p>
            <a:r>
              <a:rPr lang="en-US" dirty="0" smtClean="0"/>
              <a:t>I.V. </a:t>
            </a:r>
            <a:r>
              <a:rPr lang="en-US" dirty="0" err="1" smtClean="0"/>
              <a:t>immunoglobulins</a:t>
            </a:r>
            <a:r>
              <a:rPr lang="en-US" dirty="0" smtClean="0"/>
              <a:t> or gamma globulin to treat </a:t>
            </a:r>
            <a:r>
              <a:rPr lang="en-US" dirty="0" err="1" smtClean="0"/>
              <a:t>hypogammaglobulinemia</a:t>
            </a:r>
            <a:endParaRPr lang="fr-F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a:t>
            </a:r>
            <a:endParaRPr lang="fr-FR" dirty="0"/>
          </a:p>
        </p:txBody>
      </p:sp>
      <p:sp>
        <p:nvSpPr>
          <p:cNvPr id="3" name="Content Placeholder 2"/>
          <p:cNvSpPr>
            <a:spLocks noGrp="1"/>
          </p:cNvSpPr>
          <p:nvPr>
            <p:ph idx="1"/>
          </p:nvPr>
        </p:nvSpPr>
        <p:spPr/>
        <p:txBody>
          <a:bodyPr>
            <a:noAutofit/>
          </a:bodyPr>
          <a:lstStyle/>
          <a:p>
            <a:pPr>
              <a:buNone/>
            </a:pPr>
            <a:r>
              <a:rPr lang="en-US" sz="2400" b="1" dirty="0" smtClean="0"/>
              <a:t>Preventing Infection</a:t>
            </a:r>
            <a:endParaRPr lang="fr-FR" sz="2400" b="1" dirty="0" smtClean="0"/>
          </a:p>
          <a:p>
            <a:pPr lvl="0"/>
            <a:r>
              <a:rPr lang="en-US" sz="2400" dirty="0" smtClean="0"/>
              <a:t>Especially monitor for pneumonia, </a:t>
            </a:r>
            <a:r>
              <a:rPr lang="en-US" sz="2400" dirty="0" err="1" smtClean="0"/>
              <a:t>pharyngitis</a:t>
            </a:r>
            <a:r>
              <a:rPr lang="en-US" sz="2400" dirty="0" smtClean="0"/>
              <a:t>, </a:t>
            </a:r>
            <a:r>
              <a:rPr lang="en-US" sz="2400" dirty="0" err="1" smtClean="0"/>
              <a:t>esophagitis</a:t>
            </a:r>
            <a:r>
              <a:rPr lang="en-US" sz="2400" dirty="0" smtClean="0"/>
              <a:t>, </a:t>
            </a:r>
            <a:r>
              <a:rPr lang="en-US" sz="2400" dirty="0" err="1" smtClean="0"/>
              <a:t>perianal</a:t>
            </a:r>
            <a:r>
              <a:rPr lang="en-US" sz="2400" dirty="0" smtClean="0"/>
              <a:t> </a:t>
            </a:r>
            <a:r>
              <a:rPr lang="en-US" sz="2400" dirty="0" err="1" smtClean="0"/>
              <a:t>cellulitis</a:t>
            </a:r>
            <a:r>
              <a:rPr lang="en-US" sz="2400" dirty="0" smtClean="0"/>
              <a:t>, urinary tract infection, and </a:t>
            </a:r>
            <a:r>
              <a:rPr lang="en-US" sz="2400" dirty="0" err="1" smtClean="0"/>
              <a:t>cellulitis</a:t>
            </a:r>
            <a:r>
              <a:rPr lang="en-US" sz="2400" dirty="0" smtClean="0"/>
              <a:t>, </a:t>
            </a:r>
            <a:endParaRPr lang="fr-FR" sz="2400" dirty="0" smtClean="0"/>
          </a:p>
          <a:p>
            <a:pPr lvl="0"/>
            <a:r>
              <a:rPr lang="en-US" sz="2400" dirty="0" smtClean="0"/>
              <a:t>Monitor for fever,.</a:t>
            </a:r>
            <a:endParaRPr lang="fr-FR" sz="2400" dirty="0" smtClean="0"/>
          </a:p>
          <a:p>
            <a:pPr lvl="0"/>
            <a:r>
              <a:rPr lang="en-US" sz="2400" dirty="0" smtClean="0"/>
              <a:t>Check results of granulocyte counts. Concentrations less than 500/mm</a:t>
            </a:r>
            <a:r>
              <a:rPr lang="en-US" sz="2400" baseline="30000" dirty="0" smtClean="0"/>
              <a:t>3</a:t>
            </a:r>
            <a:r>
              <a:rPr lang="en-US" sz="2400" dirty="0" smtClean="0"/>
              <a:t> put the patient at serious risk for infection.</a:t>
            </a:r>
            <a:endParaRPr lang="fr-FR" sz="2400" dirty="0" smtClean="0"/>
          </a:p>
          <a:p>
            <a:pPr lvl="0"/>
            <a:r>
              <a:rPr lang="en-US" sz="2400" dirty="0" smtClean="0"/>
              <a:t>Avoid invasive procedures and trauma to skin or mucous membrane to prevent entry of microorganisms.</a:t>
            </a:r>
            <a:endParaRPr lang="fr-FR" sz="2400" dirty="0" smtClean="0"/>
          </a:p>
          <a:p>
            <a:pPr lvl="0"/>
            <a:r>
              <a:rPr lang="en-US" sz="2400" dirty="0" smtClean="0"/>
              <a:t>Care for patient in private room with strict hand-washing practice. </a:t>
            </a:r>
            <a:endParaRPr lang="fr-FR" sz="2400" dirty="0" smtClean="0"/>
          </a:p>
          <a:p>
            <a:pPr lvl="0"/>
            <a:r>
              <a:rPr lang="en-US" sz="2400" dirty="0" smtClean="0"/>
              <a:t>Encourage and assist patient with personal hygiene, bathing, and oral care.</a:t>
            </a:r>
            <a:endParaRPr lang="fr-FR" sz="2400" dirty="0" smtClean="0"/>
          </a:p>
          <a:p>
            <a:r>
              <a:rPr lang="en-US" sz="2400" dirty="0" smtClean="0"/>
              <a:t>administer antimicrobials promptly as directed</a:t>
            </a:r>
            <a:endParaRPr lang="fr-FR"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and Managing Bleeding</a:t>
            </a:r>
            <a:r>
              <a:rPr lang="fr-FR" dirty="0" smtClean="0"/>
              <a:t/>
            </a:r>
            <a:br>
              <a:rPr lang="fr-FR" dirty="0" smtClean="0"/>
            </a:br>
            <a:endParaRPr lang="fr-FR" dirty="0"/>
          </a:p>
        </p:txBody>
      </p:sp>
      <p:sp>
        <p:nvSpPr>
          <p:cNvPr id="3" name="Content Placeholder 2"/>
          <p:cNvSpPr>
            <a:spLocks noGrp="1"/>
          </p:cNvSpPr>
          <p:nvPr>
            <p:ph idx="1"/>
          </p:nvPr>
        </p:nvSpPr>
        <p:spPr/>
        <p:txBody>
          <a:bodyPr>
            <a:normAutofit fontScale="85000" lnSpcReduction="20000"/>
          </a:bodyPr>
          <a:lstStyle/>
          <a:p>
            <a:pPr lvl="0"/>
            <a:r>
              <a:rPr lang="en-US" dirty="0" smtClean="0"/>
              <a:t>Watch for signs of minor bleeding, such as </a:t>
            </a:r>
            <a:r>
              <a:rPr lang="en-US" dirty="0" err="1" smtClean="0"/>
              <a:t>petechiae</a:t>
            </a:r>
            <a:r>
              <a:rPr lang="en-US" dirty="0" smtClean="0"/>
              <a:t>, </a:t>
            </a:r>
            <a:r>
              <a:rPr lang="en-US" dirty="0" err="1" smtClean="0"/>
              <a:t>ecchymosis</a:t>
            </a:r>
            <a:r>
              <a:rPr lang="en-US" dirty="0" smtClean="0"/>
              <a:t>, </a:t>
            </a:r>
            <a:r>
              <a:rPr lang="en-US" dirty="0" err="1" smtClean="0"/>
              <a:t>conjunctival</a:t>
            </a:r>
            <a:r>
              <a:rPr lang="en-US" dirty="0" smtClean="0"/>
              <a:t> hemorrhage, </a:t>
            </a:r>
            <a:r>
              <a:rPr lang="en-US" dirty="0" err="1" smtClean="0"/>
              <a:t>epistaxis</a:t>
            </a:r>
            <a:r>
              <a:rPr lang="en-US" dirty="0" smtClean="0"/>
              <a:t>, bleeding gums, bleeding at puncture sites, vaginal spotting, heavy menses.</a:t>
            </a:r>
            <a:endParaRPr lang="fr-FR" dirty="0" smtClean="0"/>
          </a:p>
          <a:p>
            <a:pPr lvl="0"/>
            <a:r>
              <a:rPr lang="en-US" dirty="0" smtClean="0"/>
              <a:t>Be alert for signs of serious bleeding, such as headache with change in responsiveness, blurred vision, </a:t>
            </a:r>
            <a:r>
              <a:rPr lang="en-US" dirty="0" err="1" smtClean="0"/>
              <a:t>hemoptysis</a:t>
            </a:r>
            <a:r>
              <a:rPr lang="en-US" dirty="0" smtClean="0"/>
              <a:t>, </a:t>
            </a:r>
            <a:r>
              <a:rPr lang="en-US" dirty="0" err="1" smtClean="0"/>
              <a:t>hematemesis</a:t>
            </a:r>
            <a:r>
              <a:rPr lang="en-US" dirty="0" smtClean="0"/>
              <a:t>, </a:t>
            </a:r>
            <a:r>
              <a:rPr lang="en-US" dirty="0" err="1" smtClean="0"/>
              <a:t>melena</a:t>
            </a:r>
            <a:r>
              <a:rPr lang="en-US" dirty="0" smtClean="0"/>
              <a:t>, hypotension, tachycardia, dizziness.</a:t>
            </a:r>
            <a:endParaRPr lang="fr-FR" dirty="0" smtClean="0"/>
          </a:p>
          <a:p>
            <a:pPr lvl="0"/>
            <a:r>
              <a:rPr lang="en-US" dirty="0" smtClean="0"/>
              <a:t>Test all urine, stool, emesis for gross and occult blood.</a:t>
            </a:r>
            <a:endParaRPr lang="fr-FR" dirty="0" smtClean="0"/>
          </a:p>
          <a:p>
            <a:pPr lvl="0"/>
            <a:r>
              <a:rPr lang="en-US" dirty="0" smtClean="0"/>
              <a:t>Monitor platelet counts daily.</a:t>
            </a:r>
            <a:endParaRPr lang="fr-FR" dirty="0" smtClean="0"/>
          </a:p>
          <a:p>
            <a:pPr lvl="0"/>
            <a:r>
              <a:rPr lang="en-US" dirty="0" smtClean="0"/>
              <a:t>Administer blood components as directed.</a:t>
            </a:r>
            <a:endParaRPr lang="fr-FR" dirty="0" smtClean="0"/>
          </a:p>
          <a:p>
            <a:r>
              <a:rPr lang="en-US" dirty="0" smtClean="0"/>
              <a:t>Keep patient on bed rest during bleeding episodes</a:t>
            </a:r>
            <a:endParaRPr lang="fr-F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77500" lnSpcReduction="20000"/>
          </a:bodyPr>
          <a:lstStyle/>
          <a:p>
            <a:r>
              <a:rPr lang="fr-FR" b="1" dirty="0" err="1" smtClean="0"/>
              <a:t>easing</a:t>
            </a:r>
            <a:r>
              <a:rPr lang="fr-FR" b="1" dirty="0" smtClean="0"/>
              <a:t> pain and </a:t>
            </a:r>
            <a:r>
              <a:rPr lang="fr-FR" b="1" dirty="0" err="1" smtClean="0"/>
              <a:t>discomfort</a:t>
            </a:r>
            <a:r>
              <a:rPr lang="fr-FR" b="1" dirty="0" smtClean="0"/>
              <a:t> </a:t>
            </a:r>
            <a:r>
              <a:rPr lang="fr-FR" dirty="0" smtClean="0"/>
              <a:t>– by </a:t>
            </a:r>
            <a:r>
              <a:rPr lang="fr-FR" dirty="0" err="1" smtClean="0"/>
              <a:t>giving</a:t>
            </a:r>
            <a:r>
              <a:rPr lang="fr-FR" dirty="0" smtClean="0"/>
              <a:t> </a:t>
            </a:r>
            <a:r>
              <a:rPr lang="fr-FR" dirty="0" err="1" smtClean="0"/>
              <a:t>analgesics,positon</a:t>
            </a:r>
            <a:r>
              <a:rPr lang="fr-FR" dirty="0" smtClean="0"/>
              <a:t> </a:t>
            </a:r>
            <a:r>
              <a:rPr lang="fr-FR" dirty="0" err="1" smtClean="0"/>
              <a:t>changes.shoulder</a:t>
            </a:r>
            <a:r>
              <a:rPr lang="fr-FR" dirty="0" smtClean="0"/>
              <a:t> and back massage</a:t>
            </a:r>
          </a:p>
          <a:p>
            <a:r>
              <a:rPr lang="fr-FR" b="1" dirty="0" err="1" smtClean="0"/>
              <a:t>managing</a:t>
            </a:r>
            <a:r>
              <a:rPr lang="fr-FR" b="1" dirty="0" smtClean="0"/>
              <a:t> </a:t>
            </a:r>
            <a:r>
              <a:rPr lang="fr-FR" b="1" dirty="0" err="1" smtClean="0"/>
              <a:t>mucositis</a:t>
            </a:r>
            <a:r>
              <a:rPr lang="fr-FR" b="1" dirty="0" smtClean="0"/>
              <a:t>- </a:t>
            </a:r>
            <a:r>
              <a:rPr lang="fr-FR" dirty="0" smtClean="0"/>
              <a:t>by </a:t>
            </a:r>
            <a:r>
              <a:rPr lang="fr-FR" dirty="0" err="1" smtClean="0"/>
              <a:t>encouraging</a:t>
            </a:r>
            <a:r>
              <a:rPr lang="fr-FR" dirty="0" smtClean="0"/>
              <a:t> oral </a:t>
            </a:r>
            <a:r>
              <a:rPr lang="fr-FR" dirty="0" err="1" smtClean="0"/>
              <a:t>hygiene</a:t>
            </a:r>
            <a:r>
              <a:rPr lang="fr-FR" dirty="0" smtClean="0"/>
              <a:t>, use soft </a:t>
            </a:r>
            <a:r>
              <a:rPr lang="fr-FR" dirty="0" err="1" smtClean="0"/>
              <a:t>brush</a:t>
            </a:r>
            <a:r>
              <a:rPr lang="fr-FR" dirty="0" smtClean="0"/>
              <a:t>, normal saline </a:t>
            </a:r>
            <a:r>
              <a:rPr lang="fr-FR" dirty="0" err="1" smtClean="0"/>
              <a:t>rinse</a:t>
            </a:r>
            <a:endParaRPr lang="fr-FR" dirty="0" smtClean="0"/>
          </a:p>
          <a:p>
            <a:r>
              <a:rPr lang="fr-FR" b="1" dirty="0" err="1" smtClean="0"/>
              <a:t>improving</a:t>
            </a:r>
            <a:r>
              <a:rPr lang="fr-FR" b="1" dirty="0" smtClean="0"/>
              <a:t> </a:t>
            </a:r>
            <a:r>
              <a:rPr lang="fr-FR" b="1" dirty="0" err="1" smtClean="0"/>
              <a:t>nutritional</a:t>
            </a:r>
            <a:r>
              <a:rPr lang="fr-FR" b="1" dirty="0" smtClean="0"/>
              <a:t> </a:t>
            </a:r>
            <a:r>
              <a:rPr lang="fr-FR" b="1" dirty="0" err="1" smtClean="0"/>
              <a:t>intake</a:t>
            </a:r>
            <a:r>
              <a:rPr lang="fr-FR" b="1" dirty="0" smtClean="0"/>
              <a:t>- </a:t>
            </a:r>
            <a:r>
              <a:rPr lang="fr-FR" dirty="0" smtClean="0"/>
              <a:t>by </a:t>
            </a:r>
            <a:r>
              <a:rPr lang="fr-FR" dirty="0" err="1" smtClean="0"/>
              <a:t>ensuring</a:t>
            </a:r>
            <a:r>
              <a:rPr lang="fr-FR" dirty="0" smtClean="0"/>
              <a:t> oral </a:t>
            </a:r>
            <a:r>
              <a:rPr lang="fr-FR" dirty="0" err="1" smtClean="0"/>
              <a:t>hygiene</a:t>
            </a:r>
            <a:r>
              <a:rPr lang="fr-FR" dirty="0" smtClean="0"/>
              <a:t>, </a:t>
            </a:r>
            <a:r>
              <a:rPr lang="fr-FR" dirty="0" err="1" smtClean="0"/>
              <a:t>analgesisc</a:t>
            </a:r>
            <a:r>
              <a:rPr lang="fr-FR" dirty="0" smtClean="0"/>
              <a:t> </a:t>
            </a:r>
            <a:r>
              <a:rPr lang="fr-FR" dirty="0" err="1" smtClean="0"/>
              <a:t>before</a:t>
            </a:r>
            <a:r>
              <a:rPr lang="fr-FR" dirty="0" smtClean="0"/>
              <a:t> &amp; </a:t>
            </a:r>
            <a:r>
              <a:rPr lang="fr-FR" dirty="0" err="1" smtClean="0"/>
              <a:t>after</a:t>
            </a:r>
            <a:r>
              <a:rPr lang="fr-FR" dirty="0" smtClean="0"/>
              <a:t> </a:t>
            </a:r>
            <a:r>
              <a:rPr lang="fr-FR" dirty="0" err="1" smtClean="0"/>
              <a:t>meals,small</a:t>
            </a:r>
            <a:r>
              <a:rPr lang="fr-FR" dirty="0" smtClean="0"/>
              <a:t> </a:t>
            </a:r>
            <a:r>
              <a:rPr lang="fr-FR" dirty="0" err="1" smtClean="0"/>
              <a:t>frequent</a:t>
            </a:r>
            <a:r>
              <a:rPr lang="fr-FR" dirty="0" smtClean="0"/>
              <a:t> </a:t>
            </a:r>
            <a:r>
              <a:rPr lang="fr-FR" dirty="0" err="1" smtClean="0"/>
              <a:t>meals</a:t>
            </a:r>
            <a:r>
              <a:rPr lang="fr-FR" dirty="0" smtClean="0"/>
              <a:t>, </a:t>
            </a:r>
            <a:r>
              <a:rPr lang="fr-FR" dirty="0" err="1" smtClean="0"/>
              <a:t>high</a:t>
            </a:r>
            <a:r>
              <a:rPr lang="fr-FR" dirty="0" smtClean="0"/>
              <a:t> </a:t>
            </a:r>
            <a:r>
              <a:rPr lang="fr-FR" dirty="0" err="1" smtClean="0"/>
              <a:t>caloric</a:t>
            </a:r>
            <a:r>
              <a:rPr lang="fr-FR" dirty="0" smtClean="0"/>
              <a:t> </a:t>
            </a:r>
            <a:r>
              <a:rPr lang="fr-FR" dirty="0" err="1" smtClean="0"/>
              <a:t>diet</a:t>
            </a:r>
            <a:r>
              <a:rPr lang="fr-FR" dirty="0" smtClean="0"/>
              <a:t>, </a:t>
            </a:r>
            <a:r>
              <a:rPr lang="fr-FR" dirty="0" err="1" smtClean="0"/>
              <a:t>antiemetics</a:t>
            </a:r>
            <a:endParaRPr lang="fr-FR" dirty="0" smtClean="0"/>
          </a:p>
          <a:p>
            <a:r>
              <a:rPr lang="en-US" b="1" dirty="0" smtClean="0"/>
              <a:t>decreasing fatigue and </a:t>
            </a:r>
            <a:r>
              <a:rPr lang="en-US" b="1" dirty="0" err="1" smtClean="0"/>
              <a:t>deconditioning</a:t>
            </a:r>
            <a:r>
              <a:rPr lang="en-US" b="1" dirty="0" smtClean="0"/>
              <a:t>-</a:t>
            </a:r>
            <a:r>
              <a:rPr lang="en-US" dirty="0" smtClean="0"/>
              <a:t>. Nursing </a:t>
            </a:r>
            <a:r>
              <a:rPr lang="en-US" dirty="0" err="1" smtClean="0"/>
              <a:t>interven</a:t>
            </a:r>
            <a:r>
              <a:rPr lang="en-US" dirty="0" smtClean="0"/>
              <a:t>- </a:t>
            </a:r>
            <a:r>
              <a:rPr lang="en-US" dirty="0" err="1" smtClean="0"/>
              <a:t>tions</a:t>
            </a:r>
            <a:r>
              <a:rPr lang="en-US" dirty="0" smtClean="0"/>
              <a:t> should focus on assisting the patient to establish a balance between activity and rest.</a:t>
            </a:r>
            <a:endParaRPr lang="fr-FR" dirty="0" smtClean="0"/>
          </a:p>
          <a:p>
            <a:pPr>
              <a:buNone/>
            </a:pPr>
            <a:endParaRPr lang="en-GB" dirty="0" smtClean="0"/>
          </a:p>
          <a:p>
            <a:pPr>
              <a:buNone/>
            </a:pPr>
            <a:endParaRPr lang="fr-FR" dirty="0" smtClean="0"/>
          </a:p>
          <a:p>
            <a:pPr>
              <a:buNone/>
            </a:pPr>
            <a:r>
              <a:rPr lang="fr-FR" dirty="0" smtClean="0"/>
              <a:t> </a:t>
            </a:r>
          </a:p>
          <a:p>
            <a:pPr>
              <a:buNone/>
            </a:pPr>
            <a:endParaRPr lang="fr-FR" dirty="0" smtClean="0"/>
          </a:p>
          <a:p>
            <a:endParaRPr lang="fr-F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a:bodyPr>
          <a:lstStyle/>
          <a:p>
            <a:r>
              <a:rPr lang="en-US" sz="2800" b="1" dirty="0" smtClean="0"/>
              <a:t>maintaining fluid and electrolyte balance</a:t>
            </a:r>
          </a:p>
          <a:p>
            <a:pPr>
              <a:buNone/>
            </a:pPr>
            <a:r>
              <a:rPr lang="en-US" sz="2800" dirty="0" smtClean="0"/>
              <a:t>. In- take and output need to be measured accurately, and daily weights should also be monitored. The patient should be assessed for signs of dehydration as well as ﬂuid overload, with particular  attention to pulmonary status. Laboratory test results UECS, and </a:t>
            </a:r>
            <a:r>
              <a:rPr lang="en-US" sz="2800" dirty="0" err="1" smtClean="0"/>
              <a:t>hematocrit</a:t>
            </a:r>
            <a:r>
              <a:rPr lang="en-US" sz="2800" dirty="0" smtClean="0"/>
              <a:t>, should be monitored.</a:t>
            </a:r>
          </a:p>
          <a:p>
            <a:pPr>
              <a:buNone/>
            </a:pPr>
            <a:r>
              <a:rPr lang="en-US" sz="2800" b="1" dirty="0" smtClean="0"/>
              <a:t>managing anxiety and grief</a:t>
            </a:r>
            <a:r>
              <a:rPr lang="en-US" sz="2800" dirty="0" smtClean="0"/>
              <a:t> – by providing information about the disease</a:t>
            </a:r>
          </a:p>
          <a:p>
            <a:endParaRPr lang="en-GB" dirty="0" smtClean="0"/>
          </a:p>
          <a:p>
            <a:endParaRPr lang="fr-F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Venous </a:t>
            </a:r>
            <a:r>
              <a:rPr lang="en-GB" dirty="0" err="1" smtClean="0"/>
              <a:t>thrombo</a:t>
            </a:r>
            <a:r>
              <a:rPr lang="en-GB" dirty="0" smtClean="0"/>
              <a:t> embolism</a:t>
            </a:r>
            <a:endParaRPr lang="fr-FR" dirty="0"/>
          </a:p>
        </p:txBody>
      </p:sp>
      <p:sp>
        <p:nvSpPr>
          <p:cNvPr id="3" name="Content Placeholder 2"/>
          <p:cNvSpPr>
            <a:spLocks noGrp="1"/>
          </p:cNvSpPr>
          <p:nvPr>
            <p:ph idx="1"/>
          </p:nvPr>
        </p:nvSpPr>
        <p:spPr/>
        <p:txBody>
          <a:bodyPr>
            <a:normAutofit fontScale="92500" lnSpcReduction="10000"/>
          </a:bodyPr>
          <a:lstStyle/>
          <a:p>
            <a:r>
              <a:rPr lang="en-GB" dirty="0" smtClean="0"/>
              <a:t>deep vein thrombosis is the formation of blood clot in one of the deep veins of the body usually the leg.</a:t>
            </a:r>
          </a:p>
          <a:p>
            <a:r>
              <a:rPr lang="en-GB" dirty="0" smtClean="0"/>
              <a:t>DVT usually originates in the lower extremity venous level, starting at the calf vein level and progressing proximally to  involve </a:t>
            </a:r>
            <a:r>
              <a:rPr lang="en-GB" dirty="0" err="1" smtClean="0"/>
              <a:t>popliteal</a:t>
            </a:r>
            <a:r>
              <a:rPr lang="en-GB" dirty="0" smtClean="0"/>
              <a:t>, femoral or iliac system</a:t>
            </a:r>
          </a:p>
          <a:p>
            <a:r>
              <a:rPr lang="en-GB" dirty="0" smtClean="0"/>
              <a:t>Superficial thrombosis blood clot develops in veins close to the surface of the </a:t>
            </a:r>
            <a:r>
              <a:rPr lang="en-GB" dirty="0" err="1" smtClean="0"/>
              <a:t>skin.they</a:t>
            </a:r>
            <a:r>
              <a:rPr lang="en-GB" dirty="0" smtClean="0"/>
              <a:t> do not usually travel to the lungs.</a:t>
            </a:r>
            <a:endParaRPr lang="fr-F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factors of </a:t>
            </a:r>
            <a:r>
              <a:rPr lang="en-GB" dirty="0" err="1" smtClean="0"/>
              <a:t>dvt</a:t>
            </a:r>
            <a:endParaRPr lang="fr-FR" dirty="0"/>
          </a:p>
        </p:txBody>
      </p:sp>
      <p:sp>
        <p:nvSpPr>
          <p:cNvPr id="3" name="Content Placeholder 2"/>
          <p:cNvSpPr>
            <a:spLocks noGrp="1"/>
          </p:cNvSpPr>
          <p:nvPr>
            <p:ph idx="1"/>
          </p:nvPr>
        </p:nvSpPr>
        <p:spPr/>
        <p:txBody>
          <a:bodyPr>
            <a:normAutofit fontScale="92500" lnSpcReduction="20000"/>
          </a:bodyPr>
          <a:lstStyle/>
          <a:p>
            <a:r>
              <a:rPr lang="en-GB" dirty="0" smtClean="0"/>
              <a:t>Virchow’s triad, are believed to play a signi</a:t>
            </a:r>
            <a:r>
              <a:rPr lang="fr-FR" dirty="0" smtClean="0"/>
              <a:t>ﬁ</a:t>
            </a:r>
            <a:r>
              <a:rPr lang="en-GB" dirty="0" smtClean="0"/>
              <a:t>cant role in its development: </a:t>
            </a:r>
            <a:endParaRPr lang="fr-FR" dirty="0" smtClean="0"/>
          </a:p>
          <a:p>
            <a:pPr lvl="0">
              <a:buNone/>
            </a:pPr>
            <a:r>
              <a:rPr lang="en-GB" b="1" dirty="0" smtClean="0"/>
              <a:t>stasis of blood (venous stasis), vessel wall injury, and altered blood coagulation</a:t>
            </a:r>
            <a:r>
              <a:rPr lang="en-GB" dirty="0" smtClean="0"/>
              <a:t> </a:t>
            </a:r>
            <a:endParaRPr lang="fr-FR" dirty="0" smtClean="0"/>
          </a:p>
          <a:p>
            <a:pPr lvl="0"/>
            <a:r>
              <a:rPr lang="en-GB" dirty="0" smtClean="0"/>
              <a:t>At least two of the factors seem to be necessary for thrombosis to occur.</a:t>
            </a:r>
            <a:endParaRPr lang="fr-FR" dirty="0" smtClean="0"/>
          </a:p>
          <a:p>
            <a:pPr marL="514350" indent="-514350">
              <a:buFont typeface="+mj-lt"/>
              <a:buAutoNum type="arabicPeriod"/>
            </a:pPr>
            <a:r>
              <a:rPr lang="en-GB" dirty="0" smtClean="0"/>
              <a:t> </a:t>
            </a:r>
            <a:r>
              <a:rPr lang="en-GB" b="1" dirty="0" smtClean="0"/>
              <a:t>Venous stasis</a:t>
            </a:r>
            <a:r>
              <a:rPr lang="fr-FR" b="1" dirty="0" smtClean="0"/>
              <a:t>-</a:t>
            </a:r>
            <a:r>
              <a:rPr lang="en-GB" dirty="0" smtClean="0"/>
              <a:t>  occurs when blood </a:t>
            </a:r>
            <a:r>
              <a:rPr lang="fr-FR" dirty="0" smtClean="0"/>
              <a:t>ﬂ</a:t>
            </a:r>
            <a:r>
              <a:rPr lang="en-GB" dirty="0" smtClean="0"/>
              <a:t>ow is reduced </a:t>
            </a:r>
            <a:r>
              <a:rPr lang="en-GB" dirty="0" err="1" smtClean="0"/>
              <a:t>i.e</a:t>
            </a:r>
            <a:r>
              <a:rPr lang="en-GB" dirty="0" smtClean="0"/>
              <a:t> in heart failure or shock; when veins are dilated, paralysis of the extremities, or anaesthesia, </a:t>
            </a:r>
            <a:r>
              <a:rPr lang="en-GB" dirty="0" err="1" smtClean="0"/>
              <a:t>acast</a:t>
            </a:r>
            <a:r>
              <a:rPr lang="en-GB" dirty="0" smtClean="0"/>
              <a:t> on the leg.</a:t>
            </a:r>
            <a:endParaRPr lang="fr-FR" dirty="0" smtClean="0"/>
          </a:p>
          <a:p>
            <a:pPr lvl="0"/>
            <a:r>
              <a:rPr lang="en-GB" dirty="0" smtClean="0"/>
              <a:t>Prolonged bed </a:t>
            </a:r>
            <a:r>
              <a:rPr lang="en-GB" dirty="0" err="1" smtClean="0"/>
              <a:t>rest,obesity</a:t>
            </a:r>
            <a:r>
              <a:rPr lang="en-GB" dirty="0" smtClean="0"/>
              <a:t>, spinal cord injury</a:t>
            </a:r>
            <a:endParaRPr lang="fr-FR" dirty="0" smtClean="0"/>
          </a:p>
          <a:p>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3211</TotalTime>
  <Words>6312</Words>
  <Application>Microsoft Office PowerPoint</Application>
  <PresentationFormat>On-screen Show (4:3)</PresentationFormat>
  <Paragraphs>677</Paragraphs>
  <Slides>114</Slides>
  <Notes>38</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BLOOD DISORDERS</vt:lpstr>
      <vt:lpstr>COURSE OUTLINE</vt:lpstr>
      <vt:lpstr>Anatomy and physiology</vt:lpstr>
      <vt:lpstr>Blood cells</vt:lpstr>
      <vt:lpstr>Slide 5</vt:lpstr>
      <vt:lpstr>White blood cells</vt:lpstr>
      <vt:lpstr>What is the function of blood? </vt:lpstr>
      <vt:lpstr>Slide 8</vt:lpstr>
      <vt:lpstr>Hematologic studies</vt:lpstr>
      <vt:lpstr>ct</vt:lpstr>
      <vt:lpstr>Haematological disorders</vt:lpstr>
      <vt:lpstr>causes</vt:lpstr>
      <vt:lpstr>Hypoproliferative Anemias</vt:lpstr>
      <vt:lpstr> </vt:lpstr>
      <vt:lpstr>Clinical Manifestations </vt:lpstr>
      <vt:lpstr>Assessment and diagnostic findings</vt:lpstr>
      <vt:lpstr>Diagnostic Evaluation </vt:lpstr>
      <vt:lpstr>Medical Management </vt:lpstr>
      <vt:lpstr>Nursing management </vt:lpstr>
      <vt:lpstr>Slide 20</vt:lpstr>
      <vt:lpstr>Nursing management</vt:lpstr>
      <vt:lpstr>MEGALOBLASTIC ANEMIAS</vt:lpstr>
      <vt:lpstr>PATHOPHYSIOLOGY</vt:lpstr>
      <vt:lpstr>Clinical Manifestations </vt:lpstr>
      <vt:lpstr>Diagnostic Evaluation </vt:lpstr>
      <vt:lpstr>Management </vt:lpstr>
      <vt:lpstr>FOLIC ACID DEFICIENCY</vt:lpstr>
      <vt:lpstr>Slide 28</vt:lpstr>
      <vt:lpstr>Management </vt:lpstr>
      <vt:lpstr>APLASTIC ANEMIA </vt:lpstr>
      <vt:lpstr>Clinical Manifestations </vt:lpstr>
      <vt:lpstr>Management </vt:lpstr>
      <vt:lpstr>Nursing management</vt:lpstr>
      <vt:lpstr>Hemolytic anemia </vt:lpstr>
      <vt:lpstr> </vt:lpstr>
      <vt:lpstr>common symptoms </vt:lpstr>
      <vt:lpstr>Less common symptoms</vt:lpstr>
      <vt:lpstr>Sickle cell anemia </vt:lpstr>
      <vt:lpstr>Slide 39</vt:lpstr>
      <vt:lpstr>Clinical manifestation </vt:lpstr>
      <vt:lpstr>Slide 41</vt:lpstr>
      <vt:lpstr>Slide 42</vt:lpstr>
      <vt:lpstr>Sickle cell crisis</vt:lpstr>
      <vt:lpstr>Painful vaso-occlusive crises </vt:lpstr>
      <vt:lpstr>Slide 45</vt:lpstr>
      <vt:lpstr>Visceral sequestration crises</vt:lpstr>
      <vt:lpstr>Slide 47</vt:lpstr>
      <vt:lpstr>Aplastic crises</vt:lpstr>
      <vt:lpstr>Hemolytic crises</vt:lpstr>
      <vt:lpstr>Lab findings </vt:lpstr>
      <vt:lpstr>Diagnostic tests</vt:lpstr>
      <vt:lpstr>Slide 52</vt:lpstr>
      <vt:lpstr>treatment</vt:lpstr>
      <vt:lpstr>Treatment </vt:lpstr>
      <vt:lpstr>Slide 55</vt:lpstr>
      <vt:lpstr>treatment</vt:lpstr>
      <vt:lpstr>Other management</vt:lpstr>
      <vt:lpstr>Crisis</vt:lpstr>
      <vt:lpstr>Nursing management</vt:lpstr>
      <vt:lpstr>Nursing management</vt:lpstr>
      <vt:lpstr>complications</vt:lpstr>
      <vt:lpstr>THALASSEMIA</vt:lpstr>
      <vt:lpstr>Slide 63</vt:lpstr>
      <vt:lpstr>TYPES</vt:lpstr>
      <vt:lpstr>CT</vt:lpstr>
      <vt:lpstr>Alpha thalassemia </vt:lpstr>
      <vt:lpstr>Slide 67</vt:lpstr>
      <vt:lpstr>Slide 68</vt:lpstr>
      <vt:lpstr>management</vt:lpstr>
      <vt:lpstr>DISORDERS OF WHITE BLOOD CELLS</vt:lpstr>
      <vt:lpstr>Predisposing factors</vt:lpstr>
      <vt:lpstr>pathogenesis of acute leukemia </vt:lpstr>
      <vt:lpstr>Clinical manifestations</vt:lpstr>
      <vt:lpstr>Classification of leukemia</vt:lpstr>
      <vt:lpstr>Acute lymphoblastic leukemia</vt:lpstr>
      <vt:lpstr>Clinical features </vt:lpstr>
      <vt:lpstr>Slide 77</vt:lpstr>
      <vt:lpstr>Diagnosis </vt:lpstr>
      <vt:lpstr>Slide 79</vt:lpstr>
      <vt:lpstr>Management </vt:lpstr>
      <vt:lpstr>Slide 81</vt:lpstr>
      <vt:lpstr>Acute myeloid leukemia </vt:lpstr>
      <vt:lpstr>Diagnostic findings</vt:lpstr>
      <vt:lpstr>Slide 84</vt:lpstr>
      <vt:lpstr>Chronic myeloid leukemia</vt:lpstr>
      <vt:lpstr>Slide 86</vt:lpstr>
      <vt:lpstr>Lab findings</vt:lpstr>
      <vt:lpstr>Treatment </vt:lpstr>
      <vt:lpstr>Chronic lymphocytic leukemia</vt:lpstr>
      <vt:lpstr>Assessment and diagnostic finding</vt:lpstr>
      <vt:lpstr>Clinical features</vt:lpstr>
      <vt:lpstr>Treatment </vt:lpstr>
      <vt:lpstr>Slide 93</vt:lpstr>
      <vt:lpstr>NURSING MANAGEMENT</vt:lpstr>
      <vt:lpstr>Preventing and Managing Bleeding </vt:lpstr>
      <vt:lpstr>Slide 96</vt:lpstr>
      <vt:lpstr>Slide 97</vt:lpstr>
      <vt:lpstr>Venous thrombo embolism</vt:lpstr>
      <vt:lpstr>Risk factors of dvt</vt:lpstr>
      <vt:lpstr>Damage to the intimal lining of blood vessels</vt:lpstr>
      <vt:lpstr>Slide 101</vt:lpstr>
      <vt:lpstr>Clinical Manifestations </vt:lpstr>
      <vt:lpstr> </vt:lpstr>
      <vt:lpstr>Diagnostic Evaluation </vt:lpstr>
      <vt:lpstr>Medical Management </vt:lpstr>
      <vt:lpstr>Unfractionated Heparin</vt:lpstr>
      <vt:lpstr>Subcutaneous low-molecular- weight heparin</vt:lpstr>
      <vt:lpstr>Thrombolytic Therapy</vt:lpstr>
      <vt:lpstr>Nonpharmacologic Therapies </vt:lpstr>
      <vt:lpstr>Slide 110</vt:lpstr>
      <vt:lpstr> relieving pain </vt:lpstr>
      <vt:lpstr>Preventing Bleeding </vt:lpstr>
      <vt:lpstr>Surgery </vt:lpstr>
      <vt:lpstr>complications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DISORDERS</dc:title>
  <dc:creator>NAOMI</dc:creator>
  <cp:lastModifiedBy>NAOMI</cp:lastModifiedBy>
  <cp:revision>106</cp:revision>
  <dcterms:created xsi:type="dcterms:W3CDTF">2016-11-28T06:23:38Z</dcterms:created>
  <dcterms:modified xsi:type="dcterms:W3CDTF">2017-10-06T07:02:20Z</dcterms:modified>
</cp:coreProperties>
</file>