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84"/>
  </p:notesMasterIdLst>
  <p:sldIdLst>
    <p:sldId id="34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47" r:id="rId16"/>
    <p:sldId id="349" r:id="rId17"/>
    <p:sldId id="270" r:id="rId18"/>
    <p:sldId id="272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4" r:id="rId46"/>
    <p:sldId id="306" r:id="rId47"/>
    <p:sldId id="350" r:id="rId48"/>
    <p:sldId id="351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2" r:id="rId61"/>
    <p:sldId id="323" r:id="rId62"/>
    <p:sldId id="359" r:id="rId63"/>
    <p:sldId id="324" r:id="rId64"/>
    <p:sldId id="325" r:id="rId65"/>
    <p:sldId id="326" r:id="rId66"/>
    <p:sldId id="327" r:id="rId67"/>
    <p:sldId id="354" r:id="rId68"/>
    <p:sldId id="358" r:id="rId69"/>
    <p:sldId id="355" r:id="rId70"/>
    <p:sldId id="356" r:id="rId71"/>
    <p:sldId id="357" r:id="rId72"/>
    <p:sldId id="328" r:id="rId73"/>
    <p:sldId id="331" r:id="rId74"/>
    <p:sldId id="332" r:id="rId75"/>
    <p:sldId id="333" r:id="rId76"/>
    <p:sldId id="334" r:id="rId77"/>
    <p:sldId id="353" r:id="rId78"/>
    <p:sldId id="335" r:id="rId79"/>
    <p:sldId id="336" r:id="rId80"/>
    <p:sldId id="360" r:id="rId81"/>
    <p:sldId id="362" r:id="rId82"/>
    <p:sldId id="364" r:id="rId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8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5F17C-3CD2-4330-9B27-1F57FD139C2F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59507-4335-4890-A25F-CCF928C6FB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79E023-0CBD-4AE5-8F9F-774DB4779CA2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2A64BEB-A5A5-408D-9F72-D0E9876AE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9E023-0CBD-4AE5-8F9F-774DB4779CA2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A64BEB-A5A5-408D-9F72-D0E9876AE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9E023-0CBD-4AE5-8F9F-774DB4779CA2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A64BEB-A5A5-408D-9F72-D0E9876AE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9E023-0CBD-4AE5-8F9F-774DB4779CA2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A64BEB-A5A5-408D-9F72-D0E9876AE6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9E023-0CBD-4AE5-8F9F-774DB4779CA2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A64BEB-A5A5-408D-9F72-D0E9876AE6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plit orient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9E023-0CBD-4AE5-8F9F-774DB4779CA2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A64BEB-A5A5-408D-9F72-D0E9876AE6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plit orient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9E023-0CBD-4AE5-8F9F-774DB4779CA2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A64BEB-A5A5-408D-9F72-D0E9876AE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plit orient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9E023-0CBD-4AE5-8F9F-774DB4779CA2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A64BEB-A5A5-408D-9F72-D0E9876AE6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plit orient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79E023-0CBD-4AE5-8F9F-774DB4779CA2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A64BEB-A5A5-408D-9F72-D0E9876AE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779E023-0CBD-4AE5-8F9F-774DB4779CA2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2A64BEB-A5A5-408D-9F72-D0E9876AE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plit orient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79E023-0CBD-4AE5-8F9F-774DB4779CA2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2A64BEB-A5A5-408D-9F72-D0E9876AE6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split orient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779E023-0CBD-4AE5-8F9F-774DB4779CA2}" type="datetimeFigureOut">
              <a:rPr lang="en-US" smtClean="0"/>
              <a:pPr/>
              <a:t>7/20/2014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2A64BEB-A5A5-408D-9F72-D0E9876AE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ransition spd="med">
    <p:split orient="vert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b="1" dirty="0" smtClean="0">
                <a:solidFill>
                  <a:srgbClr val="00B0F0"/>
                </a:solidFill>
              </a:rPr>
              <a:t>BLOOD DISORDERS.</a:t>
            </a:r>
          </a:p>
          <a:p>
            <a:pPr algn="ctr">
              <a:buNone/>
            </a:pPr>
            <a:endParaRPr lang="en-US" sz="4000" b="1" dirty="0" smtClean="0">
              <a:solidFill>
                <a:srgbClr val="00B0F0"/>
              </a:solidFill>
            </a:endParaRPr>
          </a:p>
          <a:p>
            <a:pPr algn="ctr">
              <a:buNone/>
            </a:pPr>
            <a:endParaRPr lang="en-US" sz="4000" b="1" dirty="0" smtClean="0">
              <a:solidFill>
                <a:srgbClr val="00B0F0"/>
              </a:solidFill>
            </a:endParaRPr>
          </a:p>
          <a:p>
            <a:pPr algn="ctr">
              <a:buNone/>
            </a:pPr>
            <a:r>
              <a:rPr lang="en-US" sz="4000" b="1" dirty="0" smtClean="0">
                <a:solidFill>
                  <a:srgbClr val="00B0F0"/>
                </a:solidFill>
              </a:rPr>
              <a:t>BY</a:t>
            </a:r>
          </a:p>
          <a:p>
            <a:pPr algn="ctr">
              <a:buNone/>
            </a:pPr>
            <a:r>
              <a:rPr lang="en-US" sz="4000" b="1" dirty="0" smtClean="0">
                <a:solidFill>
                  <a:srgbClr val="00B0F0"/>
                </a:solidFill>
                <a:latin typeface="AngsanaUPC" pitchFamily="18" charset="-34"/>
                <a:cs typeface="AngsanaUPC" pitchFamily="18" charset="-34"/>
              </a:rPr>
              <a:t>BORE</a:t>
            </a:r>
            <a:endParaRPr lang="en-US" sz="4000" b="1" dirty="0">
              <a:solidFill>
                <a:srgbClr val="00B0F0"/>
              </a:solidFill>
              <a:latin typeface="AngsanaUPC" pitchFamily="18" charset="-34"/>
              <a:cs typeface="AngsanaUPC" pitchFamily="18" charset="-34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i="1" dirty="0" smtClean="0">
                <a:solidFill>
                  <a:srgbClr val="00B0F0"/>
                </a:solidFill>
              </a:rPr>
              <a:t> investigations</a:t>
            </a:r>
            <a:endParaRPr lang="en-US" i="1" dirty="0">
              <a:solidFill>
                <a:srgbClr val="00B0F0"/>
              </a:solidFill>
            </a:endParaRPr>
          </a:p>
          <a:p>
            <a:r>
              <a:rPr lang="en-US" dirty="0"/>
              <a:t>FHG</a:t>
            </a:r>
          </a:p>
          <a:p>
            <a:r>
              <a:rPr lang="en-US" dirty="0" err="1"/>
              <a:t>Hb</a:t>
            </a:r>
            <a:r>
              <a:rPr lang="en-US" dirty="0"/>
              <a:t> level</a:t>
            </a:r>
          </a:p>
          <a:p>
            <a:r>
              <a:rPr lang="en-US" dirty="0"/>
              <a:t>Serum iron level</a:t>
            </a:r>
          </a:p>
          <a:p>
            <a:r>
              <a:rPr lang="en-US" dirty="0"/>
              <a:t>Total iron binding capacity</a:t>
            </a:r>
          </a:p>
          <a:p>
            <a:r>
              <a:rPr lang="en-US" dirty="0"/>
              <a:t>Folate level estimation</a:t>
            </a:r>
          </a:p>
          <a:p>
            <a:r>
              <a:rPr lang="en-US" dirty="0" err="1"/>
              <a:t>Vit</a:t>
            </a:r>
            <a:r>
              <a:rPr lang="en-US" dirty="0"/>
              <a:t> B12 level estimation</a:t>
            </a:r>
          </a:p>
          <a:p>
            <a:r>
              <a:rPr lang="en-US" dirty="0"/>
              <a:t>Bone marrow analysis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>
                <a:solidFill>
                  <a:srgbClr val="00B0F0"/>
                </a:solidFill>
              </a:rPr>
              <a:t>    Treatment</a:t>
            </a:r>
            <a:endParaRPr lang="en-US" i="1" dirty="0">
              <a:solidFill>
                <a:srgbClr val="00B0F0"/>
              </a:solidFill>
            </a:endParaRPr>
          </a:p>
          <a:p>
            <a:r>
              <a:rPr lang="en-US" dirty="0"/>
              <a:t>Treat underlying cause.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 smtClean="0"/>
          </a:p>
          <a:p>
            <a:endParaRPr lang="en-US" i="1" dirty="0" smtClean="0">
              <a:solidFill>
                <a:srgbClr val="00B0F0"/>
              </a:solidFill>
            </a:endParaRPr>
          </a:p>
          <a:p>
            <a:endParaRPr lang="en-US" i="1" dirty="0" smtClean="0">
              <a:solidFill>
                <a:srgbClr val="00B0F0"/>
              </a:solidFill>
            </a:endParaRPr>
          </a:p>
          <a:p>
            <a:endParaRPr lang="en-US" i="1" dirty="0" smtClean="0">
              <a:solidFill>
                <a:srgbClr val="00B0F0"/>
              </a:solidFill>
            </a:endParaRPr>
          </a:p>
          <a:p>
            <a:pPr algn="ctr">
              <a:buNone/>
            </a:pPr>
            <a:r>
              <a:rPr lang="en-US" i="1" dirty="0" smtClean="0">
                <a:solidFill>
                  <a:srgbClr val="00B0F0"/>
                </a:solidFill>
              </a:rPr>
              <a:t>Deficiency anemia's</a:t>
            </a:r>
            <a:endParaRPr lang="en-US" i="1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i="1" dirty="0" smtClean="0">
                <a:solidFill>
                  <a:srgbClr val="00B0F0"/>
                </a:solidFill>
              </a:rPr>
              <a:t>  Iron </a:t>
            </a:r>
            <a:r>
              <a:rPr lang="en-US" i="1" dirty="0">
                <a:solidFill>
                  <a:srgbClr val="00B0F0"/>
                </a:solidFill>
              </a:rPr>
              <a:t>def </a:t>
            </a:r>
            <a:r>
              <a:rPr lang="en-US" i="1" dirty="0" err="1">
                <a:solidFill>
                  <a:srgbClr val="00B0F0"/>
                </a:solidFill>
              </a:rPr>
              <a:t>anaemia</a:t>
            </a:r>
            <a:r>
              <a:rPr lang="en-US" i="1" dirty="0">
                <a:solidFill>
                  <a:srgbClr val="00B0F0"/>
                </a:solidFill>
              </a:rPr>
              <a:t> </a:t>
            </a:r>
          </a:p>
          <a:p>
            <a:r>
              <a:rPr lang="en-US" dirty="0"/>
              <a:t>A condition </a:t>
            </a:r>
            <a:r>
              <a:rPr lang="en-US" dirty="0" smtClean="0"/>
              <a:t>characterized </a:t>
            </a:r>
            <a:r>
              <a:rPr lang="en-US" dirty="0"/>
              <a:t>by low level</a:t>
            </a:r>
            <a:r>
              <a:rPr lang="en-US" dirty="0" smtClean="0"/>
              <a:t>, below </a:t>
            </a:r>
            <a:r>
              <a:rPr lang="en-US" dirty="0"/>
              <a:t>the normal iron requirements in the </a:t>
            </a:r>
            <a:r>
              <a:rPr lang="en-US" dirty="0" smtClean="0"/>
              <a:t>body. </a:t>
            </a:r>
          </a:p>
          <a:p>
            <a:r>
              <a:rPr lang="en-US" dirty="0" smtClean="0"/>
              <a:t>This </a:t>
            </a:r>
            <a:r>
              <a:rPr lang="en-US" dirty="0"/>
              <a:t>is the most common type of </a:t>
            </a:r>
            <a:r>
              <a:rPr lang="en-US" dirty="0" err="1" smtClean="0"/>
              <a:t>anaemia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Iron </a:t>
            </a:r>
            <a:r>
              <a:rPr lang="en-US" dirty="0"/>
              <a:t>is necessary for the synthesis of </a:t>
            </a:r>
            <a:r>
              <a:rPr lang="en-US" dirty="0" err="1"/>
              <a:t>Hb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i="1" dirty="0" smtClean="0">
                <a:solidFill>
                  <a:srgbClr val="00B0F0"/>
                </a:solidFill>
              </a:rPr>
              <a:t>Causes</a:t>
            </a:r>
            <a:endParaRPr lang="en-US" i="1" dirty="0">
              <a:solidFill>
                <a:srgbClr val="00B0F0"/>
              </a:solidFill>
            </a:endParaRPr>
          </a:p>
          <a:p>
            <a:r>
              <a:rPr lang="en-US" dirty="0"/>
              <a:t>Lack of iron in the diet</a:t>
            </a:r>
          </a:p>
          <a:p>
            <a:r>
              <a:rPr lang="en-US" dirty="0"/>
              <a:t>Malabsorbtion </a:t>
            </a:r>
            <a:r>
              <a:rPr lang="en-US" dirty="0" smtClean="0"/>
              <a:t>syndrome (</a:t>
            </a:r>
            <a:r>
              <a:rPr lang="en-US" dirty="0"/>
              <a:t>lack of </a:t>
            </a:r>
            <a:r>
              <a:rPr lang="en-US" dirty="0" err="1"/>
              <a:t>HCl</a:t>
            </a:r>
            <a:r>
              <a:rPr lang="en-US" dirty="0"/>
              <a:t> in the stomach</a:t>
            </a:r>
            <a:r>
              <a:rPr lang="en-US" dirty="0" smtClean="0"/>
              <a:t>). e.g. Gastrectomy and colectomy.</a:t>
            </a:r>
            <a:endParaRPr lang="en-US" dirty="0"/>
          </a:p>
          <a:p>
            <a:r>
              <a:rPr lang="en-US" dirty="0" smtClean="0"/>
              <a:t>Increased demand e.g. in </a:t>
            </a:r>
            <a:r>
              <a:rPr lang="en-US" dirty="0" err="1" smtClean="0"/>
              <a:t>pregnancy,adolescents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Prematurity </a:t>
            </a:r>
            <a:r>
              <a:rPr lang="en-US" dirty="0"/>
              <a:t>of RBC </a:t>
            </a:r>
            <a:r>
              <a:rPr lang="en-US" dirty="0" smtClean="0"/>
              <a:t>–doesn't </a:t>
            </a:r>
            <a:r>
              <a:rPr lang="en-US" dirty="0"/>
              <a:t>store iron</a:t>
            </a:r>
          </a:p>
          <a:p>
            <a:r>
              <a:rPr lang="en-US" dirty="0" smtClean="0"/>
              <a:t>Excess  </a:t>
            </a:r>
            <a:r>
              <a:rPr lang="en-US" dirty="0"/>
              <a:t>blood </a:t>
            </a:r>
            <a:r>
              <a:rPr lang="en-US" dirty="0" smtClean="0"/>
              <a:t>loss-e.g. </a:t>
            </a:r>
            <a:r>
              <a:rPr lang="en-US" dirty="0"/>
              <a:t>in </a:t>
            </a:r>
            <a:r>
              <a:rPr lang="en-US" dirty="0" smtClean="0"/>
              <a:t>trauma, menorrhagia, cancer  in the stomach and small intestine etc </a:t>
            </a:r>
            <a:endParaRPr lang="en-US" dirty="0"/>
          </a:p>
          <a:p>
            <a:r>
              <a:rPr lang="en-US" dirty="0"/>
              <a:t>Hookworm </a:t>
            </a:r>
            <a:r>
              <a:rPr lang="en-US" dirty="0" smtClean="0"/>
              <a:t>infestation.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endParaRPr lang="en-US" i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00B0F0"/>
                </a:solidFill>
              </a:rPr>
              <a:t>Clinical features.</a:t>
            </a:r>
            <a:endParaRPr lang="en-US" dirty="0" smtClean="0"/>
          </a:p>
          <a:p>
            <a:r>
              <a:rPr lang="en-US" dirty="0" smtClean="0"/>
              <a:t>Weakness, fatigue, breathlessness and palpitation.</a:t>
            </a:r>
          </a:p>
          <a:p>
            <a:r>
              <a:rPr lang="en-US" dirty="0" smtClean="0"/>
              <a:t>Nails become spoon shaped and brittle</a:t>
            </a:r>
          </a:p>
          <a:p>
            <a:r>
              <a:rPr lang="en-US" dirty="0" smtClean="0"/>
              <a:t>Conjuctival pallour</a:t>
            </a:r>
          </a:p>
          <a:p>
            <a:r>
              <a:rPr lang="en-US" dirty="0" smtClean="0"/>
              <a:t>Pica</a:t>
            </a:r>
          </a:p>
          <a:p>
            <a:r>
              <a:rPr lang="en-US" dirty="0" smtClean="0"/>
              <a:t>Hair is dry and can easily be plucked off</a:t>
            </a:r>
          </a:p>
          <a:p>
            <a:r>
              <a:rPr lang="en-US" dirty="0" smtClean="0"/>
              <a:t>Dry skin</a:t>
            </a:r>
          </a:p>
          <a:p>
            <a:r>
              <a:rPr lang="en-US" dirty="0" smtClean="0"/>
              <a:t>Dysphagia</a:t>
            </a:r>
          </a:p>
          <a:p>
            <a:r>
              <a:rPr lang="en-US" dirty="0" smtClean="0"/>
              <a:t>The tongue becomes sore, red and (may atrophy)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i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00B0F0"/>
                </a:solidFill>
              </a:rPr>
              <a:t>       Diagnosis</a:t>
            </a:r>
          </a:p>
          <a:p>
            <a:pPr marL="624078" indent="-514350">
              <a:buFont typeface="+mj-lt"/>
              <a:buAutoNum type="alphaLcParenR"/>
            </a:pPr>
            <a:r>
              <a:rPr lang="en-US" i="1" dirty="0" smtClean="0"/>
              <a:t>Clinical features.</a:t>
            </a:r>
          </a:p>
          <a:p>
            <a:pPr marL="624078" indent="-514350">
              <a:buFont typeface="+mj-lt"/>
              <a:buAutoNum type="alphaLcParenR"/>
            </a:pPr>
            <a:r>
              <a:rPr lang="en-US" i="1" dirty="0" smtClean="0"/>
              <a:t>Lab investigations'.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Reduced </a:t>
            </a:r>
            <a:r>
              <a:rPr lang="en-US" sz="2400" dirty="0" err="1" smtClean="0"/>
              <a:t>Hb</a:t>
            </a:r>
            <a:r>
              <a:rPr lang="en-US" sz="2400" dirty="0" smtClean="0"/>
              <a:t> levels.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 The serum iron level is low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Stool for occult blood, ova and cyst in hookworm infestation .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FBC- RBC count is reduced, but WBC &amp;platelets may be reduced or normal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BMA-to check size and shape of RBC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 smtClean="0">
                <a:solidFill>
                  <a:srgbClr val="00B0F0"/>
                </a:solidFill>
              </a:rPr>
              <a:t> </a:t>
            </a:r>
          </a:p>
          <a:p>
            <a:pPr>
              <a:buNone/>
            </a:pPr>
            <a:r>
              <a:rPr lang="en-US" i="1" dirty="0" smtClean="0">
                <a:solidFill>
                  <a:srgbClr val="00B0F0"/>
                </a:solidFill>
              </a:rPr>
              <a:t> Pathophsiology</a:t>
            </a:r>
            <a:endParaRPr lang="en-US" i="1" dirty="0">
              <a:solidFill>
                <a:srgbClr val="00B0F0"/>
              </a:solidFill>
            </a:endParaRPr>
          </a:p>
          <a:p>
            <a:r>
              <a:rPr lang="en-US" dirty="0"/>
              <a:t>Severe iron depletion cause tissue </a:t>
            </a:r>
            <a:r>
              <a:rPr lang="en-US" dirty="0" smtClean="0"/>
              <a:t>change. It reduces oxygen supply to tissues and may result in atrophy e.g. of </a:t>
            </a:r>
            <a:r>
              <a:rPr lang="en-US" dirty="0"/>
              <a:t>mucosa of the tongue and gastric </a:t>
            </a:r>
            <a:r>
              <a:rPr lang="en-US" dirty="0" smtClean="0"/>
              <a:t>lining. This </a:t>
            </a:r>
            <a:r>
              <a:rPr lang="en-US" dirty="0"/>
              <a:t>results in diminished gastric </a:t>
            </a:r>
            <a:r>
              <a:rPr lang="en-US" dirty="0" smtClean="0"/>
              <a:t>secretion. Atrophy </a:t>
            </a:r>
            <a:r>
              <a:rPr lang="en-US" dirty="0"/>
              <a:t>changes in the mucosa of the </a:t>
            </a:r>
            <a:r>
              <a:rPr lang="en-US" dirty="0" smtClean="0"/>
              <a:t>esophagus </a:t>
            </a:r>
            <a:r>
              <a:rPr lang="en-US" dirty="0"/>
              <a:t>results in formation of a web like oesophagus,which is </a:t>
            </a:r>
            <a:r>
              <a:rPr lang="en-US" dirty="0" smtClean="0"/>
              <a:t>referred </a:t>
            </a:r>
            <a:r>
              <a:rPr lang="en-US" dirty="0"/>
              <a:t>as </a:t>
            </a:r>
            <a:r>
              <a:rPr lang="en-US" dirty="0">
                <a:solidFill>
                  <a:srgbClr val="00B0F0"/>
                </a:solidFill>
              </a:rPr>
              <a:t>patron-</a:t>
            </a:r>
            <a:r>
              <a:rPr lang="en-US" dirty="0" err="1">
                <a:solidFill>
                  <a:srgbClr val="00B0F0"/>
                </a:solidFill>
              </a:rPr>
              <a:t>kelly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brown syndrome </a:t>
            </a:r>
            <a:r>
              <a:rPr lang="en-US" dirty="0"/>
              <a:t>which leads to dysphagia and sometimes predisposes </a:t>
            </a:r>
            <a:r>
              <a:rPr lang="en-US" dirty="0" smtClean="0"/>
              <a:t>one to malignancy.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i="1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i="1" dirty="0" smtClean="0">
                <a:solidFill>
                  <a:srgbClr val="00B0F0"/>
                </a:solidFill>
              </a:rPr>
              <a:t>  Mnx</a:t>
            </a:r>
            <a:endParaRPr lang="en-US" i="1" dirty="0">
              <a:solidFill>
                <a:srgbClr val="00B0F0"/>
              </a:solidFill>
            </a:endParaRPr>
          </a:p>
          <a:p>
            <a:r>
              <a:rPr lang="en-US" dirty="0" smtClean="0"/>
              <a:t>Investigate </a:t>
            </a:r>
            <a:r>
              <a:rPr lang="en-US" dirty="0"/>
              <a:t>and treat the cause like cancer</a:t>
            </a:r>
            <a:r>
              <a:rPr lang="en-US" dirty="0" smtClean="0"/>
              <a:t>, fibroid etc</a:t>
            </a:r>
            <a:endParaRPr lang="en-US" dirty="0"/>
          </a:p>
          <a:p>
            <a:r>
              <a:rPr lang="en-US" dirty="0"/>
              <a:t>Give oral iron preparation </a:t>
            </a:r>
            <a:r>
              <a:rPr lang="en-US" dirty="0" smtClean="0"/>
              <a:t>e.g. </a:t>
            </a:r>
            <a:r>
              <a:rPr lang="en-US" dirty="0"/>
              <a:t>FeSO4</a:t>
            </a:r>
          </a:p>
          <a:p>
            <a:r>
              <a:rPr lang="en-US" dirty="0"/>
              <a:t>Give iron rich </a:t>
            </a:r>
            <a:r>
              <a:rPr lang="en-US" dirty="0" smtClean="0"/>
              <a:t>diet.</a:t>
            </a:r>
            <a:endParaRPr lang="en-US" dirty="0"/>
          </a:p>
          <a:p>
            <a:r>
              <a:rPr lang="en-US" dirty="0"/>
              <a:t>Give histamines which stimulate </a:t>
            </a:r>
            <a:r>
              <a:rPr lang="en-US" dirty="0" err="1"/>
              <a:t>HCl</a:t>
            </a:r>
            <a:r>
              <a:rPr lang="en-US" dirty="0"/>
              <a:t> production</a:t>
            </a:r>
          </a:p>
          <a:p>
            <a:r>
              <a:rPr lang="en-US" dirty="0" smtClean="0"/>
              <a:t>Blood </a:t>
            </a:r>
            <a:r>
              <a:rPr lang="en-US" dirty="0"/>
              <a:t>transfusion in severe cases</a:t>
            </a:r>
            <a:r>
              <a:rPr lang="en-US" dirty="0" smtClean="0"/>
              <a:t>.</a:t>
            </a:r>
            <a:r>
              <a:rPr lang="en-US" dirty="0"/>
              <a:t> </a:t>
            </a:r>
            <a:endParaRPr lang="en-US" i="1" dirty="0">
              <a:solidFill>
                <a:srgbClr val="00B0F0"/>
              </a:solidFill>
            </a:endParaRPr>
          </a:p>
          <a:p>
            <a:r>
              <a:rPr lang="en-US" dirty="0"/>
              <a:t>Health education on causes, diet and prevention.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i="1" dirty="0" smtClean="0">
                <a:solidFill>
                  <a:srgbClr val="00B0F0"/>
                </a:solidFill>
              </a:rPr>
              <a:t>  </a:t>
            </a:r>
          </a:p>
          <a:p>
            <a:pPr>
              <a:buNone/>
            </a:pPr>
            <a:r>
              <a:rPr lang="en-US" i="1" dirty="0" smtClean="0">
                <a:solidFill>
                  <a:srgbClr val="00B0F0"/>
                </a:solidFill>
              </a:rPr>
              <a:t>   Complications</a:t>
            </a:r>
            <a:endParaRPr lang="en-US" i="1" dirty="0">
              <a:solidFill>
                <a:srgbClr val="00B0F0"/>
              </a:solidFill>
            </a:endParaRPr>
          </a:p>
          <a:p>
            <a:r>
              <a:rPr lang="en-US" dirty="0"/>
              <a:t>Hypertension</a:t>
            </a:r>
          </a:p>
          <a:p>
            <a:r>
              <a:rPr lang="en-US" dirty="0"/>
              <a:t>Renal failure</a:t>
            </a:r>
          </a:p>
          <a:p>
            <a:r>
              <a:rPr lang="en-US" dirty="0" smtClean="0"/>
              <a:t>Glossitis (</a:t>
            </a:r>
            <a:r>
              <a:rPr lang="en-US" dirty="0"/>
              <a:t>atrophy and ulceration of the tongue)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i="1" dirty="0" smtClean="0">
                <a:solidFill>
                  <a:srgbClr val="00B0F0"/>
                </a:solidFill>
                <a:latin typeface="Comic Sans MS" pitchFamily="66" charset="0"/>
              </a:rPr>
              <a:t>BLOOD DISORDERS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Comic Sans MS" pitchFamily="66" charset="0"/>
              </a:rPr>
              <a:t>Classification of blood disorders according to the cause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Comic Sans MS" pitchFamily="66" charset="0"/>
              </a:rPr>
              <a:t>Deficiency anemia-iron </a:t>
            </a:r>
            <a:r>
              <a:rPr lang="en-US" b="1" dirty="0">
                <a:latin typeface="Comic Sans MS" pitchFamily="66" charset="0"/>
              </a:rPr>
              <a:t>deficiency,megaloblastic,vit B12 and </a:t>
            </a:r>
            <a:r>
              <a:rPr lang="en-US" b="1" dirty="0" smtClean="0">
                <a:latin typeface="Comic Sans MS" pitchFamily="66" charset="0"/>
              </a:rPr>
              <a:t>folic </a:t>
            </a:r>
            <a:r>
              <a:rPr lang="en-US" b="1" dirty="0">
                <a:latin typeface="Comic Sans MS" pitchFamily="66" charset="0"/>
              </a:rPr>
              <a:t>acid deficiency.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Comic Sans MS" pitchFamily="66" charset="0"/>
              </a:rPr>
              <a:t>Sickle cell </a:t>
            </a:r>
            <a:r>
              <a:rPr lang="en-US" b="1" dirty="0" smtClean="0">
                <a:latin typeface="Comic Sans MS" pitchFamily="66" charset="0"/>
              </a:rPr>
              <a:t>anemia.</a:t>
            </a:r>
            <a:endParaRPr lang="en-US" b="1" dirty="0"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Comic Sans MS" pitchFamily="66" charset="0"/>
              </a:rPr>
              <a:t>Hemolytic anemia</a:t>
            </a:r>
            <a:endParaRPr lang="en-US" b="1" dirty="0"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Comic Sans MS" pitchFamily="66" charset="0"/>
              </a:rPr>
              <a:t>White blood cell deficiencies-</a:t>
            </a:r>
            <a:r>
              <a:rPr lang="en-US" b="1" dirty="0" err="1">
                <a:latin typeface="Comic Sans MS" pitchFamily="66" charset="0"/>
              </a:rPr>
              <a:t>leukopenia</a:t>
            </a:r>
            <a:r>
              <a:rPr lang="en-US" b="1" dirty="0">
                <a:latin typeface="Comic Sans MS" pitchFamily="66" charset="0"/>
              </a:rPr>
              <a:t> and </a:t>
            </a:r>
            <a:r>
              <a:rPr lang="en-US" b="1" dirty="0" smtClean="0">
                <a:latin typeface="Comic Sans MS" pitchFamily="66" charset="0"/>
              </a:rPr>
              <a:t>agranulocytosis,leukemia</a:t>
            </a:r>
            <a:endParaRPr lang="en-US" b="1" dirty="0">
              <a:latin typeface="Comic Sans MS" pitchFamily="66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Comic Sans MS" pitchFamily="66" charset="0"/>
              </a:rPr>
              <a:t>Hemorrhagic diseases of blood including haemophilia,thrombocytopenia,purpura,polycythemia,hypocythaemia</a:t>
            </a:r>
          </a:p>
          <a:p>
            <a:endParaRPr lang="en-US" b="1" dirty="0">
              <a:latin typeface="Comic Sans MS" pitchFamily="66" charset="0"/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  </a:t>
            </a:r>
          </a:p>
          <a:p>
            <a:pPr algn="ctr">
              <a:buNone/>
            </a:pPr>
            <a:r>
              <a:rPr lang="en-US" dirty="0" smtClean="0">
                <a:solidFill>
                  <a:srgbClr val="00B0F0"/>
                </a:solidFill>
              </a:rPr>
              <a:t>MEGALOBLASTIC </a:t>
            </a:r>
            <a:r>
              <a:rPr lang="en-US" dirty="0">
                <a:solidFill>
                  <a:srgbClr val="00B0F0"/>
                </a:solidFill>
              </a:rPr>
              <a:t>ANAEMIA</a:t>
            </a:r>
          </a:p>
          <a:p>
            <a:r>
              <a:rPr lang="en-US" dirty="0" smtClean="0"/>
              <a:t>Anemia </a:t>
            </a:r>
            <a:r>
              <a:rPr lang="en-US" dirty="0"/>
              <a:t>caused by def of </a:t>
            </a:r>
            <a:r>
              <a:rPr lang="en-US" dirty="0" err="1" smtClean="0"/>
              <a:t>vit</a:t>
            </a:r>
            <a:r>
              <a:rPr lang="en-US" dirty="0" smtClean="0"/>
              <a:t>. </a:t>
            </a:r>
            <a:r>
              <a:rPr lang="en-US" dirty="0"/>
              <a:t>B12 and folic acid or </a:t>
            </a:r>
            <a:r>
              <a:rPr lang="en-US" dirty="0" smtClean="0"/>
              <a:t>both.</a:t>
            </a:r>
            <a:endParaRPr lang="en-US" dirty="0"/>
          </a:p>
          <a:p>
            <a:r>
              <a:rPr lang="en-US" dirty="0" err="1" smtClean="0"/>
              <a:t>Vit</a:t>
            </a:r>
            <a:r>
              <a:rPr lang="en-US" dirty="0" smtClean="0"/>
              <a:t>. </a:t>
            </a:r>
            <a:r>
              <a:rPr lang="en-US" dirty="0"/>
              <a:t>B12 IS necessary for the synthesis of DNA in the </a:t>
            </a:r>
            <a:r>
              <a:rPr lang="en-US" dirty="0" smtClean="0"/>
              <a:t>cells, and maintenance of NS integrity.</a:t>
            </a:r>
          </a:p>
          <a:p>
            <a:r>
              <a:rPr lang="en-US" dirty="0" smtClean="0"/>
              <a:t>In </a:t>
            </a:r>
            <a:r>
              <a:rPr lang="en-US" dirty="0"/>
              <a:t>this </a:t>
            </a:r>
            <a:r>
              <a:rPr lang="en-US" dirty="0" smtClean="0"/>
              <a:t>condition, there </a:t>
            </a:r>
            <a:r>
              <a:rPr lang="en-US" dirty="0"/>
              <a:t>is </a:t>
            </a:r>
            <a:r>
              <a:rPr lang="en-US" dirty="0" smtClean="0"/>
              <a:t>hyperplasia of the bone marrow (the precursor </a:t>
            </a:r>
            <a:r>
              <a:rPr lang="en-US" dirty="0" err="1" smtClean="0"/>
              <a:t>erythrod</a:t>
            </a:r>
            <a:r>
              <a:rPr lang="en-US" dirty="0" smtClean="0"/>
              <a:t> and myeloid are large and bizarre in appearance)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b="1" dirty="0" smtClean="0"/>
          </a:p>
          <a:p>
            <a:pPr>
              <a:buNone/>
            </a:pPr>
            <a:r>
              <a:rPr lang="en-US" b="1" i="1" dirty="0" smtClean="0">
                <a:solidFill>
                  <a:srgbClr val="00B0F0"/>
                </a:solidFill>
              </a:rPr>
              <a:t>  VIT </a:t>
            </a:r>
            <a:r>
              <a:rPr lang="en-US" b="1" i="1" dirty="0">
                <a:solidFill>
                  <a:srgbClr val="00B0F0"/>
                </a:solidFill>
              </a:rPr>
              <a:t>B12 def </a:t>
            </a:r>
            <a:r>
              <a:rPr lang="en-US" b="1" i="1" dirty="0" smtClean="0">
                <a:solidFill>
                  <a:srgbClr val="00B0F0"/>
                </a:solidFill>
              </a:rPr>
              <a:t>.</a:t>
            </a:r>
            <a:r>
              <a:rPr lang="en-US" b="1" i="1" dirty="0" err="1" smtClean="0">
                <a:solidFill>
                  <a:srgbClr val="00B0F0"/>
                </a:solidFill>
              </a:rPr>
              <a:t>anaemia</a:t>
            </a:r>
            <a:endParaRPr lang="en-US" i="1" dirty="0">
              <a:solidFill>
                <a:srgbClr val="00B0F0"/>
              </a:solidFill>
            </a:endParaRPr>
          </a:p>
          <a:p>
            <a:r>
              <a:rPr lang="en-US" dirty="0"/>
              <a:t>A</a:t>
            </a:r>
            <a:r>
              <a:rPr lang="en-US" dirty="0" smtClean="0"/>
              <a:t> condition in </a:t>
            </a:r>
            <a:r>
              <a:rPr lang="en-US" dirty="0"/>
              <a:t>which there is def resulting from immunological damage of the gastric </a:t>
            </a:r>
            <a:r>
              <a:rPr lang="en-US" dirty="0" smtClean="0"/>
              <a:t>mucosa.</a:t>
            </a:r>
          </a:p>
          <a:p>
            <a:r>
              <a:rPr lang="en-US" dirty="0" smtClean="0"/>
              <a:t>The stomach atrophies and fail to secrete IF which usually binds to VIT B12 and move to the duodenum for absorption.</a:t>
            </a:r>
          </a:p>
          <a:p>
            <a:r>
              <a:rPr lang="en-US" dirty="0" smtClean="0"/>
              <a:t> It is also referred to as </a:t>
            </a:r>
            <a:r>
              <a:rPr lang="en-US" i="1" dirty="0" smtClean="0">
                <a:solidFill>
                  <a:srgbClr val="00B0F0"/>
                </a:solidFill>
              </a:rPr>
              <a:t>pernicious anemia (absence of IF) </a:t>
            </a:r>
            <a:r>
              <a:rPr lang="en-US" dirty="0" smtClean="0"/>
              <a:t>which is common among the elderly and has familial tendency.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 Causes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Inadequate dietary intake </a:t>
            </a:r>
            <a:r>
              <a:rPr lang="en-US" dirty="0" smtClean="0"/>
              <a:t>esp. </a:t>
            </a:r>
            <a:r>
              <a:rPr lang="en-US" dirty="0"/>
              <a:t>the strict vegetarians</a:t>
            </a:r>
          </a:p>
          <a:p>
            <a:r>
              <a:rPr lang="en-US" dirty="0"/>
              <a:t>Malabsorbtion syndrome </a:t>
            </a:r>
            <a:r>
              <a:rPr lang="en-US" dirty="0" smtClean="0"/>
              <a:t>e.g. </a:t>
            </a:r>
            <a:r>
              <a:rPr lang="en-US" dirty="0"/>
              <a:t>due to chronic gastritis</a:t>
            </a:r>
          </a:p>
          <a:p>
            <a:r>
              <a:rPr lang="en-US" dirty="0"/>
              <a:t>Absence of IF which is secreted by the cells of the stomach-this can be caused by </a:t>
            </a:r>
            <a:r>
              <a:rPr lang="en-US" dirty="0" smtClean="0"/>
              <a:t>gastrectomy, gastric </a:t>
            </a:r>
            <a:r>
              <a:rPr lang="en-US" dirty="0"/>
              <a:t>atrophy or autoimmune process.</a:t>
            </a:r>
          </a:p>
          <a:p>
            <a:r>
              <a:rPr lang="en-US" dirty="0"/>
              <a:t>Fish tape worm infestation (</a:t>
            </a:r>
            <a:r>
              <a:rPr lang="en-US" dirty="0" err="1"/>
              <a:t>D.latum</a:t>
            </a:r>
            <a:r>
              <a:rPr lang="en-US" dirty="0"/>
              <a:t>) which is interested in </a:t>
            </a:r>
            <a:r>
              <a:rPr lang="en-US" dirty="0" err="1" smtClean="0"/>
              <a:t>vit</a:t>
            </a:r>
            <a:r>
              <a:rPr lang="en-US" dirty="0" smtClean="0"/>
              <a:t>. B12.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B0F0"/>
                </a:solidFill>
              </a:rPr>
              <a:t>Pathophysiology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Occurs due to bone marrow </a:t>
            </a:r>
            <a:r>
              <a:rPr lang="en-US" dirty="0" smtClean="0"/>
              <a:t>hyperplasia, in </a:t>
            </a:r>
            <a:r>
              <a:rPr lang="en-US" dirty="0"/>
              <a:t>long bones and degeneration of epithelial surface of the stomach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</a:t>
            </a:r>
            <a:r>
              <a:rPr lang="en-US" dirty="0"/>
              <a:t>will be atrophic changes in the body and </a:t>
            </a:r>
            <a:r>
              <a:rPr lang="en-US" dirty="0" smtClean="0"/>
              <a:t>stomach.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Predisposing </a:t>
            </a:r>
            <a:r>
              <a:rPr lang="en-US" dirty="0">
                <a:solidFill>
                  <a:srgbClr val="00B0F0"/>
                </a:solidFill>
              </a:rPr>
              <a:t>factors</a:t>
            </a:r>
          </a:p>
          <a:p>
            <a:r>
              <a:rPr lang="en-US" dirty="0"/>
              <a:t>Age-usually the elderly</a:t>
            </a:r>
          </a:p>
          <a:p>
            <a:r>
              <a:rPr lang="en-US" dirty="0"/>
              <a:t>Hereditary </a:t>
            </a:r>
            <a:r>
              <a:rPr lang="en-US" dirty="0" smtClean="0"/>
              <a:t>factors.</a:t>
            </a:r>
            <a:endParaRPr lang="en-US" dirty="0"/>
          </a:p>
          <a:p>
            <a:r>
              <a:rPr lang="en-US" dirty="0"/>
              <a:t>Immunological </a:t>
            </a:r>
            <a:r>
              <a:rPr lang="en-US" dirty="0" err="1"/>
              <a:t>dxs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s/s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general symptoms of </a:t>
            </a:r>
            <a:r>
              <a:rPr lang="en-US" dirty="0" smtClean="0"/>
              <a:t>anemia.</a:t>
            </a:r>
            <a:endParaRPr lang="en-US" dirty="0"/>
          </a:p>
          <a:p>
            <a:r>
              <a:rPr lang="en-US" dirty="0" err="1" smtClean="0"/>
              <a:t>glossitis</a:t>
            </a:r>
            <a:r>
              <a:rPr lang="en-US" dirty="0" smtClean="0"/>
              <a:t>-tongue </a:t>
            </a:r>
            <a:r>
              <a:rPr lang="en-US" dirty="0"/>
              <a:t>is smooth,sored and </a:t>
            </a:r>
            <a:r>
              <a:rPr lang="en-US" dirty="0" smtClean="0"/>
              <a:t>red.</a:t>
            </a:r>
            <a:endParaRPr lang="en-US" dirty="0"/>
          </a:p>
          <a:p>
            <a:r>
              <a:rPr lang="en-US" dirty="0"/>
              <a:t>mild </a:t>
            </a:r>
            <a:r>
              <a:rPr lang="en-US" dirty="0" smtClean="0"/>
              <a:t>diarrhea, nausea </a:t>
            </a:r>
            <a:r>
              <a:rPr lang="en-US" dirty="0"/>
              <a:t>and vomiting</a:t>
            </a:r>
          </a:p>
          <a:p>
            <a:r>
              <a:rPr lang="en-US" dirty="0"/>
              <a:t>confusion and sometimes depression</a:t>
            </a:r>
          </a:p>
          <a:p>
            <a:r>
              <a:rPr lang="en-US" dirty="0" err="1" smtClean="0"/>
              <a:t>Paraesthesia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difficult to maintain balance due to damage to the spinal </a:t>
            </a:r>
            <a:r>
              <a:rPr lang="en-US" dirty="0" smtClean="0"/>
              <a:t>cord.</a:t>
            </a:r>
            <a:endParaRPr lang="en-US" dirty="0"/>
          </a:p>
          <a:p>
            <a:r>
              <a:rPr lang="en-US" dirty="0"/>
              <a:t>loss of sense of </a:t>
            </a:r>
            <a:r>
              <a:rPr lang="en-US" dirty="0" smtClean="0"/>
              <a:t>position.</a:t>
            </a:r>
            <a:endParaRPr lang="en-US" dirty="0"/>
          </a:p>
          <a:p>
            <a:r>
              <a:rPr lang="en-US" dirty="0"/>
              <a:t>light jaundice and </a:t>
            </a:r>
            <a:r>
              <a:rPr lang="en-US" dirty="0" smtClean="0"/>
              <a:t>pallor</a:t>
            </a:r>
            <a:endParaRPr lang="en-US" dirty="0"/>
          </a:p>
          <a:p>
            <a:r>
              <a:rPr lang="en-US" dirty="0"/>
              <a:t>enlarged spleen and loss of sphincter control</a:t>
            </a:r>
          </a:p>
          <a:p>
            <a:r>
              <a:rPr lang="en-US" dirty="0" smtClean="0"/>
              <a:t>inflammation </a:t>
            </a:r>
            <a:r>
              <a:rPr lang="en-US" dirty="0"/>
              <a:t>of peripheral nerves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diagnosis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schilling test (primary diagnostic tool).</a:t>
            </a:r>
            <a:endParaRPr lang="en-US" dirty="0"/>
          </a:p>
          <a:p>
            <a:r>
              <a:rPr lang="en-US" dirty="0"/>
              <a:t>BMA</a:t>
            </a:r>
          </a:p>
          <a:p>
            <a:r>
              <a:rPr lang="en-US" dirty="0"/>
              <a:t>Barium meal</a:t>
            </a:r>
          </a:p>
          <a:p>
            <a:r>
              <a:rPr lang="en-US" dirty="0"/>
              <a:t>Histamine test will reveal absence of </a:t>
            </a:r>
            <a:r>
              <a:rPr lang="en-US" dirty="0" err="1"/>
              <a:t>HCl</a:t>
            </a:r>
            <a:endParaRPr lang="en-US" dirty="0"/>
          </a:p>
          <a:p>
            <a:r>
              <a:rPr lang="en-US" dirty="0"/>
              <a:t>Stool for occult </a:t>
            </a:r>
            <a:r>
              <a:rPr lang="en-US" dirty="0" smtClean="0"/>
              <a:t>blood.</a:t>
            </a:r>
            <a:endParaRPr lang="en-US" dirty="0"/>
          </a:p>
          <a:p>
            <a:r>
              <a:rPr lang="en-US" dirty="0"/>
              <a:t>Serum VIT B12 is </a:t>
            </a:r>
            <a:r>
              <a:rPr lang="en-US" dirty="0" smtClean="0"/>
              <a:t>reduced.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Mnx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Replace </a:t>
            </a:r>
            <a:r>
              <a:rPr lang="en-US" dirty="0" err="1"/>
              <a:t>vit</a:t>
            </a:r>
            <a:r>
              <a:rPr lang="en-US" dirty="0"/>
              <a:t> B12 by giving hydroxycapalamine 1mg injection </a:t>
            </a:r>
            <a:r>
              <a:rPr lang="en-US" dirty="0" err="1" smtClean="0"/>
              <a:t>q.i.d</a:t>
            </a:r>
            <a:r>
              <a:rPr lang="en-US" dirty="0" smtClean="0"/>
              <a:t> </a:t>
            </a:r>
            <a:r>
              <a:rPr lang="en-US" dirty="0"/>
              <a:t>on alternate days for strict vegetarians.</a:t>
            </a:r>
          </a:p>
          <a:p>
            <a:r>
              <a:rPr lang="en-US" dirty="0"/>
              <a:t>Give oral </a:t>
            </a:r>
            <a:r>
              <a:rPr lang="en-US" dirty="0" smtClean="0"/>
              <a:t>supplements e.g. </a:t>
            </a:r>
            <a:r>
              <a:rPr lang="en-US" dirty="0"/>
              <a:t>soya beans</a:t>
            </a:r>
          </a:p>
          <a:p>
            <a:r>
              <a:rPr lang="en-US" dirty="0" smtClean="0"/>
              <a:t>Administer IM inj. of </a:t>
            </a:r>
            <a:r>
              <a:rPr lang="en-US" dirty="0" err="1"/>
              <a:t>vit</a:t>
            </a:r>
            <a:r>
              <a:rPr lang="en-US" dirty="0"/>
              <a:t> B12 for in the case of lack of </a:t>
            </a:r>
            <a:r>
              <a:rPr lang="en-US" dirty="0" smtClean="0"/>
              <a:t>IF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Nursing intervention</a:t>
            </a:r>
          </a:p>
          <a:p>
            <a:r>
              <a:rPr lang="en-US" dirty="0" smtClean="0"/>
              <a:t>Give support therapy</a:t>
            </a:r>
          </a:p>
          <a:p>
            <a:r>
              <a:rPr lang="en-US" dirty="0" smtClean="0"/>
              <a:t>Health education to the patient, and advice on </a:t>
            </a:r>
            <a:r>
              <a:rPr lang="en-US" dirty="0" err="1" smtClean="0"/>
              <a:t>vit</a:t>
            </a:r>
            <a:r>
              <a:rPr lang="en-US" dirty="0" smtClean="0"/>
              <a:t> B12 injection for life e.g. in pernicious anemia.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 Complications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Sub acute degeneration </a:t>
            </a:r>
            <a:r>
              <a:rPr lang="en-US" dirty="0"/>
              <a:t>of the spinal </a:t>
            </a:r>
            <a:r>
              <a:rPr lang="en-US" dirty="0" smtClean="0"/>
              <a:t>cord.</a:t>
            </a:r>
            <a:endParaRPr lang="en-US" dirty="0"/>
          </a:p>
          <a:p>
            <a:r>
              <a:rPr lang="en-US" dirty="0" smtClean="0"/>
              <a:t>vitilgo.</a:t>
            </a:r>
          </a:p>
          <a:p>
            <a:r>
              <a:rPr lang="en-US" dirty="0" smtClean="0"/>
              <a:t>jaundice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 Folic </a:t>
            </a:r>
            <a:r>
              <a:rPr lang="en-US" dirty="0">
                <a:solidFill>
                  <a:srgbClr val="00B0F0"/>
                </a:solidFill>
              </a:rPr>
              <a:t>acid defiency</a:t>
            </a:r>
          </a:p>
          <a:p>
            <a:r>
              <a:rPr lang="en-US" dirty="0"/>
              <a:t>Caused by lack of folic acid in the </a:t>
            </a:r>
            <a:r>
              <a:rPr lang="en-US" dirty="0" smtClean="0"/>
              <a:t>diet.</a:t>
            </a:r>
            <a:endParaRPr lang="en-US" dirty="0"/>
          </a:p>
          <a:p>
            <a:r>
              <a:rPr lang="en-US" dirty="0"/>
              <a:t>Common in the </a:t>
            </a:r>
            <a:r>
              <a:rPr lang="en-US" dirty="0" smtClean="0"/>
              <a:t>elderly, alcoholics </a:t>
            </a:r>
            <a:r>
              <a:rPr lang="en-US" dirty="0"/>
              <a:t>and those who rarely eat uncooked vegetables.</a:t>
            </a:r>
          </a:p>
          <a:p>
            <a:r>
              <a:rPr lang="en-US" dirty="0"/>
              <a:t>Consumption of alcohol increases folic acid </a:t>
            </a:r>
            <a:r>
              <a:rPr lang="en-US" dirty="0" smtClean="0"/>
              <a:t>requirement.</a:t>
            </a:r>
            <a:endParaRPr lang="en-US" dirty="0"/>
          </a:p>
          <a:p>
            <a:r>
              <a:rPr lang="en-US" dirty="0"/>
              <a:t>Its demand is also increased in pregnancy and during </a:t>
            </a:r>
            <a:r>
              <a:rPr lang="en-US" dirty="0" smtClean="0"/>
              <a:t>menstruation.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i="1" dirty="0" smtClean="0">
                <a:solidFill>
                  <a:srgbClr val="00B0F0"/>
                </a:solidFill>
              </a:rPr>
              <a:t>Anaemia </a:t>
            </a:r>
            <a:r>
              <a:rPr lang="en-US" i="1" dirty="0">
                <a:solidFill>
                  <a:srgbClr val="00B0F0"/>
                </a:solidFill>
              </a:rPr>
              <a:t>:</a:t>
            </a:r>
          </a:p>
          <a:p>
            <a:r>
              <a:rPr lang="en-US" dirty="0"/>
              <a:t>Is a state where </a:t>
            </a:r>
            <a:r>
              <a:rPr lang="en-US" dirty="0" err="1" smtClean="0"/>
              <a:t>Hb</a:t>
            </a:r>
            <a:r>
              <a:rPr lang="en-US" dirty="0" smtClean="0"/>
              <a:t> </a:t>
            </a:r>
            <a:r>
              <a:rPr lang="en-US" dirty="0"/>
              <a:t>concentration is reduced below the lower normal for a given age and sex in a specified </a:t>
            </a:r>
            <a:r>
              <a:rPr lang="en-US" dirty="0" smtClean="0"/>
              <a:t>position.</a:t>
            </a:r>
            <a:endParaRPr lang="en-US" dirty="0"/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Normal </a:t>
            </a:r>
            <a:r>
              <a:rPr lang="en-US" dirty="0">
                <a:solidFill>
                  <a:srgbClr val="00B0F0"/>
                </a:solidFill>
              </a:rPr>
              <a:t>reference ranges	</a:t>
            </a:r>
            <a:r>
              <a:rPr lang="en-US" dirty="0" err="1" smtClean="0">
                <a:solidFill>
                  <a:srgbClr val="00B0F0"/>
                </a:solidFill>
              </a:rPr>
              <a:t>HbG</a:t>
            </a:r>
            <a:r>
              <a:rPr lang="en-US" dirty="0" smtClean="0">
                <a:solidFill>
                  <a:srgbClr val="00B0F0"/>
                </a:solidFill>
              </a:rPr>
              <a:t>/DL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Male (adult)</a:t>
            </a:r>
            <a:r>
              <a:rPr lang="en-US" dirty="0"/>
              <a:t>			</a:t>
            </a:r>
            <a:r>
              <a:rPr lang="en-US" dirty="0" smtClean="0"/>
              <a:t>12.5-18.0</a:t>
            </a:r>
            <a:endParaRPr lang="en-US" dirty="0"/>
          </a:p>
          <a:p>
            <a:r>
              <a:rPr lang="en-US" dirty="0" smtClean="0"/>
              <a:t>Female (female)</a:t>
            </a:r>
            <a:r>
              <a:rPr lang="en-US" dirty="0"/>
              <a:t>		</a:t>
            </a:r>
            <a:r>
              <a:rPr lang="en-US" dirty="0" smtClean="0"/>
              <a:t>11.5-16.5</a:t>
            </a:r>
            <a:endParaRPr lang="en-US" dirty="0"/>
          </a:p>
          <a:p>
            <a:r>
              <a:rPr lang="en-US" dirty="0"/>
              <a:t>Pregnant female		</a:t>
            </a:r>
            <a:r>
              <a:rPr lang="en-US" dirty="0" smtClean="0"/>
              <a:t>10.5-16.0</a:t>
            </a:r>
            <a:endParaRPr lang="en-US" dirty="0"/>
          </a:p>
          <a:p>
            <a:r>
              <a:rPr lang="en-US" dirty="0"/>
              <a:t>Infant 3/12			</a:t>
            </a:r>
            <a:r>
              <a:rPr lang="en-US" dirty="0" smtClean="0"/>
              <a:t> 9.5-13.5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Causes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Dietary deficiency</a:t>
            </a:r>
          </a:p>
          <a:p>
            <a:r>
              <a:rPr lang="en-US" dirty="0"/>
              <a:t>Malabsorbtion syndrome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Diagnosis 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Serum level of folic acid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620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Mnx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Give diet rich in folic </a:t>
            </a:r>
            <a:r>
              <a:rPr lang="en-US" dirty="0" smtClean="0"/>
              <a:t>acid.</a:t>
            </a:r>
            <a:endParaRPr lang="en-US" dirty="0"/>
          </a:p>
          <a:p>
            <a:r>
              <a:rPr lang="en-US" dirty="0"/>
              <a:t>Administer oral folate </a:t>
            </a:r>
            <a:r>
              <a:rPr lang="en-US" dirty="0" smtClean="0"/>
              <a:t>1mg daily.</a:t>
            </a:r>
            <a:endParaRPr lang="en-US" dirty="0"/>
          </a:p>
          <a:p>
            <a:r>
              <a:rPr lang="en-US" dirty="0"/>
              <a:t> IM </a:t>
            </a:r>
            <a:r>
              <a:rPr lang="en-US" dirty="0" smtClean="0"/>
              <a:t>folic acid injection </a:t>
            </a:r>
            <a:r>
              <a:rPr lang="en-US" dirty="0"/>
              <a:t>to patients with </a:t>
            </a:r>
            <a:r>
              <a:rPr lang="en-US" dirty="0" smtClean="0"/>
              <a:t>malabsorption syndrome.</a:t>
            </a:r>
            <a:endParaRPr lang="en-US" dirty="0"/>
          </a:p>
          <a:p>
            <a:r>
              <a:rPr lang="en-US" dirty="0" smtClean="0"/>
              <a:t>NB: folic acid replacement therapy is stopped when </a:t>
            </a:r>
            <a:r>
              <a:rPr lang="en-US" dirty="0" err="1" smtClean="0"/>
              <a:t>Hb</a:t>
            </a:r>
            <a:r>
              <a:rPr lang="en-US" dirty="0" smtClean="0"/>
              <a:t> returns to normal except alcoholics who should </a:t>
            </a:r>
            <a:r>
              <a:rPr lang="en-US" dirty="0"/>
              <a:t>be maintained in continuous </a:t>
            </a:r>
            <a:r>
              <a:rPr lang="en-US" dirty="0" smtClean="0"/>
              <a:t>therapy.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00B0F0"/>
                </a:solidFill>
              </a:rPr>
              <a:t>Hemorrhagic Anemia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Anemia </a:t>
            </a:r>
            <a:r>
              <a:rPr lang="en-US" dirty="0"/>
              <a:t>due to sudden acute loss of blood thus reducing both </a:t>
            </a:r>
            <a:r>
              <a:rPr lang="en-US" dirty="0" err="1"/>
              <a:t>Hb</a:t>
            </a:r>
            <a:r>
              <a:rPr lang="en-US" dirty="0"/>
              <a:t> and RBC count.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Causes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Haemoptysis</a:t>
            </a:r>
          </a:p>
          <a:p>
            <a:r>
              <a:rPr lang="en-US" dirty="0"/>
              <a:t>Haematemesis</a:t>
            </a:r>
          </a:p>
          <a:p>
            <a:r>
              <a:rPr lang="en-US" dirty="0" smtClean="0"/>
              <a:t>Abortion </a:t>
            </a:r>
          </a:p>
          <a:p>
            <a:r>
              <a:rPr lang="en-US" dirty="0" smtClean="0"/>
              <a:t> PPH</a:t>
            </a:r>
          </a:p>
          <a:p>
            <a:r>
              <a:rPr lang="en-US" dirty="0" smtClean="0"/>
              <a:t>Injuries </a:t>
            </a:r>
            <a:r>
              <a:rPr lang="en-US" dirty="0"/>
              <a:t>following RTA</a:t>
            </a:r>
          </a:p>
          <a:p>
            <a:r>
              <a:rPr lang="en-US" dirty="0"/>
              <a:t>Epistaxis</a:t>
            </a:r>
          </a:p>
          <a:p>
            <a:r>
              <a:rPr lang="en-US" dirty="0"/>
              <a:t>Scurvy</a:t>
            </a:r>
          </a:p>
          <a:p>
            <a:r>
              <a:rPr lang="en-US" dirty="0"/>
              <a:t>Prothrombin </a:t>
            </a:r>
            <a:r>
              <a:rPr lang="en-US" dirty="0" smtClean="0"/>
              <a:t>deficiency/</a:t>
            </a:r>
            <a:r>
              <a:rPr lang="en-US" dirty="0" err="1" smtClean="0"/>
              <a:t>Vit</a:t>
            </a:r>
            <a:r>
              <a:rPr lang="en-US" dirty="0" smtClean="0"/>
              <a:t>. </a:t>
            </a:r>
            <a:r>
              <a:rPr lang="en-US" dirty="0"/>
              <a:t>K def.</a:t>
            </a:r>
          </a:p>
          <a:p>
            <a:r>
              <a:rPr lang="en-US" dirty="0"/>
              <a:t>Worm infestation</a:t>
            </a:r>
          </a:p>
          <a:p>
            <a:r>
              <a:rPr lang="en-US" dirty="0"/>
              <a:t>Cancers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B0F0"/>
                </a:solidFill>
              </a:rPr>
              <a:t>S/S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Pallor</a:t>
            </a:r>
          </a:p>
          <a:p>
            <a:r>
              <a:rPr lang="en-US" dirty="0"/>
              <a:t>Restlessness</a:t>
            </a:r>
          </a:p>
          <a:p>
            <a:r>
              <a:rPr lang="en-US" dirty="0"/>
              <a:t>Low BP</a:t>
            </a:r>
          </a:p>
          <a:p>
            <a:r>
              <a:rPr lang="en-US" dirty="0"/>
              <a:t>Shock and fainting</a:t>
            </a:r>
          </a:p>
          <a:p>
            <a:r>
              <a:rPr lang="en-US" dirty="0"/>
              <a:t>Difficulty in feeling the pulse</a:t>
            </a:r>
          </a:p>
          <a:p>
            <a:r>
              <a:rPr lang="en-US" dirty="0"/>
              <a:t>Clummy skin</a:t>
            </a:r>
          </a:p>
          <a:p>
            <a:r>
              <a:rPr lang="en-US" dirty="0"/>
              <a:t>Dizziness</a:t>
            </a:r>
          </a:p>
          <a:p>
            <a:r>
              <a:rPr lang="en-US" dirty="0" err="1"/>
              <a:t>Oliguria</a:t>
            </a:r>
            <a:endParaRPr lang="en-US" dirty="0"/>
          </a:p>
          <a:p>
            <a:r>
              <a:rPr lang="en-US" dirty="0"/>
              <a:t>Irritability</a:t>
            </a:r>
          </a:p>
          <a:p>
            <a:r>
              <a:rPr lang="en-US" dirty="0"/>
              <a:t>Fatigue</a:t>
            </a:r>
          </a:p>
          <a:p>
            <a:r>
              <a:rPr lang="en-US" dirty="0"/>
              <a:t>Weight loss</a:t>
            </a:r>
          </a:p>
          <a:p>
            <a:r>
              <a:rPr lang="en-US" dirty="0"/>
              <a:t>Pica</a:t>
            </a:r>
          </a:p>
          <a:p>
            <a:r>
              <a:rPr lang="en-US" dirty="0" smtClean="0"/>
              <a:t>Koilonychias</a:t>
            </a:r>
          </a:p>
          <a:p>
            <a:r>
              <a:rPr lang="en-US" dirty="0" smtClean="0"/>
              <a:t>dysphagia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diagnosis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c/f</a:t>
            </a:r>
          </a:p>
          <a:p>
            <a:r>
              <a:rPr lang="en-US" dirty="0" err="1"/>
              <a:t>hx</a:t>
            </a:r>
            <a:r>
              <a:rPr lang="en-US" dirty="0"/>
              <a:t> of bleeding</a:t>
            </a:r>
          </a:p>
          <a:p>
            <a:r>
              <a:rPr lang="en-US" dirty="0"/>
              <a:t>lab investigations</a:t>
            </a:r>
            <a:r>
              <a:rPr lang="en-US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Hb</a:t>
            </a:r>
            <a:r>
              <a:rPr lang="en-US" dirty="0" smtClean="0"/>
              <a:t> </a:t>
            </a:r>
            <a:r>
              <a:rPr lang="en-US" dirty="0"/>
              <a:t>level</a:t>
            </a:r>
            <a:r>
              <a:rPr lang="en-US" dirty="0" smtClean="0"/>
              <a:t>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stool </a:t>
            </a:r>
            <a:r>
              <a:rPr lang="en-US" dirty="0"/>
              <a:t>for </a:t>
            </a:r>
            <a:r>
              <a:rPr lang="en-US" dirty="0" smtClean="0"/>
              <a:t>occult,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urinalysis to r/o </a:t>
            </a:r>
            <a:r>
              <a:rPr lang="en-US" dirty="0" smtClean="0"/>
              <a:t>haematuria.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mnx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principles of mnx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/>
              <a:t>arrest bleeding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/>
              <a:t>restore blood volume</a:t>
            </a:r>
          </a:p>
          <a:p>
            <a:pPr marL="681228" indent="-571500">
              <a:buFont typeface="+mj-lt"/>
              <a:buAutoNum type="romanUcPeriod"/>
            </a:pPr>
            <a:r>
              <a:rPr lang="en-US" dirty="0"/>
              <a:t>treat </a:t>
            </a:r>
            <a:r>
              <a:rPr lang="en-US" dirty="0" smtClean="0"/>
              <a:t>shock.</a:t>
            </a:r>
          </a:p>
          <a:p>
            <a:r>
              <a:rPr lang="en-US" dirty="0" smtClean="0"/>
              <a:t>apply pressure to the bleeding area</a:t>
            </a:r>
          </a:p>
          <a:p>
            <a:r>
              <a:rPr lang="en-US" dirty="0" smtClean="0"/>
              <a:t>treat </a:t>
            </a:r>
            <a:r>
              <a:rPr lang="en-US" dirty="0"/>
              <a:t>underlying the </a:t>
            </a:r>
            <a:r>
              <a:rPr lang="en-US" dirty="0" smtClean="0"/>
              <a:t>cause.</a:t>
            </a:r>
            <a:endParaRPr lang="en-US" dirty="0"/>
          </a:p>
          <a:p>
            <a:r>
              <a:rPr lang="en-US" dirty="0" smtClean="0"/>
              <a:t>Transfuse. </a:t>
            </a:r>
          </a:p>
          <a:p>
            <a:r>
              <a:rPr lang="en-US" dirty="0" smtClean="0"/>
              <a:t>deworm in worm infestation</a:t>
            </a:r>
          </a:p>
          <a:p>
            <a:r>
              <a:rPr lang="en-US" dirty="0" smtClean="0"/>
              <a:t>balanced diet</a:t>
            </a:r>
          </a:p>
          <a:p>
            <a:r>
              <a:rPr lang="en-US" dirty="0" smtClean="0"/>
              <a:t>proper mnx of 3</a:t>
            </a:r>
            <a:r>
              <a:rPr lang="en-US" baseline="30000" dirty="0" smtClean="0"/>
              <a:t>rd</a:t>
            </a:r>
            <a:r>
              <a:rPr lang="en-US" dirty="0" smtClean="0"/>
              <a:t> stage of labour to prevent PPH</a:t>
            </a:r>
          </a:p>
          <a:p>
            <a:r>
              <a:rPr lang="en-US" dirty="0" smtClean="0"/>
              <a:t>provide iron therapy.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B0F0"/>
                </a:solidFill>
              </a:rPr>
              <a:t>Haemolytic </a:t>
            </a:r>
            <a:r>
              <a:rPr lang="en-US" dirty="0" err="1">
                <a:solidFill>
                  <a:srgbClr val="00B0F0"/>
                </a:solidFill>
              </a:rPr>
              <a:t>anaemia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Occurs </a:t>
            </a:r>
            <a:r>
              <a:rPr lang="en-US" dirty="0"/>
              <a:t>when the RBC are destroyed while stil in circulation or prematurely removed from </a:t>
            </a:r>
            <a:r>
              <a:rPr lang="en-US" dirty="0" smtClean="0"/>
              <a:t>circulation, because </a:t>
            </a:r>
            <a:r>
              <a:rPr lang="en-US" dirty="0"/>
              <a:t>they are abnormal or the spleen is </a:t>
            </a:r>
            <a:r>
              <a:rPr lang="en-US" dirty="0" smtClean="0"/>
              <a:t>hyperactive.</a:t>
            </a:r>
          </a:p>
          <a:p>
            <a:r>
              <a:rPr lang="en-US" dirty="0" smtClean="0"/>
              <a:t>can be classified as corpuscular or extracorpuscular.</a:t>
            </a:r>
          </a:p>
          <a:p>
            <a:r>
              <a:rPr lang="en-US" dirty="0" smtClean="0"/>
              <a:t>Disorders can be on the membrane, enzyme or </a:t>
            </a:r>
            <a:r>
              <a:rPr lang="en-US" dirty="0" err="1" smtClean="0"/>
              <a:t>Hb</a:t>
            </a:r>
            <a:r>
              <a:rPr lang="en-US" dirty="0" smtClean="0"/>
              <a:t>. of the RBC’s.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Causes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Congenital </a:t>
            </a:r>
            <a:r>
              <a:rPr lang="en-US" dirty="0" smtClean="0"/>
              <a:t>e.g.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sickle </a:t>
            </a:r>
            <a:r>
              <a:rPr lang="en-US" dirty="0"/>
              <a:t>cell </a:t>
            </a:r>
            <a:r>
              <a:rPr lang="en-US" dirty="0" err="1" smtClean="0"/>
              <a:t>dx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Thalassaemia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Haemolytic </a:t>
            </a:r>
            <a:r>
              <a:rPr lang="en-US" dirty="0" err="1" smtClean="0"/>
              <a:t>dx</a:t>
            </a:r>
            <a:r>
              <a:rPr lang="en-US" dirty="0" smtClean="0"/>
              <a:t> of the newborn.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Acquired haemolytic type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Incompatible blood </a:t>
            </a:r>
            <a:r>
              <a:rPr lang="en-US" dirty="0" smtClean="0"/>
              <a:t>transfusion/</a:t>
            </a:r>
            <a:r>
              <a:rPr lang="en-US" dirty="0" err="1" smtClean="0"/>
              <a:t>Rh</a:t>
            </a:r>
            <a:r>
              <a:rPr lang="en-US" dirty="0" smtClean="0"/>
              <a:t> incompatibility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Parasitic </a:t>
            </a:r>
            <a:r>
              <a:rPr lang="en-US" dirty="0"/>
              <a:t>infection like malaria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Irradiation e.g. </a:t>
            </a:r>
            <a:r>
              <a:rPr lang="en-US" dirty="0"/>
              <a:t>x-ray or radioactive isotope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severe </a:t>
            </a:r>
            <a:r>
              <a:rPr lang="en-US" dirty="0" smtClean="0"/>
              <a:t>burns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Chemical agents like drugs, toxins, lead etc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Autoimmunity e.g. in carcinoma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Pathophysiology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Increase haemolysis lead  to expansion of bone marrow into the shaft of the long </a:t>
            </a:r>
            <a:r>
              <a:rPr lang="en-US" dirty="0" smtClean="0"/>
              <a:t>bones, there </a:t>
            </a:r>
            <a:r>
              <a:rPr lang="en-US" dirty="0"/>
              <a:t>is increase in reticulocytes </a:t>
            </a:r>
            <a:r>
              <a:rPr lang="en-US" dirty="0" smtClean="0"/>
              <a:t>count, increase </a:t>
            </a:r>
            <a:r>
              <a:rPr lang="en-US" dirty="0"/>
              <a:t>bilirubin and increase </a:t>
            </a:r>
            <a:r>
              <a:rPr lang="en-US" dirty="0" smtClean="0"/>
              <a:t>captoglobulin (</a:t>
            </a:r>
            <a:r>
              <a:rPr lang="en-US" dirty="0"/>
              <a:t>a protein </a:t>
            </a:r>
            <a:r>
              <a:rPr lang="en-US" dirty="0" smtClean="0"/>
              <a:t>binding </a:t>
            </a:r>
            <a:r>
              <a:rPr lang="en-US" dirty="0" err="1"/>
              <a:t>Hb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Other </a:t>
            </a:r>
            <a:r>
              <a:rPr lang="en-US" dirty="0"/>
              <a:t>parameters that have been used to measure anemia </a:t>
            </a:r>
            <a:r>
              <a:rPr lang="en-US" dirty="0" smtClean="0"/>
              <a:t>include, red </a:t>
            </a:r>
            <a:r>
              <a:rPr lang="en-US" dirty="0"/>
              <a:t>cell count &amp; </a:t>
            </a:r>
            <a:r>
              <a:rPr lang="en-US" dirty="0" smtClean="0"/>
              <a:t>haematocrit.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It is a condition in which there is insufficient </a:t>
            </a:r>
            <a:r>
              <a:rPr lang="en-US" dirty="0" err="1"/>
              <a:t>Hb</a:t>
            </a:r>
            <a:r>
              <a:rPr lang="en-US" dirty="0"/>
              <a:t> to transport oxygen to tissues. Commonly occurs when the rate of production of normal mature cells does not keep with destruction of  </a:t>
            </a:r>
            <a:r>
              <a:rPr lang="en-US" dirty="0" smtClean="0"/>
              <a:t>RBC.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B0F0"/>
                </a:solidFill>
              </a:rPr>
              <a:t>s/s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jaundice</a:t>
            </a:r>
          </a:p>
          <a:p>
            <a:r>
              <a:rPr lang="en-US" dirty="0"/>
              <a:t>presence of </a:t>
            </a:r>
            <a:r>
              <a:rPr lang="en-US" dirty="0" err="1"/>
              <a:t>Hb</a:t>
            </a:r>
            <a:r>
              <a:rPr lang="en-US" dirty="0"/>
              <a:t> in urine</a:t>
            </a:r>
          </a:p>
          <a:p>
            <a:r>
              <a:rPr lang="en-US" dirty="0"/>
              <a:t>leg ulceration</a:t>
            </a:r>
          </a:p>
          <a:p>
            <a:r>
              <a:rPr lang="en-US" dirty="0"/>
              <a:t>upper abdominal pain due to gallstones</a:t>
            </a:r>
          </a:p>
          <a:p>
            <a:r>
              <a:rPr lang="en-US" dirty="0"/>
              <a:t>bone pain </a:t>
            </a:r>
          </a:p>
          <a:p>
            <a:r>
              <a:rPr lang="en-US" dirty="0"/>
              <a:t>pallour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B0F0"/>
                </a:solidFill>
              </a:rPr>
              <a:t>investigations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PBF for RBC count</a:t>
            </a:r>
          </a:p>
          <a:p>
            <a:r>
              <a:rPr lang="en-US" dirty="0"/>
              <a:t>Blood for bile pigment</a:t>
            </a:r>
          </a:p>
          <a:p>
            <a:r>
              <a:rPr lang="en-US" dirty="0"/>
              <a:t>Increased unconjugated bilirubin</a:t>
            </a:r>
          </a:p>
          <a:p>
            <a:r>
              <a:rPr lang="en-US" dirty="0"/>
              <a:t>Urine and feaces for bilirubin</a:t>
            </a:r>
          </a:p>
          <a:p>
            <a:r>
              <a:rPr lang="en-US" dirty="0" err="1"/>
              <a:t>Hb</a:t>
            </a:r>
            <a:r>
              <a:rPr lang="en-US" dirty="0"/>
              <a:t> pigment in the intravascular haemolysis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 Congenital </a:t>
            </a:r>
            <a:r>
              <a:rPr lang="en-US" dirty="0" err="1">
                <a:solidFill>
                  <a:srgbClr val="00B0F0"/>
                </a:solidFill>
              </a:rPr>
              <a:t>anaemia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Inherited haemolytic </a:t>
            </a:r>
            <a:r>
              <a:rPr lang="en-US" dirty="0" err="1"/>
              <a:t>anaemia</a:t>
            </a: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Hereditary </a:t>
            </a:r>
            <a:r>
              <a:rPr lang="en-US" dirty="0" smtClean="0"/>
              <a:t>spherocytosis.</a:t>
            </a:r>
            <a:endParaRPr lang="en-US" dirty="0"/>
          </a:p>
          <a:p>
            <a:pPr>
              <a:buNone/>
            </a:pPr>
            <a:r>
              <a:rPr lang="en-US" dirty="0" smtClean="0"/>
              <a:t>   It </a:t>
            </a:r>
            <a:r>
              <a:rPr lang="en-US" dirty="0"/>
              <a:t>is an abnormality of the membrane </a:t>
            </a:r>
            <a:r>
              <a:rPr lang="en-US" dirty="0" smtClean="0"/>
              <a:t>protein, the </a:t>
            </a:r>
            <a:r>
              <a:rPr lang="en-US" dirty="0"/>
              <a:t>RBC are small sphere in shape and cause patient to have </a:t>
            </a:r>
            <a:r>
              <a:rPr lang="en-US" dirty="0" smtClean="0"/>
              <a:t>splenomegally.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Non- spherocytosis haemolytic </a:t>
            </a:r>
            <a:r>
              <a:rPr lang="en-US" dirty="0" err="1" smtClean="0"/>
              <a:t>anaemia</a:t>
            </a:r>
            <a:endParaRPr lang="en-US" dirty="0" smtClean="0"/>
          </a:p>
          <a:p>
            <a:r>
              <a:rPr lang="en-US" dirty="0" smtClean="0"/>
              <a:t>It is caused by abnormality in the RBC enzyme, which causes a defect in the </a:t>
            </a:r>
            <a:r>
              <a:rPr lang="en-US" dirty="0" err="1" smtClean="0"/>
              <a:t>Hb</a:t>
            </a:r>
            <a:r>
              <a:rPr lang="en-US" dirty="0" smtClean="0"/>
              <a:t> and the abnormality in glucose metabolism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B0F0"/>
                </a:solidFill>
              </a:rPr>
              <a:t>s/s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patient </a:t>
            </a:r>
            <a:r>
              <a:rPr lang="en-US" dirty="0"/>
              <a:t>will present with gall </a:t>
            </a:r>
            <a:r>
              <a:rPr lang="en-US" dirty="0" smtClean="0"/>
              <a:t>stones,</a:t>
            </a:r>
          </a:p>
          <a:p>
            <a:r>
              <a:rPr lang="en-US" dirty="0" smtClean="0"/>
              <a:t> </a:t>
            </a:r>
            <a:r>
              <a:rPr lang="en-US" dirty="0"/>
              <a:t>leg ulcers</a:t>
            </a:r>
          </a:p>
          <a:p>
            <a:r>
              <a:rPr lang="en-US" dirty="0"/>
              <a:t>in pregnant </a:t>
            </a:r>
            <a:r>
              <a:rPr lang="en-US" dirty="0" smtClean="0"/>
              <a:t>women, it </a:t>
            </a:r>
            <a:r>
              <a:rPr lang="en-US" dirty="0"/>
              <a:t>may present like folic acid def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diagnosis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clinical features</a:t>
            </a:r>
          </a:p>
          <a:p>
            <a:r>
              <a:rPr lang="en-US" dirty="0"/>
              <a:t>family </a:t>
            </a:r>
            <a:r>
              <a:rPr lang="en-US" dirty="0" smtClean="0"/>
              <a:t>studies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lab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The abnormality of the erythrocytes membrane cause the cells to lose the membrane as they pass through spleen and therefore become spherical in shape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 A defect in enzyme G6PD interferes with glucose metabolism of RBC.</a:t>
            </a:r>
          </a:p>
          <a:p>
            <a:pPr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tx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Spleenectomy,as the spleen is the major source of large RBC destruction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Complications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CCF</a:t>
            </a:r>
          </a:p>
          <a:p>
            <a:r>
              <a:rPr lang="en-US" dirty="0"/>
              <a:t>Poor healing of leg ulcers</a:t>
            </a:r>
          </a:p>
          <a:p>
            <a:r>
              <a:rPr lang="en-US" dirty="0"/>
              <a:t>Gall bladder stones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Sickle </a:t>
            </a:r>
            <a:r>
              <a:rPr lang="en-US" dirty="0">
                <a:solidFill>
                  <a:srgbClr val="00B0F0"/>
                </a:solidFill>
              </a:rPr>
              <a:t>cell </a:t>
            </a:r>
            <a:r>
              <a:rPr lang="en-US" dirty="0" err="1">
                <a:solidFill>
                  <a:srgbClr val="00B0F0"/>
                </a:solidFill>
              </a:rPr>
              <a:t>anaemia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It is a severe haemolytic </a:t>
            </a:r>
            <a:r>
              <a:rPr lang="en-US" dirty="0" err="1"/>
              <a:t>anaemia</a:t>
            </a:r>
            <a:r>
              <a:rPr lang="en-US" dirty="0"/>
              <a:t> resulting from defect in the </a:t>
            </a:r>
            <a:r>
              <a:rPr lang="en-US" dirty="0" err="1"/>
              <a:t>Hb</a:t>
            </a:r>
            <a:r>
              <a:rPr lang="en-US" dirty="0"/>
              <a:t> </a:t>
            </a:r>
            <a:r>
              <a:rPr lang="en-US" dirty="0" smtClean="0"/>
              <a:t>molecule. there is abnormal beta chain known as HBS,which has a shorter lifespan. </a:t>
            </a:r>
          </a:p>
          <a:p>
            <a:r>
              <a:rPr lang="en-US" dirty="0" smtClean="0"/>
              <a:t>It is common among </a:t>
            </a:r>
            <a:r>
              <a:rPr lang="en-US" dirty="0"/>
              <a:t>the blacks than </a:t>
            </a:r>
            <a:r>
              <a:rPr lang="en-US" dirty="0" smtClean="0"/>
              <a:t>whites.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pathophysiology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defect is a single acid substitution in the beta chain haemoglobin.normal </a:t>
            </a:r>
            <a:r>
              <a:rPr lang="en-US" dirty="0" err="1" smtClean="0"/>
              <a:t>Hb</a:t>
            </a:r>
            <a:r>
              <a:rPr lang="en-US" dirty="0" smtClean="0"/>
              <a:t> acid contains 2 alpha,2 beta and </a:t>
            </a:r>
            <a:r>
              <a:rPr lang="en-US" dirty="0" err="1" smtClean="0"/>
              <a:t>req</a:t>
            </a:r>
            <a:r>
              <a:rPr lang="en-US" dirty="0" smtClean="0"/>
              <a:t> 2 chains for synthesis of each chain</a:t>
            </a:r>
          </a:p>
          <a:p>
            <a:r>
              <a:rPr lang="en-US" dirty="0" smtClean="0"/>
              <a:t>person with sickle cell disease has inherited only one abnormal gene so the RBC </a:t>
            </a:r>
            <a:r>
              <a:rPr lang="en-US" dirty="0" err="1" smtClean="0"/>
              <a:t>synthesise</a:t>
            </a:r>
            <a:r>
              <a:rPr lang="en-US" dirty="0" smtClean="0"/>
              <a:t> both normal beta chains and beta S chains so A &amp; S hemoglobin</a:t>
            </a:r>
          </a:p>
          <a:p>
            <a:r>
              <a:rPr lang="en-US" dirty="0" smtClean="0"/>
              <a:t>if two people with sickle </a:t>
            </a:r>
            <a:r>
              <a:rPr lang="en-US" dirty="0" err="1" smtClean="0"/>
              <a:t>dx</a:t>
            </a:r>
            <a:r>
              <a:rPr lang="en-US" dirty="0" smtClean="0"/>
              <a:t> marry, the children will inherit the abnormal chain of only B’S chains this result in them having the </a:t>
            </a:r>
            <a:r>
              <a:rPr lang="en-US" dirty="0" err="1" smtClean="0"/>
              <a:t>dx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result is </a:t>
            </a:r>
            <a:r>
              <a:rPr lang="en-US" dirty="0" err="1" smtClean="0"/>
              <a:t>sickling</a:t>
            </a:r>
            <a:r>
              <a:rPr lang="en-US" dirty="0" smtClean="0"/>
              <a:t> crisis </a:t>
            </a:r>
            <a:r>
              <a:rPr lang="en-US" dirty="0" err="1" smtClean="0"/>
              <a:t>dx</a:t>
            </a:r>
            <a:endParaRPr lang="en-US" dirty="0" smtClean="0"/>
          </a:p>
          <a:p>
            <a:r>
              <a:rPr lang="en-US" dirty="0" smtClean="0"/>
              <a:t>The symptoms results from combination of infection and </a:t>
            </a:r>
            <a:r>
              <a:rPr lang="en-US" dirty="0" err="1" smtClean="0"/>
              <a:t>haemolysis</a:t>
            </a:r>
            <a:endParaRPr lang="en-US" dirty="0" smtClean="0"/>
          </a:p>
          <a:p>
            <a:r>
              <a:rPr lang="en-US" dirty="0" err="1" smtClean="0">
                <a:solidFill>
                  <a:srgbClr val="00B0F0"/>
                </a:solidFill>
              </a:rPr>
              <a:t>Sickling</a:t>
            </a:r>
            <a:r>
              <a:rPr lang="en-US" dirty="0" smtClean="0">
                <a:solidFill>
                  <a:srgbClr val="00B0F0"/>
                </a:solidFill>
              </a:rPr>
              <a:t> inducing conditions include:</a:t>
            </a:r>
          </a:p>
          <a:p>
            <a:r>
              <a:rPr lang="en-US" dirty="0" err="1" smtClean="0"/>
              <a:t>Hypokia</a:t>
            </a:r>
            <a:endParaRPr lang="en-US" dirty="0" smtClean="0"/>
          </a:p>
          <a:p>
            <a:r>
              <a:rPr lang="en-US" dirty="0" smtClean="0"/>
              <a:t>Dehydration</a:t>
            </a:r>
          </a:p>
          <a:p>
            <a:r>
              <a:rPr lang="en-US" dirty="0" smtClean="0"/>
              <a:t>Vigorous exercise</a:t>
            </a:r>
          </a:p>
          <a:p>
            <a:r>
              <a:rPr lang="en-US" dirty="0" smtClean="0"/>
              <a:t>Acidosis</a:t>
            </a:r>
          </a:p>
          <a:p>
            <a:r>
              <a:rPr lang="en-US" dirty="0" smtClean="0"/>
              <a:t>Infection</a:t>
            </a:r>
          </a:p>
          <a:p>
            <a:r>
              <a:rPr lang="en-US" dirty="0" smtClean="0"/>
              <a:t>Pregnancy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s/s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jaundice due to haemolysis</a:t>
            </a:r>
          </a:p>
          <a:p>
            <a:r>
              <a:rPr lang="en-US" dirty="0"/>
              <a:t>signs of </a:t>
            </a:r>
            <a:r>
              <a:rPr lang="en-US" dirty="0" smtClean="0"/>
              <a:t>anemia </a:t>
            </a:r>
            <a:r>
              <a:rPr lang="en-US" dirty="0"/>
              <a:t>7-10gm/l</a:t>
            </a:r>
          </a:p>
          <a:p>
            <a:r>
              <a:rPr lang="en-US" dirty="0" smtClean="0"/>
              <a:t>vomiting, anorexia </a:t>
            </a:r>
            <a:r>
              <a:rPr lang="en-US" dirty="0"/>
              <a:t>due to presence of gall stones</a:t>
            </a:r>
          </a:p>
          <a:p>
            <a:r>
              <a:rPr lang="en-US" dirty="0"/>
              <a:t>leg ulcers due to blockage of the blood vein and capillaries</a:t>
            </a:r>
          </a:p>
          <a:p>
            <a:r>
              <a:rPr lang="en-US" dirty="0"/>
              <a:t>legs and hand </a:t>
            </a:r>
            <a:r>
              <a:rPr lang="en-US" dirty="0" smtClean="0"/>
              <a:t>swelling (edema)</a:t>
            </a:r>
            <a:endParaRPr lang="en-US" dirty="0"/>
          </a:p>
          <a:p>
            <a:r>
              <a:rPr lang="en-US" dirty="0"/>
              <a:t>pain in </a:t>
            </a:r>
            <a:r>
              <a:rPr lang="en-US" dirty="0" smtClean="0"/>
              <a:t>the </a:t>
            </a:r>
            <a:r>
              <a:rPr lang="en-US" dirty="0"/>
              <a:t>long </a:t>
            </a:r>
            <a:r>
              <a:rPr lang="en-US" dirty="0" smtClean="0"/>
              <a:t>bones, joint</a:t>
            </a:r>
            <a:endParaRPr lang="en-US" dirty="0"/>
          </a:p>
          <a:p>
            <a:r>
              <a:rPr lang="en-US" dirty="0"/>
              <a:t>fever</a:t>
            </a:r>
          </a:p>
          <a:p>
            <a:r>
              <a:rPr lang="en-US" dirty="0"/>
              <a:t>severe epistaxis</a:t>
            </a:r>
          </a:p>
          <a:p>
            <a:r>
              <a:rPr lang="en-US" dirty="0"/>
              <a:t>haematuria</a:t>
            </a:r>
          </a:p>
          <a:p>
            <a:r>
              <a:rPr lang="en-US" dirty="0"/>
              <a:t>lowered immunity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i="1" dirty="0" smtClean="0">
                <a:solidFill>
                  <a:srgbClr val="00B0F0"/>
                </a:solidFill>
              </a:rPr>
              <a:t>Classification </a:t>
            </a:r>
            <a:r>
              <a:rPr lang="en-US" i="1" dirty="0">
                <a:solidFill>
                  <a:srgbClr val="00B0F0"/>
                </a:solidFill>
              </a:rPr>
              <a:t>of </a:t>
            </a:r>
            <a:r>
              <a:rPr lang="en-US" i="1" dirty="0" err="1">
                <a:solidFill>
                  <a:srgbClr val="00B0F0"/>
                </a:solidFill>
              </a:rPr>
              <a:t>anaemia</a:t>
            </a:r>
            <a:r>
              <a:rPr lang="en-US" i="1" dirty="0">
                <a:solidFill>
                  <a:srgbClr val="00B0F0"/>
                </a:solidFill>
              </a:rPr>
              <a:t> is based on cause of </a:t>
            </a:r>
            <a:r>
              <a:rPr lang="en-US" i="1" dirty="0" err="1" smtClean="0">
                <a:solidFill>
                  <a:srgbClr val="00B0F0"/>
                </a:solidFill>
              </a:rPr>
              <a:t>Hb</a:t>
            </a:r>
            <a:r>
              <a:rPr lang="en-US" i="1" dirty="0" smtClean="0">
                <a:solidFill>
                  <a:srgbClr val="00B0F0"/>
                </a:solidFill>
              </a:rPr>
              <a:t> </a:t>
            </a:r>
            <a:r>
              <a:rPr lang="en-US" i="1" dirty="0">
                <a:solidFill>
                  <a:srgbClr val="00B0F0"/>
                </a:solidFill>
              </a:rPr>
              <a:t>def:</a:t>
            </a:r>
          </a:p>
          <a:p>
            <a:pPr>
              <a:buFont typeface="Wingdings" pitchFamily="2" charset="2"/>
              <a:buChar char="ü"/>
            </a:pPr>
            <a:r>
              <a:rPr lang="en-US" dirty="0" err="1"/>
              <a:t>Hypoplastic</a:t>
            </a:r>
            <a:r>
              <a:rPr lang="en-US" dirty="0"/>
              <a:t>/</a:t>
            </a:r>
            <a:r>
              <a:rPr lang="en-US" dirty="0" err="1"/>
              <a:t>aplastic</a:t>
            </a:r>
            <a:r>
              <a:rPr lang="en-US" dirty="0"/>
              <a:t> </a:t>
            </a:r>
            <a:r>
              <a:rPr lang="en-US" dirty="0" err="1"/>
              <a:t>anaemia</a:t>
            </a:r>
            <a:r>
              <a:rPr lang="en-US" dirty="0"/>
              <a:t>-is due to destruction of bone </a:t>
            </a:r>
            <a:r>
              <a:rPr lang="en-US" dirty="0" smtClean="0"/>
              <a:t>marrow.</a:t>
            </a:r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Dishaemopoetic </a:t>
            </a:r>
            <a:r>
              <a:rPr lang="en-US" dirty="0" err="1"/>
              <a:t>anaemia</a:t>
            </a:r>
            <a:r>
              <a:rPr lang="en-US" dirty="0"/>
              <a:t>-due to def in supply of substances essential for </a:t>
            </a:r>
            <a:r>
              <a:rPr lang="en-US" dirty="0" err="1"/>
              <a:t>haemopoesis</a:t>
            </a:r>
            <a:r>
              <a:rPr lang="en-US" dirty="0"/>
              <a:t>/</a:t>
            </a:r>
            <a:r>
              <a:rPr lang="en-US" dirty="0" err="1"/>
              <a:t>erythropoiesis.these</a:t>
            </a:r>
            <a:r>
              <a:rPr lang="en-US" dirty="0"/>
              <a:t> include </a:t>
            </a:r>
            <a:r>
              <a:rPr lang="en-US" dirty="0" err="1"/>
              <a:t>vit</a:t>
            </a:r>
            <a:r>
              <a:rPr lang="en-US" dirty="0"/>
              <a:t> B12,folic,erythropoietin,malabsorbtion etc.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Haemolytic </a:t>
            </a:r>
            <a:r>
              <a:rPr lang="en-US" dirty="0" err="1"/>
              <a:t>anaemia</a:t>
            </a:r>
            <a:r>
              <a:rPr lang="en-US" dirty="0"/>
              <a:t>-due to excessive haemolysis of the red cell.occcurs when red cells are destroyed whale still in </a:t>
            </a:r>
            <a:r>
              <a:rPr lang="en-US" dirty="0" err="1"/>
              <a:t>circulation,or</a:t>
            </a:r>
            <a:r>
              <a:rPr lang="en-US" dirty="0"/>
              <a:t> are removed prematurely from the circulation either because the cells are abnormal or the spleen is </a:t>
            </a:r>
            <a:r>
              <a:rPr lang="en-US" dirty="0" smtClean="0"/>
              <a:t>overactive(</a:t>
            </a:r>
            <a:r>
              <a:rPr lang="en-US" dirty="0" err="1" smtClean="0"/>
              <a:t>splenic</a:t>
            </a:r>
            <a:r>
              <a:rPr lang="en-US" dirty="0" smtClean="0"/>
              <a:t> </a:t>
            </a:r>
            <a:r>
              <a:rPr lang="en-US" dirty="0"/>
              <a:t>sequestration)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predisposing </a:t>
            </a:r>
            <a:r>
              <a:rPr lang="en-US" dirty="0">
                <a:solidFill>
                  <a:srgbClr val="00B0F0"/>
                </a:solidFill>
              </a:rPr>
              <a:t>factors</a:t>
            </a:r>
          </a:p>
          <a:p>
            <a:r>
              <a:rPr lang="en-US" dirty="0"/>
              <a:t>race(black)</a:t>
            </a:r>
          </a:p>
          <a:p>
            <a:r>
              <a:rPr lang="en-US" dirty="0"/>
              <a:t>high altitude</a:t>
            </a:r>
          </a:p>
          <a:p>
            <a:r>
              <a:rPr lang="en-US" dirty="0" smtClean="0"/>
              <a:t>anesthesia</a:t>
            </a:r>
            <a:endParaRPr lang="en-US" dirty="0"/>
          </a:p>
          <a:p>
            <a:r>
              <a:rPr lang="en-US" dirty="0"/>
              <a:t>blood loss</a:t>
            </a:r>
          </a:p>
          <a:p>
            <a:r>
              <a:rPr lang="en-US" dirty="0" smtClean="0"/>
              <a:t>fatigue</a:t>
            </a:r>
            <a:endParaRPr lang="en-US" dirty="0"/>
          </a:p>
          <a:p>
            <a:r>
              <a:rPr lang="en-US" dirty="0"/>
              <a:t>alcohol intake</a:t>
            </a:r>
          </a:p>
          <a:p>
            <a:r>
              <a:rPr lang="en-US" dirty="0"/>
              <a:t>emotional </a:t>
            </a:r>
            <a:r>
              <a:rPr lang="en-US" dirty="0" smtClean="0"/>
              <a:t>stress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mnx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The main therapy should include hydration and analgesics.</a:t>
            </a:r>
          </a:p>
          <a:p>
            <a:r>
              <a:rPr lang="en-US" dirty="0" smtClean="0"/>
              <a:t>based </a:t>
            </a:r>
            <a:r>
              <a:rPr lang="en-US" dirty="0"/>
              <a:t>on prevention of predisposing factors or triggers </a:t>
            </a:r>
            <a:r>
              <a:rPr lang="en-US" dirty="0" smtClean="0"/>
              <a:t>e.g. </a:t>
            </a:r>
            <a:r>
              <a:rPr lang="en-US" dirty="0"/>
              <a:t>infection should be treated promptly in </a:t>
            </a:r>
            <a:r>
              <a:rPr lang="en-US" dirty="0" smtClean="0"/>
              <a:t>these patients</a:t>
            </a:r>
            <a:endParaRPr lang="en-US" dirty="0"/>
          </a:p>
          <a:p>
            <a:r>
              <a:rPr lang="en-US" dirty="0"/>
              <a:t>avoid dehydration by </a:t>
            </a:r>
            <a:r>
              <a:rPr lang="en-US" dirty="0" smtClean="0"/>
              <a:t>encouraging a </a:t>
            </a:r>
            <a:r>
              <a:rPr lang="en-US" dirty="0"/>
              <a:t>lot </a:t>
            </a:r>
            <a:r>
              <a:rPr lang="en-US" dirty="0" smtClean="0"/>
              <a:t>of fluid intake</a:t>
            </a:r>
            <a:endParaRPr lang="en-US" dirty="0"/>
          </a:p>
          <a:p>
            <a:r>
              <a:rPr lang="en-US" dirty="0"/>
              <a:t>avoid high altitude where </a:t>
            </a:r>
            <a:r>
              <a:rPr lang="en-US" dirty="0" smtClean="0"/>
              <a:t>oxygen </a:t>
            </a:r>
            <a:r>
              <a:rPr lang="en-US" dirty="0"/>
              <a:t>is </a:t>
            </a:r>
            <a:r>
              <a:rPr lang="en-US" dirty="0" smtClean="0"/>
              <a:t>low.</a:t>
            </a:r>
          </a:p>
          <a:p>
            <a:r>
              <a:rPr lang="en-US" dirty="0" smtClean="0"/>
              <a:t>Infection control.</a:t>
            </a:r>
            <a:endParaRPr lang="en-US" dirty="0"/>
          </a:p>
          <a:p>
            <a:r>
              <a:rPr lang="en-US" dirty="0" smtClean="0"/>
              <a:t>folic acid therapy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/>
              <a:t>Health education-  minor crisis can be handled at home by family members long term crisis  may need hospitalization.</a:t>
            </a:r>
          </a:p>
          <a:p>
            <a:r>
              <a:rPr lang="en-US" dirty="0"/>
              <a:t>Genetic counseling for pop at risk</a:t>
            </a:r>
          </a:p>
          <a:p>
            <a:r>
              <a:rPr lang="en-US" dirty="0"/>
              <a:t>Advice patient on a relaxing </a:t>
            </a:r>
            <a:r>
              <a:rPr lang="en-US" dirty="0" smtClean="0"/>
              <a:t>technique, breathing </a:t>
            </a:r>
            <a:r>
              <a:rPr lang="en-US" dirty="0"/>
              <a:t>exercise etc</a:t>
            </a:r>
          </a:p>
          <a:p>
            <a:r>
              <a:rPr lang="en-US" dirty="0" smtClean="0"/>
              <a:t> infection control </a:t>
            </a:r>
            <a:r>
              <a:rPr lang="en-US" dirty="0" err="1" smtClean="0"/>
              <a:t>e.g</a:t>
            </a:r>
            <a:r>
              <a:rPr lang="en-US" dirty="0" smtClean="0"/>
              <a:t> antibiotics </a:t>
            </a:r>
            <a:r>
              <a:rPr lang="en-US" dirty="0" err="1" smtClean="0"/>
              <a:t>use,Mouth</a:t>
            </a:r>
            <a:r>
              <a:rPr lang="en-US" dirty="0" smtClean="0"/>
              <a:t> care</a:t>
            </a:r>
            <a:endParaRPr lang="en-US" dirty="0"/>
          </a:p>
          <a:p>
            <a:r>
              <a:rPr lang="en-US" dirty="0"/>
              <a:t>Bone marrow transplant</a:t>
            </a:r>
          </a:p>
          <a:p>
            <a:r>
              <a:rPr lang="en-US" dirty="0"/>
              <a:t>Balanced </a:t>
            </a:r>
            <a:r>
              <a:rPr lang="en-US" dirty="0" smtClean="0"/>
              <a:t>diet</a:t>
            </a:r>
          </a:p>
          <a:p>
            <a:r>
              <a:rPr lang="en-US" dirty="0" smtClean="0"/>
              <a:t>corticosteroids</a:t>
            </a:r>
            <a:endParaRPr lang="en-US" dirty="0"/>
          </a:p>
          <a:p>
            <a:r>
              <a:rPr lang="en-US" dirty="0"/>
              <a:t>Occupational therapy</a:t>
            </a:r>
          </a:p>
          <a:p>
            <a:r>
              <a:rPr lang="en-US" dirty="0"/>
              <a:t>Pressure area care</a:t>
            </a:r>
            <a:r>
              <a:rPr lang="en-US" dirty="0" smtClean="0"/>
              <a:t>, bowel </a:t>
            </a:r>
            <a:r>
              <a:rPr lang="en-US" dirty="0"/>
              <a:t>and bladder care</a:t>
            </a:r>
          </a:p>
          <a:p>
            <a:r>
              <a:rPr lang="en-US" dirty="0"/>
              <a:t>Follow up </a:t>
            </a:r>
            <a:r>
              <a:rPr lang="en-US" dirty="0" smtClean="0"/>
              <a:t>care</a:t>
            </a:r>
            <a:endParaRPr lang="en-US" dirty="0"/>
          </a:p>
          <a:p>
            <a:r>
              <a:rPr lang="en-US" dirty="0"/>
              <a:t>Transfusion in some cases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Inveatigation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Blood count and blood film ratio</a:t>
            </a:r>
          </a:p>
          <a:p>
            <a:r>
              <a:rPr lang="en-US" dirty="0"/>
              <a:t>Blood </a:t>
            </a:r>
            <a:r>
              <a:rPr lang="en-US" dirty="0" err="1"/>
              <a:t>Hb</a:t>
            </a:r>
            <a:endParaRPr lang="en-US" dirty="0"/>
          </a:p>
          <a:p>
            <a:r>
              <a:rPr lang="en-US" dirty="0" err="1"/>
              <a:t>Hb</a:t>
            </a:r>
            <a:r>
              <a:rPr lang="en-US" dirty="0"/>
              <a:t> electrophoresis</a:t>
            </a:r>
          </a:p>
          <a:p>
            <a:r>
              <a:rPr lang="en-US" dirty="0" smtClean="0"/>
              <a:t>Tracing </a:t>
            </a:r>
            <a:r>
              <a:rPr lang="en-US" dirty="0"/>
              <a:t>family </a:t>
            </a:r>
            <a:r>
              <a:rPr lang="en-US" dirty="0" err="1"/>
              <a:t>hx</a:t>
            </a:r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Nursing </a:t>
            </a:r>
            <a:r>
              <a:rPr lang="en-US" dirty="0">
                <a:solidFill>
                  <a:srgbClr val="00B0F0"/>
                </a:solidFill>
              </a:rPr>
              <a:t>intervention</a:t>
            </a:r>
          </a:p>
          <a:p>
            <a:r>
              <a:rPr lang="en-US" dirty="0"/>
              <a:t>Psychological care</a:t>
            </a:r>
          </a:p>
          <a:p>
            <a:r>
              <a:rPr lang="en-US" dirty="0"/>
              <a:t>Health </a:t>
            </a:r>
            <a:r>
              <a:rPr lang="en-US" dirty="0" err="1"/>
              <a:t>educ</a:t>
            </a:r>
            <a:r>
              <a:rPr lang="en-US" dirty="0"/>
              <a:t> on importance of </a:t>
            </a:r>
            <a:r>
              <a:rPr lang="en-US" dirty="0" smtClean="0"/>
              <a:t>hydration, prevention </a:t>
            </a:r>
            <a:r>
              <a:rPr lang="en-US" dirty="0"/>
              <a:t>of infection and triggers</a:t>
            </a:r>
          </a:p>
          <a:p>
            <a:r>
              <a:rPr lang="en-US" dirty="0"/>
              <a:t>Dressing of leg ulcer and/ grafting</a:t>
            </a:r>
          </a:p>
          <a:p>
            <a:r>
              <a:rPr lang="en-US" dirty="0"/>
              <a:t>Mnx of any cardiac disorder and during crisis let the patient have </a:t>
            </a:r>
            <a:r>
              <a:rPr lang="en-US" dirty="0" smtClean="0"/>
              <a:t>rest, accentuate pain, and </a:t>
            </a:r>
            <a:r>
              <a:rPr lang="en-US" dirty="0"/>
              <a:t>reduce fever by tipid sponging</a:t>
            </a:r>
          </a:p>
          <a:p>
            <a:r>
              <a:rPr lang="en-US" dirty="0"/>
              <a:t>Apply cold </a:t>
            </a:r>
            <a:r>
              <a:rPr lang="en-US" dirty="0" smtClean="0"/>
              <a:t>compressors </a:t>
            </a:r>
            <a:r>
              <a:rPr lang="en-US" dirty="0"/>
              <a:t>to painful legs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Take </a:t>
            </a:r>
            <a:r>
              <a:rPr lang="en-US" dirty="0"/>
              <a:t>care of pressure </a:t>
            </a:r>
            <a:r>
              <a:rPr lang="en-US" dirty="0" smtClean="0"/>
              <a:t>areas, bowels </a:t>
            </a:r>
            <a:r>
              <a:rPr lang="en-US" dirty="0"/>
              <a:t>mouth and bladder</a:t>
            </a:r>
          </a:p>
          <a:p>
            <a:r>
              <a:rPr lang="en-US" dirty="0"/>
              <a:t>Nurse the patient in a quiet room</a:t>
            </a:r>
          </a:p>
          <a:p>
            <a:r>
              <a:rPr lang="en-US" dirty="0"/>
              <a:t>Administer </a:t>
            </a:r>
            <a:r>
              <a:rPr lang="en-US" dirty="0" smtClean="0"/>
              <a:t>oxygen when </a:t>
            </a:r>
            <a:r>
              <a:rPr lang="en-US" dirty="0"/>
              <a:t>necessary</a:t>
            </a:r>
          </a:p>
          <a:p>
            <a:r>
              <a:rPr lang="en-US" dirty="0"/>
              <a:t>Administer folic acid and iron to increase RBC</a:t>
            </a:r>
          </a:p>
          <a:p>
            <a:r>
              <a:rPr lang="en-US" dirty="0"/>
              <a:t>Reassure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Complications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Gall bladder stones</a:t>
            </a:r>
          </a:p>
          <a:p>
            <a:r>
              <a:rPr lang="en-US" dirty="0" smtClean="0"/>
              <a:t>Ischemia </a:t>
            </a:r>
            <a:r>
              <a:rPr lang="en-US" dirty="0"/>
              <a:t>in tissues</a:t>
            </a:r>
          </a:p>
          <a:p>
            <a:r>
              <a:rPr lang="en-US" dirty="0"/>
              <a:t>CCF</a:t>
            </a:r>
          </a:p>
          <a:p>
            <a:r>
              <a:rPr lang="en-US" dirty="0"/>
              <a:t>Infected leg ulcer</a:t>
            </a:r>
          </a:p>
          <a:p>
            <a:r>
              <a:rPr lang="en-US" dirty="0" err="1"/>
              <a:t>Epigastric</a:t>
            </a:r>
            <a:r>
              <a:rPr lang="en-US" dirty="0"/>
              <a:t> distress</a:t>
            </a:r>
          </a:p>
          <a:p>
            <a:r>
              <a:rPr lang="en-US" dirty="0"/>
              <a:t>Impotence</a:t>
            </a:r>
          </a:p>
          <a:p>
            <a:r>
              <a:rPr lang="en-US" dirty="0"/>
              <a:t>Stroke</a:t>
            </a:r>
          </a:p>
          <a:p>
            <a:r>
              <a:rPr lang="en-US" dirty="0"/>
              <a:t>Renal failure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Prognosis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Poor if not carefully managed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778691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Thalassemia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Is the hereditary autosomal </a:t>
            </a:r>
            <a:r>
              <a:rPr lang="en-US" dirty="0" smtClean="0"/>
              <a:t>anemia. characterized </a:t>
            </a:r>
            <a:r>
              <a:rPr lang="en-US" dirty="0"/>
              <a:t>by genetic mutation of the globin gene with absence or increase synthesis of one of the globin </a:t>
            </a:r>
            <a:r>
              <a:rPr lang="en-US" dirty="0" smtClean="0"/>
              <a:t>chains used </a:t>
            </a:r>
            <a:r>
              <a:rPr lang="en-US" dirty="0"/>
              <a:t>in the formation of the </a:t>
            </a:r>
            <a:r>
              <a:rPr lang="en-US" dirty="0" smtClean="0"/>
              <a:t>hemoglobin.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562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B0F0"/>
                </a:solidFill>
              </a:rPr>
              <a:t>Types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Alpha </a:t>
            </a:r>
            <a:r>
              <a:rPr lang="en-US" dirty="0" err="1"/>
              <a:t>thal</a:t>
            </a:r>
            <a:endParaRPr lang="en-US" dirty="0"/>
          </a:p>
          <a:p>
            <a:r>
              <a:rPr lang="en-US" dirty="0"/>
              <a:t>Beta </a:t>
            </a:r>
            <a:r>
              <a:rPr lang="en-US" dirty="0" err="1" smtClean="0"/>
              <a:t>thal</a:t>
            </a:r>
            <a:endParaRPr lang="en-US" dirty="0"/>
          </a:p>
          <a:p>
            <a:r>
              <a:rPr lang="en-US" dirty="0"/>
              <a:t>Hereditary persistence of foetal </a:t>
            </a:r>
            <a:r>
              <a:rPr lang="en-US" dirty="0" smtClean="0"/>
              <a:t>hemoglobin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i="1" dirty="0" smtClean="0">
                <a:solidFill>
                  <a:srgbClr val="00B0F0"/>
                </a:solidFill>
              </a:rPr>
              <a:t>Factors </a:t>
            </a:r>
            <a:r>
              <a:rPr lang="en-US" i="1" dirty="0">
                <a:solidFill>
                  <a:srgbClr val="00B0F0"/>
                </a:solidFill>
              </a:rPr>
              <a:t>that influence severity/presence of </a:t>
            </a:r>
            <a:r>
              <a:rPr lang="en-US" i="1" dirty="0" smtClean="0">
                <a:solidFill>
                  <a:srgbClr val="00B0F0"/>
                </a:solidFill>
              </a:rPr>
              <a:t>symptoms of </a:t>
            </a:r>
            <a:r>
              <a:rPr lang="en-US" i="1" dirty="0" err="1" smtClean="0">
                <a:solidFill>
                  <a:srgbClr val="00B0F0"/>
                </a:solidFill>
              </a:rPr>
              <a:t>anaemia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speed at which </a:t>
            </a:r>
            <a:r>
              <a:rPr lang="en-US" dirty="0" err="1"/>
              <a:t>anaemia</a:t>
            </a:r>
            <a:r>
              <a:rPr lang="en-US" dirty="0"/>
              <a:t> </a:t>
            </a:r>
            <a:r>
              <a:rPr lang="en-US" dirty="0" smtClean="0"/>
              <a:t>develops.</a:t>
            </a:r>
            <a:endParaRPr lang="en-US" dirty="0"/>
          </a:p>
          <a:p>
            <a:r>
              <a:rPr lang="en-US" dirty="0" smtClean="0"/>
              <a:t>Presence </a:t>
            </a:r>
            <a:r>
              <a:rPr lang="en-US" dirty="0"/>
              <a:t>of other </a:t>
            </a:r>
            <a:r>
              <a:rPr lang="en-US" dirty="0" smtClean="0"/>
              <a:t>conditions.</a:t>
            </a:r>
            <a:endParaRPr lang="en-US" dirty="0"/>
          </a:p>
          <a:p>
            <a:r>
              <a:rPr lang="en-US" dirty="0"/>
              <a:t>Special complications that has caused </a:t>
            </a:r>
            <a:r>
              <a:rPr lang="en-US" dirty="0" err="1" smtClean="0"/>
              <a:t>anaemia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534400" cy="55500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Pathophysiology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Hereditary abnormality of the hemoglobin molecule.</a:t>
            </a:r>
          </a:p>
          <a:p>
            <a:r>
              <a:rPr lang="en-US" dirty="0" smtClean="0"/>
              <a:t>The </a:t>
            </a:r>
            <a:r>
              <a:rPr lang="en-US" dirty="0" err="1"/>
              <a:t>Hb</a:t>
            </a:r>
            <a:r>
              <a:rPr lang="en-US" dirty="0"/>
              <a:t> is made </a:t>
            </a:r>
            <a:r>
              <a:rPr lang="en-US" dirty="0" smtClean="0"/>
              <a:t>up of 2 </a:t>
            </a:r>
            <a:r>
              <a:rPr lang="en-US" dirty="0" err="1" smtClean="0"/>
              <a:t>globin</a:t>
            </a:r>
            <a:r>
              <a:rPr lang="en-US" dirty="0" smtClean="0"/>
              <a:t> chains: alpha </a:t>
            </a:r>
            <a:r>
              <a:rPr lang="en-US" dirty="0"/>
              <a:t>and </a:t>
            </a:r>
            <a:r>
              <a:rPr lang="en-US" dirty="0" smtClean="0"/>
              <a:t>beta. The defect in </a:t>
            </a:r>
            <a:r>
              <a:rPr lang="en-US" dirty="0"/>
              <a:t>the </a:t>
            </a:r>
            <a:r>
              <a:rPr lang="en-US" dirty="0" smtClean="0"/>
              <a:t>hemoglobin is as </a:t>
            </a:r>
            <a:r>
              <a:rPr lang="en-US" dirty="0"/>
              <a:t>a result of </a:t>
            </a:r>
            <a:r>
              <a:rPr lang="en-US" dirty="0" smtClean="0"/>
              <a:t>the defect </a:t>
            </a:r>
            <a:r>
              <a:rPr lang="en-US" dirty="0"/>
              <a:t>in the globin chain synthesis </a:t>
            </a:r>
            <a:r>
              <a:rPr lang="en-US" dirty="0" smtClean="0"/>
              <a:t>which results </a:t>
            </a:r>
            <a:r>
              <a:rPr lang="en-US" dirty="0"/>
              <a:t>in the impaired </a:t>
            </a:r>
            <a:r>
              <a:rPr lang="en-US" dirty="0" err="1"/>
              <a:t>Hb</a:t>
            </a:r>
            <a:r>
              <a:rPr lang="en-US" dirty="0"/>
              <a:t> </a:t>
            </a:r>
            <a:r>
              <a:rPr lang="en-US" dirty="0" smtClean="0"/>
              <a:t>molecule.</a:t>
            </a:r>
          </a:p>
          <a:p>
            <a:r>
              <a:rPr lang="en-US" dirty="0" smtClean="0"/>
              <a:t>It is common in areas with endemic malaria.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s/s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Chronic </a:t>
            </a:r>
            <a:r>
              <a:rPr lang="en-US" dirty="0"/>
              <a:t>haemolysis</a:t>
            </a:r>
          </a:p>
          <a:p>
            <a:r>
              <a:rPr lang="en-US" dirty="0" smtClean="0"/>
              <a:t>Haemosiderosis (</a:t>
            </a:r>
            <a:r>
              <a:rPr lang="en-US" dirty="0"/>
              <a:t>iron overload)</a:t>
            </a:r>
          </a:p>
          <a:p>
            <a:r>
              <a:rPr lang="en-US" dirty="0"/>
              <a:t>cardiac symptoms like arrhythmias,</a:t>
            </a:r>
          </a:p>
          <a:p>
            <a:r>
              <a:rPr lang="en-US" dirty="0" smtClean="0"/>
              <a:t>Dyspnoea.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hest </a:t>
            </a:r>
            <a:r>
              <a:rPr lang="en-US" dirty="0"/>
              <a:t>pain and </a:t>
            </a:r>
          </a:p>
          <a:p>
            <a:r>
              <a:rPr lang="en-US" dirty="0"/>
              <a:t>F</a:t>
            </a:r>
            <a:r>
              <a:rPr lang="en-US" dirty="0" smtClean="0"/>
              <a:t>ainting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Polycythemia</a:t>
            </a:r>
          </a:p>
          <a:p>
            <a:r>
              <a:rPr lang="en-US" dirty="0" smtClean="0"/>
              <a:t>Is a condition in which RBC count increases extremely.</a:t>
            </a:r>
          </a:p>
          <a:p>
            <a:r>
              <a:rPr lang="en-US" dirty="0" smtClean="0"/>
              <a:t>It can be primarily due to defect/ </a:t>
            </a:r>
            <a:r>
              <a:rPr lang="en-US" dirty="0" err="1" smtClean="0"/>
              <a:t>tumour</a:t>
            </a:r>
            <a:r>
              <a:rPr lang="en-US" dirty="0" smtClean="0"/>
              <a:t> of the BM (</a:t>
            </a:r>
            <a:r>
              <a:rPr lang="en-US" dirty="0" err="1" smtClean="0"/>
              <a:t>Myeloploliferative</a:t>
            </a:r>
            <a:r>
              <a:rPr lang="en-US" dirty="0" smtClean="0"/>
              <a:t> syndrome), or </a:t>
            </a:r>
            <a:r>
              <a:rPr lang="en-US" dirty="0" err="1" smtClean="0"/>
              <a:t>socondary</a:t>
            </a:r>
            <a:r>
              <a:rPr lang="en-US" dirty="0" smtClean="0"/>
              <a:t> due to increased </a:t>
            </a:r>
            <a:r>
              <a:rPr lang="en-US" dirty="0" err="1" smtClean="0"/>
              <a:t>pxn</a:t>
            </a:r>
            <a:r>
              <a:rPr lang="en-US" dirty="0" smtClean="0"/>
              <a:t> of erythropoietin.</a:t>
            </a:r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Leucopenia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Leucocytes defend the body against microbes and other foreign materials</a:t>
            </a:r>
          </a:p>
          <a:p>
            <a:r>
              <a:rPr lang="en-US" dirty="0" smtClean="0"/>
              <a:t>In leucopenia, the </a:t>
            </a:r>
            <a:r>
              <a:rPr lang="en-US" dirty="0"/>
              <a:t>total </a:t>
            </a:r>
            <a:r>
              <a:rPr lang="en-US" dirty="0" smtClean="0"/>
              <a:t>leukocyte </a:t>
            </a:r>
            <a:r>
              <a:rPr lang="en-US" dirty="0"/>
              <a:t>count is less than </a:t>
            </a:r>
            <a:r>
              <a:rPr lang="en-US" dirty="0" smtClean="0"/>
              <a:t>4×10</a:t>
            </a:r>
            <a:r>
              <a:rPr lang="en-US" baseline="30000" dirty="0" smtClean="0"/>
              <a:t>9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Granulocytopenia (Agranulocytosis).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Extreme reduction  or absence of granulocytes (neutrophils,basophils and eosinophils).40-75% of circulating granulocytes are neutrophils.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169091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Causes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drugs </a:t>
            </a:r>
            <a:r>
              <a:rPr lang="en-US" dirty="0" smtClean="0"/>
              <a:t>e.g. </a:t>
            </a:r>
            <a:r>
              <a:rPr lang="en-US" dirty="0"/>
              <a:t>cytotoxic</a:t>
            </a:r>
          </a:p>
          <a:p>
            <a:r>
              <a:rPr lang="en-US" dirty="0" smtClean="0"/>
              <a:t>Radiations.</a:t>
            </a:r>
            <a:endParaRPr lang="en-US" dirty="0"/>
          </a:p>
          <a:p>
            <a:r>
              <a:rPr lang="en-US" dirty="0"/>
              <a:t>Diseases of the red bone marrow like </a:t>
            </a:r>
            <a:r>
              <a:rPr lang="en-US" dirty="0" smtClean="0"/>
              <a:t>leukemia's, and </a:t>
            </a:r>
            <a:r>
              <a:rPr lang="en-US" dirty="0"/>
              <a:t>severe microbial </a:t>
            </a:r>
            <a:r>
              <a:rPr lang="en-US" dirty="0" smtClean="0"/>
              <a:t>infection.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s/s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sore throat</a:t>
            </a:r>
          </a:p>
          <a:p>
            <a:r>
              <a:rPr lang="en-US" dirty="0" smtClean="0"/>
              <a:t>Fever</a:t>
            </a:r>
          </a:p>
          <a:p>
            <a:r>
              <a:rPr lang="en-US" dirty="0" smtClean="0"/>
              <a:t> </a:t>
            </a:r>
            <a:r>
              <a:rPr lang="en-US" dirty="0"/>
              <a:t>increase </a:t>
            </a:r>
            <a:r>
              <a:rPr lang="en-US" dirty="0" smtClean="0"/>
              <a:t>pulse.</a:t>
            </a:r>
            <a:endParaRPr lang="en-US" dirty="0"/>
          </a:p>
          <a:p>
            <a:r>
              <a:rPr lang="en-US" dirty="0"/>
              <a:t>rapid </a:t>
            </a:r>
            <a:r>
              <a:rPr lang="en-US" dirty="0" smtClean="0"/>
              <a:t>respiration.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3976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mnx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If </a:t>
            </a:r>
            <a:r>
              <a:rPr lang="en-US" dirty="0"/>
              <a:t>due to </a:t>
            </a:r>
            <a:r>
              <a:rPr lang="en-US" dirty="0" smtClean="0"/>
              <a:t>drugs, stop </a:t>
            </a:r>
            <a:r>
              <a:rPr lang="en-US" dirty="0"/>
              <a:t>or reduce dosage</a:t>
            </a:r>
          </a:p>
          <a:p>
            <a:r>
              <a:rPr lang="en-US" dirty="0" smtClean="0"/>
              <a:t>Broad </a:t>
            </a:r>
            <a:r>
              <a:rPr lang="en-US" dirty="0"/>
              <a:t>spectrum antibiotics</a:t>
            </a:r>
          </a:p>
          <a:p>
            <a:r>
              <a:rPr lang="en-US" dirty="0"/>
              <a:t>G</a:t>
            </a:r>
            <a:r>
              <a:rPr lang="en-US" dirty="0" smtClean="0"/>
              <a:t>ood </a:t>
            </a:r>
            <a:r>
              <a:rPr lang="en-US" dirty="0"/>
              <a:t>hygiene</a:t>
            </a:r>
          </a:p>
          <a:p>
            <a:r>
              <a:rPr lang="en-US" dirty="0"/>
              <a:t>P</a:t>
            </a:r>
            <a:r>
              <a:rPr lang="en-US" dirty="0" smtClean="0"/>
              <a:t>roper </a:t>
            </a:r>
            <a:r>
              <a:rPr lang="en-US" dirty="0" err="1"/>
              <a:t>mnx</a:t>
            </a:r>
            <a:r>
              <a:rPr lang="en-US" dirty="0"/>
              <a:t> </a:t>
            </a:r>
            <a:r>
              <a:rPr lang="en-US" dirty="0" smtClean="0"/>
              <a:t>of other blood </a:t>
            </a:r>
            <a:r>
              <a:rPr lang="en-US" dirty="0"/>
              <a:t>disorders like anaemia,leukemia</a:t>
            </a:r>
          </a:p>
          <a:p>
            <a:r>
              <a:rPr lang="en-US" dirty="0"/>
              <a:t>A</a:t>
            </a:r>
            <a:r>
              <a:rPr lang="en-US" dirty="0" smtClean="0"/>
              <a:t>nalgesics </a:t>
            </a:r>
            <a:r>
              <a:rPr lang="en-US" dirty="0"/>
              <a:t>and antipyretics</a:t>
            </a:r>
          </a:p>
          <a:p>
            <a:r>
              <a:rPr lang="en-US" dirty="0"/>
              <a:t>C</a:t>
            </a:r>
            <a:r>
              <a:rPr lang="en-US" dirty="0" smtClean="0"/>
              <a:t>orticosteroids</a:t>
            </a:r>
            <a:endParaRPr lang="en-US" dirty="0"/>
          </a:p>
          <a:p>
            <a:r>
              <a:rPr lang="en-US" dirty="0" smtClean="0"/>
              <a:t>Health education.</a:t>
            </a:r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Leukemia</a:t>
            </a:r>
          </a:p>
          <a:p>
            <a:r>
              <a:rPr lang="en-US" dirty="0" smtClean="0"/>
              <a:t>Malignant proliferation of WBC precursors(increase </a:t>
            </a:r>
            <a:r>
              <a:rPr lang="en-US" dirty="0" err="1" smtClean="0"/>
              <a:t>pxn</a:t>
            </a:r>
            <a:r>
              <a:rPr lang="en-US" dirty="0" smtClean="0"/>
              <a:t>)</a:t>
            </a:r>
          </a:p>
          <a:p>
            <a:r>
              <a:rPr lang="en-US" dirty="0" smtClean="0"/>
              <a:t>Immunity is reduced and risk of infection due to release of immature leucocytes.</a:t>
            </a:r>
          </a:p>
          <a:p>
            <a:r>
              <a:rPr lang="en-US" dirty="0" smtClean="0"/>
              <a:t>It can be classified as either acute or chronic, and further as lymphocytic or myeloid.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Acute</a:t>
            </a:r>
            <a:r>
              <a:rPr lang="en-US" dirty="0" smtClean="0"/>
              <a:t>-characterized by rapid increase in the numbers of immature blood cells. It has rapid progression and is common among children, it needs immediate treatment.</a:t>
            </a:r>
          </a:p>
          <a:p>
            <a:r>
              <a:rPr lang="en-US" dirty="0" smtClean="0"/>
              <a:t>Its symptoms include anemia, fever, malaise, hemorrhage, headache.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Chronic</a:t>
            </a:r>
            <a:r>
              <a:rPr lang="en-US" dirty="0" smtClean="0"/>
              <a:t>-characterized by the excessive build up of relatively mature, but still abnormal WBC,takes years to progress. Its common among the elderly.</a:t>
            </a:r>
          </a:p>
          <a:p>
            <a:r>
              <a:rPr lang="en-US" dirty="0" smtClean="0"/>
              <a:t>Its symptoms include anemia, lymphadenopathy, hemorrhage, infections and splenomegaly.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Lymphocytic</a:t>
            </a:r>
            <a:r>
              <a:rPr lang="en-US" dirty="0" smtClean="0"/>
              <a:t>-affects mainly B lymphocytes.</a:t>
            </a:r>
          </a:p>
          <a:p>
            <a:r>
              <a:rPr lang="en-US" dirty="0" smtClean="0"/>
              <a:t>Sudden onset and affect immature blast cells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Acute lymphoblastic leukemia (ALL)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Chronic lymphocytic leukemia (CLL)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Myeloid</a:t>
            </a:r>
            <a:r>
              <a:rPr lang="en-US" dirty="0" smtClean="0"/>
              <a:t>-that normally goes to form RBC’s and other cells like platelets.</a:t>
            </a:r>
          </a:p>
          <a:p>
            <a:r>
              <a:rPr lang="en-US" dirty="0" smtClean="0"/>
              <a:t>Is less aggressive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Acute myeloid leukemia (AML)</a:t>
            </a:r>
          </a:p>
          <a:p>
            <a:pPr marL="624078" indent="-514350">
              <a:buFont typeface="+mj-lt"/>
              <a:buAutoNum type="alphaLcParenR"/>
            </a:pPr>
            <a:r>
              <a:rPr lang="en-US" dirty="0" smtClean="0"/>
              <a:t>Chronic myeloid leukemia (CML).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 algn="ctr">
              <a:buNone/>
            </a:pPr>
            <a:r>
              <a:rPr lang="en-US" i="1" dirty="0" smtClean="0">
                <a:solidFill>
                  <a:srgbClr val="00B0F0"/>
                </a:solidFill>
              </a:rPr>
              <a:t>General </a:t>
            </a:r>
            <a:r>
              <a:rPr lang="en-US" i="1" dirty="0">
                <a:solidFill>
                  <a:srgbClr val="00B0F0"/>
                </a:solidFill>
              </a:rPr>
              <a:t>symptoms of </a:t>
            </a:r>
            <a:r>
              <a:rPr lang="en-US" i="1" dirty="0" err="1">
                <a:solidFill>
                  <a:srgbClr val="00B0F0"/>
                </a:solidFill>
              </a:rPr>
              <a:t>anaemia</a:t>
            </a:r>
            <a:endParaRPr lang="en-US" i="1" dirty="0">
              <a:solidFill>
                <a:srgbClr val="00B0F0"/>
              </a:solidFill>
            </a:endParaRPr>
          </a:p>
          <a:p>
            <a:r>
              <a:rPr lang="en-US" dirty="0"/>
              <a:t>Chronic </a:t>
            </a:r>
            <a:r>
              <a:rPr lang="en-US" dirty="0" err="1"/>
              <a:t>anaemia</a:t>
            </a:r>
            <a:r>
              <a:rPr lang="en-US" dirty="0"/>
              <a:t> produces less severe or no </a:t>
            </a:r>
            <a:r>
              <a:rPr lang="en-US" dirty="0" smtClean="0"/>
              <a:t>symptoms, which may </a:t>
            </a:r>
            <a:r>
              <a:rPr lang="en-US" dirty="0"/>
              <a:t>range from nausea</a:t>
            </a:r>
            <a:r>
              <a:rPr lang="en-US" dirty="0" smtClean="0"/>
              <a:t>, anorexia etc but </a:t>
            </a:r>
            <a:r>
              <a:rPr lang="en-US" dirty="0"/>
              <a:t>when investigations are </a:t>
            </a:r>
            <a:r>
              <a:rPr lang="en-US" dirty="0" smtClean="0"/>
              <a:t>done, there </a:t>
            </a:r>
            <a:r>
              <a:rPr lang="en-US" dirty="0"/>
              <a:t>will be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low </a:t>
            </a:r>
            <a:r>
              <a:rPr lang="en-US" dirty="0" err="1"/>
              <a:t>H</a:t>
            </a:r>
            <a:r>
              <a:rPr lang="en-US" dirty="0" err="1" smtClean="0"/>
              <a:t>b</a:t>
            </a:r>
            <a:endParaRPr lang="en-US" dirty="0"/>
          </a:p>
          <a:p>
            <a:r>
              <a:rPr lang="en-US" dirty="0"/>
              <a:t>low </a:t>
            </a:r>
            <a:r>
              <a:rPr lang="en-US" dirty="0" smtClean="0"/>
              <a:t>RBC </a:t>
            </a:r>
            <a:r>
              <a:rPr lang="en-US" dirty="0"/>
              <a:t>count</a:t>
            </a:r>
          </a:p>
          <a:p>
            <a:r>
              <a:rPr lang="en-US" dirty="0"/>
              <a:t>patients will experience exhaustion and at times </a:t>
            </a:r>
            <a:r>
              <a:rPr lang="en-US" dirty="0" smtClean="0"/>
              <a:t>fainting.</a:t>
            </a:r>
          </a:p>
          <a:p>
            <a:r>
              <a:rPr lang="en-US" dirty="0" smtClean="0"/>
              <a:t>pallour of the mucous membrane.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causes</a:t>
            </a:r>
          </a:p>
          <a:p>
            <a:r>
              <a:rPr lang="en-US" dirty="0" smtClean="0"/>
              <a:t>Ionizing radiation</a:t>
            </a:r>
          </a:p>
          <a:p>
            <a:r>
              <a:rPr lang="en-US" dirty="0" smtClean="0"/>
              <a:t>Drugs</a:t>
            </a:r>
          </a:p>
          <a:p>
            <a:r>
              <a:rPr lang="en-US" dirty="0" smtClean="0"/>
              <a:t>Genetically</a:t>
            </a:r>
          </a:p>
          <a:p>
            <a:r>
              <a:rPr lang="en-US" dirty="0" smtClean="0"/>
              <a:t>Infection e.g. HIV</a:t>
            </a:r>
          </a:p>
          <a:p>
            <a:r>
              <a:rPr lang="en-US" dirty="0" smtClean="0"/>
              <a:t>Environmental factors</a:t>
            </a:r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096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Complications</a:t>
            </a:r>
          </a:p>
          <a:p>
            <a:r>
              <a:rPr lang="en-US" dirty="0" err="1" smtClean="0"/>
              <a:t>Anaemia</a:t>
            </a:r>
            <a:endParaRPr lang="en-US" dirty="0" smtClean="0"/>
          </a:p>
          <a:p>
            <a:r>
              <a:rPr lang="en-US" dirty="0" smtClean="0"/>
              <a:t>Lowered immunity</a:t>
            </a:r>
          </a:p>
          <a:p>
            <a:r>
              <a:rPr lang="en-US" dirty="0" smtClean="0"/>
              <a:t>Hemorrhage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Thrombocytopenia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The normal </a:t>
            </a:r>
            <a:r>
              <a:rPr lang="en-US" dirty="0"/>
              <a:t>blood platelet </a:t>
            </a:r>
            <a:r>
              <a:rPr lang="en-US" dirty="0" smtClean="0"/>
              <a:t>count is 150×10</a:t>
            </a:r>
            <a:r>
              <a:rPr lang="en-US" baseline="30000" dirty="0" smtClean="0"/>
              <a:t>9</a:t>
            </a:r>
            <a:r>
              <a:rPr lang="en-US" dirty="0" smtClean="0"/>
              <a:t>/l. </a:t>
            </a:r>
          </a:p>
          <a:p>
            <a:r>
              <a:rPr lang="en-US" dirty="0" smtClean="0"/>
              <a:t>This </a:t>
            </a:r>
            <a:r>
              <a:rPr lang="en-US" dirty="0"/>
              <a:t>condition is due to reduced rate of </a:t>
            </a:r>
            <a:r>
              <a:rPr lang="en-US" dirty="0" smtClean="0"/>
              <a:t>production, or </a:t>
            </a:r>
            <a:r>
              <a:rPr lang="en-US" dirty="0"/>
              <a:t>increased rate of </a:t>
            </a:r>
            <a:r>
              <a:rPr lang="en-US" dirty="0" smtClean="0"/>
              <a:t>destruction of thrombocytes (platelets).</a:t>
            </a:r>
          </a:p>
          <a:p>
            <a:pPr>
              <a:buNone/>
            </a:pPr>
            <a:r>
              <a:rPr lang="en-US" i="1" dirty="0" smtClean="0">
                <a:solidFill>
                  <a:srgbClr val="00B0F0"/>
                </a:solidFill>
              </a:rPr>
              <a:t>	reduced platelet production</a:t>
            </a:r>
          </a:p>
          <a:p>
            <a:r>
              <a:rPr lang="en-US" dirty="0" smtClean="0"/>
              <a:t>ionizing radiation</a:t>
            </a:r>
          </a:p>
          <a:p>
            <a:r>
              <a:rPr lang="en-US" dirty="0" smtClean="0"/>
              <a:t>alcohol liver disease</a:t>
            </a:r>
          </a:p>
          <a:p>
            <a:r>
              <a:rPr lang="en-US" dirty="0" smtClean="0"/>
              <a:t>drugs that can damage the bone marrow</a:t>
            </a:r>
          </a:p>
          <a:p>
            <a:r>
              <a:rPr lang="en-US" dirty="0" smtClean="0"/>
              <a:t>bone marrow disease</a:t>
            </a:r>
          </a:p>
          <a:p>
            <a:pPr>
              <a:buNone/>
            </a:pPr>
            <a:r>
              <a:rPr lang="en-US" i="1" dirty="0" smtClean="0">
                <a:solidFill>
                  <a:srgbClr val="00B0F0"/>
                </a:solidFill>
              </a:rPr>
              <a:t>	increased platelet destruction</a:t>
            </a:r>
          </a:p>
          <a:p>
            <a:r>
              <a:rPr lang="en-US" dirty="0" smtClean="0"/>
              <a:t>DIC (Severe shock, trauma, malignant tumor)</a:t>
            </a:r>
          </a:p>
          <a:p>
            <a:r>
              <a:rPr lang="en-US" dirty="0" smtClean="0"/>
              <a:t>Autoimmune thrombocytopenic purpura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15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B0F0"/>
                </a:solidFill>
              </a:rPr>
              <a:t>s/s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Epixtasis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urpura-</a:t>
            </a:r>
            <a:r>
              <a:rPr lang="en-US" dirty="0" err="1" smtClean="0"/>
              <a:t>haemorrhage</a:t>
            </a:r>
            <a:r>
              <a:rPr lang="en-US" dirty="0" smtClean="0"/>
              <a:t> </a:t>
            </a:r>
            <a:r>
              <a:rPr lang="en-US" dirty="0"/>
              <a:t>into the skin ranging in size from pinpoints to large </a:t>
            </a:r>
            <a:r>
              <a:rPr lang="en-US" dirty="0" smtClean="0"/>
              <a:t>blotches.</a:t>
            </a:r>
            <a:endParaRPr lang="en-US" dirty="0"/>
          </a:p>
          <a:p>
            <a:r>
              <a:rPr lang="en-US" dirty="0"/>
              <a:t>haematuria</a:t>
            </a:r>
          </a:p>
          <a:p>
            <a:r>
              <a:rPr lang="en-US" dirty="0"/>
              <a:t>GIT </a:t>
            </a:r>
            <a:r>
              <a:rPr lang="en-US" dirty="0" smtClean="0"/>
              <a:t>hemorrhages</a:t>
            </a:r>
            <a:endParaRPr lang="en-US" dirty="0"/>
          </a:p>
          <a:p>
            <a:r>
              <a:rPr lang="en-US" dirty="0"/>
              <a:t>Intracranial </a:t>
            </a:r>
            <a:r>
              <a:rPr lang="en-US" dirty="0" smtClean="0"/>
              <a:t>hemorrhages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5626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</a:t>
            </a:r>
            <a:r>
              <a:rPr lang="en-US" dirty="0" err="1" smtClean="0">
                <a:solidFill>
                  <a:srgbClr val="00B0F0"/>
                </a:solidFill>
              </a:rPr>
              <a:t>Mnx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/>
              <a:t>Treat the cause.</a:t>
            </a:r>
          </a:p>
          <a:p>
            <a:r>
              <a:rPr lang="en-US" dirty="0" smtClean="0"/>
              <a:t>Transfuse </a:t>
            </a:r>
            <a:r>
              <a:rPr lang="en-US" dirty="0"/>
              <a:t>with </a:t>
            </a:r>
            <a:r>
              <a:rPr lang="en-US" dirty="0" smtClean="0"/>
              <a:t>platelet </a:t>
            </a:r>
            <a:r>
              <a:rPr lang="en-US" dirty="0"/>
              <a:t>concentration</a:t>
            </a:r>
          </a:p>
          <a:p>
            <a:r>
              <a:rPr lang="en-US" dirty="0"/>
              <a:t>Avoid aspirins</a:t>
            </a:r>
          </a:p>
          <a:p>
            <a:r>
              <a:rPr lang="en-US" dirty="0"/>
              <a:t>CBC</a:t>
            </a:r>
          </a:p>
          <a:p>
            <a:r>
              <a:rPr lang="en-US" dirty="0"/>
              <a:t>Bleeding and clotting time</a:t>
            </a:r>
          </a:p>
          <a:p>
            <a:r>
              <a:rPr lang="en-US" dirty="0" smtClean="0"/>
              <a:t>Pack </a:t>
            </a:r>
            <a:r>
              <a:rPr lang="en-US" dirty="0"/>
              <a:t>epistaxis</a:t>
            </a:r>
          </a:p>
          <a:p>
            <a:r>
              <a:rPr lang="en-US" dirty="0"/>
              <a:t>Antiemetics</a:t>
            </a:r>
          </a:p>
          <a:p>
            <a:r>
              <a:rPr lang="en-US" dirty="0"/>
              <a:t>Provide warmth and oral hygiene</a:t>
            </a:r>
          </a:p>
          <a:p>
            <a:r>
              <a:rPr lang="en-US" dirty="0"/>
              <a:t>Educate on injury avoidance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5943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00B0F0"/>
                </a:solidFill>
              </a:rPr>
              <a:t>Haemophilias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Are group of inherited clotting </a:t>
            </a:r>
            <a:r>
              <a:rPr lang="en-US" dirty="0" smtClean="0"/>
              <a:t>disorders, carried </a:t>
            </a:r>
            <a:r>
              <a:rPr lang="en-US" dirty="0"/>
              <a:t>by genes on the x-chromosome.the faulty gene code for abnormal clotting factors viii and ix</a:t>
            </a:r>
            <a:r>
              <a:rPr lang="en-US" dirty="0" smtClean="0"/>
              <a:t>. if </a:t>
            </a:r>
            <a:r>
              <a:rPr lang="en-US" dirty="0"/>
              <a:t>inherited by male </a:t>
            </a:r>
            <a:r>
              <a:rPr lang="en-US" dirty="0" smtClean="0"/>
              <a:t>child, always </a:t>
            </a:r>
            <a:r>
              <a:rPr lang="en-US" dirty="0"/>
              <a:t>leads to expression of </a:t>
            </a:r>
            <a:r>
              <a:rPr lang="en-US" dirty="0" smtClean="0"/>
              <a:t>symptoms. Women </a:t>
            </a:r>
            <a:r>
              <a:rPr lang="en-US" dirty="0"/>
              <a:t>are commonly carriers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a defect in the coagulation system.</a:t>
            </a:r>
            <a:endParaRPr lang="en-US" dirty="0"/>
          </a:p>
          <a:p>
            <a:r>
              <a:rPr lang="en-US" dirty="0"/>
              <a:t>Can be diagnosed among those with repeated episodes of severe </a:t>
            </a:r>
            <a:r>
              <a:rPr lang="en-US" dirty="0" smtClean="0"/>
              <a:t>and prolonged </a:t>
            </a:r>
            <a:r>
              <a:rPr lang="en-US" dirty="0"/>
              <a:t>bleeding at any site with little evidence of trauma.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There are </a:t>
            </a:r>
            <a:r>
              <a:rPr lang="en-US" dirty="0"/>
              <a:t>2 main types of haemophilias </a:t>
            </a:r>
            <a:r>
              <a:rPr lang="en-US" dirty="0" smtClean="0"/>
              <a:t>and they differ </a:t>
            </a:r>
            <a:r>
              <a:rPr lang="en-US" dirty="0"/>
              <a:t>only in the clotting factor involved.</a:t>
            </a:r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Hemophilia </a:t>
            </a:r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/>
              <a:t>-abnormal factor viii and is less biologically </a:t>
            </a:r>
            <a:r>
              <a:rPr lang="en-US" dirty="0" smtClean="0"/>
              <a:t>active.</a:t>
            </a:r>
            <a:endParaRPr lang="en-US" dirty="0"/>
          </a:p>
          <a:p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Hemophilia B</a:t>
            </a:r>
            <a:r>
              <a:rPr lang="en-US" dirty="0" smtClean="0"/>
              <a:t>- (chrismas </a:t>
            </a:r>
            <a:r>
              <a:rPr lang="en-US" dirty="0" err="1" smtClean="0"/>
              <a:t>dx</a:t>
            </a:r>
            <a:r>
              <a:rPr lang="en-US" dirty="0"/>
              <a:t>)</a:t>
            </a:r>
            <a:r>
              <a:rPr lang="en-US" dirty="0" smtClean="0"/>
              <a:t> factor </a:t>
            </a:r>
            <a:r>
              <a:rPr lang="en-US" dirty="0"/>
              <a:t>ix is </a:t>
            </a:r>
            <a:r>
              <a:rPr lang="en-US" dirty="0" smtClean="0"/>
              <a:t>deficient, resulting </a:t>
            </a:r>
            <a:r>
              <a:rPr lang="en-US" dirty="0"/>
              <a:t>in </a:t>
            </a:r>
            <a:r>
              <a:rPr lang="en-US" dirty="0" smtClean="0"/>
              <a:t>def. </a:t>
            </a:r>
            <a:r>
              <a:rPr lang="en-US" dirty="0"/>
              <a:t>of </a:t>
            </a:r>
            <a:r>
              <a:rPr lang="en-US" dirty="0" smtClean="0"/>
              <a:t>thromboplastin.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8674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  c/f</a:t>
            </a:r>
          </a:p>
          <a:p>
            <a:r>
              <a:rPr lang="en-US" dirty="0" smtClean="0"/>
              <a:t>Severe def-spontaneous bleeding, commonly in joints like knee and ankle</a:t>
            </a:r>
          </a:p>
          <a:p>
            <a:r>
              <a:rPr lang="en-US" dirty="0" smtClean="0"/>
              <a:t>Moderate def-bleeding occur with mild trauma e.g. walking</a:t>
            </a:r>
          </a:p>
          <a:p>
            <a:r>
              <a:rPr lang="en-US" dirty="0" smtClean="0"/>
              <a:t>Mild def-bleed with trauma e.g. a fall, cut etc</a:t>
            </a:r>
          </a:p>
          <a:p>
            <a:r>
              <a:rPr lang="en-US" dirty="0" smtClean="0"/>
              <a:t>Others include</a:t>
            </a:r>
          </a:p>
          <a:p>
            <a:r>
              <a:rPr lang="en-US" dirty="0" smtClean="0"/>
              <a:t>Epixtasis, haematemesis etc.</a:t>
            </a: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Lab features</a:t>
            </a:r>
          </a:p>
          <a:p>
            <a:pPr>
              <a:buNone/>
            </a:pPr>
            <a:r>
              <a:rPr lang="en-US" dirty="0" smtClean="0"/>
              <a:t>Coagulation screen-↑APPT or KCCT.</a:t>
            </a:r>
          </a:p>
          <a:p>
            <a:pPr>
              <a:buNone/>
            </a:pPr>
            <a:r>
              <a:rPr lang="en-US" dirty="0" smtClean="0"/>
              <a:t>Factor assay-factor viii and ix</a:t>
            </a:r>
          </a:p>
          <a:p>
            <a:pPr>
              <a:buNone/>
            </a:pPr>
            <a:r>
              <a:rPr lang="en-US" dirty="0" smtClean="0"/>
              <a:t>Prothrombin and thrombin time</a:t>
            </a:r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err="1" smtClean="0">
                <a:solidFill>
                  <a:srgbClr val="00B0F0"/>
                </a:solidFill>
              </a:rPr>
              <a:t>Mnx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/>
              <a:t>Administer </a:t>
            </a:r>
            <a:r>
              <a:rPr lang="en-US" dirty="0" smtClean="0"/>
              <a:t>the missing factor.</a:t>
            </a:r>
            <a:endParaRPr lang="en-US" dirty="0"/>
          </a:p>
          <a:p>
            <a:r>
              <a:rPr lang="en-US" dirty="0"/>
              <a:t>Avoid </a:t>
            </a:r>
            <a:r>
              <a:rPr lang="en-US" dirty="0" smtClean="0"/>
              <a:t>aspirin</a:t>
            </a:r>
            <a:endParaRPr lang="en-US" dirty="0"/>
          </a:p>
          <a:p>
            <a:r>
              <a:rPr lang="en-US" dirty="0"/>
              <a:t>Use splints to immobilize joints</a:t>
            </a:r>
          </a:p>
          <a:p>
            <a:r>
              <a:rPr lang="en-US" dirty="0"/>
              <a:t>Administer concentrates before performing traumatic procedures</a:t>
            </a:r>
          </a:p>
          <a:p>
            <a:r>
              <a:rPr lang="en-US" dirty="0"/>
              <a:t>Analgesics</a:t>
            </a:r>
          </a:p>
          <a:p>
            <a:r>
              <a:rPr lang="en-US" dirty="0"/>
              <a:t>Observe for bleeding from mucus membrane</a:t>
            </a:r>
          </a:p>
          <a:p>
            <a:r>
              <a:rPr lang="en-US" dirty="0"/>
              <a:t>Bed rest and apply pressure at the site</a:t>
            </a:r>
          </a:p>
          <a:p>
            <a:r>
              <a:rPr lang="en-US" dirty="0"/>
              <a:t>Side rails of bed should be padded with cotton</a:t>
            </a:r>
          </a:p>
          <a:p>
            <a:r>
              <a:rPr lang="en-US" dirty="0"/>
              <a:t>Soft </a:t>
            </a:r>
            <a:r>
              <a:rPr lang="en-US" dirty="0" smtClean="0"/>
              <a:t>toothbrush</a:t>
            </a:r>
            <a:endParaRPr lang="en-US" dirty="0"/>
          </a:p>
          <a:p>
            <a:r>
              <a:rPr lang="en-US" dirty="0"/>
              <a:t>Avoid forceful nose blowing</a:t>
            </a:r>
            <a:r>
              <a:rPr lang="en-US" dirty="0" smtClean="0"/>
              <a:t>, coughing, emptying </a:t>
            </a:r>
            <a:r>
              <a:rPr lang="en-US" dirty="0"/>
              <a:t>bowels</a:t>
            </a:r>
          </a:p>
          <a:p>
            <a:r>
              <a:rPr lang="en-US" dirty="0" smtClean="0"/>
              <a:t>Psychotherapy.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Immune thrombocytopenic purpura (ITP)</a:t>
            </a:r>
          </a:p>
          <a:p>
            <a:r>
              <a:rPr lang="en-US" dirty="0" smtClean="0"/>
              <a:t>It is a disorder where immune system manufactures antibodies that attacks its own platelets, hence affecting their action. It can be due to viral infection</a:t>
            </a:r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tachycardia </a:t>
            </a:r>
            <a:r>
              <a:rPr lang="en-US" dirty="0"/>
              <a:t>because blood has to be pumped </a:t>
            </a:r>
            <a:r>
              <a:rPr lang="en-US" dirty="0" err="1"/>
              <a:t>higly</a:t>
            </a:r>
            <a:r>
              <a:rPr lang="en-US" dirty="0"/>
              <a:t> to supply </a:t>
            </a:r>
            <a:r>
              <a:rPr lang="en-US" dirty="0" smtClean="0"/>
              <a:t>oxygen.</a:t>
            </a:r>
            <a:endParaRPr lang="en-US" dirty="0"/>
          </a:p>
          <a:p>
            <a:r>
              <a:rPr lang="en-US" dirty="0"/>
              <a:t>ankle </a:t>
            </a:r>
            <a:r>
              <a:rPr lang="en-US" dirty="0" err="1" smtClean="0"/>
              <a:t>oedema</a:t>
            </a:r>
            <a:r>
              <a:rPr lang="en-US" dirty="0"/>
              <a:t>.</a:t>
            </a:r>
          </a:p>
          <a:p>
            <a:r>
              <a:rPr lang="en-US" dirty="0"/>
              <a:t>D</a:t>
            </a:r>
            <a:r>
              <a:rPr lang="en-US" dirty="0" smtClean="0"/>
              <a:t>yspnoea </a:t>
            </a:r>
            <a:r>
              <a:rPr lang="en-US" dirty="0"/>
              <a:t>and breathlessness on exertion as </a:t>
            </a:r>
            <a:r>
              <a:rPr lang="en-US" dirty="0" smtClean="0"/>
              <a:t>oxygen </a:t>
            </a:r>
            <a:r>
              <a:rPr lang="en-US" dirty="0"/>
              <a:t>demand rises</a:t>
            </a:r>
          </a:p>
          <a:p>
            <a:r>
              <a:rPr lang="en-US" dirty="0"/>
              <a:t>weakness</a:t>
            </a:r>
          </a:p>
          <a:p>
            <a:r>
              <a:rPr lang="en-US" dirty="0"/>
              <a:t>diminished urine </a:t>
            </a:r>
            <a:r>
              <a:rPr lang="en-US" dirty="0" smtClean="0"/>
              <a:t>output.</a:t>
            </a:r>
            <a:endParaRPr lang="en-US" dirty="0"/>
          </a:p>
          <a:p>
            <a:r>
              <a:rPr lang="en-US" dirty="0"/>
              <a:t>palpitations/awareness of heartbeat/angina </a:t>
            </a:r>
            <a:r>
              <a:rPr lang="en-US" dirty="0" smtClean="0"/>
              <a:t>pectoris, caused </a:t>
            </a:r>
            <a:r>
              <a:rPr lang="en-US" dirty="0"/>
              <a:t>by increased effort of overworked heart muscle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</a:rPr>
              <a:t> DIC</a:t>
            </a:r>
          </a:p>
          <a:p>
            <a:r>
              <a:rPr lang="en-US" dirty="0" smtClean="0"/>
              <a:t>Is a pathological activation of coagulation (blood clotting) mechanisms, that happens in response to a variety of diseases.</a:t>
            </a:r>
          </a:p>
          <a:p>
            <a:r>
              <a:rPr lang="en-US" dirty="0" smtClean="0"/>
              <a:t>It leads to formation of blood clots inside vessels, which consumes coagulation proteins and platelets thus normal coagulation. The clots disrupts normal blood flow to organs.</a:t>
            </a:r>
          </a:p>
          <a:p>
            <a:r>
              <a:rPr lang="en-US" dirty="0" smtClean="0"/>
              <a:t>Bleeding occurs from the skin, surgical wounds, GIT etc</a:t>
            </a:r>
            <a:endParaRPr lang="en-US" dirty="0"/>
          </a:p>
        </p:txBody>
      </p:sp>
    </p:spTree>
  </p:cSld>
  <p:clrMapOvr>
    <a:masterClrMapping/>
  </p:clrMapOvr>
  <p:transition spd="med">
    <p:split orient="vert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85750" y="-214313"/>
            <a:ext cx="9429750" cy="7072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split orient="vert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BD07270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"/>
            <a:ext cx="85344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5" descr="BD06529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3200400"/>
            <a:ext cx="4800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6" descr="NA01441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21563" y="914400"/>
            <a:ext cx="1493837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7" descr="AN02097_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" y="3886200"/>
            <a:ext cx="1905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8" descr="NA00864_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85800" y="1712913"/>
            <a:ext cx="1371600" cy="163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9" descr="PE02043_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69100" y="3389313"/>
            <a:ext cx="2374900" cy="346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ltGray">
          <a:xfrm>
            <a:off x="3851275" y="2379663"/>
            <a:ext cx="24034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4400">
                <a:solidFill>
                  <a:srgbClr val="FFFFFF"/>
                </a:solidFill>
                <a:latin typeface="Times New Roman" pitchFamily="18" charset="0"/>
              </a:rPr>
              <a:t>Bye  Bye 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repeatCount="1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severe cases there will be bone </a:t>
            </a:r>
            <a:r>
              <a:rPr lang="en-US" dirty="0" err="1"/>
              <a:t>pain,hepatomegally</a:t>
            </a:r>
            <a:r>
              <a:rPr lang="en-US" dirty="0"/>
              <a:t> and </a:t>
            </a:r>
            <a:r>
              <a:rPr lang="en-US" dirty="0" err="1"/>
              <a:t>spleenomegally</a:t>
            </a:r>
            <a:endParaRPr lang="en-US" dirty="0"/>
          </a:p>
          <a:p>
            <a:r>
              <a:rPr lang="en-US" dirty="0"/>
              <a:t>low BP</a:t>
            </a:r>
          </a:p>
          <a:p>
            <a:r>
              <a:rPr lang="en-US" dirty="0"/>
              <a:t>distress</a:t>
            </a:r>
          </a:p>
          <a:p>
            <a:r>
              <a:rPr lang="en-US" dirty="0"/>
              <a:t>heart murmurs on auscultation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i="1" dirty="0" smtClean="0">
                <a:solidFill>
                  <a:srgbClr val="00B0F0"/>
                </a:solidFill>
              </a:rPr>
              <a:t>General </a:t>
            </a:r>
            <a:r>
              <a:rPr lang="en-US" i="1" dirty="0">
                <a:solidFill>
                  <a:srgbClr val="00B0F0"/>
                </a:solidFill>
              </a:rPr>
              <a:t>complications</a:t>
            </a:r>
          </a:p>
          <a:p>
            <a:r>
              <a:rPr lang="en-US" dirty="0" smtClean="0"/>
              <a:t>CCF</a:t>
            </a:r>
          </a:p>
          <a:p>
            <a:r>
              <a:rPr lang="en-US" dirty="0" smtClean="0"/>
              <a:t>HTN</a:t>
            </a:r>
            <a:endParaRPr lang="en-US" dirty="0"/>
          </a:p>
          <a:p>
            <a:r>
              <a:rPr lang="en-US" dirty="0" smtClean="0"/>
              <a:t>Renal failure.</a:t>
            </a:r>
            <a:endParaRPr lang="en-US" dirty="0"/>
          </a:p>
          <a:p>
            <a:r>
              <a:rPr lang="en-US" dirty="0" smtClean="0"/>
              <a:t>Def. </a:t>
            </a:r>
            <a:r>
              <a:rPr lang="en-US" dirty="0"/>
              <a:t>in blood clotting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1009</TotalTime>
  <Words>3033</Words>
  <Application>Microsoft Office PowerPoint</Application>
  <PresentationFormat>On-screen Show (4:3)</PresentationFormat>
  <Paragraphs>549</Paragraphs>
  <Slides>82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3" baseType="lpstr"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wekesa</cp:lastModifiedBy>
  <cp:revision>104</cp:revision>
  <dcterms:created xsi:type="dcterms:W3CDTF">2011-07-11T13:05:46Z</dcterms:created>
  <dcterms:modified xsi:type="dcterms:W3CDTF">2014-07-20T05:52:30Z</dcterms:modified>
</cp:coreProperties>
</file>