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70"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267" r:id="rId25"/>
    <p:sldId id="268" r:id="rId26"/>
    <p:sldId id="256" r:id="rId27"/>
    <p:sldId id="257" r:id="rId28"/>
    <p:sldId id="258" r:id="rId29"/>
    <p:sldId id="293" r:id="rId30"/>
    <p:sldId id="259" r:id="rId31"/>
    <p:sldId id="260" r:id="rId32"/>
    <p:sldId id="261" r:id="rId33"/>
    <p:sldId id="262" r:id="rId34"/>
    <p:sldId id="263" r:id="rId35"/>
    <p:sldId id="264" r:id="rId36"/>
    <p:sldId id="269" r:id="rId3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34593" autoAdjust="0"/>
    <p:restoredTop sz="86492" autoAdjust="0"/>
  </p:normalViewPr>
  <p:slideViewPr>
    <p:cSldViewPr>
      <p:cViewPr varScale="1">
        <p:scale>
          <a:sx n="60" d="100"/>
          <a:sy n="60" d="100"/>
        </p:scale>
        <p:origin x="-1392" y="-7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E170015-FAB0-434B-A352-22A4EAFF53C2}" type="datetimeFigureOut">
              <a:rPr lang="en-US" smtClean="0"/>
              <a:pPr/>
              <a:t>2/6/2017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765416E-DD9E-46CB-A627-A9A9650E39F5}"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65416E-DD9E-46CB-A627-A9A9650E39F5}"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AC6452-55FA-4BB8-8658-F503A8264555}"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AC6452-55FA-4BB8-8658-F503A8264555}"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AC6452-55FA-4BB8-8658-F503A8264555}"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AC6452-55FA-4BB8-8658-F503A8264555}"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AC6452-55FA-4BB8-8658-F503A8264555}" type="datetimeFigureOut">
              <a:rPr lang="en-US" smtClean="0"/>
              <a:pPr/>
              <a:t>2/6/2017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AC6452-55FA-4BB8-8658-F503A8264555}" type="datetimeFigureOut">
              <a:rPr lang="en-US" smtClean="0"/>
              <a:pPr/>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AC6452-55FA-4BB8-8658-F503A8264555}" type="datetimeFigureOut">
              <a:rPr lang="en-US" smtClean="0"/>
              <a:pPr/>
              <a:t>2/6/2017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AC6452-55FA-4BB8-8658-F503A8264555}" type="datetimeFigureOut">
              <a:rPr lang="en-US" smtClean="0"/>
              <a:pPr/>
              <a:t>2/6/2017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AC6452-55FA-4BB8-8658-F503A8264555}" type="datetimeFigureOut">
              <a:rPr lang="en-US" smtClean="0"/>
              <a:pPr/>
              <a:t>2/6/2017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AC6452-55FA-4BB8-8658-F503A8264555}" type="datetimeFigureOut">
              <a:rPr lang="en-US" smtClean="0"/>
              <a:pPr/>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AC6452-55FA-4BB8-8658-F503A8264555}" type="datetimeFigureOut">
              <a:rPr lang="en-US" smtClean="0"/>
              <a:pPr/>
              <a:t>2/6/2017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21A5F7-687D-4F9A-B1EB-AE8AF6D0C55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AC6452-55FA-4BB8-8658-F503A8264555}" type="datetimeFigureOut">
              <a:rPr lang="en-US" smtClean="0"/>
              <a:pPr/>
              <a:t>2/6/2017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21A5F7-687D-4F9A-B1EB-AE8AF6D0C55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SPECIALISED PROCEDURES</a:t>
            </a:r>
            <a:endParaRPr lang="en-US" dirty="0"/>
          </a:p>
        </p:txBody>
      </p:sp>
      <p:sp>
        <p:nvSpPr>
          <p:cNvPr id="3" name="Subtitle 2"/>
          <p:cNvSpPr>
            <a:spLocks noGrp="1"/>
          </p:cNvSpPr>
          <p:nvPr>
            <p:ph type="subTitle" idx="1"/>
          </p:nvPr>
        </p:nvSpPr>
        <p:spPr/>
        <p:txBody>
          <a:bodyPr/>
          <a:lstStyle/>
          <a:p>
            <a:r>
              <a:rPr lang="en-US" dirty="0" smtClean="0"/>
              <a:t>.</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Site of insertion</a:t>
            </a:r>
            <a:endParaRPr lang="en-US" dirty="0"/>
          </a:p>
        </p:txBody>
      </p:sp>
      <p:sp>
        <p:nvSpPr>
          <p:cNvPr id="3" name="Content Placeholder 2"/>
          <p:cNvSpPr>
            <a:spLocks noGrp="1"/>
          </p:cNvSpPr>
          <p:nvPr>
            <p:ph idx="1"/>
          </p:nvPr>
        </p:nvSpPr>
        <p:spPr/>
        <p:txBody>
          <a:bodyPr/>
          <a:lstStyle/>
          <a:p>
            <a:r>
              <a:rPr lang="en-US" dirty="0" smtClean="0"/>
              <a:t>A needle is inserted into the subarachnoid space through the third and fourth or fourth and </a:t>
            </a:r>
            <a:r>
              <a:rPr lang="en-US" dirty="0" err="1" smtClean="0"/>
              <a:t>ﬁfth</a:t>
            </a:r>
            <a:r>
              <a:rPr lang="en-US" dirty="0" smtClean="0"/>
              <a:t> lumbar interface to withdraw spinal </a:t>
            </a:r>
            <a:r>
              <a:rPr lang="en-US" dirty="0" err="1" smtClean="0"/>
              <a:t>ﬂuid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Lumbar puncture site between3rd and 4</a:t>
            </a:r>
            <a:r>
              <a:rPr lang="en-US" baseline="30000" dirty="0" smtClean="0"/>
              <a:t>th</a:t>
            </a:r>
            <a:r>
              <a:rPr lang="en-US" dirty="0" smtClean="0"/>
              <a:t> lumbar vertebra</a:t>
            </a:r>
            <a:endParaRPr lang="en-US" dirty="0"/>
          </a:p>
        </p:txBody>
      </p:sp>
      <p:pic>
        <p:nvPicPr>
          <p:cNvPr id="2050" name="Picture 2" descr="C:\Users\HP\Pictures\lumbar 2.PNG"/>
          <p:cNvPicPr>
            <a:picLocks noGrp="1" noChangeAspect="1" noChangeArrowheads="1"/>
          </p:cNvPicPr>
          <p:nvPr>
            <p:ph idx="1"/>
          </p:nvPr>
        </p:nvPicPr>
        <p:blipFill>
          <a:blip r:embed="rId2"/>
          <a:srcRect/>
          <a:stretch>
            <a:fillRect/>
          </a:stretch>
        </p:blipFill>
        <p:spPr bwMode="auto">
          <a:xfrm>
            <a:off x="457200" y="1524000"/>
            <a:ext cx="8229600" cy="5105399"/>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a:xfrm>
            <a:off x="228600" y="1219200"/>
            <a:ext cx="8763000" cy="4906963"/>
          </a:xfrm>
        </p:spPr>
        <p:txBody>
          <a:bodyPr>
            <a:normAutofit/>
          </a:bodyPr>
          <a:lstStyle/>
          <a:p>
            <a:r>
              <a:rPr lang="en-US" sz="3600" dirty="0" smtClean="0"/>
              <a:t>3. The nurse assists the patient to maintain the position to avoid sudden movement, which can produce a traumatic (bloody) tap.</a:t>
            </a:r>
          </a:p>
          <a:p>
            <a:r>
              <a:rPr lang="en-US" sz="3600" dirty="0" smtClean="0"/>
              <a:t> 4. The patient is encouraged to relax and is instructed to breathe normally, because hyperventilation may lower an elevated pressure</a:t>
            </a:r>
            <a:endParaRPr lang="en-US" sz="36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a:xfrm>
            <a:off x="457200" y="1646237"/>
            <a:ext cx="8229600" cy="4525963"/>
          </a:xfrm>
        </p:spPr>
        <p:txBody>
          <a:bodyPr>
            <a:normAutofit fontScale="92500"/>
          </a:bodyPr>
          <a:lstStyle/>
          <a:p>
            <a:r>
              <a:rPr lang="en-US" dirty="0" smtClean="0"/>
              <a:t>5. The nurse describes the procedure step by step to the patient as it proceeds.</a:t>
            </a:r>
          </a:p>
          <a:p>
            <a:r>
              <a:rPr lang="en-US" dirty="0" smtClean="0"/>
              <a:t> 6. The physician cleanses the puncture site with an antiseptic agent solution and drapes the site. 7. The physician injects local anesthetic agent to numb the puncture site, and then inserts a spinal needle into the subarachnoid space through the third and fourth or fourth and </a:t>
            </a:r>
            <a:r>
              <a:rPr lang="en-US" dirty="0" err="1" smtClean="0"/>
              <a:t>ﬁfth</a:t>
            </a:r>
            <a:r>
              <a:rPr lang="en-US" dirty="0" smtClean="0"/>
              <a:t> lumbar </a:t>
            </a:r>
            <a:r>
              <a:rPr lang="en-US" dirty="0" err="1" smtClean="0"/>
              <a:t>interspace</a:t>
            </a:r>
            <a:r>
              <a:rPr lang="en-US" dirty="0" smtClean="0"/>
              <a:t>.  A pressure reading may be obtained.</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r>
              <a:rPr lang="en-US" dirty="0" smtClean="0"/>
              <a:t>8. A specimen of CSF is removed and usually collected in three test tubes, labeled in order of collection. The needle is withdrawn.</a:t>
            </a:r>
          </a:p>
          <a:p>
            <a:r>
              <a:rPr lang="en-US" dirty="0" smtClean="0"/>
              <a:t> 9. The physician applies a small dressing to the puncture site. </a:t>
            </a:r>
          </a:p>
          <a:p>
            <a:r>
              <a:rPr lang="en-US" dirty="0" smtClean="0"/>
              <a:t>10. The tubes of CSF are sent to the laboratory immediately</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Postprocedure</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smtClean="0"/>
              <a:t>1. Instruct the patient to lie prone for 2 to 3 hours to separate the alignment of the </a:t>
            </a:r>
            <a:r>
              <a:rPr lang="en-US" dirty="0" err="1" smtClean="0"/>
              <a:t>dural</a:t>
            </a:r>
            <a:r>
              <a:rPr lang="en-US" dirty="0" smtClean="0"/>
              <a:t> and </a:t>
            </a:r>
            <a:r>
              <a:rPr lang="en-US" dirty="0" err="1" smtClean="0"/>
              <a:t>arachnoid</a:t>
            </a:r>
            <a:r>
              <a:rPr lang="en-US" dirty="0" smtClean="0"/>
              <a:t> needle punctures in the </a:t>
            </a:r>
            <a:r>
              <a:rPr lang="en-US" dirty="0" err="1" smtClean="0"/>
              <a:t>meninges</a:t>
            </a:r>
            <a:r>
              <a:rPr lang="en-US" dirty="0" smtClean="0"/>
              <a:t>, to reduce leakage of CSF.</a:t>
            </a:r>
          </a:p>
          <a:p>
            <a:r>
              <a:rPr lang="en-US" dirty="0" smtClean="0"/>
              <a:t> 2. Monitor the patient for complications of lumbar puncture; notify physician if complications occur.</a:t>
            </a:r>
          </a:p>
          <a:p>
            <a:r>
              <a:rPr lang="en-US" dirty="0" smtClean="0"/>
              <a:t> 3. Encourage increased </a:t>
            </a:r>
            <a:r>
              <a:rPr lang="en-US" dirty="0" err="1" smtClean="0"/>
              <a:t>ﬂuid</a:t>
            </a:r>
            <a:r>
              <a:rPr lang="en-US" dirty="0" smtClean="0"/>
              <a:t> intake to reduce the risk of </a:t>
            </a:r>
            <a:r>
              <a:rPr lang="en-US" dirty="0" err="1" smtClean="0"/>
              <a:t>postprocedure</a:t>
            </a:r>
            <a:r>
              <a:rPr lang="en-US" dirty="0" smtClean="0"/>
              <a:t> headache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b="1" dirty="0" smtClean="0"/>
              <a:t>Post</a:t>
            </a:r>
            <a:br>
              <a:rPr lang="en-US" b="1" dirty="0" smtClean="0"/>
            </a:br>
            <a:r>
              <a:rPr lang="en-US" b="1" dirty="0" smtClean="0"/>
              <a:t>lumbar </a:t>
            </a:r>
            <a:r>
              <a:rPr lang="en-US" b="1" dirty="0" smtClean="0"/>
              <a:t>puncture complications</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20000"/>
          </a:bodyPr>
          <a:lstStyle/>
          <a:p>
            <a:pPr>
              <a:buNone/>
            </a:pPr>
            <a:r>
              <a:rPr lang="en-US" b="1" dirty="0" smtClean="0"/>
              <a:t>1.</a:t>
            </a:r>
          </a:p>
          <a:p>
            <a:pPr>
              <a:buNone/>
            </a:pPr>
            <a:r>
              <a:rPr lang="en-US" b="1" dirty="0" smtClean="0"/>
              <a:t>A post–lumbar puncture headache</a:t>
            </a:r>
            <a:r>
              <a:rPr lang="en-US" dirty="0" smtClean="0"/>
              <a:t>, </a:t>
            </a:r>
          </a:p>
          <a:p>
            <a:r>
              <a:rPr lang="en-US" dirty="0" smtClean="0"/>
              <a:t>range from mild to severe,</a:t>
            </a:r>
          </a:p>
          <a:p>
            <a:r>
              <a:rPr lang="en-US" dirty="0" smtClean="0"/>
              <a:t> may occur a few hours to several days after the procedure. </a:t>
            </a:r>
          </a:p>
          <a:p>
            <a:r>
              <a:rPr lang="en-US" dirty="0" smtClean="0"/>
              <a:t>occurs in 15% to 30% of patients.</a:t>
            </a:r>
          </a:p>
          <a:p>
            <a:r>
              <a:rPr lang="en-US" dirty="0" smtClean="0"/>
              <a:t> It is a throbbing </a:t>
            </a:r>
            <a:r>
              <a:rPr lang="en-US" dirty="0" err="1" smtClean="0"/>
              <a:t>bifrontal</a:t>
            </a:r>
            <a:r>
              <a:rPr lang="en-US" dirty="0" smtClean="0"/>
              <a:t> or occipital headache, dull and deep in character.</a:t>
            </a:r>
          </a:p>
          <a:p>
            <a:r>
              <a:rPr lang="en-US" dirty="0" smtClean="0"/>
              <a:t> It is severe on sitting or standing but lessens or disappears when the patient lies down</a:t>
            </a:r>
          </a:p>
          <a:p>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the headache</a:t>
            </a:r>
            <a:endParaRPr lang="en-US" dirty="0"/>
          </a:p>
        </p:txBody>
      </p:sp>
      <p:sp>
        <p:nvSpPr>
          <p:cNvPr id="3" name="Content Placeholder 2"/>
          <p:cNvSpPr>
            <a:spLocks noGrp="1"/>
          </p:cNvSpPr>
          <p:nvPr>
            <p:ph idx="1"/>
          </p:nvPr>
        </p:nvSpPr>
        <p:spPr/>
        <p:txBody>
          <a:bodyPr>
            <a:normAutofit fontScale="92500"/>
          </a:bodyPr>
          <a:lstStyle/>
          <a:p>
            <a:r>
              <a:rPr lang="en-US" dirty="0" smtClean="0"/>
              <a:t>CSF leakage at the puncture site into the tissues by way of the needle track from the spinal canal.</a:t>
            </a:r>
          </a:p>
          <a:p>
            <a:r>
              <a:rPr lang="en-US" dirty="0" smtClean="0"/>
              <a:t>Thus  the supply of CSF in the cranium is depleted to a point at which it is </a:t>
            </a:r>
            <a:r>
              <a:rPr lang="en-US" dirty="0" err="1" smtClean="0"/>
              <a:t>insufﬁcient</a:t>
            </a:r>
            <a:r>
              <a:rPr lang="en-US" dirty="0" smtClean="0"/>
              <a:t> to maintain proper mechanical stabilization of the brain.</a:t>
            </a:r>
          </a:p>
          <a:p>
            <a:r>
              <a:rPr lang="en-US" dirty="0" smtClean="0"/>
              <a:t> When the patient assumes an upright position, tension and stretching of the venous sinuses and pain-sensitive structures occur.</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Prevention of post lumbar headache</a:t>
            </a:r>
            <a:endParaRPr lang="en-US" dirty="0"/>
          </a:p>
        </p:txBody>
      </p:sp>
      <p:sp>
        <p:nvSpPr>
          <p:cNvPr id="3" name="Content Placeholder 2"/>
          <p:cNvSpPr>
            <a:spLocks noGrp="1"/>
          </p:cNvSpPr>
          <p:nvPr>
            <p:ph idx="1"/>
          </p:nvPr>
        </p:nvSpPr>
        <p:spPr/>
        <p:txBody>
          <a:bodyPr/>
          <a:lstStyle/>
          <a:p>
            <a:r>
              <a:rPr lang="en-US" dirty="0" smtClean="0"/>
              <a:t>Avoid by using a small-gauge needle </a:t>
            </a:r>
          </a:p>
          <a:p>
            <a:r>
              <a:rPr lang="en-US" dirty="0" smtClean="0"/>
              <a:t>the patient remains prone after the procedure. </a:t>
            </a:r>
          </a:p>
          <a:p>
            <a:endParaRPr lang="en-US" dirty="0" smtClean="0"/>
          </a:p>
          <a:p>
            <a:r>
              <a:rPr lang="en-US" dirty="0" smtClean="0"/>
              <a:t>When more than 20 </a:t>
            </a:r>
            <a:r>
              <a:rPr lang="en-US" dirty="0" err="1" smtClean="0"/>
              <a:t>mL</a:t>
            </a:r>
            <a:r>
              <a:rPr lang="en-US" dirty="0" smtClean="0"/>
              <a:t> of CSF is removed, the patient is positioned supine for several hours. </a:t>
            </a:r>
          </a:p>
          <a:p>
            <a:r>
              <a:rPr lang="en-US" dirty="0" smtClean="0"/>
              <a:t>Keeping the patient flat overnight may reduce the incidence of headaches.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Management of post lumbar puncture headache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 Bed rest, </a:t>
            </a:r>
          </a:p>
          <a:p>
            <a:r>
              <a:rPr lang="en-US" dirty="0" smtClean="0"/>
              <a:t> analgesic agents, </a:t>
            </a:r>
          </a:p>
          <a:p>
            <a:r>
              <a:rPr lang="en-US" dirty="0" smtClean="0"/>
              <a:t> hydration.</a:t>
            </a:r>
          </a:p>
          <a:p>
            <a:r>
              <a:rPr lang="en-US" dirty="0" smtClean="0"/>
              <a:t>If the headache persists, the epidural blood patch technique may be used. </a:t>
            </a:r>
          </a:p>
          <a:p>
            <a:r>
              <a:rPr lang="en-US" dirty="0" smtClean="0"/>
              <a:t> Blood is withdrawn from the </a:t>
            </a:r>
            <a:r>
              <a:rPr lang="en-US" dirty="0" err="1" smtClean="0"/>
              <a:t>antecubital</a:t>
            </a:r>
            <a:r>
              <a:rPr lang="en-US" dirty="0" smtClean="0"/>
              <a:t> vein and injected into the epidural space, usually at the site of the previous spinal puncture that the blood acts as a gelatinous plug to seal the hole in the </a:t>
            </a:r>
            <a:r>
              <a:rPr lang="en-US" dirty="0" err="1" smtClean="0"/>
              <a:t>dura</a:t>
            </a:r>
            <a:r>
              <a:rPr lang="en-US" dirty="0" smtClean="0"/>
              <a:t>, preventing further loss of CSF.</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LUMBAR PUNCTURE</a:t>
            </a:r>
            <a:endParaRPr lang="en-US" dirty="0"/>
          </a:p>
        </p:txBody>
      </p:sp>
      <p:sp>
        <p:nvSpPr>
          <p:cNvPr id="3" name="Content Placeholder 2"/>
          <p:cNvSpPr>
            <a:spLocks noGrp="1"/>
          </p:cNvSpPr>
          <p:nvPr>
            <p:ph idx="1"/>
          </p:nvPr>
        </p:nvSpPr>
        <p:spPr/>
        <p:txBody>
          <a:bodyPr/>
          <a:lstStyle/>
          <a:p>
            <a:r>
              <a:rPr lang="en-US" dirty="0" smtClean="0"/>
              <a:t>OBJECTIVES;</a:t>
            </a:r>
          </a:p>
          <a:p>
            <a:r>
              <a:rPr lang="en-US" dirty="0" smtClean="0"/>
              <a:t>Define lumbar puncture</a:t>
            </a:r>
          </a:p>
          <a:p>
            <a:r>
              <a:rPr lang="en-US" dirty="0" smtClean="0"/>
              <a:t>Discuss pre procedure activities</a:t>
            </a:r>
          </a:p>
          <a:p>
            <a:r>
              <a:rPr lang="en-US" dirty="0" smtClean="0"/>
              <a:t>Describe the procedure</a:t>
            </a:r>
          </a:p>
          <a:p>
            <a:r>
              <a:rPr lang="en-US" dirty="0" smtClean="0"/>
              <a:t>Name post procedure complications and management</a:t>
            </a:r>
          </a:p>
          <a:p>
            <a:r>
              <a:rPr lang="en-US" dirty="0" smtClean="0"/>
              <a:t>Discuss nurses role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Other Complications of Lumbar Puncture </a:t>
            </a:r>
            <a:endParaRPr lang="en-US" dirty="0"/>
          </a:p>
        </p:txBody>
      </p:sp>
      <p:sp>
        <p:nvSpPr>
          <p:cNvPr id="3" name="Content Placeholder 2"/>
          <p:cNvSpPr>
            <a:spLocks noGrp="1"/>
          </p:cNvSpPr>
          <p:nvPr>
            <p:ph idx="1"/>
          </p:nvPr>
        </p:nvSpPr>
        <p:spPr/>
        <p:txBody>
          <a:bodyPr>
            <a:normAutofit fontScale="92500" lnSpcReduction="10000"/>
          </a:bodyPr>
          <a:lstStyle/>
          <a:p>
            <a:r>
              <a:rPr lang="en-US" dirty="0" err="1" smtClean="0"/>
              <a:t>Herniation</a:t>
            </a:r>
            <a:r>
              <a:rPr lang="en-US" dirty="0" smtClean="0"/>
              <a:t> of the intracranial contents, </a:t>
            </a:r>
          </a:p>
          <a:p>
            <a:r>
              <a:rPr lang="en-US" dirty="0" smtClean="0"/>
              <a:t>spinal epidural abscess,</a:t>
            </a:r>
          </a:p>
          <a:p>
            <a:r>
              <a:rPr lang="en-US" dirty="0" smtClean="0"/>
              <a:t> spinal epidural hematoma, </a:t>
            </a:r>
          </a:p>
          <a:p>
            <a:r>
              <a:rPr lang="en-US" dirty="0" smtClean="0"/>
              <a:t>meningitis are rare but serious complications of lumbar puncture. </a:t>
            </a:r>
          </a:p>
          <a:p>
            <a:r>
              <a:rPr lang="en-US" dirty="0" smtClean="0"/>
              <a:t>temporary voiding problems, </a:t>
            </a:r>
          </a:p>
          <a:p>
            <a:r>
              <a:rPr lang="en-US" dirty="0" smtClean="0"/>
              <a:t>slight elevation of temperature, </a:t>
            </a:r>
          </a:p>
          <a:p>
            <a:r>
              <a:rPr lang="en-US" dirty="0" smtClean="0"/>
              <a:t>backache or spasms,</a:t>
            </a:r>
          </a:p>
          <a:p>
            <a:r>
              <a:rPr lang="en-US" dirty="0" smtClean="0"/>
              <a:t>Neck stiffness.</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Nurses role in the procedure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Explain the procedure to the patient</a:t>
            </a:r>
          </a:p>
          <a:p>
            <a:r>
              <a:rPr lang="en-US" dirty="0" smtClean="0"/>
              <a:t>Ensure that there is a written consent before the procedure</a:t>
            </a:r>
          </a:p>
          <a:p>
            <a:r>
              <a:rPr lang="en-US" dirty="0" smtClean="0"/>
              <a:t>Listen to the patient and reassure step by step</a:t>
            </a:r>
          </a:p>
          <a:p>
            <a:r>
              <a:rPr lang="en-US" dirty="0" smtClean="0"/>
              <a:t>Assist physician patient  in setting the equipment and positioning the patient </a:t>
            </a:r>
          </a:p>
          <a:p>
            <a:r>
              <a:rPr lang="en-US" dirty="0" smtClean="0"/>
              <a:t>Label the specimen and sent it to the laboratory immediately</a:t>
            </a:r>
          </a:p>
          <a:p>
            <a:r>
              <a:rPr lang="en-US" dirty="0" smtClean="0"/>
              <a:t>Monitor patient for any complications</a:t>
            </a:r>
          </a:p>
          <a:p>
            <a:r>
              <a:rPr lang="en-US" dirty="0" smtClean="0"/>
              <a:t>Health educate the patient and family on home care and follow up</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t>
            </a:r>
            <a:endParaRPr lang="en-US" dirty="0"/>
          </a:p>
        </p:txBody>
      </p:sp>
      <p:sp>
        <p:nvSpPr>
          <p:cNvPr id="3" name="Content Placeholder 2"/>
          <p:cNvSpPr>
            <a:spLocks noGrp="1"/>
          </p:cNvSpPr>
          <p:nvPr>
            <p:ph idx="1"/>
          </p:nvPr>
        </p:nvSpPr>
        <p:spPr/>
        <p:txBody>
          <a:bodyPr>
            <a:normAutofit/>
          </a:bodyPr>
          <a:lstStyle/>
          <a:p>
            <a:pPr>
              <a:buNone/>
            </a:pPr>
            <a:r>
              <a:rPr lang="en-US" sz="9600" dirty="0" smtClean="0"/>
              <a:t>        </a:t>
            </a:r>
          </a:p>
          <a:p>
            <a:pPr>
              <a:buNone/>
            </a:pPr>
            <a:r>
              <a:rPr lang="en-US" sz="9600" dirty="0" smtClean="0"/>
              <a:t>          END</a:t>
            </a:r>
            <a:endParaRPr lang="en-US" sz="96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8000" b="1" dirty="0" err="1" smtClean="0"/>
              <a:t>paracentesis</a:t>
            </a:r>
            <a:endParaRPr lang="en-US" sz="8000" b="1" dirty="0"/>
          </a:p>
        </p:txBody>
      </p:sp>
      <p:sp>
        <p:nvSpPr>
          <p:cNvPr id="3" name="Subtitle 2"/>
          <p:cNvSpPr>
            <a:spLocks noGrp="1"/>
          </p:cNvSpPr>
          <p:nvPr>
            <p:ph type="subTitle" idx="1"/>
          </p:nvPr>
        </p:nvSpPr>
        <p:spPr/>
        <p:txBody>
          <a:bodyPr/>
          <a:lstStyle/>
          <a:p>
            <a:r>
              <a:rPr lang="en-US" dirty="0" smtClean="0"/>
              <a:t>.</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By the end of the lesson the learner should be able to; </a:t>
            </a:r>
          </a:p>
          <a:p>
            <a:r>
              <a:rPr lang="en-US" dirty="0" smtClean="0"/>
              <a:t>Define </a:t>
            </a:r>
            <a:r>
              <a:rPr lang="en-US" dirty="0" err="1" smtClean="0"/>
              <a:t>paracentesis</a:t>
            </a:r>
            <a:endParaRPr lang="en-US" dirty="0" smtClean="0"/>
          </a:p>
          <a:p>
            <a:r>
              <a:rPr lang="en-US" dirty="0" smtClean="0"/>
              <a:t>Name its indications</a:t>
            </a:r>
          </a:p>
          <a:p>
            <a:r>
              <a:rPr lang="en-US" dirty="0" smtClean="0"/>
              <a:t>Discuss pre procedure preparation </a:t>
            </a:r>
          </a:p>
          <a:p>
            <a:r>
              <a:rPr lang="en-US" dirty="0" smtClean="0"/>
              <a:t>Discuss the procedure</a:t>
            </a:r>
          </a:p>
          <a:p>
            <a:r>
              <a:rPr lang="en-US" dirty="0" smtClean="0"/>
              <a:t>Discuss the role of the nurse </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Paracentesis</a:t>
            </a:r>
            <a:r>
              <a:rPr lang="en-US" dirty="0" smtClean="0"/>
              <a:t> </a:t>
            </a:r>
            <a:endParaRPr lang="en-US" dirty="0"/>
          </a:p>
        </p:txBody>
      </p:sp>
      <p:sp>
        <p:nvSpPr>
          <p:cNvPr id="3" name="Content Placeholder 2"/>
          <p:cNvSpPr>
            <a:spLocks noGrp="1"/>
          </p:cNvSpPr>
          <p:nvPr>
            <p:ph idx="1"/>
          </p:nvPr>
        </p:nvSpPr>
        <p:spPr/>
        <p:txBody>
          <a:bodyPr>
            <a:normAutofit lnSpcReduction="10000"/>
          </a:bodyPr>
          <a:lstStyle/>
          <a:p>
            <a:r>
              <a:rPr lang="en-US" dirty="0" err="1" smtClean="0"/>
              <a:t>Paracentesis</a:t>
            </a:r>
            <a:r>
              <a:rPr lang="en-US" dirty="0" smtClean="0"/>
              <a:t> is the removal of </a:t>
            </a:r>
            <a:r>
              <a:rPr lang="en-US" dirty="0" err="1" smtClean="0"/>
              <a:t>ﬂuid</a:t>
            </a:r>
            <a:r>
              <a:rPr lang="en-US" dirty="0" smtClean="0"/>
              <a:t> (</a:t>
            </a:r>
            <a:r>
              <a:rPr lang="en-US" dirty="0" err="1" smtClean="0"/>
              <a:t>ascites</a:t>
            </a:r>
            <a:r>
              <a:rPr lang="en-US" dirty="0" smtClean="0"/>
              <a:t>) from the peritoneal cavity through a puncture or a small surgical incision through the abdominal wall under sterile conditions.</a:t>
            </a:r>
          </a:p>
          <a:p>
            <a:r>
              <a:rPr lang="en-US" dirty="0" smtClean="0"/>
              <a:t> Ultrasound guidance may be indicated in some patients who are at high risk for bleeding because of an abnormal coagulation </a:t>
            </a:r>
            <a:r>
              <a:rPr lang="en-US" dirty="0" err="1" smtClean="0"/>
              <a:t>proﬁle</a:t>
            </a:r>
            <a:r>
              <a:rPr lang="en-US" dirty="0" smtClean="0"/>
              <a:t> and in those who have had previous abdominal surgery and may have adhesions.</a:t>
            </a:r>
          </a:p>
          <a:p>
            <a:pPr>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Indication </a:t>
            </a:r>
            <a:endParaRPr lang="en-US" dirty="0"/>
          </a:p>
        </p:txBody>
      </p:sp>
      <p:sp>
        <p:nvSpPr>
          <p:cNvPr id="3" name="Content Placeholder 2"/>
          <p:cNvSpPr>
            <a:spLocks noGrp="1"/>
          </p:cNvSpPr>
          <p:nvPr>
            <p:ph idx="1"/>
          </p:nvPr>
        </p:nvSpPr>
        <p:spPr>
          <a:xfrm>
            <a:off x="457200" y="1143000"/>
            <a:ext cx="8229600" cy="5486400"/>
          </a:xfrm>
        </p:spPr>
        <p:txBody>
          <a:bodyPr>
            <a:normAutofit fontScale="92500" lnSpcReduction="10000"/>
          </a:bodyPr>
          <a:lstStyle/>
          <a:p>
            <a:r>
              <a:rPr lang="en-US" dirty="0" smtClean="0"/>
              <a:t> </a:t>
            </a:r>
            <a:r>
              <a:rPr lang="en-US" dirty="0" err="1" smtClean="0"/>
              <a:t>Paracentesis</a:t>
            </a:r>
            <a:r>
              <a:rPr lang="en-US" dirty="0" smtClean="0"/>
              <a:t> was once considered a routine form of treatment for </a:t>
            </a:r>
            <a:r>
              <a:rPr lang="en-US" dirty="0" err="1" smtClean="0"/>
              <a:t>ascites</a:t>
            </a:r>
            <a:endParaRPr lang="en-US" dirty="0" smtClean="0"/>
          </a:p>
          <a:p>
            <a:r>
              <a:rPr lang="en-US" dirty="0" smtClean="0"/>
              <a:t> It is now performed primarily for diagnostic examination of </a:t>
            </a:r>
            <a:r>
              <a:rPr lang="en-US" dirty="0" err="1" smtClean="0"/>
              <a:t>ascitic</a:t>
            </a:r>
            <a:r>
              <a:rPr lang="en-US" dirty="0" smtClean="0"/>
              <a:t> </a:t>
            </a:r>
            <a:r>
              <a:rPr lang="en-US" dirty="0" err="1" smtClean="0"/>
              <a:t>ﬂuid</a:t>
            </a:r>
            <a:r>
              <a:rPr lang="en-US" dirty="0" smtClean="0"/>
              <a:t>; </a:t>
            </a:r>
          </a:p>
          <a:p>
            <a:r>
              <a:rPr lang="en-US" dirty="0" smtClean="0"/>
              <a:t>for treatment of massive </a:t>
            </a:r>
            <a:r>
              <a:rPr lang="en-US" dirty="0" err="1" smtClean="0"/>
              <a:t>ascites</a:t>
            </a:r>
            <a:r>
              <a:rPr lang="en-US" dirty="0" smtClean="0"/>
              <a:t> that is resistant to nutritional and diuretic therapy and that is causing severe problems to the patient; </a:t>
            </a:r>
          </a:p>
          <a:p>
            <a:r>
              <a:rPr lang="en-US" dirty="0" smtClean="0"/>
              <a:t>and as a prelude to diagnostic imaging studies, peritoneal dialysis, or surgery.</a:t>
            </a:r>
          </a:p>
          <a:p>
            <a:r>
              <a:rPr lang="en-US" dirty="0" smtClean="0"/>
              <a:t> Laboratory test of </a:t>
            </a:r>
            <a:r>
              <a:rPr lang="en-US" dirty="0" err="1" smtClean="0"/>
              <a:t>ascitic</a:t>
            </a:r>
            <a:r>
              <a:rPr lang="en-US" dirty="0" smtClean="0"/>
              <a:t> fluid is collected for cell count, albumin and total protein levels, culture, and other tests.</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0" y="990600"/>
            <a:ext cx="8915400" cy="5791200"/>
          </a:xfrm>
        </p:spPr>
        <p:txBody>
          <a:bodyPr>
            <a:normAutofit fontScale="92500"/>
          </a:bodyPr>
          <a:lstStyle/>
          <a:p>
            <a:r>
              <a:rPr lang="en-US" dirty="0" smtClean="0"/>
              <a:t>Large-volume (5 to 6 L) </a:t>
            </a:r>
            <a:r>
              <a:rPr lang="en-US" dirty="0" err="1" smtClean="0"/>
              <a:t>paracentesis</a:t>
            </a:r>
            <a:r>
              <a:rPr lang="en-US" dirty="0" smtClean="0"/>
              <a:t> has been shown to be a safe method for treating patients with severe </a:t>
            </a:r>
            <a:r>
              <a:rPr lang="en-US" dirty="0" err="1" smtClean="0"/>
              <a:t>ascites</a:t>
            </a:r>
            <a:r>
              <a:rPr lang="en-US" dirty="0" smtClean="0"/>
              <a:t> in combination with the IV infusion of salt-poor albumin or other colloid, has become a standard management strategy for an immediate effect. </a:t>
            </a:r>
          </a:p>
          <a:p>
            <a:r>
              <a:rPr lang="en-US" dirty="0" smtClean="0"/>
              <a:t>Refractive, massive </a:t>
            </a:r>
            <a:r>
              <a:rPr lang="en-US" dirty="0" err="1" smtClean="0"/>
              <a:t>ascites</a:t>
            </a:r>
            <a:r>
              <a:rPr lang="en-US" dirty="0" smtClean="0"/>
              <a:t> is unresponsive to multiple diuretics and sodium restriction for 2 weeks or more and can result in severe </a:t>
            </a:r>
            <a:r>
              <a:rPr lang="en-US" dirty="0" err="1" smtClean="0"/>
              <a:t>sequelae</a:t>
            </a:r>
            <a:r>
              <a:rPr lang="en-US" dirty="0" smtClean="0"/>
              <a:t> such as respiratory distress, which requires rapid intervention.</a:t>
            </a:r>
          </a:p>
          <a:p>
            <a:r>
              <a:rPr lang="en-US" dirty="0" smtClean="0"/>
              <a:t> Albumin infusions help to correct decreases in effective arterial blood volume that lead to sodium retention.</a:t>
            </a:r>
          </a:p>
          <a:p>
            <a:pPr>
              <a:buNone/>
            </a:pP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304800" y="838200"/>
            <a:ext cx="8839200" cy="6019800"/>
          </a:xfrm>
        </p:spPr>
        <p:txBody>
          <a:bodyPr>
            <a:normAutofit/>
          </a:bodyPr>
          <a:lstStyle/>
          <a:p>
            <a:r>
              <a:rPr lang="en-US" dirty="0" smtClean="0"/>
              <a:t> Use of this colloid reduces the incidence of </a:t>
            </a:r>
            <a:r>
              <a:rPr lang="en-US" dirty="0" err="1" smtClean="0"/>
              <a:t>postparacentesis</a:t>
            </a:r>
            <a:r>
              <a:rPr lang="en-US" dirty="0" smtClean="0"/>
              <a:t> circulatory dysfunction with renal dysfunction, </a:t>
            </a:r>
            <a:r>
              <a:rPr lang="en-US" dirty="0" err="1" smtClean="0"/>
              <a:t>hyponatremia</a:t>
            </a:r>
            <a:r>
              <a:rPr lang="en-US" dirty="0" smtClean="0"/>
              <a:t>, and rapid </a:t>
            </a:r>
            <a:r>
              <a:rPr lang="en-US" dirty="0" err="1" smtClean="0"/>
              <a:t>reaccumulation</a:t>
            </a:r>
            <a:r>
              <a:rPr lang="en-US" dirty="0" smtClean="0"/>
              <a:t> of </a:t>
            </a:r>
            <a:r>
              <a:rPr lang="en-US" dirty="0" err="1" smtClean="0"/>
              <a:t>ascites</a:t>
            </a:r>
            <a:r>
              <a:rPr lang="en-US" dirty="0" smtClean="0"/>
              <a:t> associated with decreased effective arterial volume (Hauser, et al., 2006)</a:t>
            </a:r>
          </a:p>
          <a:p>
            <a:r>
              <a:rPr lang="en-US" dirty="0" smtClean="0"/>
              <a:t> The </a:t>
            </a:r>
            <a:r>
              <a:rPr lang="en-US" dirty="0" err="1" smtClean="0"/>
              <a:t>beneﬁcial</a:t>
            </a:r>
            <a:r>
              <a:rPr lang="en-US" dirty="0" smtClean="0"/>
              <a:t> effects of albumin administration on hemodynamic stability and renal functional status may be related to an improvement in cardiac function as well as a decrease in the degree of arterial </a:t>
            </a:r>
            <a:r>
              <a:rPr lang="en-US" dirty="0" err="1" smtClean="0"/>
              <a:t>vasodilation</a:t>
            </a:r>
            <a:r>
              <a:rPr lang="en-US" dirty="0" smtClean="0"/>
              <a:t>. </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Lumbar Puncture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Definition ;A lumbar puncture (spinal tap) is carried out by inserting a needle into the lumbar subarachnoid space to withdraw CSF. </a:t>
            </a:r>
          </a:p>
          <a:p>
            <a:pPr>
              <a:buNone/>
            </a:pPr>
            <a:r>
              <a:rPr lang="en-US" b="1" dirty="0" smtClean="0"/>
              <a:t>Indications;</a:t>
            </a:r>
          </a:p>
          <a:p>
            <a:r>
              <a:rPr lang="en-US" dirty="0" smtClean="0"/>
              <a:t>to obtain CSF for examination, </a:t>
            </a:r>
          </a:p>
          <a:p>
            <a:r>
              <a:rPr lang="en-US" dirty="0" smtClean="0"/>
              <a:t>to measure and reduce CSF pressure, </a:t>
            </a:r>
          </a:p>
          <a:p>
            <a:r>
              <a:rPr lang="en-US" dirty="0" smtClean="0"/>
              <a:t>to determine the presence or absence of blood in the CSF, </a:t>
            </a:r>
          </a:p>
          <a:p>
            <a:r>
              <a:rPr lang="en-US" dirty="0" smtClean="0"/>
              <a:t> to administer medications </a:t>
            </a:r>
            <a:r>
              <a:rPr lang="en-US" dirty="0" err="1" smtClean="0"/>
              <a:t>intrathecally</a:t>
            </a:r>
            <a:r>
              <a:rPr lang="en-US" dirty="0" smtClean="0"/>
              <a:t> (into the spinal canal).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smtClean="0"/>
              <a:t>Ct…</a:t>
            </a:r>
            <a:endParaRPr lang="en-US" dirty="0"/>
          </a:p>
        </p:txBody>
      </p:sp>
      <p:sp>
        <p:nvSpPr>
          <p:cNvPr id="3" name="Content Placeholder 2"/>
          <p:cNvSpPr>
            <a:spLocks noGrp="1"/>
          </p:cNvSpPr>
          <p:nvPr>
            <p:ph idx="1"/>
          </p:nvPr>
        </p:nvSpPr>
        <p:spPr>
          <a:xfrm>
            <a:off x="457200" y="990600"/>
            <a:ext cx="8229600" cy="5867400"/>
          </a:xfrm>
        </p:spPr>
        <p:txBody>
          <a:bodyPr>
            <a:normAutofit fontScale="92500" lnSpcReduction="10000"/>
          </a:bodyPr>
          <a:lstStyle/>
          <a:p>
            <a:r>
              <a:rPr lang="en-US" dirty="0" smtClean="0"/>
              <a:t>Although the patient with cirrhosis has a greatly increased extracellular blood volume, the kidney incorrectly senses that the effective volume has decreased. </a:t>
            </a:r>
          </a:p>
          <a:p>
            <a:r>
              <a:rPr lang="en-US" dirty="0" smtClean="0"/>
              <a:t>The </a:t>
            </a:r>
            <a:r>
              <a:rPr lang="en-US" dirty="0" err="1" smtClean="0"/>
              <a:t>renin–angiotensin–aldosterone</a:t>
            </a:r>
            <a:r>
              <a:rPr lang="en-US" dirty="0" smtClean="0"/>
              <a:t> axis is stimulated, and sodium is reabsorbed </a:t>
            </a:r>
          </a:p>
          <a:p>
            <a:r>
              <a:rPr lang="en-US" dirty="0" err="1" smtClean="0"/>
              <a:t>antidiuretic</a:t>
            </a:r>
            <a:r>
              <a:rPr lang="en-US" dirty="0" smtClean="0"/>
              <a:t> hormone (ADH) secretion increases, which leads to increased retention of free water and sometimes to the development of </a:t>
            </a:r>
            <a:r>
              <a:rPr lang="en-US" dirty="0" err="1" smtClean="0"/>
              <a:t>dilutional</a:t>
            </a:r>
            <a:r>
              <a:rPr lang="en-US" dirty="0" smtClean="0"/>
              <a:t> </a:t>
            </a:r>
            <a:r>
              <a:rPr lang="en-US" dirty="0" err="1" smtClean="0"/>
              <a:t>hyponatremia</a:t>
            </a:r>
            <a:r>
              <a:rPr lang="en-US" dirty="0" smtClean="0"/>
              <a:t>. </a:t>
            </a:r>
          </a:p>
          <a:p>
            <a:r>
              <a:rPr lang="en-US" dirty="0" smtClean="0"/>
              <a:t>Therapeutic </a:t>
            </a:r>
            <a:r>
              <a:rPr lang="en-US" dirty="0" err="1" smtClean="0"/>
              <a:t>paracentesis</a:t>
            </a:r>
            <a:r>
              <a:rPr lang="en-US" dirty="0" smtClean="0"/>
              <a:t> provides only temporary removal of </a:t>
            </a:r>
            <a:r>
              <a:rPr lang="en-US" dirty="0" err="1" smtClean="0"/>
              <a:t>ﬂuid</a:t>
            </a:r>
            <a:r>
              <a:rPr lang="en-US" dirty="0" smtClean="0"/>
              <a:t>; </a:t>
            </a:r>
            <a:r>
              <a:rPr lang="en-US" dirty="0" err="1" smtClean="0"/>
              <a:t>ascites</a:t>
            </a:r>
            <a:r>
              <a:rPr lang="en-US" dirty="0" smtClean="0"/>
              <a:t> rapidly recurs, necessitating repeated </a:t>
            </a:r>
            <a:r>
              <a:rPr lang="en-US" dirty="0" err="1" smtClean="0"/>
              <a:t>ﬂuid</a:t>
            </a:r>
            <a:r>
              <a:rPr lang="en-US" dirty="0" smtClean="0"/>
              <a:t> removal. </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Equipment </a:t>
            </a:r>
            <a:endParaRPr lang="en-US" dirty="0"/>
          </a:p>
        </p:txBody>
      </p:sp>
      <p:sp>
        <p:nvSpPr>
          <p:cNvPr id="3" name="Content Placeholder 2"/>
          <p:cNvSpPr>
            <a:spLocks noGrp="1"/>
          </p:cNvSpPr>
          <p:nvPr>
            <p:ph idx="1"/>
          </p:nvPr>
        </p:nvSpPr>
        <p:spPr/>
        <p:txBody>
          <a:bodyPr>
            <a:normAutofit fontScale="92500"/>
          </a:bodyPr>
          <a:lstStyle/>
          <a:p>
            <a:pPr>
              <a:buNone/>
            </a:pPr>
            <a:r>
              <a:rPr lang="en-US" dirty="0" smtClean="0"/>
              <a:t> </a:t>
            </a:r>
            <a:r>
              <a:rPr lang="en-US" b="1" dirty="0" err="1" smtClean="0"/>
              <a:t>Paracentesis</a:t>
            </a:r>
            <a:r>
              <a:rPr lang="en-US" b="1" dirty="0" smtClean="0"/>
              <a:t> tray </a:t>
            </a:r>
            <a:r>
              <a:rPr lang="en-US" dirty="0" smtClean="0"/>
              <a:t>(contains </a:t>
            </a:r>
            <a:r>
              <a:rPr lang="en-US" dirty="0" err="1" smtClean="0"/>
              <a:t>trocar</a:t>
            </a:r>
            <a:r>
              <a:rPr lang="en-US" dirty="0" smtClean="0"/>
              <a:t>, syringe, needles, drainage tube) </a:t>
            </a:r>
          </a:p>
          <a:p>
            <a:pPr>
              <a:buNone/>
            </a:pPr>
            <a:r>
              <a:rPr lang="en-US" dirty="0" smtClean="0"/>
              <a:t>• Sterile gloves </a:t>
            </a:r>
          </a:p>
          <a:p>
            <a:pPr>
              <a:buNone/>
            </a:pPr>
            <a:r>
              <a:rPr lang="en-US" dirty="0" smtClean="0"/>
              <a:t>• Antiseptic solution</a:t>
            </a:r>
          </a:p>
          <a:p>
            <a:pPr>
              <a:buNone/>
            </a:pPr>
            <a:r>
              <a:rPr lang="en-US" dirty="0" smtClean="0"/>
              <a:t> • Local anesthetic</a:t>
            </a:r>
          </a:p>
          <a:p>
            <a:pPr>
              <a:buNone/>
            </a:pPr>
            <a:r>
              <a:rPr lang="en-US" dirty="0" smtClean="0"/>
              <a:t> • Sterile dressing </a:t>
            </a:r>
          </a:p>
          <a:p>
            <a:r>
              <a:rPr lang="en-US" dirty="0" smtClean="0"/>
              <a:t>• Drainage collection bottles, receptacles</a:t>
            </a:r>
          </a:p>
          <a:p>
            <a:pPr>
              <a:buNone/>
            </a:pPr>
            <a:r>
              <a:rPr lang="en-US" dirty="0" smtClean="0"/>
              <a:t> • Sphygmomanometer to monitor </a:t>
            </a:r>
            <a:r>
              <a:rPr lang="en-US" dirty="0" smtClean="0"/>
              <a:t>Blood pressure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Nursing Interventions Rationale</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smtClean="0"/>
              <a:t>Guidelines for Assisting With a </a:t>
            </a:r>
            <a:r>
              <a:rPr lang="en-US" b="1" dirty="0" err="1" smtClean="0"/>
              <a:t>Paracentesis</a:t>
            </a:r>
            <a:endParaRPr lang="en-US" b="1" dirty="0" smtClean="0"/>
          </a:p>
          <a:p>
            <a:pPr>
              <a:buNone/>
            </a:pPr>
            <a:r>
              <a:rPr lang="en-US" b="1" dirty="0" err="1" smtClean="0"/>
              <a:t>Preprocedure</a:t>
            </a:r>
            <a:r>
              <a:rPr lang="en-US" b="1" dirty="0" smtClean="0"/>
              <a:t> </a:t>
            </a:r>
          </a:p>
          <a:p>
            <a:pPr>
              <a:buNone/>
            </a:pPr>
            <a:r>
              <a:rPr lang="en-US" dirty="0" smtClean="0"/>
              <a:t>1. Check for signed consent form. </a:t>
            </a:r>
          </a:p>
          <a:p>
            <a:pPr>
              <a:buNone/>
            </a:pPr>
            <a:r>
              <a:rPr lang="en-US" dirty="0" smtClean="0"/>
              <a:t>2. Prepare the patient by providing the necessary information and instructions and by offering reassurance.</a:t>
            </a:r>
          </a:p>
          <a:p>
            <a:pPr>
              <a:buNone/>
            </a:pPr>
            <a:r>
              <a:rPr lang="en-US" dirty="0" smtClean="0"/>
              <a:t> 3. Instruct the patient to void.</a:t>
            </a:r>
          </a:p>
          <a:p>
            <a:pPr>
              <a:buNone/>
            </a:pPr>
            <a:r>
              <a:rPr lang="en-US" dirty="0" smtClean="0"/>
              <a:t>4. Gather appropriate sterile equipment and collection receptacles.</a:t>
            </a:r>
          </a:p>
          <a:p>
            <a:pPr>
              <a:buNone/>
            </a:pPr>
            <a:r>
              <a:rPr lang="en-US" dirty="0" smtClean="0"/>
              <a:t>5. Place the patient in upright position on the edge of the bed or in a chair with feet supported on a stool. Fowler’s position should be used by the patient </a:t>
            </a:r>
            <a:r>
              <a:rPr lang="en-US" dirty="0" err="1" smtClean="0"/>
              <a:t>conﬁned</a:t>
            </a:r>
            <a:r>
              <a:rPr lang="en-US" dirty="0" smtClean="0"/>
              <a:t> to bed</a:t>
            </a:r>
            <a:r>
              <a:rPr lang="en-US" dirty="0" smtClean="0"/>
              <a:t>.</a:t>
            </a:r>
          </a:p>
          <a:p>
            <a:pPr>
              <a:buNone/>
            </a:pPr>
            <a:r>
              <a:rPr lang="en-US" dirty="0" smtClean="0"/>
              <a:t> </a:t>
            </a:r>
            <a:r>
              <a:rPr lang="en-US" dirty="0" smtClean="0"/>
              <a:t>6. Place the sphygmomanometer cuff around patient’s arm</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Rationale </a:t>
            </a:r>
            <a:endParaRPr lang="en-US" dirty="0"/>
          </a:p>
        </p:txBody>
      </p:sp>
      <p:sp>
        <p:nvSpPr>
          <p:cNvPr id="3" name="Content Placeholder 2"/>
          <p:cNvSpPr>
            <a:spLocks noGrp="1"/>
          </p:cNvSpPr>
          <p:nvPr>
            <p:ph idx="1"/>
          </p:nvPr>
        </p:nvSpPr>
        <p:spPr>
          <a:xfrm>
            <a:off x="0" y="1219200"/>
            <a:ext cx="8915400" cy="5638800"/>
          </a:xfrm>
        </p:spPr>
        <p:txBody>
          <a:bodyPr>
            <a:normAutofit fontScale="92500" lnSpcReduction="20000"/>
          </a:bodyPr>
          <a:lstStyle/>
          <a:p>
            <a:r>
              <a:rPr lang="en-US" dirty="0" smtClean="0"/>
              <a:t>1. Ensures that patient has agreed to procedure. </a:t>
            </a:r>
            <a:endParaRPr lang="en-US" dirty="0" smtClean="0"/>
          </a:p>
          <a:p>
            <a:r>
              <a:rPr lang="en-US" dirty="0" smtClean="0"/>
              <a:t>2</a:t>
            </a:r>
            <a:r>
              <a:rPr lang="en-US" dirty="0" smtClean="0"/>
              <a:t>. Having information increases the patient’s understanding of the procedure and the reason for it. 3. An empty bladder minimizes the risk of inadvertent puncture of the bladder and minimizes discomfort from a full bladder</a:t>
            </a:r>
            <a:r>
              <a:rPr lang="en-US" dirty="0" smtClean="0"/>
              <a:t>.</a:t>
            </a:r>
          </a:p>
          <a:p>
            <a:r>
              <a:rPr lang="en-US" dirty="0" smtClean="0"/>
              <a:t> </a:t>
            </a:r>
            <a:r>
              <a:rPr lang="en-US" dirty="0" smtClean="0"/>
              <a:t>4. Sterility of equipment is essential to minimize risk of infection; having equipment available enables the procedure to be performed smoothly</a:t>
            </a:r>
            <a:r>
              <a:rPr lang="en-US" dirty="0" smtClean="0"/>
              <a:t>.</a:t>
            </a:r>
          </a:p>
          <a:p>
            <a:r>
              <a:rPr lang="en-US" dirty="0" smtClean="0"/>
              <a:t> </a:t>
            </a:r>
            <a:r>
              <a:rPr lang="en-US" dirty="0" smtClean="0"/>
              <a:t>5. An upright position results in movement of the peritoneal </a:t>
            </a:r>
            <a:r>
              <a:rPr lang="en-US" dirty="0" err="1" smtClean="0"/>
              <a:t>ﬂuid</a:t>
            </a:r>
            <a:r>
              <a:rPr lang="en-US" dirty="0" smtClean="0"/>
              <a:t> close to the abdominal wall and promotes easier puncture and removal of </a:t>
            </a:r>
            <a:r>
              <a:rPr lang="en-US" dirty="0" err="1" smtClean="0"/>
              <a:t>ﬂuid</a:t>
            </a:r>
            <a:r>
              <a:rPr lang="en-US" dirty="0" smtClean="0"/>
              <a:t>.</a:t>
            </a:r>
          </a:p>
          <a:p>
            <a:r>
              <a:rPr lang="en-US" dirty="0" smtClean="0"/>
              <a:t> </a:t>
            </a:r>
            <a:r>
              <a:rPr lang="en-US" dirty="0" smtClean="0"/>
              <a:t>6. This allows the nurse to monitor the patient’s blood pressure during procedure.</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a:t>
            </a:r>
            <a:endParaRPr lang="en-US" dirty="0"/>
          </a:p>
        </p:txBody>
      </p:sp>
      <p:sp>
        <p:nvSpPr>
          <p:cNvPr id="3" name="Content Placeholder 2"/>
          <p:cNvSpPr>
            <a:spLocks noGrp="1"/>
          </p:cNvSpPr>
          <p:nvPr>
            <p:ph idx="1"/>
          </p:nvPr>
        </p:nvSpPr>
        <p:spPr>
          <a:xfrm>
            <a:off x="457200" y="1219200"/>
            <a:ext cx="8229600" cy="5410200"/>
          </a:xfrm>
        </p:spPr>
        <p:txBody>
          <a:bodyPr>
            <a:normAutofit fontScale="92500" lnSpcReduction="10000"/>
          </a:bodyPr>
          <a:lstStyle/>
          <a:p>
            <a:r>
              <a:rPr lang="en-US" dirty="0" smtClean="0"/>
              <a:t>1. The physician, using aseptic technique, inserts the </a:t>
            </a:r>
            <a:r>
              <a:rPr lang="en-US" dirty="0" err="1" smtClean="0"/>
              <a:t>trocar</a:t>
            </a:r>
            <a:r>
              <a:rPr lang="en-US" dirty="0" smtClean="0"/>
              <a:t> through a puncture below the umbilicus. The </a:t>
            </a:r>
            <a:r>
              <a:rPr lang="en-US" dirty="0" err="1" smtClean="0"/>
              <a:t>trocar</a:t>
            </a:r>
            <a:r>
              <a:rPr lang="en-US" dirty="0" smtClean="0"/>
              <a:t> or needle is connected to a drainage tube, the end of which is inserted into a collecting receptacle</a:t>
            </a:r>
            <a:r>
              <a:rPr lang="en-US" dirty="0" smtClean="0"/>
              <a:t>.</a:t>
            </a:r>
          </a:p>
          <a:p>
            <a:r>
              <a:rPr lang="en-US" dirty="0" smtClean="0"/>
              <a:t> </a:t>
            </a:r>
            <a:r>
              <a:rPr lang="en-US" dirty="0" smtClean="0"/>
              <a:t>2. Help the patient maintain position throughout the procedure. </a:t>
            </a:r>
            <a:endParaRPr lang="en-US" dirty="0" smtClean="0"/>
          </a:p>
          <a:p>
            <a:r>
              <a:rPr lang="en-US" dirty="0" smtClean="0"/>
              <a:t>3</a:t>
            </a:r>
            <a:r>
              <a:rPr lang="en-US" dirty="0" smtClean="0"/>
              <a:t>. Measure and record blood pressure at frequent intervals throughout the procedure.</a:t>
            </a:r>
          </a:p>
          <a:p>
            <a:r>
              <a:rPr lang="en-US" dirty="0" smtClean="0"/>
              <a:t>4. Monitor the patient closely for signs of vascular collapse: pallor, increased pulse rate, or decreased blood pressure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dirty="0" smtClean="0"/>
              <a:t>rationale</a:t>
            </a:r>
            <a:endParaRPr lang="en-US" dirty="0"/>
          </a:p>
        </p:txBody>
      </p:sp>
      <p:sp>
        <p:nvSpPr>
          <p:cNvPr id="3" name="Content Placeholder 2"/>
          <p:cNvSpPr>
            <a:spLocks noGrp="1"/>
          </p:cNvSpPr>
          <p:nvPr>
            <p:ph idx="1"/>
          </p:nvPr>
        </p:nvSpPr>
        <p:spPr>
          <a:xfrm>
            <a:off x="228600" y="990600"/>
            <a:ext cx="8686800" cy="5638800"/>
          </a:xfrm>
        </p:spPr>
        <p:txBody>
          <a:bodyPr>
            <a:normAutofit fontScale="92500" lnSpcReduction="10000"/>
          </a:bodyPr>
          <a:lstStyle/>
          <a:p>
            <a:r>
              <a:rPr lang="en-US" dirty="0" smtClean="0"/>
              <a:t>1. Sterile technique minimizes the risk of infection. Bleeding at the puncture site is minimal at this location. The </a:t>
            </a:r>
            <a:r>
              <a:rPr lang="en-US" dirty="0" err="1" smtClean="0"/>
              <a:t>ﬂuid</a:t>
            </a:r>
            <a:r>
              <a:rPr lang="en-US" dirty="0" smtClean="0"/>
              <a:t> drains by gravity or mild siphon into the container.</a:t>
            </a:r>
          </a:p>
          <a:p>
            <a:r>
              <a:rPr lang="en-US" dirty="0" smtClean="0"/>
              <a:t>2. The patient who is fatigued or weak may have </a:t>
            </a:r>
            <a:r>
              <a:rPr lang="en-US" dirty="0" err="1" smtClean="0"/>
              <a:t>difﬁculty</a:t>
            </a:r>
            <a:r>
              <a:rPr lang="en-US" dirty="0" smtClean="0"/>
              <a:t> maintaining an optimal position for drainage of </a:t>
            </a:r>
            <a:r>
              <a:rPr lang="en-US" dirty="0" err="1" smtClean="0"/>
              <a:t>ﬂuid</a:t>
            </a:r>
            <a:r>
              <a:rPr lang="en-US" dirty="0" smtClean="0"/>
              <a:t>. </a:t>
            </a:r>
            <a:endParaRPr lang="en-US" dirty="0" smtClean="0"/>
          </a:p>
          <a:p>
            <a:r>
              <a:rPr lang="en-US" dirty="0" smtClean="0"/>
              <a:t>3</a:t>
            </a:r>
            <a:r>
              <a:rPr lang="en-US" dirty="0" smtClean="0"/>
              <a:t>. Decreased blood pressure may occur with vascular collapse, which can result from removal of the </a:t>
            </a:r>
            <a:r>
              <a:rPr lang="en-US" dirty="0" err="1" smtClean="0"/>
              <a:t>ﬂuid</a:t>
            </a:r>
            <a:r>
              <a:rPr lang="en-US" dirty="0" smtClean="0"/>
              <a:t> from the peritoneal cavity and </a:t>
            </a:r>
            <a:r>
              <a:rPr lang="en-US" dirty="0" err="1" smtClean="0"/>
              <a:t>ﬂuid</a:t>
            </a:r>
            <a:r>
              <a:rPr lang="en-US" dirty="0" smtClean="0"/>
              <a:t> shifts. 4. Vascular collapse (</a:t>
            </a:r>
            <a:r>
              <a:rPr lang="en-US" dirty="0" err="1" smtClean="0"/>
              <a:t>hypovolemia</a:t>
            </a:r>
            <a:r>
              <a:rPr lang="en-US" dirty="0" smtClean="0"/>
              <a:t>) may occur as </a:t>
            </a:r>
            <a:r>
              <a:rPr lang="en-US" dirty="0" err="1" smtClean="0"/>
              <a:t>ﬂuid</a:t>
            </a:r>
            <a:r>
              <a:rPr lang="en-US" dirty="0" smtClean="0"/>
              <a:t> moves from the vascular system to replace </a:t>
            </a:r>
            <a:r>
              <a:rPr lang="en-US" dirty="0" err="1" smtClean="0"/>
              <a:t>ﬂuid</a:t>
            </a:r>
            <a:r>
              <a:rPr lang="en-US" dirty="0" smtClean="0"/>
              <a:t> drained from peritoneal cavity.</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normAutofit fontScale="92500"/>
          </a:bodyPr>
          <a:lstStyle/>
          <a:p>
            <a:r>
              <a:rPr lang="en-US" dirty="0" smtClean="0"/>
              <a:t>CSF pressure with the patient in a lateral recumbent position is normally 50 to 1800 mm H2O (</a:t>
            </a:r>
            <a:r>
              <a:rPr lang="en-US" dirty="0" err="1" smtClean="0"/>
              <a:t>Karpoff</a:t>
            </a:r>
            <a:r>
              <a:rPr lang="en-US" dirty="0" smtClean="0"/>
              <a:t> &amp; </a:t>
            </a:r>
            <a:r>
              <a:rPr lang="en-US" dirty="0" err="1" smtClean="0"/>
              <a:t>Labus</a:t>
            </a:r>
            <a:r>
              <a:rPr lang="en-US" dirty="0" smtClean="0"/>
              <a:t>, 2008)</a:t>
            </a:r>
          </a:p>
          <a:p>
            <a:r>
              <a:rPr lang="en-US" dirty="0" smtClean="0"/>
              <a:t>insertion </a:t>
            </a:r>
            <a:r>
              <a:rPr lang="en-US" dirty="0" smtClean="0"/>
              <a:t>of the needle below the level of the third lumbar vertebra prevents puncture of the spinal cord. </a:t>
            </a:r>
          </a:p>
          <a:p>
            <a:r>
              <a:rPr lang="en-US" dirty="0" smtClean="0"/>
              <a:t>A successful lumbar puncture requires that the patient be relaxed; an anxious patient is tense, and this may increase the pressure reading.</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Ct…</a:t>
            </a:r>
            <a:endParaRPr lang="en-US" dirty="0"/>
          </a:p>
        </p:txBody>
      </p:sp>
      <p:sp>
        <p:nvSpPr>
          <p:cNvPr id="3" name="Content Placeholder 2"/>
          <p:cNvSpPr>
            <a:spLocks noGrp="1"/>
          </p:cNvSpPr>
          <p:nvPr>
            <p:ph idx="1"/>
          </p:nvPr>
        </p:nvSpPr>
        <p:spPr/>
        <p:txBody>
          <a:bodyPr/>
          <a:lstStyle/>
          <a:p>
            <a:pPr>
              <a:buNone/>
            </a:pPr>
            <a:endParaRPr lang="en-US" dirty="0" smtClean="0"/>
          </a:p>
          <a:p>
            <a:r>
              <a:rPr lang="en-US" dirty="0" smtClean="0"/>
              <a:t>A lumbar puncture may be risky in the presence of an intracranial mass lesion because </a:t>
            </a:r>
            <a:r>
              <a:rPr lang="en-US" dirty="0" err="1" smtClean="0"/>
              <a:t>intraspinal</a:t>
            </a:r>
            <a:r>
              <a:rPr lang="en-US" dirty="0" smtClean="0"/>
              <a:t> pressure is decreased by removal of CSF, and the brain may </a:t>
            </a:r>
            <a:r>
              <a:rPr lang="en-US" dirty="0" err="1" smtClean="0"/>
              <a:t>herniate</a:t>
            </a:r>
            <a:r>
              <a:rPr lang="en-US" dirty="0" smtClean="0"/>
              <a:t> downward through the foramen magnum</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Characteristics of CSF</a:t>
            </a:r>
            <a:endParaRPr lang="en-US" dirty="0"/>
          </a:p>
        </p:txBody>
      </p:sp>
      <p:sp>
        <p:nvSpPr>
          <p:cNvPr id="3" name="Content Placeholder 2"/>
          <p:cNvSpPr>
            <a:spLocks noGrp="1"/>
          </p:cNvSpPr>
          <p:nvPr>
            <p:ph idx="1"/>
          </p:nvPr>
        </p:nvSpPr>
        <p:spPr>
          <a:xfrm>
            <a:off x="457200" y="1066800"/>
            <a:ext cx="8534400" cy="5791200"/>
          </a:xfrm>
        </p:spPr>
        <p:txBody>
          <a:bodyPr>
            <a:normAutofit fontScale="85000" lnSpcReduction="10000"/>
          </a:bodyPr>
          <a:lstStyle/>
          <a:p>
            <a:r>
              <a:rPr lang="en-US" dirty="0" smtClean="0"/>
              <a:t>CSF pressure with the patient in a lateral recumbent position is normally 50 to 1800 mm H2O (</a:t>
            </a:r>
            <a:r>
              <a:rPr lang="en-US" dirty="0" err="1" smtClean="0"/>
              <a:t>Karpoff</a:t>
            </a:r>
            <a:r>
              <a:rPr lang="en-US" dirty="0" smtClean="0"/>
              <a:t> &amp; </a:t>
            </a:r>
            <a:r>
              <a:rPr lang="en-US" dirty="0" err="1" smtClean="0"/>
              <a:t>Labus</a:t>
            </a:r>
            <a:r>
              <a:rPr lang="en-US" dirty="0" smtClean="0"/>
              <a:t>, 2008</a:t>
            </a:r>
          </a:p>
          <a:p>
            <a:r>
              <a:rPr lang="en-US" dirty="0" smtClean="0"/>
              <a:t>The CSF should be;</a:t>
            </a:r>
          </a:p>
          <a:p>
            <a:r>
              <a:rPr lang="en-US" dirty="0" smtClean="0"/>
              <a:t> clear and colorless.</a:t>
            </a:r>
          </a:p>
          <a:p>
            <a:r>
              <a:rPr lang="en-US" dirty="0" smtClean="0"/>
              <a:t> Pink, blood-tinged, or grossly bloody CSF may indicate a subarachnoid hemorrhage. </a:t>
            </a:r>
          </a:p>
          <a:p>
            <a:r>
              <a:rPr lang="en-US" dirty="0" smtClean="0"/>
              <a:t>The CSF may be bloody initially because of local trauma but becomes clearer as more </a:t>
            </a:r>
            <a:r>
              <a:rPr lang="en-US" dirty="0" err="1" smtClean="0"/>
              <a:t>ﬂuid</a:t>
            </a:r>
            <a:r>
              <a:rPr lang="en-US" dirty="0" smtClean="0"/>
              <a:t> is drained.</a:t>
            </a:r>
          </a:p>
          <a:p>
            <a:r>
              <a:rPr lang="en-US" dirty="0" smtClean="0"/>
              <a:t> Specimens are obtained for cell count, culture, glucose, protein, and other tests as indicated.</a:t>
            </a:r>
          </a:p>
          <a:p>
            <a:r>
              <a:rPr lang="en-US" dirty="0" smtClean="0"/>
              <a:t> The specimens should be sent to the laboratory immediately because changes will take place and alter the </a:t>
            </a:r>
            <a:r>
              <a:rPr lang="en-US" dirty="0" smtClean="0"/>
              <a:t>result</a:t>
            </a:r>
            <a:endParaRPr lang="en-US" dirty="0" smtClean="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 procedure</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 Determine whether written consent for the procedure has been obtained.</a:t>
            </a:r>
          </a:p>
          <a:p>
            <a:r>
              <a:rPr lang="en-US" dirty="0" smtClean="0"/>
              <a:t> 2. Explain the procedure to the patient and describe sensations during the procedure (</a:t>
            </a:r>
            <a:r>
              <a:rPr lang="en-US" dirty="0" err="1" smtClean="0"/>
              <a:t>ie</a:t>
            </a:r>
            <a:r>
              <a:rPr lang="en-US" dirty="0" smtClean="0"/>
              <a:t>, a sensation of cold as the site is cleansed with solution, a needle prick when local anesthetic agent is injected).</a:t>
            </a:r>
          </a:p>
          <a:p>
            <a:r>
              <a:rPr lang="en-US" dirty="0" smtClean="0"/>
              <a:t> 3. Determine whether the patient has any questions or misconceptions about the procedure; reassure the patient that the needle will not enter the spinal cord or cause paralysis.</a:t>
            </a:r>
          </a:p>
          <a:p>
            <a:r>
              <a:rPr lang="en-US" dirty="0" smtClean="0"/>
              <a:t> 4. Instruct the patient to void before the procedure.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Procedure </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1. The patient is positioned on one side at the edge of the bed or examining table with back toward the physician;</a:t>
            </a:r>
          </a:p>
          <a:p>
            <a:r>
              <a:rPr lang="en-US" dirty="0" smtClean="0"/>
              <a:t> the thighs and legs are </a:t>
            </a:r>
            <a:r>
              <a:rPr lang="en-US" dirty="0" err="1" smtClean="0"/>
              <a:t>ﬂexed</a:t>
            </a:r>
            <a:r>
              <a:rPr lang="en-US" dirty="0" smtClean="0"/>
              <a:t> as much as possible to increase the space between the </a:t>
            </a:r>
            <a:r>
              <a:rPr lang="en-US" dirty="0" err="1" smtClean="0"/>
              <a:t>spinous</a:t>
            </a:r>
            <a:r>
              <a:rPr lang="en-US" dirty="0" smtClean="0"/>
              <a:t> processes of the vertebrae, for easier entry into the subarachnoid space.</a:t>
            </a:r>
          </a:p>
          <a:p>
            <a:r>
              <a:rPr lang="en-US" dirty="0" smtClean="0"/>
              <a:t> 2. A small pillow may be placed under the patient’s head to maintain the spine in a horizontal position; a pillow may be placed between the legs to prevent the upper leg from rolling forward</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Position used in the procedure</a:t>
            </a:r>
            <a:endParaRPr lang="en-US" dirty="0"/>
          </a:p>
        </p:txBody>
      </p:sp>
      <p:pic>
        <p:nvPicPr>
          <p:cNvPr id="1026" name="Picture 2" descr="C:\Users\HP\Pictures\lumbar 1.PNG"/>
          <p:cNvPicPr>
            <a:picLocks noGrp="1" noChangeAspect="1" noChangeArrowheads="1"/>
          </p:cNvPicPr>
          <p:nvPr>
            <p:ph idx="1"/>
          </p:nvPr>
        </p:nvPicPr>
        <p:blipFill>
          <a:blip r:embed="rId2"/>
          <a:srcRect/>
          <a:stretch>
            <a:fillRect/>
          </a:stretch>
        </p:blipFill>
        <p:spPr bwMode="auto">
          <a:xfrm>
            <a:off x="457200" y="1066800"/>
            <a:ext cx="8229600" cy="5486400"/>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511</TotalTime>
  <Words>2072</Words>
  <Application>Microsoft Office PowerPoint</Application>
  <PresentationFormat>On-screen Show (4:3)</PresentationFormat>
  <Paragraphs>165</Paragraphs>
  <Slides>36</Slides>
  <Notes>1</Notes>
  <HiddenSlides>0</HiddenSlides>
  <MMClips>0</MMClips>
  <ScaleCrop>false</ScaleCrop>
  <HeadingPairs>
    <vt:vector size="4" baseType="variant">
      <vt:variant>
        <vt:lpstr>Theme</vt:lpstr>
      </vt:variant>
      <vt:variant>
        <vt:i4>1</vt:i4>
      </vt:variant>
      <vt:variant>
        <vt:lpstr>Slide Titles</vt:lpstr>
      </vt:variant>
      <vt:variant>
        <vt:i4>36</vt:i4>
      </vt:variant>
    </vt:vector>
  </HeadingPairs>
  <TitlesOfParts>
    <vt:vector size="37" baseType="lpstr">
      <vt:lpstr>Office Theme</vt:lpstr>
      <vt:lpstr>SPECIALISED PROCEDURES</vt:lpstr>
      <vt:lpstr>LUMBAR PUNCTURE</vt:lpstr>
      <vt:lpstr>Lumbar Puncture </vt:lpstr>
      <vt:lpstr>Ct…</vt:lpstr>
      <vt:lpstr>Ct…</vt:lpstr>
      <vt:lpstr>Characteristics of CSF</vt:lpstr>
      <vt:lpstr>Pre procedure</vt:lpstr>
      <vt:lpstr>Procedure </vt:lpstr>
      <vt:lpstr>Position used in the procedure</vt:lpstr>
      <vt:lpstr>Site of insertion</vt:lpstr>
      <vt:lpstr>Lumbar puncture site between3rd and 4th lumbar vertebra</vt:lpstr>
      <vt:lpstr>Ct…</vt:lpstr>
      <vt:lpstr>Ct…</vt:lpstr>
      <vt:lpstr>Ct…</vt:lpstr>
      <vt:lpstr>Postprocedure </vt:lpstr>
      <vt:lpstr> Post lumbar puncture complications </vt:lpstr>
      <vt:lpstr>Cause of the headache</vt:lpstr>
      <vt:lpstr>Prevention of post lumbar headache</vt:lpstr>
      <vt:lpstr>Management of post lumbar puncture headache </vt:lpstr>
      <vt:lpstr>Other Complications of Lumbar Puncture </vt:lpstr>
      <vt:lpstr>Nurses role in the procedure</vt:lpstr>
      <vt:lpstr>.</vt:lpstr>
      <vt:lpstr>Slide 23</vt:lpstr>
      <vt:lpstr>paracentesis</vt:lpstr>
      <vt:lpstr>objectives</vt:lpstr>
      <vt:lpstr>Paracentesis </vt:lpstr>
      <vt:lpstr>Indication </vt:lpstr>
      <vt:lpstr>ct</vt:lpstr>
      <vt:lpstr>Ct…</vt:lpstr>
      <vt:lpstr>Ct…</vt:lpstr>
      <vt:lpstr>Equipment </vt:lpstr>
      <vt:lpstr> Nursing Interventions Rationale </vt:lpstr>
      <vt:lpstr>Rationale </vt:lpstr>
      <vt:lpstr>Procedure</vt:lpstr>
      <vt:lpstr>rationale</vt:lpstr>
      <vt:lpstr>Slide 36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LUMBAR PUNCTURE</dc:title>
  <dc:creator>HP</dc:creator>
  <cp:lastModifiedBy>HP</cp:lastModifiedBy>
  <cp:revision>9</cp:revision>
  <dcterms:created xsi:type="dcterms:W3CDTF">2017-02-05T23:07:06Z</dcterms:created>
  <dcterms:modified xsi:type="dcterms:W3CDTF">2017-02-07T00:37:27Z</dcterms:modified>
</cp:coreProperties>
</file>