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5" r:id="rId11"/>
    <p:sldId id="264"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8" r:id="rId54"/>
    <p:sldId id="307" r:id="rId55"/>
    <p:sldId id="310"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66" d="100"/>
          <a:sy n="66" d="100"/>
        </p:scale>
        <p:origin x="96" y="-180"/>
      </p:cViewPr>
      <p:guideLst>
        <p:guide orient="horz" pos="2160"/>
        <p:guide pos="3840"/>
      </p:guideLst>
    </p:cSldViewPr>
  </p:slideViewPr>
  <p:notesTextViewPr>
    <p:cViewPr>
      <p:scale>
        <a:sx n="1" d="1"/>
        <a:sy n="1" d="1"/>
      </p:scale>
      <p:origin x="0" y="0"/>
    </p:cViewPr>
  </p:notesTextViewPr>
  <p:sorterViewPr>
    <p:cViewPr>
      <p:scale>
        <a:sx n="100" d="100"/>
        <a:sy n="100" d="100"/>
      </p:scale>
      <p:origin x="0" y="-20514"/>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9" Type="http://schemas.openxmlformats.org/officeDocument/2006/relationships/tableStyles" Target="tableStyles.xml"/><Relationship Id="rId58" Type="http://schemas.openxmlformats.org/officeDocument/2006/relationships/viewProps" Target="viewProps.xml"/><Relationship Id="rId57" Type="http://schemas.openxmlformats.org/officeDocument/2006/relationships/presProps" Target="presProps.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BDC7748-3ED6-4EFC-A3E7-28BFA4755A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endParaRPr lang="en-US" smtClean="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endParaRPr lang="en-US" dirty="0"/>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fld id="{3BDC7748-3ED6-4EFC-A3E7-28BFA4755A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fld id="{3BDC7748-3ED6-4EFC-A3E7-28BFA4755A02}"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7" name="Date Placeholder 4"/>
          <p:cNvSpPr>
            <a:spLocks noGrp="1"/>
          </p:cNvSpPr>
          <p:nvPr>
            <p:ph type="dt" sz="half" idx="10"/>
          </p:nvPr>
        </p:nvSpPr>
        <p:spPr/>
        <p:txBody>
          <a:bodyPr/>
          <a:lstStyle/>
          <a:p>
            <a:fld id="{3BDC7748-3ED6-4EFC-A3E7-28BFA4755A02}" type="datetimeFigureOut">
              <a:rPr lang="en-US" smtClean="0"/>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3BDC7748-3ED6-4EFC-A3E7-28BFA4755A02}"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C183EC-25CC-44DD-8E50-1FEF4B67B230}"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image" Target="../media/image4.png"/><Relationship Id="rId20" Type="http://schemas.openxmlformats.org/officeDocument/2006/relationships/image" Target="../media/image3.png"/><Relationship Id="rId2" Type="http://schemas.openxmlformats.org/officeDocument/2006/relationships/slideLayout" Target="../slideLayouts/slideLayout2.xml"/><Relationship Id="rId19" Type="http://schemas.openxmlformats.org/officeDocument/2006/relationships/image" Target="../media/image2.png"/><Relationship Id="rId18" Type="http://schemas.openxmlformats.org/officeDocument/2006/relationships/image" Target="../media/image1.png"/><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8">
            <a:extLst>
              <a:ext uri="{28A0092B-C50C-407E-A947-70E740481C1C}">
                <a14:useLocalDpi xmlns:a14="http://schemas.microsoft.com/office/drawing/2010/main" val="0"/>
              </a:ext>
            </a:extLst>
          </a:blip>
          <a:srcRect l="3613"/>
          <a:stretch>
            <a:fillRect/>
          </a:stretch>
        </p:blipFill>
        <p:spPr>
          <a:xfrm>
            <a:off x="0" y="2669685"/>
            <a:ext cx="4037012" cy="4188315"/>
          </a:xfrm>
          <a:prstGeom prst="rect">
            <a:avLst/>
          </a:prstGeom>
        </p:spPr>
      </p:pic>
      <p:pic>
        <p:nvPicPr>
          <p:cNvPr id="7" name="Picture 6"/>
          <p:cNvPicPr>
            <a:picLocks noChangeAspect="1"/>
          </p:cNvPicPr>
          <p:nvPr/>
        </p:nvPicPr>
        <p:blipFill rotWithShape="1">
          <a:blip r:embed="rId19">
            <a:extLst>
              <a:ext uri="{28A0092B-C50C-407E-A947-70E740481C1C}">
                <a14:useLocalDpi xmlns:a14="http://schemas.microsoft.com/office/drawing/2010/main" val="0"/>
              </a:ext>
            </a:extLst>
          </a:blip>
          <a:srcRect l="35640"/>
          <a:stretch>
            <a:fillRect/>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0">
            <a:extLst>
              <a:ext uri="{28A0092B-C50C-407E-A947-70E740481C1C}">
                <a14:useLocalDpi xmlns:a14="http://schemas.microsoft.com/office/drawing/2010/main" val="0"/>
              </a:ext>
            </a:extLst>
          </a:blip>
          <a:srcRect t="28813"/>
          <a:stretch>
            <a:fillRect/>
          </a:stretch>
        </p:blipFill>
        <p:spPr>
          <a:xfrm>
            <a:off x="7999412" y="0"/>
            <a:ext cx="1603387" cy="1141407"/>
          </a:xfrm>
          <a:prstGeom prst="rect">
            <a:avLst/>
          </a:prstGeom>
        </p:spPr>
      </p:pic>
      <p:pic>
        <p:nvPicPr>
          <p:cNvPr id="10" name="Picture 9"/>
          <p:cNvPicPr>
            <a:picLocks noChangeAspect="1"/>
          </p:cNvPicPr>
          <p:nvPr/>
        </p:nvPicPr>
        <p:blipFill rotWithShape="1">
          <a:blip r:embed="rId21">
            <a:extLst>
              <a:ext uri="{28A0092B-C50C-407E-A947-70E740481C1C}">
                <a14:useLocalDpi xmlns:a14="http://schemas.microsoft.com/office/drawing/2010/main" val="0"/>
              </a:ext>
            </a:extLst>
          </a:blip>
          <a:srcRect b="23320"/>
          <a:stretch>
            <a:fillRect/>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BDC7748-3ED6-4EFC-A3E7-28BFA4755A02}" type="datetimeFigureOut">
              <a:rPr lang="en-US" smtClean="0"/>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9C183EC-25CC-44DD-8E50-1FEF4B67B230}" type="slidenum">
              <a:rPr lang="en-US" smtClean="0"/>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571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CRITICALLY ILL PATIENT</a:t>
            </a:r>
            <a:br>
              <a:rPr lang="en-US" dirty="0" smtClean="0"/>
            </a:br>
            <a:endParaRPr lang="en-US" dirty="0"/>
          </a:p>
        </p:txBody>
      </p:sp>
      <p:sp>
        <p:nvSpPr>
          <p:cNvPr id="3" name="Subtitle 2"/>
          <p:cNvSpPr>
            <a:spLocks noGrp="1"/>
          </p:cNvSpPr>
          <p:nvPr>
            <p:ph type="subTitle" idx="1"/>
          </p:nvPr>
        </p:nvSpPr>
        <p:spPr/>
        <p:txBody>
          <a:bodyPr/>
          <a:lstStyle/>
          <a:p>
            <a:r>
              <a:rPr lang="en-US" smtClean="0"/>
              <a:t>BY </a:t>
            </a:r>
            <a:r>
              <a:rPr lang="en-US" smtClean="0"/>
              <a:t>VINCENT METTO</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marL="0" indent="0">
              <a:buNone/>
            </a:pPr>
            <a:r>
              <a:rPr lang="en-US" dirty="0" smtClean="0"/>
              <a:t>3.Effects of disease on the breathing, circulation and electrolyte balance.</a:t>
            </a:r>
            <a:endParaRPr lang="en-US" dirty="0" smtClean="0"/>
          </a:p>
          <a:p>
            <a:pPr marL="0" indent="0">
              <a:buNone/>
            </a:pPr>
            <a:r>
              <a:rPr lang="en-US" u="sng" dirty="0" smtClean="0"/>
              <a:t>Breathing</a:t>
            </a:r>
            <a:r>
              <a:rPr lang="en-US" dirty="0" smtClean="0"/>
              <a:t>.</a:t>
            </a:r>
            <a:endParaRPr lang="en-US" dirty="0" smtClean="0"/>
          </a:p>
          <a:p>
            <a:r>
              <a:rPr lang="en-US" dirty="0" smtClean="0"/>
              <a:t>Diseases includes: pneumonia, asthma, COPD( chronic obstructive pulmonary disease, pulmonary distress.</a:t>
            </a:r>
            <a:endParaRPr lang="en-US" dirty="0" smtClean="0"/>
          </a:p>
          <a:p>
            <a:pPr marL="0" indent="0">
              <a:buNone/>
            </a:pPr>
            <a:endParaRPr lang="en-US" dirty="0" smtClean="0"/>
          </a:p>
          <a:p>
            <a:pPr marL="0" indent="0">
              <a:buNone/>
            </a:pPr>
            <a:r>
              <a:rPr lang="en-US" u="sng" dirty="0" smtClean="0"/>
              <a:t>Circulation</a:t>
            </a:r>
            <a:endParaRPr lang="en-US" u="sng" dirty="0" smtClean="0"/>
          </a:p>
          <a:p>
            <a:r>
              <a:rPr lang="en-US" dirty="0" smtClean="0"/>
              <a:t>Circulatory shock.</a:t>
            </a:r>
            <a:endParaRPr lang="en-US" dirty="0" smtClean="0"/>
          </a:p>
          <a:p>
            <a:r>
              <a:rPr lang="en-US" dirty="0" smtClean="0"/>
              <a:t>Tachycardia.</a:t>
            </a:r>
            <a:endParaRPr lang="en-US" dirty="0" smtClean="0"/>
          </a:p>
          <a:p>
            <a:r>
              <a:rPr lang="en-US" dirty="0" smtClean="0"/>
              <a:t>Bradycardia.</a:t>
            </a:r>
            <a:endParaRPr lang="en-US" dirty="0" smtClean="0"/>
          </a:p>
          <a:p>
            <a:r>
              <a:rPr lang="en-US" dirty="0" smtClean="0"/>
              <a:t>Congestive heart failure.</a:t>
            </a:r>
            <a:endParaRPr lang="en-US" dirty="0" smtClean="0"/>
          </a:p>
          <a:p>
            <a:r>
              <a:rPr lang="en-US" dirty="0" smtClean="0"/>
              <a:t>Pulmonary embolism.</a:t>
            </a: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p:txBody>
          <a:bodyPr/>
          <a:lstStyle/>
          <a:p>
            <a:pPr marL="0" indent="0">
              <a:buNone/>
            </a:pPr>
            <a:r>
              <a:rPr lang="en-US" dirty="0" smtClean="0"/>
              <a:t>5. Patients with endocrine-nervous system condition.</a:t>
            </a:r>
            <a:endParaRPr lang="en-US" dirty="0" smtClean="0"/>
          </a:p>
          <a:p>
            <a:r>
              <a:rPr lang="en-US" dirty="0" smtClean="0"/>
              <a:t>Diabetes keto acidosis</a:t>
            </a:r>
            <a:endParaRPr lang="en-US" dirty="0" smtClean="0"/>
          </a:p>
          <a:p>
            <a:r>
              <a:rPr lang="en-US" dirty="0" smtClean="0"/>
              <a:t>Thyroid crisis</a:t>
            </a:r>
            <a:endParaRPr lang="en-US" dirty="0" smtClean="0"/>
          </a:p>
          <a:p>
            <a:r>
              <a:rPr lang="en-US" dirty="0" smtClean="0"/>
              <a:t>Traumatic Brain injury.</a:t>
            </a:r>
            <a:endParaRPr lang="en-US" dirty="0" smtClean="0"/>
          </a:p>
          <a:p>
            <a:r>
              <a:rPr lang="en-US" dirty="0" smtClean="0"/>
              <a:t>Meningitis.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CRITICAL CARE FACILITIES</a:t>
            </a:r>
            <a:endParaRPr lang="en-US" dirty="0"/>
          </a:p>
        </p:txBody>
      </p:sp>
      <p:sp>
        <p:nvSpPr>
          <p:cNvPr id="3" name="Content Placeholder 2"/>
          <p:cNvSpPr>
            <a:spLocks noGrp="1"/>
          </p:cNvSpPr>
          <p:nvPr>
            <p:ph idx="1"/>
          </p:nvPr>
        </p:nvSpPr>
        <p:spPr/>
        <p:txBody>
          <a:bodyPr>
            <a:normAutofit/>
          </a:bodyPr>
          <a:lstStyle/>
          <a:p>
            <a:pPr marL="0" indent="0">
              <a:buNone/>
            </a:pPr>
            <a:r>
              <a:rPr lang="en-US" u="sng" dirty="0" smtClean="0"/>
              <a:t>Definition</a:t>
            </a:r>
            <a:endParaRPr lang="en-US" u="sng" dirty="0" smtClean="0"/>
          </a:p>
          <a:p>
            <a:r>
              <a:rPr lang="en-US" dirty="0" smtClean="0"/>
              <a:t>This is a special department of a hospital or health care facility that provides intensive treatment of the critically ill-patient.</a:t>
            </a:r>
            <a:endParaRPr lang="en-US" dirty="0" smtClean="0"/>
          </a:p>
          <a:p>
            <a:pPr marL="0" indent="0">
              <a:buNone/>
            </a:pPr>
            <a:endParaRPr lang="en-US" dirty="0" smtClean="0"/>
          </a:p>
          <a:p>
            <a:pPr marL="0" indent="0">
              <a:buNone/>
            </a:pPr>
            <a:r>
              <a:rPr lang="en-US" u="sng" dirty="0" smtClean="0"/>
              <a:t>Examples of critical care facilities</a:t>
            </a:r>
            <a:endParaRPr lang="en-US" u="sng" dirty="0" smtClean="0"/>
          </a:p>
          <a:p>
            <a:pPr marL="0" indent="0">
              <a:buNone/>
            </a:pPr>
            <a:r>
              <a:rPr lang="en-US" u="sng" dirty="0" smtClean="0"/>
              <a:t>1.Intensive care unit (ICU).</a:t>
            </a:r>
            <a:endParaRPr lang="en-US" u="sng" dirty="0" smtClean="0"/>
          </a:p>
          <a:p>
            <a:r>
              <a:rPr lang="en-US" dirty="0" smtClean="0"/>
              <a:t>This is where critically ill patients are admitted to receive critical care nursing.</a:t>
            </a:r>
            <a:endParaRPr lang="en-US" dirty="0" smtClean="0"/>
          </a:p>
          <a:p>
            <a:r>
              <a:rPr lang="en-US" dirty="0" smtClean="0"/>
              <a:t>All departments in a hospital works towards the care of a critically ill patients.</a:t>
            </a:r>
            <a:endParaRPr lang="en-US" dirty="0" smtClean="0"/>
          </a:p>
          <a:p>
            <a:pPr marL="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750065" y="1690688"/>
            <a:ext cx="10515600" cy="5167312"/>
          </a:xfrm>
        </p:spPr>
        <p:txBody>
          <a:bodyPr/>
          <a:lstStyle/>
          <a:p>
            <a:pPr marL="0" indent="0">
              <a:buNone/>
            </a:pPr>
            <a:r>
              <a:rPr lang="en-US" dirty="0" err="1" smtClean="0"/>
              <a:t>i</a:t>
            </a:r>
            <a:r>
              <a:rPr lang="en-US" dirty="0" smtClean="0"/>
              <a:t>. e Pharmacy , Laboratory, physiotherapy, administration, wards, theare ,x-ray,  supply  and sterisation department.</a:t>
            </a:r>
            <a:endParaRPr lang="en-US" dirty="0" smtClean="0"/>
          </a:p>
          <a:p>
            <a:r>
              <a:rPr lang="en-US" dirty="0" smtClean="0"/>
              <a:t>This is a room in which a critically ill patient is being actively treated and monitored.</a:t>
            </a:r>
            <a:endParaRPr lang="en-US" dirty="0" smtClean="0"/>
          </a:p>
          <a:p>
            <a:pPr marL="0" indent="0">
              <a:buNone/>
            </a:pPr>
            <a:r>
              <a:rPr lang="en-US" dirty="0" smtClean="0"/>
              <a:t>2. </a:t>
            </a:r>
            <a:r>
              <a:rPr lang="en-US" u="sng" dirty="0" smtClean="0"/>
              <a:t>High Dependent Unit.</a:t>
            </a:r>
            <a:endParaRPr lang="en-US" u="sng" dirty="0" smtClean="0"/>
          </a:p>
          <a:p>
            <a:r>
              <a:rPr lang="en-US" dirty="0" smtClean="0"/>
              <a:t>This is a department or unit where patients are admitted first from ICU Before transferring them to the general wards. It is a step down to ICU.</a:t>
            </a:r>
            <a:endParaRPr lang="en-US" dirty="0" smtClean="0"/>
          </a:p>
          <a:p>
            <a:pPr marL="0" indent="0">
              <a:buNone/>
            </a:pPr>
            <a:r>
              <a:rPr lang="en-US" dirty="0" smtClean="0"/>
              <a:t>3. </a:t>
            </a:r>
            <a:r>
              <a:rPr lang="en-US" u="sng" dirty="0" smtClean="0"/>
              <a:t>Burns Unit.</a:t>
            </a:r>
            <a:endParaRPr lang="en-US" u="sng" dirty="0" smtClean="0"/>
          </a:p>
          <a:p>
            <a:r>
              <a:rPr lang="en-US" dirty="0" smtClean="0"/>
              <a:t>Patients with burns more than 25% are admitted to the burns unit.</a:t>
            </a:r>
            <a:endParaRPr lang="en-US" dirty="0" smtClean="0"/>
          </a:p>
          <a:p>
            <a:r>
              <a:rPr lang="en-US" dirty="0" smtClean="0"/>
              <a:t>Infection prevention is highly observed.</a:t>
            </a:r>
            <a:endParaRPr lang="en-US" dirty="0" smtClean="0"/>
          </a:p>
          <a:p>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CONT…critical care facilities</a:t>
            </a:r>
            <a:endParaRPr lang="en-US" u="sng" dirty="0"/>
          </a:p>
        </p:txBody>
      </p:sp>
      <p:sp>
        <p:nvSpPr>
          <p:cNvPr id="3" name="Content Placeholder 2"/>
          <p:cNvSpPr>
            <a:spLocks noGrp="1"/>
          </p:cNvSpPr>
          <p:nvPr>
            <p:ph idx="1"/>
          </p:nvPr>
        </p:nvSpPr>
        <p:spPr>
          <a:xfrm>
            <a:off x="838200" y="1825624"/>
            <a:ext cx="10515600" cy="5368389"/>
          </a:xfrm>
        </p:spPr>
        <p:txBody>
          <a:bodyPr/>
          <a:lstStyle/>
          <a:p>
            <a:pPr marL="0" indent="0">
              <a:buNone/>
            </a:pPr>
            <a:r>
              <a:rPr lang="en-US" u="sng" dirty="0" smtClean="0"/>
              <a:t>4.Renal dialysis Unit.</a:t>
            </a:r>
            <a:endParaRPr lang="en-US" u="sng" dirty="0" smtClean="0"/>
          </a:p>
          <a:p>
            <a:r>
              <a:rPr lang="en-US" dirty="0" smtClean="0"/>
              <a:t>This is where patients with end stage renal disease are admitted for hemodialysis.(removal of wastes from the blood through use of a dialysis machine).</a:t>
            </a:r>
            <a:endParaRPr lang="en-US" dirty="0" smtClean="0"/>
          </a:p>
          <a:p>
            <a:pPr marL="0" indent="0">
              <a:buNone/>
            </a:pPr>
            <a:r>
              <a:rPr lang="en-US" u="sng" dirty="0" smtClean="0"/>
              <a:t>5.Neonatal intensive care Unit.</a:t>
            </a:r>
            <a:endParaRPr lang="en-US" u="sng" dirty="0" smtClean="0"/>
          </a:p>
          <a:p>
            <a:pPr marL="0" indent="0">
              <a:buNone/>
            </a:pPr>
            <a:r>
              <a:rPr lang="en-US" dirty="0" smtClean="0"/>
              <a:t>For admission of neonates with life threatening conditions i.e.</a:t>
            </a:r>
            <a:endParaRPr lang="en-US" dirty="0" smtClean="0"/>
          </a:p>
          <a:p>
            <a:r>
              <a:rPr lang="en-US" dirty="0" smtClean="0"/>
              <a:t>Asphyxia neonatorum.</a:t>
            </a:r>
            <a:endParaRPr lang="en-US" dirty="0" smtClean="0"/>
          </a:p>
          <a:p>
            <a:r>
              <a:rPr lang="en-US" dirty="0" smtClean="0"/>
              <a:t>Acute brain injury.</a:t>
            </a:r>
            <a:endParaRPr lang="en-US" dirty="0" smtClean="0"/>
          </a:p>
          <a:p>
            <a:r>
              <a:rPr lang="en-US" dirty="0" smtClean="0"/>
              <a:t>Prematurity.</a:t>
            </a:r>
            <a:endParaRPr lang="en-US" dirty="0" smtClean="0"/>
          </a:p>
          <a:p>
            <a:r>
              <a:rPr lang="en-US" dirty="0" smtClean="0"/>
              <a:t>Child with congenital heart defects.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 Critical care facilities</a:t>
            </a:r>
            <a:endParaRPr lang="en-US" u="sng" dirty="0"/>
          </a:p>
        </p:txBody>
      </p:sp>
      <p:sp>
        <p:nvSpPr>
          <p:cNvPr id="3" name="Content Placeholder 2"/>
          <p:cNvSpPr>
            <a:spLocks noGrp="1"/>
          </p:cNvSpPr>
          <p:nvPr>
            <p:ph idx="1"/>
          </p:nvPr>
        </p:nvSpPr>
        <p:spPr/>
        <p:txBody>
          <a:bodyPr/>
          <a:lstStyle/>
          <a:p>
            <a:pPr marL="0" indent="0">
              <a:buNone/>
            </a:pPr>
            <a:r>
              <a:rPr lang="en-US" dirty="0" smtClean="0"/>
              <a:t>6. Coronary intensive care unit.</a:t>
            </a:r>
            <a:endParaRPr lang="en-US" dirty="0" smtClean="0"/>
          </a:p>
          <a:p>
            <a:pPr marL="0" indent="0">
              <a:buNone/>
            </a:pPr>
            <a:r>
              <a:rPr lang="en-US" dirty="0" smtClean="0"/>
              <a:t>7. Trauma intensive care unit.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4.Identify and categorize patients into the appropriate pathophysiological state and admit to a critical  pathway:</a:t>
            </a:r>
            <a:endParaRPr lang="en-US" dirty="0"/>
          </a:p>
        </p:txBody>
      </p:sp>
      <p:sp>
        <p:nvSpPr>
          <p:cNvPr id="3" name="Content Placeholder 2"/>
          <p:cNvSpPr>
            <a:spLocks noGrp="1"/>
          </p:cNvSpPr>
          <p:nvPr>
            <p:ph idx="1"/>
          </p:nvPr>
        </p:nvSpPr>
        <p:spPr>
          <a:xfrm>
            <a:off x="838200" y="2691685"/>
            <a:ext cx="10515600" cy="4304026"/>
          </a:xfrm>
        </p:spPr>
        <p:txBody>
          <a:bodyPr>
            <a:normAutofit/>
          </a:bodyPr>
          <a:lstStyle/>
          <a:p>
            <a:pPr marL="514350" indent="-514350">
              <a:buAutoNum type="arabicPeriod"/>
            </a:pPr>
            <a:r>
              <a:rPr lang="en-US" u="sng" dirty="0" smtClean="0"/>
              <a:t>Trauma.</a:t>
            </a:r>
            <a:endParaRPr lang="en-US" u="sng" dirty="0" smtClean="0"/>
          </a:p>
          <a:p>
            <a:r>
              <a:rPr lang="en-US" dirty="0" smtClean="0"/>
              <a:t>Includes head injury, chest wall injury, abdominal stub wound, fractures of the skull, burns of more than 25%.</a:t>
            </a:r>
            <a:endParaRPr lang="en-US" dirty="0" smtClean="0"/>
          </a:p>
          <a:p>
            <a:r>
              <a:rPr lang="en-US" dirty="0" smtClean="0"/>
              <a:t>Here, look for bleeding, CSF leakage from the nose, altered breathing pattern, leakage of abdominal contents, dehydration, edema of the whole body, cyanosis.</a:t>
            </a:r>
            <a:endParaRPr lang="en-US" dirty="0" smtClean="0"/>
          </a:p>
          <a:p>
            <a:pPr marL="514350" indent="-514350">
              <a:buAutoNum type="arabicPeriod" startAt="2"/>
            </a:pPr>
            <a:r>
              <a:rPr lang="en-US" u="sng" dirty="0" smtClean="0"/>
              <a:t>Sepsis.</a:t>
            </a:r>
            <a:endParaRPr lang="en-US" u="sng" dirty="0" smtClean="0"/>
          </a:p>
          <a:p>
            <a:r>
              <a:rPr lang="en-US" dirty="0" smtClean="0"/>
              <a:t>Characterized by:</a:t>
            </a:r>
            <a:endParaRPr lang="en-US" dirty="0" smtClean="0"/>
          </a:p>
          <a:p>
            <a:r>
              <a:rPr lang="en-US" dirty="0" smtClean="0"/>
              <a:t>Very high temp,restlessness,tachychardia, tachypnea, convulsion, Diarrhea and vomiting.</a:t>
            </a:r>
            <a:endParaRPr lang="en-US" dirty="0" smtClean="0"/>
          </a:p>
          <a:p>
            <a:pPr marL="0" indent="0">
              <a:buNone/>
            </a:pPr>
            <a:endParaRPr lang="en-US" dirty="0" smtClean="0"/>
          </a:p>
          <a:p>
            <a:pPr marL="0" indent="0">
              <a:buNone/>
            </a:pPr>
            <a:endParaRPr lang="en-US" sz="12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br>
              <a:rPr lang="en-US" dirty="0" smtClean="0"/>
            </a:br>
            <a:r>
              <a:rPr lang="en-US" dirty="0" smtClean="0"/>
              <a:t>3. </a:t>
            </a:r>
            <a:r>
              <a:rPr lang="en-US" u="sng" dirty="0" smtClean="0"/>
              <a:t>Cardiac Abnormalities</a:t>
            </a:r>
            <a:endParaRPr lang="en-US" u="sng" dirty="0"/>
          </a:p>
        </p:txBody>
      </p:sp>
      <p:sp>
        <p:nvSpPr>
          <p:cNvPr id="3" name="Content Placeholder 2"/>
          <p:cNvSpPr>
            <a:spLocks noGrp="1"/>
          </p:cNvSpPr>
          <p:nvPr>
            <p:ph idx="1"/>
          </p:nvPr>
        </p:nvSpPr>
        <p:spPr/>
        <p:txBody>
          <a:bodyPr>
            <a:normAutofit/>
          </a:bodyPr>
          <a:lstStyle/>
          <a:p>
            <a:r>
              <a:rPr lang="en-US" dirty="0" smtClean="0"/>
              <a:t>Capillary refill of more than 3 sec.</a:t>
            </a:r>
            <a:endParaRPr lang="en-US" dirty="0" smtClean="0"/>
          </a:p>
          <a:p>
            <a:r>
              <a:rPr lang="en-US" dirty="0" smtClean="0"/>
              <a:t>Radial pulse more than normal.</a:t>
            </a:r>
            <a:endParaRPr lang="en-US" dirty="0" smtClean="0"/>
          </a:p>
          <a:p>
            <a:r>
              <a:rPr lang="en-US" dirty="0" smtClean="0"/>
              <a:t>Cold skin.</a:t>
            </a:r>
            <a:endParaRPr lang="en-US" dirty="0" smtClean="0"/>
          </a:p>
          <a:p>
            <a:r>
              <a:rPr lang="en-US" dirty="0" smtClean="0"/>
              <a:t>Hypotension.</a:t>
            </a:r>
            <a:endParaRPr lang="en-US" dirty="0" smtClean="0"/>
          </a:p>
          <a:p>
            <a:r>
              <a:rPr lang="en-US" dirty="0" smtClean="0"/>
              <a:t>Wide pulse pressure.</a:t>
            </a:r>
            <a:endParaRPr lang="en-US" dirty="0" smtClean="0"/>
          </a:p>
          <a:p>
            <a:r>
              <a:rPr lang="en-US" dirty="0" smtClean="0"/>
              <a:t>Body temp. less than 35 Celsius.</a:t>
            </a:r>
            <a:endParaRPr lang="en-US" dirty="0" smtClean="0"/>
          </a:p>
          <a:p>
            <a:r>
              <a:rPr lang="en-US" dirty="0" smtClean="0"/>
              <a:t>Palmar pallor due to anemia.</a:t>
            </a:r>
            <a:endParaRPr lang="en-US" dirty="0" smtClean="0"/>
          </a:p>
          <a:p>
            <a:r>
              <a:rPr lang="en-US" dirty="0" smtClean="0"/>
              <a:t>Venous jugular pressure higher.</a:t>
            </a:r>
            <a:endParaRPr lang="en-US" dirty="0" smtClean="0"/>
          </a:p>
          <a:p>
            <a:r>
              <a:rPr lang="en-US" dirty="0" smtClean="0"/>
              <a:t>Abnormal ECG wave.</a:t>
            </a:r>
            <a:endParaRPr lang="en-US" dirty="0" smtClean="0"/>
          </a:p>
          <a:p>
            <a:endParaRPr lang="en-US" dirty="0" smtClean="0"/>
          </a:p>
          <a:p>
            <a:endParaRPr lang="en-US" dirty="0" smtClean="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a:t>
            </a:r>
            <a:endParaRPr lang="en-US" u="sng" dirty="0"/>
          </a:p>
        </p:txBody>
      </p:sp>
      <p:sp>
        <p:nvSpPr>
          <p:cNvPr id="3" name="Content Placeholder 2"/>
          <p:cNvSpPr>
            <a:spLocks noGrp="1"/>
          </p:cNvSpPr>
          <p:nvPr>
            <p:ph idx="1"/>
          </p:nvPr>
        </p:nvSpPr>
        <p:spPr/>
        <p:txBody>
          <a:bodyPr/>
          <a:lstStyle/>
          <a:p>
            <a:r>
              <a:rPr lang="en-US" dirty="0" smtClean="0"/>
              <a:t>Enlarged heart on x-ray.</a:t>
            </a:r>
            <a:endParaRPr lang="en-US" dirty="0" smtClean="0"/>
          </a:p>
          <a:p>
            <a:r>
              <a:rPr lang="en-US" dirty="0" smtClean="0"/>
              <a:t>Heart murmurs.</a:t>
            </a:r>
            <a:endParaRPr lang="en-US" dirty="0" smtClean="0"/>
          </a:p>
          <a:p>
            <a:r>
              <a:rPr lang="en-US" dirty="0" smtClean="0"/>
              <a:t>Severe chest pains.</a:t>
            </a:r>
            <a:endParaRPr lang="en-US" dirty="0" smtClean="0"/>
          </a:p>
          <a:p>
            <a:r>
              <a:rPr lang="en-US" dirty="0" smtClean="0"/>
              <a:t>Edema of the lower limps.</a:t>
            </a:r>
            <a:endParaRPr lang="en-US" dirty="0" smtClean="0"/>
          </a:p>
          <a:p>
            <a:r>
              <a:rPr lang="en-US" dirty="0" smtClean="0"/>
              <a:t>Reduced urinary output.</a:t>
            </a:r>
            <a:endParaRPr lang="en-US" dirty="0" smtClean="0"/>
          </a:p>
          <a:p>
            <a:r>
              <a:rPr lang="en-US" dirty="0" smtClean="0"/>
              <a:t>Coughing, hemoptysis, tachypnea, cardiac tamponade.</a:t>
            </a:r>
            <a:endParaRPr lang="en-US" dirty="0" smtClean="0"/>
          </a:p>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a:t>
            </a:r>
            <a:endParaRPr lang="en-US" u="sng" dirty="0"/>
          </a:p>
        </p:txBody>
      </p:sp>
      <p:sp>
        <p:nvSpPr>
          <p:cNvPr id="3" name="Content Placeholder 2"/>
          <p:cNvSpPr>
            <a:spLocks noGrp="1"/>
          </p:cNvSpPr>
          <p:nvPr>
            <p:ph idx="1"/>
          </p:nvPr>
        </p:nvSpPr>
        <p:spPr/>
        <p:txBody>
          <a:bodyPr/>
          <a:lstStyle/>
          <a:p>
            <a:pPr marL="0" indent="0">
              <a:buNone/>
            </a:pPr>
            <a:r>
              <a:rPr lang="en-US" u="sng" dirty="0" smtClean="0"/>
              <a:t>Most common forms of poisoning include:</a:t>
            </a:r>
            <a:endParaRPr lang="en-US" u="sng" dirty="0" smtClean="0"/>
          </a:p>
          <a:p>
            <a:r>
              <a:rPr lang="en-US" dirty="0" smtClean="0"/>
              <a:t>Organophosphate.</a:t>
            </a:r>
            <a:endParaRPr lang="en-US" dirty="0" smtClean="0"/>
          </a:p>
          <a:p>
            <a:r>
              <a:rPr lang="en-US" dirty="0" smtClean="0"/>
              <a:t>Acetylsalicylic acid,</a:t>
            </a:r>
            <a:endParaRPr lang="en-US" dirty="0" smtClean="0"/>
          </a:p>
          <a:p>
            <a:r>
              <a:rPr lang="en-US" dirty="0" smtClean="0"/>
              <a:t>Paracetamol poisoning,</a:t>
            </a:r>
            <a:endParaRPr lang="en-US" dirty="0" smtClean="0"/>
          </a:p>
          <a:p>
            <a:r>
              <a:rPr lang="en-US" dirty="0" smtClean="0"/>
              <a:t>Barbiturate poisoning</a:t>
            </a:r>
            <a:endParaRPr lang="en-US" dirty="0" smtClean="0"/>
          </a:p>
          <a:p>
            <a:r>
              <a:rPr lang="en-US" dirty="0" smtClean="0"/>
              <a:t>Alcoholic poisoning</a:t>
            </a:r>
            <a:endParaRPr lang="en-US" dirty="0" smtClean="0"/>
          </a:p>
          <a:p>
            <a:r>
              <a:rPr lang="en-US" dirty="0" smtClean="0"/>
              <a:t>Carbon monoxide poisoning</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00000"/>
              </a:lnSpc>
              <a:spcBef>
                <a:spcPts val="0"/>
              </a:spcBef>
            </a:pPr>
            <a:r>
              <a:rPr lang="en-US" sz="2400" u="sng" dirty="0" smtClean="0">
                <a:solidFill>
                  <a:prstClr val="black"/>
                </a:solidFill>
                <a:latin typeface="Calibri" panose="020F0502020204030204"/>
              </a:rPr>
              <a:t>LESSON OBJECTIVES</a:t>
            </a:r>
            <a:br>
              <a:rPr lang="en-US" sz="2400" u="sng" dirty="0" smtClean="0">
                <a:solidFill>
                  <a:prstClr val="black"/>
                </a:solidFill>
                <a:latin typeface="Calibri" panose="020F0502020204030204"/>
              </a:rPr>
            </a:br>
            <a:endParaRPr lang="en-US" sz="5400" dirty="0"/>
          </a:p>
        </p:txBody>
      </p:sp>
      <p:sp>
        <p:nvSpPr>
          <p:cNvPr id="3" name="Content Placeholder 2"/>
          <p:cNvSpPr>
            <a:spLocks noGrp="1"/>
          </p:cNvSpPr>
          <p:nvPr>
            <p:ph idx="1"/>
          </p:nvPr>
        </p:nvSpPr>
        <p:spPr>
          <a:xfrm>
            <a:off x="742704" y="919578"/>
            <a:ext cx="8946541" cy="4195481"/>
          </a:xfrm>
        </p:spPr>
        <p:txBody>
          <a:bodyPr/>
          <a:lstStyle/>
          <a:p>
            <a:pPr marL="0" indent="0">
              <a:buNone/>
            </a:pPr>
            <a:r>
              <a:rPr lang="en-US" dirty="0" smtClean="0"/>
              <a:t> </a:t>
            </a:r>
            <a:endParaRPr lang="en-US" dirty="0"/>
          </a:p>
        </p:txBody>
      </p:sp>
      <p:sp>
        <p:nvSpPr>
          <p:cNvPr id="4" name="Rectangle 3"/>
          <p:cNvSpPr/>
          <p:nvPr/>
        </p:nvSpPr>
        <p:spPr>
          <a:xfrm>
            <a:off x="884349" y="1136788"/>
            <a:ext cx="6096000" cy="4524315"/>
          </a:xfrm>
          <a:prstGeom prst="rect">
            <a:avLst/>
          </a:prstGeom>
        </p:spPr>
        <p:txBody>
          <a:bodyPr>
            <a:spAutoFit/>
          </a:bodyPr>
          <a:lstStyle/>
          <a:p>
            <a:r>
              <a:rPr lang="en-US" dirty="0" smtClean="0"/>
              <a:t>By the end of the lesson, the learner will be able to,</a:t>
            </a:r>
            <a:endParaRPr lang="en-US" dirty="0" smtClean="0"/>
          </a:p>
          <a:p>
            <a:r>
              <a:rPr lang="en-US" dirty="0" smtClean="0"/>
              <a:t>1.Define terms related to critically ill patient:</a:t>
            </a:r>
            <a:endParaRPr lang="en-US" dirty="0" smtClean="0"/>
          </a:p>
          <a:p>
            <a:r>
              <a:rPr lang="en-US" dirty="0" smtClean="0"/>
              <a:t>-Critical</a:t>
            </a:r>
            <a:endParaRPr lang="en-US" dirty="0" smtClean="0"/>
          </a:p>
          <a:p>
            <a:r>
              <a:rPr lang="en-US" dirty="0" smtClean="0"/>
              <a:t>-Critical care</a:t>
            </a:r>
            <a:endParaRPr lang="en-US" dirty="0" smtClean="0"/>
          </a:p>
          <a:p>
            <a:r>
              <a:rPr lang="en-US" dirty="0" smtClean="0"/>
              <a:t>-Critical illness</a:t>
            </a:r>
            <a:endParaRPr lang="en-US" dirty="0" smtClean="0"/>
          </a:p>
          <a:p>
            <a:r>
              <a:rPr lang="en-US" dirty="0" smtClean="0"/>
              <a:t>-Coma</a:t>
            </a:r>
            <a:endParaRPr lang="en-US" dirty="0" smtClean="0"/>
          </a:p>
          <a:p>
            <a:r>
              <a:rPr lang="en-US" dirty="0" smtClean="0"/>
              <a:t>-Critical care nursing</a:t>
            </a:r>
            <a:endParaRPr lang="en-US" dirty="0" smtClean="0"/>
          </a:p>
          <a:p>
            <a:endParaRPr lang="en-US" dirty="0"/>
          </a:p>
          <a:p>
            <a:r>
              <a:rPr lang="en-US" dirty="0" smtClean="0"/>
              <a:t>2. Describe the types of critically ill patients.</a:t>
            </a:r>
            <a:endParaRPr lang="en-US" dirty="0" smtClean="0"/>
          </a:p>
          <a:p>
            <a:r>
              <a:rPr lang="en-US" dirty="0" smtClean="0"/>
              <a:t>3. Describe the critical care facilities</a:t>
            </a:r>
            <a:endParaRPr lang="en-US" dirty="0" smtClean="0"/>
          </a:p>
          <a:p>
            <a:r>
              <a:rPr lang="en-US" dirty="0" smtClean="0"/>
              <a:t>4. To identify and categorize patients into the appropriate pathophysiological state and admit to a critical pathway.</a:t>
            </a:r>
            <a:endParaRPr lang="en-US" dirty="0" smtClean="0"/>
          </a:p>
          <a:p>
            <a:r>
              <a:rPr lang="en-US" dirty="0"/>
              <a:t> </a:t>
            </a:r>
            <a:r>
              <a:rPr lang="en-US" dirty="0" smtClean="0"/>
              <a:t>       -Trauma.</a:t>
            </a:r>
            <a:endParaRPr lang="en-US" dirty="0" smtClean="0"/>
          </a:p>
          <a:p>
            <a:r>
              <a:rPr lang="en-US" dirty="0"/>
              <a:t> </a:t>
            </a:r>
            <a:r>
              <a:rPr lang="en-US" dirty="0" smtClean="0"/>
              <a:t>       -Sepsis.</a:t>
            </a:r>
            <a:endParaRPr lang="en-US" dirty="0" smtClean="0"/>
          </a:p>
          <a:p>
            <a:r>
              <a:rPr lang="en-US" dirty="0"/>
              <a:t> </a:t>
            </a:r>
            <a:r>
              <a:rPr lang="en-US" dirty="0" smtClean="0"/>
              <a:t>       -Coma(unconscious patient).</a:t>
            </a:r>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u="sng" dirty="0" smtClean="0"/>
              <a:t>ASSES THE AIRWAY, BREATHING AND CIRCULATION OF ANY FORM OF POISONING</a:t>
            </a:r>
            <a:endParaRPr lang="en-US" u="sng"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u="sng" dirty="0" smtClean="0"/>
              <a:t>AIRWAY</a:t>
            </a:r>
            <a:endParaRPr lang="en-US" u="sng" dirty="0" smtClean="0"/>
          </a:p>
          <a:p>
            <a:r>
              <a:rPr lang="en-US" dirty="0" smtClean="0"/>
              <a:t>Check the airway for secretions, patency</a:t>
            </a:r>
            <a:endParaRPr lang="en-US" dirty="0" smtClean="0"/>
          </a:p>
          <a:p>
            <a:r>
              <a:rPr lang="en-US" dirty="0" smtClean="0"/>
              <a:t>Remove secretions through suctioning.</a:t>
            </a:r>
            <a:endParaRPr lang="en-US" dirty="0" smtClean="0"/>
          </a:p>
          <a:p>
            <a:r>
              <a:rPr lang="en-US" dirty="0" smtClean="0"/>
              <a:t>Open the airway through head tilt and chin lift maneuvers and jaw thrust maneuvers to open the airway and prevent falling back of the tongue. </a:t>
            </a:r>
            <a:endParaRPr lang="en-US" dirty="0" smtClean="0"/>
          </a:p>
          <a:p>
            <a:r>
              <a:rPr lang="en-US" dirty="0" smtClean="0"/>
              <a:t>Prop up the patient in bed to ease breathing.</a:t>
            </a:r>
            <a:endParaRPr lang="en-US" dirty="0" smtClean="0"/>
          </a:p>
          <a:p>
            <a:r>
              <a:rPr lang="en-US" dirty="0" smtClean="0"/>
              <a:t>Administer humidified oxygen by mask to prevent tissue hypoxia.</a:t>
            </a:r>
            <a:endParaRPr lang="en-US" dirty="0" smtClean="0"/>
          </a:p>
          <a:p>
            <a:r>
              <a:rPr lang="en-US" dirty="0" smtClean="0"/>
              <a:t>Monitor the effectiveness of the oxygen therapy through observation of the vital signs, skin color for cyanosis.</a:t>
            </a:r>
            <a:endParaRPr lang="en-US" dirty="0" smtClean="0"/>
          </a:p>
          <a:p>
            <a:r>
              <a:rPr lang="en-US" dirty="0" smtClean="0"/>
              <a:t>Insert the airway to maintain patency.</a:t>
            </a:r>
            <a:endParaRPr lang="en-US" dirty="0" smtClean="0"/>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BREATHING</a:t>
            </a:r>
            <a:endParaRPr lang="en-US" u="sng" dirty="0"/>
          </a:p>
        </p:txBody>
      </p:sp>
      <p:sp>
        <p:nvSpPr>
          <p:cNvPr id="3" name="Content Placeholder 2"/>
          <p:cNvSpPr>
            <a:spLocks noGrp="1"/>
          </p:cNvSpPr>
          <p:nvPr>
            <p:ph idx="1"/>
          </p:nvPr>
        </p:nvSpPr>
        <p:spPr/>
        <p:txBody>
          <a:bodyPr/>
          <a:lstStyle/>
          <a:p>
            <a:r>
              <a:rPr lang="en-US" dirty="0" smtClean="0"/>
              <a:t>Check the smell of acetone and alcohol.</a:t>
            </a:r>
            <a:endParaRPr lang="en-US" dirty="0" smtClean="0"/>
          </a:p>
          <a:p>
            <a:r>
              <a:rPr lang="en-US" dirty="0" smtClean="0"/>
              <a:t>Check for the rise and fall of the chest.</a:t>
            </a:r>
            <a:endParaRPr lang="en-US" dirty="0" smtClean="0"/>
          </a:p>
          <a:p>
            <a:r>
              <a:rPr lang="en-US" dirty="0" smtClean="0"/>
              <a:t>Count respirations.</a:t>
            </a:r>
            <a:endParaRPr lang="en-US" dirty="0" smtClean="0"/>
          </a:p>
          <a:p>
            <a:r>
              <a:rPr lang="en-US" dirty="0" smtClean="0"/>
              <a:t>Give oxygen by mask 2-4 litres per hr.</a:t>
            </a:r>
            <a:endParaRPr lang="en-US" dirty="0" smtClean="0"/>
          </a:p>
          <a:p>
            <a:r>
              <a:rPr lang="en-US" dirty="0" smtClean="0"/>
              <a:t>Monitor breathing quarter hourly.</a:t>
            </a:r>
            <a:endParaRPr lang="en-US" dirty="0" smtClean="0"/>
          </a:p>
          <a:p>
            <a:r>
              <a:rPr lang="en-US" dirty="0" smtClean="0"/>
              <a:t>Listen for normal breaths sounds.</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CIRCULATION</a:t>
            </a:r>
            <a:endParaRPr lang="en-US" u="sng" dirty="0"/>
          </a:p>
        </p:txBody>
      </p:sp>
      <p:sp>
        <p:nvSpPr>
          <p:cNvPr id="3" name="Content Placeholder 2"/>
          <p:cNvSpPr>
            <a:spLocks noGrp="1"/>
          </p:cNvSpPr>
          <p:nvPr>
            <p:ph idx="1"/>
          </p:nvPr>
        </p:nvSpPr>
        <p:spPr/>
        <p:txBody>
          <a:bodyPr>
            <a:normAutofit/>
          </a:bodyPr>
          <a:lstStyle/>
          <a:p>
            <a:r>
              <a:rPr lang="en-US" dirty="0" smtClean="0"/>
              <a:t>Check capillary refill</a:t>
            </a:r>
            <a:endParaRPr lang="en-US" dirty="0" smtClean="0"/>
          </a:p>
          <a:p>
            <a:r>
              <a:rPr lang="en-US" dirty="0" smtClean="0"/>
              <a:t>Check for palmar pallor.</a:t>
            </a:r>
            <a:endParaRPr lang="en-US" dirty="0" smtClean="0"/>
          </a:p>
          <a:p>
            <a:r>
              <a:rPr lang="en-US" dirty="0" smtClean="0"/>
              <a:t>Check for radial pulse.</a:t>
            </a:r>
            <a:endParaRPr lang="en-US" dirty="0" smtClean="0"/>
          </a:p>
          <a:p>
            <a:r>
              <a:rPr lang="en-US" dirty="0" smtClean="0"/>
              <a:t>Check for clubbing of fingers.</a:t>
            </a:r>
            <a:endParaRPr lang="en-US" dirty="0" smtClean="0"/>
          </a:p>
          <a:p>
            <a:r>
              <a:rPr lang="en-US" dirty="0" smtClean="0"/>
              <a:t>Take the blood pressure.</a:t>
            </a:r>
            <a:endParaRPr lang="en-US" dirty="0" smtClean="0"/>
          </a:p>
          <a:p>
            <a:r>
              <a:rPr lang="en-US" dirty="0" smtClean="0"/>
              <a:t>Take the body temperature.</a:t>
            </a:r>
            <a:endParaRPr lang="en-US" dirty="0" smtClean="0"/>
          </a:p>
          <a:p>
            <a:r>
              <a:rPr lang="en-US" dirty="0" smtClean="0"/>
              <a:t>Take the carotid pulse.</a:t>
            </a:r>
            <a:endParaRPr lang="en-US" dirty="0" smtClean="0"/>
          </a:p>
          <a:p>
            <a:r>
              <a:rPr lang="en-US" dirty="0" smtClean="0"/>
              <a:t>Listen for heart murmurs.</a:t>
            </a:r>
            <a:endParaRPr lang="en-US" dirty="0" smtClean="0"/>
          </a:p>
          <a:p>
            <a:r>
              <a:rPr lang="en-US" dirty="0" smtClean="0"/>
              <a:t>Measure the arterial oxygen concentration by </a:t>
            </a:r>
            <a:r>
              <a:rPr lang="en-US" dirty="0" err="1" smtClean="0"/>
              <a:t>pulseoximeter</a:t>
            </a:r>
            <a:r>
              <a:rPr lang="en-US" dirty="0" smtClean="0"/>
              <a:t>.</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ASSIGNMENT</a:t>
            </a:r>
            <a:endParaRPr lang="en-US" u="sng" dirty="0"/>
          </a:p>
        </p:txBody>
      </p:sp>
      <p:sp>
        <p:nvSpPr>
          <p:cNvPr id="3" name="Content Placeholder 2"/>
          <p:cNvSpPr>
            <a:spLocks noGrp="1"/>
          </p:cNvSpPr>
          <p:nvPr>
            <p:ph idx="1"/>
          </p:nvPr>
        </p:nvSpPr>
        <p:spPr/>
        <p:txBody>
          <a:bodyPr/>
          <a:lstStyle/>
          <a:p>
            <a:pPr marL="0" indent="0">
              <a:buNone/>
            </a:pPr>
            <a:r>
              <a:rPr lang="en-US" dirty="0" smtClean="0"/>
              <a:t>Q1).Discuss the assessment of a critically ill patient using the Glasgow Coma scale ( 10 marks).</a:t>
            </a:r>
            <a:endParaRPr lang="en-US" dirty="0" smtClean="0"/>
          </a:p>
          <a:p>
            <a:pPr marL="0" indent="0">
              <a:buNone/>
            </a:pPr>
            <a:r>
              <a:rPr lang="en-US" dirty="0"/>
              <a:t> </a:t>
            </a:r>
            <a:r>
              <a:rPr lang="en-US" dirty="0" smtClean="0"/>
              <a:t>                         </a:t>
            </a:r>
            <a:r>
              <a:rPr lang="en-US" u="sng" dirty="0" smtClean="0"/>
              <a:t>Outline</a:t>
            </a:r>
            <a:endParaRPr lang="en-US" u="sng" dirty="0" smtClean="0"/>
          </a:p>
          <a:p>
            <a:r>
              <a:rPr lang="en-US" dirty="0" smtClean="0"/>
              <a:t> Define Glasgow coma scale   ( 2 marks).</a:t>
            </a:r>
            <a:endParaRPr lang="en-US" dirty="0" smtClean="0"/>
          </a:p>
          <a:p>
            <a:r>
              <a:rPr lang="en-US" dirty="0"/>
              <a:t> </a:t>
            </a:r>
            <a:r>
              <a:rPr lang="en-US" dirty="0" smtClean="0"/>
              <a:t>Describe the components of Glasgow coma scale (4 marks).</a:t>
            </a:r>
            <a:endParaRPr lang="en-US" dirty="0" smtClean="0"/>
          </a:p>
          <a:p>
            <a:r>
              <a:rPr lang="en-US" dirty="0"/>
              <a:t> </a:t>
            </a:r>
            <a:r>
              <a:rPr lang="en-US" dirty="0" smtClean="0"/>
              <a:t>Interpret the Glasgow coma scale   ( 4 marks).</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THE UNCONCIOUS PATIENT</a:t>
            </a:r>
            <a:endParaRPr lang="en-US" u="sng" dirty="0"/>
          </a:p>
        </p:txBody>
      </p:sp>
      <p:sp>
        <p:nvSpPr>
          <p:cNvPr id="3" name="Content Placeholder 2"/>
          <p:cNvSpPr>
            <a:spLocks noGrp="1"/>
          </p:cNvSpPr>
          <p:nvPr>
            <p:ph idx="1"/>
          </p:nvPr>
        </p:nvSpPr>
        <p:spPr/>
        <p:txBody>
          <a:bodyPr/>
          <a:lstStyle/>
          <a:p>
            <a:pPr marL="0" indent="0">
              <a:buNone/>
            </a:pPr>
            <a:r>
              <a:rPr lang="en-US" dirty="0" smtClean="0"/>
              <a:t>By the end of the lesson, the learner will be able to :</a:t>
            </a:r>
            <a:endParaRPr lang="en-US" dirty="0" smtClean="0"/>
          </a:p>
          <a:p>
            <a:r>
              <a:rPr lang="en-US" dirty="0" smtClean="0"/>
              <a:t>Define the unconscious patient.</a:t>
            </a:r>
            <a:endParaRPr lang="en-US" dirty="0" smtClean="0"/>
          </a:p>
          <a:p>
            <a:r>
              <a:rPr lang="en-US" dirty="0" smtClean="0"/>
              <a:t>Define unconsciousness.</a:t>
            </a:r>
            <a:endParaRPr lang="en-US" dirty="0" smtClean="0"/>
          </a:p>
          <a:p>
            <a:r>
              <a:rPr lang="en-US" dirty="0" smtClean="0"/>
              <a:t>Define loss of consciousness.</a:t>
            </a:r>
            <a:endParaRPr lang="en-US" dirty="0" smtClean="0"/>
          </a:p>
          <a:p>
            <a:r>
              <a:rPr lang="en-US" dirty="0" smtClean="0"/>
              <a:t>Describe the causes of unconsciousness.</a:t>
            </a:r>
            <a:endParaRPr lang="en-US" dirty="0" smtClean="0"/>
          </a:p>
          <a:p>
            <a:r>
              <a:rPr lang="en-US" dirty="0" smtClean="0"/>
              <a:t>List the symptoms associated with loss of consciousness.</a:t>
            </a:r>
            <a:endParaRPr lang="en-US" dirty="0" smtClean="0"/>
          </a:p>
          <a:p>
            <a:r>
              <a:rPr lang="en-US" dirty="0" smtClean="0"/>
              <a:t>List the complications of unconscious patients.</a:t>
            </a:r>
            <a:endParaRPr lang="en-US" dirty="0" smtClean="0"/>
          </a:p>
          <a:p>
            <a:r>
              <a:rPr lang="en-US" dirty="0" smtClean="0"/>
              <a:t>Describe the nursing care of unconscious patients.</a:t>
            </a:r>
            <a:endParaRPr lang="en-US" dirty="0" smtClean="0"/>
          </a:p>
          <a:p>
            <a:pPr marL="0" indent="0">
              <a:buNone/>
            </a:pPr>
            <a:endParaRPr lang="en-US" dirty="0" smtClean="0"/>
          </a:p>
          <a:p>
            <a:pPr marL="0" indent="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DEFINITION OF TERMS</a:t>
            </a:r>
            <a:endParaRPr lang="en-US" u="sng" dirty="0"/>
          </a:p>
        </p:txBody>
      </p:sp>
      <p:sp>
        <p:nvSpPr>
          <p:cNvPr id="3" name="Content Placeholder 2"/>
          <p:cNvSpPr>
            <a:spLocks noGrp="1"/>
          </p:cNvSpPr>
          <p:nvPr>
            <p:ph idx="1"/>
          </p:nvPr>
        </p:nvSpPr>
        <p:spPr>
          <a:xfrm>
            <a:off x="838200" y="1308100"/>
            <a:ext cx="10515600" cy="5549899"/>
          </a:xfrm>
        </p:spPr>
        <p:txBody>
          <a:bodyPr>
            <a:normAutofit/>
          </a:bodyPr>
          <a:lstStyle/>
          <a:p>
            <a:r>
              <a:rPr lang="en-US" u="sng" dirty="0" smtClean="0"/>
              <a:t>Unconscious patient -  </a:t>
            </a:r>
            <a:endParaRPr lang="en-US" u="sng" dirty="0" smtClean="0"/>
          </a:p>
          <a:p>
            <a:pPr marL="0" indent="0">
              <a:buNone/>
            </a:pPr>
            <a:r>
              <a:rPr lang="en-US" u="sng" dirty="0"/>
              <a:t> </a:t>
            </a:r>
            <a:r>
              <a:rPr lang="en-US" u="sng" dirty="0" smtClean="0"/>
              <a:t> </a:t>
            </a:r>
            <a:r>
              <a:rPr lang="en-US" dirty="0" smtClean="0"/>
              <a:t>This is a category of patient with severely impaired awareness of oneself and one’s surrounding.</a:t>
            </a:r>
            <a:endParaRPr lang="en-US" dirty="0" smtClean="0"/>
          </a:p>
          <a:p>
            <a:endParaRPr lang="en-US" dirty="0" smtClean="0"/>
          </a:p>
          <a:p>
            <a:r>
              <a:rPr lang="en-US" u="sng" dirty="0" smtClean="0"/>
              <a:t>Unconsciousness</a:t>
            </a:r>
            <a:r>
              <a:rPr lang="en-US" dirty="0" smtClean="0"/>
              <a:t>       </a:t>
            </a:r>
            <a:endParaRPr lang="en-US" dirty="0" smtClean="0"/>
          </a:p>
          <a:p>
            <a:pPr marL="0" indent="0">
              <a:buNone/>
            </a:pPr>
            <a:r>
              <a:rPr lang="en-US" dirty="0" smtClean="0"/>
              <a:t>  - This is when a person is unable to respond to people and activities.</a:t>
            </a:r>
            <a:endParaRPr lang="en-US" dirty="0" smtClean="0"/>
          </a:p>
          <a:p>
            <a:pPr marL="0" indent="0">
              <a:buNone/>
            </a:pPr>
            <a:r>
              <a:rPr lang="en-US" dirty="0" smtClean="0"/>
              <a:t>  -This is often called coma or being in comatose state.</a:t>
            </a:r>
            <a:endParaRPr lang="en-US" dirty="0" smtClean="0"/>
          </a:p>
          <a:p>
            <a:pPr marL="0" indent="0">
              <a:buNone/>
            </a:pPr>
            <a:r>
              <a:rPr lang="en-US" dirty="0" smtClean="0"/>
              <a:t>  -Fainting due to a drop in the blood pressure and a decrease of the  oxygen supply to the brain is a temporary loss of consciousness.</a:t>
            </a:r>
            <a:endParaRPr lang="en-US" dirty="0" smtClean="0"/>
          </a:p>
          <a:p>
            <a:pPr marL="0" indent="0">
              <a:buNone/>
            </a:pPr>
            <a:endParaRPr lang="en-US" dirty="0" smtClean="0"/>
          </a:p>
          <a:p>
            <a:r>
              <a:rPr lang="en-US" u="sng" dirty="0" smtClean="0"/>
              <a:t>Loss of consciousness</a:t>
            </a:r>
            <a:r>
              <a:rPr lang="en-US" dirty="0" smtClean="0"/>
              <a:t>  - This may occur as a result of traumatic brain injury, brain hypoxia, severe poisoning with drugs that depress the  activity of the nervous system e.g. Alcohol, other hypnotic drugs or the sedative drugs and severe fatigue.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CAUSES OF UNCONCIOUSNESS</a:t>
            </a:r>
            <a:endParaRPr lang="en-US" u="sng" dirty="0"/>
          </a:p>
        </p:txBody>
      </p:sp>
      <p:sp>
        <p:nvSpPr>
          <p:cNvPr id="3" name="Content Placeholder 2"/>
          <p:cNvSpPr>
            <a:spLocks noGrp="1"/>
          </p:cNvSpPr>
          <p:nvPr>
            <p:ph idx="1"/>
          </p:nvPr>
        </p:nvSpPr>
        <p:spPr/>
        <p:txBody>
          <a:bodyPr>
            <a:normAutofit fontScale="70000" lnSpcReduction="20000"/>
          </a:bodyPr>
          <a:lstStyle/>
          <a:p>
            <a:r>
              <a:rPr lang="en-US" dirty="0" smtClean="0"/>
              <a:t>Head injury           </a:t>
            </a:r>
            <a:endParaRPr lang="en-US" dirty="0" smtClean="0"/>
          </a:p>
          <a:p>
            <a:r>
              <a:rPr lang="en-US" dirty="0" smtClean="0"/>
              <a:t>Skull fracture                                         </a:t>
            </a:r>
            <a:endParaRPr lang="en-US" dirty="0" smtClean="0"/>
          </a:p>
          <a:p>
            <a:r>
              <a:rPr lang="en-US" dirty="0" smtClean="0"/>
              <a:t>Asphyxia</a:t>
            </a:r>
            <a:endParaRPr lang="en-US" dirty="0" smtClean="0"/>
          </a:p>
          <a:p>
            <a:r>
              <a:rPr lang="en-US" dirty="0" smtClean="0"/>
              <a:t>Fainting.</a:t>
            </a:r>
            <a:endParaRPr lang="en-US" dirty="0" smtClean="0"/>
          </a:p>
          <a:p>
            <a:r>
              <a:rPr lang="en-US" dirty="0" smtClean="0"/>
              <a:t>Extremes of body temperature</a:t>
            </a:r>
            <a:endParaRPr lang="en-US" dirty="0" smtClean="0"/>
          </a:p>
          <a:p>
            <a:r>
              <a:rPr lang="en-US" dirty="0" smtClean="0"/>
              <a:t>Cardiac arrest</a:t>
            </a:r>
            <a:endParaRPr lang="en-US" dirty="0" smtClean="0"/>
          </a:p>
          <a:p>
            <a:r>
              <a:rPr lang="en-US" dirty="0" smtClean="0"/>
              <a:t>Blood loss</a:t>
            </a:r>
            <a:endParaRPr lang="en-US" dirty="0" smtClean="0"/>
          </a:p>
          <a:p>
            <a:r>
              <a:rPr lang="en-US" dirty="0" smtClean="0"/>
              <a:t>Stroke</a:t>
            </a:r>
            <a:endParaRPr lang="en-US" dirty="0" smtClean="0"/>
          </a:p>
          <a:p>
            <a:r>
              <a:rPr lang="en-US" dirty="0" smtClean="0"/>
              <a:t>Epilepsy</a:t>
            </a:r>
            <a:endParaRPr lang="en-US" dirty="0" smtClean="0"/>
          </a:p>
          <a:p>
            <a:r>
              <a:rPr lang="en-US" dirty="0" smtClean="0"/>
              <a:t>Infantile convulsions</a:t>
            </a:r>
            <a:endParaRPr lang="en-US" dirty="0" smtClean="0"/>
          </a:p>
          <a:p>
            <a:r>
              <a:rPr lang="en-US" dirty="0" smtClean="0"/>
              <a:t>Hypoglycemia/Hyperglycemia</a:t>
            </a:r>
            <a:endParaRPr lang="en-US" dirty="0" smtClean="0"/>
          </a:p>
          <a:p>
            <a:r>
              <a:rPr lang="en-US" dirty="0" smtClean="0"/>
              <a:t>Drug overdose</a:t>
            </a:r>
            <a:endParaRPr lang="en-US" dirty="0" smtClean="0"/>
          </a:p>
          <a:p>
            <a:r>
              <a:rPr lang="en-US" dirty="0" smtClean="0"/>
              <a:t>Hypothermia</a:t>
            </a:r>
            <a:endParaRPr lang="en-US" dirty="0" smtClean="0"/>
          </a:p>
          <a:p>
            <a:r>
              <a:rPr lang="en-US" dirty="0" smtClean="0"/>
              <a:t>Poisoning substances.</a:t>
            </a:r>
            <a:endParaRPr lang="en-US" dirty="0" smtClean="0"/>
          </a:p>
          <a:p>
            <a:endParaRPr lang="en-US" dirty="0" smtClean="0"/>
          </a:p>
          <a:p>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MMEMONICS OF CAUSES OF UNCONCIOUSNESS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sz="3600" dirty="0" smtClean="0"/>
              <a:t>A E I O U M D M D                            A E I O U T I P S       </a:t>
            </a:r>
            <a:endParaRPr lang="en-US" sz="3600" dirty="0" smtClean="0"/>
          </a:p>
          <a:p>
            <a:r>
              <a:rPr lang="en-US" dirty="0" smtClean="0"/>
              <a:t>APOPLEXY                                                              - ALCOHOL</a:t>
            </a:r>
            <a:endParaRPr lang="en-US" dirty="0" smtClean="0"/>
          </a:p>
          <a:p>
            <a:r>
              <a:rPr lang="en-US" dirty="0" smtClean="0"/>
              <a:t>EPILEPSY                                                                 - EPILEPSY</a:t>
            </a:r>
            <a:endParaRPr lang="en-US" dirty="0" smtClean="0"/>
          </a:p>
          <a:p>
            <a:r>
              <a:rPr lang="en-US" dirty="0" smtClean="0"/>
              <a:t>INJURY                                                                    - INFECTION</a:t>
            </a:r>
            <a:endParaRPr lang="en-US" dirty="0" smtClean="0"/>
          </a:p>
          <a:p>
            <a:r>
              <a:rPr lang="en-US" dirty="0" smtClean="0"/>
              <a:t>OPIUM                                                                    - OVERDOSE</a:t>
            </a:r>
            <a:endParaRPr lang="en-US" dirty="0" smtClean="0"/>
          </a:p>
          <a:p>
            <a:r>
              <a:rPr lang="en-US" dirty="0" smtClean="0"/>
              <a:t>UREAMIA                                                                -UREAMIA</a:t>
            </a:r>
            <a:endParaRPr lang="en-US" dirty="0" smtClean="0"/>
          </a:p>
          <a:p>
            <a:r>
              <a:rPr lang="en-US" dirty="0" smtClean="0"/>
              <a:t>MENENGITIS                                                           - TRAUMA</a:t>
            </a:r>
            <a:endParaRPr lang="en-US" dirty="0" smtClean="0"/>
          </a:p>
          <a:p>
            <a:r>
              <a:rPr lang="en-US" dirty="0" smtClean="0"/>
              <a:t>DIABETES                                                                 - INSULIN</a:t>
            </a:r>
            <a:endParaRPr lang="en-US" dirty="0" smtClean="0"/>
          </a:p>
          <a:p>
            <a:r>
              <a:rPr lang="en-US" dirty="0" smtClean="0"/>
              <a:t>MALARIA                                                                 -  POISONING</a:t>
            </a:r>
            <a:endParaRPr lang="en-US" dirty="0" smtClean="0"/>
          </a:p>
          <a:p>
            <a:r>
              <a:rPr lang="en-US" dirty="0" smtClean="0"/>
              <a:t>DRUGS                                                                     - STROKE</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u="sng" dirty="0" smtClean="0"/>
              <a:t>SYMPTOMS ASSOCIATED WITH LOSS OF CONCIOUSNESS</a:t>
            </a:r>
            <a:endParaRPr lang="en-US" sz="3600" u="sng" dirty="0"/>
          </a:p>
        </p:txBody>
      </p:sp>
      <p:sp>
        <p:nvSpPr>
          <p:cNvPr id="3" name="Content Placeholder 2"/>
          <p:cNvSpPr>
            <a:spLocks noGrp="1"/>
          </p:cNvSpPr>
          <p:nvPr>
            <p:ph idx="1"/>
          </p:nvPr>
        </p:nvSpPr>
        <p:spPr/>
        <p:txBody>
          <a:bodyPr>
            <a:normAutofit fontScale="70000" lnSpcReduction="20000"/>
          </a:bodyPr>
          <a:lstStyle/>
          <a:p>
            <a:r>
              <a:rPr lang="en-US" dirty="0" smtClean="0"/>
              <a:t>GCS less than 13</a:t>
            </a:r>
            <a:endParaRPr lang="en-US" dirty="0" smtClean="0"/>
          </a:p>
          <a:p>
            <a:r>
              <a:rPr lang="en-US" dirty="0" smtClean="0"/>
              <a:t>Severe headache</a:t>
            </a:r>
            <a:endParaRPr lang="en-US" dirty="0" smtClean="0"/>
          </a:p>
          <a:p>
            <a:r>
              <a:rPr lang="en-US" dirty="0" smtClean="0"/>
              <a:t>Projectile vomiting</a:t>
            </a:r>
            <a:endParaRPr lang="en-US" dirty="0" smtClean="0"/>
          </a:p>
          <a:p>
            <a:r>
              <a:rPr lang="en-US" dirty="0" smtClean="0"/>
              <a:t>Papilledema</a:t>
            </a:r>
            <a:endParaRPr lang="en-US" dirty="0" smtClean="0"/>
          </a:p>
          <a:p>
            <a:r>
              <a:rPr lang="en-US" dirty="0" smtClean="0"/>
              <a:t>Asymmetrical pupil</a:t>
            </a:r>
            <a:endParaRPr lang="en-US" dirty="0" smtClean="0"/>
          </a:p>
          <a:p>
            <a:r>
              <a:rPr lang="en-US" dirty="0" smtClean="0"/>
              <a:t>Pupillary reaction to light slow down or negative</a:t>
            </a:r>
            <a:endParaRPr lang="en-US" dirty="0" smtClean="0"/>
          </a:p>
          <a:p>
            <a:r>
              <a:rPr lang="en-US" dirty="0" smtClean="0"/>
              <a:t>Fever</a:t>
            </a:r>
            <a:endParaRPr lang="en-US" dirty="0" smtClean="0"/>
          </a:p>
          <a:p>
            <a:r>
              <a:rPr lang="en-US" dirty="0" smtClean="0"/>
              <a:t>Restlessness</a:t>
            </a:r>
            <a:endParaRPr lang="en-US" dirty="0" smtClean="0"/>
          </a:p>
          <a:p>
            <a:r>
              <a:rPr lang="en-US" dirty="0" smtClean="0"/>
              <a:t>Seizures</a:t>
            </a:r>
            <a:endParaRPr lang="en-US" dirty="0" smtClean="0"/>
          </a:p>
          <a:p>
            <a:r>
              <a:rPr lang="en-US" dirty="0" smtClean="0"/>
              <a:t>Retention of urine and incontinence.</a:t>
            </a:r>
            <a:endParaRPr lang="en-US" dirty="0" smtClean="0"/>
          </a:p>
          <a:p>
            <a:r>
              <a:rPr lang="en-US" dirty="0" smtClean="0"/>
              <a:t>Retention of mucus and sputum in the throat.</a:t>
            </a:r>
            <a:endParaRPr lang="en-US" dirty="0" smtClean="0"/>
          </a:p>
          <a:p>
            <a:r>
              <a:rPr lang="en-US" dirty="0" smtClean="0"/>
              <a:t>Hypertension/hypotension.</a:t>
            </a:r>
            <a:endParaRPr lang="en-US" dirty="0" smtClean="0"/>
          </a:p>
          <a:p>
            <a:r>
              <a:rPr lang="en-US" dirty="0" smtClean="0"/>
              <a:t>Tachycardia/Bradycardia.</a:t>
            </a:r>
            <a:endParaRPr lang="en-US" dirty="0" smtClean="0"/>
          </a:p>
          <a:p>
            <a:r>
              <a:rPr lang="en-US" dirty="0" smtClean="0"/>
              <a:t>Local edema, pallor, Dyspnea, and cyanosis</a:t>
            </a:r>
            <a:endParaRPr lang="en-US" dirty="0" smtClean="0"/>
          </a:p>
          <a:p>
            <a:endParaRPr lang="en-US" dirty="0" smtClean="0"/>
          </a:p>
          <a:p>
            <a:pPr marL="0" indent="0">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t>COMPLICATIONS EXPERIENCED BY UNCONCIOUS PATIENTS</a:t>
            </a:r>
            <a:endParaRPr lang="en-US" sz="3200" u="sng" dirty="0"/>
          </a:p>
        </p:txBody>
      </p:sp>
      <p:sp>
        <p:nvSpPr>
          <p:cNvPr id="3" name="Content Placeholder 2"/>
          <p:cNvSpPr>
            <a:spLocks noGrp="1"/>
          </p:cNvSpPr>
          <p:nvPr>
            <p:ph idx="1"/>
          </p:nvPr>
        </p:nvSpPr>
        <p:spPr>
          <a:xfrm>
            <a:off x="838200" y="1825624"/>
            <a:ext cx="10515600" cy="5032375"/>
          </a:xfrm>
        </p:spPr>
        <p:txBody>
          <a:bodyPr>
            <a:normAutofit/>
          </a:bodyPr>
          <a:lstStyle/>
          <a:p>
            <a:pPr marL="0" indent="0">
              <a:buNone/>
            </a:pPr>
            <a:r>
              <a:rPr lang="en-US" u="sng" dirty="0" smtClean="0"/>
              <a:t>1.Aspiration Pneumonia</a:t>
            </a:r>
            <a:endParaRPr lang="en-US" u="sng" dirty="0" smtClean="0"/>
          </a:p>
          <a:p>
            <a:r>
              <a:rPr lang="en-US" dirty="0" smtClean="0"/>
              <a:t>This is due to aspiration of vomitus into the lungs.</a:t>
            </a:r>
            <a:endParaRPr lang="en-US" dirty="0" smtClean="0"/>
          </a:p>
          <a:p>
            <a:pPr marL="0" indent="0">
              <a:buNone/>
            </a:pPr>
            <a:r>
              <a:rPr lang="en-US" u="sng" dirty="0" smtClean="0"/>
              <a:t>Management</a:t>
            </a:r>
            <a:endParaRPr lang="en-US" u="sng" dirty="0" smtClean="0"/>
          </a:p>
          <a:p>
            <a:r>
              <a:rPr lang="en-US" dirty="0" smtClean="0"/>
              <a:t>Position in semi fowlers, suck secretion, give secretion drying drugs, Give prophylactic antibiotics.</a:t>
            </a:r>
            <a:endParaRPr lang="en-US" dirty="0" smtClean="0"/>
          </a:p>
          <a:p>
            <a:pPr marL="0" indent="0">
              <a:buNone/>
            </a:pPr>
            <a:r>
              <a:rPr lang="en-US" dirty="0" smtClean="0"/>
              <a:t>2.</a:t>
            </a:r>
            <a:r>
              <a:rPr lang="en-US" u="sng" dirty="0" smtClean="0"/>
              <a:t>U.T.I</a:t>
            </a:r>
            <a:endParaRPr lang="en-US" u="sng" dirty="0" smtClean="0"/>
          </a:p>
          <a:p>
            <a:r>
              <a:rPr lang="en-US" dirty="0" smtClean="0"/>
              <a:t>This is due to retention of urine in bladder during micturition.</a:t>
            </a:r>
            <a:endParaRPr lang="en-US" dirty="0" smtClean="0"/>
          </a:p>
          <a:p>
            <a:pPr marL="0" indent="0">
              <a:buNone/>
            </a:pPr>
            <a:r>
              <a:rPr lang="en-US" u="sng" dirty="0" smtClean="0"/>
              <a:t>Management</a:t>
            </a:r>
            <a:r>
              <a:rPr lang="en-US" dirty="0" smtClean="0"/>
              <a:t>.</a:t>
            </a:r>
            <a:endParaRPr lang="en-US" dirty="0" smtClean="0"/>
          </a:p>
          <a:p>
            <a:r>
              <a:rPr lang="en-US" dirty="0" smtClean="0"/>
              <a:t>Give prophylactic antibiotics, Catheterize the patient, Do catheter care( Maintain aseptic technique when inserting a catheter, clean the catheter every morning to prevent ascending infection, Maintain input and output chart, check smell and color of urine.</a:t>
            </a:r>
            <a:endParaRPr lang="en-US" dirty="0" smtClean="0"/>
          </a:p>
          <a:p>
            <a:pPr marL="0" indent="0">
              <a:buNone/>
            </a:pPr>
            <a:endParaRPr lang="en-US" dirty="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a:t>
            </a:r>
            <a:endParaRPr lang="en-US" dirty="0"/>
          </a:p>
        </p:txBody>
      </p:sp>
      <p:sp>
        <p:nvSpPr>
          <p:cNvPr id="3" name="Content Placeholder 2"/>
          <p:cNvSpPr>
            <a:spLocks noGrp="1"/>
          </p:cNvSpPr>
          <p:nvPr>
            <p:ph idx="1"/>
          </p:nvPr>
        </p:nvSpPr>
        <p:spPr>
          <a:xfrm>
            <a:off x="838200" y="1875873"/>
            <a:ext cx="10515600" cy="4351338"/>
          </a:xfrm>
        </p:spPr>
        <p:txBody>
          <a:bodyPr>
            <a:normAutofit/>
          </a:bodyPr>
          <a:lstStyle/>
          <a:p>
            <a:r>
              <a:rPr lang="en-US" u="sng" dirty="0" smtClean="0"/>
              <a:t>CONT</a:t>
            </a:r>
            <a:r>
              <a:rPr lang="en-US" dirty="0" smtClean="0"/>
              <a:t>.</a:t>
            </a:r>
            <a:endParaRPr lang="en-US" dirty="0" smtClean="0"/>
          </a:p>
          <a:p>
            <a:pPr marL="0" indent="0">
              <a:buNone/>
            </a:pPr>
            <a:r>
              <a:rPr lang="en-US" dirty="0" smtClean="0"/>
              <a:t>-Cardiac abnormalities.</a:t>
            </a:r>
            <a:endParaRPr lang="en-US" dirty="0" smtClean="0"/>
          </a:p>
          <a:p>
            <a:pPr marL="0" indent="0">
              <a:buNone/>
            </a:pPr>
            <a:r>
              <a:rPr lang="en-US" dirty="0" smtClean="0"/>
              <a:t>-Respiratory failure.</a:t>
            </a:r>
            <a:endParaRPr lang="en-US" dirty="0" smtClean="0"/>
          </a:p>
          <a:p>
            <a:pPr marL="0" indent="0">
              <a:buNone/>
            </a:pPr>
            <a:r>
              <a:rPr lang="en-US" dirty="0" smtClean="0"/>
              <a:t>-Burns.</a:t>
            </a:r>
            <a:endParaRPr lang="en-US" dirty="0" smtClean="0"/>
          </a:p>
          <a:p>
            <a:pPr marL="0" indent="0">
              <a:buNone/>
            </a:pPr>
            <a:r>
              <a:rPr lang="en-US" dirty="0" smtClean="0"/>
              <a:t>-Over dosage (poisoning).</a:t>
            </a:r>
            <a:endParaRPr lang="en-US" dirty="0" smtClean="0"/>
          </a:p>
          <a:p>
            <a:pPr marL="0" indent="0">
              <a:buNone/>
            </a:pPr>
            <a:r>
              <a:rPr lang="en-US" dirty="0" smtClean="0"/>
              <a:t>5.  Describe how to asses a critically ill patient using the Glasgow coma scale (Assignment).</a:t>
            </a:r>
            <a:endParaRPr lang="en-US" dirty="0" smtClean="0"/>
          </a:p>
          <a:p>
            <a:pPr marL="0" indent="0">
              <a:buNone/>
            </a:pPr>
            <a:r>
              <a:rPr lang="en-US" dirty="0" smtClean="0"/>
              <a:t>6. Describe the Nursing care of the critically ill patient.</a:t>
            </a:r>
            <a:endParaRPr lang="en-US" dirty="0" smtClean="0"/>
          </a:p>
          <a:p>
            <a:r>
              <a:rPr lang="en-US" dirty="0" smtClean="0"/>
              <a:t>Define unconsciousness.</a:t>
            </a:r>
            <a:endParaRPr lang="en-US" dirty="0" smtClean="0"/>
          </a:p>
          <a:p>
            <a:r>
              <a:rPr lang="en-US" dirty="0" smtClean="0"/>
              <a:t>Define loss of consciousness.</a:t>
            </a:r>
            <a:endParaRPr lang="en-US" dirty="0" smtClean="0"/>
          </a:p>
          <a:p>
            <a:pPr marL="0" indent="0">
              <a:buNone/>
            </a:pP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Cont.…3.Muscle dystrophy</a:t>
            </a:r>
            <a:endParaRPr lang="en-US" u="sng" dirty="0"/>
          </a:p>
        </p:txBody>
      </p:sp>
      <p:sp>
        <p:nvSpPr>
          <p:cNvPr id="3" name="Content Placeholder 2"/>
          <p:cNvSpPr>
            <a:spLocks noGrp="1"/>
          </p:cNvSpPr>
          <p:nvPr>
            <p:ph idx="1"/>
          </p:nvPr>
        </p:nvSpPr>
        <p:spPr>
          <a:xfrm>
            <a:off x="838200" y="1825624"/>
            <a:ext cx="10515600" cy="4935393"/>
          </a:xfrm>
        </p:spPr>
        <p:txBody>
          <a:bodyPr>
            <a:normAutofit fontScale="77500" lnSpcReduction="20000"/>
          </a:bodyPr>
          <a:lstStyle/>
          <a:p>
            <a:r>
              <a:rPr lang="en-US" dirty="0" smtClean="0"/>
              <a:t>This is due to loss of muscle strength and tone due to lack of motion and exercises, reduced neuromuscular activity to many parts of the body.</a:t>
            </a:r>
            <a:endParaRPr lang="en-US" dirty="0" smtClean="0"/>
          </a:p>
          <a:p>
            <a:pPr marL="0" indent="0">
              <a:buNone/>
            </a:pPr>
            <a:r>
              <a:rPr lang="en-US" u="sng" dirty="0" smtClean="0"/>
              <a:t>Management.</a:t>
            </a:r>
            <a:endParaRPr lang="en-US" u="sng" dirty="0" smtClean="0"/>
          </a:p>
          <a:p>
            <a:r>
              <a:rPr lang="en-US" dirty="0" smtClean="0"/>
              <a:t>Instruct patient to perform small exercise,</a:t>
            </a:r>
            <a:r>
              <a:rPr lang="en-US" dirty="0"/>
              <a:t> </a:t>
            </a:r>
            <a:r>
              <a:rPr lang="en-US" dirty="0" smtClean="0"/>
              <a:t>Inform the physiotherapist to do exercises on the daily basis.</a:t>
            </a:r>
            <a:endParaRPr lang="en-US" dirty="0" smtClean="0"/>
          </a:p>
          <a:p>
            <a:pPr marL="0" indent="0">
              <a:buNone/>
            </a:pPr>
            <a:r>
              <a:rPr lang="en-US" dirty="0" smtClean="0"/>
              <a:t>4. </a:t>
            </a:r>
            <a:r>
              <a:rPr lang="en-US" u="sng" dirty="0" smtClean="0"/>
              <a:t>D.V.T (Deep venous thrombosis</a:t>
            </a:r>
            <a:r>
              <a:rPr lang="en-US" dirty="0" smtClean="0"/>
              <a:t>)</a:t>
            </a:r>
            <a:endParaRPr lang="en-US" dirty="0" smtClean="0"/>
          </a:p>
          <a:p>
            <a:r>
              <a:rPr lang="en-US" dirty="0" smtClean="0"/>
              <a:t>This is due to prolonged immobility and this brings about stasis of blood causing embolization in the Deep veins of the calf muscles, pelvic. This embolus logdes into the walls of the pulmonary artery producing symptoms such as chest pains, cough, hemoptysis, restlessness etc.</a:t>
            </a:r>
            <a:endParaRPr lang="en-US" dirty="0" smtClean="0"/>
          </a:p>
          <a:p>
            <a:r>
              <a:rPr lang="en-US" dirty="0" smtClean="0"/>
              <a:t>At the site of the formation of the emboli, the area looks shiny, warm, tender and swollen due to inflammation of the vein.</a:t>
            </a:r>
            <a:endParaRPr lang="en-US" dirty="0" smtClean="0"/>
          </a:p>
          <a:p>
            <a:pPr marL="0" indent="0">
              <a:buNone/>
            </a:pPr>
            <a:endParaRPr lang="en-US" dirty="0" smtClean="0"/>
          </a:p>
          <a:p>
            <a:pPr marL="0" indent="0">
              <a:buNone/>
            </a:pPr>
            <a:r>
              <a:rPr lang="en-US" u="sng" dirty="0" smtClean="0"/>
              <a:t>Management</a:t>
            </a:r>
            <a:endParaRPr lang="en-US" u="sng" dirty="0" smtClean="0"/>
          </a:p>
          <a:p>
            <a:r>
              <a:rPr lang="en-US" dirty="0" smtClean="0"/>
              <a:t>Elevate the affected limp, Give prophylactic anticoagulant drugs such as Heparin.</a:t>
            </a:r>
            <a:endParaRPr lang="en-US" dirty="0" smtClean="0"/>
          </a:p>
          <a:p>
            <a:r>
              <a:rPr lang="en-US" dirty="0" smtClean="0"/>
              <a:t>Instruct patient to wear graduated stockings.</a:t>
            </a:r>
            <a:endParaRPr lang="en-US" dirty="0" smtClean="0"/>
          </a:p>
          <a:p>
            <a:r>
              <a:rPr lang="en-US" dirty="0" smtClean="0"/>
              <a:t>Give analgesics to relieve pain.</a:t>
            </a:r>
            <a:endParaRPr lang="en-US" dirty="0" smtClean="0"/>
          </a:p>
          <a:p>
            <a:r>
              <a:rPr lang="en-US" dirty="0" smtClean="0"/>
              <a:t>Perform exercises.</a:t>
            </a:r>
            <a:endParaRPr lang="en-US" dirty="0" smtClean="0"/>
          </a:p>
          <a:p>
            <a:r>
              <a:rPr lang="en-US" dirty="0" smtClean="0"/>
              <a:t>Administer i.v fluids to prevent stasis of blood,  monitor vital signs 4 hourly.</a:t>
            </a:r>
            <a:endParaRPr lang="en-US" dirty="0" smtClean="0"/>
          </a:p>
          <a:p>
            <a:pPr marL="0" indent="0">
              <a:buNone/>
            </a:pPr>
            <a:endParaRPr lang="en-US" dirty="0" smtClean="0"/>
          </a:p>
          <a:p>
            <a:pPr marL="0" indent="0">
              <a:buNone/>
            </a:pPr>
            <a:endParaRPr lang="en-US" dirty="0" smtClean="0"/>
          </a:p>
          <a:p>
            <a:pPr marL="0" indent="0">
              <a:buNone/>
            </a:pPr>
            <a:endParaRPr lang="en-US" dirty="0"/>
          </a:p>
          <a:p>
            <a:pPr marL="0" indent="0">
              <a:buNone/>
            </a:pPr>
            <a:endParaRPr lang="en-US" dirty="0" smtClean="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Cont…Decubitus ulcers(bed sores)</a:t>
            </a:r>
            <a:endParaRPr lang="en-US" u="sng" dirty="0"/>
          </a:p>
        </p:txBody>
      </p:sp>
      <p:sp>
        <p:nvSpPr>
          <p:cNvPr id="3" name="Content Placeholder 2"/>
          <p:cNvSpPr>
            <a:spLocks noGrp="1"/>
          </p:cNvSpPr>
          <p:nvPr>
            <p:ph idx="1"/>
          </p:nvPr>
        </p:nvSpPr>
        <p:spPr/>
        <p:txBody>
          <a:bodyPr>
            <a:normAutofit/>
          </a:bodyPr>
          <a:lstStyle/>
          <a:p>
            <a:r>
              <a:rPr lang="en-US" dirty="0" smtClean="0"/>
              <a:t>This is the breakdown of the skin due to prolonged stay in bed or poor nursing care.</a:t>
            </a:r>
            <a:endParaRPr lang="en-US" dirty="0" smtClean="0"/>
          </a:p>
          <a:p>
            <a:pPr marL="0" indent="0">
              <a:buNone/>
            </a:pPr>
            <a:r>
              <a:rPr lang="en-US" u="sng" dirty="0" smtClean="0"/>
              <a:t>Causes of Bed sores</a:t>
            </a:r>
            <a:endParaRPr lang="en-US" u="sng" dirty="0" smtClean="0"/>
          </a:p>
          <a:p>
            <a:pPr marL="0" indent="0">
              <a:buNone/>
            </a:pPr>
            <a:r>
              <a:rPr lang="en-US" dirty="0" smtClean="0"/>
              <a:t> 1. Wetting of beddings by the unconscious patient</a:t>
            </a:r>
            <a:endParaRPr lang="en-US" dirty="0" smtClean="0"/>
          </a:p>
          <a:p>
            <a:pPr marL="0" indent="0">
              <a:buNone/>
            </a:pPr>
            <a:r>
              <a:rPr lang="en-US" dirty="0" smtClean="0"/>
              <a:t> 2.Prolonged stay in bed without turning.</a:t>
            </a:r>
            <a:endParaRPr lang="en-US" dirty="0" smtClean="0"/>
          </a:p>
          <a:p>
            <a:pPr marL="0" indent="0">
              <a:buNone/>
            </a:pPr>
            <a:r>
              <a:rPr lang="en-US" dirty="0" smtClean="0"/>
              <a:t> 3.Obesity.</a:t>
            </a:r>
            <a:endParaRPr lang="en-US" dirty="0" smtClean="0"/>
          </a:p>
          <a:p>
            <a:pPr marL="0" indent="0">
              <a:buNone/>
            </a:pPr>
            <a:r>
              <a:rPr lang="en-US" dirty="0" smtClean="0"/>
              <a:t> 4.Very sick patients.</a:t>
            </a:r>
            <a:endParaRPr lang="en-US" dirty="0" smtClean="0"/>
          </a:p>
          <a:p>
            <a:pPr marL="0" indent="0">
              <a:buNone/>
            </a:pPr>
            <a:r>
              <a:rPr lang="en-US" u="sng" dirty="0" smtClean="0"/>
              <a:t>Areas prone to pressure sores</a:t>
            </a:r>
            <a:endParaRPr lang="en-US" u="sng" dirty="0" smtClean="0"/>
          </a:p>
          <a:p>
            <a:r>
              <a:rPr lang="en-US" dirty="0" smtClean="0"/>
              <a:t>Elbow, sacrum, foot eminences, shoulders and knees.</a:t>
            </a:r>
            <a:endParaRPr lang="en-US" dirty="0" smtClean="0"/>
          </a:p>
          <a:p>
            <a:endParaRPr lang="en-US" u="sng"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Management of pressure areas</a:t>
            </a:r>
            <a:endParaRPr lang="en-US" u="sng" dirty="0"/>
          </a:p>
        </p:txBody>
      </p:sp>
      <p:sp>
        <p:nvSpPr>
          <p:cNvPr id="3" name="Content Placeholder 2"/>
          <p:cNvSpPr>
            <a:spLocks noGrp="1"/>
          </p:cNvSpPr>
          <p:nvPr>
            <p:ph idx="1"/>
          </p:nvPr>
        </p:nvSpPr>
        <p:spPr/>
        <p:txBody>
          <a:bodyPr/>
          <a:lstStyle/>
          <a:p>
            <a:r>
              <a:rPr lang="en-US" dirty="0" smtClean="0"/>
              <a:t>Apply powder or zinc oxide to area  prone to pressure sores.</a:t>
            </a:r>
            <a:endParaRPr lang="en-US" dirty="0" smtClean="0"/>
          </a:p>
          <a:p>
            <a:r>
              <a:rPr lang="en-US" dirty="0" smtClean="0"/>
              <a:t>Massage the area to promote circulation.</a:t>
            </a:r>
            <a:endParaRPr lang="en-US" dirty="0" smtClean="0"/>
          </a:p>
          <a:p>
            <a:r>
              <a:rPr lang="en-US" dirty="0" smtClean="0"/>
              <a:t>Do 2 hrly turning and maintain record of the turning chart.</a:t>
            </a:r>
            <a:endParaRPr lang="en-US" dirty="0" smtClean="0"/>
          </a:p>
          <a:p>
            <a:r>
              <a:rPr lang="en-US" dirty="0" smtClean="0"/>
              <a:t>Straighten the linen on bed to avoid effects on the pressure areas.</a:t>
            </a:r>
            <a:endParaRPr lang="en-US" dirty="0" smtClean="0"/>
          </a:p>
          <a:p>
            <a:r>
              <a:rPr lang="en-US" dirty="0" smtClean="0"/>
              <a:t>Catheterize the patient to avoid wetting the bed which causes breaking of the skin.</a:t>
            </a:r>
            <a:endParaRPr lang="en-US" dirty="0" smtClean="0"/>
          </a:p>
          <a:p>
            <a:r>
              <a:rPr lang="en-US" dirty="0" smtClean="0"/>
              <a:t>Do exercises for the patient to avoid stasis of blood.</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6.Contructures.</a:t>
            </a:r>
            <a:endParaRPr lang="en-US" u="sng" dirty="0"/>
          </a:p>
        </p:txBody>
      </p:sp>
      <p:sp>
        <p:nvSpPr>
          <p:cNvPr id="3" name="Content Placeholder 2"/>
          <p:cNvSpPr>
            <a:spLocks noGrp="1"/>
          </p:cNvSpPr>
          <p:nvPr>
            <p:ph idx="1"/>
          </p:nvPr>
        </p:nvSpPr>
        <p:spPr>
          <a:xfrm>
            <a:off x="361682" y="1568048"/>
            <a:ext cx="10515600" cy="4351338"/>
          </a:xfrm>
        </p:spPr>
        <p:txBody>
          <a:bodyPr/>
          <a:lstStyle/>
          <a:p>
            <a:r>
              <a:rPr lang="en-US" dirty="0" smtClean="0"/>
              <a:t>This is the failure of the musculoskeletal system to attain normal flexion and extension due to immobility and unconsciousness and lack of exercises.</a:t>
            </a:r>
            <a:endParaRPr lang="en-US" dirty="0" smtClean="0"/>
          </a:p>
          <a:p>
            <a:r>
              <a:rPr lang="en-US" dirty="0" smtClean="0"/>
              <a:t>The most affected areas of the body include upper and lower limps joints.</a:t>
            </a:r>
            <a:endParaRPr lang="en-US" dirty="0" smtClean="0"/>
          </a:p>
          <a:p>
            <a:pPr marL="0" indent="0">
              <a:buNone/>
            </a:pPr>
            <a:r>
              <a:rPr lang="en-US" u="sng" dirty="0" smtClean="0"/>
              <a:t>Management</a:t>
            </a:r>
            <a:endParaRPr lang="en-US" u="sng" dirty="0" smtClean="0"/>
          </a:p>
          <a:p>
            <a:r>
              <a:rPr lang="en-US" dirty="0" smtClean="0"/>
              <a:t>Involve the physiotherapist in the care of the patient.</a:t>
            </a:r>
            <a:endParaRPr lang="en-US" dirty="0" smtClean="0"/>
          </a:p>
          <a:p>
            <a:r>
              <a:rPr lang="en-US" dirty="0" smtClean="0"/>
              <a:t>Do 2 hourly turning to promote circulation.</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MANAGEMENT OF UNCONCIOUS PATIENT USING THE NURSING PROCESS</a:t>
            </a:r>
            <a:endParaRPr lang="en-US" u="sng" dirty="0"/>
          </a:p>
        </p:txBody>
      </p:sp>
      <p:sp>
        <p:nvSpPr>
          <p:cNvPr id="3" name="Content Placeholder 2"/>
          <p:cNvSpPr>
            <a:spLocks noGrp="1"/>
          </p:cNvSpPr>
          <p:nvPr>
            <p:ph idx="1"/>
          </p:nvPr>
        </p:nvSpPr>
        <p:spPr>
          <a:xfrm>
            <a:off x="516228" y="1967293"/>
            <a:ext cx="10515600" cy="4351338"/>
          </a:xfrm>
        </p:spPr>
        <p:txBody>
          <a:bodyPr/>
          <a:lstStyle/>
          <a:p>
            <a:r>
              <a:rPr lang="en-US" sz="4400" u="sng" dirty="0" smtClean="0"/>
              <a:t>NURSING ASSESMENT</a:t>
            </a:r>
            <a:endParaRPr lang="en-US" sz="4400" u="sng" dirty="0" smtClean="0"/>
          </a:p>
          <a:p>
            <a:pPr marL="0" indent="0">
              <a:buNone/>
            </a:pPr>
            <a:r>
              <a:rPr lang="en-US" sz="4400" u="sng" dirty="0" smtClean="0"/>
              <a:t>PRIMARY ASSESMENT</a:t>
            </a:r>
            <a:r>
              <a:rPr lang="en-US" u="sng" dirty="0" smtClean="0"/>
              <a:t>.</a:t>
            </a:r>
            <a:endParaRPr lang="en-US" u="sng" dirty="0" smtClean="0"/>
          </a:p>
          <a:p>
            <a:pPr marL="0" indent="0">
              <a:buNone/>
            </a:pPr>
            <a:r>
              <a:rPr lang="en-US" u="sng" dirty="0" smtClean="0"/>
              <a:t>a).AIRWAY.</a:t>
            </a:r>
            <a:endParaRPr lang="en-US" u="sng" dirty="0" smtClean="0"/>
          </a:p>
          <a:p>
            <a:r>
              <a:rPr lang="en-US" dirty="0" smtClean="0"/>
              <a:t>Does the patient and breath freely?, was there a decrease in consciousness, check for abnormal breath sounds, stridor, wheezing etc.,  Is there use of accessory muscles of respiration? ,Restlessness, cyanosis, seizures,  retention of mucus,  Hoarseness and cough.</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t>
            </a:r>
            <a:r>
              <a:rPr lang="en-US" u="sng" dirty="0" smtClean="0"/>
              <a:t>).BREATHING</a:t>
            </a:r>
            <a:endParaRPr lang="en-US" u="sng" dirty="0"/>
          </a:p>
        </p:txBody>
      </p:sp>
      <p:sp>
        <p:nvSpPr>
          <p:cNvPr id="3" name="Content Placeholder 2"/>
          <p:cNvSpPr>
            <a:spLocks noGrp="1"/>
          </p:cNvSpPr>
          <p:nvPr>
            <p:ph idx="1"/>
          </p:nvPr>
        </p:nvSpPr>
        <p:spPr/>
        <p:txBody>
          <a:bodyPr/>
          <a:lstStyle/>
          <a:p>
            <a:r>
              <a:rPr lang="en-US" dirty="0" smtClean="0"/>
              <a:t>Check for any abnormal breath sounds: stridor, wheezing</a:t>
            </a:r>
            <a:endParaRPr lang="en-US" dirty="0" smtClean="0"/>
          </a:p>
          <a:p>
            <a:r>
              <a:rPr lang="en-US" dirty="0" smtClean="0"/>
              <a:t>Look for cyanosis, dyspnea, hypoxia and tachypnea.</a:t>
            </a:r>
            <a:endParaRPr lang="en-US" dirty="0" smtClean="0"/>
          </a:p>
          <a:p>
            <a:pPr marL="0" indent="0">
              <a:buNone/>
            </a:pPr>
            <a:r>
              <a:rPr lang="en-US" dirty="0" smtClean="0"/>
              <a:t>c).</a:t>
            </a:r>
            <a:r>
              <a:rPr lang="en-US" u="sng" dirty="0" smtClean="0"/>
              <a:t>CIRCULATION</a:t>
            </a:r>
            <a:endParaRPr lang="en-US" u="sng" dirty="0" smtClean="0"/>
          </a:p>
          <a:p>
            <a:r>
              <a:rPr lang="en-US" dirty="0" smtClean="0"/>
              <a:t>Check hypotension/hypertension, tachycardia, hypothermia, pallor, cold extremities, decreased capillary refill, decreased production of urine, pain, enlarged lymph nodes.</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SECONDARY ASSESMENT</a:t>
            </a:r>
            <a:endParaRPr lang="en-US" u="sng" dirty="0"/>
          </a:p>
        </p:txBody>
      </p:sp>
      <p:sp>
        <p:nvSpPr>
          <p:cNvPr id="3" name="Content Placeholder 2"/>
          <p:cNvSpPr>
            <a:spLocks noGrp="1"/>
          </p:cNvSpPr>
          <p:nvPr>
            <p:ph idx="1"/>
          </p:nvPr>
        </p:nvSpPr>
        <p:spPr/>
        <p:txBody>
          <a:bodyPr>
            <a:normAutofit/>
          </a:bodyPr>
          <a:lstStyle/>
          <a:p>
            <a:pPr marL="514350" indent="-514350">
              <a:buFont typeface="+mj-lt"/>
              <a:buAutoNum type="arabicPeriod"/>
            </a:pPr>
            <a:r>
              <a:rPr lang="en-US" u="sng" dirty="0" smtClean="0"/>
              <a:t>HISTORY TAKING</a:t>
            </a:r>
            <a:endParaRPr lang="en-US" u="sng" dirty="0" smtClean="0"/>
          </a:p>
          <a:p>
            <a:r>
              <a:rPr lang="en-US" dirty="0" smtClean="0"/>
              <a:t>Taking history paralysis (stroke).</a:t>
            </a:r>
            <a:endParaRPr lang="en-US" dirty="0" smtClean="0"/>
          </a:p>
          <a:p>
            <a:r>
              <a:rPr lang="en-US" dirty="0" smtClean="0"/>
              <a:t>In infection of the brain that is meningitis,  encephalitis.</a:t>
            </a:r>
            <a:endParaRPr lang="en-US" dirty="0" smtClean="0"/>
          </a:p>
          <a:p>
            <a:r>
              <a:rPr lang="en-US" dirty="0" smtClean="0"/>
              <a:t>Diabetes mellitus blood sugar.</a:t>
            </a:r>
            <a:endParaRPr lang="en-US" dirty="0" smtClean="0"/>
          </a:p>
          <a:p>
            <a:r>
              <a:rPr lang="en-US" dirty="0" smtClean="0"/>
              <a:t>Diarrhea and excessive vomiting.</a:t>
            </a:r>
            <a:endParaRPr lang="en-US" dirty="0" smtClean="0"/>
          </a:p>
          <a:p>
            <a:r>
              <a:rPr lang="en-US" dirty="0" smtClean="0"/>
              <a:t>Brain tumor (meningioma).</a:t>
            </a:r>
            <a:endParaRPr lang="en-US" dirty="0" smtClean="0"/>
          </a:p>
          <a:p>
            <a:r>
              <a:rPr lang="en-US" dirty="0" smtClean="0"/>
              <a:t>Poisoning organophosphate poisoning.</a:t>
            </a:r>
            <a:endParaRPr lang="en-US" dirty="0" smtClean="0"/>
          </a:p>
          <a:p>
            <a:r>
              <a:rPr lang="en-US" dirty="0" smtClean="0"/>
              <a:t>Epilepsy .</a:t>
            </a:r>
            <a:endParaRPr lang="en-US" dirty="0" smtClean="0"/>
          </a:p>
          <a:p>
            <a:r>
              <a:rPr lang="en-US" dirty="0" smtClean="0"/>
              <a:t>Take history of trauma that is RTA assault, surgery.</a:t>
            </a:r>
            <a:endParaRPr lang="en-US" dirty="0" smtClean="0"/>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2. </a:t>
            </a:r>
            <a:r>
              <a:rPr lang="en-US" u="sng" dirty="0" smtClean="0"/>
              <a:t>PHYSICAL EXAMINATION</a:t>
            </a:r>
            <a:endParaRPr lang="en-US" u="sng" dirty="0" smtClean="0"/>
          </a:p>
          <a:p>
            <a:pPr marL="514350" indent="-514350">
              <a:buFont typeface="+mj-lt"/>
              <a:buAutoNum type="arabicPeriod"/>
            </a:pPr>
            <a:r>
              <a:rPr lang="en-US" u="sng" dirty="0" smtClean="0"/>
              <a:t>Activity and rest</a:t>
            </a:r>
            <a:endParaRPr lang="en-US" u="sng" dirty="0" smtClean="0"/>
          </a:p>
          <a:p>
            <a:r>
              <a:rPr lang="en-US" dirty="0" smtClean="0"/>
              <a:t>Difficulty in moving </a:t>
            </a:r>
            <a:endParaRPr lang="en-US" dirty="0" smtClean="0"/>
          </a:p>
          <a:p>
            <a:r>
              <a:rPr lang="en-US" dirty="0" smtClean="0"/>
              <a:t>Weakness</a:t>
            </a:r>
            <a:endParaRPr lang="en-US" dirty="0" smtClean="0"/>
          </a:p>
          <a:p>
            <a:r>
              <a:rPr lang="en-US" dirty="0" smtClean="0"/>
              <a:t>Loss of sensation or paralysis</a:t>
            </a:r>
            <a:endParaRPr lang="en-US" dirty="0" smtClean="0"/>
          </a:p>
          <a:p>
            <a:r>
              <a:rPr lang="en-US" dirty="0" smtClean="0"/>
              <a:t>Getting tired easily</a:t>
            </a:r>
            <a:endParaRPr lang="en-US" dirty="0" smtClean="0"/>
          </a:p>
          <a:p>
            <a:r>
              <a:rPr lang="en-US" dirty="0" smtClean="0"/>
              <a:t>Painful muscle spasms</a:t>
            </a:r>
            <a:endParaRPr lang="en-US" dirty="0" smtClean="0"/>
          </a:p>
          <a:p>
            <a:r>
              <a:rPr lang="en-US" dirty="0" smtClean="0"/>
              <a:t>Change in level of consciousness </a:t>
            </a:r>
            <a:endParaRPr lang="en-US" dirty="0" smtClean="0"/>
          </a:p>
          <a:p>
            <a:r>
              <a:rPr lang="en-US" dirty="0" smtClean="0"/>
              <a:t>Change in muscle tone( flaccid or spastic)</a:t>
            </a:r>
            <a:endParaRPr lang="en-US" dirty="0" smtClean="0"/>
          </a:p>
          <a:p>
            <a:endParaRPr lang="en-US" dirty="0" smtClean="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dirty="0" smtClean="0"/>
              <a:t>(Paralysis, hemiplegia, general weakness)</a:t>
            </a:r>
            <a:endParaRPr lang="en-US" dirty="0" smtClean="0"/>
          </a:p>
          <a:p>
            <a:pPr marL="0" indent="0">
              <a:buNone/>
            </a:pPr>
            <a:r>
              <a:rPr lang="en-US" dirty="0" smtClean="0"/>
              <a:t>Impaired vision.</a:t>
            </a:r>
            <a:endParaRPr lang="en-US" dirty="0" smtClean="0"/>
          </a:p>
          <a:p>
            <a:pPr marL="0" indent="0">
              <a:buNone/>
            </a:pPr>
            <a:r>
              <a:rPr lang="en-US" sz="3300" u="sng" dirty="0" smtClean="0"/>
              <a:t>2. CIRCULATION</a:t>
            </a:r>
            <a:endParaRPr lang="en-US" sz="3300" u="sng" dirty="0" smtClean="0"/>
          </a:p>
          <a:p>
            <a:r>
              <a:rPr lang="en-US" dirty="0" smtClean="0"/>
              <a:t>Take history of the paralysis( stroke)</a:t>
            </a:r>
            <a:endParaRPr lang="en-US" dirty="0" smtClean="0"/>
          </a:p>
          <a:p>
            <a:r>
              <a:rPr lang="en-US" dirty="0" smtClean="0"/>
              <a:t>History of valvular heart disease.</a:t>
            </a:r>
            <a:endParaRPr lang="en-US" dirty="0" smtClean="0"/>
          </a:p>
          <a:p>
            <a:r>
              <a:rPr lang="en-US" dirty="0" smtClean="0"/>
              <a:t>Dysrhythmias, heart failure, bacterial endocarditis.</a:t>
            </a:r>
            <a:endParaRPr lang="en-US" dirty="0" smtClean="0"/>
          </a:p>
          <a:p>
            <a:r>
              <a:rPr lang="en-US" dirty="0" smtClean="0"/>
              <a:t>Polycythemia.</a:t>
            </a:r>
            <a:endParaRPr lang="en-US" dirty="0" smtClean="0"/>
          </a:p>
          <a:p>
            <a:r>
              <a:rPr lang="en-US" dirty="0" smtClean="0"/>
              <a:t>Arterial hypertension.</a:t>
            </a:r>
            <a:endParaRPr lang="en-US" dirty="0" smtClean="0"/>
          </a:p>
          <a:p>
            <a:r>
              <a:rPr lang="en-US" dirty="0" smtClean="0"/>
              <a:t>ECG changes.</a:t>
            </a:r>
            <a:endParaRPr lang="en-US" dirty="0" smtClean="0"/>
          </a:p>
          <a:p>
            <a:r>
              <a:rPr lang="en-US" dirty="0" smtClean="0"/>
              <a:t>Pulsation</a:t>
            </a:r>
            <a:endParaRPr lang="en-US" dirty="0" smtClean="0"/>
          </a:p>
          <a:p>
            <a:r>
              <a:rPr lang="en-US" dirty="0" smtClean="0"/>
              <a:t>Pulse rate (carotid, femoral, iliac artery, abdominal, </a:t>
            </a:r>
            <a:r>
              <a:rPr lang="en-US" dirty="0" err="1" smtClean="0"/>
              <a:t>laorta</a:t>
            </a:r>
            <a:r>
              <a:rPr lang="en-US" dirty="0" smtClean="0"/>
              <a:t>)</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3. </a:t>
            </a:r>
            <a:r>
              <a:rPr lang="en-US" u="sng" dirty="0" smtClean="0"/>
              <a:t>ELIMINATION </a:t>
            </a:r>
            <a:endParaRPr lang="en-US" u="sng" dirty="0" smtClean="0"/>
          </a:p>
          <a:p>
            <a:r>
              <a:rPr lang="en-US" dirty="0" smtClean="0"/>
              <a:t>Urinary incontinence</a:t>
            </a:r>
            <a:endParaRPr lang="en-US" dirty="0" smtClean="0"/>
          </a:p>
          <a:p>
            <a:r>
              <a:rPr lang="en-US" dirty="0" smtClean="0"/>
              <a:t>Anuria</a:t>
            </a:r>
            <a:endParaRPr lang="en-US" dirty="0" smtClean="0"/>
          </a:p>
          <a:p>
            <a:r>
              <a:rPr lang="en-US" dirty="0" smtClean="0"/>
              <a:t>Abdominal distension( very full bladder)</a:t>
            </a:r>
            <a:endParaRPr lang="en-US" dirty="0" smtClean="0"/>
          </a:p>
          <a:p>
            <a:r>
              <a:rPr lang="en-US" dirty="0" smtClean="0"/>
              <a:t>Absence of bowels sounds(paralytic ileus)</a:t>
            </a:r>
            <a:endParaRPr lang="en-US" dirty="0" smtClean="0"/>
          </a:p>
          <a:p>
            <a:pPr marL="0" indent="0">
              <a:buNone/>
            </a:pPr>
            <a:r>
              <a:rPr lang="en-US" u="sng" dirty="0" smtClean="0"/>
              <a:t>4. FLUID AND NUTRITION</a:t>
            </a:r>
            <a:endParaRPr lang="en-US" u="sng" dirty="0" smtClean="0"/>
          </a:p>
          <a:p>
            <a:r>
              <a:rPr lang="en-US" dirty="0" smtClean="0"/>
              <a:t>Check for nausea</a:t>
            </a:r>
            <a:endParaRPr lang="en-US" dirty="0" smtClean="0"/>
          </a:p>
          <a:p>
            <a:r>
              <a:rPr lang="en-US" dirty="0" smtClean="0"/>
              <a:t>Loss of appetite</a:t>
            </a:r>
            <a:endParaRPr lang="en-US" dirty="0" smtClean="0"/>
          </a:p>
          <a:p>
            <a:r>
              <a:rPr lang="en-US" dirty="0" smtClean="0"/>
              <a:t>Loss of sensation of tongue, check throat</a:t>
            </a:r>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smtClean="0"/>
              <a:t>Cont....</a:t>
            </a:r>
            <a:endParaRPr lang="en-US" dirty="0" smtClean="0"/>
          </a:p>
          <a:p>
            <a:r>
              <a:rPr lang="en-US" dirty="0" smtClean="0"/>
              <a:t>Describe causes of unconsciousness.</a:t>
            </a:r>
            <a:endParaRPr lang="en-US" dirty="0" smtClean="0"/>
          </a:p>
          <a:p>
            <a:r>
              <a:rPr lang="en-US" dirty="0" smtClean="0"/>
              <a:t>Describe symptoms associated with loss of consciousness.</a:t>
            </a:r>
            <a:endParaRPr lang="en-US" dirty="0" smtClean="0"/>
          </a:p>
          <a:p>
            <a:r>
              <a:rPr lang="en-US" dirty="0" smtClean="0"/>
              <a:t>Describe the complications of unconsciousness.</a:t>
            </a:r>
            <a:endParaRPr lang="en-US" dirty="0" smtClean="0"/>
          </a:p>
          <a:p>
            <a:r>
              <a:rPr lang="en-US" dirty="0" smtClean="0"/>
              <a:t>Describe the nursing care of the unconscious patient using the nursing process.</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smtClean="0"/>
              <a:t>Dysphagia</a:t>
            </a:r>
            <a:endParaRPr lang="en-US" dirty="0" smtClean="0"/>
          </a:p>
          <a:p>
            <a:r>
              <a:rPr lang="en-US" dirty="0" smtClean="0"/>
              <a:t>History of diabetic</a:t>
            </a:r>
            <a:endParaRPr lang="en-US" dirty="0" smtClean="0"/>
          </a:p>
          <a:p>
            <a:r>
              <a:rPr lang="en-US" dirty="0" smtClean="0"/>
              <a:t>Increase fat in blood</a:t>
            </a:r>
            <a:endParaRPr lang="en-US" dirty="0" smtClean="0"/>
          </a:p>
          <a:p>
            <a:r>
              <a:rPr lang="en-US" dirty="0" smtClean="0"/>
              <a:t>Obesity</a:t>
            </a:r>
            <a:endParaRPr lang="en-US" dirty="0"/>
          </a:p>
          <a:p>
            <a:pPr marL="0" indent="0">
              <a:buNone/>
            </a:pPr>
            <a:r>
              <a:rPr lang="en-US" dirty="0" smtClean="0"/>
              <a:t>5. </a:t>
            </a:r>
            <a:r>
              <a:rPr lang="en-US" u="sng" dirty="0" smtClean="0"/>
              <a:t>SENSION NEURAL</a:t>
            </a:r>
            <a:endParaRPr lang="en-US" u="sng" dirty="0" smtClean="0"/>
          </a:p>
          <a:p>
            <a:r>
              <a:rPr lang="en-US" dirty="0" smtClean="0"/>
              <a:t>Syncope</a:t>
            </a:r>
            <a:endParaRPr lang="en-US" dirty="0" smtClean="0"/>
          </a:p>
          <a:p>
            <a:r>
              <a:rPr lang="en-US" dirty="0" smtClean="0"/>
              <a:t>Headache due to intra cerebral hemorrhage or sub arachnoid hemorrhage</a:t>
            </a:r>
            <a:endParaRPr lang="en-US" dirty="0" smtClean="0"/>
          </a:p>
          <a:p>
            <a:r>
              <a:rPr lang="en-US" dirty="0" smtClean="0"/>
              <a:t>Weakness</a:t>
            </a:r>
            <a:endParaRPr lang="en-US" dirty="0" smtClean="0"/>
          </a:p>
          <a:p>
            <a:r>
              <a:rPr lang="en-US" dirty="0" smtClean="0"/>
              <a:t>Tingling or numbness</a:t>
            </a:r>
            <a:endParaRPr lang="en-US" dirty="0" smtClean="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Reduced visibility</a:t>
            </a:r>
            <a:endParaRPr lang="en-US" dirty="0" smtClean="0"/>
          </a:p>
          <a:p>
            <a:r>
              <a:rPr lang="en-US" dirty="0" smtClean="0"/>
              <a:t>Touch</a:t>
            </a:r>
            <a:endParaRPr lang="en-US" dirty="0" smtClean="0"/>
          </a:p>
          <a:p>
            <a:r>
              <a:rPr lang="en-US" dirty="0" smtClean="0"/>
              <a:t>Loss of sensors on the extremities and the face</a:t>
            </a:r>
            <a:endParaRPr lang="en-US" dirty="0" smtClean="0"/>
          </a:p>
          <a:p>
            <a:r>
              <a:rPr lang="en-US" dirty="0" smtClean="0"/>
              <a:t>Impaired sense of taste</a:t>
            </a:r>
            <a:endParaRPr lang="en-US" dirty="0" smtClean="0"/>
          </a:p>
          <a:p>
            <a:r>
              <a:rPr lang="en-US" dirty="0" smtClean="0"/>
              <a:t>Disorder of swell</a:t>
            </a:r>
            <a:endParaRPr lang="en-US" dirty="0" smtClean="0"/>
          </a:p>
          <a:p>
            <a:r>
              <a:rPr lang="en-US" dirty="0" smtClean="0"/>
              <a:t>Mental status </a:t>
            </a:r>
            <a:endParaRPr lang="en-US" dirty="0" smtClean="0"/>
          </a:p>
          <a:p>
            <a:r>
              <a:rPr lang="en-US" dirty="0" smtClean="0"/>
              <a:t>Loss of consciousness.</a:t>
            </a:r>
            <a:endParaRPr lang="en-US" dirty="0" smtClean="0"/>
          </a:p>
          <a:p>
            <a:r>
              <a:rPr lang="en-US" dirty="0" smtClean="0"/>
              <a:t>Behavioral disturbance (such as lethargy, apathy attack)</a:t>
            </a:r>
            <a:endParaRPr lang="en-US" dirty="0"/>
          </a:p>
          <a:p>
            <a:r>
              <a:rPr lang="en-US" dirty="0" smtClean="0"/>
              <a:t>Impaired cognitive function</a:t>
            </a:r>
            <a:endParaRPr lang="en-US" dirty="0" smtClean="0"/>
          </a:p>
          <a:p>
            <a:endParaRPr lang="en-US" dirty="0" smtClean="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Extremities  weakness paralysis not draw the hand grip, </a:t>
            </a:r>
            <a:endParaRPr lang="en-US" dirty="0" smtClean="0"/>
          </a:p>
          <a:p>
            <a:r>
              <a:rPr lang="en-US" dirty="0" smtClean="0"/>
              <a:t>Reduced deep tendon reflexes</a:t>
            </a:r>
            <a:endParaRPr lang="en-US" dirty="0" smtClean="0"/>
          </a:p>
          <a:p>
            <a:r>
              <a:rPr lang="en-US" dirty="0" smtClean="0"/>
              <a:t>Facial paralysis</a:t>
            </a:r>
            <a:endParaRPr lang="en-US" dirty="0" smtClean="0"/>
          </a:p>
          <a:p>
            <a:r>
              <a:rPr lang="en-US" dirty="0" smtClean="0"/>
              <a:t>Aphasia (damage to or loss of language)</a:t>
            </a:r>
            <a:endParaRPr lang="en-US" dirty="0" smtClean="0"/>
          </a:p>
          <a:p>
            <a:r>
              <a:rPr lang="en-US" dirty="0" smtClean="0"/>
              <a:t>Express possibility </a:t>
            </a:r>
            <a:endParaRPr lang="en-US" dirty="0" smtClean="0"/>
          </a:p>
          <a:p>
            <a:r>
              <a:rPr lang="en-US" dirty="0" smtClean="0"/>
              <a:t>Difficulty in saying saying the words</a:t>
            </a:r>
            <a:endParaRPr lang="en-US" dirty="0" smtClean="0"/>
          </a:p>
          <a:p>
            <a:r>
              <a:rPr lang="en-US" dirty="0" smtClean="0"/>
              <a:t>Difficulty saying the words comprensively</a:t>
            </a:r>
            <a:endParaRPr lang="en-US" dirty="0" smtClean="0"/>
          </a:p>
          <a:p>
            <a:r>
              <a:rPr lang="en-US" dirty="0" smtClean="0"/>
              <a:t>Loss of ability to hear </a:t>
            </a:r>
            <a:endParaRPr lang="en-US" dirty="0" smtClean="0"/>
          </a:p>
          <a:p>
            <a:r>
              <a:rPr lang="en-US" dirty="0" smtClean="0"/>
              <a:t>Loss of ability to see, touch, tactile stimulus</a:t>
            </a:r>
            <a:endParaRPr lang="en-US" dirty="0" smtClean="0"/>
          </a:p>
          <a:p>
            <a:endParaRPr lang="en-US" dirty="0" smtClean="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Reaction and size of the pupil the pupil reaction to light the positive and negative, pupil size and diameter.</a:t>
            </a:r>
            <a:endParaRPr lang="en-US" dirty="0" smtClean="0"/>
          </a:p>
          <a:p>
            <a:pPr marL="0" indent="0">
              <a:buNone/>
            </a:pPr>
            <a:r>
              <a:rPr lang="en-US" dirty="0" smtClean="0"/>
              <a:t>6. </a:t>
            </a:r>
            <a:r>
              <a:rPr lang="en-US" u="sng" dirty="0" smtClean="0"/>
              <a:t>PAIN AND COMFORT</a:t>
            </a:r>
            <a:endParaRPr lang="en-US" u="sng" dirty="0" smtClean="0"/>
          </a:p>
          <a:p>
            <a:r>
              <a:rPr lang="en-US" dirty="0" smtClean="0"/>
              <a:t>Headache </a:t>
            </a:r>
            <a:endParaRPr lang="en-US" dirty="0" smtClean="0"/>
          </a:p>
          <a:p>
            <a:r>
              <a:rPr lang="en-US" dirty="0" smtClean="0"/>
              <a:t>Unstable behavior</a:t>
            </a:r>
            <a:endParaRPr lang="en-US" dirty="0" smtClean="0"/>
          </a:p>
          <a:p>
            <a:r>
              <a:rPr lang="en-US" dirty="0" smtClean="0"/>
              <a:t>Restlessness</a:t>
            </a:r>
            <a:endParaRPr lang="en-US" dirty="0" smtClean="0"/>
          </a:p>
          <a:p>
            <a:r>
              <a:rPr lang="en-US" dirty="0" smtClean="0"/>
              <a:t>Muscle tension</a:t>
            </a:r>
            <a:endParaRPr lang="en-US" dirty="0" smtClean="0"/>
          </a:p>
          <a:p>
            <a:pPr marL="0" indent="0">
              <a:buNone/>
            </a:pPr>
            <a:r>
              <a:rPr lang="en-US" u="sng" dirty="0" smtClean="0"/>
              <a:t>7.RESPIRATION</a:t>
            </a:r>
            <a:endParaRPr lang="en-US" u="sng" dirty="0" smtClean="0"/>
          </a:p>
          <a:p>
            <a:r>
              <a:rPr lang="en-US" dirty="0" smtClean="0"/>
              <a:t>Screen for risk factors(smokers).</a:t>
            </a:r>
            <a:endParaRPr lang="en-US" dirty="0" smtClean="0"/>
          </a:p>
          <a:p>
            <a:r>
              <a:rPr lang="en-US" dirty="0" smtClean="0"/>
              <a:t>Cough</a:t>
            </a:r>
            <a:endParaRPr lang="en-US" dirty="0" smtClean="0"/>
          </a:p>
          <a:p>
            <a:endParaRPr lang="en-US" dirty="0" smtClean="0"/>
          </a:p>
          <a:p>
            <a:endParaRPr lang="en-US" dirty="0" smtClean="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 drawing of chest</a:t>
            </a:r>
            <a:endParaRPr lang="en-US" dirty="0" smtClean="0"/>
          </a:p>
          <a:p>
            <a:r>
              <a:rPr lang="en-US" dirty="0" smtClean="0"/>
              <a:t>Crust respiration </a:t>
            </a:r>
            <a:endParaRPr lang="en-US" dirty="0" smtClean="0"/>
          </a:p>
          <a:p>
            <a:pPr marL="0" indent="0">
              <a:buNone/>
            </a:pPr>
            <a:r>
              <a:rPr lang="en-US" dirty="0" smtClean="0"/>
              <a:t>8. </a:t>
            </a:r>
            <a:r>
              <a:rPr lang="en-US" u="sng" dirty="0" smtClean="0"/>
              <a:t>SOCIAL INTEGRATION</a:t>
            </a:r>
            <a:endParaRPr lang="en-US" u="sng" dirty="0" smtClean="0"/>
          </a:p>
          <a:p>
            <a:pPr marL="571500" indent="-571500">
              <a:buFont typeface="+mj-lt"/>
              <a:buAutoNum type="romanLcPeriod"/>
            </a:pPr>
            <a:r>
              <a:rPr lang="en-US" dirty="0" smtClean="0"/>
              <a:t>Problem to speak </a:t>
            </a:r>
            <a:endParaRPr lang="en-US" dirty="0" smtClean="0"/>
          </a:p>
          <a:p>
            <a:pPr marL="571500" indent="-571500">
              <a:buFont typeface="+mj-lt"/>
              <a:buAutoNum type="romanLcPeriod"/>
            </a:pPr>
            <a:r>
              <a:rPr lang="en-US" dirty="0" smtClean="0"/>
              <a:t>Inability to communicate</a:t>
            </a:r>
            <a:endParaRPr lang="en-US" dirty="0" smtClean="0"/>
          </a:p>
          <a:p>
            <a:pPr marL="0" indent="0">
              <a:buNone/>
            </a:pPr>
            <a:r>
              <a:rPr lang="en-US" u="sng" dirty="0" smtClean="0"/>
              <a:t>DIAGNOSTIC TESTS</a:t>
            </a:r>
            <a:endParaRPr lang="en-US" u="sng" dirty="0" smtClean="0"/>
          </a:p>
          <a:p>
            <a:pPr marL="971550" lvl="1" indent="-514350">
              <a:buFont typeface="+mj-lt"/>
              <a:buAutoNum type="arabicPeriod"/>
            </a:pPr>
            <a:r>
              <a:rPr lang="en-US" dirty="0" smtClean="0"/>
              <a:t>Neuroimaging      computed tomography (CT scan)</a:t>
            </a:r>
            <a:endParaRPr lang="en-US" dirty="0" smtClean="0"/>
          </a:p>
          <a:p>
            <a:pPr marL="457200" lvl="1" indent="0">
              <a:buNone/>
            </a:pPr>
            <a:r>
              <a:rPr lang="en-US" dirty="0" smtClean="0"/>
              <a:t>Magnetic resonance imaging ( scan)</a:t>
            </a:r>
            <a:endParaRPr lang="en-US" dirty="0" smtClean="0"/>
          </a:p>
          <a:p>
            <a:pPr marL="457200" lvl="1" indent="0">
              <a:buNone/>
            </a:pPr>
            <a:r>
              <a:rPr lang="en-US" dirty="0" smtClean="0"/>
              <a:t>2. EEG(electro encephalogram) to check the brain waves</a:t>
            </a:r>
            <a:endParaRPr lang="en-US" dirty="0" smtClean="0"/>
          </a:p>
          <a:p>
            <a:pPr marL="457200" lvl="1" indent="0">
              <a:buNone/>
            </a:pPr>
            <a:endParaRPr lang="en-US" dirty="0" smtClean="0"/>
          </a:p>
          <a:p>
            <a:pPr marL="457200" lvl="1" indent="0">
              <a:buNone/>
            </a:pP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smtClean="0"/>
              <a:t>3. </a:t>
            </a:r>
            <a:r>
              <a:rPr lang="en-US" u="sng" dirty="0" smtClean="0"/>
              <a:t>Thyroid function tests </a:t>
            </a:r>
            <a:endParaRPr lang="en-US" u="sng" dirty="0" smtClean="0"/>
          </a:p>
          <a:p>
            <a:pPr marL="0" indent="0">
              <a:buNone/>
            </a:pPr>
            <a:r>
              <a:rPr lang="en-US" dirty="0" smtClean="0"/>
              <a:t>Thyroxin hormone levels to check how the thyroxin</a:t>
            </a:r>
            <a:endParaRPr lang="en-US" dirty="0" smtClean="0"/>
          </a:p>
          <a:p>
            <a:pPr marL="0" indent="0">
              <a:buNone/>
            </a:pPr>
            <a:r>
              <a:rPr lang="en-US" dirty="0" smtClean="0"/>
              <a:t> functions</a:t>
            </a:r>
            <a:endParaRPr lang="en-US" dirty="0" smtClean="0"/>
          </a:p>
          <a:p>
            <a:pPr marL="0" indent="0">
              <a:buNone/>
            </a:pPr>
            <a:r>
              <a:rPr lang="en-US" u="sng" dirty="0" smtClean="0"/>
              <a:t>4.Artenrial blood gases co2 and o2 </a:t>
            </a:r>
            <a:r>
              <a:rPr lang="en-US" u="sng" dirty="0" err="1" smtClean="0"/>
              <a:t>conc</a:t>
            </a:r>
            <a:r>
              <a:rPr lang="en-US" u="sng" dirty="0" smtClean="0"/>
              <a:t> levels</a:t>
            </a:r>
            <a:r>
              <a:rPr lang="en-US" dirty="0" smtClean="0"/>
              <a:t>.</a:t>
            </a:r>
            <a:endParaRPr lang="en-US" dirty="0" smtClean="0"/>
          </a:p>
          <a:p>
            <a:pPr marL="0" indent="0">
              <a:buNone/>
            </a:pPr>
            <a:r>
              <a:rPr lang="en-US" dirty="0" smtClean="0"/>
              <a:t>5. </a:t>
            </a:r>
            <a:r>
              <a:rPr lang="en-US" u="sng" dirty="0" smtClean="0"/>
              <a:t>CSF analysis</a:t>
            </a:r>
            <a:endParaRPr lang="en-US" u="sng" dirty="0" smtClean="0"/>
          </a:p>
          <a:p>
            <a:pPr marL="0" indent="0">
              <a:buNone/>
            </a:pPr>
            <a:r>
              <a:rPr lang="en-US" dirty="0" smtClean="0"/>
              <a:t>Check for proteins, glucose, purulence etc., pressure</a:t>
            </a:r>
            <a:endParaRPr lang="en-US" dirty="0" smtClean="0"/>
          </a:p>
          <a:p>
            <a:pPr marL="0" indent="0">
              <a:buNone/>
            </a:pPr>
            <a:r>
              <a:rPr lang="en-US" dirty="0" smtClean="0"/>
              <a:t>6. </a:t>
            </a:r>
            <a:r>
              <a:rPr lang="en-US" u="sng" dirty="0" smtClean="0"/>
              <a:t>Urea and electrolytes</a:t>
            </a:r>
            <a:endParaRPr lang="en-US" u="sng" dirty="0"/>
          </a:p>
          <a:p>
            <a:pPr marL="0" indent="0">
              <a:buNone/>
            </a:pPr>
            <a:r>
              <a:rPr lang="en-US" dirty="0" smtClean="0"/>
              <a:t>7. </a:t>
            </a:r>
            <a:r>
              <a:rPr lang="en-US" u="sng" dirty="0" smtClean="0"/>
              <a:t>Lumbar puncture </a:t>
            </a:r>
            <a:r>
              <a:rPr lang="en-US" dirty="0" smtClean="0"/>
              <a:t>knowing the value of intra cranial pressure</a:t>
            </a:r>
            <a:endParaRPr lang="en-US" dirty="0" smtClean="0"/>
          </a:p>
          <a:p>
            <a:pPr marL="0" indent="0">
              <a:buNone/>
            </a:pPr>
            <a:r>
              <a:rPr lang="en-US" dirty="0" smtClean="0"/>
              <a:t>8.</a:t>
            </a:r>
            <a:r>
              <a:rPr lang="en-US" u="sng" dirty="0" smtClean="0"/>
              <a:t> Radiological </a:t>
            </a:r>
            <a:r>
              <a:rPr lang="en-US" dirty="0" smtClean="0"/>
              <a:t>that is skull x ray, chest x ray etc.</a:t>
            </a:r>
            <a:endParaRPr lang="en-US" dirty="0" smtClean="0"/>
          </a:p>
          <a:p>
            <a:pPr marL="0" indent="0">
              <a:buNone/>
            </a:pPr>
            <a:r>
              <a:rPr lang="en-US" u="sng" dirty="0" smtClean="0"/>
              <a:t>9.ECG(electro cardiac gram)</a:t>
            </a:r>
            <a:endParaRPr lang="en-US" u="sng" dirty="0" smtClean="0"/>
          </a:p>
          <a:p>
            <a:pPr marL="0" indent="0">
              <a:buNone/>
            </a:pP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fontScale="85000" lnSpcReduction="20000"/>
          </a:bodyPr>
          <a:lstStyle/>
          <a:p>
            <a:pPr lvl="1"/>
            <a:r>
              <a:rPr lang="en-US" dirty="0" smtClean="0"/>
              <a:t>To check the function of the heart, ECG of a heart in normal sinus rhythm </a:t>
            </a:r>
            <a:endParaRPr lang="en-US" dirty="0" smtClean="0"/>
          </a:p>
          <a:p>
            <a:pPr lvl="1"/>
            <a:r>
              <a:rPr lang="en-US" dirty="0" smtClean="0"/>
              <a:t>This is the process of recording the electrical activity of the heart over a period of time using electrodes placed on the slain</a:t>
            </a:r>
            <a:endParaRPr lang="en-US" dirty="0" smtClean="0"/>
          </a:p>
          <a:p>
            <a:pPr lvl="1"/>
            <a:endParaRPr lang="en-US" u="sng" dirty="0" smtClean="0"/>
          </a:p>
          <a:p>
            <a:pPr marL="457200" lvl="1" indent="0">
              <a:buNone/>
            </a:pPr>
            <a:r>
              <a:rPr lang="en-US" u="sng" dirty="0" smtClean="0"/>
              <a:t>NURSING CARE OF UNCONCIOUS PATIENT</a:t>
            </a:r>
            <a:endParaRPr lang="en-US" u="sng" dirty="0" smtClean="0"/>
          </a:p>
          <a:p>
            <a:pPr marL="914400" lvl="1" indent="-457200">
              <a:buAutoNum type="arabicPeriod"/>
            </a:pPr>
            <a:r>
              <a:rPr lang="en-US" u="sng" dirty="0" smtClean="0"/>
              <a:t>Airway</a:t>
            </a:r>
            <a:endParaRPr lang="en-US" u="sng" dirty="0" smtClean="0"/>
          </a:p>
          <a:p>
            <a:pPr lvl="1">
              <a:buFont typeface="Courier New" panose="02070309020205020404" pitchFamily="49" charset="0"/>
              <a:buChar char="o"/>
            </a:pPr>
            <a:r>
              <a:rPr lang="en-US" dirty="0" smtClean="0"/>
              <a:t>Prop up the patient in bed to ease breathing, reduce the risk of aspiration pneumonia, to reduce GERD( gastro-enteric reflux di</a:t>
            </a:r>
            <a:r>
              <a:rPr lang="en-US" dirty="0"/>
              <a:t>s</a:t>
            </a:r>
            <a:r>
              <a:rPr lang="en-US" dirty="0" smtClean="0"/>
              <a:t>ease) semi fowlers position( 45 degrees).</a:t>
            </a:r>
            <a:endParaRPr lang="en-US" dirty="0" smtClean="0"/>
          </a:p>
          <a:p>
            <a:pPr lvl="1">
              <a:buFont typeface="Courier New" panose="02070309020205020404" pitchFamily="49" charset="0"/>
              <a:buChar char="o"/>
            </a:pPr>
            <a:r>
              <a:rPr lang="en-US" dirty="0" smtClean="0"/>
              <a:t>Suck any obvious secretion by function tube.</a:t>
            </a:r>
            <a:endParaRPr lang="en-US" dirty="0" smtClean="0"/>
          </a:p>
          <a:p>
            <a:pPr lvl="1">
              <a:buFont typeface="Courier New" panose="02070309020205020404" pitchFamily="49" charset="0"/>
              <a:buChar char="o"/>
            </a:pPr>
            <a:r>
              <a:rPr lang="en-US" dirty="0" smtClean="0"/>
              <a:t>Administer oxygen by mask or nasal catheters</a:t>
            </a:r>
            <a:endParaRPr lang="en-US" dirty="0" smtClean="0"/>
          </a:p>
          <a:p>
            <a:pPr lvl="1">
              <a:buFont typeface="Courier New" panose="02070309020205020404" pitchFamily="49" charset="0"/>
              <a:buChar char="o"/>
            </a:pPr>
            <a:r>
              <a:rPr lang="en-US" dirty="0" smtClean="0"/>
              <a:t>The oxygen should be humidified to prevent drying of the respiratory  surfaces</a:t>
            </a:r>
            <a:endParaRPr lang="en-US" dirty="0" smtClean="0"/>
          </a:p>
          <a:p>
            <a:pPr lvl="1">
              <a:buFont typeface="Courier New" panose="02070309020205020404" pitchFamily="49" charset="0"/>
              <a:buChar char="o"/>
            </a:pPr>
            <a:r>
              <a:rPr lang="en-US" dirty="0" smtClean="0"/>
              <a:t>Use the head </a:t>
            </a:r>
            <a:r>
              <a:rPr lang="en-US" dirty="0"/>
              <a:t>t</a:t>
            </a:r>
            <a:r>
              <a:rPr lang="en-US" dirty="0" smtClean="0"/>
              <a:t>ilt and chin  lift maneuvers and jaw thirst to position the head and open the airway</a:t>
            </a:r>
            <a:endParaRPr lang="en-US" dirty="0" smtClean="0"/>
          </a:p>
          <a:p>
            <a:pPr lvl="1">
              <a:buFont typeface="Courier New" panose="02070309020205020404" pitchFamily="49" charset="0"/>
              <a:buChar char="o"/>
            </a:pPr>
            <a:r>
              <a:rPr lang="en-US" dirty="0" smtClean="0"/>
              <a:t>Put patient in recovery position to drain sections</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2. </a:t>
            </a:r>
            <a:r>
              <a:rPr lang="en-US" u="sng" dirty="0" smtClean="0"/>
              <a:t>Breathing</a:t>
            </a:r>
            <a:r>
              <a:rPr lang="en-US" dirty="0" smtClean="0"/>
              <a:t> </a:t>
            </a:r>
            <a:endParaRPr lang="en-US" dirty="0" smtClean="0"/>
          </a:p>
          <a:p>
            <a:pPr>
              <a:buFont typeface="Wingdings" panose="05000000000000000000" pitchFamily="2" charset="2"/>
              <a:buChar char="§"/>
            </a:pPr>
            <a:r>
              <a:rPr lang="en-US" dirty="0" smtClean="0"/>
              <a:t>Check for risk and fall of the chest</a:t>
            </a:r>
            <a:endParaRPr lang="en-US" dirty="0" smtClean="0"/>
          </a:p>
          <a:p>
            <a:pPr>
              <a:buFont typeface="Wingdings" panose="05000000000000000000" pitchFamily="2" charset="2"/>
              <a:buChar char="§"/>
            </a:pPr>
            <a:r>
              <a:rPr lang="en-US" dirty="0" smtClean="0"/>
              <a:t>Feel whether the patient is breathing</a:t>
            </a:r>
            <a:endParaRPr lang="en-US" dirty="0" smtClean="0"/>
          </a:p>
          <a:p>
            <a:pPr>
              <a:buFont typeface="Wingdings" panose="05000000000000000000" pitchFamily="2" charset="2"/>
              <a:buChar char="§"/>
            </a:pPr>
            <a:r>
              <a:rPr lang="en-US" dirty="0" smtClean="0"/>
              <a:t>Count the respirations slowly</a:t>
            </a:r>
            <a:endParaRPr lang="en-US" dirty="0" smtClean="0"/>
          </a:p>
          <a:p>
            <a:pPr>
              <a:buFont typeface="Wingdings" panose="05000000000000000000" pitchFamily="2" charset="2"/>
              <a:buChar char="§"/>
            </a:pPr>
            <a:r>
              <a:rPr lang="en-US" dirty="0" smtClean="0"/>
              <a:t>Support the patient using mechanical ventilation(endotracheal tube, with oxygen connected).</a:t>
            </a:r>
            <a:endParaRPr lang="en-US" dirty="0" smtClean="0"/>
          </a:p>
          <a:p>
            <a:pPr>
              <a:buFont typeface="Wingdings" panose="05000000000000000000" pitchFamily="2" charset="2"/>
              <a:buChar char="§"/>
            </a:pPr>
            <a:r>
              <a:rPr lang="en-US" dirty="0" smtClean="0"/>
              <a:t>Wear off from the ventilator slowly.</a:t>
            </a:r>
            <a:endParaRPr lang="en-US" dirty="0" smtClean="0"/>
          </a:p>
          <a:p>
            <a:pPr>
              <a:buFont typeface="Wingdings" panose="05000000000000000000" pitchFamily="2" charset="2"/>
              <a:buChar char="§"/>
            </a:pPr>
            <a:r>
              <a:rPr lang="en-US" dirty="0" smtClean="0"/>
              <a:t>Check for abnormal fluids.</a:t>
            </a:r>
            <a:endParaRPr lang="en-US" dirty="0" smtClean="0"/>
          </a:p>
          <a:p>
            <a:pPr>
              <a:buFont typeface="Wingdings" panose="05000000000000000000" pitchFamily="2" charset="2"/>
              <a:buChar char="§"/>
            </a:pPr>
            <a:r>
              <a:rPr lang="en-US" dirty="0" smtClean="0"/>
              <a:t>Wide any sections from the airway.</a:t>
            </a:r>
            <a:endParaRPr lang="en-US" dirty="0" smtClean="0"/>
          </a:p>
          <a:p>
            <a:pPr marL="0" indent="0">
              <a:buNone/>
            </a:pPr>
            <a:r>
              <a:rPr lang="en-US" dirty="0" smtClean="0"/>
              <a:t>3. </a:t>
            </a:r>
            <a:r>
              <a:rPr lang="en-US" u="sng" dirty="0" smtClean="0"/>
              <a:t>Circulation</a:t>
            </a:r>
            <a:endParaRPr lang="en-US" u="sng" dirty="0" smtClean="0"/>
          </a:p>
          <a:p>
            <a:pPr marL="0" indent="0">
              <a:buNone/>
            </a:pP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smtClean="0"/>
              <a:t>Insert an i.v line for fluid administration.</a:t>
            </a:r>
            <a:endParaRPr lang="en-US" dirty="0" smtClean="0"/>
          </a:p>
          <a:p>
            <a:r>
              <a:rPr lang="en-US" dirty="0" smtClean="0"/>
              <a:t>Take pulse rate to monitor the fluid balance</a:t>
            </a:r>
            <a:endParaRPr lang="en-US" dirty="0" smtClean="0"/>
          </a:p>
          <a:p>
            <a:r>
              <a:rPr lang="en-US" dirty="0" smtClean="0"/>
              <a:t>take blood pressure to monitor the function of the heart</a:t>
            </a:r>
            <a:endParaRPr lang="en-US" dirty="0" smtClean="0"/>
          </a:p>
          <a:p>
            <a:r>
              <a:rPr lang="en-US" dirty="0" smtClean="0"/>
              <a:t>Check for the pallor of the mucus membranes and palms administer blood of the patient is pale</a:t>
            </a:r>
            <a:endParaRPr lang="en-US" dirty="0" smtClean="0"/>
          </a:p>
          <a:p>
            <a:r>
              <a:rPr lang="en-US" dirty="0" smtClean="0"/>
              <a:t>Monitor the blood transfusion until it is over </a:t>
            </a:r>
            <a:endParaRPr lang="en-US" dirty="0" smtClean="0"/>
          </a:p>
          <a:p>
            <a:r>
              <a:rPr lang="en-US" dirty="0" smtClean="0"/>
              <a:t>Monitor the cyanosis of the extremities which shows signs of hypoxia</a:t>
            </a:r>
            <a:endParaRPr lang="en-US" dirty="0" smtClean="0"/>
          </a:p>
          <a:p>
            <a:r>
              <a:rPr lang="en-US" dirty="0" smtClean="0"/>
              <a:t>Raise the foot of the bed using blocks to help to direct blood to the vital organs such as kidneys, liver brain and the lungs.</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4</a:t>
            </a:r>
            <a:r>
              <a:rPr lang="en-US" u="sng" dirty="0" smtClean="0"/>
              <a:t>. Pain management</a:t>
            </a:r>
            <a:endParaRPr lang="en-US" u="sng" dirty="0" smtClean="0"/>
          </a:p>
          <a:p>
            <a:pPr>
              <a:buFont typeface="Wingdings" panose="05000000000000000000" pitchFamily="2" charset="2"/>
              <a:buChar char="§"/>
            </a:pPr>
            <a:r>
              <a:rPr lang="en-US" dirty="0" smtClean="0"/>
              <a:t>This is a key principle of managing the unconsciousness patient</a:t>
            </a:r>
            <a:endParaRPr lang="en-US" dirty="0" smtClean="0"/>
          </a:p>
          <a:p>
            <a:pPr>
              <a:buFont typeface="Wingdings" panose="05000000000000000000" pitchFamily="2" charset="2"/>
              <a:buChar char="§"/>
            </a:pPr>
            <a:r>
              <a:rPr lang="en-US" dirty="0" smtClean="0"/>
              <a:t>Classify the pain </a:t>
            </a:r>
            <a:endParaRPr lang="en-US" dirty="0" smtClean="0"/>
          </a:p>
          <a:p>
            <a:pPr>
              <a:buFont typeface="Wingdings" panose="05000000000000000000" pitchFamily="2" charset="2"/>
              <a:buChar char="§"/>
            </a:pPr>
            <a:r>
              <a:rPr lang="en-US" dirty="0" smtClean="0"/>
              <a:t>For mild pain-core NSAIDS</a:t>
            </a:r>
            <a:endParaRPr lang="en-US" dirty="0" smtClean="0"/>
          </a:p>
          <a:p>
            <a:pPr>
              <a:buFont typeface="Wingdings" panose="05000000000000000000" pitchFamily="2" charset="2"/>
              <a:buChar char="§"/>
            </a:pPr>
            <a:r>
              <a:rPr lang="en-US" dirty="0" smtClean="0"/>
              <a:t>For severe pain-core OPIOD analysis (IV morphine)</a:t>
            </a:r>
            <a:endParaRPr lang="en-US" dirty="0" smtClean="0"/>
          </a:p>
          <a:p>
            <a:pPr>
              <a:buFont typeface="Wingdings" panose="05000000000000000000" pitchFamily="2" charset="2"/>
              <a:buChar char="§"/>
            </a:pPr>
            <a:r>
              <a:rPr lang="en-US" dirty="0" smtClean="0"/>
              <a:t>Turn the patient every 2 hours to help relieve the pain</a:t>
            </a:r>
            <a:endParaRPr lang="en-US" dirty="0" smtClean="0"/>
          </a:p>
          <a:p>
            <a:pPr>
              <a:buFont typeface="Wingdings" panose="05000000000000000000" pitchFamily="2" charset="2"/>
              <a:buChar char="§"/>
            </a:pPr>
            <a:r>
              <a:rPr lang="en-US" dirty="0" smtClean="0"/>
              <a:t>Assess the intensity of the patient using the rate scale (1-10) where (0-2)mild pain( 3-5)moderate pain (6-years)severe pain</a:t>
            </a:r>
            <a:endParaRPr lang="en-US" dirty="0" smtClean="0"/>
          </a:p>
          <a:p>
            <a:pPr>
              <a:buFont typeface="Wingdings" panose="05000000000000000000" pitchFamily="2" charset="2"/>
              <a:buChar char="§"/>
            </a:pPr>
            <a:r>
              <a:rPr lang="en-US" dirty="0" smtClean="0"/>
              <a:t>Monitor vital signs temperature,  pulse rate,  respirations BP</a:t>
            </a:r>
            <a:r>
              <a:rPr lang="en-US" dirty="0"/>
              <a:t> </a:t>
            </a:r>
            <a:r>
              <a:rPr lang="en-US" dirty="0" smtClean="0"/>
              <a:t>4 hourly to detect deviations from normal.</a:t>
            </a:r>
            <a:endParaRPr lang="en-US" dirty="0" smtClean="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u="sng" dirty="0" smtClean="0"/>
              <a:t>DEFINITION OF TERMS</a:t>
            </a:r>
            <a:endParaRPr lang="en-US" u="sng" dirty="0" smtClean="0"/>
          </a:p>
          <a:p>
            <a:r>
              <a:rPr lang="en-US" dirty="0" smtClean="0"/>
              <a:t>Critical–   Denoting or of the nature of crisis or having the potential to become disastrous, at appoint of crisis, or a condition where death is eminent or possible.</a:t>
            </a:r>
            <a:endParaRPr lang="en-US" dirty="0" smtClean="0"/>
          </a:p>
          <a:p>
            <a:r>
              <a:rPr lang="en-US" dirty="0" smtClean="0"/>
              <a:t>Critical care- Involves taking care of patients with severe and life threatening illness. It is the specialized care of patients whose conditions require comprehensive care.</a:t>
            </a:r>
            <a:endParaRPr lang="en-US" dirty="0" smtClean="0"/>
          </a:p>
          <a:p>
            <a:r>
              <a:rPr lang="en-US" dirty="0" smtClean="0"/>
              <a:t>Critical illness- This is a condition that is life threatening in nature, always associated with high mortality and morbidity rate.</a:t>
            </a:r>
            <a:endParaRPr lang="en-US" dirty="0" smtClean="0"/>
          </a:p>
          <a:p>
            <a:r>
              <a:rPr lang="en-US" dirty="0" smtClean="0"/>
              <a:t>Coma      - This is a state of unconsciousness in which a person ,cannot be a wakened, fails to respond normally to a painful stimuli, light or sound.</a:t>
            </a:r>
            <a:endParaRPr lang="en-US" dirty="0" smtClean="0"/>
          </a:p>
          <a:p>
            <a:endParaRPr lang="en-US" dirty="0"/>
          </a:p>
          <a:p>
            <a:pPr marL="0" indent="0">
              <a:buNone/>
            </a:pPr>
            <a:endParaRPr lang="en-US" dirty="0" smtClean="0"/>
          </a:p>
          <a:p>
            <a:pPr marL="0" indent="0">
              <a:buNone/>
            </a:pPr>
            <a:endParaRPr lang="en-US" dirty="0" smtClean="0"/>
          </a:p>
          <a:p>
            <a:pPr marL="0" indent="0">
              <a:buNone/>
            </a:pP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dirty="0" smtClean="0"/>
              <a:t>5. </a:t>
            </a:r>
            <a:r>
              <a:rPr lang="en-US" u="sng" dirty="0" smtClean="0"/>
              <a:t>Wound and skin care </a:t>
            </a:r>
            <a:endParaRPr lang="en-US" u="sng" dirty="0" smtClean="0"/>
          </a:p>
          <a:p>
            <a:pPr>
              <a:buFont typeface="Wingdings" panose="05000000000000000000" pitchFamily="2" charset="2"/>
              <a:buChar char="§"/>
            </a:pPr>
            <a:r>
              <a:rPr lang="en-US" dirty="0" smtClean="0"/>
              <a:t>Do 2 hourly turning and maintain the turning charts</a:t>
            </a:r>
            <a:endParaRPr lang="en-US" dirty="0" smtClean="0"/>
          </a:p>
          <a:p>
            <a:pPr>
              <a:buFont typeface="Wingdings" panose="05000000000000000000" pitchFamily="2" charset="2"/>
              <a:buChar char="§"/>
            </a:pPr>
            <a:r>
              <a:rPr lang="en-US" dirty="0" smtClean="0"/>
              <a:t>Treat the pressure area (elbows, knees, shoulders, back area Pedi's tibia is dorsalis region).</a:t>
            </a:r>
            <a:endParaRPr lang="en-US" dirty="0" smtClean="0"/>
          </a:p>
          <a:p>
            <a:pPr>
              <a:buFont typeface="Wingdings" panose="05000000000000000000" pitchFamily="2" charset="2"/>
              <a:buChar char="§"/>
            </a:pPr>
            <a:r>
              <a:rPr lang="en-US" dirty="0" smtClean="0"/>
              <a:t>Apply to oxides ointment and powder.</a:t>
            </a:r>
            <a:endParaRPr lang="en-US" dirty="0" smtClean="0"/>
          </a:p>
          <a:p>
            <a:pPr>
              <a:buFont typeface="Wingdings" panose="05000000000000000000" pitchFamily="2" charset="2"/>
              <a:buChar char="§"/>
            </a:pPr>
            <a:r>
              <a:rPr lang="en-US" dirty="0" smtClean="0"/>
              <a:t>Straighten the beddings.</a:t>
            </a:r>
            <a:endParaRPr lang="en-US" dirty="0" smtClean="0"/>
          </a:p>
          <a:p>
            <a:pPr>
              <a:buFont typeface="Wingdings" panose="05000000000000000000" pitchFamily="2" charset="2"/>
              <a:buChar char="§"/>
            </a:pPr>
            <a:r>
              <a:rPr lang="en-US" dirty="0" smtClean="0"/>
              <a:t>Catheterize the patient to avoid wetting the bed.</a:t>
            </a:r>
            <a:endParaRPr lang="en-US" dirty="0" smtClean="0"/>
          </a:p>
          <a:p>
            <a:pPr>
              <a:buFont typeface="Wingdings" panose="05000000000000000000" pitchFamily="2" charset="2"/>
              <a:buChar char="§"/>
            </a:pPr>
            <a:r>
              <a:rPr lang="en-US" dirty="0" smtClean="0"/>
              <a:t>Provide diet rich in proteins and vitamins to boost </a:t>
            </a:r>
            <a:r>
              <a:rPr lang="en-US" dirty="0"/>
              <a:t>t</a:t>
            </a:r>
            <a:r>
              <a:rPr lang="en-US" dirty="0" smtClean="0"/>
              <a:t>he immunity of the patient.</a:t>
            </a:r>
            <a:endParaRPr lang="en-US" dirty="0" smtClean="0"/>
          </a:p>
          <a:p>
            <a:pPr>
              <a:buFont typeface="Wingdings" panose="05000000000000000000" pitchFamily="2" charset="2"/>
              <a:buChar char="§"/>
            </a:pPr>
            <a:r>
              <a:rPr lang="en-US" dirty="0" smtClean="0"/>
              <a:t>cut the nails and hair short to promote comfort </a:t>
            </a:r>
            <a:endParaRPr lang="en-US" dirty="0" smtClean="0"/>
          </a:p>
          <a:p>
            <a:pPr marL="0" indent="0">
              <a:buNone/>
            </a:pPr>
            <a:r>
              <a:rPr lang="en-US" u="sng" dirty="0" smtClean="0"/>
              <a:t>6.Prolonged immobility</a:t>
            </a:r>
            <a:endParaRPr lang="en-US" u="sng" dirty="0" smtClean="0"/>
          </a:p>
          <a:p>
            <a:pPr marL="0" indent="0">
              <a:buNone/>
            </a:pPr>
            <a:endParaRPr lang="en-US" dirty="0" smtClean="0"/>
          </a:p>
          <a:p>
            <a:pPr marL="0" indent="0">
              <a:buNone/>
            </a:pPr>
            <a:endParaRPr lang="en-US" dirty="0" smtClean="0"/>
          </a:p>
          <a:p>
            <a:pPr marL="0" indent="0">
              <a:buNone/>
            </a:pPr>
            <a:endParaRPr lang="en-US" dirty="0" smtClean="0"/>
          </a:p>
          <a:p>
            <a:pPr>
              <a:buFont typeface="Wingdings" panose="05000000000000000000" pitchFamily="2" charset="2"/>
              <a:buChar char="§"/>
            </a:pPr>
            <a:endParaRPr lang="en-US" dirty="0" smtClean="0"/>
          </a:p>
          <a:p>
            <a:pPr>
              <a:buFont typeface="Wingdings" panose="05000000000000000000" pitchFamily="2" charset="2"/>
              <a:buChar char="§"/>
            </a:pPr>
            <a:endParaRPr lang="en-US" dirty="0"/>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a:buFont typeface="Wingdings" panose="05000000000000000000" pitchFamily="2" charset="2"/>
              <a:buChar char="§"/>
            </a:pPr>
            <a:r>
              <a:rPr lang="en-US" dirty="0" smtClean="0"/>
              <a:t>Prevention complications of immobility which include</a:t>
            </a:r>
            <a:endParaRPr lang="en-US" dirty="0" smtClean="0"/>
          </a:p>
          <a:p>
            <a:pPr marL="571500" indent="-571500">
              <a:buFont typeface="+mj-lt"/>
              <a:buAutoNum type="romanLcPeriod"/>
            </a:pPr>
            <a:r>
              <a:rPr lang="en-US" dirty="0" smtClean="0"/>
              <a:t>UTI catheterize.</a:t>
            </a:r>
            <a:endParaRPr lang="en-US" dirty="0" smtClean="0"/>
          </a:p>
          <a:p>
            <a:pPr marL="571500" indent="-571500">
              <a:buFont typeface="+mj-lt"/>
              <a:buAutoNum type="romanLcPeriod"/>
            </a:pPr>
            <a:r>
              <a:rPr lang="en-US" dirty="0" smtClean="0"/>
              <a:t>DVT exercise, heparin, stockings.</a:t>
            </a:r>
            <a:endParaRPr lang="en-US" dirty="0" smtClean="0"/>
          </a:p>
          <a:p>
            <a:pPr marL="571500" indent="-571500">
              <a:buFont typeface="+mj-lt"/>
              <a:buAutoNum type="romanLcPeriod"/>
            </a:pPr>
            <a:r>
              <a:rPr lang="en-US" dirty="0" smtClean="0"/>
              <a:t>Hypo station pneumonia, physiotherapy, antibiotics, function</a:t>
            </a:r>
            <a:endParaRPr lang="en-US" dirty="0" smtClean="0"/>
          </a:p>
          <a:p>
            <a:pPr marL="571500" indent="-571500">
              <a:buFont typeface="+mj-lt"/>
              <a:buAutoNum type="romanLcPeriod"/>
            </a:pPr>
            <a:r>
              <a:rPr lang="en-US" dirty="0" smtClean="0"/>
              <a:t>Contractures- exercise, local range exercise.</a:t>
            </a:r>
            <a:endParaRPr lang="en-US" dirty="0" smtClean="0"/>
          </a:p>
          <a:p>
            <a:pPr marL="571500" indent="-571500">
              <a:buFont typeface="+mj-lt"/>
              <a:buAutoNum type="romanLcPeriod"/>
            </a:pPr>
            <a:r>
              <a:rPr lang="en-US" dirty="0" smtClean="0"/>
              <a:t>Pressure treat pressure areas.</a:t>
            </a:r>
            <a:endParaRPr lang="en-US" dirty="0" smtClean="0"/>
          </a:p>
          <a:p>
            <a:pPr marL="0" indent="0">
              <a:buNone/>
            </a:pPr>
            <a:r>
              <a:rPr lang="en-US" dirty="0" smtClean="0"/>
              <a:t>7. </a:t>
            </a:r>
            <a:r>
              <a:rPr lang="en-US" u="sng" dirty="0" smtClean="0"/>
              <a:t>Nutrition support of the patient</a:t>
            </a:r>
            <a:endParaRPr lang="en-US" u="sng" dirty="0" smtClean="0"/>
          </a:p>
          <a:p>
            <a:pPr>
              <a:buFont typeface="Wingdings" panose="05000000000000000000" pitchFamily="2" charset="2"/>
              <a:buChar char="§"/>
            </a:pPr>
            <a:r>
              <a:rPr lang="en-US" dirty="0" smtClean="0"/>
              <a:t>Asses the nutritional needs of the patient.</a:t>
            </a:r>
            <a:endParaRPr lang="en-US" dirty="0" smtClean="0"/>
          </a:p>
          <a:p>
            <a:pPr>
              <a:buFont typeface="Wingdings" panose="05000000000000000000" pitchFamily="2" charset="2"/>
              <a:buChar char="§"/>
            </a:pPr>
            <a:r>
              <a:rPr lang="en-US" dirty="0" smtClean="0"/>
              <a:t>Insert an NG tube for feeding.</a:t>
            </a:r>
            <a:endParaRPr lang="en-US" dirty="0" smtClean="0"/>
          </a:p>
          <a:p>
            <a:pPr>
              <a:buFont typeface="Wingdings" panose="05000000000000000000" pitchFamily="2" charset="2"/>
              <a:buChar char="§"/>
            </a:pPr>
            <a:r>
              <a:rPr lang="en-US" dirty="0" smtClean="0"/>
              <a:t>If patient has malnutrition, give enteral feeding and supplemental with preventer feedings.</a:t>
            </a:r>
            <a:endParaRPr lang="en-US" dirty="0" smtClean="0"/>
          </a:p>
          <a:p>
            <a:pPr marL="0" indent="0">
              <a:buNone/>
            </a:pPr>
            <a:endParaRPr lang="en-US" dirty="0" smtClean="0"/>
          </a:p>
          <a:p>
            <a:pPr marL="571500" indent="-571500">
              <a:buFont typeface="+mj-lt"/>
              <a:buAutoNum type="romanLcPeriod"/>
            </a:pPr>
            <a:endParaRPr lang="en-US" dirty="0"/>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a:buFont typeface="Wingdings" panose="05000000000000000000" pitchFamily="2" charset="2"/>
              <a:buChar char="§"/>
            </a:pPr>
            <a:r>
              <a:rPr lang="en-US" dirty="0" smtClean="0"/>
              <a:t>Give a balance diet that is water, mineral, vitamins, proteins, roughages</a:t>
            </a:r>
            <a:endParaRPr lang="en-US" dirty="0" smtClean="0"/>
          </a:p>
          <a:p>
            <a:pPr marL="0" indent="0">
              <a:buNone/>
            </a:pPr>
            <a:r>
              <a:rPr lang="en-US" dirty="0" smtClean="0"/>
              <a:t>8. </a:t>
            </a:r>
            <a:r>
              <a:rPr lang="en-US" u="sng" dirty="0" smtClean="0"/>
              <a:t>Elimination needs of the patient</a:t>
            </a:r>
            <a:endParaRPr lang="en-US" u="sng" dirty="0" smtClean="0"/>
          </a:p>
          <a:p>
            <a:pPr>
              <a:buFont typeface="Wingdings" panose="05000000000000000000" pitchFamily="2" charset="2"/>
              <a:buChar char="§"/>
            </a:pPr>
            <a:r>
              <a:rPr lang="en-US" dirty="0" smtClean="0"/>
              <a:t>Catheterize to monitor the input and output-to monitor functioning of the kidneys</a:t>
            </a:r>
            <a:endParaRPr lang="en-US" dirty="0" smtClean="0"/>
          </a:p>
          <a:p>
            <a:pPr>
              <a:buFont typeface="Wingdings" panose="05000000000000000000" pitchFamily="2" charset="2"/>
              <a:buChar char="§"/>
            </a:pPr>
            <a:r>
              <a:rPr lang="en-US" dirty="0" smtClean="0"/>
              <a:t>Reduced the bowel emptying (consisting of stool, amount and color) smell</a:t>
            </a:r>
            <a:endParaRPr lang="en-US" dirty="0" smtClean="0"/>
          </a:p>
          <a:p>
            <a:pPr marL="0" indent="0">
              <a:buNone/>
            </a:pPr>
            <a:r>
              <a:rPr lang="en-US" dirty="0" smtClean="0"/>
              <a:t>9. </a:t>
            </a:r>
            <a:r>
              <a:rPr lang="en-US" u="sng" dirty="0" smtClean="0"/>
              <a:t>Ulcer prophylaxis</a:t>
            </a:r>
            <a:endParaRPr lang="en-US" u="sng" dirty="0" smtClean="0"/>
          </a:p>
          <a:p>
            <a:pPr>
              <a:buFont typeface="Wingdings" panose="05000000000000000000" pitchFamily="2" charset="2"/>
              <a:buChar char="§"/>
            </a:pPr>
            <a:r>
              <a:rPr lang="en-US" dirty="0" smtClean="0"/>
              <a:t>Give ulcer healing drugs</a:t>
            </a:r>
            <a:endParaRPr lang="en-US" dirty="0" smtClean="0"/>
          </a:p>
          <a:p>
            <a:pPr marL="0" indent="0">
              <a:buNone/>
            </a:pPr>
            <a:r>
              <a:rPr lang="en-US" dirty="0" smtClean="0"/>
              <a:t>That antacids= actals</a:t>
            </a:r>
            <a:endParaRPr lang="en-US" dirty="0" smtClean="0"/>
          </a:p>
          <a:p>
            <a:pPr marL="0" indent="0">
              <a:buNone/>
            </a:pPr>
            <a:r>
              <a:rPr lang="en-US" dirty="0" smtClean="0"/>
              <a:t>-H2 receptor antagonism ranitidine</a:t>
            </a:r>
            <a:endParaRPr lang="en-US" dirty="0" smtClean="0"/>
          </a:p>
          <a:p>
            <a:pPr marL="0" indent="0">
              <a:buNone/>
            </a:pPr>
            <a:r>
              <a:rPr lang="en-US" dirty="0" smtClean="0"/>
              <a:t>-Portion pump inhibitors oneprawle </a:t>
            </a:r>
            <a:endParaRPr lang="en-US" dirty="0" smtClean="0"/>
          </a:p>
          <a:p>
            <a:pPr marL="0" indent="0">
              <a:buNone/>
            </a:pPr>
            <a:r>
              <a:rPr lang="en-US" dirty="0" smtClean="0"/>
              <a:t> </a:t>
            </a: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u="sng" dirty="0" smtClean="0"/>
              <a:t>10.Psycological support to patient and family</a:t>
            </a:r>
            <a:endParaRPr lang="en-US" u="sng" dirty="0" smtClean="0"/>
          </a:p>
          <a:p>
            <a:pPr marL="0" indent="0">
              <a:buNone/>
            </a:pPr>
            <a:r>
              <a:rPr lang="en-US" u="sng" dirty="0" smtClean="0"/>
              <a:t> patient</a:t>
            </a:r>
            <a:endParaRPr lang="en-US" u="sng" dirty="0" smtClean="0"/>
          </a:p>
          <a:p>
            <a:pPr>
              <a:buFont typeface="Wingdings" panose="05000000000000000000" pitchFamily="2" charset="2"/>
              <a:buChar char="§"/>
            </a:pPr>
            <a:r>
              <a:rPr lang="en-US" dirty="0" smtClean="0"/>
              <a:t>Explain the procedure to the patient even if they are the conscious</a:t>
            </a:r>
            <a:endParaRPr lang="en-US" dirty="0" smtClean="0"/>
          </a:p>
          <a:p>
            <a:pPr>
              <a:buFont typeface="Wingdings" panose="05000000000000000000" pitchFamily="2" charset="2"/>
              <a:buChar char="§"/>
            </a:pPr>
            <a:r>
              <a:rPr lang="en-US" dirty="0" smtClean="0"/>
              <a:t>Inform the patients even the time, place, and person in the ICV</a:t>
            </a:r>
            <a:endParaRPr lang="en-US" dirty="0" smtClean="0"/>
          </a:p>
          <a:p>
            <a:pPr marL="0" indent="0">
              <a:buNone/>
            </a:pPr>
            <a:r>
              <a:rPr lang="en-US" u="sng" dirty="0" smtClean="0"/>
              <a:t>To relatives</a:t>
            </a:r>
            <a:endParaRPr lang="en-US" u="sng" dirty="0" smtClean="0"/>
          </a:p>
          <a:p>
            <a:pPr>
              <a:buFont typeface="Wingdings" panose="05000000000000000000" pitchFamily="2" charset="2"/>
              <a:buChar char="Ø"/>
            </a:pPr>
            <a:r>
              <a:rPr lang="en-US" dirty="0" smtClean="0"/>
              <a:t>Explain all the procedure to the relatives</a:t>
            </a:r>
            <a:endParaRPr lang="en-US" dirty="0" smtClean="0"/>
          </a:p>
          <a:p>
            <a:pPr>
              <a:buFont typeface="Wingdings" panose="05000000000000000000" pitchFamily="2" charset="2"/>
              <a:buChar char="Ø"/>
            </a:pPr>
            <a:r>
              <a:rPr lang="en-US" dirty="0" smtClean="0"/>
              <a:t>Explain the management of the symptoms</a:t>
            </a:r>
            <a:endParaRPr lang="en-US" dirty="0" smtClean="0"/>
          </a:p>
          <a:p>
            <a:pPr>
              <a:buFont typeface="Wingdings" panose="05000000000000000000" pitchFamily="2" charset="2"/>
              <a:buChar char="Ø"/>
            </a:pPr>
            <a:r>
              <a:rPr lang="en-US" dirty="0" smtClean="0"/>
              <a:t>Monitor the professional ethical by avoiding to much explores</a:t>
            </a:r>
            <a:endParaRPr lang="en-US" dirty="0" smtClean="0"/>
          </a:p>
          <a:p>
            <a:r>
              <a:rPr lang="en-US" dirty="0" smtClean="0"/>
              <a:t>Privacy</a:t>
            </a:r>
            <a:endParaRPr lang="en-US" dirty="0" smtClean="0"/>
          </a:p>
          <a:p>
            <a:r>
              <a:rPr lang="en-US" dirty="0" smtClean="0"/>
              <a:t>Consent</a:t>
            </a:r>
            <a:endParaRPr lang="en-US" dirty="0" smtClean="0"/>
          </a:p>
          <a:p>
            <a:r>
              <a:rPr lang="en-US" dirty="0" smtClean="0"/>
              <a:t>Confidentiality</a:t>
            </a:r>
            <a:endParaRPr lang="en-US" dirty="0" smtClean="0"/>
          </a:p>
          <a:p>
            <a:pPr marL="0" indent="0">
              <a:buNone/>
            </a:pPr>
            <a:r>
              <a:rPr lang="en-US" dirty="0" smtClean="0"/>
              <a:t>11</a:t>
            </a:r>
            <a:endParaRPr lang="en-US" dirty="0" smtClean="0"/>
          </a:p>
          <a:p>
            <a:pPr marL="0" indent="0">
              <a:buNone/>
            </a:pPr>
            <a:endParaRPr lang="en-US" dirty="0" smtClean="0"/>
          </a:p>
          <a:p>
            <a:pPr marL="0" indent="0">
              <a:buNone/>
            </a:pPr>
            <a:endParaRPr lang="en-US" dirty="0" smtClean="0"/>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a:xfrm>
            <a:off x="838200" y="1825624"/>
            <a:ext cx="10515600" cy="5153399"/>
          </a:xfrm>
        </p:spPr>
        <p:txBody>
          <a:bodyPr>
            <a:normAutofit/>
          </a:bodyPr>
          <a:lstStyle/>
          <a:p>
            <a:pPr marL="0" indent="0">
              <a:buNone/>
            </a:pPr>
            <a:r>
              <a:rPr lang="en-US" dirty="0" smtClean="0"/>
              <a:t>11. </a:t>
            </a:r>
            <a:r>
              <a:rPr lang="en-US" u="sng" dirty="0" smtClean="0"/>
              <a:t>Glucose control</a:t>
            </a:r>
            <a:endParaRPr lang="en-US" u="sng" dirty="0" smtClean="0"/>
          </a:p>
          <a:p>
            <a:pPr>
              <a:buFont typeface="Wingdings" panose="05000000000000000000" pitchFamily="2" charset="2"/>
              <a:buChar char="ü"/>
            </a:pPr>
            <a:r>
              <a:rPr lang="en-US" dirty="0" smtClean="0"/>
              <a:t>Keep monitoring the blood sugar.</a:t>
            </a:r>
            <a:endParaRPr lang="en-US" dirty="0" smtClean="0"/>
          </a:p>
          <a:p>
            <a:pPr>
              <a:buFont typeface="Wingdings" panose="05000000000000000000" pitchFamily="2" charset="2"/>
              <a:buChar char="ü"/>
            </a:pPr>
            <a:r>
              <a:rPr lang="en-US" dirty="0" smtClean="0"/>
              <a:t>If it is high give insulin s/c and avoid stressful situation.</a:t>
            </a:r>
            <a:endParaRPr lang="en-US" dirty="0" smtClean="0"/>
          </a:p>
          <a:p>
            <a:pPr>
              <a:buFont typeface="Wingdings" panose="05000000000000000000" pitchFamily="2" charset="2"/>
              <a:buChar char="ü"/>
            </a:pPr>
            <a:r>
              <a:rPr lang="en-US" dirty="0" smtClean="0"/>
              <a:t>If low manage with diet keeping watch on fasting blood sugar.</a:t>
            </a:r>
            <a:endParaRPr lang="en-US" dirty="0" smtClean="0"/>
          </a:p>
          <a:p>
            <a:pPr>
              <a:buFont typeface="Wingdings" panose="05000000000000000000" pitchFamily="2" charset="2"/>
              <a:buChar char="ü"/>
            </a:pPr>
            <a:r>
              <a:rPr lang="en-US" dirty="0" smtClean="0"/>
              <a:t>Monitor signs of hypoglycemia/ hyperglycemia.</a:t>
            </a:r>
            <a:endParaRPr lang="en-US" dirty="0" smtClean="0"/>
          </a:p>
          <a:p>
            <a:r>
              <a:rPr lang="en-US" dirty="0" smtClean="0"/>
              <a:t>Restlessness</a:t>
            </a:r>
            <a:endParaRPr lang="en-US" dirty="0" smtClean="0"/>
          </a:p>
          <a:p>
            <a:r>
              <a:rPr lang="en-US" dirty="0" smtClean="0"/>
              <a:t>Coma</a:t>
            </a:r>
            <a:endParaRPr lang="en-US" dirty="0" smtClean="0"/>
          </a:p>
          <a:p>
            <a:r>
              <a:rPr lang="en-US" dirty="0" smtClean="0"/>
              <a:t>Urination</a:t>
            </a:r>
            <a:endParaRPr lang="en-US" dirty="0" smtClean="0"/>
          </a:p>
          <a:p>
            <a:r>
              <a:rPr lang="en-US" dirty="0" smtClean="0"/>
              <a:t>Sweating a lot high sugar level</a:t>
            </a:r>
            <a:endParaRPr lang="en-US" dirty="0"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smtClean="0"/>
              <a:t>Critical care nursing- </a:t>
            </a:r>
            <a:endParaRPr lang="en-US" dirty="0" smtClean="0"/>
          </a:p>
          <a:p>
            <a:r>
              <a:rPr lang="en-US" dirty="0" smtClean="0"/>
              <a:t>Nursing care of patient whose health is in danger or in crisis, so as to save their life or prevent complications.</a:t>
            </a:r>
            <a:endParaRPr lang="en-US" dirty="0" smtClean="0"/>
          </a:p>
          <a:p>
            <a:r>
              <a:rPr lang="en-US" dirty="0" smtClean="0"/>
              <a:t>It is the field of Nursing whose focus is on the utmost care of the critically ill or unstable patient.</a:t>
            </a:r>
            <a:endParaRPr lang="en-US" dirty="0" smtClean="0"/>
          </a:p>
          <a:p>
            <a:pPr marL="0" indent="0">
              <a:buNone/>
            </a:pPr>
            <a:r>
              <a:rPr lang="en-US" dirty="0" smtClean="0"/>
              <a:t>Critical care Nurses.</a:t>
            </a:r>
            <a:endParaRPr lang="en-US" dirty="0" smtClean="0"/>
          </a:p>
          <a:p>
            <a:pPr marL="0" indent="0">
              <a:buNone/>
            </a:pPr>
            <a:r>
              <a:rPr lang="en-US" dirty="0" smtClean="0"/>
              <a:t>These are comprehensively trained community health nurses who have specialized to meet the needs of the critically ill patients who are admitted in acute rooms, emergency departments, intensive care units and operating theatres.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smtClean="0"/>
              <a:t>TYPES OF CRITICALLY ILL PATIENTS</a:t>
            </a:r>
            <a:endParaRPr lang="en-US" u="sng" dirty="0" smtClean="0"/>
          </a:p>
          <a:p>
            <a:pPr marL="0" indent="0">
              <a:buNone/>
            </a:pPr>
            <a:r>
              <a:rPr lang="en-US" u="sng" dirty="0" smtClean="0"/>
              <a:t>Definition of critically ill patient</a:t>
            </a:r>
            <a:endParaRPr lang="en-US" u="sng" dirty="0" smtClean="0"/>
          </a:p>
          <a:p>
            <a:r>
              <a:rPr lang="en-US" dirty="0" smtClean="0"/>
              <a:t> These are patients who are at high risk for actual or potential life threatening health problems.</a:t>
            </a:r>
            <a:endParaRPr lang="en-US" dirty="0" smtClean="0"/>
          </a:p>
          <a:p>
            <a:r>
              <a:rPr lang="en-US" dirty="0" smtClean="0"/>
              <a:t>The more critically ill the patient is , the more likely he or she is to be </a:t>
            </a:r>
            <a:endParaRPr lang="en-US" dirty="0" smtClean="0"/>
          </a:p>
          <a:p>
            <a:r>
              <a:rPr lang="en-US" dirty="0" smtClean="0"/>
              <a:t>Highly vulnerable, unstable and complicated, thereby requiring intense and vigilant nursing care.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u="sng" dirty="0" smtClean="0"/>
              <a:t>TYPES OF CRITICALLY ILL- PATIENTS</a:t>
            </a:r>
            <a:endParaRPr lang="en-US" u="sng" dirty="0" smtClean="0"/>
          </a:p>
          <a:p>
            <a:pPr marL="0" indent="0">
              <a:buNone/>
            </a:pPr>
            <a:r>
              <a:rPr lang="en-US" dirty="0" smtClean="0"/>
              <a:t> 1.Second Degree burns of more than 25%</a:t>
            </a:r>
            <a:endParaRPr lang="en-US" dirty="0" smtClean="0"/>
          </a:p>
          <a:p>
            <a:r>
              <a:rPr lang="en-US" dirty="0" smtClean="0"/>
              <a:t>They cause respiratory complication</a:t>
            </a:r>
            <a:endParaRPr lang="en-US" dirty="0" smtClean="0"/>
          </a:p>
          <a:p>
            <a:r>
              <a:rPr lang="en-US" dirty="0" smtClean="0"/>
              <a:t>Hypovolemic shock</a:t>
            </a:r>
            <a:endParaRPr lang="en-US" dirty="0" smtClean="0"/>
          </a:p>
          <a:p>
            <a:r>
              <a:rPr lang="en-US" dirty="0" smtClean="0"/>
              <a:t>Very severe pain.</a:t>
            </a:r>
            <a:endParaRPr lang="en-US" dirty="0" smtClean="0"/>
          </a:p>
          <a:p>
            <a:pPr marL="0" indent="0">
              <a:buNone/>
            </a:pPr>
            <a:endParaRPr lang="en-US" dirty="0" smtClean="0"/>
          </a:p>
          <a:p>
            <a:pPr marL="0" indent="0">
              <a:buNone/>
            </a:pPr>
            <a:r>
              <a:rPr lang="en-US" dirty="0" smtClean="0"/>
              <a:t>2. Severe head injuries.</a:t>
            </a:r>
            <a:endParaRPr lang="en-US" dirty="0" smtClean="0"/>
          </a:p>
          <a:p>
            <a:r>
              <a:rPr lang="en-US" dirty="0" smtClean="0"/>
              <a:t>Increased intra cranial pressure</a:t>
            </a:r>
            <a:endParaRPr lang="en-US" dirty="0" smtClean="0"/>
          </a:p>
          <a:p>
            <a:r>
              <a:rPr lang="en-US" dirty="0" smtClean="0"/>
              <a:t>Injury to the brain tissue.</a:t>
            </a:r>
            <a:endParaRPr lang="en-US" dirty="0" smtClean="0"/>
          </a:p>
          <a:p>
            <a:r>
              <a:rPr lang="en-US" dirty="0" smtClean="0"/>
              <a:t>Presence of intracranial, sub-</a:t>
            </a:r>
            <a:r>
              <a:rPr lang="en-US" dirty="0" err="1" smtClean="0"/>
              <a:t>dural</a:t>
            </a:r>
            <a:r>
              <a:rPr lang="en-US" dirty="0" smtClean="0"/>
              <a:t> hematomas.</a:t>
            </a:r>
            <a:endParaRPr lang="en-US" dirty="0" smtClean="0"/>
          </a:p>
          <a:p>
            <a:r>
              <a:rPr lang="en-US" dirty="0"/>
              <a:t> </a:t>
            </a:r>
            <a:r>
              <a:rPr lang="en-US" dirty="0" smtClean="0"/>
              <a:t>Brain edema.</a:t>
            </a:r>
            <a:endParaRPr lang="en-US"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smtClean="0"/>
              <a:t>Electrolyte imbalance</a:t>
            </a:r>
            <a:endParaRPr lang="en-US" u="sng" dirty="0" smtClean="0"/>
          </a:p>
          <a:p>
            <a:pPr marL="0" indent="0">
              <a:buNone/>
            </a:pPr>
            <a:r>
              <a:rPr lang="en-US" dirty="0" smtClean="0"/>
              <a:t> Diarrheal diseases (loose watery stool).</a:t>
            </a:r>
            <a:endParaRPr lang="en-US" dirty="0" smtClean="0"/>
          </a:p>
          <a:p>
            <a:pPr marL="0" indent="0">
              <a:buNone/>
            </a:pPr>
            <a:r>
              <a:rPr lang="en-US" dirty="0" smtClean="0"/>
              <a:t>They include: Gastro- enteritis ,salmonellosis, poisoning, very severe emesis (vomiting).</a:t>
            </a:r>
            <a:endParaRPr lang="en-US" dirty="0" smtClean="0"/>
          </a:p>
          <a:p>
            <a:pPr marL="0" indent="0">
              <a:buNone/>
            </a:pPr>
            <a:r>
              <a:rPr lang="en-US" dirty="0" smtClean="0"/>
              <a:t>4. Patients with Terminal organ failure</a:t>
            </a:r>
            <a:endParaRPr lang="en-US" dirty="0" smtClean="0"/>
          </a:p>
          <a:p>
            <a:r>
              <a:rPr lang="en-US" dirty="0" smtClean="0"/>
              <a:t>Cardiac Arrest</a:t>
            </a:r>
            <a:endParaRPr lang="en-US" dirty="0" smtClean="0"/>
          </a:p>
          <a:p>
            <a:r>
              <a:rPr lang="en-US" dirty="0" smtClean="0"/>
              <a:t>Respiratory failure</a:t>
            </a:r>
            <a:endParaRPr lang="en-US" dirty="0" smtClean="0"/>
          </a:p>
          <a:p>
            <a:r>
              <a:rPr lang="en-US" dirty="0" smtClean="0"/>
              <a:t>Pulmonary distress.</a:t>
            </a:r>
            <a:endParaRPr lang="en-US" dirty="0" smtClean="0"/>
          </a:p>
          <a:p>
            <a:r>
              <a:rPr lang="en-US" dirty="0" smtClean="0"/>
              <a:t>Renal failure.</a:t>
            </a:r>
            <a:endParaRPr lang="en-US" dirty="0" smtClean="0"/>
          </a:p>
          <a:p>
            <a:r>
              <a:rPr lang="en-US" dirty="0" smtClean="0"/>
              <a:t>Liver failure.</a:t>
            </a:r>
            <a:endParaRPr lang="en-US" dirty="0" smtClean="0"/>
          </a:p>
          <a:p>
            <a:pPr marL="0" indent="0">
              <a:buNone/>
            </a:pP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5.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fillRect/>
          </a:stretch>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19505</Words>
  <Application>WPS Presentation</Application>
  <PresentationFormat>Custom</PresentationFormat>
  <Paragraphs>635</Paragraphs>
  <Slides>54</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54</vt:i4>
      </vt:variant>
    </vt:vector>
  </HeadingPairs>
  <TitlesOfParts>
    <vt:vector size="69" baseType="lpstr">
      <vt:lpstr>Arial</vt:lpstr>
      <vt:lpstr>SimSun</vt:lpstr>
      <vt:lpstr>Wingdings</vt:lpstr>
      <vt:lpstr>Wingdings 3</vt:lpstr>
      <vt:lpstr>C059</vt:lpstr>
      <vt:lpstr>Arial</vt:lpstr>
      <vt:lpstr>DejaVu Sans</vt:lpstr>
      <vt:lpstr>Calibri</vt:lpstr>
      <vt:lpstr>Century Gothic</vt:lpstr>
      <vt:lpstr>Microsoft YaHei</vt:lpstr>
      <vt:lpstr>Droid Sans Fallback</vt:lpstr>
      <vt:lpstr>Arial Unicode MS</vt:lpstr>
      <vt:lpstr>Courier New</vt:lpstr>
      <vt:lpstr>OpenSymbol</vt:lpstr>
      <vt:lpstr>Ion</vt:lpstr>
      <vt:lpstr>CRITICALLY ILL PATIENT </vt:lpstr>
      <vt:lpstr>LESSON OBJECTIVES </vt:lpstr>
      <vt:lpstr>CONT……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CONT….</vt:lpstr>
      <vt:lpstr>CRITICAL CARE FACILITIES</vt:lpstr>
      <vt:lpstr>CONT…..</vt:lpstr>
      <vt:lpstr>CONT…critical care facilities</vt:lpstr>
      <vt:lpstr>CONT… Critical care facilities</vt:lpstr>
      <vt:lpstr>4.Identify and categorize patients into the appropriate pathophysiological state and admit to a critical  pathway:</vt:lpstr>
      <vt:lpstr>Cont.… 3. Cardiac Abnormalities</vt:lpstr>
      <vt:lpstr>Cont…</vt:lpstr>
      <vt:lpstr>CONT…</vt:lpstr>
      <vt:lpstr>ASSES THE AIRWAY, BREATHING AND CIRCULATION OF ANY FORM OF POISONING</vt:lpstr>
      <vt:lpstr>BREATHING</vt:lpstr>
      <vt:lpstr>CIRCULATION</vt:lpstr>
      <vt:lpstr>ASSIGNMENT</vt:lpstr>
      <vt:lpstr>THE UNCONCIOUS PATIENT</vt:lpstr>
      <vt:lpstr>DEFINITION OF TERMS</vt:lpstr>
      <vt:lpstr>CAUSES OF UNCONCIOUSNESS</vt:lpstr>
      <vt:lpstr>MMEMONICS OF CAUSES OF UNCONCIOUSNESS</vt:lpstr>
      <vt:lpstr>SYMPTOMS ASSOCIATED WITH LOSS OF CONCIOUSNESS</vt:lpstr>
      <vt:lpstr>COMPLICATIONS EXPERIENCED BY UNCONCIOUS PATIENTS</vt:lpstr>
      <vt:lpstr>Cont.…3.Muscle dystrophy</vt:lpstr>
      <vt:lpstr>Cont…Decubitus ulcers(bed sores)</vt:lpstr>
      <vt:lpstr>Management of pressure areas</vt:lpstr>
      <vt:lpstr>6.Contructures.</vt:lpstr>
      <vt:lpstr>MANAGEMENT OF UNCONCIOUS PATIENT USING THE NURSING PROCESS</vt:lpstr>
      <vt:lpstr>b).BREATHING</vt:lpstr>
      <vt:lpstr>SECONDARY ASSESMENT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CRITICALLY ILL PATIENT</dc:title>
  <dc:creator>USER PC</dc:creator>
  <cp:lastModifiedBy>ngobiro</cp:lastModifiedBy>
  <cp:revision>86</cp:revision>
  <dcterms:created xsi:type="dcterms:W3CDTF">2025-09-23T10:40:48Z</dcterms:created>
  <dcterms:modified xsi:type="dcterms:W3CDTF">2025-09-23T10:40:48Z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
  </property>
  <property fmtid="{D5CDD505-2E9C-101B-9397-08002B2CF9AE}" pid="3" name="KSOProductBuildVer">
    <vt:lpwstr>1033-11.1.0.11723</vt:lpwstr>
  </property>
</Properties>
</file>