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CCF6D7-5B7E-4EF0-90D9-0723A97A9E23}" type="datetimeFigureOut">
              <a:rPr lang="en-US" smtClean="0"/>
              <a:t>8/5/2020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15E24A-8BDB-44CB-A17C-873FFFCCAADC}" type="slidenum">
              <a:rPr lang="en-US" smtClean="0"/>
              <a:t>‹#›</a:t>
            </a:fld>
            <a:endParaRPr lang="en-US"/>
          </a:p>
        </p:txBody>
      </p:sp>
    </p:spTree>
    <p:extLst>
      <p:ext uri="{BB962C8B-B14F-4D97-AF65-F5344CB8AC3E}">
        <p14:creationId xmlns:p14="http://schemas.microsoft.com/office/powerpoint/2010/main" val="19332532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2B500A3B-C10C-450C-8128-84E57FB8E656}" type="slidenum">
              <a:rPr lang="en-US" altLang="en-US" sz="1200">
                <a:latin typeface="Arial" panose="020B0604020202020204" pitchFamily="34" charset="0"/>
              </a:rPr>
              <a:pPr/>
              <a:t>16</a:t>
            </a:fld>
            <a:endParaRPr lang="en-US" altLang="en-US" sz="1200">
              <a:latin typeface="Arial" panose="020B0604020202020204" pitchFamily="34" charset="0"/>
            </a:endParaRPr>
          </a:p>
        </p:txBody>
      </p:sp>
      <p:sp>
        <p:nvSpPr>
          <p:cNvPr id="182275" name="Rectangle 2"/>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2276" name="Rectangle 3"/>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solidFill>
                  <a:schemeClr val="accent1"/>
                </a:solidFill>
                <a:latin typeface="Arial" panose="020B0604020202020204" pitchFamily="34" charset="0"/>
              </a:rPr>
              <a:t>(ANA, 1973)</a:t>
            </a:r>
          </a:p>
          <a:p>
            <a:pPr eaLnBrk="1" hangingPunct="1">
              <a:spcBef>
                <a:spcPct val="0"/>
              </a:spcBef>
            </a:pPr>
            <a:r>
              <a:rPr lang="en-US" altLang="en-US" smtClean="0">
                <a:solidFill>
                  <a:schemeClr val="accent1"/>
                </a:solidFill>
                <a:latin typeface="Arial" panose="020B0604020202020204" pitchFamily="34" charset="0"/>
              </a:rPr>
              <a:t>(ANA, 1973)</a:t>
            </a:r>
          </a:p>
          <a:p>
            <a:pPr eaLnBrk="1" hangingPunct="1">
              <a:spcBef>
                <a:spcPct val="0"/>
              </a:spcBef>
            </a:pPr>
            <a:r>
              <a:rPr lang="en-US" altLang="en-US" smtClean="0">
                <a:solidFill>
                  <a:schemeClr val="accent1"/>
                </a:solidFill>
                <a:latin typeface="Arial" panose="020B0604020202020204" pitchFamily="34" charset="0"/>
              </a:rPr>
              <a:t>(ANA, 1973)</a:t>
            </a:r>
          </a:p>
          <a:p>
            <a:pPr eaLnBrk="1" hangingPunct="1">
              <a:spcBef>
                <a:spcPct val="0"/>
              </a:spcBef>
            </a:pPr>
            <a:r>
              <a:rPr lang="en-US" altLang="en-US" smtClean="0">
                <a:latin typeface="Arial" panose="020B0604020202020204" pitchFamily="34" charset="0"/>
              </a:rPr>
              <a:t>(ANA, 1973)</a:t>
            </a:r>
          </a:p>
        </p:txBody>
      </p:sp>
    </p:spTree>
    <p:extLst>
      <p:ext uri="{BB962C8B-B14F-4D97-AF65-F5344CB8AC3E}">
        <p14:creationId xmlns:p14="http://schemas.microsoft.com/office/powerpoint/2010/main" val="10755834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3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latin typeface="Arial" panose="020B0604020202020204" pitchFamily="34" charset="0"/>
            </a:endParaRPr>
          </a:p>
        </p:txBody>
      </p:sp>
      <p:sp>
        <p:nvSpPr>
          <p:cNvPr id="183300"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ahoma" panose="020B0604030504040204" pitchFamily="34" charset="0"/>
              </a:defRPr>
            </a:lvl1pPr>
            <a:lvl2pPr marL="742950" indent="-285750" defTabSz="930275">
              <a:defRPr sz="2400">
                <a:solidFill>
                  <a:schemeClr val="tx1"/>
                </a:solidFill>
                <a:latin typeface="Tahoma" panose="020B0604030504040204" pitchFamily="34" charset="0"/>
              </a:defRPr>
            </a:lvl2pPr>
            <a:lvl3pPr marL="1143000" indent="-228600" defTabSz="930275">
              <a:defRPr sz="2400">
                <a:solidFill>
                  <a:schemeClr val="tx1"/>
                </a:solidFill>
                <a:latin typeface="Tahoma" panose="020B0604030504040204" pitchFamily="34" charset="0"/>
              </a:defRPr>
            </a:lvl3pPr>
            <a:lvl4pPr marL="1600200" indent="-228600" defTabSz="930275">
              <a:defRPr sz="2400">
                <a:solidFill>
                  <a:schemeClr val="tx1"/>
                </a:solidFill>
                <a:latin typeface="Tahoma" panose="020B0604030504040204" pitchFamily="34" charset="0"/>
              </a:defRPr>
            </a:lvl4pPr>
            <a:lvl5pPr marL="2057400" indent="-228600" defTabSz="930275">
              <a:defRPr sz="24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400">
                <a:solidFill>
                  <a:schemeClr val="tx1"/>
                </a:solidFill>
                <a:latin typeface="Tahoma" panose="020B0604030504040204" pitchFamily="34" charset="0"/>
              </a:defRPr>
            </a:lvl9pPr>
          </a:lstStyle>
          <a:p>
            <a:fld id="{E4B26AC4-6727-4124-A08F-3A09EC48F85B}" type="slidenum">
              <a:rPr lang="en-US" altLang="en-US" sz="1200">
                <a:latin typeface="Arial" panose="020B0604020202020204" pitchFamily="34" charset="0"/>
              </a:rPr>
              <a:pPr/>
              <a:t>19</a:t>
            </a:fld>
            <a:endParaRPr lang="en-US" altLang="en-US" sz="1200">
              <a:latin typeface="Arial" panose="020B0604020202020204" pitchFamily="34" charset="0"/>
            </a:endParaRPr>
          </a:p>
        </p:txBody>
      </p:sp>
    </p:spTree>
    <p:extLst>
      <p:ext uri="{BB962C8B-B14F-4D97-AF65-F5344CB8AC3E}">
        <p14:creationId xmlns:p14="http://schemas.microsoft.com/office/powerpoint/2010/main" val="32078838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smtClean="0">
              <a:latin typeface="Arial" panose="020B0604020202020204" pitchFamily="34" charset="0"/>
            </a:endParaRPr>
          </a:p>
        </p:txBody>
      </p:sp>
      <p:sp>
        <p:nvSpPr>
          <p:cNvPr id="184324" name="Slide Number Placeholder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0275">
              <a:defRPr sz="2400">
                <a:solidFill>
                  <a:schemeClr val="tx1"/>
                </a:solidFill>
                <a:latin typeface="Tahoma" panose="020B0604030504040204" pitchFamily="34" charset="0"/>
              </a:defRPr>
            </a:lvl1pPr>
            <a:lvl2pPr marL="742950" indent="-285750" defTabSz="930275">
              <a:defRPr sz="2400">
                <a:solidFill>
                  <a:schemeClr val="tx1"/>
                </a:solidFill>
                <a:latin typeface="Tahoma" panose="020B0604030504040204" pitchFamily="34" charset="0"/>
              </a:defRPr>
            </a:lvl2pPr>
            <a:lvl3pPr marL="1143000" indent="-228600" defTabSz="930275">
              <a:defRPr sz="2400">
                <a:solidFill>
                  <a:schemeClr val="tx1"/>
                </a:solidFill>
                <a:latin typeface="Tahoma" panose="020B0604030504040204" pitchFamily="34" charset="0"/>
              </a:defRPr>
            </a:lvl3pPr>
            <a:lvl4pPr marL="1600200" indent="-228600" defTabSz="930275">
              <a:defRPr sz="2400">
                <a:solidFill>
                  <a:schemeClr val="tx1"/>
                </a:solidFill>
                <a:latin typeface="Tahoma" panose="020B0604030504040204" pitchFamily="34" charset="0"/>
              </a:defRPr>
            </a:lvl4pPr>
            <a:lvl5pPr marL="2057400" indent="-228600" defTabSz="930275">
              <a:defRPr sz="2400">
                <a:solidFill>
                  <a:schemeClr val="tx1"/>
                </a:solidFill>
                <a:latin typeface="Tahoma" panose="020B0604030504040204" pitchFamily="34" charset="0"/>
              </a:defRPr>
            </a:lvl5pPr>
            <a:lvl6pPr marL="2514600" indent="-228600" defTabSz="930275" eaLnBrk="0" fontAlgn="base" hangingPunct="0">
              <a:spcBef>
                <a:spcPct val="0"/>
              </a:spcBef>
              <a:spcAft>
                <a:spcPct val="0"/>
              </a:spcAft>
              <a:defRPr sz="2400">
                <a:solidFill>
                  <a:schemeClr val="tx1"/>
                </a:solidFill>
                <a:latin typeface="Tahoma" panose="020B0604030504040204" pitchFamily="34" charset="0"/>
              </a:defRPr>
            </a:lvl6pPr>
            <a:lvl7pPr marL="2971800" indent="-228600" defTabSz="930275" eaLnBrk="0" fontAlgn="base" hangingPunct="0">
              <a:spcBef>
                <a:spcPct val="0"/>
              </a:spcBef>
              <a:spcAft>
                <a:spcPct val="0"/>
              </a:spcAft>
              <a:defRPr sz="2400">
                <a:solidFill>
                  <a:schemeClr val="tx1"/>
                </a:solidFill>
                <a:latin typeface="Tahoma" panose="020B0604030504040204" pitchFamily="34" charset="0"/>
              </a:defRPr>
            </a:lvl7pPr>
            <a:lvl8pPr marL="3429000" indent="-228600" defTabSz="930275" eaLnBrk="0" fontAlgn="base" hangingPunct="0">
              <a:spcBef>
                <a:spcPct val="0"/>
              </a:spcBef>
              <a:spcAft>
                <a:spcPct val="0"/>
              </a:spcAft>
              <a:defRPr sz="2400">
                <a:solidFill>
                  <a:schemeClr val="tx1"/>
                </a:solidFill>
                <a:latin typeface="Tahoma" panose="020B0604030504040204" pitchFamily="34" charset="0"/>
              </a:defRPr>
            </a:lvl8pPr>
            <a:lvl9pPr marL="3886200" indent="-228600" defTabSz="930275" eaLnBrk="0" fontAlgn="base" hangingPunct="0">
              <a:spcBef>
                <a:spcPct val="0"/>
              </a:spcBef>
              <a:spcAft>
                <a:spcPct val="0"/>
              </a:spcAft>
              <a:defRPr sz="2400">
                <a:solidFill>
                  <a:schemeClr val="tx1"/>
                </a:solidFill>
                <a:latin typeface="Tahoma" panose="020B0604030504040204" pitchFamily="34" charset="0"/>
              </a:defRPr>
            </a:lvl9pPr>
          </a:lstStyle>
          <a:p>
            <a:fld id="{085B6D18-A86C-4194-89F6-3B975E0D16D6}" type="slidenum">
              <a:rPr lang="en-US" altLang="en-US" sz="1200">
                <a:latin typeface="Arial" panose="020B0604020202020204" pitchFamily="34" charset="0"/>
              </a:rPr>
              <a:pPr/>
              <a:t>20</a:t>
            </a:fld>
            <a:endParaRPr lang="en-US" altLang="en-US" sz="1200">
              <a:latin typeface="Arial" panose="020B0604020202020204" pitchFamily="34" charset="0"/>
            </a:endParaRPr>
          </a:p>
        </p:txBody>
      </p:sp>
    </p:spTree>
    <p:extLst>
      <p:ext uri="{BB962C8B-B14F-4D97-AF65-F5344CB8AC3E}">
        <p14:creationId xmlns:p14="http://schemas.microsoft.com/office/powerpoint/2010/main" val="12831657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4D3FE86-6FB6-48BF-9622-77AAECC70439}"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E7685-ECA3-4B25-8239-A50984149521}" type="slidenum">
              <a:rPr lang="en-US" smtClean="0"/>
              <a:t>‹#›</a:t>
            </a:fld>
            <a:endParaRPr lang="en-US"/>
          </a:p>
        </p:txBody>
      </p:sp>
    </p:spTree>
    <p:extLst>
      <p:ext uri="{BB962C8B-B14F-4D97-AF65-F5344CB8AC3E}">
        <p14:creationId xmlns:p14="http://schemas.microsoft.com/office/powerpoint/2010/main" val="114591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D3FE86-6FB6-48BF-9622-77AAECC70439}"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E7685-ECA3-4B25-8239-A50984149521}" type="slidenum">
              <a:rPr lang="en-US" smtClean="0"/>
              <a:t>‹#›</a:t>
            </a:fld>
            <a:endParaRPr lang="en-US"/>
          </a:p>
        </p:txBody>
      </p:sp>
    </p:spTree>
    <p:extLst>
      <p:ext uri="{BB962C8B-B14F-4D97-AF65-F5344CB8AC3E}">
        <p14:creationId xmlns:p14="http://schemas.microsoft.com/office/powerpoint/2010/main" val="1711979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D3FE86-6FB6-48BF-9622-77AAECC70439}"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E7685-ECA3-4B25-8239-A50984149521}" type="slidenum">
              <a:rPr lang="en-US" smtClean="0"/>
              <a:t>‹#›</a:t>
            </a:fld>
            <a:endParaRPr lang="en-US"/>
          </a:p>
        </p:txBody>
      </p:sp>
    </p:spTree>
    <p:extLst>
      <p:ext uri="{BB962C8B-B14F-4D97-AF65-F5344CB8AC3E}">
        <p14:creationId xmlns:p14="http://schemas.microsoft.com/office/powerpoint/2010/main" val="3620070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4D3FE86-6FB6-48BF-9622-77AAECC70439}"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E7685-ECA3-4B25-8239-A50984149521}" type="slidenum">
              <a:rPr lang="en-US" smtClean="0"/>
              <a:t>‹#›</a:t>
            </a:fld>
            <a:endParaRPr lang="en-US"/>
          </a:p>
        </p:txBody>
      </p:sp>
    </p:spTree>
    <p:extLst>
      <p:ext uri="{BB962C8B-B14F-4D97-AF65-F5344CB8AC3E}">
        <p14:creationId xmlns:p14="http://schemas.microsoft.com/office/powerpoint/2010/main" val="3411491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4D3FE86-6FB6-48BF-9622-77AAECC70439}" type="datetimeFigureOut">
              <a:rPr lang="en-US" smtClean="0"/>
              <a:t>8/5/2020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2DE7685-ECA3-4B25-8239-A50984149521}" type="slidenum">
              <a:rPr lang="en-US" smtClean="0"/>
              <a:t>‹#›</a:t>
            </a:fld>
            <a:endParaRPr lang="en-US"/>
          </a:p>
        </p:txBody>
      </p:sp>
    </p:spTree>
    <p:extLst>
      <p:ext uri="{BB962C8B-B14F-4D97-AF65-F5344CB8AC3E}">
        <p14:creationId xmlns:p14="http://schemas.microsoft.com/office/powerpoint/2010/main" val="29255604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4D3FE86-6FB6-48BF-9622-77AAECC70439}"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E7685-ECA3-4B25-8239-A50984149521}" type="slidenum">
              <a:rPr lang="en-US" smtClean="0"/>
              <a:t>‹#›</a:t>
            </a:fld>
            <a:endParaRPr lang="en-US"/>
          </a:p>
        </p:txBody>
      </p:sp>
    </p:spTree>
    <p:extLst>
      <p:ext uri="{BB962C8B-B14F-4D97-AF65-F5344CB8AC3E}">
        <p14:creationId xmlns:p14="http://schemas.microsoft.com/office/powerpoint/2010/main" val="18986061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4D3FE86-6FB6-48BF-9622-77AAECC70439}" type="datetimeFigureOut">
              <a:rPr lang="en-US" smtClean="0"/>
              <a:t>8/5/2020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2DE7685-ECA3-4B25-8239-A50984149521}" type="slidenum">
              <a:rPr lang="en-US" smtClean="0"/>
              <a:t>‹#›</a:t>
            </a:fld>
            <a:endParaRPr lang="en-US"/>
          </a:p>
        </p:txBody>
      </p:sp>
    </p:spTree>
    <p:extLst>
      <p:ext uri="{BB962C8B-B14F-4D97-AF65-F5344CB8AC3E}">
        <p14:creationId xmlns:p14="http://schemas.microsoft.com/office/powerpoint/2010/main" val="1336724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4D3FE86-6FB6-48BF-9622-77AAECC70439}" type="datetimeFigureOut">
              <a:rPr lang="en-US" smtClean="0"/>
              <a:t>8/5/2020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2DE7685-ECA3-4B25-8239-A50984149521}" type="slidenum">
              <a:rPr lang="en-US" smtClean="0"/>
              <a:t>‹#›</a:t>
            </a:fld>
            <a:endParaRPr lang="en-US"/>
          </a:p>
        </p:txBody>
      </p:sp>
    </p:spTree>
    <p:extLst>
      <p:ext uri="{BB962C8B-B14F-4D97-AF65-F5344CB8AC3E}">
        <p14:creationId xmlns:p14="http://schemas.microsoft.com/office/powerpoint/2010/main" val="3138618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D3FE86-6FB6-48BF-9622-77AAECC70439}" type="datetimeFigureOut">
              <a:rPr lang="en-US" smtClean="0"/>
              <a:t>8/5/2020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2DE7685-ECA3-4B25-8239-A50984149521}" type="slidenum">
              <a:rPr lang="en-US" smtClean="0"/>
              <a:t>‹#›</a:t>
            </a:fld>
            <a:endParaRPr lang="en-US"/>
          </a:p>
        </p:txBody>
      </p:sp>
    </p:spTree>
    <p:extLst>
      <p:ext uri="{BB962C8B-B14F-4D97-AF65-F5344CB8AC3E}">
        <p14:creationId xmlns:p14="http://schemas.microsoft.com/office/powerpoint/2010/main" val="1792303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D3FE86-6FB6-48BF-9622-77AAECC70439}"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E7685-ECA3-4B25-8239-A50984149521}" type="slidenum">
              <a:rPr lang="en-US" smtClean="0"/>
              <a:t>‹#›</a:t>
            </a:fld>
            <a:endParaRPr lang="en-US"/>
          </a:p>
        </p:txBody>
      </p:sp>
    </p:spTree>
    <p:extLst>
      <p:ext uri="{BB962C8B-B14F-4D97-AF65-F5344CB8AC3E}">
        <p14:creationId xmlns:p14="http://schemas.microsoft.com/office/powerpoint/2010/main" val="18221562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4D3FE86-6FB6-48BF-9622-77AAECC70439}" type="datetimeFigureOut">
              <a:rPr lang="en-US" smtClean="0"/>
              <a:t>8/5/2020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2DE7685-ECA3-4B25-8239-A50984149521}" type="slidenum">
              <a:rPr lang="en-US" smtClean="0"/>
              <a:t>‹#›</a:t>
            </a:fld>
            <a:endParaRPr lang="en-US"/>
          </a:p>
        </p:txBody>
      </p:sp>
    </p:spTree>
    <p:extLst>
      <p:ext uri="{BB962C8B-B14F-4D97-AF65-F5344CB8AC3E}">
        <p14:creationId xmlns:p14="http://schemas.microsoft.com/office/powerpoint/2010/main" val="39034768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D3FE86-6FB6-48BF-9622-77AAECC70439}" type="datetimeFigureOut">
              <a:rPr lang="en-US" smtClean="0"/>
              <a:t>8/5/2020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E7685-ECA3-4B25-8239-A50984149521}" type="slidenum">
              <a:rPr lang="en-US" smtClean="0"/>
              <a:t>‹#›</a:t>
            </a:fld>
            <a:endParaRPr lang="en-US"/>
          </a:p>
        </p:txBody>
      </p:sp>
    </p:spTree>
    <p:extLst>
      <p:ext uri="{BB962C8B-B14F-4D97-AF65-F5344CB8AC3E}">
        <p14:creationId xmlns:p14="http://schemas.microsoft.com/office/powerpoint/2010/main" val="15158009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en.wikipedia.org/wiki/Critical_thinking" TargetMode="External"/><Relationship Id="rId2" Type="http://schemas.openxmlformats.org/officeDocument/2006/relationships/hyperlink" Target="http://en.wikipedia.org/wiki/Problem_solving" TargetMode="External"/><Relationship Id="rId1" Type="http://schemas.openxmlformats.org/officeDocument/2006/relationships/slideLayout" Target="../slideLayouts/slideLayout2.xml"/><Relationship Id="rId4" Type="http://schemas.openxmlformats.org/officeDocument/2006/relationships/hyperlink" Target="http://en.wikipedia.org/wiki/Observation"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en.wikipedia.org/wiki/Philosophy" TargetMode="External"/><Relationship Id="rId2" Type="http://schemas.openxmlformats.org/officeDocument/2006/relationships/hyperlink" Target="http://en.wikipedia.org/wiki/Nursing_theory" TargetMode="External"/><Relationship Id="rId1" Type="http://schemas.openxmlformats.org/officeDocument/2006/relationships/slideLayout" Target="../slideLayouts/slideLayout2.xml"/><Relationship Id="rId5" Type="http://schemas.openxmlformats.org/officeDocument/2006/relationships/hyperlink" Target="http://en.wikipedia.org/wiki/Deductive_reasoning" TargetMode="External"/><Relationship Id="rId4" Type="http://schemas.openxmlformats.org/officeDocument/2006/relationships/hyperlink" Target="http://en.wikipedia.org/wiki/Problem-solv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p:cNvSpPr>
            <a:spLocks noGrp="1"/>
          </p:cNvSpPr>
          <p:nvPr>
            <p:ph type="ctrTitle"/>
          </p:nvPr>
        </p:nvSpPr>
        <p:spPr/>
        <p:txBody>
          <a:bodyPr>
            <a:normAutofit fontScale="90000"/>
          </a:bodyPr>
          <a:lstStyle/>
          <a:p>
            <a:r>
              <a:rPr lang="en-US" dirty="0" smtClean="0"/>
              <a:t>FUNDAMENTALS OF NURSING II-YEAR ONE SEMESTER TWO</a:t>
            </a:r>
          </a:p>
        </p:txBody>
      </p:sp>
      <p:sp>
        <p:nvSpPr>
          <p:cNvPr id="35843" name="Subtitle 2"/>
          <p:cNvSpPr>
            <a:spLocks noGrp="1"/>
          </p:cNvSpPr>
          <p:nvPr>
            <p:ph type="subTitle" idx="1"/>
          </p:nvPr>
        </p:nvSpPr>
        <p:spPr/>
        <p:txBody>
          <a:bodyPr/>
          <a:lstStyle/>
          <a:p>
            <a:r>
              <a:rPr lang="en-US" smtClean="0"/>
              <a:t>BY BERNARD CHEPKWONY</a:t>
            </a:r>
          </a:p>
        </p:txBody>
      </p:sp>
    </p:spTree>
    <p:extLst>
      <p:ext uri="{BB962C8B-B14F-4D97-AF65-F5344CB8AC3E}">
        <p14:creationId xmlns:p14="http://schemas.microsoft.com/office/powerpoint/2010/main" val="676329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2590801" y="0"/>
            <a:ext cx="7877175" cy="1600200"/>
          </a:xfrm>
        </p:spPr>
        <p:txBody>
          <a:bodyPr/>
          <a:lstStyle/>
          <a:p>
            <a:pPr marL="838200" indent="-838200">
              <a:buFontTx/>
              <a:buAutoNum type="arabicPeriod" startAt="2"/>
            </a:pPr>
            <a:r>
              <a:rPr lang="en-US" altLang="en-US" smtClean="0"/>
              <a:t>Historical Background</a:t>
            </a:r>
          </a:p>
        </p:txBody>
      </p:sp>
      <p:sp>
        <p:nvSpPr>
          <p:cNvPr id="45059" name="Rectangle 3"/>
          <p:cNvSpPr>
            <a:spLocks noGrp="1" noChangeArrowheads="1"/>
          </p:cNvSpPr>
          <p:nvPr>
            <p:ph type="body" idx="1"/>
          </p:nvPr>
        </p:nvSpPr>
        <p:spPr>
          <a:xfrm>
            <a:off x="1676400" y="1828800"/>
            <a:ext cx="8802688" cy="5029200"/>
          </a:xfrm>
        </p:spPr>
        <p:txBody>
          <a:bodyPr/>
          <a:lstStyle/>
          <a:p>
            <a:pPr eaLnBrk="1" hangingPunct="1"/>
            <a:r>
              <a:rPr lang="en-US" altLang="en-US" sz="3600"/>
              <a:t>In its early developmental years, nursing did not seek or have the means to control its own practice.</a:t>
            </a:r>
          </a:p>
          <a:p>
            <a:pPr eaLnBrk="1" hangingPunct="1"/>
            <a:r>
              <a:rPr lang="en-US" altLang="en-US" sz="3600"/>
              <a:t>Before the nursing process was developed, nurses tended to provide care that was based on medical orders written by physicians focused on specific disease conditions rather than on the person being cared for.</a:t>
            </a:r>
          </a:p>
        </p:txBody>
      </p:sp>
    </p:spTree>
    <p:extLst>
      <p:ext uri="{BB962C8B-B14F-4D97-AF65-F5344CB8AC3E}">
        <p14:creationId xmlns:p14="http://schemas.microsoft.com/office/powerpoint/2010/main" val="3678870766"/>
      </p:ext>
    </p:extLst>
  </p:cSld>
  <p:clrMapOvr>
    <a:masterClrMapping/>
  </p:clrMapOvr>
  <p:transition spd="slow"/>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xfrm>
            <a:off x="2514600" y="0"/>
            <a:ext cx="4876800" cy="1219200"/>
          </a:xfrm>
        </p:spPr>
        <p:txBody>
          <a:bodyPr/>
          <a:lstStyle/>
          <a:p>
            <a:pPr eaLnBrk="1" hangingPunct="1"/>
            <a:r>
              <a:rPr lang="en-US" altLang="en-US" smtClean="0"/>
              <a:t>Cont…</a:t>
            </a:r>
          </a:p>
        </p:txBody>
      </p:sp>
      <p:sp>
        <p:nvSpPr>
          <p:cNvPr id="46083" name="Rectangle 3"/>
          <p:cNvSpPr>
            <a:spLocks noGrp="1" noChangeArrowheads="1"/>
          </p:cNvSpPr>
          <p:nvPr>
            <p:ph type="body" idx="1"/>
          </p:nvPr>
        </p:nvSpPr>
        <p:spPr>
          <a:xfrm>
            <a:off x="1524000" y="1447800"/>
            <a:ext cx="8955088" cy="5410200"/>
          </a:xfrm>
        </p:spPr>
        <p:txBody>
          <a:bodyPr/>
          <a:lstStyle/>
          <a:p>
            <a:pPr eaLnBrk="1" hangingPunct="1"/>
            <a:r>
              <a:rPr lang="en-US" altLang="en-US" sz="3600"/>
              <a:t>In more recent times, the nursing profession has struggled to define what makes nursing unique and has identified a body of professional knowledge unique to nursing practice.</a:t>
            </a:r>
          </a:p>
          <a:p>
            <a:pPr eaLnBrk="1" hangingPunct="1"/>
            <a:r>
              <a:rPr lang="en-US" altLang="en-US" sz="3600"/>
              <a:t>In 1955, Hall originated the term nursing process. Since then various nurses have described the process in different ways </a:t>
            </a:r>
          </a:p>
        </p:txBody>
      </p:sp>
    </p:spTree>
    <p:extLst>
      <p:ext uri="{BB962C8B-B14F-4D97-AF65-F5344CB8AC3E}">
        <p14:creationId xmlns:p14="http://schemas.microsoft.com/office/powerpoint/2010/main" val="2959427471"/>
      </p:ext>
    </p:extLst>
  </p:cSld>
  <p:clrMapOvr>
    <a:masterClrMapping/>
  </p:clrMapOvr>
  <p:transition spd="slow"/>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B9C0F362-8183-472A-8FF9-52FC41940E91}" type="datetime1">
              <a:rPr lang="en-US" altLang="en-US" sz="1400"/>
              <a:pPr/>
              <a:t>8/5/2020</a:t>
            </a:fld>
            <a:endParaRPr lang="en-US" altLang="en-US" sz="1400"/>
          </a:p>
        </p:txBody>
      </p:sp>
      <p:sp>
        <p:nvSpPr>
          <p:cNvPr id="4710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541DF1C-2985-43AC-9D5E-D5E70D2C30BF}" type="slidenum">
              <a:rPr lang="en-US" altLang="en-US" sz="1400">
                <a:latin typeface="Garamond" panose="02020404030301010803" pitchFamily="18" charset="0"/>
              </a:rPr>
              <a:pPr/>
              <a:t>12</a:t>
            </a:fld>
            <a:endParaRPr lang="en-US" altLang="en-US" sz="1400">
              <a:latin typeface="Garamond" panose="02020404030301010803" pitchFamily="18" charset="0"/>
            </a:endParaRPr>
          </a:p>
        </p:txBody>
      </p:sp>
      <p:sp>
        <p:nvSpPr>
          <p:cNvPr id="47108" name="Rectangle 2"/>
          <p:cNvSpPr>
            <a:spLocks noGrp="1" noChangeArrowheads="1"/>
          </p:cNvSpPr>
          <p:nvPr>
            <p:ph type="title"/>
          </p:nvPr>
        </p:nvSpPr>
        <p:spPr>
          <a:xfrm>
            <a:off x="2590800" y="0"/>
            <a:ext cx="6400800" cy="1295400"/>
          </a:xfrm>
        </p:spPr>
        <p:txBody>
          <a:bodyPr/>
          <a:lstStyle/>
          <a:p>
            <a:pPr algn="ctr" eaLnBrk="1" hangingPunct="1"/>
            <a:r>
              <a:rPr lang="en-US" altLang="en-US" b="1" smtClean="0"/>
              <a:t>Cont…</a:t>
            </a:r>
          </a:p>
        </p:txBody>
      </p:sp>
      <p:sp>
        <p:nvSpPr>
          <p:cNvPr id="47109" name="Rectangle 3"/>
          <p:cNvSpPr>
            <a:spLocks noGrp="1" noChangeArrowheads="1"/>
          </p:cNvSpPr>
          <p:nvPr>
            <p:ph type="body" idx="1"/>
          </p:nvPr>
        </p:nvSpPr>
        <p:spPr>
          <a:xfrm>
            <a:off x="1524000" y="1524000"/>
            <a:ext cx="8955088" cy="5334000"/>
          </a:xfrm>
        </p:spPr>
        <p:txBody>
          <a:bodyPr/>
          <a:lstStyle/>
          <a:p>
            <a:pPr eaLnBrk="1" hangingPunct="1"/>
            <a:r>
              <a:rPr lang="en-US" altLang="en-US" sz="3600"/>
              <a:t>In 1980, the American Nurses Association (ANA) developed the first </a:t>
            </a:r>
            <a:r>
              <a:rPr lang="en-US" altLang="en-US" sz="3600" i="1"/>
              <a:t>Social Policy Statement </a:t>
            </a:r>
            <a:r>
              <a:rPr lang="en-US" altLang="en-US" sz="3600"/>
              <a:t>defining nursing as “the diagnosis and treatment of human responses to actual or potential health problems.” </a:t>
            </a:r>
          </a:p>
          <a:p>
            <a:pPr eaLnBrk="1" hangingPunct="1"/>
            <a:r>
              <a:rPr lang="en-US" altLang="en-US" sz="3600"/>
              <a:t>Along with the definition of nursing came the need to explain the method used to provide nursing care.</a:t>
            </a:r>
          </a:p>
          <a:p>
            <a:pPr eaLnBrk="1" hangingPunct="1"/>
            <a:endParaRPr lang="en-US" altLang="en-US" smtClean="0"/>
          </a:p>
        </p:txBody>
      </p:sp>
    </p:spTree>
    <p:extLst>
      <p:ext uri="{BB962C8B-B14F-4D97-AF65-F5344CB8AC3E}">
        <p14:creationId xmlns:p14="http://schemas.microsoft.com/office/powerpoint/2010/main" val="3490839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AE55F284-4880-4D99-ACAB-954E41B847C9}" type="datetime1">
              <a:rPr lang="en-US" altLang="en-US" sz="1400"/>
              <a:pPr/>
              <a:t>8/5/2020</a:t>
            </a:fld>
            <a:endParaRPr lang="en-US" altLang="en-US" sz="1400"/>
          </a:p>
        </p:txBody>
      </p:sp>
      <p:sp>
        <p:nvSpPr>
          <p:cNvPr id="4813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7962CBE-E264-459F-849F-FD4395F055AC}" type="slidenum">
              <a:rPr lang="en-US" altLang="en-US" sz="1400">
                <a:latin typeface="Garamond" panose="02020404030301010803" pitchFamily="18" charset="0"/>
              </a:rPr>
              <a:pPr/>
              <a:t>13</a:t>
            </a:fld>
            <a:endParaRPr lang="en-US" altLang="en-US" sz="1400">
              <a:latin typeface="Garamond" panose="02020404030301010803" pitchFamily="18" charset="0"/>
            </a:endParaRPr>
          </a:p>
        </p:txBody>
      </p:sp>
      <p:sp>
        <p:nvSpPr>
          <p:cNvPr id="48132" name="Rectangle 2"/>
          <p:cNvSpPr>
            <a:spLocks noGrp="1" noChangeArrowheads="1"/>
          </p:cNvSpPr>
          <p:nvPr>
            <p:ph type="title"/>
          </p:nvPr>
        </p:nvSpPr>
        <p:spPr>
          <a:xfrm>
            <a:off x="2590800" y="0"/>
            <a:ext cx="5029200" cy="1143000"/>
          </a:xfrm>
        </p:spPr>
        <p:txBody>
          <a:bodyPr/>
          <a:lstStyle/>
          <a:p>
            <a:pPr algn="ctr" eaLnBrk="1" hangingPunct="1"/>
            <a:r>
              <a:rPr lang="en-US" altLang="en-US" b="1" smtClean="0"/>
              <a:t>Cont’…</a:t>
            </a:r>
          </a:p>
        </p:txBody>
      </p:sp>
      <p:sp>
        <p:nvSpPr>
          <p:cNvPr id="48133" name="Rectangle 3"/>
          <p:cNvSpPr>
            <a:spLocks noGrp="1" noChangeArrowheads="1"/>
          </p:cNvSpPr>
          <p:nvPr>
            <p:ph type="body" idx="1"/>
          </p:nvPr>
        </p:nvSpPr>
        <p:spPr>
          <a:xfrm>
            <a:off x="1524000" y="1219200"/>
            <a:ext cx="8955088" cy="5486400"/>
          </a:xfrm>
        </p:spPr>
        <p:txBody>
          <a:bodyPr/>
          <a:lstStyle/>
          <a:p>
            <a:pPr eaLnBrk="1" hangingPunct="1"/>
            <a:r>
              <a:rPr lang="en-US" altLang="en-US" sz="3600"/>
              <a:t>Thus, years ago, nursing leaders developed a problem-solving process consisting of three steps—assessment, planning, and evaluation—patterned after the scientific method of observing, measuring, gathering data, and analyzing findings. </a:t>
            </a:r>
          </a:p>
          <a:p>
            <a:pPr eaLnBrk="1" hangingPunct="1"/>
            <a:r>
              <a:rPr lang="en-US" altLang="en-US" sz="3600"/>
              <a:t>This method, introduced in the 1950s, was called </a:t>
            </a:r>
            <a:r>
              <a:rPr lang="en-US" altLang="en-US" sz="3600" i="1"/>
              <a:t>nursing process</a:t>
            </a:r>
            <a:r>
              <a:rPr lang="en-US" altLang="en-US" i="1" smtClean="0"/>
              <a:t>.</a:t>
            </a:r>
            <a:endParaRPr lang="en-US" altLang="en-US" smtClean="0"/>
          </a:p>
          <a:p>
            <a:pPr eaLnBrk="1" hangingPunct="1"/>
            <a:endParaRPr lang="en-US" altLang="en-US" smtClean="0"/>
          </a:p>
        </p:txBody>
      </p:sp>
    </p:spTree>
    <p:extLst>
      <p:ext uri="{BB962C8B-B14F-4D97-AF65-F5344CB8AC3E}">
        <p14:creationId xmlns:p14="http://schemas.microsoft.com/office/powerpoint/2010/main" val="4763883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4"/>
          <p:cNvSpPr>
            <a:spLocks noGrp="1" noChangeArrowheads="1"/>
          </p:cNvSpPr>
          <p:nvPr>
            <p:ph type="title"/>
          </p:nvPr>
        </p:nvSpPr>
        <p:spPr/>
        <p:txBody>
          <a:bodyPr/>
          <a:lstStyle/>
          <a:p>
            <a:pPr eaLnBrk="1" hangingPunct="1"/>
            <a:r>
              <a:rPr lang="en-US" altLang="en-US" smtClean="0"/>
              <a:t>Cont……….</a:t>
            </a:r>
          </a:p>
        </p:txBody>
      </p:sp>
      <p:sp>
        <p:nvSpPr>
          <p:cNvPr id="49155" name="Rectangle 5"/>
          <p:cNvSpPr>
            <a:spLocks noGrp="1" noChangeArrowheads="1"/>
          </p:cNvSpPr>
          <p:nvPr>
            <p:ph type="body" sz="half" idx="1"/>
          </p:nvPr>
        </p:nvSpPr>
        <p:spPr>
          <a:xfrm>
            <a:off x="2209800" y="2017714"/>
            <a:ext cx="4306888" cy="4383087"/>
          </a:xfrm>
        </p:spPr>
        <p:txBody>
          <a:bodyPr/>
          <a:lstStyle/>
          <a:p>
            <a:pPr marL="533400" indent="-533400"/>
            <a:r>
              <a:rPr lang="en-US" altLang="en-US" smtClean="0"/>
              <a:t>Wiedenbach (1963) described 3 steps:</a:t>
            </a:r>
          </a:p>
          <a:p>
            <a:pPr marL="533400" indent="-533400">
              <a:buFont typeface="Wingdings" panose="05000000000000000000" pitchFamily="2" charset="2"/>
              <a:buAutoNum type="arabicPeriod"/>
            </a:pPr>
            <a:r>
              <a:rPr lang="en-US" altLang="en-US" smtClean="0"/>
              <a:t>Observation</a:t>
            </a:r>
          </a:p>
          <a:p>
            <a:pPr marL="533400" indent="-533400">
              <a:buFont typeface="Wingdings" panose="05000000000000000000" pitchFamily="2" charset="2"/>
              <a:buAutoNum type="arabicPeriod"/>
            </a:pPr>
            <a:r>
              <a:rPr lang="en-US" altLang="en-US" smtClean="0"/>
              <a:t>Ministration of help</a:t>
            </a:r>
          </a:p>
          <a:p>
            <a:pPr marL="533400" indent="-533400">
              <a:buFont typeface="Wingdings" panose="05000000000000000000" pitchFamily="2" charset="2"/>
              <a:buAutoNum type="arabicPeriod"/>
            </a:pPr>
            <a:r>
              <a:rPr lang="en-US" altLang="en-US" smtClean="0"/>
              <a:t>Validation </a:t>
            </a:r>
          </a:p>
        </p:txBody>
      </p:sp>
      <p:sp>
        <p:nvSpPr>
          <p:cNvPr id="49156" name="Rectangle 6"/>
          <p:cNvSpPr>
            <a:spLocks noGrp="1" noChangeArrowheads="1"/>
          </p:cNvSpPr>
          <p:nvPr>
            <p:ph type="body" sz="half" idx="2"/>
          </p:nvPr>
        </p:nvSpPr>
        <p:spPr/>
        <p:txBody>
          <a:bodyPr/>
          <a:lstStyle/>
          <a:p>
            <a:pPr marL="533400" indent="-533400"/>
            <a:r>
              <a:rPr lang="en-US" altLang="en-US" smtClean="0"/>
              <a:t>Later, Knowles (1967) suggested 5 “Ds”</a:t>
            </a:r>
          </a:p>
          <a:p>
            <a:pPr marL="533400" indent="-533400">
              <a:buFont typeface="Wingdings" panose="05000000000000000000" pitchFamily="2" charset="2"/>
              <a:buAutoNum type="arabicPeriod"/>
            </a:pPr>
            <a:r>
              <a:rPr lang="en-US" altLang="en-US" smtClean="0"/>
              <a:t>Discover</a:t>
            </a:r>
          </a:p>
          <a:p>
            <a:pPr marL="533400" indent="-533400">
              <a:buFont typeface="Wingdings" panose="05000000000000000000" pitchFamily="2" charset="2"/>
              <a:buAutoNum type="arabicPeriod"/>
            </a:pPr>
            <a:r>
              <a:rPr lang="en-US" altLang="en-US" smtClean="0"/>
              <a:t>Delve</a:t>
            </a:r>
          </a:p>
          <a:p>
            <a:pPr marL="533400" indent="-533400">
              <a:buFont typeface="Wingdings" panose="05000000000000000000" pitchFamily="2" charset="2"/>
              <a:buAutoNum type="arabicPeriod"/>
            </a:pPr>
            <a:r>
              <a:rPr lang="en-US" altLang="en-US" smtClean="0"/>
              <a:t>Decide</a:t>
            </a:r>
          </a:p>
          <a:p>
            <a:pPr marL="533400" indent="-533400">
              <a:buFont typeface="Wingdings" panose="05000000000000000000" pitchFamily="2" charset="2"/>
              <a:buAutoNum type="arabicPeriod"/>
            </a:pPr>
            <a:r>
              <a:rPr lang="en-US" altLang="en-US" smtClean="0"/>
              <a:t>Do</a:t>
            </a:r>
          </a:p>
          <a:p>
            <a:pPr marL="533400" indent="-533400">
              <a:buFont typeface="Wingdings" panose="05000000000000000000" pitchFamily="2" charset="2"/>
              <a:buAutoNum type="arabicPeriod"/>
            </a:pPr>
            <a:r>
              <a:rPr lang="en-US" altLang="en-US" smtClean="0"/>
              <a:t>Discriminate </a:t>
            </a:r>
          </a:p>
        </p:txBody>
      </p:sp>
    </p:spTree>
    <p:extLst>
      <p:ext uri="{BB962C8B-B14F-4D97-AF65-F5344CB8AC3E}">
        <p14:creationId xmlns:p14="http://schemas.microsoft.com/office/powerpoint/2010/main" val="2330118492"/>
      </p:ext>
    </p:extLst>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a:xfrm>
            <a:off x="2667001" y="214314"/>
            <a:ext cx="7800975" cy="1157287"/>
          </a:xfrm>
        </p:spPr>
        <p:txBody>
          <a:bodyPr/>
          <a:lstStyle/>
          <a:p>
            <a:pPr eaLnBrk="1" hangingPunct="1"/>
            <a:r>
              <a:rPr lang="en-US" altLang="en-US" smtClean="0"/>
              <a:t>Cont…….</a:t>
            </a:r>
          </a:p>
        </p:txBody>
      </p:sp>
      <p:sp>
        <p:nvSpPr>
          <p:cNvPr id="50179" name="Rectangle 5"/>
          <p:cNvSpPr>
            <a:spLocks noGrp="1" noChangeArrowheads="1"/>
          </p:cNvSpPr>
          <p:nvPr>
            <p:ph type="body" sz="half" idx="1"/>
          </p:nvPr>
        </p:nvSpPr>
        <p:spPr>
          <a:xfrm>
            <a:off x="1905000" y="1676400"/>
            <a:ext cx="4611688" cy="5029200"/>
          </a:xfrm>
        </p:spPr>
        <p:txBody>
          <a:bodyPr>
            <a:normAutofit lnSpcReduction="10000"/>
          </a:bodyPr>
          <a:lstStyle/>
          <a:p>
            <a:pPr marL="457200" indent="-457200"/>
            <a:r>
              <a:rPr lang="en-US" altLang="en-US" sz="2400"/>
              <a:t>In 1967, Western Interstate Commission on Higher Education (WICHE) identified 5 steps:</a:t>
            </a:r>
          </a:p>
          <a:p>
            <a:pPr marL="457200" indent="-457200">
              <a:buFont typeface="Wingdings" panose="05000000000000000000" pitchFamily="2" charset="2"/>
              <a:buAutoNum type="arabicPeriod"/>
            </a:pPr>
            <a:r>
              <a:rPr lang="en-US" altLang="en-US" sz="2400"/>
              <a:t>Perception</a:t>
            </a:r>
          </a:p>
          <a:p>
            <a:pPr marL="457200" indent="-457200">
              <a:buFont typeface="Wingdings" panose="05000000000000000000" pitchFamily="2" charset="2"/>
              <a:buAutoNum type="arabicPeriod"/>
            </a:pPr>
            <a:r>
              <a:rPr lang="en-US" altLang="en-US" sz="2400"/>
              <a:t>Communication</a:t>
            </a:r>
          </a:p>
          <a:p>
            <a:pPr marL="457200" indent="-457200">
              <a:buFont typeface="Wingdings" panose="05000000000000000000" pitchFamily="2" charset="2"/>
              <a:buAutoNum type="arabicPeriod"/>
            </a:pPr>
            <a:r>
              <a:rPr lang="en-US" altLang="en-US" sz="2400"/>
              <a:t>Interpretation</a:t>
            </a:r>
          </a:p>
          <a:p>
            <a:pPr marL="457200" indent="-457200">
              <a:buFont typeface="Wingdings" panose="05000000000000000000" pitchFamily="2" charset="2"/>
              <a:buAutoNum type="arabicPeriod"/>
            </a:pPr>
            <a:r>
              <a:rPr lang="en-US" altLang="en-US" sz="2400"/>
              <a:t>Intervention</a:t>
            </a:r>
          </a:p>
          <a:p>
            <a:pPr marL="457200" indent="-457200">
              <a:buFont typeface="Wingdings" panose="05000000000000000000" pitchFamily="2" charset="2"/>
              <a:buAutoNum type="arabicPeriod"/>
            </a:pPr>
            <a:r>
              <a:rPr lang="en-US" altLang="en-US" sz="2400"/>
              <a:t>Evaluation</a:t>
            </a:r>
          </a:p>
          <a:p>
            <a:pPr marL="457200" indent="-457200"/>
            <a:r>
              <a:rPr lang="en-US" altLang="en-US" sz="2400"/>
              <a:t>WICHE defined the process as the interrelationship between a patient and a nurse in a given setting</a:t>
            </a:r>
            <a:r>
              <a:rPr lang="en-US" altLang="en-US" sz="2000"/>
              <a:t>.</a:t>
            </a:r>
          </a:p>
        </p:txBody>
      </p:sp>
      <p:sp>
        <p:nvSpPr>
          <p:cNvPr id="50180" name="Rectangle 6"/>
          <p:cNvSpPr>
            <a:spLocks noGrp="1" noChangeArrowheads="1"/>
          </p:cNvSpPr>
          <p:nvPr>
            <p:ph type="body" sz="half" idx="2"/>
          </p:nvPr>
        </p:nvSpPr>
        <p:spPr>
          <a:xfrm>
            <a:off x="6705600" y="2017714"/>
            <a:ext cx="3773488" cy="4840287"/>
          </a:xfrm>
        </p:spPr>
        <p:txBody>
          <a:bodyPr/>
          <a:lstStyle/>
          <a:p>
            <a:pPr marL="381000" indent="-381000"/>
            <a:r>
              <a:rPr lang="en-US" altLang="en-US" smtClean="0"/>
              <a:t>Also in 1967, the nursing faculty of the Catholic University of America proposed 4 components of the process:</a:t>
            </a:r>
          </a:p>
          <a:p>
            <a:pPr marL="381000" indent="-381000">
              <a:buFont typeface="Wingdings" panose="05000000000000000000" pitchFamily="2" charset="2"/>
              <a:buAutoNum type="arabicPeriod"/>
            </a:pPr>
            <a:r>
              <a:rPr lang="en-US" altLang="en-US" smtClean="0"/>
              <a:t>Assessment</a:t>
            </a:r>
          </a:p>
          <a:p>
            <a:pPr marL="381000" indent="-381000">
              <a:buFont typeface="Wingdings" panose="05000000000000000000" pitchFamily="2" charset="2"/>
              <a:buAutoNum type="arabicPeriod"/>
            </a:pPr>
            <a:r>
              <a:rPr lang="en-US" altLang="en-US" smtClean="0"/>
              <a:t>Planning</a:t>
            </a:r>
          </a:p>
          <a:p>
            <a:pPr marL="381000" indent="-381000">
              <a:buFont typeface="Wingdings" panose="05000000000000000000" pitchFamily="2" charset="2"/>
              <a:buAutoNum type="arabicPeriod"/>
            </a:pPr>
            <a:r>
              <a:rPr lang="en-US" altLang="en-US" smtClean="0"/>
              <a:t>Intervention</a:t>
            </a:r>
          </a:p>
          <a:p>
            <a:pPr marL="381000" indent="-381000">
              <a:buFont typeface="Wingdings" panose="05000000000000000000" pitchFamily="2" charset="2"/>
              <a:buAutoNum type="arabicPeriod"/>
            </a:pPr>
            <a:r>
              <a:rPr lang="en-US" altLang="en-US" smtClean="0"/>
              <a:t>Evaluation</a:t>
            </a:r>
          </a:p>
        </p:txBody>
      </p:sp>
    </p:spTree>
    <p:extLst>
      <p:ext uri="{BB962C8B-B14F-4D97-AF65-F5344CB8AC3E}">
        <p14:creationId xmlns:p14="http://schemas.microsoft.com/office/powerpoint/2010/main" val="3473719687"/>
      </p:ext>
    </p:extLst>
  </p:cSld>
  <p:clrMapOvr>
    <a:masterClrMapping/>
  </p:clrMapOvr>
  <p:transition spd="slow"/>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2590801" y="0"/>
            <a:ext cx="7877175" cy="1524000"/>
          </a:xfrm>
        </p:spPr>
        <p:txBody>
          <a:bodyPr/>
          <a:lstStyle/>
          <a:p>
            <a:pPr eaLnBrk="1" hangingPunct="1"/>
            <a:r>
              <a:rPr lang="en-US" altLang="en-US" smtClean="0"/>
              <a:t>Cont…….</a:t>
            </a:r>
          </a:p>
        </p:txBody>
      </p:sp>
      <p:sp>
        <p:nvSpPr>
          <p:cNvPr id="51203" name="Rectangle 3"/>
          <p:cNvSpPr>
            <a:spLocks noGrp="1" noChangeArrowheads="1"/>
          </p:cNvSpPr>
          <p:nvPr>
            <p:ph type="body" idx="1"/>
          </p:nvPr>
        </p:nvSpPr>
        <p:spPr>
          <a:xfrm>
            <a:off x="2286000" y="1676400"/>
            <a:ext cx="8193088" cy="5181600"/>
          </a:xfrm>
        </p:spPr>
        <p:txBody>
          <a:bodyPr/>
          <a:lstStyle/>
          <a:p>
            <a:pPr marL="533400" indent="-533400"/>
            <a:r>
              <a:rPr lang="en-US" altLang="en-US" smtClean="0"/>
              <a:t>In 1973, the American Nurses’ Association (ANA) published standards of nursing practice which described the current 5 steps of the nursing process.</a:t>
            </a:r>
          </a:p>
          <a:p>
            <a:pPr marL="533400" indent="-533400">
              <a:buFont typeface="Wingdings" panose="05000000000000000000" pitchFamily="2" charset="2"/>
              <a:buAutoNum type="arabicPeriod"/>
            </a:pPr>
            <a:r>
              <a:rPr lang="en-US" altLang="en-US" smtClean="0"/>
              <a:t>Assessing</a:t>
            </a:r>
          </a:p>
          <a:p>
            <a:pPr marL="533400" indent="-533400">
              <a:buFont typeface="Wingdings" panose="05000000000000000000" pitchFamily="2" charset="2"/>
              <a:buAutoNum type="arabicPeriod"/>
            </a:pPr>
            <a:r>
              <a:rPr lang="en-US" altLang="en-US" smtClean="0"/>
              <a:t>Diagnosing</a:t>
            </a:r>
          </a:p>
          <a:p>
            <a:pPr marL="533400" indent="-533400">
              <a:buFont typeface="Wingdings" panose="05000000000000000000" pitchFamily="2" charset="2"/>
              <a:buAutoNum type="arabicPeriod"/>
            </a:pPr>
            <a:r>
              <a:rPr lang="en-US" altLang="en-US" smtClean="0"/>
              <a:t>Planning</a:t>
            </a:r>
          </a:p>
          <a:p>
            <a:pPr marL="533400" indent="-533400">
              <a:buFont typeface="Wingdings" panose="05000000000000000000" pitchFamily="2" charset="2"/>
              <a:buAutoNum type="arabicPeriod"/>
            </a:pPr>
            <a:r>
              <a:rPr lang="en-US" altLang="en-US" smtClean="0"/>
              <a:t>Intervention</a:t>
            </a:r>
          </a:p>
          <a:p>
            <a:pPr marL="533400" indent="-533400">
              <a:buFont typeface="Wingdings" panose="05000000000000000000" pitchFamily="2" charset="2"/>
              <a:buAutoNum type="arabicPeriod"/>
            </a:pPr>
            <a:r>
              <a:rPr lang="en-US" altLang="en-US" smtClean="0"/>
              <a:t>Evaluation</a:t>
            </a:r>
          </a:p>
        </p:txBody>
      </p:sp>
    </p:spTree>
    <p:extLst>
      <p:ext uri="{BB962C8B-B14F-4D97-AF65-F5344CB8AC3E}">
        <p14:creationId xmlns:p14="http://schemas.microsoft.com/office/powerpoint/2010/main" val="944820115"/>
      </p:ext>
    </p:extLst>
  </p:cSld>
  <p:clrMapOvr>
    <a:masterClrMapping/>
  </p:clrMapOvr>
  <p:transition spd="slow"/>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81E02A7-6F54-4113-8F2E-0EE3F86B8005}" type="datetime1">
              <a:rPr lang="en-US" altLang="en-US" sz="1400"/>
              <a:pPr/>
              <a:t>8/5/2020</a:t>
            </a:fld>
            <a:endParaRPr lang="en-US" altLang="en-US" sz="1400"/>
          </a:p>
        </p:txBody>
      </p:sp>
      <p:sp>
        <p:nvSpPr>
          <p:cNvPr id="5222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CE284958-E9E6-43D3-8156-EE66F19FC11A}" type="slidenum">
              <a:rPr lang="en-US" altLang="en-US" sz="1400">
                <a:latin typeface="Garamond" panose="02020404030301010803" pitchFamily="18" charset="0"/>
              </a:rPr>
              <a:pPr/>
              <a:t>17</a:t>
            </a:fld>
            <a:endParaRPr lang="en-US" altLang="en-US" sz="1400">
              <a:latin typeface="Garamond" panose="02020404030301010803" pitchFamily="18" charset="0"/>
            </a:endParaRPr>
          </a:p>
        </p:txBody>
      </p:sp>
      <p:sp>
        <p:nvSpPr>
          <p:cNvPr id="52228" name="Rectangle 2"/>
          <p:cNvSpPr>
            <a:spLocks noGrp="1" noChangeArrowheads="1"/>
          </p:cNvSpPr>
          <p:nvPr>
            <p:ph type="title"/>
          </p:nvPr>
        </p:nvSpPr>
        <p:spPr>
          <a:xfrm>
            <a:off x="2667000" y="0"/>
            <a:ext cx="4800600" cy="1295400"/>
          </a:xfrm>
        </p:spPr>
        <p:txBody>
          <a:bodyPr/>
          <a:lstStyle/>
          <a:p>
            <a:pPr algn="ctr" eaLnBrk="1" hangingPunct="1"/>
            <a:r>
              <a:rPr lang="en-US" altLang="en-US" b="1" smtClean="0"/>
              <a:t>Cont…</a:t>
            </a:r>
          </a:p>
        </p:txBody>
      </p:sp>
      <p:sp>
        <p:nvSpPr>
          <p:cNvPr id="52229" name="Rectangle 3"/>
          <p:cNvSpPr>
            <a:spLocks noGrp="1" noChangeArrowheads="1"/>
          </p:cNvSpPr>
          <p:nvPr>
            <p:ph type="body" idx="1"/>
          </p:nvPr>
        </p:nvSpPr>
        <p:spPr>
          <a:xfrm>
            <a:off x="1752600" y="1828800"/>
            <a:ext cx="8915400" cy="5257800"/>
          </a:xfrm>
        </p:spPr>
        <p:txBody>
          <a:bodyPr/>
          <a:lstStyle/>
          <a:p>
            <a:pPr eaLnBrk="1" hangingPunct="1">
              <a:lnSpc>
                <a:spcPct val="90000"/>
              </a:lnSpc>
            </a:pPr>
            <a:r>
              <a:rPr lang="en-US" altLang="en-US" smtClean="0"/>
              <a:t>Shore (1988) described the nursing process as “combining the most desirable elements of the art of nursing with the most relevant elements of systems theory, using the scientific method.”</a:t>
            </a:r>
          </a:p>
          <a:p>
            <a:pPr eaLnBrk="1" hangingPunct="1">
              <a:lnSpc>
                <a:spcPct val="90000"/>
              </a:lnSpc>
            </a:pPr>
            <a:r>
              <a:rPr lang="en-US" altLang="en-US" smtClean="0"/>
              <a:t>This process incorporates an interactive/ interpersonal approach with a problem-solving and decision-making process (Peplau, 1952; King, 1971; Yura &amp; Walsh, 1988).</a:t>
            </a:r>
          </a:p>
          <a:p>
            <a:pPr eaLnBrk="1" hangingPunct="1">
              <a:lnSpc>
                <a:spcPct val="90000"/>
              </a:lnSpc>
            </a:pPr>
            <a:endParaRPr lang="en-US" altLang="en-US" smtClean="0"/>
          </a:p>
        </p:txBody>
      </p:sp>
    </p:spTree>
    <p:extLst>
      <p:ext uri="{BB962C8B-B14F-4D97-AF65-F5344CB8AC3E}">
        <p14:creationId xmlns:p14="http://schemas.microsoft.com/office/powerpoint/2010/main" val="64273112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19E9EEF-9A68-42E9-90D4-139A404EFF6E}" type="datetime1">
              <a:rPr lang="en-US" altLang="en-US" sz="1400"/>
              <a:pPr/>
              <a:t>8/5/2020</a:t>
            </a:fld>
            <a:endParaRPr lang="en-US" altLang="en-US" sz="1400"/>
          </a:p>
        </p:txBody>
      </p:sp>
      <p:sp>
        <p:nvSpPr>
          <p:cNvPr id="5325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34913152-6024-4B63-9D9D-8135391C431D}" type="slidenum">
              <a:rPr lang="en-US" altLang="en-US" sz="1400">
                <a:latin typeface="Garamond" panose="02020404030301010803" pitchFamily="18" charset="0"/>
              </a:rPr>
              <a:pPr/>
              <a:t>18</a:t>
            </a:fld>
            <a:endParaRPr lang="en-US" altLang="en-US" sz="1400">
              <a:latin typeface="Garamond" panose="02020404030301010803" pitchFamily="18" charset="0"/>
            </a:endParaRPr>
          </a:p>
        </p:txBody>
      </p:sp>
      <p:sp>
        <p:nvSpPr>
          <p:cNvPr id="53252" name="Rectangle 2"/>
          <p:cNvSpPr>
            <a:spLocks noGrp="1" noChangeArrowheads="1"/>
          </p:cNvSpPr>
          <p:nvPr>
            <p:ph type="title"/>
          </p:nvPr>
        </p:nvSpPr>
        <p:spPr>
          <a:xfrm>
            <a:off x="2667000" y="304800"/>
            <a:ext cx="5334000" cy="1066800"/>
          </a:xfrm>
        </p:spPr>
        <p:txBody>
          <a:bodyPr/>
          <a:lstStyle/>
          <a:p>
            <a:pPr algn="ctr" eaLnBrk="1" hangingPunct="1"/>
            <a:r>
              <a:rPr lang="en-US" altLang="en-US" b="1" smtClean="0"/>
              <a:t>Cont…</a:t>
            </a:r>
          </a:p>
        </p:txBody>
      </p:sp>
      <p:sp>
        <p:nvSpPr>
          <p:cNvPr id="53253" name="Rectangle 3"/>
          <p:cNvSpPr>
            <a:spLocks noGrp="1" noChangeArrowheads="1"/>
          </p:cNvSpPr>
          <p:nvPr>
            <p:ph type="body" idx="1"/>
          </p:nvPr>
        </p:nvSpPr>
        <p:spPr>
          <a:xfrm>
            <a:off x="1752601" y="1828800"/>
            <a:ext cx="8613775" cy="5029200"/>
          </a:xfrm>
        </p:spPr>
        <p:txBody>
          <a:bodyPr/>
          <a:lstStyle/>
          <a:p>
            <a:pPr eaLnBrk="1" hangingPunct="1"/>
            <a:r>
              <a:rPr lang="en-US" altLang="en-US"/>
              <a:t>Over time, the nursing process expanded to five steps and has gained widespread acceptance as the basis for providing effective nursing care.</a:t>
            </a:r>
          </a:p>
          <a:p>
            <a:pPr eaLnBrk="1" hangingPunct="1"/>
            <a:r>
              <a:rPr lang="en-US" altLang="en-US"/>
              <a:t>Nursing process is now included in the conceptual framework of all nursing curricula, is accepted in the legal definition of nursing in the </a:t>
            </a:r>
            <a:r>
              <a:rPr lang="en-US" altLang="en-US" i="1"/>
              <a:t>Nurse Practice Acts </a:t>
            </a:r>
            <a:r>
              <a:rPr lang="en-US" altLang="en-US"/>
              <a:t>of most countries and is included in the standards of practice by the international council of nurses (ICN)</a:t>
            </a:r>
          </a:p>
          <a:p>
            <a:pPr eaLnBrk="1" hangingPunct="1"/>
            <a:endParaRPr lang="en-US" altLang="en-US"/>
          </a:p>
        </p:txBody>
      </p:sp>
    </p:spTree>
    <p:extLst>
      <p:ext uri="{BB962C8B-B14F-4D97-AF65-F5344CB8AC3E}">
        <p14:creationId xmlns:p14="http://schemas.microsoft.com/office/powerpoint/2010/main" val="245841619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xfrm>
            <a:off x="2667001" y="0"/>
            <a:ext cx="7800975" cy="1295400"/>
          </a:xfrm>
        </p:spPr>
        <p:txBody>
          <a:bodyPr/>
          <a:lstStyle/>
          <a:p>
            <a:pPr eaLnBrk="1" hangingPunct="1"/>
            <a:r>
              <a:rPr lang="en-US" altLang="en-US" sz="4000" b="1">
                <a:solidFill>
                  <a:srgbClr val="7B9899"/>
                </a:solidFill>
              </a:rPr>
              <a:t>Benefits of Nursing Process</a:t>
            </a:r>
          </a:p>
        </p:txBody>
      </p:sp>
      <p:sp>
        <p:nvSpPr>
          <p:cNvPr id="54275" name="Rectangle 3"/>
          <p:cNvSpPr>
            <a:spLocks noGrp="1" noChangeArrowheads="1"/>
          </p:cNvSpPr>
          <p:nvPr>
            <p:ph sz="quarter" idx="1"/>
          </p:nvPr>
        </p:nvSpPr>
        <p:spPr>
          <a:xfrm>
            <a:off x="1676401" y="1524000"/>
            <a:ext cx="8791575" cy="5334000"/>
          </a:xfrm>
        </p:spPr>
        <p:txBody>
          <a:bodyPr/>
          <a:lstStyle/>
          <a:p>
            <a:pPr eaLnBrk="1" hangingPunct="1">
              <a:lnSpc>
                <a:spcPct val="90000"/>
              </a:lnSpc>
            </a:pPr>
            <a:r>
              <a:rPr lang="en-US" altLang="en-US" sz="2400"/>
              <a:t>Continuity of Care</a:t>
            </a:r>
          </a:p>
          <a:p>
            <a:pPr lvl="1" eaLnBrk="1" hangingPunct="1">
              <a:lnSpc>
                <a:spcPct val="90000"/>
              </a:lnSpc>
            </a:pPr>
            <a:r>
              <a:rPr lang="en-US" altLang="en-US"/>
              <a:t>Provides an orderly &amp; systematic method for planning &amp; providing care</a:t>
            </a:r>
          </a:p>
          <a:p>
            <a:pPr eaLnBrk="1" hangingPunct="1">
              <a:lnSpc>
                <a:spcPct val="90000"/>
              </a:lnSpc>
            </a:pPr>
            <a:r>
              <a:rPr lang="en-US" altLang="en-US" sz="2400"/>
              <a:t>Standards of Care</a:t>
            </a:r>
          </a:p>
          <a:p>
            <a:pPr lvl="1" eaLnBrk="1" hangingPunct="1">
              <a:lnSpc>
                <a:spcPct val="90000"/>
              </a:lnSpc>
            </a:pPr>
            <a:r>
              <a:rPr lang="en-US" altLang="en-US"/>
              <a:t>Enhances nursing efficiency by standardizing nursing practice</a:t>
            </a:r>
          </a:p>
          <a:p>
            <a:pPr lvl="1" eaLnBrk="1" hangingPunct="1">
              <a:lnSpc>
                <a:spcPct val="90000"/>
              </a:lnSpc>
            </a:pPr>
            <a:r>
              <a:rPr lang="en-US" altLang="en-US"/>
              <a:t>Meets standards of professional nursing practice and accreditation of hospitals</a:t>
            </a:r>
          </a:p>
          <a:p>
            <a:pPr eaLnBrk="1" hangingPunct="1">
              <a:lnSpc>
                <a:spcPct val="90000"/>
              </a:lnSpc>
            </a:pPr>
            <a:r>
              <a:rPr lang="en-US" altLang="en-US" sz="2400"/>
              <a:t>Facilitates documentation of care</a:t>
            </a:r>
          </a:p>
          <a:p>
            <a:pPr eaLnBrk="1" hangingPunct="1">
              <a:lnSpc>
                <a:spcPct val="90000"/>
              </a:lnSpc>
            </a:pPr>
            <a:r>
              <a:rPr lang="en-US" altLang="en-US" sz="2400"/>
              <a:t>Collaboration of Care</a:t>
            </a:r>
          </a:p>
          <a:p>
            <a:pPr lvl="1" eaLnBrk="1" hangingPunct="1">
              <a:lnSpc>
                <a:spcPct val="90000"/>
              </a:lnSpc>
            </a:pPr>
            <a:r>
              <a:rPr lang="en-US" altLang="en-US"/>
              <a:t>Provides a unity of language for the nursing profession</a:t>
            </a:r>
          </a:p>
          <a:p>
            <a:pPr eaLnBrk="1" hangingPunct="1">
              <a:lnSpc>
                <a:spcPct val="90000"/>
              </a:lnSpc>
            </a:pPr>
            <a:r>
              <a:rPr lang="en-US" altLang="en-US" sz="2400"/>
              <a:t>Is economical</a:t>
            </a:r>
          </a:p>
          <a:p>
            <a:pPr lvl="1" eaLnBrk="1" hangingPunct="1">
              <a:lnSpc>
                <a:spcPct val="90000"/>
              </a:lnSpc>
            </a:pPr>
            <a:r>
              <a:rPr lang="en-US" altLang="en-US"/>
              <a:t>Prevention duplication of care</a:t>
            </a:r>
          </a:p>
        </p:txBody>
      </p:sp>
      <p:sp>
        <p:nvSpPr>
          <p:cNvPr id="54276"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EC85D2D7-876A-4C40-94C8-FAA5DF58D410}" type="datetime1">
              <a:rPr lang="en-US" altLang="en-US" sz="1400">
                <a:solidFill>
                  <a:srgbClr val="FFFFFF"/>
                </a:solidFill>
                <a:latin typeface="Arial" panose="020B0604020202020204" pitchFamily="34" charset="0"/>
              </a:rPr>
              <a:pPr/>
              <a:t>8/5/2020</a:t>
            </a:fld>
            <a:endParaRPr lang="en-US" altLang="en-US" sz="1400">
              <a:solidFill>
                <a:srgbClr val="FFFFFF"/>
              </a:solidFill>
              <a:latin typeface="Arial" panose="020B0604020202020204" pitchFamily="34" charset="0"/>
            </a:endParaRPr>
          </a:p>
        </p:txBody>
      </p:sp>
      <p:sp>
        <p:nvSpPr>
          <p:cNvPr id="54277"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F9EC6AEB-1953-420B-B170-D4C42430E1D8}" type="slidenum">
              <a:rPr lang="en-US" altLang="en-US" sz="1400">
                <a:solidFill>
                  <a:srgbClr val="7B9899"/>
                </a:solidFill>
                <a:latin typeface="Arial" panose="020B0604020202020204" pitchFamily="34" charset="0"/>
              </a:rPr>
              <a:pPr/>
              <a:t>19</a:t>
            </a:fld>
            <a:endParaRPr lang="en-US" altLang="en-US" sz="1400">
              <a:solidFill>
                <a:srgbClr val="7B9899"/>
              </a:solidFill>
              <a:latin typeface="Arial" panose="020B0604020202020204" pitchFamily="34" charset="0"/>
            </a:endParaRPr>
          </a:p>
        </p:txBody>
      </p:sp>
      <p:sp>
        <p:nvSpPr>
          <p:cNvPr id="54278"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400">
                <a:solidFill>
                  <a:srgbClr val="FFFFFF"/>
                </a:solidFill>
                <a:latin typeface="Arial" panose="020B0604020202020204" pitchFamily="34" charset="0"/>
              </a:rPr>
              <a:t>Nursing Process</a:t>
            </a:r>
          </a:p>
        </p:txBody>
      </p:sp>
    </p:spTree>
    <p:extLst>
      <p:ext uri="{BB962C8B-B14F-4D97-AF65-F5344CB8AC3E}">
        <p14:creationId xmlns:p14="http://schemas.microsoft.com/office/powerpoint/2010/main" val="644523756"/>
      </p:ext>
    </p:extLst>
  </p:cSld>
  <p:clrMapOvr>
    <a:masterClrMapping/>
  </p:clrMapOvr>
  <p:transition spd="slow"/>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p:cNvSpPr>
            <a:spLocks noGrp="1"/>
          </p:cNvSpPr>
          <p:nvPr>
            <p:ph type="title"/>
          </p:nvPr>
        </p:nvSpPr>
        <p:spPr/>
        <p:txBody>
          <a:bodyPr/>
          <a:lstStyle/>
          <a:p>
            <a:r>
              <a:rPr lang="en-US" smtClean="0"/>
              <a:t>BROAD OBJECTIVE </a:t>
            </a:r>
          </a:p>
        </p:txBody>
      </p:sp>
      <p:sp>
        <p:nvSpPr>
          <p:cNvPr id="36867" name="Content Placeholder 2"/>
          <p:cNvSpPr>
            <a:spLocks noGrp="1"/>
          </p:cNvSpPr>
          <p:nvPr>
            <p:ph idx="1"/>
          </p:nvPr>
        </p:nvSpPr>
        <p:spPr/>
        <p:txBody>
          <a:bodyPr/>
          <a:lstStyle/>
          <a:p>
            <a:r>
              <a:rPr lang="en-US" sz="4400"/>
              <a:t>The student to be able to provide holistic care to the unconscious and critically ill patients using the Nursing Process</a:t>
            </a:r>
          </a:p>
        </p:txBody>
      </p:sp>
    </p:spTree>
    <p:extLst>
      <p:ext uri="{BB962C8B-B14F-4D97-AF65-F5344CB8AC3E}">
        <p14:creationId xmlns:p14="http://schemas.microsoft.com/office/powerpoint/2010/main" val="2439420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sz="3600">
                <a:solidFill>
                  <a:srgbClr val="7B9899"/>
                </a:solidFill>
              </a:rPr>
              <a:t>Benefits of Nursing Process Cont…</a:t>
            </a:r>
          </a:p>
        </p:txBody>
      </p:sp>
      <p:sp>
        <p:nvSpPr>
          <p:cNvPr id="55299" name="Rectangle 3"/>
          <p:cNvSpPr>
            <a:spLocks noGrp="1" noChangeArrowheads="1"/>
          </p:cNvSpPr>
          <p:nvPr>
            <p:ph sz="quarter" idx="1"/>
          </p:nvPr>
        </p:nvSpPr>
        <p:spPr>
          <a:xfrm>
            <a:off x="1524001" y="2057400"/>
            <a:ext cx="8805863" cy="4800600"/>
          </a:xfrm>
        </p:spPr>
        <p:txBody>
          <a:bodyPr/>
          <a:lstStyle/>
          <a:p>
            <a:pPr eaLnBrk="1" hangingPunct="1">
              <a:lnSpc>
                <a:spcPct val="90000"/>
              </a:lnSpc>
            </a:pPr>
            <a:r>
              <a:rPr lang="en-US" altLang="en-US" smtClean="0"/>
              <a:t>Stresses the independent function of nurses</a:t>
            </a:r>
          </a:p>
          <a:p>
            <a:pPr eaLnBrk="1" hangingPunct="1">
              <a:lnSpc>
                <a:spcPct val="90000"/>
              </a:lnSpc>
            </a:pPr>
            <a:r>
              <a:rPr lang="en-US" altLang="en-US" smtClean="0"/>
              <a:t>Increases care quality through the use of deliberate actions</a:t>
            </a:r>
          </a:p>
          <a:p>
            <a:pPr eaLnBrk="1" hangingPunct="1">
              <a:lnSpc>
                <a:spcPct val="90000"/>
              </a:lnSpc>
            </a:pPr>
            <a:r>
              <a:rPr lang="en-US" altLang="en-US" smtClean="0"/>
              <a:t>Consistency and systematic nursing education</a:t>
            </a:r>
          </a:p>
          <a:p>
            <a:pPr eaLnBrk="1" hangingPunct="1">
              <a:lnSpc>
                <a:spcPct val="90000"/>
              </a:lnSpc>
            </a:pPr>
            <a:r>
              <a:rPr lang="en-US" altLang="en-US" smtClean="0"/>
              <a:t>Job satisfaction</a:t>
            </a:r>
          </a:p>
          <a:p>
            <a:pPr eaLnBrk="1" hangingPunct="1">
              <a:lnSpc>
                <a:spcPct val="90000"/>
              </a:lnSpc>
            </a:pPr>
            <a:r>
              <a:rPr lang="en-US" altLang="en-US" smtClean="0"/>
              <a:t>Professional growth</a:t>
            </a:r>
          </a:p>
          <a:p>
            <a:pPr eaLnBrk="1" hangingPunct="1">
              <a:lnSpc>
                <a:spcPct val="90000"/>
              </a:lnSpc>
            </a:pPr>
            <a:r>
              <a:rPr lang="en-US" altLang="en-US" smtClean="0"/>
              <a:t>Legal protection</a:t>
            </a:r>
          </a:p>
        </p:txBody>
      </p:sp>
      <p:sp>
        <p:nvSpPr>
          <p:cNvPr id="5530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6603145A-F736-4738-AA31-5BA784F58A51}" type="datetime1">
              <a:rPr lang="en-US" altLang="en-US" sz="1400">
                <a:solidFill>
                  <a:srgbClr val="FFFFFF"/>
                </a:solidFill>
                <a:latin typeface="Arial" panose="020B0604020202020204" pitchFamily="34" charset="0"/>
              </a:rPr>
              <a:pPr/>
              <a:t>8/5/2020</a:t>
            </a:fld>
            <a:endParaRPr lang="en-US" altLang="en-US" sz="1400">
              <a:solidFill>
                <a:srgbClr val="FFFFFF"/>
              </a:solidFill>
              <a:latin typeface="Arial" panose="020B0604020202020204" pitchFamily="34" charset="0"/>
            </a:endParaRPr>
          </a:p>
        </p:txBody>
      </p:sp>
      <p:sp>
        <p:nvSpPr>
          <p:cNvPr id="5530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3DADAEA4-F147-4120-A304-D721F2B8F120}" type="slidenum">
              <a:rPr lang="en-US" altLang="en-US" sz="1400">
                <a:solidFill>
                  <a:srgbClr val="7B9899"/>
                </a:solidFill>
                <a:latin typeface="Arial" panose="020B0604020202020204" pitchFamily="34" charset="0"/>
              </a:rPr>
              <a:pPr/>
              <a:t>20</a:t>
            </a:fld>
            <a:endParaRPr lang="en-US" altLang="en-US" sz="1400">
              <a:solidFill>
                <a:srgbClr val="7B9899"/>
              </a:solidFill>
              <a:latin typeface="Arial" panose="020B0604020202020204" pitchFamily="34" charset="0"/>
            </a:endParaRPr>
          </a:p>
        </p:txBody>
      </p:sp>
      <p:sp>
        <p:nvSpPr>
          <p:cNvPr id="5530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400">
                <a:solidFill>
                  <a:srgbClr val="FFFFFF"/>
                </a:solidFill>
                <a:latin typeface="Arial" panose="020B0604020202020204" pitchFamily="34" charset="0"/>
              </a:rPr>
              <a:t>Nursing Process</a:t>
            </a:r>
          </a:p>
        </p:txBody>
      </p:sp>
    </p:spTree>
    <p:extLst>
      <p:ext uri="{BB962C8B-B14F-4D97-AF65-F5344CB8AC3E}">
        <p14:creationId xmlns:p14="http://schemas.microsoft.com/office/powerpoint/2010/main" val="621278320"/>
      </p:ext>
    </p:extLst>
  </p:cSld>
  <p:clrMapOvr>
    <a:masterClrMapping/>
  </p:clrMapOvr>
  <p:transition spd="slow"/>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a:pPr>
            <a:r>
              <a:rPr lang="en-GB" sz="3600" b="1" u="sng" dirty="0">
                <a:solidFill>
                  <a:schemeClr val="accent6">
                    <a:lumMod val="50000"/>
                  </a:schemeClr>
                </a:solidFill>
              </a:rPr>
              <a:t>Purpose of Nursing Process</a:t>
            </a:r>
          </a:p>
        </p:txBody>
      </p:sp>
      <p:sp>
        <p:nvSpPr>
          <p:cNvPr id="3" name="Content Placeholder 2"/>
          <p:cNvSpPr>
            <a:spLocks noGrp="1"/>
          </p:cNvSpPr>
          <p:nvPr>
            <p:ph idx="1"/>
          </p:nvPr>
        </p:nvSpPr>
        <p:spPr>
          <a:xfrm>
            <a:off x="1752601" y="1905000"/>
            <a:ext cx="8577263" cy="4953000"/>
          </a:xfrm>
        </p:spPr>
        <p:txBody>
          <a:bodyPr>
            <a:normAutofit/>
          </a:bodyPr>
          <a:lstStyle/>
          <a:p>
            <a:pPr marL="514350" indent="-514350">
              <a:buFont typeface="+mj-lt"/>
              <a:buAutoNum type="arabicPeriod"/>
              <a:defRPr/>
            </a:pPr>
            <a:r>
              <a:rPr lang="en-GB" dirty="0" smtClean="0"/>
              <a:t>To identify a client’s health status; his Actual/Present and potential/possible health problems or needs.</a:t>
            </a:r>
          </a:p>
          <a:p>
            <a:pPr marL="514350" indent="-514350">
              <a:buFont typeface="+mj-lt"/>
              <a:buAutoNum type="arabicPeriod"/>
              <a:defRPr/>
            </a:pPr>
            <a:r>
              <a:rPr lang="en-GB" dirty="0" smtClean="0"/>
              <a:t>To establish a plan of care to meet identified needs.</a:t>
            </a:r>
          </a:p>
          <a:p>
            <a:pPr marL="514350" indent="-514350">
              <a:buFont typeface="+mj-lt"/>
              <a:buAutoNum type="arabicPeriod"/>
              <a:defRPr/>
            </a:pPr>
            <a:r>
              <a:rPr lang="en-GB" dirty="0" smtClean="0"/>
              <a:t>To provide nursing interventions to meet those needs.</a:t>
            </a:r>
          </a:p>
          <a:p>
            <a:pPr marL="514350" indent="-514350">
              <a:buFont typeface="+mj-lt"/>
              <a:buAutoNum type="arabicPeriod"/>
              <a:defRPr/>
            </a:pPr>
            <a:r>
              <a:rPr lang="en-GB" dirty="0" smtClean="0"/>
              <a:t>It helps nurses in arriving at decisions and in predicting and evaluating consequences. </a:t>
            </a:r>
          </a:p>
          <a:p>
            <a:pPr marL="514350" indent="-514350">
              <a:buFont typeface="+mj-lt"/>
              <a:buAutoNum type="arabicPeriod"/>
              <a:defRPr/>
            </a:pPr>
            <a:r>
              <a:rPr lang="en-GB" dirty="0" smtClean="0"/>
              <a:t>It was developed as a specific method for applying a scientific approach or a problem solving approach to nursing practice.</a:t>
            </a:r>
          </a:p>
          <a:p>
            <a:pPr marL="514350" indent="-514350">
              <a:buFont typeface="+mj-lt"/>
              <a:buAutoNum type="arabicPeriod"/>
              <a:defRPr/>
            </a:pPr>
            <a:r>
              <a:rPr lang="en-GB" dirty="0" smtClean="0"/>
              <a:t>To provide an individualized, holistic, effective and efficient nursing care.</a:t>
            </a:r>
          </a:p>
          <a:p>
            <a:pPr>
              <a:defRPr/>
            </a:pPr>
            <a:endParaRPr lang="en-GB" dirty="0"/>
          </a:p>
        </p:txBody>
      </p:sp>
    </p:spTree>
    <p:extLst>
      <p:ext uri="{BB962C8B-B14F-4D97-AF65-F5344CB8AC3E}">
        <p14:creationId xmlns:p14="http://schemas.microsoft.com/office/powerpoint/2010/main" val="550015912"/>
      </p:ext>
    </p:extLst>
  </p:cSld>
  <p:clrMapOvr>
    <a:masterClrMapping/>
  </p:clrMapOvr>
  <p:transition spd="slow"/>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en-US" smtClean="0"/>
              <a:t>PURPOSE </a:t>
            </a:r>
          </a:p>
        </p:txBody>
      </p:sp>
      <p:sp>
        <p:nvSpPr>
          <p:cNvPr id="57347" name="Rectangle 3"/>
          <p:cNvSpPr>
            <a:spLocks noGrp="1" noChangeArrowheads="1"/>
          </p:cNvSpPr>
          <p:nvPr>
            <p:ph type="body" idx="1"/>
          </p:nvPr>
        </p:nvSpPr>
        <p:spPr>
          <a:xfrm>
            <a:off x="1752600" y="1905000"/>
            <a:ext cx="8915400" cy="4953000"/>
          </a:xfrm>
        </p:spPr>
        <p:txBody>
          <a:bodyPr/>
          <a:lstStyle/>
          <a:p>
            <a:pPr eaLnBrk="1" hangingPunct="1"/>
            <a:r>
              <a:rPr lang="en-US" altLang="en-US" smtClean="0"/>
              <a:t>Nursing process is Central to nursing actions.</a:t>
            </a:r>
          </a:p>
          <a:p>
            <a:pPr eaLnBrk="1" hangingPunct="1"/>
            <a:endParaRPr lang="en-US" altLang="en-US" smtClean="0"/>
          </a:p>
          <a:p>
            <a:pPr eaLnBrk="1" hangingPunct="1"/>
            <a:r>
              <a:rPr lang="en-US" altLang="en-US" smtClean="0"/>
              <a:t>It is an efficient method of organizing thought processes for clinical decision making and problem solving.</a:t>
            </a:r>
          </a:p>
          <a:p>
            <a:pPr eaLnBrk="1" hangingPunct="1"/>
            <a:endParaRPr lang="en-US" altLang="en-US" smtClean="0"/>
          </a:p>
          <a:p>
            <a:pPr eaLnBrk="1" hangingPunct="1"/>
            <a:r>
              <a:rPr lang="en-US" altLang="en-US" smtClean="0"/>
              <a:t>Provides Framework within which the individualized needs of the client .family and community can be met.</a:t>
            </a:r>
          </a:p>
        </p:txBody>
      </p:sp>
    </p:spTree>
    <p:extLst>
      <p:ext uri="{BB962C8B-B14F-4D97-AF65-F5344CB8AC3E}">
        <p14:creationId xmlns:p14="http://schemas.microsoft.com/office/powerpoint/2010/main" val="172027703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en-US" smtClean="0"/>
              <a:t>PURPOSE……..</a:t>
            </a:r>
          </a:p>
        </p:txBody>
      </p:sp>
      <p:sp>
        <p:nvSpPr>
          <p:cNvPr id="58371" name="Rectangle 3"/>
          <p:cNvSpPr>
            <a:spLocks noGrp="1" noChangeArrowheads="1"/>
          </p:cNvSpPr>
          <p:nvPr>
            <p:ph type="body" idx="1"/>
          </p:nvPr>
        </p:nvSpPr>
        <p:spPr>
          <a:xfrm>
            <a:off x="1905000" y="1905000"/>
            <a:ext cx="8763000" cy="4953000"/>
          </a:xfrm>
        </p:spPr>
        <p:txBody>
          <a:bodyPr/>
          <a:lstStyle/>
          <a:p>
            <a:pPr eaLnBrk="1" hangingPunct="1"/>
            <a:endParaRPr lang="en-US" altLang="en-US" smtClean="0"/>
          </a:p>
          <a:p>
            <a:pPr eaLnBrk="1" hangingPunct="1"/>
            <a:r>
              <a:rPr lang="en-US" altLang="en-US" smtClean="0"/>
              <a:t>Ensures that care is planned, individualized and reviewed over period of time that patient and the nurse have a professional relationship.</a:t>
            </a:r>
          </a:p>
          <a:p>
            <a:pPr eaLnBrk="1" hangingPunct="1"/>
            <a:endParaRPr lang="en-US" altLang="en-US" smtClean="0"/>
          </a:p>
          <a:p>
            <a:pPr eaLnBrk="1" hangingPunct="1"/>
            <a:endParaRPr lang="en-US" altLang="en-US" smtClean="0"/>
          </a:p>
        </p:txBody>
      </p:sp>
    </p:spTree>
    <p:extLst>
      <p:ext uri="{BB962C8B-B14F-4D97-AF65-F5344CB8AC3E}">
        <p14:creationId xmlns:p14="http://schemas.microsoft.com/office/powerpoint/2010/main" val="296002330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2667001" y="228600"/>
            <a:ext cx="7693025" cy="1371600"/>
          </a:xfrm>
        </p:spPr>
        <p:txBody>
          <a:bodyPr/>
          <a:lstStyle/>
          <a:p>
            <a:pPr algn="ctr"/>
            <a:r>
              <a:rPr lang="en-US" altLang="en-US" sz="3800"/>
              <a:t>Qualities/Skills for application of the Nursing Process</a:t>
            </a:r>
          </a:p>
        </p:txBody>
      </p:sp>
      <p:sp>
        <p:nvSpPr>
          <p:cNvPr id="59395" name="Rectangle 3"/>
          <p:cNvSpPr>
            <a:spLocks noGrp="1" noChangeArrowheads="1"/>
          </p:cNvSpPr>
          <p:nvPr>
            <p:ph type="body" idx="1"/>
          </p:nvPr>
        </p:nvSpPr>
        <p:spPr>
          <a:xfrm>
            <a:off x="2057401" y="2133601"/>
            <a:ext cx="8272463" cy="3965575"/>
          </a:xfrm>
        </p:spPr>
        <p:txBody>
          <a:bodyPr/>
          <a:lstStyle/>
          <a:p>
            <a:r>
              <a:rPr lang="en-US" altLang="en-US" smtClean="0"/>
              <a:t>Intellectual skills</a:t>
            </a:r>
          </a:p>
          <a:p>
            <a:pPr lvl="1"/>
            <a:r>
              <a:rPr lang="en-US" altLang="en-US" smtClean="0"/>
              <a:t>Critical thinking</a:t>
            </a:r>
          </a:p>
          <a:p>
            <a:pPr lvl="1"/>
            <a:r>
              <a:rPr lang="en-US" altLang="en-US" smtClean="0"/>
              <a:t>Decision-making</a:t>
            </a:r>
          </a:p>
          <a:p>
            <a:r>
              <a:rPr lang="en-US" altLang="en-US" smtClean="0"/>
              <a:t>Interpersonal skills</a:t>
            </a:r>
          </a:p>
          <a:p>
            <a:r>
              <a:rPr lang="en-US" altLang="en-US" smtClean="0"/>
              <a:t>Technical skills</a:t>
            </a:r>
          </a:p>
          <a:p>
            <a:r>
              <a:rPr lang="en-US" altLang="en-US" smtClean="0"/>
              <a:t>Creativity</a:t>
            </a:r>
          </a:p>
          <a:p>
            <a:r>
              <a:rPr lang="en-US" altLang="en-US" smtClean="0"/>
              <a:t>Adaptability</a:t>
            </a:r>
          </a:p>
          <a:p>
            <a:pPr lvl="1"/>
            <a:endParaRPr lang="en-US" altLang="en-US" smtClean="0"/>
          </a:p>
        </p:txBody>
      </p:sp>
    </p:spTree>
    <p:extLst>
      <p:ext uri="{BB962C8B-B14F-4D97-AF65-F5344CB8AC3E}">
        <p14:creationId xmlns:p14="http://schemas.microsoft.com/office/powerpoint/2010/main" val="1321755939"/>
      </p:ext>
    </p:extLst>
  </p:cSld>
  <p:clrMapOvr>
    <a:masterClrMapping/>
  </p:clrMapOvr>
  <p:transition spd="slow"/>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2674939" y="914400"/>
            <a:ext cx="7793037" cy="762000"/>
          </a:xfrm>
        </p:spPr>
        <p:txBody>
          <a:bodyPr/>
          <a:lstStyle/>
          <a:p>
            <a:pPr algn="ctr" eaLnBrk="1" hangingPunct="1"/>
            <a:r>
              <a:rPr lang="en-US" altLang="en-US" sz="3600" b="1"/>
              <a:t>Cognitive or Intellectual skills</a:t>
            </a:r>
          </a:p>
        </p:txBody>
      </p:sp>
      <p:sp>
        <p:nvSpPr>
          <p:cNvPr id="60419" name="Rectangle 3"/>
          <p:cNvSpPr>
            <a:spLocks noGrp="1" noChangeArrowheads="1"/>
          </p:cNvSpPr>
          <p:nvPr>
            <p:ph type="body" idx="1"/>
          </p:nvPr>
        </p:nvSpPr>
        <p:spPr>
          <a:xfrm>
            <a:off x="1905000" y="2209800"/>
            <a:ext cx="8574088" cy="4419600"/>
          </a:xfrm>
        </p:spPr>
        <p:txBody>
          <a:bodyPr/>
          <a:lstStyle/>
          <a:p>
            <a:pPr eaLnBrk="1" hangingPunct="1">
              <a:buSzTx/>
              <a:buFont typeface="Symbol" panose="05050102010706020507" pitchFamily="18" charset="2"/>
              <a:buChar char=""/>
            </a:pPr>
            <a:r>
              <a:rPr lang="en-US" altLang="en-US" b="1"/>
              <a:t>Cognitive or Intellectual skills</a:t>
            </a:r>
            <a:r>
              <a:rPr lang="en-US" altLang="en-US"/>
              <a:t>, such as analyzing the problem, </a:t>
            </a:r>
            <a:r>
              <a:rPr lang="en-US" altLang="en-US">
                <a:hlinkClick r:id="rId2" tooltip="Problem solving"/>
              </a:rPr>
              <a:t>problem solving</a:t>
            </a:r>
            <a:r>
              <a:rPr lang="en-US" altLang="en-US"/>
              <a:t>, </a:t>
            </a:r>
            <a:r>
              <a:rPr lang="en-US" altLang="en-US">
                <a:hlinkClick r:id="rId3" tooltip="Critical thinking"/>
              </a:rPr>
              <a:t>critical thinking</a:t>
            </a:r>
            <a:r>
              <a:rPr lang="en-US" altLang="en-US"/>
              <a:t> and making judgements regarding the patient's needs. Included in these skills are the ability to identify, differentiate actual and potential health problems through </a:t>
            </a:r>
            <a:r>
              <a:rPr lang="en-US" altLang="en-US">
                <a:hlinkClick r:id="rId4" tooltip="Observation"/>
              </a:rPr>
              <a:t>observation</a:t>
            </a:r>
            <a:r>
              <a:rPr lang="en-US" altLang="en-US"/>
              <a:t> and decision making by synthesizing nursing knowledge previously acquired. </a:t>
            </a:r>
          </a:p>
          <a:p>
            <a:pPr eaLnBrk="1" hangingPunct="1"/>
            <a:endParaRPr lang="en-US" altLang="en-US"/>
          </a:p>
        </p:txBody>
      </p:sp>
    </p:spTree>
    <p:extLst>
      <p:ext uri="{BB962C8B-B14F-4D97-AF65-F5344CB8AC3E}">
        <p14:creationId xmlns:p14="http://schemas.microsoft.com/office/powerpoint/2010/main" val="3121693983"/>
      </p:ext>
    </p:extLst>
  </p:cSld>
  <p:clrMapOvr>
    <a:masterClrMapping/>
  </p:clrMapOvr>
  <p:transition spd="slow"/>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en-US" smtClean="0">
                <a:solidFill>
                  <a:srgbClr val="7B9899"/>
                </a:solidFill>
              </a:rPr>
              <a:t>  Critical Thinking </a:t>
            </a:r>
          </a:p>
        </p:txBody>
      </p:sp>
      <p:sp>
        <p:nvSpPr>
          <p:cNvPr id="61443" name="Rectangle 3"/>
          <p:cNvSpPr>
            <a:spLocks noGrp="1" noChangeArrowheads="1"/>
          </p:cNvSpPr>
          <p:nvPr>
            <p:ph sz="quarter" idx="1"/>
          </p:nvPr>
        </p:nvSpPr>
        <p:spPr>
          <a:xfrm>
            <a:off x="1905001" y="2286000"/>
            <a:ext cx="8424863" cy="4114800"/>
          </a:xfrm>
        </p:spPr>
        <p:txBody>
          <a:bodyPr/>
          <a:lstStyle/>
          <a:p>
            <a:pPr eaLnBrk="1" hangingPunct="1"/>
            <a:r>
              <a:rPr lang="en-US" altLang="en-US" b="1"/>
              <a:t>MENTAL OPERATIONS </a:t>
            </a:r>
            <a:r>
              <a:rPr lang="en-US" altLang="en-US"/>
              <a:t>–decision making &amp; reasoning</a:t>
            </a:r>
          </a:p>
          <a:p>
            <a:pPr eaLnBrk="1" hangingPunct="1"/>
            <a:r>
              <a:rPr lang="en-US" altLang="en-US" b="1"/>
              <a:t>KNOWLEDGE-</a:t>
            </a:r>
            <a:r>
              <a:rPr lang="en-US" altLang="en-US"/>
              <a:t>having the facts &amp; understanding the </a:t>
            </a:r>
            <a:r>
              <a:rPr lang="en-US" altLang="en-US" i="1" u="sng"/>
              <a:t>reason </a:t>
            </a:r>
            <a:r>
              <a:rPr lang="en-US" altLang="en-US"/>
              <a:t>behind the knowledge</a:t>
            </a:r>
          </a:p>
          <a:p>
            <a:pPr eaLnBrk="1" hangingPunct="1"/>
            <a:r>
              <a:rPr lang="en-US" altLang="en-US" b="1"/>
              <a:t>SKILLS; </a:t>
            </a:r>
            <a:r>
              <a:rPr lang="en-US" altLang="en-US"/>
              <a:t>manual, intellectual, interpersonal</a:t>
            </a:r>
          </a:p>
          <a:p>
            <a:pPr eaLnBrk="1" hangingPunct="1"/>
            <a:r>
              <a:rPr lang="en-US" altLang="en-US" b="1"/>
              <a:t>ATTITUDES- </a:t>
            </a:r>
            <a:r>
              <a:rPr lang="en-US" altLang="en-US"/>
              <a:t>curious/open-minded/non-judgmental….caring; willingness and ability to care</a:t>
            </a:r>
          </a:p>
        </p:txBody>
      </p:sp>
      <p:sp>
        <p:nvSpPr>
          <p:cNvPr id="61444"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9291607B-A9C2-4343-9A5D-16A5C969A6FD}" type="datetime1">
              <a:rPr lang="en-US" altLang="en-US" sz="1400">
                <a:solidFill>
                  <a:srgbClr val="FFFFFF"/>
                </a:solidFill>
                <a:latin typeface="Arial" panose="020B0604020202020204" pitchFamily="34" charset="0"/>
              </a:rPr>
              <a:pPr/>
              <a:t>8/5/2020</a:t>
            </a:fld>
            <a:endParaRPr lang="en-US" altLang="en-US" sz="1400">
              <a:solidFill>
                <a:srgbClr val="FFFFFF"/>
              </a:solidFill>
              <a:latin typeface="Arial" panose="020B0604020202020204" pitchFamily="34" charset="0"/>
            </a:endParaRPr>
          </a:p>
        </p:txBody>
      </p:sp>
      <p:sp>
        <p:nvSpPr>
          <p:cNvPr id="61445"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D89A5A32-950E-415C-8E62-CCB5B98FFB0A}" type="slidenum">
              <a:rPr lang="en-US" altLang="en-US" sz="1400">
                <a:solidFill>
                  <a:srgbClr val="7B9899"/>
                </a:solidFill>
                <a:latin typeface="Arial" panose="020B0604020202020204" pitchFamily="34" charset="0"/>
              </a:rPr>
              <a:pPr/>
              <a:t>26</a:t>
            </a:fld>
            <a:endParaRPr lang="en-US" altLang="en-US" sz="1400">
              <a:solidFill>
                <a:srgbClr val="7B9899"/>
              </a:solidFill>
              <a:latin typeface="Arial" panose="020B0604020202020204" pitchFamily="34" charset="0"/>
            </a:endParaRPr>
          </a:p>
        </p:txBody>
      </p:sp>
      <p:sp>
        <p:nvSpPr>
          <p:cNvPr id="61446"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400">
                <a:solidFill>
                  <a:srgbClr val="FFFFFF"/>
                </a:solidFill>
                <a:latin typeface="Arial" panose="020B0604020202020204" pitchFamily="34" charset="0"/>
              </a:rPr>
              <a:t>Nursing Process</a:t>
            </a:r>
          </a:p>
        </p:txBody>
      </p:sp>
    </p:spTree>
    <p:extLst>
      <p:ext uri="{BB962C8B-B14F-4D97-AF65-F5344CB8AC3E}">
        <p14:creationId xmlns:p14="http://schemas.microsoft.com/office/powerpoint/2010/main" val="1817695506"/>
      </p:ext>
    </p:extLst>
  </p:cSld>
  <p:clrMapOvr>
    <a:masterClrMapping/>
  </p:clrMapOvr>
  <p:transition spd="slow"/>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en-US" smtClean="0"/>
              <a:t>Skills…….</a:t>
            </a:r>
          </a:p>
        </p:txBody>
      </p:sp>
      <p:sp>
        <p:nvSpPr>
          <p:cNvPr id="9219" name="Rectangle 3"/>
          <p:cNvSpPr>
            <a:spLocks noGrp="1" noChangeArrowheads="1"/>
          </p:cNvSpPr>
          <p:nvPr>
            <p:ph type="body" idx="1"/>
          </p:nvPr>
        </p:nvSpPr>
        <p:spPr>
          <a:xfrm>
            <a:off x="1905000" y="2017714"/>
            <a:ext cx="8574088" cy="4535487"/>
          </a:xfrm>
        </p:spPr>
        <p:txBody>
          <a:bodyPr/>
          <a:lstStyle/>
          <a:p>
            <a:pPr marL="0" indent="0">
              <a:buNone/>
              <a:defRPr/>
            </a:pPr>
            <a:r>
              <a:rPr lang="en-US" altLang="en-US" b="1" dirty="0" smtClean="0"/>
              <a:t>Interpersonal</a:t>
            </a:r>
          </a:p>
          <a:p>
            <a:pPr>
              <a:defRPr/>
            </a:pPr>
            <a:r>
              <a:rPr lang="en-US" altLang="en-US" dirty="0" smtClean="0"/>
              <a:t>Include therapeutic communication, active listening, conveying knowledge and information, developing trust or rapport building with the patient and ethically obtaining needed and relevant information from the patient which is then to be utilized in health problem formulation and analysis. .</a:t>
            </a:r>
          </a:p>
        </p:txBody>
      </p:sp>
    </p:spTree>
    <p:extLst>
      <p:ext uri="{BB962C8B-B14F-4D97-AF65-F5344CB8AC3E}">
        <p14:creationId xmlns:p14="http://schemas.microsoft.com/office/powerpoint/2010/main" val="278596354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r>
              <a:rPr lang="en-US" altLang="en-US" smtClean="0"/>
              <a:t>Skills ……</a:t>
            </a:r>
          </a:p>
        </p:txBody>
      </p:sp>
      <p:sp>
        <p:nvSpPr>
          <p:cNvPr id="63491" name="Rectangle 3"/>
          <p:cNvSpPr>
            <a:spLocks noGrp="1" noChangeArrowheads="1"/>
          </p:cNvSpPr>
          <p:nvPr>
            <p:ph type="body" idx="1"/>
          </p:nvPr>
        </p:nvSpPr>
        <p:spPr>
          <a:xfrm>
            <a:off x="1828800" y="2017714"/>
            <a:ext cx="8650288" cy="3773487"/>
          </a:xfrm>
        </p:spPr>
        <p:txBody>
          <a:bodyPr/>
          <a:lstStyle/>
          <a:p>
            <a:r>
              <a:rPr lang="en-US" altLang="en-US" b="1" smtClean="0"/>
              <a:t>Technical skills</a:t>
            </a:r>
          </a:p>
          <a:p>
            <a:pPr>
              <a:buFont typeface="Wingdings" panose="05000000000000000000" pitchFamily="2" charset="2"/>
              <a:buNone/>
            </a:pPr>
            <a:r>
              <a:rPr lang="en-US" altLang="en-US" smtClean="0"/>
              <a:t>   includes knowledge and skills needed to properly and safely manipulate and handle appropriate equipment needed by the patient in performing medical or diagnostic procedures such as vital signs and medication/drug administration etc.</a:t>
            </a:r>
          </a:p>
        </p:txBody>
      </p:sp>
    </p:spTree>
    <p:extLst>
      <p:ext uri="{BB962C8B-B14F-4D97-AF65-F5344CB8AC3E}">
        <p14:creationId xmlns:p14="http://schemas.microsoft.com/office/powerpoint/2010/main" val="36735443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438401" y="609601"/>
            <a:ext cx="7891463" cy="1298575"/>
          </a:xfrm>
        </p:spPr>
        <p:txBody>
          <a:bodyPr>
            <a:normAutofit/>
          </a:bodyPr>
          <a:lstStyle/>
          <a:p>
            <a:pPr algn="ctr">
              <a:defRPr/>
            </a:pPr>
            <a:r>
              <a:rPr lang="en-US" dirty="0"/>
              <a:t>Characteristics of the Nursing Process</a:t>
            </a:r>
          </a:p>
        </p:txBody>
      </p:sp>
      <p:sp>
        <p:nvSpPr>
          <p:cNvPr id="64515" name="Rectangle 3"/>
          <p:cNvSpPr>
            <a:spLocks noGrp="1" noChangeArrowheads="1"/>
          </p:cNvSpPr>
          <p:nvPr>
            <p:ph sz="quarter" idx="1"/>
          </p:nvPr>
        </p:nvSpPr>
        <p:spPr>
          <a:xfrm>
            <a:off x="1905001" y="2057400"/>
            <a:ext cx="8424863" cy="4643438"/>
          </a:xfrm>
        </p:spPr>
        <p:txBody>
          <a:bodyPr/>
          <a:lstStyle/>
          <a:p>
            <a:pPr marL="280988" indent="-280988"/>
            <a:r>
              <a:rPr lang="en-US" altLang="en-US"/>
              <a:t>Planned - organized and systematic</a:t>
            </a:r>
          </a:p>
          <a:p>
            <a:pPr marL="280988" indent="-280988"/>
            <a:r>
              <a:rPr lang="en-US" altLang="en-US"/>
              <a:t>Client-centered</a:t>
            </a:r>
          </a:p>
          <a:p>
            <a:pPr marL="280988" indent="-280988"/>
            <a:r>
              <a:rPr lang="en-US" altLang="en-US"/>
              <a:t>Goal-directed/oriented</a:t>
            </a:r>
          </a:p>
          <a:p>
            <a:pPr marL="280988" indent="-280988"/>
            <a:r>
              <a:rPr lang="en-US" altLang="en-US"/>
              <a:t>Prioritized</a:t>
            </a:r>
          </a:p>
          <a:p>
            <a:pPr marL="280988" indent="-280988"/>
            <a:r>
              <a:rPr lang="en-US" altLang="en-US"/>
              <a:t>Cyclical and Dynamic</a:t>
            </a:r>
          </a:p>
          <a:p>
            <a:pPr marL="280988" indent="-280988"/>
            <a:r>
              <a:rPr lang="en-US" altLang="en-US"/>
              <a:t>Interpersonal and collaborative</a:t>
            </a:r>
          </a:p>
          <a:p>
            <a:pPr marL="280988" indent="-280988"/>
            <a:r>
              <a:rPr lang="en-US" altLang="en-US"/>
              <a:t>Within the legal scope of nursing</a:t>
            </a:r>
          </a:p>
          <a:p>
            <a:pPr marL="280988" indent="-280988"/>
            <a:r>
              <a:rPr lang="en-US" altLang="en-US"/>
              <a:t>Based on knowledge-requiring critical thinking and decision making skills</a:t>
            </a:r>
          </a:p>
        </p:txBody>
      </p:sp>
      <p:sp>
        <p:nvSpPr>
          <p:cNvPr id="6451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7F7D636-79A6-4A31-BEC9-394832F69907}" type="slidenum">
              <a:rPr lang="en-US" altLang="en-US" sz="1400">
                <a:solidFill>
                  <a:srgbClr val="7B9899"/>
                </a:solidFill>
                <a:latin typeface="Arial" panose="020B0604020202020204" pitchFamily="34" charset="0"/>
              </a:rPr>
              <a:pPr/>
              <a:t>29</a:t>
            </a:fld>
            <a:endParaRPr lang="en-US" altLang="en-US" sz="1400">
              <a:solidFill>
                <a:srgbClr val="7B9899"/>
              </a:solidFill>
              <a:latin typeface="Arial" panose="020B0604020202020204" pitchFamily="34" charset="0"/>
            </a:endParaRPr>
          </a:p>
        </p:txBody>
      </p:sp>
      <p:sp>
        <p:nvSpPr>
          <p:cNvPr id="64517"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400">
                <a:solidFill>
                  <a:srgbClr val="FFFFFF"/>
                </a:solidFill>
                <a:latin typeface="Arial" panose="020B0604020202020204" pitchFamily="34" charset="0"/>
              </a:rPr>
              <a:t>Nursing Process</a:t>
            </a:r>
          </a:p>
        </p:txBody>
      </p:sp>
    </p:spTree>
    <p:extLst>
      <p:ext uri="{BB962C8B-B14F-4D97-AF65-F5344CB8AC3E}">
        <p14:creationId xmlns:p14="http://schemas.microsoft.com/office/powerpoint/2010/main" val="408324894"/>
      </p:ext>
    </p:extLst>
  </p:cSld>
  <p:clrMapOvr>
    <a:masterClrMapping/>
  </p:clrMapOvr>
  <p:transition spd="slow"/>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2743201" y="0"/>
            <a:ext cx="7724775" cy="1524000"/>
          </a:xfrm>
        </p:spPr>
        <p:txBody>
          <a:bodyPr/>
          <a:lstStyle/>
          <a:p>
            <a:r>
              <a:rPr lang="en-US" smtClean="0"/>
              <a:t>SPECIFIC OBJECTIVES</a:t>
            </a:r>
          </a:p>
        </p:txBody>
      </p:sp>
      <p:sp>
        <p:nvSpPr>
          <p:cNvPr id="37891" name="Content Placeholder 2"/>
          <p:cNvSpPr>
            <a:spLocks noGrp="1"/>
          </p:cNvSpPr>
          <p:nvPr>
            <p:ph idx="1"/>
          </p:nvPr>
        </p:nvSpPr>
        <p:spPr>
          <a:xfrm>
            <a:off x="1828800" y="1524000"/>
            <a:ext cx="8650288" cy="5334000"/>
          </a:xfrm>
        </p:spPr>
        <p:txBody>
          <a:bodyPr/>
          <a:lstStyle/>
          <a:p>
            <a:r>
              <a:rPr lang="en-US" sz="3600"/>
              <a:t>1 Apply the Nursing process in the provision of care</a:t>
            </a:r>
          </a:p>
          <a:p>
            <a:r>
              <a:rPr lang="en-US" sz="3600"/>
              <a:t>2 Perform health assessment on a patient</a:t>
            </a:r>
          </a:p>
          <a:p>
            <a:r>
              <a:rPr lang="en-US" sz="3600"/>
              <a:t>3 Provide holistic care to the unconscious and the critically ill patients </a:t>
            </a:r>
          </a:p>
          <a:p>
            <a:r>
              <a:rPr lang="en-US" sz="3600"/>
              <a:t>4 Provide follow up care to medical /surgical patients following discharge.</a:t>
            </a:r>
          </a:p>
        </p:txBody>
      </p:sp>
    </p:spTree>
    <p:extLst>
      <p:ext uri="{BB962C8B-B14F-4D97-AF65-F5344CB8AC3E}">
        <p14:creationId xmlns:p14="http://schemas.microsoft.com/office/powerpoint/2010/main" val="37063152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xfrm>
            <a:off x="2686050" y="698500"/>
            <a:ext cx="7010400" cy="763588"/>
          </a:xfrm>
        </p:spPr>
        <p:txBody>
          <a:bodyPr/>
          <a:lstStyle/>
          <a:p>
            <a:pPr eaLnBrk="1" hangingPunct="1"/>
            <a:r>
              <a:rPr lang="en-US" altLang="en-US" smtClean="0"/>
              <a:t>Characteristics cont’…</a:t>
            </a:r>
          </a:p>
        </p:txBody>
      </p:sp>
      <p:sp>
        <p:nvSpPr>
          <p:cNvPr id="65539" name="Rectangle 3"/>
          <p:cNvSpPr>
            <a:spLocks noGrp="1" noChangeArrowheads="1"/>
          </p:cNvSpPr>
          <p:nvPr>
            <p:ph sz="quarter" idx="1"/>
          </p:nvPr>
        </p:nvSpPr>
        <p:spPr>
          <a:xfrm>
            <a:off x="2686050" y="1752601"/>
            <a:ext cx="7086600" cy="3033713"/>
          </a:xfrm>
        </p:spPr>
        <p:txBody>
          <a:bodyPr/>
          <a:lstStyle/>
          <a:p>
            <a:pPr marL="280988" indent="-280988"/>
            <a:r>
              <a:rPr lang="en-US" altLang="en-US"/>
              <a:t>Universally applicable</a:t>
            </a:r>
          </a:p>
          <a:p>
            <a:pPr marL="280988" indent="-280988"/>
            <a:r>
              <a:rPr lang="en-US" altLang="en-US"/>
              <a:t>Can focus on problems or strengths</a:t>
            </a:r>
          </a:p>
          <a:p>
            <a:pPr marL="280988" indent="-280988"/>
            <a:r>
              <a:rPr lang="en-US" altLang="en-US"/>
              <a:t>Open to new information</a:t>
            </a:r>
          </a:p>
          <a:p>
            <a:pPr marL="280988" indent="-280988"/>
            <a:r>
              <a:rPr lang="en-US" altLang="en-US"/>
              <a:t>Permits creativity</a:t>
            </a:r>
          </a:p>
          <a:p>
            <a:pPr marL="280988" indent="-280988"/>
            <a:r>
              <a:rPr lang="en-US" altLang="en-US"/>
              <a:t>Humanistic</a:t>
            </a:r>
          </a:p>
          <a:p>
            <a:pPr marL="280988" indent="-280988"/>
            <a:r>
              <a:rPr lang="en-US" altLang="en-US"/>
              <a:t>Efficient and effective</a:t>
            </a:r>
          </a:p>
        </p:txBody>
      </p:sp>
      <p:sp>
        <p:nvSpPr>
          <p:cNvPr id="65540" name="Date Placeholder 3"/>
          <p:cNvSpPr>
            <a:spLocks noGrp="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76A5450C-E1E6-461E-967F-1819B5779550}" type="datetime1">
              <a:rPr lang="en-US" altLang="en-US" sz="1400">
                <a:solidFill>
                  <a:srgbClr val="FFFFFF"/>
                </a:solidFill>
                <a:latin typeface="Arial" panose="020B0604020202020204" pitchFamily="34" charset="0"/>
              </a:rPr>
              <a:pPr/>
              <a:t>8/5/2020</a:t>
            </a:fld>
            <a:endParaRPr lang="en-US" altLang="en-US" sz="1400">
              <a:solidFill>
                <a:srgbClr val="FFFFFF"/>
              </a:solidFill>
              <a:latin typeface="Arial" panose="020B0604020202020204" pitchFamily="34" charset="0"/>
            </a:endParaRPr>
          </a:p>
        </p:txBody>
      </p:sp>
      <p:sp>
        <p:nvSpPr>
          <p:cNvPr id="65541"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fld id="{4EA839F9-8130-400B-B4B4-989EFDCF2ED4}" type="slidenum">
              <a:rPr lang="en-US" altLang="en-US" sz="1400">
                <a:solidFill>
                  <a:srgbClr val="7B9899"/>
                </a:solidFill>
                <a:latin typeface="Arial" panose="020B0604020202020204" pitchFamily="34" charset="0"/>
              </a:rPr>
              <a:pPr/>
              <a:t>30</a:t>
            </a:fld>
            <a:endParaRPr lang="en-US" altLang="en-US" sz="1400">
              <a:solidFill>
                <a:srgbClr val="7B9899"/>
              </a:solidFill>
              <a:latin typeface="Arial" panose="020B0604020202020204" pitchFamily="34" charset="0"/>
            </a:endParaRPr>
          </a:p>
        </p:txBody>
      </p:sp>
      <p:sp>
        <p:nvSpPr>
          <p:cNvPr id="65542" name="Footer Placeholder 5"/>
          <p:cNvSpPr>
            <a:spLocks noGrp="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t"/>
          <a:lstStyle>
            <a:lvl1pPr>
              <a:defRPr sz="2400">
                <a:solidFill>
                  <a:schemeClr val="tx1"/>
                </a:solidFill>
                <a:latin typeface="Tahoma" panose="020B0604030504040204" pitchFamily="34" charset="0"/>
              </a:defRPr>
            </a:lvl1pPr>
            <a:lvl2pPr marL="742950" indent="-285750">
              <a:defRPr sz="2400">
                <a:solidFill>
                  <a:schemeClr val="tx1"/>
                </a:solidFill>
                <a:latin typeface="Tahoma" panose="020B0604030504040204" pitchFamily="34" charset="0"/>
              </a:defRPr>
            </a:lvl2pPr>
            <a:lvl3pPr marL="1143000" indent="-228600">
              <a:defRPr sz="2400">
                <a:solidFill>
                  <a:schemeClr val="tx1"/>
                </a:solidFill>
                <a:latin typeface="Tahoma" panose="020B0604030504040204" pitchFamily="34" charset="0"/>
              </a:defRPr>
            </a:lvl3pPr>
            <a:lvl4pPr marL="1600200" indent="-228600">
              <a:defRPr sz="2400">
                <a:solidFill>
                  <a:schemeClr val="tx1"/>
                </a:solidFill>
                <a:latin typeface="Tahoma" panose="020B0604030504040204" pitchFamily="34" charset="0"/>
              </a:defRPr>
            </a:lvl4pPr>
            <a:lvl5pPr marL="2057400" indent="-228600">
              <a:defRPr sz="2400">
                <a:solidFill>
                  <a:schemeClr val="tx1"/>
                </a:solidFill>
                <a:latin typeface="Tahoma" panose="020B0604030504040204" pitchFamily="34" charset="0"/>
              </a:defRPr>
            </a:lvl5pPr>
            <a:lvl6pPr marL="2514600" indent="-228600" eaLnBrk="0" fontAlgn="base" hangingPunct="0">
              <a:spcBef>
                <a:spcPct val="0"/>
              </a:spcBef>
              <a:spcAft>
                <a:spcPct val="0"/>
              </a:spcAft>
              <a:defRPr sz="2400">
                <a:solidFill>
                  <a:schemeClr val="tx1"/>
                </a:solidFill>
                <a:latin typeface="Tahoma" panose="020B0604030504040204" pitchFamily="34" charset="0"/>
              </a:defRPr>
            </a:lvl6pPr>
            <a:lvl7pPr marL="2971800" indent="-228600" eaLnBrk="0" fontAlgn="base" hangingPunct="0">
              <a:spcBef>
                <a:spcPct val="0"/>
              </a:spcBef>
              <a:spcAft>
                <a:spcPct val="0"/>
              </a:spcAft>
              <a:defRPr sz="2400">
                <a:solidFill>
                  <a:schemeClr val="tx1"/>
                </a:solidFill>
                <a:latin typeface="Tahoma" panose="020B0604030504040204" pitchFamily="34" charset="0"/>
              </a:defRPr>
            </a:lvl7pPr>
            <a:lvl8pPr marL="3429000" indent="-228600" eaLnBrk="0" fontAlgn="base" hangingPunct="0">
              <a:spcBef>
                <a:spcPct val="0"/>
              </a:spcBef>
              <a:spcAft>
                <a:spcPct val="0"/>
              </a:spcAft>
              <a:defRPr sz="2400">
                <a:solidFill>
                  <a:schemeClr val="tx1"/>
                </a:solidFill>
                <a:latin typeface="Tahoma" panose="020B0604030504040204" pitchFamily="34" charset="0"/>
              </a:defRPr>
            </a:lvl8pPr>
            <a:lvl9pPr marL="3886200" indent="-228600" eaLnBrk="0" fontAlgn="base" hangingPunct="0">
              <a:spcBef>
                <a:spcPct val="0"/>
              </a:spcBef>
              <a:spcAft>
                <a:spcPct val="0"/>
              </a:spcAft>
              <a:defRPr sz="2400">
                <a:solidFill>
                  <a:schemeClr val="tx1"/>
                </a:solidFill>
                <a:latin typeface="Tahoma" panose="020B0604030504040204" pitchFamily="34" charset="0"/>
              </a:defRPr>
            </a:lvl9pPr>
          </a:lstStyle>
          <a:p>
            <a:r>
              <a:rPr lang="en-US" altLang="en-US" sz="1400">
                <a:solidFill>
                  <a:srgbClr val="FFFFFF"/>
                </a:solidFill>
                <a:latin typeface="Arial" panose="020B0604020202020204" pitchFamily="34" charset="0"/>
              </a:rPr>
              <a:t>Nursing Process</a:t>
            </a:r>
          </a:p>
        </p:txBody>
      </p:sp>
      <p:pic>
        <p:nvPicPr>
          <p:cNvPr id="65543" name="Picture 2" descr="http://i271.photobucket.com/albums/jj158/derixc/nursingproces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05164" y="4943476"/>
            <a:ext cx="6313487" cy="191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25673250"/>
      </p:ext>
    </p:extLst>
  </p:cSld>
  <p:clrMapOvr>
    <a:masterClrMapping/>
  </p:clrMapOvr>
  <p:transition spd="slow"/>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ctrTitle"/>
          </p:nvPr>
        </p:nvSpPr>
        <p:spPr>
          <a:xfrm>
            <a:off x="2514600" y="2286000"/>
            <a:ext cx="7772400" cy="852488"/>
          </a:xfrm>
        </p:spPr>
        <p:txBody>
          <a:bodyPr>
            <a:normAutofit fontScale="90000"/>
          </a:bodyPr>
          <a:lstStyle/>
          <a:p>
            <a:pPr algn="ctr" eaLnBrk="1" hangingPunct="1"/>
            <a:r>
              <a:rPr lang="en-US" altLang="en-US" b="1" smtClean="0"/>
              <a:t>NURSING PROCESS</a:t>
            </a:r>
          </a:p>
        </p:txBody>
      </p:sp>
    </p:spTree>
    <p:extLst>
      <p:ext uri="{BB962C8B-B14F-4D97-AF65-F5344CB8AC3E}">
        <p14:creationId xmlns:p14="http://schemas.microsoft.com/office/powerpoint/2010/main" val="32810649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en-US" altLang="en-US" smtClean="0"/>
              <a:t> NURSING DEFINITION</a:t>
            </a:r>
          </a:p>
        </p:txBody>
      </p:sp>
      <p:sp>
        <p:nvSpPr>
          <p:cNvPr id="39939" name="Rectangle 3"/>
          <p:cNvSpPr>
            <a:spLocks noGrp="1" noChangeArrowheads="1"/>
          </p:cNvSpPr>
          <p:nvPr>
            <p:ph type="body" idx="1"/>
          </p:nvPr>
        </p:nvSpPr>
        <p:spPr>
          <a:xfrm>
            <a:off x="2362200" y="2362200"/>
            <a:ext cx="8305800" cy="4495800"/>
          </a:xfrm>
        </p:spPr>
        <p:txBody>
          <a:bodyPr/>
          <a:lstStyle/>
          <a:p>
            <a:pPr eaLnBrk="1" hangingPunct="1"/>
            <a:endParaRPr lang="en-US" altLang="en-US" smtClean="0"/>
          </a:p>
          <a:p>
            <a:pPr eaLnBrk="1" hangingPunct="1"/>
            <a:r>
              <a:rPr lang="en-US" altLang="en-US" sz="4000"/>
              <a:t>Florence Ninghtingale (1820-1910) defined Nursing as: </a:t>
            </a:r>
          </a:p>
          <a:p>
            <a:pPr eaLnBrk="1" hangingPunct="1">
              <a:buFont typeface="Wingdings" panose="05000000000000000000" pitchFamily="2" charset="2"/>
              <a:buNone/>
            </a:pPr>
            <a:r>
              <a:rPr lang="en-US" altLang="en-US" sz="4000"/>
              <a:t>   “Nursing is putting us in the best possible condition for nature to restore and preserve health”</a:t>
            </a:r>
          </a:p>
        </p:txBody>
      </p:sp>
    </p:spTree>
    <p:extLst>
      <p:ext uri="{BB962C8B-B14F-4D97-AF65-F5344CB8AC3E}">
        <p14:creationId xmlns:p14="http://schemas.microsoft.com/office/powerpoint/2010/main" val="39675583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en-US" altLang="en-US" smtClean="0"/>
              <a:t>Definition……..</a:t>
            </a:r>
          </a:p>
        </p:txBody>
      </p:sp>
      <p:sp>
        <p:nvSpPr>
          <p:cNvPr id="40963" name="Rectangle 3"/>
          <p:cNvSpPr>
            <a:spLocks noGrp="1" noChangeArrowheads="1"/>
          </p:cNvSpPr>
          <p:nvPr>
            <p:ph type="body" idx="1"/>
          </p:nvPr>
        </p:nvSpPr>
        <p:spPr>
          <a:xfrm>
            <a:off x="1981200" y="2362200"/>
            <a:ext cx="8686800" cy="4495800"/>
          </a:xfrm>
        </p:spPr>
        <p:txBody>
          <a:bodyPr/>
          <a:lstStyle/>
          <a:p>
            <a:pPr eaLnBrk="1" hangingPunct="1">
              <a:lnSpc>
                <a:spcPct val="90000"/>
              </a:lnSpc>
            </a:pPr>
            <a:r>
              <a:rPr lang="en-US" altLang="en-US" smtClean="0"/>
              <a:t>Virginia Henderson (1966) defined Nursing as “The unique function of the nurse is to assist the individual, sick or well in the performance of those activities contributing to health or its recovery or to a peaceful death, that he could perform unaided if he had the necessary strength, will or knowledge, and to do this in such a way as to help him gain independence as rapidly as possible”.</a:t>
            </a:r>
          </a:p>
          <a:p>
            <a:pPr eaLnBrk="1" hangingPunct="1">
              <a:lnSpc>
                <a:spcPct val="90000"/>
              </a:lnSpc>
            </a:pPr>
            <a:endParaRPr lang="en-US" altLang="en-US" smtClean="0"/>
          </a:p>
        </p:txBody>
      </p:sp>
    </p:spTree>
    <p:extLst>
      <p:ext uri="{BB962C8B-B14F-4D97-AF65-F5344CB8AC3E}">
        <p14:creationId xmlns:p14="http://schemas.microsoft.com/office/powerpoint/2010/main" val="12854345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en-US" altLang="en-US" smtClean="0"/>
              <a:t>Definition……..</a:t>
            </a:r>
          </a:p>
        </p:txBody>
      </p:sp>
      <p:sp>
        <p:nvSpPr>
          <p:cNvPr id="41987" name="Rectangle 3"/>
          <p:cNvSpPr>
            <a:spLocks noGrp="1" noChangeArrowheads="1"/>
          </p:cNvSpPr>
          <p:nvPr>
            <p:ph type="body" idx="1"/>
          </p:nvPr>
        </p:nvSpPr>
        <p:spPr/>
        <p:txBody>
          <a:bodyPr/>
          <a:lstStyle/>
          <a:p>
            <a:pPr eaLnBrk="1" hangingPunct="1"/>
            <a:endParaRPr lang="en-US" altLang="en-US" sz="3600"/>
          </a:p>
          <a:p>
            <a:pPr eaLnBrk="1" hangingPunct="1"/>
            <a:r>
              <a:rPr lang="en-US" altLang="en-US" sz="3600"/>
              <a:t>American nurses association (ANA) (1995) defined nursing as “Nursing is the diagnosis and treatment of human responses to actual and potential health/ problems”.</a:t>
            </a:r>
          </a:p>
        </p:txBody>
      </p:sp>
    </p:spTree>
    <p:extLst>
      <p:ext uri="{BB962C8B-B14F-4D97-AF65-F5344CB8AC3E}">
        <p14:creationId xmlns:p14="http://schemas.microsoft.com/office/powerpoint/2010/main" val="1142250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6"/>
          <p:cNvSpPr>
            <a:spLocks noGrp="1" noChangeArrowheads="1"/>
          </p:cNvSpPr>
          <p:nvPr>
            <p:ph type="title"/>
          </p:nvPr>
        </p:nvSpPr>
        <p:spPr/>
        <p:txBody>
          <a:bodyPr/>
          <a:lstStyle/>
          <a:p>
            <a:pPr eaLnBrk="1" hangingPunct="1"/>
            <a:r>
              <a:rPr lang="en-US" altLang="en-US" smtClean="0"/>
              <a:t>Definition of Nursing Process: </a:t>
            </a:r>
          </a:p>
        </p:txBody>
      </p:sp>
      <p:sp>
        <p:nvSpPr>
          <p:cNvPr id="43011" name="Rectangle 7"/>
          <p:cNvSpPr>
            <a:spLocks noGrp="1" noChangeArrowheads="1"/>
          </p:cNvSpPr>
          <p:nvPr>
            <p:ph type="body" idx="1"/>
          </p:nvPr>
        </p:nvSpPr>
        <p:spPr>
          <a:xfrm>
            <a:off x="1981200" y="1752600"/>
            <a:ext cx="8686800" cy="5105400"/>
          </a:xfrm>
        </p:spPr>
        <p:txBody>
          <a:bodyPr/>
          <a:lstStyle/>
          <a:p>
            <a:pPr eaLnBrk="1" hangingPunct="1"/>
            <a:endParaRPr lang="en-US" altLang="en-US" smtClean="0"/>
          </a:p>
          <a:p>
            <a:pPr eaLnBrk="1" hangingPunct="1"/>
            <a:r>
              <a:rPr lang="en-US" altLang="en-US" smtClean="0"/>
              <a:t>Nursing process is a systematic and dynamic method of problem solving approach</a:t>
            </a:r>
          </a:p>
          <a:p>
            <a:pPr eaLnBrk="1" hangingPunct="1">
              <a:buFont typeface="Wingdings" panose="05000000000000000000" pitchFamily="2" charset="2"/>
              <a:buNone/>
            </a:pPr>
            <a:r>
              <a:rPr lang="en-US" altLang="en-US" smtClean="0"/>
              <a:t>                OR</a:t>
            </a:r>
          </a:p>
          <a:p>
            <a:pPr eaLnBrk="1" hangingPunct="1"/>
            <a:r>
              <a:rPr lang="en-US" altLang="en-US" smtClean="0"/>
              <a:t>Method of making clinical decisions,  Urden (2002).</a:t>
            </a:r>
          </a:p>
          <a:p>
            <a:pPr eaLnBrk="1" hangingPunct="1"/>
            <a:r>
              <a:rPr lang="en-US" altLang="en-US" smtClean="0"/>
              <a:t>It is a cyclical and on-going process that can end at any stage if the problem is solved.</a:t>
            </a:r>
          </a:p>
        </p:txBody>
      </p:sp>
    </p:spTree>
    <p:extLst>
      <p:ext uri="{BB962C8B-B14F-4D97-AF65-F5344CB8AC3E}">
        <p14:creationId xmlns:p14="http://schemas.microsoft.com/office/powerpoint/2010/main" val="177022327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Title 1"/>
          <p:cNvSpPr>
            <a:spLocks noGrp="1"/>
          </p:cNvSpPr>
          <p:nvPr>
            <p:ph type="title"/>
          </p:nvPr>
        </p:nvSpPr>
        <p:spPr/>
        <p:txBody>
          <a:bodyPr/>
          <a:lstStyle/>
          <a:p>
            <a:r>
              <a:rPr lang="en-US" altLang="en-US" smtClean="0"/>
              <a:t>Cont…</a:t>
            </a:r>
          </a:p>
        </p:txBody>
      </p:sp>
      <p:sp>
        <p:nvSpPr>
          <p:cNvPr id="44035" name="Content Placeholder 2"/>
          <p:cNvSpPr>
            <a:spLocks noGrp="1"/>
          </p:cNvSpPr>
          <p:nvPr>
            <p:ph idx="1"/>
          </p:nvPr>
        </p:nvSpPr>
        <p:spPr/>
        <p:txBody>
          <a:bodyPr/>
          <a:lstStyle/>
          <a:p>
            <a:pPr eaLnBrk="1" hangingPunct="1"/>
            <a:r>
              <a:rPr lang="en-US" altLang="en-US" b="1" smtClean="0"/>
              <a:t>Nursing process</a:t>
            </a:r>
            <a:r>
              <a:rPr lang="en-US" altLang="en-US" smtClean="0"/>
              <a:t> is a process by which nurses deliver care to patients, supported by </a:t>
            </a:r>
            <a:r>
              <a:rPr lang="en-US" altLang="en-US" smtClean="0">
                <a:hlinkClick r:id="rId2" tooltip="Nursing theory"/>
              </a:rPr>
              <a:t>nursing models</a:t>
            </a:r>
            <a:r>
              <a:rPr lang="en-US" altLang="en-US" smtClean="0"/>
              <a:t> or </a:t>
            </a:r>
            <a:r>
              <a:rPr lang="en-US" altLang="en-US" smtClean="0">
                <a:hlinkClick r:id="rId3" tooltip="Philosophy"/>
              </a:rPr>
              <a:t>philosophies</a:t>
            </a:r>
            <a:r>
              <a:rPr lang="en-US" altLang="en-US" smtClean="0"/>
              <a:t>. </a:t>
            </a:r>
          </a:p>
          <a:p>
            <a:pPr eaLnBrk="1" hangingPunct="1"/>
            <a:r>
              <a:rPr lang="en-US" altLang="en-US" smtClean="0"/>
              <a:t>The nursing process was originally an adapted form of </a:t>
            </a:r>
            <a:r>
              <a:rPr lang="en-US" altLang="en-US" smtClean="0">
                <a:hlinkClick r:id="rId4" tooltip="Problem-solving"/>
              </a:rPr>
              <a:t>problem-solving</a:t>
            </a:r>
            <a:r>
              <a:rPr lang="en-US" altLang="en-US" smtClean="0"/>
              <a:t> and is classified as a </a:t>
            </a:r>
            <a:r>
              <a:rPr lang="en-US" altLang="en-US" smtClean="0">
                <a:hlinkClick r:id="rId5" tooltip="Deductive reasoning"/>
              </a:rPr>
              <a:t>deductive theory</a:t>
            </a:r>
            <a:r>
              <a:rPr lang="en-US" altLang="en-US" smtClean="0"/>
              <a:t>. </a:t>
            </a:r>
          </a:p>
          <a:p>
            <a:endParaRPr lang="en-US" altLang="en-US" smtClean="0"/>
          </a:p>
        </p:txBody>
      </p:sp>
    </p:spTree>
    <p:extLst>
      <p:ext uri="{BB962C8B-B14F-4D97-AF65-F5344CB8AC3E}">
        <p14:creationId xmlns:p14="http://schemas.microsoft.com/office/powerpoint/2010/main" val="18636465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1341</Words>
  <Application>Microsoft Office PowerPoint</Application>
  <PresentationFormat>Widescreen</PresentationFormat>
  <Paragraphs>177</Paragraphs>
  <Slides>30</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30</vt:i4>
      </vt:variant>
    </vt:vector>
  </HeadingPairs>
  <TitlesOfParts>
    <vt:vector size="38" baseType="lpstr">
      <vt:lpstr>Arial</vt:lpstr>
      <vt:lpstr>Calibri</vt:lpstr>
      <vt:lpstr>Calibri Light</vt:lpstr>
      <vt:lpstr>Garamond</vt:lpstr>
      <vt:lpstr>Symbol</vt:lpstr>
      <vt:lpstr>Tahoma</vt:lpstr>
      <vt:lpstr>Wingdings</vt:lpstr>
      <vt:lpstr>Office Theme</vt:lpstr>
      <vt:lpstr>FUNDAMENTALS OF NURSING II-YEAR ONE SEMESTER TWO</vt:lpstr>
      <vt:lpstr>BROAD OBJECTIVE </vt:lpstr>
      <vt:lpstr>SPECIFIC OBJECTIVES</vt:lpstr>
      <vt:lpstr>NURSING PROCESS</vt:lpstr>
      <vt:lpstr> NURSING DEFINITION</vt:lpstr>
      <vt:lpstr>Definition……..</vt:lpstr>
      <vt:lpstr>Definition……..</vt:lpstr>
      <vt:lpstr>Definition of Nursing Process: </vt:lpstr>
      <vt:lpstr>Cont…</vt:lpstr>
      <vt:lpstr>Historical Background</vt:lpstr>
      <vt:lpstr>Cont…</vt:lpstr>
      <vt:lpstr>Cont…</vt:lpstr>
      <vt:lpstr>Cont’…</vt:lpstr>
      <vt:lpstr>Cont……….</vt:lpstr>
      <vt:lpstr>Cont…….</vt:lpstr>
      <vt:lpstr>Cont…….</vt:lpstr>
      <vt:lpstr>Cont…</vt:lpstr>
      <vt:lpstr>Cont…</vt:lpstr>
      <vt:lpstr>Benefits of Nursing Process</vt:lpstr>
      <vt:lpstr>Benefits of Nursing Process Cont…</vt:lpstr>
      <vt:lpstr>Purpose of Nursing Process</vt:lpstr>
      <vt:lpstr>PURPOSE </vt:lpstr>
      <vt:lpstr>PURPOSE……..</vt:lpstr>
      <vt:lpstr>Qualities/Skills for application of the Nursing Process</vt:lpstr>
      <vt:lpstr>Cognitive or Intellectual skills</vt:lpstr>
      <vt:lpstr>  Critical Thinking </vt:lpstr>
      <vt:lpstr>Skills…….</vt:lpstr>
      <vt:lpstr>Skills ……</vt:lpstr>
      <vt:lpstr>Characteristics of the Nursing Process</vt:lpstr>
      <vt:lpstr>Characteristics cont’…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admin</cp:lastModifiedBy>
  <cp:revision>2</cp:revision>
  <dcterms:created xsi:type="dcterms:W3CDTF">2020-08-06T04:44:42Z</dcterms:created>
  <dcterms:modified xsi:type="dcterms:W3CDTF">2020-08-06T04:46:16Z</dcterms:modified>
</cp:coreProperties>
</file>