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FBE192-FFD4-4CE4-9454-F92E4B1E876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204804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BE192-FFD4-4CE4-9454-F92E4B1E876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260854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BE192-FFD4-4CE4-9454-F92E4B1E876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92317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BE192-FFD4-4CE4-9454-F92E4B1E876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1075687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FBE192-FFD4-4CE4-9454-F92E4B1E876D}"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24496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FBE192-FFD4-4CE4-9454-F92E4B1E876D}"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368579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FBE192-FFD4-4CE4-9454-F92E4B1E876D}"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98220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FBE192-FFD4-4CE4-9454-F92E4B1E876D}"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142080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BE192-FFD4-4CE4-9454-F92E4B1E876D}"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295259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BE192-FFD4-4CE4-9454-F92E4B1E876D}"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246779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BE192-FFD4-4CE4-9454-F92E4B1E876D}"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710A5B-9EA8-440D-870B-B7B1EDF80304}" type="slidenum">
              <a:rPr lang="en-US" smtClean="0"/>
              <a:t>‹#›</a:t>
            </a:fld>
            <a:endParaRPr lang="en-US"/>
          </a:p>
        </p:txBody>
      </p:sp>
    </p:spTree>
    <p:extLst>
      <p:ext uri="{BB962C8B-B14F-4D97-AF65-F5344CB8AC3E}">
        <p14:creationId xmlns:p14="http://schemas.microsoft.com/office/powerpoint/2010/main" val="266912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BE192-FFD4-4CE4-9454-F92E4B1E876D}" type="datetimeFigureOut">
              <a:rPr lang="en-US" smtClean="0"/>
              <a:t>11/13/2019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10A5B-9EA8-440D-870B-B7B1EDF80304}" type="slidenum">
              <a:rPr lang="en-US" smtClean="0"/>
              <a:t>‹#›</a:t>
            </a:fld>
            <a:endParaRPr lang="en-US"/>
          </a:p>
        </p:txBody>
      </p:sp>
    </p:spTree>
    <p:extLst>
      <p:ext uri="{BB962C8B-B14F-4D97-AF65-F5344CB8AC3E}">
        <p14:creationId xmlns:p14="http://schemas.microsoft.com/office/powerpoint/2010/main" val="267299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en.wikipedia.org/wiki/File:Cleaned_abscess_day_5.jpg"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7001" y="1665287"/>
            <a:ext cx="8729599" cy="2613536"/>
          </a:xfrm>
          <a:prstGeom prst="rect">
            <a:avLst/>
          </a:prstGeom>
        </p:spPr>
        <p:txBody>
          <a:bodyPr vert="horz" wrap="square" lIns="0" tIns="111760" rIns="0" bIns="0" rtlCol="0">
            <a:spAutoFit/>
          </a:bodyPr>
          <a:lstStyle/>
          <a:p>
            <a:pPr marL="12700" marR="5080" indent="991235" algn="ctr">
              <a:lnSpc>
                <a:spcPts val="6530"/>
              </a:lnSpc>
              <a:spcBef>
                <a:spcPts val="880"/>
              </a:spcBef>
            </a:pPr>
            <a:r>
              <a:rPr sz="6000" b="1" dirty="0"/>
              <a:t>INTRODUCTION </a:t>
            </a:r>
            <a:r>
              <a:rPr sz="6000" b="1" spc="-65" dirty="0"/>
              <a:t>TO  </a:t>
            </a:r>
            <a:r>
              <a:rPr sz="6000" b="1" dirty="0" smtClean="0"/>
              <a:t>MED</a:t>
            </a:r>
            <a:r>
              <a:rPr lang="en-US" sz="6000" b="1" dirty="0" smtClean="0"/>
              <a:t>ICAL </a:t>
            </a:r>
            <a:r>
              <a:rPr sz="6000" b="1" dirty="0" smtClean="0"/>
              <a:t>SURGICAL</a:t>
            </a:r>
            <a:r>
              <a:rPr sz="6000" b="1" spc="-190" dirty="0" smtClean="0"/>
              <a:t> </a:t>
            </a:r>
            <a:r>
              <a:rPr sz="6000" b="1" spc="-5" dirty="0"/>
              <a:t>NURSING</a:t>
            </a:r>
            <a:endParaRPr sz="6000" b="1" dirty="0"/>
          </a:p>
        </p:txBody>
      </p:sp>
    </p:spTree>
    <p:extLst>
      <p:ext uri="{BB962C8B-B14F-4D97-AF65-F5344CB8AC3E}">
        <p14:creationId xmlns:p14="http://schemas.microsoft.com/office/powerpoint/2010/main" val="4043746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152400"/>
            <a:ext cx="11198225" cy="7294305"/>
          </a:xfrm>
        </p:spPr>
        <p:txBody>
          <a:bodyPr>
            <a:normAutofit lnSpcReduction="10000"/>
          </a:bodyPr>
          <a:lstStyle/>
          <a:p>
            <a:pPr marL="457200" indent="-457200">
              <a:lnSpc>
                <a:spcPct val="150000"/>
              </a:lnSpc>
              <a:buFont typeface="Arial" panose="020B0604020202020204" pitchFamily="34" charset="0"/>
              <a:buChar char="•"/>
            </a:pPr>
            <a:r>
              <a:rPr lang="en-US" sz="3200" b="1" spc="10" dirty="0"/>
              <a:t>Health–Illness</a:t>
            </a:r>
            <a:r>
              <a:rPr lang="en-US" sz="3200" b="1" spc="145" dirty="0"/>
              <a:t> </a:t>
            </a:r>
            <a:r>
              <a:rPr lang="en-US" sz="3200" b="1" spc="10" dirty="0"/>
              <a:t>continuum</a:t>
            </a:r>
            <a:r>
              <a:rPr lang="en-US" sz="3200" dirty="0"/>
              <a:t> - </a:t>
            </a:r>
            <a:r>
              <a:rPr lang="en-US" sz="3200" spc="-10" dirty="0"/>
              <a:t>considers </a:t>
            </a:r>
            <a:r>
              <a:rPr lang="en-US" sz="3200" spc="10" dirty="0"/>
              <a:t>a </a:t>
            </a:r>
            <a:r>
              <a:rPr lang="en-US" sz="3200" spc="-10" dirty="0"/>
              <a:t>person </a:t>
            </a:r>
            <a:r>
              <a:rPr lang="en-US" sz="3200" spc="20" dirty="0"/>
              <a:t>as </a:t>
            </a:r>
            <a:r>
              <a:rPr lang="en-US" sz="3200" spc="-10" dirty="0"/>
              <a:t>having </a:t>
            </a:r>
            <a:r>
              <a:rPr lang="en-US" sz="3200" spc="-20" dirty="0"/>
              <a:t>neither </a:t>
            </a:r>
            <a:r>
              <a:rPr lang="en-US" sz="3200" spc="5" dirty="0"/>
              <a:t>complete </a:t>
            </a:r>
            <a:r>
              <a:rPr lang="en-US" sz="3200" spc="-10" dirty="0"/>
              <a:t>health </a:t>
            </a:r>
            <a:r>
              <a:rPr lang="en-US" sz="3200" spc="10" dirty="0"/>
              <a:t>nor</a:t>
            </a:r>
            <a:r>
              <a:rPr lang="en-US" sz="3200" spc="15" dirty="0"/>
              <a:t> </a:t>
            </a:r>
            <a:r>
              <a:rPr lang="en-US" sz="3200" spc="5" dirty="0"/>
              <a:t>complete</a:t>
            </a:r>
            <a:r>
              <a:rPr lang="en-US" sz="3200" dirty="0"/>
              <a:t> </a:t>
            </a:r>
            <a:r>
              <a:rPr lang="en-US" sz="3200" spc="-25" dirty="0"/>
              <a:t>illness. </a:t>
            </a:r>
            <a:r>
              <a:rPr lang="en-US" sz="3200" spc="-15" dirty="0"/>
              <a:t>Instead, </a:t>
            </a:r>
            <a:r>
              <a:rPr lang="en-US" sz="3200" spc="10" dirty="0"/>
              <a:t>a </a:t>
            </a:r>
            <a:r>
              <a:rPr lang="en-US" sz="3200" spc="-35" dirty="0"/>
              <a:t>person’s </a:t>
            </a:r>
            <a:r>
              <a:rPr lang="en-US" sz="3200" spc="-10" dirty="0"/>
              <a:t>state </a:t>
            </a:r>
            <a:r>
              <a:rPr lang="en-US" sz="3200" spc="25" dirty="0"/>
              <a:t>of </a:t>
            </a:r>
            <a:r>
              <a:rPr lang="en-US" sz="3200" spc="-10" dirty="0"/>
              <a:t>health </a:t>
            </a:r>
            <a:r>
              <a:rPr lang="en-US" sz="3200" spc="-15" dirty="0"/>
              <a:t>is </a:t>
            </a:r>
            <a:r>
              <a:rPr lang="en-US" sz="3200" spc="-5" dirty="0"/>
              <a:t>ever-changing </a:t>
            </a:r>
            <a:r>
              <a:rPr lang="en-US" sz="3200" spc="5" dirty="0"/>
              <a:t>and has  </a:t>
            </a:r>
            <a:r>
              <a:rPr lang="en-US" sz="3200" spc="-15" dirty="0"/>
              <a:t>the </a:t>
            </a:r>
            <a:r>
              <a:rPr lang="en-US" sz="3200" spc="-10" dirty="0"/>
              <a:t>potential to </a:t>
            </a:r>
            <a:r>
              <a:rPr lang="en-US" sz="3200" spc="-15" dirty="0"/>
              <a:t>range </a:t>
            </a:r>
            <a:r>
              <a:rPr lang="en-US" sz="3200" spc="-5" dirty="0"/>
              <a:t>from </a:t>
            </a:r>
            <a:r>
              <a:rPr lang="en-US" sz="3200" spc="-15" dirty="0"/>
              <a:t>high-level </a:t>
            </a:r>
            <a:r>
              <a:rPr lang="en-US" sz="3200" spc="-25" dirty="0"/>
              <a:t>wellness </a:t>
            </a:r>
            <a:r>
              <a:rPr lang="en-US" sz="3200" spc="-10" dirty="0"/>
              <a:t>to </a:t>
            </a:r>
            <a:r>
              <a:rPr lang="en-US" sz="3200" spc="-15" dirty="0"/>
              <a:t>extremely</a:t>
            </a:r>
            <a:r>
              <a:rPr lang="en-US" sz="3200" spc="250" dirty="0"/>
              <a:t> </a:t>
            </a:r>
            <a:r>
              <a:rPr lang="en-US" sz="3200" spc="15" dirty="0"/>
              <a:t>poor health status.</a:t>
            </a:r>
            <a:endParaRPr lang="en-US" sz="3200" dirty="0"/>
          </a:p>
          <a:p>
            <a:pPr marL="457200" indent="-457200">
              <a:lnSpc>
                <a:spcPct val="150000"/>
              </a:lnSpc>
              <a:buFont typeface="Arial" panose="020B0604020202020204" pitchFamily="34" charset="0"/>
              <a:buChar char="•"/>
            </a:pPr>
            <a:endParaRPr lang="en-US" sz="3200" b="1" spc="5" dirty="0" smtClean="0"/>
          </a:p>
          <a:p>
            <a:pPr marL="457200" indent="-457200">
              <a:lnSpc>
                <a:spcPct val="150000"/>
              </a:lnSpc>
              <a:buFont typeface="Arial" panose="020B0604020202020204" pitchFamily="34" charset="0"/>
              <a:buChar char="•"/>
            </a:pPr>
            <a:r>
              <a:rPr lang="en-US" sz="3200" b="1" spc="5" dirty="0" smtClean="0"/>
              <a:t>The </a:t>
            </a:r>
            <a:r>
              <a:rPr lang="en-US" sz="3200" b="1" spc="5" dirty="0"/>
              <a:t>patient/client</a:t>
            </a:r>
            <a:r>
              <a:rPr lang="en-US" sz="3200" spc="5" dirty="0"/>
              <a:t>: </a:t>
            </a:r>
            <a:r>
              <a:rPr lang="en-US" sz="3200" spc="-15" dirty="0"/>
              <a:t>the </a:t>
            </a:r>
            <a:r>
              <a:rPr lang="en-US" sz="3200" spc="10" dirty="0"/>
              <a:t>one </a:t>
            </a:r>
            <a:r>
              <a:rPr lang="en-US" sz="3200" spc="-20" dirty="0"/>
              <a:t>with </a:t>
            </a:r>
            <a:r>
              <a:rPr lang="en-US" sz="3200" spc="-10" dirty="0"/>
              <a:t>health </a:t>
            </a:r>
            <a:r>
              <a:rPr lang="en-US" sz="3200" spc="20" dirty="0"/>
              <a:t>care </a:t>
            </a:r>
            <a:r>
              <a:rPr lang="en-US" sz="3200" spc="-20" dirty="0"/>
              <a:t>needs. </a:t>
            </a:r>
            <a:r>
              <a:rPr lang="en-US" sz="3200" spc="20" dirty="0"/>
              <a:t>Care </a:t>
            </a:r>
            <a:r>
              <a:rPr lang="en-US" sz="3200" spc="-10" dirty="0"/>
              <a:t>should </a:t>
            </a:r>
            <a:r>
              <a:rPr lang="en-US" sz="3200" spc="-5" dirty="0"/>
              <a:t>be </a:t>
            </a:r>
            <a:r>
              <a:rPr lang="en-US" sz="3200" spc="-10" dirty="0"/>
              <a:t>focused  </a:t>
            </a:r>
            <a:r>
              <a:rPr lang="en-US" sz="3200" spc="25" dirty="0"/>
              <a:t>on </a:t>
            </a:r>
            <a:r>
              <a:rPr lang="en-US" sz="3200" spc="-15" dirty="0"/>
              <a:t>the patient </a:t>
            </a:r>
            <a:r>
              <a:rPr lang="en-US" sz="3200" spc="-25" dirty="0"/>
              <a:t>/client. </a:t>
            </a:r>
            <a:r>
              <a:rPr lang="en-US" sz="3200" spc="-10" dirty="0"/>
              <a:t>Identification </a:t>
            </a:r>
            <a:r>
              <a:rPr lang="en-US" sz="3200" spc="25" dirty="0"/>
              <a:t>of </a:t>
            </a:r>
            <a:r>
              <a:rPr lang="en-US" sz="3200" spc="-15" dirty="0"/>
              <a:t>the </a:t>
            </a:r>
            <a:r>
              <a:rPr lang="en-US" sz="3200" dirty="0"/>
              <a:t>immediate </a:t>
            </a:r>
            <a:r>
              <a:rPr lang="en-US" sz="3200" spc="-10" dirty="0"/>
              <a:t>health </a:t>
            </a:r>
            <a:r>
              <a:rPr lang="en-US" sz="3200" spc="20" dirty="0"/>
              <a:t>care </a:t>
            </a:r>
            <a:r>
              <a:rPr lang="en-US" sz="3200" spc="-15" dirty="0"/>
              <a:t>need is  a </a:t>
            </a:r>
            <a:r>
              <a:rPr lang="en-US" sz="3200" spc="-5" dirty="0"/>
              <a:t>fundamental </a:t>
            </a:r>
            <a:r>
              <a:rPr lang="en-US" sz="3200" spc="-25" dirty="0"/>
              <a:t>nursing</a:t>
            </a:r>
            <a:r>
              <a:rPr lang="en-US" sz="3200" spc="315" dirty="0"/>
              <a:t> </a:t>
            </a:r>
            <a:r>
              <a:rPr lang="en-US" sz="3200" spc="-10" dirty="0"/>
              <a:t>requirement</a:t>
            </a:r>
            <a:endParaRPr lang="en-US" sz="3200" dirty="0"/>
          </a:p>
          <a:p>
            <a:pPr marL="457200"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144605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2324529"/>
            <a:ext cx="8054651"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Calibri"/>
                <a:cs typeface="Calibri"/>
              </a:rPr>
              <a:t>PROCESS OF INFLAMMATION</a:t>
            </a:r>
            <a:endParaRPr lang="en-US" sz="4800" dirty="0">
              <a:latin typeface="Calibri"/>
              <a:cs typeface="Calibri"/>
            </a:endParaRPr>
          </a:p>
        </p:txBody>
      </p:sp>
    </p:spTree>
    <p:extLst>
      <p:ext uri="{BB962C8B-B14F-4D97-AF65-F5344CB8AC3E}">
        <p14:creationId xmlns:p14="http://schemas.microsoft.com/office/powerpoint/2010/main" val="3111317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092" y="304800"/>
            <a:ext cx="3459788" cy="689932"/>
          </a:xfrm>
          <a:prstGeom prst="rect">
            <a:avLst/>
          </a:prstGeom>
        </p:spPr>
        <p:txBody>
          <a:bodyPr vert="horz" wrap="square" lIns="0" tIns="12700" rIns="0" bIns="0" rtlCol="0">
            <a:spAutoFit/>
          </a:bodyPr>
          <a:lstStyle/>
          <a:p>
            <a:pPr marL="12700">
              <a:lnSpc>
                <a:spcPct val="100000"/>
              </a:lnSpc>
              <a:spcBef>
                <a:spcPts val="100"/>
              </a:spcBef>
            </a:pPr>
            <a:r>
              <a:rPr sz="4400" b="0" spc="-10" dirty="0">
                <a:latin typeface="Calibri"/>
                <a:cs typeface="Calibri"/>
              </a:rPr>
              <a:t>Introduction</a:t>
            </a:r>
            <a:endParaRPr sz="4400" dirty="0">
              <a:latin typeface="Calibri"/>
              <a:cs typeface="Calibri"/>
            </a:endParaRPr>
          </a:p>
        </p:txBody>
      </p:sp>
      <p:sp>
        <p:nvSpPr>
          <p:cNvPr id="3" name="object 3"/>
          <p:cNvSpPr/>
          <p:nvPr/>
        </p:nvSpPr>
        <p:spPr>
          <a:xfrm>
            <a:off x="7204364" y="2286000"/>
            <a:ext cx="3971636" cy="1143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14400" y="1295400"/>
            <a:ext cx="5765030" cy="5050742"/>
          </a:xfrm>
          <a:prstGeom prst="rect">
            <a:avLst/>
          </a:prstGeom>
        </p:spPr>
        <p:txBody>
          <a:bodyPr vert="horz" wrap="square" lIns="0" tIns="13335" rIns="0" bIns="0" rtlCol="0">
            <a:spAutoFit/>
          </a:bodyPr>
          <a:lstStyle/>
          <a:p>
            <a:pPr marL="12065" marR="5080">
              <a:lnSpc>
                <a:spcPct val="100000"/>
              </a:lnSpc>
              <a:spcBef>
                <a:spcPts val="105"/>
              </a:spcBef>
              <a:tabLst>
                <a:tab pos="355600" algn="l"/>
                <a:tab pos="356235" algn="l"/>
              </a:tabLst>
            </a:pPr>
            <a:r>
              <a:rPr lang="en-US" sz="3200" b="1" u="sng" spc="-10" dirty="0" smtClean="0">
                <a:cs typeface="Calibri"/>
              </a:rPr>
              <a:t>INFLAMMATION:</a:t>
            </a:r>
          </a:p>
          <a:p>
            <a:pPr marL="355600" marR="5080" indent="-343535">
              <a:lnSpc>
                <a:spcPct val="100000"/>
              </a:lnSpc>
              <a:spcBef>
                <a:spcPts val="105"/>
              </a:spcBef>
              <a:buFont typeface="Arial"/>
              <a:buChar char="•"/>
              <a:tabLst>
                <a:tab pos="355600" algn="l"/>
                <a:tab pos="356235" algn="l"/>
              </a:tabLst>
            </a:pPr>
            <a:endParaRPr lang="en-US" sz="3200" b="1" spc="-10" dirty="0" smtClean="0">
              <a:cs typeface="Calibri"/>
            </a:endParaRPr>
          </a:p>
          <a:p>
            <a:pPr marL="355600" marR="5080" indent="-343535">
              <a:lnSpc>
                <a:spcPct val="100000"/>
              </a:lnSpc>
              <a:spcBef>
                <a:spcPts val="105"/>
              </a:spcBef>
              <a:buFont typeface="Arial"/>
              <a:buChar char="•"/>
              <a:tabLst>
                <a:tab pos="355600" algn="l"/>
                <a:tab pos="356235" algn="l"/>
              </a:tabLst>
            </a:pPr>
            <a:r>
              <a:rPr lang="en-US" sz="3200" b="1" spc="-10" dirty="0" smtClean="0">
                <a:cs typeface="Calibri"/>
              </a:rPr>
              <a:t>Definition 1</a:t>
            </a:r>
            <a:r>
              <a:rPr lang="en-US" sz="3200" spc="-10" dirty="0" smtClean="0">
                <a:cs typeface="Calibri"/>
              </a:rPr>
              <a:t>: </a:t>
            </a:r>
            <a:r>
              <a:rPr sz="3200" spc="-5" dirty="0" smtClean="0">
                <a:cs typeface="Calibri"/>
              </a:rPr>
              <a:t>the </a:t>
            </a:r>
            <a:r>
              <a:rPr sz="3200" spc="-10" dirty="0">
                <a:cs typeface="Calibri"/>
              </a:rPr>
              <a:t>local response </a:t>
            </a:r>
            <a:r>
              <a:rPr sz="3200" spc="-5" dirty="0">
                <a:cs typeface="Calibri"/>
              </a:rPr>
              <a:t>of living  </a:t>
            </a:r>
            <a:r>
              <a:rPr lang="en-US" sz="3200" spc="-5" dirty="0" smtClean="0">
                <a:cs typeface="Calibri"/>
              </a:rPr>
              <a:t>body</a:t>
            </a:r>
            <a:r>
              <a:rPr sz="3200" spc="-5" dirty="0" smtClean="0">
                <a:cs typeface="Calibri"/>
              </a:rPr>
              <a:t> </a:t>
            </a:r>
            <a:r>
              <a:rPr sz="3200" spc="-5" dirty="0">
                <a:cs typeface="Calibri"/>
              </a:rPr>
              <a:t>tissues </a:t>
            </a:r>
            <a:r>
              <a:rPr sz="3200" spc="-25" dirty="0">
                <a:cs typeface="Calibri"/>
              </a:rPr>
              <a:t>to  </a:t>
            </a:r>
            <a:r>
              <a:rPr sz="3200" spc="-5" dirty="0">
                <a:cs typeface="Calibri"/>
              </a:rPr>
              <a:t>injury due </a:t>
            </a:r>
            <a:r>
              <a:rPr sz="3200" spc="-20" dirty="0">
                <a:cs typeface="Calibri"/>
              </a:rPr>
              <a:t>to any</a:t>
            </a:r>
            <a:r>
              <a:rPr sz="3200" spc="35" dirty="0">
                <a:cs typeface="Calibri"/>
              </a:rPr>
              <a:t> </a:t>
            </a:r>
            <a:r>
              <a:rPr sz="3200" spc="-10" dirty="0">
                <a:cs typeface="Calibri"/>
              </a:rPr>
              <a:t>agent</a:t>
            </a:r>
            <a:r>
              <a:rPr sz="3200" spc="-10" dirty="0" smtClean="0">
                <a:cs typeface="Calibri"/>
              </a:rPr>
              <a:t>.</a:t>
            </a:r>
            <a:endParaRPr lang="en-US" sz="3200" spc="-10" dirty="0" smtClean="0">
              <a:cs typeface="Calibri"/>
            </a:endParaRPr>
          </a:p>
          <a:p>
            <a:pPr marL="241300" marR="869315" indent="-229235">
              <a:lnSpc>
                <a:spcPct val="90000"/>
              </a:lnSpc>
              <a:spcBef>
                <a:spcPts val="2640"/>
              </a:spcBef>
              <a:buFont typeface="Arial"/>
              <a:buChar char="•"/>
              <a:tabLst>
                <a:tab pos="241935" algn="l"/>
              </a:tabLst>
            </a:pPr>
            <a:r>
              <a:rPr lang="en-US" sz="3200" b="1" spc="-5" dirty="0" smtClean="0">
                <a:cs typeface="Times New Roman"/>
              </a:rPr>
              <a:t>Definition 2</a:t>
            </a:r>
            <a:r>
              <a:rPr lang="en-US" sz="3200" spc="-5" dirty="0" smtClean="0">
                <a:cs typeface="Times New Roman"/>
              </a:rPr>
              <a:t>: The complex biological  response of body tissues  to harmful stimuli, such  as pathogens, damaged  cells, or irritants</a:t>
            </a:r>
          </a:p>
        </p:txBody>
      </p:sp>
      <p:sp>
        <p:nvSpPr>
          <p:cNvPr id="6" name="object 6"/>
          <p:cNvSpPr/>
          <p:nvPr/>
        </p:nvSpPr>
        <p:spPr>
          <a:xfrm>
            <a:off x="7204364" y="3429000"/>
            <a:ext cx="3971636" cy="181535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1118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p:nvPr/>
        </p:nvSpPr>
        <p:spPr>
          <a:xfrm>
            <a:off x="-277091" y="-12607"/>
            <a:ext cx="5449455" cy="3025588"/>
          </a:xfrm>
          <a:prstGeom prst="rect">
            <a:avLst/>
          </a:prstGeom>
          <a:blipFill>
            <a:blip r:embed="rId2" cstate="print"/>
            <a:stretch>
              <a:fillRect/>
            </a:stretch>
          </a:blipFill>
        </p:spPr>
        <p:txBody>
          <a:bodyPr wrap="square" lIns="0" tIns="0" rIns="0" bIns="0" rtlCol="0"/>
          <a:lstStyle/>
          <a:p>
            <a:endParaRPr/>
          </a:p>
        </p:txBody>
      </p:sp>
      <p:sp>
        <p:nvSpPr>
          <p:cNvPr id="5" name="object 9"/>
          <p:cNvSpPr/>
          <p:nvPr/>
        </p:nvSpPr>
        <p:spPr>
          <a:xfrm>
            <a:off x="184727" y="3832412"/>
            <a:ext cx="6280727" cy="2958353"/>
          </a:xfrm>
          <a:prstGeom prst="rect">
            <a:avLst/>
          </a:prstGeom>
          <a:blipFill>
            <a:blip r:embed="rId3" cstate="print"/>
            <a:stretch>
              <a:fillRect/>
            </a:stretch>
          </a:blipFill>
        </p:spPr>
        <p:txBody>
          <a:bodyPr wrap="square" lIns="0" tIns="0" rIns="0" bIns="0" rtlCol="0"/>
          <a:lstStyle/>
          <a:p>
            <a:endParaRPr/>
          </a:p>
        </p:txBody>
      </p:sp>
      <p:sp>
        <p:nvSpPr>
          <p:cNvPr id="6" name="object 3"/>
          <p:cNvSpPr/>
          <p:nvPr/>
        </p:nvSpPr>
        <p:spPr>
          <a:xfrm>
            <a:off x="5357091" y="134471"/>
            <a:ext cx="6557818" cy="36979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93977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464" y="254380"/>
            <a:ext cx="1731645" cy="607859"/>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609600" y="1447800"/>
            <a:ext cx="11197590" cy="4255011"/>
          </a:xfrm>
        </p:spPr>
        <p:txBody>
          <a:bodyPr/>
          <a:lstStyle/>
          <a:p>
            <a:pPr marL="241300" marR="869315" indent="-229235">
              <a:spcBef>
                <a:spcPts val="2640"/>
              </a:spcBef>
              <a:buFont typeface="Arial"/>
              <a:buChar char="•"/>
              <a:tabLst>
                <a:tab pos="241935" algn="l"/>
              </a:tabLst>
            </a:pPr>
            <a:r>
              <a:rPr lang="en-US" sz="3200" spc="-5" dirty="0">
                <a:latin typeface="+mn-lt"/>
                <a:cs typeface="Times New Roman"/>
              </a:rPr>
              <a:t> I</a:t>
            </a:r>
            <a:r>
              <a:rPr lang="en-US" sz="3200" spc="-5" dirty="0" smtClean="0">
                <a:latin typeface="+mn-lt"/>
                <a:cs typeface="Times New Roman"/>
              </a:rPr>
              <a:t>nflammation is </a:t>
            </a:r>
            <a:r>
              <a:rPr lang="en-US" sz="3200" spc="-5" dirty="0">
                <a:latin typeface="+mn-lt"/>
                <a:cs typeface="Times New Roman"/>
              </a:rPr>
              <a:t>a  protective response  </a:t>
            </a:r>
            <a:r>
              <a:rPr lang="en-US" sz="3200" dirty="0">
                <a:latin typeface="+mn-lt"/>
                <a:cs typeface="Times New Roman"/>
              </a:rPr>
              <a:t>involving;</a:t>
            </a:r>
          </a:p>
          <a:p>
            <a:pPr marL="1393190" lvl="2" indent="-375285">
              <a:lnSpc>
                <a:spcPct val="100000"/>
              </a:lnSpc>
              <a:spcBef>
                <a:spcPts val="675"/>
              </a:spcBef>
              <a:buFont typeface="Wingdings"/>
              <a:buChar char=""/>
              <a:tabLst>
                <a:tab pos="387350" algn="l"/>
                <a:tab pos="387985" algn="l"/>
              </a:tabLst>
            </a:pPr>
            <a:r>
              <a:rPr lang="en-US" sz="3200" spc="-10" dirty="0">
                <a:cs typeface="Times New Roman"/>
              </a:rPr>
              <a:t>immune</a:t>
            </a:r>
            <a:r>
              <a:rPr lang="en-US" sz="3200" spc="5" dirty="0">
                <a:cs typeface="Times New Roman"/>
              </a:rPr>
              <a:t> </a:t>
            </a:r>
            <a:r>
              <a:rPr lang="en-US" sz="3200" spc="-5" dirty="0">
                <a:cs typeface="Times New Roman"/>
              </a:rPr>
              <a:t>cells,</a:t>
            </a:r>
            <a:endParaRPr lang="en-US" sz="3200" dirty="0">
              <a:cs typeface="Times New Roman"/>
            </a:endParaRPr>
          </a:p>
          <a:p>
            <a:pPr marL="1304925" lvl="2" indent="-287020">
              <a:lnSpc>
                <a:spcPct val="100000"/>
              </a:lnSpc>
              <a:spcBef>
                <a:spcPts val="660"/>
              </a:spcBef>
              <a:buFont typeface="Wingdings"/>
              <a:buChar char=""/>
              <a:tabLst>
                <a:tab pos="299720" algn="l"/>
              </a:tabLst>
            </a:pPr>
            <a:r>
              <a:rPr lang="en-US" sz="3200" dirty="0">
                <a:cs typeface="Times New Roman"/>
              </a:rPr>
              <a:t>blood</a:t>
            </a:r>
            <a:r>
              <a:rPr lang="en-US" sz="3200" spc="-15" dirty="0">
                <a:cs typeface="Times New Roman"/>
              </a:rPr>
              <a:t> </a:t>
            </a:r>
            <a:r>
              <a:rPr lang="en-US" sz="3200" spc="-5" dirty="0">
                <a:cs typeface="Times New Roman"/>
              </a:rPr>
              <a:t>vessels,</a:t>
            </a:r>
            <a:endParaRPr lang="en-US" sz="3200" dirty="0">
              <a:cs typeface="Times New Roman"/>
            </a:endParaRPr>
          </a:p>
          <a:p>
            <a:pPr marL="1393190" lvl="2" indent="-375285">
              <a:lnSpc>
                <a:spcPct val="100000"/>
              </a:lnSpc>
              <a:spcBef>
                <a:spcPts val="660"/>
              </a:spcBef>
              <a:buFont typeface="Wingdings"/>
              <a:buChar char=""/>
              <a:tabLst>
                <a:tab pos="387350" algn="l"/>
                <a:tab pos="387985" algn="l"/>
              </a:tabLst>
            </a:pPr>
            <a:r>
              <a:rPr lang="en-US" sz="3200" spc="-5" dirty="0">
                <a:cs typeface="Times New Roman"/>
              </a:rPr>
              <a:t>molecular</a:t>
            </a:r>
            <a:r>
              <a:rPr lang="en-US" sz="3200" spc="-10" dirty="0">
                <a:cs typeface="Times New Roman"/>
              </a:rPr>
              <a:t> </a:t>
            </a:r>
            <a:r>
              <a:rPr lang="en-US" sz="3200" spc="-5" dirty="0">
                <a:cs typeface="Times New Roman"/>
              </a:rPr>
              <a:t>mediators</a:t>
            </a:r>
            <a:endParaRPr lang="en-US" sz="3200" dirty="0">
              <a:cs typeface="Times New Roman"/>
            </a:endParaRPr>
          </a:p>
          <a:p>
            <a:pPr marL="355600" marR="5080" indent="-343535">
              <a:lnSpc>
                <a:spcPct val="100000"/>
              </a:lnSpc>
              <a:spcBef>
                <a:spcPts val="105"/>
              </a:spcBef>
              <a:buFont typeface="Arial"/>
              <a:buChar char="•"/>
              <a:tabLst>
                <a:tab pos="355600" algn="l"/>
                <a:tab pos="356235" algn="l"/>
              </a:tabLst>
            </a:pPr>
            <a:endParaRPr lang="en-US" sz="3200" dirty="0"/>
          </a:p>
          <a:p>
            <a:pPr marL="355600" marR="284480" indent="-343535">
              <a:lnSpc>
                <a:spcPct val="100000"/>
              </a:lnSpc>
              <a:spcBef>
                <a:spcPts val="765"/>
              </a:spcBef>
              <a:buFont typeface="Arial"/>
              <a:buChar char="•"/>
              <a:tabLst>
                <a:tab pos="355600" algn="l"/>
                <a:tab pos="356235" algn="l"/>
              </a:tabLst>
            </a:pPr>
            <a:r>
              <a:rPr lang="en-US" sz="3200" dirty="0" smtClean="0"/>
              <a:t>It is also the body </a:t>
            </a:r>
            <a:r>
              <a:rPr lang="en-US" sz="3200" spc="-20" dirty="0"/>
              <a:t>defense </a:t>
            </a:r>
            <a:r>
              <a:rPr lang="en-US" sz="3200" spc="-5" dirty="0"/>
              <a:t>reaction </a:t>
            </a:r>
            <a:r>
              <a:rPr lang="en-US" sz="3200" dirty="0"/>
              <a:t>–  to </a:t>
            </a:r>
            <a:r>
              <a:rPr lang="en-US" sz="3200" spc="-10" dirty="0"/>
              <a:t>eliminate </a:t>
            </a:r>
            <a:r>
              <a:rPr lang="en-US" sz="3200" spc="-5" dirty="0"/>
              <a:t>or limit the  </a:t>
            </a:r>
            <a:r>
              <a:rPr lang="en-US" sz="3200" spc="-10" dirty="0"/>
              <a:t>spread </a:t>
            </a:r>
            <a:r>
              <a:rPr lang="en-US" sz="3200" spc="-5" dirty="0"/>
              <a:t>of injurious</a:t>
            </a:r>
            <a:r>
              <a:rPr lang="en-US" sz="3200" spc="-35" dirty="0"/>
              <a:t> </a:t>
            </a:r>
            <a:r>
              <a:rPr lang="en-US" sz="3200" spc="-10" dirty="0"/>
              <a:t>agent</a:t>
            </a:r>
            <a:endParaRPr lang="en-US" sz="3200" dirty="0"/>
          </a:p>
          <a:p>
            <a:endParaRPr lang="en-US" sz="2800" dirty="0"/>
          </a:p>
        </p:txBody>
      </p:sp>
    </p:spTree>
    <p:extLst>
      <p:ext uri="{BB962C8B-B14F-4D97-AF65-F5344CB8AC3E}">
        <p14:creationId xmlns:p14="http://schemas.microsoft.com/office/powerpoint/2010/main" val="287173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28600"/>
            <a:ext cx="6256097" cy="689932"/>
          </a:xfrm>
          <a:prstGeom prst="rect">
            <a:avLst/>
          </a:prstGeom>
        </p:spPr>
        <p:txBody>
          <a:bodyPr vert="horz" wrap="square" lIns="0" tIns="12700" rIns="0" bIns="0" rtlCol="0">
            <a:spAutoFit/>
          </a:bodyPr>
          <a:lstStyle/>
          <a:p>
            <a:pPr marL="12700">
              <a:lnSpc>
                <a:spcPct val="100000"/>
              </a:lnSpc>
              <a:spcBef>
                <a:spcPts val="100"/>
              </a:spcBef>
            </a:pPr>
            <a:r>
              <a:rPr sz="4400" b="0" dirty="0" smtClean="0">
                <a:latin typeface="Calibri"/>
                <a:cs typeface="Calibri"/>
              </a:rPr>
              <a:t>Cause</a:t>
            </a:r>
            <a:r>
              <a:rPr lang="en-US" sz="4400" b="0" dirty="0" smtClean="0">
                <a:latin typeface="Calibri"/>
                <a:cs typeface="Calibri"/>
              </a:rPr>
              <a:t>s</a:t>
            </a:r>
            <a:r>
              <a:rPr sz="4400" b="0" dirty="0" smtClean="0">
                <a:latin typeface="Calibri"/>
                <a:cs typeface="Calibri"/>
              </a:rPr>
              <a:t> </a:t>
            </a:r>
            <a:r>
              <a:rPr sz="4400" b="0" dirty="0">
                <a:latin typeface="Calibri"/>
                <a:cs typeface="Calibri"/>
              </a:rPr>
              <a:t>of</a:t>
            </a:r>
            <a:r>
              <a:rPr sz="4400" b="0" spc="-50" dirty="0">
                <a:latin typeface="Calibri"/>
                <a:cs typeface="Calibri"/>
              </a:rPr>
              <a:t> </a:t>
            </a:r>
            <a:r>
              <a:rPr sz="4400" b="0" spc="-10" dirty="0">
                <a:latin typeface="Calibri"/>
                <a:cs typeface="Calibri"/>
              </a:rPr>
              <a:t>Inflammation</a:t>
            </a:r>
            <a:endParaRPr sz="4400" dirty="0">
              <a:latin typeface="Calibri"/>
              <a:cs typeface="Calibri"/>
            </a:endParaRPr>
          </a:p>
        </p:txBody>
      </p:sp>
      <p:sp>
        <p:nvSpPr>
          <p:cNvPr id="4" name="object 4"/>
          <p:cNvSpPr txBox="1"/>
          <p:nvPr/>
        </p:nvSpPr>
        <p:spPr>
          <a:xfrm>
            <a:off x="1203805" y="1782630"/>
            <a:ext cx="10530995" cy="3737562"/>
          </a:xfrm>
          <a:prstGeom prst="rect">
            <a:avLst/>
          </a:prstGeom>
        </p:spPr>
        <p:txBody>
          <a:bodyPr vert="horz" wrap="square" lIns="0" tIns="64135" rIns="0" bIns="0" rtlCol="0">
            <a:spAutoFit/>
          </a:bodyPr>
          <a:lstStyle/>
          <a:p>
            <a:pPr marL="527685" marR="5080" indent="-515620">
              <a:lnSpc>
                <a:spcPts val="3240"/>
              </a:lnSpc>
              <a:spcBef>
                <a:spcPts val="505"/>
              </a:spcBef>
              <a:buAutoNum type="arabicPeriod"/>
              <a:tabLst>
                <a:tab pos="527685" algn="l"/>
                <a:tab pos="528320" algn="l"/>
              </a:tabLst>
            </a:pPr>
            <a:r>
              <a:rPr sz="3200" i="1" spc="-10" dirty="0">
                <a:latin typeface="Calibri"/>
                <a:cs typeface="Calibri"/>
              </a:rPr>
              <a:t>Infective </a:t>
            </a:r>
            <a:r>
              <a:rPr sz="3200" i="1" spc="-5" dirty="0">
                <a:latin typeface="Calibri"/>
                <a:cs typeface="Calibri"/>
              </a:rPr>
              <a:t>agents </a:t>
            </a:r>
            <a:r>
              <a:rPr sz="3200" spc="-30" dirty="0">
                <a:latin typeface="Calibri"/>
                <a:cs typeface="Calibri"/>
              </a:rPr>
              <a:t>like </a:t>
            </a:r>
            <a:r>
              <a:rPr sz="3200" spc="-10" dirty="0">
                <a:latin typeface="Calibri"/>
                <a:cs typeface="Calibri"/>
              </a:rPr>
              <a:t>bacteria, </a:t>
            </a:r>
            <a:r>
              <a:rPr sz="3200" spc="-5" dirty="0" smtClean="0">
                <a:latin typeface="Calibri"/>
                <a:cs typeface="Calibri"/>
              </a:rPr>
              <a:t>viruses</a:t>
            </a:r>
            <a:r>
              <a:rPr sz="3200" spc="-20" dirty="0" smtClean="0">
                <a:latin typeface="Calibri"/>
                <a:cs typeface="Calibri"/>
              </a:rPr>
              <a:t>, </a:t>
            </a:r>
            <a:r>
              <a:rPr sz="3200" spc="-5" dirty="0">
                <a:latin typeface="Calibri"/>
                <a:cs typeface="Calibri"/>
              </a:rPr>
              <a:t>fungi,</a:t>
            </a:r>
            <a:r>
              <a:rPr sz="3200" spc="5" dirty="0">
                <a:latin typeface="Calibri"/>
                <a:cs typeface="Calibri"/>
              </a:rPr>
              <a:t> </a:t>
            </a:r>
            <a:r>
              <a:rPr sz="3200" spc="-15" dirty="0" smtClean="0">
                <a:latin typeface="Calibri"/>
                <a:cs typeface="Calibri"/>
              </a:rPr>
              <a:t>parasites</a:t>
            </a:r>
            <a:r>
              <a:rPr lang="en-US" sz="3200" spc="-15" dirty="0" smtClean="0">
                <a:latin typeface="Calibri"/>
                <a:cs typeface="Calibri"/>
              </a:rPr>
              <a:t> (</a:t>
            </a:r>
            <a:r>
              <a:rPr lang="en-US" sz="3200" dirty="0">
                <a:cs typeface="Calibri"/>
              </a:rPr>
              <a:t>and </a:t>
            </a:r>
            <a:r>
              <a:rPr lang="en-US" sz="3200" spc="-5" dirty="0">
                <a:cs typeface="Calibri"/>
              </a:rPr>
              <a:t>their  </a:t>
            </a:r>
            <a:r>
              <a:rPr lang="en-US" sz="3200" spc="-20" dirty="0">
                <a:cs typeface="Calibri"/>
              </a:rPr>
              <a:t>toxins</a:t>
            </a:r>
            <a:r>
              <a:rPr lang="en-US" sz="3200" spc="-15" dirty="0" smtClean="0">
                <a:latin typeface="Calibri"/>
                <a:cs typeface="Calibri"/>
              </a:rPr>
              <a:t>)</a:t>
            </a:r>
            <a:r>
              <a:rPr sz="3200" spc="-15" dirty="0" smtClean="0">
                <a:latin typeface="Calibri"/>
                <a:cs typeface="Calibri"/>
              </a:rPr>
              <a:t>.</a:t>
            </a:r>
            <a:r>
              <a:rPr lang="en-US" sz="3200" spc="-15" dirty="0" smtClean="0">
                <a:latin typeface="Calibri"/>
                <a:cs typeface="Calibri"/>
              </a:rPr>
              <a:t> </a:t>
            </a:r>
            <a:endParaRPr sz="3200" dirty="0">
              <a:latin typeface="Calibri"/>
              <a:cs typeface="Calibri"/>
            </a:endParaRPr>
          </a:p>
          <a:p>
            <a:pPr marL="527685" marR="252095" indent="-515620">
              <a:lnSpc>
                <a:spcPts val="3240"/>
              </a:lnSpc>
              <a:spcBef>
                <a:spcPts val="720"/>
              </a:spcBef>
              <a:buAutoNum type="arabicPeriod"/>
              <a:tabLst>
                <a:tab pos="527685" algn="l"/>
                <a:tab pos="528320" algn="l"/>
              </a:tabLst>
            </a:pPr>
            <a:r>
              <a:rPr sz="3200" i="1" spc="-5" dirty="0">
                <a:latin typeface="Calibri"/>
                <a:cs typeface="Calibri"/>
              </a:rPr>
              <a:t>Immunological agents </a:t>
            </a:r>
            <a:r>
              <a:rPr sz="3200" spc="-30" dirty="0">
                <a:latin typeface="Calibri"/>
                <a:cs typeface="Calibri"/>
              </a:rPr>
              <a:t>like </a:t>
            </a:r>
            <a:r>
              <a:rPr sz="3200" spc="-10" dirty="0">
                <a:latin typeface="Calibri"/>
                <a:cs typeface="Calibri"/>
              </a:rPr>
              <a:t>cell-mediated</a:t>
            </a:r>
            <a:r>
              <a:rPr sz="3200" spc="-114" dirty="0">
                <a:latin typeface="Calibri"/>
                <a:cs typeface="Calibri"/>
              </a:rPr>
              <a:t> </a:t>
            </a:r>
            <a:r>
              <a:rPr sz="3200" dirty="0">
                <a:latin typeface="Calibri"/>
                <a:cs typeface="Calibri"/>
              </a:rPr>
              <a:t>and  </a:t>
            </a:r>
            <a:r>
              <a:rPr sz="3200" spc="-10" dirty="0">
                <a:latin typeface="Calibri"/>
                <a:cs typeface="Calibri"/>
              </a:rPr>
              <a:t>antigen </a:t>
            </a:r>
            <a:r>
              <a:rPr sz="3200" spc="-5" dirty="0">
                <a:latin typeface="Calibri"/>
                <a:cs typeface="Calibri"/>
              </a:rPr>
              <a:t>antibody</a:t>
            </a:r>
            <a:r>
              <a:rPr sz="3200" spc="-50" dirty="0">
                <a:latin typeface="Calibri"/>
                <a:cs typeface="Calibri"/>
              </a:rPr>
              <a:t> </a:t>
            </a:r>
            <a:r>
              <a:rPr sz="3200" spc="-5" dirty="0">
                <a:latin typeface="Calibri"/>
                <a:cs typeface="Calibri"/>
              </a:rPr>
              <a:t>reactions.</a:t>
            </a:r>
            <a:endParaRPr sz="3200" dirty="0">
              <a:latin typeface="Calibri"/>
              <a:cs typeface="Calibri"/>
            </a:endParaRPr>
          </a:p>
          <a:p>
            <a:pPr marL="527685" marR="903605" indent="-515620">
              <a:lnSpc>
                <a:spcPts val="3240"/>
              </a:lnSpc>
              <a:spcBef>
                <a:spcPts val="720"/>
              </a:spcBef>
              <a:buAutoNum type="arabicPeriod"/>
              <a:tabLst>
                <a:tab pos="527685" algn="l"/>
                <a:tab pos="528320" algn="l"/>
              </a:tabLst>
            </a:pPr>
            <a:r>
              <a:rPr sz="3200" i="1" spc="-15" dirty="0">
                <a:latin typeface="Calibri"/>
                <a:cs typeface="Calibri"/>
              </a:rPr>
              <a:t>Physical </a:t>
            </a:r>
            <a:r>
              <a:rPr sz="3200" i="1" spc="-5" dirty="0">
                <a:latin typeface="Calibri"/>
                <a:cs typeface="Calibri"/>
              </a:rPr>
              <a:t>agents </a:t>
            </a:r>
            <a:r>
              <a:rPr sz="3200" spc="-30" dirty="0">
                <a:latin typeface="Calibri"/>
                <a:cs typeface="Calibri"/>
              </a:rPr>
              <a:t>like </a:t>
            </a:r>
            <a:r>
              <a:rPr sz="3200" spc="-10" dirty="0">
                <a:latin typeface="Calibri"/>
                <a:cs typeface="Calibri"/>
              </a:rPr>
              <a:t>heat, cold, radiation,  </a:t>
            </a:r>
            <a:r>
              <a:rPr sz="3200" spc="-5" dirty="0">
                <a:latin typeface="Calibri"/>
                <a:cs typeface="Calibri"/>
              </a:rPr>
              <a:t>mechanical</a:t>
            </a:r>
            <a:r>
              <a:rPr sz="3200" spc="-40" dirty="0">
                <a:latin typeface="Calibri"/>
                <a:cs typeface="Calibri"/>
              </a:rPr>
              <a:t> </a:t>
            </a:r>
            <a:r>
              <a:rPr sz="3200" spc="-10" dirty="0">
                <a:latin typeface="Calibri"/>
                <a:cs typeface="Calibri"/>
              </a:rPr>
              <a:t>trauma.</a:t>
            </a:r>
            <a:endParaRPr sz="3200" dirty="0">
              <a:latin typeface="Calibri"/>
              <a:cs typeface="Calibri"/>
            </a:endParaRPr>
          </a:p>
          <a:p>
            <a:pPr marL="527685" marR="611505" indent="-515620">
              <a:lnSpc>
                <a:spcPts val="3240"/>
              </a:lnSpc>
              <a:spcBef>
                <a:spcPts val="720"/>
              </a:spcBef>
              <a:buAutoNum type="arabicPeriod"/>
              <a:tabLst>
                <a:tab pos="527685" algn="l"/>
                <a:tab pos="528320" algn="l"/>
              </a:tabLst>
            </a:pPr>
            <a:r>
              <a:rPr sz="3200" i="1" spc="-5" dirty="0">
                <a:latin typeface="Calibri"/>
                <a:cs typeface="Calibri"/>
              </a:rPr>
              <a:t>Chemical agents </a:t>
            </a:r>
            <a:r>
              <a:rPr sz="3200" spc="-30" dirty="0">
                <a:latin typeface="Calibri"/>
                <a:cs typeface="Calibri"/>
              </a:rPr>
              <a:t>like </a:t>
            </a:r>
            <a:r>
              <a:rPr sz="3200" spc="-20" dirty="0">
                <a:latin typeface="Calibri"/>
                <a:cs typeface="Calibri"/>
              </a:rPr>
              <a:t>organic </a:t>
            </a:r>
            <a:r>
              <a:rPr sz="3200" spc="-5" dirty="0">
                <a:latin typeface="Calibri"/>
                <a:cs typeface="Calibri"/>
              </a:rPr>
              <a:t>and </a:t>
            </a:r>
            <a:r>
              <a:rPr sz="3200" spc="-15" dirty="0">
                <a:latin typeface="Calibri"/>
                <a:cs typeface="Calibri"/>
              </a:rPr>
              <a:t>inorganic  </a:t>
            </a:r>
            <a:r>
              <a:rPr sz="3200" spc="-5" dirty="0">
                <a:latin typeface="Calibri"/>
                <a:cs typeface="Calibri"/>
              </a:rPr>
              <a:t>poisons.</a:t>
            </a:r>
            <a:endParaRPr sz="3200" dirty="0">
              <a:latin typeface="Calibri"/>
              <a:cs typeface="Calibri"/>
            </a:endParaRPr>
          </a:p>
          <a:p>
            <a:pPr marL="527685" indent="-515620">
              <a:lnSpc>
                <a:spcPct val="100000"/>
              </a:lnSpc>
              <a:spcBef>
                <a:spcPts val="315"/>
              </a:spcBef>
              <a:buAutoNum type="arabicPeriod"/>
              <a:tabLst>
                <a:tab pos="527685" algn="l"/>
                <a:tab pos="528320" algn="l"/>
              </a:tabLst>
            </a:pPr>
            <a:r>
              <a:rPr sz="3200" i="1" dirty="0">
                <a:latin typeface="Calibri"/>
                <a:cs typeface="Calibri"/>
              </a:rPr>
              <a:t>Inert </a:t>
            </a:r>
            <a:r>
              <a:rPr sz="3200" i="1" spc="-5" dirty="0">
                <a:latin typeface="Calibri"/>
                <a:cs typeface="Calibri"/>
              </a:rPr>
              <a:t>materials </a:t>
            </a:r>
            <a:r>
              <a:rPr sz="3200" spc="-5" dirty="0">
                <a:latin typeface="Calibri"/>
                <a:cs typeface="Calibri"/>
              </a:rPr>
              <a:t>such </a:t>
            </a:r>
            <a:r>
              <a:rPr sz="3200" dirty="0">
                <a:latin typeface="Calibri"/>
                <a:cs typeface="Calibri"/>
              </a:rPr>
              <a:t>as </a:t>
            </a:r>
            <a:r>
              <a:rPr sz="3200" spc="-20" dirty="0">
                <a:latin typeface="Calibri"/>
                <a:cs typeface="Calibri"/>
              </a:rPr>
              <a:t>foreign</a:t>
            </a:r>
            <a:r>
              <a:rPr sz="3200" spc="-100" dirty="0">
                <a:latin typeface="Calibri"/>
                <a:cs typeface="Calibri"/>
              </a:rPr>
              <a:t> </a:t>
            </a:r>
            <a:r>
              <a:rPr sz="3200" spc="-10" dirty="0" smtClean="0">
                <a:latin typeface="Calibri"/>
                <a:cs typeface="Calibri"/>
              </a:rPr>
              <a:t>bodies</a:t>
            </a:r>
            <a:r>
              <a:rPr lang="en-US" sz="3200" spc="-10" dirty="0" smtClean="0">
                <a:latin typeface="Calibri"/>
                <a:cs typeface="Calibri"/>
              </a:rPr>
              <a:t> (chemically inactive)</a:t>
            </a:r>
            <a:endParaRPr sz="3200" dirty="0">
              <a:latin typeface="Calibri"/>
              <a:cs typeface="Calibri"/>
            </a:endParaRPr>
          </a:p>
        </p:txBody>
      </p:sp>
    </p:spTree>
    <p:extLst>
      <p:ext uri="{BB962C8B-B14F-4D97-AF65-F5344CB8AC3E}">
        <p14:creationId xmlns:p14="http://schemas.microsoft.com/office/powerpoint/2010/main" val="175699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76200"/>
            <a:ext cx="7402945" cy="689932"/>
          </a:xfrm>
          <a:prstGeom prst="rect">
            <a:avLst/>
          </a:prstGeom>
        </p:spPr>
        <p:txBody>
          <a:bodyPr vert="horz" wrap="square" lIns="0" tIns="12700" rIns="0" bIns="0" rtlCol="0">
            <a:spAutoFit/>
          </a:bodyPr>
          <a:lstStyle/>
          <a:p>
            <a:pPr marL="12700">
              <a:lnSpc>
                <a:spcPct val="100000"/>
              </a:lnSpc>
              <a:spcBef>
                <a:spcPts val="100"/>
              </a:spcBef>
            </a:pPr>
            <a:r>
              <a:rPr lang="en-US" sz="4400" dirty="0" smtClean="0"/>
              <a:t>Signs </a:t>
            </a:r>
            <a:r>
              <a:rPr lang="en-US" sz="4400" spc="-5" dirty="0" smtClean="0"/>
              <a:t>of</a:t>
            </a:r>
            <a:r>
              <a:rPr lang="en-US" sz="4400" spc="-110" dirty="0" smtClean="0"/>
              <a:t> </a:t>
            </a:r>
            <a:r>
              <a:rPr lang="en-US" sz="4400" spc="-30" dirty="0" smtClean="0"/>
              <a:t>inflammation</a:t>
            </a:r>
            <a:endParaRPr lang="en-US" sz="4400" dirty="0"/>
          </a:p>
        </p:txBody>
      </p:sp>
      <p:sp>
        <p:nvSpPr>
          <p:cNvPr id="3" name="object 3"/>
          <p:cNvSpPr/>
          <p:nvPr/>
        </p:nvSpPr>
        <p:spPr>
          <a:xfrm>
            <a:off x="5264727" y="2089672"/>
            <a:ext cx="3049847" cy="13393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12727" y="1949824"/>
            <a:ext cx="3060931" cy="147917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04800" y="1223406"/>
            <a:ext cx="4724400" cy="4625369"/>
          </a:xfrm>
          <a:prstGeom prst="rect">
            <a:avLst/>
          </a:prstGeom>
        </p:spPr>
        <p:txBody>
          <a:bodyPr vert="horz" wrap="square" lIns="0" tIns="68580" rIns="0" bIns="0" rtlCol="0">
            <a:spAutoFit/>
          </a:bodyPr>
          <a:lstStyle/>
          <a:p>
            <a:pPr marL="368300" marR="355600" indent="-343535">
              <a:lnSpc>
                <a:spcPts val="3450"/>
              </a:lnSpc>
              <a:spcBef>
                <a:spcPts val="540"/>
              </a:spcBef>
              <a:buFont typeface="Arial"/>
              <a:buChar char="•"/>
              <a:tabLst>
                <a:tab pos="368300" algn="l"/>
                <a:tab pos="368935" algn="l"/>
              </a:tabLst>
            </a:pPr>
            <a:r>
              <a:rPr sz="3200" dirty="0">
                <a:latin typeface="Calibri"/>
                <a:cs typeface="Calibri"/>
              </a:rPr>
              <a:t>4 </a:t>
            </a:r>
            <a:r>
              <a:rPr sz="3200" spc="-15" dirty="0">
                <a:latin typeface="Calibri"/>
                <a:cs typeface="Calibri"/>
              </a:rPr>
              <a:t>cardinal </a:t>
            </a:r>
            <a:r>
              <a:rPr sz="3200" spc="-5" dirty="0">
                <a:latin typeface="Calibri"/>
                <a:cs typeface="Calibri"/>
              </a:rPr>
              <a:t>signs  </a:t>
            </a:r>
            <a:r>
              <a:rPr sz="3200" spc="-5" dirty="0" smtClean="0">
                <a:latin typeface="Calibri"/>
                <a:cs typeface="Calibri"/>
              </a:rPr>
              <a:t>(</a:t>
            </a:r>
            <a:r>
              <a:rPr lang="en-US" sz="3200" spc="-5" dirty="0" smtClean="0">
                <a:latin typeface="Calibri"/>
                <a:cs typeface="Calibri"/>
              </a:rPr>
              <a:t>according to </a:t>
            </a:r>
            <a:r>
              <a:rPr sz="3200" spc="-5" dirty="0" err="1" smtClean="0">
                <a:latin typeface="Calibri"/>
                <a:cs typeface="Calibri"/>
              </a:rPr>
              <a:t>Celsus</a:t>
            </a:r>
            <a:r>
              <a:rPr sz="3200" spc="-5" dirty="0">
                <a:latin typeface="Calibri"/>
                <a:cs typeface="Calibri"/>
              </a:rPr>
              <a:t>)</a:t>
            </a:r>
            <a:endParaRPr sz="3200" dirty="0">
              <a:latin typeface="Calibri"/>
              <a:cs typeface="Calibri"/>
            </a:endParaRPr>
          </a:p>
          <a:p>
            <a:pPr marL="768985" lvl="1" indent="-287655">
              <a:lnSpc>
                <a:spcPct val="100000"/>
              </a:lnSpc>
              <a:spcBef>
                <a:spcPts val="310"/>
              </a:spcBef>
              <a:buFont typeface="Arial"/>
              <a:buChar char="–"/>
              <a:tabLst>
                <a:tab pos="769620" algn="l"/>
              </a:tabLst>
            </a:pPr>
            <a:r>
              <a:rPr lang="en-US" sz="3200" b="1" spc="-10" dirty="0" smtClean="0">
                <a:latin typeface="Calibri"/>
                <a:cs typeface="Calibri"/>
              </a:rPr>
              <a:t>Redness</a:t>
            </a:r>
            <a:endParaRPr lang="en-US" sz="3200" b="1" dirty="0" smtClean="0">
              <a:latin typeface="Calibri"/>
              <a:cs typeface="Calibri"/>
            </a:endParaRPr>
          </a:p>
          <a:p>
            <a:pPr marL="768985" lvl="1" indent="-287655">
              <a:lnSpc>
                <a:spcPct val="100000"/>
              </a:lnSpc>
              <a:spcBef>
                <a:spcPts val="335"/>
              </a:spcBef>
              <a:buFont typeface="Arial"/>
              <a:buChar char="–"/>
              <a:tabLst>
                <a:tab pos="769620" algn="l"/>
              </a:tabLst>
            </a:pPr>
            <a:r>
              <a:rPr lang="en-US" sz="3200" b="1" spc="-10" dirty="0" smtClean="0">
                <a:latin typeface="Calibri"/>
                <a:cs typeface="Calibri"/>
              </a:rPr>
              <a:t>Swelling</a:t>
            </a:r>
            <a:endParaRPr lang="en-US" sz="3200" b="1" dirty="0" smtClean="0">
              <a:latin typeface="Calibri"/>
              <a:cs typeface="Calibri"/>
            </a:endParaRPr>
          </a:p>
          <a:p>
            <a:pPr marL="768985" lvl="1" indent="-287655">
              <a:lnSpc>
                <a:spcPct val="100000"/>
              </a:lnSpc>
              <a:spcBef>
                <a:spcPts val="340"/>
              </a:spcBef>
              <a:buFont typeface="Arial"/>
              <a:buChar char="–"/>
              <a:tabLst>
                <a:tab pos="769620" algn="l"/>
              </a:tabLst>
            </a:pPr>
            <a:r>
              <a:rPr lang="en-US" sz="3200" b="1" spc="-10" dirty="0" smtClean="0">
                <a:latin typeface="Calibri"/>
                <a:cs typeface="Calibri"/>
              </a:rPr>
              <a:t>Heat</a:t>
            </a:r>
            <a:endParaRPr lang="en-US" sz="3200" b="1" dirty="0" smtClean="0">
              <a:latin typeface="Calibri"/>
              <a:cs typeface="Calibri"/>
            </a:endParaRPr>
          </a:p>
          <a:p>
            <a:pPr marL="768985" lvl="1" indent="-287655">
              <a:lnSpc>
                <a:spcPct val="100000"/>
              </a:lnSpc>
              <a:spcBef>
                <a:spcPts val="335"/>
              </a:spcBef>
              <a:buFont typeface="Arial"/>
              <a:buChar char="–"/>
              <a:tabLst>
                <a:tab pos="769620" algn="l"/>
              </a:tabLst>
            </a:pPr>
            <a:r>
              <a:rPr lang="en-US" sz="3200" b="1" spc="-10" dirty="0" smtClean="0">
                <a:latin typeface="Calibri"/>
                <a:cs typeface="Calibri"/>
              </a:rPr>
              <a:t>Pain</a:t>
            </a:r>
            <a:endParaRPr lang="en-US" sz="3200" b="1" dirty="0" smtClean="0">
              <a:latin typeface="Calibri"/>
              <a:cs typeface="Calibri"/>
            </a:endParaRPr>
          </a:p>
          <a:p>
            <a:pPr marL="368300" marR="424815" indent="-343535">
              <a:lnSpc>
                <a:spcPct val="90000"/>
              </a:lnSpc>
              <a:spcBef>
                <a:spcPts val="750"/>
              </a:spcBef>
              <a:buFont typeface="Arial"/>
              <a:buChar char="•"/>
              <a:tabLst>
                <a:tab pos="368300" algn="l"/>
                <a:tab pos="368935" algn="l"/>
              </a:tabLst>
            </a:pPr>
            <a:r>
              <a:rPr sz="3200" spc="5" dirty="0" smtClean="0">
                <a:latin typeface="Calibri"/>
                <a:cs typeface="Calibri"/>
              </a:rPr>
              <a:t>5</a:t>
            </a:r>
            <a:r>
              <a:rPr sz="3200" spc="7" baseline="25132" dirty="0" smtClean="0">
                <a:latin typeface="Calibri"/>
                <a:cs typeface="Calibri"/>
              </a:rPr>
              <a:t>th </a:t>
            </a:r>
            <a:r>
              <a:rPr sz="3200" spc="-5" dirty="0">
                <a:latin typeface="Calibri"/>
                <a:cs typeface="Calibri"/>
              </a:rPr>
              <a:t>sign </a:t>
            </a:r>
            <a:endParaRPr lang="en-US" sz="3200" spc="-5" dirty="0" smtClean="0">
              <a:latin typeface="Calibri"/>
              <a:cs typeface="Calibri"/>
            </a:endParaRPr>
          </a:p>
          <a:p>
            <a:pPr marL="24765" marR="424815">
              <a:lnSpc>
                <a:spcPct val="90000"/>
              </a:lnSpc>
              <a:spcBef>
                <a:spcPts val="750"/>
              </a:spcBef>
              <a:tabLst>
                <a:tab pos="368300" algn="l"/>
                <a:tab pos="368935" algn="l"/>
              </a:tabLst>
            </a:pPr>
            <a:r>
              <a:rPr lang="en-US" sz="3200" spc="-5" dirty="0" smtClean="0">
                <a:latin typeface="Calibri"/>
                <a:cs typeface="Calibri"/>
              </a:rPr>
              <a:t>- </a:t>
            </a:r>
            <a:r>
              <a:rPr lang="en-US" sz="3200" b="1" spc="-5" dirty="0" smtClean="0">
                <a:latin typeface="Calibri"/>
                <a:cs typeface="Calibri"/>
              </a:rPr>
              <a:t>Loss of  function </a:t>
            </a:r>
            <a:r>
              <a:rPr lang="en-US" sz="3200" dirty="0" smtClean="0">
                <a:latin typeface="Calibri"/>
                <a:cs typeface="Calibri"/>
              </a:rPr>
              <a:t>–</a:t>
            </a:r>
            <a:r>
              <a:rPr sz="3200" dirty="0" smtClean="0">
                <a:latin typeface="Calibri"/>
                <a:cs typeface="Calibri"/>
              </a:rPr>
              <a:t> </a:t>
            </a:r>
            <a:r>
              <a:rPr lang="en-US" sz="3200" dirty="0" smtClean="0">
                <a:latin typeface="Calibri"/>
                <a:cs typeface="Calibri"/>
              </a:rPr>
              <a:t>(according to</a:t>
            </a:r>
            <a:r>
              <a:rPr sz="3200" dirty="0" smtClean="0">
                <a:latin typeface="Calibri"/>
                <a:cs typeface="Calibri"/>
              </a:rPr>
              <a:t> </a:t>
            </a:r>
            <a:r>
              <a:rPr sz="3200" spc="-10" dirty="0" smtClean="0">
                <a:latin typeface="Calibri"/>
                <a:cs typeface="Calibri"/>
              </a:rPr>
              <a:t>Virchow</a:t>
            </a:r>
            <a:r>
              <a:rPr lang="en-US" sz="3200" spc="-10" dirty="0" smtClean="0">
                <a:latin typeface="Calibri"/>
                <a:cs typeface="Calibri"/>
              </a:rPr>
              <a:t>)</a:t>
            </a:r>
            <a:endParaRPr sz="3200" dirty="0">
              <a:latin typeface="Calibri"/>
              <a:cs typeface="Calibri"/>
            </a:endParaRPr>
          </a:p>
        </p:txBody>
      </p:sp>
      <p:sp>
        <p:nvSpPr>
          <p:cNvPr id="7" name="object 7"/>
          <p:cNvSpPr/>
          <p:nvPr/>
        </p:nvSpPr>
        <p:spPr>
          <a:xfrm>
            <a:off x="5264727" y="3429000"/>
            <a:ext cx="3049847" cy="188258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312727" y="3429000"/>
            <a:ext cx="3060931" cy="176559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4497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453068"/>
            <a:ext cx="7397558" cy="689932"/>
          </a:xfrm>
          <a:prstGeom prst="rect">
            <a:avLst/>
          </a:prstGeom>
        </p:spPr>
        <p:txBody>
          <a:bodyPr vert="horz" wrap="square" lIns="0" tIns="12700" rIns="0" bIns="0" rtlCol="0">
            <a:spAutoFit/>
          </a:bodyPr>
          <a:lstStyle/>
          <a:p>
            <a:pPr marL="12700">
              <a:lnSpc>
                <a:spcPct val="100000"/>
              </a:lnSpc>
              <a:spcBef>
                <a:spcPts val="100"/>
              </a:spcBef>
            </a:pPr>
            <a:r>
              <a:rPr lang="en-US" sz="4400" spc="-15" dirty="0" smtClean="0"/>
              <a:t>Types </a:t>
            </a:r>
            <a:r>
              <a:rPr lang="en-US" sz="4400" spc="-5" dirty="0" smtClean="0"/>
              <a:t>of</a:t>
            </a:r>
            <a:r>
              <a:rPr lang="en-US" sz="4400" spc="-55" dirty="0" smtClean="0"/>
              <a:t> </a:t>
            </a:r>
            <a:r>
              <a:rPr lang="en-US" sz="4400" spc="-30" dirty="0" smtClean="0"/>
              <a:t>inflammation</a:t>
            </a:r>
            <a:endParaRPr lang="en-US" sz="4400" dirty="0"/>
          </a:p>
        </p:txBody>
      </p:sp>
      <p:sp>
        <p:nvSpPr>
          <p:cNvPr id="4" name="object 4"/>
          <p:cNvSpPr txBox="1"/>
          <p:nvPr/>
        </p:nvSpPr>
        <p:spPr>
          <a:xfrm>
            <a:off x="1066800" y="1447800"/>
            <a:ext cx="10134600" cy="4783361"/>
          </a:xfrm>
          <a:prstGeom prst="rect">
            <a:avLst/>
          </a:prstGeom>
        </p:spPr>
        <p:txBody>
          <a:bodyPr vert="horz" wrap="square" lIns="0" tIns="12700" rIns="0" bIns="0" rtlCol="0">
            <a:spAutoFit/>
          </a:bodyPr>
          <a:lstStyle/>
          <a:p>
            <a:pPr marL="12700">
              <a:spcBef>
                <a:spcPts val="100"/>
              </a:spcBef>
              <a:tabLst>
                <a:tab pos="354965" algn="l"/>
                <a:tab pos="355600" algn="l"/>
              </a:tabLst>
            </a:pPr>
            <a:r>
              <a:rPr sz="3600" u="sng" dirty="0">
                <a:latin typeface="Calibri"/>
                <a:cs typeface="Calibri"/>
              </a:rPr>
              <a:t>Mainly </a:t>
            </a:r>
            <a:r>
              <a:rPr sz="3600" u="sng" spc="-5" dirty="0">
                <a:latin typeface="Calibri"/>
                <a:cs typeface="Calibri"/>
              </a:rPr>
              <a:t>of </a:t>
            </a:r>
            <a:r>
              <a:rPr sz="3600" u="sng" dirty="0">
                <a:latin typeface="Calibri"/>
                <a:cs typeface="Calibri"/>
              </a:rPr>
              <a:t>2 </a:t>
            </a:r>
            <a:r>
              <a:rPr sz="3600" u="sng" spc="-5" dirty="0">
                <a:latin typeface="Calibri"/>
                <a:cs typeface="Calibri"/>
              </a:rPr>
              <a:t>types i.e. </a:t>
            </a:r>
            <a:r>
              <a:rPr sz="3600" u="sng" spc="-10" dirty="0">
                <a:latin typeface="Calibri"/>
                <a:cs typeface="Calibri"/>
              </a:rPr>
              <a:t>acute </a:t>
            </a:r>
            <a:r>
              <a:rPr sz="3600" u="sng" dirty="0">
                <a:latin typeface="Calibri"/>
                <a:cs typeface="Calibri"/>
              </a:rPr>
              <a:t>and</a:t>
            </a:r>
            <a:r>
              <a:rPr sz="3600" u="sng" spc="-40" dirty="0">
                <a:latin typeface="Calibri"/>
                <a:cs typeface="Calibri"/>
              </a:rPr>
              <a:t> </a:t>
            </a:r>
            <a:r>
              <a:rPr sz="3600" u="sng" spc="-15" dirty="0">
                <a:latin typeface="Calibri"/>
                <a:cs typeface="Calibri"/>
              </a:rPr>
              <a:t>chronic</a:t>
            </a:r>
            <a:endParaRPr sz="3600" u="sng" dirty="0">
              <a:latin typeface="Calibri"/>
              <a:cs typeface="Calibri"/>
            </a:endParaRPr>
          </a:p>
          <a:p>
            <a:pPr marL="355600" indent="-342900">
              <a:buFont typeface="Arial"/>
              <a:buChar char="•"/>
              <a:tabLst>
                <a:tab pos="354965" algn="l"/>
                <a:tab pos="355600" algn="l"/>
              </a:tabLst>
            </a:pPr>
            <a:r>
              <a:rPr sz="3600" b="1" spc="-10" dirty="0">
                <a:latin typeface="Calibri"/>
                <a:cs typeface="Calibri"/>
              </a:rPr>
              <a:t>Acute</a:t>
            </a:r>
            <a:r>
              <a:rPr sz="3600" b="1" spc="-35" dirty="0">
                <a:latin typeface="Calibri"/>
                <a:cs typeface="Calibri"/>
              </a:rPr>
              <a:t> </a:t>
            </a:r>
            <a:r>
              <a:rPr sz="3600" b="1" spc="-10" dirty="0">
                <a:latin typeface="Calibri"/>
                <a:cs typeface="Calibri"/>
              </a:rPr>
              <a:t>Inflammation</a:t>
            </a:r>
            <a:endParaRPr sz="3600" dirty="0">
              <a:latin typeface="Calibri"/>
              <a:cs typeface="Calibri"/>
            </a:endParaRPr>
          </a:p>
          <a:p>
            <a:pPr marL="756285" lvl="1" indent="-287020">
              <a:spcBef>
                <a:spcPts val="15"/>
              </a:spcBef>
              <a:buFont typeface="Arial"/>
              <a:buChar char="–"/>
              <a:tabLst>
                <a:tab pos="756920" algn="l"/>
              </a:tabLst>
            </a:pPr>
            <a:r>
              <a:rPr sz="3200" spc="-5" dirty="0">
                <a:latin typeface="Calibri"/>
                <a:cs typeface="Calibri"/>
              </a:rPr>
              <a:t>short</a:t>
            </a:r>
            <a:r>
              <a:rPr sz="3200" spc="-25" dirty="0">
                <a:latin typeface="Calibri"/>
                <a:cs typeface="Calibri"/>
              </a:rPr>
              <a:t> </a:t>
            </a:r>
            <a:r>
              <a:rPr sz="3200" spc="-10" dirty="0">
                <a:latin typeface="Calibri"/>
                <a:cs typeface="Calibri"/>
              </a:rPr>
              <a:t>duration</a:t>
            </a:r>
            <a:endParaRPr sz="3200" dirty="0">
              <a:latin typeface="Calibri"/>
              <a:cs typeface="Calibri"/>
            </a:endParaRPr>
          </a:p>
          <a:p>
            <a:pPr marL="756285" marR="502284" lvl="1" indent="-287020">
              <a:spcBef>
                <a:spcPts val="600"/>
              </a:spcBef>
              <a:buFont typeface="Arial"/>
              <a:buChar char="–"/>
              <a:tabLst>
                <a:tab pos="756920" algn="l"/>
              </a:tabLst>
            </a:pPr>
            <a:r>
              <a:rPr sz="3200" spc="-10" dirty="0">
                <a:latin typeface="Calibri"/>
                <a:cs typeface="Calibri"/>
              </a:rPr>
              <a:t>represents </a:t>
            </a:r>
            <a:r>
              <a:rPr sz="3200" dirty="0">
                <a:latin typeface="Calibri"/>
                <a:cs typeface="Calibri"/>
              </a:rPr>
              <a:t>the early </a:t>
            </a:r>
            <a:r>
              <a:rPr sz="3200" spc="-5" dirty="0">
                <a:latin typeface="Calibri"/>
                <a:cs typeface="Calibri"/>
              </a:rPr>
              <a:t>body reaction- </a:t>
            </a:r>
            <a:r>
              <a:rPr sz="3200" spc="-15" dirty="0">
                <a:latin typeface="Calibri"/>
                <a:cs typeface="Calibri"/>
              </a:rPr>
              <a:t>followed </a:t>
            </a:r>
            <a:r>
              <a:rPr sz="3200" spc="-10" dirty="0">
                <a:latin typeface="Calibri"/>
                <a:cs typeface="Calibri"/>
              </a:rPr>
              <a:t>by  </a:t>
            </a:r>
            <a:r>
              <a:rPr sz="3200" spc="-5" dirty="0">
                <a:latin typeface="Calibri"/>
                <a:cs typeface="Calibri"/>
              </a:rPr>
              <a:t>healing</a:t>
            </a:r>
            <a:endParaRPr sz="3200" dirty="0">
              <a:latin typeface="Calibri"/>
              <a:cs typeface="Calibri"/>
            </a:endParaRPr>
          </a:p>
          <a:p>
            <a:pPr marL="355600" indent="-342900">
              <a:buFont typeface="Arial"/>
              <a:buChar char="•"/>
              <a:tabLst>
                <a:tab pos="354965" algn="l"/>
                <a:tab pos="355600" algn="l"/>
              </a:tabLst>
            </a:pPr>
            <a:r>
              <a:rPr sz="3600" b="1" spc="-10" dirty="0">
                <a:latin typeface="Calibri"/>
                <a:cs typeface="Calibri"/>
              </a:rPr>
              <a:t>Chronic</a:t>
            </a:r>
            <a:r>
              <a:rPr sz="3600" b="1" spc="-5" dirty="0">
                <a:latin typeface="Calibri"/>
                <a:cs typeface="Calibri"/>
              </a:rPr>
              <a:t> </a:t>
            </a:r>
            <a:r>
              <a:rPr sz="3600" b="1" spc="-10" dirty="0">
                <a:latin typeface="Calibri"/>
                <a:cs typeface="Calibri"/>
              </a:rPr>
              <a:t>inflammation</a:t>
            </a:r>
            <a:endParaRPr sz="3600" dirty="0">
              <a:latin typeface="Calibri"/>
              <a:cs typeface="Calibri"/>
            </a:endParaRPr>
          </a:p>
          <a:p>
            <a:pPr marL="756285" lvl="1" indent="-287020">
              <a:spcBef>
                <a:spcPts val="15"/>
              </a:spcBef>
              <a:buFont typeface="Arial"/>
              <a:buChar char="–"/>
              <a:tabLst>
                <a:tab pos="756920" algn="l"/>
              </a:tabLst>
            </a:pPr>
            <a:r>
              <a:rPr sz="3200" spc="-10" dirty="0">
                <a:latin typeface="Calibri"/>
                <a:cs typeface="Calibri"/>
              </a:rPr>
              <a:t>longer</a:t>
            </a:r>
            <a:r>
              <a:rPr sz="3200" spc="-15" dirty="0">
                <a:latin typeface="Calibri"/>
                <a:cs typeface="Calibri"/>
              </a:rPr>
              <a:t> </a:t>
            </a:r>
            <a:r>
              <a:rPr sz="3200" spc="-10" dirty="0">
                <a:latin typeface="Calibri"/>
                <a:cs typeface="Calibri"/>
              </a:rPr>
              <a:t>duration</a:t>
            </a:r>
            <a:endParaRPr sz="3200" dirty="0">
              <a:latin typeface="Calibri"/>
              <a:cs typeface="Calibri"/>
            </a:endParaRPr>
          </a:p>
          <a:p>
            <a:pPr marL="756285" marR="634365" lvl="1" indent="-287020">
              <a:spcBef>
                <a:spcPts val="600"/>
              </a:spcBef>
              <a:buFont typeface="Arial"/>
              <a:buChar char="–"/>
              <a:tabLst>
                <a:tab pos="756920" algn="l"/>
              </a:tabLst>
            </a:pPr>
            <a:r>
              <a:rPr sz="3200" spc="-10" dirty="0">
                <a:latin typeface="Calibri"/>
                <a:cs typeface="Calibri"/>
              </a:rPr>
              <a:t>causative agent </a:t>
            </a:r>
            <a:r>
              <a:rPr sz="3200" spc="-5" dirty="0">
                <a:latin typeface="Calibri"/>
                <a:cs typeface="Calibri"/>
              </a:rPr>
              <a:t>of acute inflammation </a:t>
            </a:r>
            <a:r>
              <a:rPr sz="3200" spc="-10" dirty="0">
                <a:latin typeface="Calibri"/>
                <a:cs typeface="Calibri"/>
              </a:rPr>
              <a:t>persists  </a:t>
            </a:r>
            <a:r>
              <a:rPr sz="3200" spc="-25" dirty="0">
                <a:latin typeface="Calibri"/>
                <a:cs typeface="Calibri"/>
              </a:rPr>
              <a:t>for </a:t>
            </a:r>
            <a:r>
              <a:rPr sz="3200" dirty="0">
                <a:latin typeface="Calibri"/>
                <a:cs typeface="Calibri"/>
              </a:rPr>
              <a:t>a </a:t>
            </a:r>
            <a:r>
              <a:rPr sz="3200" spc="-5" dirty="0">
                <a:latin typeface="Calibri"/>
                <a:cs typeface="Calibri"/>
              </a:rPr>
              <a:t>long</a:t>
            </a:r>
            <a:r>
              <a:rPr sz="3200" spc="20" dirty="0">
                <a:latin typeface="Calibri"/>
                <a:cs typeface="Calibri"/>
              </a:rPr>
              <a:t> </a:t>
            </a:r>
            <a:r>
              <a:rPr sz="3200" dirty="0" smtClean="0">
                <a:latin typeface="Calibri"/>
                <a:cs typeface="Calibri"/>
              </a:rPr>
              <a:t>time</a:t>
            </a:r>
            <a:endParaRPr sz="3200" dirty="0">
              <a:latin typeface="Calibri"/>
              <a:cs typeface="Calibri"/>
            </a:endParaRPr>
          </a:p>
        </p:txBody>
      </p:sp>
    </p:spTree>
    <p:extLst>
      <p:ext uri="{BB962C8B-B14F-4D97-AF65-F5344CB8AC3E}">
        <p14:creationId xmlns:p14="http://schemas.microsoft.com/office/powerpoint/2010/main" val="1162325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4294967295"/>
          </p:nvPr>
        </p:nvSpPr>
        <p:spPr>
          <a:xfrm>
            <a:off x="369455" y="336177"/>
            <a:ext cx="10987424" cy="6401753"/>
          </a:xfrm>
        </p:spPr>
        <p:txBody>
          <a:bodyPr>
            <a:normAutofit lnSpcReduction="10000"/>
          </a:bodyPr>
          <a:lstStyle/>
          <a:p>
            <a:pPr marL="0" indent="0">
              <a:buNone/>
            </a:pPr>
            <a:r>
              <a:rPr lang="en-US" sz="3200" b="1" u="sng" dirty="0"/>
              <a:t>INFLAMMATORY RESPONSE/PROCESS/THE PROCESS OF </a:t>
            </a:r>
            <a:r>
              <a:rPr lang="en-US" sz="3200" b="1" u="sng" dirty="0" smtClean="0"/>
              <a:t>INFLAMMATION</a:t>
            </a:r>
          </a:p>
          <a:p>
            <a:pPr marL="0" indent="0">
              <a:buNone/>
            </a:pPr>
            <a:endParaRPr lang="en-US" sz="3200" dirty="0"/>
          </a:p>
          <a:p>
            <a:pPr marL="0" indent="0">
              <a:buNone/>
            </a:pPr>
            <a:r>
              <a:rPr lang="en-US" sz="3200" dirty="0"/>
              <a:t>Involves the following events</a:t>
            </a:r>
            <a:r>
              <a:rPr lang="en-US" sz="3200" dirty="0" smtClean="0"/>
              <a:t>:</a:t>
            </a:r>
          </a:p>
          <a:p>
            <a:pPr marL="0" indent="0">
              <a:buNone/>
            </a:pPr>
            <a:endParaRPr lang="en-US" sz="3200" dirty="0"/>
          </a:p>
          <a:p>
            <a:pPr marL="0" lvl="0" indent="0">
              <a:buNone/>
            </a:pPr>
            <a:r>
              <a:rPr lang="en-US" sz="3200" b="1" u="sng" dirty="0"/>
              <a:t>VASCULAR EVENTS/RESPONSE</a:t>
            </a:r>
            <a:endParaRPr lang="en-US" sz="3200" dirty="0"/>
          </a:p>
          <a:p>
            <a:pPr marL="514350" lvl="0" indent="-514350">
              <a:buFont typeface="+mj-lt"/>
              <a:buAutoNum type="alphaLcParenR"/>
            </a:pPr>
            <a:r>
              <a:rPr lang="en-US" sz="3200" dirty="0"/>
              <a:t>Hemodynamic changes</a:t>
            </a:r>
          </a:p>
          <a:p>
            <a:pPr marL="514350" lvl="0" indent="-514350">
              <a:buFont typeface="+mj-lt"/>
              <a:buAutoNum type="alphaLcParenR"/>
            </a:pPr>
            <a:r>
              <a:rPr lang="en-US" sz="3200" dirty="0"/>
              <a:t>Altered vascular </a:t>
            </a:r>
            <a:r>
              <a:rPr lang="en-US" sz="3200" dirty="0" smtClean="0"/>
              <a:t>permeability</a:t>
            </a:r>
          </a:p>
          <a:p>
            <a:pPr marL="514350" lvl="0" indent="-514350">
              <a:buFont typeface="+mj-lt"/>
              <a:buAutoNum type="alphaLcParenR"/>
            </a:pPr>
            <a:endParaRPr lang="en-US" sz="3200" dirty="0"/>
          </a:p>
          <a:p>
            <a:pPr marL="0" lvl="0" indent="0">
              <a:buNone/>
            </a:pPr>
            <a:r>
              <a:rPr lang="en-US" sz="3200" b="1" u="sng" dirty="0"/>
              <a:t>CELLULAR EVENTS/RESPONSE</a:t>
            </a:r>
            <a:endParaRPr lang="en-US" sz="3200" dirty="0"/>
          </a:p>
          <a:p>
            <a:pPr marL="514350" lvl="0" indent="-514350">
              <a:buFont typeface="+mj-lt"/>
              <a:buAutoNum type="alphaLcParenR"/>
            </a:pPr>
            <a:r>
              <a:rPr lang="en-US" sz="3200" dirty="0"/>
              <a:t>Exudation of leukocytes</a:t>
            </a:r>
          </a:p>
          <a:p>
            <a:pPr marL="514350" lvl="0" indent="-514350">
              <a:buFont typeface="+mj-lt"/>
              <a:buAutoNum type="alphaLcParenR"/>
            </a:pPr>
            <a:r>
              <a:rPr lang="en-US" sz="3200" dirty="0"/>
              <a:t>Phagocytosis</a:t>
            </a:r>
          </a:p>
          <a:p>
            <a:endParaRPr lang="en-US" sz="3200" dirty="0"/>
          </a:p>
        </p:txBody>
      </p:sp>
    </p:spTree>
    <p:extLst>
      <p:ext uri="{BB962C8B-B14F-4D97-AF65-F5344CB8AC3E}">
        <p14:creationId xmlns:p14="http://schemas.microsoft.com/office/powerpoint/2010/main" val="396026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197590" cy="4652010"/>
          </a:xfrm>
        </p:spPr>
        <p:txBody>
          <a:bodyPr>
            <a:noAutofit/>
          </a:bodyPr>
          <a:lstStyle/>
          <a:p>
            <a:r>
              <a:rPr lang="en-US" sz="3200" b="1" u="sng" dirty="0"/>
              <a:t>VASCULAR </a:t>
            </a:r>
            <a:r>
              <a:rPr lang="en-US" sz="3200" b="1" u="sng" dirty="0" smtClean="0"/>
              <a:t>EVENTS/RESPONSE</a:t>
            </a:r>
          </a:p>
          <a:p>
            <a:pPr marL="457200" indent="-457200">
              <a:buFont typeface="Arial" pitchFamily="34" charset="0"/>
              <a:buChar char="•"/>
            </a:pPr>
            <a:endParaRPr lang="en-US" sz="3200" dirty="0"/>
          </a:p>
          <a:p>
            <a:pPr lvl="0"/>
            <a:r>
              <a:rPr lang="en-US" sz="3200" b="1" u="sng" dirty="0" smtClean="0"/>
              <a:t>a) Hemodynamic changes</a:t>
            </a:r>
          </a:p>
          <a:p>
            <a:pPr marL="514350" lvl="0" indent="-514350">
              <a:buFont typeface="Arial" pitchFamily="34" charset="0"/>
              <a:buChar char="•"/>
            </a:pPr>
            <a:endParaRPr lang="en-US" sz="3200" dirty="0"/>
          </a:p>
          <a:p>
            <a:pPr marL="457200" lvl="0" indent="-457200">
              <a:buFont typeface="Arial" pitchFamily="34" charset="0"/>
              <a:buChar char="•"/>
            </a:pPr>
            <a:r>
              <a:rPr lang="en-US" sz="3200" b="1" dirty="0"/>
              <a:t>Transient vasoconstriction: </a:t>
            </a:r>
            <a:r>
              <a:rPr lang="en-US" sz="3200" dirty="0"/>
              <a:t>Is the immediate vascular response </a:t>
            </a:r>
            <a:r>
              <a:rPr lang="en-US" sz="3200" dirty="0" smtClean="0"/>
              <a:t>to </a:t>
            </a:r>
            <a:r>
              <a:rPr lang="en-US" sz="3200" dirty="0"/>
              <a:t>achieve hemostasis irrespective of type of injury .</a:t>
            </a:r>
          </a:p>
          <a:p>
            <a:pPr marL="457200" lvl="0" indent="-457200">
              <a:buFont typeface="Arial" pitchFamily="34" charset="0"/>
              <a:buChar char="•"/>
            </a:pPr>
            <a:r>
              <a:rPr lang="en-US" sz="3200" b="1" dirty="0"/>
              <a:t>Persistent progressive vasodilation: </a:t>
            </a:r>
            <a:r>
              <a:rPr lang="en-US" sz="3200" dirty="0"/>
              <a:t>Involves mainly arterioles but to a lesser </a:t>
            </a:r>
            <a:r>
              <a:rPr lang="en-US" sz="3200" dirty="0" smtClean="0"/>
              <a:t>extent, </a:t>
            </a:r>
            <a:r>
              <a:rPr lang="en-US" sz="3200" dirty="0"/>
              <a:t>capillaries. It results in increased blood volume in the micro-vascular bed of the site of acute inflammation.</a:t>
            </a:r>
          </a:p>
          <a:p>
            <a:pPr marL="457200" lvl="0" indent="-457200">
              <a:buFont typeface="Arial" pitchFamily="34" charset="0"/>
              <a:buChar char="•"/>
            </a:pPr>
            <a:r>
              <a:rPr lang="en-US" sz="3200" b="1" dirty="0"/>
              <a:t>Elevated local hydrostatic pressure: </a:t>
            </a:r>
            <a:r>
              <a:rPr lang="en-US" sz="3200" dirty="0"/>
              <a:t>Caused by progressive vasodilation which results in transudation of fluid into the local site causing edema.</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3582986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381000" y="381000"/>
            <a:ext cx="11506200" cy="5724644"/>
          </a:xfrm>
        </p:spPr>
        <p:txBody>
          <a:bodyPr>
            <a:normAutofit fontScale="92500" lnSpcReduction="10000"/>
          </a:bodyPr>
          <a:lstStyle/>
          <a:p>
            <a:r>
              <a:rPr lang="en-US" sz="3200" b="1" u="sng" dirty="0" smtClean="0"/>
              <a:t>MAIN OBJECTIVE:</a:t>
            </a:r>
            <a:endParaRPr lang="en-US" sz="3200" dirty="0" smtClean="0"/>
          </a:p>
          <a:p>
            <a:pPr lvl="0"/>
            <a:r>
              <a:rPr lang="en-US" sz="3200" dirty="0" smtClean="0"/>
              <a:t>To </a:t>
            </a:r>
            <a:r>
              <a:rPr lang="en-US" sz="3200" dirty="0"/>
              <a:t>acquire knowledge on medical-surgical nursing and develop skills and attitudes in the management of patients with medical and surgical conditions</a:t>
            </a:r>
            <a:r>
              <a:rPr lang="en-US" sz="3200" dirty="0" smtClean="0"/>
              <a:t>.</a:t>
            </a:r>
          </a:p>
          <a:p>
            <a:pPr lvl="0"/>
            <a:endParaRPr lang="en-US" sz="3200" dirty="0"/>
          </a:p>
          <a:p>
            <a:r>
              <a:rPr lang="en-US" sz="3200" b="1" u="sng" dirty="0"/>
              <a:t>SUB-OBJECTIVES</a:t>
            </a:r>
            <a:endParaRPr lang="en-US" sz="3200" dirty="0"/>
          </a:p>
          <a:p>
            <a:pPr lvl="0"/>
            <a:r>
              <a:rPr lang="en-US" sz="3200" dirty="0"/>
              <a:t>The student will be able to</a:t>
            </a:r>
            <a:r>
              <a:rPr lang="en-US" sz="3200" dirty="0" smtClean="0"/>
              <a:t>:</a:t>
            </a:r>
          </a:p>
          <a:p>
            <a:pPr lvl="0"/>
            <a:endParaRPr lang="en-US" sz="2000" dirty="0"/>
          </a:p>
          <a:p>
            <a:pPr marL="514350" lvl="0" indent="-514350">
              <a:buFont typeface="+mj-lt"/>
              <a:buAutoNum type="arabicPeriod"/>
            </a:pPr>
            <a:r>
              <a:rPr lang="en-US" sz="3200" dirty="0"/>
              <a:t>Discuss historical development of Medicine and Surgery.</a:t>
            </a:r>
          </a:p>
          <a:p>
            <a:pPr marL="514350" lvl="0" indent="-514350">
              <a:buFont typeface="+mj-lt"/>
              <a:buAutoNum type="arabicPeriod"/>
            </a:pPr>
            <a:r>
              <a:rPr lang="en-US" sz="3200" dirty="0"/>
              <a:t>Classify the disease/condition according to their </a:t>
            </a:r>
            <a:r>
              <a:rPr lang="en-US" sz="3200" dirty="0" smtClean="0"/>
              <a:t>etiology</a:t>
            </a:r>
            <a:r>
              <a:rPr lang="en-US" sz="3200" dirty="0"/>
              <a:t>.</a:t>
            </a:r>
          </a:p>
          <a:p>
            <a:pPr marL="514350" lvl="0" indent="-514350">
              <a:buFont typeface="+mj-lt"/>
              <a:buAutoNum type="arabicPeriod"/>
            </a:pPr>
            <a:r>
              <a:rPr lang="en-US" sz="3200" dirty="0"/>
              <a:t>Describe the disease process </a:t>
            </a:r>
            <a:r>
              <a:rPr lang="en-US" sz="3200" dirty="0" smtClean="0"/>
              <a:t>(</a:t>
            </a:r>
            <a:r>
              <a:rPr lang="en-US" sz="3200" i="1" dirty="0" smtClean="0"/>
              <a:t>Pathophysiology</a:t>
            </a:r>
            <a:r>
              <a:rPr lang="en-US" sz="3200" dirty="0" smtClean="0"/>
              <a:t>)</a:t>
            </a:r>
            <a:endParaRPr lang="en-US" sz="3200" dirty="0"/>
          </a:p>
          <a:p>
            <a:pPr marL="514350" lvl="0" indent="-514350">
              <a:buFont typeface="+mj-lt"/>
              <a:buAutoNum type="arabicPeriod"/>
            </a:pPr>
            <a:r>
              <a:rPr lang="en-US" sz="3200" dirty="0"/>
              <a:t>Describe common medical-surgical </a:t>
            </a:r>
            <a:r>
              <a:rPr lang="en-US" sz="3200" dirty="0" smtClean="0"/>
              <a:t>conditions</a:t>
            </a:r>
            <a:endParaRPr lang="en-US" sz="3200" dirty="0"/>
          </a:p>
        </p:txBody>
      </p:sp>
    </p:spTree>
    <p:extLst>
      <p:ext uri="{BB962C8B-B14F-4D97-AF65-F5344CB8AC3E}">
        <p14:creationId xmlns:p14="http://schemas.microsoft.com/office/powerpoint/2010/main" val="38017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11197590" cy="1477328"/>
          </a:xfrm>
        </p:spPr>
        <p:txBody>
          <a:bodyPr/>
          <a:lstStyle/>
          <a:p>
            <a:pPr marL="457200" lvl="0" indent="-457200">
              <a:buFont typeface="Arial" pitchFamily="34" charset="0"/>
              <a:buChar char="•"/>
            </a:pPr>
            <a:r>
              <a:rPr lang="en-US" sz="3200" dirty="0"/>
              <a:t>Slowing/stasis of microcirculation </a:t>
            </a:r>
            <a:r>
              <a:rPr lang="en-US" sz="3200" dirty="0" smtClean="0"/>
              <a:t>follows, </a:t>
            </a:r>
            <a:r>
              <a:rPr lang="en-US" sz="3200" dirty="0"/>
              <a:t>causing increased concentration of RBCs and thus raised blood viscosity</a:t>
            </a:r>
            <a:r>
              <a:rPr lang="en-US" sz="3200" dirty="0" smtClean="0"/>
              <a:t>.</a:t>
            </a:r>
            <a:endParaRPr lang="en-US" sz="3200" dirty="0"/>
          </a:p>
          <a:p>
            <a:pPr marL="457200" indent="-457200">
              <a:buFont typeface="Arial" pitchFamily="34" charset="0"/>
              <a:buChar char="•"/>
            </a:pPr>
            <a:endParaRPr lang="en-US" sz="3200" dirty="0"/>
          </a:p>
        </p:txBody>
      </p:sp>
      <p:pic>
        <p:nvPicPr>
          <p:cNvPr id="2" name="Picture 1"/>
          <p:cNvPicPr>
            <a:picLocks noChangeAspect="1"/>
          </p:cNvPicPr>
          <p:nvPr/>
        </p:nvPicPr>
        <p:blipFill>
          <a:blip r:embed="rId2"/>
          <a:stretch>
            <a:fillRect/>
          </a:stretch>
        </p:blipFill>
        <p:spPr>
          <a:xfrm>
            <a:off x="457200" y="2006250"/>
            <a:ext cx="11197589" cy="4242150"/>
          </a:xfrm>
          <a:prstGeom prst="rect">
            <a:avLst/>
          </a:prstGeom>
        </p:spPr>
      </p:pic>
    </p:spTree>
    <p:extLst>
      <p:ext uri="{BB962C8B-B14F-4D97-AF65-F5344CB8AC3E}">
        <p14:creationId xmlns:p14="http://schemas.microsoft.com/office/powerpoint/2010/main" val="140637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11197590" cy="4652010"/>
          </a:xfrm>
        </p:spPr>
        <p:txBody>
          <a:bodyPr>
            <a:noAutofit/>
          </a:bodyPr>
          <a:lstStyle/>
          <a:p>
            <a:pPr marL="514350" lvl="0" indent="-514350">
              <a:buAutoNum type="alphaLcParenR" startAt="2"/>
            </a:pPr>
            <a:r>
              <a:rPr lang="en-US" sz="3200" b="1" u="sng" dirty="0" smtClean="0"/>
              <a:t>Altered </a:t>
            </a:r>
            <a:r>
              <a:rPr lang="en-US" sz="3200" b="1" u="sng" dirty="0"/>
              <a:t>vascular –</a:t>
            </a:r>
            <a:r>
              <a:rPr lang="en-US" sz="3200" b="1" u="sng" dirty="0" smtClean="0"/>
              <a:t>permeability</a:t>
            </a:r>
          </a:p>
          <a:p>
            <a:pPr marL="514350" lvl="0" indent="-514350">
              <a:buAutoNum type="alphaLcParenR" startAt="2"/>
            </a:pPr>
            <a:endParaRPr lang="en-US" sz="3200" dirty="0"/>
          </a:p>
          <a:p>
            <a:r>
              <a:rPr lang="en-US" sz="3200" dirty="0"/>
              <a:t> There are two mechanisms </a:t>
            </a:r>
            <a:r>
              <a:rPr lang="en-US" sz="3200" dirty="0" smtClean="0"/>
              <a:t>–:</a:t>
            </a:r>
          </a:p>
          <a:p>
            <a:endParaRPr lang="en-US" sz="3200" dirty="0"/>
          </a:p>
          <a:p>
            <a:pPr marL="457200" indent="-457200">
              <a:buFont typeface="Arial" panose="020B0604020202020204" pitchFamily="34" charset="0"/>
              <a:buChar char="•"/>
            </a:pPr>
            <a:r>
              <a:rPr lang="en-US" sz="3200" dirty="0" smtClean="0"/>
              <a:t>Chemical </a:t>
            </a:r>
            <a:r>
              <a:rPr lang="en-US" sz="3200" dirty="0"/>
              <a:t>mediators of acute inflammation may cause retraction of endothelial </a:t>
            </a:r>
            <a:r>
              <a:rPr lang="en-US" sz="3200" dirty="0" smtClean="0"/>
              <a:t>cells, leaving </a:t>
            </a:r>
            <a:r>
              <a:rPr lang="en-US" sz="3200" dirty="0"/>
              <a:t>intercellular gaps </a:t>
            </a:r>
            <a:r>
              <a:rPr lang="en-US" sz="3200" b="1" dirty="0"/>
              <a:t>(</a:t>
            </a:r>
            <a:r>
              <a:rPr lang="en-US" sz="3200" b="1" i="1" dirty="0"/>
              <a:t>chemical mediated vascular leakage</a:t>
            </a:r>
            <a:r>
              <a:rPr lang="en-US" sz="3200" b="1" dirty="0"/>
              <a:t>).</a:t>
            </a:r>
          </a:p>
          <a:p>
            <a:pPr marL="457200" indent="-457200">
              <a:buFont typeface="Arial" panose="020B0604020202020204" pitchFamily="34" charset="0"/>
              <a:buChar char="•"/>
            </a:pPr>
            <a:r>
              <a:rPr lang="en-US" sz="3200" dirty="0" smtClean="0"/>
              <a:t>Toxins </a:t>
            </a:r>
            <a:r>
              <a:rPr lang="en-US" sz="3200" dirty="0"/>
              <a:t>and physical agents may cause necrosis of vascular endothelium, leading </a:t>
            </a:r>
            <a:r>
              <a:rPr lang="en-US" sz="3200" dirty="0" smtClean="0"/>
              <a:t>to abnormal </a:t>
            </a:r>
            <a:r>
              <a:rPr lang="en-US" sz="3200" dirty="0"/>
              <a:t>leakage </a:t>
            </a:r>
            <a:r>
              <a:rPr lang="en-US" sz="3200" b="1" dirty="0"/>
              <a:t>(</a:t>
            </a:r>
            <a:r>
              <a:rPr lang="en-US" sz="3200" b="1" i="1" dirty="0"/>
              <a:t>injury induced vascular leakage</a:t>
            </a:r>
            <a:r>
              <a:rPr lang="en-US" sz="3200" b="1" dirty="0"/>
              <a:t>).</a:t>
            </a:r>
          </a:p>
        </p:txBody>
      </p:sp>
    </p:spTree>
    <p:extLst>
      <p:ext uri="{BB962C8B-B14F-4D97-AF65-F5344CB8AC3E}">
        <p14:creationId xmlns:p14="http://schemas.microsoft.com/office/powerpoint/2010/main" val="2923098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11430000" cy="6248400"/>
          </a:xfrm>
        </p:spPr>
        <p:txBody>
          <a:bodyPr>
            <a:noAutofit/>
          </a:bodyPr>
          <a:lstStyle/>
          <a:p>
            <a:r>
              <a:rPr lang="en-US" sz="3200" b="1" u="sng" dirty="0"/>
              <a:t>CELLULAR </a:t>
            </a:r>
            <a:r>
              <a:rPr lang="en-US" sz="3200" b="1" u="sng" dirty="0" smtClean="0"/>
              <a:t>EVENTS/RESPONSE</a:t>
            </a:r>
            <a:endParaRPr lang="en-US" sz="3200" dirty="0"/>
          </a:p>
          <a:p>
            <a:pPr lvl="0"/>
            <a:r>
              <a:rPr lang="en-US" sz="3200" dirty="0"/>
              <a:t>Includes</a:t>
            </a:r>
            <a:r>
              <a:rPr lang="en-US" sz="3200" dirty="0" smtClean="0"/>
              <a:t>:</a:t>
            </a:r>
          </a:p>
          <a:p>
            <a:pPr lvl="0"/>
            <a:endParaRPr lang="en-US" sz="3200" dirty="0"/>
          </a:p>
          <a:p>
            <a:r>
              <a:rPr lang="en-US" sz="3200" b="1" u="sng" dirty="0" err="1" smtClean="0"/>
              <a:t>i</a:t>
            </a:r>
            <a:r>
              <a:rPr lang="en-US" sz="3200" b="1" u="sng" dirty="0" smtClean="0"/>
              <a:t>) </a:t>
            </a:r>
            <a:r>
              <a:rPr lang="en-US" sz="3200" b="1" u="sng" dirty="0"/>
              <a:t>Formation of the Cellular Exudate</a:t>
            </a:r>
          </a:p>
          <a:p>
            <a:r>
              <a:rPr lang="en-US" sz="3200" i="1" dirty="0" smtClean="0"/>
              <a:t>How </a:t>
            </a:r>
            <a:r>
              <a:rPr lang="en-US" sz="3200" i="1" dirty="0"/>
              <a:t>do white blood cells get out of the circulation and into the area where they are needed</a:t>
            </a:r>
            <a:r>
              <a:rPr lang="en-US" sz="3200" i="1" dirty="0" smtClean="0"/>
              <a:t>?</a:t>
            </a:r>
          </a:p>
          <a:p>
            <a:pPr marL="457200" indent="-457200">
              <a:buFont typeface="Arial" panose="020B0604020202020204" pitchFamily="34" charset="0"/>
              <a:buChar char="•"/>
            </a:pPr>
            <a:r>
              <a:rPr lang="en-US" sz="3200" dirty="0" smtClean="0"/>
              <a:t>The </a:t>
            </a:r>
            <a:r>
              <a:rPr lang="en-US" sz="3200" dirty="0"/>
              <a:t>movement of leukocytes from the vessel lumen in a directional fashion to the site of </a:t>
            </a:r>
            <a:r>
              <a:rPr lang="en-US" sz="3200" dirty="0" smtClean="0"/>
              <a:t>tissue damage </a:t>
            </a:r>
            <a:r>
              <a:rPr lang="en-US" sz="3200" dirty="0"/>
              <a:t>is called </a:t>
            </a:r>
            <a:r>
              <a:rPr lang="en-US" sz="3200" b="1" i="1" dirty="0" err="1"/>
              <a:t>chemotaxis</a:t>
            </a:r>
            <a:r>
              <a:rPr lang="en-US" sz="3200" dirty="0"/>
              <a:t>. </a:t>
            </a:r>
            <a:endParaRPr lang="en-US" sz="3200" dirty="0" smtClean="0"/>
          </a:p>
          <a:p>
            <a:pPr marL="457200" indent="-457200">
              <a:buFont typeface="Arial" panose="020B0604020202020204" pitchFamily="34" charset="0"/>
              <a:buChar char="•"/>
            </a:pPr>
            <a:r>
              <a:rPr lang="en-US" sz="3200" dirty="0" smtClean="0"/>
              <a:t>All </a:t>
            </a:r>
            <a:r>
              <a:rPr lang="en-US" sz="3200" dirty="0"/>
              <a:t>granulocytes and monocytes respond to chemotactic </a:t>
            </a:r>
            <a:r>
              <a:rPr lang="en-US" sz="3200" dirty="0" smtClean="0"/>
              <a:t>factors and </a:t>
            </a:r>
            <a:r>
              <a:rPr lang="en-US" sz="3200" dirty="0"/>
              <a:t>move along a concentration gradient (from an area of lesser concentration of the factor to </a:t>
            </a:r>
            <a:r>
              <a:rPr lang="en-US" sz="3200" dirty="0" smtClean="0"/>
              <a:t>an area </a:t>
            </a:r>
            <a:r>
              <a:rPr lang="en-US" sz="3200" dirty="0"/>
              <a:t>of greater concentration of the factor).</a:t>
            </a:r>
          </a:p>
        </p:txBody>
      </p:sp>
    </p:spTree>
    <p:extLst>
      <p:ext uri="{BB962C8B-B14F-4D97-AF65-F5344CB8AC3E}">
        <p14:creationId xmlns:p14="http://schemas.microsoft.com/office/powerpoint/2010/main" val="41872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11197590" cy="4652010"/>
          </a:xfrm>
        </p:spPr>
        <p:txBody>
          <a:bodyPr>
            <a:noAutofit/>
          </a:bodyPr>
          <a:lstStyle/>
          <a:p>
            <a:pPr lvl="0"/>
            <a:r>
              <a:rPr lang="en-US" sz="3200" b="1" u="sng" dirty="0" smtClean="0"/>
              <a:t>ii)   Phagocytosis</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The </a:t>
            </a:r>
            <a:r>
              <a:rPr lang="en-US" sz="3200" dirty="0"/>
              <a:t>process whereby cells ingest solid </a:t>
            </a:r>
            <a:r>
              <a:rPr lang="en-US" sz="3200" dirty="0" smtClean="0"/>
              <a:t>particles is </a:t>
            </a:r>
            <a:r>
              <a:rPr lang="en-US" sz="3200" dirty="0"/>
              <a:t>termed phagocytosis. </a:t>
            </a:r>
            <a:endParaRPr lang="en-US" sz="3200" dirty="0" smtClean="0"/>
          </a:p>
          <a:p>
            <a:pPr marL="457200" indent="-457200">
              <a:buFont typeface="Arial" panose="020B0604020202020204" pitchFamily="34" charset="0"/>
              <a:buChar char="•"/>
            </a:pPr>
            <a:r>
              <a:rPr lang="en-US" sz="3200" dirty="0" smtClean="0"/>
              <a:t>The </a:t>
            </a:r>
            <a:r>
              <a:rPr lang="en-US" sz="3200" dirty="0"/>
              <a:t>first step </a:t>
            </a:r>
            <a:r>
              <a:rPr lang="en-US" sz="3200" dirty="0" smtClean="0"/>
              <a:t>in phagocytosis </a:t>
            </a:r>
            <a:r>
              <a:rPr lang="en-US" sz="3200" dirty="0"/>
              <a:t>is adhesion of the particle to </a:t>
            </a:r>
            <a:r>
              <a:rPr lang="en-US" sz="3200" dirty="0" smtClean="0"/>
              <a:t>be </a:t>
            </a:r>
            <a:r>
              <a:rPr lang="en-US" sz="3200" dirty="0" err="1" smtClean="0"/>
              <a:t>phagocytosed</a:t>
            </a:r>
            <a:r>
              <a:rPr lang="en-US" sz="3200" dirty="0" smtClean="0"/>
              <a:t> </a:t>
            </a:r>
            <a:r>
              <a:rPr lang="en-US" sz="3200" dirty="0"/>
              <a:t>to the cell surface. The </a:t>
            </a:r>
            <a:r>
              <a:rPr lang="en-US" sz="3200" dirty="0" smtClean="0"/>
              <a:t>phagocyte ingests </a:t>
            </a:r>
            <a:r>
              <a:rPr lang="en-US" sz="3200" dirty="0"/>
              <a:t>the attached particle by sending </a:t>
            </a:r>
            <a:r>
              <a:rPr lang="en-US" sz="3200" dirty="0" smtClean="0"/>
              <a:t>out pseudopodia </a:t>
            </a:r>
            <a:r>
              <a:rPr lang="en-US" sz="3200" dirty="0"/>
              <a:t>around it. These meet and fuse </a:t>
            </a:r>
            <a:r>
              <a:rPr lang="en-US" sz="3200" dirty="0" smtClean="0"/>
              <a:t>so that </a:t>
            </a:r>
            <a:r>
              <a:rPr lang="en-US" sz="3200" dirty="0"/>
              <a:t>the particle lies in a phagocytic </a:t>
            </a:r>
            <a:r>
              <a:rPr lang="en-US" sz="3200" dirty="0" smtClean="0"/>
              <a:t>vacuole (also </a:t>
            </a:r>
            <a:r>
              <a:rPr lang="en-US" sz="3200" dirty="0"/>
              <a:t>called a </a:t>
            </a:r>
            <a:r>
              <a:rPr lang="en-US" sz="3200" dirty="0" err="1"/>
              <a:t>phagosome</a:t>
            </a:r>
            <a:r>
              <a:rPr lang="en-US" sz="3200" dirty="0"/>
              <a:t>) bounded by </a:t>
            </a:r>
            <a:r>
              <a:rPr lang="en-US" sz="3200" dirty="0" smtClean="0"/>
              <a:t>cell membrane. Lysosomes, then fuse </a:t>
            </a:r>
            <a:r>
              <a:rPr lang="en-US" sz="3200" dirty="0"/>
              <a:t>with </a:t>
            </a:r>
            <a:r>
              <a:rPr lang="en-US" sz="3200" dirty="0" err="1"/>
              <a:t>phagosomes</a:t>
            </a:r>
            <a:r>
              <a:rPr lang="en-US" sz="3200" dirty="0"/>
              <a:t> to </a:t>
            </a:r>
            <a:r>
              <a:rPr lang="en-US" sz="3200" dirty="0" smtClean="0"/>
              <a:t>form </a:t>
            </a:r>
            <a:r>
              <a:rPr lang="en-US" sz="3200" dirty="0" err="1" smtClean="0"/>
              <a:t>phagolysosomes</a:t>
            </a:r>
            <a:r>
              <a:rPr lang="en-US" sz="3200" dirty="0" smtClean="0"/>
              <a:t>. It </a:t>
            </a:r>
            <a:r>
              <a:rPr lang="en-US" sz="3200" dirty="0"/>
              <a:t>is within these that intracellular killing </a:t>
            </a:r>
            <a:r>
              <a:rPr lang="en-US" sz="3200" dirty="0" smtClean="0"/>
              <a:t>of microorganisms </a:t>
            </a:r>
            <a:r>
              <a:rPr lang="en-US" sz="3200" dirty="0"/>
              <a:t>occurs.</a:t>
            </a:r>
          </a:p>
        </p:txBody>
      </p:sp>
    </p:spTree>
    <p:extLst>
      <p:ext uri="{BB962C8B-B14F-4D97-AF65-F5344CB8AC3E}">
        <p14:creationId xmlns:p14="http://schemas.microsoft.com/office/powerpoint/2010/main" val="2377555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28600"/>
            <a:ext cx="7063105" cy="569723"/>
          </a:xfrm>
          <a:prstGeom prst="rect">
            <a:avLst/>
          </a:prstGeom>
        </p:spPr>
        <p:txBody>
          <a:bodyPr vert="horz" wrap="square" lIns="0" tIns="11001" rIns="0" bIns="0" rtlCol="0" anchor="ctr">
            <a:spAutoFit/>
          </a:bodyPr>
          <a:lstStyle/>
          <a:p>
            <a:pPr marL="10478">
              <a:lnSpc>
                <a:spcPct val="100000"/>
              </a:lnSpc>
              <a:spcBef>
                <a:spcPts val="87"/>
              </a:spcBef>
            </a:pPr>
            <a:r>
              <a:rPr sz="3630" spc="-33" dirty="0"/>
              <a:t>INFLAMMATION</a:t>
            </a:r>
            <a:r>
              <a:rPr sz="3630" spc="-58" dirty="0"/>
              <a:t> </a:t>
            </a:r>
            <a:r>
              <a:rPr sz="3630" dirty="0"/>
              <a:t>PROCESS;</a:t>
            </a:r>
          </a:p>
        </p:txBody>
      </p:sp>
      <p:sp>
        <p:nvSpPr>
          <p:cNvPr id="3" name="object 3"/>
          <p:cNvSpPr/>
          <p:nvPr/>
        </p:nvSpPr>
        <p:spPr>
          <a:xfrm>
            <a:off x="76200" y="1600200"/>
            <a:ext cx="11963400" cy="5076175"/>
          </a:xfrm>
          <a:prstGeom prst="rect">
            <a:avLst/>
          </a:prstGeom>
          <a:blipFill>
            <a:blip r:embed="rId2"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1084981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4380"/>
            <a:ext cx="10972800" cy="632460"/>
          </a:xfrm>
        </p:spPr>
        <p:txBody>
          <a:bodyPr>
            <a:normAutofit fontScale="90000"/>
          </a:bodyPr>
          <a:lstStyle/>
          <a:p>
            <a:r>
              <a:rPr lang="en-US" dirty="0" smtClean="0"/>
              <a:t>Factors </a:t>
            </a:r>
            <a:r>
              <a:rPr lang="en-US" dirty="0"/>
              <a:t>that can influence</a:t>
            </a:r>
            <a:r>
              <a:rPr lang="en-US" spc="-135" dirty="0"/>
              <a:t> </a:t>
            </a:r>
            <a:r>
              <a:rPr lang="en-US" spc="-135" dirty="0" smtClean="0"/>
              <a:t>chronic </a:t>
            </a:r>
            <a:r>
              <a:rPr lang="en-US" spc="-5" dirty="0" smtClean="0"/>
              <a:t>inflammation</a:t>
            </a:r>
            <a:r>
              <a:rPr lang="en-US" spc="-5" dirty="0"/>
              <a:t>;</a:t>
            </a:r>
            <a:br>
              <a:rPr lang="en-US" spc="-5" dirty="0"/>
            </a:br>
            <a:endParaRPr lang="en-US" dirty="0"/>
          </a:p>
        </p:txBody>
      </p:sp>
      <p:sp>
        <p:nvSpPr>
          <p:cNvPr id="4" name="Content Placeholder 3"/>
          <p:cNvSpPr>
            <a:spLocks noGrp="1"/>
          </p:cNvSpPr>
          <p:nvPr>
            <p:ph idx="1"/>
          </p:nvPr>
        </p:nvSpPr>
        <p:spPr/>
        <p:txBody>
          <a:bodyPr>
            <a:normAutofit/>
          </a:bodyPr>
          <a:lstStyle/>
          <a:p>
            <a:pPr marL="469900" indent="-457200">
              <a:lnSpc>
                <a:spcPct val="100000"/>
              </a:lnSpc>
              <a:spcBef>
                <a:spcPts val="95"/>
              </a:spcBef>
              <a:buFont typeface="Arial" pitchFamily="34" charset="0"/>
              <a:buChar char="•"/>
            </a:pPr>
            <a:r>
              <a:rPr lang="en-US" sz="3200" spc="-5" dirty="0" smtClean="0"/>
              <a:t>Dietary</a:t>
            </a:r>
            <a:r>
              <a:rPr lang="en-US" sz="3200" spc="25" dirty="0" smtClean="0"/>
              <a:t> </a:t>
            </a:r>
            <a:r>
              <a:rPr lang="en-US" sz="3200" dirty="0" smtClean="0"/>
              <a:t>factors,</a:t>
            </a:r>
          </a:p>
          <a:p>
            <a:pPr marL="469265" indent="-457200">
              <a:lnSpc>
                <a:spcPct val="100000"/>
              </a:lnSpc>
              <a:buFont typeface="Arial" pitchFamily="34" charset="0"/>
              <a:buChar char="•"/>
              <a:tabLst>
                <a:tab pos="349250" algn="l"/>
                <a:tab pos="349885" algn="l"/>
              </a:tabLst>
            </a:pPr>
            <a:r>
              <a:rPr lang="en-US" sz="3200" spc="-5" dirty="0" smtClean="0"/>
              <a:t>Physical</a:t>
            </a:r>
            <a:r>
              <a:rPr lang="en-US" sz="3200" spc="15" dirty="0" smtClean="0"/>
              <a:t> </a:t>
            </a:r>
            <a:r>
              <a:rPr lang="en-US" sz="3200" spc="-15" dirty="0" smtClean="0"/>
              <a:t>activity</a:t>
            </a:r>
            <a:r>
              <a:rPr lang="en-US" sz="3200" spc="-5" dirty="0" smtClean="0"/>
              <a:t>,</a:t>
            </a:r>
          </a:p>
          <a:p>
            <a:pPr marL="469265" indent="-457200">
              <a:lnSpc>
                <a:spcPct val="100000"/>
              </a:lnSpc>
              <a:buFont typeface="Arial" pitchFamily="34" charset="0"/>
              <a:buChar char="•"/>
              <a:tabLst>
                <a:tab pos="349250" algn="l"/>
                <a:tab pos="349885" algn="l"/>
              </a:tabLst>
            </a:pPr>
            <a:r>
              <a:rPr lang="en-US" sz="3200" dirty="0" smtClean="0"/>
              <a:t>Smoking </a:t>
            </a:r>
            <a:endParaRPr lang="en-US" sz="3200" dirty="0"/>
          </a:p>
          <a:p>
            <a:pPr marL="469265" indent="-457200">
              <a:lnSpc>
                <a:spcPct val="100000"/>
              </a:lnSpc>
              <a:buFont typeface="Arial" pitchFamily="34" charset="0"/>
              <a:buChar char="•"/>
              <a:tabLst>
                <a:tab pos="349250" algn="l"/>
                <a:tab pos="349885" algn="l"/>
              </a:tabLst>
            </a:pPr>
            <a:r>
              <a:rPr lang="en-US" sz="3200" spc="-5" dirty="0" smtClean="0"/>
              <a:t>Obesity</a:t>
            </a:r>
          </a:p>
          <a:p>
            <a:pPr marL="469265" indent="-457200">
              <a:lnSpc>
                <a:spcPct val="100000"/>
              </a:lnSpc>
              <a:buFont typeface="Arial" pitchFamily="34" charset="0"/>
              <a:buChar char="•"/>
              <a:tabLst>
                <a:tab pos="299085" algn="l"/>
                <a:tab pos="299720" algn="l"/>
              </a:tabLst>
            </a:pPr>
            <a:r>
              <a:rPr lang="en-US" sz="3200" spc="-5" dirty="0" smtClean="0"/>
              <a:t>Alcohol consumption</a:t>
            </a:r>
          </a:p>
          <a:p>
            <a:pPr marL="520065" indent="-457200">
              <a:lnSpc>
                <a:spcPct val="100000"/>
              </a:lnSpc>
              <a:buFont typeface="Arial" pitchFamily="34" charset="0"/>
              <a:buChar char="•"/>
            </a:pPr>
            <a:r>
              <a:rPr lang="en-US" sz="3200" spc="-5" dirty="0" smtClean="0"/>
              <a:t>Stress can affect inflammation.</a:t>
            </a:r>
            <a:r>
              <a:rPr lang="en-US" sz="3200" spc="10" dirty="0" smtClean="0"/>
              <a:t> </a:t>
            </a:r>
          </a:p>
        </p:txBody>
      </p:sp>
    </p:spTree>
    <p:extLst>
      <p:ext uri="{BB962C8B-B14F-4D97-AF65-F5344CB8AC3E}">
        <p14:creationId xmlns:p14="http://schemas.microsoft.com/office/powerpoint/2010/main" val="52242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18" y="73306"/>
            <a:ext cx="10515600" cy="607859"/>
          </a:xfrm>
        </p:spPr>
        <p:txBody>
          <a:bodyPr>
            <a:normAutofit fontScale="90000"/>
          </a:bodyPr>
          <a:lstStyle/>
          <a:p>
            <a:r>
              <a:rPr lang="en-US" dirty="0" smtClean="0"/>
              <a:t>DISORDERS OF INFLAMMATION</a:t>
            </a:r>
            <a:endParaRPr lang="en-US" dirty="0"/>
          </a:p>
        </p:txBody>
      </p:sp>
      <p:sp>
        <p:nvSpPr>
          <p:cNvPr id="3" name="Content Placeholder 2"/>
          <p:cNvSpPr>
            <a:spLocks noGrp="1"/>
          </p:cNvSpPr>
          <p:nvPr>
            <p:ph idx="1"/>
          </p:nvPr>
        </p:nvSpPr>
        <p:spPr>
          <a:xfrm>
            <a:off x="228600" y="762000"/>
            <a:ext cx="11734800" cy="5715000"/>
          </a:xfrm>
        </p:spPr>
        <p:txBody>
          <a:bodyPr>
            <a:noAutofit/>
          </a:bodyPr>
          <a:lstStyle/>
          <a:p>
            <a:pPr marL="12700">
              <a:lnSpc>
                <a:spcPct val="100000"/>
              </a:lnSpc>
              <a:spcBef>
                <a:spcPts val="95"/>
              </a:spcBef>
            </a:pPr>
            <a:r>
              <a:rPr lang="en-US" sz="3200" spc="-5" dirty="0">
                <a:latin typeface="+mn-lt"/>
                <a:cs typeface="Times New Roman"/>
              </a:rPr>
              <a:t>Inflammatory abnormalities are a </a:t>
            </a:r>
            <a:r>
              <a:rPr lang="en-US" sz="3200" spc="-10" dirty="0">
                <a:latin typeface="+mn-lt"/>
                <a:cs typeface="Times New Roman"/>
              </a:rPr>
              <a:t>large </a:t>
            </a:r>
            <a:r>
              <a:rPr lang="en-US" sz="3200" spc="-5" dirty="0">
                <a:latin typeface="+mn-lt"/>
                <a:cs typeface="Times New Roman"/>
              </a:rPr>
              <a:t>group of</a:t>
            </a:r>
            <a:r>
              <a:rPr lang="en-US" sz="3200" spc="204" dirty="0">
                <a:latin typeface="+mn-lt"/>
                <a:cs typeface="Times New Roman"/>
              </a:rPr>
              <a:t> </a:t>
            </a:r>
            <a:r>
              <a:rPr lang="en-US" sz="3200" spc="-5" dirty="0" smtClean="0">
                <a:latin typeface="+mn-lt"/>
                <a:cs typeface="Times New Roman"/>
              </a:rPr>
              <a:t>disorders</a:t>
            </a:r>
            <a:r>
              <a:rPr lang="en-US" sz="3200" dirty="0" smtClean="0">
                <a:latin typeface="+mn-lt"/>
                <a:cs typeface="Times New Roman"/>
              </a:rPr>
              <a:t> </a:t>
            </a:r>
            <a:r>
              <a:rPr lang="en-US" sz="3200" spc="-5" dirty="0" smtClean="0">
                <a:latin typeface="+mn-lt"/>
                <a:cs typeface="Times New Roman"/>
              </a:rPr>
              <a:t>that </a:t>
            </a:r>
            <a:r>
              <a:rPr lang="en-US" sz="3200" spc="-5" dirty="0">
                <a:latin typeface="+mn-lt"/>
                <a:cs typeface="Times New Roman"/>
              </a:rPr>
              <a:t>underlie a vast variety </a:t>
            </a:r>
            <a:r>
              <a:rPr lang="en-US" sz="3200" dirty="0">
                <a:latin typeface="+mn-lt"/>
                <a:cs typeface="Times New Roman"/>
              </a:rPr>
              <a:t>of </a:t>
            </a:r>
            <a:r>
              <a:rPr lang="en-US" sz="3200" spc="-10" dirty="0">
                <a:latin typeface="+mn-lt"/>
                <a:cs typeface="Times New Roman"/>
              </a:rPr>
              <a:t>human </a:t>
            </a:r>
            <a:r>
              <a:rPr lang="en-US" sz="3200" spc="-5" dirty="0">
                <a:latin typeface="+mn-lt"/>
                <a:cs typeface="Times New Roman"/>
              </a:rPr>
              <a:t>diseases</a:t>
            </a:r>
            <a:r>
              <a:rPr lang="en-US" sz="3200" spc="-5" dirty="0" smtClean="0">
                <a:latin typeface="+mn-lt"/>
                <a:cs typeface="Times New Roman"/>
              </a:rPr>
              <a:t>.</a:t>
            </a:r>
          </a:p>
          <a:p>
            <a:pPr marL="12700">
              <a:lnSpc>
                <a:spcPct val="100000"/>
              </a:lnSpc>
              <a:spcBef>
                <a:spcPts val="95"/>
              </a:spcBef>
            </a:pPr>
            <a:endParaRPr lang="en-US" sz="4000" dirty="0">
              <a:latin typeface="+mn-lt"/>
              <a:cs typeface="Times New Roman"/>
            </a:endParaRPr>
          </a:p>
          <a:p>
            <a:pPr marL="153035" indent="0">
              <a:lnSpc>
                <a:spcPct val="100000"/>
              </a:lnSpc>
              <a:spcBef>
                <a:spcPts val="1130"/>
              </a:spcBef>
              <a:buNone/>
              <a:tabLst>
                <a:tab pos="440055" algn="l"/>
                <a:tab pos="440690" algn="l"/>
              </a:tabLst>
            </a:pPr>
            <a:r>
              <a:rPr lang="en-US" sz="3200" b="1" u="sng" spc="-10" dirty="0">
                <a:latin typeface="+mn-lt"/>
                <a:cs typeface="Times New Roman"/>
              </a:rPr>
              <a:t>Examples </a:t>
            </a:r>
            <a:r>
              <a:rPr lang="en-US" sz="3200" b="1" u="sng" spc="-5" dirty="0">
                <a:latin typeface="+mn-lt"/>
                <a:cs typeface="Times New Roman"/>
              </a:rPr>
              <a:t>of disorders associated with inflammation</a:t>
            </a:r>
            <a:r>
              <a:rPr lang="en-US" sz="3200" b="1" u="sng" spc="240" dirty="0">
                <a:latin typeface="+mn-lt"/>
                <a:cs typeface="Times New Roman"/>
              </a:rPr>
              <a:t> </a:t>
            </a:r>
            <a:r>
              <a:rPr lang="en-US" sz="3200" b="1" u="sng" spc="-5" dirty="0">
                <a:latin typeface="+mn-lt"/>
                <a:cs typeface="Times New Roman"/>
              </a:rPr>
              <a:t>include:</a:t>
            </a:r>
            <a:endParaRPr lang="en-US" sz="3200" b="1" u="sng" dirty="0">
              <a:latin typeface="+mn-lt"/>
              <a:cs typeface="Times New Roman"/>
            </a:endParaRPr>
          </a:p>
          <a:p>
            <a:pPr marL="440055" indent="-287020">
              <a:lnSpc>
                <a:spcPct val="100000"/>
              </a:lnSpc>
              <a:buFont typeface="Wingdings"/>
              <a:buChar char=""/>
              <a:tabLst>
                <a:tab pos="440055" algn="l"/>
                <a:tab pos="440690" algn="l"/>
              </a:tabLst>
            </a:pPr>
            <a:r>
              <a:rPr lang="en-US" sz="3200" spc="-5" dirty="0">
                <a:latin typeface="+mn-lt"/>
                <a:cs typeface="Times New Roman"/>
              </a:rPr>
              <a:t>Acne</a:t>
            </a:r>
            <a:r>
              <a:rPr lang="en-US" sz="3200" dirty="0">
                <a:latin typeface="+mn-lt"/>
                <a:cs typeface="Times New Roman"/>
              </a:rPr>
              <a:t> </a:t>
            </a:r>
            <a:r>
              <a:rPr lang="en-US" sz="3200" spc="-5" dirty="0">
                <a:latin typeface="+mn-lt"/>
                <a:cs typeface="Times New Roman"/>
              </a:rPr>
              <a:t>vulgaris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10" dirty="0">
                <a:latin typeface="+mn-lt"/>
                <a:cs typeface="Times New Roman"/>
              </a:rPr>
              <a:t>Asthma</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10" dirty="0">
                <a:latin typeface="+mn-lt"/>
                <a:cs typeface="Times New Roman"/>
              </a:rPr>
              <a:t>Autoimmune</a:t>
            </a:r>
            <a:r>
              <a:rPr lang="en-US" sz="3200" spc="70" dirty="0">
                <a:latin typeface="+mn-lt"/>
                <a:cs typeface="Times New Roman"/>
              </a:rPr>
              <a:t> </a:t>
            </a:r>
            <a:r>
              <a:rPr lang="en-US" sz="3200" spc="-5" dirty="0">
                <a:latin typeface="+mn-lt"/>
                <a:cs typeface="Times New Roman"/>
              </a:rPr>
              <a:t>diseases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5" dirty="0" smtClean="0">
                <a:latin typeface="+mn-lt"/>
                <a:cs typeface="Times New Roman"/>
              </a:rPr>
              <a:t>Chronic</a:t>
            </a:r>
            <a:r>
              <a:rPr lang="en-US" sz="3200" spc="5" dirty="0" smtClean="0">
                <a:latin typeface="+mn-lt"/>
                <a:cs typeface="Times New Roman"/>
              </a:rPr>
              <a:t> </a:t>
            </a:r>
            <a:r>
              <a:rPr lang="en-US" sz="3200" spc="-5" dirty="0">
                <a:latin typeface="+mn-lt"/>
                <a:cs typeface="Times New Roman"/>
              </a:rPr>
              <a:t>prostatitis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5" dirty="0">
                <a:latin typeface="+mn-lt"/>
                <a:cs typeface="Times New Roman"/>
              </a:rPr>
              <a:t>Diverticulitis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5" dirty="0">
                <a:latin typeface="+mn-lt"/>
                <a:cs typeface="Times New Roman"/>
              </a:rPr>
              <a:t>Glomerulonephritis</a:t>
            </a:r>
            <a:endParaRPr lang="en-US" sz="3200" dirty="0">
              <a:latin typeface="+mn-lt"/>
              <a:cs typeface="Times New Roman"/>
            </a:endParaRPr>
          </a:p>
          <a:p>
            <a:pPr marL="440055" indent="-287020">
              <a:lnSpc>
                <a:spcPct val="100000"/>
              </a:lnSpc>
              <a:spcBef>
                <a:spcPts val="5"/>
              </a:spcBef>
              <a:buFont typeface="Wingdings"/>
              <a:buChar char=""/>
              <a:tabLst>
                <a:tab pos="440055" algn="l"/>
                <a:tab pos="440690" algn="l"/>
              </a:tabLst>
            </a:pPr>
            <a:r>
              <a:rPr lang="en-US" sz="3200" spc="-5" dirty="0" smtClean="0">
                <a:latin typeface="+mn-lt"/>
                <a:cs typeface="Times New Roman"/>
              </a:rPr>
              <a:t>Hypersensitivities</a:t>
            </a:r>
            <a:endParaRPr lang="en-US" sz="3200" dirty="0">
              <a:latin typeface="+mn-lt"/>
              <a:cs typeface="Times New Roman"/>
            </a:endParaRPr>
          </a:p>
          <a:p>
            <a:endParaRPr lang="en-US" sz="3200" dirty="0">
              <a:latin typeface="+mn-lt"/>
            </a:endParaRPr>
          </a:p>
        </p:txBody>
      </p:sp>
    </p:spTree>
    <p:extLst>
      <p:ext uri="{BB962C8B-B14F-4D97-AF65-F5344CB8AC3E}">
        <p14:creationId xmlns:p14="http://schemas.microsoft.com/office/powerpoint/2010/main" val="497980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11197590" cy="4652010"/>
          </a:xfrm>
        </p:spPr>
        <p:txBody>
          <a:bodyPr>
            <a:noAutofit/>
          </a:bodyPr>
          <a:lstStyle/>
          <a:p>
            <a:r>
              <a:rPr lang="en-US" sz="3200" b="1" u="sng" dirty="0"/>
              <a:t>MANAGEMENT OF PATIENTS WITH </a:t>
            </a:r>
            <a:r>
              <a:rPr lang="en-US" sz="3200" b="1" u="sng" dirty="0" smtClean="0"/>
              <a:t>INFLAMMATION</a:t>
            </a:r>
            <a:endParaRPr lang="en-US" sz="3200" dirty="0"/>
          </a:p>
          <a:p>
            <a:pPr lvl="0"/>
            <a:r>
              <a:rPr lang="en-US" sz="3200" b="1" u="sng" dirty="0"/>
              <a:t>FEVER/PYREXIA: </a:t>
            </a:r>
            <a:r>
              <a:rPr lang="en-US" sz="3200" dirty="0"/>
              <a:t>Occurs due to bacteremia. Administer prescribed antipyretics </a:t>
            </a:r>
            <a:r>
              <a:rPr lang="en-US" sz="3200" dirty="0" err="1"/>
              <a:t>e.g</a:t>
            </a:r>
            <a:r>
              <a:rPr lang="en-US" sz="3200" dirty="0"/>
              <a:t> </a:t>
            </a:r>
            <a:r>
              <a:rPr lang="en-US" sz="3200" dirty="0" err="1" smtClean="0"/>
              <a:t>paracetamol</a:t>
            </a:r>
            <a:r>
              <a:rPr lang="en-US" sz="3200" dirty="0" smtClean="0"/>
              <a:t>. </a:t>
            </a:r>
            <a:r>
              <a:rPr lang="en-US" sz="3200" dirty="0"/>
              <a:t>Give high calorie diet in the form of carbohydrates. This is to meet the increased metabolic demand in patients with fever</a:t>
            </a:r>
            <a:r>
              <a:rPr lang="en-US" sz="3200" dirty="0" smtClean="0"/>
              <a:t>.</a:t>
            </a:r>
          </a:p>
          <a:p>
            <a:pPr lvl="0"/>
            <a:endParaRPr lang="en-US" sz="3200" dirty="0"/>
          </a:p>
          <a:p>
            <a:pPr lvl="0"/>
            <a:r>
              <a:rPr lang="en-US" sz="3200" b="1" u="sng" dirty="0"/>
              <a:t>LEUCOCYTOSIS: </a:t>
            </a:r>
            <a:r>
              <a:rPr lang="en-US" sz="3200" dirty="0"/>
              <a:t>Usually in bacterial infections there is </a:t>
            </a:r>
            <a:r>
              <a:rPr lang="en-US" sz="3200" dirty="0" err="1"/>
              <a:t>neutrophilia</a:t>
            </a:r>
            <a:r>
              <a:rPr lang="en-US" sz="3200" dirty="0"/>
              <a:t>, viral infections cause lymphocytosis, parasitic infections cause eosinophilia. Administer prescribed </a:t>
            </a:r>
            <a:r>
              <a:rPr lang="en-US" sz="3200" u="sng" dirty="0"/>
              <a:t>antibacterial agents</a:t>
            </a:r>
            <a:r>
              <a:rPr lang="en-US" sz="3200" u="sng" dirty="0" smtClean="0"/>
              <a:t>.</a:t>
            </a:r>
          </a:p>
          <a:p>
            <a:pPr lvl="0"/>
            <a:endParaRPr lang="en-US" sz="3200" dirty="0"/>
          </a:p>
          <a:p>
            <a:pPr lvl="0"/>
            <a:r>
              <a:rPr lang="en-US" sz="3200" b="1" u="sng" dirty="0"/>
              <a:t>DIET: </a:t>
            </a:r>
            <a:r>
              <a:rPr lang="en-US" sz="3200" dirty="0"/>
              <a:t>Provide easily digestible diet (light diet), keep the fluid balance, and give high protein diet for the formation of new tissue to build up the destroyed tissue.</a:t>
            </a:r>
          </a:p>
          <a:p>
            <a:endParaRPr lang="en-US" sz="3200" dirty="0"/>
          </a:p>
        </p:txBody>
      </p:sp>
    </p:spTree>
    <p:extLst>
      <p:ext uri="{BB962C8B-B14F-4D97-AF65-F5344CB8AC3E}">
        <p14:creationId xmlns:p14="http://schemas.microsoft.com/office/powerpoint/2010/main" val="272370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197590" cy="4652010"/>
          </a:xfrm>
        </p:spPr>
        <p:txBody>
          <a:bodyPr>
            <a:noAutofit/>
          </a:bodyPr>
          <a:lstStyle/>
          <a:p>
            <a:pPr lvl="0"/>
            <a:r>
              <a:rPr lang="en-US" sz="3200" b="1" u="sng" dirty="0"/>
              <a:t>SEDATION: </a:t>
            </a:r>
            <a:r>
              <a:rPr lang="en-US" sz="3200" dirty="0"/>
              <a:t>Inflammation will produce pain, therefore sedative drugs </a:t>
            </a:r>
            <a:r>
              <a:rPr lang="en-US" sz="3200" dirty="0" smtClean="0"/>
              <a:t>may </a:t>
            </a:r>
            <a:r>
              <a:rPr lang="en-US" sz="3200" dirty="0"/>
              <a:t>be given to </a:t>
            </a:r>
            <a:r>
              <a:rPr lang="en-US" sz="3200" dirty="0" smtClean="0"/>
              <a:t>induce </a:t>
            </a:r>
            <a:r>
              <a:rPr lang="en-US" sz="3200" dirty="0"/>
              <a:t>sleep</a:t>
            </a:r>
            <a:r>
              <a:rPr lang="en-US" sz="3200" dirty="0" smtClean="0"/>
              <a:t>.</a:t>
            </a:r>
          </a:p>
          <a:p>
            <a:pPr lvl="0"/>
            <a:endParaRPr lang="en-US" sz="3200" dirty="0"/>
          </a:p>
          <a:p>
            <a:pPr lvl="0"/>
            <a:r>
              <a:rPr lang="en-US" sz="3200" b="1" u="sng" dirty="0"/>
              <a:t>SHOCK: </a:t>
            </a:r>
            <a:r>
              <a:rPr lang="en-US" sz="3200" dirty="0"/>
              <a:t>Systematic activation of coagulation pathway may occur leading to </a:t>
            </a:r>
            <a:r>
              <a:rPr lang="en-US" sz="3200" dirty="0" err="1"/>
              <a:t>microthrombi</a:t>
            </a:r>
            <a:r>
              <a:rPr lang="en-US" sz="3200" dirty="0"/>
              <a:t> throughout the body and results into DIC, bleeding and death. Severe tissue injury results in profuse systemic vasodilation, increased vascular permeability and intravascular volume loss causing hypotension and shock. Give plenty of I.V fluids</a:t>
            </a:r>
            <a:r>
              <a:rPr lang="en-US" sz="3200" dirty="0" smtClean="0"/>
              <a:t>.</a:t>
            </a:r>
          </a:p>
          <a:p>
            <a:pPr lvl="0"/>
            <a:endParaRPr lang="en-US" sz="3200" dirty="0"/>
          </a:p>
          <a:p>
            <a:pPr lvl="0"/>
            <a:r>
              <a:rPr lang="en-US" sz="3200" b="1" u="sng" dirty="0"/>
              <a:t>PAIN: </a:t>
            </a:r>
            <a:r>
              <a:rPr lang="en-US" sz="3200" dirty="0"/>
              <a:t>Immobilize the affected limb, administer prescribed analgesics. Give anti-inflammatory agents </a:t>
            </a:r>
            <a:r>
              <a:rPr lang="en-US" sz="3200" dirty="0" err="1"/>
              <a:t>e.g</a:t>
            </a:r>
            <a:r>
              <a:rPr lang="en-US" sz="3200" dirty="0"/>
              <a:t> ibuprofen, </a:t>
            </a:r>
            <a:r>
              <a:rPr lang="en-US" sz="3200" dirty="0" smtClean="0"/>
              <a:t>indomethacin, </a:t>
            </a:r>
            <a:r>
              <a:rPr lang="en-US" sz="3200" dirty="0"/>
              <a:t>steroids </a:t>
            </a:r>
            <a:r>
              <a:rPr lang="en-US" sz="3200" dirty="0" err="1"/>
              <a:t>e.g</a:t>
            </a:r>
            <a:r>
              <a:rPr lang="en-US" sz="3200" dirty="0"/>
              <a:t> prednisone and dexamethasone.</a:t>
            </a:r>
          </a:p>
        </p:txBody>
      </p:sp>
    </p:spTree>
    <p:extLst>
      <p:ext uri="{BB962C8B-B14F-4D97-AF65-F5344CB8AC3E}">
        <p14:creationId xmlns:p14="http://schemas.microsoft.com/office/powerpoint/2010/main" val="1921727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11197590" cy="4431983"/>
          </a:xfrm>
        </p:spPr>
        <p:txBody>
          <a:bodyPr/>
          <a:lstStyle/>
          <a:p>
            <a:pPr lvl="0"/>
            <a:r>
              <a:rPr lang="en-US" sz="3200" b="1" u="sng" dirty="0"/>
              <a:t>REST: </a:t>
            </a:r>
            <a:r>
              <a:rPr lang="en-US" sz="3200" dirty="0"/>
              <a:t>Elevate the affected limb. The inflamed part is rested by elevation. In case of arms use splints, and for lower limbs use pillows and </a:t>
            </a:r>
            <a:r>
              <a:rPr lang="en-US" sz="3200" dirty="0" smtClean="0"/>
              <a:t>clear.</a:t>
            </a:r>
          </a:p>
          <a:p>
            <a:pPr lvl="0"/>
            <a:endParaRPr lang="en-US" sz="3200" b="1" u="sng" dirty="0"/>
          </a:p>
          <a:p>
            <a:pPr lvl="0"/>
            <a:r>
              <a:rPr lang="en-US" sz="3200" b="1" u="sng" dirty="0" smtClean="0"/>
              <a:t>LOCAL </a:t>
            </a:r>
            <a:r>
              <a:rPr lang="en-US" sz="3200" b="1" u="sng" dirty="0"/>
              <a:t>TREATMENT: </a:t>
            </a:r>
            <a:r>
              <a:rPr lang="en-US" sz="3200" dirty="0"/>
              <a:t>If the inflammation is broken and septic, use antiseptics to kill the pathogenic microbes in in the wound. Examples of antiseptics include: hydrogen peroxide, </a:t>
            </a:r>
            <a:r>
              <a:rPr lang="en-US" sz="3200" dirty="0" err="1"/>
              <a:t>hibitane</a:t>
            </a:r>
            <a:r>
              <a:rPr lang="en-US" sz="3200" dirty="0"/>
              <a:t> (</a:t>
            </a:r>
            <a:r>
              <a:rPr lang="en-US" sz="3200" dirty="0" err="1"/>
              <a:t>Chlorexidine</a:t>
            </a:r>
            <a:r>
              <a:rPr lang="en-US" sz="3200" dirty="0"/>
              <a:t>).</a:t>
            </a:r>
          </a:p>
          <a:p>
            <a:endParaRPr lang="en-US" sz="3200" dirty="0"/>
          </a:p>
        </p:txBody>
      </p:sp>
    </p:spTree>
    <p:extLst>
      <p:ext uri="{BB962C8B-B14F-4D97-AF65-F5344CB8AC3E}">
        <p14:creationId xmlns:p14="http://schemas.microsoft.com/office/powerpoint/2010/main" val="315141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6129909" cy="615553"/>
          </a:xfrm>
        </p:spPr>
        <p:txBody>
          <a:bodyPr>
            <a:normAutofit fontScale="90000"/>
          </a:bodyPr>
          <a:lstStyle/>
          <a:p>
            <a:r>
              <a:rPr lang="en-US" sz="4000" b="1" u="sng" dirty="0" smtClean="0"/>
              <a:t>Assignment</a:t>
            </a:r>
            <a:r>
              <a:rPr lang="en-US" dirty="0" smtClean="0"/>
              <a:t> </a:t>
            </a:r>
            <a:endParaRPr lang="en-US" dirty="0"/>
          </a:p>
        </p:txBody>
      </p:sp>
      <p:sp>
        <p:nvSpPr>
          <p:cNvPr id="3" name="Text Placeholder 2"/>
          <p:cNvSpPr>
            <a:spLocks noGrp="1"/>
          </p:cNvSpPr>
          <p:nvPr>
            <p:ph type="body" idx="1"/>
          </p:nvPr>
        </p:nvSpPr>
        <p:spPr>
          <a:xfrm>
            <a:off x="332104" y="1825053"/>
            <a:ext cx="11197590" cy="492443"/>
          </a:xfrm>
        </p:spPr>
        <p:txBody>
          <a:bodyPr>
            <a:normAutofit fontScale="92500" lnSpcReduction="10000"/>
          </a:bodyPr>
          <a:lstStyle/>
          <a:p>
            <a:r>
              <a:rPr lang="en-US" sz="3200" dirty="0" smtClean="0"/>
              <a:t>1. Write notes on historical </a:t>
            </a:r>
            <a:r>
              <a:rPr lang="en-US" sz="3200" dirty="0"/>
              <a:t>development of Medicine and Surgery</a:t>
            </a:r>
            <a:endParaRPr lang="en-US" sz="2800" dirty="0"/>
          </a:p>
        </p:txBody>
      </p:sp>
    </p:spTree>
    <p:extLst>
      <p:ext uri="{BB962C8B-B14F-4D97-AF65-F5344CB8AC3E}">
        <p14:creationId xmlns:p14="http://schemas.microsoft.com/office/powerpoint/2010/main" val="676541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03850" y="1736269"/>
            <a:ext cx="9739745" cy="2388474"/>
          </a:xfrm>
          <a:prstGeom prst="rect">
            <a:avLst/>
          </a:prstGeom>
        </p:spPr>
        <p:txBody>
          <a:bodyPr vert="horz" wrap="square" lIns="0" tIns="109855" rIns="0" bIns="0" rtlCol="0">
            <a:spAutoFit/>
          </a:bodyPr>
          <a:lstStyle/>
          <a:p>
            <a:pPr marL="355600" indent="-343535">
              <a:lnSpc>
                <a:spcPct val="100000"/>
              </a:lnSpc>
              <a:spcBef>
                <a:spcPts val="865"/>
              </a:spcBef>
              <a:buFont typeface="Arial"/>
              <a:buChar char="•"/>
              <a:tabLst>
                <a:tab pos="355600" algn="l"/>
                <a:tab pos="356235" algn="l"/>
              </a:tabLst>
            </a:pPr>
            <a:r>
              <a:rPr lang="en-US" sz="3200" b="1" spc="-20" dirty="0" smtClean="0">
                <a:latin typeface="Calibri"/>
                <a:cs typeface="Calibri"/>
              </a:rPr>
              <a:t>Fever </a:t>
            </a:r>
            <a:r>
              <a:rPr lang="en-US" sz="3200" b="1" dirty="0" smtClean="0">
                <a:latin typeface="Calibri"/>
                <a:cs typeface="Calibri"/>
              </a:rPr>
              <a:t>: </a:t>
            </a:r>
            <a:r>
              <a:rPr lang="en-US" sz="3200" spc="-15" dirty="0" smtClean="0">
                <a:latin typeface="Calibri"/>
                <a:cs typeface="Calibri"/>
              </a:rPr>
              <a:t>infectious </a:t>
            </a:r>
            <a:r>
              <a:rPr lang="en-US" sz="3200" spc="-25" dirty="0" smtClean="0">
                <a:latin typeface="Calibri"/>
                <a:cs typeface="Calibri"/>
              </a:rPr>
              <a:t>form </a:t>
            </a:r>
            <a:r>
              <a:rPr lang="en-US" sz="3200" dirty="0" smtClean="0">
                <a:latin typeface="Calibri"/>
                <a:cs typeface="Calibri"/>
              </a:rPr>
              <a:t>of</a:t>
            </a:r>
            <a:r>
              <a:rPr lang="en-US" sz="3200" spc="50" dirty="0" smtClean="0">
                <a:latin typeface="Calibri"/>
                <a:cs typeface="Calibri"/>
              </a:rPr>
              <a:t> </a:t>
            </a:r>
            <a:r>
              <a:rPr lang="en-US" sz="3200" spc="-10" dirty="0" smtClean="0">
                <a:latin typeface="Calibri"/>
                <a:cs typeface="Calibri"/>
              </a:rPr>
              <a:t>inflammation</a:t>
            </a:r>
            <a:endParaRPr lang="en-US" sz="3200" dirty="0" smtClean="0">
              <a:latin typeface="Calibri"/>
              <a:cs typeface="Calibri"/>
            </a:endParaRPr>
          </a:p>
          <a:p>
            <a:pPr marL="355600" marR="1236980" indent="-343535">
              <a:lnSpc>
                <a:spcPct val="100000"/>
              </a:lnSpc>
              <a:spcBef>
                <a:spcPts val="765"/>
              </a:spcBef>
              <a:buFont typeface="Arial"/>
              <a:buChar char="•"/>
              <a:tabLst>
                <a:tab pos="355600" algn="l"/>
                <a:tab pos="356235" algn="l"/>
              </a:tabLst>
            </a:pPr>
            <a:r>
              <a:rPr lang="en-US" sz="3200" b="1" dirty="0" err="1" smtClean="0">
                <a:latin typeface="Calibri"/>
                <a:cs typeface="Calibri"/>
              </a:rPr>
              <a:t>Anaemia</a:t>
            </a:r>
            <a:r>
              <a:rPr lang="en-US" sz="3200" b="1" dirty="0" smtClean="0">
                <a:latin typeface="Calibri"/>
                <a:cs typeface="Calibri"/>
              </a:rPr>
              <a:t> </a:t>
            </a:r>
          </a:p>
          <a:p>
            <a:pPr marL="355600" marR="1236980" indent="-343535">
              <a:lnSpc>
                <a:spcPct val="100000"/>
              </a:lnSpc>
              <a:spcBef>
                <a:spcPts val="765"/>
              </a:spcBef>
              <a:buFont typeface="Arial"/>
              <a:buChar char="•"/>
              <a:tabLst>
                <a:tab pos="355600" algn="l"/>
                <a:tab pos="356235" algn="l"/>
              </a:tabLst>
            </a:pPr>
            <a:r>
              <a:rPr lang="en-US" sz="3200" b="1" spc="-5" dirty="0" err="1" smtClean="0">
                <a:latin typeface="Calibri"/>
                <a:cs typeface="Calibri"/>
              </a:rPr>
              <a:t>Leucocytosis</a:t>
            </a:r>
            <a:r>
              <a:rPr lang="en-US" sz="3200" b="1" spc="-5" dirty="0" smtClean="0">
                <a:latin typeface="Calibri"/>
                <a:cs typeface="Calibri"/>
              </a:rPr>
              <a:t> </a:t>
            </a:r>
            <a:endParaRPr lang="en-US" sz="3200" b="1" dirty="0" smtClean="0">
              <a:latin typeface="Calibri"/>
              <a:cs typeface="Calibri"/>
            </a:endParaRPr>
          </a:p>
          <a:p>
            <a:pPr marL="355600" marR="1236980" indent="-343535">
              <a:lnSpc>
                <a:spcPct val="100000"/>
              </a:lnSpc>
              <a:spcBef>
                <a:spcPts val="765"/>
              </a:spcBef>
              <a:buFont typeface="Arial"/>
              <a:buChar char="•"/>
              <a:tabLst>
                <a:tab pos="355600" algn="l"/>
                <a:tab pos="356235" algn="l"/>
              </a:tabLst>
            </a:pPr>
            <a:r>
              <a:rPr lang="en-US" sz="3200" spc="-5" dirty="0" smtClean="0">
                <a:cs typeface="Calibri"/>
              </a:rPr>
              <a:t>Septic</a:t>
            </a:r>
            <a:r>
              <a:rPr lang="en-US" sz="3200" spc="-40" dirty="0" smtClean="0">
                <a:cs typeface="Calibri"/>
              </a:rPr>
              <a:t> </a:t>
            </a:r>
            <a:r>
              <a:rPr lang="en-US" sz="3200" spc="-5" dirty="0" smtClean="0">
                <a:cs typeface="Calibri"/>
              </a:rPr>
              <a:t>shock</a:t>
            </a:r>
            <a:endParaRPr lang="en-US" sz="3200" dirty="0">
              <a:cs typeface="Calibri"/>
            </a:endParaRPr>
          </a:p>
        </p:txBody>
      </p:sp>
      <p:sp>
        <p:nvSpPr>
          <p:cNvPr id="3" name="Title 2"/>
          <p:cNvSpPr>
            <a:spLocks noGrp="1"/>
          </p:cNvSpPr>
          <p:nvPr>
            <p:ph type="title"/>
          </p:nvPr>
        </p:nvSpPr>
        <p:spPr>
          <a:xfrm>
            <a:off x="1066800" y="254380"/>
            <a:ext cx="9753600" cy="1041020"/>
          </a:xfrm>
        </p:spPr>
        <p:txBody>
          <a:bodyPr/>
          <a:lstStyle/>
          <a:p>
            <a:r>
              <a:rPr lang="en-US" dirty="0" smtClean="0"/>
              <a:t>Systemic effects of inflammation</a:t>
            </a:r>
            <a:endParaRPr lang="en-US" dirty="0"/>
          </a:p>
        </p:txBody>
      </p:sp>
    </p:spTree>
    <p:extLst>
      <p:ext uri="{BB962C8B-B14F-4D97-AF65-F5344CB8AC3E}">
        <p14:creationId xmlns:p14="http://schemas.microsoft.com/office/powerpoint/2010/main" val="461141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27807" y="2028901"/>
            <a:ext cx="5884545" cy="2330450"/>
          </a:xfrm>
          <a:prstGeom prst="rect">
            <a:avLst/>
          </a:prstGeom>
        </p:spPr>
        <p:txBody>
          <a:bodyPr vert="horz" wrap="square" lIns="0" tIns="106045" rIns="0" bIns="0" rtlCol="0">
            <a:spAutoFit/>
          </a:bodyPr>
          <a:lstStyle/>
          <a:p>
            <a:pPr marL="12065" marR="5080" algn="ctr">
              <a:lnSpc>
                <a:spcPts val="5830"/>
              </a:lnSpc>
              <a:spcBef>
                <a:spcPts val="835"/>
              </a:spcBef>
            </a:pPr>
            <a:r>
              <a:rPr sz="5400" dirty="0">
                <a:solidFill>
                  <a:srgbClr val="000000"/>
                </a:solidFill>
              </a:rPr>
              <a:t>CLASSIFIC</a:t>
            </a:r>
            <a:r>
              <a:rPr sz="5400" spc="-390" dirty="0">
                <a:solidFill>
                  <a:srgbClr val="000000"/>
                </a:solidFill>
              </a:rPr>
              <a:t>A</a:t>
            </a:r>
            <a:r>
              <a:rPr sz="5400" dirty="0">
                <a:solidFill>
                  <a:srgbClr val="000000"/>
                </a:solidFill>
              </a:rPr>
              <a:t>TION  </a:t>
            </a:r>
            <a:r>
              <a:rPr sz="5400" spc="-5" dirty="0">
                <a:solidFill>
                  <a:srgbClr val="000000"/>
                </a:solidFill>
              </a:rPr>
              <a:t>OF</a:t>
            </a:r>
            <a:endParaRPr sz="5400" dirty="0"/>
          </a:p>
          <a:p>
            <a:pPr algn="ctr">
              <a:lnSpc>
                <a:spcPts val="5750"/>
              </a:lnSpc>
            </a:pPr>
            <a:r>
              <a:rPr sz="5400" spc="-5" dirty="0">
                <a:solidFill>
                  <a:srgbClr val="000000"/>
                </a:solidFill>
              </a:rPr>
              <a:t>DISEASES</a:t>
            </a:r>
            <a:endParaRPr sz="5400" dirty="0"/>
          </a:p>
        </p:txBody>
      </p:sp>
    </p:spTree>
    <p:extLst>
      <p:ext uri="{BB962C8B-B14F-4D97-AF65-F5344CB8AC3E}">
        <p14:creationId xmlns:p14="http://schemas.microsoft.com/office/powerpoint/2010/main" val="213035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4502150"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0000"/>
                </a:solidFill>
              </a:rPr>
              <a:t>INTRODUCTION</a:t>
            </a:r>
            <a:endParaRPr sz="4400" dirty="0"/>
          </a:p>
        </p:txBody>
      </p:sp>
      <p:sp>
        <p:nvSpPr>
          <p:cNvPr id="3" name="object 3"/>
          <p:cNvSpPr txBox="1"/>
          <p:nvPr/>
        </p:nvSpPr>
        <p:spPr>
          <a:xfrm>
            <a:off x="916939" y="1487805"/>
            <a:ext cx="10262235" cy="5194371"/>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300" algn="l"/>
                <a:tab pos="241935" algn="l"/>
              </a:tabLst>
            </a:pPr>
            <a:r>
              <a:rPr sz="3200" dirty="0">
                <a:cs typeface="Times New Roman"/>
              </a:rPr>
              <a:t>A</a:t>
            </a:r>
            <a:r>
              <a:rPr sz="3200" spc="-114" dirty="0">
                <a:cs typeface="Times New Roman"/>
              </a:rPr>
              <a:t> </a:t>
            </a:r>
            <a:r>
              <a:rPr sz="3200" b="1" dirty="0">
                <a:cs typeface="Times New Roman"/>
              </a:rPr>
              <a:t>disease</a:t>
            </a:r>
            <a:r>
              <a:rPr sz="3200" b="1" spc="-20" dirty="0">
                <a:cs typeface="Times New Roman"/>
              </a:rPr>
              <a:t> </a:t>
            </a:r>
            <a:r>
              <a:rPr sz="3200" dirty="0">
                <a:cs typeface="Times New Roman"/>
              </a:rPr>
              <a:t>is</a:t>
            </a:r>
            <a:r>
              <a:rPr sz="3200" spc="-15" dirty="0">
                <a:cs typeface="Times New Roman"/>
              </a:rPr>
              <a:t> </a:t>
            </a:r>
            <a:r>
              <a:rPr sz="3200" dirty="0">
                <a:cs typeface="Times New Roman"/>
              </a:rPr>
              <a:t>a</a:t>
            </a:r>
            <a:r>
              <a:rPr sz="3200" spc="5" dirty="0">
                <a:cs typeface="Times New Roman"/>
              </a:rPr>
              <a:t> </a:t>
            </a:r>
            <a:r>
              <a:rPr sz="3200" dirty="0">
                <a:cs typeface="Times New Roman"/>
              </a:rPr>
              <a:t>particular</a:t>
            </a:r>
            <a:r>
              <a:rPr sz="3200" spc="-45" dirty="0">
                <a:cs typeface="Times New Roman"/>
              </a:rPr>
              <a:t> </a:t>
            </a:r>
            <a:r>
              <a:rPr sz="3200" dirty="0">
                <a:cs typeface="Times New Roman"/>
              </a:rPr>
              <a:t>abnormal</a:t>
            </a:r>
            <a:r>
              <a:rPr sz="3200" spc="-25" dirty="0">
                <a:cs typeface="Times New Roman"/>
              </a:rPr>
              <a:t> </a:t>
            </a:r>
            <a:r>
              <a:rPr sz="3200" dirty="0">
                <a:cs typeface="Times New Roman"/>
              </a:rPr>
              <a:t>condition</a:t>
            </a:r>
            <a:r>
              <a:rPr sz="3200" spc="-45" dirty="0">
                <a:cs typeface="Times New Roman"/>
              </a:rPr>
              <a:t> </a:t>
            </a:r>
            <a:r>
              <a:rPr sz="3200" dirty="0">
                <a:cs typeface="Times New Roman"/>
              </a:rPr>
              <a:t>that</a:t>
            </a:r>
            <a:r>
              <a:rPr sz="3200" spc="-10" dirty="0">
                <a:cs typeface="Times New Roman"/>
              </a:rPr>
              <a:t> </a:t>
            </a:r>
            <a:r>
              <a:rPr sz="3200" spc="-5" dirty="0">
                <a:cs typeface="Times New Roman"/>
              </a:rPr>
              <a:t>affects</a:t>
            </a:r>
            <a:r>
              <a:rPr sz="3200" spc="-40" dirty="0">
                <a:cs typeface="Times New Roman"/>
              </a:rPr>
              <a:t> </a:t>
            </a:r>
            <a:r>
              <a:rPr sz="3200" dirty="0">
                <a:cs typeface="Times New Roman"/>
              </a:rPr>
              <a:t>part</a:t>
            </a:r>
            <a:r>
              <a:rPr sz="3200" spc="-25" dirty="0">
                <a:cs typeface="Times New Roman"/>
              </a:rPr>
              <a:t> </a:t>
            </a:r>
            <a:r>
              <a:rPr sz="3200" dirty="0">
                <a:cs typeface="Times New Roman"/>
              </a:rPr>
              <a:t>or </a:t>
            </a:r>
            <a:r>
              <a:rPr sz="3200" spc="-5" dirty="0">
                <a:cs typeface="Times New Roman"/>
              </a:rPr>
              <a:t>all</a:t>
            </a:r>
            <a:r>
              <a:rPr sz="3200" spc="-10" dirty="0">
                <a:cs typeface="Times New Roman"/>
              </a:rPr>
              <a:t> </a:t>
            </a:r>
            <a:r>
              <a:rPr sz="3200" dirty="0">
                <a:cs typeface="Times New Roman"/>
              </a:rPr>
              <a:t>of</a:t>
            </a:r>
            <a:r>
              <a:rPr sz="3200" spc="-15" dirty="0">
                <a:cs typeface="Times New Roman"/>
              </a:rPr>
              <a:t> </a:t>
            </a:r>
            <a:r>
              <a:rPr sz="3200" dirty="0">
                <a:cs typeface="Times New Roman"/>
              </a:rPr>
              <a:t>an</a:t>
            </a:r>
            <a:r>
              <a:rPr sz="3200" spc="15" dirty="0">
                <a:cs typeface="Times New Roman"/>
              </a:rPr>
              <a:t> </a:t>
            </a:r>
            <a:r>
              <a:rPr sz="3200" spc="-5" dirty="0" smtClean="0">
                <a:cs typeface="Times New Roman"/>
              </a:rPr>
              <a:t>organism</a:t>
            </a:r>
            <a:r>
              <a:rPr lang="en-US" sz="3200" spc="-5" dirty="0" smtClean="0">
                <a:cs typeface="Times New Roman"/>
              </a:rPr>
              <a:t> and is</a:t>
            </a:r>
            <a:r>
              <a:rPr lang="en-US" sz="3200" spc="-55" dirty="0" smtClean="0">
                <a:cs typeface="Times New Roman"/>
              </a:rPr>
              <a:t> </a:t>
            </a:r>
            <a:r>
              <a:rPr sz="3200" spc="5" dirty="0" smtClean="0">
                <a:cs typeface="Times New Roman"/>
              </a:rPr>
              <a:t>not</a:t>
            </a:r>
            <a:r>
              <a:rPr sz="3200" spc="-15" dirty="0" smtClean="0">
                <a:cs typeface="Times New Roman"/>
              </a:rPr>
              <a:t> </a:t>
            </a:r>
            <a:r>
              <a:rPr sz="3200" dirty="0">
                <a:cs typeface="Times New Roman"/>
              </a:rPr>
              <a:t>caused</a:t>
            </a:r>
            <a:r>
              <a:rPr sz="3200" spc="-25" dirty="0">
                <a:cs typeface="Times New Roman"/>
              </a:rPr>
              <a:t> </a:t>
            </a:r>
            <a:r>
              <a:rPr sz="3200" dirty="0" smtClean="0">
                <a:cs typeface="Times New Roman"/>
              </a:rPr>
              <a:t>by</a:t>
            </a:r>
            <a:r>
              <a:rPr lang="en-US" sz="3200" dirty="0" smtClean="0">
                <a:cs typeface="Times New Roman"/>
              </a:rPr>
              <a:t> </a:t>
            </a:r>
            <a:r>
              <a:rPr sz="3200" dirty="0" smtClean="0">
                <a:cs typeface="Times New Roman"/>
              </a:rPr>
              <a:t>external </a:t>
            </a:r>
            <a:r>
              <a:rPr sz="3200" dirty="0">
                <a:cs typeface="Times New Roman"/>
              </a:rPr>
              <a:t>force</a:t>
            </a:r>
            <a:r>
              <a:rPr sz="3200" spc="-235" dirty="0">
                <a:cs typeface="Times New Roman"/>
              </a:rPr>
              <a:t> </a:t>
            </a:r>
            <a:r>
              <a:rPr sz="3200" dirty="0">
                <a:cs typeface="Times New Roman"/>
              </a:rPr>
              <a:t>(injury).</a:t>
            </a:r>
          </a:p>
          <a:p>
            <a:pPr marL="241300" marR="5080" indent="-229235">
              <a:lnSpc>
                <a:spcPct val="100000"/>
              </a:lnSpc>
              <a:spcBef>
                <a:spcPts val="1010"/>
              </a:spcBef>
              <a:buFont typeface="Arial"/>
              <a:buChar char="•"/>
              <a:tabLst>
                <a:tab pos="241300" algn="l"/>
                <a:tab pos="241935" algn="l"/>
              </a:tabLst>
            </a:pPr>
            <a:r>
              <a:rPr sz="3200" dirty="0" smtClean="0">
                <a:cs typeface="Times New Roman"/>
              </a:rPr>
              <a:t>Disease </a:t>
            </a:r>
            <a:r>
              <a:rPr sz="3200" dirty="0">
                <a:cs typeface="Times New Roman"/>
              </a:rPr>
              <a:t>is often </a:t>
            </a:r>
            <a:r>
              <a:rPr lang="en-US" sz="3200" dirty="0" smtClean="0">
                <a:cs typeface="Times New Roman"/>
              </a:rPr>
              <a:t>interpreted</a:t>
            </a:r>
            <a:r>
              <a:rPr sz="3200" dirty="0" smtClean="0">
                <a:cs typeface="Times New Roman"/>
              </a:rPr>
              <a:t> </a:t>
            </a:r>
            <a:r>
              <a:rPr sz="3200" dirty="0">
                <a:cs typeface="Times New Roman"/>
              </a:rPr>
              <a:t>as a </a:t>
            </a:r>
            <a:r>
              <a:rPr sz="3200" b="1" dirty="0">
                <a:cs typeface="Times New Roman"/>
              </a:rPr>
              <a:t>medical condition </a:t>
            </a:r>
            <a:r>
              <a:rPr sz="3200" dirty="0">
                <a:cs typeface="Times New Roman"/>
              </a:rPr>
              <a:t>associated with specific </a:t>
            </a:r>
            <a:r>
              <a:rPr sz="3200" spc="-5" dirty="0">
                <a:cs typeface="Times New Roman"/>
              </a:rPr>
              <a:t>symptoms </a:t>
            </a:r>
            <a:r>
              <a:rPr sz="3200" dirty="0">
                <a:cs typeface="Times New Roman"/>
              </a:rPr>
              <a:t>and </a:t>
            </a:r>
            <a:r>
              <a:rPr sz="3200" dirty="0" smtClean="0">
                <a:cs typeface="Times New Roman"/>
              </a:rPr>
              <a:t>signs.</a:t>
            </a:r>
            <a:endParaRPr lang="en-US" sz="3200" dirty="0" smtClean="0">
              <a:cs typeface="Times New Roman"/>
            </a:endParaRPr>
          </a:p>
          <a:p>
            <a:pPr marL="241300" marR="5080" indent="-229235">
              <a:lnSpc>
                <a:spcPct val="100000"/>
              </a:lnSpc>
              <a:spcBef>
                <a:spcPts val="1010"/>
              </a:spcBef>
              <a:buFont typeface="Arial"/>
              <a:buChar char="•"/>
              <a:tabLst>
                <a:tab pos="241300" algn="l"/>
                <a:tab pos="241935" algn="l"/>
              </a:tabLst>
            </a:pPr>
            <a:r>
              <a:rPr sz="3200" dirty="0" smtClean="0">
                <a:cs typeface="Times New Roman"/>
              </a:rPr>
              <a:t>It  </a:t>
            </a:r>
            <a:r>
              <a:rPr sz="3200" spc="-10" dirty="0">
                <a:cs typeface="Times New Roman"/>
              </a:rPr>
              <a:t>may </a:t>
            </a:r>
            <a:r>
              <a:rPr sz="3200" dirty="0">
                <a:cs typeface="Times New Roman"/>
              </a:rPr>
              <a:t>be caused by external factors such as pathogens or by internal dysfunctions, particularly of  the </a:t>
            </a:r>
            <a:r>
              <a:rPr sz="3200" spc="-5" dirty="0">
                <a:cs typeface="Times New Roman"/>
              </a:rPr>
              <a:t>immune system, </a:t>
            </a:r>
            <a:r>
              <a:rPr sz="3200" dirty="0">
                <a:cs typeface="Times New Roman"/>
              </a:rPr>
              <a:t>such as an </a:t>
            </a:r>
            <a:r>
              <a:rPr sz="3200" spc="-10" dirty="0">
                <a:cs typeface="Times New Roman"/>
              </a:rPr>
              <a:t>immunodeficiency, </a:t>
            </a:r>
            <a:r>
              <a:rPr sz="3200" dirty="0">
                <a:cs typeface="Times New Roman"/>
              </a:rPr>
              <a:t>or by a</a:t>
            </a:r>
            <a:r>
              <a:rPr sz="3200" spc="-90" dirty="0">
                <a:cs typeface="Times New Roman"/>
              </a:rPr>
              <a:t> </a:t>
            </a:r>
            <a:r>
              <a:rPr sz="3200" spc="-10" dirty="0">
                <a:cs typeface="Times New Roman"/>
              </a:rPr>
              <a:t>hypersensitivity,</a:t>
            </a:r>
            <a:endParaRPr sz="3200" dirty="0">
              <a:cs typeface="Times New Roman"/>
            </a:endParaRPr>
          </a:p>
          <a:p>
            <a:pPr marL="241300">
              <a:lnSpc>
                <a:spcPct val="100000"/>
              </a:lnSpc>
            </a:pPr>
            <a:r>
              <a:rPr sz="3200" dirty="0">
                <a:cs typeface="Times New Roman"/>
              </a:rPr>
              <a:t>including </a:t>
            </a:r>
            <a:r>
              <a:rPr sz="3200" spc="-5" dirty="0">
                <a:cs typeface="Times New Roman"/>
              </a:rPr>
              <a:t>allergies </a:t>
            </a:r>
            <a:r>
              <a:rPr sz="3200" dirty="0">
                <a:cs typeface="Times New Roman"/>
              </a:rPr>
              <a:t>and</a:t>
            </a:r>
            <a:r>
              <a:rPr sz="3200" spc="-85" dirty="0">
                <a:cs typeface="Times New Roman"/>
              </a:rPr>
              <a:t> </a:t>
            </a:r>
            <a:r>
              <a:rPr sz="3200" spc="-15" dirty="0">
                <a:cs typeface="Times New Roman"/>
              </a:rPr>
              <a:t>autoimmunity</a:t>
            </a:r>
            <a:r>
              <a:rPr sz="3200" spc="-15" dirty="0" smtClean="0">
                <a:cs typeface="Times New Roman"/>
              </a:rPr>
              <a:t>.</a:t>
            </a:r>
            <a:endParaRPr lang="en-US" sz="3200" spc="-15" dirty="0" smtClean="0">
              <a:cs typeface="Times New Roman"/>
            </a:endParaRPr>
          </a:p>
          <a:p>
            <a:pPr marL="241300">
              <a:lnSpc>
                <a:spcPct val="100000"/>
              </a:lnSpc>
            </a:pPr>
            <a:endParaRPr lang="en-US" sz="3200" dirty="0" smtClean="0">
              <a:cs typeface="Times New Roman"/>
            </a:endParaRPr>
          </a:p>
        </p:txBody>
      </p:sp>
    </p:spTree>
    <p:extLst>
      <p:ext uri="{BB962C8B-B14F-4D97-AF65-F5344CB8AC3E}">
        <p14:creationId xmlns:p14="http://schemas.microsoft.com/office/powerpoint/2010/main" val="1921498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8799" y="817371"/>
            <a:ext cx="10323830" cy="4798108"/>
          </a:xfrm>
          <a:prstGeom prst="rect">
            <a:avLst/>
          </a:prstGeom>
        </p:spPr>
        <p:txBody>
          <a:bodyPr vert="horz" wrap="square" lIns="0" tIns="108585" rIns="0" bIns="0" rtlCol="0">
            <a:spAutoFit/>
          </a:bodyPr>
          <a:lstStyle/>
          <a:p>
            <a:pPr marL="241300" indent="-229235">
              <a:spcBef>
                <a:spcPts val="855"/>
              </a:spcBef>
              <a:buFont typeface="Arial"/>
              <a:buChar char="•"/>
              <a:tabLst>
                <a:tab pos="241300" algn="l"/>
                <a:tab pos="241935" algn="l"/>
              </a:tabLst>
            </a:pPr>
            <a:r>
              <a:rPr sz="3200" dirty="0">
                <a:cs typeface="Times New Roman"/>
              </a:rPr>
              <a:t>Diseases </a:t>
            </a:r>
            <a:r>
              <a:rPr sz="3200" spc="-10" dirty="0">
                <a:cs typeface="Times New Roman"/>
              </a:rPr>
              <a:t>may </a:t>
            </a:r>
            <a:r>
              <a:rPr sz="3200" dirty="0">
                <a:cs typeface="Times New Roman"/>
              </a:rPr>
              <a:t>be </a:t>
            </a:r>
            <a:r>
              <a:rPr sz="3200" spc="-5" dirty="0">
                <a:cs typeface="Times New Roman"/>
              </a:rPr>
              <a:t>classified </a:t>
            </a:r>
            <a:r>
              <a:rPr sz="3200" dirty="0">
                <a:cs typeface="Times New Roman"/>
              </a:rPr>
              <a:t>by cause, pathogenesis or by</a:t>
            </a:r>
            <a:r>
              <a:rPr sz="3200" spc="-114" dirty="0">
                <a:cs typeface="Times New Roman"/>
              </a:rPr>
              <a:t> </a:t>
            </a:r>
            <a:r>
              <a:rPr sz="3200" spc="-5" dirty="0">
                <a:cs typeface="Times New Roman"/>
              </a:rPr>
              <a:t>symptom(s).</a:t>
            </a:r>
            <a:endParaRPr sz="3200" dirty="0">
              <a:cs typeface="Times New Roman"/>
            </a:endParaRPr>
          </a:p>
          <a:p>
            <a:pPr marL="241300" marR="429895" indent="-229235">
              <a:spcBef>
                <a:spcPts val="1035"/>
              </a:spcBef>
              <a:buFont typeface="Arial"/>
              <a:buChar char="•"/>
              <a:tabLst>
                <a:tab pos="241300" algn="l"/>
                <a:tab pos="241935" algn="l"/>
              </a:tabLst>
            </a:pPr>
            <a:r>
              <a:rPr sz="3200" spc="-10" dirty="0">
                <a:cs typeface="Times New Roman"/>
              </a:rPr>
              <a:t>Alternatively, </a:t>
            </a:r>
            <a:r>
              <a:rPr sz="3200" dirty="0">
                <a:cs typeface="Times New Roman"/>
              </a:rPr>
              <a:t>diseases </a:t>
            </a:r>
            <a:r>
              <a:rPr sz="3200" spc="-10" dirty="0">
                <a:cs typeface="Times New Roman"/>
              </a:rPr>
              <a:t>may </a:t>
            </a:r>
            <a:r>
              <a:rPr sz="3200" dirty="0">
                <a:cs typeface="Times New Roman"/>
              </a:rPr>
              <a:t>be </a:t>
            </a:r>
            <a:r>
              <a:rPr sz="3200" spc="-5" dirty="0">
                <a:cs typeface="Times New Roman"/>
              </a:rPr>
              <a:t>classified </a:t>
            </a:r>
            <a:r>
              <a:rPr sz="3200" dirty="0">
                <a:cs typeface="Times New Roman"/>
              </a:rPr>
              <a:t>according to the </a:t>
            </a:r>
            <a:r>
              <a:rPr sz="3200" spc="-5" dirty="0">
                <a:cs typeface="Times New Roman"/>
              </a:rPr>
              <a:t>organ </a:t>
            </a:r>
            <a:r>
              <a:rPr sz="3200" dirty="0">
                <a:cs typeface="Times New Roman"/>
              </a:rPr>
              <a:t>system involved, though this</a:t>
            </a:r>
            <a:r>
              <a:rPr sz="3200" spc="-225" dirty="0">
                <a:cs typeface="Times New Roman"/>
              </a:rPr>
              <a:t> </a:t>
            </a:r>
            <a:r>
              <a:rPr sz="3200" dirty="0">
                <a:cs typeface="Times New Roman"/>
              </a:rPr>
              <a:t>is  often </a:t>
            </a:r>
            <a:r>
              <a:rPr sz="3200" spc="-5" dirty="0">
                <a:cs typeface="Times New Roman"/>
              </a:rPr>
              <a:t>complicated since many </a:t>
            </a:r>
            <a:r>
              <a:rPr sz="3200" dirty="0">
                <a:cs typeface="Times New Roman"/>
              </a:rPr>
              <a:t>diseases </a:t>
            </a:r>
            <a:r>
              <a:rPr sz="3200" spc="-5" dirty="0">
                <a:cs typeface="Times New Roman"/>
              </a:rPr>
              <a:t>affect more </a:t>
            </a:r>
            <a:r>
              <a:rPr sz="3200" dirty="0">
                <a:cs typeface="Times New Roman"/>
              </a:rPr>
              <a:t>than </a:t>
            </a:r>
            <a:r>
              <a:rPr sz="3200" spc="5" dirty="0">
                <a:cs typeface="Times New Roman"/>
              </a:rPr>
              <a:t>one</a:t>
            </a:r>
            <a:r>
              <a:rPr sz="3200" spc="-125" dirty="0">
                <a:cs typeface="Times New Roman"/>
              </a:rPr>
              <a:t> </a:t>
            </a:r>
            <a:r>
              <a:rPr sz="3200" spc="-5" dirty="0">
                <a:cs typeface="Times New Roman"/>
              </a:rPr>
              <a:t>organ.</a:t>
            </a:r>
            <a:endParaRPr sz="3200" dirty="0">
              <a:cs typeface="Times New Roman"/>
            </a:endParaRPr>
          </a:p>
          <a:p>
            <a:pPr marL="241300" marR="487045" indent="-229235" algn="just">
              <a:spcBef>
                <a:spcPts val="960"/>
              </a:spcBef>
              <a:buFont typeface="Arial"/>
              <a:buChar char="•"/>
              <a:tabLst>
                <a:tab pos="241935" algn="l"/>
              </a:tabLst>
            </a:pPr>
            <a:r>
              <a:rPr sz="3200" dirty="0" smtClean="0">
                <a:cs typeface="Times New Roman"/>
              </a:rPr>
              <a:t>The </a:t>
            </a:r>
            <a:r>
              <a:rPr sz="3200" spc="-10" dirty="0">
                <a:cs typeface="Times New Roman"/>
              </a:rPr>
              <a:t>most </a:t>
            </a:r>
            <a:r>
              <a:rPr sz="3200" spc="5" dirty="0">
                <a:cs typeface="Times New Roman"/>
              </a:rPr>
              <a:t>known </a:t>
            </a:r>
            <a:r>
              <a:rPr sz="3200" dirty="0">
                <a:cs typeface="Times New Roman"/>
              </a:rPr>
              <a:t>and used </a:t>
            </a:r>
            <a:r>
              <a:rPr sz="3200" spc="-5" dirty="0">
                <a:cs typeface="Times New Roman"/>
              </a:rPr>
              <a:t>classification </a:t>
            </a:r>
            <a:r>
              <a:rPr sz="3200" dirty="0">
                <a:cs typeface="Times New Roman"/>
              </a:rPr>
              <a:t>of diseases is the </a:t>
            </a:r>
            <a:r>
              <a:rPr sz="3200" b="1" spc="-20" dirty="0">
                <a:cs typeface="Times New Roman"/>
              </a:rPr>
              <a:t>World </a:t>
            </a:r>
            <a:r>
              <a:rPr sz="3200" b="1" dirty="0">
                <a:cs typeface="Times New Roman"/>
              </a:rPr>
              <a:t>Health </a:t>
            </a:r>
            <a:r>
              <a:rPr sz="3200" b="1" spc="-5" dirty="0">
                <a:cs typeface="Times New Roman"/>
              </a:rPr>
              <a:t>Organization's</a:t>
            </a:r>
            <a:r>
              <a:rPr sz="3200" b="1" spc="-110" dirty="0">
                <a:cs typeface="Times New Roman"/>
              </a:rPr>
              <a:t> </a:t>
            </a:r>
            <a:r>
              <a:rPr sz="3200" b="1" dirty="0">
                <a:cs typeface="Times New Roman"/>
              </a:rPr>
              <a:t>ICD  </a:t>
            </a:r>
            <a:r>
              <a:rPr sz="3200" dirty="0">
                <a:cs typeface="Times New Roman"/>
              </a:rPr>
              <a:t>(</a:t>
            </a:r>
            <a:r>
              <a:rPr sz="3200" b="1" dirty="0">
                <a:cs typeface="Times New Roman"/>
              </a:rPr>
              <a:t>International </a:t>
            </a:r>
            <a:r>
              <a:rPr sz="3200" b="1" spc="-5" dirty="0">
                <a:cs typeface="Times New Roman"/>
              </a:rPr>
              <a:t>Statistical </a:t>
            </a:r>
            <a:r>
              <a:rPr sz="3200" b="1" dirty="0">
                <a:cs typeface="Times New Roman"/>
              </a:rPr>
              <a:t>Classification of Diseases and Related Health </a:t>
            </a:r>
            <a:r>
              <a:rPr sz="3200" b="1" spc="-5" dirty="0">
                <a:cs typeface="Times New Roman"/>
              </a:rPr>
              <a:t>Problems)</a:t>
            </a:r>
            <a:r>
              <a:rPr sz="3200" spc="-5" dirty="0">
                <a:cs typeface="Times New Roman"/>
              </a:rPr>
              <a:t>. </a:t>
            </a:r>
            <a:r>
              <a:rPr sz="3200" dirty="0">
                <a:cs typeface="Times New Roman"/>
              </a:rPr>
              <a:t>This is  </a:t>
            </a:r>
            <a:r>
              <a:rPr sz="3200" spc="-5" dirty="0">
                <a:cs typeface="Times New Roman"/>
              </a:rPr>
              <a:t>periodically</a:t>
            </a:r>
            <a:r>
              <a:rPr sz="3200" spc="-45" dirty="0">
                <a:cs typeface="Times New Roman"/>
              </a:rPr>
              <a:t> </a:t>
            </a:r>
            <a:r>
              <a:rPr sz="3200" dirty="0">
                <a:cs typeface="Times New Roman"/>
              </a:rPr>
              <a:t>updated</a:t>
            </a:r>
            <a:r>
              <a:rPr sz="3200" dirty="0" smtClean="0">
                <a:cs typeface="Times New Roman"/>
              </a:rPr>
              <a:t>.</a:t>
            </a:r>
            <a:endParaRPr sz="3200" dirty="0">
              <a:cs typeface="Times New Roman"/>
            </a:endParaRPr>
          </a:p>
        </p:txBody>
      </p:sp>
    </p:spTree>
    <p:extLst>
      <p:ext uri="{BB962C8B-B14F-4D97-AF65-F5344CB8AC3E}">
        <p14:creationId xmlns:p14="http://schemas.microsoft.com/office/powerpoint/2010/main" val="14267583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038" y="0"/>
            <a:ext cx="1052195"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rPr>
              <a:t>ICD</a:t>
            </a:r>
            <a:endParaRPr sz="4400" dirty="0"/>
          </a:p>
        </p:txBody>
      </p:sp>
      <p:sp>
        <p:nvSpPr>
          <p:cNvPr id="3" name="object 3"/>
          <p:cNvSpPr txBox="1"/>
          <p:nvPr/>
        </p:nvSpPr>
        <p:spPr>
          <a:xfrm>
            <a:off x="457200" y="730040"/>
            <a:ext cx="11049000" cy="6127960"/>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300" algn="l"/>
                <a:tab pos="241935" algn="l"/>
              </a:tabLst>
            </a:pPr>
            <a:r>
              <a:rPr sz="2800" dirty="0">
                <a:cs typeface="Times New Roman"/>
              </a:rPr>
              <a:t>The </a:t>
            </a:r>
            <a:r>
              <a:rPr sz="2800" b="1" dirty="0">
                <a:cs typeface="Times New Roman"/>
              </a:rPr>
              <a:t>International Classification of Diseases </a:t>
            </a:r>
            <a:r>
              <a:rPr sz="2800" dirty="0">
                <a:cs typeface="Times New Roman"/>
              </a:rPr>
              <a:t>(</a:t>
            </a:r>
            <a:r>
              <a:rPr sz="2800" b="1" dirty="0">
                <a:cs typeface="Times New Roman"/>
              </a:rPr>
              <a:t>ICD</a:t>
            </a:r>
            <a:r>
              <a:rPr sz="2800" dirty="0">
                <a:cs typeface="Times New Roman"/>
              </a:rPr>
              <a:t>) is the international </a:t>
            </a:r>
            <a:r>
              <a:rPr sz="2800" spc="-5" dirty="0">
                <a:cs typeface="Times New Roman"/>
              </a:rPr>
              <a:t>"standard </a:t>
            </a:r>
            <a:r>
              <a:rPr sz="2800" dirty="0">
                <a:cs typeface="Times New Roman"/>
              </a:rPr>
              <a:t>diagnostic</a:t>
            </a:r>
            <a:r>
              <a:rPr sz="2800" spc="-265" dirty="0">
                <a:cs typeface="Times New Roman"/>
              </a:rPr>
              <a:t> </a:t>
            </a:r>
            <a:r>
              <a:rPr sz="2800" dirty="0">
                <a:cs typeface="Times New Roman"/>
              </a:rPr>
              <a:t>tool</a:t>
            </a:r>
          </a:p>
          <a:p>
            <a:pPr marL="241300">
              <a:lnSpc>
                <a:spcPct val="100000"/>
              </a:lnSpc>
            </a:pPr>
            <a:r>
              <a:rPr sz="2800" dirty="0">
                <a:cs typeface="Times New Roman"/>
              </a:rPr>
              <a:t>for </a:t>
            </a:r>
            <a:r>
              <a:rPr sz="2800" spc="-15" dirty="0">
                <a:cs typeface="Times New Roman"/>
              </a:rPr>
              <a:t>epidemiology, </a:t>
            </a:r>
            <a:r>
              <a:rPr sz="2800" dirty="0">
                <a:cs typeface="Times New Roman"/>
              </a:rPr>
              <a:t>health </a:t>
            </a:r>
            <a:r>
              <a:rPr sz="2800" spc="-5" dirty="0">
                <a:cs typeface="Times New Roman"/>
              </a:rPr>
              <a:t>management </a:t>
            </a:r>
            <a:r>
              <a:rPr sz="2800" dirty="0">
                <a:cs typeface="Times New Roman"/>
              </a:rPr>
              <a:t>and </a:t>
            </a:r>
            <a:r>
              <a:rPr sz="2800" spc="-5" dirty="0">
                <a:cs typeface="Times New Roman"/>
              </a:rPr>
              <a:t>clinical</a:t>
            </a:r>
            <a:r>
              <a:rPr sz="2800" spc="-105" dirty="0">
                <a:cs typeface="Times New Roman"/>
              </a:rPr>
              <a:t> </a:t>
            </a:r>
            <a:r>
              <a:rPr sz="2800" dirty="0">
                <a:cs typeface="Times New Roman"/>
              </a:rPr>
              <a:t>purposes".</a:t>
            </a:r>
          </a:p>
          <a:p>
            <a:pPr marL="241300" marR="130175" indent="-229235">
              <a:lnSpc>
                <a:spcPct val="100000"/>
              </a:lnSpc>
              <a:spcBef>
                <a:spcPts val="994"/>
              </a:spcBef>
              <a:buFont typeface="Arial"/>
              <a:buChar char="•"/>
              <a:tabLst>
                <a:tab pos="241300" algn="l"/>
                <a:tab pos="241935" algn="l"/>
              </a:tabLst>
            </a:pPr>
            <a:r>
              <a:rPr sz="2800" dirty="0">
                <a:cs typeface="Times New Roman"/>
              </a:rPr>
              <a:t>Its full </a:t>
            </a:r>
            <a:r>
              <a:rPr sz="2800" spc="-5" dirty="0">
                <a:cs typeface="Times New Roman"/>
              </a:rPr>
              <a:t>official name </a:t>
            </a:r>
            <a:r>
              <a:rPr sz="2800" dirty="0">
                <a:cs typeface="Times New Roman"/>
              </a:rPr>
              <a:t>is </a:t>
            </a:r>
            <a:r>
              <a:rPr sz="2800" b="1" dirty="0">
                <a:cs typeface="Times New Roman"/>
              </a:rPr>
              <a:t>International </a:t>
            </a:r>
            <a:r>
              <a:rPr sz="2800" b="1" spc="-5" dirty="0">
                <a:cs typeface="Times New Roman"/>
              </a:rPr>
              <a:t>Statistical </a:t>
            </a:r>
            <a:r>
              <a:rPr sz="2800" b="1" dirty="0">
                <a:cs typeface="Times New Roman"/>
              </a:rPr>
              <a:t>Classification of Diseases and Related</a:t>
            </a:r>
            <a:r>
              <a:rPr sz="2800" b="1" spc="-250" dirty="0">
                <a:cs typeface="Times New Roman"/>
              </a:rPr>
              <a:t> </a:t>
            </a:r>
            <a:r>
              <a:rPr sz="2800" b="1" dirty="0">
                <a:cs typeface="Times New Roman"/>
              </a:rPr>
              <a:t>Health  </a:t>
            </a:r>
            <a:r>
              <a:rPr sz="2800" b="1" spc="-5" dirty="0">
                <a:cs typeface="Times New Roman"/>
              </a:rPr>
              <a:t>Problems.</a:t>
            </a:r>
            <a:endParaRPr sz="2800" dirty="0">
              <a:cs typeface="Times New Roman"/>
            </a:endParaRPr>
          </a:p>
          <a:p>
            <a:pPr marL="241300" marR="5080" indent="-229235">
              <a:lnSpc>
                <a:spcPct val="100000"/>
              </a:lnSpc>
              <a:spcBef>
                <a:spcPts val="1010"/>
              </a:spcBef>
              <a:buFont typeface="Arial"/>
              <a:buChar char="•"/>
              <a:tabLst>
                <a:tab pos="241300" algn="l"/>
                <a:tab pos="241935" algn="l"/>
              </a:tabLst>
            </a:pPr>
            <a:r>
              <a:rPr sz="2800" dirty="0">
                <a:cs typeface="Times New Roman"/>
              </a:rPr>
              <a:t>The ICD is designed as a health care </a:t>
            </a:r>
            <a:r>
              <a:rPr sz="2800" spc="-5" dirty="0">
                <a:cs typeface="Times New Roman"/>
              </a:rPr>
              <a:t>classification system, </a:t>
            </a:r>
            <a:r>
              <a:rPr sz="2800" dirty="0">
                <a:cs typeface="Times New Roman"/>
              </a:rPr>
              <a:t>providing a system of diagnostic codes  for </a:t>
            </a:r>
            <a:r>
              <a:rPr sz="2800" spc="-5" dirty="0">
                <a:cs typeface="Times New Roman"/>
              </a:rPr>
              <a:t>classifying </a:t>
            </a:r>
            <a:r>
              <a:rPr sz="2800" dirty="0" smtClean="0">
                <a:cs typeface="Times New Roman"/>
              </a:rPr>
              <a:t>diseases</a:t>
            </a:r>
            <a:r>
              <a:rPr lang="en-US" sz="2800" dirty="0" smtClean="0">
                <a:cs typeface="Times New Roman"/>
              </a:rPr>
              <a:t>.</a:t>
            </a:r>
          </a:p>
          <a:p>
            <a:pPr marL="241300" marR="5080" indent="-229235">
              <a:lnSpc>
                <a:spcPct val="100000"/>
              </a:lnSpc>
              <a:spcBef>
                <a:spcPts val="1010"/>
              </a:spcBef>
              <a:buFont typeface="Arial"/>
              <a:buChar char="•"/>
              <a:tabLst>
                <a:tab pos="241300" algn="l"/>
                <a:tab pos="241935" algn="l"/>
              </a:tabLst>
            </a:pPr>
            <a:r>
              <a:rPr sz="2800" dirty="0" smtClean="0">
                <a:cs typeface="Times New Roman"/>
              </a:rPr>
              <a:t>It </a:t>
            </a:r>
            <a:r>
              <a:rPr sz="2800" dirty="0">
                <a:cs typeface="Times New Roman"/>
              </a:rPr>
              <a:t>contains codes for diseases, signs and </a:t>
            </a:r>
            <a:r>
              <a:rPr sz="2800" spc="-5" dirty="0">
                <a:cs typeface="Times New Roman"/>
              </a:rPr>
              <a:t>symptoms, </a:t>
            </a:r>
            <a:r>
              <a:rPr sz="2800" dirty="0">
                <a:cs typeface="Times New Roman"/>
              </a:rPr>
              <a:t>abnormal findings, </a:t>
            </a:r>
            <a:r>
              <a:rPr sz="2800" spc="-5" dirty="0">
                <a:cs typeface="Times New Roman"/>
              </a:rPr>
              <a:t>complaints,</a:t>
            </a:r>
            <a:r>
              <a:rPr sz="2800" spc="-260" dirty="0">
                <a:cs typeface="Times New Roman"/>
              </a:rPr>
              <a:t> </a:t>
            </a:r>
            <a:r>
              <a:rPr sz="2800" dirty="0">
                <a:cs typeface="Times New Roman"/>
              </a:rPr>
              <a:t>social</a:t>
            </a:r>
          </a:p>
          <a:p>
            <a:pPr marL="241300">
              <a:lnSpc>
                <a:spcPct val="100000"/>
              </a:lnSpc>
            </a:pPr>
            <a:r>
              <a:rPr sz="2800" spc="-5" dirty="0">
                <a:cs typeface="Times New Roman"/>
              </a:rPr>
              <a:t>circumstances, </a:t>
            </a:r>
            <a:r>
              <a:rPr sz="2800" dirty="0">
                <a:cs typeface="Times New Roman"/>
              </a:rPr>
              <a:t>and external causes of injury or</a:t>
            </a:r>
            <a:r>
              <a:rPr sz="2800" spc="-155" dirty="0">
                <a:cs typeface="Times New Roman"/>
              </a:rPr>
              <a:t> </a:t>
            </a:r>
            <a:r>
              <a:rPr sz="2800" dirty="0">
                <a:cs typeface="Times New Roman"/>
              </a:rPr>
              <a:t>diseases.</a:t>
            </a:r>
          </a:p>
          <a:p>
            <a:pPr marL="241300" marR="13335" indent="-229235">
              <a:lnSpc>
                <a:spcPct val="100000"/>
              </a:lnSpc>
              <a:spcBef>
                <a:spcPts val="994"/>
              </a:spcBef>
              <a:buFont typeface="Arial"/>
              <a:buChar char="•"/>
              <a:tabLst>
                <a:tab pos="241300" algn="l"/>
                <a:tab pos="241935" algn="l"/>
              </a:tabLst>
            </a:pPr>
            <a:r>
              <a:rPr sz="2800" dirty="0">
                <a:cs typeface="Times New Roman"/>
              </a:rPr>
              <a:t>The first international </a:t>
            </a:r>
            <a:r>
              <a:rPr sz="2800" spc="-5" dirty="0">
                <a:cs typeface="Times New Roman"/>
              </a:rPr>
              <a:t>classification </a:t>
            </a:r>
            <a:r>
              <a:rPr sz="2800" dirty="0">
                <a:cs typeface="Times New Roman"/>
              </a:rPr>
              <a:t>edition, </a:t>
            </a:r>
            <a:r>
              <a:rPr sz="2800" spc="5" dirty="0">
                <a:cs typeface="Times New Roman"/>
              </a:rPr>
              <a:t>known </a:t>
            </a:r>
            <a:r>
              <a:rPr sz="2800" dirty="0">
                <a:cs typeface="Times New Roman"/>
              </a:rPr>
              <a:t>as the </a:t>
            </a:r>
            <a:r>
              <a:rPr sz="2800" b="1" dirty="0">
                <a:cs typeface="Times New Roman"/>
              </a:rPr>
              <a:t>International </a:t>
            </a:r>
            <a:r>
              <a:rPr sz="2800" b="1" spc="-5" dirty="0">
                <a:cs typeface="Times New Roman"/>
              </a:rPr>
              <a:t>List </a:t>
            </a:r>
            <a:r>
              <a:rPr sz="2800" b="1" dirty="0">
                <a:cs typeface="Times New Roman"/>
              </a:rPr>
              <a:t>of Causes of</a:t>
            </a:r>
            <a:r>
              <a:rPr sz="2800" b="1" spc="-250" dirty="0">
                <a:cs typeface="Times New Roman"/>
              </a:rPr>
              <a:t> </a:t>
            </a:r>
            <a:r>
              <a:rPr sz="2800" b="1" spc="5" dirty="0">
                <a:cs typeface="Times New Roman"/>
              </a:rPr>
              <a:t>Death</a:t>
            </a:r>
            <a:r>
              <a:rPr sz="2800" spc="5" dirty="0">
                <a:cs typeface="Times New Roman"/>
              </a:rPr>
              <a:t>,  </a:t>
            </a:r>
            <a:r>
              <a:rPr sz="2800" dirty="0">
                <a:cs typeface="Times New Roman"/>
              </a:rPr>
              <a:t>was adopted by the </a:t>
            </a:r>
            <a:r>
              <a:rPr sz="2800" spc="-5" dirty="0">
                <a:cs typeface="Times New Roman"/>
              </a:rPr>
              <a:t>International Statistical </a:t>
            </a:r>
            <a:r>
              <a:rPr sz="2800" dirty="0">
                <a:cs typeface="Times New Roman"/>
              </a:rPr>
              <a:t>Institute in</a:t>
            </a:r>
            <a:r>
              <a:rPr sz="2800" spc="-170" dirty="0">
                <a:cs typeface="Times New Roman"/>
              </a:rPr>
              <a:t> </a:t>
            </a:r>
            <a:r>
              <a:rPr sz="2800" spc="5" dirty="0">
                <a:cs typeface="Times New Roman"/>
              </a:rPr>
              <a:t>1893.</a:t>
            </a:r>
            <a:endParaRPr sz="2800" dirty="0">
              <a:cs typeface="Times New Roman"/>
            </a:endParaRPr>
          </a:p>
        </p:txBody>
      </p:sp>
    </p:spTree>
    <p:extLst>
      <p:ext uri="{BB962C8B-B14F-4D97-AF65-F5344CB8AC3E}">
        <p14:creationId xmlns:p14="http://schemas.microsoft.com/office/powerpoint/2010/main" val="29468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4380"/>
            <a:ext cx="5977509" cy="632460"/>
          </a:xfrm>
        </p:spPr>
        <p:txBody>
          <a:bodyPr>
            <a:normAutofit fontScale="90000"/>
          </a:bodyPr>
          <a:lstStyle/>
          <a:p>
            <a:r>
              <a:rPr lang="en-US" dirty="0" smtClean="0"/>
              <a:t>Disease classification :</a:t>
            </a:r>
            <a:endParaRPr lang="en-US" dirty="0"/>
          </a:p>
        </p:txBody>
      </p:sp>
      <p:sp>
        <p:nvSpPr>
          <p:cNvPr id="3" name="Content Placeholder 2"/>
          <p:cNvSpPr>
            <a:spLocks noGrp="1"/>
          </p:cNvSpPr>
          <p:nvPr>
            <p:ph idx="1"/>
          </p:nvPr>
        </p:nvSpPr>
        <p:spPr>
          <a:xfrm>
            <a:off x="332104" y="1825053"/>
            <a:ext cx="11197590" cy="4560223"/>
          </a:xfrm>
        </p:spPr>
        <p:txBody>
          <a:bodyPr>
            <a:normAutofit lnSpcReduction="10000"/>
          </a:bodyPr>
          <a:lstStyle/>
          <a:p>
            <a:pPr marL="241300">
              <a:lnSpc>
                <a:spcPct val="100000"/>
              </a:lnSpc>
            </a:pPr>
            <a:r>
              <a:rPr lang="en-US" sz="3200" dirty="0">
                <a:latin typeface="+mn-lt"/>
                <a:cs typeface="Times New Roman"/>
              </a:rPr>
              <a:t>There are four main classes of disease</a:t>
            </a:r>
          </a:p>
          <a:p>
            <a:pPr marL="1670050" lvl="2" indent="-514350">
              <a:buFont typeface="+mj-lt"/>
              <a:buAutoNum type="romanLcPeriod"/>
            </a:pPr>
            <a:r>
              <a:rPr lang="en-US" sz="3200" b="1" dirty="0">
                <a:cs typeface="Times New Roman"/>
              </a:rPr>
              <a:t>Genetic disease </a:t>
            </a:r>
          </a:p>
          <a:p>
            <a:pPr marL="1670050" lvl="2" indent="-514350">
              <a:buFont typeface="+mj-lt"/>
              <a:buAutoNum type="romanLcPeriod"/>
            </a:pPr>
            <a:r>
              <a:rPr lang="en-US" sz="3200" b="1" dirty="0">
                <a:cs typeface="Times New Roman"/>
              </a:rPr>
              <a:t>Infectious disease (infections)</a:t>
            </a:r>
          </a:p>
          <a:p>
            <a:pPr marL="1670050" lvl="2" indent="-514350">
              <a:buFont typeface="+mj-lt"/>
              <a:buAutoNum type="romanLcPeriod"/>
            </a:pPr>
            <a:r>
              <a:rPr lang="en-US" sz="3200" b="1" dirty="0" err="1">
                <a:cs typeface="Times New Roman"/>
              </a:rPr>
              <a:t>Neoplasmic</a:t>
            </a:r>
            <a:r>
              <a:rPr lang="en-US" sz="3200" b="1" dirty="0">
                <a:cs typeface="Times New Roman"/>
              </a:rPr>
              <a:t> (benign or malignant) disease</a:t>
            </a:r>
          </a:p>
          <a:p>
            <a:pPr marL="1670050" lvl="2" indent="-514350">
              <a:buFont typeface="+mj-lt"/>
              <a:buAutoNum type="romanLcPeriod"/>
            </a:pPr>
            <a:r>
              <a:rPr lang="en-US" sz="3200" b="1" dirty="0">
                <a:cs typeface="Times New Roman"/>
              </a:rPr>
              <a:t>Traumatic disease (injuries</a:t>
            </a:r>
            <a:r>
              <a:rPr lang="en-US" sz="3200" b="1" dirty="0" smtClean="0">
                <a:cs typeface="Times New Roman"/>
              </a:rPr>
              <a:t>)</a:t>
            </a:r>
          </a:p>
          <a:p>
            <a:pPr marL="1670050" lvl="2" indent="-514350">
              <a:buFont typeface="+mj-lt"/>
              <a:buAutoNum type="romanLcPeriod"/>
            </a:pPr>
            <a:endParaRPr lang="en-US" sz="3200" b="1" dirty="0">
              <a:cs typeface="Times New Roman"/>
            </a:endParaRPr>
          </a:p>
          <a:p>
            <a:pPr marL="1670050" lvl="2" indent="-514350">
              <a:buFont typeface="+mj-lt"/>
              <a:buAutoNum type="romanLcPeriod"/>
            </a:pPr>
            <a:endParaRPr lang="en-US" sz="3200" b="1" dirty="0">
              <a:cs typeface="Times New Roman"/>
            </a:endParaRPr>
          </a:p>
          <a:p>
            <a:pPr marL="241300" indent="-229235">
              <a:lnSpc>
                <a:spcPct val="100000"/>
              </a:lnSpc>
              <a:spcBef>
                <a:spcPts val="994"/>
              </a:spcBef>
              <a:buFont typeface="Arial"/>
              <a:buChar char="•"/>
              <a:tabLst>
                <a:tab pos="241300" algn="l"/>
                <a:tab pos="241935" algn="l"/>
              </a:tabLst>
            </a:pPr>
            <a:r>
              <a:rPr lang="en-US" sz="3200" dirty="0">
                <a:latin typeface="+mn-lt"/>
                <a:cs typeface="Times New Roman"/>
              </a:rPr>
              <a:t>Diseases can </a:t>
            </a:r>
            <a:r>
              <a:rPr lang="en-US" sz="3200" spc="-5" dirty="0">
                <a:latin typeface="+mn-lt"/>
                <a:cs typeface="Times New Roman"/>
              </a:rPr>
              <a:t>also </a:t>
            </a:r>
            <a:r>
              <a:rPr lang="en-US" sz="3200" dirty="0">
                <a:latin typeface="+mn-lt"/>
                <a:cs typeface="Times New Roman"/>
              </a:rPr>
              <a:t>be </a:t>
            </a:r>
            <a:r>
              <a:rPr lang="en-US" sz="3200" spc="-5" dirty="0">
                <a:latin typeface="+mn-lt"/>
                <a:cs typeface="Times New Roman"/>
              </a:rPr>
              <a:t>classified </a:t>
            </a:r>
            <a:r>
              <a:rPr lang="en-US" sz="3200" dirty="0">
                <a:latin typeface="+mn-lt"/>
                <a:cs typeface="Times New Roman"/>
              </a:rPr>
              <a:t>as </a:t>
            </a:r>
            <a:r>
              <a:rPr lang="en-US" sz="3200" spc="-5" dirty="0">
                <a:latin typeface="+mn-lt"/>
                <a:cs typeface="Times New Roman"/>
              </a:rPr>
              <a:t>communicable </a:t>
            </a:r>
            <a:r>
              <a:rPr lang="en-US" sz="3200" dirty="0">
                <a:latin typeface="+mn-lt"/>
                <a:cs typeface="Times New Roman"/>
              </a:rPr>
              <a:t>and</a:t>
            </a:r>
            <a:r>
              <a:rPr lang="en-US" sz="3200" spc="-90" dirty="0">
                <a:latin typeface="+mn-lt"/>
                <a:cs typeface="Times New Roman"/>
              </a:rPr>
              <a:t> </a:t>
            </a:r>
            <a:r>
              <a:rPr lang="en-US" sz="3200" dirty="0">
                <a:latin typeface="+mn-lt"/>
                <a:cs typeface="Times New Roman"/>
              </a:rPr>
              <a:t>non-communicable</a:t>
            </a:r>
            <a:r>
              <a:rPr lang="en-US" sz="3200" dirty="0" smtClean="0">
                <a:latin typeface="+mn-lt"/>
                <a:cs typeface="Times New Roman"/>
              </a:rPr>
              <a:t>.</a:t>
            </a:r>
            <a:endParaRPr lang="en-US" sz="3200" dirty="0">
              <a:latin typeface="+mn-lt"/>
            </a:endParaRPr>
          </a:p>
        </p:txBody>
      </p:sp>
    </p:spTree>
    <p:extLst>
      <p:ext uri="{BB962C8B-B14F-4D97-AF65-F5344CB8AC3E}">
        <p14:creationId xmlns:p14="http://schemas.microsoft.com/office/powerpoint/2010/main" val="1048184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4380"/>
            <a:ext cx="5977509" cy="1745093"/>
          </a:xfrm>
        </p:spPr>
        <p:txBody>
          <a:bodyPr/>
          <a:lstStyle/>
          <a:p>
            <a:pPr lvl="2" algn="l" rtl="0">
              <a:lnSpc>
                <a:spcPct val="90000"/>
              </a:lnSpc>
              <a:spcBef>
                <a:spcPct val="0"/>
              </a:spcBef>
            </a:pPr>
            <a:r>
              <a:rPr lang="en-US" sz="3600" b="1" dirty="0" err="1" smtClean="0">
                <a:latin typeface="Times New Roman"/>
                <a:cs typeface="Times New Roman"/>
              </a:rPr>
              <a:t>i</a:t>
            </a:r>
            <a:r>
              <a:rPr lang="en-US" sz="3600" b="1" dirty="0" smtClean="0">
                <a:latin typeface="Times New Roman"/>
                <a:cs typeface="Times New Roman"/>
              </a:rPr>
              <a:t>. Genetic disease </a:t>
            </a:r>
            <a:r>
              <a:rPr lang="en-US" b="1" dirty="0" smtClean="0">
                <a:latin typeface="Times New Roman"/>
                <a:cs typeface="Times New Roman"/>
              </a:rPr>
              <a:t/>
            </a:r>
            <a:br>
              <a:rPr lang="en-US" b="1" dirty="0" smtClean="0">
                <a:latin typeface="Times New Roman"/>
                <a:cs typeface="Times New Roman"/>
              </a:rPr>
            </a:br>
            <a:endParaRPr lang="en-US" dirty="0"/>
          </a:p>
        </p:txBody>
      </p:sp>
      <p:sp>
        <p:nvSpPr>
          <p:cNvPr id="3" name="Content Placeholder 2"/>
          <p:cNvSpPr>
            <a:spLocks noGrp="1"/>
          </p:cNvSpPr>
          <p:nvPr>
            <p:ph idx="1"/>
          </p:nvPr>
        </p:nvSpPr>
        <p:spPr>
          <a:xfrm>
            <a:off x="228600" y="1066800"/>
            <a:ext cx="11197590" cy="4652010"/>
          </a:xfrm>
        </p:spPr>
        <p:txBody>
          <a:bodyPr>
            <a:normAutofit fontScale="92500" lnSpcReduction="10000"/>
          </a:bodyPr>
          <a:lstStyle/>
          <a:p>
            <a:pPr marL="457200" indent="-457200">
              <a:buFont typeface="Arial" pitchFamily="34" charset="0"/>
              <a:buChar char="•"/>
            </a:pPr>
            <a:r>
              <a:rPr lang="en-US" sz="3200" dirty="0"/>
              <a:t>A </a:t>
            </a:r>
            <a:r>
              <a:rPr lang="en-US" sz="3200" b="1" dirty="0"/>
              <a:t>genetic </a:t>
            </a:r>
            <a:r>
              <a:rPr lang="en-US" sz="3200" b="1" dirty="0" smtClean="0"/>
              <a:t>disease</a:t>
            </a:r>
            <a:r>
              <a:rPr lang="en-US" sz="3200" dirty="0"/>
              <a:t> is a genetic problem caused by one or more abnormalities formed in the genome. </a:t>
            </a:r>
            <a:endParaRPr lang="en-US" sz="3200" dirty="0" smtClean="0"/>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Most </a:t>
            </a:r>
            <a:r>
              <a:rPr lang="en-US" sz="3200" dirty="0"/>
              <a:t>genetic disorders are </a:t>
            </a:r>
            <a:r>
              <a:rPr lang="en-US" sz="3200" b="1" u="sng" dirty="0"/>
              <a:t>quite </a:t>
            </a:r>
            <a:r>
              <a:rPr lang="en-US" sz="3200" b="1" u="sng" dirty="0" smtClean="0"/>
              <a:t>rare</a:t>
            </a:r>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Genetic </a:t>
            </a:r>
            <a:r>
              <a:rPr lang="en-US" sz="3200" dirty="0"/>
              <a:t>disorders may be </a:t>
            </a:r>
            <a:r>
              <a:rPr lang="en-US" sz="3200" b="1" dirty="0"/>
              <a:t>hereditary or non-hereditary</a:t>
            </a:r>
            <a:r>
              <a:rPr lang="en-US" sz="3200" dirty="0"/>
              <a:t>, meaning that they are passed down from the parents' genes. </a:t>
            </a:r>
            <a:endParaRPr lang="en-US" sz="3200" dirty="0" smtClean="0"/>
          </a:p>
          <a:p>
            <a:pPr marL="457200" indent="-457200">
              <a:buFont typeface="Arial" pitchFamily="34" charset="0"/>
              <a:buChar char="•"/>
            </a:pPr>
            <a:r>
              <a:rPr lang="en-US" sz="3200" dirty="0" smtClean="0"/>
              <a:t>However</a:t>
            </a:r>
            <a:r>
              <a:rPr lang="en-US" sz="3200" dirty="0"/>
              <a:t>, in some genetic disorders, defects may be caused by new mutations, altered phenotype, or changes to the DNA. </a:t>
            </a:r>
            <a:endParaRPr lang="en-US" sz="3200" dirty="0" smtClean="0"/>
          </a:p>
          <a:p>
            <a:pPr marL="457200" indent="-457200">
              <a:buFont typeface="Arial" pitchFamily="34" charset="0"/>
              <a:buChar char="•"/>
            </a:pPr>
            <a:r>
              <a:rPr lang="en-US" sz="3200" dirty="0" smtClean="0"/>
              <a:t>Examples:  </a:t>
            </a:r>
            <a:r>
              <a:rPr lang="en-US" sz="3200" b="1" dirty="0" smtClean="0"/>
              <a:t>albinism, sickle-cell disease, hemophilia </a:t>
            </a:r>
            <a:r>
              <a:rPr lang="en-US" sz="3200" b="1" dirty="0" err="1" smtClean="0"/>
              <a:t>etc</a:t>
            </a:r>
            <a:endParaRPr lang="en-US" sz="3200" b="1" dirty="0"/>
          </a:p>
        </p:txBody>
      </p:sp>
    </p:spTree>
    <p:extLst>
      <p:ext uri="{BB962C8B-B14F-4D97-AF65-F5344CB8AC3E}">
        <p14:creationId xmlns:p14="http://schemas.microsoft.com/office/powerpoint/2010/main" val="1653901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4380"/>
            <a:ext cx="7848600" cy="1495794"/>
          </a:xfrm>
        </p:spPr>
        <p:txBody>
          <a:bodyPr/>
          <a:lstStyle/>
          <a:p>
            <a:pPr lvl="2" algn="l" rtl="0">
              <a:lnSpc>
                <a:spcPct val="90000"/>
              </a:lnSpc>
              <a:spcBef>
                <a:spcPct val="0"/>
              </a:spcBef>
            </a:pPr>
            <a:r>
              <a:rPr lang="en-US" sz="3600" b="1" dirty="0" smtClean="0">
                <a:latin typeface="Times New Roman"/>
                <a:cs typeface="Times New Roman"/>
              </a:rPr>
              <a:t>ii. Infectious disease (infections)</a:t>
            </a:r>
            <a:br>
              <a:rPr lang="en-US" sz="3600" b="1" dirty="0" smtClean="0">
                <a:latin typeface="Times New Roman"/>
                <a:cs typeface="Times New Roman"/>
              </a:rPr>
            </a:br>
            <a:endParaRPr lang="en-US" sz="3600" dirty="0"/>
          </a:p>
        </p:txBody>
      </p:sp>
      <p:sp>
        <p:nvSpPr>
          <p:cNvPr id="3" name="Content Placeholder 2"/>
          <p:cNvSpPr>
            <a:spLocks noGrp="1"/>
          </p:cNvSpPr>
          <p:nvPr>
            <p:ph idx="1"/>
          </p:nvPr>
        </p:nvSpPr>
        <p:spPr>
          <a:xfrm>
            <a:off x="304800" y="1066800"/>
            <a:ext cx="11197590" cy="4652010"/>
          </a:xfrm>
        </p:spPr>
        <p:txBody>
          <a:bodyPr>
            <a:normAutofit/>
          </a:bodyPr>
          <a:lstStyle/>
          <a:p>
            <a:pPr marL="457200" indent="-457200">
              <a:buFont typeface="Arial" pitchFamily="34" charset="0"/>
              <a:buChar char="•"/>
            </a:pPr>
            <a:r>
              <a:rPr lang="en-US" sz="3200" dirty="0"/>
              <a:t>Infectious diseases are disorders caused by organisms — such as </a:t>
            </a:r>
            <a:r>
              <a:rPr lang="en-US" sz="3200" b="1" dirty="0"/>
              <a:t>bacteria, viruses, fungi or parasites</a:t>
            </a:r>
            <a:r>
              <a:rPr lang="en-US" sz="3200" dirty="0"/>
              <a:t>. </a:t>
            </a:r>
            <a:endParaRPr lang="en-US" sz="3200" dirty="0" smtClean="0"/>
          </a:p>
          <a:p>
            <a:pPr marL="457200" indent="-457200">
              <a:buFont typeface="Arial" pitchFamily="34" charset="0"/>
              <a:buChar char="•"/>
            </a:pPr>
            <a:r>
              <a:rPr lang="en-US" sz="3200" dirty="0" smtClean="0"/>
              <a:t>Some </a:t>
            </a:r>
            <a:r>
              <a:rPr lang="en-US" sz="3200" dirty="0"/>
              <a:t>infectious diseases can be passed from person to person. </a:t>
            </a:r>
            <a:endParaRPr lang="en-US" sz="3200" dirty="0" smtClean="0"/>
          </a:p>
          <a:p>
            <a:pPr marL="457200" indent="-457200">
              <a:buFont typeface="Arial" pitchFamily="34" charset="0"/>
              <a:buChar char="•"/>
            </a:pPr>
            <a:r>
              <a:rPr lang="en-US" sz="3200" dirty="0" smtClean="0"/>
              <a:t>Some </a:t>
            </a:r>
            <a:r>
              <a:rPr lang="en-US" sz="3200" dirty="0"/>
              <a:t>are transmitted by insects or other animals. And </a:t>
            </a:r>
            <a:r>
              <a:rPr lang="en-US" sz="3200" dirty="0" smtClean="0"/>
              <a:t>one </a:t>
            </a:r>
            <a:r>
              <a:rPr lang="en-US" sz="3200" dirty="0"/>
              <a:t>may get others by consuming contaminated food or water or being exposed to organisms in the environment</a:t>
            </a:r>
            <a:r>
              <a:rPr lang="en-US" sz="3200" dirty="0" smtClean="0"/>
              <a:t>.</a:t>
            </a:r>
          </a:p>
          <a:p>
            <a:pPr marL="457200" indent="-457200">
              <a:buFont typeface="Arial" pitchFamily="34" charset="0"/>
              <a:buChar char="•"/>
            </a:pPr>
            <a:r>
              <a:rPr lang="en-US" sz="3200" dirty="0" smtClean="0"/>
              <a:t>Signs </a:t>
            </a:r>
            <a:r>
              <a:rPr lang="en-US" sz="3200" dirty="0"/>
              <a:t>and symptoms vary depending on the organism causing the infection, but often include fever and fatigue. </a:t>
            </a:r>
            <a:endParaRPr lang="en-US" sz="3200" dirty="0" smtClean="0"/>
          </a:p>
        </p:txBody>
      </p:sp>
    </p:spTree>
    <p:extLst>
      <p:ext uri="{BB962C8B-B14F-4D97-AF65-F5344CB8AC3E}">
        <p14:creationId xmlns:p14="http://schemas.microsoft.com/office/powerpoint/2010/main" val="3402229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533400"/>
            <a:ext cx="10969625" cy="3447098"/>
          </a:xfrm>
        </p:spPr>
        <p:txBody>
          <a:bodyPr/>
          <a:lstStyle/>
          <a:p>
            <a:pPr marL="457200" indent="-457200">
              <a:buFont typeface="Arial" pitchFamily="34" charset="0"/>
              <a:buChar char="•"/>
            </a:pPr>
            <a:r>
              <a:rPr lang="en-US" sz="3200" dirty="0"/>
              <a:t>Mild infections may respond to rest and home remedies, while some life-threatening infections may need hospitalization.</a:t>
            </a:r>
          </a:p>
          <a:p>
            <a:pPr marL="457200" indent="-457200">
              <a:buFont typeface="Arial" pitchFamily="34" charset="0"/>
              <a:buChar char="•"/>
            </a:pPr>
            <a:r>
              <a:rPr lang="en-US" sz="3200" dirty="0"/>
              <a:t>Many infectious diseases, such as measles and chickenpox, can be prevented by vaccines. </a:t>
            </a:r>
          </a:p>
          <a:p>
            <a:pPr marL="457200" indent="-457200">
              <a:buFont typeface="Arial" pitchFamily="34" charset="0"/>
              <a:buChar char="•"/>
            </a:pPr>
            <a:r>
              <a:rPr lang="en-US" sz="3200" dirty="0"/>
              <a:t>Frequent and thorough hand-washing helps to protect individuals from most infectious diseases.</a:t>
            </a:r>
          </a:p>
          <a:p>
            <a:endParaRPr lang="en-US" sz="3200" dirty="0"/>
          </a:p>
        </p:txBody>
      </p:sp>
    </p:spTree>
    <p:extLst>
      <p:ext uri="{BB962C8B-B14F-4D97-AF65-F5344CB8AC3E}">
        <p14:creationId xmlns:p14="http://schemas.microsoft.com/office/powerpoint/2010/main" val="1667649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4380"/>
            <a:ext cx="8763000" cy="1495794"/>
          </a:xfrm>
        </p:spPr>
        <p:txBody>
          <a:bodyPr>
            <a:normAutofit fontScale="90000"/>
          </a:bodyPr>
          <a:lstStyle/>
          <a:p>
            <a:pPr lvl="2" algn="l" rtl="0">
              <a:lnSpc>
                <a:spcPct val="90000"/>
              </a:lnSpc>
              <a:spcBef>
                <a:spcPct val="0"/>
              </a:spcBef>
            </a:pPr>
            <a:r>
              <a:rPr lang="en-US" sz="3600" b="1" dirty="0" smtClean="0">
                <a:latin typeface="Times New Roman"/>
                <a:cs typeface="Times New Roman"/>
              </a:rPr>
              <a:t>iii. </a:t>
            </a:r>
            <a:r>
              <a:rPr lang="en-US" sz="3600" b="1" dirty="0" err="1" smtClean="0">
                <a:latin typeface="Times New Roman"/>
                <a:cs typeface="Times New Roman"/>
              </a:rPr>
              <a:t>Neoplasmic</a:t>
            </a:r>
            <a:r>
              <a:rPr lang="en-US" sz="3600" b="1" dirty="0" smtClean="0">
                <a:latin typeface="Times New Roman"/>
                <a:cs typeface="Times New Roman"/>
              </a:rPr>
              <a:t> (benign or malignant) disease</a:t>
            </a:r>
            <a:br>
              <a:rPr lang="en-US" sz="3600" b="1" dirty="0" smtClean="0">
                <a:latin typeface="Times New Roman"/>
                <a:cs typeface="Times New Roman"/>
              </a:rPr>
            </a:br>
            <a:endParaRPr lang="en-US" sz="3600" dirty="0"/>
          </a:p>
        </p:txBody>
      </p:sp>
      <p:sp>
        <p:nvSpPr>
          <p:cNvPr id="3" name="Content Placeholder 2"/>
          <p:cNvSpPr>
            <a:spLocks noGrp="1"/>
          </p:cNvSpPr>
          <p:nvPr>
            <p:ph idx="1"/>
          </p:nvPr>
        </p:nvSpPr>
        <p:spPr>
          <a:xfrm>
            <a:off x="381000" y="990600"/>
            <a:ext cx="11197590" cy="4652010"/>
          </a:xfrm>
        </p:spPr>
        <p:txBody>
          <a:bodyPr>
            <a:noAutofit/>
          </a:bodyPr>
          <a:lstStyle/>
          <a:p>
            <a:pPr marL="457200" indent="-457200">
              <a:buFont typeface="Arial" pitchFamily="34" charset="0"/>
              <a:buChar char="•"/>
            </a:pPr>
            <a:r>
              <a:rPr lang="en-US" sz="3200" dirty="0"/>
              <a:t>A </a:t>
            </a:r>
            <a:r>
              <a:rPr lang="en-US" sz="3200" b="1" dirty="0" smtClean="0"/>
              <a:t>neoplasm</a:t>
            </a:r>
            <a:r>
              <a:rPr lang="en-US" sz="3200" dirty="0" smtClean="0"/>
              <a:t> is </a:t>
            </a:r>
            <a:r>
              <a:rPr lang="en-US" sz="3200" dirty="0"/>
              <a:t>a type of abnormal and excessive growth, called </a:t>
            </a:r>
            <a:r>
              <a:rPr lang="en-US" sz="3200" b="1" dirty="0" err="1"/>
              <a:t>neoplasia</a:t>
            </a:r>
            <a:r>
              <a:rPr lang="en-US" sz="3200" dirty="0"/>
              <a:t>, of tissue. </a:t>
            </a:r>
            <a:endParaRPr lang="en-US" sz="3200" dirty="0" smtClean="0"/>
          </a:p>
          <a:p>
            <a:pPr marL="457200" indent="-457200">
              <a:buFont typeface="Arial" pitchFamily="34" charset="0"/>
              <a:buChar char="•"/>
            </a:pPr>
            <a:r>
              <a:rPr lang="en-US" sz="3200" dirty="0" smtClean="0"/>
              <a:t>The </a:t>
            </a:r>
            <a:r>
              <a:rPr lang="en-US" sz="3200" dirty="0"/>
              <a:t>growth of a neoplasm is uncoordinated with that of the normal surrounding tissue, and it persists growing abnormally, even if the original trigger is </a:t>
            </a:r>
            <a:r>
              <a:rPr lang="en-US" sz="3200" dirty="0" smtClean="0"/>
              <a:t>removed.</a:t>
            </a:r>
          </a:p>
          <a:p>
            <a:pPr marL="457200" indent="-457200">
              <a:buFont typeface="Arial" pitchFamily="34" charset="0"/>
              <a:buChar char="•"/>
            </a:pPr>
            <a:r>
              <a:rPr lang="en-US" sz="3200" dirty="0" smtClean="0"/>
              <a:t>This </a:t>
            </a:r>
            <a:r>
              <a:rPr lang="en-US" sz="3200" dirty="0"/>
              <a:t>abnormal growth usually (but not always) forms a mass</a:t>
            </a:r>
            <a:r>
              <a:rPr lang="en-US" sz="3200" dirty="0" smtClean="0"/>
              <a:t>.</a:t>
            </a:r>
            <a:r>
              <a:rPr lang="en-US" sz="3200" dirty="0"/>
              <a:t> When it forms a mass, it may be called a </a:t>
            </a:r>
            <a:r>
              <a:rPr lang="en-US" sz="3200" b="1" dirty="0"/>
              <a:t>tumor</a:t>
            </a:r>
            <a:r>
              <a:rPr lang="en-US" sz="3200" dirty="0"/>
              <a:t>.</a:t>
            </a:r>
          </a:p>
          <a:p>
            <a:pPr marL="457200" indent="-457200">
              <a:buFont typeface="Arial" pitchFamily="34" charset="0"/>
              <a:buChar char="•"/>
            </a:pPr>
            <a:r>
              <a:rPr lang="en-US" sz="3200" dirty="0"/>
              <a:t>ICD-10 classifies neoplasms into </a:t>
            </a:r>
            <a:r>
              <a:rPr lang="en-US" sz="3200" dirty="0" smtClean="0"/>
              <a:t>the following </a:t>
            </a:r>
            <a:r>
              <a:rPr lang="en-US" sz="3200" dirty="0"/>
              <a:t>main groups: benign </a:t>
            </a:r>
            <a:r>
              <a:rPr lang="en-US" sz="3200" dirty="0" smtClean="0"/>
              <a:t>neoplasms,</a:t>
            </a:r>
            <a:r>
              <a:rPr lang="en-US" sz="3200" dirty="0"/>
              <a:t> malignant neoplasms, and neoplasms of uncertain or unknown behavior</a:t>
            </a:r>
            <a:r>
              <a:rPr lang="en-US" sz="3200" dirty="0" smtClean="0"/>
              <a:t>.</a:t>
            </a:r>
            <a:r>
              <a:rPr lang="en-US" sz="3200" dirty="0"/>
              <a:t> Malignant neoplasms are also simply known as cancers and are the focus </a:t>
            </a:r>
            <a:r>
              <a:rPr lang="en-US" sz="3200" dirty="0" smtClean="0"/>
              <a:t>of oncology.</a:t>
            </a:r>
            <a:endParaRPr lang="en-US" sz="3200" dirty="0"/>
          </a:p>
        </p:txBody>
      </p:sp>
    </p:spTree>
    <p:extLst>
      <p:ext uri="{BB962C8B-B14F-4D97-AF65-F5344CB8AC3E}">
        <p14:creationId xmlns:p14="http://schemas.microsoft.com/office/powerpoint/2010/main" val="1224046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43815"/>
            <a:ext cx="5257800" cy="693780"/>
          </a:xfrm>
          <a:prstGeom prst="rect">
            <a:avLst/>
          </a:prstGeom>
        </p:spPr>
        <p:txBody>
          <a:bodyPr vert="horz" wrap="square" lIns="0" tIns="16510" rIns="0" bIns="0" rtlCol="0">
            <a:spAutoFit/>
          </a:bodyPr>
          <a:lstStyle/>
          <a:p>
            <a:pPr marL="12700">
              <a:lnSpc>
                <a:spcPct val="100000"/>
              </a:lnSpc>
              <a:spcBef>
                <a:spcPts val="130"/>
              </a:spcBef>
            </a:pPr>
            <a:r>
              <a:rPr lang="en-US" sz="4400" b="1" u="sng" spc="-10" dirty="0" smtClean="0">
                <a:latin typeface="+mn-lt"/>
              </a:rPr>
              <a:t>Background </a:t>
            </a:r>
            <a:r>
              <a:rPr lang="en-US" sz="4400" b="1" spc="-10" dirty="0" smtClean="0">
                <a:latin typeface="+mn-lt"/>
              </a:rPr>
              <a:t> </a:t>
            </a:r>
            <a:endParaRPr sz="4400" b="1" spc="5" dirty="0">
              <a:latin typeface="+mn-lt"/>
            </a:endParaRPr>
          </a:p>
        </p:txBody>
      </p:sp>
      <p:sp>
        <p:nvSpPr>
          <p:cNvPr id="3" name="object 3"/>
          <p:cNvSpPr txBox="1"/>
          <p:nvPr/>
        </p:nvSpPr>
        <p:spPr>
          <a:xfrm>
            <a:off x="533400" y="914400"/>
            <a:ext cx="11155045" cy="5951629"/>
          </a:xfrm>
          <a:prstGeom prst="rect">
            <a:avLst/>
          </a:prstGeom>
        </p:spPr>
        <p:txBody>
          <a:bodyPr vert="horz" wrap="square" lIns="0" tIns="16510" rIns="0" bIns="0" rtlCol="0">
            <a:spAutoFit/>
          </a:bodyPr>
          <a:lstStyle/>
          <a:p>
            <a:pPr marL="241300" indent="-229235">
              <a:lnSpc>
                <a:spcPct val="150000"/>
              </a:lnSpc>
              <a:spcBef>
                <a:spcPts val="130"/>
              </a:spcBef>
              <a:buFont typeface="Arial"/>
              <a:buChar char="•"/>
              <a:tabLst>
                <a:tab pos="241935" algn="l"/>
              </a:tabLst>
            </a:pPr>
            <a:r>
              <a:rPr sz="3200" b="1" spc="10" dirty="0" smtClean="0">
                <a:latin typeface="Calibri"/>
                <a:cs typeface="Calibri"/>
              </a:rPr>
              <a:t>Medical</a:t>
            </a:r>
            <a:r>
              <a:rPr sz="3200" b="1" spc="-170" dirty="0" smtClean="0">
                <a:latin typeface="Calibri"/>
                <a:cs typeface="Calibri"/>
              </a:rPr>
              <a:t> </a:t>
            </a:r>
            <a:r>
              <a:rPr sz="3200" b="1" spc="-5" dirty="0">
                <a:latin typeface="Calibri"/>
                <a:cs typeface="Calibri"/>
              </a:rPr>
              <a:t>/surgical</a:t>
            </a:r>
            <a:r>
              <a:rPr sz="3200" b="1" spc="-165" dirty="0">
                <a:latin typeface="Calibri"/>
                <a:cs typeface="Calibri"/>
              </a:rPr>
              <a:t> </a:t>
            </a:r>
            <a:r>
              <a:rPr sz="3200" b="1" spc="15" dirty="0">
                <a:latin typeface="Calibri"/>
                <a:cs typeface="Calibri"/>
              </a:rPr>
              <a:t>nursing-</a:t>
            </a:r>
            <a:r>
              <a:rPr sz="3200" b="1" spc="-80" dirty="0">
                <a:latin typeface="Calibri"/>
                <a:cs typeface="Calibri"/>
              </a:rPr>
              <a:t> </a:t>
            </a:r>
            <a:r>
              <a:rPr sz="3200" spc="-5" dirty="0">
                <a:latin typeface="Calibri"/>
                <a:cs typeface="Calibri"/>
              </a:rPr>
              <a:t>broad</a:t>
            </a:r>
            <a:r>
              <a:rPr sz="3200" spc="-90" dirty="0">
                <a:latin typeface="Calibri"/>
                <a:cs typeface="Calibri"/>
              </a:rPr>
              <a:t> </a:t>
            </a:r>
            <a:r>
              <a:rPr sz="3200" spc="10" dirty="0">
                <a:latin typeface="Calibri"/>
                <a:cs typeface="Calibri"/>
              </a:rPr>
              <a:t>nursing</a:t>
            </a:r>
            <a:r>
              <a:rPr sz="3200" spc="-105" dirty="0">
                <a:latin typeface="Calibri"/>
                <a:cs typeface="Calibri"/>
              </a:rPr>
              <a:t> </a:t>
            </a:r>
            <a:r>
              <a:rPr sz="3200" spc="10" dirty="0">
                <a:latin typeface="Calibri"/>
                <a:cs typeface="Calibri"/>
              </a:rPr>
              <a:t>specialty</a:t>
            </a:r>
            <a:r>
              <a:rPr sz="3200" spc="-125" dirty="0">
                <a:latin typeface="Calibri"/>
                <a:cs typeface="Calibri"/>
              </a:rPr>
              <a:t> </a:t>
            </a:r>
            <a:r>
              <a:rPr sz="3200" spc="5" dirty="0" smtClean="0">
                <a:latin typeface="Calibri"/>
                <a:cs typeface="Calibri"/>
              </a:rPr>
              <a:t>that</a:t>
            </a:r>
            <a:r>
              <a:rPr lang="en-US" sz="3200" spc="5" dirty="0">
                <a:cs typeface="Calibri"/>
              </a:rPr>
              <a:t> provide </a:t>
            </a:r>
            <a:r>
              <a:rPr lang="en-US" sz="3200" spc="-5" dirty="0">
                <a:cs typeface="Calibri"/>
              </a:rPr>
              <a:t>care for</a:t>
            </a:r>
            <a:r>
              <a:rPr lang="en-US" sz="3200" spc="-275" dirty="0">
                <a:cs typeface="Calibri"/>
              </a:rPr>
              <a:t> </a:t>
            </a:r>
            <a:r>
              <a:rPr lang="en-US" sz="3200" spc="10" dirty="0">
                <a:cs typeface="Calibri"/>
              </a:rPr>
              <a:t>adult</a:t>
            </a:r>
            <a:r>
              <a:rPr lang="en-US" sz="3200" spc="-40" dirty="0">
                <a:cs typeface="Calibri"/>
              </a:rPr>
              <a:t> </a:t>
            </a:r>
            <a:r>
              <a:rPr lang="en-US" sz="3200" spc="5" dirty="0">
                <a:cs typeface="Calibri"/>
              </a:rPr>
              <a:t>patients with </a:t>
            </a:r>
            <a:r>
              <a:rPr lang="en-US" sz="3200" dirty="0">
                <a:cs typeface="Calibri"/>
              </a:rPr>
              <a:t>either </a:t>
            </a:r>
            <a:r>
              <a:rPr lang="en-US" sz="3200" spc="15" dirty="0">
                <a:cs typeface="Calibri"/>
              </a:rPr>
              <a:t>/both</a:t>
            </a:r>
            <a:r>
              <a:rPr lang="en-US" sz="3200" spc="-280" dirty="0">
                <a:cs typeface="Calibri"/>
              </a:rPr>
              <a:t> </a:t>
            </a:r>
            <a:r>
              <a:rPr lang="en-US" sz="3200" spc="-5" dirty="0" smtClean="0">
                <a:cs typeface="Calibri"/>
              </a:rPr>
              <a:t>acute </a:t>
            </a:r>
            <a:r>
              <a:rPr lang="en-US" sz="3200" spc="5" dirty="0">
                <a:cs typeface="Calibri"/>
              </a:rPr>
              <a:t>and</a:t>
            </a:r>
            <a:r>
              <a:rPr lang="en-US" sz="3200" spc="-25" dirty="0">
                <a:cs typeface="Calibri"/>
              </a:rPr>
              <a:t> </a:t>
            </a:r>
            <a:r>
              <a:rPr lang="en-US" sz="3200" spc="10" dirty="0">
                <a:cs typeface="Calibri"/>
              </a:rPr>
              <a:t>chronic</a:t>
            </a:r>
            <a:r>
              <a:rPr lang="en-US" sz="3200" spc="-155" dirty="0">
                <a:cs typeface="Calibri"/>
              </a:rPr>
              <a:t> </a:t>
            </a:r>
            <a:r>
              <a:rPr lang="en-US" sz="3200" spc="15" dirty="0">
                <a:cs typeface="Calibri"/>
              </a:rPr>
              <a:t>conditions.</a:t>
            </a:r>
            <a:r>
              <a:rPr lang="en-US" sz="3200" spc="-250" dirty="0">
                <a:cs typeface="Calibri"/>
              </a:rPr>
              <a:t> </a:t>
            </a:r>
            <a:endParaRPr lang="en-US" sz="3200" spc="-250" dirty="0" smtClean="0">
              <a:cs typeface="Calibri"/>
            </a:endParaRPr>
          </a:p>
          <a:p>
            <a:pPr marL="241300" indent="-229235">
              <a:lnSpc>
                <a:spcPct val="150000"/>
              </a:lnSpc>
              <a:spcBef>
                <a:spcPts val="130"/>
              </a:spcBef>
              <a:buFont typeface="Arial"/>
              <a:buChar char="•"/>
              <a:tabLst>
                <a:tab pos="241935" algn="l"/>
              </a:tabLst>
            </a:pPr>
            <a:r>
              <a:rPr lang="en-US" sz="3200" spc="15" dirty="0" smtClean="0">
                <a:cs typeface="Calibri"/>
              </a:rPr>
              <a:t>This</a:t>
            </a:r>
            <a:r>
              <a:rPr lang="en-US" sz="3200" spc="-105" dirty="0" smtClean="0">
                <a:cs typeface="Calibri"/>
              </a:rPr>
              <a:t> </a:t>
            </a:r>
            <a:r>
              <a:rPr lang="en-US" sz="3200" spc="-10" dirty="0">
                <a:cs typeface="Calibri"/>
              </a:rPr>
              <a:t>requires</a:t>
            </a:r>
            <a:r>
              <a:rPr lang="en-US" sz="3200" spc="-30" dirty="0">
                <a:cs typeface="Calibri"/>
              </a:rPr>
              <a:t> </a:t>
            </a:r>
            <a:r>
              <a:rPr lang="en-US" sz="3200" spc="-5" dirty="0">
                <a:cs typeface="Calibri"/>
              </a:rPr>
              <a:t>broad</a:t>
            </a:r>
            <a:r>
              <a:rPr lang="en-US" sz="3200" spc="-20" dirty="0">
                <a:cs typeface="Calibri"/>
              </a:rPr>
              <a:t> </a:t>
            </a:r>
            <a:r>
              <a:rPr lang="en-US" sz="3200" spc="10" dirty="0" smtClean="0">
                <a:cs typeface="Calibri"/>
              </a:rPr>
              <a:t>knowledge</a:t>
            </a:r>
            <a:r>
              <a:rPr lang="en-US" sz="3200" spc="-140" dirty="0" smtClean="0">
                <a:cs typeface="Calibri"/>
              </a:rPr>
              <a:t> </a:t>
            </a:r>
            <a:r>
              <a:rPr lang="en-US" sz="3200" spc="10" dirty="0" smtClean="0">
                <a:cs typeface="Calibri"/>
              </a:rPr>
              <a:t>on </a:t>
            </a:r>
            <a:r>
              <a:rPr lang="en-US" sz="3200" spc="15" dirty="0">
                <a:cs typeface="Calibri"/>
              </a:rPr>
              <a:t>body </a:t>
            </a:r>
            <a:r>
              <a:rPr lang="en-US" sz="3200" spc="-25" dirty="0">
                <a:cs typeface="Calibri"/>
              </a:rPr>
              <a:t>system, </a:t>
            </a:r>
            <a:r>
              <a:rPr lang="en-US" sz="3200" dirty="0">
                <a:cs typeface="Calibri"/>
              </a:rPr>
              <a:t>surgical </a:t>
            </a:r>
            <a:r>
              <a:rPr lang="en-US" sz="3200" spc="5" dirty="0">
                <a:cs typeface="Calibri"/>
              </a:rPr>
              <a:t>and </a:t>
            </a:r>
            <a:r>
              <a:rPr lang="en-US" sz="3200" spc="10" dirty="0">
                <a:cs typeface="Calibri"/>
              </a:rPr>
              <a:t>medical </a:t>
            </a:r>
            <a:r>
              <a:rPr lang="en-US" sz="3200" spc="5" dirty="0">
                <a:cs typeface="Calibri"/>
              </a:rPr>
              <a:t>pathologies,</a:t>
            </a:r>
            <a:r>
              <a:rPr lang="en-US" sz="3200" spc="-465" dirty="0">
                <a:cs typeface="Calibri"/>
              </a:rPr>
              <a:t> </a:t>
            </a:r>
            <a:r>
              <a:rPr lang="en-US" sz="3200" spc="15" dirty="0" smtClean="0">
                <a:cs typeface="Calibri"/>
              </a:rPr>
              <a:t>clinical </a:t>
            </a:r>
            <a:r>
              <a:rPr lang="en-US" sz="3200" spc="10" dirty="0">
                <a:cs typeface="Calibri"/>
              </a:rPr>
              <a:t>skills</a:t>
            </a:r>
            <a:r>
              <a:rPr lang="en-US" sz="3200" spc="10" dirty="0" smtClean="0">
                <a:cs typeface="Calibri"/>
              </a:rPr>
              <a:t>, clinical </a:t>
            </a:r>
            <a:r>
              <a:rPr lang="en-US" sz="3200" spc="15" dirty="0">
                <a:cs typeface="Calibri"/>
              </a:rPr>
              <a:t>decision </a:t>
            </a:r>
            <a:r>
              <a:rPr lang="en-US" sz="3200" spc="10" dirty="0">
                <a:cs typeface="Calibri"/>
              </a:rPr>
              <a:t>making </a:t>
            </a:r>
            <a:r>
              <a:rPr lang="en-US" sz="3200" spc="-5" dirty="0">
                <a:cs typeface="Calibri"/>
              </a:rPr>
              <a:t>as </a:t>
            </a:r>
            <a:r>
              <a:rPr lang="en-US" sz="3200" dirty="0">
                <a:cs typeface="Calibri"/>
              </a:rPr>
              <a:t>well </a:t>
            </a:r>
            <a:r>
              <a:rPr lang="en-US" sz="3200" spc="-5" dirty="0">
                <a:cs typeface="Calibri"/>
              </a:rPr>
              <a:t>as</a:t>
            </a:r>
            <a:r>
              <a:rPr lang="en-US" sz="3200" spc="-545" dirty="0">
                <a:cs typeface="Calibri"/>
              </a:rPr>
              <a:t> </a:t>
            </a:r>
            <a:r>
              <a:rPr lang="en-US" sz="3200" dirty="0" smtClean="0">
                <a:cs typeface="Calibri"/>
              </a:rPr>
              <a:t>collaborative </a:t>
            </a:r>
            <a:r>
              <a:rPr lang="en-US" sz="3200" spc="5" dirty="0">
                <a:cs typeface="Calibri"/>
              </a:rPr>
              <a:t>s</a:t>
            </a:r>
            <a:r>
              <a:rPr lang="en-US" sz="3200" spc="-10" dirty="0">
                <a:cs typeface="Calibri"/>
              </a:rPr>
              <a:t>k</a:t>
            </a:r>
            <a:r>
              <a:rPr lang="en-US" sz="3200" spc="20" dirty="0">
                <a:cs typeface="Calibri"/>
              </a:rPr>
              <a:t>ill</a:t>
            </a:r>
            <a:r>
              <a:rPr lang="en-US" sz="3200" dirty="0">
                <a:cs typeface="Calibri"/>
              </a:rPr>
              <a:t>s</a:t>
            </a:r>
            <a:r>
              <a:rPr lang="en-US" sz="3200" dirty="0" smtClean="0">
                <a:cs typeface="Calibri"/>
              </a:rPr>
              <a:t>.</a:t>
            </a:r>
          </a:p>
          <a:p>
            <a:pPr marL="241300" indent="-229235">
              <a:lnSpc>
                <a:spcPct val="150000"/>
              </a:lnSpc>
              <a:spcBef>
                <a:spcPts val="130"/>
              </a:spcBef>
              <a:buFont typeface="Arial"/>
              <a:buChar char="•"/>
              <a:tabLst>
                <a:tab pos="241935" algn="l"/>
              </a:tabLst>
            </a:pPr>
            <a:r>
              <a:rPr lang="en-US" sz="3200" spc="5" dirty="0" smtClean="0">
                <a:cs typeface="Calibri"/>
              </a:rPr>
              <a:t>According</a:t>
            </a:r>
            <a:r>
              <a:rPr lang="en-US" sz="3200" spc="-145" dirty="0" smtClean="0">
                <a:cs typeface="Calibri"/>
              </a:rPr>
              <a:t> </a:t>
            </a:r>
            <a:r>
              <a:rPr lang="en-US" sz="3200" spc="10" dirty="0">
                <a:cs typeface="Calibri"/>
              </a:rPr>
              <a:t>to </a:t>
            </a:r>
            <a:r>
              <a:rPr lang="en-US" sz="3200" b="1" dirty="0">
                <a:cs typeface="Calibri"/>
              </a:rPr>
              <a:t>Florence </a:t>
            </a:r>
            <a:r>
              <a:rPr lang="en-US" sz="3200" b="1" spc="5" dirty="0">
                <a:cs typeface="Calibri"/>
              </a:rPr>
              <a:t>Nightingale</a:t>
            </a:r>
            <a:r>
              <a:rPr lang="en-US" sz="3200" spc="5" dirty="0">
                <a:cs typeface="Calibri"/>
              </a:rPr>
              <a:t>, </a:t>
            </a:r>
            <a:r>
              <a:rPr lang="en-US" sz="3200" spc="10" dirty="0">
                <a:cs typeface="Calibri"/>
              </a:rPr>
              <a:t>the </a:t>
            </a:r>
            <a:r>
              <a:rPr lang="en-US" sz="3200" spc="5" dirty="0">
                <a:cs typeface="Calibri"/>
              </a:rPr>
              <a:t>goal</a:t>
            </a:r>
            <a:r>
              <a:rPr lang="en-US" sz="3200" spc="-409" dirty="0">
                <a:cs typeface="Calibri"/>
              </a:rPr>
              <a:t> </a:t>
            </a:r>
            <a:r>
              <a:rPr lang="en-US" sz="3200" spc="5" dirty="0" smtClean="0">
                <a:cs typeface="Calibri"/>
              </a:rPr>
              <a:t>of </a:t>
            </a:r>
            <a:r>
              <a:rPr lang="en-US" sz="3200" spc="10" dirty="0">
                <a:cs typeface="Calibri"/>
              </a:rPr>
              <a:t>nursing </a:t>
            </a:r>
            <a:r>
              <a:rPr lang="en-US" sz="3200" spc="-35" dirty="0">
                <a:cs typeface="Calibri"/>
              </a:rPr>
              <a:t>was </a:t>
            </a:r>
            <a:r>
              <a:rPr lang="en-US" sz="3200" b="1" i="1" spc="10" dirty="0">
                <a:cs typeface="Calibri"/>
              </a:rPr>
              <a:t>to </a:t>
            </a:r>
            <a:r>
              <a:rPr lang="en-US" sz="3200" b="1" i="1" spc="20" dirty="0">
                <a:cs typeface="Calibri"/>
              </a:rPr>
              <a:t>put </a:t>
            </a:r>
            <a:r>
              <a:rPr lang="en-US" sz="3200" b="1" i="1" spc="10" dirty="0">
                <a:cs typeface="Calibri"/>
              </a:rPr>
              <a:t>the </a:t>
            </a:r>
            <a:r>
              <a:rPr lang="en-US" sz="3200" b="1" i="1" spc="5" dirty="0">
                <a:cs typeface="Calibri"/>
              </a:rPr>
              <a:t>patient </a:t>
            </a:r>
            <a:r>
              <a:rPr lang="en-US" sz="3200" b="1" i="1" spc="15" dirty="0">
                <a:cs typeface="Calibri"/>
              </a:rPr>
              <a:t>in </a:t>
            </a:r>
            <a:r>
              <a:rPr lang="en-US" sz="3200" b="1" i="1" spc="10" dirty="0">
                <a:cs typeface="Calibri"/>
              </a:rPr>
              <a:t>the </a:t>
            </a:r>
            <a:r>
              <a:rPr lang="en-US" sz="3200" b="1" i="1" spc="-15" dirty="0">
                <a:cs typeface="Calibri"/>
              </a:rPr>
              <a:t>best </a:t>
            </a:r>
            <a:r>
              <a:rPr lang="en-US" sz="3200" b="1" i="1" spc="20" dirty="0">
                <a:cs typeface="Calibri"/>
              </a:rPr>
              <a:t>condition</a:t>
            </a:r>
            <a:r>
              <a:rPr lang="en-US" sz="3200" b="1" i="1" spc="-650" dirty="0">
                <a:cs typeface="Calibri"/>
              </a:rPr>
              <a:t> </a:t>
            </a:r>
            <a:r>
              <a:rPr lang="en-US" sz="3200" b="1" i="1" spc="-650" dirty="0" smtClean="0">
                <a:cs typeface="Calibri"/>
              </a:rPr>
              <a:t>     </a:t>
            </a:r>
            <a:r>
              <a:rPr lang="en-US" sz="3200" b="1" i="1" spc="-10" dirty="0" smtClean="0">
                <a:cs typeface="Calibri"/>
              </a:rPr>
              <a:t>for </a:t>
            </a:r>
            <a:r>
              <a:rPr lang="en-US" sz="3200" b="1" i="1" spc="-5" dirty="0">
                <a:cs typeface="Calibri"/>
              </a:rPr>
              <a:t>nature </a:t>
            </a:r>
            <a:r>
              <a:rPr lang="en-US" sz="3200" b="1" i="1" spc="10" dirty="0">
                <a:cs typeface="Calibri"/>
              </a:rPr>
              <a:t>to act </a:t>
            </a:r>
            <a:r>
              <a:rPr lang="en-US" sz="3200" b="1" i="1" spc="15" dirty="0">
                <a:cs typeface="Calibri"/>
              </a:rPr>
              <a:t>upon</a:t>
            </a:r>
            <a:r>
              <a:rPr lang="en-US" sz="3200" b="1" i="1" spc="-265" dirty="0">
                <a:cs typeface="Calibri"/>
              </a:rPr>
              <a:t> </a:t>
            </a:r>
            <a:r>
              <a:rPr lang="en-US" sz="3200" b="1" i="1" spc="20" dirty="0" smtClean="0">
                <a:cs typeface="Calibri"/>
              </a:rPr>
              <a:t>him</a:t>
            </a:r>
            <a:r>
              <a:rPr lang="en-US" sz="3200" dirty="0">
                <a:latin typeface="Calibri"/>
                <a:cs typeface="Calibri"/>
              </a:rPr>
              <a:t>.</a:t>
            </a:r>
            <a:endParaRPr lang="en-US" sz="3200" b="1" i="1" dirty="0">
              <a:cs typeface="Calibri"/>
            </a:endParaRPr>
          </a:p>
        </p:txBody>
      </p:sp>
      <p:sp>
        <p:nvSpPr>
          <p:cNvPr id="11" name="object 11"/>
          <p:cNvSpPr txBox="1"/>
          <p:nvPr/>
        </p:nvSpPr>
        <p:spPr>
          <a:xfrm>
            <a:off x="914400" y="5638800"/>
            <a:ext cx="4674870" cy="509114"/>
          </a:xfrm>
          <a:prstGeom prst="rect">
            <a:avLst/>
          </a:prstGeom>
        </p:spPr>
        <p:txBody>
          <a:bodyPr vert="horz" wrap="square" lIns="0" tIns="16510" rIns="0" bIns="0" rtlCol="0">
            <a:spAutoFit/>
          </a:bodyPr>
          <a:lstStyle/>
          <a:p>
            <a:pPr marL="12700">
              <a:lnSpc>
                <a:spcPct val="100000"/>
              </a:lnSpc>
              <a:spcBef>
                <a:spcPts val="130"/>
              </a:spcBef>
            </a:pPr>
            <a:r>
              <a:rPr sz="3200" b="1" i="1" spc="20" dirty="0" smtClean="0">
                <a:latin typeface="Calibri"/>
                <a:cs typeface="Calibri"/>
              </a:rPr>
              <a:t>.</a:t>
            </a:r>
            <a:endParaRPr sz="3200" b="1" i="1" dirty="0">
              <a:latin typeface="Calibri"/>
              <a:cs typeface="Calibri"/>
            </a:endParaRPr>
          </a:p>
        </p:txBody>
      </p:sp>
    </p:spTree>
    <p:extLst>
      <p:ext uri="{BB962C8B-B14F-4D97-AF65-F5344CB8AC3E}">
        <p14:creationId xmlns:p14="http://schemas.microsoft.com/office/powerpoint/2010/main" val="29958138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5901309" cy="632460"/>
          </a:xfrm>
        </p:spPr>
        <p:txBody>
          <a:bodyPr>
            <a:normAutofit fontScale="90000"/>
          </a:bodyPr>
          <a:lstStyle/>
          <a:p>
            <a:r>
              <a:rPr lang="en-US" dirty="0" smtClean="0"/>
              <a:t>Types of neoplasms</a:t>
            </a:r>
            <a:r>
              <a:rPr lang="en-US" dirty="0"/>
              <a:t/>
            </a:r>
            <a:br>
              <a:rPr lang="en-US" dirty="0"/>
            </a:br>
            <a:endParaRPr lang="en-US" dirty="0"/>
          </a:p>
        </p:txBody>
      </p:sp>
      <p:sp>
        <p:nvSpPr>
          <p:cNvPr id="3" name="Content Placeholder 2"/>
          <p:cNvSpPr>
            <a:spLocks noGrp="1"/>
          </p:cNvSpPr>
          <p:nvPr>
            <p:ph idx="1"/>
          </p:nvPr>
        </p:nvSpPr>
        <p:spPr>
          <a:xfrm>
            <a:off x="152400" y="914400"/>
            <a:ext cx="11197590" cy="4652010"/>
          </a:xfrm>
        </p:spPr>
        <p:txBody>
          <a:bodyPr>
            <a:noAutofit/>
          </a:bodyPr>
          <a:lstStyle/>
          <a:p>
            <a:pPr marL="457200" indent="-457200">
              <a:buFont typeface="Arial" pitchFamily="34" charset="0"/>
              <a:buChar char="•"/>
            </a:pPr>
            <a:r>
              <a:rPr lang="en-US" sz="3200" dirty="0"/>
              <a:t>A neoplasm can be </a:t>
            </a:r>
            <a:r>
              <a:rPr lang="en-US" sz="3200" dirty="0" smtClean="0"/>
              <a:t>benign </a:t>
            </a:r>
            <a:r>
              <a:rPr lang="en-US" sz="3200" dirty="0"/>
              <a:t>or malignant (cancer</a:t>
            </a:r>
            <a:r>
              <a:rPr lang="en-US" sz="3200" dirty="0" smtClean="0"/>
              <a:t>).</a:t>
            </a:r>
          </a:p>
          <a:p>
            <a:pPr marL="457200" indent="-457200">
              <a:buFont typeface="Arial" pitchFamily="34" charset="0"/>
              <a:buChar char="•"/>
            </a:pPr>
            <a:r>
              <a:rPr lang="en-US" sz="3200" b="1" dirty="0" smtClean="0"/>
              <a:t>Benign </a:t>
            </a:r>
            <a:r>
              <a:rPr lang="en-US" sz="3200" b="1" dirty="0"/>
              <a:t>tumors </a:t>
            </a:r>
            <a:r>
              <a:rPr lang="en-US" sz="3200" dirty="0"/>
              <a:t>include uterine </a:t>
            </a:r>
            <a:r>
              <a:rPr lang="en-US" sz="3200" dirty="0" smtClean="0"/>
              <a:t>fibroids. </a:t>
            </a:r>
          </a:p>
          <a:p>
            <a:pPr marL="457200" indent="-457200">
              <a:buFont typeface="Arial" pitchFamily="34" charset="0"/>
              <a:buChar char="•"/>
            </a:pPr>
            <a:r>
              <a:rPr lang="en-US" sz="3200" dirty="0" smtClean="0"/>
              <a:t>They </a:t>
            </a:r>
            <a:r>
              <a:rPr lang="en-US" sz="3200" dirty="0"/>
              <a:t>are </a:t>
            </a:r>
            <a:r>
              <a:rPr lang="en-US" sz="3200" dirty="0" smtClean="0"/>
              <a:t>circumscribed, </a:t>
            </a:r>
            <a:r>
              <a:rPr lang="en-US" sz="3200" dirty="0"/>
              <a:t>localized and do not transform into </a:t>
            </a:r>
            <a:r>
              <a:rPr lang="en-US" sz="3200" dirty="0" smtClean="0"/>
              <a:t>cancer.</a:t>
            </a:r>
          </a:p>
          <a:p>
            <a:pPr marL="457200" indent="-457200">
              <a:buFont typeface="Arial" pitchFamily="34" charset="0"/>
              <a:buChar char="•"/>
            </a:pPr>
            <a:r>
              <a:rPr lang="en-US" sz="3200" b="1" dirty="0" smtClean="0"/>
              <a:t>Malignant </a:t>
            </a:r>
            <a:r>
              <a:rPr lang="en-US" sz="3200" b="1" dirty="0"/>
              <a:t>neoplasms </a:t>
            </a:r>
            <a:r>
              <a:rPr lang="en-US" sz="3200" dirty="0"/>
              <a:t>are commonly called cancer. </a:t>
            </a:r>
            <a:endParaRPr lang="en-US" sz="3200" dirty="0" smtClean="0"/>
          </a:p>
          <a:p>
            <a:pPr marL="457200" indent="-457200">
              <a:buFont typeface="Arial" pitchFamily="34" charset="0"/>
              <a:buChar char="•"/>
            </a:pPr>
            <a:r>
              <a:rPr lang="en-US" sz="3200" dirty="0" smtClean="0"/>
              <a:t>They </a:t>
            </a:r>
            <a:r>
              <a:rPr lang="en-US" sz="3200" dirty="0"/>
              <a:t>invade and destroy the surrounding tissue, may form metastases and, if untreated or unresponsive to treatment, will generally prove fatal</a:t>
            </a:r>
            <a:r>
              <a:rPr lang="en-US" sz="3200" dirty="0" smtClean="0"/>
              <a:t>.</a:t>
            </a:r>
          </a:p>
          <a:p>
            <a:pPr marL="457200" indent="-457200">
              <a:buFont typeface="Arial" pitchFamily="34" charset="0"/>
              <a:buChar char="•"/>
            </a:pPr>
            <a:r>
              <a:rPr lang="en-US" sz="3200" b="1" i="1" dirty="0" smtClean="0"/>
              <a:t>Secondary </a:t>
            </a:r>
            <a:r>
              <a:rPr lang="en-US" sz="3200" b="1" i="1" dirty="0"/>
              <a:t>neoplasm </a:t>
            </a:r>
            <a:r>
              <a:rPr lang="en-US" sz="3200" dirty="0"/>
              <a:t>refers to any of a class of cancerous tumor that </a:t>
            </a:r>
            <a:r>
              <a:rPr lang="en-US" sz="3200" dirty="0" smtClean="0"/>
              <a:t>is </a:t>
            </a:r>
            <a:r>
              <a:rPr lang="en-US" sz="3200" dirty="0"/>
              <a:t>a metastatic offshoot of a primary </a:t>
            </a:r>
            <a:r>
              <a:rPr lang="en-US" sz="3200" dirty="0" smtClean="0"/>
              <a:t>tumor.</a:t>
            </a:r>
          </a:p>
          <a:p>
            <a:pPr marL="457200" indent="-457200">
              <a:buFont typeface="Arial" pitchFamily="34" charset="0"/>
              <a:buChar char="•"/>
            </a:pPr>
            <a:r>
              <a:rPr lang="en-US" sz="3200" dirty="0" smtClean="0"/>
              <a:t>If a metastatic </a:t>
            </a:r>
            <a:r>
              <a:rPr lang="en-US" sz="3200" dirty="0"/>
              <a:t>neoplasm </a:t>
            </a:r>
            <a:r>
              <a:rPr lang="en-US" sz="3200" dirty="0" smtClean="0"/>
              <a:t>has </a:t>
            </a:r>
            <a:r>
              <a:rPr lang="en-US" sz="3200" dirty="0"/>
              <a:t>no known site of the </a:t>
            </a:r>
            <a:r>
              <a:rPr lang="en-US" sz="3200" b="1" i="1" dirty="0"/>
              <a:t>primary </a:t>
            </a:r>
            <a:r>
              <a:rPr lang="en-US" sz="3200" b="1" i="1" dirty="0" smtClean="0"/>
              <a:t>cancer</a:t>
            </a:r>
            <a:r>
              <a:rPr lang="en-US" sz="3200" dirty="0" smtClean="0"/>
              <a:t>, it is classified </a:t>
            </a:r>
            <a:r>
              <a:rPr lang="en-US" sz="3200" dirty="0"/>
              <a:t>as a cancer of unknown </a:t>
            </a:r>
            <a:r>
              <a:rPr lang="en-US" sz="3200" b="1" dirty="0"/>
              <a:t>primary origin</a:t>
            </a:r>
          </a:p>
        </p:txBody>
      </p:sp>
    </p:spTree>
    <p:extLst>
      <p:ext uri="{BB962C8B-B14F-4D97-AF65-F5344CB8AC3E}">
        <p14:creationId xmlns:p14="http://schemas.microsoft.com/office/powerpoint/2010/main" val="3127663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380"/>
            <a:ext cx="7010400" cy="997196"/>
          </a:xfrm>
        </p:spPr>
        <p:txBody>
          <a:bodyPr/>
          <a:lstStyle/>
          <a:p>
            <a:pPr lvl="2" algn="l" rtl="0">
              <a:lnSpc>
                <a:spcPct val="90000"/>
              </a:lnSpc>
              <a:spcBef>
                <a:spcPct val="0"/>
              </a:spcBef>
            </a:pPr>
            <a:r>
              <a:rPr lang="en-US" sz="3600" b="1" dirty="0" smtClean="0">
                <a:latin typeface="Times New Roman"/>
                <a:cs typeface="Times New Roman"/>
              </a:rPr>
              <a:t>iv. Traumatic disease (injuries)</a:t>
            </a:r>
            <a:endParaRPr lang="en-US" sz="3600" dirty="0"/>
          </a:p>
        </p:txBody>
      </p:sp>
      <p:sp>
        <p:nvSpPr>
          <p:cNvPr id="3" name="Content Placeholder 2"/>
          <p:cNvSpPr>
            <a:spLocks noGrp="1"/>
          </p:cNvSpPr>
          <p:nvPr>
            <p:ph idx="1"/>
          </p:nvPr>
        </p:nvSpPr>
        <p:spPr>
          <a:xfrm>
            <a:off x="457200" y="1066800"/>
            <a:ext cx="11197590" cy="3939540"/>
          </a:xfrm>
        </p:spPr>
        <p:txBody>
          <a:bodyPr/>
          <a:lstStyle/>
          <a:p>
            <a:r>
              <a:rPr lang="en-US" sz="3200" b="1" dirty="0"/>
              <a:t>Trauma</a:t>
            </a:r>
            <a:r>
              <a:rPr lang="en-US" sz="3200" dirty="0"/>
              <a:t> most often refers </a:t>
            </a:r>
            <a:r>
              <a:rPr lang="en-US" sz="3200" dirty="0" smtClean="0"/>
              <a:t>to:</a:t>
            </a:r>
          </a:p>
          <a:p>
            <a:pPr marL="457200" indent="-457200">
              <a:buFont typeface="Arial" pitchFamily="34" charset="0"/>
              <a:buChar char="•"/>
            </a:pPr>
            <a:endParaRPr lang="en-US" sz="3200" dirty="0" smtClean="0"/>
          </a:p>
          <a:p>
            <a:pPr marL="457200" indent="-457200">
              <a:buFont typeface="Arial" pitchFamily="34" charset="0"/>
              <a:buChar char="•"/>
            </a:pPr>
            <a:r>
              <a:rPr lang="en-US" sz="3200" b="1" u="sng" dirty="0" smtClean="0"/>
              <a:t>Psychological </a:t>
            </a:r>
            <a:r>
              <a:rPr lang="en-US" sz="3200" b="1" u="sng" dirty="0"/>
              <a:t>trauma</a:t>
            </a:r>
            <a:r>
              <a:rPr lang="en-US" sz="3200" dirty="0"/>
              <a:t>, a type of damage to the psyche that occurs as a result of a severely distressing </a:t>
            </a:r>
            <a:r>
              <a:rPr lang="en-US" sz="3200" dirty="0" smtClean="0"/>
              <a:t>event</a:t>
            </a:r>
          </a:p>
          <a:p>
            <a:pPr marL="457200" indent="-457200">
              <a:buFont typeface="Arial" pitchFamily="34" charset="0"/>
              <a:buChar char="•"/>
            </a:pPr>
            <a:endParaRPr lang="en-US" sz="3200" dirty="0"/>
          </a:p>
          <a:p>
            <a:pPr marL="457200" indent="-457200">
              <a:buFont typeface="Arial" pitchFamily="34" charset="0"/>
              <a:buChar char="•"/>
            </a:pPr>
            <a:r>
              <a:rPr lang="en-US" sz="3200" b="1" u="sng" dirty="0"/>
              <a:t>Traumatic injury</a:t>
            </a:r>
            <a:r>
              <a:rPr lang="en-US" sz="3200" dirty="0"/>
              <a:t>, sudden physical injury caused by an external force, which does not rise to the level of major trauma</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4054717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380"/>
            <a:ext cx="6282309" cy="632460"/>
          </a:xfrm>
        </p:spPr>
        <p:txBody>
          <a:bodyPr>
            <a:normAutofit fontScale="90000"/>
          </a:bodyPr>
          <a:lstStyle/>
          <a:p>
            <a:r>
              <a:rPr lang="en-US" dirty="0" smtClean="0"/>
              <a:t>Disease Classification:</a:t>
            </a:r>
            <a:endParaRPr lang="en-US" dirty="0"/>
          </a:p>
        </p:txBody>
      </p:sp>
      <p:sp>
        <p:nvSpPr>
          <p:cNvPr id="3" name="Text Placeholder 2"/>
          <p:cNvSpPr>
            <a:spLocks noGrp="1"/>
          </p:cNvSpPr>
          <p:nvPr>
            <p:ph idx="1"/>
          </p:nvPr>
        </p:nvSpPr>
        <p:spPr>
          <a:xfrm>
            <a:off x="332104" y="1825053"/>
            <a:ext cx="11197590" cy="4431983"/>
          </a:xfrm>
        </p:spPr>
        <p:txBody>
          <a:bodyPr>
            <a:normAutofit lnSpcReduction="10000"/>
          </a:bodyPr>
          <a:lstStyle/>
          <a:p>
            <a:pPr fontAlgn="base"/>
            <a:r>
              <a:rPr lang="en-US" sz="3200" dirty="0" smtClean="0"/>
              <a:t>The other </a:t>
            </a:r>
            <a:r>
              <a:rPr lang="en-US" sz="3200" dirty="0"/>
              <a:t>widely used classifications of disease are </a:t>
            </a:r>
            <a:r>
              <a:rPr lang="en-US" sz="3200" dirty="0" smtClean="0"/>
              <a:t>:</a:t>
            </a:r>
          </a:p>
          <a:p>
            <a:pPr marL="0" indent="0" fontAlgn="base">
              <a:buNone/>
            </a:pPr>
            <a:endParaRPr lang="en-US" sz="3200" dirty="0"/>
          </a:p>
          <a:p>
            <a:pPr marL="0" indent="0" fontAlgn="base">
              <a:buNone/>
            </a:pPr>
            <a:r>
              <a:rPr lang="en-US" sz="3200" dirty="0"/>
              <a:t>(1) </a:t>
            </a:r>
            <a:r>
              <a:rPr lang="en-US" sz="3200" dirty="0" smtClean="0"/>
              <a:t>Topographic</a:t>
            </a:r>
            <a:r>
              <a:rPr lang="en-US" sz="3200" dirty="0"/>
              <a:t>, by bodily region or system, </a:t>
            </a:r>
          </a:p>
          <a:p>
            <a:pPr marL="0" indent="0" fontAlgn="base">
              <a:buNone/>
            </a:pPr>
            <a:r>
              <a:rPr lang="en-US" sz="3200" dirty="0"/>
              <a:t>(2) </a:t>
            </a:r>
            <a:r>
              <a:rPr lang="en-US" sz="3200" dirty="0" smtClean="0"/>
              <a:t>Anatomic</a:t>
            </a:r>
            <a:r>
              <a:rPr lang="en-US" sz="3200" dirty="0"/>
              <a:t>, by organ or tissue, </a:t>
            </a:r>
          </a:p>
          <a:p>
            <a:pPr marL="0" indent="0" fontAlgn="base">
              <a:buNone/>
            </a:pPr>
            <a:r>
              <a:rPr lang="en-US" sz="3200" dirty="0"/>
              <a:t>(3) </a:t>
            </a:r>
            <a:r>
              <a:rPr lang="en-US" sz="3200" dirty="0" smtClean="0"/>
              <a:t>Physiological</a:t>
            </a:r>
            <a:r>
              <a:rPr lang="en-US" sz="3200" dirty="0"/>
              <a:t>, by function or effect, </a:t>
            </a:r>
          </a:p>
          <a:p>
            <a:pPr marL="0" indent="0" fontAlgn="base">
              <a:buNone/>
            </a:pPr>
            <a:r>
              <a:rPr lang="en-US" sz="3200" dirty="0"/>
              <a:t>(4) </a:t>
            </a:r>
            <a:r>
              <a:rPr lang="en-US" sz="3200" dirty="0" smtClean="0"/>
              <a:t>Pathological</a:t>
            </a:r>
            <a:r>
              <a:rPr lang="en-US" sz="3200" dirty="0"/>
              <a:t>, by the nature of the disease process, </a:t>
            </a:r>
          </a:p>
          <a:p>
            <a:pPr marL="0" indent="0" fontAlgn="base">
              <a:buNone/>
            </a:pPr>
            <a:r>
              <a:rPr lang="en-US" sz="3200" dirty="0"/>
              <a:t>(5) </a:t>
            </a:r>
            <a:r>
              <a:rPr lang="en-US" sz="3200" dirty="0" smtClean="0"/>
              <a:t>Etiologic </a:t>
            </a:r>
            <a:r>
              <a:rPr lang="en-US" sz="3200" dirty="0"/>
              <a:t>(causal</a:t>
            </a:r>
            <a:r>
              <a:rPr lang="en-US" sz="3200" dirty="0" smtClean="0"/>
              <a:t>) </a:t>
            </a:r>
            <a:endParaRPr lang="en-US" sz="3200" dirty="0"/>
          </a:p>
          <a:p>
            <a:pPr marL="0" indent="0" fontAlgn="base">
              <a:buNone/>
            </a:pPr>
            <a:r>
              <a:rPr lang="en-US" sz="3200" dirty="0"/>
              <a:t>(6) </a:t>
            </a:r>
            <a:r>
              <a:rPr lang="en-US" sz="3200" dirty="0" smtClean="0"/>
              <a:t>Epidemiological</a:t>
            </a:r>
            <a:endParaRPr lang="en-US" sz="3200" dirty="0"/>
          </a:p>
          <a:p>
            <a:endParaRPr lang="en-US" sz="3200" dirty="0"/>
          </a:p>
        </p:txBody>
      </p:sp>
    </p:spTree>
    <p:extLst>
      <p:ext uri="{BB962C8B-B14F-4D97-AF65-F5344CB8AC3E}">
        <p14:creationId xmlns:p14="http://schemas.microsoft.com/office/powerpoint/2010/main" val="2498099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380"/>
            <a:ext cx="10363200" cy="632460"/>
          </a:xfrm>
        </p:spPr>
        <p:txBody>
          <a:bodyPr>
            <a:normAutofit fontScale="90000"/>
          </a:bodyPr>
          <a:lstStyle/>
          <a:p>
            <a:r>
              <a:rPr lang="en-US" b="1" u="sng" dirty="0" smtClean="0"/>
              <a:t>1. Topographic classification</a:t>
            </a:r>
            <a:endParaRPr lang="en-US" dirty="0"/>
          </a:p>
        </p:txBody>
      </p:sp>
      <p:sp>
        <p:nvSpPr>
          <p:cNvPr id="3" name="Content Placeholder 2"/>
          <p:cNvSpPr>
            <a:spLocks noGrp="1"/>
          </p:cNvSpPr>
          <p:nvPr>
            <p:ph idx="1"/>
          </p:nvPr>
        </p:nvSpPr>
        <p:spPr>
          <a:xfrm>
            <a:off x="381000" y="1143000"/>
            <a:ext cx="11197590" cy="5416868"/>
          </a:xfrm>
        </p:spPr>
        <p:txBody>
          <a:bodyPr/>
          <a:lstStyle/>
          <a:p>
            <a:pPr marL="457200" indent="-457200">
              <a:buFont typeface="Arial" pitchFamily="34" charset="0"/>
              <a:buChar char="•"/>
            </a:pPr>
            <a:r>
              <a:rPr lang="en-US" sz="3200" dirty="0"/>
              <a:t>In the </a:t>
            </a:r>
            <a:r>
              <a:rPr lang="en-US" sz="3200" b="1" u="sng" dirty="0"/>
              <a:t>topographic classification</a:t>
            </a:r>
            <a:r>
              <a:rPr lang="en-US" sz="3200" dirty="0"/>
              <a:t>, diseases are subdivided into such categories as gastrointestinal disease, vascular disease, abdominal disease, and chest disease. </a:t>
            </a:r>
            <a:endParaRPr lang="en-US" sz="3200" dirty="0" smtClean="0"/>
          </a:p>
          <a:p>
            <a:pPr marL="457200" indent="-457200">
              <a:buFont typeface="Arial" pitchFamily="34" charset="0"/>
              <a:buChar char="•"/>
            </a:pPr>
            <a:r>
              <a:rPr lang="en-US" sz="3200" dirty="0" smtClean="0"/>
              <a:t>Various </a:t>
            </a:r>
            <a:r>
              <a:rPr lang="en-US" sz="3200" dirty="0"/>
              <a:t>specializations within </a:t>
            </a:r>
            <a:r>
              <a:rPr lang="en-US" sz="3200" u="sng" dirty="0"/>
              <a:t>medicine</a:t>
            </a:r>
            <a:r>
              <a:rPr lang="en-US" sz="3200" dirty="0"/>
              <a:t> follow such topographic or systemic divisions, so that there are physicians who are essentially vascular surgeons, for example, or clinicians who are specialized in gastrointestinal disease. </a:t>
            </a:r>
            <a:endParaRPr lang="en-US" sz="3200" dirty="0" smtClean="0"/>
          </a:p>
          <a:p>
            <a:pPr marL="457200" indent="-457200">
              <a:buFont typeface="Arial" pitchFamily="34" charset="0"/>
              <a:buChar char="•"/>
            </a:pPr>
            <a:r>
              <a:rPr lang="en-US" sz="3200" dirty="0" smtClean="0"/>
              <a:t>Similarly</a:t>
            </a:r>
            <a:r>
              <a:rPr lang="en-US" sz="3200" dirty="0"/>
              <a:t>, some physicians have become specialized in chest disease and concentrate principally on diseases of the heart and lungs.</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2189493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6206109" cy="632460"/>
          </a:xfrm>
        </p:spPr>
        <p:txBody>
          <a:bodyPr>
            <a:normAutofit fontScale="90000"/>
          </a:bodyPr>
          <a:lstStyle/>
          <a:p>
            <a:r>
              <a:rPr lang="en-US" b="1" u="sng" dirty="0" smtClean="0"/>
              <a:t>2. Anatomic classification</a:t>
            </a:r>
            <a:endParaRPr lang="en-US" dirty="0"/>
          </a:p>
        </p:txBody>
      </p:sp>
      <p:sp>
        <p:nvSpPr>
          <p:cNvPr id="3" name="Content Placeholder 2"/>
          <p:cNvSpPr>
            <a:spLocks noGrp="1"/>
          </p:cNvSpPr>
          <p:nvPr>
            <p:ph idx="1"/>
          </p:nvPr>
        </p:nvSpPr>
        <p:spPr>
          <a:xfrm>
            <a:off x="332104" y="1825053"/>
            <a:ext cx="11197590" cy="4431983"/>
          </a:xfrm>
        </p:spPr>
        <p:txBody>
          <a:bodyPr/>
          <a:lstStyle/>
          <a:p>
            <a:pPr marL="457200" indent="-457200">
              <a:buFont typeface="Arial" pitchFamily="34" charset="0"/>
              <a:buChar char="•"/>
            </a:pPr>
            <a:r>
              <a:rPr lang="en-US" sz="3200" dirty="0"/>
              <a:t>In the </a:t>
            </a:r>
            <a:r>
              <a:rPr lang="en-US" sz="3200" b="1" u="sng" dirty="0"/>
              <a:t>anatomic classification</a:t>
            </a:r>
            <a:r>
              <a:rPr lang="en-US" sz="3200" dirty="0"/>
              <a:t>, disease is categorized by the specific organ or tissue affected; hence, </a:t>
            </a:r>
            <a:r>
              <a:rPr lang="en-US" sz="3200" u="sng" dirty="0"/>
              <a:t>heart disease</a:t>
            </a:r>
            <a:r>
              <a:rPr lang="en-US" sz="3200" dirty="0"/>
              <a:t>, liver disease, and lung disease. </a:t>
            </a:r>
            <a:endParaRPr lang="en-US" sz="3200" dirty="0" smtClean="0"/>
          </a:p>
          <a:p>
            <a:pPr marL="457200" indent="-457200">
              <a:buFont typeface="Arial" pitchFamily="34" charset="0"/>
              <a:buChar char="•"/>
            </a:pPr>
            <a:r>
              <a:rPr lang="en-US" sz="3200" dirty="0" smtClean="0"/>
              <a:t>Medical </a:t>
            </a:r>
            <a:r>
              <a:rPr lang="en-US" sz="3200" dirty="0"/>
              <a:t>specialties such as cardiology are restricted to diseases of a single organ, in this case the heart. </a:t>
            </a:r>
            <a:endParaRPr lang="en-US" sz="3200" dirty="0" smtClean="0"/>
          </a:p>
          <a:p>
            <a:pPr marL="457200" indent="-457200">
              <a:buFont typeface="Arial" pitchFamily="34" charset="0"/>
              <a:buChar char="•"/>
            </a:pPr>
            <a:r>
              <a:rPr lang="en-US" sz="3200" dirty="0" smtClean="0"/>
              <a:t>Such </a:t>
            </a:r>
            <a:r>
              <a:rPr lang="en-US" sz="3200" dirty="0"/>
              <a:t>a classification has its greatest use in identifying the various kinds of disease that affect a particular organ. </a:t>
            </a:r>
            <a:endParaRPr lang="en-US" sz="3200" dirty="0" smtClean="0"/>
          </a:p>
          <a:p>
            <a:pPr marL="457200" indent="-457200">
              <a:buFont typeface="Arial" pitchFamily="34" charset="0"/>
              <a:buChar char="•"/>
            </a:pPr>
            <a:r>
              <a:rPr lang="en-US" sz="3200" dirty="0" smtClean="0"/>
              <a:t>The </a:t>
            </a:r>
            <a:r>
              <a:rPr lang="en-US" sz="3200" dirty="0"/>
              <a:t>heart is a good example to consider. </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1049242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8458200" cy="632460"/>
          </a:xfrm>
        </p:spPr>
        <p:txBody>
          <a:bodyPr>
            <a:normAutofit fontScale="90000"/>
          </a:bodyPr>
          <a:lstStyle/>
          <a:p>
            <a:r>
              <a:rPr lang="en-US" b="1" u="sng" dirty="0" smtClean="0"/>
              <a:t>3. Physiological classification</a:t>
            </a:r>
            <a:endParaRPr lang="en-US" dirty="0"/>
          </a:p>
        </p:txBody>
      </p:sp>
      <p:sp>
        <p:nvSpPr>
          <p:cNvPr id="3" name="Content Placeholder 2"/>
          <p:cNvSpPr>
            <a:spLocks noGrp="1"/>
          </p:cNvSpPr>
          <p:nvPr>
            <p:ph idx="1"/>
          </p:nvPr>
        </p:nvSpPr>
        <p:spPr>
          <a:xfrm>
            <a:off x="332104" y="1825053"/>
            <a:ext cx="11197590" cy="4924425"/>
          </a:xfrm>
        </p:spPr>
        <p:txBody>
          <a:bodyPr/>
          <a:lstStyle/>
          <a:p>
            <a:pPr marL="457200" indent="-457200">
              <a:buFont typeface="Arial" pitchFamily="34" charset="0"/>
              <a:buChar char="•"/>
            </a:pPr>
            <a:r>
              <a:rPr lang="en-US" sz="3200" dirty="0"/>
              <a:t>The </a:t>
            </a:r>
            <a:r>
              <a:rPr lang="en-US" sz="3200" b="1" u="sng" dirty="0"/>
              <a:t>physiological classification</a:t>
            </a:r>
            <a:r>
              <a:rPr lang="en-US" sz="3200" dirty="0"/>
              <a:t> of disease is based on the underlying functional derangement produced by a specific disorder. </a:t>
            </a:r>
            <a:endParaRPr lang="en-US" sz="3200" dirty="0" smtClean="0"/>
          </a:p>
          <a:p>
            <a:pPr marL="457200" indent="-457200">
              <a:buFont typeface="Arial" pitchFamily="34" charset="0"/>
              <a:buChar char="•"/>
            </a:pPr>
            <a:r>
              <a:rPr lang="en-US" sz="3200" dirty="0" smtClean="0"/>
              <a:t>Included </a:t>
            </a:r>
            <a:r>
              <a:rPr lang="en-US" sz="3200" dirty="0"/>
              <a:t>in this classification are such </a:t>
            </a:r>
            <a:r>
              <a:rPr lang="en-US" sz="3200" u="sng" dirty="0" smtClean="0"/>
              <a:t>subclasses</a:t>
            </a:r>
            <a:r>
              <a:rPr lang="en-US" sz="3200" dirty="0"/>
              <a:t> as respiratory and </a:t>
            </a:r>
            <a:r>
              <a:rPr lang="en-US" sz="3200" u="sng" dirty="0"/>
              <a:t>metabolic disease</a:t>
            </a:r>
            <a:r>
              <a:rPr lang="en-US" sz="3200" dirty="0"/>
              <a:t>. Respiratory diseases are those that interfere with the intake and expulsion of air and the exchange of oxygen for </a:t>
            </a:r>
            <a:r>
              <a:rPr lang="en-US" sz="3200" u="sng" dirty="0"/>
              <a:t>carbon dioxide</a:t>
            </a:r>
            <a:r>
              <a:rPr lang="en-US" sz="3200" dirty="0"/>
              <a:t> in the lungs. </a:t>
            </a:r>
            <a:endParaRPr lang="en-US" sz="3200" dirty="0" smtClean="0"/>
          </a:p>
          <a:p>
            <a:pPr marL="457200" indent="-457200">
              <a:buFont typeface="Arial" pitchFamily="34" charset="0"/>
              <a:buChar char="•"/>
            </a:pPr>
            <a:r>
              <a:rPr lang="en-US" sz="3200" dirty="0" smtClean="0"/>
              <a:t>Metabolic </a:t>
            </a:r>
            <a:r>
              <a:rPr lang="en-US" sz="3200" dirty="0"/>
              <a:t>diseases are those in which disturbances of the body’s chemical processes are a basic feature. Diabetes and </a:t>
            </a:r>
            <a:r>
              <a:rPr lang="en-US" sz="3200" u="sng" dirty="0"/>
              <a:t>gout</a:t>
            </a:r>
            <a:r>
              <a:rPr lang="en-US" sz="3200" dirty="0"/>
              <a:t> are examples</a:t>
            </a:r>
            <a:r>
              <a:rPr lang="en-US" sz="3200" dirty="0" smtClean="0"/>
              <a:t>.</a:t>
            </a:r>
            <a:endParaRPr lang="en-US" sz="3200" dirty="0"/>
          </a:p>
        </p:txBody>
      </p:sp>
    </p:spTree>
    <p:extLst>
      <p:ext uri="{BB962C8B-B14F-4D97-AF65-F5344CB8AC3E}">
        <p14:creationId xmlns:p14="http://schemas.microsoft.com/office/powerpoint/2010/main" val="1935454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8001000" cy="632460"/>
          </a:xfrm>
        </p:spPr>
        <p:txBody>
          <a:bodyPr>
            <a:normAutofit fontScale="90000"/>
          </a:bodyPr>
          <a:lstStyle/>
          <a:p>
            <a:r>
              <a:rPr lang="en-US" b="1" u="sng" dirty="0" smtClean="0"/>
              <a:t>4. Pathological classification</a:t>
            </a:r>
            <a:endParaRPr lang="en-US" dirty="0"/>
          </a:p>
        </p:txBody>
      </p:sp>
      <p:sp>
        <p:nvSpPr>
          <p:cNvPr id="3" name="Content Placeholder 2"/>
          <p:cNvSpPr>
            <a:spLocks noGrp="1"/>
          </p:cNvSpPr>
          <p:nvPr>
            <p:ph idx="1"/>
          </p:nvPr>
        </p:nvSpPr>
        <p:spPr>
          <a:xfrm>
            <a:off x="381000" y="1371600"/>
            <a:ext cx="11197590" cy="3939540"/>
          </a:xfrm>
        </p:spPr>
        <p:txBody>
          <a:bodyPr/>
          <a:lstStyle/>
          <a:p>
            <a:pPr marL="457200" indent="-457200">
              <a:buFont typeface="Arial" pitchFamily="34" charset="0"/>
              <a:buChar char="•"/>
            </a:pPr>
            <a:r>
              <a:rPr lang="en-US" sz="3200" dirty="0"/>
              <a:t>The </a:t>
            </a:r>
            <a:r>
              <a:rPr lang="en-US" sz="3200" b="1" u="sng" dirty="0" smtClean="0"/>
              <a:t>pathological classification </a:t>
            </a:r>
            <a:r>
              <a:rPr lang="en-US" sz="3200" dirty="0"/>
              <a:t>of disease considers the nature of the disease process. </a:t>
            </a:r>
            <a:endParaRPr lang="en-US" sz="3200" dirty="0" smtClean="0"/>
          </a:p>
          <a:p>
            <a:pPr marL="457200" indent="-457200">
              <a:buFont typeface="Arial" pitchFamily="34" charset="0"/>
              <a:buChar char="•"/>
            </a:pPr>
            <a:r>
              <a:rPr lang="en-US" sz="3200" dirty="0" smtClean="0"/>
              <a:t>Neoplastic </a:t>
            </a:r>
            <a:r>
              <a:rPr lang="en-US" sz="3200" dirty="0"/>
              <a:t>and inflammatory disease are examples. </a:t>
            </a:r>
            <a:endParaRPr lang="en-US" sz="3200" dirty="0" smtClean="0"/>
          </a:p>
          <a:p>
            <a:pPr marL="457200" indent="-457200">
              <a:buFont typeface="Arial" pitchFamily="34" charset="0"/>
              <a:buChar char="•"/>
            </a:pPr>
            <a:r>
              <a:rPr lang="en-US" sz="3200" dirty="0" smtClean="0"/>
              <a:t>Neoplastic </a:t>
            </a:r>
            <a:r>
              <a:rPr lang="en-US" sz="3200" dirty="0"/>
              <a:t>disease includes the whole range of tumors, particularly cancers, and their effect on human beings</a:t>
            </a:r>
            <a:r>
              <a:rPr lang="en-US" sz="3200" dirty="0" smtClean="0"/>
              <a:t>.</a:t>
            </a:r>
          </a:p>
          <a:p>
            <a:pPr marL="457200" indent="-457200">
              <a:buFont typeface="Arial" pitchFamily="34" charset="0"/>
              <a:buChar char="•"/>
            </a:pPr>
            <a:r>
              <a:rPr lang="en-US" sz="3200" dirty="0" smtClean="0"/>
              <a:t>Examples of Inflammatory diseases include: appendicitis, cellulitis, otitis media </a:t>
            </a:r>
            <a:r>
              <a:rPr lang="en-US" sz="3200" dirty="0" err="1" smtClean="0"/>
              <a:t>etc</a:t>
            </a:r>
            <a:endParaRPr lang="en-US" sz="3200" dirty="0"/>
          </a:p>
          <a:p>
            <a:pPr marL="457200" indent="-457200">
              <a:buFont typeface="Arial" pitchFamily="34" charset="0"/>
              <a:buChar char="•"/>
            </a:pPr>
            <a:endParaRPr lang="en-US" sz="3200" dirty="0"/>
          </a:p>
        </p:txBody>
      </p:sp>
    </p:spTree>
    <p:extLst>
      <p:ext uri="{BB962C8B-B14F-4D97-AF65-F5344CB8AC3E}">
        <p14:creationId xmlns:p14="http://schemas.microsoft.com/office/powerpoint/2010/main" val="4013423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380"/>
            <a:ext cx="6053709" cy="632460"/>
          </a:xfrm>
        </p:spPr>
        <p:txBody>
          <a:bodyPr>
            <a:normAutofit fontScale="90000"/>
          </a:bodyPr>
          <a:lstStyle/>
          <a:p>
            <a:r>
              <a:rPr lang="en-US" b="1" u="sng" dirty="0" smtClean="0"/>
              <a:t>5. Etiologic classification</a:t>
            </a:r>
            <a:endParaRPr lang="en-US" dirty="0"/>
          </a:p>
        </p:txBody>
      </p:sp>
      <p:sp>
        <p:nvSpPr>
          <p:cNvPr id="3" name="Content Placeholder 2"/>
          <p:cNvSpPr>
            <a:spLocks noGrp="1"/>
          </p:cNvSpPr>
          <p:nvPr>
            <p:ph idx="1"/>
          </p:nvPr>
        </p:nvSpPr>
        <p:spPr>
          <a:xfrm>
            <a:off x="152400" y="1143000"/>
            <a:ext cx="11582400" cy="4652010"/>
          </a:xfrm>
        </p:spPr>
        <p:txBody>
          <a:bodyPr>
            <a:noAutofit/>
          </a:bodyPr>
          <a:lstStyle/>
          <a:p>
            <a:pPr marL="457200" indent="-457200">
              <a:buFont typeface="Arial" pitchFamily="34" charset="0"/>
              <a:buChar char="•"/>
            </a:pPr>
            <a:r>
              <a:rPr lang="en-US" sz="3200" dirty="0"/>
              <a:t>The </a:t>
            </a:r>
            <a:r>
              <a:rPr lang="en-US" sz="3200" b="1" u="sng" dirty="0"/>
              <a:t>etiologic classification</a:t>
            </a:r>
            <a:r>
              <a:rPr lang="en-US" sz="3200" dirty="0"/>
              <a:t> of disease is based on the cause, when known. </a:t>
            </a:r>
            <a:endParaRPr lang="en-US" sz="3200" dirty="0" smtClean="0"/>
          </a:p>
          <a:p>
            <a:pPr marL="457200" indent="-457200">
              <a:buFont typeface="Arial" pitchFamily="34" charset="0"/>
              <a:buChar char="•"/>
            </a:pPr>
            <a:r>
              <a:rPr lang="en-US" sz="3200" dirty="0" smtClean="0"/>
              <a:t>This </a:t>
            </a:r>
            <a:r>
              <a:rPr lang="en-US" sz="3200" dirty="0"/>
              <a:t>classification is particularly important and useful in the consideration of biotic disease. </a:t>
            </a:r>
            <a:endParaRPr lang="en-US" sz="3200" dirty="0" smtClean="0"/>
          </a:p>
          <a:p>
            <a:pPr marL="457200" indent="-457200">
              <a:buFont typeface="Arial" pitchFamily="34" charset="0"/>
              <a:buChar char="•"/>
            </a:pPr>
            <a:r>
              <a:rPr lang="en-US" sz="3200" dirty="0" smtClean="0"/>
              <a:t>On </a:t>
            </a:r>
            <a:r>
              <a:rPr lang="en-US" sz="3200" dirty="0"/>
              <a:t>this basis disease might be classified as bacterial (e.g. staphylococcal) or fungal, etc. </a:t>
            </a:r>
            <a:endParaRPr lang="en-US" sz="3200" dirty="0" smtClean="0"/>
          </a:p>
          <a:p>
            <a:pPr marL="457200" indent="-457200">
              <a:buFont typeface="Arial" pitchFamily="34" charset="0"/>
              <a:buChar char="•"/>
            </a:pPr>
            <a:r>
              <a:rPr lang="en-US" sz="3200" dirty="0" smtClean="0"/>
              <a:t>Bacteria for example, </a:t>
            </a:r>
            <a:r>
              <a:rPr lang="en-US" sz="3200" dirty="0"/>
              <a:t>cause skin </a:t>
            </a:r>
            <a:r>
              <a:rPr lang="en-US" sz="3200" dirty="0" smtClean="0"/>
              <a:t>infections, </a:t>
            </a:r>
            <a:r>
              <a:rPr lang="en-US" sz="3200" u="sng" dirty="0" smtClean="0"/>
              <a:t>pneumonia</a:t>
            </a:r>
            <a:r>
              <a:rPr lang="en-US" sz="3200" dirty="0" smtClean="0"/>
              <a:t>,</a:t>
            </a:r>
            <a:r>
              <a:rPr lang="en-US" sz="3200" dirty="0"/>
              <a:t> </a:t>
            </a:r>
            <a:r>
              <a:rPr lang="en-US" sz="3200" u="sng" dirty="0"/>
              <a:t>meningitis</a:t>
            </a:r>
            <a:r>
              <a:rPr lang="en-US" sz="3200" dirty="0"/>
              <a:t>, abscesses in the liver, and kidney infections. </a:t>
            </a:r>
            <a:endParaRPr lang="en-US" sz="3200" dirty="0" smtClean="0"/>
          </a:p>
          <a:p>
            <a:pPr marL="457200" indent="-457200">
              <a:buFont typeface="Arial" pitchFamily="34" charset="0"/>
              <a:buChar char="•"/>
            </a:pPr>
            <a:r>
              <a:rPr lang="en-US" sz="3200" dirty="0" smtClean="0"/>
              <a:t>Diseases such as </a:t>
            </a:r>
            <a:r>
              <a:rPr lang="en-US" sz="3200" dirty="0" err="1" smtClean="0"/>
              <a:t>amoebiasis</a:t>
            </a:r>
            <a:r>
              <a:rPr lang="en-US" sz="3200" dirty="0"/>
              <a:t> </a:t>
            </a:r>
            <a:r>
              <a:rPr lang="en-US" sz="3200" dirty="0" smtClean="0"/>
              <a:t>(parasitic), chicken pox (viral), </a:t>
            </a:r>
            <a:r>
              <a:rPr lang="en-US" sz="3200" dirty="0" err="1" smtClean="0"/>
              <a:t>tinea</a:t>
            </a:r>
            <a:r>
              <a:rPr lang="en-US" sz="3200" dirty="0" smtClean="0"/>
              <a:t> </a:t>
            </a:r>
            <a:r>
              <a:rPr lang="en-US" sz="3200" dirty="0" err="1" smtClean="0"/>
              <a:t>capitis</a:t>
            </a:r>
            <a:r>
              <a:rPr lang="en-US" sz="3200" dirty="0" smtClean="0"/>
              <a:t> (fungal) and </a:t>
            </a:r>
            <a:r>
              <a:rPr lang="en-US" sz="3200" dirty="0"/>
              <a:t> </a:t>
            </a:r>
            <a:r>
              <a:rPr lang="en-US" sz="3200" dirty="0" smtClean="0"/>
              <a:t>gonorrhea (bacterial)</a:t>
            </a:r>
            <a:r>
              <a:rPr lang="en-US" sz="3200" dirty="0"/>
              <a:t> are further examples of diseases classified by </a:t>
            </a:r>
            <a:r>
              <a:rPr lang="en-US" sz="3200" u="sng" dirty="0"/>
              <a:t>etiology</a:t>
            </a:r>
            <a:r>
              <a:rPr lang="en-US" sz="3200" dirty="0"/>
              <a:t>.</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149728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380"/>
            <a:ext cx="11201400" cy="632460"/>
          </a:xfrm>
        </p:spPr>
        <p:txBody>
          <a:bodyPr>
            <a:normAutofit fontScale="90000"/>
          </a:bodyPr>
          <a:lstStyle/>
          <a:p>
            <a:r>
              <a:rPr lang="en-US" b="1" u="sng" dirty="0" smtClean="0"/>
              <a:t>6. Epidemiological classification</a:t>
            </a:r>
            <a:endParaRPr lang="en-US" dirty="0"/>
          </a:p>
        </p:txBody>
      </p:sp>
      <p:sp>
        <p:nvSpPr>
          <p:cNvPr id="3" name="Content Placeholder 2"/>
          <p:cNvSpPr>
            <a:spLocks noGrp="1"/>
          </p:cNvSpPr>
          <p:nvPr>
            <p:ph idx="1"/>
          </p:nvPr>
        </p:nvSpPr>
        <p:spPr>
          <a:xfrm>
            <a:off x="228600" y="1143000"/>
            <a:ext cx="11197590" cy="5416868"/>
          </a:xfrm>
        </p:spPr>
        <p:txBody>
          <a:bodyPr/>
          <a:lstStyle/>
          <a:p>
            <a:pPr marL="457200" indent="-457200">
              <a:buFont typeface="Arial" pitchFamily="34" charset="0"/>
              <a:buChar char="•"/>
            </a:pPr>
            <a:r>
              <a:rPr lang="en-US" sz="3200" dirty="0"/>
              <a:t>The </a:t>
            </a:r>
            <a:r>
              <a:rPr lang="en-US" sz="3200" b="1" u="sng" dirty="0"/>
              <a:t>epidemiological classification</a:t>
            </a:r>
            <a:r>
              <a:rPr lang="en-US" sz="3200" dirty="0"/>
              <a:t> of disease deals with the </a:t>
            </a:r>
            <a:r>
              <a:rPr lang="en-US" sz="3200" u="sng" dirty="0"/>
              <a:t>incidence</a:t>
            </a:r>
            <a:r>
              <a:rPr lang="en-US" sz="3200" dirty="0"/>
              <a:t>, distribution, and control of disorders in a population. </a:t>
            </a:r>
            <a:endParaRPr lang="en-US" sz="3200" dirty="0" smtClean="0"/>
          </a:p>
          <a:p>
            <a:pPr marL="457200" indent="-457200">
              <a:buFont typeface="Arial" pitchFamily="34" charset="0"/>
              <a:buChar char="•"/>
            </a:pPr>
            <a:r>
              <a:rPr lang="en-US" sz="3200" dirty="0" smtClean="0"/>
              <a:t>To </a:t>
            </a:r>
            <a:r>
              <a:rPr lang="en-US" sz="3200" dirty="0"/>
              <a:t>use the example of </a:t>
            </a:r>
            <a:r>
              <a:rPr lang="en-US" sz="3200" u="sng" dirty="0"/>
              <a:t>typhoid</a:t>
            </a:r>
            <a:r>
              <a:rPr lang="en-US" sz="3200" dirty="0"/>
              <a:t>, a disease spread through contaminated food and water, it first becomes important to establish that the disease observed is truly caused by </a:t>
            </a:r>
            <a:r>
              <a:rPr lang="en-US" sz="3200" i="1" dirty="0"/>
              <a:t>Salmonella </a:t>
            </a:r>
            <a:r>
              <a:rPr lang="en-US" sz="3200" i="1" dirty="0" err="1"/>
              <a:t>typhi</a:t>
            </a:r>
            <a:r>
              <a:rPr lang="en-US" sz="3200" dirty="0"/>
              <a:t>, the typhoid organism. </a:t>
            </a:r>
            <a:endParaRPr lang="en-US" sz="3200" dirty="0" smtClean="0"/>
          </a:p>
          <a:p>
            <a:pPr marL="457200" indent="-457200">
              <a:buFont typeface="Arial" pitchFamily="34" charset="0"/>
              <a:buChar char="•"/>
            </a:pPr>
            <a:r>
              <a:rPr lang="en-US" sz="3200" dirty="0" smtClean="0"/>
              <a:t>Once </a:t>
            </a:r>
            <a:r>
              <a:rPr lang="en-US" sz="3200" dirty="0"/>
              <a:t>the </a:t>
            </a:r>
            <a:r>
              <a:rPr lang="en-US" sz="3200" u="sng" dirty="0"/>
              <a:t>diagnosis</a:t>
            </a:r>
            <a:r>
              <a:rPr lang="en-US" sz="3200" dirty="0"/>
              <a:t> is established, it is important to know the number of cases, whether the cases were scattered over the course of a year or occurred within a short period, and what the geographic distribution is. </a:t>
            </a:r>
            <a:endParaRPr lang="en-US" sz="3200" dirty="0" smtClean="0"/>
          </a:p>
        </p:txBody>
      </p:sp>
    </p:spTree>
    <p:extLst>
      <p:ext uri="{BB962C8B-B14F-4D97-AF65-F5344CB8AC3E}">
        <p14:creationId xmlns:p14="http://schemas.microsoft.com/office/powerpoint/2010/main" val="3306666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2971800"/>
            <a:ext cx="10363200" cy="677108"/>
          </a:xfrm>
        </p:spPr>
        <p:txBody>
          <a:bodyPr>
            <a:normAutofit fontScale="90000"/>
          </a:bodyPr>
          <a:lstStyle/>
          <a:p>
            <a:r>
              <a:rPr lang="en-US" sz="4400" b="1" dirty="0" smtClean="0">
                <a:latin typeface="+mn-lt"/>
              </a:rPr>
              <a:t>COMMON MEDICAL SURGICAL CONDITIONS</a:t>
            </a:r>
            <a:endParaRPr lang="en-US" sz="4400" b="1" dirty="0">
              <a:latin typeface="+mn-lt"/>
            </a:endParaRPr>
          </a:p>
        </p:txBody>
      </p:sp>
    </p:spTree>
    <p:extLst>
      <p:ext uri="{BB962C8B-B14F-4D97-AF65-F5344CB8AC3E}">
        <p14:creationId xmlns:p14="http://schemas.microsoft.com/office/powerpoint/2010/main" val="264879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1134"/>
            <a:ext cx="3478785" cy="701040"/>
          </a:xfrm>
          <a:prstGeom prst="rect">
            <a:avLst/>
          </a:prstGeom>
        </p:spPr>
        <p:txBody>
          <a:bodyPr vert="horz" wrap="square" lIns="0" tIns="16510" rIns="0" bIns="0" rtlCol="0">
            <a:spAutoFit/>
          </a:bodyPr>
          <a:lstStyle/>
          <a:p>
            <a:pPr marL="12700">
              <a:lnSpc>
                <a:spcPct val="100000"/>
              </a:lnSpc>
              <a:spcBef>
                <a:spcPts val="130"/>
              </a:spcBef>
            </a:pPr>
            <a:r>
              <a:rPr sz="4400" spc="40" dirty="0"/>
              <a:t>C</a:t>
            </a:r>
            <a:r>
              <a:rPr sz="4400" spc="25" dirty="0"/>
              <a:t>o</a:t>
            </a:r>
            <a:r>
              <a:rPr sz="4400" spc="-40" dirty="0"/>
              <a:t>n</a:t>
            </a:r>
            <a:r>
              <a:rPr sz="4400" spc="120" dirty="0"/>
              <a:t>t</a:t>
            </a:r>
            <a:r>
              <a:rPr sz="4400" spc="-15" dirty="0"/>
              <a:t>’</a:t>
            </a:r>
            <a:r>
              <a:rPr sz="4400" spc="-5" dirty="0"/>
              <a:t>----</a:t>
            </a:r>
            <a:endParaRPr sz="4400" dirty="0"/>
          </a:p>
        </p:txBody>
      </p:sp>
      <p:sp>
        <p:nvSpPr>
          <p:cNvPr id="3" name="object 3"/>
          <p:cNvSpPr txBox="1"/>
          <p:nvPr/>
        </p:nvSpPr>
        <p:spPr>
          <a:xfrm>
            <a:off x="266260" y="535014"/>
            <a:ext cx="11458893" cy="6334555"/>
          </a:xfrm>
          <a:prstGeom prst="rect">
            <a:avLst/>
          </a:prstGeom>
        </p:spPr>
        <p:txBody>
          <a:bodyPr vert="horz" wrap="square" lIns="0" tIns="60960" rIns="0" bIns="0" rtlCol="0">
            <a:spAutoFit/>
          </a:bodyPr>
          <a:lstStyle/>
          <a:p>
            <a:pPr marL="241300" indent="-229235">
              <a:lnSpc>
                <a:spcPct val="100000"/>
              </a:lnSpc>
              <a:spcBef>
                <a:spcPts val="480"/>
              </a:spcBef>
              <a:buFont typeface="Arial"/>
              <a:buChar char="•"/>
              <a:tabLst>
                <a:tab pos="241935" algn="l"/>
              </a:tabLst>
            </a:pPr>
            <a:r>
              <a:rPr sz="3200" b="1" u="sng" spc="-15" dirty="0">
                <a:latin typeface="Calibri"/>
                <a:cs typeface="Calibri"/>
              </a:rPr>
              <a:t>Roles </a:t>
            </a:r>
            <a:r>
              <a:rPr sz="3200" b="1" u="sng" spc="25" dirty="0">
                <a:latin typeface="Calibri"/>
                <a:cs typeface="Calibri"/>
              </a:rPr>
              <a:t>of </a:t>
            </a:r>
            <a:r>
              <a:rPr sz="3200" b="1" u="sng" spc="-10" dirty="0">
                <a:latin typeface="Calibri"/>
                <a:cs typeface="Calibri"/>
              </a:rPr>
              <a:t>the </a:t>
            </a:r>
            <a:r>
              <a:rPr sz="3200" b="1" u="sng" spc="-15" dirty="0">
                <a:latin typeface="Calibri"/>
                <a:cs typeface="Calibri"/>
              </a:rPr>
              <a:t>Nurse </a:t>
            </a:r>
            <a:r>
              <a:rPr sz="3200" b="1" u="sng" spc="-10" dirty="0">
                <a:latin typeface="Calibri"/>
                <a:cs typeface="Calibri"/>
              </a:rPr>
              <a:t>in </a:t>
            </a:r>
            <a:r>
              <a:rPr sz="3200" b="1" u="sng" spc="5" dirty="0">
                <a:latin typeface="Calibri"/>
                <a:cs typeface="Calibri"/>
              </a:rPr>
              <a:t>medical </a:t>
            </a:r>
            <a:r>
              <a:rPr sz="3200" b="1" u="sng" spc="-15" dirty="0">
                <a:latin typeface="Calibri"/>
                <a:cs typeface="Calibri"/>
              </a:rPr>
              <a:t>surgical</a:t>
            </a:r>
            <a:r>
              <a:rPr sz="3200" b="1" u="sng" spc="110" dirty="0">
                <a:latin typeface="Calibri"/>
                <a:cs typeface="Calibri"/>
              </a:rPr>
              <a:t> </a:t>
            </a:r>
            <a:r>
              <a:rPr sz="3200" b="1" u="sng" spc="-25" dirty="0" smtClean="0">
                <a:latin typeface="Calibri"/>
                <a:cs typeface="Calibri"/>
              </a:rPr>
              <a:t>nursing</a:t>
            </a:r>
            <a:endParaRPr lang="en-US" sz="3200" b="1" u="sng" spc="-25" dirty="0" smtClean="0">
              <a:latin typeface="Calibri"/>
              <a:cs typeface="Calibri"/>
            </a:endParaRPr>
          </a:p>
          <a:p>
            <a:pPr marL="241300" indent="-229235">
              <a:lnSpc>
                <a:spcPct val="100000"/>
              </a:lnSpc>
              <a:spcBef>
                <a:spcPts val="480"/>
              </a:spcBef>
              <a:buFont typeface="Arial"/>
              <a:buChar char="•"/>
              <a:tabLst>
                <a:tab pos="241935" algn="l"/>
              </a:tabLst>
            </a:pPr>
            <a:endParaRPr sz="3200" b="1" u="sng" dirty="0">
              <a:latin typeface="Calibri"/>
              <a:cs typeface="Calibri"/>
            </a:endParaRPr>
          </a:p>
          <a:p>
            <a:pPr marL="241300" marR="866140" indent="-229235">
              <a:lnSpc>
                <a:spcPts val="2700"/>
              </a:lnSpc>
              <a:spcBef>
                <a:spcPts val="969"/>
              </a:spcBef>
              <a:buSzPct val="96363"/>
              <a:buFont typeface="Wingdings"/>
              <a:buChar char=""/>
              <a:tabLst>
                <a:tab pos="299085" algn="l"/>
                <a:tab pos="1308100" algn="l"/>
              </a:tabLst>
            </a:pPr>
            <a:r>
              <a:rPr sz="3200" b="1" spc="-15" dirty="0">
                <a:latin typeface="Calibri"/>
                <a:cs typeface="Calibri"/>
              </a:rPr>
              <a:t>Nurse	</a:t>
            </a:r>
            <a:r>
              <a:rPr lang="en-US" sz="3200" b="1" spc="-15" dirty="0" smtClean="0">
                <a:latin typeface="Calibri"/>
                <a:cs typeface="Calibri"/>
              </a:rPr>
              <a:t> </a:t>
            </a:r>
            <a:r>
              <a:rPr sz="3200" b="1" spc="-10" dirty="0" smtClean="0">
                <a:latin typeface="Calibri"/>
                <a:cs typeface="Calibri"/>
              </a:rPr>
              <a:t>practitioner-</a:t>
            </a:r>
            <a:r>
              <a:rPr lang="en-US" sz="3200" b="1" spc="-10" dirty="0" smtClean="0">
                <a:latin typeface="Calibri"/>
                <a:cs typeface="Calibri"/>
              </a:rPr>
              <a:t> </a:t>
            </a:r>
            <a:r>
              <a:rPr sz="3200" spc="-10" dirty="0" smtClean="0">
                <a:latin typeface="Calibri"/>
                <a:cs typeface="Calibri"/>
              </a:rPr>
              <a:t>makes </a:t>
            </a:r>
            <a:r>
              <a:rPr sz="3200" spc="-15" dirty="0">
                <a:latin typeface="Calibri"/>
                <a:cs typeface="Calibri"/>
              </a:rPr>
              <a:t>interventions, </a:t>
            </a:r>
            <a:r>
              <a:rPr sz="3200" spc="-5" dirty="0">
                <a:latin typeface="Calibri"/>
                <a:cs typeface="Calibri"/>
              </a:rPr>
              <a:t>teaches </a:t>
            </a:r>
            <a:r>
              <a:rPr sz="3200" spc="-15" dirty="0">
                <a:latin typeface="Calibri"/>
                <a:cs typeface="Calibri"/>
              </a:rPr>
              <a:t>patient,families </a:t>
            </a:r>
            <a:r>
              <a:rPr sz="3200" spc="5" dirty="0">
                <a:latin typeface="Calibri"/>
                <a:cs typeface="Calibri"/>
              </a:rPr>
              <a:t>and  </a:t>
            </a:r>
            <a:r>
              <a:rPr sz="3200" dirty="0">
                <a:latin typeface="Calibri"/>
                <a:cs typeface="Calibri"/>
              </a:rPr>
              <a:t>communities </a:t>
            </a:r>
            <a:r>
              <a:rPr sz="3200" spc="5" dirty="0">
                <a:latin typeface="Calibri"/>
                <a:cs typeface="Calibri"/>
              </a:rPr>
              <a:t>and </a:t>
            </a:r>
            <a:r>
              <a:rPr sz="3200" spc="-5" dirty="0">
                <a:latin typeface="Calibri"/>
                <a:cs typeface="Calibri"/>
              </a:rPr>
              <a:t>also </a:t>
            </a:r>
            <a:r>
              <a:rPr sz="3200" dirty="0">
                <a:latin typeface="Calibri"/>
                <a:cs typeface="Calibri"/>
              </a:rPr>
              <a:t>collaborates</a:t>
            </a:r>
            <a:r>
              <a:rPr sz="3200" spc="409" dirty="0">
                <a:latin typeface="Calibri"/>
                <a:cs typeface="Calibri"/>
              </a:rPr>
              <a:t> </a:t>
            </a:r>
            <a:r>
              <a:rPr sz="3200" spc="20" dirty="0">
                <a:latin typeface="Calibri"/>
                <a:cs typeface="Calibri"/>
              </a:rPr>
              <a:t>care</a:t>
            </a:r>
            <a:endParaRPr sz="3200" dirty="0">
              <a:latin typeface="Calibri"/>
              <a:cs typeface="Calibri"/>
            </a:endParaRPr>
          </a:p>
          <a:p>
            <a:pPr marL="241300" marR="5080" indent="-229235">
              <a:lnSpc>
                <a:spcPct val="81900"/>
              </a:lnSpc>
              <a:spcBef>
                <a:spcPts val="990"/>
              </a:spcBef>
              <a:buSzPct val="96363"/>
              <a:buFont typeface="Wingdings"/>
              <a:buChar char=""/>
              <a:tabLst>
                <a:tab pos="299085" algn="l"/>
                <a:tab pos="4752340" algn="l"/>
              </a:tabLst>
            </a:pPr>
            <a:r>
              <a:rPr sz="3200" b="1" spc="-15" dirty="0">
                <a:latin typeface="Calibri"/>
                <a:cs typeface="Calibri"/>
              </a:rPr>
              <a:t>Leadership </a:t>
            </a:r>
            <a:r>
              <a:rPr sz="3200" b="1" spc="-10" dirty="0">
                <a:latin typeface="Calibri"/>
                <a:cs typeface="Calibri"/>
              </a:rPr>
              <a:t>role- </a:t>
            </a:r>
            <a:r>
              <a:rPr sz="3200" spc="-20" dirty="0">
                <a:latin typeface="Calibri"/>
                <a:cs typeface="Calibri"/>
              </a:rPr>
              <a:t>this </a:t>
            </a:r>
            <a:r>
              <a:rPr sz="3200" spc="-10" dirty="0">
                <a:latin typeface="Calibri"/>
                <a:cs typeface="Calibri"/>
              </a:rPr>
              <a:t>role </a:t>
            </a:r>
            <a:r>
              <a:rPr sz="3200" dirty="0">
                <a:latin typeface="Calibri"/>
                <a:cs typeface="Calibri"/>
              </a:rPr>
              <a:t>demands </a:t>
            </a:r>
            <a:r>
              <a:rPr sz="3200" spc="-10" dirty="0">
                <a:latin typeface="Calibri"/>
                <a:cs typeface="Calibri"/>
              </a:rPr>
              <a:t>,decision </a:t>
            </a:r>
            <a:r>
              <a:rPr sz="3200" dirty="0">
                <a:latin typeface="Calibri"/>
                <a:cs typeface="Calibri"/>
              </a:rPr>
              <a:t>making, </a:t>
            </a:r>
            <a:r>
              <a:rPr sz="3200" spc="-5" dirty="0">
                <a:latin typeface="Calibri"/>
                <a:cs typeface="Calibri"/>
              </a:rPr>
              <a:t>facilitation,influencing  </a:t>
            </a:r>
            <a:r>
              <a:rPr sz="3200" spc="5" dirty="0">
                <a:latin typeface="Calibri"/>
                <a:cs typeface="Calibri"/>
              </a:rPr>
              <a:t>and </a:t>
            </a:r>
            <a:r>
              <a:rPr sz="3200" spc="-10" dirty="0">
                <a:latin typeface="Calibri"/>
                <a:cs typeface="Calibri"/>
              </a:rPr>
              <a:t>relating </a:t>
            </a:r>
            <a:r>
              <a:rPr sz="3200" spc="-20" dirty="0">
                <a:latin typeface="Calibri"/>
                <a:cs typeface="Calibri"/>
              </a:rPr>
              <a:t>with</a:t>
            </a:r>
            <a:r>
              <a:rPr sz="3200" spc="370" dirty="0">
                <a:latin typeface="Calibri"/>
                <a:cs typeface="Calibri"/>
              </a:rPr>
              <a:t> </a:t>
            </a:r>
            <a:r>
              <a:rPr sz="3200" spc="-5" dirty="0">
                <a:latin typeface="Calibri"/>
                <a:cs typeface="Calibri"/>
              </a:rPr>
              <a:t>other</a:t>
            </a:r>
            <a:r>
              <a:rPr sz="3200" spc="135" dirty="0">
                <a:latin typeface="Calibri"/>
                <a:cs typeface="Calibri"/>
              </a:rPr>
              <a:t> </a:t>
            </a:r>
            <a:r>
              <a:rPr sz="3200" spc="-25" dirty="0">
                <a:latin typeface="Calibri"/>
                <a:cs typeface="Calibri"/>
              </a:rPr>
              <a:t>nurses	</a:t>
            </a:r>
            <a:r>
              <a:rPr sz="3200" spc="-10" dirty="0">
                <a:latin typeface="Calibri"/>
                <a:cs typeface="Calibri"/>
              </a:rPr>
              <a:t>in order to </a:t>
            </a:r>
            <a:r>
              <a:rPr sz="3200" dirty="0">
                <a:latin typeface="Calibri"/>
                <a:cs typeface="Calibri"/>
              </a:rPr>
              <a:t>meet </a:t>
            </a:r>
            <a:r>
              <a:rPr sz="3200" spc="-20" dirty="0">
                <a:latin typeface="Calibri"/>
                <a:cs typeface="Calibri"/>
              </a:rPr>
              <a:t>patients, families </a:t>
            </a:r>
            <a:r>
              <a:rPr sz="3200" spc="5" dirty="0">
                <a:latin typeface="Calibri"/>
                <a:cs typeface="Calibri"/>
              </a:rPr>
              <a:t>and  </a:t>
            </a:r>
            <a:r>
              <a:rPr sz="3200" spc="10" dirty="0">
                <a:latin typeface="Calibri"/>
                <a:cs typeface="Calibri"/>
              </a:rPr>
              <a:t>community </a:t>
            </a:r>
            <a:r>
              <a:rPr sz="3200" spc="-10" dirty="0">
                <a:latin typeface="Calibri"/>
                <a:cs typeface="Calibri"/>
              </a:rPr>
              <a:t>health</a:t>
            </a:r>
            <a:r>
              <a:rPr sz="3200" spc="290" dirty="0">
                <a:latin typeface="Calibri"/>
                <a:cs typeface="Calibri"/>
              </a:rPr>
              <a:t> </a:t>
            </a:r>
            <a:r>
              <a:rPr sz="3200" spc="-20" dirty="0">
                <a:latin typeface="Calibri"/>
                <a:cs typeface="Calibri"/>
              </a:rPr>
              <a:t>needs.</a:t>
            </a:r>
            <a:endParaRPr sz="3200" dirty="0">
              <a:latin typeface="Calibri"/>
              <a:cs typeface="Calibri"/>
            </a:endParaRPr>
          </a:p>
          <a:p>
            <a:pPr marL="241300" marR="309245" indent="-229235">
              <a:lnSpc>
                <a:spcPct val="81900"/>
              </a:lnSpc>
              <a:spcBef>
                <a:spcPts val="975"/>
              </a:spcBef>
              <a:buSzPct val="96363"/>
              <a:buFont typeface="Wingdings"/>
              <a:buChar char=""/>
              <a:tabLst>
                <a:tab pos="460375" algn="l"/>
                <a:tab pos="461009" algn="l"/>
              </a:tabLst>
            </a:pPr>
            <a:r>
              <a:rPr sz="3200" b="1" spc="-10" dirty="0">
                <a:latin typeface="Calibri"/>
                <a:cs typeface="Calibri"/>
              </a:rPr>
              <a:t>Reseacher </a:t>
            </a:r>
            <a:r>
              <a:rPr sz="3200" b="1" spc="-15" dirty="0">
                <a:latin typeface="Calibri"/>
                <a:cs typeface="Calibri"/>
              </a:rPr>
              <a:t>role- </a:t>
            </a:r>
            <a:r>
              <a:rPr sz="3200" dirty="0">
                <a:latin typeface="Calibri"/>
                <a:cs typeface="Calibri"/>
              </a:rPr>
              <a:t>every </a:t>
            </a:r>
            <a:r>
              <a:rPr sz="3200" spc="-25" dirty="0">
                <a:latin typeface="Calibri"/>
                <a:cs typeface="Calibri"/>
              </a:rPr>
              <a:t>nurse </a:t>
            </a:r>
            <a:r>
              <a:rPr sz="3200" spc="-10" dirty="0">
                <a:latin typeface="Calibri"/>
                <a:cs typeface="Calibri"/>
              </a:rPr>
              <a:t>should </a:t>
            </a:r>
            <a:r>
              <a:rPr sz="3200" spc="-5" dirty="0">
                <a:latin typeface="Calibri"/>
                <a:cs typeface="Calibri"/>
              </a:rPr>
              <a:t>participate </a:t>
            </a:r>
            <a:r>
              <a:rPr sz="3200" spc="-10" dirty="0">
                <a:latin typeface="Calibri"/>
                <a:cs typeface="Calibri"/>
              </a:rPr>
              <a:t>in </a:t>
            </a:r>
            <a:r>
              <a:rPr sz="3200" spc="-5" dirty="0">
                <a:latin typeface="Calibri"/>
                <a:cs typeface="Calibri"/>
              </a:rPr>
              <a:t>research </a:t>
            </a:r>
            <a:r>
              <a:rPr sz="3200" spc="-10" dirty="0">
                <a:latin typeface="Calibri"/>
                <a:cs typeface="Calibri"/>
              </a:rPr>
              <a:t>in order </a:t>
            </a:r>
            <a:r>
              <a:rPr sz="3200" spc="-5" dirty="0">
                <a:latin typeface="Calibri"/>
                <a:cs typeface="Calibri"/>
              </a:rPr>
              <a:t>to  </a:t>
            </a:r>
            <a:r>
              <a:rPr sz="3200" spc="-10" dirty="0">
                <a:latin typeface="Calibri"/>
                <a:cs typeface="Calibri"/>
              </a:rPr>
              <a:t>answer </a:t>
            </a:r>
            <a:r>
              <a:rPr sz="3200" spc="-15" dirty="0">
                <a:latin typeface="Calibri"/>
                <a:cs typeface="Calibri"/>
              </a:rPr>
              <a:t>the questions </a:t>
            </a:r>
            <a:r>
              <a:rPr sz="3200" spc="5" dirty="0">
                <a:latin typeface="Calibri"/>
                <a:cs typeface="Calibri"/>
              </a:rPr>
              <a:t>and </a:t>
            </a:r>
            <a:r>
              <a:rPr sz="3200" dirty="0">
                <a:latin typeface="Calibri"/>
                <a:cs typeface="Calibri"/>
              </a:rPr>
              <a:t>improve </a:t>
            </a:r>
            <a:r>
              <a:rPr sz="3200" spc="25" dirty="0">
                <a:latin typeface="Calibri"/>
                <a:cs typeface="Calibri"/>
              </a:rPr>
              <a:t>on </a:t>
            </a:r>
            <a:r>
              <a:rPr sz="3200" spc="-15" dirty="0">
                <a:latin typeface="Calibri"/>
                <a:cs typeface="Calibri"/>
              </a:rPr>
              <a:t>the </a:t>
            </a:r>
            <a:r>
              <a:rPr sz="3200" spc="-5" dirty="0">
                <a:latin typeface="Calibri"/>
                <a:cs typeface="Calibri"/>
              </a:rPr>
              <a:t>practice </a:t>
            </a:r>
            <a:r>
              <a:rPr sz="3200" spc="5" dirty="0">
                <a:latin typeface="Calibri"/>
                <a:cs typeface="Calibri"/>
              </a:rPr>
              <a:t>and </a:t>
            </a:r>
            <a:r>
              <a:rPr sz="3200" spc="-5" dirty="0">
                <a:latin typeface="Calibri"/>
                <a:cs typeface="Calibri"/>
              </a:rPr>
              <a:t>hence </a:t>
            </a:r>
            <a:r>
              <a:rPr sz="3200" spc="-15" dirty="0">
                <a:latin typeface="Calibri"/>
                <a:cs typeface="Calibri"/>
              </a:rPr>
              <a:t>the need </a:t>
            </a:r>
            <a:r>
              <a:rPr sz="3200" spc="-10" dirty="0">
                <a:latin typeface="Calibri"/>
                <a:cs typeface="Calibri"/>
              </a:rPr>
              <a:t>to  </a:t>
            </a:r>
            <a:r>
              <a:rPr sz="3200" spc="-20" dirty="0">
                <a:latin typeface="Calibri"/>
                <a:cs typeface="Calibri"/>
              </a:rPr>
              <a:t>understand </a:t>
            </a:r>
            <a:r>
              <a:rPr sz="3200" spc="-5" dirty="0">
                <a:latin typeface="Calibri"/>
                <a:cs typeface="Calibri"/>
              </a:rPr>
              <a:t>research</a:t>
            </a:r>
            <a:r>
              <a:rPr sz="3200" spc="-180" dirty="0">
                <a:latin typeface="Calibri"/>
                <a:cs typeface="Calibri"/>
              </a:rPr>
              <a:t> </a:t>
            </a:r>
            <a:r>
              <a:rPr sz="3200" dirty="0">
                <a:latin typeface="Calibri"/>
                <a:cs typeface="Calibri"/>
              </a:rPr>
              <a:t>methods</a:t>
            </a:r>
          </a:p>
          <a:p>
            <a:pPr marL="241300" marR="315595" indent="-229235">
              <a:lnSpc>
                <a:spcPct val="81200"/>
              </a:lnSpc>
              <a:spcBef>
                <a:spcPts val="1000"/>
              </a:spcBef>
              <a:buSzPct val="96363"/>
              <a:buFont typeface="Wingdings"/>
              <a:buChar char=""/>
              <a:tabLst>
                <a:tab pos="299085" algn="l"/>
                <a:tab pos="4799330" algn="l"/>
                <a:tab pos="6625590" algn="l"/>
                <a:tab pos="10331450" algn="l"/>
              </a:tabLst>
            </a:pPr>
            <a:r>
              <a:rPr sz="3200" b="1" spc="5" dirty="0">
                <a:latin typeface="Calibri"/>
                <a:cs typeface="Calibri"/>
              </a:rPr>
              <a:t>E</a:t>
            </a:r>
            <a:r>
              <a:rPr sz="3200" b="1" spc="-5" dirty="0">
                <a:latin typeface="Calibri"/>
                <a:cs typeface="Calibri"/>
              </a:rPr>
              <a:t>x</a:t>
            </a:r>
            <a:r>
              <a:rPr sz="3200" b="1" spc="-20" dirty="0">
                <a:latin typeface="Calibri"/>
                <a:cs typeface="Calibri"/>
              </a:rPr>
              <a:t>p</a:t>
            </a:r>
            <a:r>
              <a:rPr sz="3200" b="1" spc="25" dirty="0">
                <a:latin typeface="Calibri"/>
                <a:cs typeface="Calibri"/>
              </a:rPr>
              <a:t>a</a:t>
            </a:r>
            <a:r>
              <a:rPr sz="3200" b="1" spc="-20" dirty="0">
                <a:latin typeface="Calibri"/>
                <a:cs typeface="Calibri"/>
              </a:rPr>
              <a:t>nde</a:t>
            </a:r>
            <a:r>
              <a:rPr sz="3200" b="1" spc="15" dirty="0">
                <a:latin typeface="Calibri"/>
                <a:cs typeface="Calibri"/>
              </a:rPr>
              <a:t>d</a:t>
            </a:r>
            <a:r>
              <a:rPr sz="3200" b="1" spc="240" dirty="0">
                <a:latin typeface="Calibri"/>
                <a:cs typeface="Calibri"/>
              </a:rPr>
              <a:t> </a:t>
            </a:r>
            <a:r>
              <a:rPr sz="3200" b="1" spc="-20" dirty="0">
                <a:latin typeface="Calibri"/>
                <a:cs typeface="Calibri"/>
              </a:rPr>
              <a:t>nu</a:t>
            </a:r>
            <a:r>
              <a:rPr sz="3200" b="1" spc="-60" dirty="0">
                <a:latin typeface="Calibri"/>
                <a:cs typeface="Calibri"/>
              </a:rPr>
              <a:t>r</a:t>
            </a:r>
            <a:r>
              <a:rPr sz="3200" b="1" spc="-35" dirty="0">
                <a:latin typeface="Calibri"/>
                <a:cs typeface="Calibri"/>
              </a:rPr>
              <a:t>si</a:t>
            </a:r>
            <a:r>
              <a:rPr sz="3200" b="1" spc="-20" dirty="0">
                <a:latin typeface="Calibri"/>
                <a:cs typeface="Calibri"/>
              </a:rPr>
              <a:t>n</a:t>
            </a:r>
            <a:r>
              <a:rPr sz="3200" b="1" spc="10" dirty="0">
                <a:latin typeface="Calibri"/>
                <a:cs typeface="Calibri"/>
              </a:rPr>
              <a:t>g</a:t>
            </a:r>
            <a:r>
              <a:rPr sz="3200" b="1" spc="240" dirty="0">
                <a:latin typeface="Calibri"/>
                <a:cs typeface="Calibri"/>
              </a:rPr>
              <a:t> </a:t>
            </a:r>
            <a:r>
              <a:rPr sz="3200" b="1" spc="-60" dirty="0">
                <a:latin typeface="Calibri"/>
                <a:cs typeface="Calibri"/>
              </a:rPr>
              <a:t>r</a:t>
            </a:r>
            <a:r>
              <a:rPr sz="3200" b="1" spc="45" dirty="0">
                <a:latin typeface="Calibri"/>
                <a:cs typeface="Calibri"/>
              </a:rPr>
              <a:t>o</a:t>
            </a:r>
            <a:r>
              <a:rPr sz="3200" b="1" spc="-35" dirty="0">
                <a:latin typeface="Calibri"/>
                <a:cs typeface="Calibri"/>
              </a:rPr>
              <a:t>l</a:t>
            </a:r>
            <a:r>
              <a:rPr sz="3200" b="1" spc="-25" dirty="0">
                <a:latin typeface="Calibri"/>
                <a:cs typeface="Calibri"/>
              </a:rPr>
              <a:t>e</a:t>
            </a:r>
            <a:r>
              <a:rPr sz="3200" b="1" spc="-15" dirty="0">
                <a:latin typeface="Calibri"/>
                <a:cs typeface="Calibri"/>
              </a:rPr>
              <a:t>s</a:t>
            </a:r>
            <a:r>
              <a:rPr sz="3200" b="1" spc="5" dirty="0">
                <a:latin typeface="Calibri"/>
                <a:cs typeface="Calibri"/>
              </a:rPr>
              <a:t>-</a:t>
            </a:r>
            <a:r>
              <a:rPr sz="3200" b="1" spc="175" dirty="0">
                <a:latin typeface="Calibri"/>
                <a:cs typeface="Calibri"/>
              </a:rPr>
              <a:t> </a:t>
            </a:r>
            <a:r>
              <a:rPr sz="3200" spc="25" dirty="0">
                <a:latin typeface="Calibri"/>
                <a:cs typeface="Calibri"/>
              </a:rPr>
              <a:t>a</a:t>
            </a:r>
            <a:r>
              <a:rPr sz="3200" spc="15" dirty="0">
                <a:latin typeface="Calibri"/>
                <a:cs typeface="Calibri"/>
              </a:rPr>
              <a:t>n </a:t>
            </a:r>
            <a:r>
              <a:rPr sz="3200" spc="-25" dirty="0">
                <a:latin typeface="Calibri"/>
                <a:cs typeface="Calibri"/>
              </a:rPr>
              <a:t>in</a:t>
            </a:r>
            <a:r>
              <a:rPr sz="3200" spc="35" dirty="0">
                <a:latin typeface="Calibri"/>
                <a:cs typeface="Calibri"/>
              </a:rPr>
              <a:t>c</a:t>
            </a:r>
            <a:r>
              <a:rPr sz="3200" spc="10" dirty="0">
                <a:latin typeface="Calibri"/>
                <a:cs typeface="Calibri"/>
              </a:rPr>
              <a:t>r</a:t>
            </a:r>
            <a:r>
              <a:rPr sz="3200" spc="-15" dirty="0">
                <a:latin typeface="Calibri"/>
                <a:cs typeface="Calibri"/>
              </a:rPr>
              <a:t>e</a:t>
            </a:r>
            <a:r>
              <a:rPr sz="3200" spc="25" dirty="0">
                <a:latin typeface="Calibri"/>
                <a:cs typeface="Calibri"/>
              </a:rPr>
              <a:t>a</a:t>
            </a:r>
            <a:r>
              <a:rPr sz="3200" spc="-25" dirty="0">
                <a:latin typeface="Calibri"/>
                <a:cs typeface="Calibri"/>
              </a:rPr>
              <a:t>s</a:t>
            </a:r>
            <a:r>
              <a:rPr sz="3200" spc="10" dirty="0">
                <a:latin typeface="Calibri"/>
                <a:cs typeface="Calibri"/>
              </a:rPr>
              <a:t>e</a:t>
            </a:r>
            <a:r>
              <a:rPr sz="3200" spc="170" dirty="0">
                <a:latin typeface="Calibri"/>
                <a:cs typeface="Calibri"/>
              </a:rPr>
              <a:t> </a:t>
            </a:r>
            <a:r>
              <a:rPr sz="3200" spc="-30" dirty="0">
                <a:latin typeface="Calibri"/>
                <a:cs typeface="Calibri"/>
              </a:rPr>
              <a:t>i</a:t>
            </a:r>
            <a:r>
              <a:rPr sz="3200" spc="15" dirty="0">
                <a:latin typeface="Calibri"/>
                <a:cs typeface="Calibri"/>
              </a:rPr>
              <a:t>n </a:t>
            </a:r>
            <a:r>
              <a:rPr sz="3200" spc="-20" dirty="0">
                <a:latin typeface="Calibri"/>
                <a:cs typeface="Calibri"/>
              </a:rPr>
              <a:t>he</a:t>
            </a:r>
            <a:r>
              <a:rPr sz="3200" spc="25" dirty="0">
                <a:latin typeface="Calibri"/>
                <a:cs typeface="Calibri"/>
              </a:rPr>
              <a:t>a</a:t>
            </a:r>
            <a:r>
              <a:rPr sz="3200" spc="-30" dirty="0">
                <a:latin typeface="Calibri"/>
                <a:cs typeface="Calibri"/>
              </a:rPr>
              <a:t>l</a:t>
            </a:r>
            <a:r>
              <a:rPr sz="3200" spc="-20" dirty="0">
                <a:latin typeface="Calibri"/>
                <a:cs typeface="Calibri"/>
              </a:rPr>
              <a:t>t</a:t>
            </a:r>
            <a:r>
              <a:rPr sz="3200" spc="15" dirty="0">
                <a:latin typeface="Calibri"/>
                <a:cs typeface="Calibri"/>
              </a:rPr>
              <a:t>h</a:t>
            </a:r>
            <a:r>
              <a:rPr sz="3200" spc="165" dirty="0">
                <a:latin typeface="Calibri"/>
                <a:cs typeface="Calibri"/>
              </a:rPr>
              <a:t> </a:t>
            </a:r>
            <a:r>
              <a:rPr sz="3200" spc="35" dirty="0">
                <a:latin typeface="Calibri"/>
                <a:cs typeface="Calibri"/>
              </a:rPr>
              <a:t>c</a:t>
            </a:r>
            <a:r>
              <a:rPr sz="3200" spc="25" dirty="0">
                <a:latin typeface="Calibri"/>
                <a:cs typeface="Calibri"/>
              </a:rPr>
              <a:t>a</a:t>
            </a:r>
            <a:r>
              <a:rPr sz="3200" spc="10" dirty="0">
                <a:latin typeface="Calibri"/>
                <a:cs typeface="Calibri"/>
              </a:rPr>
              <a:t>re</a:t>
            </a:r>
            <a:r>
              <a:rPr sz="3200" spc="-45" dirty="0">
                <a:latin typeface="Calibri"/>
                <a:cs typeface="Calibri"/>
              </a:rPr>
              <a:t> </a:t>
            </a:r>
            <a:r>
              <a:rPr sz="3200" spc="-20" dirty="0">
                <a:latin typeface="Calibri"/>
                <a:cs typeface="Calibri"/>
              </a:rPr>
              <a:t>de</a:t>
            </a:r>
            <a:r>
              <a:rPr sz="3200" spc="45" dirty="0">
                <a:latin typeface="Calibri"/>
                <a:cs typeface="Calibri"/>
              </a:rPr>
              <a:t>m</a:t>
            </a:r>
            <a:r>
              <a:rPr sz="3200" spc="25" dirty="0">
                <a:latin typeface="Calibri"/>
                <a:cs typeface="Calibri"/>
              </a:rPr>
              <a:t>a</a:t>
            </a:r>
            <a:r>
              <a:rPr sz="3200" spc="-20" dirty="0">
                <a:latin typeface="Calibri"/>
                <a:cs typeface="Calibri"/>
              </a:rPr>
              <a:t>nd</a:t>
            </a:r>
            <a:r>
              <a:rPr sz="3200" spc="10" dirty="0">
                <a:latin typeface="Calibri"/>
                <a:cs typeface="Calibri"/>
              </a:rPr>
              <a:t>s</a:t>
            </a:r>
            <a:r>
              <a:rPr sz="3200" spc="245" dirty="0">
                <a:latin typeface="Calibri"/>
                <a:cs typeface="Calibri"/>
              </a:rPr>
              <a:t> </a:t>
            </a:r>
            <a:r>
              <a:rPr sz="3200" spc="-30" dirty="0">
                <a:latin typeface="Calibri"/>
                <a:cs typeface="Calibri"/>
              </a:rPr>
              <a:t>l</a:t>
            </a:r>
            <a:r>
              <a:rPr sz="3200" spc="-20" dirty="0">
                <a:latin typeface="Calibri"/>
                <a:cs typeface="Calibri"/>
              </a:rPr>
              <a:t>e</a:t>
            </a:r>
            <a:r>
              <a:rPr sz="3200" spc="25" dirty="0">
                <a:latin typeface="Calibri"/>
                <a:cs typeface="Calibri"/>
              </a:rPr>
              <a:t>a</a:t>
            </a:r>
            <a:r>
              <a:rPr sz="3200" spc="-20" dirty="0">
                <a:latin typeface="Calibri"/>
                <a:cs typeface="Calibri"/>
              </a:rPr>
              <a:t>d</a:t>
            </a:r>
            <a:r>
              <a:rPr sz="3200" spc="10" dirty="0">
                <a:latin typeface="Calibri"/>
                <a:cs typeface="Calibri"/>
              </a:rPr>
              <a:t>s</a:t>
            </a:r>
            <a:r>
              <a:rPr sz="3200" spc="95" dirty="0">
                <a:latin typeface="Calibri"/>
                <a:cs typeface="Calibri"/>
              </a:rPr>
              <a:t> </a:t>
            </a:r>
            <a:r>
              <a:rPr sz="3200" spc="-20" dirty="0" smtClean="0">
                <a:latin typeface="Calibri"/>
                <a:cs typeface="Calibri"/>
              </a:rPr>
              <a:t>t</a:t>
            </a:r>
            <a:r>
              <a:rPr sz="3200" spc="15" dirty="0" smtClean="0">
                <a:latin typeface="Calibri"/>
                <a:cs typeface="Calibri"/>
              </a:rPr>
              <a:t>o</a:t>
            </a:r>
            <a:r>
              <a:rPr lang="en-US" sz="3200" dirty="0">
                <a:latin typeface="Calibri"/>
                <a:cs typeface="Calibri"/>
              </a:rPr>
              <a:t> </a:t>
            </a:r>
            <a:r>
              <a:rPr sz="3200" spc="-20" dirty="0" smtClean="0">
                <a:latin typeface="Calibri"/>
                <a:cs typeface="Calibri"/>
              </a:rPr>
              <a:t>th</a:t>
            </a:r>
            <a:r>
              <a:rPr sz="3200" spc="5" dirty="0" smtClean="0">
                <a:latin typeface="Calibri"/>
                <a:cs typeface="Calibri"/>
              </a:rPr>
              <a:t>e  </a:t>
            </a:r>
            <a:r>
              <a:rPr sz="3200" spc="-15" dirty="0">
                <a:latin typeface="Calibri"/>
                <a:cs typeface="Calibri"/>
              </a:rPr>
              <a:t>need  for </a:t>
            </a:r>
            <a:r>
              <a:rPr sz="3200" spc="-20" dirty="0">
                <a:latin typeface="Calibri"/>
                <a:cs typeface="Calibri"/>
              </a:rPr>
              <a:t>ability</a:t>
            </a:r>
            <a:r>
              <a:rPr sz="3200" spc="-185" dirty="0">
                <a:latin typeface="Calibri"/>
                <a:cs typeface="Calibri"/>
              </a:rPr>
              <a:t> </a:t>
            </a:r>
            <a:r>
              <a:rPr sz="3200" spc="-10" dirty="0">
                <a:latin typeface="Calibri"/>
                <a:cs typeface="Calibri"/>
              </a:rPr>
              <a:t>to</a:t>
            </a:r>
            <a:r>
              <a:rPr sz="3200" spc="95" dirty="0">
                <a:latin typeface="Calibri"/>
                <a:cs typeface="Calibri"/>
              </a:rPr>
              <a:t> </a:t>
            </a:r>
            <a:r>
              <a:rPr sz="3200" spc="-15" dirty="0" smtClean="0">
                <a:latin typeface="Calibri"/>
                <a:cs typeface="Calibri"/>
              </a:rPr>
              <a:t>independent</a:t>
            </a:r>
            <a:r>
              <a:rPr lang="en-US" sz="3200" spc="-15" dirty="0" smtClean="0">
                <a:latin typeface="Calibri"/>
                <a:cs typeface="Calibri"/>
              </a:rPr>
              <a:t> </a:t>
            </a:r>
            <a:r>
              <a:rPr sz="3200" spc="-10" dirty="0" smtClean="0">
                <a:latin typeface="Calibri"/>
                <a:cs typeface="Calibri"/>
              </a:rPr>
              <a:t>decision </a:t>
            </a:r>
            <a:r>
              <a:rPr sz="3200" spc="-5" dirty="0" smtClean="0">
                <a:latin typeface="Calibri"/>
                <a:cs typeface="Calibri"/>
              </a:rPr>
              <a:t>making</a:t>
            </a:r>
            <a:r>
              <a:rPr lang="en-US" sz="3200" spc="-5" dirty="0" smtClean="0">
                <a:latin typeface="Calibri"/>
                <a:cs typeface="Calibri"/>
              </a:rPr>
              <a:t> </a:t>
            </a:r>
            <a:r>
              <a:rPr sz="3200" spc="-5" dirty="0" smtClean="0">
                <a:latin typeface="Calibri"/>
                <a:cs typeface="Calibri"/>
              </a:rPr>
              <a:t>hence </a:t>
            </a:r>
            <a:r>
              <a:rPr sz="3200" spc="-15" dirty="0">
                <a:latin typeface="Calibri"/>
                <a:cs typeface="Calibri"/>
              </a:rPr>
              <a:t>the need for  </a:t>
            </a:r>
            <a:r>
              <a:rPr sz="3200" spc="-10" dirty="0">
                <a:latin typeface="Calibri"/>
                <a:cs typeface="Calibri"/>
              </a:rPr>
              <a:t>specialization  </a:t>
            </a:r>
            <a:r>
              <a:rPr sz="3200" spc="-15" dirty="0">
                <a:latin typeface="Calibri"/>
                <a:cs typeface="Calibri"/>
              </a:rPr>
              <a:t>e.g </a:t>
            </a:r>
            <a:r>
              <a:rPr sz="3200" dirty="0">
                <a:latin typeface="Calibri"/>
                <a:cs typeface="Calibri"/>
              </a:rPr>
              <a:t>critical</a:t>
            </a:r>
            <a:r>
              <a:rPr sz="3200" spc="-110" dirty="0">
                <a:latin typeface="Calibri"/>
                <a:cs typeface="Calibri"/>
              </a:rPr>
              <a:t> </a:t>
            </a:r>
            <a:r>
              <a:rPr sz="3200" spc="20" dirty="0">
                <a:latin typeface="Calibri"/>
                <a:cs typeface="Calibri"/>
              </a:rPr>
              <a:t>care</a:t>
            </a:r>
            <a:r>
              <a:rPr sz="3200" spc="-30" dirty="0">
                <a:latin typeface="Calibri"/>
                <a:cs typeface="Calibri"/>
              </a:rPr>
              <a:t> </a:t>
            </a:r>
            <a:r>
              <a:rPr sz="3200" spc="-20" dirty="0" smtClean="0">
                <a:latin typeface="Calibri"/>
                <a:cs typeface="Calibri"/>
              </a:rPr>
              <a:t>nursing,</a:t>
            </a:r>
            <a:r>
              <a:rPr lang="en-US" sz="3200" spc="-20" dirty="0" smtClean="0">
                <a:latin typeface="Calibri"/>
                <a:cs typeface="Calibri"/>
              </a:rPr>
              <a:t> </a:t>
            </a:r>
            <a:r>
              <a:rPr sz="3200" spc="-20" dirty="0" smtClean="0">
                <a:latin typeface="Calibri"/>
                <a:cs typeface="Calibri"/>
              </a:rPr>
              <a:t>family</a:t>
            </a:r>
            <a:r>
              <a:rPr lang="en-US" sz="3200" spc="-20" dirty="0" smtClean="0">
                <a:latin typeface="Calibri"/>
                <a:cs typeface="Calibri"/>
              </a:rPr>
              <a:t> </a:t>
            </a:r>
            <a:r>
              <a:rPr sz="3200" spc="-10" dirty="0" smtClean="0">
                <a:latin typeface="Calibri"/>
                <a:cs typeface="Calibri"/>
              </a:rPr>
              <a:t>health </a:t>
            </a:r>
            <a:r>
              <a:rPr sz="3200" spc="-25" dirty="0">
                <a:latin typeface="Calibri"/>
                <a:cs typeface="Calibri"/>
              </a:rPr>
              <a:t>nursing, </a:t>
            </a:r>
            <a:r>
              <a:rPr sz="3200" spc="-5" dirty="0">
                <a:latin typeface="Calibri"/>
                <a:cs typeface="Calibri"/>
              </a:rPr>
              <a:t>orthopedic  </a:t>
            </a:r>
            <a:r>
              <a:rPr sz="3200" spc="-25" dirty="0">
                <a:latin typeface="Calibri"/>
                <a:cs typeface="Calibri"/>
              </a:rPr>
              <a:t>nursing </a:t>
            </a:r>
            <a:r>
              <a:rPr sz="3200" spc="20" dirty="0">
                <a:latin typeface="Calibri"/>
                <a:cs typeface="Calibri"/>
              </a:rPr>
              <a:t>among </a:t>
            </a:r>
            <a:r>
              <a:rPr sz="3200" spc="-5" dirty="0">
                <a:latin typeface="Calibri"/>
                <a:cs typeface="Calibri"/>
              </a:rPr>
              <a:t>many</a:t>
            </a:r>
            <a:r>
              <a:rPr sz="3200" spc="-275" dirty="0">
                <a:latin typeface="Calibri"/>
                <a:cs typeface="Calibri"/>
              </a:rPr>
              <a:t> </a:t>
            </a:r>
            <a:r>
              <a:rPr sz="3200" spc="-15" dirty="0">
                <a:latin typeface="Calibri"/>
                <a:cs typeface="Calibri"/>
              </a:rPr>
              <a:t>others.</a:t>
            </a:r>
            <a:endParaRPr sz="3200" dirty="0">
              <a:latin typeface="Calibri"/>
              <a:cs typeface="Calibri"/>
            </a:endParaRPr>
          </a:p>
        </p:txBody>
      </p:sp>
    </p:spTree>
    <p:extLst>
      <p:ext uri="{BB962C8B-B14F-4D97-AF65-F5344CB8AC3E}">
        <p14:creationId xmlns:p14="http://schemas.microsoft.com/office/powerpoint/2010/main" val="35913917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038600" y="2667000"/>
            <a:ext cx="3539067" cy="2387600"/>
          </a:xfrm>
        </p:spPr>
        <p:txBody>
          <a:bodyPr>
            <a:normAutofit/>
          </a:bodyPr>
          <a:lstStyle/>
          <a:p>
            <a:r>
              <a:rPr lang="en-US" sz="4800" b="1" dirty="0" smtClean="0">
                <a:latin typeface="+mn-lt"/>
              </a:rPr>
              <a:t>ABSCESS</a:t>
            </a:r>
            <a:endParaRPr lang="en-US" sz="4800" b="1" dirty="0">
              <a:latin typeface="+mn-lt"/>
            </a:endParaRPr>
          </a:p>
        </p:txBody>
      </p:sp>
    </p:spTree>
    <p:extLst>
      <p:ext uri="{BB962C8B-B14F-4D97-AF65-F5344CB8AC3E}">
        <p14:creationId xmlns:p14="http://schemas.microsoft.com/office/powerpoint/2010/main" val="31225376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40581"/>
            <a:ext cx="10972800" cy="810478"/>
          </a:xfrm>
          <a:prstGeom prst="rect">
            <a:avLst/>
          </a:prstGeom>
          <a:solidFill>
            <a:srgbClr val="FFC000"/>
          </a:solidFill>
        </p:spPr>
        <p:txBody>
          <a:bodyPr vert="horz" wrap="square" lIns="0" tIns="200660" rIns="0" bIns="0" rtlCol="0" anchor="ctr">
            <a:spAutoFit/>
          </a:bodyPr>
          <a:lstStyle/>
          <a:p>
            <a:pPr algn="ctr">
              <a:lnSpc>
                <a:spcPct val="100000"/>
              </a:lnSpc>
              <a:spcBef>
                <a:spcPts val="1580"/>
              </a:spcBef>
            </a:pPr>
            <a:r>
              <a:rPr spc="-5" dirty="0"/>
              <a:t>Abscess</a:t>
            </a:r>
          </a:p>
        </p:txBody>
      </p:sp>
      <p:sp>
        <p:nvSpPr>
          <p:cNvPr id="3" name="object 3"/>
          <p:cNvSpPr txBox="1"/>
          <p:nvPr/>
        </p:nvSpPr>
        <p:spPr>
          <a:xfrm>
            <a:off x="714590" y="1526797"/>
            <a:ext cx="10201487" cy="1685077"/>
          </a:xfrm>
          <a:prstGeom prst="rect">
            <a:avLst/>
          </a:prstGeom>
        </p:spPr>
        <p:txBody>
          <a:bodyPr vert="horz" wrap="square" lIns="0" tIns="104140" rIns="0" bIns="0" rtlCol="0">
            <a:spAutoFit/>
          </a:bodyPr>
          <a:lstStyle/>
          <a:p>
            <a:pPr marL="355600" marR="5080" indent="-342900">
              <a:lnSpc>
                <a:spcPct val="80000"/>
              </a:lnSpc>
              <a:spcBef>
                <a:spcPts val="820"/>
              </a:spcBef>
              <a:buFont typeface="Arial"/>
              <a:buChar char="•"/>
              <a:tabLst>
                <a:tab pos="354965" algn="l"/>
                <a:tab pos="355600" algn="l"/>
              </a:tabLst>
            </a:pPr>
            <a:r>
              <a:rPr sz="3000" b="1" spc="-5" dirty="0" smtClean="0">
                <a:latin typeface="Calibri"/>
                <a:cs typeface="Calibri"/>
              </a:rPr>
              <a:t>Definition</a:t>
            </a:r>
            <a:r>
              <a:rPr lang="en-US" sz="3000" b="1" spc="-5" dirty="0" smtClean="0">
                <a:latin typeface="Calibri"/>
                <a:cs typeface="Calibri"/>
              </a:rPr>
              <a:t> 1</a:t>
            </a:r>
            <a:r>
              <a:rPr sz="3000" b="1" spc="-5" dirty="0" smtClean="0">
                <a:latin typeface="Calibri"/>
                <a:cs typeface="Calibri"/>
              </a:rPr>
              <a:t>: </a:t>
            </a:r>
            <a:r>
              <a:rPr sz="3000" dirty="0">
                <a:latin typeface="Calibri"/>
                <a:cs typeface="Calibri"/>
              </a:rPr>
              <a:t>An </a:t>
            </a:r>
            <a:r>
              <a:rPr sz="3000" spc="-10" dirty="0">
                <a:latin typeface="Calibri"/>
                <a:cs typeface="Calibri"/>
              </a:rPr>
              <a:t>abscess </a:t>
            </a:r>
            <a:r>
              <a:rPr sz="3000" dirty="0">
                <a:latin typeface="Calibri"/>
                <a:cs typeface="Calibri"/>
              </a:rPr>
              <a:t>is a </a:t>
            </a:r>
            <a:r>
              <a:rPr sz="3000" spc="-15" dirty="0">
                <a:latin typeface="Calibri"/>
                <a:cs typeface="Calibri"/>
              </a:rPr>
              <a:t>cavity </a:t>
            </a:r>
            <a:r>
              <a:rPr sz="3000" spc="-5" dirty="0">
                <a:latin typeface="Calibri"/>
                <a:cs typeface="Calibri"/>
              </a:rPr>
              <a:t>filled </a:t>
            </a:r>
            <a:r>
              <a:rPr sz="3000" dirty="0">
                <a:latin typeface="Calibri"/>
                <a:cs typeface="Calibri"/>
              </a:rPr>
              <a:t>with </a:t>
            </a:r>
            <a:r>
              <a:rPr sz="3000" spc="-5" dirty="0">
                <a:latin typeface="Calibri"/>
                <a:cs typeface="Calibri"/>
              </a:rPr>
              <a:t>pus  </a:t>
            </a:r>
            <a:r>
              <a:rPr sz="3000" spc="-10" dirty="0" smtClean="0">
                <a:latin typeface="Calibri"/>
                <a:cs typeface="Calibri"/>
              </a:rPr>
              <a:t>. </a:t>
            </a:r>
            <a:r>
              <a:rPr sz="3000" dirty="0">
                <a:latin typeface="Calibri"/>
                <a:cs typeface="Calibri"/>
              </a:rPr>
              <a:t>It </a:t>
            </a:r>
            <a:r>
              <a:rPr sz="3000" spc="-15" dirty="0">
                <a:latin typeface="Calibri"/>
                <a:cs typeface="Calibri"/>
              </a:rPr>
              <a:t>contains </a:t>
            </a:r>
            <a:r>
              <a:rPr sz="3000" spc="-10" dirty="0">
                <a:latin typeface="Calibri"/>
                <a:cs typeface="Calibri"/>
              </a:rPr>
              <a:t>white blood  </a:t>
            </a:r>
            <a:r>
              <a:rPr sz="3000" spc="-5" dirty="0">
                <a:latin typeface="Calibri"/>
                <a:cs typeface="Calibri"/>
              </a:rPr>
              <a:t>cells, dead </a:t>
            </a:r>
            <a:r>
              <a:rPr sz="3000" dirty="0">
                <a:latin typeface="Calibri"/>
                <a:cs typeface="Calibri"/>
              </a:rPr>
              <a:t>tissue and</a:t>
            </a:r>
            <a:r>
              <a:rPr sz="3000" spc="-30" dirty="0">
                <a:latin typeface="Calibri"/>
                <a:cs typeface="Calibri"/>
              </a:rPr>
              <a:t> </a:t>
            </a:r>
            <a:r>
              <a:rPr sz="3000" spc="-10" dirty="0">
                <a:latin typeface="Calibri"/>
                <a:cs typeface="Calibri"/>
              </a:rPr>
              <a:t>bacteria</a:t>
            </a:r>
            <a:r>
              <a:rPr sz="3000" spc="-10" dirty="0" smtClean="0">
                <a:latin typeface="Calibri"/>
                <a:cs typeface="Calibri"/>
              </a:rPr>
              <a:t>.</a:t>
            </a:r>
            <a:endParaRPr lang="en-US" sz="3000" spc="-10" dirty="0" smtClean="0">
              <a:latin typeface="Calibri"/>
              <a:cs typeface="Calibri"/>
            </a:endParaRPr>
          </a:p>
          <a:p>
            <a:pPr marL="355600" marR="5080" indent="-342900">
              <a:lnSpc>
                <a:spcPct val="80000"/>
              </a:lnSpc>
              <a:spcBef>
                <a:spcPts val="820"/>
              </a:spcBef>
              <a:buFont typeface="Arial"/>
              <a:buChar char="•"/>
              <a:tabLst>
                <a:tab pos="354965" algn="l"/>
                <a:tab pos="355600" algn="l"/>
              </a:tabLst>
            </a:pPr>
            <a:r>
              <a:rPr lang="en-US" sz="3000" b="1" spc="-5" dirty="0">
                <a:cs typeface="Calibri"/>
              </a:rPr>
              <a:t>Definition 2</a:t>
            </a:r>
            <a:r>
              <a:rPr lang="en-US" sz="3000" b="1" spc="-5" dirty="0" smtClean="0">
                <a:cs typeface="Calibri"/>
              </a:rPr>
              <a:t>: </a:t>
            </a:r>
            <a:r>
              <a:rPr lang="en-US" sz="3000" dirty="0" smtClean="0">
                <a:cs typeface="Calibri"/>
              </a:rPr>
              <a:t>localized </a:t>
            </a:r>
            <a:r>
              <a:rPr lang="en-US" sz="3000" dirty="0">
                <a:cs typeface="Calibri"/>
              </a:rPr>
              <a:t>collection of pus surrounded by inflamed tissue</a:t>
            </a:r>
            <a:endParaRPr sz="3000" dirty="0">
              <a:latin typeface="Calibri"/>
              <a:cs typeface="Calibri"/>
            </a:endParaRPr>
          </a:p>
        </p:txBody>
      </p:sp>
      <p:sp>
        <p:nvSpPr>
          <p:cNvPr id="5" name="object 5"/>
          <p:cNvSpPr/>
          <p:nvPr/>
        </p:nvSpPr>
        <p:spPr>
          <a:xfrm>
            <a:off x="1371600" y="4202379"/>
            <a:ext cx="9448800" cy="2514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92955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76200"/>
            <a:ext cx="11248810" cy="6670416"/>
          </a:xfrm>
          <a:prstGeom prst="rect">
            <a:avLst/>
          </a:prstGeom>
        </p:spPr>
        <p:txBody>
          <a:bodyPr vert="horz" wrap="square" lIns="0" tIns="12065" rIns="0" bIns="0" rtlCol="0">
            <a:spAutoFit/>
          </a:bodyPr>
          <a:lstStyle/>
          <a:p>
            <a:pPr marL="12700">
              <a:spcBef>
                <a:spcPts val="95"/>
              </a:spcBef>
              <a:tabLst>
                <a:tab pos="354965" algn="l"/>
                <a:tab pos="355600" algn="l"/>
              </a:tabLst>
            </a:pPr>
            <a:r>
              <a:rPr lang="en-US" sz="3200" b="1" spc="-5" dirty="0" smtClean="0">
                <a:latin typeface="Calibri"/>
                <a:cs typeface="Calibri"/>
              </a:rPr>
              <a:t>TYPES OF ABSCESS</a:t>
            </a:r>
            <a:endParaRPr lang="en-US" sz="3200" b="1" spc="-5" dirty="0">
              <a:latin typeface="Calibri"/>
              <a:cs typeface="Calibri"/>
            </a:endParaRPr>
          </a:p>
          <a:p>
            <a:pPr marL="355600" indent="-342900">
              <a:spcBef>
                <a:spcPts val="95"/>
              </a:spcBef>
              <a:buFont typeface="Arial"/>
              <a:buChar char="•"/>
              <a:tabLst>
                <a:tab pos="354965" algn="l"/>
                <a:tab pos="355600" algn="l"/>
              </a:tabLst>
            </a:pPr>
            <a:r>
              <a:rPr sz="3200" b="1" spc="-5" dirty="0" smtClean="0">
                <a:latin typeface="Calibri"/>
                <a:cs typeface="Calibri"/>
              </a:rPr>
              <a:t>Abscesses </a:t>
            </a:r>
            <a:r>
              <a:rPr sz="3200" b="1" spc="-10" dirty="0">
                <a:latin typeface="Calibri"/>
                <a:cs typeface="Calibri"/>
              </a:rPr>
              <a:t>can develop anywhere </a:t>
            </a:r>
            <a:r>
              <a:rPr sz="3200" b="1" spc="-5" dirty="0">
                <a:latin typeface="Calibri"/>
                <a:cs typeface="Calibri"/>
              </a:rPr>
              <a:t>in the</a:t>
            </a:r>
            <a:r>
              <a:rPr sz="3200" b="1" spc="60" dirty="0">
                <a:latin typeface="Calibri"/>
                <a:cs typeface="Calibri"/>
              </a:rPr>
              <a:t> </a:t>
            </a:r>
            <a:r>
              <a:rPr sz="3200" b="1" spc="-40" dirty="0">
                <a:latin typeface="Calibri"/>
                <a:cs typeface="Calibri"/>
              </a:rPr>
              <a:t>body</a:t>
            </a:r>
            <a:r>
              <a:rPr sz="3200" b="1" spc="-40" dirty="0" smtClean="0">
                <a:latin typeface="Calibri"/>
                <a:cs typeface="Calibri"/>
              </a:rPr>
              <a:t>.</a:t>
            </a:r>
            <a:endParaRPr lang="en-US" sz="3200" b="1" spc="-40" dirty="0" smtClean="0">
              <a:latin typeface="Calibri"/>
              <a:cs typeface="Calibri"/>
            </a:endParaRPr>
          </a:p>
          <a:p>
            <a:pPr marL="355600" indent="-342900">
              <a:spcBef>
                <a:spcPts val="95"/>
              </a:spcBef>
              <a:buFont typeface="Arial"/>
              <a:buChar char="•"/>
              <a:tabLst>
                <a:tab pos="354965" algn="l"/>
                <a:tab pos="355600" algn="l"/>
              </a:tabLst>
            </a:pPr>
            <a:endParaRPr sz="3200" dirty="0">
              <a:latin typeface="Calibri"/>
              <a:cs typeface="Calibri"/>
            </a:endParaRPr>
          </a:p>
          <a:p>
            <a:pPr marL="527050" indent="-514350">
              <a:buFont typeface="+mj-lt"/>
              <a:buAutoNum type="romanLcPeriod"/>
              <a:tabLst>
                <a:tab pos="354965" algn="l"/>
                <a:tab pos="355600" algn="l"/>
              </a:tabLst>
            </a:pPr>
            <a:r>
              <a:rPr lang="en-US" sz="3200" spc="-5" dirty="0">
                <a:latin typeface="Calibri"/>
                <a:cs typeface="Calibri"/>
              </a:rPr>
              <a:t>S</a:t>
            </a:r>
            <a:r>
              <a:rPr sz="3200" spc="-5" dirty="0" smtClean="0">
                <a:latin typeface="Calibri"/>
                <a:cs typeface="Calibri"/>
              </a:rPr>
              <a:t>kin </a:t>
            </a:r>
            <a:r>
              <a:rPr sz="3200" spc="-5" dirty="0">
                <a:latin typeface="Calibri"/>
                <a:cs typeface="Calibri"/>
              </a:rPr>
              <a:t>abscesses – which </a:t>
            </a:r>
            <a:r>
              <a:rPr sz="3200" spc="-10" dirty="0">
                <a:latin typeface="Calibri"/>
                <a:cs typeface="Calibri"/>
              </a:rPr>
              <a:t>develop under </a:t>
            </a:r>
            <a:r>
              <a:rPr sz="3200" spc="-5" dirty="0">
                <a:latin typeface="Calibri"/>
                <a:cs typeface="Calibri"/>
              </a:rPr>
              <a:t>the</a:t>
            </a:r>
            <a:r>
              <a:rPr sz="3200" spc="60" dirty="0">
                <a:latin typeface="Calibri"/>
                <a:cs typeface="Calibri"/>
              </a:rPr>
              <a:t> </a:t>
            </a:r>
            <a:r>
              <a:rPr sz="3200" spc="-10" dirty="0">
                <a:latin typeface="Calibri"/>
                <a:cs typeface="Calibri"/>
              </a:rPr>
              <a:t>skin</a:t>
            </a:r>
            <a:endParaRPr sz="3200" dirty="0">
              <a:latin typeface="Calibri"/>
              <a:cs typeface="Calibri"/>
            </a:endParaRPr>
          </a:p>
          <a:p>
            <a:pPr marL="527050" marR="370205" indent="-514350">
              <a:spcBef>
                <a:spcPts val="580"/>
              </a:spcBef>
              <a:buFont typeface="+mj-lt"/>
              <a:buAutoNum type="romanLcPeriod"/>
              <a:tabLst>
                <a:tab pos="354965" algn="l"/>
                <a:tab pos="355600" algn="l"/>
              </a:tabLst>
            </a:pPr>
            <a:r>
              <a:rPr lang="en-US" sz="3200" spc="-10" dirty="0">
                <a:latin typeface="Calibri"/>
                <a:cs typeface="Calibri"/>
              </a:rPr>
              <a:t>I</a:t>
            </a:r>
            <a:r>
              <a:rPr sz="3200" spc="-10" dirty="0" smtClean="0">
                <a:latin typeface="Calibri"/>
                <a:cs typeface="Calibri"/>
              </a:rPr>
              <a:t>nternal </a:t>
            </a:r>
            <a:r>
              <a:rPr sz="3200" spc="-5" dirty="0">
                <a:latin typeface="Calibri"/>
                <a:cs typeface="Calibri"/>
              </a:rPr>
              <a:t>abscesses – which </a:t>
            </a:r>
            <a:r>
              <a:rPr sz="3200" spc="-10" dirty="0">
                <a:latin typeface="Calibri"/>
                <a:cs typeface="Calibri"/>
              </a:rPr>
              <a:t>develop </a:t>
            </a:r>
            <a:r>
              <a:rPr sz="3200" spc="-5" dirty="0">
                <a:latin typeface="Calibri"/>
                <a:cs typeface="Calibri"/>
              </a:rPr>
              <a:t>inside the </a:t>
            </a:r>
            <a:r>
              <a:rPr sz="3200" spc="-45" dirty="0">
                <a:latin typeface="Calibri"/>
                <a:cs typeface="Calibri"/>
              </a:rPr>
              <a:t>body, </a:t>
            </a:r>
            <a:r>
              <a:rPr sz="3200" spc="-5" dirty="0">
                <a:latin typeface="Calibri"/>
                <a:cs typeface="Calibri"/>
              </a:rPr>
              <a:t>in an  </a:t>
            </a:r>
            <a:r>
              <a:rPr sz="3200" spc="-20" dirty="0">
                <a:latin typeface="Calibri"/>
                <a:cs typeface="Calibri"/>
              </a:rPr>
              <a:t>organ </a:t>
            </a:r>
            <a:r>
              <a:rPr sz="3200" dirty="0">
                <a:latin typeface="Calibri"/>
                <a:cs typeface="Calibri"/>
              </a:rPr>
              <a:t>or </a:t>
            </a:r>
            <a:r>
              <a:rPr sz="3200" spc="-5" dirty="0">
                <a:latin typeface="Calibri"/>
                <a:cs typeface="Calibri"/>
              </a:rPr>
              <a:t>in the spaces </a:t>
            </a:r>
            <a:r>
              <a:rPr sz="3200" spc="-10" dirty="0">
                <a:latin typeface="Calibri"/>
                <a:cs typeface="Calibri"/>
              </a:rPr>
              <a:t>between</a:t>
            </a:r>
            <a:r>
              <a:rPr sz="3200" spc="45" dirty="0">
                <a:latin typeface="Calibri"/>
                <a:cs typeface="Calibri"/>
              </a:rPr>
              <a:t> </a:t>
            </a:r>
            <a:r>
              <a:rPr sz="3200" spc="-20" dirty="0">
                <a:latin typeface="Calibri"/>
                <a:cs typeface="Calibri"/>
              </a:rPr>
              <a:t>organs</a:t>
            </a:r>
            <a:endParaRPr sz="3200" dirty="0">
              <a:latin typeface="Calibri"/>
              <a:cs typeface="Calibri"/>
            </a:endParaRPr>
          </a:p>
          <a:p>
            <a:pPr marL="527050" indent="-514350">
              <a:spcBef>
                <a:spcPts val="20"/>
              </a:spcBef>
              <a:buFont typeface="+mj-lt"/>
              <a:buAutoNum type="romanLcPeriod"/>
              <a:tabLst>
                <a:tab pos="354965" algn="l"/>
                <a:tab pos="355600" algn="l"/>
              </a:tabLst>
            </a:pPr>
            <a:r>
              <a:rPr sz="3200" b="1" spc="-5" dirty="0">
                <a:latin typeface="Calibri"/>
                <a:cs typeface="Calibri"/>
              </a:rPr>
              <a:t>Incisional </a:t>
            </a:r>
            <a:r>
              <a:rPr sz="3200" b="1" spc="-5" dirty="0" smtClean="0">
                <a:latin typeface="Calibri"/>
                <a:cs typeface="Calibri"/>
              </a:rPr>
              <a:t>abscess</a:t>
            </a:r>
            <a:r>
              <a:rPr lang="en-US" sz="3200" dirty="0">
                <a:latin typeface="Calibri"/>
                <a:cs typeface="Calibri"/>
              </a:rPr>
              <a:t> </a:t>
            </a:r>
            <a:r>
              <a:rPr lang="en-US" sz="3200" dirty="0" smtClean="0">
                <a:latin typeface="Calibri"/>
                <a:cs typeface="Calibri"/>
              </a:rPr>
              <a:t>- </a:t>
            </a:r>
            <a:r>
              <a:rPr sz="3200" spc="-5" dirty="0" smtClean="0">
                <a:latin typeface="Calibri"/>
                <a:cs typeface="Calibri"/>
              </a:rPr>
              <a:t>An </a:t>
            </a:r>
            <a:r>
              <a:rPr sz="3200" i="1" spc="-5" dirty="0">
                <a:latin typeface="Calibri"/>
                <a:cs typeface="Calibri"/>
              </a:rPr>
              <a:t>incisional </a:t>
            </a:r>
            <a:r>
              <a:rPr sz="3200" i="1" spc="-10" dirty="0">
                <a:latin typeface="Calibri"/>
                <a:cs typeface="Calibri"/>
              </a:rPr>
              <a:t>abscess </a:t>
            </a:r>
            <a:r>
              <a:rPr sz="3200" spc="-5" dirty="0">
                <a:latin typeface="Calibri"/>
                <a:cs typeface="Calibri"/>
              </a:rPr>
              <a:t>is one </a:t>
            </a:r>
            <a:r>
              <a:rPr sz="3200" spc="-10" dirty="0">
                <a:latin typeface="Calibri"/>
                <a:cs typeface="Calibri"/>
              </a:rPr>
              <a:t>that develops </a:t>
            </a:r>
            <a:r>
              <a:rPr sz="3200" b="1" spc="-5" dirty="0">
                <a:latin typeface="Calibri"/>
                <a:cs typeface="Calibri"/>
              </a:rPr>
              <a:t>as a </a:t>
            </a:r>
            <a:r>
              <a:rPr sz="3200" b="1" spc="-10" dirty="0">
                <a:latin typeface="Calibri"/>
                <a:cs typeface="Calibri"/>
              </a:rPr>
              <a:t>complication  </a:t>
            </a:r>
            <a:r>
              <a:rPr sz="3200" b="1" dirty="0">
                <a:latin typeface="Calibri"/>
                <a:cs typeface="Calibri"/>
              </a:rPr>
              <a:t>secondary </a:t>
            </a:r>
            <a:r>
              <a:rPr sz="3200" b="1" spc="-15" dirty="0">
                <a:latin typeface="Calibri"/>
                <a:cs typeface="Calibri"/>
              </a:rPr>
              <a:t>to </a:t>
            </a:r>
            <a:r>
              <a:rPr sz="3200" b="1" spc="-5" dirty="0">
                <a:latin typeface="Calibri"/>
                <a:cs typeface="Calibri"/>
              </a:rPr>
              <a:t>a </a:t>
            </a:r>
            <a:r>
              <a:rPr sz="3200" b="1" spc="-10" dirty="0">
                <a:latin typeface="Calibri"/>
                <a:cs typeface="Calibri"/>
              </a:rPr>
              <a:t>surgical</a:t>
            </a:r>
            <a:r>
              <a:rPr sz="3200" b="1" spc="-5" dirty="0">
                <a:latin typeface="Calibri"/>
                <a:cs typeface="Calibri"/>
              </a:rPr>
              <a:t> incision</a:t>
            </a:r>
            <a:r>
              <a:rPr sz="3200" spc="-5" dirty="0">
                <a:latin typeface="Calibri"/>
                <a:cs typeface="Calibri"/>
              </a:rPr>
              <a:t>.</a:t>
            </a:r>
            <a:endParaRPr sz="3200" dirty="0">
              <a:latin typeface="Calibri"/>
              <a:cs typeface="Calibri"/>
            </a:endParaRPr>
          </a:p>
          <a:p>
            <a:pPr marL="812800" marR="495300" lvl="1" indent="-342900">
              <a:spcBef>
                <a:spcPts val="605"/>
              </a:spcBef>
              <a:buFont typeface="Arial"/>
              <a:buChar char="•"/>
              <a:tabLst>
                <a:tab pos="354965" algn="l"/>
                <a:tab pos="355600" algn="l"/>
              </a:tabLst>
            </a:pPr>
            <a:r>
              <a:rPr sz="3200" spc="-5" dirty="0">
                <a:latin typeface="Calibri"/>
                <a:cs typeface="Calibri"/>
              </a:rPr>
              <a:t>It </a:t>
            </a:r>
            <a:r>
              <a:rPr sz="3200" u="heavy" spc="-10" dirty="0">
                <a:uFill>
                  <a:solidFill>
                    <a:srgbClr val="000000"/>
                  </a:solidFill>
                </a:uFill>
                <a:latin typeface="Calibri"/>
                <a:cs typeface="Calibri"/>
              </a:rPr>
              <a:t>presents </a:t>
            </a:r>
            <a:r>
              <a:rPr sz="3200" u="heavy" spc="-5" dirty="0">
                <a:uFill>
                  <a:solidFill>
                    <a:srgbClr val="000000"/>
                  </a:solidFill>
                </a:uFill>
                <a:latin typeface="Calibri"/>
                <a:cs typeface="Calibri"/>
              </a:rPr>
              <a:t>as</a:t>
            </a:r>
            <a:r>
              <a:rPr sz="3200" spc="-5" dirty="0">
                <a:latin typeface="Calibri"/>
                <a:cs typeface="Calibri"/>
              </a:rPr>
              <a:t> </a:t>
            </a:r>
            <a:r>
              <a:rPr sz="3200" spc="-10" dirty="0">
                <a:latin typeface="Calibri"/>
                <a:cs typeface="Calibri"/>
              </a:rPr>
              <a:t>redness </a:t>
            </a:r>
            <a:r>
              <a:rPr sz="3200" spc="-5" dirty="0">
                <a:latin typeface="Calibri"/>
                <a:cs typeface="Calibri"/>
              </a:rPr>
              <a:t>and </a:t>
            </a:r>
            <a:r>
              <a:rPr sz="3200" spc="-10" dirty="0">
                <a:latin typeface="Calibri"/>
                <a:cs typeface="Calibri"/>
              </a:rPr>
              <a:t>warmth </a:t>
            </a:r>
            <a:r>
              <a:rPr sz="3200" spc="-15" dirty="0">
                <a:latin typeface="Calibri"/>
                <a:cs typeface="Calibri"/>
              </a:rPr>
              <a:t>at </a:t>
            </a:r>
            <a:r>
              <a:rPr sz="3200" spc="-5" dirty="0">
                <a:latin typeface="Calibri"/>
                <a:cs typeface="Calibri"/>
              </a:rPr>
              <a:t>the </a:t>
            </a:r>
            <a:r>
              <a:rPr sz="3200" spc="-10" dirty="0">
                <a:latin typeface="Calibri"/>
                <a:cs typeface="Calibri"/>
              </a:rPr>
              <a:t>margins </a:t>
            </a:r>
            <a:r>
              <a:rPr sz="3200" spc="-5" dirty="0">
                <a:latin typeface="Calibri"/>
                <a:cs typeface="Calibri"/>
              </a:rPr>
              <a:t>of the  incision with </a:t>
            </a:r>
            <a:r>
              <a:rPr sz="3200" spc="-10" dirty="0">
                <a:latin typeface="Calibri"/>
                <a:cs typeface="Calibri"/>
              </a:rPr>
              <a:t>purulent </a:t>
            </a:r>
            <a:r>
              <a:rPr sz="3200" spc="-15" dirty="0">
                <a:latin typeface="Calibri"/>
                <a:cs typeface="Calibri"/>
              </a:rPr>
              <a:t>drainage from</a:t>
            </a:r>
            <a:r>
              <a:rPr sz="3200" spc="45" dirty="0">
                <a:latin typeface="Calibri"/>
                <a:cs typeface="Calibri"/>
              </a:rPr>
              <a:t> </a:t>
            </a:r>
            <a:r>
              <a:rPr sz="3200" spc="-5" dirty="0">
                <a:latin typeface="Calibri"/>
                <a:cs typeface="Calibri"/>
              </a:rPr>
              <a:t>it</a:t>
            </a:r>
            <a:r>
              <a:rPr sz="3200" spc="-5" dirty="0" smtClean="0">
                <a:latin typeface="Calibri"/>
                <a:cs typeface="Calibri"/>
              </a:rPr>
              <a:t>.</a:t>
            </a:r>
            <a:endParaRPr sz="3200" dirty="0">
              <a:latin typeface="Calibri"/>
              <a:cs typeface="Calibri"/>
            </a:endParaRPr>
          </a:p>
          <a:p>
            <a:pPr marL="355600" marR="268605" indent="-342900">
              <a:spcBef>
                <a:spcPts val="620"/>
              </a:spcBef>
              <a:buFont typeface="Arial"/>
              <a:buChar char="•"/>
              <a:tabLst>
                <a:tab pos="426720" algn="l"/>
                <a:tab pos="427355" algn="l"/>
              </a:tabLst>
            </a:pPr>
            <a:r>
              <a:rPr sz="2400" dirty="0"/>
              <a:t>	</a:t>
            </a:r>
            <a:r>
              <a:rPr sz="3200" u="heavy" spc="-5" dirty="0">
                <a:uFill>
                  <a:solidFill>
                    <a:srgbClr val="000000"/>
                  </a:solidFill>
                </a:uFill>
                <a:latin typeface="Calibri"/>
                <a:cs typeface="Calibri"/>
              </a:rPr>
              <a:t>If the diagnosis is </a:t>
            </a:r>
            <a:r>
              <a:rPr sz="3200" u="heavy" spc="-10" dirty="0">
                <a:uFill>
                  <a:solidFill>
                    <a:srgbClr val="000000"/>
                  </a:solidFill>
                </a:uFill>
                <a:latin typeface="Calibri"/>
                <a:cs typeface="Calibri"/>
              </a:rPr>
              <a:t>uncertain</a:t>
            </a:r>
            <a:r>
              <a:rPr sz="3200" spc="-10" dirty="0">
                <a:latin typeface="Calibri"/>
                <a:cs typeface="Calibri"/>
              </a:rPr>
              <a:t>, </a:t>
            </a:r>
            <a:r>
              <a:rPr lang="en-US" sz="3200" spc="-5" dirty="0" smtClean="0">
                <a:latin typeface="Calibri"/>
                <a:cs typeface="Calibri"/>
              </a:rPr>
              <a:t>an abscess </a:t>
            </a:r>
            <a:r>
              <a:rPr sz="3200" spc="-10" dirty="0" smtClean="0">
                <a:latin typeface="Calibri"/>
                <a:cs typeface="Calibri"/>
              </a:rPr>
              <a:t>should </a:t>
            </a:r>
            <a:r>
              <a:rPr sz="3200" spc="-10" dirty="0">
                <a:latin typeface="Calibri"/>
                <a:cs typeface="Calibri"/>
              </a:rPr>
              <a:t>be  </a:t>
            </a:r>
            <a:r>
              <a:rPr sz="3200" spc="-15" dirty="0">
                <a:latin typeface="Calibri"/>
                <a:cs typeface="Calibri"/>
              </a:rPr>
              <a:t>aspirated </a:t>
            </a:r>
            <a:r>
              <a:rPr sz="3200" dirty="0">
                <a:latin typeface="Calibri"/>
                <a:cs typeface="Calibri"/>
              </a:rPr>
              <a:t>with </a:t>
            </a:r>
            <a:r>
              <a:rPr sz="3200" spc="-5" dirty="0">
                <a:latin typeface="Calibri"/>
                <a:cs typeface="Calibri"/>
              </a:rPr>
              <a:t>a needle, </a:t>
            </a:r>
            <a:r>
              <a:rPr lang="en-US" sz="3200" dirty="0" smtClean="0">
                <a:latin typeface="Calibri"/>
                <a:cs typeface="Calibri"/>
              </a:rPr>
              <a:t>and the aspirated </a:t>
            </a:r>
            <a:r>
              <a:rPr sz="3200" spc="-5" dirty="0" smtClean="0">
                <a:latin typeface="Calibri"/>
                <a:cs typeface="Calibri"/>
              </a:rPr>
              <a:t>pus </a:t>
            </a:r>
            <a:r>
              <a:rPr lang="en-US" sz="3200" spc="-10" dirty="0" smtClean="0">
                <a:latin typeface="Calibri"/>
                <a:cs typeface="Calibri"/>
              </a:rPr>
              <a:t>be presented for</a:t>
            </a:r>
            <a:r>
              <a:rPr sz="3200" spc="45" dirty="0" smtClean="0">
                <a:latin typeface="Calibri"/>
                <a:cs typeface="Calibri"/>
              </a:rPr>
              <a:t> </a:t>
            </a:r>
            <a:r>
              <a:rPr lang="en-US" sz="3200" spc="-5" dirty="0" smtClean="0">
                <a:latin typeface="Calibri"/>
                <a:cs typeface="Calibri"/>
              </a:rPr>
              <a:t>culture and sensitivity</a:t>
            </a:r>
            <a:endParaRPr sz="3200" dirty="0">
              <a:latin typeface="Calibri"/>
              <a:cs typeface="Calibri"/>
            </a:endParaRPr>
          </a:p>
        </p:txBody>
      </p:sp>
    </p:spTree>
    <p:extLst>
      <p:ext uri="{BB962C8B-B14F-4D97-AF65-F5344CB8AC3E}">
        <p14:creationId xmlns:p14="http://schemas.microsoft.com/office/powerpoint/2010/main" val="966700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493" y="-12539"/>
            <a:ext cx="10972800" cy="810478"/>
          </a:xfrm>
          <a:prstGeom prst="rect">
            <a:avLst/>
          </a:prstGeom>
          <a:solidFill>
            <a:schemeClr val="tx2">
              <a:lumMod val="20000"/>
              <a:lumOff val="80000"/>
            </a:schemeClr>
          </a:solidFill>
        </p:spPr>
        <p:txBody>
          <a:bodyPr vert="horz" wrap="square" lIns="0" tIns="200660" rIns="0" bIns="0" rtlCol="0" anchor="ctr">
            <a:spAutoFit/>
          </a:bodyPr>
          <a:lstStyle/>
          <a:p>
            <a:pPr marL="5080" algn="ctr">
              <a:lnSpc>
                <a:spcPct val="100000"/>
              </a:lnSpc>
              <a:spcBef>
                <a:spcPts val="1580"/>
              </a:spcBef>
            </a:pPr>
            <a:r>
              <a:rPr lang="en-US" b="1" spc="-25" dirty="0" smtClean="0"/>
              <a:t>Other </a:t>
            </a:r>
            <a:r>
              <a:rPr b="1" spc="-5" dirty="0" smtClean="0"/>
              <a:t>abscess</a:t>
            </a:r>
            <a:r>
              <a:rPr lang="en-US" b="1" spc="-5" dirty="0" smtClean="0"/>
              <a:t>es</a:t>
            </a:r>
            <a:endParaRPr b="1" spc="-5" dirty="0"/>
          </a:p>
        </p:txBody>
      </p:sp>
      <p:sp>
        <p:nvSpPr>
          <p:cNvPr id="3" name="object 3"/>
          <p:cNvSpPr txBox="1"/>
          <p:nvPr/>
        </p:nvSpPr>
        <p:spPr>
          <a:xfrm>
            <a:off x="228600" y="762000"/>
            <a:ext cx="11658600" cy="6115136"/>
          </a:xfrm>
          <a:prstGeom prst="rect">
            <a:avLst/>
          </a:prstGeom>
        </p:spPr>
        <p:txBody>
          <a:bodyPr vert="horz" wrap="square" lIns="0" tIns="13335" rIns="0" bIns="0" rtlCol="0">
            <a:spAutoFit/>
          </a:bodyPr>
          <a:lstStyle/>
          <a:p>
            <a:pPr marL="355600" indent="-342900">
              <a:buFont typeface="Arial"/>
              <a:buChar char="•"/>
              <a:tabLst>
                <a:tab pos="354965" algn="l"/>
                <a:tab pos="355600" algn="l"/>
              </a:tabLst>
            </a:pPr>
            <a:r>
              <a:rPr sz="3200" spc="-10" dirty="0" smtClean="0">
                <a:latin typeface="Calibri"/>
                <a:cs typeface="Calibri"/>
              </a:rPr>
              <a:t>There </a:t>
            </a:r>
            <a:r>
              <a:rPr sz="3200" spc="-10" dirty="0">
                <a:latin typeface="Calibri"/>
                <a:cs typeface="Calibri"/>
              </a:rPr>
              <a:t>are many </a:t>
            </a:r>
            <a:r>
              <a:rPr sz="3200" spc="-5" dirty="0">
                <a:latin typeface="Calibri"/>
                <a:cs typeface="Calibri"/>
              </a:rPr>
              <a:t>other </a:t>
            </a:r>
            <a:r>
              <a:rPr sz="3200" dirty="0">
                <a:latin typeface="Calibri"/>
                <a:cs typeface="Calibri"/>
              </a:rPr>
              <a:t>types of </a:t>
            </a:r>
            <a:r>
              <a:rPr sz="3200" spc="-5" dirty="0">
                <a:latin typeface="Calibri"/>
                <a:cs typeface="Calibri"/>
              </a:rPr>
              <a:t>abscess,</a:t>
            </a:r>
            <a:r>
              <a:rPr sz="3200" spc="-10" dirty="0">
                <a:latin typeface="Calibri"/>
                <a:cs typeface="Calibri"/>
              </a:rPr>
              <a:t> </a:t>
            </a:r>
            <a:r>
              <a:rPr sz="3200" dirty="0">
                <a:latin typeface="Calibri"/>
                <a:cs typeface="Calibri"/>
              </a:rPr>
              <a:t>including:</a:t>
            </a:r>
          </a:p>
          <a:p>
            <a:pPr marL="355600" indent="-342900">
              <a:buFont typeface="Arial"/>
              <a:buChar char="•"/>
              <a:tabLst>
                <a:tab pos="354965" algn="l"/>
                <a:tab pos="355600" algn="l"/>
              </a:tabLst>
            </a:pPr>
            <a:r>
              <a:rPr sz="3200" b="1" spc="-5" dirty="0">
                <a:latin typeface="Calibri"/>
                <a:cs typeface="Calibri"/>
              </a:rPr>
              <a:t>Anorectal abscess </a:t>
            </a:r>
            <a:r>
              <a:rPr sz="3200" dirty="0">
                <a:latin typeface="Calibri"/>
                <a:cs typeface="Calibri"/>
              </a:rPr>
              <a:t>– a </a:t>
            </a:r>
            <a:r>
              <a:rPr sz="3200" spc="-5" dirty="0">
                <a:latin typeface="Calibri"/>
                <a:cs typeface="Calibri"/>
              </a:rPr>
              <a:t>build-up of </a:t>
            </a:r>
            <a:r>
              <a:rPr sz="3200" dirty="0">
                <a:latin typeface="Calibri"/>
                <a:cs typeface="Calibri"/>
              </a:rPr>
              <a:t>pus in the </a:t>
            </a:r>
            <a:r>
              <a:rPr sz="3200" spc="-5" dirty="0">
                <a:latin typeface="Calibri"/>
                <a:cs typeface="Calibri"/>
              </a:rPr>
              <a:t>rectum </a:t>
            </a:r>
            <a:r>
              <a:rPr sz="3200" dirty="0">
                <a:latin typeface="Calibri"/>
                <a:cs typeface="Calibri"/>
              </a:rPr>
              <a:t>and</a:t>
            </a:r>
            <a:r>
              <a:rPr sz="3200" spc="-50" dirty="0">
                <a:latin typeface="Calibri"/>
                <a:cs typeface="Calibri"/>
              </a:rPr>
              <a:t> </a:t>
            </a:r>
            <a:r>
              <a:rPr sz="3200" dirty="0">
                <a:latin typeface="Calibri"/>
                <a:cs typeface="Calibri"/>
              </a:rPr>
              <a:t>anus</a:t>
            </a:r>
          </a:p>
          <a:p>
            <a:pPr marL="355600" marR="5080" indent="-342900">
              <a:spcBef>
                <a:spcPts val="465"/>
              </a:spcBef>
              <a:buFont typeface="Arial"/>
              <a:buChar char="•"/>
              <a:tabLst>
                <a:tab pos="354965" algn="l"/>
                <a:tab pos="355600" algn="l"/>
              </a:tabLst>
            </a:pPr>
            <a:r>
              <a:rPr sz="3200" b="1" dirty="0">
                <a:latin typeface="Calibri"/>
                <a:cs typeface="Calibri"/>
              </a:rPr>
              <a:t>Bartholin's </a:t>
            </a:r>
            <a:r>
              <a:rPr sz="3200" b="1" spc="-5" dirty="0">
                <a:latin typeface="Calibri"/>
                <a:cs typeface="Calibri"/>
              </a:rPr>
              <a:t>abscess </a:t>
            </a:r>
            <a:r>
              <a:rPr sz="3200" dirty="0">
                <a:latin typeface="Calibri"/>
                <a:cs typeface="Calibri"/>
              </a:rPr>
              <a:t>– a </a:t>
            </a:r>
            <a:r>
              <a:rPr sz="3200" spc="-5" dirty="0">
                <a:latin typeface="Calibri"/>
                <a:cs typeface="Calibri"/>
              </a:rPr>
              <a:t>build-up of </a:t>
            </a:r>
            <a:r>
              <a:rPr sz="3200" dirty="0">
                <a:latin typeface="Calibri"/>
                <a:cs typeface="Calibri"/>
              </a:rPr>
              <a:t>pus </a:t>
            </a:r>
            <a:r>
              <a:rPr sz="3200" spc="-5" dirty="0">
                <a:latin typeface="Calibri"/>
                <a:cs typeface="Calibri"/>
              </a:rPr>
              <a:t>inside one of </a:t>
            </a:r>
            <a:r>
              <a:rPr sz="3200" dirty="0">
                <a:latin typeface="Calibri"/>
                <a:cs typeface="Calibri"/>
              </a:rPr>
              <a:t>the </a:t>
            </a:r>
            <a:r>
              <a:rPr sz="3200" spc="-5" dirty="0">
                <a:latin typeface="Calibri"/>
                <a:cs typeface="Calibri"/>
              </a:rPr>
              <a:t>Bartholin's  </a:t>
            </a:r>
            <a:r>
              <a:rPr sz="3200" dirty="0">
                <a:latin typeface="Calibri"/>
                <a:cs typeface="Calibri"/>
              </a:rPr>
              <a:t>glands, which </a:t>
            </a:r>
            <a:r>
              <a:rPr sz="3200" spc="-10" dirty="0">
                <a:latin typeface="Calibri"/>
                <a:cs typeface="Calibri"/>
              </a:rPr>
              <a:t>are found </a:t>
            </a:r>
            <a:r>
              <a:rPr sz="3200" spc="-5" dirty="0">
                <a:latin typeface="Calibri"/>
                <a:cs typeface="Calibri"/>
              </a:rPr>
              <a:t>on </a:t>
            </a:r>
            <a:r>
              <a:rPr sz="3200" dirty="0">
                <a:latin typeface="Calibri"/>
                <a:cs typeface="Calibri"/>
              </a:rPr>
              <a:t>each </a:t>
            </a:r>
            <a:r>
              <a:rPr sz="3200" spc="-5" dirty="0">
                <a:latin typeface="Calibri"/>
                <a:cs typeface="Calibri"/>
              </a:rPr>
              <a:t>side of </a:t>
            </a:r>
            <a:r>
              <a:rPr sz="3200" dirty="0">
                <a:latin typeface="Calibri"/>
                <a:cs typeface="Calibri"/>
              </a:rPr>
              <a:t>the opening </a:t>
            </a:r>
            <a:r>
              <a:rPr sz="3200" spc="-5" dirty="0">
                <a:latin typeface="Calibri"/>
                <a:cs typeface="Calibri"/>
              </a:rPr>
              <a:t>of </a:t>
            </a:r>
            <a:r>
              <a:rPr sz="3200" dirty="0">
                <a:latin typeface="Calibri"/>
                <a:cs typeface="Calibri"/>
              </a:rPr>
              <a:t>the </a:t>
            </a:r>
            <a:r>
              <a:rPr sz="3200" spc="-5" dirty="0" smtClean="0">
                <a:latin typeface="Calibri"/>
                <a:cs typeface="Calibri"/>
              </a:rPr>
              <a:t>vagina</a:t>
            </a:r>
            <a:r>
              <a:rPr lang="en-US" sz="3200" spc="-5" dirty="0" smtClean="0">
                <a:latin typeface="Calibri"/>
                <a:cs typeface="Calibri"/>
              </a:rPr>
              <a:t>l orifice.</a:t>
            </a:r>
            <a:endParaRPr sz="3200" dirty="0">
              <a:latin typeface="Calibri"/>
              <a:cs typeface="Calibri"/>
            </a:endParaRPr>
          </a:p>
          <a:p>
            <a:pPr marL="355600" indent="-342900">
              <a:spcBef>
                <a:spcPts val="15"/>
              </a:spcBef>
              <a:buFont typeface="Arial"/>
              <a:buChar char="•"/>
              <a:tabLst>
                <a:tab pos="354965" algn="l"/>
                <a:tab pos="355600" algn="l"/>
              </a:tabLst>
            </a:pPr>
            <a:r>
              <a:rPr sz="3200" b="1" spc="-15" dirty="0">
                <a:latin typeface="Calibri"/>
                <a:cs typeface="Calibri"/>
              </a:rPr>
              <a:t>brain </a:t>
            </a:r>
            <a:r>
              <a:rPr sz="3200" b="1" spc="-5" dirty="0">
                <a:latin typeface="Calibri"/>
                <a:cs typeface="Calibri"/>
              </a:rPr>
              <a:t>abscess </a:t>
            </a:r>
            <a:r>
              <a:rPr sz="3200" dirty="0">
                <a:latin typeface="Calibri"/>
                <a:cs typeface="Calibri"/>
              </a:rPr>
              <a:t>– a </a:t>
            </a:r>
            <a:r>
              <a:rPr sz="3200" spc="-20" dirty="0">
                <a:latin typeface="Calibri"/>
                <a:cs typeface="Calibri"/>
              </a:rPr>
              <a:t>rare </a:t>
            </a:r>
            <a:r>
              <a:rPr sz="3200" dirty="0">
                <a:latin typeface="Calibri"/>
                <a:cs typeface="Calibri"/>
              </a:rPr>
              <a:t>but </a:t>
            </a:r>
            <a:r>
              <a:rPr sz="3200" spc="-5" dirty="0">
                <a:latin typeface="Calibri"/>
                <a:cs typeface="Calibri"/>
              </a:rPr>
              <a:t>potentially </a:t>
            </a:r>
            <a:r>
              <a:rPr sz="3200" spc="-10" dirty="0">
                <a:latin typeface="Calibri"/>
                <a:cs typeface="Calibri"/>
              </a:rPr>
              <a:t>life-threatening </a:t>
            </a:r>
            <a:r>
              <a:rPr sz="3200" spc="-5" dirty="0">
                <a:latin typeface="Calibri"/>
                <a:cs typeface="Calibri"/>
              </a:rPr>
              <a:t>build-up of</a:t>
            </a:r>
            <a:r>
              <a:rPr sz="3200" spc="70" dirty="0">
                <a:latin typeface="Calibri"/>
                <a:cs typeface="Calibri"/>
              </a:rPr>
              <a:t> </a:t>
            </a:r>
            <a:r>
              <a:rPr sz="3200" dirty="0">
                <a:latin typeface="Calibri"/>
                <a:cs typeface="Calibri"/>
              </a:rPr>
              <a:t>pus</a:t>
            </a:r>
          </a:p>
          <a:p>
            <a:pPr marL="355600"/>
            <a:r>
              <a:rPr sz="3200" b="1" dirty="0">
                <a:latin typeface="Calibri"/>
                <a:cs typeface="Calibri"/>
              </a:rPr>
              <a:t>inside the</a:t>
            </a:r>
            <a:r>
              <a:rPr sz="3200" b="1" spc="-25" dirty="0">
                <a:latin typeface="Calibri"/>
                <a:cs typeface="Calibri"/>
              </a:rPr>
              <a:t> </a:t>
            </a:r>
            <a:r>
              <a:rPr sz="3200" b="1" spc="-5" dirty="0" smtClean="0">
                <a:latin typeface="Calibri"/>
                <a:cs typeface="Calibri"/>
              </a:rPr>
              <a:t>skull</a:t>
            </a:r>
            <a:r>
              <a:rPr lang="en-US" sz="3200" b="1" spc="-5" dirty="0" smtClean="0">
                <a:latin typeface="Calibri"/>
                <a:cs typeface="Calibri"/>
              </a:rPr>
              <a:t> (cranium)</a:t>
            </a:r>
            <a:endParaRPr sz="3200" dirty="0">
              <a:latin typeface="Calibri"/>
              <a:cs typeface="Calibri"/>
            </a:endParaRPr>
          </a:p>
          <a:p>
            <a:pPr marL="355600" marR="431800" indent="-342900">
              <a:spcBef>
                <a:spcPts val="484"/>
              </a:spcBef>
              <a:buFont typeface="Arial"/>
              <a:buChar char="•"/>
              <a:tabLst>
                <a:tab pos="354965" algn="l"/>
                <a:tab pos="355600" algn="l"/>
              </a:tabLst>
            </a:pPr>
            <a:r>
              <a:rPr sz="3200" b="1" spc="-10" dirty="0">
                <a:latin typeface="Calibri"/>
                <a:cs typeface="Calibri"/>
              </a:rPr>
              <a:t>Dental </a:t>
            </a:r>
            <a:r>
              <a:rPr sz="3200" b="1" spc="-5" dirty="0">
                <a:latin typeface="Calibri"/>
                <a:cs typeface="Calibri"/>
              </a:rPr>
              <a:t>abscess </a:t>
            </a:r>
            <a:r>
              <a:rPr sz="3200" dirty="0">
                <a:latin typeface="Calibri"/>
                <a:cs typeface="Calibri"/>
              </a:rPr>
              <a:t>– a </a:t>
            </a:r>
            <a:r>
              <a:rPr sz="3200" spc="-5" dirty="0">
                <a:latin typeface="Calibri"/>
                <a:cs typeface="Calibri"/>
              </a:rPr>
              <a:t>build-up </a:t>
            </a:r>
            <a:r>
              <a:rPr sz="3200" b="1" spc="-5" dirty="0">
                <a:latin typeface="Calibri"/>
                <a:cs typeface="Calibri"/>
              </a:rPr>
              <a:t>of </a:t>
            </a:r>
            <a:r>
              <a:rPr sz="3200" b="1" dirty="0">
                <a:latin typeface="Calibri"/>
                <a:cs typeface="Calibri"/>
              </a:rPr>
              <a:t>pus under a </a:t>
            </a:r>
            <a:r>
              <a:rPr sz="3200" b="1" spc="-5" dirty="0">
                <a:latin typeface="Calibri"/>
                <a:cs typeface="Calibri"/>
              </a:rPr>
              <a:t>tooth </a:t>
            </a:r>
            <a:r>
              <a:rPr sz="3200" b="1" dirty="0">
                <a:latin typeface="Calibri"/>
                <a:cs typeface="Calibri"/>
              </a:rPr>
              <a:t>or in the supporting  </a:t>
            </a:r>
            <a:r>
              <a:rPr sz="3200" b="1" spc="-5" dirty="0">
                <a:latin typeface="Calibri"/>
                <a:cs typeface="Calibri"/>
              </a:rPr>
              <a:t>gum </a:t>
            </a:r>
            <a:r>
              <a:rPr sz="3200" b="1" dirty="0">
                <a:latin typeface="Calibri"/>
                <a:cs typeface="Calibri"/>
              </a:rPr>
              <a:t>and</a:t>
            </a:r>
            <a:r>
              <a:rPr sz="3200" b="1" spc="-5" dirty="0">
                <a:latin typeface="Calibri"/>
                <a:cs typeface="Calibri"/>
              </a:rPr>
              <a:t> </a:t>
            </a:r>
            <a:r>
              <a:rPr sz="3200" b="1" dirty="0">
                <a:latin typeface="Calibri"/>
                <a:cs typeface="Calibri"/>
              </a:rPr>
              <a:t>bone</a:t>
            </a:r>
          </a:p>
          <a:p>
            <a:pPr marL="355600" marR="121920" indent="-342900">
              <a:spcBef>
                <a:spcPts val="459"/>
              </a:spcBef>
              <a:buFont typeface="Arial"/>
              <a:buChar char="•"/>
              <a:tabLst>
                <a:tab pos="354965" algn="l"/>
                <a:tab pos="355600" algn="l"/>
              </a:tabLst>
            </a:pPr>
            <a:r>
              <a:rPr lang="en-US" sz="3200" b="1" spc="-5" dirty="0" smtClean="0">
                <a:latin typeface="Calibri"/>
                <a:cs typeface="Calibri"/>
              </a:rPr>
              <a:t>Q</a:t>
            </a:r>
            <a:r>
              <a:rPr sz="3200" b="1" spc="-5" dirty="0" smtClean="0">
                <a:latin typeface="Calibri"/>
                <a:cs typeface="Calibri"/>
              </a:rPr>
              <a:t>uinsy </a:t>
            </a:r>
            <a:r>
              <a:rPr sz="3200" b="1" spc="-5" dirty="0">
                <a:latin typeface="Calibri"/>
                <a:cs typeface="Calibri"/>
              </a:rPr>
              <a:t>(peritonsillar abscess) </a:t>
            </a:r>
            <a:r>
              <a:rPr sz="3200" dirty="0">
                <a:latin typeface="Calibri"/>
                <a:cs typeface="Calibri"/>
              </a:rPr>
              <a:t>– a </a:t>
            </a:r>
            <a:r>
              <a:rPr sz="3200" spc="-5" dirty="0">
                <a:latin typeface="Calibri"/>
                <a:cs typeface="Calibri"/>
              </a:rPr>
              <a:t>build-up of </a:t>
            </a:r>
            <a:r>
              <a:rPr sz="3200" dirty="0">
                <a:latin typeface="Calibri"/>
                <a:cs typeface="Calibri"/>
              </a:rPr>
              <a:t>pus </a:t>
            </a:r>
            <a:r>
              <a:rPr sz="3200" spc="-5" dirty="0">
                <a:latin typeface="Calibri"/>
                <a:cs typeface="Calibri"/>
              </a:rPr>
              <a:t>between </a:t>
            </a:r>
            <a:r>
              <a:rPr sz="3200" dirty="0">
                <a:latin typeface="Calibri"/>
                <a:cs typeface="Calibri"/>
              </a:rPr>
              <a:t>one </a:t>
            </a:r>
            <a:r>
              <a:rPr sz="3200" spc="-5" dirty="0">
                <a:latin typeface="Calibri"/>
                <a:cs typeface="Calibri"/>
              </a:rPr>
              <a:t>of </a:t>
            </a:r>
            <a:r>
              <a:rPr lang="en-US" sz="3200" spc="-10" dirty="0" smtClean="0">
                <a:latin typeface="Calibri"/>
                <a:cs typeface="Calibri"/>
              </a:rPr>
              <a:t>the</a:t>
            </a:r>
            <a:r>
              <a:rPr sz="3200" spc="-10" dirty="0" smtClean="0">
                <a:latin typeface="Calibri"/>
                <a:cs typeface="Calibri"/>
              </a:rPr>
              <a:t>  </a:t>
            </a:r>
            <a:r>
              <a:rPr sz="3200" spc="-5" dirty="0">
                <a:latin typeface="Calibri"/>
                <a:cs typeface="Calibri"/>
              </a:rPr>
              <a:t>tonsils </a:t>
            </a:r>
            <a:r>
              <a:rPr sz="3200" dirty="0">
                <a:latin typeface="Calibri"/>
                <a:cs typeface="Calibri"/>
              </a:rPr>
              <a:t>and the </a:t>
            </a:r>
            <a:r>
              <a:rPr sz="3200" spc="-10" dirty="0">
                <a:latin typeface="Calibri"/>
                <a:cs typeface="Calibri"/>
              </a:rPr>
              <a:t>wall </a:t>
            </a:r>
            <a:r>
              <a:rPr sz="3200" spc="-5" dirty="0">
                <a:latin typeface="Calibri"/>
                <a:cs typeface="Calibri"/>
              </a:rPr>
              <a:t>of </a:t>
            </a:r>
            <a:r>
              <a:rPr lang="en-US" sz="3200" spc="-5" dirty="0" smtClean="0">
                <a:latin typeface="Calibri"/>
                <a:cs typeface="Calibri"/>
              </a:rPr>
              <a:t>the</a:t>
            </a:r>
            <a:r>
              <a:rPr sz="3200" spc="-5" dirty="0" smtClean="0">
                <a:latin typeface="Calibri"/>
                <a:cs typeface="Calibri"/>
              </a:rPr>
              <a:t> </a:t>
            </a:r>
            <a:r>
              <a:rPr sz="3200" spc="-10" dirty="0">
                <a:latin typeface="Calibri"/>
                <a:cs typeface="Calibri"/>
              </a:rPr>
              <a:t>throat </a:t>
            </a:r>
            <a:r>
              <a:rPr sz="3200" spc="-5" dirty="0">
                <a:latin typeface="Calibri"/>
                <a:cs typeface="Calibri"/>
              </a:rPr>
              <a:t>(as complication of </a:t>
            </a:r>
            <a:r>
              <a:rPr sz="3200" spc="-5" dirty="0" err="1" smtClean="0">
                <a:latin typeface="Calibri"/>
                <a:cs typeface="Calibri"/>
              </a:rPr>
              <a:t>tonsilitis</a:t>
            </a:r>
            <a:r>
              <a:rPr sz="3200" spc="-5" dirty="0" smtClean="0">
                <a:latin typeface="Calibri"/>
                <a:cs typeface="Calibri"/>
              </a:rPr>
              <a:t>)</a:t>
            </a:r>
            <a:endParaRPr sz="3200" dirty="0">
              <a:latin typeface="Calibri"/>
              <a:cs typeface="Calibri"/>
            </a:endParaRPr>
          </a:p>
          <a:p>
            <a:pPr marL="355600" indent="-342900">
              <a:buFont typeface="Arial"/>
              <a:buChar char="•"/>
              <a:tabLst>
                <a:tab pos="354965" algn="l"/>
                <a:tab pos="355600" algn="l"/>
              </a:tabLst>
            </a:pPr>
            <a:r>
              <a:rPr sz="3200" b="1" dirty="0" smtClean="0">
                <a:latin typeface="Calibri"/>
                <a:cs typeface="Calibri"/>
              </a:rPr>
              <a:t>spinal </a:t>
            </a:r>
            <a:r>
              <a:rPr sz="3200" b="1" spc="-10" dirty="0">
                <a:latin typeface="Calibri"/>
                <a:cs typeface="Calibri"/>
              </a:rPr>
              <a:t>cord </a:t>
            </a:r>
            <a:r>
              <a:rPr sz="3200" b="1" spc="-5" dirty="0">
                <a:latin typeface="Calibri"/>
                <a:cs typeface="Calibri"/>
              </a:rPr>
              <a:t>abscess </a:t>
            </a:r>
            <a:r>
              <a:rPr sz="3200" dirty="0">
                <a:latin typeface="Calibri"/>
                <a:cs typeface="Calibri"/>
              </a:rPr>
              <a:t>– a </a:t>
            </a:r>
            <a:r>
              <a:rPr sz="3200" spc="-5" dirty="0">
                <a:latin typeface="Calibri"/>
                <a:cs typeface="Calibri"/>
              </a:rPr>
              <a:t>build-up of </a:t>
            </a:r>
            <a:r>
              <a:rPr sz="3200" dirty="0">
                <a:latin typeface="Calibri"/>
                <a:cs typeface="Calibri"/>
              </a:rPr>
              <a:t>pus </a:t>
            </a:r>
            <a:r>
              <a:rPr sz="3200" spc="-10" dirty="0">
                <a:latin typeface="Calibri"/>
                <a:cs typeface="Calibri"/>
              </a:rPr>
              <a:t>around </a:t>
            </a:r>
            <a:r>
              <a:rPr sz="3200" dirty="0">
                <a:latin typeface="Calibri"/>
                <a:cs typeface="Calibri"/>
              </a:rPr>
              <a:t>the </a:t>
            </a:r>
            <a:r>
              <a:rPr sz="3200" spc="-5" dirty="0">
                <a:latin typeface="Calibri"/>
                <a:cs typeface="Calibri"/>
              </a:rPr>
              <a:t>spinal</a:t>
            </a:r>
            <a:r>
              <a:rPr sz="3200" spc="-50" dirty="0">
                <a:latin typeface="Calibri"/>
                <a:cs typeface="Calibri"/>
              </a:rPr>
              <a:t> </a:t>
            </a:r>
            <a:r>
              <a:rPr sz="3200" spc="-10" dirty="0">
                <a:latin typeface="Calibri"/>
                <a:cs typeface="Calibri"/>
              </a:rPr>
              <a:t>cord</a:t>
            </a:r>
            <a:endParaRPr sz="3200" dirty="0">
              <a:latin typeface="Calibri"/>
              <a:cs typeface="Calibri"/>
            </a:endParaRPr>
          </a:p>
        </p:txBody>
      </p:sp>
    </p:spTree>
    <p:extLst>
      <p:ext uri="{BB962C8B-B14F-4D97-AF65-F5344CB8AC3E}">
        <p14:creationId xmlns:p14="http://schemas.microsoft.com/office/powerpoint/2010/main" val="2333823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3" y="413765"/>
            <a:ext cx="10579100" cy="6140142"/>
          </a:xfrm>
          <a:prstGeom prst="rect">
            <a:avLst/>
          </a:prstGeom>
        </p:spPr>
        <p:txBody>
          <a:bodyPr vert="horz" wrap="square" lIns="0" tIns="12700" rIns="0" bIns="0" rtlCol="0">
            <a:spAutoFit/>
          </a:bodyPr>
          <a:lstStyle/>
          <a:p>
            <a:pPr marL="12700" algn="just">
              <a:spcBef>
                <a:spcPts val="100"/>
              </a:spcBef>
              <a:tabLst>
                <a:tab pos="355600" algn="l"/>
              </a:tabLst>
            </a:pPr>
            <a:r>
              <a:rPr sz="3200" b="1" u="sng" spc="-5" dirty="0">
                <a:latin typeface="Calibri"/>
                <a:cs typeface="Calibri"/>
              </a:rPr>
              <a:t>Causes </a:t>
            </a:r>
            <a:r>
              <a:rPr sz="3200" b="1" u="sng" dirty="0">
                <a:latin typeface="Calibri"/>
                <a:cs typeface="Calibri"/>
              </a:rPr>
              <a:t>of</a:t>
            </a:r>
            <a:r>
              <a:rPr sz="3200" b="1" u="sng" spc="-25" dirty="0">
                <a:latin typeface="Calibri"/>
                <a:cs typeface="Calibri"/>
              </a:rPr>
              <a:t> </a:t>
            </a:r>
            <a:r>
              <a:rPr sz="3200" b="1" u="sng" spc="-5" dirty="0" smtClean="0">
                <a:latin typeface="Calibri"/>
                <a:cs typeface="Calibri"/>
              </a:rPr>
              <a:t>abscesses</a:t>
            </a:r>
            <a:endParaRPr lang="en-US" sz="3200" b="1" u="sng" spc="-5" dirty="0" smtClean="0">
              <a:latin typeface="Calibri"/>
              <a:cs typeface="Calibri"/>
            </a:endParaRPr>
          </a:p>
          <a:p>
            <a:pPr marL="12700" algn="just">
              <a:spcBef>
                <a:spcPts val="100"/>
              </a:spcBef>
              <a:tabLst>
                <a:tab pos="355600" algn="l"/>
              </a:tabLst>
            </a:pPr>
            <a:endParaRPr sz="3200" dirty="0">
              <a:latin typeface="Calibri"/>
              <a:cs typeface="Calibri"/>
            </a:endParaRPr>
          </a:p>
          <a:p>
            <a:pPr marL="355600" marR="827405" indent="-342900" algn="just">
              <a:spcBef>
                <a:spcPts val="415"/>
              </a:spcBef>
              <a:buFont typeface="Arial"/>
              <a:buChar char="•"/>
              <a:tabLst>
                <a:tab pos="355600" algn="l"/>
              </a:tabLst>
            </a:pPr>
            <a:r>
              <a:rPr sz="3200" b="1" spc="-5" dirty="0">
                <a:latin typeface="Calibri"/>
                <a:cs typeface="Calibri"/>
              </a:rPr>
              <a:t>Most abscesses </a:t>
            </a:r>
            <a:r>
              <a:rPr sz="3200" b="1" spc="-10" dirty="0">
                <a:latin typeface="Calibri"/>
                <a:cs typeface="Calibri"/>
              </a:rPr>
              <a:t>are </a:t>
            </a:r>
            <a:r>
              <a:rPr sz="3200" b="1" spc="-5" dirty="0">
                <a:latin typeface="Calibri"/>
                <a:cs typeface="Calibri"/>
              </a:rPr>
              <a:t>caused by </a:t>
            </a:r>
            <a:r>
              <a:rPr sz="3200" b="1" dirty="0">
                <a:latin typeface="Calibri"/>
                <a:cs typeface="Calibri"/>
              </a:rPr>
              <a:t>a </a:t>
            </a:r>
            <a:r>
              <a:rPr sz="3200" b="1" spc="-5" dirty="0">
                <a:latin typeface="Calibri"/>
                <a:cs typeface="Calibri"/>
              </a:rPr>
              <a:t>bacterial </a:t>
            </a:r>
            <a:r>
              <a:rPr sz="3200" b="1" spc="-10" dirty="0">
                <a:latin typeface="Calibri"/>
                <a:cs typeface="Calibri"/>
              </a:rPr>
              <a:t>infection, parasites, </a:t>
            </a:r>
            <a:r>
              <a:rPr sz="3200" b="1" dirty="0">
                <a:latin typeface="Calibri"/>
                <a:cs typeface="Calibri"/>
              </a:rPr>
              <a:t>or </a:t>
            </a:r>
            <a:r>
              <a:rPr sz="3200" b="1" spc="-10" dirty="0">
                <a:latin typeface="Calibri"/>
                <a:cs typeface="Calibri"/>
              </a:rPr>
              <a:t>foreign  substances, </a:t>
            </a:r>
            <a:r>
              <a:rPr sz="3200" b="1" dirty="0">
                <a:latin typeface="Calibri"/>
                <a:cs typeface="Calibri"/>
              </a:rPr>
              <a:t>but </a:t>
            </a:r>
            <a:r>
              <a:rPr sz="3200" b="1" spc="-5" dirty="0">
                <a:latin typeface="Calibri"/>
                <a:cs typeface="Calibri"/>
              </a:rPr>
              <a:t>bacteria </a:t>
            </a:r>
            <a:r>
              <a:rPr sz="3200" b="1" dirty="0">
                <a:latin typeface="Calibri"/>
                <a:cs typeface="Calibri"/>
              </a:rPr>
              <a:t>is </a:t>
            </a:r>
            <a:r>
              <a:rPr sz="3200" b="1" spc="-10" dirty="0">
                <a:latin typeface="Calibri"/>
                <a:cs typeface="Calibri"/>
              </a:rPr>
              <a:t>most </a:t>
            </a:r>
            <a:r>
              <a:rPr sz="3200" b="1" spc="-5" dirty="0">
                <a:latin typeface="Calibri"/>
                <a:cs typeface="Calibri"/>
              </a:rPr>
              <a:t>common</a:t>
            </a:r>
            <a:r>
              <a:rPr sz="3200" b="1" spc="-100" dirty="0">
                <a:latin typeface="Calibri"/>
                <a:cs typeface="Calibri"/>
              </a:rPr>
              <a:t> </a:t>
            </a:r>
            <a:r>
              <a:rPr sz="3200" b="1" spc="-5" dirty="0">
                <a:latin typeface="Calibri"/>
                <a:cs typeface="Calibri"/>
              </a:rPr>
              <a:t>cause.</a:t>
            </a:r>
            <a:endParaRPr sz="3200" dirty="0">
              <a:latin typeface="Calibri"/>
              <a:cs typeface="Calibri"/>
            </a:endParaRPr>
          </a:p>
          <a:p>
            <a:pPr marL="355600" marR="396875" indent="-342900" algn="just">
              <a:spcBef>
                <a:spcPts val="445"/>
              </a:spcBef>
              <a:buFont typeface="Arial"/>
              <a:buChar char="•"/>
              <a:tabLst>
                <a:tab pos="355600" algn="l"/>
              </a:tabLst>
            </a:pPr>
            <a:r>
              <a:rPr sz="3200" dirty="0">
                <a:latin typeface="Calibri"/>
                <a:cs typeface="Calibri"/>
              </a:rPr>
              <a:t>When </a:t>
            </a:r>
            <a:r>
              <a:rPr sz="3200" spc="-10" dirty="0">
                <a:latin typeface="Calibri"/>
                <a:cs typeface="Calibri"/>
              </a:rPr>
              <a:t>bacteria </a:t>
            </a:r>
            <a:r>
              <a:rPr sz="3200" spc="-10" dirty="0" smtClean="0">
                <a:latin typeface="Calibri"/>
                <a:cs typeface="Calibri"/>
              </a:rPr>
              <a:t>ente</a:t>
            </a:r>
            <a:r>
              <a:rPr lang="en-US" sz="3200" spc="-10" dirty="0" smtClean="0">
                <a:latin typeface="Calibri"/>
                <a:cs typeface="Calibri"/>
              </a:rPr>
              <a:t>r the</a:t>
            </a:r>
            <a:r>
              <a:rPr sz="3200" spc="-10" dirty="0" smtClean="0">
                <a:latin typeface="Calibri"/>
                <a:cs typeface="Calibri"/>
              </a:rPr>
              <a:t> </a:t>
            </a:r>
            <a:r>
              <a:rPr sz="3200" spc="-30" dirty="0">
                <a:latin typeface="Calibri"/>
                <a:cs typeface="Calibri"/>
              </a:rPr>
              <a:t>body, </a:t>
            </a:r>
            <a:r>
              <a:rPr lang="en-US" sz="3200" spc="-10" dirty="0" smtClean="0">
                <a:latin typeface="Calibri"/>
                <a:cs typeface="Calibri"/>
              </a:rPr>
              <a:t>the</a:t>
            </a:r>
            <a:r>
              <a:rPr sz="3200" spc="-10" dirty="0" smtClean="0">
                <a:latin typeface="Calibri"/>
                <a:cs typeface="Calibri"/>
              </a:rPr>
              <a:t> </a:t>
            </a:r>
            <a:r>
              <a:rPr sz="3200" spc="-5" dirty="0">
                <a:latin typeface="Calibri"/>
                <a:cs typeface="Calibri"/>
              </a:rPr>
              <a:t>immune </a:t>
            </a:r>
            <a:r>
              <a:rPr sz="3200" spc="-20" dirty="0">
                <a:latin typeface="Calibri"/>
                <a:cs typeface="Calibri"/>
              </a:rPr>
              <a:t>system </a:t>
            </a:r>
            <a:r>
              <a:rPr sz="3200" spc="-5" dirty="0">
                <a:latin typeface="Calibri"/>
                <a:cs typeface="Calibri"/>
              </a:rPr>
              <a:t>sends </a:t>
            </a:r>
            <a:r>
              <a:rPr sz="3200" spc="-10" dirty="0">
                <a:latin typeface="Calibri"/>
                <a:cs typeface="Calibri"/>
              </a:rPr>
              <a:t>infection-fighting  white </a:t>
            </a:r>
            <a:r>
              <a:rPr sz="3200" spc="-5" dirty="0">
                <a:latin typeface="Calibri"/>
                <a:cs typeface="Calibri"/>
              </a:rPr>
              <a:t>blood cells </a:t>
            </a:r>
            <a:r>
              <a:rPr sz="3200" spc="-10" dirty="0">
                <a:latin typeface="Calibri"/>
                <a:cs typeface="Calibri"/>
              </a:rPr>
              <a:t>to </a:t>
            </a:r>
            <a:r>
              <a:rPr sz="3200" dirty="0">
                <a:latin typeface="Calibri"/>
                <a:cs typeface="Calibri"/>
              </a:rPr>
              <a:t>the </a:t>
            </a:r>
            <a:r>
              <a:rPr sz="3200" spc="-15" dirty="0">
                <a:latin typeface="Calibri"/>
                <a:cs typeface="Calibri"/>
              </a:rPr>
              <a:t>affected</a:t>
            </a:r>
            <a:r>
              <a:rPr sz="3200" spc="95" dirty="0">
                <a:latin typeface="Calibri"/>
                <a:cs typeface="Calibri"/>
              </a:rPr>
              <a:t> </a:t>
            </a:r>
            <a:r>
              <a:rPr sz="3200" spc="-10" dirty="0">
                <a:latin typeface="Calibri"/>
                <a:cs typeface="Calibri"/>
              </a:rPr>
              <a:t>area.</a:t>
            </a:r>
            <a:endParaRPr sz="3200" dirty="0">
              <a:latin typeface="Calibri"/>
              <a:cs typeface="Calibri"/>
            </a:endParaRPr>
          </a:p>
          <a:p>
            <a:pPr marL="355600" marR="219710" indent="-342900" algn="just">
              <a:spcBef>
                <a:spcPts val="434"/>
              </a:spcBef>
              <a:buFont typeface="Arial"/>
              <a:buChar char="•"/>
              <a:tabLst>
                <a:tab pos="355600" algn="l"/>
              </a:tabLst>
            </a:pPr>
            <a:r>
              <a:rPr sz="3200" dirty="0">
                <a:latin typeface="Calibri"/>
                <a:cs typeface="Calibri"/>
              </a:rPr>
              <a:t>As the </a:t>
            </a:r>
            <a:r>
              <a:rPr sz="3200" spc="-10" dirty="0">
                <a:latin typeface="Calibri"/>
                <a:cs typeface="Calibri"/>
              </a:rPr>
              <a:t>white </a:t>
            </a:r>
            <a:r>
              <a:rPr sz="3200" spc="-5" dirty="0">
                <a:latin typeface="Calibri"/>
                <a:cs typeface="Calibri"/>
              </a:rPr>
              <a:t>blood cells </a:t>
            </a:r>
            <a:r>
              <a:rPr sz="3200" spc="-15" dirty="0">
                <a:latin typeface="Calibri"/>
                <a:cs typeface="Calibri"/>
              </a:rPr>
              <a:t>attack </a:t>
            </a:r>
            <a:r>
              <a:rPr sz="3200" dirty="0">
                <a:latin typeface="Calibri"/>
                <a:cs typeface="Calibri"/>
              </a:rPr>
              <a:t>the </a:t>
            </a:r>
            <a:r>
              <a:rPr sz="3200" spc="-10" dirty="0">
                <a:latin typeface="Calibri"/>
                <a:cs typeface="Calibri"/>
              </a:rPr>
              <a:t>bacteria, </a:t>
            </a:r>
            <a:r>
              <a:rPr sz="3200" spc="-5" dirty="0">
                <a:latin typeface="Calibri"/>
                <a:cs typeface="Calibri"/>
              </a:rPr>
              <a:t>some nearby </a:t>
            </a:r>
            <a:r>
              <a:rPr sz="3200" spc="-5" dirty="0" smtClean="0">
                <a:latin typeface="Calibri"/>
                <a:cs typeface="Calibri"/>
              </a:rPr>
              <a:t>tissue</a:t>
            </a:r>
            <a:r>
              <a:rPr lang="en-US" sz="3200" spc="-5" dirty="0" smtClean="0">
                <a:latin typeface="Calibri"/>
                <a:cs typeface="Calibri"/>
              </a:rPr>
              <a:t>s</a:t>
            </a:r>
            <a:r>
              <a:rPr sz="3200" spc="-5" dirty="0" smtClean="0">
                <a:latin typeface="Calibri"/>
                <a:cs typeface="Calibri"/>
              </a:rPr>
              <a:t> die</a:t>
            </a:r>
            <a:r>
              <a:rPr lang="en-US" sz="3200" spc="-5" dirty="0" smtClean="0">
                <a:latin typeface="Calibri"/>
                <a:cs typeface="Calibri"/>
              </a:rPr>
              <a:t>,</a:t>
            </a:r>
            <a:r>
              <a:rPr sz="3200" spc="-5" dirty="0" smtClean="0">
                <a:latin typeface="Calibri"/>
                <a:cs typeface="Calibri"/>
              </a:rPr>
              <a:t> </a:t>
            </a:r>
            <a:r>
              <a:rPr sz="3200" spc="-10" dirty="0">
                <a:latin typeface="Calibri"/>
                <a:cs typeface="Calibri"/>
              </a:rPr>
              <a:t>creating </a:t>
            </a:r>
            <a:r>
              <a:rPr sz="3200" dirty="0">
                <a:latin typeface="Calibri"/>
                <a:cs typeface="Calibri"/>
              </a:rPr>
              <a:t>a  </a:t>
            </a:r>
            <a:r>
              <a:rPr lang="en-US" sz="3200" spc="-5" dirty="0" smtClean="0">
                <a:latin typeface="Calibri"/>
                <a:cs typeface="Calibri"/>
              </a:rPr>
              <a:t>space</a:t>
            </a:r>
            <a:r>
              <a:rPr sz="3200" spc="-5" dirty="0" smtClean="0">
                <a:latin typeface="Calibri"/>
                <a:cs typeface="Calibri"/>
              </a:rPr>
              <a:t> </a:t>
            </a:r>
            <a:r>
              <a:rPr sz="3200" spc="-5" dirty="0">
                <a:latin typeface="Calibri"/>
                <a:cs typeface="Calibri"/>
              </a:rPr>
              <a:t>which </a:t>
            </a:r>
            <a:r>
              <a:rPr sz="3200" dirty="0">
                <a:latin typeface="Calibri"/>
                <a:cs typeface="Calibri"/>
              </a:rPr>
              <a:t>then </a:t>
            </a:r>
            <a:r>
              <a:rPr sz="3200" spc="-5" dirty="0">
                <a:latin typeface="Calibri"/>
                <a:cs typeface="Calibri"/>
              </a:rPr>
              <a:t>fills with pus </a:t>
            </a:r>
            <a:r>
              <a:rPr sz="3200" spc="-10" dirty="0">
                <a:latin typeface="Calibri"/>
                <a:cs typeface="Calibri"/>
              </a:rPr>
              <a:t>to </a:t>
            </a:r>
            <a:r>
              <a:rPr sz="3200" spc="-15" dirty="0">
                <a:latin typeface="Calibri"/>
                <a:cs typeface="Calibri"/>
              </a:rPr>
              <a:t>form </a:t>
            </a:r>
            <a:r>
              <a:rPr sz="3200" dirty="0">
                <a:latin typeface="Calibri"/>
                <a:cs typeface="Calibri"/>
              </a:rPr>
              <a:t>an </a:t>
            </a:r>
            <a:r>
              <a:rPr sz="3200" spc="-5" dirty="0">
                <a:latin typeface="Calibri"/>
                <a:cs typeface="Calibri"/>
              </a:rPr>
              <a:t>abscess. The pus </a:t>
            </a:r>
            <a:r>
              <a:rPr sz="3200" spc="-10" dirty="0">
                <a:latin typeface="Calibri"/>
                <a:cs typeface="Calibri"/>
              </a:rPr>
              <a:t>contains </a:t>
            </a:r>
            <a:r>
              <a:rPr sz="3200" dirty="0">
                <a:latin typeface="Calibri"/>
                <a:cs typeface="Calibri"/>
              </a:rPr>
              <a:t>a </a:t>
            </a:r>
            <a:r>
              <a:rPr sz="3200" spc="-5" dirty="0">
                <a:latin typeface="Calibri"/>
                <a:cs typeface="Calibri"/>
              </a:rPr>
              <a:t>mixture of  dead tissue, </a:t>
            </a:r>
            <a:r>
              <a:rPr sz="3200" spc="-10" dirty="0">
                <a:latin typeface="Calibri"/>
                <a:cs typeface="Calibri"/>
              </a:rPr>
              <a:t>white </a:t>
            </a:r>
            <a:r>
              <a:rPr sz="3200" spc="-5" dirty="0">
                <a:latin typeface="Calibri"/>
                <a:cs typeface="Calibri"/>
              </a:rPr>
              <a:t>blood cells </a:t>
            </a:r>
            <a:r>
              <a:rPr sz="3200" dirty="0">
                <a:latin typeface="Calibri"/>
                <a:cs typeface="Calibri"/>
              </a:rPr>
              <a:t>and</a:t>
            </a:r>
            <a:r>
              <a:rPr sz="3200" spc="90" dirty="0">
                <a:latin typeface="Calibri"/>
                <a:cs typeface="Calibri"/>
              </a:rPr>
              <a:t> </a:t>
            </a:r>
            <a:r>
              <a:rPr sz="3200" spc="-5" dirty="0">
                <a:latin typeface="Calibri"/>
                <a:cs typeface="Calibri"/>
              </a:rPr>
              <a:t>bacteria</a:t>
            </a:r>
            <a:r>
              <a:rPr sz="3200" spc="-5" dirty="0" smtClean="0">
                <a:latin typeface="Calibri"/>
                <a:cs typeface="Calibri"/>
              </a:rPr>
              <a:t>.</a:t>
            </a:r>
            <a:endParaRPr lang="en-US" sz="3200" spc="-5" dirty="0" smtClean="0">
              <a:latin typeface="Calibri"/>
              <a:cs typeface="Calibri"/>
            </a:endParaRPr>
          </a:p>
          <a:p>
            <a:pPr marL="355600" marR="219710" indent="-342900" algn="just">
              <a:spcBef>
                <a:spcPts val="434"/>
              </a:spcBef>
              <a:buFont typeface="Arial"/>
              <a:buChar char="•"/>
              <a:tabLst>
                <a:tab pos="355600" algn="l"/>
              </a:tabLst>
            </a:pPr>
            <a:endParaRPr sz="3200" dirty="0">
              <a:latin typeface="Calibri"/>
              <a:cs typeface="Calibri"/>
            </a:endParaRPr>
          </a:p>
        </p:txBody>
      </p:sp>
    </p:spTree>
    <p:extLst>
      <p:ext uri="{BB962C8B-B14F-4D97-AF65-F5344CB8AC3E}">
        <p14:creationId xmlns:p14="http://schemas.microsoft.com/office/powerpoint/2010/main" val="227435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197590" cy="4652010"/>
          </a:xfrm>
        </p:spPr>
        <p:txBody>
          <a:bodyPr>
            <a:noAutofit/>
          </a:bodyPr>
          <a:lstStyle/>
          <a:p>
            <a:pPr marL="355600" marR="95885" indent="-342900" algn="just">
              <a:lnSpc>
                <a:spcPct val="120000"/>
              </a:lnSpc>
              <a:spcBef>
                <a:spcPts val="415"/>
              </a:spcBef>
              <a:buFont typeface="Arial"/>
              <a:buChar char="•"/>
              <a:tabLst>
                <a:tab pos="355600" algn="l"/>
              </a:tabLst>
            </a:pPr>
            <a:r>
              <a:rPr lang="en-US" sz="3200" b="1" u="heavy" dirty="0">
                <a:uFill>
                  <a:solidFill>
                    <a:srgbClr val="000000"/>
                  </a:solidFill>
                </a:uFill>
                <a:cs typeface="Calibri"/>
              </a:rPr>
              <a:t>Internal abscesses</a:t>
            </a:r>
            <a:r>
              <a:rPr lang="en-US" sz="3200" b="1" dirty="0">
                <a:cs typeface="Calibri"/>
              </a:rPr>
              <a:t> </a:t>
            </a:r>
            <a:r>
              <a:rPr lang="en-US" sz="3200" dirty="0">
                <a:cs typeface="Calibri"/>
              </a:rPr>
              <a:t>often develop as a complication of an existing condition, such  as an infection elsewhere in your body. </a:t>
            </a:r>
            <a:r>
              <a:rPr lang="en-US" sz="3200" dirty="0" smtClean="0">
                <a:cs typeface="Calibri"/>
              </a:rPr>
              <a:t>For </a:t>
            </a:r>
            <a:r>
              <a:rPr lang="en-US" sz="3200" dirty="0">
                <a:cs typeface="Calibri"/>
              </a:rPr>
              <a:t>example, if the appendix bursts as a  result of </a:t>
            </a:r>
            <a:r>
              <a:rPr lang="en-US" sz="3200" u="heavy" dirty="0">
                <a:uFill>
                  <a:solidFill>
                    <a:srgbClr val="000000"/>
                  </a:solidFill>
                </a:uFill>
                <a:cs typeface="Calibri"/>
              </a:rPr>
              <a:t>appendicitis,</a:t>
            </a:r>
            <a:r>
              <a:rPr lang="en-US" sz="3200" dirty="0">
                <a:cs typeface="Calibri"/>
              </a:rPr>
              <a:t> bacteria can spread inside the abdomen and cause an abscess to form.</a:t>
            </a:r>
          </a:p>
          <a:p>
            <a:pPr marL="355600" marR="250825" indent="-342900" algn="just">
              <a:lnSpc>
                <a:spcPct val="120000"/>
              </a:lnSpc>
              <a:spcBef>
                <a:spcPts val="430"/>
              </a:spcBef>
              <a:buFont typeface="Arial"/>
              <a:buChar char="•"/>
              <a:tabLst>
                <a:tab pos="355600" algn="l"/>
              </a:tabLst>
            </a:pPr>
            <a:r>
              <a:rPr lang="en-US" sz="3200" dirty="0">
                <a:cs typeface="Calibri"/>
              </a:rPr>
              <a:t>The most </a:t>
            </a:r>
            <a:r>
              <a:rPr lang="en-US" sz="3200" b="1" u="heavy" dirty="0">
                <a:uFill>
                  <a:solidFill>
                    <a:srgbClr val="000000"/>
                  </a:solidFill>
                </a:uFill>
                <a:cs typeface="Calibri"/>
              </a:rPr>
              <a:t>common bacterial organism responsible</a:t>
            </a:r>
            <a:r>
              <a:rPr lang="en-US" sz="3200" b="1" dirty="0">
                <a:cs typeface="Calibri"/>
              </a:rPr>
              <a:t> </a:t>
            </a:r>
            <a:r>
              <a:rPr lang="en-US" sz="3200" dirty="0">
                <a:cs typeface="Calibri"/>
              </a:rPr>
              <a:t>for the development of skin  abscesses is </a:t>
            </a:r>
            <a:r>
              <a:rPr lang="en-US" sz="3200" i="1" dirty="0">
                <a:cs typeface="Calibri"/>
              </a:rPr>
              <a:t>Staphylococcus </a:t>
            </a:r>
            <a:r>
              <a:rPr lang="en-US" sz="3200" i="1" dirty="0" err="1" smtClean="0">
                <a:cs typeface="Calibri"/>
              </a:rPr>
              <a:t>aureus</a:t>
            </a:r>
            <a:endParaRPr lang="en-US" sz="3200" dirty="0"/>
          </a:p>
          <a:p>
            <a:pPr marL="355600" marR="250825" indent="-342900" algn="just">
              <a:lnSpc>
                <a:spcPct val="120000"/>
              </a:lnSpc>
              <a:spcBef>
                <a:spcPts val="430"/>
              </a:spcBef>
              <a:buFont typeface="Arial"/>
              <a:buChar char="•"/>
              <a:tabLst>
                <a:tab pos="355600" algn="l"/>
              </a:tabLst>
            </a:pPr>
            <a:r>
              <a:rPr lang="en-US" sz="3200" dirty="0" smtClean="0">
                <a:cs typeface="Calibri"/>
              </a:rPr>
              <a:t>With </a:t>
            </a:r>
            <a:r>
              <a:rPr lang="en-US" sz="3200" dirty="0">
                <a:cs typeface="Calibri"/>
              </a:rPr>
              <a:t>the emergence of methicillin-resistant </a:t>
            </a:r>
            <a:r>
              <a:rPr lang="en-US" sz="3200" i="1" dirty="0">
                <a:cs typeface="Calibri"/>
              </a:rPr>
              <a:t>Staphylococcus </a:t>
            </a:r>
            <a:r>
              <a:rPr lang="en-US" sz="3200" i="1" dirty="0" err="1">
                <a:cs typeface="Calibri"/>
              </a:rPr>
              <a:t>aureus</a:t>
            </a:r>
            <a:r>
              <a:rPr lang="en-US" sz="3200" i="1" dirty="0">
                <a:cs typeface="Calibri"/>
              </a:rPr>
              <a:t> </a:t>
            </a:r>
            <a:r>
              <a:rPr lang="en-US" sz="3200" dirty="0">
                <a:cs typeface="Calibri"/>
              </a:rPr>
              <a:t>(MRSA), health care providers must now consider this organism as the possible cause when a skin abscess is encountered.</a:t>
            </a:r>
          </a:p>
        </p:txBody>
      </p:sp>
    </p:spTree>
    <p:extLst>
      <p:ext uri="{BB962C8B-B14F-4D97-AF65-F5344CB8AC3E}">
        <p14:creationId xmlns:p14="http://schemas.microsoft.com/office/powerpoint/2010/main" val="4039720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52400"/>
            <a:ext cx="11658600" cy="6670416"/>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5" dirty="0">
                <a:latin typeface="Calibri"/>
                <a:cs typeface="Calibri"/>
              </a:rPr>
              <a:t>Pathophysiology</a:t>
            </a:r>
            <a:r>
              <a:rPr sz="3200" b="1" u="sng" spc="-15" dirty="0" smtClean="0">
                <a:latin typeface="Calibri"/>
                <a:cs typeface="Calibri"/>
              </a:rPr>
              <a:t>:</a:t>
            </a:r>
            <a:endParaRPr sz="3200" u="sng" dirty="0">
              <a:latin typeface="Calibri"/>
              <a:cs typeface="Calibri"/>
            </a:endParaRPr>
          </a:p>
          <a:p>
            <a:pPr marL="355600" marR="276860" indent="-342900">
              <a:spcBef>
                <a:spcPts val="525"/>
              </a:spcBef>
              <a:buFont typeface="Arial"/>
              <a:buChar char="•"/>
              <a:tabLst>
                <a:tab pos="354965" algn="l"/>
                <a:tab pos="355600" algn="l"/>
              </a:tabLst>
            </a:pPr>
            <a:r>
              <a:rPr lang="en-US" sz="3200" spc="-10" dirty="0" smtClean="0">
                <a:latin typeface="Calibri"/>
                <a:cs typeface="Calibri"/>
              </a:rPr>
              <a:t>Upon entry of t</a:t>
            </a:r>
            <a:r>
              <a:rPr sz="3200" spc="-10" dirty="0" smtClean="0">
                <a:latin typeface="Calibri"/>
                <a:cs typeface="Calibri"/>
              </a:rPr>
              <a:t>he </a:t>
            </a:r>
            <a:r>
              <a:rPr sz="3200" spc="-10" dirty="0">
                <a:latin typeface="Calibri"/>
                <a:cs typeface="Calibri"/>
              </a:rPr>
              <a:t>organisms </a:t>
            </a:r>
            <a:r>
              <a:rPr sz="3200" dirty="0">
                <a:latin typeface="Calibri"/>
                <a:cs typeface="Calibri"/>
              </a:rPr>
              <a:t>or </a:t>
            </a:r>
            <a:r>
              <a:rPr sz="3200" spc="-15" dirty="0">
                <a:latin typeface="Calibri"/>
                <a:cs typeface="Calibri"/>
              </a:rPr>
              <a:t>foreign </a:t>
            </a:r>
            <a:r>
              <a:rPr sz="3200" spc="-10" dirty="0" smtClean="0">
                <a:latin typeface="Calibri"/>
                <a:cs typeface="Calibri"/>
              </a:rPr>
              <a:t>materials</a:t>
            </a:r>
            <a:r>
              <a:rPr lang="en-US" sz="3200" spc="-10" dirty="0" smtClean="0">
                <a:latin typeface="Calibri"/>
                <a:cs typeface="Calibri"/>
              </a:rPr>
              <a:t>, </a:t>
            </a:r>
            <a:r>
              <a:rPr lang="en-US" sz="3200" i="1" spc="-15" dirty="0">
                <a:cs typeface="Calibri"/>
              </a:rPr>
              <a:t>Staphylococcus </a:t>
            </a:r>
            <a:r>
              <a:rPr lang="en-US" sz="3200" i="1" spc="-5" dirty="0" err="1" smtClean="0">
                <a:cs typeface="Calibri"/>
              </a:rPr>
              <a:t>aureus</a:t>
            </a:r>
            <a:r>
              <a:rPr lang="en-US" sz="3200" i="1" spc="-5" dirty="0" smtClean="0">
                <a:cs typeface="Calibri"/>
              </a:rPr>
              <a:t> for example</a:t>
            </a:r>
            <a:r>
              <a:rPr sz="3200" spc="-10" dirty="0" smtClean="0">
                <a:latin typeface="Calibri"/>
                <a:cs typeface="Calibri"/>
              </a:rPr>
              <a:t> </a:t>
            </a:r>
            <a:r>
              <a:rPr sz="3200" u="heavy" spc="-5" dirty="0" smtClean="0">
                <a:uFill>
                  <a:solidFill>
                    <a:srgbClr val="000000"/>
                  </a:solidFill>
                </a:uFill>
                <a:latin typeface="Calibri"/>
                <a:cs typeface="Calibri"/>
              </a:rPr>
              <a:t>kill</a:t>
            </a:r>
            <a:r>
              <a:rPr lang="en-US" sz="3200" u="heavy" spc="-5" dirty="0" smtClean="0">
                <a:uFill>
                  <a:solidFill>
                    <a:srgbClr val="000000"/>
                  </a:solidFill>
                </a:uFill>
                <a:latin typeface="Calibri"/>
                <a:cs typeface="Calibri"/>
              </a:rPr>
              <a:t>s</a:t>
            </a:r>
            <a:r>
              <a:rPr sz="3200" u="heavy" spc="-5" dirty="0" smtClean="0">
                <a:uFill>
                  <a:solidFill>
                    <a:srgbClr val="000000"/>
                  </a:solidFill>
                </a:uFill>
                <a:latin typeface="Calibri"/>
                <a:cs typeface="Calibri"/>
              </a:rPr>
              <a:t> </a:t>
            </a:r>
            <a:r>
              <a:rPr sz="3200" u="heavy" spc="-5" dirty="0">
                <a:uFill>
                  <a:solidFill>
                    <a:srgbClr val="000000"/>
                  </a:solidFill>
                </a:uFill>
                <a:latin typeface="Calibri"/>
                <a:cs typeface="Calibri"/>
              </a:rPr>
              <a:t>the </a:t>
            </a:r>
            <a:r>
              <a:rPr sz="3200" u="heavy" spc="-10" dirty="0">
                <a:uFill>
                  <a:solidFill>
                    <a:srgbClr val="000000"/>
                  </a:solidFill>
                </a:uFill>
                <a:latin typeface="Calibri"/>
                <a:cs typeface="Calibri"/>
              </a:rPr>
              <a:t>local </a:t>
            </a:r>
            <a:r>
              <a:rPr sz="3200" u="heavy" spc="-5" dirty="0">
                <a:uFill>
                  <a:solidFill>
                    <a:srgbClr val="000000"/>
                  </a:solidFill>
                </a:uFill>
                <a:latin typeface="Calibri"/>
                <a:cs typeface="Calibri"/>
              </a:rPr>
              <a:t>cells</a:t>
            </a:r>
            <a:r>
              <a:rPr sz="3200" spc="-5" dirty="0">
                <a:latin typeface="Calibri"/>
                <a:cs typeface="Calibri"/>
              </a:rPr>
              <a:t>, resulting in  the </a:t>
            </a:r>
            <a:r>
              <a:rPr sz="3200" u="heavy" spc="-10" dirty="0">
                <a:uFill>
                  <a:solidFill>
                    <a:srgbClr val="000000"/>
                  </a:solidFill>
                </a:uFill>
                <a:latin typeface="Calibri"/>
                <a:cs typeface="Calibri"/>
              </a:rPr>
              <a:t>release </a:t>
            </a:r>
            <a:r>
              <a:rPr sz="3200" u="heavy" spc="-5" dirty="0">
                <a:uFill>
                  <a:solidFill>
                    <a:srgbClr val="000000"/>
                  </a:solidFill>
                </a:uFill>
                <a:latin typeface="Calibri"/>
                <a:cs typeface="Calibri"/>
              </a:rPr>
              <a:t>of cytokines</a:t>
            </a:r>
            <a:r>
              <a:rPr sz="3200" spc="-5" dirty="0">
                <a:latin typeface="Calibri"/>
                <a:cs typeface="Calibri"/>
              </a:rPr>
              <a:t>. </a:t>
            </a:r>
            <a:endParaRPr lang="en-US" sz="3200" spc="-5" dirty="0" smtClean="0">
              <a:latin typeface="Calibri"/>
              <a:cs typeface="Calibri"/>
            </a:endParaRPr>
          </a:p>
          <a:p>
            <a:pPr marL="355600" marR="276860" indent="-342900">
              <a:spcBef>
                <a:spcPts val="525"/>
              </a:spcBef>
              <a:buFont typeface="Arial"/>
              <a:buChar char="•"/>
              <a:tabLst>
                <a:tab pos="354965" algn="l"/>
                <a:tab pos="355600" algn="l"/>
              </a:tabLst>
            </a:pPr>
            <a:r>
              <a:rPr sz="3200" spc="-10" dirty="0" smtClean="0">
                <a:latin typeface="Calibri"/>
                <a:cs typeface="Calibri"/>
              </a:rPr>
              <a:t>The </a:t>
            </a:r>
            <a:r>
              <a:rPr sz="3200" spc="-10" dirty="0">
                <a:latin typeface="Calibri"/>
                <a:cs typeface="Calibri"/>
              </a:rPr>
              <a:t>cytokines </a:t>
            </a:r>
            <a:r>
              <a:rPr sz="3200" u="heavy" spc="-5" dirty="0">
                <a:uFill>
                  <a:solidFill>
                    <a:srgbClr val="000000"/>
                  </a:solidFill>
                </a:uFill>
                <a:latin typeface="Calibri"/>
                <a:cs typeface="Calibri"/>
              </a:rPr>
              <a:t>trigger an </a:t>
            </a:r>
            <a:r>
              <a:rPr sz="3200" u="heavy" spc="-10" dirty="0">
                <a:uFill>
                  <a:solidFill>
                    <a:srgbClr val="000000"/>
                  </a:solidFill>
                </a:uFill>
                <a:latin typeface="Calibri"/>
                <a:cs typeface="Calibri"/>
              </a:rPr>
              <a:t>inflammatory  </a:t>
            </a:r>
            <a:r>
              <a:rPr sz="3200" u="heavy" spc="-5" dirty="0">
                <a:uFill>
                  <a:solidFill>
                    <a:srgbClr val="000000"/>
                  </a:solidFill>
                </a:uFill>
                <a:latin typeface="Calibri"/>
                <a:cs typeface="Calibri"/>
              </a:rPr>
              <a:t>response,</a:t>
            </a:r>
            <a:r>
              <a:rPr sz="3200" spc="-5" dirty="0">
                <a:latin typeface="Calibri"/>
                <a:cs typeface="Calibri"/>
              </a:rPr>
              <a:t> which </a:t>
            </a:r>
            <a:r>
              <a:rPr sz="3200" spc="-20" dirty="0">
                <a:latin typeface="Calibri"/>
                <a:cs typeface="Calibri"/>
              </a:rPr>
              <a:t>draws </a:t>
            </a:r>
            <a:r>
              <a:rPr sz="3200" u="heavy" spc="-15" dirty="0">
                <a:uFill>
                  <a:solidFill>
                    <a:srgbClr val="000000"/>
                  </a:solidFill>
                </a:uFill>
                <a:latin typeface="Calibri"/>
                <a:cs typeface="Calibri"/>
              </a:rPr>
              <a:t>large numbers </a:t>
            </a:r>
            <a:r>
              <a:rPr sz="3200" u="heavy" spc="-5" dirty="0">
                <a:uFill>
                  <a:solidFill>
                    <a:srgbClr val="000000"/>
                  </a:solidFill>
                </a:uFill>
                <a:latin typeface="Calibri"/>
                <a:cs typeface="Calibri"/>
              </a:rPr>
              <a:t>of </a:t>
            </a:r>
            <a:r>
              <a:rPr sz="3200" u="heavy" spc="-10" dirty="0">
                <a:uFill>
                  <a:solidFill>
                    <a:srgbClr val="000000"/>
                  </a:solidFill>
                </a:uFill>
                <a:latin typeface="Calibri"/>
                <a:cs typeface="Calibri"/>
              </a:rPr>
              <a:t>white </a:t>
            </a:r>
            <a:r>
              <a:rPr sz="3200" u="heavy" spc="-5" dirty="0">
                <a:uFill>
                  <a:solidFill>
                    <a:srgbClr val="000000"/>
                  </a:solidFill>
                </a:uFill>
                <a:latin typeface="Calibri"/>
                <a:cs typeface="Calibri"/>
              </a:rPr>
              <a:t>blood cells</a:t>
            </a:r>
            <a:r>
              <a:rPr sz="3200" spc="-5" dirty="0">
                <a:latin typeface="Calibri"/>
                <a:cs typeface="Calibri"/>
              </a:rPr>
              <a:t> </a:t>
            </a:r>
            <a:r>
              <a:rPr sz="3200" spc="-20" dirty="0">
                <a:latin typeface="Calibri"/>
                <a:cs typeface="Calibri"/>
              </a:rPr>
              <a:t>to </a:t>
            </a:r>
            <a:r>
              <a:rPr sz="3200" spc="-5" dirty="0">
                <a:latin typeface="Calibri"/>
                <a:cs typeface="Calibri"/>
              </a:rPr>
              <a:t>the  </a:t>
            </a:r>
            <a:r>
              <a:rPr sz="3200" spc="-10" dirty="0">
                <a:latin typeface="Calibri"/>
                <a:cs typeface="Calibri"/>
              </a:rPr>
              <a:t>area </a:t>
            </a:r>
            <a:r>
              <a:rPr sz="3200" spc="-5" dirty="0">
                <a:latin typeface="Calibri"/>
                <a:cs typeface="Calibri"/>
              </a:rPr>
              <a:t>and </a:t>
            </a:r>
            <a:r>
              <a:rPr sz="3200" u="heavy" spc="-5" dirty="0">
                <a:uFill>
                  <a:solidFill>
                    <a:srgbClr val="000000"/>
                  </a:solidFill>
                </a:uFill>
                <a:latin typeface="Calibri"/>
                <a:cs typeface="Calibri"/>
              </a:rPr>
              <a:t>increases the regional blood</a:t>
            </a:r>
            <a:r>
              <a:rPr sz="3200" u="heavy" spc="-25" dirty="0">
                <a:uFill>
                  <a:solidFill>
                    <a:srgbClr val="000000"/>
                  </a:solidFill>
                </a:uFill>
                <a:latin typeface="Calibri"/>
                <a:cs typeface="Calibri"/>
              </a:rPr>
              <a:t> </a:t>
            </a:r>
            <a:r>
              <a:rPr sz="3200" u="heavy" spc="-35" dirty="0">
                <a:uFill>
                  <a:solidFill>
                    <a:srgbClr val="000000"/>
                  </a:solidFill>
                </a:uFill>
                <a:latin typeface="Calibri"/>
                <a:cs typeface="Calibri"/>
              </a:rPr>
              <a:t>flow.</a:t>
            </a:r>
            <a:endParaRPr sz="3200" dirty="0">
              <a:latin typeface="Calibri"/>
              <a:cs typeface="Calibri"/>
            </a:endParaRPr>
          </a:p>
          <a:p>
            <a:pPr marL="355600" marR="5080" indent="-342900">
              <a:spcBef>
                <a:spcPts val="535"/>
              </a:spcBef>
              <a:buFont typeface="Arial"/>
              <a:buChar char="•"/>
              <a:tabLst>
                <a:tab pos="354965" algn="l"/>
                <a:tab pos="355600" algn="l"/>
              </a:tabLst>
            </a:pPr>
            <a:r>
              <a:rPr sz="3200" b="1" u="heavy" spc="-10" dirty="0" smtClean="0">
                <a:uFill>
                  <a:solidFill>
                    <a:srgbClr val="000000"/>
                  </a:solidFill>
                </a:uFill>
                <a:latin typeface="Calibri"/>
                <a:cs typeface="Calibri"/>
              </a:rPr>
              <a:t>The </a:t>
            </a:r>
            <a:r>
              <a:rPr sz="3200" b="1" u="heavy" spc="-10" dirty="0">
                <a:uFill>
                  <a:solidFill>
                    <a:srgbClr val="000000"/>
                  </a:solidFill>
                </a:uFill>
                <a:latin typeface="Calibri"/>
                <a:cs typeface="Calibri"/>
              </a:rPr>
              <a:t>final </a:t>
            </a:r>
            <a:r>
              <a:rPr sz="3200" b="1" u="heavy" spc="-15" dirty="0">
                <a:uFill>
                  <a:solidFill>
                    <a:srgbClr val="000000"/>
                  </a:solidFill>
                </a:uFill>
                <a:latin typeface="Calibri"/>
                <a:cs typeface="Calibri"/>
              </a:rPr>
              <a:t>structure </a:t>
            </a:r>
            <a:r>
              <a:rPr sz="3200" b="1" u="heavy" spc="-5" dirty="0">
                <a:uFill>
                  <a:solidFill>
                    <a:srgbClr val="000000"/>
                  </a:solidFill>
                </a:uFill>
                <a:latin typeface="Calibri"/>
                <a:cs typeface="Calibri"/>
              </a:rPr>
              <a:t>of </a:t>
            </a:r>
            <a:r>
              <a:rPr sz="3200" b="1" u="heavy" spc="-10" dirty="0">
                <a:uFill>
                  <a:solidFill>
                    <a:srgbClr val="000000"/>
                  </a:solidFill>
                </a:uFill>
                <a:latin typeface="Calibri"/>
                <a:cs typeface="Calibri"/>
              </a:rPr>
              <a:t>the </a:t>
            </a:r>
            <a:r>
              <a:rPr sz="3200" b="1" u="heavy" spc="-5" dirty="0">
                <a:uFill>
                  <a:solidFill>
                    <a:srgbClr val="000000"/>
                  </a:solidFill>
                </a:uFill>
                <a:latin typeface="Calibri"/>
                <a:cs typeface="Calibri"/>
              </a:rPr>
              <a:t>abscess</a:t>
            </a:r>
            <a:r>
              <a:rPr sz="3200" b="1" spc="-5" dirty="0">
                <a:latin typeface="Calibri"/>
                <a:cs typeface="Calibri"/>
              </a:rPr>
              <a:t> </a:t>
            </a:r>
            <a:r>
              <a:rPr sz="3200" spc="-5" dirty="0">
                <a:latin typeface="Calibri"/>
                <a:cs typeface="Calibri"/>
              </a:rPr>
              <a:t>is an </a:t>
            </a:r>
            <a:r>
              <a:rPr sz="3200" b="1" spc="-5" dirty="0">
                <a:latin typeface="Calibri"/>
                <a:cs typeface="Calibri"/>
              </a:rPr>
              <a:t>abscess </a:t>
            </a:r>
            <a:r>
              <a:rPr sz="3200" b="1" spc="-10" dirty="0">
                <a:latin typeface="Calibri"/>
                <a:cs typeface="Calibri"/>
              </a:rPr>
              <a:t>wall, </a:t>
            </a:r>
            <a:r>
              <a:rPr sz="3200" b="1" spc="-5" dirty="0">
                <a:latin typeface="Calibri"/>
                <a:cs typeface="Calibri"/>
              </a:rPr>
              <a:t>or </a:t>
            </a:r>
            <a:r>
              <a:rPr sz="3200" b="1" spc="-10" dirty="0">
                <a:latin typeface="Calibri"/>
                <a:cs typeface="Calibri"/>
              </a:rPr>
              <a:t>capsule</a:t>
            </a:r>
            <a:r>
              <a:rPr sz="3200" spc="-10" dirty="0">
                <a:latin typeface="Calibri"/>
                <a:cs typeface="Calibri"/>
              </a:rPr>
              <a:t>,  that </a:t>
            </a:r>
            <a:r>
              <a:rPr sz="3200" spc="-5" dirty="0">
                <a:latin typeface="Calibri"/>
                <a:cs typeface="Calibri"/>
              </a:rPr>
              <a:t>is </a:t>
            </a:r>
            <a:r>
              <a:rPr sz="3200" spc="-15" dirty="0">
                <a:latin typeface="Calibri"/>
                <a:cs typeface="Calibri"/>
              </a:rPr>
              <a:t>formed </a:t>
            </a:r>
            <a:r>
              <a:rPr sz="3200" spc="-10" dirty="0">
                <a:latin typeface="Calibri"/>
                <a:cs typeface="Calibri"/>
              </a:rPr>
              <a:t>by </a:t>
            </a:r>
            <a:r>
              <a:rPr sz="3200" spc="-5" dirty="0">
                <a:latin typeface="Calibri"/>
                <a:cs typeface="Calibri"/>
              </a:rPr>
              <a:t>the adjacent </a:t>
            </a:r>
            <a:r>
              <a:rPr sz="3200" spc="-10" dirty="0">
                <a:latin typeface="Calibri"/>
                <a:cs typeface="Calibri"/>
              </a:rPr>
              <a:t>healthy </a:t>
            </a:r>
            <a:r>
              <a:rPr sz="3200" spc="-5" dirty="0">
                <a:latin typeface="Calibri"/>
                <a:cs typeface="Calibri"/>
              </a:rPr>
              <a:t>cells in an </a:t>
            </a:r>
            <a:r>
              <a:rPr sz="3200" spc="-20" dirty="0">
                <a:latin typeface="Calibri"/>
                <a:cs typeface="Calibri"/>
              </a:rPr>
              <a:t>attempt to </a:t>
            </a:r>
            <a:r>
              <a:rPr sz="3200" spc="-25" dirty="0">
                <a:latin typeface="Calibri"/>
                <a:cs typeface="Calibri"/>
              </a:rPr>
              <a:t>keep  </a:t>
            </a:r>
            <a:r>
              <a:rPr sz="3200" spc="-5" dirty="0">
                <a:latin typeface="Calibri"/>
                <a:cs typeface="Calibri"/>
              </a:rPr>
              <a:t>the </a:t>
            </a:r>
            <a:r>
              <a:rPr sz="3200" spc="-10" dirty="0">
                <a:latin typeface="Calibri"/>
                <a:cs typeface="Calibri"/>
              </a:rPr>
              <a:t>pus </a:t>
            </a:r>
            <a:r>
              <a:rPr sz="3200" spc="-15" dirty="0">
                <a:latin typeface="Calibri"/>
                <a:cs typeface="Calibri"/>
              </a:rPr>
              <a:t>from infecting </a:t>
            </a:r>
            <a:r>
              <a:rPr sz="3200" spc="-5" dirty="0">
                <a:latin typeface="Calibri"/>
                <a:cs typeface="Calibri"/>
              </a:rPr>
              <a:t>neighboring </a:t>
            </a:r>
            <a:r>
              <a:rPr sz="3200" spc="-10" dirty="0">
                <a:latin typeface="Calibri"/>
                <a:cs typeface="Calibri"/>
              </a:rPr>
              <a:t>structures. </a:t>
            </a:r>
            <a:endParaRPr lang="en-US" sz="3200" spc="-10" dirty="0" smtClean="0">
              <a:latin typeface="Calibri"/>
              <a:cs typeface="Calibri"/>
            </a:endParaRPr>
          </a:p>
          <a:p>
            <a:pPr marL="355600" marR="5080" indent="-342900">
              <a:spcBef>
                <a:spcPts val="535"/>
              </a:spcBef>
              <a:buFont typeface="Arial"/>
              <a:buChar char="•"/>
              <a:tabLst>
                <a:tab pos="354965" algn="l"/>
                <a:tab pos="355600" algn="l"/>
              </a:tabLst>
            </a:pPr>
            <a:r>
              <a:rPr sz="3200" spc="-40" dirty="0" smtClean="0">
                <a:latin typeface="Calibri"/>
                <a:cs typeface="Calibri"/>
              </a:rPr>
              <a:t>However</a:t>
            </a:r>
            <a:r>
              <a:rPr sz="3200" spc="-40" dirty="0">
                <a:latin typeface="Calibri"/>
                <a:cs typeface="Calibri"/>
              </a:rPr>
              <a:t>, </a:t>
            </a:r>
            <a:r>
              <a:rPr sz="3200" spc="-10" dirty="0">
                <a:latin typeface="Calibri"/>
                <a:cs typeface="Calibri"/>
              </a:rPr>
              <a:t>such  encapsulation tends </a:t>
            </a:r>
            <a:r>
              <a:rPr sz="3200" spc="-20" dirty="0">
                <a:latin typeface="Calibri"/>
                <a:cs typeface="Calibri"/>
              </a:rPr>
              <a:t>to </a:t>
            </a:r>
            <a:r>
              <a:rPr sz="3200" spc="-15" dirty="0">
                <a:latin typeface="Calibri"/>
                <a:cs typeface="Calibri"/>
              </a:rPr>
              <a:t>prevent </a:t>
            </a:r>
            <a:r>
              <a:rPr sz="3200" spc="-5" dirty="0">
                <a:latin typeface="Calibri"/>
                <a:cs typeface="Calibri"/>
              </a:rPr>
              <a:t>immune cells </a:t>
            </a:r>
            <a:r>
              <a:rPr sz="3200" spc="-15" dirty="0">
                <a:latin typeface="Calibri"/>
                <a:cs typeface="Calibri"/>
              </a:rPr>
              <a:t>from attacking  </a:t>
            </a:r>
            <a:r>
              <a:rPr sz="3200" spc="-10" dirty="0">
                <a:latin typeface="Calibri"/>
                <a:cs typeface="Calibri"/>
              </a:rPr>
              <a:t>bacteria </a:t>
            </a:r>
            <a:r>
              <a:rPr sz="3200" spc="-5" dirty="0">
                <a:latin typeface="Calibri"/>
                <a:cs typeface="Calibri"/>
              </a:rPr>
              <a:t>in the </a:t>
            </a:r>
            <a:r>
              <a:rPr sz="3200" spc="-10" dirty="0">
                <a:latin typeface="Calibri"/>
                <a:cs typeface="Calibri"/>
              </a:rPr>
              <a:t>pus, </a:t>
            </a:r>
            <a:r>
              <a:rPr sz="3200" dirty="0">
                <a:latin typeface="Calibri"/>
                <a:cs typeface="Calibri"/>
              </a:rPr>
              <a:t>or </a:t>
            </a:r>
            <a:r>
              <a:rPr sz="3200" spc="-15" dirty="0">
                <a:latin typeface="Calibri"/>
                <a:cs typeface="Calibri"/>
              </a:rPr>
              <a:t>from </a:t>
            </a:r>
            <a:r>
              <a:rPr sz="3200" spc="-5" dirty="0">
                <a:latin typeface="Calibri"/>
                <a:cs typeface="Calibri"/>
              </a:rPr>
              <a:t>reaching the </a:t>
            </a:r>
            <a:r>
              <a:rPr sz="3200" spc="-10" dirty="0">
                <a:latin typeface="Calibri"/>
                <a:cs typeface="Calibri"/>
              </a:rPr>
              <a:t>causative organism </a:t>
            </a:r>
            <a:r>
              <a:rPr sz="3200" dirty="0">
                <a:latin typeface="Calibri"/>
                <a:cs typeface="Calibri"/>
              </a:rPr>
              <a:t>or  </a:t>
            </a:r>
            <a:r>
              <a:rPr sz="3200" spc="-15" dirty="0">
                <a:latin typeface="Calibri"/>
                <a:cs typeface="Calibri"/>
              </a:rPr>
              <a:t>foreign</a:t>
            </a:r>
            <a:r>
              <a:rPr sz="3200" spc="-5" dirty="0">
                <a:latin typeface="Calibri"/>
                <a:cs typeface="Calibri"/>
              </a:rPr>
              <a:t> object.</a:t>
            </a:r>
            <a:endParaRPr sz="3200" dirty="0">
              <a:latin typeface="Calibri"/>
              <a:cs typeface="Calibri"/>
            </a:endParaRPr>
          </a:p>
        </p:txBody>
      </p:sp>
    </p:spTree>
    <p:extLst>
      <p:ext uri="{BB962C8B-B14F-4D97-AF65-F5344CB8AC3E}">
        <p14:creationId xmlns:p14="http://schemas.microsoft.com/office/powerpoint/2010/main" val="32320539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8323" y="252644"/>
            <a:ext cx="10579100" cy="5895203"/>
          </a:xfrm>
          <a:prstGeom prst="rect">
            <a:avLst/>
          </a:prstGeom>
        </p:spPr>
        <p:txBody>
          <a:bodyPr vert="horz" wrap="square" lIns="0" tIns="110489" rIns="0" bIns="0" rtlCol="0">
            <a:spAutoFit/>
          </a:bodyPr>
          <a:lstStyle/>
          <a:p>
            <a:pPr marL="12700">
              <a:spcBef>
                <a:spcPts val="869"/>
              </a:spcBef>
              <a:tabLst>
                <a:tab pos="354965" algn="l"/>
                <a:tab pos="355600" algn="l"/>
              </a:tabLst>
            </a:pPr>
            <a:r>
              <a:rPr lang="en-US" sz="3200" b="1" spc="-15" dirty="0" smtClean="0">
                <a:latin typeface="Calibri"/>
                <a:cs typeface="Calibri"/>
              </a:rPr>
              <a:t>Signs and </a:t>
            </a:r>
            <a:r>
              <a:rPr sz="3200" b="1" spc="-15" dirty="0" smtClean="0">
                <a:latin typeface="Calibri"/>
                <a:cs typeface="Calibri"/>
              </a:rPr>
              <a:t>Symptoms</a:t>
            </a:r>
            <a:r>
              <a:rPr lang="en-US" sz="3200" b="1" spc="-15" dirty="0" smtClean="0">
                <a:latin typeface="Calibri"/>
                <a:cs typeface="Calibri"/>
              </a:rPr>
              <a:t> of skin abscesses:</a:t>
            </a:r>
          </a:p>
          <a:p>
            <a:pPr marL="355600" indent="-342900">
              <a:spcBef>
                <a:spcPts val="869"/>
              </a:spcBef>
              <a:buFont typeface="Arial"/>
              <a:buChar char="•"/>
              <a:tabLst>
                <a:tab pos="354965" algn="l"/>
                <a:tab pos="355600" algn="l"/>
              </a:tabLst>
            </a:pPr>
            <a:endParaRPr lang="en-US" sz="3200" b="1" spc="-15" dirty="0" smtClean="0">
              <a:latin typeface="Calibri"/>
              <a:cs typeface="Calibri"/>
            </a:endParaRPr>
          </a:p>
          <a:p>
            <a:pPr marL="355600" indent="-342900">
              <a:spcBef>
                <a:spcPts val="869"/>
              </a:spcBef>
              <a:buFont typeface="Arial"/>
              <a:buChar char="•"/>
              <a:tabLst>
                <a:tab pos="354965" algn="l"/>
                <a:tab pos="355600" algn="l"/>
              </a:tabLst>
            </a:pPr>
            <a:r>
              <a:rPr sz="3200" dirty="0" smtClean="0">
                <a:latin typeface="Calibri"/>
                <a:cs typeface="Calibri"/>
              </a:rPr>
              <a:t>A </a:t>
            </a:r>
            <a:r>
              <a:rPr sz="3200" spc="-5" dirty="0">
                <a:latin typeface="Calibri"/>
                <a:cs typeface="Calibri"/>
              </a:rPr>
              <a:t>skin </a:t>
            </a:r>
            <a:r>
              <a:rPr sz="3200" dirty="0">
                <a:latin typeface="Calibri"/>
                <a:cs typeface="Calibri"/>
              </a:rPr>
              <a:t>abscess </a:t>
            </a:r>
            <a:r>
              <a:rPr sz="3200" spc="-10" dirty="0">
                <a:latin typeface="Calibri"/>
                <a:cs typeface="Calibri"/>
              </a:rPr>
              <a:t>often appears </a:t>
            </a:r>
            <a:r>
              <a:rPr sz="3200" dirty="0">
                <a:latin typeface="Calibri"/>
                <a:cs typeface="Calibri"/>
              </a:rPr>
              <a:t>as a </a:t>
            </a:r>
            <a:r>
              <a:rPr sz="3200" b="1" spc="-5" dirty="0">
                <a:latin typeface="Calibri"/>
                <a:cs typeface="Calibri"/>
              </a:rPr>
              <a:t>swollen</a:t>
            </a:r>
            <a:r>
              <a:rPr sz="3200" spc="-5" dirty="0">
                <a:latin typeface="Calibri"/>
                <a:cs typeface="Calibri"/>
              </a:rPr>
              <a:t>,  </a:t>
            </a:r>
            <a:r>
              <a:rPr sz="3200" b="1" spc="-5" dirty="0">
                <a:latin typeface="Calibri"/>
                <a:cs typeface="Calibri"/>
              </a:rPr>
              <a:t>pus-filled </a:t>
            </a:r>
            <a:r>
              <a:rPr sz="3200" b="1" dirty="0">
                <a:latin typeface="Calibri"/>
                <a:cs typeface="Calibri"/>
              </a:rPr>
              <a:t>lump </a:t>
            </a:r>
            <a:r>
              <a:rPr sz="3200" b="1" spc="-5" dirty="0">
                <a:latin typeface="Calibri"/>
                <a:cs typeface="Calibri"/>
              </a:rPr>
              <a:t>under </a:t>
            </a:r>
            <a:r>
              <a:rPr sz="3200" b="1" dirty="0">
                <a:latin typeface="Calibri"/>
                <a:cs typeface="Calibri"/>
              </a:rPr>
              <a:t>the </a:t>
            </a:r>
            <a:r>
              <a:rPr sz="3200" b="1" spc="-10" dirty="0">
                <a:latin typeface="Calibri"/>
                <a:cs typeface="Calibri"/>
              </a:rPr>
              <a:t>surface </a:t>
            </a:r>
            <a:r>
              <a:rPr sz="3200" b="1" dirty="0">
                <a:latin typeface="Calibri"/>
                <a:cs typeface="Calibri"/>
              </a:rPr>
              <a:t>of </a:t>
            </a:r>
            <a:r>
              <a:rPr sz="3200" b="1" spc="5" dirty="0">
                <a:latin typeface="Calibri"/>
                <a:cs typeface="Calibri"/>
              </a:rPr>
              <a:t>the</a:t>
            </a:r>
            <a:r>
              <a:rPr sz="3200" b="1" spc="-90" dirty="0">
                <a:latin typeface="Calibri"/>
                <a:cs typeface="Calibri"/>
              </a:rPr>
              <a:t> </a:t>
            </a:r>
            <a:r>
              <a:rPr sz="3200" b="1" dirty="0">
                <a:latin typeface="Calibri"/>
                <a:cs typeface="Calibri"/>
              </a:rPr>
              <a:t>skin</a:t>
            </a:r>
            <a:r>
              <a:rPr sz="3200" b="1" dirty="0" smtClean="0">
                <a:latin typeface="Calibri"/>
                <a:cs typeface="Calibri"/>
              </a:rPr>
              <a:t>.</a:t>
            </a:r>
            <a:endParaRPr lang="en-US" sz="3200" b="1" dirty="0" smtClean="0">
              <a:latin typeface="Calibri"/>
              <a:cs typeface="Calibri"/>
            </a:endParaRPr>
          </a:p>
          <a:p>
            <a:pPr marL="355600" indent="-342900">
              <a:spcBef>
                <a:spcPts val="869"/>
              </a:spcBef>
              <a:buFont typeface="Arial"/>
              <a:buChar char="•"/>
              <a:tabLst>
                <a:tab pos="354965" algn="l"/>
                <a:tab pos="355600" algn="l"/>
              </a:tabLst>
            </a:pPr>
            <a:r>
              <a:rPr lang="en-US" sz="3200" b="1" dirty="0" smtClean="0">
                <a:latin typeface="Calibri"/>
                <a:cs typeface="Calibri"/>
              </a:rPr>
              <a:t>Body malaise</a:t>
            </a:r>
            <a:endParaRPr sz="3200" dirty="0">
              <a:latin typeface="Calibri"/>
              <a:cs typeface="Calibri"/>
            </a:endParaRPr>
          </a:p>
          <a:p>
            <a:pPr marL="355600" marR="185420" indent="-342900">
              <a:spcBef>
                <a:spcPts val="770"/>
              </a:spcBef>
              <a:buFont typeface="Arial"/>
              <a:buChar char="•"/>
              <a:tabLst>
                <a:tab pos="354965" algn="l"/>
                <a:tab pos="355600" algn="l"/>
              </a:tabLst>
            </a:pPr>
            <a:r>
              <a:rPr lang="en-US" sz="3200" u="heavy" spc="-5" dirty="0" smtClean="0">
                <a:uFill>
                  <a:solidFill>
                    <a:srgbClr val="000000"/>
                  </a:solidFill>
                </a:uFill>
                <a:latin typeface="Calibri"/>
                <a:cs typeface="Calibri"/>
              </a:rPr>
              <a:t>O</a:t>
            </a:r>
            <a:r>
              <a:rPr sz="3200" u="heavy" spc="-5" dirty="0" smtClean="0">
                <a:uFill>
                  <a:solidFill>
                    <a:srgbClr val="000000"/>
                  </a:solidFill>
                </a:uFill>
                <a:latin typeface="Calibri"/>
                <a:cs typeface="Calibri"/>
              </a:rPr>
              <a:t>ther </a:t>
            </a:r>
            <a:r>
              <a:rPr sz="3200" u="heavy" spc="-20" dirty="0">
                <a:uFill>
                  <a:solidFill>
                    <a:srgbClr val="000000"/>
                  </a:solidFill>
                </a:uFill>
                <a:latin typeface="Calibri"/>
                <a:cs typeface="Calibri"/>
              </a:rPr>
              <a:t>symptoms </a:t>
            </a:r>
            <a:r>
              <a:rPr sz="3200" u="heavy" dirty="0">
                <a:uFill>
                  <a:solidFill>
                    <a:srgbClr val="000000"/>
                  </a:solidFill>
                </a:uFill>
                <a:latin typeface="Calibri"/>
                <a:cs typeface="Calibri"/>
              </a:rPr>
              <a:t>of an  </a:t>
            </a:r>
            <a:r>
              <a:rPr sz="3200" u="heavy" spc="-15" dirty="0">
                <a:uFill>
                  <a:solidFill>
                    <a:srgbClr val="000000"/>
                  </a:solidFill>
                </a:uFill>
                <a:latin typeface="Calibri"/>
                <a:cs typeface="Calibri"/>
              </a:rPr>
              <a:t>infection</a:t>
            </a:r>
            <a:r>
              <a:rPr sz="3200" spc="-15" dirty="0">
                <a:latin typeface="Calibri"/>
                <a:cs typeface="Calibri"/>
              </a:rPr>
              <a:t>, </a:t>
            </a:r>
            <a:r>
              <a:rPr sz="3200" spc="-5" dirty="0">
                <a:latin typeface="Calibri"/>
                <a:cs typeface="Calibri"/>
              </a:rPr>
              <a:t>such </a:t>
            </a:r>
            <a:r>
              <a:rPr sz="3200" dirty="0">
                <a:latin typeface="Calibri"/>
                <a:cs typeface="Calibri"/>
              </a:rPr>
              <a:t>as a </a:t>
            </a:r>
            <a:r>
              <a:rPr sz="3200" b="1" spc="-20" dirty="0" smtClean="0">
                <a:latin typeface="Calibri"/>
                <a:cs typeface="Calibri"/>
              </a:rPr>
              <a:t>fever</a:t>
            </a:r>
            <a:r>
              <a:rPr lang="en-US" sz="3200" b="1" spc="-20" dirty="0" smtClean="0">
                <a:latin typeface="Calibri"/>
                <a:cs typeface="Calibri"/>
              </a:rPr>
              <a:t>, </a:t>
            </a:r>
          </a:p>
          <a:p>
            <a:pPr marL="355600" marR="185420" indent="-342900">
              <a:spcBef>
                <a:spcPts val="770"/>
              </a:spcBef>
              <a:buFont typeface="Arial"/>
              <a:buChar char="•"/>
              <a:tabLst>
                <a:tab pos="354965" algn="l"/>
                <a:tab pos="355600" algn="l"/>
              </a:tabLst>
            </a:pPr>
            <a:r>
              <a:rPr sz="3200" b="1" dirty="0" smtClean="0">
                <a:latin typeface="Calibri"/>
                <a:cs typeface="Calibri"/>
              </a:rPr>
              <a:t>chills</a:t>
            </a:r>
            <a:r>
              <a:rPr sz="3200" b="1" dirty="0">
                <a:latin typeface="Calibri"/>
                <a:cs typeface="Calibri"/>
              </a:rPr>
              <a:t>.</a:t>
            </a:r>
            <a:endParaRPr sz="3200" dirty="0">
              <a:latin typeface="Calibri"/>
              <a:cs typeface="Calibri"/>
            </a:endParaRPr>
          </a:p>
          <a:p>
            <a:pPr marL="355600" indent="-342900">
              <a:spcBef>
                <a:spcPts val="770"/>
              </a:spcBef>
              <a:buFont typeface="Arial"/>
              <a:buChar char="•"/>
              <a:tabLst>
                <a:tab pos="354965" algn="l"/>
                <a:tab pos="355600" algn="l"/>
              </a:tabLst>
            </a:pPr>
            <a:r>
              <a:rPr sz="3200" b="1" spc="-10" dirty="0">
                <a:latin typeface="Calibri"/>
                <a:cs typeface="Calibri"/>
              </a:rPr>
              <a:t>warmth </a:t>
            </a:r>
            <a:endParaRPr lang="en-US" sz="3200" b="1" dirty="0">
              <a:latin typeface="Calibri"/>
              <a:cs typeface="Calibri"/>
            </a:endParaRPr>
          </a:p>
          <a:p>
            <a:pPr marL="355600" indent="-342900">
              <a:spcBef>
                <a:spcPts val="770"/>
              </a:spcBef>
              <a:buFont typeface="Arial"/>
              <a:buChar char="•"/>
              <a:tabLst>
                <a:tab pos="354965" algn="l"/>
                <a:tab pos="355600" algn="l"/>
              </a:tabLst>
            </a:pPr>
            <a:r>
              <a:rPr sz="3200" b="1" spc="-10" dirty="0" smtClean="0">
                <a:latin typeface="Calibri"/>
                <a:cs typeface="Calibri"/>
              </a:rPr>
              <a:t>redness </a:t>
            </a:r>
            <a:r>
              <a:rPr lang="en-US" sz="3200" b="1" spc="-10" dirty="0" smtClean="0">
                <a:latin typeface="Calibri"/>
                <a:cs typeface="Calibri"/>
              </a:rPr>
              <a:t>(</a:t>
            </a:r>
            <a:r>
              <a:rPr sz="3200" dirty="0" smtClean="0">
                <a:latin typeface="Calibri"/>
                <a:cs typeface="Calibri"/>
              </a:rPr>
              <a:t>in </a:t>
            </a:r>
            <a:r>
              <a:rPr sz="3200" dirty="0">
                <a:latin typeface="Calibri"/>
                <a:cs typeface="Calibri"/>
              </a:rPr>
              <a:t>the </a:t>
            </a:r>
            <a:r>
              <a:rPr sz="3200" spc="-25" dirty="0">
                <a:latin typeface="Calibri"/>
                <a:cs typeface="Calibri"/>
              </a:rPr>
              <a:t>affected</a:t>
            </a:r>
            <a:r>
              <a:rPr sz="3200" spc="-75" dirty="0">
                <a:latin typeface="Calibri"/>
                <a:cs typeface="Calibri"/>
              </a:rPr>
              <a:t> </a:t>
            </a:r>
            <a:r>
              <a:rPr sz="3200" spc="-10" dirty="0" smtClean="0">
                <a:latin typeface="Calibri"/>
                <a:cs typeface="Calibri"/>
              </a:rPr>
              <a:t>area</a:t>
            </a:r>
            <a:r>
              <a:rPr lang="en-US" sz="3200" spc="-10" dirty="0" smtClean="0">
                <a:latin typeface="Calibri"/>
                <a:cs typeface="Calibri"/>
              </a:rPr>
              <a:t>)</a:t>
            </a:r>
            <a:endParaRPr sz="3200" dirty="0">
              <a:latin typeface="Calibri"/>
              <a:cs typeface="Calibri"/>
            </a:endParaRPr>
          </a:p>
          <a:p>
            <a:pPr marL="355600" indent="-342900">
              <a:spcBef>
                <a:spcPts val="770"/>
              </a:spcBef>
              <a:buFont typeface="Arial"/>
              <a:buChar char="•"/>
              <a:tabLst>
                <a:tab pos="354965" algn="l"/>
                <a:tab pos="355600" algn="l"/>
              </a:tabLst>
            </a:pPr>
            <a:r>
              <a:rPr sz="3200" u="heavy" dirty="0">
                <a:uFill>
                  <a:solidFill>
                    <a:srgbClr val="000000"/>
                  </a:solidFill>
                </a:uFill>
                <a:latin typeface="Calibri"/>
                <a:cs typeface="Calibri"/>
              </a:rPr>
              <a:t>A </a:t>
            </a:r>
            <a:r>
              <a:rPr sz="3200" u="heavy" spc="-5" dirty="0">
                <a:uFill>
                  <a:solidFill>
                    <a:srgbClr val="000000"/>
                  </a:solidFill>
                </a:uFill>
                <a:latin typeface="Calibri"/>
                <a:cs typeface="Calibri"/>
              </a:rPr>
              <a:t>boil </a:t>
            </a:r>
            <a:r>
              <a:rPr sz="3200" u="heavy" dirty="0">
                <a:uFill>
                  <a:solidFill>
                    <a:srgbClr val="000000"/>
                  </a:solidFill>
                </a:uFill>
                <a:latin typeface="Calibri"/>
                <a:cs typeface="Calibri"/>
              </a:rPr>
              <a:t>is a </a:t>
            </a:r>
            <a:r>
              <a:rPr sz="3200" u="heavy" spc="-10" dirty="0">
                <a:uFill>
                  <a:solidFill>
                    <a:srgbClr val="000000"/>
                  </a:solidFill>
                </a:uFill>
                <a:latin typeface="Calibri"/>
                <a:cs typeface="Calibri"/>
              </a:rPr>
              <a:t>common </a:t>
            </a:r>
            <a:r>
              <a:rPr sz="3200" u="heavy" spc="-20" dirty="0">
                <a:uFill>
                  <a:solidFill>
                    <a:srgbClr val="000000"/>
                  </a:solidFill>
                </a:uFill>
                <a:latin typeface="Calibri"/>
                <a:cs typeface="Calibri"/>
              </a:rPr>
              <a:t>example </a:t>
            </a:r>
            <a:r>
              <a:rPr sz="3200" u="heavy" dirty="0">
                <a:uFill>
                  <a:solidFill>
                    <a:srgbClr val="000000"/>
                  </a:solidFill>
                </a:uFill>
                <a:latin typeface="Calibri"/>
                <a:cs typeface="Calibri"/>
              </a:rPr>
              <a:t>of a </a:t>
            </a:r>
            <a:r>
              <a:rPr sz="3200" u="heavy" spc="-5" dirty="0">
                <a:uFill>
                  <a:solidFill>
                    <a:srgbClr val="000000"/>
                  </a:solidFill>
                </a:uFill>
                <a:latin typeface="Calibri"/>
                <a:cs typeface="Calibri"/>
              </a:rPr>
              <a:t>skin</a:t>
            </a:r>
            <a:r>
              <a:rPr sz="3200" u="heavy" spc="65" dirty="0">
                <a:uFill>
                  <a:solidFill>
                    <a:srgbClr val="000000"/>
                  </a:solidFill>
                </a:uFill>
                <a:latin typeface="Calibri"/>
                <a:cs typeface="Calibri"/>
              </a:rPr>
              <a:t> </a:t>
            </a:r>
            <a:r>
              <a:rPr sz="3200" u="heavy" spc="-5" dirty="0">
                <a:uFill>
                  <a:solidFill>
                    <a:srgbClr val="000000"/>
                  </a:solidFill>
                </a:uFill>
                <a:latin typeface="Calibri"/>
                <a:cs typeface="Calibri"/>
              </a:rPr>
              <a:t>abscess</a:t>
            </a:r>
            <a:r>
              <a:rPr sz="3200" spc="-5" dirty="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4140701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8320" y="312167"/>
            <a:ext cx="10712027" cy="5116785"/>
          </a:xfrm>
          <a:prstGeom prst="rect">
            <a:avLst/>
          </a:prstGeom>
        </p:spPr>
        <p:txBody>
          <a:bodyPr vert="horz" wrap="square" lIns="0" tIns="12700" rIns="0" bIns="0" rtlCol="0">
            <a:spAutoFit/>
          </a:bodyPr>
          <a:lstStyle/>
          <a:p>
            <a:pPr marL="12700">
              <a:spcBef>
                <a:spcPts val="100"/>
              </a:spcBef>
              <a:tabLst>
                <a:tab pos="354965" algn="l"/>
                <a:tab pos="355600" algn="l"/>
              </a:tabLst>
            </a:pPr>
            <a:r>
              <a:rPr sz="3200" b="1" spc="-5" dirty="0" smtClean="0">
                <a:latin typeface="Calibri"/>
                <a:cs typeface="Calibri"/>
              </a:rPr>
              <a:t>common </a:t>
            </a:r>
            <a:r>
              <a:rPr lang="en-US" sz="3200" b="1" spc="-5" dirty="0" smtClean="0">
                <a:latin typeface="Calibri"/>
                <a:cs typeface="Calibri"/>
              </a:rPr>
              <a:t>signs and </a:t>
            </a:r>
            <a:r>
              <a:rPr sz="3200" b="1" spc="-5" dirty="0" smtClean="0">
                <a:latin typeface="Calibri"/>
                <a:cs typeface="Calibri"/>
              </a:rPr>
              <a:t>Symptoms </a:t>
            </a:r>
            <a:r>
              <a:rPr sz="3200" b="1" dirty="0">
                <a:latin typeface="Calibri"/>
                <a:cs typeface="Calibri"/>
              </a:rPr>
              <a:t>of </a:t>
            </a:r>
            <a:r>
              <a:rPr sz="3200" b="1" spc="-10" dirty="0">
                <a:latin typeface="Calibri"/>
                <a:cs typeface="Calibri"/>
              </a:rPr>
              <a:t>internal</a:t>
            </a:r>
            <a:r>
              <a:rPr sz="3200" b="1" spc="-105" dirty="0">
                <a:latin typeface="Calibri"/>
                <a:cs typeface="Calibri"/>
              </a:rPr>
              <a:t> </a:t>
            </a:r>
            <a:r>
              <a:rPr sz="3200" b="1" dirty="0" smtClean="0">
                <a:latin typeface="Calibri"/>
                <a:cs typeface="Calibri"/>
              </a:rPr>
              <a:t>abscesses</a:t>
            </a:r>
            <a:endParaRPr lang="en-US" sz="3200" b="1" dirty="0" smtClean="0">
              <a:latin typeface="Calibri"/>
              <a:cs typeface="Calibri"/>
            </a:endParaRPr>
          </a:p>
          <a:p>
            <a:pPr marL="12700">
              <a:spcBef>
                <a:spcPts val="100"/>
              </a:spcBef>
              <a:tabLst>
                <a:tab pos="354965" algn="l"/>
                <a:tab pos="355600" algn="l"/>
              </a:tabLst>
            </a:pPr>
            <a:endParaRPr lang="en-US" sz="3200" dirty="0" smtClean="0">
              <a:latin typeface="Calibri"/>
              <a:cs typeface="Calibri"/>
            </a:endParaRPr>
          </a:p>
          <a:p>
            <a:pPr marL="12700">
              <a:spcBef>
                <a:spcPts val="100"/>
              </a:spcBef>
              <a:tabLst>
                <a:tab pos="354965" algn="l"/>
                <a:tab pos="355600" algn="l"/>
              </a:tabLst>
            </a:pPr>
            <a:endParaRPr sz="3200" dirty="0">
              <a:latin typeface="Calibri"/>
              <a:cs typeface="Calibri"/>
            </a:endParaRPr>
          </a:p>
          <a:p>
            <a:pPr marL="355600" marR="5080" indent="-342900">
              <a:spcBef>
                <a:spcPts val="430"/>
              </a:spcBef>
              <a:buFont typeface="Arial"/>
              <a:buChar char="•"/>
              <a:tabLst>
                <a:tab pos="354965" algn="l"/>
                <a:tab pos="355600" algn="l"/>
              </a:tabLst>
            </a:pPr>
            <a:r>
              <a:rPr sz="3200" spc="-5" dirty="0">
                <a:latin typeface="Calibri"/>
                <a:cs typeface="Calibri"/>
              </a:rPr>
              <a:t>The </a:t>
            </a:r>
            <a:r>
              <a:rPr lang="en-US" sz="3200" spc="-5" dirty="0" smtClean="0">
                <a:latin typeface="Calibri"/>
                <a:cs typeface="Calibri"/>
              </a:rPr>
              <a:t>signs and </a:t>
            </a:r>
            <a:r>
              <a:rPr sz="3200" spc="-10" dirty="0" smtClean="0">
                <a:latin typeface="Calibri"/>
                <a:cs typeface="Calibri"/>
              </a:rPr>
              <a:t>symptoms </a:t>
            </a:r>
            <a:r>
              <a:rPr sz="3200" spc="-5" dirty="0">
                <a:latin typeface="Calibri"/>
                <a:cs typeface="Calibri"/>
              </a:rPr>
              <a:t>of </a:t>
            </a:r>
            <a:r>
              <a:rPr sz="3200" dirty="0">
                <a:latin typeface="Calibri"/>
                <a:cs typeface="Calibri"/>
              </a:rPr>
              <a:t>an </a:t>
            </a:r>
            <a:r>
              <a:rPr sz="3200" spc="-10" dirty="0">
                <a:latin typeface="Calibri"/>
                <a:cs typeface="Calibri"/>
              </a:rPr>
              <a:t>internal </a:t>
            </a:r>
            <a:r>
              <a:rPr sz="3200" spc="-5" dirty="0">
                <a:latin typeface="Calibri"/>
                <a:cs typeface="Calibri"/>
              </a:rPr>
              <a:t>abscess </a:t>
            </a:r>
            <a:r>
              <a:rPr sz="3200" spc="-10" dirty="0">
                <a:latin typeface="Calibri"/>
                <a:cs typeface="Calibri"/>
              </a:rPr>
              <a:t>can </a:t>
            </a:r>
            <a:r>
              <a:rPr sz="3200" dirty="0">
                <a:latin typeface="Calibri"/>
                <a:cs typeface="Calibri"/>
              </a:rPr>
              <a:t>also </a:t>
            </a:r>
            <a:r>
              <a:rPr sz="3200" spc="-5" dirty="0">
                <a:latin typeface="Calibri"/>
                <a:cs typeface="Calibri"/>
              </a:rPr>
              <a:t>vary </a:t>
            </a:r>
            <a:r>
              <a:rPr sz="3200" b="1" spc="-5" dirty="0">
                <a:latin typeface="Calibri"/>
                <a:cs typeface="Calibri"/>
              </a:rPr>
              <a:t>depending </a:t>
            </a:r>
            <a:r>
              <a:rPr sz="3200" b="1" dirty="0">
                <a:latin typeface="Calibri"/>
                <a:cs typeface="Calibri"/>
              </a:rPr>
              <a:t>on </a:t>
            </a:r>
            <a:r>
              <a:rPr sz="3200" b="1" spc="-10" dirty="0">
                <a:latin typeface="Calibri"/>
                <a:cs typeface="Calibri"/>
              </a:rPr>
              <a:t>exactly where </a:t>
            </a:r>
            <a:r>
              <a:rPr sz="3200" b="1" dirty="0">
                <a:latin typeface="Calibri"/>
                <a:cs typeface="Calibri"/>
              </a:rPr>
              <a:t>in  the body the abscess </a:t>
            </a:r>
            <a:r>
              <a:rPr sz="3200" b="1" spc="-10" dirty="0">
                <a:latin typeface="Calibri"/>
                <a:cs typeface="Calibri"/>
              </a:rPr>
              <a:t>develops. </a:t>
            </a:r>
            <a:endParaRPr lang="en-US" sz="3200" b="1" spc="-10" dirty="0" smtClean="0">
              <a:latin typeface="Calibri"/>
              <a:cs typeface="Calibri"/>
            </a:endParaRPr>
          </a:p>
          <a:p>
            <a:pPr marL="355600" marR="5080" indent="-342900">
              <a:spcBef>
                <a:spcPts val="430"/>
              </a:spcBef>
              <a:buFont typeface="Arial"/>
              <a:buChar char="•"/>
              <a:tabLst>
                <a:tab pos="354965" algn="l"/>
                <a:tab pos="355600" algn="l"/>
              </a:tabLst>
            </a:pPr>
            <a:r>
              <a:rPr sz="3200" u="heavy" spc="-10" dirty="0" smtClean="0">
                <a:uFill>
                  <a:solidFill>
                    <a:srgbClr val="000000"/>
                  </a:solidFill>
                </a:uFill>
                <a:latin typeface="Calibri"/>
                <a:cs typeface="Calibri"/>
              </a:rPr>
              <a:t>For </a:t>
            </a:r>
            <a:r>
              <a:rPr sz="3200" u="heavy" spc="-10" dirty="0">
                <a:uFill>
                  <a:solidFill>
                    <a:srgbClr val="000000"/>
                  </a:solidFill>
                </a:uFill>
                <a:latin typeface="Calibri"/>
                <a:cs typeface="Calibri"/>
              </a:rPr>
              <a:t>example,</a:t>
            </a:r>
            <a:r>
              <a:rPr sz="3200" spc="-10" dirty="0">
                <a:latin typeface="Calibri"/>
                <a:cs typeface="Calibri"/>
              </a:rPr>
              <a:t> </a:t>
            </a:r>
            <a:r>
              <a:rPr sz="3200" dirty="0">
                <a:latin typeface="Calibri"/>
                <a:cs typeface="Calibri"/>
              </a:rPr>
              <a:t>a </a:t>
            </a:r>
            <a:r>
              <a:rPr sz="3200" spc="-5" dirty="0">
                <a:latin typeface="Calibri"/>
                <a:cs typeface="Calibri"/>
              </a:rPr>
              <a:t>liver abscess </a:t>
            </a:r>
            <a:r>
              <a:rPr sz="3200" spc="-15" dirty="0">
                <a:latin typeface="Calibri"/>
                <a:cs typeface="Calibri"/>
              </a:rPr>
              <a:t>may </a:t>
            </a:r>
            <a:r>
              <a:rPr sz="3200" spc="-5" dirty="0">
                <a:latin typeface="Calibri"/>
                <a:cs typeface="Calibri"/>
              </a:rPr>
              <a:t>cause jaundice,  whereas </a:t>
            </a:r>
            <a:r>
              <a:rPr sz="3200" dirty="0">
                <a:latin typeface="Calibri"/>
                <a:cs typeface="Calibri"/>
              </a:rPr>
              <a:t>an </a:t>
            </a:r>
            <a:r>
              <a:rPr sz="3200" spc="-5" dirty="0">
                <a:latin typeface="Calibri"/>
                <a:cs typeface="Calibri"/>
              </a:rPr>
              <a:t>abscess in or near </a:t>
            </a:r>
            <a:r>
              <a:rPr sz="3200" dirty="0">
                <a:latin typeface="Calibri"/>
                <a:cs typeface="Calibri"/>
              </a:rPr>
              <a:t>the </a:t>
            </a:r>
            <a:r>
              <a:rPr sz="3200" spc="-5" dirty="0">
                <a:latin typeface="Calibri"/>
                <a:cs typeface="Calibri"/>
              </a:rPr>
              <a:t>lungs </a:t>
            </a:r>
            <a:r>
              <a:rPr sz="3200" spc="-15" dirty="0">
                <a:latin typeface="Calibri"/>
                <a:cs typeface="Calibri"/>
              </a:rPr>
              <a:t>may </a:t>
            </a:r>
            <a:r>
              <a:rPr sz="3200" spc="-5" dirty="0">
                <a:latin typeface="Calibri"/>
                <a:cs typeface="Calibri"/>
              </a:rPr>
              <a:t>cause </a:t>
            </a:r>
            <a:r>
              <a:rPr sz="3200" dirty="0">
                <a:latin typeface="Calibri"/>
                <a:cs typeface="Calibri"/>
              </a:rPr>
              <a:t>a </a:t>
            </a:r>
            <a:r>
              <a:rPr sz="3200" spc="-10" dirty="0">
                <a:latin typeface="Calibri"/>
                <a:cs typeface="Calibri"/>
              </a:rPr>
              <a:t>cough </a:t>
            </a:r>
            <a:r>
              <a:rPr sz="3200" spc="-5" dirty="0">
                <a:latin typeface="Calibri"/>
                <a:cs typeface="Calibri"/>
              </a:rPr>
              <a:t>or shortness of</a:t>
            </a:r>
            <a:r>
              <a:rPr sz="3200" spc="185" dirty="0">
                <a:latin typeface="Calibri"/>
                <a:cs typeface="Calibri"/>
              </a:rPr>
              <a:t> </a:t>
            </a:r>
            <a:r>
              <a:rPr sz="3200" spc="-10" dirty="0">
                <a:latin typeface="Calibri"/>
                <a:cs typeface="Calibri"/>
              </a:rPr>
              <a:t>breath</a:t>
            </a:r>
            <a:r>
              <a:rPr sz="3200" spc="-10" dirty="0" smtClean="0">
                <a:latin typeface="Calibri"/>
                <a:cs typeface="Calibri"/>
              </a:rPr>
              <a:t>.</a:t>
            </a:r>
            <a:endParaRPr lang="en-US" sz="3200" spc="-10" dirty="0" smtClean="0">
              <a:latin typeface="Calibri"/>
              <a:cs typeface="Calibri"/>
            </a:endParaRPr>
          </a:p>
          <a:p>
            <a:pPr marL="355600" marR="5080" indent="-342900">
              <a:spcBef>
                <a:spcPts val="430"/>
              </a:spcBef>
              <a:buFont typeface="Arial"/>
              <a:buChar char="•"/>
              <a:tabLst>
                <a:tab pos="354965" algn="l"/>
                <a:tab pos="355600" algn="l"/>
              </a:tabLst>
            </a:pPr>
            <a:endParaRPr sz="3200" dirty="0">
              <a:latin typeface="Calibri"/>
              <a:cs typeface="Calibri"/>
            </a:endParaRPr>
          </a:p>
        </p:txBody>
      </p:sp>
    </p:spTree>
    <p:extLst>
      <p:ext uri="{BB962C8B-B14F-4D97-AF65-F5344CB8AC3E}">
        <p14:creationId xmlns:p14="http://schemas.microsoft.com/office/powerpoint/2010/main" val="2833641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57200"/>
            <a:ext cx="11197590" cy="6340197"/>
          </a:xfrm>
        </p:spPr>
        <p:txBody>
          <a:bodyPr>
            <a:normAutofit lnSpcReduction="10000"/>
          </a:bodyPr>
          <a:lstStyle/>
          <a:p>
            <a:pPr marL="12700">
              <a:tabLst>
                <a:tab pos="354965" algn="l"/>
                <a:tab pos="355600" algn="l"/>
              </a:tabLst>
            </a:pPr>
            <a:r>
              <a:rPr lang="en-US" sz="3200" b="1" spc="-10" dirty="0" smtClean="0"/>
              <a:t>General signs and symptoms </a:t>
            </a:r>
            <a:r>
              <a:rPr lang="en-US" sz="3200" b="1" dirty="0" smtClean="0"/>
              <a:t>of an </a:t>
            </a:r>
            <a:r>
              <a:rPr lang="en-US" sz="3200" b="1" spc="-10" dirty="0" smtClean="0"/>
              <a:t>internal </a:t>
            </a:r>
            <a:r>
              <a:rPr lang="en-US" sz="3200" b="1" dirty="0" smtClean="0"/>
              <a:t>abscess </a:t>
            </a:r>
            <a:r>
              <a:rPr lang="en-US" sz="3200" b="1" spc="-5" dirty="0" smtClean="0"/>
              <a:t>can</a:t>
            </a:r>
            <a:r>
              <a:rPr lang="en-US" sz="3200" b="1" spc="-85" dirty="0" smtClean="0"/>
              <a:t> </a:t>
            </a:r>
            <a:r>
              <a:rPr lang="en-US" sz="3200" b="1" spc="-5" dirty="0" smtClean="0"/>
              <a:t>include:</a:t>
            </a:r>
          </a:p>
          <a:p>
            <a:pPr marL="12700">
              <a:tabLst>
                <a:tab pos="354965" algn="l"/>
                <a:tab pos="355600" algn="l"/>
              </a:tabLst>
            </a:pPr>
            <a:endParaRPr lang="en-US" sz="3200" dirty="0" smtClean="0"/>
          </a:p>
          <a:p>
            <a:pPr marL="355600" indent="-342900">
              <a:buFont typeface="Arial"/>
              <a:buChar char="•"/>
              <a:tabLst>
                <a:tab pos="354965" algn="l"/>
                <a:tab pos="355600" algn="l"/>
              </a:tabLst>
            </a:pPr>
            <a:r>
              <a:rPr lang="en-US" sz="3200" spc="-10" dirty="0" smtClean="0"/>
              <a:t>Discomfort </a:t>
            </a:r>
            <a:r>
              <a:rPr lang="en-US" sz="3200" spc="-5" dirty="0" smtClean="0"/>
              <a:t>in </a:t>
            </a:r>
            <a:r>
              <a:rPr lang="en-US" sz="3200" dirty="0" smtClean="0"/>
              <a:t>the </a:t>
            </a:r>
            <a:r>
              <a:rPr lang="en-US" sz="3200" spc="-10" dirty="0" smtClean="0"/>
              <a:t>area </a:t>
            </a:r>
            <a:r>
              <a:rPr lang="en-US" sz="3200" spc="-5" dirty="0" smtClean="0"/>
              <a:t>of </a:t>
            </a:r>
            <a:r>
              <a:rPr lang="en-US" sz="3200" dirty="0" smtClean="0"/>
              <a:t>the</a:t>
            </a:r>
            <a:r>
              <a:rPr lang="en-US" sz="3200" spc="50" dirty="0" smtClean="0"/>
              <a:t> </a:t>
            </a:r>
            <a:r>
              <a:rPr lang="en-US" sz="3200" spc="-5" dirty="0" smtClean="0"/>
              <a:t>abscess</a:t>
            </a:r>
            <a:endParaRPr lang="en-US" sz="3200" dirty="0" smtClean="0"/>
          </a:p>
          <a:p>
            <a:pPr marL="355600" indent="-342900">
              <a:buFont typeface="Arial"/>
              <a:buChar char="•"/>
              <a:tabLst>
                <a:tab pos="354965" algn="l"/>
                <a:tab pos="355600" algn="l"/>
              </a:tabLst>
            </a:pPr>
            <a:r>
              <a:rPr lang="en-US" sz="3200" spc="-15" dirty="0" smtClean="0"/>
              <a:t>Fever</a:t>
            </a:r>
            <a:endParaRPr lang="en-US" sz="3200" dirty="0" smtClean="0"/>
          </a:p>
          <a:p>
            <a:pPr marL="355600" indent="-342900">
              <a:buFont typeface="Arial"/>
              <a:buChar char="•"/>
              <a:tabLst>
                <a:tab pos="354965" algn="l"/>
                <a:tab pos="355600" algn="l"/>
              </a:tabLst>
            </a:pPr>
            <a:r>
              <a:rPr lang="en-US" sz="3200" spc="-5" dirty="0" smtClean="0"/>
              <a:t>Increased</a:t>
            </a:r>
            <a:r>
              <a:rPr lang="en-US" sz="3200" spc="10" dirty="0" smtClean="0"/>
              <a:t> </a:t>
            </a:r>
            <a:r>
              <a:rPr lang="en-US" sz="3200" spc="-10" dirty="0" smtClean="0"/>
              <a:t>sweating</a:t>
            </a:r>
            <a:endParaRPr lang="en-US" sz="3200" dirty="0" smtClean="0"/>
          </a:p>
          <a:p>
            <a:pPr marL="355600" indent="-342900">
              <a:buFont typeface="Arial"/>
              <a:buChar char="•"/>
              <a:tabLst>
                <a:tab pos="354965" algn="l"/>
                <a:tab pos="355600" algn="l"/>
              </a:tabLst>
            </a:pPr>
            <a:r>
              <a:rPr lang="en-US" sz="3200" spc="-10" dirty="0" smtClean="0"/>
              <a:t>Vomiting</a:t>
            </a:r>
            <a:endParaRPr lang="en-US" sz="3200" dirty="0" smtClean="0"/>
          </a:p>
          <a:p>
            <a:pPr marL="355600" indent="-342900">
              <a:buFont typeface="Arial"/>
              <a:buChar char="•"/>
              <a:tabLst>
                <a:tab pos="354965" algn="l"/>
                <a:tab pos="355600" algn="l"/>
              </a:tabLst>
            </a:pPr>
            <a:r>
              <a:rPr lang="en-US" sz="3200" spc="-10" dirty="0" smtClean="0"/>
              <a:t>Chills</a:t>
            </a:r>
            <a:endParaRPr lang="en-US" sz="3200" dirty="0" smtClean="0"/>
          </a:p>
          <a:p>
            <a:pPr marL="355600" indent="-342900">
              <a:buFont typeface="Arial"/>
              <a:buChar char="•"/>
              <a:tabLst>
                <a:tab pos="354965" algn="l"/>
                <a:tab pos="355600" algn="l"/>
              </a:tabLst>
            </a:pPr>
            <a:r>
              <a:rPr lang="en-US" sz="3200" spc="-5" dirty="0" smtClean="0"/>
              <a:t>Pain or </a:t>
            </a:r>
            <a:r>
              <a:rPr lang="en-US" sz="3200" spc="-10" dirty="0" smtClean="0"/>
              <a:t>swelling </a:t>
            </a:r>
            <a:r>
              <a:rPr lang="en-US" sz="3200" spc="-5" dirty="0" smtClean="0"/>
              <a:t>in </a:t>
            </a:r>
            <a:r>
              <a:rPr lang="en-US" sz="3200" spc="-10" dirty="0" smtClean="0"/>
              <a:t>the </a:t>
            </a:r>
            <a:r>
              <a:rPr lang="en-US" sz="3200" spc="-5" dirty="0" smtClean="0"/>
              <a:t>abdomen</a:t>
            </a:r>
            <a:endParaRPr lang="en-US" sz="3200" dirty="0" smtClean="0"/>
          </a:p>
          <a:p>
            <a:pPr marL="355600" indent="-342900">
              <a:buFont typeface="Arial"/>
              <a:buChar char="•"/>
              <a:tabLst>
                <a:tab pos="354965" algn="l"/>
                <a:tab pos="355600" algn="l"/>
              </a:tabLst>
            </a:pPr>
            <a:r>
              <a:rPr lang="en-US" sz="3200" spc="-5" dirty="0" smtClean="0"/>
              <a:t>Loss of </a:t>
            </a:r>
            <a:r>
              <a:rPr lang="en-US" sz="3200" spc="-10" dirty="0" smtClean="0"/>
              <a:t>appetite</a:t>
            </a:r>
          </a:p>
          <a:p>
            <a:pPr marL="355600" indent="-342900">
              <a:buFont typeface="Arial"/>
              <a:buChar char="•"/>
              <a:tabLst>
                <a:tab pos="354965" algn="l"/>
                <a:tab pos="355600" algn="l"/>
              </a:tabLst>
            </a:pPr>
            <a:r>
              <a:rPr lang="en-US" sz="3200" spc="-5" dirty="0" smtClean="0"/>
              <a:t>Weight</a:t>
            </a:r>
            <a:r>
              <a:rPr lang="en-US" sz="3200" spc="50" dirty="0" smtClean="0"/>
              <a:t> </a:t>
            </a:r>
            <a:r>
              <a:rPr lang="en-US" sz="3200" spc="-10" dirty="0" smtClean="0"/>
              <a:t>loss</a:t>
            </a:r>
            <a:endParaRPr lang="en-US" sz="3200" dirty="0" smtClean="0"/>
          </a:p>
          <a:p>
            <a:pPr marL="355600" indent="-342900">
              <a:buFont typeface="Arial"/>
              <a:buChar char="•"/>
              <a:tabLst>
                <a:tab pos="354965" algn="l"/>
                <a:tab pos="355600" algn="l"/>
              </a:tabLst>
            </a:pPr>
            <a:r>
              <a:rPr lang="en-US" sz="3200" spc="-10" dirty="0" smtClean="0"/>
              <a:t>Extreme </a:t>
            </a:r>
            <a:r>
              <a:rPr lang="en-US" sz="3200" spc="-5" dirty="0" smtClean="0"/>
              <a:t>tiredness</a:t>
            </a:r>
            <a:r>
              <a:rPr lang="en-US" sz="3200" spc="10" dirty="0" smtClean="0"/>
              <a:t> </a:t>
            </a:r>
            <a:r>
              <a:rPr lang="en-US" sz="3200" spc="-10" dirty="0" smtClean="0"/>
              <a:t>(fatigue)</a:t>
            </a:r>
            <a:endParaRPr lang="en-US" sz="3200" dirty="0" smtClean="0"/>
          </a:p>
          <a:p>
            <a:pPr marL="355600" indent="-342900">
              <a:spcBef>
                <a:spcPts val="5"/>
              </a:spcBef>
              <a:buFont typeface="Arial"/>
              <a:buChar char="•"/>
              <a:tabLst>
                <a:tab pos="354965" algn="l"/>
                <a:tab pos="355600" algn="l"/>
              </a:tabLst>
            </a:pPr>
            <a:r>
              <a:rPr lang="en-US" sz="3200" spc="-5" dirty="0" err="1" smtClean="0"/>
              <a:t>Diarrhoea</a:t>
            </a:r>
            <a:r>
              <a:rPr lang="en-US" sz="3200" spc="-5" dirty="0" smtClean="0"/>
              <a:t> or</a:t>
            </a:r>
            <a:r>
              <a:rPr lang="en-US" sz="3200" spc="30" dirty="0" smtClean="0"/>
              <a:t> </a:t>
            </a:r>
            <a:r>
              <a:rPr lang="en-US" sz="3200" spc="-10" dirty="0" smtClean="0"/>
              <a:t>constipation</a:t>
            </a:r>
            <a:endParaRPr lang="en-US" sz="3200" dirty="0" smtClean="0"/>
          </a:p>
          <a:p>
            <a:endParaRPr lang="en-US" sz="2800" dirty="0"/>
          </a:p>
        </p:txBody>
      </p:sp>
    </p:spTree>
    <p:extLst>
      <p:ext uri="{BB962C8B-B14F-4D97-AF65-F5344CB8AC3E}">
        <p14:creationId xmlns:p14="http://schemas.microsoft.com/office/powerpoint/2010/main" val="177591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6719" y="905564"/>
            <a:ext cx="9631681" cy="4023474"/>
          </a:xfrm>
          <a:prstGeom prst="rect">
            <a:avLst/>
          </a:prstGeom>
        </p:spPr>
        <p:txBody>
          <a:bodyPr vert="horz" wrap="square" lIns="0" tIns="86360" rIns="0" bIns="0" rtlCol="0">
            <a:spAutoFit/>
          </a:bodyPr>
          <a:lstStyle/>
          <a:p>
            <a:pPr marL="12065">
              <a:lnSpc>
                <a:spcPct val="100000"/>
              </a:lnSpc>
              <a:spcBef>
                <a:spcPts val="680"/>
              </a:spcBef>
              <a:tabLst>
                <a:tab pos="241935" algn="l"/>
              </a:tabLst>
            </a:pPr>
            <a:r>
              <a:rPr sz="3200" b="1" u="sng" spc="15" dirty="0">
                <a:latin typeface="Calibri"/>
                <a:cs typeface="Calibri"/>
              </a:rPr>
              <a:t>Models of </a:t>
            </a:r>
            <a:r>
              <a:rPr sz="3200" b="1" u="sng" spc="10" dirty="0">
                <a:latin typeface="Calibri"/>
                <a:cs typeface="Calibri"/>
              </a:rPr>
              <a:t>Nursing </a:t>
            </a:r>
            <a:r>
              <a:rPr sz="3200" b="1" u="sng" spc="-5" dirty="0">
                <a:latin typeface="Calibri"/>
                <a:cs typeface="Calibri"/>
              </a:rPr>
              <a:t>Care</a:t>
            </a:r>
            <a:r>
              <a:rPr sz="3200" b="1" u="sng" spc="-409" dirty="0">
                <a:latin typeface="Calibri"/>
                <a:cs typeface="Calibri"/>
              </a:rPr>
              <a:t> </a:t>
            </a:r>
            <a:r>
              <a:rPr sz="3200" b="1" u="sng" spc="-10" dirty="0" smtClean="0">
                <a:latin typeface="Calibri"/>
                <a:cs typeface="Calibri"/>
              </a:rPr>
              <a:t>Delivery</a:t>
            </a:r>
            <a:endParaRPr lang="en-US" sz="3200" b="1" u="sng" spc="-10" dirty="0" smtClean="0">
              <a:latin typeface="Calibri"/>
              <a:cs typeface="Calibri"/>
            </a:endParaRPr>
          </a:p>
          <a:p>
            <a:pPr marL="12065">
              <a:lnSpc>
                <a:spcPct val="100000"/>
              </a:lnSpc>
              <a:spcBef>
                <a:spcPts val="680"/>
              </a:spcBef>
              <a:tabLst>
                <a:tab pos="241935" algn="l"/>
              </a:tabLst>
            </a:pPr>
            <a:endParaRPr sz="3200" b="1" u="sng" dirty="0">
              <a:latin typeface="Calibri"/>
              <a:cs typeface="Calibri"/>
            </a:endParaRPr>
          </a:p>
          <a:p>
            <a:pPr marL="339090" indent="-327025">
              <a:lnSpc>
                <a:spcPct val="100000"/>
              </a:lnSpc>
              <a:spcBef>
                <a:spcPts val="590"/>
              </a:spcBef>
              <a:buSzPct val="96875"/>
              <a:buFont typeface="Wingdings"/>
              <a:buChar char=""/>
              <a:tabLst>
                <a:tab pos="339725" algn="l"/>
              </a:tabLst>
            </a:pPr>
            <a:r>
              <a:rPr sz="3200" spc="-40" dirty="0">
                <a:latin typeface="Calibri"/>
                <a:cs typeface="Calibri"/>
              </a:rPr>
              <a:t>Task</a:t>
            </a:r>
            <a:r>
              <a:rPr sz="3200" spc="-100" dirty="0">
                <a:latin typeface="Calibri"/>
                <a:cs typeface="Calibri"/>
              </a:rPr>
              <a:t> </a:t>
            </a:r>
            <a:r>
              <a:rPr sz="3200" spc="10" dirty="0" smtClean="0">
                <a:latin typeface="Calibri"/>
                <a:cs typeface="Calibri"/>
              </a:rPr>
              <a:t>based/functional</a:t>
            </a:r>
            <a:r>
              <a:rPr lang="en-US" sz="3200" spc="10" dirty="0" smtClean="0">
                <a:latin typeface="Calibri"/>
                <a:cs typeface="Calibri"/>
              </a:rPr>
              <a:t> nursing</a:t>
            </a:r>
            <a:endParaRPr sz="3200" dirty="0">
              <a:latin typeface="Calibri"/>
              <a:cs typeface="Calibri"/>
            </a:endParaRPr>
          </a:p>
          <a:p>
            <a:pPr marL="338455" indent="-326390">
              <a:lnSpc>
                <a:spcPct val="100000"/>
              </a:lnSpc>
              <a:spcBef>
                <a:spcPts val="670"/>
              </a:spcBef>
              <a:buSzPct val="96875"/>
              <a:buFont typeface="Wingdings"/>
              <a:buChar char=""/>
              <a:tabLst>
                <a:tab pos="339090" algn="l"/>
              </a:tabLst>
            </a:pPr>
            <a:r>
              <a:rPr sz="3200" spc="10" dirty="0">
                <a:latin typeface="Calibri"/>
                <a:cs typeface="Calibri"/>
              </a:rPr>
              <a:t>Primary</a:t>
            </a:r>
            <a:r>
              <a:rPr sz="3200" spc="-90" dirty="0">
                <a:latin typeface="Calibri"/>
                <a:cs typeface="Calibri"/>
              </a:rPr>
              <a:t> </a:t>
            </a:r>
            <a:r>
              <a:rPr sz="3200" spc="10" dirty="0">
                <a:latin typeface="Calibri"/>
                <a:cs typeface="Calibri"/>
              </a:rPr>
              <a:t>nursing</a:t>
            </a:r>
            <a:endParaRPr sz="3200" dirty="0">
              <a:latin typeface="Calibri"/>
              <a:cs typeface="Calibri"/>
            </a:endParaRPr>
          </a:p>
          <a:p>
            <a:pPr marL="339090" indent="-327025">
              <a:lnSpc>
                <a:spcPct val="100000"/>
              </a:lnSpc>
              <a:spcBef>
                <a:spcPts val="590"/>
              </a:spcBef>
              <a:buSzPct val="96875"/>
              <a:buFont typeface="Wingdings"/>
              <a:buChar char=""/>
              <a:tabLst>
                <a:tab pos="339725" algn="l"/>
              </a:tabLst>
            </a:pPr>
            <a:r>
              <a:rPr sz="3200" spc="-65" dirty="0">
                <a:latin typeface="Calibri"/>
                <a:cs typeface="Calibri"/>
              </a:rPr>
              <a:t>Team</a:t>
            </a:r>
            <a:r>
              <a:rPr sz="3200" spc="-15" dirty="0">
                <a:latin typeface="Calibri"/>
                <a:cs typeface="Calibri"/>
              </a:rPr>
              <a:t> </a:t>
            </a:r>
            <a:r>
              <a:rPr sz="3200" spc="10" dirty="0">
                <a:latin typeface="Calibri"/>
                <a:cs typeface="Calibri"/>
              </a:rPr>
              <a:t>nursing</a:t>
            </a:r>
            <a:endParaRPr sz="3200" dirty="0">
              <a:latin typeface="Calibri"/>
              <a:cs typeface="Calibri"/>
            </a:endParaRPr>
          </a:p>
          <a:p>
            <a:pPr marL="339090" indent="-327025">
              <a:lnSpc>
                <a:spcPct val="100000"/>
              </a:lnSpc>
              <a:spcBef>
                <a:spcPts val="590"/>
              </a:spcBef>
              <a:buSzPct val="96875"/>
              <a:buFont typeface="Wingdings"/>
              <a:buChar char=""/>
              <a:tabLst>
                <a:tab pos="339725" algn="l"/>
              </a:tabLst>
            </a:pPr>
            <a:r>
              <a:rPr sz="3200" spc="20" dirty="0">
                <a:latin typeface="Calibri"/>
                <a:cs typeface="Calibri"/>
              </a:rPr>
              <a:t>Case </a:t>
            </a:r>
            <a:r>
              <a:rPr sz="3200" spc="15" dirty="0">
                <a:latin typeface="Calibri"/>
                <a:cs typeface="Calibri"/>
              </a:rPr>
              <a:t>based</a:t>
            </a:r>
            <a:r>
              <a:rPr sz="3200" spc="-204" dirty="0">
                <a:latin typeface="Calibri"/>
                <a:cs typeface="Calibri"/>
              </a:rPr>
              <a:t> </a:t>
            </a:r>
            <a:r>
              <a:rPr sz="3200" spc="10" dirty="0">
                <a:latin typeface="Calibri"/>
                <a:cs typeface="Calibri"/>
              </a:rPr>
              <a:t>management</a:t>
            </a:r>
            <a:endParaRPr sz="3200" dirty="0">
              <a:latin typeface="Calibri"/>
              <a:cs typeface="Calibri"/>
            </a:endParaRPr>
          </a:p>
          <a:p>
            <a:pPr marL="107950" marR="1880235" indent="-95885">
              <a:lnSpc>
                <a:spcPct val="116399"/>
              </a:lnSpc>
              <a:spcBef>
                <a:spcPts val="35"/>
              </a:spcBef>
              <a:buSzPct val="96875"/>
              <a:buFont typeface="Wingdings"/>
              <a:buChar char=""/>
              <a:tabLst>
                <a:tab pos="339725" algn="l"/>
              </a:tabLst>
            </a:pPr>
            <a:r>
              <a:rPr sz="3200" spc="10" dirty="0">
                <a:latin typeface="Calibri"/>
                <a:cs typeface="Calibri"/>
              </a:rPr>
              <a:t>Community-based /  </a:t>
            </a:r>
            <a:r>
              <a:rPr sz="3200" spc="5" dirty="0">
                <a:latin typeface="Calibri"/>
                <a:cs typeface="Calibri"/>
              </a:rPr>
              <a:t>community </a:t>
            </a:r>
            <a:r>
              <a:rPr sz="3200" spc="15" dirty="0" smtClean="0">
                <a:latin typeface="Calibri"/>
                <a:cs typeface="Calibri"/>
              </a:rPr>
              <a:t>health</a:t>
            </a:r>
            <a:endParaRPr lang="en-US" sz="3200" spc="15" dirty="0" smtClean="0">
              <a:latin typeface="Calibri"/>
              <a:cs typeface="Calibri"/>
            </a:endParaRPr>
          </a:p>
        </p:txBody>
      </p:sp>
    </p:spTree>
    <p:extLst>
      <p:ext uri="{BB962C8B-B14F-4D97-AF65-F5344CB8AC3E}">
        <p14:creationId xmlns:p14="http://schemas.microsoft.com/office/powerpoint/2010/main" val="19585364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28600"/>
            <a:ext cx="10734040" cy="5986254"/>
          </a:xfrm>
          <a:prstGeom prst="rect">
            <a:avLst/>
          </a:prstGeom>
        </p:spPr>
        <p:txBody>
          <a:bodyPr vert="horz" wrap="square" lIns="0" tIns="12700" rIns="0" bIns="0" rtlCol="0">
            <a:spAutoFit/>
          </a:bodyPr>
          <a:lstStyle/>
          <a:p>
            <a:pPr marL="12700">
              <a:spcBef>
                <a:spcPts val="100"/>
              </a:spcBef>
              <a:tabLst>
                <a:tab pos="354965" algn="l"/>
                <a:tab pos="355600" algn="l"/>
              </a:tabLst>
            </a:pPr>
            <a:r>
              <a:rPr sz="3200" b="1" spc="-5" dirty="0">
                <a:latin typeface="Calibri"/>
                <a:cs typeface="Calibri"/>
              </a:rPr>
              <a:t>Risk</a:t>
            </a:r>
            <a:r>
              <a:rPr sz="3200" b="1" spc="-15" dirty="0">
                <a:latin typeface="Calibri"/>
                <a:cs typeface="Calibri"/>
              </a:rPr>
              <a:t> </a:t>
            </a:r>
            <a:r>
              <a:rPr sz="3200" b="1" spc="-10" dirty="0">
                <a:latin typeface="Calibri"/>
                <a:cs typeface="Calibri"/>
              </a:rPr>
              <a:t>factors</a:t>
            </a:r>
            <a:r>
              <a:rPr sz="3200" b="1" spc="-10" dirty="0" smtClean="0">
                <a:latin typeface="Calibri"/>
                <a:cs typeface="Calibri"/>
              </a:rPr>
              <a:t>:</a:t>
            </a:r>
            <a:endParaRPr lang="en-US" sz="3200" b="1" spc="-10" dirty="0" smtClean="0">
              <a:latin typeface="Calibri"/>
              <a:cs typeface="Calibri"/>
            </a:endParaRPr>
          </a:p>
          <a:p>
            <a:pPr marL="12700">
              <a:spcBef>
                <a:spcPts val="100"/>
              </a:spcBef>
              <a:tabLst>
                <a:tab pos="354965" algn="l"/>
                <a:tab pos="355600" algn="l"/>
              </a:tabLst>
            </a:pPr>
            <a:endParaRPr sz="3200" dirty="0">
              <a:latin typeface="Calibri"/>
              <a:cs typeface="Calibri"/>
            </a:endParaRPr>
          </a:p>
          <a:p>
            <a:pPr marL="12700">
              <a:tabLst>
                <a:tab pos="354965" algn="l"/>
                <a:tab pos="355600" algn="l"/>
              </a:tabLst>
            </a:pPr>
            <a:r>
              <a:rPr sz="3200" b="1" spc="-35" dirty="0">
                <a:latin typeface="Calibri"/>
                <a:cs typeface="Calibri"/>
              </a:rPr>
              <a:t>You’re </a:t>
            </a:r>
            <a:r>
              <a:rPr sz="3200" b="1" spc="-10" dirty="0">
                <a:latin typeface="Calibri"/>
                <a:cs typeface="Calibri"/>
              </a:rPr>
              <a:t>at </a:t>
            </a:r>
            <a:r>
              <a:rPr sz="3200" b="1" spc="-5" dirty="0">
                <a:latin typeface="Calibri"/>
                <a:cs typeface="Calibri"/>
              </a:rPr>
              <a:t>increased risk </a:t>
            </a:r>
            <a:r>
              <a:rPr sz="3200" b="1" spc="-10" dirty="0">
                <a:latin typeface="Calibri"/>
                <a:cs typeface="Calibri"/>
              </a:rPr>
              <a:t>for </a:t>
            </a:r>
            <a:r>
              <a:rPr sz="3200" b="1" dirty="0">
                <a:latin typeface="Calibri"/>
                <a:cs typeface="Calibri"/>
              </a:rPr>
              <a:t>this </a:t>
            </a:r>
            <a:r>
              <a:rPr sz="3200" b="1" spc="-5" dirty="0">
                <a:latin typeface="Calibri"/>
                <a:cs typeface="Calibri"/>
              </a:rPr>
              <a:t>bacterial </a:t>
            </a:r>
            <a:r>
              <a:rPr sz="3200" b="1" spc="-10" dirty="0">
                <a:latin typeface="Calibri"/>
                <a:cs typeface="Calibri"/>
              </a:rPr>
              <a:t>infection </a:t>
            </a:r>
            <a:r>
              <a:rPr sz="3200" b="1" dirty="0">
                <a:latin typeface="Calibri"/>
                <a:cs typeface="Calibri"/>
              </a:rPr>
              <a:t>if </a:t>
            </a:r>
            <a:r>
              <a:rPr sz="3200" b="1" spc="-10" dirty="0">
                <a:latin typeface="Calibri"/>
                <a:cs typeface="Calibri"/>
              </a:rPr>
              <a:t>you</a:t>
            </a:r>
            <a:r>
              <a:rPr sz="3200" b="1" spc="-80" dirty="0">
                <a:latin typeface="Calibri"/>
                <a:cs typeface="Calibri"/>
              </a:rPr>
              <a:t> </a:t>
            </a:r>
            <a:r>
              <a:rPr sz="3200" b="1" spc="-10" dirty="0">
                <a:latin typeface="Calibri"/>
                <a:cs typeface="Calibri"/>
              </a:rPr>
              <a:t>have</a:t>
            </a:r>
            <a:r>
              <a:rPr sz="3200" b="1" spc="-10" dirty="0" smtClean="0">
                <a:latin typeface="Calibri"/>
                <a:cs typeface="Calibri"/>
              </a:rPr>
              <a:t>:</a:t>
            </a:r>
            <a:endParaRPr lang="en-US" sz="3200" b="1" spc="-10" dirty="0" smtClean="0">
              <a:latin typeface="Calibri"/>
              <a:cs typeface="Calibri"/>
            </a:endParaRPr>
          </a:p>
          <a:p>
            <a:pPr marL="355600" indent="-342900">
              <a:buFont typeface="Arial"/>
              <a:buChar char="•"/>
              <a:tabLst>
                <a:tab pos="354965" algn="l"/>
                <a:tab pos="355600" algn="l"/>
              </a:tabLst>
            </a:pPr>
            <a:endParaRPr sz="3200" dirty="0">
              <a:latin typeface="Calibri"/>
              <a:cs typeface="Calibri"/>
            </a:endParaRPr>
          </a:p>
          <a:p>
            <a:pPr marL="355600" marR="484505" indent="-342900">
              <a:spcBef>
                <a:spcPts val="434"/>
              </a:spcBef>
              <a:buFont typeface="Arial"/>
              <a:buChar char="•"/>
              <a:tabLst>
                <a:tab pos="354965" algn="l"/>
                <a:tab pos="355600" algn="l"/>
              </a:tabLst>
            </a:pPr>
            <a:r>
              <a:rPr lang="en-US" sz="3200" u="heavy" spc="-5" dirty="0" smtClean="0">
                <a:uFill>
                  <a:solidFill>
                    <a:srgbClr val="000000"/>
                  </a:solidFill>
                </a:uFill>
                <a:latin typeface="Calibri"/>
                <a:cs typeface="Calibri"/>
              </a:rPr>
              <a:t>Close </a:t>
            </a:r>
            <a:r>
              <a:rPr lang="en-US" sz="3200" u="heavy" spc="-10" dirty="0" smtClean="0">
                <a:uFill>
                  <a:solidFill>
                    <a:srgbClr val="000000"/>
                  </a:solidFill>
                </a:uFill>
                <a:latin typeface="Calibri"/>
                <a:cs typeface="Calibri"/>
              </a:rPr>
              <a:t>contact</a:t>
            </a:r>
            <a:r>
              <a:rPr lang="en-US" sz="3200" spc="-10" dirty="0" smtClean="0">
                <a:latin typeface="Calibri"/>
                <a:cs typeface="Calibri"/>
              </a:rPr>
              <a:t> </a:t>
            </a:r>
            <a:r>
              <a:rPr lang="en-US" sz="3200" spc="-5" dirty="0" smtClean="0">
                <a:latin typeface="Calibri"/>
                <a:cs typeface="Calibri"/>
              </a:rPr>
              <a:t>with </a:t>
            </a:r>
            <a:r>
              <a:rPr lang="en-US" sz="3200" dirty="0" smtClean="0">
                <a:latin typeface="Calibri"/>
                <a:cs typeface="Calibri"/>
              </a:rPr>
              <a:t>an </a:t>
            </a:r>
            <a:r>
              <a:rPr lang="en-US" sz="3200" spc="-5" dirty="0" smtClean="0">
                <a:latin typeface="Calibri"/>
                <a:cs typeface="Calibri"/>
              </a:rPr>
              <a:t>individual </a:t>
            </a:r>
            <a:r>
              <a:rPr lang="en-US" sz="3200" dirty="0" smtClean="0">
                <a:latin typeface="Calibri"/>
                <a:cs typeface="Calibri"/>
              </a:rPr>
              <a:t>who </a:t>
            </a:r>
            <a:r>
              <a:rPr lang="en-US" sz="3200" spc="-5" dirty="0" smtClean="0">
                <a:latin typeface="Calibri"/>
                <a:cs typeface="Calibri"/>
              </a:rPr>
              <a:t>has </a:t>
            </a:r>
            <a:r>
              <a:rPr lang="en-US" sz="3200" dirty="0" smtClean="0">
                <a:latin typeface="Calibri"/>
                <a:cs typeface="Calibri"/>
              </a:rPr>
              <a:t>a </a:t>
            </a:r>
            <a:r>
              <a:rPr lang="en-US" sz="3200" spc="-10" dirty="0" smtClean="0">
                <a:latin typeface="Calibri"/>
                <a:cs typeface="Calibri"/>
              </a:rPr>
              <a:t>staph infection, (</a:t>
            </a:r>
            <a:r>
              <a:rPr lang="en-US" sz="3200" spc="-5" dirty="0" smtClean="0">
                <a:latin typeface="Calibri"/>
                <a:cs typeface="Calibri"/>
              </a:rPr>
              <a:t>which is </a:t>
            </a:r>
            <a:r>
              <a:rPr lang="en-US" sz="3200" spc="-15" dirty="0" smtClean="0">
                <a:latin typeface="Calibri"/>
                <a:cs typeface="Calibri"/>
              </a:rPr>
              <a:t>why </a:t>
            </a:r>
            <a:r>
              <a:rPr lang="en-US" sz="3200" dirty="0" smtClean="0">
                <a:latin typeface="Calibri"/>
                <a:cs typeface="Calibri"/>
              </a:rPr>
              <a:t>these  </a:t>
            </a:r>
            <a:r>
              <a:rPr lang="en-US" sz="3200" spc="-10" dirty="0" smtClean="0">
                <a:latin typeface="Calibri"/>
                <a:cs typeface="Calibri"/>
              </a:rPr>
              <a:t>infections are more common </a:t>
            </a:r>
            <a:r>
              <a:rPr lang="en-US" sz="3200" dirty="0" smtClean="0">
                <a:latin typeface="Calibri"/>
                <a:cs typeface="Calibri"/>
              </a:rPr>
              <a:t>in</a:t>
            </a:r>
            <a:r>
              <a:rPr lang="en-US" sz="3200" spc="80" dirty="0" smtClean="0">
                <a:latin typeface="Calibri"/>
                <a:cs typeface="Calibri"/>
              </a:rPr>
              <a:t> </a:t>
            </a:r>
            <a:r>
              <a:rPr lang="en-US" sz="3200" spc="-10" dirty="0" smtClean="0">
                <a:latin typeface="Calibri"/>
                <a:cs typeface="Calibri"/>
              </a:rPr>
              <a:t>hospitals)</a:t>
            </a:r>
            <a:endParaRPr lang="en-US" sz="3200" dirty="0" smtClean="0">
              <a:latin typeface="Calibri"/>
              <a:cs typeface="Calibri"/>
            </a:endParaRPr>
          </a:p>
          <a:p>
            <a:pPr marL="355600" indent="-342900">
              <a:buFont typeface="Arial"/>
              <a:buChar char="•"/>
              <a:tabLst>
                <a:tab pos="354965" algn="l"/>
                <a:tab pos="355600" algn="l"/>
              </a:tabLst>
            </a:pPr>
            <a:r>
              <a:rPr lang="en-US" sz="3200" u="heavy" dirty="0" smtClean="0">
                <a:uFill>
                  <a:solidFill>
                    <a:srgbClr val="000000"/>
                  </a:solidFill>
                </a:uFill>
                <a:latin typeface="Calibri"/>
                <a:cs typeface="Calibri"/>
              </a:rPr>
              <a:t>A </a:t>
            </a:r>
            <a:r>
              <a:rPr lang="en-US" sz="3200" u="heavy" spc="-10" dirty="0" smtClean="0">
                <a:uFill>
                  <a:solidFill>
                    <a:srgbClr val="000000"/>
                  </a:solidFill>
                </a:uFill>
                <a:latin typeface="Calibri"/>
                <a:cs typeface="Calibri"/>
              </a:rPr>
              <a:t>chronic </a:t>
            </a:r>
            <a:r>
              <a:rPr lang="en-US" sz="3200" u="heavy" spc="-5" dirty="0" smtClean="0">
                <a:uFill>
                  <a:solidFill>
                    <a:srgbClr val="000000"/>
                  </a:solidFill>
                </a:uFill>
                <a:latin typeface="Calibri"/>
                <a:cs typeface="Calibri"/>
              </a:rPr>
              <a:t>skin disease</a:t>
            </a:r>
            <a:r>
              <a:rPr lang="en-US" sz="3200" spc="-5" dirty="0" smtClean="0">
                <a:latin typeface="Calibri"/>
                <a:cs typeface="Calibri"/>
              </a:rPr>
              <a:t>, </a:t>
            </a:r>
            <a:r>
              <a:rPr lang="en-US" sz="3200" spc="-20" dirty="0" smtClean="0">
                <a:latin typeface="Calibri"/>
                <a:cs typeface="Calibri"/>
              </a:rPr>
              <a:t>like </a:t>
            </a:r>
            <a:r>
              <a:rPr lang="en-US" sz="3200" dirty="0" smtClean="0">
                <a:latin typeface="Calibri"/>
                <a:cs typeface="Calibri"/>
              </a:rPr>
              <a:t>acne </a:t>
            </a:r>
            <a:r>
              <a:rPr lang="en-US" sz="3200" spc="-5" dirty="0" smtClean="0">
                <a:latin typeface="Calibri"/>
                <a:cs typeface="Calibri"/>
              </a:rPr>
              <a:t>or</a:t>
            </a:r>
            <a:r>
              <a:rPr lang="en-US" sz="3200" spc="65" dirty="0" smtClean="0">
                <a:latin typeface="Calibri"/>
                <a:cs typeface="Calibri"/>
              </a:rPr>
              <a:t> </a:t>
            </a:r>
            <a:r>
              <a:rPr lang="en-US" sz="3200" spc="-10" dirty="0" smtClean="0">
                <a:latin typeface="Calibri"/>
                <a:cs typeface="Calibri"/>
              </a:rPr>
              <a:t>eczema</a:t>
            </a:r>
            <a:endParaRPr lang="en-US" sz="3200" dirty="0" smtClean="0">
              <a:latin typeface="Calibri"/>
              <a:cs typeface="Calibri"/>
            </a:endParaRPr>
          </a:p>
          <a:p>
            <a:pPr marL="355600" indent="-342900">
              <a:buFont typeface="Arial"/>
              <a:buChar char="•"/>
              <a:tabLst>
                <a:tab pos="354965" algn="l"/>
                <a:tab pos="355600" algn="l"/>
              </a:tabLst>
            </a:pPr>
            <a:r>
              <a:rPr lang="en-US" sz="3200" u="heavy" spc="-10" dirty="0" smtClean="0">
                <a:uFill>
                  <a:solidFill>
                    <a:srgbClr val="000000"/>
                  </a:solidFill>
                </a:uFill>
                <a:latin typeface="Calibri"/>
                <a:cs typeface="Calibri"/>
              </a:rPr>
              <a:t>Diabetes</a:t>
            </a:r>
            <a:endParaRPr lang="en-US" sz="3200" dirty="0" smtClean="0">
              <a:latin typeface="Calibri"/>
              <a:cs typeface="Calibri"/>
            </a:endParaRPr>
          </a:p>
          <a:p>
            <a:pPr marL="355600" indent="-342900">
              <a:buFont typeface="Arial"/>
              <a:buChar char="•"/>
              <a:tabLst>
                <a:tab pos="354965" algn="l"/>
                <a:tab pos="355600" algn="l"/>
              </a:tabLst>
            </a:pPr>
            <a:r>
              <a:rPr lang="en-US" sz="3200" u="heavy" dirty="0" smtClean="0">
                <a:uFill>
                  <a:solidFill>
                    <a:srgbClr val="000000"/>
                  </a:solidFill>
                </a:uFill>
                <a:latin typeface="Calibri"/>
                <a:cs typeface="Calibri"/>
              </a:rPr>
              <a:t>A </a:t>
            </a:r>
            <a:r>
              <a:rPr lang="en-US" sz="3200" u="heavy" spc="-10" dirty="0" smtClean="0">
                <a:uFill>
                  <a:solidFill>
                    <a:srgbClr val="000000"/>
                  </a:solidFill>
                </a:uFill>
                <a:latin typeface="Calibri"/>
                <a:cs typeface="Calibri"/>
              </a:rPr>
              <a:t>weakened </a:t>
            </a:r>
            <a:r>
              <a:rPr lang="en-US" sz="3200" u="heavy" spc="-5" dirty="0" smtClean="0">
                <a:uFill>
                  <a:solidFill>
                    <a:srgbClr val="000000"/>
                  </a:solidFill>
                </a:uFill>
                <a:latin typeface="Calibri"/>
                <a:cs typeface="Calibri"/>
              </a:rPr>
              <a:t>immune </a:t>
            </a:r>
            <a:r>
              <a:rPr lang="en-US" sz="3200" u="heavy" spc="-15" dirty="0" smtClean="0">
                <a:uFill>
                  <a:solidFill>
                    <a:srgbClr val="000000"/>
                  </a:solidFill>
                </a:uFill>
                <a:latin typeface="Calibri"/>
                <a:cs typeface="Calibri"/>
              </a:rPr>
              <a:t>system</a:t>
            </a:r>
            <a:r>
              <a:rPr lang="en-US" sz="3200" spc="-15" dirty="0" smtClean="0">
                <a:latin typeface="Calibri"/>
                <a:cs typeface="Calibri"/>
              </a:rPr>
              <a:t>, </a:t>
            </a:r>
            <a:r>
              <a:rPr lang="en-US" sz="3200" spc="-5" dirty="0" smtClean="0">
                <a:latin typeface="Calibri"/>
                <a:cs typeface="Calibri"/>
              </a:rPr>
              <a:t>which </a:t>
            </a:r>
            <a:r>
              <a:rPr lang="en-US" sz="3200" spc="-10" dirty="0" smtClean="0">
                <a:latin typeface="Calibri"/>
                <a:cs typeface="Calibri"/>
              </a:rPr>
              <a:t>can </a:t>
            </a:r>
            <a:r>
              <a:rPr lang="en-US" sz="3200" spc="-5" dirty="0" smtClean="0">
                <a:latin typeface="Calibri"/>
                <a:cs typeface="Calibri"/>
              </a:rPr>
              <a:t>be caused by </a:t>
            </a:r>
            <a:r>
              <a:rPr lang="en-US" sz="3200" spc="-10" dirty="0" smtClean="0">
                <a:latin typeface="Calibri"/>
                <a:cs typeface="Calibri"/>
              </a:rPr>
              <a:t>infections </a:t>
            </a:r>
            <a:r>
              <a:rPr lang="en-US" sz="3200" spc="-5" dirty="0" smtClean="0">
                <a:latin typeface="Calibri"/>
                <a:cs typeface="Calibri"/>
              </a:rPr>
              <a:t>such </a:t>
            </a:r>
            <a:r>
              <a:rPr lang="en-US" sz="3200" dirty="0" smtClean="0">
                <a:latin typeface="Calibri"/>
                <a:cs typeface="Calibri"/>
              </a:rPr>
              <a:t>as</a:t>
            </a:r>
            <a:r>
              <a:rPr lang="en-US" sz="3200" spc="185" dirty="0" smtClean="0">
                <a:latin typeface="Calibri"/>
                <a:cs typeface="Calibri"/>
              </a:rPr>
              <a:t> </a:t>
            </a:r>
            <a:r>
              <a:rPr lang="en-US" sz="3200" spc="-5" dirty="0" smtClean="0">
                <a:latin typeface="Calibri"/>
                <a:cs typeface="Calibri"/>
              </a:rPr>
              <a:t>HIV</a:t>
            </a:r>
            <a:endParaRPr lang="en-US" sz="3200" dirty="0" smtClean="0">
              <a:latin typeface="Calibri"/>
              <a:cs typeface="Calibri"/>
            </a:endParaRPr>
          </a:p>
          <a:p>
            <a:pPr marL="355600" indent="-342900">
              <a:buFont typeface="Arial"/>
              <a:buChar char="•"/>
              <a:tabLst>
                <a:tab pos="354965" algn="l"/>
                <a:tab pos="355600" algn="l"/>
              </a:tabLst>
            </a:pPr>
            <a:r>
              <a:rPr lang="en-US" sz="3200" u="heavy" spc="-5" dirty="0" smtClean="0">
                <a:uFill>
                  <a:solidFill>
                    <a:srgbClr val="000000"/>
                  </a:solidFill>
                </a:uFill>
                <a:latin typeface="Calibri"/>
                <a:cs typeface="Calibri"/>
              </a:rPr>
              <a:t>Poor </a:t>
            </a:r>
            <a:r>
              <a:rPr lang="en-US" sz="3200" u="heavy" spc="-10" dirty="0" smtClean="0">
                <a:uFill>
                  <a:solidFill>
                    <a:srgbClr val="000000"/>
                  </a:solidFill>
                </a:uFill>
                <a:latin typeface="Calibri"/>
                <a:cs typeface="Calibri"/>
              </a:rPr>
              <a:t>hygiene</a:t>
            </a:r>
            <a:r>
              <a:rPr lang="en-US" sz="3200" u="heavy" spc="15" dirty="0" smtClean="0">
                <a:uFill>
                  <a:solidFill>
                    <a:srgbClr val="000000"/>
                  </a:solidFill>
                </a:uFill>
                <a:latin typeface="Calibri"/>
                <a:cs typeface="Calibri"/>
              </a:rPr>
              <a:t> </a:t>
            </a:r>
            <a:r>
              <a:rPr lang="en-US" sz="3200" u="heavy" spc="-5" dirty="0" smtClean="0">
                <a:uFill>
                  <a:solidFill>
                    <a:srgbClr val="000000"/>
                  </a:solidFill>
                </a:uFill>
                <a:latin typeface="Calibri"/>
                <a:cs typeface="Calibri"/>
              </a:rPr>
              <a:t>habits</a:t>
            </a:r>
            <a:endParaRPr lang="en-US" sz="3200" dirty="0" smtClean="0">
              <a:latin typeface="Calibri"/>
              <a:cs typeface="Calibri"/>
            </a:endParaRPr>
          </a:p>
        </p:txBody>
      </p:sp>
    </p:spTree>
    <p:extLst>
      <p:ext uri="{BB962C8B-B14F-4D97-AF65-F5344CB8AC3E}">
        <p14:creationId xmlns:p14="http://schemas.microsoft.com/office/powerpoint/2010/main" val="3200172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54380"/>
            <a:ext cx="5791200" cy="1823576"/>
          </a:xfrm>
        </p:spPr>
        <p:txBody>
          <a:bodyPr/>
          <a:lstStyle/>
          <a:p>
            <a:r>
              <a:rPr lang="en-US" dirty="0" smtClean="0"/>
              <a:t>Risk factors cont..</a:t>
            </a:r>
            <a:endParaRPr lang="en-US" dirty="0"/>
          </a:p>
        </p:txBody>
      </p:sp>
      <p:sp>
        <p:nvSpPr>
          <p:cNvPr id="3" name="Text Placeholder 2"/>
          <p:cNvSpPr>
            <a:spLocks noGrp="1"/>
          </p:cNvSpPr>
          <p:nvPr>
            <p:ph type="body" idx="1"/>
          </p:nvPr>
        </p:nvSpPr>
        <p:spPr>
          <a:xfrm>
            <a:off x="304800" y="1371600"/>
            <a:ext cx="11197590" cy="5501506"/>
          </a:xfrm>
        </p:spPr>
        <p:txBody>
          <a:bodyPr/>
          <a:lstStyle/>
          <a:p>
            <a:pPr marL="12700">
              <a:tabLst>
                <a:tab pos="354965" algn="l"/>
                <a:tab pos="355600" algn="l"/>
              </a:tabLst>
            </a:pPr>
            <a:r>
              <a:rPr lang="en-US" sz="3200" b="1" u="sng" spc="-15" dirty="0"/>
              <a:t>Infected </a:t>
            </a:r>
            <a:r>
              <a:rPr lang="en-US" sz="3200" b="1" u="sng" dirty="0"/>
              <a:t>hair</a:t>
            </a:r>
            <a:r>
              <a:rPr lang="en-US" sz="3200" b="1" u="sng" spc="-25" dirty="0"/>
              <a:t> </a:t>
            </a:r>
            <a:r>
              <a:rPr lang="en-US" sz="3200" b="1" u="sng" spc="-5" dirty="0"/>
              <a:t>follicles (folliculitis)</a:t>
            </a:r>
            <a:endParaRPr lang="en-US" sz="3200" b="1" u="sng" dirty="0"/>
          </a:p>
          <a:p>
            <a:pPr marL="355600" marR="35560" indent="-342900">
              <a:spcBef>
                <a:spcPts val="434"/>
              </a:spcBef>
              <a:buFont typeface="Arial"/>
              <a:buChar char="•"/>
              <a:tabLst>
                <a:tab pos="354965" algn="l"/>
                <a:tab pos="355600" algn="l"/>
              </a:tabLst>
            </a:pPr>
            <a:r>
              <a:rPr lang="en-US" sz="3200" spc="-15" dirty="0"/>
              <a:t>Infected </a:t>
            </a:r>
            <a:r>
              <a:rPr lang="en-US" sz="3200" spc="-5" dirty="0"/>
              <a:t>hair </a:t>
            </a:r>
            <a:r>
              <a:rPr lang="en-US" sz="3200" spc="-10" dirty="0"/>
              <a:t>follicles, </a:t>
            </a:r>
            <a:r>
              <a:rPr lang="en-US" sz="3200" spc="-5" dirty="0"/>
              <a:t>or </a:t>
            </a:r>
            <a:r>
              <a:rPr lang="en-US" sz="3200" spc="-10" dirty="0"/>
              <a:t>folliculitis, </a:t>
            </a:r>
            <a:r>
              <a:rPr lang="en-US" sz="3200" spc="-15" dirty="0"/>
              <a:t>may </a:t>
            </a:r>
            <a:r>
              <a:rPr lang="en-US" sz="3200" spc="-5" dirty="0"/>
              <a:t>cause abscesses </a:t>
            </a:r>
            <a:r>
              <a:rPr lang="en-US" sz="3200" spc="-10" dirty="0"/>
              <a:t>to </a:t>
            </a:r>
            <a:r>
              <a:rPr lang="en-US" sz="3200" spc="-15" dirty="0"/>
              <a:t>form </a:t>
            </a:r>
            <a:r>
              <a:rPr lang="en-US" sz="3200" spc="-5" dirty="0"/>
              <a:t>in </a:t>
            </a:r>
            <a:r>
              <a:rPr lang="en-US" sz="3200" dirty="0"/>
              <a:t>the </a:t>
            </a:r>
            <a:r>
              <a:rPr lang="en-US" sz="3200" spc="-10" dirty="0"/>
              <a:t>follicle.  Follicles can become </a:t>
            </a:r>
            <a:r>
              <a:rPr lang="en-US" sz="3200" spc="-15" dirty="0"/>
              <a:t>infected </a:t>
            </a:r>
            <a:r>
              <a:rPr lang="en-US" sz="3200" spc="-5" dirty="0"/>
              <a:t>if </a:t>
            </a:r>
            <a:r>
              <a:rPr lang="en-US" sz="3200" dirty="0"/>
              <a:t>the </a:t>
            </a:r>
            <a:r>
              <a:rPr lang="en-US" sz="3200" spc="-5" dirty="0"/>
              <a:t>hair within </a:t>
            </a:r>
            <a:r>
              <a:rPr lang="en-US" sz="3200" dirty="0"/>
              <a:t>the </a:t>
            </a:r>
            <a:r>
              <a:rPr lang="en-US" sz="3200" spc="-10" dirty="0"/>
              <a:t>follicle </a:t>
            </a:r>
            <a:r>
              <a:rPr lang="en-US" sz="3200" spc="-5" dirty="0"/>
              <a:t>is </a:t>
            </a:r>
            <a:r>
              <a:rPr lang="en-US" sz="3200" spc="-10" dirty="0"/>
              <a:t>trapped </a:t>
            </a:r>
            <a:r>
              <a:rPr lang="en-US" sz="3200" dirty="0"/>
              <a:t>and </a:t>
            </a:r>
            <a:r>
              <a:rPr lang="en-US" sz="3200" spc="-5" dirty="0"/>
              <a:t>unable </a:t>
            </a:r>
            <a:r>
              <a:rPr lang="en-US" sz="3200" spc="-10" dirty="0"/>
              <a:t>to  break through </a:t>
            </a:r>
            <a:r>
              <a:rPr lang="en-US" sz="3200" dirty="0"/>
              <a:t>the </a:t>
            </a:r>
            <a:r>
              <a:rPr lang="en-US" sz="3200" spc="-5" dirty="0"/>
              <a:t>skin, </a:t>
            </a:r>
            <a:r>
              <a:rPr lang="en-US" sz="3200" dirty="0"/>
              <a:t>as </a:t>
            </a:r>
            <a:r>
              <a:rPr lang="en-US" sz="3200" spc="-10" dirty="0"/>
              <a:t>can </a:t>
            </a:r>
            <a:r>
              <a:rPr lang="en-US" sz="3200" spc="-5" dirty="0"/>
              <a:t>happen </a:t>
            </a:r>
            <a:r>
              <a:rPr lang="en-US" sz="3200" spc="-10" dirty="0"/>
              <a:t>after</a:t>
            </a:r>
            <a:r>
              <a:rPr lang="en-US" sz="3200" spc="80" dirty="0"/>
              <a:t> </a:t>
            </a:r>
            <a:r>
              <a:rPr lang="en-US" sz="3200" spc="-5" dirty="0"/>
              <a:t>shaving.</a:t>
            </a:r>
            <a:endParaRPr lang="en-US" sz="3200" dirty="0"/>
          </a:p>
          <a:p>
            <a:pPr marL="355600" marR="5080" indent="-342900">
              <a:spcBef>
                <a:spcPts val="415"/>
              </a:spcBef>
              <a:buFont typeface="Arial"/>
              <a:buChar char="•"/>
              <a:tabLst>
                <a:tab pos="354965" algn="l"/>
                <a:tab pos="355600" algn="l"/>
              </a:tabLst>
            </a:pPr>
            <a:r>
              <a:rPr lang="en-US" sz="3200" spc="-25" dirty="0"/>
              <a:t>Trapped </a:t>
            </a:r>
            <a:r>
              <a:rPr lang="en-US" sz="3200" spc="-5" dirty="0"/>
              <a:t>hair </a:t>
            </a:r>
            <a:r>
              <a:rPr lang="en-US" sz="3200" spc="-10" dirty="0"/>
              <a:t>follicles are </a:t>
            </a:r>
            <a:r>
              <a:rPr lang="en-US" sz="3200" spc="-5" dirty="0"/>
              <a:t>commonly known </a:t>
            </a:r>
            <a:r>
              <a:rPr lang="en-US" sz="3200" dirty="0"/>
              <a:t>as </a:t>
            </a:r>
            <a:r>
              <a:rPr lang="en-US" sz="3200" spc="-10" dirty="0"/>
              <a:t>ingrown </a:t>
            </a:r>
            <a:r>
              <a:rPr lang="en-US" sz="3200" spc="-15" dirty="0"/>
              <a:t>hairs. </a:t>
            </a:r>
            <a:r>
              <a:rPr lang="en-US" sz="3200" spc="-10" dirty="0"/>
              <a:t>Ingrown hairs can </a:t>
            </a:r>
            <a:r>
              <a:rPr lang="en-US" sz="3200" spc="-5" dirty="0"/>
              <a:t>set  </a:t>
            </a:r>
            <a:r>
              <a:rPr lang="en-US" sz="3200" dirty="0"/>
              <a:t>the </a:t>
            </a:r>
            <a:r>
              <a:rPr lang="en-US" sz="3200" spc="-15" dirty="0"/>
              <a:t>stage for </a:t>
            </a:r>
            <a:r>
              <a:rPr lang="en-US" sz="3200" dirty="0"/>
              <a:t>an </a:t>
            </a:r>
            <a:r>
              <a:rPr lang="en-US" sz="3200" spc="-10" dirty="0"/>
              <a:t>infection. </a:t>
            </a:r>
            <a:r>
              <a:rPr lang="en-US" sz="3200" dirty="0"/>
              <a:t>Abscesses </a:t>
            </a:r>
            <a:r>
              <a:rPr lang="en-US" sz="3200" spc="-5" dirty="0"/>
              <a:t>that </a:t>
            </a:r>
            <a:r>
              <a:rPr lang="en-US" sz="3200" spc="-10" dirty="0"/>
              <a:t>are </a:t>
            </a:r>
            <a:r>
              <a:rPr lang="en-US" sz="3200" spc="-5" dirty="0"/>
              <a:t>on or in </a:t>
            </a:r>
            <a:r>
              <a:rPr lang="en-US" sz="3200" dirty="0"/>
              <a:t>a hair </a:t>
            </a:r>
            <a:r>
              <a:rPr lang="en-US" sz="3200" spc="-10" dirty="0"/>
              <a:t>follicle </a:t>
            </a:r>
            <a:r>
              <a:rPr lang="en-US" sz="3200" spc="-5" dirty="0"/>
              <a:t>will </a:t>
            </a:r>
            <a:r>
              <a:rPr lang="en-US" sz="3200" spc="-10" dirty="0"/>
              <a:t>often  </a:t>
            </a:r>
            <a:r>
              <a:rPr lang="en-US" sz="3200" spc="-15" dirty="0"/>
              <a:t>contain </a:t>
            </a:r>
            <a:r>
              <a:rPr lang="en-US" sz="3200" spc="-5" dirty="0"/>
              <a:t>this </a:t>
            </a:r>
            <a:r>
              <a:rPr lang="en-US" sz="3200" spc="-10" dirty="0"/>
              <a:t>ingrown</a:t>
            </a:r>
            <a:r>
              <a:rPr lang="en-US" sz="3200" spc="50" dirty="0"/>
              <a:t> </a:t>
            </a:r>
            <a:r>
              <a:rPr lang="en-US" sz="3200" spc="-45" dirty="0"/>
              <a:t>hair.</a:t>
            </a:r>
            <a:endParaRPr lang="en-US" sz="3200" dirty="0"/>
          </a:p>
          <a:p>
            <a:pPr marL="355600" marR="116205" indent="-342900">
              <a:spcBef>
                <a:spcPts val="445"/>
              </a:spcBef>
              <a:buFont typeface="Arial"/>
              <a:buChar char="•"/>
              <a:tabLst>
                <a:tab pos="354965" algn="l"/>
                <a:tab pos="355600" algn="l"/>
              </a:tabLst>
            </a:pPr>
            <a:r>
              <a:rPr lang="en-US" sz="3200" spc="-10" dirty="0"/>
              <a:t>Folliculitis </a:t>
            </a:r>
            <a:r>
              <a:rPr lang="en-US" sz="3200" spc="-15" dirty="0"/>
              <a:t>may </a:t>
            </a:r>
            <a:r>
              <a:rPr lang="en-US" sz="3200" dirty="0"/>
              <a:t>also </a:t>
            </a:r>
            <a:r>
              <a:rPr lang="en-US" sz="3200" spc="-10" dirty="0"/>
              <a:t>occur after </a:t>
            </a:r>
            <a:r>
              <a:rPr lang="en-US" sz="3200" spc="-5" dirty="0"/>
              <a:t>spending time </a:t>
            </a:r>
            <a:r>
              <a:rPr lang="en-US" sz="3200" dirty="0"/>
              <a:t>in an </a:t>
            </a:r>
            <a:r>
              <a:rPr lang="en-US" sz="3200" spc="-5" dirty="0"/>
              <a:t>inadequately </a:t>
            </a:r>
            <a:r>
              <a:rPr lang="en-US" sz="3200" spc="-10" dirty="0"/>
              <a:t>chlorinated </a:t>
            </a:r>
            <a:r>
              <a:rPr lang="en-US" sz="3200" spc="-5" dirty="0"/>
              <a:t>pool  or hot</a:t>
            </a:r>
            <a:r>
              <a:rPr lang="en-US" sz="3200" dirty="0"/>
              <a:t> tub.</a:t>
            </a:r>
          </a:p>
          <a:p>
            <a:endParaRPr lang="en-US" sz="2800" dirty="0"/>
          </a:p>
        </p:txBody>
      </p:sp>
    </p:spTree>
    <p:extLst>
      <p:ext uri="{BB962C8B-B14F-4D97-AF65-F5344CB8AC3E}">
        <p14:creationId xmlns:p14="http://schemas.microsoft.com/office/powerpoint/2010/main" val="3877215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457200"/>
            <a:ext cx="10609579" cy="5947782"/>
          </a:xfrm>
          <a:prstGeom prst="rect">
            <a:avLst/>
          </a:prstGeom>
        </p:spPr>
        <p:txBody>
          <a:bodyPr vert="horz" wrap="square" lIns="0" tIns="12700" rIns="0" bIns="0" rtlCol="0">
            <a:spAutoFit/>
          </a:bodyPr>
          <a:lstStyle/>
          <a:p>
            <a:pPr marL="12700">
              <a:spcBef>
                <a:spcPts val="100"/>
              </a:spcBef>
              <a:tabLst>
                <a:tab pos="354965" algn="l"/>
                <a:tab pos="355600" algn="l"/>
              </a:tabLst>
            </a:pPr>
            <a:r>
              <a:rPr lang="en-US" sz="3200" b="1" u="sng" spc="-5" dirty="0" smtClean="0">
                <a:latin typeface="Calibri"/>
                <a:cs typeface="Calibri"/>
              </a:rPr>
              <a:t>Investigations </a:t>
            </a:r>
          </a:p>
          <a:p>
            <a:pPr marL="355600" indent="-342900">
              <a:spcBef>
                <a:spcPts val="100"/>
              </a:spcBef>
              <a:buFont typeface="Arial"/>
              <a:buChar char="•"/>
              <a:tabLst>
                <a:tab pos="354965" algn="l"/>
                <a:tab pos="355600" algn="l"/>
              </a:tabLst>
            </a:pPr>
            <a:endParaRPr lang="en-US" sz="3200" b="1" spc="-5" dirty="0" smtClean="0">
              <a:latin typeface="Calibri"/>
              <a:cs typeface="Calibri"/>
            </a:endParaRPr>
          </a:p>
          <a:p>
            <a:pPr marL="355600" indent="-342900">
              <a:spcBef>
                <a:spcPts val="100"/>
              </a:spcBef>
              <a:buFont typeface="Arial"/>
              <a:buChar char="•"/>
              <a:tabLst>
                <a:tab pos="354965" algn="l"/>
                <a:tab pos="355600" algn="l"/>
              </a:tabLst>
            </a:pPr>
            <a:r>
              <a:rPr lang="en-US" sz="3200" b="1" spc="-5" dirty="0" smtClean="0">
                <a:latin typeface="Calibri"/>
                <a:cs typeface="Calibri"/>
              </a:rPr>
              <a:t>When taking </a:t>
            </a:r>
            <a:r>
              <a:rPr sz="3200" u="heavy" spc="-5" dirty="0" smtClean="0">
                <a:uFill>
                  <a:solidFill>
                    <a:srgbClr val="000000"/>
                  </a:solidFill>
                </a:uFill>
                <a:latin typeface="Calibri"/>
                <a:cs typeface="Calibri"/>
              </a:rPr>
              <a:t>medical </a:t>
            </a:r>
            <a:r>
              <a:rPr sz="3200" u="heavy" spc="-10" dirty="0" smtClean="0">
                <a:uFill>
                  <a:solidFill>
                    <a:srgbClr val="000000"/>
                  </a:solidFill>
                </a:uFill>
                <a:latin typeface="Calibri"/>
                <a:cs typeface="Calibri"/>
              </a:rPr>
              <a:t>history</a:t>
            </a:r>
            <a:r>
              <a:rPr lang="en-US" sz="3200" spc="-10" dirty="0">
                <a:latin typeface="Calibri"/>
                <a:cs typeface="Calibri"/>
              </a:rPr>
              <a:t>,</a:t>
            </a:r>
            <a:r>
              <a:rPr sz="3200" spc="-15" dirty="0" smtClean="0">
                <a:latin typeface="Calibri"/>
                <a:cs typeface="Calibri"/>
              </a:rPr>
              <a:t> </a:t>
            </a:r>
            <a:r>
              <a:rPr sz="3200" dirty="0" smtClean="0">
                <a:latin typeface="Calibri"/>
                <a:cs typeface="Calibri"/>
              </a:rPr>
              <a:t>ask</a:t>
            </a:r>
            <a:r>
              <a:rPr sz="3200" spc="-10" dirty="0" smtClean="0">
                <a:latin typeface="Calibri"/>
                <a:cs typeface="Calibri"/>
              </a:rPr>
              <a:t>:</a:t>
            </a:r>
            <a:endParaRPr sz="3200" dirty="0">
              <a:latin typeface="Calibri"/>
              <a:cs typeface="Calibri"/>
            </a:endParaRPr>
          </a:p>
          <a:p>
            <a:pPr marL="2184400" lvl="4" indent="-342900">
              <a:buFont typeface="Arial"/>
              <a:buChar char="•"/>
              <a:tabLst>
                <a:tab pos="354965" algn="l"/>
                <a:tab pos="355600" algn="l"/>
              </a:tabLst>
            </a:pPr>
            <a:r>
              <a:rPr sz="3200" spc="-10" dirty="0" smtClean="0">
                <a:latin typeface="Calibri"/>
                <a:cs typeface="Calibri"/>
              </a:rPr>
              <a:t>How </a:t>
            </a:r>
            <a:r>
              <a:rPr sz="3200" spc="-5" dirty="0" smtClean="0">
                <a:latin typeface="Calibri"/>
                <a:cs typeface="Calibri"/>
              </a:rPr>
              <a:t>long </a:t>
            </a:r>
            <a:r>
              <a:rPr sz="3200" dirty="0" smtClean="0">
                <a:latin typeface="Calibri"/>
                <a:cs typeface="Calibri"/>
              </a:rPr>
              <a:t>the </a:t>
            </a:r>
            <a:r>
              <a:rPr sz="3200" spc="-5" dirty="0" smtClean="0">
                <a:latin typeface="Calibri"/>
                <a:cs typeface="Calibri"/>
              </a:rPr>
              <a:t>abscess has been</a:t>
            </a:r>
            <a:r>
              <a:rPr sz="3200" spc="65" dirty="0" smtClean="0">
                <a:latin typeface="Calibri"/>
                <a:cs typeface="Calibri"/>
              </a:rPr>
              <a:t> </a:t>
            </a:r>
            <a:r>
              <a:rPr sz="3200" spc="-5" dirty="0" smtClean="0">
                <a:latin typeface="Calibri"/>
                <a:cs typeface="Calibri"/>
              </a:rPr>
              <a:t>present</a:t>
            </a:r>
            <a:endParaRPr sz="3200" dirty="0" smtClean="0">
              <a:latin typeface="Calibri"/>
              <a:cs typeface="Calibri"/>
            </a:endParaRPr>
          </a:p>
          <a:p>
            <a:pPr marL="2184400" lvl="4" indent="-342900">
              <a:buFont typeface="Arial"/>
              <a:buChar char="•"/>
              <a:tabLst>
                <a:tab pos="354965" algn="l"/>
                <a:tab pos="355600" algn="l"/>
              </a:tabLst>
            </a:pPr>
            <a:r>
              <a:rPr sz="3200" dirty="0" smtClean="0">
                <a:latin typeface="Calibri"/>
                <a:cs typeface="Calibri"/>
              </a:rPr>
              <a:t>If </a:t>
            </a:r>
            <a:r>
              <a:rPr lang="en-US" sz="3200" spc="-10" dirty="0" smtClean="0">
                <a:latin typeface="Calibri"/>
                <a:cs typeface="Calibri"/>
              </a:rPr>
              <a:t>they</a:t>
            </a:r>
            <a:r>
              <a:rPr sz="3200" spc="-10" dirty="0" smtClean="0">
                <a:latin typeface="Calibri"/>
                <a:cs typeface="Calibri"/>
              </a:rPr>
              <a:t> recall </a:t>
            </a:r>
            <a:r>
              <a:rPr sz="3200" spc="-15" dirty="0" smtClean="0">
                <a:latin typeface="Calibri"/>
                <a:cs typeface="Calibri"/>
              </a:rPr>
              <a:t>any </a:t>
            </a:r>
            <a:r>
              <a:rPr sz="3200" dirty="0" smtClean="0">
                <a:latin typeface="Calibri"/>
                <a:cs typeface="Calibri"/>
              </a:rPr>
              <a:t>injury </a:t>
            </a:r>
            <a:r>
              <a:rPr sz="3200" spc="-10" dirty="0" smtClean="0">
                <a:latin typeface="Calibri"/>
                <a:cs typeface="Calibri"/>
              </a:rPr>
              <a:t>to </a:t>
            </a:r>
            <a:r>
              <a:rPr sz="3200" spc="-5" dirty="0" smtClean="0">
                <a:latin typeface="Calibri"/>
                <a:cs typeface="Calibri"/>
              </a:rPr>
              <a:t>that</a:t>
            </a:r>
            <a:r>
              <a:rPr sz="3200" spc="45" dirty="0" smtClean="0">
                <a:latin typeface="Calibri"/>
                <a:cs typeface="Calibri"/>
              </a:rPr>
              <a:t> </a:t>
            </a:r>
            <a:r>
              <a:rPr sz="3200" spc="-10" dirty="0" smtClean="0">
                <a:latin typeface="Calibri"/>
                <a:cs typeface="Calibri"/>
              </a:rPr>
              <a:t>area</a:t>
            </a:r>
            <a:endParaRPr sz="3200" dirty="0" smtClean="0">
              <a:latin typeface="Calibri"/>
              <a:cs typeface="Calibri"/>
            </a:endParaRPr>
          </a:p>
          <a:p>
            <a:pPr marL="2184400" lvl="4" indent="-342900">
              <a:buFont typeface="Arial"/>
              <a:buChar char="•"/>
              <a:tabLst>
                <a:tab pos="354965" algn="l"/>
                <a:tab pos="355600" algn="l"/>
              </a:tabLst>
            </a:pPr>
            <a:r>
              <a:rPr sz="3200" spc="-5" dirty="0" smtClean="0">
                <a:latin typeface="Calibri"/>
                <a:cs typeface="Calibri"/>
              </a:rPr>
              <a:t>What </a:t>
            </a:r>
            <a:r>
              <a:rPr lang="en-US" sz="3200" spc="-5" dirty="0" smtClean="0">
                <a:latin typeface="Calibri"/>
                <a:cs typeface="Calibri"/>
              </a:rPr>
              <a:t>drugs</a:t>
            </a:r>
            <a:r>
              <a:rPr sz="3200" spc="-5" dirty="0" smtClean="0">
                <a:latin typeface="Calibri"/>
                <a:cs typeface="Calibri"/>
              </a:rPr>
              <a:t> </a:t>
            </a:r>
            <a:r>
              <a:rPr lang="en-US" sz="3200" spc="-10" dirty="0" smtClean="0">
                <a:latin typeface="Calibri"/>
                <a:cs typeface="Calibri"/>
              </a:rPr>
              <a:t>one</a:t>
            </a:r>
            <a:r>
              <a:rPr sz="3200" spc="-10" dirty="0" smtClean="0">
                <a:latin typeface="Calibri"/>
                <a:cs typeface="Calibri"/>
              </a:rPr>
              <a:t> </a:t>
            </a:r>
            <a:r>
              <a:rPr sz="3200" spc="-15" dirty="0" smtClean="0">
                <a:latin typeface="Calibri"/>
                <a:cs typeface="Calibri"/>
              </a:rPr>
              <a:t>may </a:t>
            </a:r>
            <a:r>
              <a:rPr sz="3200" spc="-5" dirty="0" smtClean="0">
                <a:latin typeface="Calibri"/>
                <a:cs typeface="Calibri"/>
              </a:rPr>
              <a:t>be</a:t>
            </a:r>
            <a:r>
              <a:rPr sz="3200" spc="70" dirty="0" smtClean="0">
                <a:latin typeface="Calibri"/>
                <a:cs typeface="Calibri"/>
              </a:rPr>
              <a:t> </a:t>
            </a:r>
            <a:r>
              <a:rPr sz="3200" spc="-10" dirty="0" smtClean="0">
                <a:latin typeface="Calibri"/>
                <a:cs typeface="Calibri"/>
              </a:rPr>
              <a:t>taking</a:t>
            </a:r>
            <a:endParaRPr sz="3200" dirty="0" smtClean="0">
              <a:latin typeface="Calibri"/>
              <a:cs typeface="Calibri"/>
            </a:endParaRPr>
          </a:p>
          <a:p>
            <a:pPr marL="2184400" lvl="4" indent="-342900">
              <a:buFont typeface="Arial"/>
              <a:buChar char="•"/>
              <a:tabLst>
                <a:tab pos="354965" algn="l"/>
                <a:tab pos="355600" algn="l"/>
              </a:tabLst>
            </a:pPr>
            <a:r>
              <a:rPr sz="3200" dirty="0" smtClean="0">
                <a:latin typeface="Calibri"/>
                <a:cs typeface="Calibri"/>
              </a:rPr>
              <a:t>If </a:t>
            </a:r>
            <a:r>
              <a:rPr lang="en-US" sz="3200" spc="-10" dirty="0" smtClean="0">
                <a:latin typeface="Calibri"/>
                <a:cs typeface="Calibri"/>
              </a:rPr>
              <a:t>they</a:t>
            </a:r>
            <a:r>
              <a:rPr sz="3200" spc="-10" dirty="0" smtClean="0">
                <a:latin typeface="Calibri"/>
                <a:cs typeface="Calibri"/>
              </a:rPr>
              <a:t> have any</a:t>
            </a:r>
            <a:r>
              <a:rPr sz="3200" spc="20" dirty="0" smtClean="0">
                <a:latin typeface="Calibri"/>
                <a:cs typeface="Calibri"/>
              </a:rPr>
              <a:t> </a:t>
            </a:r>
            <a:r>
              <a:rPr sz="3200" spc="-5" dirty="0" smtClean="0">
                <a:latin typeface="Calibri"/>
                <a:cs typeface="Calibri"/>
              </a:rPr>
              <a:t>allergies</a:t>
            </a:r>
            <a:endParaRPr sz="3200" dirty="0" smtClean="0">
              <a:latin typeface="Calibri"/>
              <a:cs typeface="Calibri"/>
            </a:endParaRPr>
          </a:p>
          <a:p>
            <a:pPr marL="2184400" lvl="4" indent="-342900">
              <a:buFont typeface="Arial"/>
              <a:buChar char="•"/>
              <a:tabLst>
                <a:tab pos="354965" algn="l"/>
                <a:tab pos="355600" algn="l"/>
              </a:tabLst>
            </a:pPr>
            <a:r>
              <a:rPr sz="3200" dirty="0" smtClean="0">
                <a:latin typeface="Calibri"/>
                <a:cs typeface="Calibri"/>
              </a:rPr>
              <a:t>If </a:t>
            </a:r>
            <a:r>
              <a:rPr lang="en-US" sz="3200" spc="-10" dirty="0" smtClean="0">
                <a:latin typeface="Calibri"/>
                <a:cs typeface="Calibri"/>
              </a:rPr>
              <a:t>they</a:t>
            </a:r>
            <a:r>
              <a:rPr sz="3200" spc="-10" dirty="0" smtClean="0">
                <a:latin typeface="Calibri"/>
                <a:cs typeface="Calibri"/>
              </a:rPr>
              <a:t> </a:t>
            </a:r>
            <a:r>
              <a:rPr sz="3200" dirty="0" smtClean="0">
                <a:latin typeface="Calibri"/>
                <a:cs typeface="Calibri"/>
              </a:rPr>
              <a:t>had a </a:t>
            </a:r>
            <a:r>
              <a:rPr sz="3200" spc="-15" dirty="0" smtClean="0">
                <a:latin typeface="Calibri"/>
                <a:cs typeface="Calibri"/>
              </a:rPr>
              <a:t>fever</a:t>
            </a:r>
            <a:endParaRPr lang="en-US" sz="3200" spc="-15" dirty="0" smtClean="0">
              <a:latin typeface="Calibri"/>
              <a:cs typeface="Calibri"/>
            </a:endParaRPr>
          </a:p>
          <a:p>
            <a:pPr marL="2184400" lvl="4" indent="-342900">
              <a:buFont typeface="Arial"/>
              <a:buChar char="•"/>
              <a:tabLst>
                <a:tab pos="354965" algn="l"/>
                <a:tab pos="355600" algn="l"/>
              </a:tabLst>
            </a:pPr>
            <a:endParaRPr lang="en-US" sz="3200" spc="-15" dirty="0" smtClean="0">
              <a:latin typeface="Calibri"/>
              <a:cs typeface="Calibri"/>
            </a:endParaRPr>
          </a:p>
          <a:p>
            <a:pPr marL="355600" indent="-342900">
              <a:buFont typeface="Arial"/>
              <a:buChar char="•"/>
              <a:tabLst>
                <a:tab pos="354965" algn="l"/>
                <a:tab pos="355600" algn="l"/>
              </a:tabLst>
            </a:pPr>
            <a:r>
              <a:rPr lang="en-US" sz="3200" u="heavy" spc="-15" dirty="0" smtClean="0">
                <a:uFill>
                  <a:solidFill>
                    <a:srgbClr val="000000"/>
                  </a:solidFill>
                </a:uFill>
                <a:latin typeface="Calibri"/>
                <a:cs typeface="Calibri"/>
              </a:rPr>
              <a:t>Physical exam. E</a:t>
            </a:r>
            <a:r>
              <a:rPr sz="3200" u="heavy" spc="-15" dirty="0" smtClean="0">
                <a:uFill>
                  <a:solidFill>
                    <a:srgbClr val="000000"/>
                  </a:solidFill>
                </a:uFill>
                <a:latin typeface="Calibri"/>
                <a:cs typeface="Calibri"/>
              </a:rPr>
              <a:t>xamine </a:t>
            </a:r>
            <a:r>
              <a:rPr sz="3200" u="heavy" dirty="0">
                <a:uFill>
                  <a:solidFill>
                    <a:srgbClr val="000000"/>
                  </a:solidFill>
                </a:uFill>
                <a:latin typeface="Calibri"/>
                <a:cs typeface="Calibri"/>
              </a:rPr>
              <a:t>the </a:t>
            </a:r>
            <a:r>
              <a:rPr sz="3200" u="heavy" spc="-5" dirty="0">
                <a:uFill>
                  <a:solidFill>
                    <a:srgbClr val="000000"/>
                  </a:solidFill>
                </a:uFill>
                <a:latin typeface="Calibri"/>
                <a:cs typeface="Calibri"/>
              </a:rPr>
              <a:t>abscess </a:t>
            </a:r>
            <a:r>
              <a:rPr sz="3200" u="heavy" dirty="0">
                <a:uFill>
                  <a:solidFill>
                    <a:srgbClr val="000000"/>
                  </a:solidFill>
                </a:uFill>
                <a:latin typeface="Calibri"/>
                <a:cs typeface="Calibri"/>
              </a:rPr>
              <a:t>and </a:t>
            </a:r>
            <a:r>
              <a:rPr sz="3200" u="heavy" spc="-10" dirty="0">
                <a:uFill>
                  <a:solidFill>
                    <a:srgbClr val="000000"/>
                  </a:solidFill>
                </a:uFill>
                <a:latin typeface="Calibri"/>
                <a:cs typeface="Calibri"/>
              </a:rPr>
              <a:t>surrounding </a:t>
            </a:r>
            <a:r>
              <a:rPr sz="3200" u="heavy" dirty="0">
                <a:uFill>
                  <a:solidFill>
                    <a:srgbClr val="000000"/>
                  </a:solidFill>
                </a:uFill>
                <a:latin typeface="Calibri"/>
                <a:cs typeface="Calibri"/>
              </a:rPr>
              <a:t>areas</a:t>
            </a:r>
            <a:r>
              <a:rPr sz="3200" dirty="0">
                <a:latin typeface="Calibri"/>
                <a:cs typeface="Calibri"/>
              </a:rPr>
              <a:t>. </a:t>
            </a:r>
            <a:endParaRPr lang="en-US" sz="3200" dirty="0" smtClean="0">
              <a:latin typeface="Calibri"/>
              <a:cs typeface="Calibri"/>
            </a:endParaRPr>
          </a:p>
          <a:p>
            <a:pPr marL="355600" indent="-342900">
              <a:buFont typeface="Arial"/>
              <a:buChar char="•"/>
              <a:tabLst>
                <a:tab pos="354965" algn="l"/>
                <a:tab pos="355600" algn="l"/>
              </a:tabLst>
            </a:pPr>
            <a:r>
              <a:rPr lang="en-US" sz="3200" spc="-40" dirty="0">
                <a:latin typeface="Calibri"/>
                <a:cs typeface="Calibri"/>
              </a:rPr>
              <a:t>T</a:t>
            </a:r>
            <a:r>
              <a:rPr sz="3200" spc="-25" dirty="0" smtClean="0">
                <a:latin typeface="Calibri"/>
                <a:cs typeface="Calibri"/>
              </a:rPr>
              <a:t>ake </a:t>
            </a:r>
            <a:r>
              <a:rPr sz="3200" dirty="0">
                <a:latin typeface="Calibri"/>
                <a:cs typeface="Calibri"/>
              </a:rPr>
              <a:t>a </a:t>
            </a:r>
            <a:r>
              <a:rPr sz="3200" u="heavy" spc="-10" dirty="0">
                <a:uFill>
                  <a:solidFill>
                    <a:srgbClr val="000000"/>
                  </a:solidFill>
                </a:uFill>
                <a:latin typeface="Calibri"/>
                <a:cs typeface="Calibri"/>
              </a:rPr>
              <a:t>culture</a:t>
            </a:r>
            <a:r>
              <a:rPr sz="3200" spc="-10" dirty="0">
                <a:latin typeface="Calibri"/>
                <a:cs typeface="Calibri"/>
              </a:rPr>
              <a:t> </a:t>
            </a:r>
            <a:r>
              <a:rPr sz="3200" spc="-5" dirty="0">
                <a:latin typeface="Calibri"/>
                <a:cs typeface="Calibri"/>
              </a:rPr>
              <a:t>or </a:t>
            </a:r>
            <a:r>
              <a:rPr sz="3200" dirty="0">
                <a:latin typeface="Calibri"/>
                <a:cs typeface="Calibri"/>
              </a:rPr>
              <a:t>a small </a:t>
            </a:r>
            <a:r>
              <a:rPr sz="3200" spc="-5" dirty="0">
                <a:latin typeface="Calibri"/>
                <a:cs typeface="Calibri"/>
              </a:rPr>
              <a:t>amount of fluid </a:t>
            </a:r>
            <a:r>
              <a:rPr sz="3200" spc="-10" dirty="0">
                <a:latin typeface="Calibri"/>
                <a:cs typeface="Calibri"/>
              </a:rPr>
              <a:t>from </a:t>
            </a:r>
            <a:r>
              <a:rPr sz="3200" dirty="0">
                <a:latin typeface="Calibri"/>
                <a:cs typeface="Calibri"/>
              </a:rPr>
              <a:t>the </a:t>
            </a:r>
            <a:r>
              <a:rPr sz="3200" spc="-5" dirty="0">
                <a:latin typeface="Calibri"/>
                <a:cs typeface="Calibri"/>
              </a:rPr>
              <a:t>abscess </a:t>
            </a:r>
            <a:r>
              <a:rPr sz="3200" spc="-10" dirty="0">
                <a:latin typeface="Calibri"/>
                <a:cs typeface="Calibri"/>
              </a:rPr>
              <a:t>to  </a:t>
            </a:r>
            <a:r>
              <a:rPr sz="3200" spc="-15" dirty="0">
                <a:latin typeface="Calibri"/>
                <a:cs typeface="Calibri"/>
              </a:rPr>
              <a:t>test for </a:t>
            </a:r>
            <a:r>
              <a:rPr sz="3200" dirty="0">
                <a:latin typeface="Calibri"/>
                <a:cs typeface="Calibri"/>
              </a:rPr>
              <a:t>the </a:t>
            </a:r>
            <a:r>
              <a:rPr sz="3200" spc="-5" dirty="0">
                <a:latin typeface="Calibri"/>
                <a:cs typeface="Calibri"/>
              </a:rPr>
              <a:t>presence of </a:t>
            </a:r>
            <a:r>
              <a:rPr sz="3200" spc="-5" dirty="0" smtClean="0">
                <a:latin typeface="Calibri"/>
                <a:cs typeface="Calibri"/>
              </a:rPr>
              <a:t>bacteria</a:t>
            </a:r>
            <a:endParaRPr lang="en-US" sz="3200" u="heavy" spc="-5" dirty="0" smtClean="0">
              <a:uFill>
                <a:solidFill>
                  <a:srgbClr val="000000"/>
                </a:solidFill>
              </a:uFill>
              <a:latin typeface="Calibri"/>
              <a:cs typeface="Calibri"/>
            </a:endParaRPr>
          </a:p>
        </p:txBody>
      </p:sp>
    </p:spTree>
    <p:extLst>
      <p:ext uri="{BB962C8B-B14F-4D97-AF65-F5344CB8AC3E}">
        <p14:creationId xmlns:p14="http://schemas.microsoft.com/office/powerpoint/2010/main" val="4165648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39" y="-165100"/>
            <a:ext cx="10972800" cy="852156"/>
          </a:xfrm>
          <a:prstGeom prst="rect">
            <a:avLst/>
          </a:prstGeom>
          <a:solidFill>
            <a:schemeClr val="accent1">
              <a:lumMod val="20000"/>
              <a:lumOff val="80000"/>
            </a:schemeClr>
          </a:solidFill>
        </p:spPr>
        <p:txBody>
          <a:bodyPr vert="horz" wrap="square" lIns="0" tIns="234315" rIns="0" bIns="0" rtlCol="0" anchor="ctr">
            <a:spAutoFit/>
          </a:bodyPr>
          <a:lstStyle/>
          <a:p>
            <a:pPr marL="255270">
              <a:lnSpc>
                <a:spcPct val="100000"/>
              </a:lnSpc>
              <a:spcBef>
                <a:spcPts val="1845"/>
              </a:spcBef>
            </a:pPr>
            <a:r>
              <a:rPr sz="4000" spc="-20" dirty="0"/>
              <a:t>Difference </a:t>
            </a:r>
            <a:r>
              <a:rPr sz="4000" spc="-15" dirty="0"/>
              <a:t>between </a:t>
            </a:r>
            <a:r>
              <a:rPr sz="4000" spc="-25" dirty="0"/>
              <a:t>cyst </a:t>
            </a:r>
            <a:r>
              <a:rPr sz="4000" spc="-5" dirty="0"/>
              <a:t>and</a:t>
            </a:r>
            <a:r>
              <a:rPr sz="4000" spc="65" dirty="0"/>
              <a:t> </a:t>
            </a:r>
            <a:r>
              <a:rPr sz="4000" spc="-5" dirty="0"/>
              <a:t>abscess</a:t>
            </a:r>
            <a:endParaRPr sz="4000" dirty="0"/>
          </a:p>
        </p:txBody>
      </p:sp>
      <p:sp>
        <p:nvSpPr>
          <p:cNvPr id="4" name="object 4"/>
          <p:cNvSpPr txBox="1">
            <a:spLocks noGrp="1"/>
          </p:cNvSpPr>
          <p:nvPr>
            <p:ph sz="half" idx="4294967295"/>
          </p:nvPr>
        </p:nvSpPr>
        <p:spPr>
          <a:xfrm>
            <a:off x="135467" y="1433256"/>
            <a:ext cx="5861472" cy="2571858"/>
          </a:xfrm>
          <a:prstGeom prst="rect">
            <a:avLst/>
          </a:prstGeom>
        </p:spPr>
        <p:txBody>
          <a:bodyPr vert="horz" wrap="square" lIns="0" tIns="12065" rIns="0" bIns="0" rtlCol="0">
            <a:spAutoFit/>
          </a:bodyPr>
          <a:lstStyle/>
          <a:p>
            <a:pPr marL="355600" marR="808355" indent="-342900">
              <a:lnSpc>
                <a:spcPct val="100000"/>
              </a:lnSpc>
              <a:spcBef>
                <a:spcPts val="95"/>
              </a:spcBef>
              <a:buFont typeface="Arial"/>
              <a:buChar char="•"/>
              <a:tabLst>
                <a:tab pos="354965" algn="l"/>
                <a:tab pos="355600" algn="l"/>
              </a:tabLst>
            </a:pPr>
            <a:r>
              <a:rPr lang="en-US" spc="-15" dirty="0" smtClean="0"/>
              <a:t>A cyst is a </a:t>
            </a:r>
            <a:r>
              <a:rPr lang="en-US" spc="-15" dirty="0"/>
              <a:t>closed sac that develops abnormally in some body </a:t>
            </a:r>
            <a:r>
              <a:rPr lang="en-US" spc="-15" dirty="0" smtClean="0"/>
              <a:t>structure</a:t>
            </a:r>
            <a:endParaRPr sz="3200" dirty="0">
              <a:latin typeface="Times New Roman"/>
              <a:cs typeface="Times New Roman"/>
            </a:endParaRPr>
          </a:p>
          <a:p>
            <a:pPr marL="12700" marR="5080" indent="0">
              <a:lnSpc>
                <a:spcPct val="100000"/>
              </a:lnSpc>
              <a:spcBef>
                <a:spcPts val="5"/>
              </a:spcBef>
              <a:buNone/>
              <a:tabLst>
                <a:tab pos="354965" algn="l"/>
                <a:tab pos="355600" algn="l"/>
              </a:tabLst>
            </a:pPr>
            <a:r>
              <a:rPr b="1" u="sng" spc="-10" dirty="0">
                <a:latin typeface="Calibri"/>
                <a:cs typeface="Calibri"/>
              </a:rPr>
              <a:t>Symptoms</a:t>
            </a:r>
            <a:r>
              <a:rPr b="1" u="sng" spc="-10" dirty="0" smtClean="0">
                <a:latin typeface="Calibri"/>
                <a:cs typeface="Calibri"/>
              </a:rPr>
              <a:t>:</a:t>
            </a:r>
            <a:endParaRPr lang="en-US" b="1" u="sng" spc="-10" dirty="0" smtClean="0">
              <a:latin typeface="Calibri"/>
              <a:cs typeface="Calibri"/>
            </a:endParaRPr>
          </a:p>
          <a:p>
            <a:pPr marL="355600" marR="5080" indent="-342900">
              <a:lnSpc>
                <a:spcPct val="100000"/>
              </a:lnSpc>
              <a:spcBef>
                <a:spcPts val="5"/>
              </a:spcBef>
              <a:buFont typeface="Arial"/>
              <a:buChar char="•"/>
              <a:tabLst>
                <a:tab pos="354965" algn="l"/>
                <a:tab pos="355600" algn="l"/>
              </a:tabLst>
            </a:pPr>
            <a:r>
              <a:rPr b="1" spc="-10" dirty="0" smtClean="0">
                <a:latin typeface="Calibri"/>
                <a:cs typeface="Calibri"/>
              </a:rPr>
              <a:t> </a:t>
            </a:r>
            <a:r>
              <a:rPr lang="en-US" spc="-5" dirty="0"/>
              <a:t>A</a:t>
            </a:r>
            <a:r>
              <a:rPr spc="-5" dirty="0" smtClean="0"/>
              <a:t> </a:t>
            </a:r>
            <a:r>
              <a:rPr spc="-15" dirty="0"/>
              <a:t>cyst grows </a:t>
            </a:r>
            <a:r>
              <a:rPr spc="-10" dirty="0"/>
              <a:t>slowly  </a:t>
            </a:r>
            <a:r>
              <a:rPr spc="-5" dirty="0"/>
              <a:t>and isn’t usually </a:t>
            </a:r>
            <a:r>
              <a:rPr spc="-10" dirty="0"/>
              <a:t>painful,  </a:t>
            </a:r>
            <a:r>
              <a:rPr spc="-5" dirty="0"/>
              <a:t>unless it </a:t>
            </a:r>
            <a:r>
              <a:rPr spc="-10" dirty="0"/>
              <a:t>becomes</a:t>
            </a:r>
            <a:r>
              <a:rPr spc="15" dirty="0"/>
              <a:t> </a:t>
            </a:r>
            <a:r>
              <a:rPr spc="-10" dirty="0"/>
              <a:t>enlarged.</a:t>
            </a:r>
          </a:p>
          <a:p>
            <a:pPr marL="355600" marR="137160" indent="-342900" algn="just">
              <a:lnSpc>
                <a:spcPct val="100000"/>
              </a:lnSpc>
              <a:spcBef>
                <a:spcPts val="525"/>
              </a:spcBef>
              <a:buFont typeface="Arial"/>
              <a:buChar char="•"/>
              <a:tabLst>
                <a:tab pos="355600" algn="l"/>
              </a:tabLst>
            </a:pPr>
            <a:r>
              <a:rPr spc="-5" dirty="0"/>
              <a:t>When an </a:t>
            </a:r>
            <a:r>
              <a:rPr spc="-10" dirty="0"/>
              <a:t>already-formed </a:t>
            </a:r>
            <a:r>
              <a:rPr spc="-20" dirty="0"/>
              <a:t>cyst  </a:t>
            </a:r>
            <a:r>
              <a:rPr spc="-10" dirty="0"/>
              <a:t>becomes </a:t>
            </a:r>
            <a:r>
              <a:rPr spc="-15" dirty="0"/>
              <a:t>infected, </a:t>
            </a:r>
            <a:r>
              <a:rPr spc="-5" dirty="0"/>
              <a:t>it </a:t>
            </a:r>
            <a:r>
              <a:rPr spc="-10" dirty="0"/>
              <a:t>becomes  </a:t>
            </a:r>
            <a:r>
              <a:rPr spc="-5" dirty="0"/>
              <a:t>an</a:t>
            </a:r>
            <a:r>
              <a:rPr dirty="0"/>
              <a:t> </a:t>
            </a:r>
            <a:r>
              <a:rPr spc="-10" dirty="0"/>
              <a:t>abscess.</a:t>
            </a:r>
          </a:p>
          <a:p>
            <a:pPr marL="419100" indent="-407034" algn="just">
              <a:lnSpc>
                <a:spcPct val="100000"/>
              </a:lnSpc>
              <a:spcBef>
                <a:spcPts val="530"/>
              </a:spcBef>
              <a:buFont typeface="Arial"/>
              <a:buChar char="•"/>
              <a:tabLst>
                <a:tab pos="419734" algn="l"/>
              </a:tabLst>
            </a:pPr>
            <a:r>
              <a:rPr spc="-5" dirty="0"/>
              <a:t>Not</a:t>
            </a:r>
            <a:r>
              <a:rPr spc="-10" dirty="0"/>
              <a:t> </a:t>
            </a:r>
            <a:r>
              <a:rPr spc="-15" dirty="0"/>
              <a:t>infected.</a:t>
            </a:r>
          </a:p>
        </p:txBody>
      </p:sp>
      <p:sp>
        <p:nvSpPr>
          <p:cNvPr id="6" name="object 6"/>
          <p:cNvSpPr txBox="1">
            <a:spLocks noGrp="1"/>
          </p:cNvSpPr>
          <p:nvPr>
            <p:ph sz="half" idx="2"/>
          </p:nvPr>
        </p:nvSpPr>
        <p:spPr>
          <a:xfrm>
            <a:off x="6353386" y="1433255"/>
            <a:ext cx="5129953" cy="3936975"/>
          </a:xfrm>
          <a:prstGeom prst="rect">
            <a:avLst/>
          </a:prstGeom>
        </p:spPr>
        <p:txBody>
          <a:bodyPr vert="horz" wrap="square" lIns="0" tIns="78740" rIns="0" bIns="0" rtlCol="0">
            <a:spAutoFit/>
          </a:bodyPr>
          <a:lstStyle/>
          <a:p>
            <a:pPr marL="355600" marR="153670" indent="-342900">
              <a:lnSpc>
                <a:spcPct val="80000"/>
              </a:lnSpc>
              <a:spcBef>
                <a:spcPts val="620"/>
              </a:spcBef>
              <a:buFont typeface="Arial"/>
              <a:buChar char="•"/>
              <a:tabLst>
                <a:tab pos="354965" algn="l"/>
                <a:tab pos="355600" algn="l"/>
              </a:tabLst>
            </a:pPr>
            <a:r>
              <a:rPr lang="en-US" spc="-5" dirty="0"/>
              <a:t>A</a:t>
            </a:r>
            <a:r>
              <a:rPr spc="-5" dirty="0" smtClean="0"/>
              <a:t>n </a:t>
            </a:r>
            <a:r>
              <a:rPr spc="-10" dirty="0"/>
              <a:t>abscess </a:t>
            </a:r>
            <a:r>
              <a:rPr spc="-5" dirty="0"/>
              <a:t>is a </a:t>
            </a:r>
            <a:r>
              <a:rPr spc="-10" dirty="0"/>
              <a:t>pus-filled  </a:t>
            </a:r>
            <a:r>
              <a:rPr spc="-15" dirty="0"/>
              <a:t>infection </a:t>
            </a:r>
            <a:r>
              <a:rPr spc="-5" dirty="0"/>
              <a:t>in </a:t>
            </a:r>
            <a:r>
              <a:rPr lang="en-US" spc="-15" dirty="0" smtClean="0"/>
              <a:t>the</a:t>
            </a:r>
            <a:r>
              <a:rPr spc="-15" dirty="0" smtClean="0"/>
              <a:t> </a:t>
            </a:r>
            <a:r>
              <a:rPr spc="-10" dirty="0"/>
              <a:t>body caused  </a:t>
            </a:r>
            <a:r>
              <a:rPr spc="-60" dirty="0"/>
              <a:t>by, </a:t>
            </a:r>
            <a:r>
              <a:rPr spc="-20" dirty="0"/>
              <a:t>for </a:t>
            </a:r>
            <a:r>
              <a:rPr spc="-15" dirty="0"/>
              <a:t>example, </a:t>
            </a:r>
            <a:r>
              <a:rPr spc="-10" dirty="0"/>
              <a:t>bacteria or  fungi.</a:t>
            </a:r>
          </a:p>
          <a:p>
            <a:pPr marL="12700" marR="68580" indent="0">
              <a:lnSpc>
                <a:spcPct val="80000"/>
              </a:lnSpc>
              <a:spcBef>
                <a:spcPts val="530"/>
              </a:spcBef>
              <a:buNone/>
              <a:tabLst>
                <a:tab pos="354965" algn="l"/>
                <a:tab pos="355600" algn="l"/>
              </a:tabLst>
            </a:pPr>
            <a:r>
              <a:rPr b="1" u="sng" spc="-10" dirty="0">
                <a:uFill>
                  <a:solidFill>
                    <a:srgbClr val="000000"/>
                  </a:solidFill>
                </a:uFill>
                <a:latin typeface="Calibri"/>
                <a:cs typeface="Calibri"/>
              </a:rPr>
              <a:t>Symptoms:</a:t>
            </a:r>
            <a:r>
              <a:rPr b="1" u="sng" spc="-10" dirty="0">
                <a:latin typeface="Calibri"/>
                <a:cs typeface="Calibri"/>
              </a:rPr>
              <a:t> </a:t>
            </a:r>
            <a:endParaRPr lang="en-US" b="1" u="sng" spc="-10" dirty="0" smtClean="0">
              <a:latin typeface="Calibri"/>
              <a:cs typeface="Calibri"/>
            </a:endParaRPr>
          </a:p>
          <a:p>
            <a:pPr marL="355600" marR="68580" indent="-342900">
              <a:lnSpc>
                <a:spcPct val="80000"/>
              </a:lnSpc>
              <a:spcBef>
                <a:spcPts val="530"/>
              </a:spcBef>
              <a:buFont typeface="Arial"/>
              <a:buChar char="•"/>
              <a:tabLst>
                <a:tab pos="354965" algn="l"/>
                <a:tab pos="355600" algn="l"/>
              </a:tabLst>
            </a:pPr>
            <a:r>
              <a:rPr lang="en-US" spc="-10" dirty="0"/>
              <a:t>P</a:t>
            </a:r>
            <a:r>
              <a:rPr spc="-10" dirty="0" smtClean="0"/>
              <a:t>ain, red</a:t>
            </a:r>
            <a:r>
              <a:rPr lang="en-US" spc="-10" dirty="0" smtClean="0"/>
              <a:t>ness</a:t>
            </a:r>
            <a:r>
              <a:rPr spc="-10" dirty="0" smtClean="0"/>
              <a:t>,  </a:t>
            </a:r>
            <a:r>
              <a:rPr spc="-5" dirty="0"/>
              <a:t>and </a:t>
            </a:r>
            <a:r>
              <a:rPr spc="-10" dirty="0" smtClean="0"/>
              <a:t>sw</a:t>
            </a:r>
            <a:r>
              <a:rPr lang="en-US" spc="-10" dirty="0" smtClean="0"/>
              <a:t>elling</a:t>
            </a:r>
            <a:r>
              <a:rPr lang="en-US" spc="-10" dirty="0"/>
              <a:t> </a:t>
            </a:r>
            <a:r>
              <a:rPr spc="-5" dirty="0" smtClean="0"/>
              <a:t>and </a:t>
            </a:r>
            <a:r>
              <a:rPr spc="-15" dirty="0" smtClean="0"/>
              <a:t>can </a:t>
            </a:r>
            <a:r>
              <a:rPr spc="-10" dirty="0"/>
              <a:t>cause </a:t>
            </a:r>
            <a:r>
              <a:rPr spc="-15" dirty="0"/>
              <a:t>symptoms  </a:t>
            </a:r>
            <a:r>
              <a:rPr spc="-10" dirty="0"/>
              <a:t>elsewhere </a:t>
            </a:r>
            <a:r>
              <a:rPr spc="-5" dirty="0"/>
              <a:t>in the</a:t>
            </a:r>
            <a:r>
              <a:rPr spc="20" dirty="0"/>
              <a:t> </a:t>
            </a:r>
            <a:r>
              <a:rPr spc="-35" dirty="0"/>
              <a:t>body.</a:t>
            </a:r>
          </a:p>
          <a:p>
            <a:pPr marL="355600" marR="5080" indent="-342900">
              <a:lnSpc>
                <a:spcPts val="2110"/>
              </a:lnSpc>
              <a:spcBef>
                <a:spcPts val="515"/>
              </a:spcBef>
              <a:buFont typeface="Arial"/>
              <a:buChar char="•"/>
              <a:tabLst>
                <a:tab pos="354965" algn="l"/>
                <a:tab pos="355600" algn="l"/>
              </a:tabLst>
            </a:pPr>
            <a:r>
              <a:rPr lang="en-US" spc="-5" dirty="0"/>
              <a:t>A</a:t>
            </a:r>
            <a:r>
              <a:rPr spc="-5" dirty="0" smtClean="0"/>
              <a:t>n </a:t>
            </a:r>
            <a:r>
              <a:rPr spc="-10" dirty="0"/>
              <a:t>abscess doesn’t </a:t>
            </a:r>
            <a:r>
              <a:rPr spc="-20" dirty="0"/>
              <a:t>have to  </a:t>
            </a:r>
            <a:r>
              <a:rPr spc="-10" dirty="0"/>
              <a:t>begin </a:t>
            </a:r>
            <a:r>
              <a:rPr spc="-5" dirty="0"/>
              <a:t>as a </a:t>
            </a:r>
            <a:r>
              <a:rPr spc="-15" dirty="0"/>
              <a:t>cyst. </a:t>
            </a:r>
            <a:r>
              <a:rPr spc="-5" dirty="0"/>
              <a:t>It </a:t>
            </a:r>
            <a:r>
              <a:rPr spc="-15" dirty="0"/>
              <a:t>can form </a:t>
            </a:r>
            <a:r>
              <a:rPr spc="-5" dirty="0"/>
              <a:t>on  its</a:t>
            </a:r>
            <a:r>
              <a:rPr dirty="0"/>
              <a:t> </a:t>
            </a:r>
            <a:r>
              <a:rPr spc="-10" dirty="0"/>
              <a:t>own</a:t>
            </a:r>
            <a:r>
              <a:rPr spc="-10" dirty="0" smtClean="0"/>
              <a:t>.</a:t>
            </a:r>
            <a:endParaRPr lang="en-US" spc="-10" dirty="0" smtClean="0"/>
          </a:p>
          <a:p>
            <a:pPr marL="355600" marR="5080" indent="-342900">
              <a:lnSpc>
                <a:spcPts val="2110"/>
              </a:lnSpc>
              <a:spcBef>
                <a:spcPts val="515"/>
              </a:spcBef>
              <a:buFont typeface="Arial"/>
              <a:buChar char="•"/>
              <a:tabLst>
                <a:tab pos="354965" algn="l"/>
                <a:tab pos="355600" algn="l"/>
              </a:tabLst>
            </a:pPr>
            <a:endParaRPr spc="-10" dirty="0"/>
          </a:p>
          <a:p>
            <a:pPr marL="355600" indent="-342900">
              <a:lnSpc>
                <a:spcPct val="100000"/>
              </a:lnSpc>
              <a:spcBef>
                <a:spcPts val="20"/>
              </a:spcBef>
              <a:buFont typeface="Arial"/>
              <a:buChar char="•"/>
              <a:tabLst>
                <a:tab pos="354965" algn="l"/>
                <a:tab pos="355600" algn="l"/>
              </a:tabLst>
            </a:pPr>
            <a:r>
              <a:rPr lang="en-US" spc="-5" dirty="0"/>
              <a:t>A</a:t>
            </a:r>
            <a:r>
              <a:rPr spc="-5" dirty="0" smtClean="0"/>
              <a:t>n </a:t>
            </a:r>
            <a:r>
              <a:rPr spc="-10" dirty="0"/>
              <a:t>abscess </a:t>
            </a:r>
            <a:r>
              <a:rPr spc="-5" dirty="0"/>
              <a:t>is</a:t>
            </a:r>
            <a:r>
              <a:rPr spc="15" dirty="0"/>
              <a:t> </a:t>
            </a:r>
            <a:r>
              <a:rPr spc="-20" dirty="0"/>
              <a:t>infected</a:t>
            </a:r>
          </a:p>
        </p:txBody>
      </p:sp>
      <p:sp>
        <p:nvSpPr>
          <p:cNvPr id="3" name="object 3"/>
          <p:cNvSpPr txBox="1"/>
          <p:nvPr/>
        </p:nvSpPr>
        <p:spPr>
          <a:xfrm>
            <a:off x="372533" y="770013"/>
            <a:ext cx="5387339" cy="703398"/>
          </a:xfrm>
          <a:prstGeom prst="rect">
            <a:avLst/>
          </a:prstGeom>
          <a:solidFill>
            <a:srgbClr val="FFFF00"/>
          </a:solidFill>
        </p:spPr>
        <p:txBody>
          <a:bodyPr vert="horz" wrap="square" lIns="0" tIns="208915" rIns="0" bIns="0" rtlCol="0">
            <a:spAutoFit/>
          </a:bodyPr>
          <a:lstStyle/>
          <a:p>
            <a:pPr marL="408305" algn="ctr">
              <a:spcBef>
                <a:spcPts val="1645"/>
              </a:spcBef>
            </a:pPr>
            <a:r>
              <a:rPr sz="3200" b="1" spc="-15" dirty="0">
                <a:latin typeface="Calibri"/>
                <a:cs typeface="Calibri"/>
              </a:rPr>
              <a:t>CYST</a:t>
            </a:r>
            <a:endParaRPr sz="3200" dirty="0">
              <a:latin typeface="Calibri"/>
              <a:cs typeface="Calibri"/>
            </a:endParaRPr>
          </a:p>
        </p:txBody>
      </p:sp>
      <p:sp>
        <p:nvSpPr>
          <p:cNvPr id="5" name="object 5"/>
          <p:cNvSpPr txBox="1"/>
          <p:nvPr/>
        </p:nvSpPr>
        <p:spPr>
          <a:xfrm>
            <a:off x="6169832" y="770013"/>
            <a:ext cx="5389033" cy="703398"/>
          </a:xfrm>
          <a:prstGeom prst="rect">
            <a:avLst/>
          </a:prstGeom>
          <a:solidFill>
            <a:srgbClr val="92D050"/>
          </a:solidFill>
        </p:spPr>
        <p:txBody>
          <a:bodyPr vert="horz" wrap="square" lIns="0" tIns="208915" rIns="0" bIns="0" rtlCol="0">
            <a:spAutoFit/>
          </a:bodyPr>
          <a:lstStyle/>
          <a:p>
            <a:pPr marL="1006475">
              <a:spcBef>
                <a:spcPts val="1645"/>
              </a:spcBef>
            </a:pPr>
            <a:r>
              <a:rPr sz="3200" b="1" spc="-5" dirty="0">
                <a:latin typeface="Calibri"/>
                <a:cs typeface="Calibri"/>
              </a:rPr>
              <a:t>ABSCESS</a:t>
            </a:r>
            <a:endParaRPr sz="3200" dirty="0">
              <a:latin typeface="Calibri"/>
              <a:cs typeface="Calibri"/>
            </a:endParaRPr>
          </a:p>
        </p:txBody>
      </p:sp>
    </p:spTree>
    <p:extLst>
      <p:ext uri="{BB962C8B-B14F-4D97-AF65-F5344CB8AC3E}">
        <p14:creationId xmlns:p14="http://schemas.microsoft.com/office/powerpoint/2010/main" val="31721815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301" y="76200"/>
            <a:ext cx="11734800" cy="6148478"/>
          </a:xfrm>
          <a:prstGeom prst="rect">
            <a:avLst/>
          </a:prstGeom>
        </p:spPr>
        <p:txBody>
          <a:bodyPr vert="horz" wrap="square" lIns="0" tIns="13335" rIns="0" bIns="0" rtlCol="0">
            <a:spAutoFit/>
          </a:bodyPr>
          <a:lstStyle/>
          <a:p>
            <a:pPr marL="12700">
              <a:spcBef>
                <a:spcPts val="105"/>
              </a:spcBef>
              <a:tabLst>
                <a:tab pos="354965" algn="l"/>
                <a:tab pos="355600" algn="l"/>
              </a:tabLst>
            </a:pPr>
            <a:r>
              <a:rPr sz="3200" b="1" u="sng" dirty="0">
                <a:latin typeface="Calibri"/>
                <a:cs typeface="Calibri"/>
              </a:rPr>
              <a:t>Skin</a:t>
            </a:r>
            <a:r>
              <a:rPr sz="3200" b="1" u="sng" spc="-5" dirty="0">
                <a:latin typeface="Calibri"/>
                <a:cs typeface="Calibri"/>
              </a:rPr>
              <a:t> </a:t>
            </a:r>
            <a:r>
              <a:rPr sz="3200" b="1" u="sng" spc="-5" dirty="0" smtClean="0">
                <a:latin typeface="Calibri"/>
                <a:cs typeface="Calibri"/>
              </a:rPr>
              <a:t>abscesses</a:t>
            </a:r>
            <a:endParaRPr sz="3200" u="sng" dirty="0">
              <a:latin typeface="Calibri"/>
              <a:cs typeface="Calibri"/>
            </a:endParaRPr>
          </a:p>
          <a:p>
            <a:pPr marL="355600" marR="5080" indent="-342900">
              <a:spcBef>
                <a:spcPts val="475"/>
              </a:spcBef>
              <a:buFont typeface="Arial"/>
              <a:buChar char="•"/>
              <a:tabLst>
                <a:tab pos="354965" algn="l"/>
                <a:tab pos="355600" algn="l"/>
              </a:tabLst>
            </a:pPr>
            <a:r>
              <a:rPr sz="2800" spc="-5" dirty="0">
                <a:latin typeface="Calibri"/>
                <a:cs typeface="Calibri"/>
              </a:rPr>
              <a:t>Some small skin abscesses </a:t>
            </a:r>
            <a:r>
              <a:rPr sz="2800" spc="-15" dirty="0">
                <a:latin typeface="Calibri"/>
                <a:cs typeface="Calibri"/>
              </a:rPr>
              <a:t>may </a:t>
            </a:r>
            <a:r>
              <a:rPr sz="2800" u="heavy" spc="-10" dirty="0">
                <a:uFill>
                  <a:solidFill>
                    <a:srgbClr val="000000"/>
                  </a:solidFill>
                </a:uFill>
                <a:latin typeface="Calibri"/>
                <a:cs typeface="Calibri"/>
              </a:rPr>
              <a:t>drain naturally </a:t>
            </a:r>
            <a:r>
              <a:rPr lang="en-US" sz="2800" u="heavy" dirty="0">
                <a:uFill>
                  <a:solidFill>
                    <a:srgbClr val="000000"/>
                  </a:solidFill>
                </a:uFill>
                <a:latin typeface="Calibri"/>
                <a:cs typeface="Calibri"/>
              </a:rPr>
              <a:t>&amp;</a:t>
            </a:r>
            <a:r>
              <a:rPr sz="2800" u="heavy" dirty="0" smtClean="0">
                <a:uFill>
                  <a:solidFill>
                    <a:srgbClr val="000000"/>
                  </a:solidFill>
                </a:uFill>
                <a:latin typeface="Calibri"/>
                <a:cs typeface="Calibri"/>
              </a:rPr>
              <a:t> </a:t>
            </a:r>
            <a:r>
              <a:rPr sz="2800" u="heavy" spc="-10" dirty="0">
                <a:uFill>
                  <a:solidFill>
                    <a:srgbClr val="000000"/>
                  </a:solidFill>
                </a:uFill>
                <a:latin typeface="Calibri"/>
                <a:cs typeface="Calibri"/>
              </a:rPr>
              <a:t>get better </a:t>
            </a:r>
            <a:r>
              <a:rPr sz="2800" u="heavy" dirty="0">
                <a:uFill>
                  <a:solidFill>
                    <a:srgbClr val="000000"/>
                  </a:solidFill>
                </a:uFill>
                <a:latin typeface="Calibri"/>
                <a:cs typeface="Calibri"/>
              </a:rPr>
              <a:t>without the  need </a:t>
            </a:r>
            <a:r>
              <a:rPr sz="2800" u="heavy" spc="-15" dirty="0">
                <a:uFill>
                  <a:solidFill>
                    <a:srgbClr val="000000"/>
                  </a:solidFill>
                </a:uFill>
                <a:latin typeface="Calibri"/>
                <a:cs typeface="Calibri"/>
              </a:rPr>
              <a:t>for </a:t>
            </a:r>
            <a:r>
              <a:rPr sz="2800" u="heavy" spc="-10" dirty="0">
                <a:uFill>
                  <a:solidFill>
                    <a:srgbClr val="000000"/>
                  </a:solidFill>
                </a:uFill>
                <a:latin typeface="Calibri"/>
                <a:cs typeface="Calibri"/>
              </a:rPr>
              <a:t>treatment.</a:t>
            </a:r>
            <a:r>
              <a:rPr sz="2800" spc="-10" dirty="0">
                <a:latin typeface="Calibri"/>
                <a:cs typeface="Calibri"/>
              </a:rPr>
              <a:t> </a:t>
            </a:r>
            <a:endParaRPr lang="en-US" sz="2800" spc="-10" dirty="0" smtClean="0">
              <a:latin typeface="Calibri"/>
              <a:cs typeface="Calibri"/>
            </a:endParaRPr>
          </a:p>
          <a:p>
            <a:pPr marL="355600" marR="5080" indent="-342900">
              <a:spcBef>
                <a:spcPts val="475"/>
              </a:spcBef>
              <a:buFont typeface="Arial"/>
              <a:buChar char="•"/>
              <a:tabLst>
                <a:tab pos="354965" algn="l"/>
                <a:tab pos="355600" algn="l"/>
              </a:tabLst>
            </a:pPr>
            <a:r>
              <a:rPr sz="2800" u="heavy" spc="-10" dirty="0" smtClean="0">
                <a:uFill>
                  <a:solidFill>
                    <a:srgbClr val="000000"/>
                  </a:solidFill>
                </a:uFill>
                <a:latin typeface="Calibri"/>
                <a:cs typeface="Calibri"/>
              </a:rPr>
              <a:t>For </a:t>
            </a:r>
            <a:r>
              <a:rPr sz="2800" u="heavy" spc="-10" dirty="0">
                <a:uFill>
                  <a:solidFill>
                    <a:srgbClr val="000000"/>
                  </a:solidFill>
                </a:uFill>
                <a:latin typeface="Calibri"/>
                <a:cs typeface="Calibri"/>
              </a:rPr>
              <a:t>larger </a:t>
            </a:r>
            <a:r>
              <a:rPr sz="2800" u="heavy" spc="-5" dirty="0">
                <a:uFill>
                  <a:solidFill>
                    <a:srgbClr val="000000"/>
                  </a:solidFill>
                </a:uFill>
                <a:latin typeface="Calibri"/>
                <a:cs typeface="Calibri"/>
              </a:rPr>
              <a:t>or </a:t>
            </a:r>
            <a:r>
              <a:rPr sz="2800" u="heavy" spc="-15" dirty="0">
                <a:uFill>
                  <a:solidFill>
                    <a:srgbClr val="000000"/>
                  </a:solidFill>
                </a:uFill>
                <a:latin typeface="Calibri"/>
                <a:cs typeface="Calibri"/>
              </a:rPr>
              <a:t>persistent </a:t>
            </a:r>
            <a:r>
              <a:rPr sz="2800" u="heavy" spc="-5" dirty="0">
                <a:uFill>
                  <a:solidFill>
                    <a:srgbClr val="000000"/>
                  </a:solidFill>
                </a:uFill>
                <a:latin typeface="Calibri"/>
                <a:cs typeface="Calibri"/>
              </a:rPr>
              <a:t>skin abscesses</a:t>
            </a:r>
            <a:r>
              <a:rPr sz="2800" spc="-5" dirty="0">
                <a:latin typeface="Calibri"/>
                <a:cs typeface="Calibri"/>
              </a:rPr>
              <a:t>, </a:t>
            </a:r>
            <a:r>
              <a:rPr sz="2800" dirty="0" smtClean="0">
                <a:latin typeface="Calibri"/>
                <a:cs typeface="Calibri"/>
              </a:rPr>
              <a:t>a </a:t>
            </a:r>
            <a:r>
              <a:rPr sz="2800" spc="-10" dirty="0">
                <a:latin typeface="Calibri"/>
                <a:cs typeface="Calibri"/>
              </a:rPr>
              <a:t>course</a:t>
            </a:r>
            <a:r>
              <a:rPr sz="2800" spc="155" dirty="0">
                <a:latin typeface="Calibri"/>
                <a:cs typeface="Calibri"/>
              </a:rPr>
              <a:t> </a:t>
            </a:r>
            <a:r>
              <a:rPr sz="2800" spc="-5" dirty="0" smtClean="0">
                <a:latin typeface="Calibri"/>
                <a:cs typeface="Calibri"/>
              </a:rPr>
              <a:t>of</a:t>
            </a:r>
            <a:r>
              <a:rPr lang="en-US" sz="2800" dirty="0">
                <a:latin typeface="Calibri"/>
                <a:cs typeface="Calibri"/>
              </a:rPr>
              <a:t> </a:t>
            </a:r>
            <a:r>
              <a:rPr lang="en-US" sz="2800" b="1" spc="-5" dirty="0" smtClean="0">
                <a:latin typeface="Calibri"/>
                <a:cs typeface="Calibri"/>
              </a:rPr>
              <a:t>A</a:t>
            </a:r>
            <a:r>
              <a:rPr sz="2800" b="1" spc="-5" dirty="0" smtClean="0">
                <a:latin typeface="Calibri"/>
                <a:cs typeface="Calibri"/>
              </a:rPr>
              <a:t>ntibiotics</a:t>
            </a:r>
            <a:r>
              <a:rPr lang="en-US" sz="2800" b="1" spc="-5" dirty="0" smtClean="0">
                <a:latin typeface="Calibri"/>
                <a:cs typeface="Calibri"/>
              </a:rPr>
              <a:t> may be prescribed </a:t>
            </a:r>
            <a:r>
              <a:rPr sz="2800" spc="-15" dirty="0" smtClean="0">
                <a:latin typeface="Calibri"/>
                <a:cs typeface="Calibri"/>
              </a:rPr>
              <a:t>to </a:t>
            </a:r>
            <a:r>
              <a:rPr sz="2800" spc="-5" dirty="0">
                <a:latin typeface="Calibri"/>
                <a:cs typeface="Calibri"/>
              </a:rPr>
              <a:t>help clear </a:t>
            </a:r>
            <a:r>
              <a:rPr sz="2800" dirty="0">
                <a:latin typeface="Calibri"/>
                <a:cs typeface="Calibri"/>
              </a:rPr>
              <a:t>the </a:t>
            </a:r>
            <a:r>
              <a:rPr sz="2800" spc="-10" dirty="0">
                <a:latin typeface="Calibri"/>
                <a:cs typeface="Calibri"/>
              </a:rPr>
              <a:t>infection </a:t>
            </a:r>
            <a:r>
              <a:rPr sz="2800" dirty="0">
                <a:latin typeface="Calibri"/>
                <a:cs typeface="Calibri"/>
              </a:rPr>
              <a:t>and </a:t>
            </a:r>
            <a:r>
              <a:rPr sz="2800" spc="-15" dirty="0">
                <a:latin typeface="Calibri"/>
                <a:cs typeface="Calibri"/>
              </a:rPr>
              <a:t>prevent </a:t>
            </a:r>
            <a:r>
              <a:rPr sz="2800" dirty="0">
                <a:latin typeface="Calibri"/>
                <a:cs typeface="Calibri"/>
              </a:rPr>
              <a:t>it </a:t>
            </a:r>
            <a:r>
              <a:rPr sz="2800" spc="-15" dirty="0">
                <a:latin typeface="Calibri"/>
                <a:cs typeface="Calibri"/>
              </a:rPr>
              <a:t>from</a:t>
            </a:r>
            <a:r>
              <a:rPr sz="2800" spc="35" dirty="0">
                <a:latin typeface="Calibri"/>
                <a:cs typeface="Calibri"/>
              </a:rPr>
              <a:t> </a:t>
            </a:r>
            <a:r>
              <a:rPr sz="2800" spc="-5" dirty="0">
                <a:latin typeface="Calibri"/>
                <a:cs typeface="Calibri"/>
              </a:rPr>
              <a:t>spreading</a:t>
            </a:r>
            <a:r>
              <a:rPr sz="2800" spc="-5" dirty="0" smtClean="0">
                <a:latin typeface="Calibri"/>
                <a:cs typeface="Calibri"/>
              </a:rPr>
              <a:t>.</a:t>
            </a:r>
            <a:endParaRPr lang="en-US" sz="2800" spc="-5" dirty="0">
              <a:latin typeface="Calibri"/>
              <a:cs typeface="Calibri"/>
            </a:endParaRPr>
          </a:p>
          <a:p>
            <a:pPr marL="12700">
              <a:spcBef>
                <a:spcPts val="100"/>
              </a:spcBef>
              <a:tabLst>
                <a:tab pos="354965" algn="l"/>
                <a:tab pos="355600" algn="l"/>
              </a:tabLst>
            </a:pPr>
            <a:r>
              <a:rPr lang="en-US" sz="3200" b="1" u="sng" spc="-10" dirty="0">
                <a:cs typeface="Calibri"/>
              </a:rPr>
              <a:t>Internal</a:t>
            </a:r>
            <a:r>
              <a:rPr lang="en-US" sz="3200" b="1" u="sng" spc="-15" dirty="0">
                <a:cs typeface="Calibri"/>
              </a:rPr>
              <a:t> </a:t>
            </a:r>
            <a:r>
              <a:rPr lang="en-US" sz="3200" b="1" u="sng" spc="-5" dirty="0">
                <a:cs typeface="Calibri"/>
              </a:rPr>
              <a:t>abscesses</a:t>
            </a:r>
            <a:endParaRPr lang="en-US" sz="3200" u="sng" dirty="0">
              <a:cs typeface="Calibri"/>
            </a:endParaRPr>
          </a:p>
          <a:p>
            <a:pPr marL="355600" marR="5080" indent="-342900">
              <a:spcBef>
                <a:spcPts val="720"/>
              </a:spcBef>
              <a:buFont typeface="Arial"/>
              <a:buChar char="•"/>
              <a:tabLst>
                <a:tab pos="354965" algn="l"/>
                <a:tab pos="355600" algn="l"/>
              </a:tabLst>
            </a:pPr>
            <a:r>
              <a:rPr lang="en-US" sz="2800" spc="-5" dirty="0">
                <a:cs typeface="Calibri"/>
              </a:rPr>
              <a:t>The pus usually needs </a:t>
            </a:r>
            <a:r>
              <a:rPr lang="en-US" sz="2800" spc="-15" dirty="0">
                <a:cs typeface="Calibri"/>
              </a:rPr>
              <a:t>to </a:t>
            </a:r>
            <a:r>
              <a:rPr lang="en-US" sz="2800" spc="-5" dirty="0">
                <a:cs typeface="Calibri"/>
              </a:rPr>
              <a:t>be </a:t>
            </a:r>
            <a:r>
              <a:rPr lang="en-US" sz="2800" spc="-10" dirty="0">
                <a:cs typeface="Calibri"/>
              </a:rPr>
              <a:t>drained </a:t>
            </a:r>
            <a:r>
              <a:rPr lang="en-US" sz="2800" spc="-20" dirty="0">
                <a:cs typeface="Calibri"/>
              </a:rPr>
              <a:t>from </a:t>
            </a:r>
            <a:r>
              <a:rPr lang="en-US" sz="2800" dirty="0">
                <a:cs typeface="Calibri"/>
              </a:rPr>
              <a:t>an  </a:t>
            </a:r>
            <a:r>
              <a:rPr lang="en-US" sz="2800" spc="-10" dirty="0">
                <a:cs typeface="Calibri"/>
              </a:rPr>
              <a:t>internal </a:t>
            </a:r>
            <a:r>
              <a:rPr lang="en-US" sz="2800" dirty="0">
                <a:cs typeface="Calibri"/>
              </a:rPr>
              <a:t>abscess, </a:t>
            </a:r>
            <a:r>
              <a:rPr lang="en-US" sz="2800" spc="-5" dirty="0">
                <a:cs typeface="Calibri"/>
              </a:rPr>
              <a:t>either </a:t>
            </a:r>
            <a:r>
              <a:rPr lang="en-US" sz="2800" u="heavy" spc="-10" dirty="0">
                <a:uFill>
                  <a:solidFill>
                    <a:srgbClr val="000000"/>
                  </a:solidFill>
                </a:uFill>
                <a:cs typeface="Calibri"/>
              </a:rPr>
              <a:t>by </a:t>
            </a:r>
            <a:r>
              <a:rPr lang="en-US" sz="2800" u="heavy" spc="-5" dirty="0">
                <a:uFill>
                  <a:solidFill>
                    <a:srgbClr val="000000"/>
                  </a:solidFill>
                </a:uFill>
                <a:cs typeface="Calibri"/>
              </a:rPr>
              <a:t>using </a:t>
            </a:r>
            <a:r>
              <a:rPr lang="en-US" sz="2800" u="heavy" dirty="0">
                <a:uFill>
                  <a:solidFill>
                    <a:srgbClr val="000000"/>
                  </a:solidFill>
                </a:uFill>
                <a:cs typeface="Calibri"/>
              </a:rPr>
              <a:t>a </a:t>
            </a:r>
            <a:r>
              <a:rPr lang="en-US" sz="2800" u="heavy" spc="-5" dirty="0">
                <a:uFill>
                  <a:solidFill>
                    <a:srgbClr val="000000"/>
                  </a:solidFill>
                </a:uFill>
                <a:cs typeface="Calibri"/>
              </a:rPr>
              <a:t>needle</a:t>
            </a:r>
            <a:r>
              <a:rPr lang="en-US" sz="2800" spc="-5" dirty="0">
                <a:cs typeface="Calibri"/>
              </a:rPr>
              <a:t> </a:t>
            </a:r>
            <a:r>
              <a:rPr lang="en-US" sz="2800" spc="-10" dirty="0">
                <a:cs typeface="Calibri"/>
              </a:rPr>
              <a:t>inserted  through </a:t>
            </a:r>
            <a:r>
              <a:rPr lang="en-US" sz="2800" dirty="0">
                <a:cs typeface="Calibri"/>
              </a:rPr>
              <a:t>the skin </a:t>
            </a:r>
            <a:r>
              <a:rPr lang="en-US" sz="2800" b="1" spc="-10" dirty="0">
                <a:cs typeface="Calibri"/>
              </a:rPr>
              <a:t>(percutaneous </a:t>
            </a:r>
            <a:r>
              <a:rPr lang="en-US" sz="2800" b="1" spc="-5" dirty="0">
                <a:cs typeface="Calibri"/>
              </a:rPr>
              <a:t>abscess  </a:t>
            </a:r>
            <a:r>
              <a:rPr lang="en-US" sz="2800" b="1" spc="-15" dirty="0">
                <a:cs typeface="Calibri"/>
              </a:rPr>
              <a:t>drainage) </a:t>
            </a:r>
            <a:r>
              <a:rPr lang="en-US" sz="2800" b="1" dirty="0">
                <a:cs typeface="Calibri"/>
              </a:rPr>
              <a:t>or </a:t>
            </a:r>
            <a:r>
              <a:rPr lang="en-US" sz="2800" b="1" spc="-5" dirty="0">
                <a:cs typeface="Calibri"/>
              </a:rPr>
              <a:t>with</a:t>
            </a:r>
            <a:r>
              <a:rPr lang="en-US" sz="2800" b="1" spc="25" dirty="0">
                <a:cs typeface="Calibri"/>
              </a:rPr>
              <a:t> </a:t>
            </a:r>
            <a:r>
              <a:rPr lang="en-US" sz="2800" b="1" spc="-30" dirty="0">
                <a:cs typeface="Calibri"/>
              </a:rPr>
              <a:t>surgery.</a:t>
            </a:r>
            <a:endParaRPr lang="en-US" sz="2800" dirty="0">
              <a:cs typeface="Calibri"/>
            </a:endParaRPr>
          </a:p>
          <a:p>
            <a:pPr marL="355600" marR="171450" indent="-342900">
              <a:spcBef>
                <a:spcPts val="700"/>
              </a:spcBef>
              <a:buFont typeface="Arial"/>
              <a:buChar char="•"/>
              <a:tabLst>
                <a:tab pos="354965" algn="l"/>
                <a:tab pos="355600" algn="l"/>
              </a:tabLst>
            </a:pPr>
            <a:r>
              <a:rPr lang="en-US" sz="2800" spc="-5" dirty="0">
                <a:cs typeface="Calibri"/>
              </a:rPr>
              <a:t>The method used will depend </a:t>
            </a:r>
            <a:r>
              <a:rPr lang="en-US" sz="2800" dirty="0">
                <a:cs typeface="Calibri"/>
              </a:rPr>
              <a:t>on the </a:t>
            </a:r>
            <a:r>
              <a:rPr lang="en-US" sz="2800" spc="-20" dirty="0">
                <a:cs typeface="Calibri"/>
              </a:rPr>
              <a:t>size </a:t>
            </a:r>
            <a:r>
              <a:rPr lang="en-US" sz="2800" spc="-5" dirty="0">
                <a:cs typeface="Calibri"/>
              </a:rPr>
              <a:t>of </a:t>
            </a:r>
            <a:r>
              <a:rPr lang="en-US" sz="2800" spc="-15" dirty="0" smtClean="0">
                <a:cs typeface="Calibri"/>
              </a:rPr>
              <a:t>the  </a:t>
            </a:r>
            <a:r>
              <a:rPr lang="en-US" sz="2800" dirty="0">
                <a:cs typeface="Calibri"/>
              </a:rPr>
              <a:t>abscess and </a:t>
            </a:r>
            <a:r>
              <a:rPr lang="en-US" sz="2800" spc="-10" dirty="0">
                <a:cs typeface="Calibri"/>
              </a:rPr>
              <a:t>where </a:t>
            </a:r>
            <a:r>
              <a:rPr lang="en-US" sz="2800" dirty="0">
                <a:cs typeface="Calibri"/>
              </a:rPr>
              <a:t>it is in </a:t>
            </a:r>
            <a:r>
              <a:rPr lang="en-US" sz="2800" spc="-15" dirty="0" smtClean="0">
                <a:cs typeface="Calibri"/>
              </a:rPr>
              <a:t>the</a:t>
            </a:r>
            <a:r>
              <a:rPr lang="en-US" sz="2800" spc="-20" dirty="0" smtClean="0">
                <a:cs typeface="Calibri"/>
              </a:rPr>
              <a:t> </a:t>
            </a:r>
            <a:r>
              <a:rPr lang="en-US" sz="2800" spc="-45" dirty="0">
                <a:cs typeface="Calibri"/>
              </a:rPr>
              <a:t>body.</a:t>
            </a:r>
            <a:endParaRPr lang="en-US" sz="2800" dirty="0">
              <a:cs typeface="Calibri"/>
            </a:endParaRPr>
          </a:p>
          <a:p>
            <a:pPr marL="355600" marR="40005" indent="-342900">
              <a:spcBef>
                <a:spcPts val="745"/>
              </a:spcBef>
              <a:buFont typeface="Arial"/>
              <a:buChar char="•"/>
              <a:tabLst>
                <a:tab pos="354965" algn="l"/>
                <a:tab pos="355600" algn="l"/>
              </a:tabLst>
            </a:pPr>
            <a:r>
              <a:rPr lang="en-US" sz="2800" b="1" spc="-5" dirty="0">
                <a:cs typeface="Calibri"/>
              </a:rPr>
              <a:t>Antibiotics </a:t>
            </a:r>
            <a:r>
              <a:rPr lang="en-US" sz="2800" dirty="0">
                <a:cs typeface="Calibri"/>
              </a:rPr>
              <a:t>will </a:t>
            </a:r>
            <a:r>
              <a:rPr lang="en-US" sz="2800" spc="-5" dirty="0">
                <a:cs typeface="Calibri"/>
              </a:rPr>
              <a:t>usually be given </a:t>
            </a:r>
            <a:r>
              <a:rPr lang="en-US" sz="2800" spc="-15" dirty="0">
                <a:cs typeface="Calibri"/>
              </a:rPr>
              <a:t>at </a:t>
            </a:r>
            <a:r>
              <a:rPr lang="en-US" sz="2800" dirty="0">
                <a:cs typeface="Calibri"/>
              </a:rPr>
              <a:t>the </a:t>
            </a:r>
            <a:r>
              <a:rPr lang="en-US" sz="2800" spc="-5" dirty="0">
                <a:cs typeface="Calibri"/>
              </a:rPr>
              <a:t>same</a:t>
            </a:r>
            <a:r>
              <a:rPr lang="en-US" sz="2800" spc="-120" dirty="0">
                <a:cs typeface="Calibri"/>
              </a:rPr>
              <a:t> </a:t>
            </a:r>
            <a:r>
              <a:rPr lang="en-US" sz="2800" spc="-5" dirty="0">
                <a:cs typeface="Calibri"/>
              </a:rPr>
              <a:t>time,  </a:t>
            </a:r>
            <a:r>
              <a:rPr lang="en-US" sz="2800" spc="-15" dirty="0">
                <a:cs typeface="Calibri"/>
              </a:rPr>
              <a:t>to </a:t>
            </a:r>
            <a:r>
              <a:rPr lang="en-US" sz="2800" spc="-10" dirty="0">
                <a:cs typeface="Calibri"/>
              </a:rPr>
              <a:t>help </a:t>
            </a:r>
            <a:r>
              <a:rPr lang="en-US" sz="2800" dirty="0">
                <a:cs typeface="Calibri"/>
              </a:rPr>
              <a:t>kill the </a:t>
            </a:r>
            <a:r>
              <a:rPr lang="en-US" sz="2800" spc="-15" dirty="0">
                <a:cs typeface="Calibri"/>
              </a:rPr>
              <a:t>infection </a:t>
            </a:r>
            <a:r>
              <a:rPr lang="en-US" sz="2800" dirty="0">
                <a:cs typeface="Calibri"/>
              </a:rPr>
              <a:t>and </a:t>
            </a:r>
            <a:r>
              <a:rPr lang="en-US" sz="2800" spc="-20" dirty="0">
                <a:cs typeface="Calibri"/>
              </a:rPr>
              <a:t>prevent </a:t>
            </a:r>
            <a:r>
              <a:rPr lang="en-US" sz="2800" dirty="0">
                <a:cs typeface="Calibri"/>
              </a:rPr>
              <a:t>it </a:t>
            </a:r>
            <a:r>
              <a:rPr lang="en-US" sz="2800" dirty="0" smtClean="0">
                <a:cs typeface="Calibri"/>
              </a:rPr>
              <a:t>from </a:t>
            </a:r>
            <a:r>
              <a:rPr lang="en-US" sz="2800" spc="-10" dirty="0" smtClean="0">
                <a:cs typeface="Calibri"/>
              </a:rPr>
              <a:t>spreading</a:t>
            </a:r>
            <a:r>
              <a:rPr lang="en-US" sz="2800" spc="-10" dirty="0">
                <a:cs typeface="Calibri"/>
              </a:rPr>
              <a:t>.  </a:t>
            </a:r>
            <a:r>
              <a:rPr lang="en-US" sz="2800" spc="-5" dirty="0">
                <a:cs typeface="Calibri"/>
              </a:rPr>
              <a:t>These </a:t>
            </a:r>
            <a:r>
              <a:rPr lang="en-US" sz="2800" spc="-20" dirty="0">
                <a:cs typeface="Calibri"/>
              </a:rPr>
              <a:t>may </a:t>
            </a:r>
            <a:r>
              <a:rPr lang="en-US" sz="2800" spc="-5" dirty="0">
                <a:cs typeface="Calibri"/>
              </a:rPr>
              <a:t>be given </a:t>
            </a:r>
            <a:r>
              <a:rPr lang="en-US" sz="2800" dirty="0">
                <a:cs typeface="Calibri"/>
              </a:rPr>
              <a:t>as </a:t>
            </a:r>
            <a:r>
              <a:rPr lang="en-US" sz="2800" spc="-10" dirty="0" smtClean="0">
                <a:cs typeface="Calibri"/>
              </a:rPr>
              <a:t>orally </a:t>
            </a:r>
            <a:r>
              <a:rPr lang="en-US" sz="2800" spc="-5" dirty="0">
                <a:cs typeface="Calibri"/>
              </a:rPr>
              <a:t>or </a:t>
            </a:r>
            <a:r>
              <a:rPr lang="en-US" sz="2800" spc="-15" dirty="0" smtClean="0">
                <a:cs typeface="Calibri"/>
              </a:rPr>
              <a:t>intravenously.</a:t>
            </a:r>
            <a:endParaRPr sz="2800" dirty="0">
              <a:latin typeface="Calibri"/>
              <a:cs typeface="Calibri"/>
            </a:endParaRPr>
          </a:p>
        </p:txBody>
      </p:sp>
    </p:spTree>
    <p:extLst>
      <p:ext uri="{BB962C8B-B14F-4D97-AF65-F5344CB8AC3E}">
        <p14:creationId xmlns:p14="http://schemas.microsoft.com/office/powerpoint/2010/main" val="17685215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857" y="350265"/>
            <a:ext cx="10684087" cy="6469207"/>
          </a:xfrm>
          <a:prstGeom prst="rect">
            <a:avLst/>
          </a:prstGeom>
        </p:spPr>
        <p:txBody>
          <a:bodyPr vert="horz" wrap="square" lIns="0" tIns="67310" rIns="0" bIns="0" rtlCol="0">
            <a:spAutoFit/>
          </a:bodyPr>
          <a:lstStyle/>
          <a:p>
            <a:pPr marL="12700" marR="886460">
              <a:lnSpc>
                <a:spcPct val="80000"/>
              </a:lnSpc>
              <a:spcBef>
                <a:spcPts val="530"/>
              </a:spcBef>
              <a:tabLst>
                <a:tab pos="354965" algn="l"/>
                <a:tab pos="355600" algn="l"/>
              </a:tabLst>
            </a:pPr>
            <a:r>
              <a:rPr sz="3200" b="1" spc="-15" dirty="0">
                <a:latin typeface="Calibri"/>
                <a:cs typeface="Calibri"/>
              </a:rPr>
              <a:t>Treatment: </a:t>
            </a:r>
            <a:endParaRPr lang="en-US" sz="3200" b="1" spc="-15" dirty="0" smtClean="0">
              <a:latin typeface="Calibri"/>
              <a:cs typeface="Calibri"/>
            </a:endParaRPr>
          </a:p>
          <a:p>
            <a:pPr marL="12700" marR="886460">
              <a:lnSpc>
                <a:spcPct val="80000"/>
              </a:lnSpc>
              <a:spcBef>
                <a:spcPts val="530"/>
              </a:spcBef>
              <a:tabLst>
                <a:tab pos="354965" algn="l"/>
                <a:tab pos="355600" algn="l"/>
              </a:tabLst>
            </a:pPr>
            <a:endParaRPr lang="en-US" sz="3200" b="1" spc="-15" dirty="0" smtClean="0">
              <a:latin typeface="Calibri"/>
              <a:cs typeface="Calibri"/>
            </a:endParaRPr>
          </a:p>
          <a:p>
            <a:pPr marL="355600" marR="886460" indent="-342900">
              <a:lnSpc>
                <a:spcPct val="80000"/>
              </a:lnSpc>
              <a:spcBef>
                <a:spcPts val="530"/>
              </a:spcBef>
              <a:buFont typeface="Arial"/>
              <a:buChar char="•"/>
              <a:tabLst>
                <a:tab pos="354965" algn="l"/>
                <a:tab pos="355600" algn="l"/>
              </a:tabLst>
            </a:pPr>
            <a:r>
              <a:rPr sz="3200" dirty="0" smtClean="0">
                <a:latin typeface="Calibri"/>
                <a:cs typeface="Calibri"/>
              </a:rPr>
              <a:t>A </a:t>
            </a:r>
            <a:r>
              <a:rPr sz="3200" dirty="0">
                <a:latin typeface="Calibri"/>
                <a:cs typeface="Calibri"/>
              </a:rPr>
              <a:t>small </a:t>
            </a:r>
            <a:r>
              <a:rPr sz="3200" spc="-5" dirty="0">
                <a:latin typeface="Calibri"/>
                <a:cs typeface="Calibri"/>
              </a:rPr>
              <a:t>skin abscess </a:t>
            </a:r>
            <a:r>
              <a:rPr sz="3200" spc="-15" dirty="0">
                <a:latin typeface="Calibri"/>
                <a:cs typeface="Calibri"/>
              </a:rPr>
              <a:t>may </a:t>
            </a:r>
            <a:r>
              <a:rPr sz="3200" spc="-10" dirty="0">
                <a:latin typeface="Calibri"/>
                <a:cs typeface="Calibri"/>
              </a:rPr>
              <a:t>drain </a:t>
            </a:r>
            <a:r>
              <a:rPr sz="3200" spc="-25" dirty="0">
                <a:latin typeface="Calibri"/>
                <a:cs typeface="Calibri"/>
              </a:rPr>
              <a:t>naturally, </a:t>
            </a:r>
            <a:r>
              <a:rPr sz="3200" spc="-5" dirty="0">
                <a:latin typeface="Calibri"/>
                <a:cs typeface="Calibri"/>
              </a:rPr>
              <a:t>or simply shrink, </a:t>
            </a:r>
            <a:r>
              <a:rPr sz="3200" dirty="0">
                <a:latin typeface="Calibri"/>
                <a:cs typeface="Calibri"/>
              </a:rPr>
              <a:t>dry  up and </a:t>
            </a:r>
            <a:r>
              <a:rPr sz="3200" spc="-5" dirty="0">
                <a:latin typeface="Calibri"/>
                <a:cs typeface="Calibri"/>
              </a:rPr>
              <a:t>disappear without </a:t>
            </a:r>
            <a:r>
              <a:rPr sz="3200" spc="-15" dirty="0">
                <a:latin typeface="Calibri"/>
                <a:cs typeface="Calibri"/>
              </a:rPr>
              <a:t>any</a:t>
            </a:r>
            <a:r>
              <a:rPr sz="3200" spc="55" dirty="0">
                <a:latin typeface="Calibri"/>
                <a:cs typeface="Calibri"/>
              </a:rPr>
              <a:t> </a:t>
            </a:r>
            <a:r>
              <a:rPr sz="3200" spc="-10" dirty="0">
                <a:latin typeface="Calibri"/>
                <a:cs typeface="Calibri"/>
              </a:rPr>
              <a:t>treatment</a:t>
            </a:r>
            <a:r>
              <a:rPr sz="3200" spc="-10" dirty="0" smtClean="0">
                <a:latin typeface="Calibri"/>
                <a:cs typeface="Calibri"/>
              </a:rPr>
              <a:t>.</a:t>
            </a:r>
            <a:endParaRPr lang="en-US" sz="3200" spc="-10" dirty="0" smtClean="0">
              <a:latin typeface="Calibri"/>
              <a:cs typeface="Calibri"/>
            </a:endParaRPr>
          </a:p>
          <a:p>
            <a:pPr marL="355600" marR="886460" indent="-342900">
              <a:lnSpc>
                <a:spcPct val="80000"/>
              </a:lnSpc>
              <a:spcBef>
                <a:spcPts val="530"/>
              </a:spcBef>
              <a:buFont typeface="Arial"/>
              <a:buChar char="•"/>
              <a:tabLst>
                <a:tab pos="354965" algn="l"/>
                <a:tab pos="355600" algn="l"/>
              </a:tabLst>
            </a:pPr>
            <a:endParaRPr sz="3200" dirty="0">
              <a:latin typeface="Calibri"/>
              <a:cs typeface="Calibri"/>
            </a:endParaRPr>
          </a:p>
          <a:p>
            <a:pPr marL="355600" marR="184150" indent="-342900">
              <a:lnSpc>
                <a:spcPct val="80000"/>
              </a:lnSpc>
              <a:spcBef>
                <a:spcPts val="434"/>
              </a:spcBef>
              <a:buFont typeface="Arial"/>
              <a:buChar char="•"/>
              <a:tabLst>
                <a:tab pos="354965" algn="l"/>
                <a:tab pos="355600" algn="l"/>
              </a:tabLst>
            </a:pPr>
            <a:r>
              <a:rPr sz="3200" b="1" spc="-5" dirty="0">
                <a:latin typeface="Calibri"/>
                <a:cs typeface="Calibri"/>
              </a:rPr>
              <a:t>Abscesses can </a:t>
            </a:r>
            <a:r>
              <a:rPr sz="3200" b="1" dirty="0">
                <a:latin typeface="Calibri"/>
                <a:cs typeface="Calibri"/>
              </a:rPr>
              <a:t>be </a:t>
            </a:r>
            <a:r>
              <a:rPr sz="3200" b="1" spc="-10" dirty="0">
                <a:latin typeface="Calibri"/>
                <a:cs typeface="Calibri"/>
              </a:rPr>
              <a:t>treated </a:t>
            </a:r>
            <a:r>
              <a:rPr sz="3200" b="1" dirty="0">
                <a:latin typeface="Calibri"/>
                <a:cs typeface="Calibri"/>
              </a:rPr>
              <a:t>in a </a:t>
            </a:r>
            <a:r>
              <a:rPr sz="3200" b="1" spc="-5" dirty="0">
                <a:latin typeface="Calibri"/>
                <a:cs typeface="Calibri"/>
              </a:rPr>
              <a:t>number </a:t>
            </a:r>
            <a:r>
              <a:rPr sz="3200" b="1" dirty="0">
                <a:latin typeface="Calibri"/>
                <a:cs typeface="Calibri"/>
              </a:rPr>
              <a:t>of </a:t>
            </a:r>
            <a:r>
              <a:rPr sz="3200" b="1" spc="-10" dirty="0">
                <a:latin typeface="Calibri"/>
                <a:cs typeface="Calibri"/>
              </a:rPr>
              <a:t>different </a:t>
            </a:r>
            <a:r>
              <a:rPr sz="3200" b="1" spc="-15" dirty="0">
                <a:latin typeface="Calibri"/>
                <a:cs typeface="Calibri"/>
              </a:rPr>
              <a:t>ways, </a:t>
            </a:r>
            <a:r>
              <a:rPr sz="3200" b="1" spc="-5" dirty="0">
                <a:latin typeface="Calibri"/>
                <a:cs typeface="Calibri"/>
              </a:rPr>
              <a:t>depending </a:t>
            </a:r>
            <a:r>
              <a:rPr sz="3200" b="1" dirty="0">
                <a:latin typeface="Calibri"/>
                <a:cs typeface="Calibri"/>
              </a:rPr>
              <a:t>on the</a:t>
            </a:r>
            <a:r>
              <a:rPr sz="3200" b="1" spc="-165" dirty="0">
                <a:latin typeface="Calibri"/>
                <a:cs typeface="Calibri"/>
              </a:rPr>
              <a:t> </a:t>
            </a:r>
            <a:r>
              <a:rPr sz="3200" b="1" dirty="0">
                <a:latin typeface="Calibri"/>
                <a:cs typeface="Calibri"/>
              </a:rPr>
              <a:t>type  of abscess and how </a:t>
            </a:r>
            <a:r>
              <a:rPr sz="3200" b="1" spc="-15" dirty="0">
                <a:latin typeface="Calibri"/>
                <a:cs typeface="Calibri"/>
              </a:rPr>
              <a:t>large </a:t>
            </a:r>
            <a:r>
              <a:rPr sz="3200" b="1" dirty="0">
                <a:latin typeface="Calibri"/>
                <a:cs typeface="Calibri"/>
              </a:rPr>
              <a:t>it</a:t>
            </a:r>
            <a:r>
              <a:rPr sz="3200" b="1" spc="-65" dirty="0">
                <a:latin typeface="Calibri"/>
                <a:cs typeface="Calibri"/>
              </a:rPr>
              <a:t> </a:t>
            </a:r>
            <a:r>
              <a:rPr sz="3200" b="1" dirty="0">
                <a:latin typeface="Calibri"/>
                <a:cs typeface="Calibri"/>
              </a:rPr>
              <a:t>is</a:t>
            </a:r>
            <a:r>
              <a:rPr sz="3200" b="1" dirty="0" smtClean="0">
                <a:latin typeface="Calibri"/>
                <a:cs typeface="Calibri"/>
              </a:rPr>
              <a:t>.</a:t>
            </a:r>
            <a:endParaRPr lang="en-US" sz="3200" b="1" dirty="0" smtClean="0">
              <a:latin typeface="Calibri"/>
              <a:cs typeface="Calibri"/>
            </a:endParaRPr>
          </a:p>
          <a:p>
            <a:pPr marL="355600" marR="184150" indent="-342900">
              <a:lnSpc>
                <a:spcPct val="80000"/>
              </a:lnSpc>
              <a:spcBef>
                <a:spcPts val="434"/>
              </a:spcBef>
              <a:buFont typeface="Arial"/>
              <a:buChar char="•"/>
              <a:tabLst>
                <a:tab pos="354965" algn="l"/>
                <a:tab pos="355600" algn="l"/>
              </a:tabLst>
            </a:pPr>
            <a:endParaRPr sz="3200" dirty="0">
              <a:latin typeface="Calibri"/>
              <a:cs typeface="Calibri"/>
            </a:endParaRPr>
          </a:p>
          <a:p>
            <a:pPr marL="355600" indent="-342900">
              <a:buFont typeface="Arial"/>
              <a:buChar char="•"/>
              <a:tabLst>
                <a:tab pos="354965" algn="l"/>
                <a:tab pos="355600" algn="l"/>
              </a:tabLst>
            </a:pPr>
            <a:r>
              <a:rPr sz="3200" u="heavy" spc="-5" dirty="0">
                <a:uFill>
                  <a:solidFill>
                    <a:srgbClr val="000000"/>
                  </a:solidFill>
                </a:uFill>
                <a:latin typeface="Calibri"/>
                <a:cs typeface="Calibri"/>
              </a:rPr>
              <a:t>The </a:t>
            </a:r>
            <a:r>
              <a:rPr sz="3200" u="heavy" dirty="0">
                <a:uFill>
                  <a:solidFill>
                    <a:srgbClr val="000000"/>
                  </a:solidFill>
                </a:uFill>
                <a:latin typeface="Calibri"/>
                <a:cs typeface="Calibri"/>
              </a:rPr>
              <a:t>main </a:t>
            </a:r>
            <a:r>
              <a:rPr sz="3200" u="heavy" spc="-5" dirty="0">
                <a:uFill>
                  <a:solidFill>
                    <a:srgbClr val="000000"/>
                  </a:solidFill>
                </a:uFill>
                <a:latin typeface="Calibri"/>
                <a:cs typeface="Calibri"/>
              </a:rPr>
              <a:t>treatment options</a:t>
            </a:r>
            <a:r>
              <a:rPr sz="3200" u="heavy" spc="20" dirty="0">
                <a:uFill>
                  <a:solidFill>
                    <a:srgbClr val="000000"/>
                  </a:solidFill>
                </a:uFill>
                <a:latin typeface="Calibri"/>
                <a:cs typeface="Calibri"/>
              </a:rPr>
              <a:t> </a:t>
            </a:r>
            <a:r>
              <a:rPr sz="3200" u="heavy" spc="-5" dirty="0">
                <a:uFill>
                  <a:solidFill>
                    <a:srgbClr val="000000"/>
                  </a:solidFill>
                </a:uFill>
                <a:latin typeface="Calibri"/>
                <a:cs typeface="Calibri"/>
              </a:rPr>
              <a:t>include:</a:t>
            </a:r>
            <a:endParaRPr sz="3200" dirty="0">
              <a:latin typeface="Calibri"/>
              <a:cs typeface="Calibri"/>
            </a:endParaRPr>
          </a:p>
          <a:p>
            <a:pPr marL="355600" indent="-342900">
              <a:buFont typeface="Arial"/>
              <a:buChar char="•"/>
              <a:tabLst>
                <a:tab pos="354965" algn="l"/>
                <a:tab pos="355600" algn="l"/>
              </a:tabLst>
            </a:pPr>
            <a:r>
              <a:rPr sz="3200" spc="-10" dirty="0">
                <a:latin typeface="Calibri"/>
                <a:cs typeface="Calibri"/>
              </a:rPr>
              <a:t>antibiotics</a:t>
            </a:r>
            <a:endParaRPr sz="3200" dirty="0">
              <a:latin typeface="Calibri"/>
              <a:cs typeface="Calibri"/>
            </a:endParaRPr>
          </a:p>
          <a:p>
            <a:pPr marL="355600" indent="-342900">
              <a:buFont typeface="Arial"/>
              <a:buChar char="•"/>
              <a:tabLst>
                <a:tab pos="354965" algn="l"/>
                <a:tab pos="355600" algn="l"/>
              </a:tabLst>
            </a:pPr>
            <a:r>
              <a:rPr sz="3200" dirty="0">
                <a:latin typeface="Calibri"/>
                <a:cs typeface="Calibri"/>
              </a:rPr>
              <a:t>a </a:t>
            </a:r>
            <a:r>
              <a:rPr sz="3200" spc="-10" dirty="0">
                <a:latin typeface="Calibri"/>
                <a:cs typeface="Calibri"/>
              </a:rPr>
              <a:t>drainage</a:t>
            </a:r>
            <a:r>
              <a:rPr sz="3200" spc="5" dirty="0">
                <a:latin typeface="Calibri"/>
                <a:cs typeface="Calibri"/>
              </a:rPr>
              <a:t> </a:t>
            </a:r>
            <a:r>
              <a:rPr sz="3200" spc="-10" dirty="0" smtClean="0">
                <a:latin typeface="Calibri"/>
                <a:cs typeface="Calibri"/>
              </a:rPr>
              <a:t>procedure</a:t>
            </a:r>
            <a:endParaRPr lang="en-US" sz="3200" spc="-10" dirty="0" smtClean="0">
              <a:latin typeface="Calibri"/>
              <a:cs typeface="Calibri"/>
            </a:endParaRPr>
          </a:p>
          <a:p>
            <a:pPr marL="355600" indent="-342900">
              <a:buFont typeface="Arial"/>
              <a:buChar char="•"/>
              <a:tabLst>
                <a:tab pos="354965" algn="l"/>
                <a:tab pos="355600" algn="l"/>
              </a:tabLst>
            </a:pPr>
            <a:r>
              <a:rPr lang="en-US" sz="3200" spc="-10" dirty="0">
                <a:cs typeface="Calibri"/>
              </a:rPr>
              <a:t>warm compress</a:t>
            </a:r>
            <a:endParaRPr sz="3200" dirty="0">
              <a:latin typeface="Calibri"/>
              <a:cs typeface="Calibri"/>
            </a:endParaRPr>
          </a:p>
          <a:p>
            <a:pPr marL="355600" indent="-342900">
              <a:buFont typeface="Arial"/>
              <a:buChar char="•"/>
              <a:tabLst>
                <a:tab pos="354965" algn="l"/>
                <a:tab pos="355600" algn="l"/>
              </a:tabLst>
            </a:pPr>
            <a:r>
              <a:rPr lang="en-US" sz="3200" spc="-5" dirty="0" smtClean="0">
                <a:latin typeface="Calibri"/>
                <a:cs typeface="Calibri"/>
              </a:rPr>
              <a:t>S</a:t>
            </a:r>
            <a:r>
              <a:rPr sz="3200" spc="-5" dirty="0" smtClean="0">
                <a:latin typeface="Calibri"/>
                <a:cs typeface="Calibri"/>
              </a:rPr>
              <a:t>urgery</a:t>
            </a:r>
            <a:endParaRPr lang="en-US" sz="3200" spc="-5" dirty="0" smtClean="0">
              <a:latin typeface="Calibri"/>
              <a:cs typeface="Calibri"/>
            </a:endParaRPr>
          </a:p>
          <a:p>
            <a:pPr marL="355600" indent="-342900">
              <a:buFont typeface="Arial"/>
              <a:buChar char="•"/>
              <a:tabLst>
                <a:tab pos="354965" algn="l"/>
                <a:tab pos="355600" algn="l"/>
              </a:tabLst>
            </a:pPr>
            <a:endParaRPr sz="3200" dirty="0">
              <a:latin typeface="Calibri"/>
              <a:cs typeface="Calibri"/>
            </a:endParaRPr>
          </a:p>
        </p:txBody>
      </p:sp>
    </p:spTree>
    <p:extLst>
      <p:ext uri="{BB962C8B-B14F-4D97-AF65-F5344CB8AC3E}">
        <p14:creationId xmlns:p14="http://schemas.microsoft.com/office/powerpoint/2010/main" val="2647019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6724" y="228600"/>
            <a:ext cx="11460476" cy="6734536"/>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0" dirty="0">
                <a:latin typeface="Calibri"/>
                <a:cs typeface="Calibri"/>
              </a:rPr>
              <a:t>Surgery </a:t>
            </a:r>
            <a:r>
              <a:rPr sz="3200" b="1" u="sng" spc="-5" dirty="0">
                <a:latin typeface="Calibri"/>
                <a:cs typeface="Calibri"/>
              </a:rPr>
              <a:t>(Incision </a:t>
            </a:r>
            <a:r>
              <a:rPr sz="3200" b="1" u="sng" spc="-10" dirty="0">
                <a:latin typeface="Calibri"/>
                <a:cs typeface="Calibri"/>
              </a:rPr>
              <a:t>and</a:t>
            </a:r>
            <a:r>
              <a:rPr sz="3200" b="1" u="sng" spc="5" dirty="0">
                <a:latin typeface="Calibri"/>
                <a:cs typeface="Calibri"/>
              </a:rPr>
              <a:t> </a:t>
            </a:r>
            <a:r>
              <a:rPr sz="3200" b="1" u="sng" spc="-15" dirty="0">
                <a:latin typeface="Calibri"/>
                <a:cs typeface="Calibri"/>
              </a:rPr>
              <a:t>drainage</a:t>
            </a:r>
            <a:r>
              <a:rPr sz="3200" b="1" u="sng" spc="-15" dirty="0" smtClean="0">
                <a:latin typeface="Calibri"/>
                <a:cs typeface="Calibri"/>
              </a:rPr>
              <a:t>)</a:t>
            </a:r>
            <a:endParaRPr sz="3200" dirty="0">
              <a:latin typeface="Calibri"/>
              <a:cs typeface="Calibri"/>
            </a:endParaRPr>
          </a:p>
          <a:p>
            <a:pPr marL="355600" marR="215265" indent="-342900">
              <a:spcBef>
                <a:spcPts val="525"/>
              </a:spcBef>
              <a:buFont typeface="Arial"/>
              <a:buChar char="•"/>
              <a:tabLst>
                <a:tab pos="354965" algn="l"/>
                <a:tab pos="355600" algn="l"/>
              </a:tabLst>
            </a:pPr>
            <a:r>
              <a:rPr sz="3200" spc="-5" dirty="0">
                <a:latin typeface="Calibri"/>
                <a:cs typeface="Calibri"/>
              </a:rPr>
              <a:t>If </a:t>
            </a:r>
            <a:r>
              <a:rPr lang="en-US" sz="3200" spc="-10" dirty="0" smtClean="0">
                <a:latin typeface="Calibri"/>
                <a:cs typeface="Calibri"/>
              </a:rPr>
              <a:t>the</a:t>
            </a:r>
            <a:r>
              <a:rPr sz="3200" spc="-10" dirty="0" smtClean="0">
                <a:latin typeface="Calibri"/>
                <a:cs typeface="Calibri"/>
              </a:rPr>
              <a:t> </a:t>
            </a:r>
            <a:r>
              <a:rPr sz="3200" spc="-5" dirty="0">
                <a:latin typeface="Calibri"/>
                <a:cs typeface="Calibri"/>
              </a:rPr>
              <a:t>skin abscess needs draining, </a:t>
            </a:r>
            <a:r>
              <a:rPr lang="en-US" sz="3200" spc="-10" dirty="0" smtClean="0">
                <a:latin typeface="Calibri"/>
                <a:cs typeface="Calibri"/>
              </a:rPr>
              <a:t>the patient will have </a:t>
            </a:r>
            <a:r>
              <a:rPr sz="3200" u="heavy" spc="-5" dirty="0" smtClean="0">
                <a:uFill>
                  <a:solidFill>
                    <a:srgbClr val="000000"/>
                  </a:solidFill>
                </a:uFill>
                <a:latin typeface="Calibri"/>
                <a:cs typeface="Calibri"/>
              </a:rPr>
              <a:t>a </a:t>
            </a:r>
            <a:r>
              <a:rPr lang="en-US" sz="3200" u="heavy" spc="-10" dirty="0" smtClean="0">
                <a:uFill>
                  <a:solidFill>
                    <a:srgbClr val="000000"/>
                  </a:solidFill>
                </a:uFill>
                <a:latin typeface="Calibri"/>
                <a:cs typeface="Calibri"/>
              </a:rPr>
              <a:t>minor surgical</a:t>
            </a:r>
            <a:r>
              <a:rPr sz="3200" u="heavy" spc="-10" dirty="0" smtClean="0">
                <a:uFill>
                  <a:solidFill>
                    <a:srgbClr val="000000"/>
                  </a:solidFill>
                </a:uFill>
                <a:latin typeface="Calibri"/>
                <a:cs typeface="Calibri"/>
              </a:rPr>
              <a:t>  </a:t>
            </a:r>
            <a:r>
              <a:rPr sz="3200" u="heavy" spc="-10" dirty="0">
                <a:uFill>
                  <a:solidFill>
                    <a:srgbClr val="000000"/>
                  </a:solidFill>
                </a:uFill>
                <a:latin typeface="Calibri"/>
                <a:cs typeface="Calibri"/>
              </a:rPr>
              <a:t>operation</a:t>
            </a:r>
            <a:r>
              <a:rPr sz="3200" spc="-10" dirty="0">
                <a:latin typeface="Calibri"/>
                <a:cs typeface="Calibri"/>
              </a:rPr>
              <a:t> carried </a:t>
            </a:r>
            <a:r>
              <a:rPr sz="3200" spc="-5" dirty="0">
                <a:latin typeface="Calibri"/>
                <a:cs typeface="Calibri"/>
              </a:rPr>
              <a:t>out </a:t>
            </a:r>
            <a:r>
              <a:rPr sz="3200" spc="-10" dirty="0">
                <a:latin typeface="Calibri"/>
                <a:cs typeface="Calibri"/>
              </a:rPr>
              <a:t>under </a:t>
            </a:r>
            <a:r>
              <a:rPr sz="3200" spc="-10" dirty="0" smtClean="0">
                <a:latin typeface="Calibri"/>
                <a:cs typeface="Calibri"/>
              </a:rPr>
              <a:t>anesthe</a:t>
            </a:r>
            <a:r>
              <a:rPr lang="en-US" sz="3200" spc="-10" dirty="0" smtClean="0">
                <a:latin typeface="Calibri"/>
                <a:cs typeface="Calibri"/>
              </a:rPr>
              <a:t>sia</a:t>
            </a:r>
            <a:r>
              <a:rPr sz="3200" spc="-10" dirty="0" smtClean="0">
                <a:latin typeface="Calibri"/>
                <a:cs typeface="Calibri"/>
              </a:rPr>
              <a:t>– </a:t>
            </a:r>
            <a:r>
              <a:rPr sz="3200" spc="-5" dirty="0">
                <a:latin typeface="Calibri"/>
                <a:cs typeface="Calibri"/>
              </a:rPr>
              <a:t>usually a </a:t>
            </a:r>
            <a:r>
              <a:rPr sz="3200" b="1" spc="-5" dirty="0">
                <a:latin typeface="Calibri"/>
                <a:cs typeface="Calibri"/>
              </a:rPr>
              <a:t>local </a:t>
            </a:r>
            <a:r>
              <a:rPr sz="3200" b="1" spc="-10" dirty="0">
                <a:latin typeface="Calibri"/>
                <a:cs typeface="Calibri"/>
              </a:rPr>
              <a:t>anesthetic  </a:t>
            </a:r>
            <a:endParaRPr lang="en-US" sz="3200" b="1" spc="-10" dirty="0" smtClean="0">
              <a:latin typeface="Calibri"/>
              <a:cs typeface="Calibri"/>
            </a:endParaRPr>
          </a:p>
          <a:p>
            <a:pPr marL="355600" marR="215265" indent="-342900">
              <a:spcBef>
                <a:spcPts val="525"/>
              </a:spcBef>
              <a:buFont typeface="Arial"/>
              <a:buChar char="•"/>
              <a:tabLst>
                <a:tab pos="354965" algn="l"/>
                <a:tab pos="355600" algn="l"/>
              </a:tabLst>
            </a:pPr>
            <a:r>
              <a:rPr sz="3200" spc="-5" dirty="0" smtClean="0">
                <a:latin typeface="Calibri"/>
                <a:cs typeface="Calibri"/>
              </a:rPr>
              <a:t>During </a:t>
            </a:r>
            <a:r>
              <a:rPr sz="3200" spc="-5" dirty="0">
                <a:latin typeface="Calibri"/>
                <a:cs typeface="Calibri"/>
              </a:rPr>
              <a:t>the </a:t>
            </a:r>
            <a:r>
              <a:rPr sz="3200" spc="-10" dirty="0">
                <a:latin typeface="Calibri"/>
                <a:cs typeface="Calibri"/>
              </a:rPr>
              <a:t>procedure, </a:t>
            </a:r>
            <a:r>
              <a:rPr lang="en-US" sz="3200" spc="-5" dirty="0" smtClean="0">
                <a:latin typeface="Calibri"/>
                <a:cs typeface="Calibri"/>
              </a:rPr>
              <a:t>an </a:t>
            </a:r>
            <a:r>
              <a:rPr sz="3200" b="1" spc="-5" dirty="0" smtClean="0">
                <a:latin typeface="Calibri"/>
                <a:cs typeface="Calibri"/>
              </a:rPr>
              <a:t>incision</a:t>
            </a:r>
            <a:r>
              <a:rPr lang="en-US" sz="3200" b="1" spc="-5" dirty="0">
                <a:latin typeface="Calibri"/>
                <a:cs typeface="Calibri"/>
              </a:rPr>
              <a:t> </a:t>
            </a:r>
            <a:r>
              <a:rPr lang="en-US" sz="3200" b="1" spc="-5" dirty="0" smtClean="0">
                <a:latin typeface="Calibri"/>
                <a:cs typeface="Calibri"/>
              </a:rPr>
              <a:t>is made</a:t>
            </a:r>
            <a:r>
              <a:rPr sz="3200" b="1" spc="-5" dirty="0" smtClean="0">
                <a:latin typeface="Calibri"/>
                <a:cs typeface="Calibri"/>
              </a:rPr>
              <a:t> </a:t>
            </a:r>
            <a:r>
              <a:rPr sz="3200" spc="-5" dirty="0">
                <a:latin typeface="Calibri"/>
                <a:cs typeface="Calibri"/>
              </a:rPr>
              <a:t>in </a:t>
            </a:r>
            <a:r>
              <a:rPr sz="3200" spc="-15" dirty="0">
                <a:latin typeface="Calibri"/>
                <a:cs typeface="Calibri"/>
              </a:rPr>
              <a:t>the  </a:t>
            </a:r>
            <a:r>
              <a:rPr sz="3200" spc="-5" dirty="0">
                <a:latin typeface="Calibri"/>
                <a:cs typeface="Calibri"/>
              </a:rPr>
              <a:t>abscess, </a:t>
            </a:r>
            <a:r>
              <a:rPr sz="3200" b="1" spc="-20" dirty="0">
                <a:latin typeface="Calibri"/>
                <a:cs typeface="Calibri"/>
              </a:rPr>
              <a:t>to </a:t>
            </a:r>
            <a:r>
              <a:rPr sz="3200" b="1" spc="-5" dirty="0">
                <a:latin typeface="Calibri"/>
                <a:cs typeface="Calibri"/>
              </a:rPr>
              <a:t>allow </a:t>
            </a:r>
            <a:r>
              <a:rPr sz="3200" b="1" spc="-10" dirty="0">
                <a:latin typeface="Calibri"/>
                <a:cs typeface="Calibri"/>
              </a:rPr>
              <a:t>the </a:t>
            </a:r>
            <a:r>
              <a:rPr sz="3200" b="1" spc="-5" dirty="0">
                <a:latin typeface="Calibri"/>
                <a:cs typeface="Calibri"/>
              </a:rPr>
              <a:t>pus </a:t>
            </a:r>
            <a:r>
              <a:rPr sz="3200" b="1" spc="-20" dirty="0">
                <a:latin typeface="Calibri"/>
                <a:cs typeface="Calibri"/>
              </a:rPr>
              <a:t>to </a:t>
            </a:r>
            <a:r>
              <a:rPr sz="3200" b="1" spc="-15" dirty="0">
                <a:latin typeface="Calibri"/>
                <a:cs typeface="Calibri"/>
              </a:rPr>
              <a:t>drain </a:t>
            </a:r>
            <a:r>
              <a:rPr sz="3200" b="1" spc="-5" dirty="0">
                <a:latin typeface="Calibri"/>
                <a:cs typeface="Calibri"/>
              </a:rPr>
              <a:t>out. </a:t>
            </a:r>
            <a:r>
              <a:rPr lang="en-US" sz="3200" spc="-5" dirty="0" smtClean="0">
                <a:latin typeface="Calibri"/>
                <a:cs typeface="Calibri"/>
              </a:rPr>
              <a:t>A</a:t>
            </a:r>
            <a:r>
              <a:rPr sz="3200" spc="-5" dirty="0" smtClean="0">
                <a:latin typeface="Calibri"/>
                <a:cs typeface="Calibri"/>
              </a:rPr>
              <a:t> </a:t>
            </a:r>
            <a:r>
              <a:rPr sz="3200" u="heavy" spc="-5" dirty="0">
                <a:uFill>
                  <a:solidFill>
                    <a:srgbClr val="000000"/>
                  </a:solidFill>
                </a:uFill>
                <a:latin typeface="Calibri"/>
                <a:cs typeface="Calibri"/>
              </a:rPr>
              <a:t>sample  </a:t>
            </a:r>
            <a:r>
              <a:rPr sz="3200" u="heavy" dirty="0">
                <a:uFill>
                  <a:solidFill>
                    <a:srgbClr val="000000"/>
                  </a:solidFill>
                </a:uFill>
                <a:latin typeface="Calibri"/>
                <a:cs typeface="Calibri"/>
              </a:rPr>
              <a:t>of </a:t>
            </a:r>
            <a:r>
              <a:rPr sz="3200" u="heavy" spc="-10" dirty="0" smtClean="0">
                <a:uFill>
                  <a:solidFill>
                    <a:srgbClr val="000000"/>
                  </a:solidFill>
                </a:uFill>
                <a:latin typeface="Calibri"/>
                <a:cs typeface="Calibri"/>
              </a:rPr>
              <a:t>pus</a:t>
            </a:r>
            <a:r>
              <a:rPr lang="en-US" sz="3200" u="heavy" spc="-10" dirty="0" smtClean="0">
                <a:uFill>
                  <a:solidFill>
                    <a:srgbClr val="000000"/>
                  </a:solidFill>
                </a:uFill>
                <a:latin typeface="Calibri"/>
                <a:cs typeface="Calibri"/>
              </a:rPr>
              <a:t> may also be taken</a:t>
            </a:r>
            <a:r>
              <a:rPr sz="3200" u="heavy" spc="-10" dirty="0" smtClean="0">
                <a:uFill>
                  <a:solidFill>
                    <a:srgbClr val="000000"/>
                  </a:solidFill>
                </a:uFill>
                <a:latin typeface="Calibri"/>
                <a:cs typeface="Calibri"/>
              </a:rPr>
              <a:t> </a:t>
            </a:r>
            <a:r>
              <a:rPr sz="3200" u="heavy" spc="-20" dirty="0">
                <a:uFill>
                  <a:solidFill>
                    <a:srgbClr val="000000"/>
                  </a:solidFill>
                </a:uFill>
                <a:latin typeface="Calibri"/>
                <a:cs typeface="Calibri"/>
              </a:rPr>
              <a:t>for</a:t>
            </a:r>
            <a:r>
              <a:rPr sz="3200" u="heavy" spc="10" dirty="0">
                <a:uFill>
                  <a:solidFill>
                    <a:srgbClr val="000000"/>
                  </a:solidFill>
                </a:uFill>
                <a:latin typeface="Calibri"/>
                <a:cs typeface="Calibri"/>
              </a:rPr>
              <a:t> </a:t>
            </a:r>
            <a:r>
              <a:rPr sz="3200" u="heavy" spc="-10" dirty="0">
                <a:uFill>
                  <a:solidFill>
                    <a:srgbClr val="000000"/>
                  </a:solidFill>
                </a:uFill>
                <a:latin typeface="Calibri"/>
                <a:cs typeface="Calibri"/>
              </a:rPr>
              <a:t>testing.</a:t>
            </a:r>
            <a:endParaRPr sz="3200" dirty="0">
              <a:latin typeface="Calibri"/>
              <a:cs typeface="Calibri"/>
            </a:endParaRPr>
          </a:p>
          <a:p>
            <a:pPr marL="355600" marR="132080" indent="-342900">
              <a:spcBef>
                <a:spcPts val="530"/>
              </a:spcBef>
              <a:buFont typeface="Arial"/>
              <a:buChar char="•"/>
              <a:tabLst>
                <a:tab pos="354965" algn="l"/>
                <a:tab pos="355600" algn="l"/>
              </a:tabLst>
            </a:pPr>
            <a:r>
              <a:rPr sz="3200" spc="-10" dirty="0">
                <a:latin typeface="Calibri"/>
                <a:cs typeface="Calibri"/>
              </a:rPr>
              <a:t>Once </a:t>
            </a:r>
            <a:r>
              <a:rPr sz="3200" spc="-5" dirty="0">
                <a:latin typeface="Calibri"/>
                <a:cs typeface="Calibri"/>
              </a:rPr>
              <a:t>all </a:t>
            </a:r>
            <a:r>
              <a:rPr sz="3200" dirty="0">
                <a:latin typeface="Calibri"/>
                <a:cs typeface="Calibri"/>
              </a:rPr>
              <a:t>of </a:t>
            </a:r>
            <a:r>
              <a:rPr sz="3200" spc="-5" dirty="0">
                <a:latin typeface="Calibri"/>
                <a:cs typeface="Calibri"/>
              </a:rPr>
              <a:t>the </a:t>
            </a:r>
            <a:r>
              <a:rPr sz="3200" spc="-10" dirty="0">
                <a:latin typeface="Calibri"/>
                <a:cs typeface="Calibri"/>
              </a:rPr>
              <a:t>pus has been removed, </a:t>
            </a:r>
            <a:r>
              <a:rPr sz="3200" spc="-5" dirty="0" smtClean="0">
                <a:latin typeface="Calibri"/>
                <a:cs typeface="Calibri"/>
              </a:rPr>
              <a:t>the </a:t>
            </a:r>
            <a:r>
              <a:rPr lang="en-US" sz="3200" spc="-5" dirty="0" smtClean="0">
                <a:latin typeface="Calibri"/>
                <a:cs typeface="Calibri"/>
              </a:rPr>
              <a:t>resulting</a:t>
            </a:r>
            <a:r>
              <a:rPr sz="3200" spc="-5" dirty="0" smtClean="0">
                <a:latin typeface="Calibri"/>
                <a:cs typeface="Calibri"/>
              </a:rPr>
              <a:t> </a:t>
            </a:r>
            <a:r>
              <a:rPr sz="3200" spc="-5" dirty="0">
                <a:latin typeface="Calibri"/>
                <a:cs typeface="Calibri"/>
              </a:rPr>
              <a:t>hole </a:t>
            </a:r>
            <a:r>
              <a:rPr sz="3200" spc="-10" dirty="0">
                <a:latin typeface="Calibri"/>
                <a:cs typeface="Calibri"/>
              </a:rPr>
              <a:t>that </a:t>
            </a:r>
            <a:r>
              <a:rPr sz="3200" spc="-5" dirty="0">
                <a:latin typeface="Calibri"/>
                <a:cs typeface="Calibri"/>
              </a:rPr>
              <a:t>is </a:t>
            </a:r>
            <a:r>
              <a:rPr sz="3200" spc="-15" dirty="0">
                <a:latin typeface="Calibri"/>
                <a:cs typeface="Calibri"/>
              </a:rPr>
              <a:t>left </a:t>
            </a:r>
            <a:r>
              <a:rPr sz="3200" spc="-10" dirty="0">
                <a:latin typeface="Calibri"/>
                <a:cs typeface="Calibri"/>
              </a:rPr>
              <a:t>by </a:t>
            </a:r>
            <a:r>
              <a:rPr sz="3200" spc="-5" dirty="0">
                <a:latin typeface="Calibri"/>
                <a:cs typeface="Calibri"/>
              </a:rPr>
              <a:t>the abscess </a:t>
            </a:r>
            <a:r>
              <a:rPr lang="en-US" sz="3200" spc="-5" dirty="0" smtClean="0">
                <a:latin typeface="Calibri"/>
                <a:cs typeface="Calibri"/>
              </a:rPr>
              <a:t>is cleaned </a:t>
            </a:r>
            <a:r>
              <a:rPr sz="3200" b="1" spc="-5" dirty="0" smtClean="0">
                <a:latin typeface="Calibri"/>
                <a:cs typeface="Calibri"/>
              </a:rPr>
              <a:t>using </a:t>
            </a:r>
            <a:r>
              <a:rPr sz="3200" b="1" spc="-15" dirty="0">
                <a:latin typeface="Calibri"/>
                <a:cs typeface="Calibri"/>
              </a:rPr>
              <a:t>sterile </a:t>
            </a:r>
            <a:r>
              <a:rPr sz="3200" b="1" spc="-5" dirty="0">
                <a:latin typeface="Calibri"/>
                <a:cs typeface="Calibri"/>
              </a:rPr>
              <a:t>saline </a:t>
            </a:r>
            <a:r>
              <a:rPr sz="3200" b="1" spc="-5" dirty="0" smtClean="0">
                <a:latin typeface="Calibri"/>
                <a:cs typeface="Calibri"/>
              </a:rPr>
              <a:t>(a salt</a:t>
            </a:r>
            <a:r>
              <a:rPr sz="3200" b="1" spc="165" dirty="0" smtClean="0">
                <a:latin typeface="Calibri"/>
                <a:cs typeface="Calibri"/>
              </a:rPr>
              <a:t> </a:t>
            </a:r>
            <a:r>
              <a:rPr sz="3200" b="1" spc="-5" dirty="0" smtClean="0">
                <a:latin typeface="Calibri"/>
                <a:cs typeface="Calibri"/>
              </a:rPr>
              <a:t>solution</a:t>
            </a:r>
            <a:r>
              <a:rPr sz="3200" spc="-5" dirty="0" smtClean="0">
                <a:latin typeface="Calibri"/>
                <a:cs typeface="Calibri"/>
              </a:rPr>
              <a:t>).</a:t>
            </a:r>
            <a:endParaRPr sz="3200" dirty="0">
              <a:latin typeface="Calibri"/>
              <a:cs typeface="Calibri"/>
            </a:endParaRPr>
          </a:p>
          <a:p>
            <a:pPr marL="355600" marR="156210" indent="-342900">
              <a:spcBef>
                <a:spcPts val="525"/>
              </a:spcBef>
              <a:buFont typeface="Arial"/>
              <a:buChar char="•"/>
              <a:tabLst>
                <a:tab pos="354965" algn="l"/>
                <a:tab pos="355600" algn="l"/>
              </a:tabLst>
            </a:pPr>
            <a:r>
              <a:rPr sz="3200" spc="-5" dirty="0">
                <a:latin typeface="Calibri"/>
                <a:cs typeface="Calibri"/>
              </a:rPr>
              <a:t>The </a:t>
            </a:r>
            <a:r>
              <a:rPr sz="3200" spc="-10" dirty="0">
                <a:latin typeface="Calibri"/>
                <a:cs typeface="Calibri"/>
              </a:rPr>
              <a:t>abscess </a:t>
            </a:r>
            <a:r>
              <a:rPr sz="3200" spc="-5" dirty="0">
                <a:latin typeface="Calibri"/>
                <a:cs typeface="Calibri"/>
              </a:rPr>
              <a:t>will be </a:t>
            </a:r>
            <a:r>
              <a:rPr sz="3200" b="1" spc="-10" dirty="0">
                <a:latin typeface="Calibri"/>
                <a:cs typeface="Calibri"/>
              </a:rPr>
              <a:t>left open </a:t>
            </a:r>
            <a:r>
              <a:rPr sz="3200" b="1" spc="-5" dirty="0">
                <a:latin typeface="Calibri"/>
                <a:cs typeface="Calibri"/>
              </a:rPr>
              <a:t>but </a:t>
            </a:r>
            <a:r>
              <a:rPr sz="3200" b="1" spc="-20" dirty="0">
                <a:latin typeface="Calibri"/>
                <a:cs typeface="Calibri"/>
              </a:rPr>
              <a:t>covered </a:t>
            </a:r>
            <a:r>
              <a:rPr sz="3200" b="1" spc="-10" dirty="0">
                <a:latin typeface="Calibri"/>
                <a:cs typeface="Calibri"/>
              </a:rPr>
              <a:t>with </a:t>
            </a:r>
            <a:r>
              <a:rPr sz="3200" b="1" spc="-5" dirty="0">
                <a:latin typeface="Calibri"/>
                <a:cs typeface="Calibri"/>
              </a:rPr>
              <a:t>a </a:t>
            </a:r>
            <a:r>
              <a:rPr sz="3200" b="1" spc="-10" dirty="0">
                <a:latin typeface="Calibri"/>
                <a:cs typeface="Calibri"/>
              </a:rPr>
              <a:t>wound </a:t>
            </a:r>
            <a:r>
              <a:rPr sz="3200" b="1" spc="-5" dirty="0">
                <a:latin typeface="Calibri"/>
                <a:cs typeface="Calibri"/>
              </a:rPr>
              <a:t>dressing,  </a:t>
            </a:r>
            <a:r>
              <a:rPr sz="3200" spc="-5" dirty="0">
                <a:latin typeface="Calibri"/>
                <a:cs typeface="Calibri"/>
              </a:rPr>
              <a:t>so if </a:t>
            </a:r>
            <a:r>
              <a:rPr sz="3200" spc="-15" dirty="0">
                <a:latin typeface="Calibri"/>
                <a:cs typeface="Calibri"/>
              </a:rPr>
              <a:t>any </a:t>
            </a:r>
            <a:r>
              <a:rPr sz="3200" spc="-10" dirty="0">
                <a:latin typeface="Calibri"/>
                <a:cs typeface="Calibri"/>
              </a:rPr>
              <a:t>more pus </a:t>
            </a:r>
            <a:r>
              <a:rPr sz="3200" spc="-5" dirty="0">
                <a:latin typeface="Calibri"/>
                <a:cs typeface="Calibri"/>
              </a:rPr>
              <a:t>is </a:t>
            </a:r>
            <a:r>
              <a:rPr sz="3200" spc="-15" dirty="0">
                <a:latin typeface="Calibri"/>
                <a:cs typeface="Calibri"/>
              </a:rPr>
              <a:t>produced </a:t>
            </a:r>
            <a:r>
              <a:rPr sz="3200" spc="-5" dirty="0">
                <a:latin typeface="Calibri"/>
                <a:cs typeface="Calibri"/>
              </a:rPr>
              <a:t>it </a:t>
            </a:r>
            <a:r>
              <a:rPr sz="3200" spc="-15" dirty="0">
                <a:latin typeface="Calibri"/>
                <a:cs typeface="Calibri"/>
              </a:rPr>
              <a:t>can drain </a:t>
            </a:r>
            <a:r>
              <a:rPr sz="3200" spc="-20" dirty="0">
                <a:latin typeface="Calibri"/>
                <a:cs typeface="Calibri"/>
              </a:rPr>
              <a:t>away </a:t>
            </a:r>
            <a:r>
              <a:rPr sz="3200" spc="-25" dirty="0">
                <a:latin typeface="Calibri"/>
                <a:cs typeface="Calibri"/>
              </a:rPr>
              <a:t>easily. </a:t>
            </a:r>
            <a:endParaRPr lang="en-US" sz="3200" spc="-25" dirty="0" smtClean="0">
              <a:latin typeface="Calibri"/>
              <a:cs typeface="Calibri"/>
            </a:endParaRPr>
          </a:p>
          <a:p>
            <a:pPr marL="355600" marR="156210" indent="-342900">
              <a:spcBef>
                <a:spcPts val="525"/>
              </a:spcBef>
              <a:buFont typeface="Arial"/>
              <a:buChar char="•"/>
              <a:tabLst>
                <a:tab pos="354965" algn="l"/>
                <a:tab pos="355600" algn="l"/>
              </a:tabLst>
            </a:pPr>
            <a:r>
              <a:rPr sz="3200" spc="-10" dirty="0" smtClean="0">
                <a:latin typeface="Calibri"/>
                <a:cs typeface="Calibri"/>
              </a:rPr>
              <a:t>If </a:t>
            </a:r>
            <a:r>
              <a:rPr sz="3200" spc="-5" dirty="0">
                <a:latin typeface="Calibri"/>
                <a:cs typeface="Calibri"/>
              </a:rPr>
              <a:t>the </a:t>
            </a:r>
            <a:r>
              <a:rPr sz="3200" u="heavy" spc="-5" dirty="0">
                <a:uFill>
                  <a:solidFill>
                    <a:srgbClr val="000000"/>
                  </a:solidFill>
                </a:uFill>
                <a:latin typeface="Calibri"/>
                <a:cs typeface="Calibri"/>
              </a:rPr>
              <a:t> abscess is deep,</a:t>
            </a:r>
            <a:r>
              <a:rPr sz="3200" spc="-5" dirty="0">
                <a:latin typeface="Calibri"/>
                <a:cs typeface="Calibri"/>
              </a:rPr>
              <a:t> an </a:t>
            </a:r>
            <a:r>
              <a:rPr sz="3200" spc="-10" dirty="0">
                <a:latin typeface="Calibri"/>
                <a:cs typeface="Calibri"/>
              </a:rPr>
              <a:t>antiseptic </a:t>
            </a:r>
            <a:r>
              <a:rPr sz="3200" spc="-10" dirty="0" smtClean="0">
                <a:latin typeface="Calibri"/>
                <a:cs typeface="Calibri"/>
              </a:rPr>
              <a:t>dressing</a:t>
            </a:r>
            <a:r>
              <a:rPr sz="3200" b="1" spc="-5" dirty="0" smtClean="0">
                <a:latin typeface="Calibri"/>
                <a:cs typeface="Calibri"/>
              </a:rPr>
              <a:t> </a:t>
            </a:r>
            <a:r>
              <a:rPr sz="3200" spc="-15" dirty="0">
                <a:latin typeface="Calibri"/>
                <a:cs typeface="Calibri"/>
              </a:rPr>
              <a:t>may </a:t>
            </a:r>
            <a:r>
              <a:rPr sz="3200" spc="-5" dirty="0">
                <a:latin typeface="Calibri"/>
                <a:cs typeface="Calibri"/>
              </a:rPr>
              <a:t>be </a:t>
            </a:r>
            <a:r>
              <a:rPr sz="3200" spc="-10" dirty="0">
                <a:latin typeface="Calibri"/>
                <a:cs typeface="Calibri"/>
              </a:rPr>
              <a:t>placed  </a:t>
            </a:r>
            <a:r>
              <a:rPr sz="3200" spc="-5" dirty="0">
                <a:latin typeface="Calibri"/>
                <a:cs typeface="Calibri"/>
              </a:rPr>
              <a:t>inside the </a:t>
            </a:r>
            <a:r>
              <a:rPr sz="3200" spc="-10" dirty="0">
                <a:latin typeface="Calibri"/>
                <a:cs typeface="Calibri"/>
              </a:rPr>
              <a:t>wound </a:t>
            </a:r>
            <a:r>
              <a:rPr sz="3200" spc="-20" dirty="0">
                <a:latin typeface="Calibri"/>
                <a:cs typeface="Calibri"/>
              </a:rPr>
              <a:t>to </a:t>
            </a:r>
            <a:r>
              <a:rPr sz="3200" spc="-25" dirty="0" smtClean="0">
                <a:latin typeface="Calibri"/>
                <a:cs typeface="Calibri"/>
              </a:rPr>
              <a:t>keep </a:t>
            </a:r>
            <a:r>
              <a:rPr sz="3200" spc="-5" dirty="0" smtClean="0">
                <a:latin typeface="Calibri"/>
                <a:cs typeface="Calibri"/>
              </a:rPr>
              <a:t>it</a:t>
            </a:r>
            <a:r>
              <a:rPr sz="3200" spc="95" dirty="0" smtClean="0">
                <a:latin typeface="Calibri"/>
                <a:cs typeface="Calibri"/>
              </a:rPr>
              <a:t> </a:t>
            </a:r>
            <a:r>
              <a:rPr sz="3200" spc="-5" dirty="0" smtClean="0">
                <a:latin typeface="Calibri"/>
                <a:cs typeface="Calibri"/>
              </a:rPr>
              <a:t>open.</a:t>
            </a:r>
            <a:r>
              <a:rPr lang="en-US" sz="3200" dirty="0">
                <a:latin typeface="Calibri"/>
                <a:cs typeface="Calibri"/>
              </a:rPr>
              <a:t> </a:t>
            </a:r>
            <a:r>
              <a:rPr sz="3200" b="1" spc="-5" dirty="0" smtClean="0">
                <a:latin typeface="Calibri"/>
                <a:cs typeface="Calibri"/>
              </a:rPr>
              <a:t>The </a:t>
            </a:r>
            <a:r>
              <a:rPr sz="3200" b="1" spc="-10" dirty="0">
                <a:latin typeface="Calibri"/>
                <a:cs typeface="Calibri"/>
              </a:rPr>
              <a:t>procedure </a:t>
            </a:r>
            <a:r>
              <a:rPr sz="3200" b="1" spc="-20" dirty="0">
                <a:latin typeface="Calibri"/>
                <a:cs typeface="Calibri"/>
              </a:rPr>
              <a:t>may </a:t>
            </a:r>
            <a:r>
              <a:rPr sz="3200" b="1" spc="-15" dirty="0">
                <a:latin typeface="Calibri"/>
                <a:cs typeface="Calibri"/>
              </a:rPr>
              <a:t>leave </a:t>
            </a:r>
            <a:r>
              <a:rPr sz="3200" b="1" spc="-5" dirty="0">
                <a:latin typeface="Calibri"/>
                <a:cs typeface="Calibri"/>
              </a:rPr>
              <a:t>a small</a:t>
            </a:r>
            <a:r>
              <a:rPr sz="3200" b="1" spc="125" dirty="0">
                <a:latin typeface="Calibri"/>
                <a:cs typeface="Calibri"/>
              </a:rPr>
              <a:t> </a:t>
            </a:r>
            <a:r>
              <a:rPr sz="3200" b="1" spc="-45" dirty="0">
                <a:latin typeface="Calibri"/>
                <a:cs typeface="Calibri"/>
              </a:rPr>
              <a:t>scar.</a:t>
            </a:r>
            <a:endParaRPr sz="3200" dirty="0">
              <a:latin typeface="Calibri"/>
              <a:cs typeface="Calibri"/>
            </a:endParaRPr>
          </a:p>
        </p:txBody>
      </p:sp>
    </p:spTree>
    <p:extLst>
      <p:ext uri="{BB962C8B-B14F-4D97-AF65-F5344CB8AC3E}">
        <p14:creationId xmlns:p14="http://schemas.microsoft.com/office/powerpoint/2010/main" val="2947485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upload.wikimedia.org/wikipedia/commons/thumb/4/4c/Cleaned_abscess_day_5.jpg/220px-Cleaned_abscess_day_5.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86740" y="457201"/>
            <a:ext cx="9844193" cy="5752147"/>
          </a:xfrm>
          <a:prstGeom prst="rect">
            <a:avLst/>
          </a:prstGeom>
          <a:noFill/>
          <a:ln>
            <a:noFill/>
          </a:ln>
        </p:spPr>
      </p:pic>
      <p:sp>
        <p:nvSpPr>
          <p:cNvPr id="3" name="Rectangle 2"/>
          <p:cNvSpPr/>
          <p:nvPr/>
        </p:nvSpPr>
        <p:spPr>
          <a:xfrm>
            <a:off x="2144483" y="6209347"/>
            <a:ext cx="9370183" cy="587853"/>
          </a:xfrm>
          <a:prstGeom prst="rect">
            <a:avLst/>
          </a:prstGeom>
        </p:spPr>
        <p:txBody>
          <a:bodyPr wrap="square">
            <a:spAutoFit/>
          </a:bodyPr>
          <a:lstStyle/>
          <a:p>
            <a:pPr>
              <a:lnSpc>
                <a:spcPct val="115000"/>
              </a:lnSpc>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Abscess five days after incision and drainage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5470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457" y="488952"/>
            <a:ext cx="10738273" cy="5609741"/>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5" dirty="0">
                <a:latin typeface="Calibri"/>
                <a:cs typeface="Calibri"/>
              </a:rPr>
              <a:t>Percutaneous</a:t>
            </a:r>
            <a:r>
              <a:rPr sz="3200" b="1" u="sng" spc="30" dirty="0">
                <a:latin typeface="Calibri"/>
                <a:cs typeface="Calibri"/>
              </a:rPr>
              <a:t> </a:t>
            </a:r>
            <a:r>
              <a:rPr sz="3200" b="1" u="sng" spc="-15" dirty="0" smtClean="0">
                <a:latin typeface="Calibri"/>
                <a:cs typeface="Calibri"/>
              </a:rPr>
              <a:t>drainage</a:t>
            </a:r>
            <a:endParaRPr lang="en-US" sz="3200" b="1" u="sng" spc="-15" dirty="0" smtClean="0">
              <a:latin typeface="Calibri"/>
              <a:cs typeface="Calibri"/>
            </a:endParaRPr>
          </a:p>
          <a:p>
            <a:pPr marL="355600" indent="-342900">
              <a:spcBef>
                <a:spcPts val="95"/>
              </a:spcBef>
              <a:buFont typeface="Arial"/>
              <a:buChar char="•"/>
              <a:tabLst>
                <a:tab pos="354965" algn="l"/>
                <a:tab pos="355600" algn="l"/>
              </a:tabLst>
            </a:pPr>
            <a:endParaRPr sz="3200" dirty="0">
              <a:latin typeface="Calibri"/>
              <a:cs typeface="Calibri"/>
            </a:endParaRPr>
          </a:p>
          <a:p>
            <a:pPr marL="355600" marR="95250" indent="-342900">
              <a:lnSpc>
                <a:spcPct val="80100"/>
              </a:lnSpc>
              <a:spcBef>
                <a:spcPts val="525"/>
              </a:spcBef>
              <a:buFont typeface="Arial"/>
              <a:buChar char="•"/>
              <a:tabLst>
                <a:tab pos="354965" algn="l"/>
                <a:tab pos="355600" algn="l"/>
              </a:tabLst>
            </a:pPr>
            <a:r>
              <a:rPr sz="3200" spc="-5" dirty="0">
                <a:latin typeface="Calibri"/>
                <a:cs typeface="Calibri"/>
              </a:rPr>
              <a:t>If the </a:t>
            </a:r>
            <a:r>
              <a:rPr sz="3200" spc="-10" dirty="0">
                <a:latin typeface="Calibri"/>
                <a:cs typeface="Calibri"/>
              </a:rPr>
              <a:t>internal </a:t>
            </a:r>
            <a:r>
              <a:rPr sz="3200" spc="-5" dirty="0">
                <a:latin typeface="Calibri"/>
                <a:cs typeface="Calibri"/>
              </a:rPr>
              <a:t>abscess is small</a:t>
            </a:r>
            <a:r>
              <a:rPr sz="3200" spc="-5" dirty="0" smtClean="0">
                <a:latin typeface="Calibri"/>
                <a:cs typeface="Calibri"/>
              </a:rPr>
              <a:t>,</a:t>
            </a:r>
            <a:r>
              <a:rPr lang="en-US" sz="3200" spc="-5" dirty="0" smtClean="0">
                <a:latin typeface="Calibri"/>
                <a:cs typeface="Calibri"/>
              </a:rPr>
              <a:t> the</a:t>
            </a:r>
            <a:r>
              <a:rPr sz="3200" spc="-10" dirty="0" smtClean="0">
                <a:latin typeface="Calibri"/>
                <a:cs typeface="Calibri"/>
              </a:rPr>
              <a:t> </a:t>
            </a:r>
            <a:r>
              <a:rPr sz="3200" spc="-10" dirty="0">
                <a:latin typeface="Calibri"/>
                <a:cs typeface="Calibri"/>
              </a:rPr>
              <a:t>surgeon </a:t>
            </a:r>
            <a:r>
              <a:rPr sz="3200" spc="-15" dirty="0">
                <a:latin typeface="Calibri"/>
                <a:cs typeface="Calibri"/>
              </a:rPr>
              <a:t>may </a:t>
            </a:r>
            <a:r>
              <a:rPr sz="3200" spc="-5" dirty="0">
                <a:latin typeface="Calibri"/>
                <a:cs typeface="Calibri"/>
              </a:rPr>
              <a:t>be able </a:t>
            </a:r>
            <a:r>
              <a:rPr sz="3200" spc="-20" dirty="0">
                <a:latin typeface="Calibri"/>
                <a:cs typeface="Calibri"/>
              </a:rPr>
              <a:t>to </a:t>
            </a:r>
            <a:r>
              <a:rPr sz="3200" spc="-15" dirty="0">
                <a:latin typeface="Calibri"/>
                <a:cs typeface="Calibri"/>
              </a:rPr>
              <a:t>drain </a:t>
            </a:r>
            <a:r>
              <a:rPr sz="3200" spc="-5" dirty="0">
                <a:latin typeface="Calibri"/>
                <a:cs typeface="Calibri"/>
              </a:rPr>
              <a:t>it  using a </a:t>
            </a:r>
            <a:r>
              <a:rPr sz="3200" spc="-10" dirty="0">
                <a:latin typeface="Calibri"/>
                <a:cs typeface="Calibri"/>
              </a:rPr>
              <a:t>fine needle. </a:t>
            </a:r>
            <a:endParaRPr lang="en-US" sz="3200" spc="-10" dirty="0" smtClean="0">
              <a:latin typeface="Calibri"/>
              <a:cs typeface="Calibri"/>
            </a:endParaRPr>
          </a:p>
          <a:p>
            <a:pPr marL="355600" marR="95250" indent="-342900">
              <a:lnSpc>
                <a:spcPct val="80100"/>
              </a:lnSpc>
              <a:spcBef>
                <a:spcPts val="525"/>
              </a:spcBef>
              <a:buFont typeface="Arial"/>
              <a:buChar char="•"/>
              <a:tabLst>
                <a:tab pos="354965" algn="l"/>
                <a:tab pos="355600" algn="l"/>
              </a:tabLst>
            </a:pPr>
            <a:r>
              <a:rPr sz="3200" spc="-5" dirty="0" smtClean="0">
                <a:latin typeface="Calibri"/>
                <a:cs typeface="Calibri"/>
              </a:rPr>
              <a:t>Depending </a:t>
            </a:r>
            <a:r>
              <a:rPr sz="3200" dirty="0">
                <a:latin typeface="Calibri"/>
                <a:cs typeface="Calibri"/>
              </a:rPr>
              <a:t>on </a:t>
            </a:r>
            <a:r>
              <a:rPr sz="3200" spc="-5" dirty="0">
                <a:latin typeface="Calibri"/>
                <a:cs typeface="Calibri"/>
              </a:rPr>
              <a:t>the </a:t>
            </a:r>
            <a:r>
              <a:rPr sz="3200" spc="-10" dirty="0">
                <a:latin typeface="Calibri"/>
                <a:cs typeface="Calibri"/>
              </a:rPr>
              <a:t>location </a:t>
            </a:r>
            <a:r>
              <a:rPr sz="3200" dirty="0">
                <a:latin typeface="Calibri"/>
                <a:cs typeface="Calibri"/>
              </a:rPr>
              <a:t>of </a:t>
            </a:r>
            <a:r>
              <a:rPr sz="3200" spc="-5" dirty="0">
                <a:latin typeface="Calibri"/>
                <a:cs typeface="Calibri"/>
              </a:rPr>
              <a:t>the abscess, this  </a:t>
            </a:r>
            <a:r>
              <a:rPr sz="3200" spc="-15" dirty="0">
                <a:latin typeface="Calibri"/>
                <a:cs typeface="Calibri"/>
              </a:rPr>
              <a:t>may </a:t>
            </a:r>
            <a:r>
              <a:rPr sz="3200" spc="-5" dirty="0">
                <a:latin typeface="Calibri"/>
                <a:cs typeface="Calibri"/>
              </a:rPr>
              <a:t>be </a:t>
            </a:r>
            <a:r>
              <a:rPr sz="3200" spc="-10" dirty="0">
                <a:latin typeface="Calibri"/>
                <a:cs typeface="Calibri"/>
              </a:rPr>
              <a:t>carried </a:t>
            </a:r>
            <a:r>
              <a:rPr sz="3200" spc="-5" dirty="0">
                <a:latin typeface="Calibri"/>
                <a:cs typeface="Calibri"/>
              </a:rPr>
              <a:t>out using either a </a:t>
            </a:r>
            <a:r>
              <a:rPr sz="3200" spc="-10" dirty="0">
                <a:latin typeface="Calibri"/>
                <a:cs typeface="Calibri"/>
              </a:rPr>
              <a:t>local </a:t>
            </a:r>
            <a:r>
              <a:rPr sz="3200" dirty="0">
                <a:latin typeface="Calibri"/>
                <a:cs typeface="Calibri"/>
              </a:rPr>
              <a:t>or </a:t>
            </a:r>
            <a:r>
              <a:rPr sz="3200" spc="-15" dirty="0">
                <a:latin typeface="Calibri"/>
                <a:cs typeface="Calibri"/>
              </a:rPr>
              <a:t>general</a:t>
            </a:r>
            <a:r>
              <a:rPr sz="3200" spc="75" dirty="0">
                <a:latin typeface="Calibri"/>
                <a:cs typeface="Calibri"/>
              </a:rPr>
              <a:t> </a:t>
            </a:r>
            <a:r>
              <a:rPr sz="3200" spc="-10" dirty="0">
                <a:latin typeface="Calibri"/>
                <a:cs typeface="Calibri"/>
              </a:rPr>
              <a:t>anaesthetic.</a:t>
            </a:r>
            <a:endParaRPr sz="3200" dirty="0">
              <a:latin typeface="Calibri"/>
              <a:cs typeface="Calibri"/>
            </a:endParaRPr>
          </a:p>
          <a:p>
            <a:pPr marL="355600" marR="5080" indent="-342900">
              <a:lnSpc>
                <a:spcPct val="80000"/>
              </a:lnSpc>
              <a:spcBef>
                <a:spcPts val="530"/>
              </a:spcBef>
              <a:buFont typeface="Arial"/>
              <a:buChar char="•"/>
              <a:tabLst>
                <a:tab pos="354965" algn="l"/>
                <a:tab pos="355600" algn="l"/>
              </a:tabLst>
            </a:pPr>
            <a:r>
              <a:rPr sz="3200" spc="-10" dirty="0">
                <a:latin typeface="Calibri"/>
                <a:cs typeface="Calibri"/>
              </a:rPr>
              <a:t>The surgeon </a:t>
            </a:r>
            <a:r>
              <a:rPr sz="3200" spc="-15" dirty="0">
                <a:latin typeface="Calibri"/>
                <a:cs typeface="Calibri"/>
              </a:rPr>
              <a:t>may </a:t>
            </a:r>
            <a:r>
              <a:rPr sz="3200" spc="-5" dirty="0">
                <a:latin typeface="Calibri"/>
                <a:cs typeface="Calibri"/>
              </a:rPr>
              <a:t>use </a:t>
            </a:r>
            <a:r>
              <a:rPr sz="3200" spc="-10" dirty="0">
                <a:latin typeface="Calibri"/>
                <a:cs typeface="Calibri"/>
              </a:rPr>
              <a:t>ultrasound scans </a:t>
            </a:r>
            <a:r>
              <a:rPr sz="3200" dirty="0">
                <a:latin typeface="Calibri"/>
                <a:cs typeface="Calibri"/>
              </a:rPr>
              <a:t>or </a:t>
            </a:r>
            <a:r>
              <a:rPr sz="3200" spc="-10" dirty="0">
                <a:latin typeface="Calibri"/>
                <a:cs typeface="Calibri"/>
              </a:rPr>
              <a:t>computerised  </a:t>
            </a:r>
            <a:r>
              <a:rPr sz="3200" spc="-15" dirty="0">
                <a:latin typeface="Calibri"/>
                <a:cs typeface="Calibri"/>
              </a:rPr>
              <a:t>tomography </a:t>
            </a:r>
            <a:r>
              <a:rPr sz="3200" spc="-5" dirty="0">
                <a:latin typeface="Calibri"/>
                <a:cs typeface="Calibri"/>
              </a:rPr>
              <a:t>(CT) </a:t>
            </a:r>
            <a:r>
              <a:rPr sz="3200" spc="-10" dirty="0">
                <a:latin typeface="Calibri"/>
                <a:cs typeface="Calibri"/>
              </a:rPr>
              <a:t>scans </a:t>
            </a:r>
            <a:r>
              <a:rPr sz="3200" spc="-20" dirty="0">
                <a:latin typeface="Calibri"/>
                <a:cs typeface="Calibri"/>
              </a:rPr>
              <a:t>to </a:t>
            </a:r>
            <a:r>
              <a:rPr sz="3200" spc="-10" dirty="0">
                <a:latin typeface="Calibri"/>
                <a:cs typeface="Calibri"/>
              </a:rPr>
              <a:t>help </a:t>
            </a:r>
            <a:r>
              <a:rPr sz="3200" spc="-5" dirty="0">
                <a:latin typeface="Calibri"/>
                <a:cs typeface="Calibri"/>
              </a:rPr>
              <a:t>guide the </a:t>
            </a:r>
            <a:r>
              <a:rPr sz="3200" spc="-10" dirty="0">
                <a:latin typeface="Calibri"/>
                <a:cs typeface="Calibri"/>
              </a:rPr>
              <a:t>needle </a:t>
            </a:r>
            <a:r>
              <a:rPr sz="3200" spc="-20" dirty="0">
                <a:latin typeface="Calibri"/>
                <a:cs typeface="Calibri"/>
              </a:rPr>
              <a:t>into </a:t>
            </a:r>
            <a:r>
              <a:rPr sz="3200" spc="-5" dirty="0">
                <a:latin typeface="Calibri"/>
                <a:cs typeface="Calibri"/>
              </a:rPr>
              <a:t>the </a:t>
            </a:r>
            <a:r>
              <a:rPr sz="3200" spc="-10" dirty="0">
                <a:latin typeface="Calibri"/>
                <a:cs typeface="Calibri"/>
              </a:rPr>
              <a:t>right</a:t>
            </a:r>
            <a:r>
              <a:rPr sz="3200" spc="204" dirty="0">
                <a:latin typeface="Calibri"/>
                <a:cs typeface="Calibri"/>
              </a:rPr>
              <a:t> </a:t>
            </a:r>
            <a:r>
              <a:rPr sz="3200" spc="-10" dirty="0">
                <a:latin typeface="Calibri"/>
                <a:cs typeface="Calibri"/>
              </a:rPr>
              <a:t>place.</a:t>
            </a:r>
            <a:endParaRPr sz="3200" dirty="0">
              <a:latin typeface="Calibri"/>
              <a:cs typeface="Calibri"/>
            </a:endParaRPr>
          </a:p>
          <a:p>
            <a:pPr marL="355600" marR="200025" indent="-342900">
              <a:lnSpc>
                <a:spcPct val="80000"/>
              </a:lnSpc>
              <a:spcBef>
                <a:spcPts val="525"/>
              </a:spcBef>
              <a:buFont typeface="Arial"/>
              <a:buChar char="•"/>
              <a:tabLst>
                <a:tab pos="354965" algn="l"/>
                <a:tab pos="355600" algn="l"/>
              </a:tabLst>
            </a:pPr>
            <a:r>
              <a:rPr sz="3200" spc="-10" dirty="0">
                <a:latin typeface="Calibri"/>
                <a:cs typeface="Calibri"/>
              </a:rPr>
              <a:t>Once </a:t>
            </a:r>
            <a:r>
              <a:rPr sz="3200" spc="-5" dirty="0">
                <a:latin typeface="Calibri"/>
                <a:cs typeface="Calibri"/>
              </a:rPr>
              <a:t>the abscess has been </a:t>
            </a:r>
            <a:r>
              <a:rPr sz="3200" spc="-10" dirty="0">
                <a:latin typeface="Calibri"/>
                <a:cs typeface="Calibri"/>
              </a:rPr>
              <a:t>located, </a:t>
            </a:r>
            <a:r>
              <a:rPr sz="3200" spc="-5" dirty="0" smtClean="0">
                <a:latin typeface="Calibri"/>
                <a:cs typeface="Calibri"/>
              </a:rPr>
              <a:t>the </a:t>
            </a:r>
            <a:r>
              <a:rPr sz="3200" spc="-10" dirty="0" smtClean="0">
                <a:latin typeface="Calibri"/>
                <a:cs typeface="Calibri"/>
              </a:rPr>
              <a:t>pus</a:t>
            </a:r>
            <a:r>
              <a:rPr lang="en-US" sz="3200" spc="-10" dirty="0" smtClean="0">
                <a:latin typeface="Calibri"/>
                <a:cs typeface="Calibri"/>
              </a:rPr>
              <a:t> is drained</a:t>
            </a:r>
            <a:r>
              <a:rPr sz="3200" spc="-10" dirty="0" smtClean="0">
                <a:latin typeface="Calibri"/>
                <a:cs typeface="Calibri"/>
              </a:rPr>
              <a:t>  </a:t>
            </a:r>
            <a:r>
              <a:rPr sz="3200" spc="-5" dirty="0">
                <a:latin typeface="Calibri"/>
                <a:cs typeface="Calibri"/>
              </a:rPr>
              <a:t>using </a:t>
            </a:r>
            <a:r>
              <a:rPr sz="3200" spc="-10" dirty="0">
                <a:latin typeface="Calibri"/>
                <a:cs typeface="Calibri"/>
              </a:rPr>
              <a:t>the needle. </a:t>
            </a:r>
            <a:r>
              <a:rPr lang="en-US" sz="3200" spc="-5" dirty="0" smtClean="0">
                <a:latin typeface="Calibri"/>
                <a:cs typeface="Calibri"/>
              </a:rPr>
              <a:t>A</a:t>
            </a:r>
            <a:r>
              <a:rPr sz="3200" spc="-5" dirty="0" smtClean="0">
                <a:latin typeface="Calibri"/>
                <a:cs typeface="Calibri"/>
              </a:rPr>
              <a:t> </a:t>
            </a:r>
            <a:r>
              <a:rPr sz="3200" spc="-5" dirty="0">
                <a:latin typeface="Calibri"/>
                <a:cs typeface="Calibri"/>
              </a:rPr>
              <a:t>small incision </a:t>
            </a:r>
            <a:r>
              <a:rPr lang="en-US" sz="3200" spc="-5" dirty="0" smtClean="0">
                <a:latin typeface="Calibri"/>
                <a:cs typeface="Calibri"/>
              </a:rPr>
              <a:t>may be made o</a:t>
            </a:r>
            <a:r>
              <a:rPr sz="3200" spc="-5" dirty="0" smtClean="0">
                <a:latin typeface="Calibri"/>
                <a:cs typeface="Calibri"/>
              </a:rPr>
              <a:t>n </a:t>
            </a:r>
            <a:r>
              <a:rPr lang="en-US" sz="3200" spc="-10" dirty="0" smtClean="0">
                <a:latin typeface="Calibri"/>
                <a:cs typeface="Calibri"/>
              </a:rPr>
              <a:t>the</a:t>
            </a:r>
            <a:r>
              <a:rPr sz="3200" spc="-10" dirty="0" smtClean="0">
                <a:latin typeface="Calibri"/>
                <a:cs typeface="Calibri"/>
              </a:rPr>
              <a:t> </a:t>
            </a:r>
            <a:r>
              <a:rPr sz="3200" spc="-10" dirty="0">
                <a:latin typeface="Calibri"/>
                <a:cs typeface="Calibri"/>
              </a:rPr>
              <a:t>skin </a:t>
            </a:r>
            <a:r>
              <a:rPr sz="3200" spc="-15" dirty="0">
                <a:latin typeface="Calibri"/>
                <a:cs typeface="Calibri"/>
              </a:rPr>
              <a:t>over  </a:t>
            </a:r>
            <a:r>
              <a:rPr sz="3200" spc="-5" dirty="0">
                <a:latin typeface="Calibri"/>
                <a:cs typeface="Calibri"/>
              </a:rPr>
              <a:t>the abscess, then insert a </a:t>
            </a:r>
            <a:r>
              <a:rPr sz="3200" spc="-10" dirty="0">
                <a:latin typeface="Calibri"/>
                <a:cs typeface="Calibri"/>
              </a:rPr>
              <a:t>thin plastic </a:t>
            </a:r>
            <a:r>
              <a:rPr sz="3200" spc="-5" dirty="0">
                <a:latin typeface="Calibri"/>
                <a:cs typeface="Calibri"/>
              </a:rPr>
              <a:t>tube </a:t>
            </a:r>
            <a:r>
              <a:rPr sz="3200" spc="-10" dirty="0">
                <a:latin typeface="Calibri"/>
                <a:cs typeface="Calibri"/>
              </a:rPr>
              <a:t>called </a:t>
            </a:r>
            <a:r>
              <a:rPr sz="3200" spc="-5" dirty="0">
                <a:latin typeface="Calibri"/>
                <a:cs typeface="Calibri"/>
              </a:rPr>
              <a:t>a </a:t>
            </a:r>
            <a:r>
              <a:rPr sz="3200" spc="-15" dirty="0">
                <a:latin typeface="Calibri"/>
                <a:cs typeface="Calibri"/>
              </a:rPr>
              <a:t>drainage  catheter </a:t>
            </a:r>
            <a:r>
              <a:rPr sz="3200" spc="-20" dirty="0">
                <a:latin typeface="Calibri"/>
                <a:cs typeface="Calibri"/>
              </a:rPr>
              <a:t>into</a:t>
            </a:r>
            <a:r>
              <a:rPr sz="3200" spc="50" dirty="0">
                <a:latin typeface="Calibri"/>
                <a:cs typeface="Calibri"/>
              </a:rPr>
              <a:t> </a:t>
            </a:r>
            <a:r>
              <a:rPr sz="3200" spc="-5" dirty="0">
                <a:latin typeface="Calibri"/>
                <a:cs typeface="Calibri"/>
              </a:rPr>
              <a:t>it</a:t>
            </a:r>
            <a:r>
              <a:rPr sz="3200" spc="-5" dirty="0" smtClean="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3098997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81000"/>
            <a:ext cx="11582400" cy="6345327"/>
          </a:xfrm>
          <a:prstGeom prst="rect">
            <a:avLst/>
          </a:prstGeom>
        </p:spPr>
        <p:txBody>
          <a:bodyPr vert="horz" wrap="square" lIns="0" tIns="12700" rIns="0" bIns="0" rtlCol="0">
            <a:spAutoFit/>
          </a:bodyPr>
          <a:lstStyle/>
          <a:p>
            <a:pPr marL="355600" marR="51435" indent="-342900">
              <a:lnSpc>
                <a:spcPct val="80000"/>
              </a:lnSpc>
              <a:spcBef>
                <a:spcPts val="530"/>
              </a:spcBef>
              <a:buFont typeface="Arial"/>
              <a:buChar char="•"/>
              <a:tabLst>
                <a:tab pos="354965" algn="l"/>
                <a:tab pos="355600" algn="l"/>
              </a:tabLst>
            </a:pPr>
            <a:r>
              <a:rPr lang="en-US" sz="3200" spc="-10" dirty="0">
                <a:cs typeface="Calibri"/>
              </a:rPr>
              <a:t>The </a:t>
            </a:r>
            <a:r>
              <a:rPr lang="en-US" sz="3200" spc="-15" dirty="0">
                <a:cs typeface="Calibri"/>
              </a:rPr>
              <a:t>catheter </a:t>
            </a:r>
            <a:r>
              <a:rPr lang="en-US" sz="3200" spc="-5" dirty="0">
                <a:cs typeface="Calibri"/>
              </a:rPr>
              <a:t>allows the pus </a:t>
            </a:r>
            <a:r>
              <a:rPr lang="en-US" sz="3200" spc="-20" dirty="0">
                <a:cs typeface="Calibri"/>
              </a:rPr>
              <a:t>to </a:t>
            </a:r>
            <a:r>
              <a:rPr lang="en-US" sz="3200" spc="-15" dirty="0">
                <a:cs typeface="Calibri"/>
              </a:rPr>
              <a:t>drain </a:t>
            </a:r>
            <a:r>
              <a:rPr lang="en-US" sz="3200" spc="-5" dirty="0">
                <a:cs typeface="Calibri"/>
              </a:rPr>
              <a:t>out </a:t>
            </a:r>
            <a:r>
              <a:rPr lang="en-US" sz="3200" spc="-15" dirty="0">
                <a:cs typeface="Calibri"/>
              </a:rPr>
              <a:t>into </a:t>
            </a:r>
            <a:r>
              <a:rPr lang="en-US" sz="3200" spc="-5" dirty="0">
                <a:cs typeface="Calibri"/>
              </a:rPr>
              <a:t>a bag and </a:t>
            </a:r>
            <a:r>
              <a:rPr lang="en-US" sz="3200" spc="-15" dirty="0">
                <a:cs typeface="Calibri"/>
              </a:rPr>
              <a:t>may </a:t>
            </a:r>
            <a:r>
              <a:rPr lang="en-US" sz="3200" spc="-20" dirty="0">
                <a:cs typeface="Calibri"/>
              </a:rPr>
              <a:t>have to  </a:t>
            </a:r>
            <a:r>
              <a:rPr lang="en-US" sz="3200" spc="-5" dirty="0">
                <a:cs typeface="Calibri"/>
              </a:rPr>
              <a:t>be </a:t>
            </a:r>
            <a:r>
              <a:rPr lang="en-US" sz="3200" spc="-10" dirty="0">
                <a:cs typeface="Calibri"/>
              </a:rPr>
              <a:t>left </a:t>
            </a:r>
            <a:r>
              <a:rPr lang="en-US" sz="3200" spc="-5" dirty="0">
                <a:cs typeface="Calibri"/>
              </a:rPr>
              <a:t>in </a:t>
            </a:r>
            <a:r>
              <a:rPr lang="en-US" sz="3200" spc="-10" dirty="0">
                <a:cs typeface="Calibri"/>
              </a:rPr>
              <a:t>place </a:t>
            </a:r>
            <a:r>
              <a:rPr lang="en-US" sz="3200" spc="-20" dirty="0">
                <a:cs typeface="Calibri"/>
              </a:rPr>
              <a:t>for </a:t>
            </a:r>
            <a:r>
              <a:rPr lang="en-US" sz="3200" spc="-5" dirty="0">
                <a:cs typeface="Calibri"/>
              </a:rPr>
              <a:t>up </a:t>
            </a:r>
            <a:r>
              <a:rPr lang="en-US" sz="3200" spc="-20" dirty="0">
                <a:cs typeface="Calibri"/>
              </a:rPr>
              <a:t>to </a:t>
            </a:r>
            <a:r>
              <a:rPr lang="en-US" sz="3200" spc="-5" dirty="0">
                <a:cs typeface="Calibri"/>
              </a:rPr>
              <a:t>a</a:t>
            </a:r>
            <a:r>
              <a:rPr lang="en-US" sz="3200" spc="90" dirty="0">
                <a:cs typeface="Calibri"/>
              </a:rPr>
              <a:t> </a:t>
            </a:r>
            <a:r>
              <a:rPr lang="en-US" sz="3200" spc="-10" dirty="0">
                <a:cs typeface="Calibri"/>
              </a:rPr>
              <a:t>week.</a:t>
            </a:r>
            <a:endParaRPr lang="en-US" sz="3200" dirty="0">
              <a:cs typeface="Calibri"/>
            </a:endParaRPr>
          </a:p>
          <a:p>
            <a:pPr marL="355600" marR="231140" indent="-342900">
              <a:lnSpc>
                <a:spcPct val="80000"/>
              </a:lnSpc>
              <a:spcBef>
                <a:spcPts val="530"/>
              </a:spcBef>
              <a:buFont typeface="Arial"/>
              <a:buChar char="•"/>
              <a:tabLst>
                <a:tab pos="354965" algn="l"/>
                <a:tab pos="355600" algn="l"/>
              </a:tabLst>
            </a:pPr>
            <a:r>
              <a:rPr lang="en-US" sz="3200" spc="-10" dirty="0">
                <a:cs typeface="Calibri"/>
              </a:rPr>
              <a:t>This procedure </a:t>
            </a:r>
            <a:r>
              <a:rPr lang="en-US" sz="3200" spc="-15" dirty="0">
                <a:cs typeface="Calibri"/>
              </a:rPr>
              <a:t>may </a:t>
            </a:r>
            <a:r>
              <a:rPr lang="en-US" sz="3200" spc="-5" dirty="0">
                <a:cs typeface="Calibri"/>
              </a:rPr>
              <a:t>be </a:t>
            </a:r>
            <a:r>
              <a:rPr lang="en-US" sz="3200" spc="-10" dirty="0">
                <a:cs typeface="Calibri"/>
              </a:rPr>
              <a:t>carried </a:t>
            </a:r>
            <a:r>
              <a:rPr lang="en-US" sz="3200" spc="-5" dirty="0">
                <a:cs typeface="Calibri"/>
              </a:rPr>
              <a:t>out </a:t>
            </a:r>
            <a:r>
              <a:rPr lang="en-US" sz="3200" dirty="0">
                <a:cs typeface="Calibri"/>
              </a:rPr>
              <a:t>as </a:t>
            </a:r>
            <a:r>
              <a:rPr lang="en-US" sz="3200" spc="-5" dirty="0">
                <a:cs typeface="Calibri"/>
              </a:rPr>
              <a:t>a </a:t>
            </a:r>
            <a:r>
              <a:rPr lang="en-US" sz="3200" spc="-20" dirty="0">
                <a:cs typeface="Calibri"/>
              </a:rPr>
              <a:t>day </a:t>
            </a:r>
            <a:r>
              <a:rPr lang="en-US" sz="3200" spc="-10" dirty="0">
                <a:cs typeface="Calibri"/>
              </a:rPr>
              <a:t>case procedure, </a:t>
            </a:r>
            <a:r>
              <a:rPr lang="en-US" sz="3200" spc="-5" dirty="0">
                <a:cs typeface="Calibri"/>
              </a:rPr>
              <a:t>which  means </a:t>
            </a:r>
            <a:r>
              <a:rPr lang="en-US" sz="3200" spc="-10" dirty="0">
                <a:cs typeface="Calibri"/>
              </a:rPr>
              <a:t>the patient may </a:t>
            </a:r>
            <a:r>
              <a:rPr lang="en-US" sz="3200" spc="-5" dirty="0">
                <a:cs typeface="Calibri"/>
              </a:rPr>
              <a:t>be able </a:t>
            </a:r>
            <a:r>
              <a:rPr lang="en-US" sz="3200" spc="-20" dirty="0">
                <a:cs typeface="Calibri"/>
              </a:rPr>
              <a:t>to </a:t>
            </a:r>
            <a:r>
              <a:rPr lang="en-US" sz="3200" spc="-10" dirty="0">
                <a:cs typeface="Calibri"/>
              </a:rPr>
              <a:t>go back home </a:t>
            </a:r>
            <a:r>
              <a:rPr lang="en-US" sz="3200" spc="-5" dirty="0">
                <a:cs typeface="Calibri"/>
              </a:rPr>
              <a:t>the same </a:t>
            </a:r>
            <a:r>
              <a:rPr lang="en-US" sz="3200" spc="-50" dirty="0">
                <a:cs typeface="Calibri"/>
              </a:rPr>
              <a:t>day, </a:t>
            </a:r>
            <a:r>
              <a:rPr lang="en-US" sz="3200" spc="-5" dirty="0">
                <a:cs typeface="Calibri"/>
              </a:rPr>
              <a:t>although some  people will </a:t>
            </a:r>
            <a:r>
              <a:rPr lang="en-US" sz="3200" spc="-10" dirty="0">
                <a:cs typeface="Calibri"/>
              </a:rPr>
              <a:t>need </a:t>
            </a:r>
            <a:r>
              <a:rPr lang="en-US" sz="3200" spc="-20" dirty="0">
                <a:cs typeface="Calibri"/>
              </a:rPr>
              <a:t>to </a:t>
            </a:r>
            <a:r>
              <a:rPr lang="en-US" sz="3200" spc="-25" dirty="0">
                <a:cs typeface="Calibri"/>
              </a:rPr>
              <a:t>stay </a:t>
            </a:r>
            <a:r>
              <a:rPr lang="en-US" sz="3200" spc="-5" dirty="0">
                <a:cs typeface="Calibri"/>
              </a:rPr>
              <a:t>in </a:t>
            </a:r>
            <a:r>
              <a:rPr lang="en-US" sz="3200" spc="-10" dirty="0">
                <a:cs typeface="Calibri"/>
              </a:rPr>
              <a:t>hospital </a:t>
            </a:r>
            <a:r>
              <a:rPr lang="en-US" sz="3200" spc="-20" dirty="0">
                <a:cs typeface="Calibri"/>
              </a:rPr>
              <a:t>for </a:t>
            </a:r>
            <a:r>
              <a:rPr lang="en-US" sz="3200" spc="-5" dirty="0">
                <a:cs typeface="Calibri"/>
              </a:rPr>
              <a:t>a </a:t>
            </a:r>
            <a:r>
              <a:rPr lang="en-US" sz="3200" spc="-30" dirty="0">
                <a:cs typeface="Calibri"/>
              </a:rPr>
              <a:t>few</a:t>
            </a:r>
            <a:r>
              <a:rPr lang="en-US" sz="3200" spc="130" dirty="0">
                <a:cs typeface="Calibri"/>
              </a:rPr>
              <a:t> </a:t>
            </a:r>
            <a:r>
              <a:rPr lang="en-US" sz="3200" spc="-20" dirty="0">
                <a:cs typeface="Calibri"/>
              </a:rPr>
              <a:t>days.</a:t>
            </a:r>
            <a:endParaRPr lang="en-US" sz="3200" dirty="0">
              <a:cs typeface="Calibri"/>
            </a:endParaRPr>
          </a:p>
          <a:p>
            <a:pPr marL="12700">
              <a:tabLst>
                <a:tab pos="354965" algn="l"/>
                <a:tab pos="355600" algn="l"/>
              </a:tabLst>
            </a:pPr>
            <a:endParaRPr lang="en-US" sz="3200" u="sng" spc="-70" dirty="0" smtClean="0">
              <a:latin typeface="Calibri"/>
              <a:cs typeface="Calibri"/>
            </a:endParaRPr>
          </a:p>
          <a:p>
            <a:pPr marL="12700">
              <a:tabLst>
                <a:tab pos="354965" algn="l"/>
                <a:tab pos="355600" algn="l"/>
              </a:tabLst>
            </a:pPr>
            <a:r>
              <a:rPr sz="3200" u="sng" spc="-70" dirty="0" smtClean="0">
                <a:latin typeface="Calibri"/>
                <a:cs typeface="Calibri"/>
              </a:rPr>
              <a:t>You </a:t>
            </a:r>
            <a:r>
              <a:rPr sz="3200" u="sng" spc="-15" dirty="0">
                <a:latin typeface="Calibri"/>
                <a:cs typeface="Calibri"/>
              </a:rPr>
              <a:t>may </a:t>
            </a:r>
            <a:r>
              <a:rPr sz="3200" u="sng" spc="-5" dirty="0">
                <a:latin typeface="Calibri"/>
                <a:cs typeface="Calibri"/>
              </a:rPr>
              <a:t>need </a:t>
            </a:r>
            <a:r>
              <a:rPr sz="3200" u="sng" spc="-15" dirty="0">
                <a:latin typeface="Calibri"/>
                <a:cs typeface="Calibri"/>
              </a:rPr>
              <a:t>to undergo surgery</a:t>
            </a:r>
            <a:r>
              <a:rPr sz="3200" u="sng" spc="70" dirty="0">
                <a:latin typeface="Calibri"/>
                <a:cs typeface="Calibri"/>
              </a:rPr>
              <a:t> </a:t>
            </a:r>
            <a:r>
              <a:rPr sz="3200" u="sng" dirty="0">
                <a:latin typeface="Calibri"/>
                <a:cs typeface="Calibri"/>
              </a:rPr>
              <a:t>if</a:t>
            </a:r>
            <a:r>
              <a:rPr sz="3200" u="sng" dirty="0" smtClean="0">
                <a:latin typeface="Calibri"/>
                <a:cs typeface="Calibri"/>
              </a:rPr>
              <a:t>:</a:t>
            </a:r>
            <a:endParaRPr lang="en-US" sz="3200" u="sng" dirty="0" smtClean="0">
              <a:latin typeface="Calibri"/>
              <a:cs typeface="Calibri"/>
            </a:endParaRPr>
          </a:p>
          <a:p>
            <a:pPr marL="355600" indent="-342900">
              <a:buFont typeface="Arial"/>
              <a:buChar char="•"/>
              <a:tabLst>
                <a:tab pos="354965" algn="l"/>
                <a:tab pos="355600" algn="l"/>
              </a:tabLst>
            </a:pPr>
            <a:endParaRPr sz="3200" dirty="0">
              <a:latin typeface="Calibri"/>
              <a:cs typeface="Calibri"/>
            </a:endParaRPr>
          </a:p>
          <a:p>
            <a:pPr marL="584200" marR="109855" indent="-571500">
              <a:lnSpc>
                <a:spcPct val="80000"/>
              </a:lnSpc>
              <a:spcBef>
                <a:spcPts val="650"/>
              </a:spcBef>
              <a:buFont typeface="+mj-lt"/>
              <a:buAutoNum type="romanLcPeriod"/>
              <a:tabLst>
                <a:tab pos="354965" algn="l"/>
                <a:tab pos="355600" algn="l"/>
              </a:tabLst>
            </a:pPr>
            <a:r>
              <a:rPr lang="en-US" sz="3200" b="1" spc="-5" dirty="0" smtClean="0">
                <a:latin typeface="Calibri"/>
                <a:cs typeface="Calibri"/>
              </a:rPr>
              <a:t>Your </a:t>
            </a:r>
            <a:r>
              <a:rPr lang="en-US" sz="3200" b="1" spc="-15" dirty="0" smtClean="0">
                <a:latin typeface="Calibri"/>
                <a:cs typeface="Calibri"/>
              </a:rPr>
              <a:t>internal </a:t>
            </a:r>
            <a:r>
              <a:rPr lang="en-US" sz="3200" b="1" dirty="0" smtClean="0">
                <a:latin typeface="Calibri"/>
                <a:cs typeface="Calibri"/>
              </a:rPr>
              <a:t>abscess is </a:t>
            </a:r>
            <a:r>
              <a:rPr lang="en-US" sz="3200" b="1" spc="-10" dirty="0" smtClean="0">
                <a:latin typeface="Calibri"/>
                <a:cs typeface="Calibri"/>
              </a:rPr>
              <a:t>too </a:t>
            </a:r>
            <a:r>
              <a:rPr lang="en-US" sz="3200" b="1" spc="-15" dirty="0" smtClean="0">
                <a:latin typeface="Calibri"/>
                <a:cs typeface="Calibri"/>
              </a:rPr>
              <a:t>large to </a:t>
            </a:r>
            <a:r>
              <a:rPr lang="en-US" sz="3200" b="1" dirty="0" smtClean="0">
                <a:latin typeface="Calibri"/>
                <a:cs typeface="Calibri"/>
              </a:rPr>
              <a:t>be </a:t>
            </a:r>
            <a:r>
              <a:rPr lang="en-US" sz="3200" b="1" spc="-10" dirty="0" smtClean="0">
                <a:latin typeface="Calibri"/>
                <a:cs typeface="Calibri"/>
              </a:rPr>
              <a:t>drained </a:t>
            </a:r>
            <a:r>
              <a:rPr lang="en-US" sz="3200" b="1" spc="-5" dirty="0" smtClean="0">
                <a:latin typeface="Calibri"/>
                <a:cs typeface="Calibri"/>
              </a:rPr>
              <a:t>with </a:t>
            </a:r>
            <a:r>
              <a:rPr lang="en-US" sz="3200" b="1" dirty="0" smtClean="0">
                <a:latin typeface="Calibri"/>
                <a:cs typeface="Calibri"/>
              </a:rPr>
              <a:t>a  needle</a:t>
            </a:r>
            <a:endParaRPr lang="en-US" sz="3200" dirty="0" smtClean="0">
              <a:latin typeface="Calibri"/>
              <a:cs typeface="Calibri"/>
            </a:endParaRPr>
          </a:p>
          <a:p>
            <a:pPr marL="584200" indent="-571500">
              <a:buFont typeface="+mj-lt"/>
              <a:buAutoNum type="romanLcPeriod"/>
              <a:tabLst>
                <a:tab pos="354965" algn="l"/>
                <a:tab pos="355600" algn="l"/>
              </a:tabLst>
            </a:pPr>
            <a:r>
              <a:rPr lang="en-US" sz="3200" dirty="0" smtClean="0">
                <a:latin typeface="Calibri"/>
                <a:cs typeface="Calibri"/>
              </a:rPr>
              <a:t>A </a:t>
            </a:r>
            <a:r>
              <a:rPr lang="en-US" sz="3200" spc="-5" dirty="0" smtClean="0">
                <a:latin typeface="Calibri"/>
                <a:cs typeface="Calibri"/>
              </a:rPr>
              <a:t>needle can't </a:t>
            </a:r>
            <a:r>
              <a:rPr lang="en-US" sz="3200" spc="-15" dirty="0" smtClean="0">
                <a:latin typeface="Calibri"/>
                <a:cs typeface="Calibri"/>
              </a:rPr>
              <a:t>get </a:t>
            </a:r>
            <a:r>
              <a:rPr lang="en-US" sz="3200" spc="-20" dirty="0" smtClean="0">
                <a:latin typeface="Calibri"/>
                <a:cs typeface="Calibri"/>
              </a:rPr>
              <a:t>to </a:t>
            </a:r>
            <a:r>
              <a:rPr lang="en-US" sz="3200" dirty="0" smtClean="0">
                <a:latin typeface="Calibri"/>
                <a:cs typeface="Calibri"/>
              </a:rPr>
              <a:t>the </a:t>
            </a:r>
            <a:r>
              <a:rPr lang="en-US" sz="3200" spc="-5" dirty="0" smtClean="0">
                <a:latin typeface="Calibri"/>
                <a:cs typeface="Calibri"/>
              </a:rPr>
              <a:t>abscess</a:t>
            </a:r>
            <a:r>
              <a:rPr lang="en-US" sz="3200" spc="-55" dirty="0" smtClean="0">
                <a:latin typeface="Calibri"/>
                <a:cs typeface="Calibri"/>
              </a:rPr>
              <a:t> </a:t>
            </a:r>
            <a:r>
              <a:rPr lang="en-US" sz="3200" spc="-15" dirty="0" smtClean="0">
                <a:latin typeface="Calibri"/>
                <a:cs typeface="Calibri"/>
              </a:rPr>
              <a:t>safely</a:t>
            </a:r>
            <a:endParaRPr lang="en-US" sz="3200" dirty="0" smtClean="0">
              <a:latin typeface="Calibri"/>
              <a:cs typeface="Calibri"/>
            </a:endParaRPr>
          </a:p>
          <a:p>
            <a:pPr marL="584200" marR="5080" indent="-571500">
              <a:lnSpc>
                <a:spcPct val="80000"/>
              </a:lnSpc>
              <a:spcBef>
                <a:spcPts val="650"/>
              </a:spcBef>
              <a:buFont typeface="+mj-lt"/>
              <a:buAutoNum type="romanLcPeriod"/>
              <a:tabLst>
                <a:tab pos="354965" algn="l"/>
                <a:tab pos="355600" algn="l"/>
              </a:tabLst>
            </a:pPr>
            <a:r>
              <a:rPr lang="en-US" sz="3200" spc="-5" dirty="0" smtClean="0">
                <a:latin typeface="Calibri"/>
                <a:cs typeface="Calibri"/>
              </a:rPr>
              <a:t>Needle </a:t>
            </a:r>
            <a:r>
              <a:rPr lang="en-US" sz="3200" spc="-15" dirty="0" smtClean="0">
                <a:latin typeface="Calibri"/>
                <a:cs typeface="Calibri"/>
              </a:rPr>
              <a:t>drainage </a:t>
            </a:r>
            <a:r>
              <a:rPr lang="en-US" sz="3200" spc="-5" dirty="0" smtClean="0">
                <a:latin typeface="Calibri"/>
                <a:cs typeface="Calibri"/>
              </a:rPr>
              <a:t>hasn't been </a:t>
            </a:r>
            <a:r>
              <a:rPr lang="en-US" sz="3200" spc="-15" dirty="0" smtClean="0">
                <a:latin typeface="Calibri"/>
                <a:cs typeface="Calibri"/>
              </a:rPr>
              <a:t>effective </a:t>
            </a:r>
            <a:r>
              <a:rPr lang="en-US" sz="3200" dirty="0" smtClean="0">
                <a:latin typeface="Calibri"/>
                <a:cs typeface="Calibri"/>
              </a:rPr>
              <a:t>in </a:t>
            </a:r>
            <a:r>
              <a:rPr lang="en-US" sz="3200" spc="-5" dirty="0" smtClean="0">
                <a:latin typeface="Calibri"/>
                <a:cs typeface="Calibri"/>
              </a:rPr>
              <a:t>removing </a:t>
            </a:r>
            <a:r>
              <a:rPr lang="en-US" sz="3200" dirty="0" smtClean="0">
                <a:latin typeface="Calibri"/>
                <a:cs typeface="Calibri"/>
              </a:rPr>
              <a:t>all </a:t>
            </a:r>
            <a:r>
              <a:rPr lang="en-US" sz="3200" spc="-5" dirty="0" smtClean="0">
                <a:latin typeface="Calibri"/>
                <a:cs typeface="Calibri"/>
              </a:rPr>
              <a:t>of  </a:t>
            </a:r>
            <a:r>
              <a:rPr lang="en-US" sz="3200" dirty="0" smtClean="0">
                <a:latin typeface="Calibri"/>
                <a:cs typeface="Calibri"/>
              </a:rPr>
              <a:t>the</a:t>
            </a:r>
            <a:r>
              <a:rPr lang="en-US" sz="3200" spc="-20" dirty="0" smtClean="0">
                <a:latin typeface="Calibri"/>
                <a:cs typeface="Calibri"/>
              </a:rPr>
              <a:t> </a:t>
            </a:r>
            <a:r>
              <a:rPr lang="en-US" sz="3200" spc="-5" dirty="0" smtClean="0">
                <a:latin typeface="Calibri"/>
                <a:cs typeface="Calibri"/>
              </a:rPr>
              <a:t>pus</a:t>
            </a:r>
            <a:endParaRPr lang="en-US" sz="3200" dirty="0">
              <a:latin typeface="Calibri"/>
              <a:cs typeface="Calibri"/>
            </a:endParaRPr>
          </a:p>
          <a:p>
            <a:pPr marL="355600" marR="5080" indent="-342900">
              <a:lnSpc>
                <a:spcPct val="80000"/>
              </a:lnSpc>
              <a:spcBef>
                <a:spcPts val="650"/>
              </a:spcBef>
              <a:buFont typeface="Arial"/>
              <a:buChar char="•"/>
              <a:tabLst>
                <a:tab pos="354965" algn="l"/>
                <a:tab pos="355600" algn="l"/>
              </a:tabLst>
            </a:pPr>
            <a:endParaRPr sz="3200" dirty="0">
              <a:latin typeface="Calibri"/>
              <a:cs typeface="Calibri"/>
            </a:endParaRPr>
          </a:p>
          <a:p>
            <a:pPr marL="12700" marR="137795">
              <a:lnSpc>
                <a:spcPct val="80000"/>
              </a:lnSpc>
              <a:spcBef>
                <a:spcPts val="650"/>
              </a:spcBef>
              <a:tabLst>
                <a:tab pos="354965" algn="l"/>
                <a:tab pos="355600" algn="l"/>
              </a:tabLst>
            </a:pPr>
            <a:r>
              <a:rPr sz="3200" spc="-5" dirty="0">
                <a:latin typeface="Calibri"/>
                <a:cs typeface="Calibri"/>
              </a:rPr>
              <a:t>The </a:t>
            </a:r>
            <a:r>
              <a:rPr sz="3200" dirty="0">
                <a:latin typeface="Calibri"/>
                <a:cs typeface="Calibri"/>
              </a:rPr>
              <a:t>type </a:t>
            </a:r>
            <a:r>
              <a:rPr sz="3200" spc="-5" dirty="0">
                <a:latin typeface="Calibri"/>
                <a:cs typeface="Calibri"/>
              </a:rPr>
              <a:t>of </a:t>
            </a:r>
            <a:r>
              <a:rPr sz="3200" spc="-15" dirty="0">
                <a:latin typeface="Calibri"/>
                <a:cs typeface="Calibri"/>
              </a:rPr>
              <a:t>surgery </a:t>
            </a:r>
            <a:r>
              <a:rPr sz="3200" dirty="0" smtClean="0">
                <a:latin typeface="Calibri"/>
                <a:cs typeface="Calibri"/>
              </a:rPr>
              <a:t>will </a:t>
            </a:r>
            <a:r>
              <a:rPr sz="3200" spc="-5" dirty="0">
                <a:latin typeface="Calibri"/>
                <a:cs typeface="Calibri"/>
              </a:rPr>
              <a:t>depend on </a:t>
            </a:r>
            <a:r>
              <a:rPr sz="3200" dirty="0">
                <a:latin typeface="Calibri"/>
                <a:cs typeface="Calibri"/>
              </a:rPr>
              <a:t>the type  </a:t>
            </a:r>
            <a:r>
              <a:rPr sz="3200" spc="-5" dirty="0">
                <a:latin typeface="Calibri"/>
                <a:cs typeface="Calibri"/>
              </a:rPr>
              <a:t>of </a:t>
            </a:r>
            <a:r>
              <a:rPr sz="3200" spc="-10" dirty="0">
                <a:latin typeface="Calibri"/>
                <a:cs typeface="Calibri"/>
              </a:rPr>
              <a:t>internal </a:t>
            </a:r>
            <a:r>
              <a:rPr sz="3200" dirty="0">
                <a:latin typeface="Calibri"/>
                <a:cs typeface="Calibri"/>
              </a:rPr>
              <a:t>abscess </a:t>
            </a:r>
            <a:r>
              <a:rPr sz="3200" dirty="0" smtClean="0">
                <a:latin typeface="Calibri"/>
                <a:cs typeface="Calibri"/>
              </a:rPr>
              <a:t>and </a:t>
            </a:r>
            <a:r>
              <a:rPr sz="3200" spc="-10" dirty="0">
                <a:latin typeface="Calibri"/>
                <a:cs typeface="Calibri"/>
              </a:rPr>
              <a:t>where </a:t>
            </a:r>
            <a:r>
              <a:rPr sz="3200" dirty="0">
                <a:latin typeface="Calibri"/>
                <a:cs typeface="Calibri"/>
              </a:rPr>
              <a:t>it is in </a:t>
            </a:r>
            <a:r>
              <a:rPr lang="en-US" sz="3200" spc="-10" dirty="0" smtClean="0">
                <a:latin typeface="Calibri"/>
                <a:cs typeface="Calibri"/>
              </a:rPr>
              <a:t>the</a:t>
            </a:r>
            <a:r>
              <a:rPr sz="3200" spc="-10" dirty="0" smtClean="0">
                <a:latin typeface="Calibri"/>
                <a:cs typeface="Calibri"/>
              </a:rPr>
              <a:t>  </a:t>
            </a:r>
            <a:r>
              <a:rPr sz="3200" spc="-40" dirty="0">
                <a:latin typeface="Calibri"/>
                <a:cs typeface="Calibri"/>
              </a:rPr>
              <a:t>body. </a:t>
            </a:r>
            <a:endParaRPr sz="3200" dirty="0">
              <a:latin typeface="Calibri"/>
              <a:cs typeface="Calibri"/>
            </a:endParaRPr>
          </a:p>
        </p:txBody>
      </p:sp>
    </p:spTree>
    <p:extLst>
      <p:ext uri="{BB962C8B-B14F-4D97-AF65-F5344CB8AC3E}">
        <p14:creationId xmlns:p14="http://schemas.microsoft.com/office/powerpoint/2010/main" val="66993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8600" y="23402"/>
            <a:ext cx="11583035" cy="7228774"/>
          </a:xfrm>
          <a:prstGeom prst="rect">
            <a:avLst/>
          </a:prstGeom>
        </p:spPr>
        <p:txBody>
          <a:bodyPr vert="horz" wrap="square" lIns="0" tIns="107950" rIns="0" bIns="0" rtlCol="0">
            <a:spAutoFit/>
          </a:bodyPr>
          <a:lstStyle/>
          <a:p>
            <a:pPr marL="241300" indent="-229235">
              <a:lnSpc>
                <a:spcPct val="100000"/>
              </a:lnSpc>
              <a:spcBef>
                <a:spcPts val="850"/>
              </a:spcBef>
              <a:buFont typeface="Arial"/>
              <a:buChar char="•"/>
              <a:tabLst>
                <a:tab pos="241935" algn="l"/>
              </a:tabLst>
            </a:pPr>
            <a:r>
              <a:rPr sz="4000" b="1" spc="5" dirty="0">
                <a:latin typeface="Calibri"/>
                <a:cs typeface="Calibri"/>
              </a:rPr>
              <a:t>Health </a:t>
            </a:r>
            <a:r>
              <a:rPr sz="4000" b="1" spc="-10" dirty="0">
                <a:latin typeface="Calibri"/>
                <a:cs typeface="Calibri"/>
              </a:rPr>
              <a:t>care </a:t>
            </a:r>
            <a:r>
              <a:rPr sz="4000" b="1" spc="15" dirty="0">
                <a:latin typeface="Calibri"/>
                <a:cs typeface="Calibri"/>
              </a:rPr>
              <a:t>delivery</a:t>
            </a:r>
            <a:r>
              <a:rPr sz="4000" b="1" spc="204" dirty="0">
                <a:latin typeface="Calibri"/>
                <a:cs typeface="Calibri"/>
              </a:rPr>
              <a:t> </a:t>
            </a:r>
            <a:r>
              <a:rPr sz="4000" b="1" spc="10" dirty="0">
                <a:latin typeface="Calibri"/>
                <a:cs typeface="Calibri"/>
              </a:rPr>
              <a:t>system</a:t>
            </a:r>
            <a:endParaRPr sz="4000" dirty="0">
              <a:latin typeface="Calibri"/>
              <a:cs typeface="Calibri"/>
            </a:endParaRPr>
          </a:p>
          <a:p>
            <a:pPr marL="12700">
              <a:lnSpc>
                <a:spcPct val="100000"/>
              </a:lnSpc>
              <a:spcBef>
                <a:spcPts val="755"/>
              </a:spcBef>
            </a:pPr>
            <a:r>
              <a:rPr sz="3200" b="1" i="1" u="sng" spc="-5" dirty="0">
                <a:latin typeface="Calibri"/>
                <a:cs typeface="Calibri"/>
              </a:rPr>
              <a:t>Changes </a:t>
            </a:r>
            <a:r>
              <a:rPr sz="3200" b="1" i="1" u="sng" spc="-10" dirty="0">
                <a:latin typeface="Calibri"/>
                <a:cs typeface="Calibri"/>
              </a:rPr>
              <a:t>in delivery </a:t>
            </a:r>
            <a:r>
              <a:rPr sz="3200" b="1" i="1" u="sng" spc="25" dirty="0">
                <a:latin typeface="Calibri"/>
                <a:cs typeface="Calibri"/>
              </a:rPr>
              <a:t>of </a:t>
            </a:r>
            <a:r>
              <a:rPr sz="3200" b="1" i="1" u="sng" spc="-10" dirty="0">
                <a:latin typeface="Calibri"/>
                <a:cs typeface="Calibri"/>
              </a:rPr>
              <a:t>health </a:t>
            </a:r>
            <a:r>
              <a:rPr sz="3200" b="1" i="1" u="sng" spc="20" dirty="0">
                <a:latin typeface="Calibri"/>
                <a:cs typeface="Calibri"/>
              </a:rPr>
              <a:t>care </a:t>
            </a:r>
            <a:r>
              <a:rPr sz="3200" b="1" i="1" u="sng" spc="-5" dirty="0">
                <a:latin typeface="Calibri"/>
                <a:cs typeface="Calibri"/>
              </a:rPr>
              <a:t>have </a:t>
            </a:r>
            <a:r>
              <a:rPr sz="3200" b="1" i="1" u="sng" spc="-10" dirty="0">
                <a:latin typeface="Calibri"/>
                <a:cs typeface="Calibri"/>
              </a:rPr>
              <a:t>been </a:t>
            </a:r>
            <a:r>
              <a:rPr sz="3200" b="1" i="1" u="sng" spc="-20" dirty="0">
                <a:latin typeface="Calibri"/>
                <a:cs typeface="Calibri"/>
              </a:rPr>
              <a:t>propelled</a:t>
            </a:r>
            <a:r>
              <a:rPr sz="3200" b="1" i="1" u="sng" spc="405" dirty="0">
                <a:latin typeface="Calibri"/>
                <a:cs typeface="Calibri"/>
              </a:rPr>
              <a:t> </a:t>
            </a:r>
            <a:r>
              <a:rPr sz="3200" b="1" i="1" u="sng" dirty="0">
                <a:latin typeface="Calibri"/>
                <a:cs typeface="Calibri"/>
              </a:rPr>
              <a:t>by</a:t>
            </a:r>
            <a:r>
              <a:rPr sz="3200" b="1" i="1" u="sng" dirty="0" smtClean="0">
                <a:latin typeface="Calibri"/>
                <a:cs typeface="Calibri"/>
              </a:rPr>
              <a:t>:</a:t>
            </a:r>
            <a:endParaRPr lang="en-US" sz="3200" b="1" i="1" u="sng" dirty="0" smtClean="0">
              <a:latin typeface="Calibri"/>
              <a:cs typeface="Calibri"/>
            </a:endParaRPr>
          </a:p>
          <a:p>
            <a:pPr marL="12700">
              <a:lnSpc>
                <a:spcPct val="100000"/>
              </a:lnSpc>
              <a:spcBef>
                <a:spcPts val="755"/>
              </a:spcBef>
            </a:pPr>
            <a:endParaRPr sz="3200" b="1" i="1" u="sng" dirty="0">
              <a:latin typeface="Calibri"/>
              <a:cs typeface="Calibri"/>
            </a:endParaRPr>
          </a:p>
          <a:p>
            <a:pPr marL="241300" marR="518159" indent="-229235">
              <a:lnSpc>
                <a:spcPts val="3000"/>
              </a:lnSpc>
              <a:spcBef>
                <a:spcPts val="1105"/>
              </a:spcBef>
              <a:buSzPct val="96363"/>
              <a:buFont typeface="Wingdings"/>
              <a:buChar char=""/>
              <a:tabLst>
                <a:tab pos="299085" algn="l"/>
              </a:tabLst>
            </a:pPr>
            <a:r>
              <a:rPr sz="3200" b="1" spc="-5" dirty="0">
                <a:latin typeface="Calibri"/>
                <a:cs typeface="Calibri"/>
              </a:rPr>
              <a:t>Demographic </a:t>
            </a:r>
            <a:r>
              <a:rPr sz="3200" b="1" spc="-5" dirty="0" smtClean="0">
                <a:latin typeface="Calibri"/>
                <a:cs typeface="Calibri"/>
              </a:rPr>
              <a:t>changes-</a:t>
            </a:r>
            <a:r>
              <a:rPr lang="en-US" sz="3200" b="1" spc="-5" dirty="0" smtClean="0">
                <a:latin typeface="Calibri"/>
                <a:cs typeface="Calibri"/>
              </a:rPr>
              <a:t> </a:t>
            </a:r>
            <a:r>
              <a:rPr sz="3200" spc="-5" dirty="0" smtClean="0">
                <a:latin typeface="Calibri"/>
                <a:cs typeface="Calibri"/>
              </a:rPr>
              <a:t>increase </a:t>
            </a:r>
            <a:r>
              <a:rPr sz="3200" spc="-10" dirty="0">
                <a:latin typeface="Calibri"/>
                <a:cs typeface="Calibri"/>
              </a:rPr>
              <a:t>in </a:t>
            </a:r>
            <a:r>
              <a:rPr sz="3200" spc="-5" dirty="0">
                <a:latin typeface="Calibri"/>
                <a:cs typeface="Calibri"/>
              </a:rPr>
              <a:t>population </a:t>
            </a:r>
            <a:r>
              <a:rPr sz="3200" spc="-10" dirty="0">
                <a:latin typeface="Calibri"/>
                <a:cs typeface="Calibri"/>
              </a:rPr>
              <a:t>due </a:t>
            </a:r>
            <a:r>
              <a:rPr sz="3200" spc="-5" dirty="0">
                <a:latin typeface="Calibri"/>
                <a:cs typeface="Calibri"/>
              </a:rPr>
              <a:t>to </a:t>
            </a:r>
            <a:r>
              <a:rPr sz="3200" dirty="0">
                <a:latin typeface="Calibri"/>
                <a:cs typeface="Calibri"/>
              </a:rPr>
              <a:t>improved </a:t>
            </a:r>
            <a:r>
              <a:rPr sz="3200" spc="-10" dirty="0">
                <a:latin typeface="Calibri"/>
                <a:cs typeface="Calibri"/>
              </a:rPr>
              <a:t>health </a:t>
            </a:r>
            <a:r>
              <a:rPr sz="3200" spc="10" dirty="0">
                <a:latin typeface="Calibri"/>
                <a:cs typeface="Calibri"/>
              </a:rPr>
              <a:t>care,  </a:t>
            </a:r>
            <a:r>
              <a:rPr sz="3200" spc="-20" dirty="0">
                <a:latin typeface="Calibri"/>
                <a:cs typeface="Calibri"/>
              </a:rPr>
              <a:t>expanded </a:t>
            </a:r>
            <a:r>
              <a:rPr sz="3200" spc="-25" dirty="0">
                <a:latin typeface="Calibri"/>
                <a:cs typeface="Calibri"/>
              </a:rPr>
              <a:t>lifespan, </a:t>
            </a:r>
            <a:r>
              <a:rPr sz="3200" spc="-30" dirty="0">
                <a:latin typeface="Calibri"/>
                <a:cs typeface="Calibri"/>
              </a:rPr>
              <a:t>flexible </a:t>
            </a:r>
            <a:r>
              <a:rPr sz="3200" dirty="0">
                <a:latin typeface="Calibri"/>
                <a:cs typeface="Calibri"/>
              </a:rPr>
              <a:t>global movement,urbanization</a:t>
            </a:r>
            <a:r>
              <a:rPr sz="3200" spc="85" dirty="0">
                <a:latin typeface="Calibri"/>
                <a:cs typeface="Calibri"/>
              </a:rPr>
              <a:t> </a:t>
            </a:r>
            <a:r>
              <a:rPr sz="3200" spc="-15" dirty="0">
                <a:latin typeface="Calibri"/>
                <a:cs typeface="Calibri"/>
              </a:rPr>
              <a:t>etc</a:t>
            </a:r>
            <a:endParaRPr sz="3200" dirty="0">
              <a:latin typeface="Calibri"/>
              <a:cs typeface="Calibri"/>
            </a:endParaRPr>
          </a:p>
          <a:p>
            <a:pPr marL="298450" indent="-286385">
              <a:lnSpc>
                <a:spcPct val="100000"/>
              </a:lnSpc>
              <a:spcBef>
                <a:spcPts val="710"/>
              </a:spcBef>
              <a:buSzPct val="96363"/>
              <a:buFont typeface="Wingdings"/>
              <a:buChar char=""/>
              <a:tabLst>
                <a:tab pos="299085" algn="l"/>
              </a:tabLst>
            </a:pPr>
            <a:r>
              <a:rPr sz="3200" b="1" spc="-15" dirty="0">
                <a:latin typeface="Calibri"/>
                <a:cs typeface="Calibri"/>
              </a:rPr>
              <a:t>Emerging </a:t>
            </a:r>
            <a:r>
              <a:rPr sz="3200" b="1" spc="5" dirty="0">
                <a:latin typeface="Calibri"/>
                <a:cs typeface="Calibri"/>
              </a:rPr>
              <a:t>and </a:t>
            </a:r>
            <a:r>
              <a:rPr sz="3200" b="1" spc="-15" dirty="0">
                <a:latin typeface="Calibri"/>
                <a:cs typeface="Calibri"/>
              </a:rPr>
              <a:t>reemerging</a:t>
            </a:r>
            <a:r>
              <a:rPr sz="3200" b="1" spc="-105" dirty="0">
                <a:latin typeface="Calibri"/>
                <a:cs typeface="Calibri"/>
              </a:rPr>
              <a:t> </a:t>
            </a:r>
            <a:r>
              <a:rPr sz="3200" b="1" spc="-15" dirty="0" smtClean="0">
                <a:latin typeface="Calibri"/>
                <a:cs typeface="Calibri"/>
              </a:rPr>
              <a:t>diseases</a:t>
            </a:r>
            <a:endParaRPr sz="3200" b="1" dirty="0">
              <a:latin typeface="Calibri"/>
              <a:cs typeface="Calibri"/>
            </a:endParaRPr>
          </a:p>
          <a:p>
            <a:pPr marL="241300" marR="5080" indent="-229235">
              <a:lnSpc>
                <a:spcPct val="92200"/>
              </a:lnSpc>
              <a:spcBef>
                <a:spcPts val="935"/>
              </a:spcBef>
              <a:buSzPct val="96363"/>
              <a:buFont typeface="Wingdings"/>
              <a:buChar char=""/>
              <a:tabLst>
                <a:tab pos="299085" algn="l"/>
                <a:tab pos="5284470" algn="l"/>
                <a:tab pos="10641965" algn="l"/>
              </a:tabLst>
            </a:pPr>
            <a:r>
              <a:rPr sz="3200" b="1" spc="-20" dirty="0">
                <a:latin typeface="Calibri"/>
                <a:cs typeface="Calibri"/>
              </a:rPr>
              <a:t>Aging </a:t>
            </a:r>
            <a:r>
              <a:rPr sz="3200" b="1" spc="-5" dirty="0">
                <a:latin typeface="Calibri"/>
                <a:cs typeface="Calibri"/>
              </a:rPr>
              <a:t>population- </a:t>
            </a:r>
            <a:r>
              <a:rPr sz="3200" spc="-10" dirty="0">
                <a:latin typeface="Calibri"/>
                <a:cs typeface="Calibri"/>
              </a:rPr>
              <a:t>health </a:t>
            </a:r>
            <a:r>
              <a:rPr sz="3200" dirty="0">
                <a:latin typeface="Calibri"/>
                <a:cs typeface="Calibri"/>
              </a:rPr>
              <a:t>promotion, </a:t>
            </a:r>
            <a:r>
              <a:rPr sz="3200" spc="-10" dirty="0">
                <a:latin typeface="Calibri"/>
                <a:cs typeface="Calibri"/>
              </a:rPr>
              <a:t>disease </a:t>
            </a:r>
            <a:r>
              <a:rPr sz="3200" spc="-5" dirty="0">
                <a:latin typeface="Calibri"/>
                <a:cs typeface="Calibri"/>
              </a:rPr>
              <a:t>prevention </a:t>
            </a:r>
            <a:r>
              <a:rPr sz="3200" spc="5" dirty="0">
                <a:latin typeface="Calibri"/>
                <a:cs typeface="Calibri"/>
              </a:rPr>
              <a:t>and </a:t>
            </a:r>
            <a:r>
              <a:rPr sz="3200" spc="-10" dirty="0">
                <a:latin typeface="Calibri"/>
                <a:cs typeface="Calibri"/>
              </a:rPr>
              <a:t>rehabilitative  </a:t>
            </a:r>
            <a:r>
              <a:rPr sz="3200" spc="-5" dirty="0">
                <a:latin typeface="Calibri"/>
                <a:cs typeface="Calibri"/>
              </a:rPr>
              <a:t>services </a:t>
            </a:r>
            <a:r>
              <a:rPr sz="3200" spc="-15" dirty="0">
                <a:latin typeface="Calibri"/>
                <a:cs typeface="Calibri"/>
              </a:rPr>
              <a:t>led  </a:t>
            </a:r>
            <a:r>
              <a:rPr sz="3200" spc="-10" dirty="0">
                <a:latin typeface="Calibri"/>
                <a:cs typeface="Calibri"/>
              </a:rPr>
              <a:t>to prolongation</a:t>
            </a:r>
            <a:r>
              <a:rPr sz="3200" spc="30" dirty="0">
                <a:latin typeface="Calibri"/>
                <a:cs typeface="Calibri"/>
              </a:rPr>
              <a:t> </a:t>
            </a:r>
            <a:r>
              <a:rPr sz="3200" spc="25" dirty="0">
                <a:latin typeface="Calibri"/>
                <a:cs typeface="Calibri"/>
              </a:rPr>
              <a:t>of</a:t>
            </a:r>
            <a:r>
              <a:rPr sz="3200" spc="-40" dirty="0">
                <a:latin typeface="Calibri"/>
                <a:cs typeface="Calibri"/>
              </a:rPr>
              <a:t> </a:t>
            </a:r>
            <a:r>
              <a:rPr sz="3200" spc="-40" dirty="0" smtClean="0">
                <a:latin typeface="Calibri"/>
                <a:cs typeface="Calibri"/>
              </a:rPr>
              <a:t>life</a:t>
            </a:r>
            <a:r>
              <a:rPr lang="en-US" sz="3200" spc="-40" dirty="0" smtClean="0">
                <a:latin typeface="Calibri"/>
                <a:cs typeface="Calibri"/>
              </a:rPr>
              <a:t> </a:t>
            </a:r>
            <a:r>
              <a:rPr sz="3200" spc="15" dirty="0" smtClean="0">
                <a:latin typeface="Calibri"/>
                <a:cs typeface="Calibri"/>
              </a:rPr>
              <a:t>as </a:t>
            </a:r>
            <a:r>
              <a:rPr sz="3200" spc="-20" dirty="0">
                <a:latin typeface="Calibri"/>
                <a:cs typeface="Calibri"/>
              </a:rPr>
              <a:t>well </a:t>
            </a:r>
            <a:r>
              <a:rPr sz="3200" spc="15" dirty="0">
                <a:latin typeface="Calibri"/>
                <a:cs typeface="Calibri"/>
              </a:rPr>
              <a:t>as </a:t>
            </a:r>
            <a:r>
              <a:rPr sz="3200" spc="-5" dirty="0">
                <a:latin typeface="Calibri"/>
                <a:cs typeface="Calibri"/>
              </a:rPr>
              <a:t>reduction </a:t>
            </a:r>
            <a:r>
              <a:rPr sz="3200" spc="-10" dirty="0">
                <a:latin typeface="Calibri"/>
                <a:cs typeface="Calibri"/>
              </a:rPr>
              <a:t>in</a:t>
            </a:r>
            <a:r>
              <a:rPr sz="3200" spc="409" dirty="0">
                <a:latin typeface="Calibri"/>
                <a:cs typeface="Calibri"/>
              </a:rPr>
              <a:t> </a:t>
            </a:r>
            <a:r>
              <a:rPr sz="3200" spc="5" dirty="0">
                <a:latin typeface="Calibri"/>
                <a:cs typeface="Calibri"/>
              </a:rPr>
              <a:t>acute</a:t>
            </a:r>
            <a:r>
              <a:rPr sz="3200" spc="25" dirty="0">
                <a:latin typeface="Calibri"/>
                <a:cs typeface="Calibri"/>
              </a:rPr>
              <a:t> </a:t>
            </a:r>
            <a:r>
              <a:rPr sz="3200" spc="-25" dirty="0" err="1" smtClean="0">
                <a:latin typeface="Calibri"/>
                <a:cs typeface="Calibri"/>
              </a:rPr>
              <a:t>ilnesses</a:t>
            </a:r>
            <a:r>
              <a:rPr lang="en-US" sz="3200" spc="-25" dirty="0" smtClean="0">
                <a:latin typeface="Calibri"/>
                <a:cs typeface="Calibri"/>
              </a:rPr>
              <a:t> </a:t>
            </a:r>
            <a:r>
              <a:rPr sz="3200" spc="-15" dirty="0" smtClean="0">
                <a:latin typeface="Calibri"/>
                <a:cs typeface="Calibri"/>
              </a:rPr>
              <a:t>but </a:t>
            </a:r>
            <a:r>
              <a:rPr sz="3200" spc="20" dirty="0">
                <a:latin typeface="Calibri"/>
                <a:cs typeface="Calibri"/>
              </a:rPr>
              <a:t>an  </a:t>
            </a:r>
            <a:r>
              <a:rPr sz="3200" spc="-5" dirty="0">
                <a:latin typeface="Calibri"/>
                <a:cs typeface="Calibri"/>
              </a:rPr>
              <a:t>increase </a:t>
            </a:r>
            <a:r>
              <a:rPr sz="3200" spc="-10" dirty="0">
                <a:latin typeface="Calibri"/>
                <a:cs typeface="Calibri"/>
              </a:rPr>
              <a:t>in chronic</a:t>
            </a:r>
            <a:r>
              <a:rPr sz="3200" spc="335" dirty="0">
                <a:latin typeface="Calibri"/>
                <a:cs typeface="Calibri"/>
              </a:rPr>
              <a:t> </a:t>
            </a:r>
            <a:r>
              <a:rPr sz="3200" spc="-25" dirty="0">
                <a:latin typeface="Calibri"/>
                <a:cs typeface="Calibri"/>
              </a:rPr>
              <a:t>illneses</a:t>
            </a:r>
            <a:endParaRPr sz="3200" dirty="0">
              <a:latin typeface="Calibri"/>
              <a:cs typeface="Calibri"/>
            </a:endParaRPr>
          </a:p>
          <a:p>
            <a:pPr marL="241300" marR="1054735" indent="-229235" algn="just">
              <a:lnSpc>
                <a:spcPts val="3000"/>
              </a:lnSpc>
              <a:spcBef>
                <a:spcPts val="1105"/>
              </a:spcBef>
              <a:buSzPct val="96363"/>
              <a:buFont typeface="Wingdings"/>
              <a:buChar char=""/>
              <a:tabLst>
                <a:tab pos="299085" algn="l"/>
              </a:tabLst>
            </a:pPr>
            <a:r>
              <a:rPr sz="3200" b="1" spc="-15" dirty="0">
                <a:latin typeface="Calibri"/>
                <a:cs typeface="Calibri"/>
              </a:rPr>
              <a:t>Technological </a:t>
            </a:r>
            <a:r>
              <a:rPr sz="3200" b="1" dirty="0">
                <a:latin typeface="Calibri"/>
                <a:cs typeface="Calibri"/>
              </a:rPr>
              <a:t>advances- </a:t>
            </a:r>
            <a:r>
              <a:rPr sz="3200" spc="-15" dirty="0" smtClean="0">
                <a:latin typeface="Calibri"/>
                <a:cs typeface="Calibri"/>
              </a:rPr>
              <a:t>diagnostic </a:t>
            </a:r>
            <a:r>
              <a:rPr sz="3200" spc="5" dirty="0">
                <a:latin typeface="Calibri"/>
                <a:cs typeface="Calibri"/>
              </a:rPr>
              <a:t>and </a:t>
            </a:r>
            <a:r>
              <a:rPr sz="3200" spc="-20" dirty="0">
                <a:latin typeface="Calibri"/>
                <a:cs typeface="Calibri"/>
              </a:rPr>
              <a:t>therapeutic </a:t>
            </a:r>
            <a:r>
              <a:rPr sz="3200" spc="-10" dirty="0" err="1" smtClean="0">
                <a:latin typeface="Calibri"/>
                <a:cs typeface="Calibri"/>
              </a:rPr>
              <a:t>equipments</a:t>
            </a:r>
            <a:r>
              <a:rPr sz="3200" spc="-10" dirty="0" smtClean="0">
                <a:latin typeface="Calibri"/>
                <a:cs typeface="Calibri"/>
              </a:rPr>
              <a:t>.</a:t>
            </a:r>
            <a:r>
              <a:rPr lang="en-US" sz="3200" spc="-10" dirty="0" smtClean="0">
                <a:latin typeface="Calibri"/>
                <a:cs typeface="Calibri"/>
              </a:rPr>
              <a:t> </a:t>
            </a:r>
          </a:p>
          <a:p>
            <a:pPr marL="241300" marR="1054735" indent="-229235" algn="just">
              <a:lnSpc>
                <a:spcPts val="3000"/>
              </a:lnSpc>
              <a:spcBef>
                <a:spcPts val="1105"/>
              </a:spcBef>
              <a:buSzPct val="96363"/>
              <a:buFont typeface="Wingdings"/>
              <a:buChar char=""/>
              <a:tabLst>
                <a:tab pos="299085" algn="l"/>
              </a:tabLst>
            </a:pPr>
            <a:r>
              <a:rPr lang="en-US" sz="3200" b="1" spc="10" dirty="0">
                <a:cs typeface="Calibri"/>
              </a:rPr>
              <a:t>Economical </a:t>
            </a:r>
            <a:r>
              <a:rPr lang="en-US" sz="3200" b="1" spc="-5" dirty="0">
                <a:cs typeface="Calibri"/>
              </a:rPr>
              <a:t>changes- </a:t>
            </a:r>
            <a:r>
              <a:rPr lang="en-US" sz="3200" spc="-15" dirty="0">
                <a:cs typeface="Calibri"/>
              </a:rPr>
              <a:t>high </a:t>
            </a:r>
            <a:r>
              <a:rPr lang="en-US" sz="3200" spc="10" dirty="0">
                <a:cs typeface="Calibri"/>
              </a:rPr>
              <a:t>costs </a:t>
            </a:r>
            <a:r>
              <a:rPr lang="en-US" sz="3200" spc="25" dirty="0">
                <a:cs typeface="Calibri"/>
              </a:rPr>
              <a:t>of </a:t>
            </a:r>
            <a:r>
              <a:rPr lang="en-US" sz="3200" spc="-10" dirty="0">
                <a:cs typeface="Calibri"/>
              </a:rPr>
              <a:t>health </a:t>
            </a:r>
            <a:r>
              <a:rPr lang="en-US" sz="3200" spc="20" dirty="0" smtClean="0">
                <a:cs typeface="Calibri"/>
              </a:rPr>
              <a:t>care</a:t>
            </a:r>
          </a:p>
          <a:p>
            <a:pPr marL="241300" marR="1054735" indent="-229235" algn="just">
              <a:lnSpc>
                <a:spcPts val="3000"/>
              </a:lnSpc>
              <a:spcBef>
                <a:spcPts val="1105"/>
              </a:spcBef>
              <a:buSzPct val="96363"/>
              <a:buFont typeface="Wingdings"/>
              <a:buChar char=""/>
              <a:tabLst>
                <a:tab pos="299085" algn="l"/>
              </a:tabLst>
            </a:pPr>
            <a:endParaRPr sz="3200" dirty="0">
              <a:latin typeface="Calibri"/>
              <a:cs typeface="Calibri"/>
            </a:endParaRPr>
          </a:p>
        </p:txBody>
      </p:sp>
    </p:spTree>
    <p:extLst>
      <p:ext uri="{BB962C8B-B14F-4D97-AF65-F5344CB8AC3E}">
        <p14:creationId xmlns:p14="http://schemas.microsoft.com/office/powerpoint/2010/main" val="14064825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857" y="407164"/>
            <a:ext cx="10751820" cy="5789918"/>
          </a:xfrm>
          <a:prstGeom prst="rect">
            <a:avLst/>
          </a:prstGeom>
        </p:spPr>
        <p:txBody>
          <a:bodyPr vert="horz" wrap="square" lIns="0" tIns="12700" rIns="0" bIns="0" rtlCol="0">
            <a:spAutoFit/>
          </a:bodyPr>
          <a:lstStyle/>
          <a:p>
            <a:pPr marL="12700">
              <a:spcBef>
                <a:spcPts val="100"/>
              </a:spcBef>
              <a:tabLst>
                <a:tab pos="354965" algn="l"/>
                <a:tab pos="355600" algn="l"/>
              </a:tabLst>
            </a:pPr>
            <a:r>
              <a:rPr sz="3200" b="1" u="sng" spc="-20" dirty="0" smtClean="0">
                <a:latin typeface="Calibri"/>
                <a:cs typeface="Calibri"/>
              </a:rPr>
              <a:t>Prevent</a:t>
            </a:r>
            <a:r>
              <a:rPr lang="en-US" sz="3200" b="1" u="sng" spc="-20" dirty="0" smtClean="0">
                <a:latin typeface="Calibri"/>
                <a:cs typeface="Calibri"/>
              </a:rPr>
              <a:t>ion of abscesses</a:t>
            </a:r>
          </a:p>
          <a:p>
            <a:pPr marL="355600" indent="-342900">
              <a:spcBef>
                <a:spcPts val="100"/>
              </a:spcBef>
              <a:buFont typeface="Arial"/>
              <a:buChar char="•"/>
              <a:tabLst>
                <a:tab pos="354965" algn="l"/>
                <a:tab pos="355600" algn="l"/>
              </a:tabLst>
            </a:pPr>
            <a:endParaRPr sz="3200" dirty="0">
              <a:latin typeface="Calibri"/>
              <a:cs typeface="Calibri"/>
            </a:endParaRPr>
          </a:p>
          <a:p>
            <a:pPr marL="469900" marR="775970" indent="-457200">
              <a:lnSpc>
                <a:spcPct val="80000"/>
              </a:lnSpc>
              <a:spcBef>
                <a:spcPts val="650"/>
              </a:spcBef>
              <a:buFont typeface="Arial" panose="020B0604020202020204" pitchFamily="34" charset="0"/>
              <a:buChar char="•"/>
              <a:tabLst>
                <a:tab pos="354965" algn="l"/>
                <a:tab pos="355600" algn="l"/>
              </a:tabLst>
            </a:pPr>
            <a:r>
              <a:rPr lang="en-US" sz="3200" b="1" spc="-5" dirty="0" smtClean="0">
                <a:latin typeface="Calibri"/>
                <a:cs typeface="Calibri"/>
              </a:rPr>
              <a:t>Proper</a:t>
            </a:r>
            <a:r>
              <a:rPr sz="3200" b="1" spc="-5" dirty="0" smtClean="0">
                <a:latin typeface="Calibri"/>
                <a:cs typeface="Calibri"/>
              </a:rPr>
              <a:t> </a:t>
            </a:r>
            <a:r>
              <a:rPr sz="3200" b="1" spc="-15" dirty="0">
                <a:latin typeface="Calibri"/>
                <a:cs typeface="Calibri"/>
              </a:rPr>
              <a:t>hygiene </a:t>
            </a:r>
            <a:r>
              <a:rPr sz="3200" dirty="0">
                <a:latin typeface="Calibri"/>
                <a:cs typeface="Calibri"/>
              </a:rPr>
              <a:t>is </a:t>
            </a:r>
            <a:r>
              <a:rPr sz="3200" spc="-5" dirty="0">
                <a:latin typeface="Calibri"/>
                <a:cs typeface="Calibri"/>
              </a:rPr>
              <a:t>the </a:t>
            </a:r>
            <a:r>
              <a:rPr sz="3200" spc="-15" dirty="0">
                <a:latin typeface="Calibri"/>
                <a:cs typeface="Calibri"/>
              </a:rPr>
              <a:t>best </a:t>
            </a:r>
            <a:r>
              <a:rPr sz="3200" spc="-30" dirty="0">
                <a:latin typeface="Calibri"/>
                <a:cs typeface="Calibri"/>
              </a:rPr>
              <a:t>way </a:t>
            </a:r>
            <a:r>
              <a:rPr sz="3200" spc="-20" dirty="0">
                <a:latin typeface="Calibri"/>
                <a:cs typeface="Calibri"/>
              </a:rPr>
              <a:t>to </a:t>
            </a:r>
            <a:r>
              <a:rPr sz="3200" spc="-15" dirty="0">
                <a:latin typeface="Calibri"/>
                <a:cs typeface="Calibri"/>
              </a:rPr>
              <a:t>avoid </a:t>
            </a:r>
            <a:r>
              <a:rPr sz="3200" spc="-10" dirty="0">
                <a:latin typeface="Calibri"/>
                <a:cs typeface="Calibri"/>
              </a:rPr>
              <a:t>infection. </a:t>
            </a:r>
            <a:endParaRPr lang="en-US" sz="3200" spc="-10" dirty="0">
              <a:latin typeface="Calibri"/>
              <a:cs typeface="Calibri"/>
            </a:endParaRPr>
          </a:p>
          <a:p>
            <a:pPr marL="469900" marR="775970" indent="-457200">
              <a:lnSpc>
                <a:spcPct val="80000"/>
              </a:lnSpc>
              <a:spcBef>
                <a:spcPts val="650"/>
              </a:spcBef>
              <a:buFont typeface="Arial" panose="020B0604020202020204" pitchFamily="34" charset="0"/>
              <a:buChar char="•"/>
              <a:tabLst>
                <a:tab pos="354965" algn="l"/>
                <a:tab pos="355600" algn="l"/>
              </a:tabLst>
            </a:pPr>
            <a:r>
              <a:rPr sz="3200" b="1" spc="-15" dirty="0" smtClean="0">
                <a:latin typeface="Calibri"/>
                <a:cs typeface="Calibri"/>
              </a:rPr>
              <a:t>Keep </a:t>
            </a:r>
            <a:r>
              <a:rPr sz="3200" b="1" spc="-5" dirty="0">
                <a:latin typeface="Calibri"/>
                <a:cs typeface="Calibri"/>
              </a:rPr>
              <a:t>cuts </a:t>
            </a:r>
            <a:r>
              <a:rPr sz="3200" b="1" dirty="0">
                <a:latin typeface="Calibri"/>
                <a:cs typeface="Calibri"/>
              </a:rPr>
              <a:t>and </a:t>
            </a:r>
            <a:r>
              <a:rPr sz="3200" b="1" spc="-5" dirty="0">
                <a:latin typeface="Calibri"/>
                <a:cs typeface="Calibri"/>
              </a:rPr>
              <a:t>wounds clean, </a:t>
            </a:r>
            <a:r>
              <a:rPr sz="3200" b="1" spc="-40" dirty="0">
                <a:latin typeface="Calibri"/>
                <a:cs typeface="Calibri"/>
              </a:rPr>
              <a:t>dry, </a:t>
            </a:r>
            <a:r>
              <a:rPr sz="3200" b="1" dirty="0">
                <a:latin typeface="Calibri"/>
                <a:cs typeface="Calibri"/>
              </a:rPr>
              <a:t>and </a:t>
            </a:r>
            <a:r>
              <a:rPr sz="3200" b="1" spc="-20" dirty="0">
                <a:latin typeface="Calibri"/>
                <a:cs typeface="Calibri"/>
              </a:rPr>
              <a:t>covered </a:t>
            </a:r>
            <a:r>
              <a:rPr sz="3200" spc="-15" dirty="0">
                <a:latin typeface="Calibri"/>
                <a:cs typeface="Calibri"/>
              </a:rPr>
              <a:t>to  protect </a:t>
            </a:r>
            <a:r>
              <a:rPr sz="3200" dirty="0">
                <a:latin typeface="Calibri"/>
                <a:cs typeface="Calibri"/>
              </a:rPr>
              <a:t>them </a:t>
            </a:r>
            <a:r>
              <a:rPr sz="3200" spc="-20" dirty="0">
                <a:latin typeface="Calibri"/>
                <a:cs typeface="Calibri"/>
              </a:rPr>
              <a:t>from</a:t>
            </a:r>
            <a:r>
              <a:rPr sz="3200" spc="15" dirty="0">
                <a:latin typeface="Calibri"/>
                <a:cs typeface="Calibri"/>
              </a:rPr>
              <a:t> </a:t>
            </a:r>
            <a:r>
              <a:rPr lang="en-US" sz="3200" spc="-5" dirty="0" smtClean="0">
                <a:latin typeface="Calibri"/>
                <a:cs typeface="Calibri"/>
              </a:rPr>
              <a:t>microorganisms</a:t>
            </a:r>
            <a:r>
              <a:rPr sz="3200" spc="-5" dirty="0" smtClean="0">
                <a:latin typeface="Calibri"/>
                <a:cs typeface="Calibri"/>
              </a:rPr>
              <a:t>.</a:t>
            </a:r>
            <a:endParaRPr sz="3200" dirty="0">
              <a:latin typeface="Calibri"/>
              <a:cs typeface="Calibri"/>
            </a:endParaRPr>
          </a:p>
          <a:p>
            <a:pPr marL="355600" marR="369570" indent="-342900">
              <a:lnSpc>
                <a:spcPct val="80000"/>
              </a:lnSpc>
              <a:spcBef>
                <a:spcPts val="650"/>
              </a:spcBef>
              <a:buFont typeface="Arial"/>
              <a:buChar char="•"/>
              <a:tabLst>
                <a:tab pos="354965" algn="l"/>
                <a:tab pos="355600" algn="l"/>
              </a:tabLst>
            </a:pPr>
            <a:r>
              <a:rPr lang="en-US" sz="3200" spc="-10" dirty="0" smtClean="0">
                <a:latin typeface="Calibri"/>
                <a:cs typeface="Calibri"/>
              </a:rPr>
              <a:t>Avoid </a:t>
            </a:r>
            <a:r>
              <a:rPr sz="3200" b="1" spc="-10" dirty="0" smtClean="0">
                <a:latin typeface="Calibri"/>
                <a:cs typeface="Calibri"/>
              </a:rPr>
              <a:t>shar</a:t>
            </a:r>
            <a:r>
              <a:rPr lang="en-US" sz="3200" b="1" spc="-10" dirty="0" smtClean="0">
                <a:latin typeface="Calibri"/>
                <a:cs typeface="Calibri"/>
              </a:rPr>
              <a:t>ing</a:t>
            </a:r>
            <a:r>
              <a:rPr sz="3200" b="1" spc="-10" dirty="0" smtClean="0">
                <a:latin typeface="Calibri"/>
                <a:cs typeface="Calibri"/>
              </a:rPr>
              <a:t> </a:t>
            </a:r>
            <a:r>
              <a:rPr sz="3200" b="1" dirty="0">
                <a:latin typeface="Calibri"/>
                <a:cs typeface="Calibri"/>
              </a:rPr>
              <a:t>clothing, </a:t>
            </a:r>
            <a:r>
              <a:rPr sz="3200" b="1" spc="-10" dirty="0">
                <a:latin typeface="Calibri"/>
                <a:cs typeface="Calibri"/>
              </a:rPr>
              <a:t>towels, </a:t>
            </a:r>
            <a:r>
              <a:rPr sz="3200" b="1" spc="-25" dirty="0">
                <a:latin typeface="Calibri"/>
                <a:cs typeface="Calibri"/>
              </a:rPr>
              <a:t>razors, </a:t>
            </a:r>
            <a:r>
              <a:rPr sz="3200" b="1" dirty="0">
                <a:latin typeface="Calibri"/>
                <a:cs typeface="Calibri"/>
              </a:rPr>
              <a:t>or bed  </a:t>
            </a:r>
            <a:r>
              <a:rPr sz="3200" b="1" spc="-5" dirty="0">
                <a:latin typeface="Calibri"/>
                <a:cs typeface="Calibri"/>
              </a:rPr>
              <a:t>linens with </a:t>
            </a:r>
            <a:r>
              <a:rPr sz="3200" b="1" spc="-10" dirty="0">
                <a:latin typeface="Calibri"/>
                <a:cs typeface="Calibri"/>
              </a:rPr>
              <a:t>anyone else</a:t>
            </a:r>
            <a:r>
              <a:rPr sz="3200" spc="-10" dirty="0">
                <a:latin typeface="Calibri"/>
                <a:cs typeface="Calibri"/>
              </a:rPr>
              <a:t>. </a:t>
            </a:r>
            <a:endParaRPr lang="en-US" sz="3200" spc="-10" dirty="0" smtClean="0">
              <a:latin typeface="Calibri"/>
              <a:cs typeface="Calibri"/>
            </a:endParaRPr>
          </a:p>
          <a:p>
            <a:pPr marL="355600" marR="369570" indent="-342900">
              <a:lnSpc>
                <a:spcPct val="80000"/>
              </a:lnSpc>
              <a:spcBef>
                <a:spcPts val="650"/>
              </a:spcBef>
              <a:buFont typeface="Arial"/>
              <a:buChar char="•"/>
              <a:tabLst>
                <a:tab pos="354965" algn="l"/>
                <a:tab pos="355600" algn="l"/>
              </a:tabLst>
            </a:pPr>
            <a:r>
              <a:rPr sz="3200" spc="-5" dirty="0" smtClean="0">
                <a:latin typeface="Calibri"/>
                <a:cs typeface="Calibri"/>
              </a:rPr>
              <a:t>When </a:t>
            </a:r>
            <a:r>
              <a:rPr sz="3200" spc="-5" dirty="0">
                <a:latin typeface="Calibri"/>
                <a:cs typeface="Calibri"/>
              </a:rPr>
              <a:t>these items </a:t>
            </a:r>
            <a:r>
              <a:rPr sz="3200" spc="-15" dirty="0">
                <a:latin typeface="Calibri"/>
                <a:cs typeface="Calibri"/>
              </a:rPr>
              <a:t>get </a:t>
            </a:r>
            <a:r>
              <a:rPr sz="3200" spc="-40" dirty="0">
                <a:latin typeface="Calibri"/>
                <a:cs typeface="Calibri"/>
              </a:rPr>
              <a:t>dirty,  </a:t>
            </a:r>
            <a:r>
              <a:rPr sz="3200" spc="-10" dirty="0">
                <a:latin typeface="Calibri"/>
                <a:cs typeface="Calibri"/>
              </a:rPr>
              <a:t>wash </a:t>
            </a:r>
            <a:r>
              <a:rPr sz="3200" dirty="0">
                <a:latin typeface="Calibri"/>
                <a:cs typeface="Calibri"/>
              </a:rPr>
              <a:t>them </a:t>
            </a:r>
            <a:r>
              <a:rPr sz="3200" spc="-15" dirty="0">
                <a:latin typeface="Calibri"/>
                <a:cs typeface="Calibri"/>
              </a:rPr>
              <a:t>separately </a:t>
            </a:r>
            <a:r>
              <a:rPr sz="3200" dirty="0">
                <a:latin typeface="Calibri"/>
                <a:cs typeface="Calibri"/>
              </a:rPr>
              <a:t>in </a:t>
            </a:r>
            <a:r>
              <a:rPr sz="3200" spc="-5" dirty="0" smtClean="0">
                <a:latin typeface="Calibri"/>
                <a:cs typeface="Calibri"/>
              </a:rPr>
              <a:t> </a:t>
            </a:r>
            <a:r>
              <a:rPr sz="3200" spc="-5" dirty="0">
                <a:latin typeface="Calibri"/>
                <a:cs typeface="Calibri"/>
              </a:rPr>
              <a:t>hot</a:t>
            </a:r>
            <a:r>
              <a:rPr sz="3200" spc="-35" dirty="0">
                <a:latin typeface="Calibri"/>
                <a:cs typeface="Calibri"/>
              </a:rPr>
              <a:t> </a:t>
            </a:r>
            <a:r>
              <a:rPr sz="3200" spc="-65" dirty="0">
                <a:latin typeface="Calibri"/>
                <a:cs typeface="Calibri"/>
              </a:rPr>
              <a:t>water.</a:t>
            </a:r>
            <a:endParaRPr sz="3200" dirty="0">
              <a:latin typeface="Calibri"/>
              <a:cs typeface="Calibri"/>
            </a:endParaRPr>
          </a:p>
          <a:p>
            <a:pPr marL="355600" marR="5080" indent="-342900">
              <a:lnSpc>
                <a:spcPct val="80000"/>
              </a:lnSpc>
              <a:spcBef>
                <a:spcPts val="645"/>
              </a:spcBef>
              <a:buFont typeface="Arial"/>
              <a:buChar char="•"/>
              <a:tabLst>
                <a:tab pos="354965" algn="l"/>
                <a:tab pos="355600" algn="l"/>
              </a:tabLst>
            </a:pPr>
            <a:r>
              <a:rPr sz="3200" u="heavy" spc="-25" dirty="0">
                <a:uFill>
                  <a:solidFill>
                    <a:srgbClr val="000000"/>
                  </a:solidFill>
                </a:uFill>
                <a:latin typeface="Calibri"/>
                <a:cs typeface="Calibri"/>
              </a:rPr>
              <a:t>Wash </a:t>
            </a:r>
            <a:r>
              <a:rPr sz="3200" u="heavy" spc="-10" dirty="0">
                <a:uFill>
                  <a:solidFill>
                    <a:srgbClr val="000000"/>
                  </a:solidFill>
                </a:uFill>
                <a:latin typeface="Calibri"/>
                <a:cs typeface="Calibri"/>
              </a:rPr>
              <a:t>your </a:t>
            </a:r>
            <a:r>
              <a:rPr sz="3200" u="heavy" spc="-5" dirty="0">
                <a:uFill>
                  <a:solidFill>
                    <a:srgbClr val="000000"/>
                  </a:solidFill>
                </a:uFill>
                <a:latin typeface="Calibri"/>
                <a:cs typeface="Calibri"/>
              </a:rPr>
              <a:t>hands</a:t>
            </a:r>
            <a:r>
              <a:rPr sz="3200" spc="-5" dirty="0">
                <a:latin typeface="Calibri"/>
                <a:cs typeface="Calibri"/>
              </a:rPr>
              <a:t> </a:t>
            </a:r>
            <a:r>
              <a:rPr sz="3200" spc="-10" dirty="0">
                <a:latin typeface="Calibri"/>
                <a:cs typeface="Calibri"/>
              </a:rPr>
              <a:t>well </a:t>
            </a:r>
            <a:r>
              <a:rPr sz="3200" dirty="0">
                <a:latin typeface="Calibri"/>
                <a:cs typeface="Calibri"/>
              </a:rPr>
              <a:t>and </a:t>
            </a:r>
            <a:r>
              <a:rPr sz="3200" spc="-10" dirty="0">
                <a:latin typeface="Calibri"/>
                <a:cs typeface="Calibri"/>
              </a:rPr>
              <a:t>often </a:t>
            </a:r>
            <a:r>
              <a:rPr sz="3200" spc="-5" dirty="0" smtClean="0">
                <a:latin typeface="Calibri"/>
                <a:cs typeface="Calibri"/>
              </a:rPr>
              <a:t>using </a:t>
            </a:r>
            <a:r>
              <a:rPr sz="3200" spc="-5" dirty="0">
                <a:latin typeface="Calibri"/>
                <a:cs typeface="Calibri"/>
              </a:rPr>
              <a:t>soap </a:t>
            </a:r>
            <a:r>
              <a:rPr sz="3200" dirty="0">
                <a:latin typeface="Calibri"/>
                <a:cs typeface="Calibri"/>
              </a:rPr>
              <a:t>and  </a:t>
            </a:r>
            <a:r>
              <a:rPr sz="3200" spc="-20" dirty="0">
                <a:latin typeface="Calibri"/>
                <a:cs typeface="Calibri"/>
              </a:rPr>
              <a:t>water </a:t>
            </a:r>
            <a:r>
              <a:rPr sz="3200" spc="-25" dirty="0">
                <a:latin typeface="Calibri"/>
                <a:cs typeface="Calibri"/>
              </a:rPr>
              <a:t>for </a:t>
            </a:r>
            <a:r>
              <a:rPr sz="3200" spc="-10" dirty="0">
                <a:latin typeface="Calibri"/>
                <a:cs typeface="Calibri"/>
              </a:rPr>
              <a:t>at least </a:t>
            </a:r>
            <a:r>
              <a:rPr sz="3200" dirty="0">
                <a:latin typeface="Calibri"/>
                <a:cs typeface="Calibri"/>
              </a:rPr>
              <a:t>20 </a:t>
            </a:r>
            <a:r>
              <a:rPr sz="3200" spc="-10" dirty="0">
                <a:latin typeface="Calibri"/>
                <a:cs typeface="Calibri"/>
              </a:rPr>
              <a:t>seconds </a:t>
            </a:r>
            <a:r>
              <a:rPr sz="3200" dirty="0">
                <a:latin typeface="Calibri"/>
                <a:cs typeface="Calibri"/>
              </a:rPr>
              <a:t>each time. It's </a:t>
            </a:r>
            <a:r>
              <a:rPr sz="3200" spc="-5" dirty="0">
                <a:latin typeface="Calibri"/>
                <a:cs typeface="Calibri"/>
              </a:rPr>
              <a:t>OK </a:t>
            </a:r>
            <a:r>
              <a:rPr sz="3200" spc="-15" dirty="0">
                <a:latin typeface="Calibri"/>
                <a:cs typeface="Calibri"/>
              </a:rPr>
              <a:t>to </a:t>
            </a:r>
            <a:r>
              <a:rPr sz="3200" spc="-5" dirty="0">
                <a:latin typeface="Calibri"/>
                <a:cs typeface="Calibri"/>
              </a:rPr>
              <a:t>use  alcohol-based </a:t>
            </a:r>
            <a:r>
              <a:rPr sz="3200" spc="-15" dirty="0">
                <a:latin typeface="Calibri"/>
                <a:cs typeface="Calibri"/>
              </a:rPr>
              <a:t>instant </a:t>
            </a:r>
            <a:r>
              <a:rPr sz="3200" spc="-5" dirty="0">
                <a:latin typeface="Calibri"/>
                <a:cs typeface="Calibri"/>
              </a:rPr>
              <a:t>hand </a:t>
            </a:r>
            <a:r>
              <a:rPr sz="3200" spc="-15" dirty="0">
                <a:latin typeface="Calibri"/>
                <a:cs typeface="Calibri"/>
              </a:rPr>
              <a:t>sanitizers </a:t>
            </a:r>
            <a:r>
              <a:rPr sz="3200" spc="-5" dirty="0">
                <a:latin typeface="Calibri"/>
                <a:cs typeface="Calibri"/>
              </a:rPr>
              <a:t>or </a:t>
            </a:r>
            <a:r>
              <a:rPr sz="3200" dirty="0" smtClean="0">
                <a:latin typeface="Calibri"/>
                <a:cs typeface="Calibri"/>
              </a:rPr>
              <a:t>wipes</a:t>
            </a:r>
            <a:r>
              <a:rPr sz="3200" spc="-15" dirty="0" smtClean="0">
                <a:latin typeface="Calibri"/>
                <a:cs typeface="Calibri"/>
              </a:rPr>
              <a:t> </a:t>
            </a:r>
            <a:r>
              <a:rPr sz="3200" dirty="0">
                <a:latin typeface="Calibri"/>
                <a:cs typeface="Calibri"/>
              </a:rPr>
              <a:t>if </a:t>
            </a:r>
            <a:r>
              <a:rPr sz="3200" spc="-15" dirty="0">
                <a:latin typeface="Calibri"/>
                <a:cs typeface="Calibri"/>
              </a:rPr>
              <a:t>you're </a:t>
            </a:r>
            <a:r>
              <a:rPr sz="3200" dirty="0">
                <a:latin typeface="Calibri"/>
                <a:cs typeface="Calibri"/>
              </a:rPr>
              <a:t>not </a:t>
            </a:r>
            <a:r>
              <a:rPr sz="3200" spc="-5" dirty="0">
                <a:latin typeface="Calibri"/>
                <a:cs typeface="Calibri"/>
              </a:rPr>
              <a:t>near  </a:t>
            </a:r>
            <a:r>
              <a:rPr sz="3200" spc="-15" dirty="0">
                <a:latin typeface="Calibri"/>
                <a:cs typeface="Calibri"/>
              </a:rPr>
              <a:t>any </a:t>
            </a:r>
            <a:r>
              <a:rPr sz="3200" spc="-5" dirty="0">
                <a:latin typeface="Calibri"/>
                <a:cs typeface="Calibri"/>
              </a:rPr>
              <a:t>soap </a:t>
            </a:r>
            <a:r>
              <a:rPr sz="3200" dirty="0">
                <a:latin typeface="Calibri"/>
                <a:cs typeface="Calibri"/>
              </a:rPr>
              <a:t>and</a:t>
            </a:r>
            <a:r>
              <a:rPr sz="3200" spc="-15" dirty="0">
                <a:latin typeface="Calibri"/>
                <a:cs typeface="Calibri"/>
              </a:rPr>
              <a:t> </a:t>
            </a:r>
            <a:r>
              <a:rPr sz="3200" spc="-65" dirty="0">
                <a:latin typeface="Calibri"/>
                <a:cs typeface="Calibri"/>
              </a:rPr>
              <a:t>water.</a:t>
            </a:r>
            <a:endParaRPr sz="3200" dirty="0">
              <a:latin typeface="Calibri"/>
              <a:cs typeface="Calibri"/>
            </a:endParaRPr>
          </a:p>
        </p:txBody>
      </p:sp>
    </p:spTree>
    <p:extLst>
      <p:ext uri="{BB962C8B-B14F-4D97-AF65-F5344CB8AC3E}">
        <p14:creationId xmlns:p14="http://schemas.microsoft.com/office/powerpoint/2010/main" val="4154426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00"/>
            <a:ext cx="8915400" cy="1215717"/>
          </a:xfrm>
        </p:spPr>
        <p:txBody>
          <a:bodyPr/>
          <a:lstStyle/>
          <a:p>
            <a:r>
              <a:rPr lang="en-US" b="1" u="sng" dirty="0" smtClean="0"/>
              <a:t>Concepts and Definition of terms</a:t>
            </a:r>
            <a:endParaRPr lang="en-US" b="1" u="sng" dirty="0"/>
          </a:p>
        </p:txBody>
      </p:sp>
      <p:sp>
        <p:nvSpPr>
          <p:cNvPr id="3" name="Text Placeholder 2"/>
          <p:cNvSpPr>
            <a:spLocks noGrp="1"/>
          </p:cNvSpPr>
          <p:nvPr>
            <p:ph type="body" idx="1"/>
          </p:nvPr>
        </p:nvSpPr>
        <p:spPr>
          <a:xfrm>
            <a:off x="228600" y="838200"/>
            <a:ext cx="11734800" cy="5519460"/>
          </a:xfrm>
        </p:spPr>
        <p:txBody>
          <a:bodyPr>
            <a:normAutofit lnSpcReduction="10000"/>
          </a:bodyPr>
          <a:lstStyle/>
          <a:p>
            <a:pPr marL="457200" indent="-457200" fontAlgn="t">
              <a:buFont typeface="Arial" pitchFamily="34" charset="0"/>
              <a:buChar char="•"/>
            </a:pPr>
            <a:r>
              <a:rPr lang="en-US" sz="3200" b="1" dirty="0"/>
              <a:t>Medicine - </a:t>
            </a:r>
            <a:r>
              <a:rPr lang="en-US" sz="3200" dirty="0"/>
              <a:t>The </a:t>
            </a:r>
            <a:r>
              <a:rPr lang="en-US" sz="3200" dirty="0" smtClean="0"/>
              <a:t>branch </a:t>
            </a:r>
            <a:r>
              <a:rPr lang="en-US" sz="3200" dirty="0"/>
              <a:t>of medical science that </a:t>
            </a:r>
            <a:r>
              <a:rPr lang="en-US" sz="3200" dirty="0" smtClean="0"/>
              <a:t>deals </a:t>
            </a:r>
            <a:r>
              <a:rPr lang="en-US" sz="3200" dirty="0"/>
              <a:t>with nonsurgical </a:t>
            </a:r>
            <a:r>
              <a:rPr lang="en-US" sz="3200" dirty="0" smtClean="0"/>
              <a:t>techniques of treating illnesses</a:t>
            </a:r>
          </a:p>
          <a:p>
            <a:pPr marL="457200" indent="-457200" fontAlgn="t">
              <a:buFont typeface="Arial" pitchFamily="34" charset="0"/>
              <a:buChar char="•"/>
            </a:pPr>
            <a:r>
              <a:rPr lang="en-US" sz="3200" b="1" dirty="0"/>
              <a:t>Surgery - </a:t>
            </a:r>
            <a:r>
              <a:rPr lang="en-US" sz="3200" dirty="0"/>
              <a:t>The branch of medical science that treats disease or injury by operative </a:t>
            </a:r>
            <a:r>
              <a:rPr lang="en-US" sz="3200" dirty="0" smtClean="0"/>
              <a:t>procedures</a:t>
            </a:r>
          </a:p>
          <a:p>
            <a:pPr marL="241300" indent="-229235">
              <a:spcBef>
                <a:spcPts val="755"/>
              </a:spcBef>
              <a:buFont typeface="Arial"/>
              <a:buChar char="•"/>
              <a:tabLst>
                <a:tab pos="241935" algn="l"/>
              </a:tabLst>
            </a:pPr>
            <a:r>
              <a:rPr lang="en-US" sz="3200" b="1" dirty="0"/>
              <a:t>Health</a:t>
            </a:r>
            <a:r>
              <a:rPr lang="en-US" sz="3200" dirty="0"/>
              <a:t>- state </a:t>
            </a:r>
            <a:r>
              <a:rPr lang="en-US" sz="3200" spc="25" dirty="0"/>
              <a:t>of </a:t>
            </a:r>
            <a:r>
              <a:rPr lang="en-US" sz="3200" spc="5" dirty="0"/>
              <a:t>complete </a:t>
            </a:r>
            <a:r>
              <a:rPr lang="en-US" sz="3200" spc="-15" dirty="0"/>
              <a:t>physical,</a:t>
            </a:r>
            <a:r>
              <a:rPr lang="en-US" sz="3200" spc="300" dirty="0"/>
              <a:t> </a:t>
            </a:r>
            <a:r>
              <a:rPr lang="en-US" sz="3200" spc="-5" dirty="0" smtClean="0"/>
              <a:t>mental,</a:t>
            </a:r>
            <a:r>
              <a:rPr lang="en-US" sz="3200" dirty="0" smtClean="0"/>
              <a:t> </a:t>
            </a:r>
            <a:r>
              <a:rPr lang="en-US" sz="3200" spc="5" dirty="0" smtClean="0"/>
              <a:t>and</a:t>
            </a:r>
            <a:r>
              <a:rPr lang="en-US" sz="3200" spc="100" dirty="0" smtClean="0"/>
              <a:t> </a:t>
            </a:r>
            <a:r>
              <a:rPr lang="en-US" sz="3200" spc="5" dirty="0"/>
              <a:t>social</a:t>
            </a:r>
            <a:r>
              <a:rPr lang="en-US" sz="3200" spc="25" dirty="0"/>
              <a:t> </a:t>
            </a:r>
            <a:r>
              <a:rPr lang="en-US" sz="3200" spc="-20" dirty="0"/>
              <a:t>well-being	</a:t>
            </a:r>
            <a:r>
              <a:rPr lang="en-US" sz="3200" spc="5" dirty="0" smtClean="0"/>
              <a:t>and </a:t>
            </a:r>
            <a:r>
              <a:rPr lang="en-US" sz="3200" spc="10" dirty="0" smtClean="0"/>
              <a:t>not </a:t>
            </a:r>
            <a:r>
              <a:rPr lang="en-US" sz="3200" dirty="0"/>
              <a:t>merely </a:t>
            </a:r>
            <a:r>
              <a:rPr lang="en-US" sz="3200" spc="-10" dirty="0"/>
              <a:t>the </a:t>
            </a:r>
            <a:r>
              <a:rPr lang="en-US" sz="3200" spc="-5" dirty="0"/>
              <a:t>absence </a:t>
            </a:r>
            <a:r>
              <a:rPr lang="en-US" sz="3200" spc="25" dirty="0"/>
              <a:t>of </a:t>
            </a:r>
            <a:r>
              <a:rPr lang="en-US" sz="3200" spc="-15" dirty="0"/>
              <a:t>disease</a:t>
            </a:r>
            <a:r>
              <a:rPr lang="en-US" sz="3200" spc="-25" dirty="0" smtClean="0"/>
              <a:t>.</a:t>
            </a:r>
            <a:endParaRPr lang="en-US" sz="3200" dirty="0" smtClean="0"/>
          </a:p>
          <a:p>
            <a:pPr marL="457200" indent="-457200" fontAlgn="t">
              <a:buFont typeface="Arial" pitchFamily="34" charset="0"/>
              <a:buChar char="•"/>
            </a:pPr>
            <a:r>
              <a:rPr lang="en-US" sz="3200" b="1" dirty="0" smtClean="0"/>
              <a:t>Sepsis</a:t>
            </a:r>
            <a:r>
              <a:rPr lang="en-US" sz="3200" dirty="0" smtClean="0"/>
              <a:t> - </a:t>
            </a:r>
            <a:r>
              <a:rPr lang="en-US" sz="3200" dirty="0"/>
              <a:t>presence of pathogens or their toxins</a:t>
            </a:r>
            <a:endParaRPr lang="en-US" sz="3200" dirty="0" smtClean="0"/>
          </a:p>
          <a:p>
            <a:pPr marL="457200" indent="-457200" fontAlgn="t">
              <a:buFont typeface="Arial" pitchFamily="34" charset="0"/>
              <a:buChar char="•"/>
            </a:pPr>
            <a:r>
              <a:rPr lang="en-US" sz="3200" dirty="0" smtClean="0"/>
              <a:t>Surgical asepsis - Condition </a:t>
            </a:r>
            <a:r>
              <a:rPr lang="en-US" sz="3200" dirty="0"/>
              <a:t>of being aseptic (sterile) aseptic treatment and technique</a:t>
            </a:r>
          </a:p>
          <a:p>
            <a:pPr marL="457200" indent="-457200" fontAlgn="t">
              <a:buFont typeface="Arial" pitchFamily="34" charset="0"/>
              <a:buChar char="•"/>
            </a:pPr>
            <a:r>
              <a:rPr lang="en-US" sz="3200" b="1" dirty="0"/>
              <a:t>Aseptic </a:t>
            </a:r>
            <a:r>
              <a:rPr lang="en-US" sz="3200" b="1" dirty="0" smtClean="0"/>
              <a:t>technique </a:t>
            </a:r>
            <a:r>
              <a:rPr lang="en-US" sz="3200" dirty="0" smtClean="0"/>
              <a:t>- All </a:t>
            </a:r>
            <a:r>
              <a:rPr lang="en-US" sz="3200" dirty="0"/>
              <a:t>steps taken to prevent contamination of surgical site by infectious </a:t>
            </a:r>
            <a:r>
              <a:rPr lang="en-US" sz="3200" dirty="0" smtClean="0"/>
              <a:t>agents</a:t>
            </a:r>
          </a:p>
        </p:txBody>
      </p:sp>
    </p:spTree>
    <p:extLst>
      <p:ext uri="{BB962C8B-B14F-4D97-AF65-F5344CB8AC3E}">
        <p14:creationId xmlns:p14="http://schemas.microsoft.com/office/powerpoint/2010/main" val="2097106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457200"/>
            <a:ext cx="11506200" cy="7294305"/>
          </a:xfrm>
        </p:spPr>
        <p:txBody>
          <a:bodyPr/>
          <a:lstStyle/>
          <a:p>
            <a:pPr marL="457200" indent="-457200" fontAlgn="t">
              <a:lnSpc>
                <a:spcPct val="150000"/>
              </a:lnSpc>
              <a:buFont typeface="Arial" pitchFamily="34" charset="0"/>
              <a:buChar char="•"/>
            </a:pPr>
            <a:r>
              <a:rPr lang="en-US" sz="3200" b="1" dirty="0" smtClean="0"/>
              <a:t>Sterile</a:t>
            </a:r>
            <a:r>
              <a:rPr lang="en-US" sz="3200" dirty="0" smtClean="0"/>
              <a:t> </a:t>
            </a:r>
            <a:r>
              <a:rPr lang="en-US" sz="3200" dirty="0"/>
              <a:t>- complete absence of microbes via the cleansing process</a:t>
            </a:r>
          </a:p>
          <a:p>
            <a:pPr marL="457200" indent="-457200" fontAlgn="t">
              <a:lnSpc>
                <a:spcPct val="150000"/>
              </a:lnSpc>
              <a:buFont typeface="Arial" pitchFamily="34" charset="0"/>
              <a:buChar char="•"/>
            </a:pPr>
            <a:r>
              <a:rPr lang="en-US" sz="3200" b="1" dirty="0"/>
              <a:t>Curettage</a:t>
            </a:r>
            <a:r>
              <a:rPr lang="en-US" sz="3200" dirty="0"/>
              <a:t> - surgery to remove tissue or growths from a bodily cavity (as the uterus) by scraping with a curette</a:t>
            </a:r>
          </a:p>
          <a:p>
            <a:pPr marL="457200" indent="-457200" fontAlgn="t">
              <a:lnSpc>
                <a:spcPct val="150000"/>
              </a:lnSpc>
              <a:buFont typeface="Arial" pitchFamily="34" charset="0"/>
              <a:buChar char="•"/>
            </a:pPr>
            <a:r>
              <a:rPr lang="en-US" sz="3200" b="1" dirty="0"/>
              <a:t>Debridement</a:t>
            </a:r>
            <a:r>
              <a:rPr lang="en-US" sz="3200" dirty="0"/>
              <a:t> - surgical removal of foreign material and dead tissue from a wound in order to prevent infection and promote healing</a:t>
            </a:r>
          </a:p>
          <a:p>
            <a:pPr marL="457200" indent="-457200" fontAlgn="t">
              <a:lnSpc>
                <a:spcPct val="150000"/>
              </a:lnSpc>
              <a:buFont typeface="Arial" pitchFamily="34" charset="0"/>
              <a:buChar char="•"/>
            </a:pPr>
            <a:r>
              <a:rPr lang="en-US" sz="3200" b="1" dirty="0"/>
              <a:t>Dehiscence</a:t>
            </a:r>
            <a:r>
              <a:rPr lang="en-US" sz="3200" dirty="0"/>
              <a:t> - Bursting open of a wound, especially a surgical abdominal </a:t>
            </a:r>
            <a:r>
              <a:rPr lang="en-US" sz="3200" dirty="0" smtClean="0"/>
              <a:t>wound</a:t>
            </a:r>
          </a:p>
          <a:p>
            <a:pPr marL="457200" indent="-457200" fontAlgn="t">
              <a:lnSpc>
                <a:spcPct val="150000"/>
              </a:lnSpc>
              <a:buFont typeface="Arial" pitchFamily="34" charset="0"/>
              <a:buChar char="•"/>
            </a:pPr>
            <a:endParaRPr lang="en-US" sz="3200" dirty="0"/>
          </a:p>
          <a:p>
            <a:pPr>
              <a:lnSpc>
                <a:spcPct val="150000"/>
              </a:lnSpc>
            </a:pPr>
            <a:endParaRPr lang="en-US" sz="2800" dirty="0"/>
          </a:p>
        </p:txBody>
      </p:sp>
    </p:spTree>
    <p:extLst>
      <p:ext uri="{BB962C8B-B14F-4D97-AF65-F5344CB8AC3E}">
        <p14:creationId xmlns:p14="http://schemas.microsoft.com/office/powerpoint/2010/main" val="129723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3570</Words>
  <Application>Microsoft Office PowerPoint</Application>
  <PresentationFormat>Widescreen</PresentationFormat>
  <Paragraphs>410</Paragraphs>
  <Slides>70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Calibri</vt:lpstr>
      <vt:lpstr>Calibri Light</vt:lpstr>
      <vt:lpstr>Times New Roman</vt:lpstr>
      <vt:lpstr>Wingdings</vt:lpstr>
      <vt:lpstr>Office Theme</vt:lpstr>
      <vt:lpstr>INTRODUCTION TO  MEDICAL SURGICAL NURSING</vt:lpstr>
      <vt:lpstr>PowerPoint Presentation</vt:lpstr>
      <vt:lpstr>Assignment </vt:lpstr>
      <vt:lpstr>Background  </vt:lpstr>
      <vt:lpstr>Cont’----</vt:lpstr>
      <vt:lpstr>PowerPoint Presentation</vt:lpstr>
      <vt:lpstr>PowerPoint Presentation</vt:lpstr>
      <vt:lpstr>Concepts and Definition of terms</vt:lpstr>
      <vt:lpstr>PowerPoint Presentation</vt:lpstr>
      <vt:lpstr>PowerPoint Presentation</vt:lpstr>
      <vt:lpstr>PowerPoint Presentation</vt:lpstr>
      <vt:lpstr>Introduction</vt:lpstr>
      <vt:lpstr>PowerPoint Presentation</vt:lpstr>
      <vt:lpstr>Cont..</vt:lpstr>
      <vt:lpstr>Causes of Inflammation</vt:lpstr>
      <vt:lpstr>Signs of inflammation</vt:lpstr>
      <vt:lpstr>Types of inflammation</vt:lpstr>
      <vt:lpstr>PowerPoint Presentation</vt:lpstr>
      <vt:lpstr>PowerPoint Presentation</vt:lpstr>
      <vt:lpstr>PowerPoint Presentation</vt:lpstr>
      <vt:lpstr>PowerPoint Presentation</vt:lpstr>
      <vt:lpstr>PowerPoint Presentation</vt:lpstr>
      <vt:lpstr>PowerPoint Presentation</vt:lpstr>
      <vt:lpstr>INFLAMMATION PROCESS;</vt:lpstr>
      <vt:lpstr>Factors that can influence chronic inflammation; </vt:lpstr>
      <vt:lpstr>DISORDERS OF INFLAMMATION</vt:lpstr>
      <vt:lpstr>PowerPoint Presentation</vt:lpstr>
      <vt:lpstr>PowerPoint Presentation</vt:lpstr>
      <vt:lpstr>PowerPoint Presentation</vt:lpstr>
      <vt:lpstr>Systemic effects of inflammation</vt:lpstr>
      <vt:lpstr>CLASSIFICATION  OF DISEASES</vt:lpstr>
      <vt:lpstr>INTRODUCTION</vt:lpstr>
      <vt:lpstr>PowerPoint Presentation</vt:lpstr>
      <vt:lpstr>ICD</vt:lpstr>
      <vt:lpstr>Disease classification :</vt:lpstr>
      <vt:lpstr>i. Genetic disease  </vt:lpstr>
      <vt:lpstr>ii. Infectious disease (infections) </vt:lpstr>
      <vt:lpstr>PowerPoint Presentation</vt:lpstr>
      <vt:lpstr>iii. Neoplasmic (benign or malignant) disease </vt:lpstr>
      <vt:lpstr>Types of neoplasms </vt:lpstr>
      <vt:lpstr>iv. Traumatic disease (injuries)</vt:lpstr>
      <vt:lpstr>Disease Classification:</vt:lpstr>
      <vt:lpstr>1. Topographic classification</vt:lpstr>
      <vt:lpstr>2. Anatomic classification</vt:lpstr>
      <vt:lpstr>3. Physiological classification</vt:lpstr>
      <vt:lpstr>4. Pathological classification</vt:lpstr>
      <vt:lpstr>5. Etiologic classification</vt:lpstr>
      <vt:lpstr>6. Epidemiological classification</vt:lpstr>
      <vt:lpstr>COMMON MEDICAL SURGICAL CONDITIONS</vt:lpstr>
      <vt:lpstr>ABSCESS</vt:lpstr>
      <vt:lpstr>Abscess</vt:lpstr>
      <vt:lpstr>PowerPoint Presentation</vt:lpstr>
      <vt:lpstr>Other abscesses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factors cont..</vt:lpstr>
      <vt:lpstr>PowerPoint Presentation</vt:lpstr>
      <vt:lpstr>Difference between cyst and abscess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MEDICAL SURGICAL NURSING</dc:title>
  <dc:creator>hp</dc:creator>
  <cp:lastModifiedBy>hp</cp:lastModifiedBy>
  <cp:revision>1</cp:revision>
  <dcterms:created xsi:type="dcterms:W3CDTF">2019-11-13T10:34:55Z</dcterms:created>
  <dcterms:modified xsi:type="dcterms:W3CDTF">2019-11-13T10:44:44Z</dcterms:modified>
</cp:coreProperties>
</file>