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0" r:id="rId3"/>
    <p:sldId id="281" r:id="rId4"/>
    <p:sldId id="282" r:id="rId5"/>
    <p:sldId id="275" r:id="rId6"/>
    <p:sldId id="283" r:id="rId7"/>
    <p:sldId id="276" r:id="rId8"/>
    <p:sldId id="277" r:id="rId9"/>
    <p:sldId id="263" r:id="rId10"/>
    <p:sldId id="264" r:id="rId11"/>
    <p:sldId id="265" r:id="rId12"/>
    <p:sldId id="27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3/24/2020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49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3/24/2020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7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3/24/2020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22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3/24/2020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7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3/24/2020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27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3/24/2020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11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3/24/2020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6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3/24/2020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1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3/24/2020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8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3/24/2020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84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3/24/2020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28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3/24/2020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0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effectLst/>
              </a:rPr>
              <a:t>TRAUMATOLOGY II</a:t>
            </a:r>
            <a:r>
              <a:rPr lang="en-US" b="1" dirty="0" smtClean="0">
                <a:effectLst/>
              </a:rPr>
              <a:t/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(TRM 306)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Module 21</a:t>
            </a:r>
            <a:endParaRPr lang="en-US" b="1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43400"/>
            <a:ext cx="7924800" cy="23622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MR. KOROS E.K</a:t>
            </a:r>
          </a:p>
          <a:p>
            <a:pPr algn="ctr"/>
            <a:r>
              <a:rPr lang="en-US" sz="3200" i="1" dirty="0" err="1" smtClean="0"/>
              <a:t>BSc.N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UoN</a:t>
            </a:r>
            <a:r>
              <a:rPr lang="en-US" sz="3200" i="1" dirty="0" smtClean="0"/>
              <a:t>, RN, BLS, ACLS, </a:t>
            </a:r>
            <a:r>
              <a:rPr lang="en-US" sz="3200" i="1" dirty="0" smtClean="0"/>
              <a:t>Lecturer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UNITED AGAINST COVID-19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WE SHALL OVERCOME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52600" y="3209925"/>
            <a:ext cx="5334000" cy="685799"/>
          </a:xfrm>
          <a:prstGeom prst="rect">
            <a:avLst/>
          </a:prstGeom>
        </p:spPr>
        <p:txBody>
          <a:bodyPr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4400" b="1" dirty="0" smtClean="0">
                <a:effectLst/>
              </a:rPr>
              <a:t>COURSE OUTLINE</a:t>
            </a:r>
            <a:endParaRPr lang="en-US" sz="3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64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792162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effectLst/>
              </a:rPr>
              <a:t>Training/Learning Resources</a:t>
            </a:r>
            <a:endParaRPr lang="en-US" sz="3600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Laptop</a:t>
            </a:r>
            <a:endParaRPr lang="en-US" dirty="0"/>
          </a:p>
          <a:p>
            <a:r>
              <a:rPr lang="en-US" dirty="0" smtClean="0"/>
              <a:t>Computer, </a:t>
            </a:r>
          </a:p>
          <a:p>
            <a:r>
              <a:rPr lang="en-US" dirty="0" smtClean="0"/>
              <a:t>Projector</a:t>
            </a:r>
            <a:r>
              <a:rPr lang="en-US" dirty="0"/>
              <a:t>, </a:t>
            </a:r>
          </a:p>
          <a:p>
            <a:r>
              <a:rPr lang="en-US" dirty="0" smtClean="0"/>
              <a:t>Whiteboard,</a:t>
            </a:r>
          </a:p>
          <a:p>
            <a:r>
              <a:rPr lang="en-US" dirty="0" smtClean="0"/>
              <a:t>Marker </a:t>
            </a:r>
            <a:r>
              <a:rPr lang="en-US" dirty="0"/>
              <a:t>pens, </a:t>
            </a:r>
            <a:endParaRPr lang="en-US" dirty="0" smtClean="0"/>
          </a:p>
          <a:p>
            <a:r>
              <a:rPr lang="en-US" dirty="0" smtClean="0"/>
              <a:t>Lesson Plans, </a:t>
            </a:r>
          </a:p>
          <a:p>
            <a:r>
              <a:rPr lang="en-US" dirty="0" smtClean="0"/>
              <a:t>Recommended textbooks, </a:t>
            </a:r>
          </a:p>
          <a:p>
            <a:r>
              <a:rPr lang="en-US" dirty="0" smtClean="0"/>
              <a:t>Models</a:t>
            </a:r>
          </a:p>
          <a:p>
            <a:r>
              <a:rPr lang="en-US" dirty="0" smtClean="0"/>
              <a:t>Power point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403423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84238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/>
              </a:rPr>
              <a:t>Assessment </a:t>
            </a:r>
            <a:r>
              <a:rPr lang="en-US" sz="3600" b="1" u="sng" dirty="0" smtClean="0">
                <a:effectLst/>
              </a:rPr>
              <a:t>Strategies</a:t>
            </a:r>
            <a:endParaRPr lang="en-US" sz="3600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lphaLcParenR"/>
            </a:pPr>
            <a:r>
              <a:rPr lang="en-US" b="1" u="sng" dirty="0" smtClean="0"/>
              <a:t>Formative </a:t>
            </a:r>
            <a:r>
              <a:rPr lang="en-US" b="1" u="sng" dirty="0"/>
              <a:t>Assessment:</a:t>
            </a:r>
            <a:r>
              <a:rPr lang="en-US" u="sng" dirty="0"/>
              <a:t> </a:t>
            </a:r>
          </a:p>
          <a:p>
            <a:pPr lvl="1"/>
            <a:r>
              <a:rPr lang="en-US" dirty="0" smtClean="0"/>
              <a:t>Continuous Assessment Tests </a:t>
            </a:r>
            <a:r>
              <a:rPr lang="en-US" i="1" dirty="0" smtClean="0"/>
              <a:t>(CATs)</a:t>
            </a:r>
            <a:r>
              <a:rPr lang="en-US" dirty="0" smtClean="0"/>
              <a:t>, </a:t>
            </a:r>
          </a:p>
          <a:p>
            <a:pPr lvl="1"/>
            <a:r>
              <a:rPr lang="en-US" dirty="0"/>
              <a:t>Quizzes, </a:t>
            </a:r>
          </a:p>
          <a:p>
            <a:pPr lvl="1"/>
            <a:r>
              <a:rPr lang="en-US" dirty="0" smtClean="0"/>
              <a:t>Assignments</a:t>
            </a:r>
            <a:r>
              <a:rPr lang="en-US" dirty="0"/>
              <a:t>, 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b="1" u="sng" dirty="0" smtClean="0"/>
              <a:t>Summative </a:t>
            </a:r>
            <a:r>
              <a:rPr lang="en-US" b="1" u="sng" dirty="0"/>
              <a:t>Assessment:  </a:t>
            </a:r>
            <a:endParaRPr lang="en-US" b="1" u="sng" dirty="0" smtClean="0"/>
          </a:p>
          <a:p>
            <a:pPr lvl="1"/>
            <a:r>
              <a:rPr lang="en-US" i="1" dirty="0" smtClean="0"/>
              <a:t>FQE</a:t>
            </a:r>
            <a:r>
              <a:rPr lang="en-US" dirty="0" smtClean="0"/>
              <a:t> </a:t>
            </a:r>
            <a:r>
              <a:rPr lang="en-US" dirty="0"/>
              <a:t>(Final Qualifying Examinations/College Finals)</a:t>
            </a:r>
          </a:p>
        </p:txBody>
      </p:sp>
    </p:spTree>
    <p:extLst>
      <p:ext uri="{BB962C8B-B14F-4D97-AF65-F5344CB8AC3E}">
        <p14:creationId xmlns:p14="http://schemas.microsoft.com/office/powerpoint/2010/main" val="18640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096000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b="1" u="sng" dirty="0" smtClean="0"/>
              <a:t>References/ Further Readings</a:t>
            </a:r>
            <a:endParaRPr lang="en-US" sz="2800" dirty="0" smtClean="0"/>
          </a:p>
          <a:p>
            <a:pPr marL="653796" indent="-571500">
              <a:buClrTx/>
              <a:buFont typeface="+mj-lt"/>
              <a:buAutoNum type="romanLcPeriod"/>
            </a:pPr>
            <a:r>
              <a:rPr lang="en-US" sz="2800" dirty="0" smtClean="0"/>
              <a:t>David, L., Hamblen,  A., Hamish, R. and Simpson, W. (2007.) </a:t>
            </a:r>
            <a:r>
              <a:rPr lang="en-US" sz="2800" i="1" dirty="0" smtClean="0"/>
              <a:t>Adam’s Outline of Fractures</a:t>
            </a:r>
            <a:r>
              <a:rPr lang="en-US" sz="2800" dirty="0" smtClean="0"/>
              <a:t>, 12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Ed. Churchill</a:t>
            </a:r>
            <a:r>
              <a:rPr lang="en-US" sz="2800" dirty="0"/>
              <a:t> </a:t>
            </a:r>
            <a:r>
              <a:rPr lang="en-US" sz="2800" dirty="0" smtClean="0"/>
              <a:t>Livingstone,  Elsevier.</a:t>
            </a:r>
          </a:p>
          <a:p>
            <a:pPr marL="653796" indent="-571500">
              <a:buClrTx/>
              <a:buFont typeface="+mj-lt"/>
              <a:buAutoNum type="romanLcPeriod"/>
            </a:pPr>
            <a:r>
              <a:rPr lang="en-US" sz="2800" dirty="0" smtClean="0"/>
              <a:t>Dandy, D. and Edwards, D. (2009). </a:t>
            </a:r>
            <a:r>
              <a:rPr lang="en-US" sz="2800" i="1" dirty="0" smtClean="0"/>
              <a:t>Essential </a:t>
            </a:r>
            <a:r>
              <a:rPr lang="en-US" sz="2800" i="1" dirty="0" err="1" smtClean="0"/>
              <a:t>Orthopaedics</a:t>
            </a:r>
            <a:r>
              <a:rPr lang="en-US" sz="2800" i="1" dirty="0" smtClean="0"/>
              <a:t> and Trauma</a:t>
            </a:r>
            <a:r>
              <a:rPr lang="en-US" sz="2800" dirty="0" smtClean="0"/>
              <a:t>. 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Ed. Churchill Livingstone, Edinburgh</a:t>
            </a:r>
          </a:p>
          <a:p>
            <a:pPr marL="653796" indent="-571500">
              <a:buClrTx/>
              <a:buFont typeface="+mj-lt"/>
              <a:buAutoNum type="romanLcPeriod"/>
            </a:pPr>
            <a:r>
              <a:rPr lang="en-US" sz="2800" dirty="0" smtClean="0"/>
              <a:t>Kenneth, A, et al (2010). </a:t>
            </a:r>
            <a:r>
              <a:rPr lang="en-US" sz="2800" i="1" dirty="0" smtClean="0"/>
              <a:t>Handbook of Fractures</a:t>
            </a:r>
            <a:r>
              <a:rPr lang="en-US" sz="2800" dirty="0" smtClean="0"/>
              <a:t>. 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Ed. Wolters Kluwer, Philadelphia</a:t>
            </a:r>
          </a:p>
          <a:p>
            <a:pPr marL="653796" indent="-571500">
              <a:buClrTx/>
              <a:buFont typeface="+mj-lt"/>
              <a:buAutoNum type="romanLcPeriod"/>
            </a:pPr>
            <a:r>
              <a:rPr lang="en-US" sz="2800" dirty="0" smtClean="0"/>
              <a:t>McRae, S. and </a:t>
            </a:r>
            <a:r>
              <a:rPr lang="en-US" sz="2800" dirty="0" err="1" smtClean="0"/>
              <a:t>Esser</a:t>
            </a:r>
            <a:r>
              <a:rPr lang="en-US" sz="2800" dirty="0" smtClean="0"/>
              <a:t>, M. (2008). </a:t>
            </a:r>
            <a:r>
              <a:rPr lang="en-US" sz="2800" i="1" dirty="0" smtClean="0"/>
              <a:t>Practical Fracture Management</a:t>
            </a:r>
            <a:r>
              <a:rPr lang="en-US" sz="2800" dirty="0" smtClean="0"/>
              <a:t>. 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Ed. Elsevier Churchill Livingstone, Edinburg</a:t>
            </a:r>
          </a:p>
          <a:p>
            <a:pPr marL="653796" indent="-571500">
              <a:buClrTx/>
              <a:buFont typeface="+mj-lt"/>
              <a:buAutoNum type="romanLcPeriod"/>
            </a:pPr>
            <a:r>
              <a:rPr lang="en-US" sz="2800" dirty="0" smtClean="0"/>
              <a:t>Sherry, E. and </a:t>
            </a:r>
            <a:r>
              <a:rPr lang="en-US" sz="2800" dirty="0" err="1" smtClean="0"/>
              <a:t>Bokor</a:t>
            </a:r>
            <a:r>
              <a:rPr lang="en-US" sz="2800" dirty="0" smtClean="0"/>
              <a:t>, D. (1997). </a:t>
            </a:r>
            <a:r>
              <a:rPr lang="en-US" sz="2800" i="1" dirty="0" smtClean="0"/>
              <a:t>Sports Medicine – Problems and Practical Management</a:t>
            </a:r>
            <a:r>
              <a:rPr lang="en-US" sz="2800" dirty="0" smtClean="0"/>
              <a:t>. Greenwich Medical Media, London</a:t>
            </a:r>
          </a:p>
          <a:p>
            <a:pPr marL="653796" indent="-571500">
              <a:buClrTx/>
              <a:buFont typeface="+mj-lt"/>
              <a:buAutoNum type="romanLcPeriod"/>
            </a:pPr>
            <a:r>
              <a:rPr lang="en-US" sz="2800" dirty="0" smtClean="0"/>
              <a:t>Louis, S., David, W. and </a:t>
            </a:r>
            <a:r>
              <a:rPr lang="en-US" sz="2800" dirty="0" err="1" smtClean="0"/>
              <a:t>Selvadurai</a:t>
            </a:r>
            <a:r>
              <a:rPr lang="en-US" sz="2800" dirty="0" smtClean="0"/>
              <a:t>, G. (2010</a:t>
            </a:r>
            <a:r>
              <a:rPr lang="en-US" sz="2800" i="1" dirty="0" smtClean="0"/>
              <a:t>).  </a:t>
            </a:r>
            <a:r>
              <a:rPr lang="en-US" sz="2800" i="1" dirty="0" err="1" smtClean="0"/>
              <a:t>Apley’s</a:t>
            </a:r>
            <a:r>
              <a:rPr lang="en-US" sz="2800" i="1" dirty="0" smtClean="0"/>
              <a:t> System of </a:t>
            </a:r>
            <a:r>
              <a:rPr lang="en-US" sz="2800" i="1" dirty="0" err="1" smtClean="0"/>
              <a:t>Orthopaedics</a:t>
            </a:r>
            <a:r>
              <a:rPr lang="en-US" sz="2800" i="1" dirty="0" smtClean="0"/>
              <a:t> and Fractures</a:t>
            </a:r>
            <a:r>
              <a:rPr lang="en-US" sz="2800" dirty="0" smtClean="0"/>
              <a:t>, 8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Ed.</a:t>
            </a:r>
          </a:p>
        </p:txBody>
      </p:sp>
    </p:spTree>
    <p:extLst>
      <p:ext uri="{BB962C8B-B14F-4D97-AF65-F5344CB8AC3E}">
        <p14:creationId xmlns:p14="http://schemas.microsoft.com/office/powerpoint/2010/main" val="9030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/>
              </a:rPr>
              <a:t>WELCOME  TO THE COURSE!!!</a:t>
            </a:r>
            <a:endParaRPr lang="en-US" b="1" dirty="0">
              <a:effectLst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305800" cy="388620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dirty="0" smtClean="0"/>
              <a:t>Learn all you can…and make the world a better place than you found it!</a:t>
            </a:r>
          </a:p>
          <a:p>
            <a:pPr marL="0" lv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Let’s all cooperate to control </a:t>
            </a:r>
            <a:r>
              <a:rPr lang="en-US" dirty="0" smtClean="0">
                <a:solidFill>
                  <a:srgbClr val="FF0000"/>
                </a:solidFill>
              </a:rPr>
              <a:t>Covid-19: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Stay Safe…Stay at home.</a:t>
            </a:r>
          </a:p>
          <a:p>
            <a:pPr marL="0" lv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Let‘s </a:t>
            </a:r>
            <a:r>
              <a:rPr lang="en-US" dirty="0" smtClean="0">
                <a:solidFill>
                  <a:srgbClr val="FF0000"/>
                </a:solidFill>
              </a:rPr>
              <a:t>Practice </a:t>
            </a:r>
            <a:r>
              <a:rPr lang="en-US" dirty="0" smtClean="0">
                <a:solidFill>
                  <a:srgbClr val="FF0000"/>
                </a:solidFill>
              </a:rPr>
              <a:t>the guidelines recommended by WHO, CDC and GOK</a:t>
            </a:r>
          </a:p>
          <a:p>
            <a:pPr marL="0" lv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860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5410200" cy="1036638"/>
          </a:xfrm>
        </p:spPr>
        <p:txBody>
          <a:bodyPr/>
          <a:lstStyle/>
          <a:p>
            <a:r>
              <a:rPr lang="en-US" sz="4000" b="1" u="sng" dirty="0" smtClean="0">
                <a:effectLst/>
              </a:rPr>
              <a:t>Pre-Requisites</a:t>
            </a:r>
            <a:r>
              <a:rPr lang="en-US" dirty="0" smtClean="0">
                <a:effectLst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8"/>
            <a:ext cx="8305800" cy="2925762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the Human Body</a:t>
            </a:r>
          </a:p>
          <a:p>
            <a:r>
              <a:rPr lang="en-US" dirty="0" smtClean="0"/>
              <a:t>Physiology of Human Body</a:t>
            </a:r>
          </a:p>
          <a:p>
            <a:r>
              <a:rPr lang="en-US" dirty="0" smtClean="0"/>
              <a:t>Traumatology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0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Module Competence: 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module is designed to enable the </a:t>
            </a:r>
            <a:r>
              <a:rPr lang="en-US" dirty="0" smtClean="0"/>
              <a:t>learner identify and manage trauma conditions</a:t>
            </a:r>
          </a:p>
          <a:p>
            <a:pPr marL="82296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Module Outcomes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the end of this module, the learner should: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Manage Injuries of the Upper Limb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>
                <a:latin typeface="+mj-lt"/>
              </a:rPr>
              <a:t>Manage Injuries of the Lower Limb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>
                <a:latin typeface="+mj-lt"/>
              </a:rPr>
              <a:t>Manage Injuries of the Head, Chest and Spine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>
                <a:latin typeface="+mj-lt"/>
              </a:rPr>
              <a:t>Manage Joint and Soft </a:t>
            </a:r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issue Injuries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921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6629400" cy="1036638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effectLst/>
              </a:rPr>
              <a:t>Module Units </a:t>
            </a:r>
            <a:endParaRPr lang="en-US" sz="3600" b="1" u="sng" dirty="0"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647811"/>
              </p:ext>
            </p:extLst>
          </p:nvPr>
        </p:nvGraphicFramePr>
        <p:xfrm>
          <a:off x="228600" y="1338985"/>
          <a:ext cx="8763000" cy="419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414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S/NO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2400" dirty="0" smtClean="0"/>
                        <a:t>UNIT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THEORY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PRACTICAL</a:t>
                      </a:r>
                    </a:p>
                    <a:p>
                      <a:r>
                        <a:rPr lang="en-US" dirty="0" smtClean="0"/>
                        <a:t>HOURS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44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Fractures</a:t>
                      </a:r>
                      <a:r>
                        <a:rPr lang="en-US" sz="2800" baseline="0" dirty="0" smtClean="0"/>
                        <a:t> of Upper Extremities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04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44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Fractures</a:t>
                      </a:r>
                      <a:r>
                        <a:rPr lang="en-US" sz="2800" baseline="0" dirty="0" smtClean="0"/>
                        <a:t> of Lower Extremities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04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44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Injuries</a:t>
                      </a:r>
                      <a:r>
                        <a:rPr lang="en-US" sz="2800" baseline="0" dirty="0" smtClean="0"/>
                        <a:t> of Head, Ribs and Spine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02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44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Joints</a:t>
                      </a:r>
                      <a:r>
                        <a:rPr lang="en-US" sz="2800" baseline="0" dirty="0" smtClean="0"/>
                        <a:t> and Soft Tissue Injuries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02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861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TOTAL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48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12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35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248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3600" b="1" u="sng" dirty="0"/>
              <a:t>1</a:t>
            </a:r>
            <a:r>
              <a:rPr lang="en-US" sz="3600" b="1" u="sng" dirty="0" smtClean="0"/>
              <a:t>. Fractures of the Upper Extremity</a:t>
            </a:r>
          </a:p>
          <a:p>
            <a:r>
              <a:rPr lang="en-US" dirty="0" smtClean="0"/>
              <a:t>Shoulder Girdle</a:t>
            </a:r>
          </a:p>
          <a:p>
            <a:r>
              <a:rPr lang="en-US" dirty="0" smtClean="0"/>
              <a:t>Scapula</a:t>
            </a:r>
          </a:p>
          <a:p>
            <a:r>
              <a:rPr lang="en-US" dirty="0" smtClean="0"/>
              <a:t>Clavicle</a:t>
            </a:r>
          </a:p>
          <a:p>
            <a:r>
              <a:rPr lang="en-US" dirty="0" err="1" smtClean="0"/>
              <a:t>Humerus</a:t>
            </a:r>
            <a:endParaRPr lang="en-US" dirty="0" smtClean="0"/>
          </a:p>
          <a:p>
            <a:r>
              <a:rPr lang="en-US" dirty="0" smtClean="0"/>
              <a:t>Radius </a:t>
            </a:r>
          </a:p>
          <a:p>
            <a:r>
              <a:rPr lang="en-US" dirty="0" smtClean="0"/>
              <a:t>Ulna</a:t>
            </a:r>
          </a:p>
          <a:p>
            <a:r>
              <a:rPr lang="en-US" dirty="0" smtClean="0"/>
              <a:t>Carpals</a:t>
            </a:r>
          </a:p>
          <a:p>
            <a:r>
              <a:rPr lang="en-US" dirty="0" smtClean="0"/>
              <a:t>Metacarpals</a:t>
            </a:r>
          </a:p>
          <a:p>
            <a:r>
              <a:rPr lang="en-US" dirty="0" smtClean="0"/>
              <a:t>Phalanges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93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8768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3600" b="1" u="sng" dirty="0"/>
              <a:t>2</a:t>
            </a:r>
            <a:r>
              <a:rPr lang="en-US" sz="3600" b="1" u="sng" dirty="0" smtClean="0"/>
              <a:t>. Fractures of the Lower Extremity</a:t>
            </a:r>
          </a:p>
          <a:p>
            <a:r>
              <a:rPr lang="en-US" dirty="0" smtClean="0"/>
              <a:t>Pelvic Girdle</a:t>
            </a:r>
          </a:p>
          <a:p>
            <a:r>
              <a:rPr lang="en-US" dirty="0" smtClean="0"/>
              <a:t>Femur</a:t>
            </a:r>
          </a:p>
          <a:p>
            <a:r>
              <a:rPr lang="en-US" dirty="0" smtClean="0"/>
              <a:t>Patella</a:t>
            </a:r>
          </a:p>
          <a:p>
            <a:r>
              <a:rPr lang="en-US" dirty="0" smtClean="0"/>
              <a:t>Tibia/Fibula</a:t>
            </a:r>
          </a:p>
          <a:p>
            <a:r>
              <a:rPr lang="en-US" dirty="0" smtClean="0"/>
              <a:t>Tarsals</a:t>
            </a:r>
          </a:p>
          <a:p>
            <a:r>
              <a:rPr lang="en-US" dirty="0" smtClean="0"/>
              <a:t>Metatarsals</a:t>
            </a:r>
          </a:p>
          <a:p>
            <a:r>
              <a:rPr lang="en-US" dirty="0" smtClean="0"/>
              <a:t>Phalanges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7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10600" cy="5181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3600" b="1" u="sng" dirty="0" smtClean="0"/>
              <a:t>3. Injuries of the Head</a:t>
            </a:r>
            <a:r>
              <a:rPr lang="en-US" sz="3600" b="1" u="sng" dirty="0"/>
              <a:t>, </a:t>
            </a:r>
            <a:r>
              <a:rPr lang="en-US" sz="3600" b="1" u="sng" dirty="0" smtClean="0"/>
              <a:t>Ribs and Spine</a:t>
            </a:r>
          </a:p>
          <a:p>
            <a:r>
              <a:rPr lang="en-US" sz="3600" dirty="0" smtClean="0"/>
              <a:t>Head Injuries</a:t>
            </a:r>
          </a:p>
          <a:p>
            <a:r>
              <a:rPr lang="en-US" sz="3600" dirty="0" smtClean="0"/>
              <a:t>Vertebral Bones fractures;</a:t>
            </a:r>
          </a:p>
          <a:p>
            <a:pPr lvl="1"/>
            <a:r>
              <a:rPr lang="en-US" sz="3200" dirty="0" smtClean="0"/>
              <a:t>Dislocations of intra-vertebral bones</a:t>
            </a:r>
          </a:p>
          <a:p>
            <a:pPr lvl="1"/>
            <a:r>
              <a:rPr lang="en-US" sz="3200" dirty="0" smtClean="0"/>
              <a:t>Ruptures of the discs</a:t>
            </a:r>
          </a:p>
          <a:p>
            <a:pPr lvl="1"/>
            <a:r>
              <a:rPr lang="en-US" sz="3200" dirty="0" smtClean="0"/>
              <a:t>Ligamentous tears</a:t>
            </a:r>
          </a:p>
          <a:p>
            <a:r>
              <a:rPr lang="en-US" sz="3600" dirty="0" smtClean="0"/>
              <a:t>Injuries of the Spinal Cord</a:t>
            </a:r>
          </a:p>
          <a:p>
            <a:r>
              <a:rPr lang="en-US" sz="3600" dirty="0" smtClean="0"/>
              <a:t>Rib </a:t>
            </a:r>
            <a:r>
              <a:rPr lang="en-US" sz="3600" dirty="0"/>
              <a:t>Fractures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562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82000" cy="6019800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sz="3600" b="1" u="sng" dirty="0"/>
              <a:t>4</a:t>
            </a:r>
            <a:r>
              <a:rPr lang="en-US" sz="3600" b="1" u="sng" dirty="0" smtClean="0"/>
              <a:t>. Joint and Soft Tissue Injuries</a:t>
            </a:r>
          </a:p>
          <a:p>
            <a:r>
              <a:rPr lang="en-US" sz="3600" dirty="0" smtClean="0"/>
              <a:t>Dislocations</a:t>
            </a:r>
          </a:p>
          <a:p>
            <a:r>
              <a:rPr lang="en-US" sz="3600" dirty="0" smtClean="0"/>
              <a:t>Strain</a:t>
            </a:r>
          </a:p>
          <a:p>
            <a:r>
              <a:rPr lang="en-US" sz="3600" dirty="0" smtClean="0"/>
              <a:t>Sprains</a:t>
            </a:r>
          </a:p>
          <a:p>
            <a:r>
              <a:rPr lang="en-US" sz="3600" dirty="0" smtClean="0"/>
              <a:t>Subluxation</a:t>
            </a:r>
          </a:p>
          <a:p>
            <a:r>
              <a:rPr lang="en-US" sz="3600" dirty="0" smtClean="0"/>
              <a:t>Ligament and Tendon Injuries</a:t>
            </a:r>
          </a:p>
          <a:p>
            <a:r>
              <a:rPr lang="en-US" sz="3600" dirty="0" smtClean="0"/>
              <a:t>Neurovascular injuries</a:t>
            </a:r>
          </a:p>
          <a:p>
            <a:r>
              <a:rPr lang="en-US" sz="3600" dirty="0" smtClean="0"/>
              <a:t>Contusions</a:t>
            </a:r>
          </a:p>
          <a:p>
            <a:r>
              <a:rPr lang="en-US" sz="3600" dirty="0" smtClean="0"/>
              <a:t>Lacerations</a:t>
            </a:r>
          </a:p>
          <a:p>
            <a:r>
              <a:rPr lang="en-US" sz="3600" dirty="0" smtClean="0"/>
              <a:t>Muscle Tears</a:t>
            </a:r>
          </a:p>
        </p:txBody>
      </p:sp>
    </p:spTree>
    <p:extLst>
      <p:ext uri="{BB962C8B-B14F-4D97-AF65-F5344CB8AC3E}">
        <p14:creationId xmlns:p14="http://schemas.microsoft.com/office/powerpoint/2010/main" val="244238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effectLst/>
              </a:rPr>
              <a:t>Teaching </a:t>
            </a:r>
            <a:r>
              <a:rPr lang="en-US" sz="4000" b="1" u="sng" dirty="0" smtClean="0">
                <a:effectLst/>
              </a:rPr>
              <a:t>Strategies</a:t>
            </a:r>
            <a:endParaRPr lang="en-US" sz="4000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895600"/>
          </a:xfrm>
        </p:spPr>
        <p:txBody>
          <a:bodyPr/>
          <a:lstStyle/>
          <a:p>
            <a:pPr lvl="0"/>
            <a:r>
              <a:rPr lang="en-US" dirty="0" smtClean="0"/>
              <a:t>Interactive/Modified </a:t>
            </a:r>
            <a:r>
              <a:rPr lang="en-US" dirty="0"/>
              <a:t>Lectures, </a:t>
            </a:r>
            <a:endParaRPr lang="en-US" dirty="0" smtClean="0"/>
          </a:p>
          <a:p>
            <a:pPr lvl="0"/>
            <a:r>
              <a:rPr lang="en-US" dirty="0" smtClean="0"/>
              <a:t>Small </a:t>
            </a:r>
            <a:r>
              <a:rPr lang="en-US" dirty="0"/>
              <a:t>G</a:t>
            </a:r>
            <a:r>
              <a:rPr lang="en-US" dirty="0" smtClean="0"/>
              <a:t>roup </a:t>
            </a:r>
            <a:r>
              <a:rPr lang="en-US" dirty="0"/>
              <a:t>D</a:t>
            </a:r>
            <a:r>
              <a:rPr lang="en-US" dirty="0" smtClean="0"/>
              <a:t>emonstrations</a:t>
            </a:r>
            <a:r>
              <a:rPr lang="en-US" dirty="0"/>
              <a:t>, </a:t>
            </a:r>
            <a:endParaRPr lang="en-US" dirty="0" smtClean="0"/>
          </a:p>
          <a:p>
            <a:pPr lvl="0"/>
            <a:r>
              <a:rPr lang="en-US" dirty="0"/>
              <a:t>V</a:t>
            </a:r>
            <a:r>
              <a:rPr lang="en-US" dirty="0" smtClean="0"/>
              <a:t>ideo Interactions,</a:t>
            </a:r>
          </a:p>
          <a:p>
            <a:pPr lvl="0"/>
            <a:r>
              <a:rPr lang="en-US" dirty="0" smtClean="0"/>
              <a:t>Small Group Discussions</a:t>
            </a:r>
          </a:p>
        </p:txBody>
      </p:sp>
    </p:spTree>
    <p:extLst>
      <p:ext uri="{BB962C8B-B14F-4D97-AF65-F5344CB8AC3E}">
        <p14:creationId xmlns:p14="http://schemas.microsoft.com/office/powerpoint/2010/main" val="45575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485</Words>
  <Application>Microsoft Office PowerPoint</Application>
  <PresentationFormat>On-screen Show (4:3)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Gill Sans MT</vt:lpstr>
      <vt:lpstr>Verdana</vt:lpstr>
      <vt:lpstr>Wingdings 2</vt:lpstr>
      <vt:lpstr>1_Solstice</vt:lpstr>
      <vt:lpstr>TRAUMATOLOGY II (TRM 306) Module 21</vt:lpstr>
      <vt:lpstr>Pre-Requisites </vt:lpstr>
      <vt:lpstr>PowerPoint Presentation</vt:lpstr>
      <vt:lpstr>Module Units </vt:lpstr>
      <vt:lpstr>PowerPoint Presentation</vt:lpstr>
      <vt:lpstr>PowerPoint Presentation</vt:lpstr>
      <vt:lpstr>PowerPoint Presentation</vt:lpstr>
      <vt:lpstr>PowerPoint Presentation</vt:lpstr>
      <vt:lpstr>Teaching Strategies</vt:lpstr>
      <vt:lpstr>Training/Learning Resources</vt:lpstr>
      <vt:lpstr>Assessment Strategies</vt:lpstr>
      <vt:lpstr>PowerPoint Presentation</vt:lpstr>
      <vt:lpstr>WELCOME  TO THE COURSE!!!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TRAUMATOLOGY I (TRM 203)</dc:title>
  <dc:creator>Evans</dc:creator>
  <cp:lastModifiedBy>Mr. Koros E.K</cp:lastModifiedBy>
  <cp:revision>32</cp:revision>
  <dcterms:created xsi:type="dcterms:W3CDTF">2019-09-02T06:55:59Z</dcterms:created>
  <dcterms:modified xsi:type="dcterms:W3CDTF">2020-03-24T17:15:52Z</dcterms:modified>
</cp:coreProperties>
</file>