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1.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Slides/notesSlide2.xml" ContentType="application/vnd.openxmlformats-officedocument.presentationml.notes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Slides/notesSlide3.xml" ContentType="application/vnd.openxmlformats-officedocument.presentationml.notes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84" autoAdjust="0"/>
    <p:restoredTop sz="94524" autoAdjust="0"/>
  </p:normalViewPr>
  <p:slideViewPr>
    <p:cSldViewPr>
      <p:cViewPr varScale="1">
        <p:scale>
          <a:sx n="69" d="100"/>
          <a:sy n="69" d="100"/>
        </p:scale>
        <p:origin x="-906" y="-108"/>
      </p:cViewPr>
      <p:guideLst>
        <p:guide orient="horz" pos="2160"/>
        <p:guide pos="2880"/>
      </p:guideLst>
    </p:cSldViewPr>
  </p:slideViewPr>
  <p:outlineViewPr>
    <p:cViewPr>
      <p:scale>
        <a:sx n="33" d="100"/>
        <a:sy n="33" d="100"/>
      </p:scale>
      <p:origin x="24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tableStyles" Target="tableStyles.xml"/><Relationship Id="rId116" Type="http://schemas.openxmlformats.org/officeDocument/2006/relationships/presProps" Target="presProps.xml"/><Relationship Id="rId117" Type="http://schemas.openxmlformats.org/officeDocument/2006/relationships/viewProps" Target="viewProps.xml"/><Relationship Id="rId1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77" name=""/>
        <p:cNvGrpSpPr/>
        <p:nvPr/>
      </p:nvGrpSpPr>
      <p:grpSpPr>
        <a:xfrm>
          <a:off x="0" y="0"/>
          <a:ext cx="0" cy="0"/>
          <a:chOff x="0" y="0"/>
          <a:chExt cx="0" cy="0"/>
        </a:xfrm>
      </p:grpSpPr>
      <p:sp>
        <p:nvSpPr>
          <p:cNvPr id="104895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GB"/>
          </a:p>
        </p:txBody>
      </p:sp>
      <p:sp>
        <p:nvSpPr>
          <p:cNvPr id="104895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BD8FE29D-8568-4595-AB48-24DCE5FA3793}" type="datetimeFigureOut">
              <a:rPr lang="en-GB" smtClean="0"/>
              <a:t>28/01/2018</a:t>
            </a:fld>
            <a:endParaRPr lang="en-GB"/>
          </a:p>
        </p:txBody>
      </p:sp>
      <p:sp>
        <p:nvSpPr>
          <p:cNvPr id="104895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GB"/>
          </a:p>
        </p:txBody>
      </p:sp>
      <p:sp>
        <p:nvSpPr>
          <p:cNvPr id="1048956"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04895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GB"/>
          </a:p>
        </p:txBody>
      </p:sp>
      <p:sp>
        <p:nvSpPr>
          <p:cNvPr id="104895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34FF8F3F-C5C5-4680-9349-2B2DD0E54468}" type="slidenum">
              <a:rPr lang="en-GB" smtClean="0"/>
              <a:t>‹#›</a:t>
            </a:fld>
            <a:endParaRPr lang="en-GB"/>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612" name="Slide Image Placeholder 1"/>
          <p:cNvSpPr>
            <a:spLocks noChangeAspect="1" noRot="1" noGrp="1"/>
          </p:cNvSpPr>
          <p:nvPr>
            <p:ph type="sldImg"/>
          </p:nvPr>
        </p:nvSpPr>
        <p:spPr/>
      </p:sp>
      <p:sp>
        <p:nvSpPr>
          <p:cNvPr id="1048613" name="Notes Placeholder 2"/>
          <p:cNvSpPr>
            <a:spLocks noGrp="1"/>
          </p:cNvSpPr>
          <p:nvPr>
            <p:ph type="body" idx="1"/>
          </p:nvPr>
        </p:nvSpPr>
        <p:spPr/>
        <p:txBody>
          <a:bodyPr>
            <a:normAutofit/>
          </a:bodyPr>
          <a:p>
            <a:r>
              <a:rPr dirty="0" lang="en-GB" smtClean="0">
                <a:latin typeface="Times New Roman" pitchFamily="18" charset="0"/>
                <a:cs typeface="Times New Roman" pitchFamily="18" charset="0"/>
              </a:rPr>
              <a:t>Triage is an advanced skill that requires  training to be able to classify different illnesses and injuries to ensure that patients most in need of care promptly receive it.</a:t>
            </a:r>
            <a:endParaRPr dirty="0" lang="en-GB"/>
          </a:p>
        </p:txBody>
      </p:sp>
      <p:sp>
        <p:nvSpPr>
          <p:cNvPr id="1048614" name="Slide Number Placeholder 3"/>
          <p:cNvSpPr>
            <a:spLocks noGrp="1"/>
          </p:cNvSpPr>
          <p:nvPr>
            <p:ph type="sldNum" sz="quarter" idx="10"/>
          </p:nvPr>
        </p:nvSpPr>
        <p:spPr/>
        <p:txBody>
          <a:bodyPr/>
          <a:p>
            <a:fld id="{34FF8F3F-C5C5-4680-9349-2B2DD0E54468}" type="slidenum">
              <a:rPr lang="en-GB" smtClean="0"/>
              <a:t>7</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72" name="Slide Image Placeholder 1"/>
          <p:cNvSpPr>
            <a:spLocks noChangeAspect="1" noRot="1" noGrp="1"/>
          </p:cNvSpPr>
          <p:nvPr>
            <p:ph type="sldImg"/>
          </p:nvPr>
        </p:nvSpPr>
        <p:spPr/>
      </p:sp>
      <p:sp>
        <p:nvSpPr>
          <p:cNvPr id="1048673" name="Notes Placeholder 2"/>
          <p:cNvSpPr>
            <a:spLocks noGrp="1"/>
          </p:cNvSpPr>
          <p:nvPr>
            <p:ph type="body" idx="1"/>
          </p:nvPr>
        </p:nvSpPr>
        <p:spPr/>
        <p:txBody>
          <a:bodyPr>
            <a:normAutofit/>
          </a:bodyPr>
          <a:p>
            <a:r>
              <a:rPr dirty="0" lang="en-GB" smtClean="0"/>
              <a:t>Upper airway obstruction has a number of causes</a:t>
            </a:r>
            <a:endParaRPr dirty="0" lang="en-GB"/>
          </a:p>
        </p:txBody>
      </p:sp>
      <p:sp>
        <p:nvSpPr>
          <p:cNvPr id="1048674" name="Slide Number Placeholder 3"/>
          <p:cNvSpPr>
            <a:spLocks noGrp="1"/>
          </p:cNvSpPr>
          <p:nvPr>
            <p:ph type="sldNum" sz="quarter" idx="10"/>
          </p:nvPr>
        </p:nvSpPr>
        <p:spPr/>
        <p:txBody>
          <a:bodyPr/>
          <a:p>
            <a:fld id="{34FF8F3F-C5C5-4680-9349-2B2DD0E54468}" type="slidenum">
              <a:rPr lang="en-GB" smtClean="0"/>
              <a:t>31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725" name="Slide Image Placeholder 1"/>
          <p:cNvSpPr>
            <a:spLocks noChangeAspect="1" noRot="1" noGrp="1"/>
          </p:cNvSpPr>
          <p:nvPr>
            <p:ph type="sldImg"/>
          </p:nvPr>
        </p:nvSpPr>
        <p:spPr/>
      </p:sp>
      <p:sp>
        <p:nvSpPr>
          <p:cNvPr id="1048726" name="Notes Placeholder 2"/>
          <p:cNvSpPr>
            <a:spLocks noGrp="1"/>
          </p:cNvSpPr>
          <p:nvPr>
            <p:ph type="body" idx="1"/>
          </p:nvPr>
        </p:nvSpPr>
        <p:spPr/>
        <p:txBody>
          <a:bodyPr>
            <a:normAutofit/>
          </a:bodyPr>
          <a:p>
            <a:endParaRPr dirty="0" lang="en-GB" smtClean="0"/>
          </a:p>
          <a:p>
            <a:r>
              <a:rPr dirty="0" lang="en-GB" smtClean="0"/>
              <a:t>submersion in cold water. This is possible because of a decrease</a:t>
            </a:r>
          </a:p>
          <a:p>
            <a:r>
              <a:rPr dirty="0" lang="en-GB" smtClean="0"/>
              <a:t>in metabolic demands or the diving reflex.</a:t>
            </a:r>
            <a:endParaRPr dirty="0" lang="en-GB"/>
          </a:p>
        </p:txBody>
      </p:sp>
      <p:sp>
        <p:nvSpPr>
          <p:cNvPr id="1048727" name="Slide Number Placeholder 3"/>
          <p:cNvSpPr>
            <a:spLocks noGrp="1"/>
          </p:cNvSpPr>
          <p:nvPr>
            <p:ph type="sldNum" sz="quarter" idx="10"/>
          </p:nvPr>
        </p:nvSpPr>
        <p:spPr/>
        <p:txBody>
          <a:bodyPr/>
          <a:p>
            <a:fld id="{34FF8F3F-C5C5-4680-9349-2B2DD0E54468}" type="slidenum">
              <a:rPr lang="en-GB" smtClean="0"/>
              <a:t>56</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5" name=""/>
        <p:cNvGrpSpPr/>
        <p:nvPr/>
      </p:nvGrpSpPr>
      <p:grpSpPr>
        <a:xfrm>
          <a:off x="0" y="0"/>
          <a:ext cx="0" cy="0"/>
          <a:chOff x="0" y="0"/>
          <a:chExt cx="0" cy="0"/>
        </a:xfrm>
      </p:grpSpPr>
      <p:sp>
        <p:nvSpPr>
          <p:cNvPr id="1048586" name="Title 13"/>
          <p:cNvSpPr>
            <a:spLocks noGrp="1"/>
          </p:cNvSpPr>
          <p:nvPr>
            <p:ph type="ctrTitle"/>
          </p:nvPr>
        </p:nvSpPr>
        <p:spPr>
          <a:xfrm>
            <a:off x="1432560" y="359898"/>
            <a:ext cx="7406640" cy="1472184"/>
          </a:xfrm>
        </p:spPr>
        <p:txBody>
          <a:bodyPr anchor="b"/>
          <a:lstStyle>
            <a:lvl1pPr algn="l"/>
          </a:lstStyle>
          <a:p>
            <a:r>
              <a:rPr kumimoji="0" lang="en-US" smtClean="0"/>
              <a:t>Click to edit Master title style</a:t>
            </a:r>
            <a:endParaRPr kumimoji="0" lang="en-US"/>
          </a:p>
        </p:txBody>
      </p:sp>
      <p:sp>
        <p:nvSpPr>
          <p:cNvPr id="1048587" name="Subtitle 21"/>
          <p:cNvSpPr>
            <a:spLocks noGrp="1"/>
          </p:cNvSpPr>
          <p:nvPr>
            <p:ph type="subTitle" idx="1"/>
          </p:nvPr>
        </p:nvSpPr>
        <p:spPr>
          <a:xfrm>
            <a:off x="1432560" y="1850064"/>
            <a:ext cx="7406640" cy="1752600"/>
          </a:xfrm>
        </p:spPr>
        <p:txBody>
          <a:bodyPr tIns="0"/>
          <a:lstStyle>
            <a:lvl1pPr algn="l" indent="0" marL="27432">
              <a:buNone/>
              <a:defRPr sz="2600">
                <a:solidFill>
                  <a:schemeClr val="tx2">
                    <a:shade val="30000"/>
                    <a:satMod val="150000"/>
                  </a:schemeClr>
                </a:solidFill>
              </a:defRPr>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kumimoji="0" lang="en-US" smtClean="0"/>
              <a:t>Click to edit Master subtitle style</a:t>
            </a:r>
            <a:endParaRPr kumimoji="0" lang="en-US"/>
          </a:p>
        </p:txBody>
      </p:sp>
      <p:sp>
        <p:nvSpPr>
          <p:cNvPr id="1048588" name="Date Placeholder 6"/>
          <p:cNvSpPr>
            <a:spLocks noGrp="1"/>
          </p:cNvSpPr>
          <p:nvPr>
            <p:ph type="dt" sz="half" idx="10"/>
          </p:nvPr>
        </p:nvSpPr>
        <p:spPr/>
        <p:txBody>
          <a:bodyPr/>
          <a:p>
            <a:fld id="{FB5F0E2F-81E5-4249-A123-380585DE1AB6}" type="datetimeFigureOut">
              <a:rPr lang="en-GB" smtClean="0"/>
              <a:t>28/01/2018</a:t>
            </a:fld>
            <a:endParaRPr lang="en-GB"/>
          </a:p>
        </p:txBody>
      </p:sp>
      <p:sp>
        <p:nvSpPr>
          <p:cNvPr id="1048589" name="Footer Placeholder 19"/>
          <p:cNvSpPr>
            <a:spLocks noGrp="1"/>
          </p:cNvSpPr>
          <p:nvPr>
            <p:ph type="ftr" sz="quarter" idx="11"/>
          </p:nvPr>
        </p:nvSpPr>
        <p:spPr/>
        <p:txBody>
          <a:bodyPr/>
          <a:p>
            <a:endParaRPr lang="en-GB"/>
          </a:p>
        </p:txBody>
      </p:sp>
      <p:sp>
        <p:nvSpPr>
          <p:cNvPr id="1048590" name="Slide Number Placeholder 9"/>
          <p:cNvSpPr>
            <a:spLocks noGrp="1"/>
          </p:cNvSpPr>
          <p:nvPr>
            <p:ph type="sldNum" sz="quarter" idx="12"/>
          </p:nvPr>
        </p:nvSpPr>
        <p:spPr/>
        <p:txBody>
          <a:bodyPr/>
          <a:p>
            <a:fld id="{3FDF7F44-48A3-4E63-94E2-8E8460CA6F34}" type="slidenum">
              <a:rPr lang="en-GB" smtClean="0"/>
              <a:t>‹#›</a:t>
            </a:fld>
            <a:endParaRPr lang="en-GB"/>
          </a:p>
        </p:txBody>
      </p:sp>
      <p:sp>
        <p:nvSpPr>
          <p:cNvPr id="1048591" name="Oval 7"/>
          <p:cNvSpPr/>
          <p:nvPr/>
        </p:nvSpPr>
        <p:spPr>
          <a:xfrm>
            <a:off x="921433" y="1413802"/>
            <a:ext cx="210312"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592" name="Oval 8"/>
          <p:cNvSpPr/>
          <p:nvPr/>
        </p:nvSpPr>
        <p:spPr>
          <a:xfrm>
            <a:off x="1157176" y="1345016"/>
            <a:ext cx="64008"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73" name=""/>
        <p:cNvGrpSpPr/>
        <p:nvPr/>
      </p:nvGrpSpPr>
      <p:grpSpPr>
        <a:xfrm>
          <a:off x="0" y="0"/>
          <a:ext cx="0" cy="0"/>
          <a:chOff x="0" y="0"/>
          <a:chExt cx="0" cy="0"/>
        </a:xfrm>
      </p:grpSpPr>
      <p:sp>
        <p:nvSpPr>
          <p:cNvPr id="1048929" name="Title 1"/>
          <p:cNvSpPr>
            <a:spLocks noGrp="1"/>
          </p:cNvSpPr>
          <p:nvPr>
            <p:ph type="title"/>
          </p:nvPr>
        </p:nvSpPr>
        <p:spPr/>
        <p:txBody>
          <a:bodyPr/>
          <a:p>
            <a:r>
              <a:rPr kumimoji="0" lang="en-US" smtClean="0"/>
              <a:t>Click to edit Master title style</a:t>
            </a:r>
            <a:endParaRPr kumimoji="0" lang="en-US"/>
          </a:p>
        </p:txBody>
      </p:sp>
      <p:sp>
        <p:nvSpPr>
          <p:cNvPr id="1048930" name="Vertical Text Placeholder 2"/>
          <p:cNvSpPr>
            <a:spLocks noGrp="1"/>
          </p:cNvSpPr>
          <p:nvPr>
            <p:ph type="body" orient="vert" idx="1"/>
          </p:nvPr>
        </p:nvSpPr>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31" name="Date Placeholder 3"/>
          <p:cNvSpPr>
            <a:spLocks noGrp="1"/>
          </p:cNvSpPr>
          <p:nvPr>
            <p:ph type="dt" sz="half" idx="10"/>
          </p:nvPr>
        </p:nvSpPr>
        <p:spPr/>
        <p:txBody>
          <a:bodyPr/>
          <a:p>
            <a:fld id="{FB5F0E2F-81E5-4249-A123-380585DE1AB6}" type="datetimeFigureOut">
              <a:rPr lang="en-GB" smtClean="0"/>
              <a:t>28/01/2018</a:t>
            </a:fld>
            <a:endParaRPr lang="en-GB"/>
          </a:p>
        </p:txBody>
      </p:sp>
      <p:sp>
        <p:nvSpPr>
          <p:cNvPr id="1048932" name="Footer Placeholder 4"/>
          <p:cNvSpPr>
            <a:spLocks noGrp="1"/>
          </p:cNvSpPr>
          <p:nvPr>
            <p:ph type="ftr" sz="quarter" idx="11"/>
          </p:nvPr>
        </p:nvSpPr>
        <p:spPr/>
        <p:txBody>
          <a:bodyPr/>
          <a:p>
            <a:endParaRPr lang="en-GB"/>
          </a:p>
        </p:txBody>
      </p:sp>
      <p:sp>
        <p:nvSpPr>
          <p:cNvPr id="1048933" name="Slide Number Placeholder 5"/>
          <p:cNvSpPr>
            <a:spLocks noGrp="1"/>
          </p:cNvSpPr>
          <p:nvPr>
            <p:ph type="sldNum" sz="quarter" idx="12"/>
          </p:nvPr>
        </p:nvSpPr>
        <p:spPr/>
        <p:txBody>
          <a:bodyPr/>
          <a:p>
            <a:fld id="{3FDF7F44-48A3-4E63-94E2-8E8460CA6F3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71" name=""/>
        <p:cNvGrpSpPr/>
        <p:nvPr/>
      </p:nvGrpSpPr>
      <p:grpSpPr>
        <a:xfrm>
          <a:off x="0" y="0"/>
          <a:ext cx="0" cy="0"/>
          <a:chOff x="0" y="0"/>
          <a:chExt cx="0" cy="0"/>
        </a:xfrm>
      </p:grpSpPr>
      <p:sp>
        <p:nvSpPr>
          <p:cNvPr id="1048915" name="Vertical Title 1"/>
          <p:cNvSpPr>
            <a:spLocks noGrp="1"/>
          </p:cNvSpPr>
          <p:nvPr>
            <p:ph type="title" orient="vert"/>
          </p:nvPr>
        </p:nvSpPr>
        <p:spPr>
          <a:xfrm>
            <a:off x="6858000" y="274639"/>
            <a:ext cx="1828800" cy="5851525"/>
          </a:xfrm>
        </p:spPr>
        <p:txBody>
          <a:bodyPr vert="eaVert"/>
          <a:p>
            <a:r>
              <a:rPr kumimoji="0" lang="en-US" smtClean="0"/>
              <a:t>Click to edit Master title style</a:t>
            </a:r>
            <a:endParaRPr kumimoji="0" lang="en-US"/>
          </a:p>
        </p:txBody>
      </p:sp>
      <p:sp>
        <p:nvSpPr>
          <p:cNvPr id="1048916" name="Vertical Text Placeholder 2"/>
          <p:cNvSpPr>
            <a:spLocks noGrp="1"/>
          </p:cNvSpPr>
          <p:nvPr>
            <p:ph type="body" orient="vert" idx="1"/>
          </p:nvPr>
        </p:nvSpPr>
        <p:spPr>
          <a:xfrm>
            <a:off x="1143000" y="274640"/>
            <a:ext cx="5562600" cy="5851525"/>
          </a:xfrm>
        </p:spPr>
        <p:txBody>
          <a:bodyPr vert="eaVert"/>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17" name="Date Placeholder 3"/>
          <p:cNvSpPr>
            <a:spLocks noGrp="1"/>
          </p:cNvSpPr>
          <p:nvPr>
            <p:ph type="dt" sz="half" idx="10"/>
          </p:nvPr>
        </p:nvSpPr>
        <p:spPr/>
        <p:txBody>
          <a:bodyPr/>
          <a:p>
            <a:fld id="{FB5F0E2F-81E5-4249-A123-380585DE1AB6}" type="datetimeFigureOut">
              <a:rPr lang="en-GB" smtClean="0"/>
              <a:t>28/01/2018</a:t>
            </a:fld>
            <a:endParaRPr lang="en-GB"/>
          </a:p>
        </p:txBody>
      </p:sp>
      <p:sp>
        <p:nvSpPr>
          <p:cNvPr id="1048918" name="Footer Placeholder 4"/>
          <p:cNvSpPr>
            <a:spLocks noGrp="1"/>
          </p:cNvSpPr>
          <p:nvPr>
            <p:ph type="ftr" sz="quarter" idx="11"/>
          </p:nvPr>
        </p:nvSpPr>
        <p:spPr/>
        <p:txBody>
          <a:bodyPr/>
          <a:p>
            <a:endParaRPr lang="en-GB"/>
          </a:p>
        </p:txBody>
      </p:sp>
      <p:sp>
        <p:nvSpPr>
          <p:cNvPr id="1048919" name="Slide Number Placeholder 5"/>
          <p:cNvSpPr>
            <a:spLocks noGrp="1"/>
          </p:cNvSpPr>
          <p:nvPr>
            <p:ph type="sldNum" sz="quarter" idx="12"/>
          </p:nvPr>
        </p:nvSpPr>
        <p:spPr/>
        <p:txBody>
          <a:bodyPr/>
          <a:p>
            <a:fld id="{3FDF7F44-48A3-4E63-94E2-8E8460CA6F34}" type="slidenum">
              <a:rPr lang="en-GB" smtClean="0"/>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61" name=""/>
        <p:cNvGrpSpPr/>
        <p:nvPr/>
      </p:nvGrpSpPr>
      <p:grpSpPr>
        <a:xfrm>
          <a:off x="0" y="0"/>
          <a:ext cx="0" cy="0"/>
          <a:chOff x="0" y="0"/>
          <a:chExt cx="0" cy="0"/>
        </a:xfrm>
      </p:grpSpPr>
      <p:sp>
        <p:nvSpPr>
          <p:cNvPr id="1048861"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862" name="Subtitle 2"/>
          <p:cNvSpPr>
            <a:spLocks noGrp="1"/>
          </p:cNvSpPr>
          <p:nvPr>
            <p:ph type="subTitle" idx="1"/>
          </p:nvPr>
        </p:nvSpPr>
        <p:spPr>
          <a:xfrm>
            <a:off x="1371600" y="3886200"/>
            <a:ext cx="64008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lang="en-US" smtClean="0"/>
              <a:t>Click to edit Master subtitle style</a:t>
            </a:r>
            <a:endParaRPr lang="en-US"/>
          </a:p>
        </p:txBody>
      </p:sp>
      <p:sp>
        <p:nvSpPr>
          <p:cNvPr id="1048863" name="Rectangle 4"/>
          <p:cNvSpPr>
            <a:spLocks noGrp="1" noChangeArrowheads="1"/>
          </p:cNvSpPr>
          <p:nvPr>
            <p:ph type="dt" sz="half" idx="10"/>
          </p:nvPr>
        </p:nvSpPr>
        <p:spPr/>
        <p:txBody>
          <a:bodyPr/>
          <a:p>
            <a:endParaRPr lang="en-US">
              <a:solidFill>
                <a:srgbClr val="000000"/>
              </a:solidFill>
            </a:endParaRPr>
          </a:p>
        </p:txBody>
      </p:sp>
      <p:sp>
        <p:nvSpPr>
          <p:cNvPr id="1048864" name="Rectangle 5"/>
          <p:cNvSpPr>
            <a:spLocks noGrp="1" noChangeArrowheads="1"/>
          </p:cNvSpPr>
          <p:nvPr>
            <p:ph type="ftr" sz="quarter" idx="11"/>
          </p:nvPr>
        </p:nvSpPr>
        <p:spPr/>
        <p:txBody>
          <a:bodyPr/>
          <a:p>
            <a:endParaRPr lang="en-US">
              <a:solidFill>
                <a:srgbClr val="000000"/>
              </a:solidFill>
            </a:endParaRPr>
          </a:p>
        </p:txBody>
      </p:sp>
      <p:sp>
        <p:nvSpPr>
          <p:cNvPr id="1048865" name="Rectangle 6"/>
          <p:cNvSpPr>
            <a:spLocks noGrp="1" noChangeArrowheads="1"/>
          </p:cNvSpPr>
          <p:nvPr>
            <p:ph type="sldNum" sz="quarter" idx="12"/>
          </p:nvPr>
        </p:nvSpPr>
        <p:spPr/>
        <p:txBody>
          <a:bodyPr/>
          <a:p>
            <a:fld id="{9331A827-A7B7-4CD6-9EFD-4DB6D1A0F13D}" type="slidenum">
              <a:rPr lang="en-US">
                <a:solidFill>
                  <a:srgbClr val="000000"/>
                </a:solidFill>
              </a:rPr>
              <a:t>‹#›</a:t>
            </a:fld>
            <a:endParaRPr lang="en-US">
              <a:solidFill>
                <a:srgbClr val="000000"/>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60" name=""/>
        <p:cNvGrpSpPr/>
        <p:nvPr/>
      </p:nvGrpSpPr>
      <p:grpSpPr>
        <a:xfrm>
          <a:off x="0" y="0"/>
          <a:ext cx="0" cy="0"/>
          <a:chOff x="0" y="0"/>
          <a:chExt cx="0" cy="0"/>
        </a:xfrm>
      </p:grpSpPr>
      <p:sp>
        <p:nvSpPr>
          <p:cNvPr id="1048856" name="Title 1"/>
          <p:cNvSpPr>
            <a:spLocks noGrp="1"/>
          </p:cNvSpPr>
          <p:nvPr>
            <p:ph type="title"/>
          </p:nvPr>
        </p:nvSpPr>
        <p:spPr/>
        <p:txBody>
          <a:bodyPr/>
          <a:p>
            <a:r>
              <a:rPr lang="en-US" smtClean="0"/>
              <a:t>Click to edit Master title style</a:t>
            </a:r>
            <a:endParaRPr lang="en-US"/>
          </a:p>
        </p:txBody>
      </p:sp>
      <p:sp>
        <p:nvSpPr>
          <p:cNvPr id="1048857"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58" name="Rectangle 4"/>
          <p:cNvSpPr>
            <a:spLocks noGrp="1" noChangeArrowheads="1"/>
          </p:cNvSpPr>
          <p:nvPr>
            <p:ph type="dt" sz="half" idx="10"/>
          </p:nvPr>
        </p:nvSpPr>
        <p:spPr/>
        <p:txBody>
          <a:bodyPr/>
          <a:p>
            <a:endParaRPr lang="en-US">
              <a:solidFill>
                <a:srgbClr val="000000"/>
              </a:solidFill>
            </a:endParaRPr>
          </a:p>
        </p:txBody>
      </p:sp>
      <p:sp>
        <p:nvSpPr>
          <p:cNvPr id="1048859" name="Rectangle 5"/>
          <p:cNvSpPr>
            <a:spLocks noGrp="1" noChangeArrowheads="1"/>
          </p:cNvSpPr>
          <p:nvPr>
            <p:ph type="ftr" sz="quarter" idx="11"/>
          </p:nvPr>
        </p:nvSpPr>
        <p:spPr/>
        <p:txBody>
          <a:bodyPr/>
          <a:p>
            <a:endParaRPr lang="en-US">
              <a:solidFill>
                <a:srgbClr val="000000"/>
              </a:solidFill>
            </a:endParaRPr>
          </a:p>
        </p:txBody>
      </p:sp>
      <p:sp>
        <p:nvSpPr>
          <p:cNvPr id="1048860" name="Rectangle 6"/>
          <p:cNvSpPr>
            <a:spLocks noGrp="1" noChangeArrowheads="1"/>
          </p:cNvSpPr>
          <p:nvPr>
            <p:ph type="sldNum" sz="quarter" idx="12"/>
          </p:nvPr>
        </p:nvSpPr>
        <p:spPr/>
        <p:txBody>
          <a:bodyPr/>
          <a:p>
            <a:fld id="{4CD51D4F-C129-47FF-97EF-200E9372DC9E}" type="slidenum">
              <a:rPr lang="en-US">
                <a:solidFill>
                  <a:srgbClr val="000000"/>
                </a:solidFill>
              </a:rPr>
              <a:t>‹#›</a:t>
            </a:fld>
            <a:endParaRPr lang="en-US">
              <a:solidFill>
                <a:srgbClr val="000000"/>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6" name=""/>
        <p:cNvGrpSpPr/>
        <p:nvPr/>
      </p:nvGrpSpPr>
      <p:grpSpPr>
        <a:xfrm>
          <a:off x="0" y="0"/>
          <a:ext cx="0" cy="0"/>
          <a:chOff x="0" y="0"/>
          <a:chExt cx="0" cy="0"/>
        </a:xfrm>
      </p:grpSpPr>
      <p:sp>
        <p:nvSpPr>
          <p:cNvPr id="1048888"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889" name="Text Placeholder 2"/>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lang="en-US" smtClean="0"/>
              <a:t>Click to edit Master text styles</a:t>
            </a:r>
          </a:p>
        </p:txBody>
      </p:sp>
      <p:sp>
        <p:nvSpPr>
          <p:cNvPr id="1048890" name="Rectangle 4"/>
          <p:cNvSpPr>
            <a:spLocks noGrp="1" noChangeArrowheads="1"/>
          </p:cNvSpPr>
          <p:nvPr>
            <p:ph type="dt" sz="half" idx="10"/>
          </p:nvPr>
        </p:nvSpPr>
        <p:spPr/>
        <p:txBody>
          <a:bodyPr/>
          <a:p>
            <a:endParaRPr lang="en-US">
              <a:solidFill>
                <a:srgbClr val="000000"/>
              </a:solidFill>
            </a:endParaRPr>
          </a:p>
        </p:txBody>
      </p:sp>
      <p:sp>
        <p:nvSpPr>
          <p:cNvPr id="1048891" name="Rectangle 5"/>
          <p:cNvSpPr>
            <a:spLocks noGrp="1" noChangeArrowheads="1"/>
          </p:cNvSpPr>
          <p:nvPr>
            <p:ph type="ftr" sz="quarter" idx="11"/>
          </p:nvPr>
        </p:nvSpPr>
        <p:spPr/>
        <p:txBody>
          <a:bodyPr/>
          <a:p>
            <a:endParaRPr lang="en-US">
              <a:solidFill>
                <a:srgbClr val="000000"/>
              </a:solidFill>
            </a:endParaRPr>
          </a:p>
        </p:txBody>
      </p:sp>
      <p:sp>
        <p:nvSpPr>
          <p:cNvPr id="1048892" name="Rectangle 6"/>
          <p:cNvSpPr>
            <a:spLocks noGrp="1" noChangeArrowheads="1"/>
          </p:cNvSpPr>
          <p:nvPr>
            <p:ph type="sldNum" sz="quarter" idx="12"/>
          </p:nvPr>
        </p:nvSpPr>
        <p:spPr/>
        <p:txBody>
          <a:bodyPr/>
          <a:p>
            <a:fld id="{3125D200-83CA-42D6-BAFE-912216EEDF79}" type="slidenum">
              <a:rPr lang="en-US">
                <a:solidFill>
                  <a:srgbClr val="000000"/>
                </a:solidFill>
              </a:rPr>
              <a:t>‹#›</a:t>
            </a:fld>
            <a:endParaRPr lang="en-US">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65" name=""/>
        <p:cNvGrpSpPr/>
        <p:nvPr/>
      </p:nvGrpSpPr>
      <p:grpSpPr>
        <a:xfrm>
          <a:off x="0" y="0"/>
          <a:ext cx="0" cy="0"/>
          <a:chOff x="0" y="0"/>
          <a:chExt cx="0" cy="0"/>
        </a:xfrm>
      </p:grpSpPr>
      <p:sp>
        <p:nvSpPr>
          <p:cNvPr id="1048882" name="Title 1"/>
          <p:cNvSpPr>
            <a:spLocks noGrp="1"/>
          </p:cNvSpPr>
          <p:nvPr>
            <p:ph type="title"/>
          </p:nvPr>
        </p:nvSpPr>
        <p:spPr/>
        <p:txBody>
          <a:bodyPr/>
          <a:p>
            <a:r>
              <a:rPr lang="en-US" smtClean="0"/>
              <a:t>Click to edit Master title style</a:t>
            </a:r>
            <a:endParaRPr lang="en-US"/>
          </a:p>
        </p:txBody>
      </p:sp>
      <p:sp>
        <p:nvSpPr>
          <p:cNvPr id="104888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8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85" name="Rectangle 4"/>
          <p:cNvSpPr>
            <a:spLocks noGrp="1" noChangeArrowheads="1"/>
          </p:cNvSpPr>
          <p:nvPr>
            <p:ph type="dt" sz="half" idx="10"/>
          </p:nvPr>
        </p:nvSpPr>
        <p:spPr/>
        <p:txBody>
          <a:bodyPr/>
          <a:p>
            <a:endParaRPr lang="en-US">
              <a:solidFill>
                <a:srgbClr val="000000"/>
              </a:solidFill>
            </a:endParaRPr>
          </a:p>
        </p:txBody>
      </p:sp>
      <p:sp>
        <p:nvSpPr>
          <p:cNvPr id="1048886" name="Rectangle 5"/>
          <p:cNvSpPr>
            <a:spLocks noGrp="1" noChangeArrowheads="1"/>
          </p:cNvSpPr>
          <p:nvPr>
            <p:ph type="ftr" sz="quarter" idx="11"/>
          </p:nvPr>
        </p:nvSpPr>
        <p:spPr/>
        <p:txBody>
          <a:bodyPr/>
          <a:p>
            <a:endParaRPr lang="en-US">
              <a:solidFill>
                <a:srgbClr val="000000"/>
              </a:solidFill>
            </a:endParaRPr>
          </a:p>
        </p:txBody>
      </p:sp>
      <p:sp>
        <p:nvSpPr>
          <p:cNvPr id="1048887" name="Rectangle 6"/>
          <p:cNvSpPr>
            <a:spLocks noGrp="1" noChangeArrowheads="1"/>
          </p:cNvSpPr>
          <p:nvPr>
            <p:ph type="sldNum" sz="quarter" idx="12"/>
          </p:nvPr>
        </p:nvSpPr>
        <p:spPr/>
        <p:txBody>
          <a:bodyPr/>
          <a:p>
            <a:fld id="{B17E7ACE-1418-4FFB-BCB6-BC257F186215}" type="slidenum">
              <a:rPr lang="en-US">
                <a:solidFill>
                  <a:srgbClr val="000000"/>
                </a:solidFill>
              </a:rPr>
              <a:t>‹#›</a:t>
            </a:fld>
            <a:endParaRPr lang="en-US">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69" name=""/>
        <p:cNvGrpSpPr/>
        <p:nvPr/>
      </p:nvGrpSpPr>
      <p:grpSpPr>
        <a:xfrm>
          <a:off x="0" y="0"/>
          <a:ext cx="0" cy="0"/>
          <a:chOff x="0" y="0"/>
          <a:chExt cx="0" cy="0"/>
        </a:xfrm>
      </p:grpSpPr>
      <p:sp>
        <p:nvSpPr>
          <p:cNvPr id="1048903" name="Title 1"/>
          <p:cNvSpPr>
            <a:spLocks noGrp="1"/>
          </p:cNvSpPr>
          <p:nvPr>
            <p:ph type="title"/>
          </p:nvPr>
        </p:nvSpPr>
        <p:spPr>
          <a:xfrm>
            <a:off x="457200" y="274638"/>
            <a:ext cx="8229600" cy="1143000"/>
          </a:xfrm>
        </p:spPr>
        <p:txBody>
          <a:bodyPr/>
          <a:p>
            <a:r>
              <a:rPr lang="en-US" smtClean="0"/>
              <a:t>Click to edit Master title style</a:t>
            </a:r>
            <a:endParaRPr lang="en-US"/>
          </a:p>
        </p:txBody>
      </p:sp>
      <p:sp>
        <p:nvSpPr>
          <p:cNvPr id="104890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0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0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0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08" name="Rectangle 4"/>
          <p:cNvSpPr>
            <a:spLocks noGrp="1" noChangeArrowheads="1"/>
          </p:cNvSpPr>
          <p:nvPr>
            <p:ph type="dt" sz="half" idx="10"/>
          </p:nvPr>
        </p:nvSpPr>
        <p:spPr/>
        <p:txBody>
          <a:bodyPr/>
          <a:p>
            <a:endParaRPr lang="en-US">
              <a:solidFill>
                <a:srgbClr val="000000"/>
              </a:solidFill>
            </a:endParaRPr>
          </a:p>
        </p:txBody>
      </p:sp>
      <p:sp>
        <p:nvSpPr>
          <p:cNvPr id="1048909" name="Rectangle 5"/>
          <p:cNvSpPr>
            <a:spLocks noGrp="1" noChangeArrowheads="1"/>
          </p:cNvSpPr>
          <p:nvPr>
            <p:ph type="ftr" sz="quarter" idx="11"/>
          </p:nvPr>
        </p:nvSpPr>
        <p:spPr/>
        <p:txBody>
          <a:bodyPr/>
          <a:p>
            <a:endParaRPr lang="en-US">
              <a:solidFill>
                <a:srgbClr val="000000"/>
              </a:solidFill>
            </a:endParaRPr>
          </a:p>
        </p:txBody>
      </p:sp>
      <p:sp>
        <p:nvSpPr>
          <p:cNvPr id="1048910" name="Rectangle 6"/>
          <p:cNvSpPr>
            <a:spLocks noGrp="1" noChangeArrowheads="1"/>
          </p:cNvSpPr>
          <p:nvPr>
            <p:ph type="sldNum" sz="quarter" idx="12"/>
          </p:nvPr>
        </p:nvSpPr>
        <p:spPr/>
        <p:txBody>
          <a:bodyPr/>
          <a:p>
            <a:fld id="{63D1EA5D-4E78-4FEA-A733-DC5D8289EC29}" type="slidenum">
              <a:rPr lang="en-US">
                <a:solidFill>
                  <a:srgbClr val="000000"/>
                </a:solidFill>
              </a:rPr>
              <a:t>‹#›</a:t>
            </a:fld>
            <a:endParaRPr lang="en-US">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8" name=""/>
        <p:cNvGrpSpPr/>
        <p:nvPr/>
      </p:nvGrpSpPr>
      <p:grpSpPr>
        <a:xfrm>
          <a:off x="0" y="0"/>
          <a:ext cx="0" cy="0"/>
          <a:chOff x="0" y="0"/>
          <a:chExt cx="0" cy="0"/>
        </a:xfrm>
      </p:grpSpPr>
      <p:sp>
        <p:nvSpPr>
          <p:cNvPr id="1048899" name="Title 1"/>
          <p:cNvSpPr>
            <a:spLocks noGrp="1"/>
          </p:cNvSpPr>
          <p:nvPr>
            <p:ph type="title"/>
          </p:nvPr>
        </p:nvSpPr>
        <p:spPr/>
        <p:txBody>
          <a:bodyPr/>
          <a:p>
            <a:r>
              <a:rPr lang="en-US" smtClean="0"/>
              <a:t>Click to edit Master title style</a:t>
            </a:r>
            <a:endParaRPr lang="en-US"/>
          </a:p>
        </p:txBody>
      </p:sp>
      <p:sp>
        <p:nvSpPr>
          <p:cNvPr id="1048900" name="Rectangle 4"/>
          <p:cNvSpPr>
            <a:spLocks noGrp="1" noChangeArrowheads="1"/>
          </p:cNvSpPr>
          <p:nvPr>
            <p:ph type="dt" sz="half" idx="10"/>
          </p:nvPr>
        </p:nvSpPr>
        <p:spPr/>
        <p:txBody>
          <a:bodyPr/>
          <a:p>
            <a:endParaRPr lang="en-US">
              <a:solidFill>
                <a:srgbClr val="000000"/>
              </a:solidFill>
            </a:endParaRPr>
          </a:p>
        </p:txBody>
      </p:sp>
      <p:sp>
        <p:nvSpPr>
          <p:cNvPr id="1048901" name="Rectangle 5"/>
          <p:cNvSpPr>
            <a:spLocks noGrp="1" noChangeArrowheads="1"/>
          </p:cNvSpPr>
          <p:nvPr>
            <p:ph type="ftr" sz="quarter" idx="11"/>
          </p:nvPr>
        </p:nvSpPr>
        <p:spPr/>
        <p:txBody>
          <a:bodyPr/>
          <a:p>
            <a:endParaRPr lang="en-US">
              <a:solidFill>
                <a:srgbClr val="000000"/>
              </a:solidFill>
            </a:endParaRPr>
          </a:p>
        </p:txBody>
      </p:sp>
      <p:sp>
        <p:nvSpPr>
          <p:cNvPr id="1048902" name="Rectangle 6"/>
          <p:cNvSpPr>
            <a:spLocks noGrp="1" noChangeArrowheads="1"/>
          </p:cNvSpPr>
          <p:nvPr>
            <p:ph type="sldNum" sz="quarter" idx="12"/>
          </p:nvPr>
        </p:nvSpPr>
        <p:spPr/>
        <p:txBody>
          <a:bodyPr/>
          <a:p>
            <a:fld id="{9E76952D-2201-4D79-B6EA-E69F636D3BE2}" type="slidenum">
              <a:rPr lang="en-US">
                <a:solidFill>
                  <a:srgbClr val="000000"/>
                </a:solidFill>
              </a:rPr>
              <a:t>‹#›</a:t>
            </a:fld>
            <a:endParaRPr lang="en-US">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56" name=""/>
        <p:cNvGrpSpPr/>
        <p:nvPr/>
      </p:nvGrpSpPr>
      <p:grpSpPr>
        <a:xfrm>
          <a:off x="0" y="0"/>
          <a:ext cx="0" cy="0"/>
          <a:chOff x="0" y="0"/>
          <a:chExt cx="0" cy="0"/>
        </a:xfrm>
      </p:grpSpPr>
      <p:sp>
        <p:nvSpPr>
          <p:cNvPr id="1048844" name="Rectangle 4"/>
          <p:cNvSpPr>
            <a:spLocks noGrp="1" noChangeArrowheads="1"/>
          </p:cNvSpPr>
          <p:nvPr>
            <p:ph type="dt" sz="half" idx="10"/>
          </p:nvPr>
        </p:nvSpPr>
        <p:spPr/>
        <p:txBody>
          <a:bodyPr/>
          <a:p>
            <a:endParaRPr lang="en-US">
              <a:solidFill>
                <a:srgbClr val="000000"/>
              </a:solidFill>
            </a:endParaRPr>
          </a:p>
        </p:txBody>
      </p:sp>
      <p:sp>
        <p:nvSpPr>
          <p:cNvPr id="1048845" name="Rectangle 5"/>
          <p:cNvSpPr>
            <a:spLocks noGrp="1" noChangeArrowheads="1"/>
          </p:cNvSpPr>
          <p:nvPr>
            <p:ph type="ftr" sz="quarter" idx="11"/>
          </p:nvPr>
        </p:nvSpPr>
        <p:spPr/>
        <p:txBody>
          <a:bodyPr/>
          <a:p>
            <a:endParaRPr lang="en-US">
              <a:solidFill>
                <a:srgbClr val="000000"/>
              </a:solidFill>
            </a:endParaRPr>
          </a:p>
        </p:txBody>
      </p:sp>
      <p:sp>
        <p:nvSpPr>
          <p:cNvPr id="1048846" name="Rectangle 6"/>
          <p:cNvSpPr>
            <a:spLocks noGrp="1" noChangeArrowheads="1"/>
          </p:cNvSpPr>
          <p:nvPr>
            <p:ph type="sldNum" sz="quarter" idx="12"/>
          </p:nvPr>
        </p:nvSpPr>
        <p:spPr/>
        <p:txBody>
          <a:bodyPr/>
          <a:p>
            <a:fld id="{200B050B-899F-4593-A64E-D200EFE5E4A2}" type="slidenum">
              <a:rPr lang="en-US">
                <a:solidFill>
                  <a:srgbClr val="000000"/>
                </a:solidFill>
              </a:rPr>
              <a:t>‹#›</a:t>
            </a:fld>
            <a:endParaRPr lang="en-US">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67" name=""/>
        <p:cNvGrpSpPr/>
        <p:nvPr/>
      </p:nvGrpSpPr>
      <p:grpSpPr>
        <a:xfrm>
          <a:off x="0" y="0"/>
          <a:ext cx="0" cy="0"/>
          <a:chOff x="0" y="0"/>
          <a:chExt cx="0" cy="0"/>
        </a:xfrm>
      </p:grpSpPr>
      <p:sp>
        <p:nvSpPr>
          <p:cNvPr id="1048893"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894"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95"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96" name="Rectangle 4"/>
          <p:cNvSpPr>
            <a:spLocks noGrp="1" noChangeArrowheads="1"/>
          </p:cNvSpPr>
          <p:nvPr>
            <p:ph type="dt" sz="half" idx="10"/>
          </p:nvPr>
        </p:nvSpPr>
        <p:spPr/>
        <p:txBody>
          <a:bodyPr/>
          <a:p>
            <a:endParaRPr lang="en-US">
              <a:solidFill>
                <a:srgbClr val="000000"/>
              </a:solidFill>
            </a:endParaRPr>
          </a:p>
        </p:txBody>
      </p:sp>
      <p:sp>
        <p:nvSpPr>
          <p:cNvPr id="1048897" name="Rectangle 5"/>
          <p:cNvSpPr>
            <a:spLocks noGrp="1" noChangeArrowheads="1"/>
          </p:cNvSpPr>
          <p:nvPr>
            <p:ph type="ftr" sz="quarter" idx="11"/>
          </p:nvPr>
        </p:nvSpPr>
        <p:spPr/>
        <p:txBody>
          <a:bodyPr/>
          <a:p>
            <a:endParaRPr lang="en-US">
              <a:solidFill>
                <a:srgbClr val="000000"/>
              </a:solidFill>
            </a:endParaRPr>
          </a:p>
        </p:txBody>
      </p:sp>
      <p:sp>
        <p:nvSpPr>
          <p:cNvPr id="1048898" name="Rectangle 6"/>
          <p:cNvSpPr>
            <a:spLocks noGrp="1" noChangeArrowheads="1"/>
          </p:cNvSpPr>
          <p:nvPr>
            <p:ph type="sldNum" sz="quarter" idx="12"/>
          </p:nvPr>
        </p:nvSpPr>
        <p:spPr/>
        <p:txBody>
          <a:bodyPr/>
          <a:p>
            <a:fld id="{3D6F7968-9055-4450-B55F-BE2B6B305FD1}" type="slidenum">
              <a:rPr lang="en-US">
                <a:solidFill>
                  <a:srgbClr val="000000"/>
                </a:solidFill>
              </a:rPr>
              <a:t>‹#›</a:t>
            </a:fld>
            <a:endParaRPr lang="en-US">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28" name=""/>
        <p:cNvGrpSpPr/>
        <p:nvPr/>
      </p:nvGrpSpPr>
      <p:grpSpPr>
        <a:xfrm>
          <a:off x="0" y="0"/>
          <a:ext cx="0" cy="0"/>
          <a:chOff x="0" y="0"/>
          <a:chExt cx="0" cy="0"/>
        </a:xfrm>
      </p:grpSpPr>
      <p:sp>
        <p:nvSpPr>
          <p:cNvPr id="1048595" name="Title 1"/>
          <p:cNvSpPr>
            <a:spLocks noGrp="1"/>
          </p:cNvSpPr>
          <p:nvPr>
            <p:ph type="title"/>
          </p:nvPr>
        </p:nvSpPr>
        <p:spPr/>
        <p:txBody>
          <a:bodyPr/>
          <a:p>
            <a:r>
              <a:rPr kumimoji="0" lang="en-US" smtClean="0"/>
              <a:t>Click to edit Master title style</a:t>
            </a:r>
            <a:endParaRPr kumimoji="0" lang="en-US"/>
          </a:p>
        </p:txBody>
      </p:sp>
      <p:sp>
        <p:nvSpPr>
          <p:cNvPr id="1048596" name="Content Placeholder 2"/>
          <p:cNvSpPr>
            <a:spLocks noGrp="1"/>
          </p:cNvSpPr>
          <p:nvPr>
            <p:ph idx="1"/>
          </p:nvPr>
        </p:nvSpPr>
        <p:spPr/>
        <p:txBody>
          <a:bodyPr/>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597" name="Date Placeholder 3"/>
          <p:cNvSpPr>
            <a:spLocks noGrp="1"/>
          </p:cNvSpPr>
          <p:nvPr>
            <p:ph type="dt" sz="half" idx="10"/>
          </p:nvPr>
        </p:nvSpPr>
        <p:spPr/>
        <p:txBody>
          <a:bodyPr/>
          <a:p>
            <a:fld id="{FB5F0E2F-81E5-4249-A123-380585DE1AB6}" type="datetimeFigureOut">
              <a:rPr lang="en-GB" smtClean="0"/>
              <a:t>28/01/2018</a:t>
            </a:fld>
            <a:endParaRPr lang="en-GB"/>
          </a:p>
        </p:txBody>
      </p:sp>
      <p:sp>
        <p:nvSpPr>
          <p:cNvPr id="1048598" name="Footer Placeholder 4"/>
          <p:cNvSpPr>
            <a:spLocks noGrp="1"/>
          </p:cNvSpPr>
          <p:nvPr>
            <p:ph type="ftr" sz="quarter" idx="11"/>
          </p:nvPr>
        </p:nvSpPr>
        <p:spPr/>
        <p:txBody>
          <a:bodyPr/>
          <a:p>
            <a:endParaRPr lang="en-GB"/>
          </a:p>
        </p:txBody>
      </p:sp>
      <p:sp>
        <p:nvSpPr>
          <p:cNvPr id="1048599" name="Slide Number Placeholder 5"/>
          <p:cNvSpPr>
            <a:spLocks noGrp="1"/>
          </p:cNvSpPr>
          <p:nvPr>
            <p:ph type="sldNum" sz="quarter" idx="12"/>
          </p:nvPr>
        </p:nvSpPr>
        <p:spPr/>
        <p:txBody>
          <a:bodyPr/>
          <a:p>
            <a:fld id="{3FDF7F44-48A3-4E63-94E2-8E8460CA6F34}" type="slidenum">
              <a:rPr lang="en-GB" smtClean="0"/>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2" name=""/>
        <p:cNvGrpSpPr/>
        <p:nvPr/>
      </p:nvGrpSpPr>
      <p:grpSpPr>
        <a:xfrm>
          <a:off x="0" y="0"/>
          <a:ext cx="0" cy="0"/>
          <a:chOff x="0" y="0"/>
          <a:chExt cx="0" cy="0"/>
        </a:xfrm>
      </p:grpSpPr>
      <p:sp>
        <p:nvSpPr>
          <p:cNvPr id="1048866"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867"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lang="en-US" noProof="0" smtClean="0"/>
          </a:p>
        </p:txBody>
      </p:sp>
      <p:sp>
        <p:nvSpPr>
          <p:cNvPr id="1048868"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869" name="Rectangle 4"/>
          <p:cNvSpPr>
            <a:spLocks noGrp="1" noChangeArrowheads="1"/>
          </p:cNvSpPr>
          <p:nvPr>
            <p:ph type="dt" sz="half" idx="10"/>
          </p:nvPr>
        </p:nvSpPr>
        <p:spPr/>
        <p:txBody>
          <a:bodyPr/>
          <a:p>
            <a:endParaRPr lang="en-US">
              <a:solidFill>
                <a:srgbClr val="000000"/>
              </a:solidFill>
            </a:endParaRPr>
          </a:p>
        </p:txBody>
      </p:sp>
      <p:sp>
        <p:nvSpPr>
          <p:cNvPr id="1048870" name="Rectangle 5"/>
          <p:cNvSpPr>
            <a:spLocks noGrp="1" noChangeArrowheads="1"/>
          </p:cNvSpPr>
          <p:nvPr>
            <p:ph type="ftr" sz="quarter" idx="11"/>
          </p:nvPr>
        </p:nvSpPr>
        <p:spPr/>
        <p:txBody>
          <a:bodyPr/>
          <a:p>
            <a:endParaRPr lang="en-US">
              <a:solidFill>
                <a:srgbClr val="000000"/>
              </a:solidFill>
            </a:endParaRPr>
          </a:p>
        </p:txBody>
      </p:sp>
      <p:sp>
        <p:nvSpPr>
          <p:cNvPr id="1048871" name="Rectangle 6"/>
          <p:cNvSpPr>
            <a:spLocks noGrp="1" noChangeArrowheads="1"/>
          </p:cNvSpPr>
          <p:nvPr>
            <p:ph type="sldNum" sz="quarter" idx="12"/>
          </p:nvPr>
        </p:nvSpPr>
        <p:spPr/>
        <p:txBody>
          <a:bodyPr/>
          <a:p>
            <a:fld id="{379879FE-FC66-48E5-AAAC-CF4C6F9C7500}" type="slidenum">
              <a:rPr lang="en-US">
                <a:solidFill>
                  <a:srgbClr val="000000"/>
                </a:solidFill>
              </a:rPr>
              <a:t>‹#›</a:t>
            </a:fld>
            <a:endParaRPr lang="en-US">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63" name=""/>
        <p:cNvGrpSpPr/>
        <p:nvPr/>
      </p:nvGrpSpPr>
      <p:grpSpPr>
        <a:xfrm>
          <a:off x="0" y="0"/>
          <a:ext cx="0" cy="0"/>
          <a:chOff x="0" y="0"/>
          <a:chExt cx="0" cy="0"/>
        </a:xfrm>
      </p:grpSpPr>
      <p:sp>
        <p:nvSpPr>
          <p:cNvPr id="1048872" name="Title 1"/>
          <p:cNvSpPr>
            <a:spLocks noGrp="1"/>
          </p:cNvSpPr>
          <p:nvPr>
            <p:ph type="title"/>
          </p:nvPr>
        </p:nvSpPr>
        <p:spPr/>
        <p:txBody>
          <a:bodyPr/>
          <a:p>
            <a:r>
              <a:rPr lang="en-US" smtClean="0"/>
              <a:t>Click to edit Master title style</a:t>
            </a:r>
            <a:endParaRPr lang="en-US"/>
          </a:p>
        </p:txBody>
      </p:sp>
      <p:sp>
        <p:nvSpPr>
          <p:cNvPr id="1048873"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74" name="Rectangle 4"/>
          <p:cNvSpPr>
            <a:spLocks noGrp="1" noChangeArrowheads="1"/>
          </p:cNvSpPr>
          <p:nvPr>
            <p:ph type="dt" sz="half" idx="10"/>
          </p:nvPr>
        </p:nvSpPr>
        <p:spPr/>
        <p:txBody>
          <a:bodyPr/>
          <a:p>
            <a:endParaRPr lang="en-US">
              <a:solidFill>
                <a:srgbClr val="000000"/>
              </a:solidFill>
            </a:endParaRPr>
          </a:p>
        </p:txBody>
      </p:sp>
      <p:sp>
        <p:nvSpPr>
          <p:cNvPr id="1048875" name="Rectangle 5"/>
          <p:cNvSpPr>
            <a:spLocks noGrp="1" noChangeArrowheads="1"/>
          </p:cNvSpPr>
          <p:nvPr>
            <p:ph type="ftr" sz="quarter" idx="11"/>
          </p:nvPr>
        </p:nvSpPr>
        <p:spPr/>
        <p:txBody>
          <a:bodyPr/>
          <a:p>
            <a:endParaRPr lang="en-US">
              <a:solidFill>
                <a:srgbClr val="000000"/>
              </a:solidFill>
            </a:endParaRPr>
          </a:p>
        </p:txBody>
      </p:sp>
      <p:sp>
        <p:nvSpPr>
          <p:cNvPr id="1048876" name="Rectangle 6"/>
          <p:cNvSpPr>
            <a:spLocks noGrp="1" noChangeArrowheads="1"/>
          </p:cNvSpPr>
          <p:nvPr>
            <p:ph type="sldNum" sz="quarter" idx="12"/>
          </p:nvPr>
        </p:nvSpPr>
        <p:spPr/>
        <p:txBody>
          <a:bodyPr/>
          <a:p>
            <a:fld id="{D8BA7FF6-EAE4-4694-BB25-9CC228FAB52D}" type="slidenum">
              <a:rPr lang="en-US">
                <a:solidFill>
                  <a:srgbClr val="000000"/>
                </a:solidFill>
              </a:rPr>
              <a:t>‹#›</a:t>
            </a:fld>
            <a:endParaRPr lang="en-US">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64" name=""/>
        <p:cNvGrpSpPr/>
        <p:nvPr/>
      </p:nvGrpSpPr>
      <p:grpSpPr>
        <a:xfrm>
          <a:off x="0" y="0"/>
          <a:ext cx="0" cy="0"/>
          <a:chOff x="0" y="0"/>
          <a:chExt cx="0" cy="0"/>
        </a:xfrm>
      </p:grpSpPr>
      <p:sp>
        <p:nvSpPr>
          <p:cNvPr id="1048877" name="Vertical Title 1"/>
          <p:cNvSpPr>
            <a:spLocks noGrp="1"/>
          </p:cNvSpPr>
          <p:nvPr>
            <p:ph type="title" orient="vert"/>
          </p:nvPr>
        </p:nvSpPr>
        <p:spPr>
          <a:xfrm>
            <a:off x="6515100" y="609600"/>
            <a:ext cx="1943100" cy="5486400"/>
          </a:xfrm>
        </p:spPr>
        <p:txBody>
          <a:bodyPr vert="eaVert"/>
          <a:p>
            <a:r>
              <a:rPr lang="en-US" smtClean="0"/>
              <a:t>Click to edit Master title style</a:t>
            </a:r>
            <a:endParaRPr lang="en-US"/>
          </a:p>
        </p:txBody>
      </p:sp>
      <p:sp>
        <p:nvSpPr>
          <p:cNvPr id="1048878" name="Vertical Text Placeholder 2"/>
          <p:cNvSpPr>
            <a:spLocks noGrp="1"/>
          </p:cNvSpPr>
          <p:nvPr>
            <p:ph type="body" orient="vert" idx="1"/>
          </p:nvPr>
        </p:nvSpPr>
        <p:spPr>
          <a:xfrm>
            <a:off x="685800" y="609600"/>
            <a:ext cx="5676900" cy="548640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79" name="Rectangle 4"/>
          <p:cNvSpPr>
            <a:spLocks noGrp="1" noChangeArrowheads="1"/>
          </p:cNvSpPr>
          <p:nvPr>
            <p:ph type="dt" sz="half" idx="10"/>
          </p:nvPr>
        </p:nvSpPr>
        <p:spPr/>
        <p:txBody>
          <a:bodyPr/>
          <a:p>
            <a:endParaRPr lang="en-US">
              <a:solidFill>
                <a:srgbClr val="000000"/>
              </a:solidFill>
            </a:endParaRPr>
          </a:p>
        </p:txBody>
      </p:sp>
      <p:sp>
        <p:nvSpPr>
          <p:cNvPr id="1048880" name="Rectangle 5"/>
          <p:cNvSpPr>
            <a:spLocks noGrp="1" noChangeArrowheads="1"/>
          </p:cNvSpPr>
          <p:nvPr>
            <p:ph type="ftr" sz="quarter" idx="11"/>
          </p:nvPr>
        </p:nvSpPr>
        <p:spPr/>
        <p:txBody>
          <a:bodyPr/>
          <a:p>
            <a:endParaRPr lang="en-US">
              <a:solidFill>
                <a:srgbClr val="000000"/>
              </a:solidFill>
            </a:endParaRPr>
          </a:p>
        </p:txBody>
      </p:sp>
      <p:sp>
        <p:nvSpPr>
          <p:cNvPr id="1048881" name="Rectangle 6"/>
          <p:cNvSpPr>
            <a:spLocks noGrp="1" noChangeArrowheads="1"/>
          </p:cNvSpPr>
          <p:nvPr>
            <p:ph type="sldNum" sz="quarter" idx="12"/>
          </p:nvPr>
        </p:nvSpPr>
        <p:spPr/>
        <p:txBody>
          <a:bodyPr/>
          <a:p>
            <a:fld id="{0D83541A-D6BC-4F2A-96EB-3075D40545E3}" type="slidenum">
              <a:rPr lang="en-US">
                <a:solidFill>
                  <a:srgbClr val="000000"/>
                </a:solidFill>
              </a:rPr>
              <a:t>‹#›</a:t>
            </a:fld>
            <a:endParaRPr lang="en-US">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150" name=""/>
        <p:cNvGrpSpPr/>
        <p:nvPr/>
      </p:nvGrpSpPr>
      <p:grpSpPr>
        <a:xfrm>
          <a:off x="0" y="0"/>
          <a:ext cx="0" cy="0"/>
          <a:chOff x="0" y="0"/>
          <a:chExt cx="0" cy="0"/>
        </a:xfrm>
      </p:grpSpPr>
      <p:sp>
        <p:nvSpPr>
          <p:cNvPr id="1048641" name="Rectangle 6"/>
          <p:cNvSpPr/>
          <p:nvPr/>
        </p:nvSpPr>
        <p:spPr>
          <a:xfrm>
            <a:off x="2282890" y="-54"/>
            <a:ext cx="6858000"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2" name="Title 1"/>
          <p:cNvSpPr>
            <a:spLocks noGrp="1"/>
          </p:cNvSpPr>
          <p:nvPr>
            <p:ph type="title"/>
          </p:nvPr>
        </p:nvSpPr>
        <p:spPr>
          <a:xfrm>
            <a:off x="2578392" y="2600325"/>
            <a:ext cx="6400800" cy="2286000"/>
          </a:xfrm>
        </p:spPr>
        <p:txBody>
          <a:bodyPr anchor="t"/>
          <a:lstStyle>
            <a:lvl1pPr algn="l">
              <a:lnSpc>
                <a:spcPts val="4500"/>
              </a:lnSpc>
              <a:buNone/>
              <a:defRPr b="1" cap="all" sz="4000"/>
            </a:lvl1pPr>
          </a:lstStyle>
          <a:p>
            <a:r>
              <a:rPr kumimoji="0" lang="en-US" smtClean="0"/>
              <a:t>Click to edit Master title style</a:t>
            </a:r>
            <a:endParaRPr kumimoji="0" lang="en-US"/>
          </a:p>
        </p:txBody>
      </p:sp>
      <p:sp>
        <p:nvSpPr>
          <p:cNvPr id="1048643" name="Text Placeholder 2"/>
          <p:cNvSpPr>
            <a:spLocks noGrp="1"/>
          </p:cNvSpPr>
          <p:nvPr>
            <p:ph type="body" idx="1"/>
          </p:nvPr>
        </p:nvSpPr>
        <p:spPr>
          <a:xfrm>
            <a:off x="2578392" y="1066800"/>
            <a:ext cx="6400800" cy="1509712"/>
          </a:xfrm>
        </p:spPr>
        <p:txBody>
          <a:bodyPr anchor="b"/>
          <a:lstStyle>
            <a:lvl1pPr indent="0" marL="18288">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eaLnBrk="1" hangingPunct="1" latinLnBrk="0" lvl="0"/>
            <a:r>
              <a:rPr kumimoji="0" lang="en-US" smtClean="0"/>
              <a:t>Click to edit Master text styles</a:t>
            </a:r>
          </a:p>
        </p:txBody>
      </p:sp>
      <p:sp>
        <p:nvSpPr>
          <p:cNvPr id="1048644" name="Date Placeholder 3"/>
          <p:cNvSpPr>
            <a:spLocks noGrp="1"/>
          </p:cNvSpPr>
          <p:nvPr>
            <p:ph type="dt" sz="half" idx="10"/>
          </p:nvPr>
        </p:nvSpPr>
        <p:spPr/>
        <p:txBody>
          <a:bodyPr/>
          <a:p>
            <a:fld id="{FB5F0E2F-81E5-4249-A123-380585DE1AB6}" type="datetimeFigureOut">
              <a:rPr lang="en-GB" smtClean="0"/>
              <a:t>28/01/2018</a:t>
            </a:fld>
            <a:endParaRPr lang="en-GB"/>
          </a:p>
        </p:txBody>
      </p:sp>
      <p:sp>
        <p:nvSpPr>
          <p:cNvPr id="1048645" name="Footer Placeholder 4"/>
          <p:cNvSpPr>
            <a:spLocks noGrp="1"/>
          </p:cNvSpPr>
          <p:nvPr>
            <p:ph type="ftr" sz="quarter" idx="11"/>
          </p:nvPr>
        </p:nvSpPr>
        <p:spPr/>
        <p:txBody>
          <a:bodyPr/>
          <a:p>
            <a:endParaRPr lang="en-GB"/>
          </a:p>
        </p:txBody>
      </p:sp>
      <p:sp>
        <p:nvSpPr>
          <p:cNvPr id="1048646" name="Slide Number Placeholder 5"/>
          <p:cNvSpPr>
            <a:spLocks noGrp="1"/>
          </p:cNvSpPr>
          <p:nvPr>
            <p:ph type="sldNum" sz="quarter" idx="12"/>
          </p:nvPr>
        </p:nvSpPr>
        <p:spPr/>
        <p:txBody>
          <a:bodyPr/>
          <a:p>
            <a:fld id="{3FDF7F44-48A3-4E63-94E2-8E8460CA6F34}" type="slidenum">
              <a:rPr lang="en-GB" smtClean="0"/>
              <a:t>‹#›</a:t>
            </a:fld>
            <a:endParaRPr lang="en-GB"/>
          </a:p>
        </p:txBody>
      </p:sp>
      <p:sp>
        <p:nvSpPr>
          <p:cNvPr id="1048647" name="Rectangle 9"/>
          <p:cNvSpPr/>
          <p:nvPr/>
        </p:nvSpPr>
        <p:spPr bwMode="invGray">
          <a:xfrm>
            <a:off x="2286000" y="0"/>
            <a:ext cx="76200"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648" name="Oval 7"/>
          <p:cNvSpPr/>
          <p:nvPr/>
        </p:nvSpPr>
        <p:spPr>
          <a:xfrm>
            <a:off x="2172321" y="2814656"/>
            <a:ext cx="210312" cy="210312"/>
          </a:xfrm>
          <a:prstGeom prst="ellipse"/>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
        <p:nvSpPr>
          <p:cNvPr id="1048649" name="Oval 8"/>
          <p:cNvSpPr/>
          <p:nvPr/>
        </p:nvSpPr>
        <p:spPr>
          <a:xfrm>
            <a:off x="2408064" y="2745870"/>
            <a:ext cx="64008" cy="64008"/>
          </a:xfrm>
          <a:prstGeom prst="ellipse"/>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p>
            <a:pPr algn="ctr" eaLnBrk="1" hangingPunct="1" latinLnBrk="0"/>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07" name=""/>
        <p:cNvGrpSpPr/>
        <p:nvPr/>
      </p:nvGrpSpPr>
      <p:grpSpPr>
        <a:xfrm>
          <a:off x="0" y="0"/>
          <a:ext cx="0" cy="0"/>
          <a:chOff x="0" y="0"/>
          <a:chExt cx="0" cy="0"/>
        </a:xfrm>
      </p:grpSpPr>
      <p:sp>
        <p:nvSpPr>
          <p:cNvPr id="1048760" name="Title 1"/>
          <p:cNvSpPr>
            <a:spLocks noGrp="1"/>
          </p:cNvSpPr>
          <p:nvPr>
            <p:ph type="title"/>
          </p:nvPr>
        </p:nvSpPr>
        <p:spPr>
          <a:xfrm>
            <a:off x="1435608" y="274320"/>
            <a:ext cx="7498080" cy="1143000"/>
          </a:xfrm>
        </p:spPr>
        <p:txBody>
          <a:bodyPr/>
          <a:p>
            <a:r>
              <a:rPr kumimoji="0" lang="en-US" smtClean="0"/>
              <a:t>Click to edit Master title style</a:t>
            </a:r>
            <a:endParaRPr kumimoji="0" lang="en-US"/>
          </a:p>
        </p:txBody>
      </p:sp>
      <p:sp>
        <p:nvSpPr>
          <p:cNvPr id="1048761"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2"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763" name="Date Placeholder 4"/>
          <p:cNvSpPr>
            <a:spLocks noGrp="1"/>
          </p:cNvSpPr>
          <p:nvPr>
            <p:ph type="dt" sz="half" idx="10"/>
          </p:nvPr>
        </p:nvSpPr>
        <p:spPr/>
        <p:txBody>
          <a:bodyPr/>
          <a:p>
            <a:fld id="{FB5F0E2F-81E5-4249-A123-380585DE1AB6}" type="datetimeFigureOut">
              <a:rPr lang="en-GB" smtClean="0"/>
              <a:t>28/01/2018</a:t>
            </a:fld>
            <a:endParaRPr lang="en-GB"/>
          </a:p>
        </p:txBody>
      </p:sp>
      <p:sp>
        <p:nvSpPr>
          <p:cNvPr id="1048764" name="Footer Placeholder 5"/>
          <p:cNvSpPr>
            <a:spLocks noGrp="1"/>
          </p:cNvSpPr>
          <p:nvPr>
            <p:ph type="ftr" sz="quarter" idx="11"/>
          </p:nvPr>
        </p:nvSpPr>
        <p:spPr/>
        <p:txBody>
          <a:bodyPr/>
          <a:p>
            <a:endParaRPr lang="en-GB"/>
          </a:p>
        </p:txBody>
      </p:sp>
      <p:sp>
        <p:nvSpPr>
          <p:cNvPr id="1048765" name="Slide Number Placeholder 6"/>
          <p:cNvSpPr>
            <a:spLocks noGrp="1"/>
          </p:cNvSpPr>
          <p:nvPr>
            <p:ph type="sldNum" sz="quarter" idx="12"/>
          </p:nvPr>
        </p:nvSpPr>
        <p:spPr/>
        <p:txBody>
          <a:bodyPr/>
          <a:p>
            <a:fld id="{3FDF7F44-48A3-4E63-94E2-8E8460CA6F3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showMasterSp="0" type="twoTxTwoObj">
  <p:cSld name="Comparison">
    <p:spTree>
      <p:nvGrpSpPr>
        <p:cNvPr id="274" name=""/>
        <p:cNvGrpSpPr/>
        <p:nvPr/>
      </p:nvGrpSpPr>
      <p:grpSpPr>
        <a:xfrm>
          <a:off x="0" y="0"/>
          <a:ext cx="0" cy="0"/>
          <a:chOff x="0" y="0"/>
          <a:chExt cx="0" cy="0"/>
        </a:xfrm>
      </p:grpSpPr>
      <p:sp>
        <p:nvSpPr>
          <p:cNvPr id="1048934" name="Title 1"/>
          <p:cNvSpPr>
            <a:spLocks noGrp="1"/>
          </p:cNvSpPr>
          <p:nvPr>
            <p:ph type="title"/>
          </p:nvPr>
        </p:nvSpPr>
        <p:spPr>
          <a:xfrm>
            <a:off x="457200" y="5160336"/>
            <a:ext cx="8229600" cy="1143000"/>
          </a:xfrm>
        </p:spPr>
        <p:txBody>
          <a:bodyPr anchor="ctr"/>
          <a:lstStyle>
            <a:lvl1pPr algn="ctr">
              <a:defRPr baseline="0" b="1" cap="none" sz="4500"/>
            </a:lvl1pPr>
          </a:lstStyle>
          <a:p>
            <a:r>
              <a:rPr kumimoji="0" lang="en-US" smtClean="0"/>
              <a:t>Click to edit Master title style</a:t>
            </a:r>
            <a:endParaRPr kumimoji="0" lang="en-US"/>
          </a:p>
        </p:txBody>
      </p:sp>
      <p:sp>
        <p:nvSpPr>
          <p:cNvPr id="1048935"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936"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algn="l" indent="0" marL="64008">
              <a:lnSpc>
                <a:spcPct val="100000"/>
              </a:lnSpc>
              <a:spcBef>
                <a:spcPts val="100"/>
              </a:spcBef>
              <a:buNone/>
              <a:defRPr b="0" sz="1900">
                <a:solidFill>
                  <a:schemeClr val="tx1"/>
                </a:solidFill>
              </a:defRPr>
            </a:lvl1pPr>
            <a:lvl2pPr>
              <a:buNone/>
              <a:defRPr b="1" sz="2000"/>
            </a:lvl2pPr>
            <a:lvl3pPr>
              <a:buNone/>
              <a:defRPr b="1" sz="1800"/>
            </a:lvl3pPr>
            <a:lvl4pPr>
              <a:buNone/>
              <a:defRPr b="1" sz="1600"/>
            </a:lvl4pPr>
            <a:lvl5pPr>
              <a:buNone/>
              <a:defRPr b="1" sz="1600"/>
            </a:lvl5pPr>
          </a:lstStyle>
          <a:p>
            <a:pPr eaLnBrk="1" hangingPunct="1" latinLnBrk="0" lvl="0"/>
            <a:r>
              <a:rPr kumimoji="0" lang="en-US" smtClean="0"/>
              <a:t>Click to edit Master text styles</a:t>
            </a:r>
          </a:p>
        </p:txBody>
      </p:sp>
      <p:sp>
        <p:nvSpPr>
          <p:cNvPr id="1048937"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38"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indent="-274320" marL="393192">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39" name="Date Placeholder 6"/>
          <p:cNvSpPr>
            <a:spLocks noGrp="1"/>
          </p:cNvSpPr>
          <p:nvPr>
            <p:ph type="dt" sz="half" idx="10"/>
          </p:nvPr>
        </p:nvSpPr>
        <p:spPr/>
        <p:txBody>
          <a:bodyPr/>
          <a:p>
            <a:fld id="{FB5F0E2F-81E5-4249-A123-380585DE1AB6}" type="datetimeFigureOut">
              <a:rPr lang="en-GB" smtClean="0"/>
              <a:t>28/01/2018</a:t>
            </a:fld>
            <a:endParaRPr lang="en-GB"/>
          </a:p>
        </p:txBody>
      </p:sp>
      <p:sp>
        <p:nvSpPr>
          <p:cNvPr id="1048940" name="Footer Placeholder 7"/>
          <p:cNvSpPr>
            <a:spLocks noGrp="1"/>
          </p:cNvSpPr>
          <p:nvPr>
            <p:ph type="ftr" sz="quarter" idx="11"/>
          </p:nvPr>
        </p:nvSpPr>
        <p:spPr/>
        <p:txBody>
          <a:bodyPr/>
          <a:p>
            <a:endParaRPr lang="en-GB"/>
          </a:p>
        </p:txBody>
      </p:sp>
      <p:sp>
        <p:nvSpPr>
          <p:cNvPr id="1048941" name="Slide Number Placeholder 8"/>
          <p:cNvSpPr>
            <a:spLocks noGrp="1"/>
          </p:cNvSpPr>
          <p:nvPr>
            <p:ph type="sldNum" sz="quarter" idx="12"/>
          </p:nvPr>
        </p:nvSpPr>
        <p:spPr/>
        <p:txBody>
          <a:bodyPr/>
          <a:p>
            <a:fld id="{3FDF7F44-48A3-4E63-94E2-8E8460CA6F3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70" name=""/>
        <p:cNvGrpSpPr/>
        <p:nvPr/>
      </p:nvGrpSpPr>
      <p:grpSpPr>
        <a:xfrm>
          <a:off x="0" y="0"/>
          <a:ext cx="0" cy="0"/>
          <a:chOff x="0" y="0"/>
          <a:chExt cx="0" cy="0"/>
        </a:xfrm>
      </p:grpSpPr>
      <p:sp>
        <p:nvSpPr>
          <p:cNvPr id="1048911" name="Title 1"/>
          <p:cNvSpPr>
            <a:spLocks noGrp="1"/>
          </p:cNvSpPr>
          <p:nvPr>
            <p:ph type="title"/>
          </p:nvPr>
        </p:nvSpPr>
        <p:spPr>
          <a:xfrm>
            <a:off x="1435608" y="274320"/>
            <a:ext cx="7498080" cy="1143000"/>
          </a:xfrm>
        </p:spPr>
        <p:txBody>
          <a:bodyPr anchor="ctr"/>
          <a:p>
            <a:r>
              <a:rPr kumimoji="0" lang="en-US" smtClean="0"/>
              <a:t>Click to edit Master title style</a:t>
            </a:r>
            <a:endParaRPr kumimoji="0" lang="en-US"/>
          </a:p>
        </p:txBody>
      </p:sp>
      <p:sp>
        <p:nvSpPr>
          <p:cNvPr id="1048912" name="Date Placeholder 2"/>
          <p:cNvSpPr>
            <a:spLocks noGrp="1"/>
          </p:cNvSpPr>
          <p:nvPr>
            <p:ph type="dt" sz="half" idx="10"/>
          </p:nvPr>
        </p:nvSpPr>
        <p:spPr/>
        <p:txBody>
          <a:bodyPr/>
          <a:p>
            <a:fld id="{FB5F0E2F-81E5-4249-A123-380585DE1AB6}" type="datetimeFigureOut">
              <a:rPr lang="en-GB" smtClean="0"/>
              <a:t>28/01/2018</a:t>
            </a:fld>
            <a:endParaRPr lang="en-GB"/>
          </a:p>
        </p:txBody>
      </p:sp>
      <p:sp>
        <p:nvSpPr>
          <p:cNvPr id="1048913" name="Footer Placeholder 3"/>
          <p:cNvSpPr>
            <a:spLocks noGrp="1"/>
          </p:cNvSpPr>
          <p:nvPr>
            <p:ph type="ftr" sz="quarter" idx="11"/>
          </p:nvPr>
        </p:nvSpPr>
        <p:spPr/>
        <p:txBody>
          <a:bodyPr/>
          <a:p>
            <a:endParaRPr lang="en-GB"/>
          </a:p>
        </p:txBody>
      </p:sp>
      <p:sp>
        <p:nvSpPr>
          <p:cNvPr id="1048914" name="Slide Number Placeholder 4"/>
          <p:cNvSpPr>
            <a:spLocks noGrp="1"/>
          </p:cNvSpPr>
          <p:nvPr>
            <p:ph type="sldNum" sz="quarter" idx="12"/>
          </p:nvPr>
        </p:nvSpPr>
        <p:spPr/>
        <p:txBody>
          <a:bodyPr/>
          <a:p>
            <a:fld id="{3FDF7F44-48A3-4E63-94E2-8E8460CA6F3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275" name=""/>
        <p:cNvGrpSpPr/>
        <p:nvPr/>
      </p:nvGrpSpPr>
      <p:grpSpPr>
        <a:xfrm>
          <a:off x="0" y="0"/>
          <a:ext cx="0" cy="0"/>
          <a:chOff x="0" y="0"/>
          <a:chExt cx="0" cy="0"/>
        </a:xfrm>
      </p:grpSpPr>
      <p:sp>
        <p:nvSpPr>
          <p:cNvPr id="1048942" name="Rectangle 4"/>
          <p:cNvSpPr/>
          <p:nvPr/>
        </p:nvSpPr>
        <p:spPr>
          <a:xfrm>
            <a:off x="1014984" y="0"/>
            <a:ext cx="8129016" cy="6858000"/>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43" name="Date Placeholder 1"/>
          <p:cNvSpPr>
            <a:spLocks noGrp="1"/>
          </p:cNvSpPr>
          <p:nvPr>
            <p:ph type="dt" sz="half" idx="10"/>
          </p:nvPr>
        </p:nvSpPr>
        <p:spPr/>
        <p:txBody>
          <a:bodyPr/>
          <a:p>
            <a:fld id="{FB5F0E2F-81E5-4249-A123-380585DE1AB6}" type="datetimeFigureOut">
              <a:rPr lang="en-GB" smtClean="0"/>
              <a:t>28/01/2018</a:t>
            </a:fld>
            <a:endParaRPr lang="en-GB"/>
          </a:p>
        </p:txBody>
      </p:sp>
      <p:sp>
        <p:nvSpPr>
          <p:cNvPr id="1048944" name="Footer Placeholder 2"/>
          <p:cNvSpPr>
            <a:spLocks noGrp="1"/>
          </p:cNvSpPr>
          <p:nvPr>
            <p:ph type="ftr" sz="quarter" idx="11"/>
          </p:nvPr>
        </p:nvSpPr>
        <p:spPr/>
        <p:txBody>
          <a:bodyPr/>
          <a:p>
            <a:endParaRPr lang="en-GB"/>
          </a:p>
        </p:txBody>
      </p:sp>
      <p:sp>
        <p:nvSpPr>
          <p:cNvPr id="1048945" name="Slide Number Placeholder 3"/>
          <p:cNvSpPr>
            <a:spLocks noGrp="1"/>
          </p:cNvSpPr>
          <p:nvPr>
            <p:ph type="sldNum" sz="quarter" idx="12"/>
          </p:nvPr>
        </p:nvSpPr>
        <p:spPr/>
        <p:txBody>
          <a:bodyPr/>
          <a:p>
            <a:fld id="{3FDF7F44-48A3-4E63-94E2-8E8460CA6F34}" type="slidenum">
              <a:rPr lang="en-GB" smtClean="0"/>
              <a:t>‹#›</a:t>
            </a:fld>
            <a:endParaRPr lang="en-GB"/>
          </a:p>
        </p:txBody>
      </p:sp>
      <p:sp>
        <p:nvSpPr>
          <p:cNvPr id="1048946" name="Rectangle 5"/>
          <p:cNvSpPr/>
          <p:nvPr/>
        </p:nvSpPr>
        <p:spPr bwMode="invGray">
          <a:xfrm>
            <a:off x="1014984" y="-54"/>
            <a:ext cx="73152"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276" name=""/>
        <p:cNvGrpSpPr/>
        <p:nvPr/>
      </p:nvGrpSpPr>
      <p:grpSpPr>
        <a:xfrm>
          <a:off x="0" y="0"/>
          <a:ext cx="0" cy="0"/>
          <a:chOff x="0" y="0"/>
          <a:chExt cx="0" cy="0"/>
        </a:xfrm>
      </p:grpSpPr>
      <p:sp>
        <p:nvSpPr>
          <p:cNvPr id="1048947" name="Title 1"/>
          <p:cNvSpPr>
            <a:spLocks noGrp="1"/>
          </p:cNvSpPr>
          <p:nvPr>
            <p:ph type="title"/>
          </p:nvPr>
        </p:nvSpPr>
        <p:spPr>
          <a:xfrm>
            <a:off x="457200" y="216778"/>
            <a:ext cx="3810000" cy="1162050"/>
          </a:xfrm>
          <a:ln>
            <a:noFill/>
          </a:ln>
        </p:spPr>
        <p:txBody>
          <a:bodyPr anchor="b"/>
          <a:lstStyle>
            <a:lvl1pPr algn="l">
              <a:lnSpc>
                <a:spcPts val="2000"/>
              </a:lnSpc>
              <a:buNone/>
              <a:defRPr baseline="0" b="1" cap="all" sz="2200"/>
            </a:lvl1pPr>
          </a:lstStyle>
          <a:p>
            <a:r>
              <a:rPr kumimoji="0" lang="en-US" smtClean="0"/>
              <a:t>Click to edit Master title style</a:t>
            </a:r>
            <a:endParaRPr kumimoji="0" lang="en-US"/>
          </a:p>
        </p:txBody>
      </p:sp>
      <p:sp>
        <p:nvSpPr>
          <p:cNvPr id="1048948" name="Text Placeholder 2"/>
          <p:cNvSpPr>
            <a:spLocks noGrp="1"/>
          </p:cNvSpPr>
          <p:nvPr>
            <p:ph type="body" idx="2"/>
          </p:nvPr>
        </p:nvSpPr>
        <p:spPr>
          <a:xfrm>
            <a:off x="457200" y="1406964"/>
            <a:ext cx="3810000" cy="698500"/>
          </a:xfrm>
        </p:spPr>
        <p:txBody>
          <a:bodyPr/>
          <a:lstStyle>
            <a:lvl1pPr indent="0" marL="45720">
              <a:lnSpc>
                <a:spcPct val="100000"/>
              </a:lnSpc>
              <a:spcBef>
                <a:spcPts val="0"/>
              </a:spcBef>
              <a:buNone/>
              <a:defRPr sz="1400"/>
            </a:lvl1pPr>
            <a:lvl2pPr>
              <a:buNone/>
              <a:defRPr sz="1200"/>
            </a:lvl2pPr>
            <a:lvl3pPr>
              <a:buNone/>
              <a:defRPr sz="1000"/>
            </a:lvl3pPr>
            <a:lvl4pPr>
              <a:buNone/>
              <a:defRPr sz="900"/>
            </a:lvl4pPr>
            <a:lvl5pPr>
              <a:buNone/>
              <a:defRPr sz="900"/>
            </a:lvl5pPr>
          </a:lstStyle>
          <a:p>
            <a:pPr eaLnBrk="1" hangingPunct="1" latinLnBrk="0" lvl="0"/>
            <a:r>
              <a:rPr kumimoji="0" lang="en-US" smtClean="0"/>
              <a:t>Click to edit Master text styles</a:t>
            </a:r>
          </a:p>
        </p:txBody>
      </p:sp>
      <p:sp>
        <p:nvSpPr>
          <p:cNvPr id="1048949"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eaLnBrk="1" hangingPunct="1" latinLnBrk="0" lvl="0"/>
            <a:r>
              <a:rPr lang="en-US" smtClean="0"/>
              <a:t>Click to edit Master text styles</a:t>
            </a:r>
          </a:p>
          <a:p>
            <a:pPr eaLnBrk="1" hangingPunct="1" latinLnBrk="0" lvl="1"/>
            <a:r>
              <a:rPr lang="en-US" smtClean="0"/>
              <a:t>Second level</a:t>
            </a:r>
          </a:p>
          <a:p>
            <a:pPr eaLnBrk="1" hangingPunct="1" latinLnBrk="0" lvl="2"/>
            <a:r>
              <a:rPr lang="en-US" smtClean="0"/>
              <a:t>Third level</a:t>
            </a:r>
          </a:p>
          <a:p>
            <a:pPr eaLnBrk="1" hangingPunct="1" latinLnBrk="0" lvl="3"/>
            <a:r>
              <a:rPr lang="en-US" smtClean="0"/>
              <a:t>Fourth level</a:t>
            </a:r>
          </a:p>
          <a:p>
            <a:pPr eaLnBrk="1" hangingPunct="1" latinLnBrk="0" lvl="4"/>
            <a:r>
              <a:rPr lang="en-US" smtClean="0"/>
              <a:t>Fifth level</a:t>
            </a:r>
            <a:endParaRPr kumimoji="0" lang="en-US"/>
          </a:p>
        </p:txBody>
      </p:sp>
      <p:sp>
        <p:nvSpPr>
          <p:cNvPr id="1048950" name="Date Placeholder 4"/>
          <p:cNvSpPr>
            <a:spLocks noGrp="1"/>
          </p:cNvSpPr>
          <p:nvPr>
            <p:ph type="dt" sz="half" idx="10"/>
          </p:nvPr>
        </p:nvSpPr>
        <p:spPr/>
        <p:txBody>
          <a:bodyPr/>
          <a:p>
            <a:fld id="{FB5F0E2F-81E5-4249-A123-380585DE1AB6}" type="datetimeFigureOut">
              <a:rPr lang="en-GB" smtClean="0"/>
              <a:t>28/01/2018</a:t>
            </a:fld>
            <a:endParaRPr lang="en-GB"/>
          </a:p>
        </p:txBody>
      </p:sp>
      <p:sp>
        <p:nvSpPr>
          <p:cNvPr id="1048951" name="Footer Placeholder 5"/>
          <p:cNvSpPr>
            <a:spLocks noGrp="1"/>
          </p:cNvSpPr>
          <p:nvPr>
            <p:ph type="ftr" sz="quarter" idx="11"/>
          </p:nvPr>
        </p:nvSpPr>
        <p:spPr/>
        <p:txBody>
          <a:bodyPr/>
          <a:p>
            <a:endParaRPr lang="en-GB"/>
          </a:p>
        </p:txBody>
      </p:sp>
      <p:sp>
        <p:nvSpPr>
          <p:cNvPr id="1048952" name="Slide Number Placeholder 6"/>
          <p:cNvSpPr>
            <a:spLocks noGrp="1"/>
          </p:cNvSpPr>
          <p:nvPr>
            <p:ph type="sldNum" sz="quarter" idx="12"/>
          </p:nvPr>
        </p:nvSpPr>
        <p:spPr/>
        <p:txBody>
          <a:bodyPr/>
          <a:p>
            <a:fld id="{3FDF7F44-48A3-4E63-94E2-8E8460CA6F3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272" name=""/>
        <p:cNvGrpSpPr/>
        <p:nvPr/>
      </p:nvGrpSpPr>
      <p:grpSpPr>
        <a:xfrm>
          <a:off x="0" y="0"/>
          <a:ext cx="0" cy="0"/>
          <a:chOff x="0" y="0"/>
          <a:chExt cx="0" cy="0"/>
        </a:xfrm>
      </p:grpSpPr>
      <p:sp>
        <p:nvSpPr>
          <p:cNvPr id="1048920" name="Title 1"/>
          <p:cNvSpPr>
            <a:spLocks noGrp="1"/>
          </p:cNvSpPr>
          <p:nvPr>
            <p:ph type="title"/>
          </p:nvPr>
        </p:nvSpPr>
        <p:spPr>
          <a:xfrm>
            <a:off x="5886896" y="1066800"/>
            <a:ext cx="2743200" cy="1981200"/>
          </a:xfrm>
        </p:spPr>
        <p:txBody>
          <a:bodyPr anchor="b">
            <a:noAutofit/>
          </a:bodyPr>
          <a:lstStyle>
            <a:lvl1pPr algn="l">
              <a:buNone/>
              <a:defRPr b="1" sz="2100">
                <a:effectLst/>
              </a:defRPr>
            </a:lvl1pPr>
          </a:lstStyle>
          <a:p>
            <a:r>
              <a:rPr kumimoji="0" lang="en-US" smtClean="0"/>
              <a:t>Click to edit Master title style</a:t>
            </a:r>
            <a:endParaRPr kumimoji="0" lang="en-US"/>
          </a:p>
        </p:txBody>
      </p:sp>
      <p:sp>
        <p:nvSpPr>
          <p:cNvPr id="1048921" name="Date Placeholder 4"/>
          <p:cNvSpPr>
            <a:spLocks noGrp="1"/>
          </p:cNvSpPr>
          <p:nvPr>
            <p:ph type="dt" sz="half" idx="10"/>
          </p:nvPr>
        </p:nvSpPr>
        <p:spPr/>
        <p:txBody>
          <a:bodyPr/>
          <a:p>
            <a:fld id="{FB5F0E2F-81E5-4249-A123-380585DE1AB6}" type="datetimeFigureOut">
              <a:rPr lang="en-GB" smtClean="0"/>
              <a:t>28/01/2018</a:t>
            </a:fld>
            <a:endParaRPr lang="en-GB"/>
          </a:p>
        </p:txBody>
      </p:sp>
      <p:sp>
        <p:nvSpPr>
          <p:cNvPr id="1048922" name="Footer Placeholder 5"/>
          <p:cNvSpPr>
            <a:spLocks noGrp="1"/>
          </p:cNvSpPr>
          <p:nvPr>
            <p:ph type="ftr" sz="quarter" idx="11"/>
          </p:nvPr>
        </p:nvSpPr>
        <p:spPr/>
        <p:txBody>
          <a:bodyPr/>
          <a:p>
            <a:endParaRPr lang="en-GB"/>
          </a:p>
        </p:txBody>
      </p:sp>
      <p:sp>
        <p:nvSpPr>
          <p:cNvPr id="1048923" name="Slide Number Placeholder 6"/>
          <p:cNvSpPr>
            <a:spLocks noGrp="1"/>
          </p:cNvSpPr>
          <p:nvPr>
            <p:ph type="sldNum" sz="quarter" idx="12"/>
          </p:nvPr>
        </p:nvSpPr>
        <p:spPr/>
        <p:txBody>
          <a:bodyPr/>
          <a:p>
            <a:fld id="{3FDF7F44-48A3-4E63-94E2-8E8460CA6F34}" type="slidenum">
              <a:rPr lang="en-GB" smtClean="0"/>
              <a:t>‹#›</a:t>
            </a:fld>
            <a:endParaRPr lang="en-GB"/>
          </a:p>
        </p:txBody>
      </p:sp>
      <p:sp>
        <p:nvSpPr>
          <p:cNvPr id="1048924" name="Rectangle 7"/>
          <p:cNvSpPr/>
          <p:nvPr/>
        </p:nvSpPr>
        <p:spPr>
          <a:xfrm>
            <a:off x="762000" y="1066800"/>
            <a:ext cx="4572000" cy="4572000"/>
          </a:xfrm>
          <a:prstGeom prst="rect"/>
          <a:solidFill>
            <a:srgbClr val="FFFFFF"/>
          </a:solidFill>
          <a:ln w="88900" cap="sq">
            <a:solidFill>
              <a:srgbClr val="FFFFFF"/>
            </a:solidFill>
            <a:miter lim="800000"/>
          </a:ln>
          <a:effectLst>
            <a:outerShdw algn="tl" blurRad="55500" dir="5400000" dist="18500" rotWithShape="0">
              <a:srgbClr val="000000">
                <a:alpha val="35000"/>
              </a:srgbClr>
            </a:outerShdw>
          </a:effectLst>
          <a:scene3d>
            <a:camera prst="orthographicFront"/>
            <a:lightRig dir="t" rig="twoPt">
              <a:rot lat="0" lon="0" rev="7200000"/>
            </a:lightRig>
          </a:scene3d>
          <a:sp3d contourW="635">
            <a:bevelT w="25400" h="19050"/>
            <a:contourClr>
              <a:srgbClr val="969696"/>
            </a:contourClr>
          </a:sp3d>
        </p:spPr>
        <p:txBody>
          <a:bodyPr anchor="t" lIns="91440" rtlCol="0" tIns="274320">
            <a:normAutofit/>
          </a:bodyPr>
          <a:p>
            <a:pPr algn="l" eaLnBrk="1" hangingPunct="1" indent="-283464" latinLnBrk="0" marL="0" rtl="0">
              <a:lnSpc>
                <a:spcPts val="3000"/>
              </a:lnSpc>
              <a:spcBef>
                <a:spcPts val="600"/>
              </a:spcBef>
              <a:buClr>
                <a:schemeClr val="accent1"/>
              </a:buClr>
              <a:buSzPct val="80000"/>
              <a:buFont typeface="Wingdings 2"/>
              <a:buNone/>
            </a:pPr>
            <a:endParaRPr sz="3200" kern="1200" kumimoji="0" lang="en-US">
              <a:solidFill>
                <a:schemeClr val="tx1"/>
              </a:solidFill>
              <a:latin typeface="+mn-lt"/>
              <a:ea typeface="+mn-ea"/>
              <a:cs typeface="+mn-cs"/>
            </a:endParaRPr>
          </a:p>
        </p:txBody>
      </p:sp>
      <p:sp>
        <p:nvSpPr>
          <p:cNvPr id="1048925"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anchor="t" lIns="91440" tIns="274320"/>
          <a:lstStyle>
            <a:lvl1pPr indent="0">
              <a:buNone/>
              <a:defRPr sz="3200"/>
            </a:lvl1pPr>
          </a:lstStyle>
          <a:p>
            <a:pPr algn="l" eaLnBrk="1" hangingPunct="1" latinLnBrk="0" marL="0"/>
            <a:r>
              <a:rPr kumimoji="0" lang="en-US" smtClean="0"/>
              <a:t>Click icon to add picture</a:t>
            </a:r>
            <a:endParaRPr dirty="0" kumimoji="0" lang="en-US"/>
          </a:p>
        </p:txBody>
      </p:sp>
      <p:sp>
        <p:nvSpPr>
          <p:cNvPr id="1048926" name="Flowchart: Process 8"/>
          <p:cNvSpPr/>
          <p:nvPr/>
        </p:nvSpPr>
        <p:spPr>
          <a:xfrm rot="19468671">
            <a:off x="396725" y="954341"/>
            <a:ext cx="685800"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927" name="Flowchart: Process 9"/>
          <p:cNvSpPr/>
          <p:nvPr/>
        </p:nvSpPr>
        <p:spPr>
          <a:xfrm rot="2103354" flipH="1">
            <a:off x="5003667" y="936786"/>
            <a:ext cx="649224" cy="204310"/>
          </a:xfrm>
          <a:prstGeom prst="flowChartProcess"/>
          <a:solidFill>
            <a:srgbClr val="FBFBFB">
              <a:alpha val="45098"/>
            </a:srgbClr>
          </a:solidFill>
          <a:ln w="6350" cap="rnd" cmpd="sng" algn="ctr">
            <a:solidFill>
              <a:srgbClr val="FFFFFF">
                <a:alpha val="100000"/>
              </a:srgbClr>
            </a:solidFill>
            <a:prstDash val="solid"/>
          </a:ln>
          <a:effectLst>
            <a:outerShdw algn="tl" blurRad="25400" dir="3300000" dist="25400" rotWithShape="0" sx="96000" sy="9600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dirty="0" kumimoji="0" lang="en-US"/>
          </a:p>
        </p:txBody>
      </p:sp>
      <p:sp>
        <p:nvSpPr>
          <p:cNvPr id="1048928" name="Text Placeholder 3"/>
          <p:cNvSpPr>
            <a:spLocks noGrp="1"/>
          </p:cNvSpPr>
          <p:nvPr>
            <p:ph type="body" sz="half" idx="2"/>
          </p:nvPr>
        </p:nvSpPr>
        <p:spPr>
          <a:xfrm>
            <a:off x="838200" y="4800600"/>
            <a:ext cx="4419600" cy="762000"/>
          </a:xfrm>
        </p:spPr>
        <p:txBody>
          <a:bodyPr anchor="ctr"/>
          <a:lstStyle>
            <a:lvl1pPr algn="l" indent="0" marL="0">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eaLnBrk="1" hangingPunct="1" latinLnBrk="0" lvl="0"/>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3" name=""/>
        <p:cNvGrpSpPr/>
        <p:nvPr/>
      </p:nvGrpSpPr>
      <p:grpSpPr>
        <a:xfrm>
          <a:off x="0" y="0"/>
          <a:ext cx="0" cy="0"/>
          <a:chOff x="0" y="0"/>
          <a:chExt cx="0" cy="0"/>
        </a:xfrm>
      </p:grpSpPr>
      <p:sp>
        <p:nvSpPr>
          <p:cNvPr id="1048576"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7" name="Oval 7"/>
          <p:cNvSpPr/>
          <p:nvPr/>
        </p:nvSpPr>
        <p:spPr>
          <a:xfrm>
            <a:off x="168816" y="21102"/>
            <a:ext cx="1702191" cy="1702191"/>
          </a:xfrm>
          <a:prstGeom prst="ellipse"/>
          <a:noFill/>
          <a:ln w="27305" cap="rnd" cmpd="sng" algn="ctr">
            <a:solidFill>
              <a:schemeClr val="bg2">
                <a:tint val="45000"/>
                <a:satMod val="325000"/>
                <a:alpha val="100000"/>
              </a:schemeClr>
            </a:solidFill>
            <a:prstDash val="solid"/>
          </a:ln>
          <a:effectLst>
            <a:outerShdw algn="tl" blurRad="25400" dir="5400000" dist="25400"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8"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algn="tl" blurRad="12700" dir="4500000" dist="15000"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79" name="Rectangle 11"/>
          <p:cNvSpPr/>
          <p:nvPr/>
        </p:nvSpPr>
        <p:spPr>
          <a:xfrm>
            <a:off x="1012873" y="-54"/>
            <a:ext cx="8131127" cy="6858054"/>
          </a:xfrm>
          <a:prstGeom prst="rect"/>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
        <p:nvSpPr>
          <p:cNvPr id="1048580" name="Title Placeholder 4"/>
          <p:cNvSpPr>
            <a:spLocks noGrp="1"/>
          </p:cNvSpPr>
          <p:nvPr>
            <p:ph type="title"/>
          </p:nvPr>
        </p:nvSpPr>
        <p:spPr>
          <a:xfrm>
            <a:off x="1435608" y="274638"/>
            <a:ext cx="7498080" cy="1143000"/>
          </a:xfrm>
          <a:prstGeom prst="rect"/>
        </p:spPr>
        <p:txBody>
          <a:bodyPr anchor="ctr">
            <a:normAutofit/>
          </a:bodyPr>
          <a:p>
            <a:r>
              <a:rPr kumimoji="0" lang="en-US" smtClean="0"/>
              <a:t>Click to edit Master title style</a:t>
            </a:r>
            <a:endParaRPr kumimoji="0" lang="en-US"/>
          </a:p>
        </p:txBody>
      </p:sp>
      <p:sp>
        <p:nvSpPr>
          <p:cNvPr id="1048581" name="Text Placeholder 8"/>
          <p:cNvSpPr>
            <a:spLocks noGrp="1"/>
          </p:cNvSpPr>
          <p:nvPr>
            <p:ph type="body" idx="1"/>
          </p:nvPr>
        </p:nvSpPr>
        <p:spPr>
          <a:xfrm>
            <a:off x="1435608" y="1447800"/>
            <a:ext cx="7498080" cy="4800600"/>
          </a:xfrm>
          <a:prstGeom prst="rect"/>
        </p:spPr>
        <p:txBody>
          <a:bodyPr>
            <a:normAutofit/>
          </a:bodyPr>
          <a:p>
            <a:pPr eaLnBrk="1" hangingPunct="1" latinLnBrk="0" lvl="0"/>
            <a:r>
              <a:rPr kumimoji="0" lang="en-US" smtClean="0"/>
              <a:t>Click to edit Master text styles</a:t>
            </a:r>
          </a:p>
          <a:p>
            <a:pPr eaLnBrk="1" hangingPunct="1" latinLnBrk="0" lvl="1"/>
            <a:r>
              <a:rPr kumimoji="0" lang="en-US" smtClean="0"/>
              <a:t>Second level</a:t>
            </a:r>
          </a:p>
          <a:p>
            <a:pPr eaLnBrk="1" hangingPunct="1" latinLnBrk="0" lvl="2"/>
            <a:r>
              <a:rPr kumimoji="0" lang="en-US" smtClean="0"/>
              <a:t>Third level</a:t>
            </a:r>
          </a:p>
          <a:p>
            <a:pPr eaLnBrk="1" hangingPunct="1" latinLnBrk="0" lvl="3"/>
            <a:r>
              <a:rPr kumimoji="0" lang="en-US" smtClean="0"/>
              <a:t>Fourth level</a:t>
            </a:r>
          </a:p>
          <a:p>
            <a:pPr eaLnBrk="1" hangingPunct="1" latinLnBrk="0" lvl="4"/>
            <a:r>
              <a:rPr kumimoji="0" lang="en-US" smtClean="0"/>
              <a:t>Fifth level</a:t>
            </a:r>
            <a:endParaRPr kumimoji="0" lang="en-US"/>
          </a:p>
        </p:txBody>
      </p:sp>
      <p:sp>
        <p:nvSpPr>
          <p:cNvPr id="1048582" name="Date Placeholder 23"/>
          <p:cNvSpPr>
            <a:spLocks noGrp="1"/>
          </p:cNvSpPr>
          <p:nvPr>
            <p:ph type="dt" sz="half" idx="2"/>
          </p:nvPr>
        </p:nvSpPr>
        <p:spPr>
          <a:xfrm>
            <a:off x="3581400" y="6305550"/>
            <a:ext cx="2133600" cy="476250"/>
          </a:xfrm>
          <a:prstGeom prst="rect"/>
        </p:spPr>
        <p:txBody>
          <a:bodyPr anchor="b"/>
          <a:lstStyle>
            <a:lvl1pPr algn="r" eaLnBrk="1" hangingPunct="1" latinLnBrk="0">
              <a:defRPr sz="1200" kumimoji="0">
                <a:solidFill>
                  <a:schemeClr val="bg2">
                    <a:shade val="50000"/>
                    <a:satMod val="200000"/>
                  </a:schemeClr>
                </a:solidFill>
              </a:defRPr>
            </a:lvl1pPr>
          </a:lstStyle>
          <a:p>
            <a:fld id="{FB5F0E2F-81E5-4249-A123-380585DE1AB6}" type="datetimeFigureOut">
              <a:rPr lang="en-GB" smtClean="0"/>
              <a:t>28/01/2018</a:t>
            </a:fld>
            <a:endParaRPr lang="en-GB"/>
          </a:p>
        </p:txBody>
      </p:sp>
      <p:sp>
        <p:nvSpPr>
          <p:cNvPr id="1048583" name="Footer Placeholder 9"/>
          <p:cNvSpPr>
            <a:spLocks noGrp="1"/>
          </p:cNvSpPr>
          <p:nvPr>
            <p:ph type="ftr" sz="quarter" idx="3"/>
          </p:nvPr>
        </p:nvSpPr>
        <p:spPr>
          <a:xfrm>
            <a:off x="5715000" y="6305550"/>
            <a:ext cx="2895600" cy="476250"/>
          </a:xfrm>
          <a:prstGeom prst="rect"/>
        </p:spPr>
        <p:txBody>
          <a:bodyPr anchor="b"/>
          <a:lstStyle>
            <a:lvl1pPr eaLnBrk="1" hangingPunct="1" latinLnBrk="0">
              <a:defRPr sz="1200" kumimoji="0">
                <a:solidFill>
                  <a:schemeClr val="bg2">
                    <a:shade val="50000"/>
                    <a:satMod val="200000"/>
                  </a:schemeClr>
                </a:solidFill>
                <a:effectLst/>
              </a:defRPr>
            </a:lvl1pPr>
          </a:lstStyle>
          <a:p>
            <a:endParaRPr lang="en-GB"/>
          </a:p>
        </p:txBody>
      </p:sp>
      <p:sp>
        <p:nvSpPr>
          <p:cNvPr id="1048584" name="Slide Number Placeholder 21"/>
          <p:cNvSpPr>
            <a:spLocks noGrp="1"/>
          </p:cNvSpPr>
          <p:nvPr>
            <p:ph type="sldNum" sz="quarter" idx="4"/>
          </p:nvPr>
        </p:nvSpPr>
        <p:spPr>
          <a:xfrm>
            <a:off x="8613648" y="6305550"/>
            <a:ext cx="457200" cy="476250"/>
          </a:xfrm>
          <a:prstGeom prst="rect"/>
        </p:spPr>
        <p:txBody>
          <a:bodyPr anchor="b"/>
          <a:lstStyle>
            <a:lvl1pPr algn="ctr" eaLnBrk="1" hangingPunct="1" latinLnBrk="0">
              <a:defRPr sz="1200" kumimoji="0">
                <a:solidFill>
                  <a:schemeClr val="bg2">
                    <a:shade val="50000"/>
                    <a:satMod val="200000"/>
                  </a:schemeClr>
                </a:solidFill>
                <a:effectLst/>
              </a:defRPr>
            </a:lvl1pPr>
          </a:lstStyle>
          <a:p>
            <a:fld id="{3FDF7F44-48A3-4E63-94E2-8E8460CA6F34}" type="slidenum">
              <a:rPr lang="en-GB" smtClean="0"/>
              <a:t>‹#›</a:t>
            </a:fld>
            <a:endParaRPr lang="en-GB"/>
          </a:p>
        </p:txBody>
      </p:sp>
      <p:sp>
        <p:nvSpPr>
          <p:cNvPr id="1048585" name="Rectangle 14"/>
          <p:cNvSpPr/>
          <p:nvPr/>
        </p:nvSpPr>
        <p:spPr bwMode="invGray">
          <a:xfrm>
            <a:off x="1014984" y="-54"/>
            <a:ext cx="73152" cy="6858054"/>
          </a:xfrm>
          <a:prstGeom prst="rect"/>
          <a:solidFill>
            <a:schemeClr val="bg1"/>
          </a:solidFill>
          <a:ln w="25400" cap="rnd" cmpd="sng" algn="ctr">
            <a:noFill/>
            <a:prstDash val="solid"/>
          </a:ln>
          <a:effectLst>
            <a:outerShdw algn="tl" blurRad="38550" dir="10800000" dist="38000"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p>
            <a:pPr algn="ctr" eaLnBrk="1" hangingPunct="1" latinLnBrk="0"/>
            <a:endParaRPr kumimoji="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eaLnBrk="1" hangingPunct="1" latinLnBrk="0" rtl="0">
        <a:spcBef>
          <a:spcPct val="0"/>
        </a:spcBef>
        <a:buNone/>
        <a:defRPr sz="4300" kern="1200" kumimoji="0">
          <a:solidFill>
            <a:schemeClr val="tx2">
              <a:satMod val="130000"/>
            </a:schemeClr>
          </a:solidFill>
          <a:effectLst>
            <a:outerShdw algn="tl" blurRad="50000" dir="5400000" dist="30000" rotWithShape="0">
              <a:srgbClr val="000000">
                <a:alpha val="30000"/>
              </a:srgbClr>
            </a:outerShdw>
          </a:effectLst>
          <a:latin typeface="+mj-lt"/>
          <a:ea typeface="+mj-ea"/>
          <a:cs typeface="+mj-cs"/>
        </a:defRPr>
      </a:lvl1pPr>
    </p:titleStyle>
    <p:bodyStyle>
      <a:lvl1pPr algn="l" eaLnBrk="1" hangingPunct="1" indent="-283464" latinLnBrk="0" marL="365760" rtl="0">
        <a:lnSpc>
          <a:spcPct val="100000"/>
        </a:lnSpc>
        <a:spcBef>
          <a:spcPts val="600"/>
        </a:spcBef>
        <a:buClr>
          <a:schemeClr val="accent1"/>
        </a:buClr>
        <a:buSzPct val="80000"/>
        <a:buFont typeface="Wingdings 2"/>
        <a:buChar char=""/>
        <a:defRPr sz="3200" kern="1200" kumimoji="0">
          <a:solidFill>
            <a:schemeClr val="tx1"/>
          </a:solidFill>
          <a:latin typeface="+mn-lt"/>
          <a:ea typeface="+mn-ea"/>
          <a:cs typeface="+mn-cs"/>
        </a:defRPr>
      </a:lvl1pPr>
      <a:lvl2pPr algn="l" eaLnBrk="1" hangingPunct="1" indent="-237744" latinLnBrk="0" marL="640080" rtl="0">
        <a:lnSpc>
          <a:spcPct val="100000"/>
        </a:lnSpc>
        <a:spcBef>
          <a:spcPts val="550"/>
        </a:spcBef>
        <a:buClr>
          <a:schemeClr val="accent1"/>
        </a:buClr>
        <a:buFont typeface="Verdana"/>
        <a:buChar char="◦"/>
        <a:defRPr sz="2800" kern="1200" kumimoji="0">
          <a:solidFill>
            <a:schemeClr val="tx1"/>
          </a:solidFill>
          <a:latin typeface="+mn-lt"/>
          <a:ea typeface="+mn-ea"/>
          <a:cs typeface="+mn-cs"/>
        </a:defRPr>
      </a:lvl2pPr>
      <a:lvl3pPr algn="l" eaLnBrk="1" hangingPunct="1" indent="-228600" latinLnBrk="0" marL="886968" rtl="0">
        <a:lnSpc>
          <a:spcPct val="100000"/>
        </a:lnSpc>
        <a:spcBef>
          <a:spcPct val="20000"/>
        </a:spcBef>
        <a:buClr>
          <a:schemeClr val="accent2"/>
        </a:buClr>
        <a:buFont typeface="Wingdings 2"/>
        <a:buChar char=""/>
        <a:defRPr sz="2400" kern="1200" kumimoji="0">
          <a:solidFill>
            <a:schemeClr val="tx1"/>
          </a:solidFill>
          <a:latin typeface="+mn-lt"/>
          <a:ea typeface="+mn-ea"/>
          <a:cs typeface="+mn-cs"/>
        </a:defRPr>
      </a:lvl3pPr>
      <a:lvl4pPr algn="l" eaLnBrk="1" hangingPunct="1" indent="-173736" latinLnBrk="0" marL="1097280" rtl="0">
        <a:lnSpc>
          <a:spcPct val="100000"/>
        </a:lnSpc>
        <a:spcBef>
          <a:spcPct val="20000"/>
        </a:spcBef>
        <a:buClr>
          <a:schemeClr val="accent3"/>
        </a:buClr>
        <a:buFont typeface="Wingdings 2"/>
        <a:buChar char=""/>
        <a:defRPr sz="2000" kern="1200" kumimoji="0">
          <a:solidFill>
            <a:schemeClr val="tx1"/>
          </a:solidFill>
          <a:latin typeface="+mn-lt"/>
          <a:ea typeface="+mn-ea"/>
          <a:cs typeface="+mn-cs"/>
        </a:defRPr>
      </a:lvl4pPr>
      <a:lvl5pPr algn="l" eaLnBrk="1" hangingPunct="1" indent="-182880" latinLnBrk="0" marL="1298448" rtl="0">
        <a:lnSpc>
          <a:spcPct val="100000"/>
        </a:lnSpc>
        <a:spcBef>
          <a:spcPct val="20000"/>
        </a:spcBef>
        <a:buClr>
          <a:schemeClr val="accent4"/>
        </a:buClr>
        <a:buFont typeface="Wingdings 2"/>
        <a:buChar char=""/>
        <a:defRPr sz="2000" kern="1200" kumimoji="0">
          <a:solidFill>
            <a:schemeClr val="tx1"/>
          </a:solidFill>
          <a:latin typeface="+mn-lt"/>
          <a:ea typeface="+mn-ea"/>
          <a:cs typeface="+mn-cs"/>
        </a:defRPr>
      </a:lvl5pPr>
      <a:lvl6pPr algn="l" eaLnBrk="1" hangingPunct="1" indent="-182880" latinLnBrk="0" marL="1508760" rtl="0">
        <a:lnSpc>
          <a:spcPct val="100000"/>
        </a:lnSpc>
        <a:spcBef>
          <a:spcPct val="20000"/>
        </a:spcBef>
        <a:buClr>
          <a:schemeClr val="accent5"/>
        </a:buClr>
        <a:buFont typeface="Wingdings 2"/>
        <a:buChar char=""/>
        <a:defRPr sz="2000" kern="1200" kumimoji="0">
          <a:solidFill>
            <a:schemeClr val="tx1"/>
          </a:solidFill>
          <a:latin typeface="+mn-lt"/>
          <a:ea typeface="+mn-ea"/>
          <a:cs typeface="+mn-cs"/>
        </a:defRPr>
      </a:lvl6pPr>
      <a:lvl7pPr algn="l" eaLnBrk="1" hangingPunct="1" indent="-182880" latinLnBrk="0" marL="171907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7pPr>
      <a:lvl8pPr algn="l" eaLnBrk="1" hangingPunct="1" indent="-182880" latinLnBrk="0" marL="1920240"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8pPr>
      <a:lvl9pPr algn="l" eaLnBrk="1" hangingPunct="1" indent="-182880" latinLnBrk="0" marL="2130552" rtl="0">
        <a:lnSpc>
          <a:spcPct val="100000"/>
        </a:lnSpc>
        <a:spcBef>
          <a:spcPct val="20000"/>
        </a:spcBef>
        <a:buClr>
          <a:schemeClr val="accent6"/>
        </a:buClr>
        <a:buFont typeface="Wingdings 2"/>
        <a:buChar char=""/>
        <a:defRPr sz="2000" kern="1200" kumimoji="0">
          <a:solidFill>
            <a:schemeClr val="tx1"/>
          </a:solidFill>
          <a:latin typeface="+mn-lt"/>
          <a:ea typeface="+mn-ea"/>
          <a:cs typeface="+mn-cs"/>
        </a:defRPr>
      </a:lvl9pPr>
    </p:bodyStyle>
    <p:otherStyle>
      <a:lvl1pPr algn="l" eaLnBrk="1" hangingPunct="1" latinLnBrk="0" marL="0" rtl="0">
        <a:defRPr kern="1200" kumimoji="0">
          <a:solidFill>
            <a:schemeClr val="tx1"/>
          </a:solidFill>
          <a:latin typeface="+mn-lt"/>
          <a:ea typeface="+mn-ea"/>
          <a:cs typeface="+mn-cs"/>
        </a:defRPr>
      </a:lvl1pPr>
      <a:lvl2pPr algn="l" eaLnBrk="1" hangingPunct="1" latinLnBrk="0" marL="457200" rtl="0">
        <a:defRPr kern="1200" kumimoji="0">
          <a:solidFill>
            <a:schemeClr val="tx1"/>
          </a:solidFill>
          <a:latin typeface="+mn-lt"/>
          <a:ea typeface="+mn-ea"/>
          <a:cs typeface="+mn-cs"/>
        </a:defRPr>
      </a:lvl2pPr>
      <a:lvl3pPr algn="l" eaLnBrk="1" hangingPunct="1" latinLnBrk="0" marL="914400" rtl="0">
        <a:defRPr kern="1200" kumimoji="0">
          <a:solidFill>
            <a:schemeClr val="tx1"/>
          </a:solidFill>
          <a:latin typeface="+mn-lt"/>
          <a:ea typeface="+mn-ea"/>
          <a:cs typeface="+mn-cs"/>
        </a:defRPr>
      </a:lvl3pPr>
      <a:lvl4pPr algn="l" eaLnBrk="1" hangingPunct="1" latinLnBrk="0" marL="1371600" rtl="0">
        <a:defRPr kern="1200" kumimoji="0">
          <a:solidFill>
            <a:schemeClr val="tx1"/>
          </a:solidFill>
          <a:latin typeface="+mn-lt"/>
          <a:ea typeface="+mn-ea"/>
          <a:cs typeface="+mn-cs"/>
        </a:defRPr>
      </a:lvl4pPr>
      <a:lvl5pPr algn="l" eaLnBrk="1" hangingPunct="1" latinLnBrk="0" marL="1828800" rtl="0">
        <a:defRPr kern="1200" kumimoji="0">
          <a:solidFill>
            <a:schemeClr val="tx1"/>
          </a:solidFill>
          <a:latin typeface="+mn-lt"/>
          <a:ea typeface="+mn-ea"/>
          <a:cs typeface="+mn-cs"/>
        </a:defRPr>
      </a:lvl5pPr>
      <a:lvl6pPr algn="l" eaLnBrk="1" hangingPunct="1" latinLnBrk="0" marL="2286000" rtl="0">
        <a:defRPr kern="1200" kumimoji="0">
          <a:solidFill>
            <a:schemeClr val="tx1"/>
          </a:solidFill>
          <a:latin typeface="+mn-lt"/>
          <a:ea typeface="+mn-ea"/>
          <a:cs typeface="+mn-cs"/>
        </a:defRPr>
      </a:lvl6pPr>
      <a:lvl7pPr algn="l" eaLnBrk="1" hangingPunct="1" latinLnBrk="0" marL="2743200" rtl="0">
        <a:defRPr kern="1200" kumimoji="0">
          <a:solidFill>
            <a:schemeClr val="tx1"/>
          </a:solidFill>
          <a:latin typeface="+mn-lt"/>
          <a:ea typeface="+mn-ea"/>
          <a:cs typeface="+mn-cs"/>
        </a:defRPr>
      </a:lvl7pPr>
      <a:lvl8pPr algn="l" eaLnBrk="1" hangingPunct="1" latinLnBrk="0" marL="3200400" rtl="0">
        <a:defRPr kern="1200" kumimoji="0">
          <a:solidFill>
            <a:schemeClr val="tx1"/>
          </a:solidFill>
          <a:latin typeface="+mn-lt"/>
          <a:ea typeface="+mn-ea"/>
          <a:cs typeface="+mn-cs"/>
        </a:defRPr>
      </a:lvl8pPr>
      <a:lvl9pPr algn="l" eaLnBrk="1" hangingPunct="1" latinLnBrk="0" marL="3657600" rtl="0">
        <a:defRPr kern="1200" kumimoji="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244" name=""/>
        <p:cNvGrpSpPr/>
        <p:nvPr/>
      </p:nvGrpSpPr>
      <p:grpSpPr>
        <a:xfrm>
          <a:off x="0" y="0"/>
          <a:ext cx="0" cy="0"/>
          <a:chOff x="0" y="0"/>
          <a:chExt cx="0" cy="0"/>
        </a:xfrm>
      </p:grpSpPr>
      <p:sp>
        <p:nvSpPr>
          <p:cNvPr id="1048839" name="Rectangle 2"/>
          <p:cNvSpPr>
            <a:spLocks noGrp="1" noChangeArrowheads="1"/>
          </p:cNvSpPr>
          <p:nvPr>
            <p:ph type="title"/>
          </p:nvPr>
        </p:nvSpPr>
        <p:spPr bwMode="auto">
          <a:xfrm>
            <a:off x="685800" y="609600"/>
            <a:ext cx="7772400" cy="1143000"/>
          </a:xfrm>
          <a:prstGeom prst="rect"/>
          <a:noFill/>
          <a:ln>
            <a:noFill/>
          </a:ln>
        </p:spPr>
        <p:txBody>
          <a:bodyPr anchor="ctr" anchorCtr="0" bIns="45720" compatLnSpc="1" lIns="91440" numCol="1" rIns="91440" tIns="45720" vert="horz" wrap="square">
            <a:prstTxWarp prst="textNoShape"/>
          </a:bodyPr>
          <a:p>
            <a:pPr lvl="0"/>
            <a:r>
              <a:rPr altLang="en-US" lang="en-US" smtClean="0"/>
              <a:t>Click to edit Master title style</a:t>
            </a:r>
          </a:p>
        </p:txBody>
      </p:sp>
      <p:sp>
        <p:nvSpPr>
          <p:cNvPr id="1048840" name="Rectangle 3"/>
          <p:cNvSpPr>
            <a:spLocks noGrp="1" noChangeArrowheads="1"/>
          </p:cNvSpPr>
          <p:nvPr>
            <p:ph type="body" idx="1"/>
          </p:nvPr>
        </p:nvSpPr>
        <p:spPr bwMode="auto">
          <a:xfrm>
            <a:off x="685800" y="1981200"/>
            <a:ext cx="7772400" cy="4114800"/>
          </a:xfrm>
          <a:prstGeom prst="rect"/>
          <a:noFill/>
          <a:ln>
            <a:noFill/>
          </a:ln>
        </p:spPr>
        <p:txBody>
          <a:bodyPr anchor="t" anchorCtr="0" bIns="45720" compatLnSpc="1" lIns="91440" numCol="1" rIns="91440" tIns="45720" vert="horz" wrap="square">
            <a:prstTxWarp prst="textNoShape"/>
          </a:bodyPr>
          <a:p>
            <a:pPr lvl="0"/>
            <a:r>
              <a:rPr altLang="en-US" lang="en-US" smtClean="0"/>
              <a:t>Click to edit Master text styles</a:t>
            </a:r>
          </a:p>
          <a:p>
            <a:pPr lvl="1"/>
            <a:r>
              <a:rPr altLang="en-US" lang="en-US" smtClean="0"/>
              <a:t>Second level</a:t>
            </a:r>
          </a:p>
          <a:p>
            <a:pPr lvl="2"/>
            <a:r>
              <a:rPr altLang="en-US" lang="en-US" smtClean="0"/>
              <a:t>Third level</a:t>
            </a:r>
          </a:p>
          <a:p>
            <a:pPr lvl="3"/>
            <a:r>
              <a:rPr altLang="en-US" lang="en-US" smtClean="0"/>
              <a:t>Fourth level</a:t>
            </a:r>
          </a:p>
          <a:p>
            <a:pPr lvl="4"/>
            <a:r>
              <a:rPr altLang="en-US" lang="en-US" smtClean="0"/>
              <a:t>Fifth level</a:t>
            </a:r>
          </a:p>
        </p:txBody>
      </p:sp>
      <p:sp>
        <p:nvSpPr>
          <p:cNvPr id="1048841" name="Rectangle 4"/>
          <p:cNvSpPr>
            <a:spLocks noGrp="1" noChangeArrowheads="1"/>
          </p:cNvSpPr>
          <p:nvPr>
            <p:ph type="dt" sz="half" idx="2"/>
          </p:nvPr>
        </p:nvSpPr>
        <p:spPr bwMode="auto">
          <a:xfrm>
            <a:off x="685800" y="6248400"/>
            <a:ext cx="19050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defRPr sz="1400" smtClean="0">
                <a:latin typeface="Times New Roman" charset="0"/>
              </a:defRPr>
            </a:lvl1pPr>
          </a:lstStyle>
          <a:p>
            <a:pPr fontAlgn="base">
              <a:spcBef>
                <a:spcPct val="0"/>
              </a:spcBef>
              <a:spcAft>
                <a:spcPct val="0"/>
              </a:spcAft>
            </a:pPr>
            <a:endParaRPr lang="en-US">
              <a:solidFill>
                <a:srgbClr val="000000"/>
              </a:solidFill>
            </a:endParaRPr>
          </a:p>
        </p:txBody>
      </p:sp>
      <p:sp>
        <p:nvSpPr>
          <p:cNvPr id="1048842" name="Rectangle 5"/>
          <p:cNvSpPr>
            <a:spLocks noGrp="1" noChangeArrowheads="1"/>
          </p:cNvSpPr>
          <p:nvPr>
            <p:ph type="ftr" sz="quarter" idx="3"/>
          </p:nvPr>
        </p:nvSpPr>
        <p:spPr bwMode="auto">
          <a:xfrm>
            <a:off x="3124200" y="6248400"/>
            <a:ext cx="28956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ctr">
              <a:defRPr sz="1400" smtClean="0">
                <a:latin typeface="Times New Roman" charset="0"/>
              </a:defRPr>
            </a:lvl1pPr>
          </a:lstStyle>
          <a:p>
            <a:pPr fontAlgn="base">
              <a:spcBef>
                <a:spcPct val="0"/>
              </a:spcBef>
              <a:spcAft>
                <a:spcPct val="0"/>
              </a:spcAft>
            </a:pPr>
            <a:endParaRPr lang="en-US">
              <a:solidFill>
                <a:srgbClr val="000000"/>
              </a:solidFill>
            </a:endParaRPr>
          </a:p>
        </p:txBody>
      </p:sp>
      <p:sp>
        <p:nvSpPr>
          <p:cNvPr id="1048843" name="Rectangle 6"/>
          <p:cNvSpPr>
            <a:spLocks noGrp="1" noChangeArrowheads="1"/>
          </p:cNvSpPr>
          <p:nvPr>
            <p:ph type="sldNum" sz="quarter" idx="4"/>
          </p:nvPr>
        </p:nvSpPr>
        <p:spPr bwMode="auto">
          <a:xfrm>
            <a:off x="6553200" y="6248400"/>
            <a:ext cx="1905000" cy="457200"/>
          </a:xfrm>
          <a:prstGeom prst="rect"/>
          <a:noFill/>
          <a:ln w="9525">
            <a:noFill/>
            <a:miter lim="800000"/>
            <a:headEnd/>
            <a:tailEnd/>
          </a:ln>
          <a:effectLst/>
        </p:spPr>
        <p:txBody>
          <a:bodyPr anchor="t" anchorCtr="0" bIns="45720" compatLnSpc="1" lIns="91440" numCol="1" rIns="91440" tIns="45720" vert="horz" wrap="square">
            <a:prstTxWarp prst="textNoShape"/>
          </a:bodyPr>
          <a:lstStyle>
            <a:lvl1pPr algn="r">
              <a:defRPr sz="1400" smtClean="0">
                <a:latin typeface="Times New Roman" charset="0"/>
              </a:defRPr>
            </a:lvl1pPr>
          </a:lstStyle>
          <a:p>
            <a:pPr fontAlgn="base">
              <a:spcBef>
                <a:spcPct val="0"/>
              </a:spcBef>
              <a:spcAft>
                <a:spcPct val="0"/>
              </a:spcAft>
            </a:pPr>
            <a:fld id="{859A9E90-BF68-4035-999D-4880A257E8A1}" type="slidenum">
              <a:rPr lang="en-US">
                <a:solidFill>
                  <a:srgbClr val="000000"/>
                </a:solidFill>
              </a:rPr>
              <a:pPr fontAlgn="base">
                <a:spcBef>
                  <a:spcPct val="0"/>
                </a:spcBef>
                <a:spcAft>
                  <a:spcPct val="0"/>
                </a:spcAft>
              </a:pPr>
              <a:t>‹#›</a:t>
            </a:fld>
            <a:endParaRPr lang="en-US">
              <a:solidFill>
                <a:srgbClr val="000000"/>
              </a:solidFill>
            </a:endParaRPr>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eaLnBrk="0" fontAlgn="base" hangingPunct="0" rtl="0">
        <a:spcBef>
          <a:spcPct val="0"/>
        </a:spcBef>
        <a:spcAft>
          <a:spcPct val="0"/>
        </a:spcAft>
        <a:defRPr sz="4400">
          <a:solidFill>
            <a:schemeClr val="tx2"/>
          </a:solidFill>
          <a:latin typeface="+mj-lt"/>
          <a:ea typeface="+mj-ea"/>
          <a:cs typeface="+mj-cs"/>
        </a:defRPr>
      </a:lvl1pPr>
      <a:lvl2pPr algn="ctr" eaLnBrk="0" fontAlgn="base" hangingPunct="0" rtl="0">
        <a:spcBef>
          <a:spcPct val="0"/>
        </a:spcBef>
        <a:spcAft>
          <a:spcPct val="0"/>
        </a:spcAft>
        <a:defRPr sz="4400">
          <a:solidFill>
            <a:schemeClr val="tx2"/>
          </a:solidFill>
          <a:latin typeface="Times New Roman" charset="0"/>
        </a:defRPr>
      </a:lvl2pPr>
      <a:lvl3pPr algn="ctr" eaLnBrk="0" fontAlgn="base" hangingPunct="0" rtl="0">
        <a:spcBef>
          <a:spcPct val="0"/>
        </a:spcBef>
        <a:spcAft>
          <a:spcPct val="0"/>
        </a:spcAft>
        <a:defRPr sz="4400">
          <a:solidFill>
            <a:schemeClr val="tx2"/>
          </a:solidFill>
          <a:latin typeface="Times New Roman" charset="0"/>
        </a:defRPr>
      </a:lvl3pPr>
      <a:lvl4pPr algn="ctr" eaLnBrk="0" fontAlgn="base" hangingPunct="0" rtl="0">
        <a:spcBef>
          <a:spcPct val="0"/>
        </a:spcBef>
        <a:spcAft>
          <a:spcPct val="0"/>
        </a:spcAft>
        <a:defRPr sz="4400">
          <a:solidFill>
            <a:schemeClr val="tx2"/>
          </a:solidFill>
          <a:latin typeface="Times New Roman" charset="0"/>
        </a:defRPr>
      </a:lvl4pPr>
      <a:lvl5pPr algn="ctr" eaLnBrk="0" fontAlgn="base" hangingPunct="0" rtl="0">
        <a:spcBef>
          <a:spcPct val="0"/>
        </a:spcBef>
        <a:spcAft>
          <a:spcPct val="0"/>
        </a:spcAft>
        <a:defRPr sz="4400">
          <a:solidFill>
            <a:schemeClr val="tx2"/>
          </a:solidFill>
          <a:latin typeface="Times New Roman" charset="0"/>
        </a:defRPr>
      </a:lvl5pPr>
      <a:lvl6pPr algn="ctr" fontAlgn="base" marL="457200" rtl="0">
        <a:spcBef>
          <a:spcPct val="0"/>
        </a:spcBef>
        <a:spcAft>
          <a:spcPct val="0"/>
        </a:spcAft>
        <a:defRPr sz="4400">
          <a:solidFill>
            <a:schemeClr val="tx2"/>
          </a:solidFill>
          <a:latin typeface="Times New Roman" charset="0"/>
        </a:defRPr>
      </a:lvl6pPr>
      <a:lvl7pPr algn="ctr" fontAlgn="base" marL="914400" rtl="0">
        <a:spcBef>
          <a:spcPct val="0"/>
        </a:spcBef>
        <a:spcAft>
          <a:spcPct val="0"/>
        </a:spcAft>
        <a:defRPr sz="4400">
          <a:solidFill>
            <a:schemeClr val="tx2"/>
          </a:solidFill>
          <a:latin typeface="Times New Roman" charset="0"/>
        </a:defRPr>
      </a:lvl7pPr>
      <a:lvl8pPr algn="ctr" fontAlgn="base" marL="1371600" rtl="0">
        <a:spcBef>
          <a:spcPct val="0"/>
        </a:spcBef>
        <a:spcAft>
          <a:spcPct val="0"/>
        </a:spcAft>
        <a:defRPr sz="4400">
          <a:solidFill>
            <a:schemeClr val="tx2"/>
          </a:solidFill>
          <a:latin typeface="Times New Roman" charset="0"/>
        </a:defRPr>
      </a:lvl8pPr>
      <a:lvl9pPr algn="ctr" fontAlgn="base" marL="1828800" rtl="0">
        <a:spcBef>
          <a:spcPct val="0"/>
        </a:spcBef>
        <a:spcAft>
          <a:spcPct val="0"/>
        </a:spcAft>
        <a:defRPr sz="4400">
          <a:solidFill>
            <a:schemeClr val="tx2"/>
          </a:solidFill>
          <a:latin typeface="Times New Roman" charset="0"/>
        </a:defRPr>
      </a:lvl9pPr>
    </p:titleStyle>
    <p:bodyStyle>
      <a:lvl1pPr algn="l" eaLnBrk="0" fontAlgn="base" hangingPunct="0" indent="-342900" marL="342900" rtl="0">
        <a:spcBef>
          <a:spcPct val="20000"/>
        </a:spcBef>
        <a:spcAft>
          <a:spcPct val="0"/>
        </a:spcAft>
        <a:buChar char="•"/>
        <a:defRPr sz="3200">
          <a:solidFill>
            <a:schemeClr val="tx1"/>
          </a:solidFill>
          <a:latin typeface="+mn-lt"/>
          <a:ea typeface="+mn-ea"/>
          <a:cs typeface="+mn-cs"/>
        </a:defRPr>
      </a:lvl1pPr>
      <a:lvl2pPr algn="l" eaLnBrk="0" fontAlgn="base" hangingPunct="0" indent="-285750" marL="742950" rtl="0">
        <a:spcBef>
          <a:spcPct val="20000"/>
        </a:spcBef>
        <a:spcAft>
          <a:spcPct val="0"/>
        </a:spcAft>
        <a:buChar char="–"/>
        <a:defRPr sz="2800">
          <a:solidFill>
            <a:schemeClr val="tx1"/>
          </a:solidFill>
          <a:latin typeface="+mn-lt"/>
        </a:defRPr>
      </a:lvl2pPr>
      <a:lvl3pPr algn="l" eaLnBrk="0" fontAlgn="base" hangingPunct="0" indent="-228600" marL="1143000" rtl="0">
        <a:spcBef>
          <a:spcPct val="20000"/>
        </a:spcBef>
        <a:spcAft>
          <a:spcPct val="0"/>
        </a:spcAft>
        <a:buChar char="•"/>
        <a:defRPr sz="2400">
          <a:solidFill>
            <a:schemeClr val="tx1"/>
          </a:solidFill>
          <a:latin typeface="+mn-lt"/>
        </a:defRPr>
      </a:lvl3pPr>
      <a:lvl4pPr algn="l" eaLnBrk="0" fontAlgn="base" hangingPunct="0" indent="-228600" marL="1600200" rtl="0">
        <a:spcBef>
          <a:spcPct val="20000"/>
        </a:spcBef>
        <a:spcAft>
          <a:spcPct val="0"/>
        </a:spcAft>
        <a:buChar char="–"/>
        <a:defRPr sz="2000">
          <a:solidFill>
            <a:schemeClr val="tx1"/>
          </a:solidFill>
          <a:latin typeface="+mn-lt"/>
        </a:defRPr>
      </a:lvl4pPr>
      <a:lvl5pPr algn="l" eaLnBrk="0" fontAlgn="base" hangingPunct="0" indent="-228600" marL="2057400" rtl="0">
        <a:spcBef>
          <a:spcPct val="20000"/>
        </a:spcBef>
        <a:spcAft>
          <a:spcPct val="0"/>
        </a:spcAft>
        <a:buChar char="»"/>
        <a:defRPr sz="2000">
          <a:solidFill>
            <a:schemeClr val="tx1"/>
          </a:solidFill>
          <a:latin typeface="+mn-lt"/>
        </a:defRPr>
      </a:lvl5pPr>
      <a:lvl6pPr algn="l" fontAlgn="base" indent="-228600" marL="2514600" rtl="0">
        <a:spcBef>
          <a:spcPct val="20000"/>
        </a:spcBef>
        <a:spcAft>
          <a:spcPct val="0"/>
        </a:spcAft>
        <a:buChar char="»"/>
        <a:defRPr sz="2000">
          <a:solidFill>
            <a:schemeClr val="tx1"/>
          </a:solidFill>
          <a:latin typeface="+mn-lt"/>
        </a:defRPr>
      </a:lvl6pPr>
      <a:lvl7pPr algn="l" fontAlgn="base" indent="-228600" marL="2971800" rtl="0">
        <a:spcBef>
          <a:spcPct val="20000"/>
        </a:spcBef>
        <a:spcAft>
          <a:spcPct val="0"/>
        </a:spcAft>
        <a:buChar char="»"/>
        <a:defRPr sz="2000">
          <a:solidFill>
            <a:schemeClr val="tx1"/>
          </a:solidFill>
          <a:latin typeface="+mn-lt"/>
        </a:defRPr>
      </a:lvl7pPr>
      <a:lvl8pPr algn="l" fontAlgn="base" indent="-228600" marL="3429000" rtl="0">
        <a:spcBef>
          <a:spcPct val="20000"/>
        </a:spcBef>
        <a:spcAft>
          <a:spcPct val="0"/>
        </a:spcAft>
        <a:buChar char="»"/>
        <a:defRPr sz="2000">
          <a:solidFill>
            <a:schemeClr val="tx1"/>
          </a:solidFill>
          <a:latin typeface="+mn-lt"/>
        </a:defRPr>
      </a:lvl8pPr>
      <a:lvl9pPr algn="l" fontAlgn="base" indent="-228600" marL="3886200" rtl="0">
        <a:spcBef>
          <a:spcPct val="20000"/>
        </a:spcBef>
        <a:spcAft>
          <a:spcPct val="0"/>
        </a:spcAft>
        <a:buChar char="»"/>
        <a:defRPr sz="2000">
          <a:solidFill>
            <a:schemeClr val="tx1"/>
          </a:solidFill>
          <a:latin typeface="+mn-lt"/>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3" name="Title 1"/>
          <p:cNvSpPr>
            <a:spLocks noGrp="1"/>
          </p:cNvSpPr>
          <p:nvPr>
            <p:ph type="ctrTitle"/>
          </p:nvPr>
        </p:nvSpPr>
        <p:spPr/>
        <p:txBody>
          <a:bodyPr/>
          <a:p>
            <a:r>
              <a:rPr b="1" dirty="0" lang="en-GB" smtClean="0"/>
              <a:t>TRAUMA AND EMERGENCY</a:t>
            </a:r>
            <a:endParaRPr b="1" dirty="0" lang="en-GB"/>
          </a:p>
        </p:txBody>
      </p:sp>
      <p:sp>
        <p:nvSpPr>
          <p:cNvPr id="1048594" name="Subtitle 2"/>
          <p:cNvSpPr>
            <a:spLocks noGrp="1"/>
          </p:cNvSpPr>
          <p:nvPr>
            <p:ph type="subTitle" idx="1"/>
          </p:nvPr>
        </p:nvSpPr>
        <p:spPr/>
        <p:txBody>
          <a:bodyPr>
            <a:normAutofit/>
          </a:bodyPr>
          <a:p>
            <a:r>
              <a:rPr dirty="0" lang="en-GB" smtClean="0"/>
              <a:t>Principles </a:t>
            </a:r>
            <a:r>
              <a:rPr dirty="0" lang="en-GB"/>
              <a:t>and practices of first </a:t>
            </a:r>
            <a:r>
              <a:rPr dirty="0" lang="en-GB" smtClean="0"/>
              <a:t>aid</a:t>
            </a:r>
          </a:p>
          <a:p>
            <a:r>
              <a:rPr b="1" dirty="0" lang="en-GB" smtClean="0"/>
              <a:t>Phelix Ogadah. BScN. UEAB</a:t>
            </a:r>
            <a:endParaRPr b="1" dirty="0" lang="en-GB"/>
          </a:p>
        </p:txBody>
      </p:sp>
      <p:sp>
        <p:nvSpPr>
          <p:cNvPr id="1048959" name=""/>
          <p:cNvSpPr txBox="1"/>
          <p:nvPr/>
        </p:nvSpPr>
        <p:spPr>
          <a:xfrm>
            <a:off x="2286000" y="3251200"/>
            <a:ext cx="4572000" cy="510540"/>
          </a:xfrm>
          <a:prstGeom prst="rect"/>
        </p:spPr>
        <p:txBody>
          <a:bodyPr rtlCol="0" wrap="square">
            <a:spAutoFit/>
          </a:bodyPr>
          <a:p>
            <a:r>
              <a:rPr sz="2800" lang="en-US">
                <a:solidFill>
                  <a:srgbClr val="000000"/>
                </a:solidFill>
              </a:rPr>
              <a:t>B</a:t>
            </a:r>
            <a:r>
              <a:rPr sz="2800" lang="en-US">
                <a:solidFill>
                  <a:srgbClr val="000000"/>
                </a:solidFill>
              </a:rPr>
              <a:t>y</a:t>
            </a:r>
            <a:r>
              <a:rPr sz="2800" lang="en-US">
                <a:solidFill>
                  <a:srgbClr val="000000"/>
                </a:solidFill>
              </a:rPr>
              <a:t>;</a:t>
            </a:r>
            <a:r>
              <a:rPr sz="2800" lang="en-US">
                <a:solidFill>
                  <a:srgbClr val="000000"/>
                </a:solidFill>
              </a:rPr>
              <a:t> </a:t>
            </a:r>
            <a:r>
              <a:rPr sz="2800" lang="en-US">
                <a:solidFill>
                  <a:srgbClr val="000000"/>
                </a:solidFill>
              </a:rPr>
              <a:t>W</a:t>
            </a:r>
            <a:r>
              <a:rPr sz="2800" lang="en-US">
                <a:solidFill>
                  <a:srgbClr val="000000"/>
                </a:solidFill>
              </a:rPr>
              <a:t>a</a:t>
            </a:r>
            <a:r>
              <a:rPr sz="2800" lang="en-US">
                <a:solidFill>
                  <a:srgbClr val="000000"/>
                </a:solidFill>
              </a:rPr>
              <a:t>n</a:t>
            </a:r>
            <a:r>
              <a:rPr sz="2800" lang="en-US">
                <a:solidFill>
                  <a:srgbClr val="000000"/>
                </a:solidFill>
              </a:rPr>
              <a:t>g</a:t>
            </a:r>
            <a:r>
              <a:rPr sz="2800" lang="en-US">
                <a:solidFill>
                  <a:srgbClr val="000000"/>
                </a:solidFill>
              </a:rPr>
              <a:t>a</a:t>
            </a:r>
            <a:r>
              <a:rPr sz="2800" lang="en-US">
                <a:solidFill>
                  <a:srgbClr val="000000"/>
                </a:solidFill>
              </a:rPr>
              <a:t>o</a:t>
            </a:r>
            <a:endParaRPr sz="2800" lang="en-GB">
              <a:solidFill>
                <a:srgbClr val="000000"/>
              </a:solidFill>
            </a:endParaRPr>
          </a:p>
        </p:txBody>
      </p:sp>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619" name="Title 1"/>
          <p:cNvSpPr>
            <a:spLocks noGrp="1"/>
          </p:cNvSpPr>
          <p:nvPr>
            <p:ph type="title"/>
          </p:nvPr>
        </p:nvSpPr>
        <p:spPr/>
        <p:txBody>
          <a:bodyPr/>
          <a:p>
            <a:endParaRPr lang="en-GB"/>
          </a:p>
        </p:txBody>
      </p:sp>
      <p:sp>
        <p:nvSpPr>
          <p:cNvPr id="1048620" name="Content Placeholder 2"/>
          <p:cNvSpPr>
            <a:spLocks noGrp="1"/>
          </p:cNvSpPr>
          <p:nvPr>
            <p:ph idx="1"/>
          </p:nvPr>
        </p:nvSpPr>
        <p:spPr/>
        <p:txBody>
          <a:bodyPr>
            <a:normAutofit fontScale="96875" lnSpcReduction="20000"/>
          </a:bodyPr>
          <a:p>
            <a:pPr algn="just"/>
            <a:r>
              <a:rPr b="1" dirty="0" lang="en-GB" smtClean="0">
                <a:latin typeface="Times New Roman" pitchFamily="18" charset="0"/>
                <a:cs typeface="Times New Roman" pitchFamily="18" charset="0"/>
              </a:rPr>
              <a:t>Resuscitation-</a:t>
            </a:r>
            <a:r>
              <a:rPr dirty="0" lang="en-GB" smtClean="0">
                <a:latin typeface="Times New Roman" pitchFamily="18" charset="0"/>
                <a:cs typeface="Times New Roman" pitchFamily="18" charset="0"/>
              </a:rPr>
              <a:t>An act of restoring one to a stable health status from unconsciousness or from the brink of death</a:t>
            </a:r>
          </a:p>
          <a:p>
            <a:pPr algn="just" indent="0" marL="0">
              <a:buNone/>
            </a:pPr>
            <a:endParaRPr b="1" dirty="0" lang="en-GB" smtClean="0">
              <a:latin typeface="Times New Roman" pitchFamily="18" charset="0"/>
              <a:cs typeface="Times New Roman" pitchFamily="18" charset="0"/>
            </a:endParaRPr>
          </a:p>
          <a:p>
            <a:pPr algn="just"/>
            <a:r>
              <a:rPr b="1" dirty="0" lang="en-GB" smtClean="0">
                <a:latin typeface="Times New Roman" pitchFamily="18" charset="0"/>
                <a:cs typeface="Times New Roman" pitchFamily="18" charset="0"/>
              </a:rPr>
              <a:t>Disaster-</a:t>
            </a:r>
            <a:r>
              <a:rPr dirty="0" lang="en-US" smtClean="0">
                <a:latin typeface="Times New Roman" panose="02020603050405020304" pitchFamily="18" charset="0"/>
                <a:cs typeface="Times New Roman" panose="02020603050405020304" pitchFamily="18" charset="0"/>
              </a:rPr>
              <a:t> Sudden serious event or situation with a negative impact on health and life of the people, overwhelming the ability of the local system to cope, requiring immediate action.</a:t>
            </a:r>
            <a:endParaRPr b="1" dirty="0" lang="en-GB" smtClean="0">
              <a:latin typeface="Times New Roman" panose="02020603050405020304" pitchFamily="18" charset="0"/>
              <a:cs typeface="Times New Roman" panose="02020603050405020304" pitchFamily="18" charset="0"/>
            </a:endParaRPr>
          </a:p>
          <a:p>
            <a:endParaRPr dirty="0" lang="en-GB"/>
          </a:p>
        </p:txBody>
      </p:sp>
    </p:spTree>
  </p:cSld>
  <p:clrMapOvr>
    <a:masterClrMapping/>
  </p:clrMapOvr>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821" name="Title 1"/>
          <p:cNvSpPr>
            <a:spLocks noGrp="1"/>
          </p:cNvSpPr>
          <p:nvPr>
            <p:ph type="title"/>
          </p:nvPr>
        </p:nvSpPr>
        <p:spPr>
          <a:xfrm>
            <a:off x="1435608" y="274638"/>
            <a:ext cx="7498080" cy="922114"/>
          </a:xfrm>
        </p:spPr>
        <p:txBody>
          <a:bodyPr>
            <a:normAutofit/>
          </a:bodyPr>
          <a:p>
            <a:r>
              <a:rPr altLang="en-US" dirty="0" sz="4400" lang="en-US">
                <a:solidFill>
                  <a:srgbClr val="04617B"/>
                </a:solidFill>
                <a:effectLst/>
                <a:latin typeface="Calibri"/>
              </a:rPr>
              <a:t>Clinical manifestations</a:t>
            </a:r>
            <a:endParaRPr dirty="0" sz="4400" lang="en-US"/>
          </a:p>
        </p:txBody>
      </p:sp>
      <p:sp>
        <p:nvSpPr>
          <p:cNvPr id="1048822" name="Content Placeholder 2"/>
          <p:cNvSpPr>
            <a:spLocks noGrp="1"/>
          </p:cNvSpPr>
          <p:nvPr>
            <p:ph idx="1"/>
          </p:nvPr>
        </p:nvSpPr>
        <p:spPr/>
        <p:txBody>
          <a:bodyPr>
            <a:normAutofit fontScale="92500"/>
          </a:bodyPr>
          <a:p>
            <a:pPr fontAlgn="base" indent="-273050" lvl="0" marL="273050">
              <a:spcBef>
                <a:spcPct val="20000"/>
              </a:spcBef>
              <a:spcAft>
                <a:spcPct val="0"/>
              </a:spcAft>
              <a:buClr>
                <a:srgbClr val="0BD0D9"/>
              </a:buClr>
              <a:buSzPct val="95000"/>
              <a:buFont typeface="Wingdings 2" pitchFamily="18" charset="2"/>
              <a:buChar char=""/>
            </a:pPr>
            <a:r>
              <a:rPr altLang="en-US" dirty="0" sz="2600" lang="en-US">
                <a:solidFill>
                  <a:prstClr val="black"/>
                </a:solidFill>
                <a:latin typeface="Constantia"/>
              </a:rPr>
              <a:t>A superficial burn destroys the epidermis, and appears red and dry. Pain is due to damage to the cutaneous nerve endings.</a:t>
            </a:r>
          </a:p>
          <a:p>
            <a:pPr fontAlgn="base" indent="-273050" lvl="0" marL="273050">
              <a:spcBef>
                <a:spcPct val="20000"/>
              </a:spcBef>
              <a:spcAft>
                <a:spcPct val="0"/>
              </a:spcAft>
              <a:buClr>
                <a:srgbClr val="0BD0D9"/>
              </a:buClr>
              <a:buSzPct val="95000"/>
              <a:buFont typeface="Wingdings 2" pitchFamily="18" charset="2"/>
              <a:buChar char=""/>
            </a:pPr>
            <a:r>
              <a:rPr altLang="en-US" dirty="0" sz="2600" lang="en-US">
                <a:solidFill>
                  <a:prstClr val="black"/>
                </a:solidFill>
                <a:latin typeface="Constantia"/>
              </a:rPr>
              <a:t>A partial thickness burn destroys the epidermis and part of the dermis and appears red and blistered. It causes pain due to the exposure of the nerve endings to the air</a:t>
            </a:r>
            <a:r>
              <a:rPr altLang="en-US" dirty="0" sz="2600" lang="en-US" smtClean="0">
                <a:solidFill>
                  <a:prstClr val="black"/>
                </a:solidFill>
                <a:latin typeface="Constantia"/>
              </a:rPr>
              <a:t>.</a:t>
            </a:r>
          </a:p>
          <a:p>
            <a:pPr fontAlgn="base" indent="-273050" lvl="0" marL="273050">
              <a:spcBef>
                <a:spcPct val="20000"/>
              </a:spcBef>
              <a:spcAft>
                <a:spcPct val="0"/>
              </a:spcAft>
              <a:buClr>
                <a:srgbClr val="0BD0D9"/>
              </a:buClr>
              <a:buSzPct val="95000"/>
              <a:buFont typeface="Wingdings 2" pitchFamily="18" charset="2"/>
              <a:buChar char=""/>
            </a:pPr>
            <a:r>
              <a:rPr altLang="en-US" dirty="0" sz="2600" lang="en-US">
                <a:solidFill>
                  <a:prstClr val="black"/>
                </a:solidFill>
                <a:latin typeface="Constantia"/>
              </a:rPr>
              <a:t>A full thickness burn destroys the dermis and may be extended to the subcutaneous tissue, muscle or bone. the skin may appear </a:t>
            </a:r>
            <a:r>
              <a:rPr altLang="en-US" dirty="0" sz="2600" lang="en-US" smtClean="0">
                <a:solidFill>
                  <a:prstClr val="black"/>
                </a:solidFill>
                <a:latin typeface="Constantia"/>
              </a:rPr>
              <a:t>white, </a:t>
            </a:r>
            <a:r>
              <a:rPr altLang="en-US" dirty="0" sz="2600" lang="en-US" err="1" smtClean="0">
                <a:solidFill>
                  <a:prstClr val="black"/>
                </a:solidFill>
                <a:latin typeface="Constantia"/>
              </a:rPr>
              <a:t>brown,or</a:t>
            </a:r>
            <a:r>
              <a:rPr altLang="en-US" dirty="0" sz="2600" lang="en-US" smtClean="0">
                <a:solidFill>
                  <a:prstClr val="black"/>
                </a:solidFill>
                <a:latin typeface="Constantia"/>
              </a:rPr>
              <a:t> </a:t>
            </a:r>
            <a:r>
              <a:rPr altLang="en-US" dirty="0" sz="2600" lang="en-US">
                <a:solidFill>
                  <a:prstClr val="black"/>
                </a:solidFill>
                <a:latin typeface="Constantia"/>
              </a:rPr>
              <a:t>black and leathery. Often there is no pain present as the nerve endings have been destroyed.</a:t>
            </a:r>
          </a:p>
          <a:p>
            <a:pPr fontAlgn="base" indent="-273050" lvl="0" marL="273050">
              <a:spcBef>
                <a:spcPct val="20000"/>
              </a:spcBef>
              <a:spcAft>
                <a:spcPct val="0"/>
              </a:spcAft>
              <a:buClr>
                <a:srgbClr val="0BD0D9"/>
              </a:buClr>
              <a:buSzPct val="95000"/>
              <a:buFont typeface="Wingdings 2" pitchFamily="18" charset="2"/>
              <a:buChar char=""/>
            </a:pPr>
            <a:endParaRPr altLang="en-US" dirty="0" sz="2600" lang="en-US">
              <a:solidFill>
                <a:prstClr val="black"/>
              </a:solidFill>
              <a:latin typeface="Constantia"/>
            </a:endParaRPr>
          </a:p>
          <a:p>
            <a:pPr indent="0" marL="82296">
              <a:buNone/>
            </a:pPr>
            <a:endParaRPr dirty="0" lang="en-US"/>
          </a:p>
        </p:txBody>
      </p:sp>
    </p:spTree>
  </p:cSld>
  <p:clrMapOvr>
    <a:masterClrMapping/>
  </p:clrMapOvr>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823" name="Title 1"/>
          <p:cNvSpPr>
            <a:spLocks noGrp="1"/>
          </p:cNvSpPr>
          <p:nvPr>
            <p:ph type="title"/>
          </p:nvPr>
        </p:nvSpPr>
        <p:spPr/>
        <p:txBody>
          <a:bodyPr>
            <a:noAutofit/>
          </a:bodyPr>
          <a:p>
            <a:r>
              <a:rPr altLang="en-US" b="1" dirty="0" sz="2600" lang="en-US" smtClean="0">
                <a:solidFill>
                  <a:prstClr val="black"/>
                </a:solidFill>
                <a:effectLst/>
                <a:latin typeface="Constantia"/>
                <a:ea typeface="+mn-ea"/>
                <a:cs typeface="+mn-cs"/>
              </a:rPr>
              <a:t>Phases </a:t>
            </a:r>
            <a:r>
              <a:rPr altLang="en-US" b="1" dirty="0" sz="2600" lang="en-US">
                <a:solidFill>
                  <a:prstClr val="black"/>
                </a:solidFill>
                <a:effectLst/>
                <a:latin typeface="Constantia"/>
                <a:ea typeface="+mn-ea"/>
                <a:cs typeface="+mn-cs"/>
              </a:rPr>
              <a:t>of burn care</a:t>
            </a:r>
            <a:endParaRPr dirty="0" sz="4400" lang="en-US"/>
          </a:p>
        </p:txBody>
      </p:sp>
      <p:sp>
        <p:nvSpPr>
          <p:cNvPr id="1048824" name="Content Placeholder 3"/>
          <p:cNvSpPr>
            <a:spLocks noGrp="1"/>
          </p:cNvSpPr>
          <p:nvPr>
            <p:ph idx="1"/>
          </p:nvPr>
        </p:nvSpPr>
        <p:spPr/>
        <p:txBody>
          <a:bodyPr>
            <a:normAutofit/>
          </a:bodyPr>
          <a:p>
            <a:pPr fontAlgn="base" indent="-273050" lvl="0" marL="273050">
              <a:spcBef>
                <a:spcPct val="20000"/>
              </a:spcBef>
              <a:spcAft>
                <a:spcPct val="0"/>
              </a:spcAft>
              <a:buClr>
                <a:srgbClr val="0BD0D9"/>
              </a:buClr>
              <a:buSzPct val="95000"/>
              <a:buFont typeface="Wingdings" pitchFamily="2" charset="2"/>
              <a:buChar char="Ø"/>
            </a:pPr>
            <a:r>
              <a:rPr altLang="en-US" dirty="0" lang="en-US" u="sng" smtClean="0">
                <a:solidFill>
                  <a:prstClr val="black"/>
                </a:solidFill>
                <a:latin typeface="Constantia"/>
                <a:ea typeface="+mj-ea"/>
                <a:cs typeface="+mj-cs"/>
              </a:rPr>
              <a:t>Emergent/immediate resuscitative</a:t>
            </a:r>
            <a:endParaRPr altLang="en-US" dirty="0" lang="en-US" u="sng" smtClean="0">
              <a:solidFill>
                <a:prstClr val="black"/>
              </a:solidFill>
              <a:latin typeface="Constantia"/>
            </a:endParaRPr>
          </a:p>
          <a:p>
            <a:pPr fontAlgn="base" indent="-457200" marL="457200">
              <a:spcBef>
                <a:spcPct val="20000"/>
              </a:spcBef>
              <a:spcAft>
                <a:spcPct val="0"/>
              </a:spcAft>
              <a:buClr>
                <a:srgbClr val="0BD0D9"/>
              </a:buClr>
              <a:buSzPct val="95000"/>
            </a:pPr>
            <a:r>
              <a:rPr altLang="en-US" dirty="0" lang="en-US">
                <a:solidFill>
                  <a:prstClr val="black"/>
                </a:solidFill>
                <a:latin typeface="Constantia"/>
              </a:rPr>
              <a:t>T</a:t>
            </a:r>
            <a:r>
              <a:rPr altLang="en-US" dirty="0" lang="en-US" smtClean="0">
                <a:solidFill>
                  <a:prstClr val="black"/>
                </a:solidFill>
                <a:latin typeface="Constantia"/>
              </a:rPr>
              <a:t>his </a:t>
            </a:r>
            <a:r>
              <a:rPr altLang="en-US" dirty="0" lang="en-US">
                <a:solidFill>
                  <a:prstClr val="black"/>
                </a:solidFill>
                <a:latin typeface="Constantia"/>
              </a:rPr>
              <a:t>is from onset of injury to completion of fluid </a:t>
            </a:r>
            <a:r>
              <a:rPr altLang="en-US" dirty="0" lang="en-US" smtClean="0">
                <a:solidFill>
                  <a:prstClr val="black"/>
                </a:solidFill>
                <a:latin typeface="Constantia"/>
              </a:rPr>
              <a:t>resuscitation.</a:t>
            </a:r>
          </a:p>
          <a:p>
            <a:pPr fontAlgn="base" indent="-457200" marL="457200">
              <a:spcBef>
                <a:spcPct val="20000"/>
              </a:spcBef>
              <a:spcAft>
                <a:spcPct val="0"/>
              </a:spcAft>
              <a:buClr>
                <a:srgbClr val="0BD0D9"/>
              </a:buClr>
              <a:buSzPct val="95000"/>
            </a:pPr>
            <a:r>
              <a:rPr altLang="en-US" dirty="0" lang="en-US" smtClean="0">
                <a:solidFill>
                  <a:prstClr val="black"/>
                </a:solidFill>
                <a:latin typeface="Constantia"/>
              </a:rPr>
              <a:t>Priority </a:t>
            </a:r>
            <a:r>
              <a:rPr altLang="en-US" dirty="0" lang="en-US">
                <a:solidFill>
                  <a:prstClr val="black"/>
                </a:solidFill>
                <a:latin typeface="Constantia"/>
              </a:rPr>
              <a:t>activities here include, first aid, prevention of shock, prevention of respiratory distress, detection and treatment of concomitant injury wound assessment and initial care.</a:t>
            </a:r>
          </a:p>
          <a:p>
            <a:endParaRPr dirty="0" lang="en-US"/>
          </a:p>
        </p:txBody>
      </p:sp>
    </p:spTree>
  </p:cSld>
  <p:clrMapOvr>
    <a:masterClrMapping/>
  </p:clrMapOvr>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825" name="Title 1"/>
          <p:cNvSpPr>
            <a:spLocks noGrp="1"/>
          </p:cNvSpPr>
          <p:nvPr>
            <p:ph type="title"/>
          </p:nvPr>
        </p:nvSpPr>
        <p:spPr/>
        <p:txBody>
          <a:bodyPr>
            <a:normAutofit/>
          </a:bodyPr>
          <a:p>
            <a:r>
              <a:rPr altLang="en-US" dirty="0" sz="4400" lang="en-US">
                <a:solidFill>
                  <a:srgbClr val="04617B"/>
                </a:solidFill>
                <a:effectLst/>
                <a:latin typeface="Calibri"/>
              </a:rPr>
              <a:t>Phases of burn care</a:t>
            </a:r>
            <a:endParaRPr dirty="0" sz="4400" lang="en-US"/>
          </a:p>
        </p:txBody>
      </p:sp>
      <p:sp>
        <p:nvSpPr>
          <p:cNvPr id="1048826" name="Content Placeholder 2"/>
          <p:cNvSpPr>
            <a:spLocks noGrp="1"/>
          </p:cNvSpPr>
          <p:nvPr>
            <p:ph idx="1"/>
          </p:nvPr>
        </p:nvSpPr>
        <p:spPr/>
        <p:txBody>
          <a:bodyPr>
            <a:normAutofit lnSpcReduction="10000"/>
          </a:bodyPr>
          <a:p>
            <a:pPr fontAlgn="base" indent="-273050" lvl="0" marL="273050">
              <a:spcBef>
                <a:spcPct val="20000"/>
              </a:spcBef>
              <a:spcAft>
                <a:spcPct val="0"/>
              </a:spcAft>
              <a:buClr>
                <a:srgbClr val="0BD0D9"/>
              </a:buClr>
              <a:buSzPct val="95000"/>
              <a:buFont typeface="Wingdings" pitchFamily="2" charset="2"/>
              <a:buChar char="Ø"/>
            </a:pPr>
            <a:r>
              <a:rPr altLang="en-US" dirty="0" sz="2600" lang="en-US" u="sng">
                <a:solidFill>
                  <a:prstClr val="black"/>
                </a:solidFill>
                <a:latin typeface="Constantia"/>
              </a:rPr>
              <a:t>Acute phase</a:t>
            </a:r>
            <a:r>
              <a:rPr altLang="en-US" dirty="0" sz="2600" lang="en-US">
                <a:solidFill>
                  <a:prstClr val="black"/>
                </a:solidFill>
                <a:latin typeface="Constantia"/>
              </a:rPr>
              <a:t>: from beginning of diuresis to near completion of wound closure. it entails wound care and closure, prevention or treatment of complications including infections and nutritional support.</a:t>
            </a:r>
          </a:p>
          <a:p>
            <a:pPr fontAlgn="base" indent="-273050" lvl="0" marL="273050">
              <a:spcBef>
                <a:spcPct val="20000"/>
              </a:spcBef>
              <a:spcAft>
                <a:spcPct val="0"/>
              </a:spcAft>
              <a:buClr>
                <a:srgbClr val="0BD0D9"/>
              </a:buClr>
              <a:buSzPct val="95000"/>
              <a:buFont typeface="Wingdings" pitchFamily="2" charset="2"/>
              <a:buChar char="Ø"/>
            </a:pPr>
            <a:r>
              <a:rPr altLang="en-US" dirty="0" sz="2600" lang="en-US" u="sng">
                <a:solidFill>
                  <a:prstClr val="black"/>
                </a:solidFill>
                <a:latin typeface="Constantia"/>
              </a:rPr>
              <a:t>Rehabilitation: </a:t>
            </a:r>
            <a:r>
              <a:rPr altLang="en-US" dirty="0" sz="2600" lang="en-US">
                <a:solidFill>
                  <a:prstClr val="black"/>
                </a:solidFill>
                <a:latin typeface="Constantia"/>
              </a:rPr>
              <a:t>from major wound closure to return to individuals optimal level of physical and psychosocial adjustment. Prevention of scars and </a:t>
            </a:r>
            <a:r>
              <a:rPr altLang="en-US" dirty="0" sz="2600" lang="en-US" smtClean="0">
                <a:solidFill>
                  <a:prstClr val="black"/>
                </a:solidFill>
                <a:latin typeface="Constantia"/>
              </a:rPr>
              <a:t>contracture, physical, occupational and </a:t>
            </a:r>
            <a:r>
              <a:rPr altLang="en-US" dirty="0" sz="2600" lang="en-US">
                <a:solidFill>
                  <a:prstClr val="black"/>
                </a:solidFill>
                <a:latin typeface="Constantia"/>
              </a:rPr>
              <a:t>vocational rehabilitation, functional and cosmetic reconstruction and psychosocial counseling</a:t>
            </a:r>
          </a:p>
          <a:p>
            <a:pPr indent="0" marL="82296">
              <a:buNone/>
            </a:pPr>
            <a:endParaRPr dirty="0" lang="en-US"/>
          </a:p>
        </p:txBody>
      </p:sp>
    </p:spTree>
  </p:cSld>
  <p:clrMapOvr>
    <a:masterClrMapping/>
  </p:clrMapOvr>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827" name="Title 1"/>
          <p:cNvSpPr>
            <a:spLocks noGrp="1"/>
          </p:cNvSpPr>
          <p:nvPr>
            <p:ph type="title"/>
          </p:nvPr>
        </p:nvSpPr>
        <p:spPr/>
        <p:txBody>
          <a:bodyPr>
            <a:noAutofit/>
          </a:bodyPr>
          <a:p>
            <a:r>
              <a:rPr altLang="en-US" dirty="0" sz="4400" lang="en-US" smtClean="0">
                <a:solidFill>
                  <a:srgbClr val="04617B"/>
                </a:solidFill>
                <a:effectLst/>
                <a:latin typeface="Calibri"/>
              </a:rPr>
              <a:t>Emergency Burns Management</a:t>
            </a:r>
            <a:endParaRPr dirty="0" sz="4400" lang="en-US"/>
          </a:p>
        </p:txBody>
      </p:sp>
      <p:sp>
        <p:nvSpPr>
          <p:cNvPr id="1048828" name="Content Placeholder 2"/>
          <p:cNvSpPr>
            <a:spLocks noGrp="1"/>
          </p:cNvSpPr>
          <p:nvPr>
            <p:ph idx="1"/>
          </p:nvPr>
        </p:nvSpPr>
        <p:spPr/>
        <p:txBody>
          <a:bodyPr>
            <a:normAutofit fontScale="92500" lnSpcReduction="20000"/>
          </a:bodyPr>
          <a:p>
            <a:pPr fontAlgn="base" indent="-273050" lvl="0" marL="273050">
              <a:spcBef>
                <a:spcPct val="20000"/>
              </a:spcBef>
              <a:spcAft>
                <a:spcPct val="0"/>
              </a:spcAft>
              <a:buClr>
                <a:srgbClr val="0BD0D9"/>
              </a:buClr>
              <a:buSzPct val="95000"/>
              <a:buFont typeface="Wingdings 2" pitchFamily="18" charset="2"/>
              <a:buChar char=""/>
            </a:pPr>
            <a:r>
              <a:rPr altLang="en-US" b="1" dirty="0" lang="en-US">
                <a:solidFill>
                  <a:prstClr val="black"/>
                </a:solidFill>
                <a:latin typeface="Constantia"/>
              </a:rPr>
              <a:t>Aims are; </a:t>
            </a:r>
            <a:endParaRPr altLang="en-US" b="1" dirty="0" lang="en-US" smtClean="0">
              <a:solidFill>
                <a:prstClr val="black"/>
              </a:solidFill>
              <a:latin typeface="Constantia"/>
            </a:endParaRPr>
          </a:p>
          <a:p>
            <a:pPr fontAlgn="base" indent="-273050" lvl="0" marL="273050">
              <a:spcBef>
                <a:spcPct val="20000"/>
              </a:spcBef>
              <a:spcAft>
                <a:spcPct val="0"/>
              </a:spcAft>
              <a:buClr>
                <a:srgbClr val="0BD0D9"/>
              </a:buClr>
              <a:buSzPct val="95000"/>
              <a:buFont typeface="Wingdings 2" pitchFamily="18" charset="2"/>
              <a:buChar char=""/>
            </a:pPr>
            <a:r>
              <a:rPr altLang="en-US" dirty="0" lang="en-US" smtClean="0">
                <a:solidFill>
                  <a:prstClr val="black"/>
                </a:solidFill>
                <a:latin typeface="Constantia"/>
              </a:rPr>
              <a:t>to </a:t>
            </a:r>
            <a:r>
              <a:rPr altLang="en-US" dirty="0" lang="en-US">
                <a:solidFill>
                  <a:prstClr val="black"/>
                </a:solidFill>
                <a:latin typeface="Constantia"/>
              </a:rPr>
              <a:t>save lives</a:t>
            </a:r>
            <a:r>
              <a:rPr altLang="en-US" dirty="0" lang="en-US" smtClean="0">
                <a:solidFill>
                  <a:prstClr val="black"/>
                </a:solidFill>
                <a:latin typeface="Constantia"/>
              </a:rPr>
              <a:t>, minimize </a:t>
            </a:r>
            <a:r>
              <a:rPr altLang="en-US" dirty="0" lang="en-US">
                <a:solidFill>
                  <a:prstClr val="black"/>
                </a:solidFill>
                <a:latin typeface="Constantia"/>
              </a:rPr>
              <a:t>disabilities and prepare patient for definitive care.</a:t>
            </a:r>
          </a:p>
          <a:p>
            <a:pPr fontAlgn="base" indent="-273050" lvl="0" marL="273050">
              <a:spcBef>
                <a:spcPct val="20000"/>
              </a:spcBef>
              <a:spcAft>
                <a:spcPct val="0"/>
              </a:spcAft>
              <a:buClr>
                <a:srgbClr val="0BD0D9"/>
              </a:buClr>
              <a:buSzPct val="95000"/>
              <a:buFont typeface="Wingdings 2" pitchFamily="18" charset="2"/>
              <a:buChar char=""/>
            </a:pPr>
            <a:r>
              <a:rPr altLang="en-US" dirty="0" lang="en-US">
                <a:solidFill>
                  <a:prstClr val="black"/>
                </a:solidFill>
                <a:latin typeface="Constantia"/>
              </a:rPr>
              <a:t>First priority is to secure and protect the airway. </a:t>
            </a:r>
          </a:p>
          <a:p>
            <a:pPr fontAlgn="base" indent="-273050" lvl="0" marL="273050">
              <a:spcBef>
                <a:spcPct val="20000"/>
              </a:spcBef>
              <a:spcAft>
                <a:spcPct val="0"/>
              </a:spcAft>
              <a:buClr>
                <a:srgbClr val="0BD0D9"/>
              </a:buClr>
              <a:buSzPct val="95000"/>
              <a:buFont typeface="Wingdings 2" pitchFamily="18" charset="2"/>
              <a:buChar char=""/>
            </a:pPr>
            <a:r>
              <a:rPr altLang="en-US" dirty="0" lang="en-US">
                <a:solidFill>
                  <a:prstClr val="black"/>
                </a:solidFill>
                <a:latin typeface="Constantia"/>
              </a:rPr>
              <a:t>inhalation injury is suspected for patients with history of facial burns and exposure to closed room fires, risk  of carbon monoxide poisoning is increased thus patient should be intubated.100%  oxygen is administered.</a:t>
            </a:r>
          </a:p>
          <a:p>
            <a:endParaRPr dirty="0" lang="en-US"/>
          </a:p>
        </p:txBody>
      </p:sp>
    </p:spTree>
  </p:cSld>
  <p:clrMapOvr>
    <a:masterClrMapping/>
  </p:clrMapOvr>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829" name="Title 1"/>
          <p:cNvSpPr>
            <a:spLocks noGrp="1"/>
          </p:cNvSpPr>
          <p:nvPr>
            <p:ph type="title"/>
          </p:nvPr>
        </p:nvSpPr>
        <p:spPr/>
        <p:txBody>
          <a:bodyPr>
            <a:normAutofit fontScale="90000"/>
          </a:bodyPr>
          <a:p>
            <a:r>
              <a:rPr dirty="0" lang="en-GB" smtClean="0"/>
              <a:t/>
            </a:r>
            <a:br>
              <a:rPr dirty="0" lang="en-GB" smtClean="0"/>
            </a:br>
            <a:r>
              <a:rPr dirty="0" lang="en-GB" smtClean="0"/>
              <a:t>10.Unconsciousness</a:t>
            </a:r>
            <a:r>
              <a:rPr dirty="0" lang="en-GB"/>
              <a:t/>
            </a:r>
            <a:br>
              <a:rPr dirty="0" lang="en-GB"/>
            </a:br>
            <a:endParaRPr dirty="0" lang="en-US"/>
          </a:p>
        </p:txBody>
      </p:sp>
      <p:sp>
        <p:nvSpPr>
          <p:cNvPr id="1048830" name="Content Placeholder 2"/>
          <p:cNvSpPr>
            <a:spLocks noGrp="1"/>
          </p:cNvSpPr>
          <p:nvPr>
            <p:ph idx="1"/>
          </p:nvPr>
        </p:nvSpPr>
        <p:spPr/>
        <p:txBody>
          <a:bodyPr/>
          <a:p>
            <a:endParaRPr lang="en-US"/>
          </a:p>
        </p:txBody>
      </p:sp>
    </p:spTree>
  </p:cSld>
  <p:clrMapOvr>
    <a:masterClrMapping/>
  </p:clrMapOvr>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831" name="Title 1"/>
          <p:cNvSpPr>
            <a:spLocks noGrp="1"/>
          </p:cNvSpPr>
          <p:nvPr>
            <p:ph type="title"/>
          </p:nvPr>
        </p:nvSpPr>
        <p:spPr/>
        <p:txBody>
          <a:bodyPr>
            <a:normAutofit fontScale="90000"/>
          </a:bodyPr>
          <a:p>
            <a:r>
              <a:rPr dirty="0" lang="en-GB" smtClean="0"/>
              <a:t/>
            </a:r>
            <a:br>
              <a:rPr dirty="0" lang="en-GB" smtClean="0"/>
            </a:br>
            <a:r>
              <a:rPr dirty="0" lang="en-GB" smtClean="0"/>
              <a:t>11.Foreign </a:t>
            </a:r>
            <a:r>
              <a:rPr dirty="0" lang="en-GB"/>
              <a:t>bodies</a:t>
            </a:r>
            <a:br>
              <a:rPr dirty="0" lang="en-GB"/>
            </a:br>
            <a:endParaRPr dirty="0" lang="en-US"/>
          </a:p>
        </p:txBody>
      </p:sp>
      <p:sp>
        <p:nvSpPr>
          <p:cNvPr id="1048832" name="Content Placeholder 2"/>
          <p:cNvSpPr>
            <a:spLocks noGrp="1"/>
          </p:cNvSpPr>
          <p:nvPr>
            <p:ph idx="1"/>
          </p:nvPr>
        </p:nvSpPr>
        <p:spPr/>
        <p:txBody>
          <a:bodyPr/>
          <a:p>
            <a:r>
              <a:rPr dirty="0" lang="en-US" smtClean="0"/>
              <a:t>in, ears</a:t>
            </a:r>
          </a:p>
          <a:p>
            <a:r>
              <a:rPr dirty="0" lang="en-US" smtClean="0"/>
              <a:t>Eyes</a:t>
            </a:r>
          </a:p>
          <a:p>
            <a:r>
              <a:rPr dirty="0" lang="en-US" smtClean="0"/>
              <a:t>Nose</a:t>
            </a:r>
          </a:p>
          <a:p>
            <a:r>
              <a:rPr dirty="0" lang="en-US" smtClean="0"/>
              <a:t>Private organs</a:t>
            </a:r>
          </a:p>
          <a:p>
            <a:r>
              <a:rPr dirty="0" lang="en-US" smtClean="0"/>
              <a:t>Throat (fish bone)</a:t>
            </a:r>
          </a:p>
          <a:p>
            <a:endParaRPr dirty="0" lang="en-US" smtClean="0"/>
          </a:p>
        </p:txBody>
      </p:sp>
    </p:spTree>
  </p:cSld>
  <p:clrMapOvr>
    <a:masterClrMapping/>
  </p:clrMapOvr>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833" name="Title 1"/>
          <p:cNvSpPr>
            <a:spLocks noGrp="1"/>
          </p:cNvSpPr>
          <p:nvPr>
            <p:ph type="title"/>
          </p:nvPr>
        </p:nvSpPr>
        <p:spPr/>
        <p:txBody>
          <a:bodyPr>
            <a:normAutofit fontScale="90000"/>
          </a:bodyPr>
          <a:p>
            <a:pPr fontAlgn="base" indent="-342900" lvl="0" marL="342900">
              <a:spcBef>
                <a:spcPct val="20000"/>
              </a:spcBef>
              <a:spcAft>
                <a:spcPct val="0"/>
              </a:spcAft>
              <a:tabLst>
                <a:tab algn="l" pos="2743200"/>
              </a:tabLst>
            </a:pPr>
            <a:r>
              <a:rPr dirty="0" lang="en-US" smtClean="0"/>
              <a:t> </a:t>
            </a:r>
            <a:r>
              <a:rPr dirty="0" sz="4100" lang="en-US">
                <a:solidFill>
                  <a:srgbClr val="000099"/>
                </a:solidFill>
                <a:effectLst>
                  <a:outerShdw algn="tl" blurRad="38100" dir="2700000" dist="38100">
                    <a:srgbClr val="C0C0C0"/>
                  </a:outerShdw>
                </a:effectLst>
                <a:latin typeface="Arial" charset="0"/>
                <a:ea typeface="+mn-ea"/>
                <a:cs typeface="+mn-cs"/>
              </a:rPr>
              <a:t>Anatomy of the Ear</a:t>
            </a:r>
            <a:br>
              <a:rPr dirty="0" sz="4100" lang="en-US">
                <a:solidFill>
                  <a:srgbClr val="000099"/>
                </a:solidFill>
                <a:effectLst>
                  <a:outerShdw algn="tl" blurRad="38100" dir="2700000" dist="38100">
                    <a:srgbClr val="C0C0C0"/>
                  </a:outerShdw>
                </a:effectLst>
                <a:latin typeface="Arial" charset="0"/>
                <a:ea typeface="+mn-ea"/>
                <a:cs typeface="+mn-cs"/>
              </a:rPr>
            </a:br>
            <a:endParaRPr dirty="0" lang="en-US"/>
          </a:p>
        </p:txBody>
      </p:sp>
      <p:sp>
        <p:nvSpPr>
          <p:cNvPr id="1048834" name="Content Placeholder 2"/>
          <p:cNvSpPr>
            <a:spLocks noGrp="1"/>
          </p:cNvSpPr>
          <p:nvPr>
            <p:ph idx="1"/>
          </p:nvPr>
        </p:nvSpPr>
        <p:spPr/>
        <p:txBody>
          <a:bodyPr/>
          <a:p>
            <a:pPr fontAlgn="base" indent="0" lvl="0" marL="0">
              <a:lnSpc>
                <a:spcPct val="80000"/>
              </a:lnSpc>
              <a:spcBef>
                <a:spcPct val="0"/>
              </a:spcBef>
              <a:spcAft>
                <a:spcPct val="50000"/>
              </a:spcAft>
              <a:buClr>
                <a:srgbClr val="FF6600"/>
              </a:buClr>
              <a:buSzTx/>
              <a:buFont typeface="Symbol" charset="2"/>
              <a:buChar char="·"/>
            </a:pPr>
            <a:r>
              <a:rPr altLang="en-US" dirty="0" sz="3400" lang="en-US">
                <a:solidFill>
                  <a:srgbClr val="000000"/>
                </a:solidFill>
                <a:latin typeface="Arial" charset="0"/>
              </a:rPr>
              <a:t>The ear is divided into three areas</a:t>
            </a:r>
          </a:p>
          <a:p>
            <a:pPr fontAlgn="base" indent="0" lvl="1" marL="457200">
              <a:lnSpc>
                <a:spcPct val="80000"/>
              </a:lnSpc>
              <a:spcBef>
                <a:spcPct val="0"/>
              </a:spcBef>
              <a:spcAft>
                <a:spcPct val="50000"/>
              </a:spcAft>
              <a:buClr>
                <a:srgbClr val="FF6600"/>
              </a:buClr>
              <a:buFont typeface="Symbol" charset="2"/>
              <a:buChar char="·"/>
            </a:pPr>
            <a:r>
              <a:rPr altLang="en-US" dirty="0" sz="3000" lang="en-US">
                <a:solidFill>
                  <a:srgbClr val="000000"/>
                </a:solidFill>
                <a:latin typeface="Arial" charset="0"/>
              </a:rPr>
              <a:t>Outer </a:t>
            </a:r>
            <a:br>
              <a:rPr altLang="en-US" dirty="0" sz="3000" lang="en-US">
                <a:solidFill>
                  <a:srgbClr val="000000"/>
                </a:solidFill>
                <a:latin typeface="Arial" charset="0"/>
              </a:rPr>
            </a:br>
            <a:r>
              <a:rPr altLang="en-US" dirty="0" sz="3000" lang="en-US">
                <a:solidFill>
                  <a:srgbClr val="000000"/>
                </a:solidFill>
                <a:latin typeface="Arial" charset="0"/>
              </a:rPr>
              <a:t>(external) </a:t>
            </a:r>
            <a:br>
              <a:rPr altLang="en-US" dirty="0" sz="3000" lang="en-US">
                <a:solidFill>
                  <a:srgbClr val="000000"/>
                </a:solidFill>
                <a:latin typeface="Arial" charset="0"/>
              </a:rPr>
            </a:br>
            <a:r>
              <a:rPr altLang="en-US" dirty="0" sz="3000" lang="en-US">
                <a:solidFill>
                  <a:srgbClr val="000000"/>
                </a:solidFill>
                <a:latin typeface="Arial" charset="0"/>
              </a:rPr>
              <a:t>ear</a:t>
            </a:r>
          </a:p>
          <a:p>
            <a:pPr fontAlgn="base" indent="0" lvl="1" marL="457200">
              <a:lnSpc>
                <a:spcPct val="80000"/>
              </a:lnSpc>
              <a:spcBef>
                <a:spcPct val="0"/>
              </a:spcBef>
              <a:spcAft>
                <a:spcPct val="50000"/>
              </a:spcAft>
              <a:buClr>
                <a:srgbClr val="FF6600"/>
              </a:buClr>
              <a:buFont typeface="Symbol" charset="2"/>
              <a:buChar char="·"/>
            </a:pPr>
            <a:r>
              <a:rPr altLang="en-US" dirty="0" sz="3000" lang="en-US">
                <a:solidFill>
                  <a:srgbClr val="000000"/>
                </a:solidFill>
                <a:latin typeface="Arial" charset="0"/>
              </a:rPr>
              <a:t>Middle </a:t>
            </a:r>
            <a:br>
              <a:rPr altLang="en-US" dirty="0" sz="3000" lang="en-US">
                <a:solidFill>
                  <a:srgbClr val="000000"/>
                </a:solidFill>
                <a:latin typeface="Arial" charset="0"/>
              </a:rPr>
            </a:br>
            <a:r>
              <a:rPr altLang="en-US" dirty="0" sz="3000" lang="en-US">
                <a:solidFill>
                  <a:srgbClr val="000000"/>
                </a:solidFill>
                <a:latin typeface="Arial" charset="0"/>
              </a:rPr>
              <a:t>ear</a:t>
            </a:r>
          </a:p>
          <a:p>
            <a:pPr fontAlgn="base" indent="0" lvl="1" marL="457200">
              <a:lnSpc>
                <a:spcPct val="80000"/>
              </a:lnSpc>
              <a:spcBef>
                <a:spcPct val="0"/>
              </a:spcBef>
              <a:spcAft>
                <a:spcPct val="50000"/>
              </a:spcAft>
              <a:buClr>
                <a:srgbClr val="FF6600"/>
              </a:buClr>
              <a:buFont typeface="Symbol" charset="2"/>
              <a:buChar char="·"/>
            </a:pPr>
            <a:r>
              <a:rPr altLang="en-US" dirty="0" sz="3000" lang="en-US">
                <a:solidFill>
                  <a:srgbClr val="000000"/>
                </a:solidFill>
                <a:latin typeface="Arial" charset="0"/>
              </a:rPr>
              <a:t>Inner </a:t>
            </a:r>
            <a:br>
              <a:rPr altLang="en-US" dirty="0" sz="3000" lang="en-US">
                <a:solidFill>
                  <a:srgbClr val="000000"/>
                </a:solidFill>
                <a:latin typeface="Arial" charset="0"/>
              </a:rPr>
            </a:br>
            <a:r>
              <a:rPr altLang="en-US" dirty="0" sz="3000" lang="en-US">
                <a:solidFill>
                  <a:srgbClr val="000000"/>
                </a:solidFill>
                <a:latin typeface="Arial" charset="0"/>
              </a:rPr>
              <a:t>ear</a:t>
            </a:r>
            <a:endParaRPr dirty="0" lang="en-US"/>
          </a:p>
        </p:txBody>
      </p:sp>
      <p:pic>
        <p:nvPicPr>
          <p:cNvPr id="2097152" name="Picture 8" descr="0812_ana.jpg                                                   0000A9A7KARL's Pocketrans              B81D7FDE:"/>
          <p:cNvPicPr>
            <a:picLocks noChangeAspect="1" noChangeArrowheads="1"/>
          </p:cNvPicPr>
          <p:nvPr/>
        </p:nvPicPr>
        <p:blipFill>
          <a:blip xmlns:r="http://schemas.openxmlformats.org/officeDocument/2006/relationships" r:embed="rId1"/>
          <a:srcRect b="4594"/>
          <a:stretch>
            <a:fillRect/>
          </a:stretch>
        </p:blipFill>
        <p:spPr bwMode="auto">
          <a:xfrm>
            <a:off x="4114800" y="2071688"/>
            <a:ext cx="4648200" cy="4206875"/>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9" presetSubtype="0">
                                  <p:stCondLst>
                                    <p:cond delay="0"/>
                                  </p:stCondLst>
                                  <p:childTnLst>
                                    <p:set>
                                      <p:cBhvr>
                                        <p:cTn dur="1" fill="hold" id="6">
                                          <p:stCondLst>
                                            <p:cond delay="0"/>
                                          </p:stCondLst>
                                        </p:cTn>
                                        <p:tgtEl>
                                          <p:spTgt spid="2097152"/>
                                        </p:tgtEl>
                                        <p:attrNameLst>
                                          <p:attrName>style.visibility</p:attrName>
                                        </p:attrNameLst>
                                      </p:cBhvr>
                                      <p:to>
                                        <p:strVal val="visible"/>
                                      </p:to>
                                    </p:set>
                                    <p:animEffect transition="in" filter="dissolve">
                                      <p:cBhvr>
                                        <p:cTn dur="500" id="7"/>
                                        <p:tgtEl>
                                          <p:spTgt spid="2097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835" name="Title 1"/>
          <p:cNvSpPr>
            <a:spLocks noGrp="1"/>
          </p:cNvSpPr>
          <p:nvPr>
            <p:ph type="title"/>
          </p:nvPr>
        </p:nvSpPr>
        <p:spPr/>
        <p:txBody>
          <a:bodyPr>
            <a:normAutofit fontScale="90000"/>
          </a:bodyPr>
          <a:p>
            <a:pPr fontAlgn="base" indent="-342900" lvl="0" marL="342900">
              <a:spcBef>
                <a:spcPct val="20000"/>
              </a:spcBef>
              <a:spcAft>
                <a:spcPct val="0"/>
              </a:spcAft>
              <a:tabLst>
                <a:tab algn="l" pos="2743200"/>
              </a:tabLst>
            </a:pPr>
            <a:r>
              <a:rPr dirty="0" sz="4100" lang="en-US">
                <a:solidFill>
                  <a:srgbClr val="000099"/>
                </a:solidFill>
                <a:effectLst>
                  <a:outerShdw algn="tl" blurRad="38100" dir="2700000" dist="38100">
                    <a:srgbClr val="C0C0C0"/>
                  </a:outerShdw>
                </a:effectLst>
                <a:latin typeface="Arial" charset="0"/>
                <a:ea typeface="+mn-ea"/>
                <a:cs typeface="+mn-cs"/>
              </a:rPr>
              <a:t>Structure of the Eye</a:t>
            </a:r>
            <a:br>
              <a:rPr dirty="0" sz="4100" lang="en-US">
                <a:solidFill>
                  <a:srgbClr val="000099"/>
                </a:solidFill>
                <a:effectLst>
                  <a:outerShdw algn="tl" blurRad="38100" dir="2700000" dist="38100">
                    <a:srgbClr val="C0C0C0"/>
                  </a:outerShdw>
                </a:effectLst>
                <a:latin typeface="Arial" charset="0"/>
                <a:ea typeface="+mn-ea"/>
                <a:cs typeface="+mn-cs"/>
              </a:rPr>
            </a:br>
            <a:endParaRPr dirty="0" lang="en-US"/>
          </a:p>
        </p:txBody>
      </p:sp>
      <p:sp>
        <p:nvSpPr>
          <p:cNvPr id="1048836" name="Content Placeholder 2"/>
          <p:cNvSpPr>
            <a:spLocks noGrp="1"/>
          </p:cNvSpPr>
          <p:nvPr>
            <p:ph idx="1"/>
          </p:nvPr>
        </p:nvSpPr>
        <p:spPr/>
        <p:txBody>
          <a:bodyPr>
            <a:normAutofit lnSpcReduction="10000"/>
          </a:bodyPr>
          <a:p>
            <a:pPr fontAlgn="base" indent="0" lvl="0" marL="0">
              <a:lnSpc>
                <a:spcPct val="90000"/>
              </a:lnSpc>
              <a:spcBef>
                <a:spcPct val="0"/>
              </a:spcBef>
              <a:spcAft>
                <a:spcPct val="50000"/>
              </a:spcAft>
              <a:buClr>
                <a:srgbClr val="FF6600"/>
              </a:buClr>
              <a:buSzTx/>
              <a:buFont typeface="Symbol" charset="2"/>
              <a:buChar char="·"/>
            </a:pPr>
            <a:r>
              <a:rPr altLang="en-US" dirty="0" sz="3400" lang="en-US">
                <a:solidFill>
                  <a:srgbClr val="000000"/>
                </a:solidFill>
                <a:latin typeface="Arial" charset="0"/>
              </a:rPr>
              <a:t>The wall is composed of three tunics</a:t>
            </a:r>
          </a:p>
          <a:p>
            <a:pPr fontAlgn="base" indent="0" lvl="1" marL="457200">
              <a:lnSpc>
                <a:spcPct val="90000"/>
              </a:lnSpc>
              <a:spcBef>
                <a:spcPct val="0"/>
              </a:spcBef>
              <a:spcAft>
                <a:spcPct val="50000"/>
              </a:spcAft>
              <a:buClr>
                <a:srgbClr val="FF6600"/>
              </a:buClr>
              <a:buFont typeface="Symbol" charset="2"/>
              <a:buChar char="·"/>
            </a:pPr>
            <a:r>
              <a:rPr altLang="en-US" dirty="0" lang="en-US" smtClean="0">
                <a:solidFill>
                  <a:srgbClr val="000000"/>
                </a:solidFill>
                <a:latin typeface="Arial" charset="0"/>
              </a:rPr>
              <a:t>Sclera &amp; Cornea </a:t>
            </a:r>
            <a:r>
              <a:rPr altLang="en-US" dirty="0" lang="en-US">
                <a:solidFill>
                  <a:srgbClr val="000000"/>
                </a:solidFill>
                <a:latin typeface="Arial" charset="0"/>
              </a:rPr>
              <a:t/>
            </a:r>
            <a:br>
              <a:rPr altLang="en-US" dirty="0" lang="en-US">
                <a:solidFill>
                  <a:srgbClr val="000000"/>
                </a:solidFill>
                <a:latin typeface="Arial" charset="0"/>
              </a:rPr>
            </a:br>
            <a:r>
              <a:rPr altLang="en-US" dirty="0" lang="en-US">
                <a:solidFill>
                  <a:srgbClr val="000000"/>
                </a:solidFill>
                <a:latin typeface="Arial" charset="0"/>
              </a:rPr>
              <a:t>fibrous outside layer</a:t>
            </a:r>
          </a:p>
          <a:p>
            <a:pPr fontAlgn="base" indent="0" lvl="1" marL="457200">
              <a:lnSpc>
                <a:spcPct val="90000"/>
              </a:lnSpc>
              <a:spcBef>
                <a:spcPct val="0"/>
              </a:spcBef>
              <a:spcAft>
                <a:spcPct val="50000"/>
              </a:spcAft>
              <a:buClr>
                <a:srgbClr val="FF6600"/>
              </a:buClr>
              <a:buFont typeface="Symbol" charset="2"/>
              <a:buChar char="·"/>
            </a:pPr>
            <a:r>
              <a:rPr altLang="en-US" dirty="0" lang="en-US">
                <a:solidFill>
                  <a:srgbClr val="000000"/>
                </a:solidFill>
                <a:latin typeface="Arial" charset="0"/>
              </a:rPr>
              <a:t>Choroid – </a:t>
            </a:r>
            <a:br>
              <a:rPr altLang="en-US" dirty="0" lang="en-US">
                <a:solidFill>
                  <a:srgbClr val="000000"/>
                </a:solidFill>
                <a:latin typeface="Arial" charset="0"/>
              </a:rPr>
            </a:br>
            <a:r>
              <a:rPr altLang="en-US" dirty="0" lang="en-US">
                <a:solidFill>
                  <a:srgbClr val="000000"/>
                </a:solidFill>
                <a:latin typeface="Arial" charset="0"/>
              </a:rPr>
              <a:t>middle </a:t>
            </a:r>
            <a:br>
              <a:rPr altLang="en-US" dirty="0" lang="en-US">
                <a:solidFill>
                  <a:srgbClr val="000000"/>
                </a:solidFill>
                <a:latin typeface="Arial" charset="0"/>
              </a:rPr>
            </a:br>
            <a:r>
              <a:rPr altLang="en-US" dirty="0" lang="en-US">
                <a:solidFill>
                  <a:srgbClr val="000000"/>
                </a:solidFill>
                <a:latin typeface="Arial" charset="0"/>
              </a:rPr>
              <a:t>layer</a:t>
            </a:r>
          </a:p>
          <a:p>
            <a:pPr fontAlgn="base" indent="0" lvl="1" marL="457200">
              <a:lnSpc>
                <a:spcPct val="90000"/>
              </a:lnSpc>
              <a:spcBef>
                <a:spcPct val="0"/>
              </a:spcBef>
              <a:spcAft>
                <a:spcPct val="50000"/>
              </a:spcAft>
              <a:buClr>
                <a:srgbClr val="FF6600"/>
              </a:buClr>
              <a:buFont typeface="Symbol" charset="2"/>
              <a:buChar char="·"/>
            </a:pPr>
            <a:r>
              <a:rPr altLang="en-US" dirty="0" lang="en-US">
                <a:solidFill>
                  <a:srgbClr val="000000"/>
                </a:solidFill>
                <a:latin typeface="Arial" charset="0"/>
              </a:rPr>
              <a:t>Sensory </a:t>
            </a:r>
            <a:br>
              <a:rPr altLang="en-US" dirty="0" lang="en-US">
                <a:solidFill>
                  <a:srgbClr val="000000"/>
                </a:solidFill>
                <a:latin typeface="Arial" charset="0"/>
              </a:rPr>
            </a:br>
            <a:r>
              <a:rPr altLang="en-US" dirty="0" lang="en-US">
                <a:solidFill>
                  <a:srgbClr val="000000"/>
                </a:solidFill>
                <a:latin typeface="Arial" charset="0"/>
              </a:rPr>
              <a:t>tunic – </a:t>
            </a:r>
            <a:br>
              <a:rPr altLang="en-US" dirty="0" lang="en-US">
                <a:solidFill>
                  <a:srgbClr val="000000"/>
                </a:solidFill>
                <a:latin typeface="Arial" charset="0"/>
              </a:rPr>
            </a:br>
            <a:r>
              <a:rPr altLang="en-US" dirty="0" lang="en-US">
                <a:solidFill>
                  <a:srgbClr val="000000"/>
                </a:solidFill>
                <a:latin typeface="Arial" charset="0"/>
              </a:rPr>
              <a:t>(retina) inside </a:t>
            </a:r>
            <a:br>
              <a:rPr altLang="en-US" dirty="0" lang="en-US">
                <a:solidFill>
                  <a:srgbClr val="000000"/>
                </a:solidFill>
                <a:latin typeface="Arial" charset="0"/>
              </a:rPr>
            </a:br>
            <a:r>
              <a:rPr altLang="en-US" dirty="0" lang="en-US">
                <a:solidFill>
                  <a:srgbClr val="000000"/>
                </a:solidFill>
                <a:latin typeface="Arial" charset="0"/>
              </a:rPr>
              <a:t>layer</a:t>
            </a:r>
          </a:p>
          <a:p>
            <a:endParaRPr dirty="0" lang="en-US"/>
          </a:p>
        </p:txBody>
      </p:sp>
      <p:pic>
        <p:nvPicPr>
          <p:cNvPr id="2097153" name="Picture 8" descr="0803a_Eye-InternalAnatomy_1.JPG                                000164EAMacintosh HD                   ABA78158:"/>
          <p:cNvPicPr>
            <a:picLocks noChangeAspect="1" noChangeArrowheads="1"/>
          </p:cNvPicPr>
          <p:nvPr/>
        </p:nvPicPr>
        <p:blipFill>
          <a:blip xmlns:r="http://schemas.openxmlformats.org/officeDocument/2006/relationships" r:embed="rId1"/>
          <a:srcRect b="2847"/>
          <a:stretch>
            <a:fillRect/>
          </a:stretch>
        </p:blipFill>
        <p:spPr bwMode="auto">
          <a:xfrm>
            <a:off x="3581400" y="2538413"/>
            <a:ext cx="5435600" cy="3709987"/>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9" presetSubtype="0">
                                  <p:stCondLst>
                                    <p:cond delay="0"/>
                                  </p:stCondLst>
                                  <p:childTnLst>
                                    <p:set>
                                      <p:cBhvr>
                                        <p:cTn dur="1" fill="hold" id="6">
                                          <p:stCondLst>
                                            <p:cond delay="0"/>
                                          </p:stCondLst>
                                        </p:cTn>
                                        <p:tgtEl>
                                          <p:spTgt spid="2097153"/>
                                        </p:tgtEl>
                                        <p:attrNameLst>
                                          <p:attrName>style.visibility</p:attrName>
                                        </p:attrNameLst>
                                      </p:cBhvr>
                                      <p:to>
                                        <p:strVal val="visible"/>
                                      </p:to>
                                    </p:set>
                                    <p:animEffect transition="in" filter="dissolve">
                                      <p:cBhvr>
                                        <p:cTn dur="500" id="7"/>
                                        <p:tgtEl>
                                          <p:spTgt spid="2097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837" name="Title 1"/>
          <p:cNvSpPr>
            <a:spLocks noGrp="1"/>
          </p:cNvSpPr>
          <p:nvPr>
            <p:ph type="title"/>
          </p:nvPr>
        </p:nvSpPr>
        <p:spPr/>
        <p:txBody>
          <a:bodyPr>
            <a:normAutofit fontScale="90000"/>
          </a:bodyPr>
          <a:p>
            <a:pPr fontAlgn="base" indent="-342900" lvl="0" marL="342900">
              <a:spcBef>
                <a:spcPct val="20000"/>
              </a:spcBef>
              <a:spcAft>
                <a:spcPct val="0"/>
              </a:spcAft>
              <a:tabLst>
                <a:tab algn="l" pos="2743200"/>
              </a:tabLst>
            </a:pPr>
            <a:r>
              <a:rPr dirty="0" sz="4100" lang="en-US">
                <a:solidFill>
                  <a:srgbClr val="000099"/>
                </a:solidFill>
                <a:effectLst>
                  <a:outerShdw algn="tl" blurRad="38100" dir="2700000" dist="38100">
                    <a:srgbClr val="C0C0C0"/>
                  </a:outerShdw>
                </a:effectLst>
                <a:latin typeface="Arial" charset="0"/>
                <a:ea typeface="+mn-ea"/>
                <a:cs typeface="+mn-cs"/>
              </a:rPr>
              <a:t>Accessory Structures of the Eye</a:t>
            </a:r>
            <a:br>
              <a:rPr dirty="0" sz="4100" lang="en-US">
                <a:solidFill>
                  <a:srgbClr val="000099"/>
                </a:solidFill>
                <a:effectLst>
                  <a:outerShdw algn="tl" blurRad="38100" dir="2700000" dist="38100">
                    <a:srgbClr val="C0C0C0"/>
                  </a:outerShdw>
                </a:effectLst>
                <a:latin typeface="Arial" charset="0"/>
                <a:ea typeface="+mn-ea"/>
                <a:cs typeface="+mn-cs"/>
              </a:rPr>
            </a:br>
            <a:endParaRPr dirty="0" lang="en-US"/>
          </a:p>
        </p:txBody>
      </p:sp>
      <p:sp>
        <p:nvSpPr>
          <p:cNvPr id="1048838" name="Content Placeholder 2"/>
          <p:cNvSpPr>
            <a:spLocks noGrp="1"/>
          </p:cNvSpPr>
          <p:nvPr>
            <p:ph idx="1"/>
          </p:nvPr>
        </p:nvSpPr>
        <p:spPr/>
        <p:txBody>
          <a:bodyPr/>
          <a:p>
            <a:r>
              <a:rPr dirty="0" lang="en-US"/>
              <a:t>Eyelids</a:t>
            </a:r>
          </a:p>
          <a:p>
            <a:r>
              <a:rPr dirty="0" lang="en-US"/>
              <a:t>Meets at medial and lateral canthus</a:t>
            </a:r>
          </a:p>
          <a:p>
            <a:r>
              <a:rPr dirty="0" lang="en-US"/>
              <a:t>Eyelashes</a:t>
            </a:r>
          </a:p>
          <a:p>
            <a:pPr indent="0" marL="82296">
              <a:buNone/>
            </a:pPr>
            <a:endParaRPr dirty="0" lang="en-US"/>
          </a:p>
        </p:txBody>
      </p:sp>
      <p:pic>
        <p:nvPicPr>
          <p:cNvPr id="2097154" name="Picture 8" descr="0801_Eye-ExternalAnatomy_1.JPG                                 000164EAMacintosh HD                   ABA78158:"/>
          <p:cNvPicPr>
            <a:picLocks noChangeAspect="1" noChangeArrowheads="1"/>
          </p:cNvPicPr>
          <p:nvPr/>
        </p:nvPicPr>
        <p:blipFill>
          <a:blip xmlns:r="http://schemas.openxmlformats.org/officeDocument/2006/relationships" r:embed="rId1"/>
          <a:srcRect t="40985" b="2922"/>
          <a:stretch>
            <a:fillRect/>
          </a:stretch>
        </p:blipFill>
        <p:spPr bwMode="auto">
          <a:xfrm>
            <a:off x="3657600" y="2660650"/>
            <a:ext cx="5308600" cy="3511550"/>
          </a:xfrm>
          <a:prstGeom prst="rect"/>
          <a:noFill/>
          <a:ln>
            <a:noFill/>
          </a:ln>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9" presetSubtype="0">
                                  <p:stCondLst>
                                    <p:cond delay="0"/>
                                  </p:stCondLst>
                                  <p:childTnLst>
                                    <p:set>
                                      <p:cBhvr>
                                        <p:cTn dur="1" fill="hold" id="6">
                                          <p:stCondLst>
                                            <p:cond delay="0"/>
                                          </p:stCondLst>
                                        </p:cTn>
                                        <p:tgtEl>
                                          <p:spTgt spid="2097154"/>
                                        </p:tgtEl>
                                        <p:attrNameLst>
                                          <p:attrName>style.visibility</p:attrName>
                                        </p:attrNameLst>
                                      </p:cBhvr>
                                      <p:to>
                                        <p:strVal val="visible"/>
                                      </p:to>
                                    </p:set>
                                    <p:animEffect transition="in" filter="dissolve">
                                      <p:cBhvr>
                                        <p:cTn dur="500" id="7"/>
                                        <p:tgtEl>
                                          <p:spTgt spid="2097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847" name="Rectangle 2"/>
          <p:cNvSpPr>
            <a:spLocks noChangeArrowheads="1"/>
          </p:cNvSpPr>
          <p:nvPr/>
        </p:nvSpPr>
        <p:spPr bwMode="auto">
          <a:xfrm>
            <a:off x="381000" y="304800"/>
            <a:ext cx="8382000" cy="717550"/>
          </a:xfrm>
          <a:prstGeom prst="rect"/>
          <a:noFill/>
          <a:ln w="9525">
            <a:noFill/>
            <a:miter lim="800000"/>
            <a:headEnd/>
            <a:tailEnd/>
          </a:ln>
        </p:spPr>
        <p:txBody>
          <a:bodyPr>
            <a:spAutoFit/>
          </a:bodyPr>
          <a:p>
            <a:pPr algn="ctr" fontAlgn="base" indent="-342900" marL="342900">
              <a:spcBef>
                <a:spcPct val="20000"/>
              </a:spcBef>
              <a:spcAft>
                <a:spcPct val="0"/>
              </a:spcAft>
              <a:buClr>
                <a:srgbClr val="339933"/>
              </a:buClr>
              <a:tabLst>
                <a:tab algn="l" pos="2743200"/>
              </a:tabLst>
            </a:pPr>
            <a:r>
              <a:rPr sz="4100" lang="en-US">
                <a:solidFill>
                  <a:srgbClr val="000099"/>
                </a:solidFill>
                <a:effectLst>
                  <a:outerShdw algn="tl" blurRad="38100" dir="2700000" dist="38100">
                    <a:srgbClr val="C0C0C0"/>
                  </a:outerShdw>
                </a:effectLst>
                <a:latin typeface="Arial" charset="0"/>
              </a:rPr>
              <a:t>Female Reproductive System</a:t>
            </a:r>
          </a:p>
        </p:txBody>
      </p:sp>
      <p:sp>
        <p:nvSpPr>
          <p:cNvPr id="1048848" name="Rectangle 3"/>
          <p:cNvSpPr>
            <a:spLocks noChangeArrowheads="1"/>
          </p:cNvSpPr>
          <p:nvPr/>
        </p:nvSpPr>
        <p:spPr bwMode="auto">
          <a:xfrm>
            <a:off x="7696200" y="6400800"/>
            <a:ext cx="1295400" cy="304800"/>
          </a:xfrm>
          <a:prstGeom prst="rect"/>
          <a:noFill/>
          <a:ln>
            <a:noFill/>
          </a:ln>
        </p:spPr>
        <p:txBody>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algn="r" eaLnBrk="1" fontAlgn="base" hangingPunct="1">
              <a:spcBef>
                <a:spcPct val="0"/>
              </a:spcBef>
              <a:spcAft>
                <a:spcPct val="0"/>
              </a:spcAft>
            </a:pPr>
            <a:r>
              <a:rPr altLang="en-US" sz="1600" i="1" lang="en-US" smtClean="0">
                <a:solidFill>
                  <a:srgbClr val="000099"/>
                </a:solidFill>
                <a:latin typeface="Verdana" pitchFamily="34" charset="0"/>
              </a:rPr>
              <a:t>Slide 16.21b</a:t>
            </a:r>
            <a:endParaRPr altLang="en-US" b="1" sz="4400" lang="en-US" smtClean="0">
              <a:solidFill>
                <a:srgbClr val="000000"/>
              </a:solidFill>
            </a:endParaRPr>
          </a:p>
        </p:txBody>
      </p:sp>
      <p:sp>
        <p:nvSpPr>
          <p:cNvPr id="1048849" name="Text Box 4"/>
          <p:cNvSpPr txBox="1">
            <a:spLocks noChangeArrowheads="1"/>
          </p:cNvSpPr>
          <p:nvPr/>
        </p:nvSpPr>
        <p:spPr bwMode="auto">
          <a:xfrm>
            <a:off x="304800" y="6461125"/>
            <a:ext cx="4246563" cy="244475"/>
          </a:xfrm>
          <a:prstGeom prst="rect"/>
          <a:noFill/>
          <a:ln>
            <a:noFill/>
          </a:ln>
        </p:spPr>
        <p:txBody>
          <a:bodyPr wrap="none">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fontAlgn="base">
              <a:spcBef>
                <a:spcPct val="0"/>
              </a:spcBef>
              <a:spcAft>
                <a:spcPct val="0"/>
              </a:spcAft>
            </a:pPr>
            <a:r>
              <a:rPr altLang="en-US" sz="1000" lang="en-US" smtClean="0">
                <a:solidFill>
                  <a:srgbClr val="000000"/>
                </a:solidFill>
                <a:latin typeface="Times" charset="0"/>
              </a:rPr>
              <a:t>Copyright © 2003 Pearson Education, Inc. publishing as Benjamin Cummings</a:t>
            </a:r>
          </a:p>
        </p:txBody>
      </p:sp>
      <p:sp>
        <p:nvSpPr>
          <p:cNvPr id="1048850" name="Rectangle 5"/>
          <p:cNvSpPr>
            <a:spLocks noChangeArrowheads="1"/>
          </p:cNvSpPr>
          <p:nvPr/>
        </p:nvSpPr>
        <p:spPr bwMode="auto">
          <a:xfrm>
            <a:off x="0" y="0"/>
            <a:ext cx="152400" cy="1295400"/>
          </a:xfrm>
          <a:prstGeom prst="rect"/>
          <a:solidFill>
            <a:srgbClr val="009999"/>
          </a:solidFill>
          <a:ln w="25400">
            <a:solidFill>
              <a:srgbClr val="009999"/>
            </a:solidFill>
            <a:miter lim="800000"/>
            <a:headEnd/>
            <a:tailEnd/>
          </a:ln>
        </p:spPr>
        <p:txBody>
          <a:bodyPr anchor="ctr" wrap="none"/>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algn="ctr" fontAlgn="base">
              <a:spcBef>
                <a:spcPct val="0"/>
              </a:spcBef>
              <a:spcAft>
                <a:spcPct val="0"/>
              </a:spcAft>
            </a:pPr>
            <a:endParaRPr altLang="en-US" lang="en-US" smtClean="0">
              <a:solidFill>
                <a:srgbClr val="000000"/>
              </a:solidFill>
              <a:latin typeface="Times" charset="0"/>
            </a:endParaRPr>
          </a:p>
        </p:txBody>
      </p:sp>
      <p:sp>
        <p:nvSpPr>
          <p:cNvPr id="1048851" name="Line 6"/>
          <p:cNvSpPr>
            <a:spLocks noChangeShapeType="1"/>
          </p:cNvSpPr>
          <p:nvPr/>
        </p:nvSpPr>
        <p:spPr bwMode="auto">
          <a:xfrm>
            <a:off x="152400" y="228600"/>
            <a:ext cx="8915400" cy="0"/>
          </a:xfrm>
          <a:prstGeom prst="line"/>
          <a:noFill/>
          <a:ln w="38100">
            <a:solidFill>
              <a:srgbClr val="009999"/>
            </a:solidFill>
            <a:round/>
            <a:headEnd/>
            <a:tailEnd/>
          </a:ln>
        </p:spPr>
        <p:txBody>
          <a:bodyPr anchor="ctr" wrap="none"/>
          <a:p>
            <a:pPr fontAlgn="base">
              <a:spcBef>
                <a:spcPct val="0"/>
              </a:spcBef>
              <a:spcAft>
                <a:spcPct val="0"/>
              </a:spcAft>
            </a:pPr>
            <a:endParaRPr sz="2400" lang="en-US" smtClean="0">
              <a:solidFill>
                <a:srgbClr val="000000"/>
              </a:solidFill>
            </a:endParaRPr>
          </a:p>
        </p:txBody>
      </p:sp>
      <p:pic>
        <p:nvPicPr>
          <p:cNvPr id="2097155" name="Picture 7" descr="1608a_HumanFemaleRepOrgn_1.JPG                                 0001ABAFMacintosh HD                   ABA78158:"/>
          <p:cNvPicPr>
            <a:picLocks noChangeAspect="1" noChangeArrowheads="1"/>
          </p:cNvPicPr>
          <p:nvPr/>
        </p:nvPicPr>
        <p:blipFill>
          <a:blip xmlns:r="http://schemas.openxmlformats.org/officeDocument/2006/relationships" r:embed="rId1"/>
          <a:srcRect b="3743"/>
          <a:stretch>
            <a:fillRect/>
          </a:stretch>
        </p:blipFill>
        <p:spPr bwMode="auto">
          <a:xfrm>
            <a:off x="825500" y="1190625"/>
            <a:ext cx="7493000" cy="5057775"/>
          </a:xfrm>
          <a:prstGeom prst="rect"/>
          <a:noFill/>
          <a:ln>
            <a:noFill/>
          </a:ln>
        </p:spPr>
      </p:pic>
      <p:sp>
        <p:nvSpPr>
          <p:cNvPr id="1048852" name="Text Box 8"/>
          <p:cNvSpPr txBox="1">
            <a:spLocks noChangeArrowheads="1"/>
          </p:cNvSpPr>
          <p:nvPr/>
        </p:nvSpPr>
        <p:spPr bwMode="auto">
          <a:xfrm>
            <a:off x="6896100" y="5973763"/>
            <a:ext cx="1257300" cy="274637"/>
          </a:xfrm>
          <a:prstGeom prst="rect"/>
          <a:noFill/>
          <a:ln>
            <a:noFill/>
          </a:ln>
        </p:spPr>
        <p:txBody>
          <a:bodyPr>
            <a:spAutoFit/>
          </a:bodyPr>
          <a:lstStyle>
            <a:lvl1pPr eaLnBrk="0" hangingPunct="0">
              <a:defRPr sz="2400">
                <a:solidFill>
                  <a:schemeClr val="tx1"/>
                </a:solidFill>
                <a:latin typeface="Times New Roman" pitchFamily="18" charset="0"/>
              </a:defRPr>
            </a:lvl1pPr>
            <a:lvl2pPr eaLnBrk="0" hangingPunct="0" indent="-285750" marL="742950">
              <a:defRPr sz="2400">
                <a:solidFill>
                  <a:schemeClr val="tx1"/>
                </a:solidFill>
                <a:latin typeface="Times New Roman" pitchFamily="18" charset="0"/>
              </a:defRPr>
            </a:lvl2pPr>
            <a:lvl3pPr eaLnBrk="0" hangingPunct="0" indent="-228600" marL="1143000">
              <a:defRPr sz="2400">
                <a:solidFill>
                  <a:schemeClr val="tx1"/>
                </a:solidFill>
                <a:latin typeface="Times New Roman" pitchFamily="18" charset="0"/>
              </a:defRPr>
            </a:lvl3pPr>
            <a:lvl4pPr eaLnBrk="0" hangingPunct="0" indent="-228600" marL="1600200">
              <a:defRPr sz="2400">
                <a:solidFill>
                  <a:schemeClr val="tx1"/>
                </a:solidFill>
                <a:latin typeface="Times New Roman" pitchFamily="18" charset="0"/>
              </a:defRPr>
            </a:lvl4pPr>
            <a:lvl5pPr eaLnBrk="0" hangingPunct="0" indent="-228600" marL="2057400">
              <a:defRPr sz="2400">
                <a:solidFill>
                  <a:schemeClr val="tx1"/>
                </a:solidFill>
                <a:latin typeface="Times New Roman" pitchFamily="18" charset="0"/>
              </a:defRPr>
            </a:lvl5pPr>
            <a:lvl6pPr eaLnBrk="0" fontAlgn="base" hangingPunct="0" indent="-228600" marL="2514600">
              <a:spcBef>
                <a:spcPct val="0"/>
              </a:spcBef>
              <a:spcAft>
                <a:spcPct val="0"/>
              </a:spcAft>
              <a:defRPr sz="2400">
                <a:solidFill>
                  <a:schemeClr val="tx1"/>
                </a:solidFill>
                <a:latin typeface="Times New Roman" pitchFamily="18" charset="0"/>
              </a:defRPr>
            </a:lvl6pPr>
            <a:lvl7pPr eaLnBrk="0" fontAlgn="base" hangingPunct="0" indent="-228600" marL="2971800">
              <a:spcBef>
                <a:spcPct val="0"/>
              </a:spcBef>
              <a:spcAft>
                <a:spcPct val="0"/>
              </a:spcAft>
              <a:defRPr sz="2400">
                <a:solidFill>
                  <a:schemeClr val="tx1"/>
                </a:solidFill>
                <a:latin typeface="Times New Roman" pitchFamily="18" charset="0"/>
              </a:defRPr>
            </a:lvl7pPr>
            <a:lvl8pPr eaLnBrk="0" fontAlgn="base" hangingPunct="0" indent="-228600" marL="3429000">
              <a:spcBef>
                <a:spcPct val="0"/>
              </a:spcBef>
              <a:spcAft>
                <a:spcPct val="0"/>
              </a:spcAft>
              <a:defRPr sz="2400">
                <a:solidFill>
                  <a:schemeClr val="tx1"/>
                </a:solidFill>
                <a:latin typeface="Times New Roman" pitchFamily="18" charset="0"/>
              </a:defRPr>
            </a:lvl8pPr>
            <a:lvl9pPr eaLnBrk="0" fontAlgn="base" hangingPunct="0" indent="-228600" marL="3886200">
              <a:spcBef>
                <a:spcPct val="0"/>
              </a:spcBef>
              <a:spcAft>
                <a:spcPct val="0"/>
              </a:spcAft>
              <a:defRPr sz="2400">
                <a:solidFill>
                  <a:schemeClr val="tx1"/>
                </a:solidFill>
                <a:latin typeface="Times New Roman" pitchFamily="18" charset="0"/>
              </a:defRPr>
            </a:lvl9pPr>
          </a:lstStyle>
          <a:p>
            <a:pPr fontAlgn="base">
              <a:spcBef>
                <a:spcPct val="0"/>
              </a:spcBef>
              <a:spcAft>
                <a:spcPct val="0"/>
              </a:spcAft>
            </a:pPr>
            <a:r>
              <a:rPr altLang="en-US" sz="1200" lang="en-US" smtClean="0">
                <a:solidFill>
                  <a:srgbClr val="000000"/>
                </a:solidFill>
                <a:latin typeface="Arial" pitchFamily="34" charset="0"/>
              </a:rPr>
              <a:t>Figure 16.8a</a:t>
            </a:r>
          </a:p>
        </p:txBody>
      </p:sp>
    </p:spTree>
  </p:cSld>
  <p:clrMapOvr>
    <a:masterClrMapping/>
  </p:clrMapOvr>
  <p:timing>
    <p:tnLst>
      <p:par>
        <p:cTn dur="indefinite" id="1" nodeType="tmRoot" restart="never">
          <p:childTnLst>
            <p:seq concurrent="1" nextAc="seek">
              <p:cTn dur="indefinite" id="2" nodeType="mainSeq">
                <p:childTnLst>
                  <p:par>
                    <p:cTn fill="hold" id="3" nodeType="clickPar">
                      <p:stCondLst>
                        <p:cond delay="indefinite"/>
                        <p:cond evt="onBegin" delay="0">
                          <p:tn val="2"/>
                        </p:cond>
                      </p:stCondLst>
                      <p:childTnLst>
                        <p:par>
                          <p:cTn fill="hold" id="4" nodeType="withGroup">
                            <p:stCondLst>
                              <p:cond delay="0"/>
                            </p:stCondLst>
                            <p:childTnLst>
                              <p:par>
                                <p:cTn fill="hold" id="5" nodeType="afterEffect" presetClass="entr" presetID="9" presetSubtype="0">
                                  <p:stCondLst>
                                    <p:cond delay="0"/>
                                  </p:stCondLst>
                                  <p:childTnLst>
                                    <p:set>
                                      <p:cBhvr>
                                        <p:cTn dur="1" fill="hold" id="6">
                                          <p:stCondLst>
                                            <p:cond delay="0"/>
                                          </p:stCondLst>
                                        </p:cTn>
                                        <p:tgtEl>
                                          <p:spTgt spid="2097155"/>
                                        </p:tgtEl>
                                        <p:attrNameLst>
                                          <p:attrName>style.visibility</p:attrName>
                                        </p:attrNameLst>
                                      </p:cBhvr>
                                      <p:to>
                                        <p:strVal val="visible"/>
                                      </p:to>
                                    </p:set>
                                    <p:animEffect transition="in" filter="dissolve">
                                      <p:cBhvr>
                                        <p:cTn dur="500" id="7"/>
                                        <p:tgtEl>
                                          <p:spTgt spid="2097155"/>
                                        </p:tgtEl>
                                      </p:cBhvr>
                                    </p:animEffect>
                                  </p:childTnLst>
                                </p:cTn>
                              </p:par>
                            </p:childTnLst>
                          </p:cTn>
                        </p:par>
                        <p:par>
                          <p:cTn fill="hold" id="8" nodeType="afterGroup">
                            <p:stCondLst>
                              <p:cond delay="500"/>
                            </p:stCondLst>
                            <p:childTnLst>
                              <p:par>
                                <p:cTn fill="hold" grpId="0" id="9" nodeType="afterEffect" presetClass="entr" presetID="1" presetSubtype="0">
                                  <p:stCondLst>
                                    <p:cond delay="0"/>
                                  </p:stCondLst>
                                  <p:childTnLst>
                                    <p:set>
                                      <p:cBhvr>
                                        <p:cTn dur="1" fill="hold" id="10">
                                          <p:stCondLst>
                                            <p:cond delay="499"/>
                                          </p:stCondLst>
                                        </p:cTn>
                                        <p:tgtEl>
                                          <p:spTgt spid="10488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5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621" name="Title 1"/>
          <p:cNvSpPr>
            <a:spLocks noGrp="1"/>
          </p:cNvSpPr>
          <p:nvPr>
            <p:ph type="title"/>
          </p:nvPr>
        </p:nvSpPr>
        <p:spPr/>
        <p:txBody>
          <a:bodyPr>
            <a:normAutofit fontScale="90000"/>
          </a:bodyPr>
          <a:p>
            <a:r>
              <a:rPr dirty="0" lang="en-GB" smtClean="0"/>
              <a:t>Principles of first aid/Emergency care</a:t>
            </a:r>
            <a:endParaRPr dirty="0" lang="en-GB"/>
          </a:p>
        </p:txBody>
      </p:sp>
      <p:sp>
        <p:nvSpPr>
          <p:cNvPr id="1048622" name="Content Placeholder 2"/>
          <p:cNvSpPr>
            <a:spLocks noGrp="1"/>
          </p:cNvSpPr>
          <p:nvPr>
            <p:ph idx="1"/>
          </p:nvPr>
        </p:nvSpPr>
        <p:spPr/>
        <p:txBody>
          <a:bodyPr>
            <a:normAutofit fontScale="96875" lnSpcReduction="10000"/>
          </a:bodyPr>
          <a:p>
            <a:r>
              <a:rPr b="1" dirty="0" lang="en-GB" smtClean="0"/>
              <a:t>Triage-</a:t>
            </a:r>
            <a:r>
              <a:rPr dirty="0" lang="en-GB" smtClean="0"/>
              <a:t>Sort patients as per priority of risk potential</a:t>
            </a:r>
            <a:endParaRPr b="1" dirty="0" lang="en-GB" smtClean="0"/>
          </a:p>
          <a:p>
            <a:r>
              <a:rPr b="1" dirty="0" lang="en-GB" smtClean="0"/>
              <a:t>A- </a:t>
            </a:r>
            <a:r>
              <a:rPr dirty="0" lang="en-GB" smtClean="0"/>
              <a:t>Airway</a:t>
            </a:r>
            <a:endParaRPr b="1" dirty="0" lang="en-GB" smtClean="0"/>
          </a:p>
          <a:p>
            <a:r>
              <a:rPr b="1" dirty="0" lang="en-GB" smtClean="0"/>
              <a:t>B- </a:t>
            </a:r>
            <a:r>
              <a:rPr dirty="0" lang="en-GB" smtClean="0"/>
              <a:t>Breathing</a:t>
            </a:r>
            <a:endParaRPr b="1" dirty="0" lang="en-GB" smtClean="0"/>
          </a:p>
          <a:p>
            <a:r>
              <a:rPr b="1" dirty="0" lang="en-GB" smtClean="0"/>
              <a:t>C- </a:t>
            </a:r>
            <a:r>
              <a:rPr dirty="0" lang="en-GB" smtClean="0"/>
              <a:t>Circulation</a:t>
            </a:r>
            <a:endParaRPr b="1" dirty="0" lang="en-GB" smtClean="0"/>
          </a:p>
          <a:p>
            <a:r>
              <a:rPr b="1" dirty="0" lang="en-GB" smtClean="0"/>
              <a:t>D-</a:t>
            </a:r>
            <a:r>
              <a:rPr dirty="0" lang="en-GB" smtClean="0"/>
              <a:t>Disability</a:t>
            </a:r>
          </a:p>
          <a:p>
            <a:r>
              <a:rPr b="1" dirty="0" lang="en-GB" smtClean="0"/>
              <a:t>S- </a:t>
            </a:r>
            <a:r>
              <a:rPr dirty="0" lang="en-GB" smtClean="0"/>
              <a:t>Safety-The nurse must consider her safety in the process of helping a patient/use of personal protective equipment/waste management.</a:t>
            </a:r>
            <a:endParaRPr b="1" dirty="0" lang="en-GB"/>
          </a:p>
        </p:txBody>
      </p:sp>
    </p:spTree>
  </p:cSld>
  <p:clrMapOvr>
    <a:masterClrMapping/>
  </p:clrMapOvr>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853" name="Title 1"/>
          <p:cNvSpPr>
            <a:spLocks noGrp="1"/>
          </p:cNvSpPr>
          <p:nvPr>
            <p:ph type="title"/>
          </p:nvPr>
        </p:nvSpPr>
        <p:spPr/>
        <p:txBody>
          <a:bodyPr>
            <a:normAutofit fontScale="90000"/>
          </a:bodyPr>
          <a:p>
            <a:pPr fontAlgn="base" indent="-342900" lvl="0" marL="342900">
              <a:spcBef>
                <a:spcPct val="20000"/>
              </a:spcBef>
              <a:spcAft>
                <a:spcPct val="0"/>
              </a:spcAft>
              <a:tabLst>
                <a:tab algn="l" pos="2743200"/>
              </a:tabLst>
            </a:pPr>
            <a:r>
              <a:rPr dirty="0" sz="4100" lang="en-US">
                <a:solidFill>
                  <a:srgbClr val="000099"/>
                </a:solidFill>
                <a:effectLst>
                  <a:outerShdw algn="tl" blurRad="38100" dir="2700000" dist="38100">
                    <a:srgbClr val="C0C0C0"/>
                  </a:outerShdw>
                </a:effectLst>
                <a:latin typeface="Arial" pitchFamily="34" charset="0"/>
                <a:ea typeface="+mn-ea"/>
                <a:cs typeface="Arial" pitchFamily="34" charset="0"/>
              </a:rPr>
              <a:t>Mouth (Oral Cavity) Anatomy </a:t>
            </a:r>
            <a:r>
              <a:rPr dirty="0" sz="1800" lang="en-US">
                <a:solidFill>
                  <a:prstClr val="black"/>
                </a:solidFill>
                <a:effectLst/>
                <a:latin typeface="Arial" pitchFamily="34" charset="0"/>
                <a:ea typeface="+mn-ea"/>
                <a:cs typeface="Arial" pitchFamily="34" charset="0"/>
              </a:rPr>
              <a:t/>
            </a:r>
            <a:br>
              <a:rPr dirty="0" sz="1800" lang="en-US">
                <a:solidFill>
                  <a:prstClr val="black"/>
                </a:solidFill>
                <a:effectLst/>
                <a:latin typeface="Arial" pitchFamily="34" charset="0"/>
                <a:ea typeface="+mn-ea"/>
                <a:cs typeface="Arial" pitchFamily="34" charset="0"/>
              </a:rPr>
            </a:br>
            <a:endParaRPr dirty="0" lang="en-US"/>
          </a:p>
        </p:txBody>
      </p:sp>
      <p:sp>
        <p:nvSpPr>
          <p:cNvPr id="1048854" name="Content Placeholder 2"/>
          <p:cNvSpPr>
            <a:spLocks noGrp="1"/>
          </p:cNvSpPr>
          <p:nvPr>
            <p:ph idx="1"/>
          </p:nvPr>
        </p:nvSpPr>
        <p:spPr/>
        <p:txBody>
          <a:bodyPr/>
          <a:p>
            <a:r>
              <a:rPr dirty="0" lang="en-US" smtClean="0"/>
              <a:t>Foreign body</a:t>
            </a:r>
          </a:p>
          <a:p>
            <a:pPr indent="0" marL="82296">
              <a:buNone/>
            </a:pPr>
            <a:r>
              <a:rPr dirty="0" lang="en-US" smtClean="0"/>
              <a:t>   In the throat</a:t>
            </a:r>
          </a:p>
        </p:txBody>
      </p:sp>
      <p:pic>
        <p:nvPicPr>
          <p:cNvPr id="2097156" name="Picture 2"/>
          <p:cNvPicPr>
            <a:picLocks noChangeAspect="1" noChangeArrowheads="1"/>
          </p:cNvPicPr>
          <p:nvPr/>
        </p:nvPicPr>
        <p:blipFill>
          <a:blip xmlns:r="http://schemas.openxmlformats.org/officeDocument/2006/relationships" r:embed="rId1"/>
          <a:srcRect r="36494" b="3244"/>
          <a:stretch>
            <a:fillRect/>
          </a:stretch>
        </p:blipFill>
        <p:spPr bwMode="auto">
          <a:xfrm>
            <a:off x="4876800" y="1828800"/>
            <a:ext cx="3609975" cy="3962400"/>
          </a:xfrm>
          <a:prstGeom prst="rect"/>
          <a:noFill/>
        </p:spPr>
      </p:pic>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id="5" nodeType="afterEffect" presetClass="entr" presetID="9" presetSubtype="0">
                                  <p:stCondLst>
                                    <p:cond delay="0"/>
                                  </p:stCondLst>
                                  <p:childTnLst>
                                    <p:set>
                                      <p:cBhvr>
                                        <p:cTn dur="1" fill="hold" id="6">
                                          <p:stCondLst>
                                            <p:cond delay="0"/>
                                          </p:stCondLst>
                                        </p:cTn>
                                        <p:tgtEl>
                                          <p:spTgt spid="2097156"/>
                                        </p:tgtEl>
                                        <p:attrNameLst>
                                          <p:attrName>style.visibility</p:attrName>
                                        </p:attrNameLst>
                                      </p:cBhvr>
                                      <p:to>
                                        <p:strVal val="visible"/>
                                      </p:to>
                                    </p:set>
                                    <p:animEffect transition="in" filter="dissolve">
                                      <p:cBhvr>
                                        <p:cTn dur="500" id="7"/>
                                        <p:tgtEl>
                                          <p:spTgt spid="2097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855" name="Title 1"/>
          <p:cNvSpPr>
            <a:spLocks noGrp="1"/>
          </p:cNvSpPr>
          <p:nvPr>
            <p:ph type="title"/>
          </p:nvPr>
        </p:nvSpPr>
        <p:spPr/>
        <p:txBody>
          <a:bodyPr/>
          <a:p>
            <a:r>
              <a:rPr dirty="0" lang="en-US"/>
              <a:t> </a:t>
            </a:r>
            <a:r>
              <a:rPr dirty="0" lang="en-US" smtClean="0"/>
              <a:t>                  END</a:t>
            </a:r>
            <a:endParaRPr dirty="0" lang="en-US"/>
          </a:p>
        </p:txBody>
      </p:sp>
      <p:pic>
        <p:nvPicPr>
          <p:cNvPr id="2097157" name="Picture 2" descr="C:\Users\Felix\Desktop\photos\IMG-20140820-WA0002.jpg"/>
          <p:cNvPicPr>
            <a:picLocks noChangeAspect="1" noGrp="1" noChangeArrowheads="1"/>
          </p:cNvPicPr>
          <p:nvPr>
            <p:ph idx="1"/>
          </p:nvPr>
        </p:nvPicPr>
        <p:blipFill>
          <a:blip xmlns:r="http://schemas.openxmlformats.org/officeDocument/2006/relationships" r:embed="rId1"/>
          <a:srcRect/>
          <a:stretch>
            <a:fillRect/>
          </a:stretch>
        </p:blipFill>
        <p:spPr bwMode="auto">
          <a:xfrm>
            <a:off x="1907704" y="1916832"/>
            <a:ext cx="5616624" cy="4248472"/>
          </a:xfrm>
          <a:prstGeom prst="rect"/>
          <a:noFill/>
        </p:spPr>
      </p:pic>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623" name="Title 1"/>
          <p:cNvSpPr>
            <a:spLocks noGrp="1"/>
          </p:cNvSpPr>
          <p:nvPr>
            <p:ph type="title"/>
          </p:nvPr>
        </p:nvSpPr>
        <p:spPr/>
        <p:txBody>
          <a:bodyPr/>
          <a:p>
            <a:r>
              <a:rPr b="1" dirty="0" lang="en-GB" smtClean="0"/>
              <a:t>Primary survey</a:t>
            </a:r>
            <a:endParaRPr b="1" dirty="0" lang="en-GB"/>
          </a:p>
        </p:txBody>
      </p:sp>
      <p:sp>
        <p:nvSpPr>
          <p:cNvPr id="1048624" name="Content Placeholder 2"/>
          <p:cNvSpPr>
            <a:spLocks noGrp="1"/>
          </p:cNvSpPr>
          <p:nvPr>
            <p:ph idx="1"/>
          </p:nvPr>
        </p:nvSpPr>
        <p:spPr/>
        <p:txBody>
          <a:bodyPr>
            <a:normAutofit/>
          </a:bodyPr>
          <a:p>
            <a:pPr algn="just"/>
            <a:r>
              <a:rPr b="1" dirty="0" lang="en-GB" smtClean="0">
                <a:latin typeface="Times New Roman" pitchFamily="18" charset="0"/>
                <a:cs typeface="Times New Roman" pitchFamily="18" charset="0"/>
              </a:rPr>
              <a:t>Primary Survey- </a:t>
            </a:r>
            <a:r>
              <a:rPr dirty="0" lang="en-GB" smtClean="0">
                <a:latin typeface="Times New Roman" pitchFamily="18" charset="0"/>
                <a:cs typeface="Times New Roman" pitchFamily="18" charset="0"/>
              </a:rPr>
              <a:t>the initial quick assessment done on the patient to establish the medical problem and start care.</a:t>
            </a:r>
          </a:p>
          <a:p>
            <a:pPr algn="just"/>
            <a:r>
              <a:rPr dirty="0" lang="en-GB" smtClean="0">
                <a:latin typeface="Times New Roman" pitchFamily="18" charset="0"/>
                <a:cs typeface="Times New Roman" pitchFamily="18" charset="0"/>
              </a:rPr>
              <a:t>Take a quick history, collect crucial initial data: vital signs, neurologic assessment findings, and diagnostic data as necessary. </a:t>
            </a:r>
          </a:p>
          <a:p>
            <a:pPr algn="just"/>
            <a:endParaRPr dirty="0" lang="en-GB" smtClean="0">
              <a:latin typeface="Times New Roman" pitchFamily="18" charset="0"/>
              <a:cs typeface="Times New Roman" pitchFamily="18" charset="0"/>
            </a:endParaRPr>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625" name="Title 1"/>
          <p:cNvSpPr>
            <a:spLocks noGrp="1"/>
          </p:cNvSpPr>
          <p:nvPr>
            <p:ph type="title"/>
          </p:nvPr>
        </p:nvSpPr>
        <p:spPr/>
        <p:txBody>
          <a:bodyPr/>
          <a:p>
            <a:r>
              <a:rPr dirty="0" lang="en-US" smtClean="0"/>
              <a:t>Cont.… </a:t>
            </a:r>
            <a:endParaRPr dirty="0" lang="en-US"/>
          </a:p>
        </p:txBody>
      </p:sp>
      <p:sp>
        <p:nvSpPr>
          <p:cNvPr id="1048626" name="Content Placeholder 2"/>
          <p:cNvSpPr>
            <a:spLocks noGrp="1"/>
          </p:cNvSpPr>
          <p:nvPr>
            <p:ph idx="1"/>
          </p:nvPr>
        </p:nvSpPr>
        <p:spPr/>
        <p:txBody>
          <a:bodyPr>
            <a:normAutofit fontScale="81250" lnSpcReduction="20000"/>
          </a:bodyPr>
          <a:p>
            <a:pPr indent="0" marL="0">
              <a:buNone/>
            </a:pPr>
            <a:r>
              <a:rPr b="1" dirty="0" lang="en-US" smtClean="0"/>
              <a:t>                       DR.ABCD</a:t>
            </a:r>
          </a:p>
          <a:p>
            <a:pPr indent="0" marL="0">
              <a:buNone/>
            </a:pPr>
            <a:r>
              <a:rPr b="1" dirty="0" lang="en-US" smtClean="0"/>
              <a:t>D</a:t>
            </a:r>
            <a:r>
              <a:rPr dirty="0" lang="en-US" smtClean="0"/>
              <a:t>- danger; protect yourself and the client</a:t>
            </a:r>
          </a:p>
          <a:p>
            <a:pPr indent="0" marL="0">
              <a:buNone/>
            </a:pPr>
            <a:r>
              <a:rPr b="1" dirty="0" lang="en-US" smtClean="0"/>
              <a:t>R</a:t>
            </a:r>
            <a:r>
              <a:rPr dirty="0" lang="en-US" smtClean="0"/>
              <a:t>- response; call the patient ‘MR/MRS can you hear me”</a:t>
            </a:r>
          </a:p>
          <a:p>
            <a:pPr indent="0" marL="0">
              <a:buNone/>
            </a:pPr>
            <a:r>
              <a:rPr b="1" dirty="0" lang="en-US" smtClean="0"/>
              <a:t>A</a:t>
            </a:r>
            <a:r>
              <a:rPr dirty="0" lang="en-US" smtClean="0"/>
              <a:t>- airway; positioning &amp; spine stabilization, suctioning, intubation</a:t>
            </a:r>
          </a:p>
          <a:p>
            <a:pPr indent="0" marL="0">
              <a:buNone/>
            </a:pPr>
            <a:r>
              <a:rPr b="1" dirty="0" lang="en-US" smtClean="0"/>
              <a:t>B</a:t>
            </a:r>
            <a:r>
              <a:rPr dirty="0" lang="en-US" smtClean="0"/>
              <a:t>- breathing; assess, look, listen feel, oxygen, mechanical ventilation</a:t>
            </a:r>
          </a:p>
          <a:p>
            <a:pPr indent="0" marL="0">
              <a:buNone/>
            </a:pPr>
            <a:r>
              <a:rPr b="1" dirty="0" lang="en-US" smtClean="0"/>
              <a:t>C</a:t>
            </a:r>
            <a:r>
              <a:rPr dirty="0" lang="en-US" smtClean="0"/>
              <a:t>- circulation; inverted J</a:t>
            </a:r>
          </a:p>
          <a:p>
            <a:pPr indent="0" marL="0">
              <a:buNone/>
            </a:pPr>
            <a:r>
              <a:rPr b="1" dirty="0" lang="en-US" smtClean="0"/>
              <a:t>D</a:t>
            </a:r>
            <a:r>
              <a:rPr dirty="0" lang="en-US" smtClean="0"/>
              <a:t>- defibrillation/ deformity, shocking patient at QRS,     ventricular tachycardia.  </a:t>
            </a:r>
          </a:p>
          <a:p>
            <a:pPr indent="0" marL="0">
              <a:buNone/>
            </a:pPr>
            <a:r>
              <a:rPr b="1" dirty="0" lang="en-US" smtClean="0"/>
              <a:t>S</a:t>
            </a:r>
            <a:r>
              <a:rPr dirty="0" lang="en-US" smtClean="0"/>
              <a:t>- safety; consider infection prevention at every stage.</a:t>
            </a:r>
            <a:endParaRPr dirty="0"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627" name="Title 1"/>
          <p:cNvSpPr>
            <a:spLocks noGrp="1"/>
          </p:cNvSpPr>
          <p:nvPr>
            <p:ph type="title"/>
          </p:nvPr>
        </p:nvSpPr>
        <p:spPr/>
        <p:txBody>
          <a:bodyPr/>
          <a:p>
            <a:r>
              <a:rPr dirty="0" lang="en-US" smtClean="0"/>
              <a:t>Cont.…</a:t>
            </a:r>
            <a:endParaRPr dirty="0" lang="en-US"/>
          </a:p>
        </p:txBody>
      </p:sp>
      <p:sp>
        <p:nvSpPr>
          <p:cNvPr id="1048628" name="Content Placeholder 2"/>
          <p:cNvSpPr>
            <a:spLocks noGrp="1"/>
          </p:cNvSpPr>
          <p:nvPr>
            <p:ph idx="1"/>
          </p:nvPr>
        </p:nvSpPr>
        <p:spPr/>
        <p:txBody>
          <a:bodyPr/>
          <a:p>
            <a:pPr indent="0" marL="0">
              <a:buNone/>
            </a:pPr>
            <a:r>
              <a:rPr b="1" dirty="0" lang="en-US" smtClean="0"/>
              <a:t>A</a:t>
            </a:r>
            <a:r>
              <a:rPr dirty="0" lang="en-US" smtClean="0"/>
              <a:t>- alert, is the patient conscious, </a:t>
            </a:r>
          </a:p>
          <a:p>
            <a:pPr indent="0" marL="0">
              <a:buNone/>
            </a:pPr>
            <a:r>
              <a:rPr b="1" dirty="0" lang="en-US" smtClean="0"/>
              <a:t>V</a:t>
            </a:r>
            <a:r>
              <a:rPr dirty="0" lang="en-US" smtClean="0"/>
              <a:t>- voice, the patient response to voice when called.</a:t>
            </a:r>
          </a:p>
          <a:p>
            <a:pPr indent="0" marL="0">
              <a:buNone/>
            </a:pPr>
            <a:r>
              <a:rPr b="1" dirty="0" lang="en-US" smtClean="0"/>
              <a:t>P</a:t>
            </a:r>
            <a:r>
              <a:rPr dirty="0" lang="en-US" smtClean="0"/>
              <a:t>- pain, the patient responds when pain is inflicted</a:t>
            </a:r>
          </a:p>
          <a:p>
            <a:pPr indent="0" marL="0">
              <a:buNone/>
            </a:pPr>
            <a:r>
              <a:rPr b="1" dirty="0" lang="en-US" smtClean="0"/>
              <a:t>U</a:t>
            </a:r>
            <a:r>
              <a:rPr dirty="0" lang="en-US" smtClean="0"/>
              <a:t>- unresponsive, the patient is in coma and doesn’t respond to stimuli.</a:t>
            </a:r>
            <a:endParaRPr dirty="0"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29" name="Title 1"/>
          <p:cNvSpPr>
            <a:spLocks noGrp="1"/>
          </p:cNvSpPr>
          <p:nvPr>
            <p:ph type="title"/>
          </p:nvPr>
        </p:nvSpPr>
        <p:spPr/>
        <p:txBody>
          <a:bodyPr/>
          <a:p>
            <a:r>
              <a:rPr dirty="0" lang="en-GB" smtClean="0">
                <a:latin typeface="Times New Roman" pitchFamily="18" charset="0"/>
                <a:cs typeface="Times New Roman" pitchFamily="18" charset="0"/>
              </a:rPr>
              <a:t>Secondary survey</a:t>
            </a:r>
            <a:endParaRPr dirty="0" lang="en-GB"/>
          </a:p>
        </p:txBody>
      </p:sp>
      <p:sp>
        <p:nvSpPr>
          <p:cNvPr id="1048630" name="Content Placeholder 2"/>
          <p:cNvSpPr>
            <a:spLocks noGrp="1"/>
          </p:cNvSpPr>
          <p:nvPr>
            <p:ph idx="1"/>
          </p:nvPr>
        </p:nvSpPr>
        <p:spPr/>
        <p:txBody>
          <a:bodyPr>
            <a:normAutofit fontScale="93750" lnSpcReduction="10000"/>
          </a:bodyPr>
          <a:p>
            <a:pPr algn="just"/>
            <a:r>
              <a:rPr dirty="0" lang="en-GB" smtClean="0">
                <a:latin typeface="Times New Roman" pitchFamily="18" charset="0"/>
                <a:cs typeface="Times New Roman" pitchFamily="18" charset="0"/>
              </a:rPr>
              <a:t>Secondary survey-detailed assessment of the patient after he has been stabilized. </a:t>
            </a:r>
          </a:p>
          <a:p>
            <a:pPr algn="just"/>
            <a:r>
              <a:rPr b="1" dirty="0" lang="en-GB" smtClean="0">
                <a:latin typeface="Times New Roman" pitchFamily="18" charset="0"/>
                <a:cs typeface="Times New Roman" pitchFamily="18" charset="0"/>
              </a:rPr>
              <a:t>Use the following acronym during secondary survey assessment-</a:t>
            </a:r>
            <a:r>
              <a:rPr dirty="0" lang="en-GB" smtClean="0">
                <a:latin typeface="Times New Roman" pitchFamily="18" charset="0"/>
                <a:cs typeface="Times New Roman" pitchFamily="18" charset="0"/>
              </a:rPr>
              <a:t> SAMPLE</a:t>
            </a:r>
          </a:p>
          <a:p>
            <a:pPr algn="just"/>
            <a:r>
              <a:rPr b="1" dirty="0" lang="en-GB" smtClean="0">
                <a:latin typeface="Times New Roman" pitchFamily="18" charset="0"/>
                <a:cs typeface="Times New Roman" pitchFamily="18" charset="0"/>
              </a:rPr>
              <a:t>S</a:t>
            </a:r>
            <a:r>
              <a:rPr dirty="0" lang="en-GB" smtClean="0">
                <a:latin typeface="Times New Roman" pitchFamily="18" charset="0"/>
                <a:cs typeface="Times New Roman" pitchFamily="18" charset="0"/>
              </a:rPr>
              <a:t>igns and symptoms</a:t>
            </a:r>
            <a:endParaRPr b="1" dirty="0" lang="en-GB" smtClean="0">
              <a:latin typeface="Times New Roman" pitchFamily="18" charset="0"/>
              <a:cs typeface="Times New Roman" pitchFamily="18" charset="0"/>
            </a:endParaRPr>
          </a:p>
          <a:p>
            <a:pPr algn="just"/>
            <a:r>
              <a:rPr b="1" dirty="0" lang="en-GB" smtClean="0">
                <a:latin typeface="Times New Roman" pitchFamily="18" charset="0"/>
                <a:cs typeface="Times New Roman" pitchFamily="18" charset="0"/>
              </a:rPr>
              <a:t>A</a:t>
            </a:r>
            <a:r>
              <a:rPr dirty="0" lang="en-GB" smtClean="0">
                <a:latin typeface="Times New Roman" pitchFamily="18" charset="0"/>
                <a:cs typeface="Times New Roman" pitchFamily="18" charset="0"/>
              </a:rPr>
              <a:t>llergies</a:t>
            </a:r>
          </a:p>
          <a:p>
            <a:pPr algn="just"/>
            <a:r>
              <a:rPr b="1" dirty="0" lang="en-GB" smtClean="0">
                <a:latin typeface="Times New Roman" pitchFamily="18" charset="0"/>
                <a:cs typeface="Times New Roman" pitchFamily="18" charset="0"/>
              </a:rPr>
              <a:t>M</a:t>
            </a:r>
            <a:r>
              <a:rPr dirty="0" lang="en-GB" smtClean="0">
                <a:latin typeface="Times New Roman" pitchFamily="18" charset="0"/>
                <a:cs typeface="Times New Roman" pitchFamily="18" charset="0"/>
              </a:rPr>
              <a:t>edicines</a:t>
            </a:r>
          </a:p>
          <a:p>
            <a:pPr algn="just"/>
            <a:r>
              <a:rPr b="1" dirty="0" lang="en-GB" smtClean="0">
                <a:latin typeface="Times New Roman" pitchFamily="18" charset="0"/>
                <a:cs typeface="Times New Roman" pitchFamily="18" charset="0"/>
              </a:rPr>
              <a:t>P</a:t>
            </a:r>
            <a:r>
              <a:rPr dirty="0" lang="en-GB" smtClean="0">
                <a:latin typeface="Times New Roman" pitchFamily="18" charset="0"/>
                <a:cs typeface="Times New Roman" pitchFamily="18" charset="0"/>
              </a:rPr>
              <a:t>revious medical/surgical history</a:t>
            </a:r>
          </a:p>
          <a:p>
            <a:pPr algn="just"/>
            <a:r>
              <a:rPr b="1" dirty="0" lang="en-GB" smtClean="0">
                <a:latin typeface="Times New Roman" pitchFamily="18" charset="0"/>
                <a:cs typeface="Times New Roman" pitchFamily="18" charset="0"/>
              </a:rPr>
              <a:t>L</a:t>
            </a:r>
            <a:r>
              <a:rPr dirty="0" lang="en-GB" smtClean="0">
                <a:latin typeface="Times New Roman" pitchFamily="18" charset="0"/>
                <a:cs typeface="Times New Roman" pitchFamily="18" charset="0"/>
              </a:rPr>
              <a:t>ast meal eaten and quantity</a:t>
            </a:r>
          </a:p>
          <a:p>
            <a:pPr algn="just"/>
            <a:r>
              <a:rPr b="1" dirty="0" lang="en-GB" smtClean="0">
                <a:latin typeface="Times New Roman" pitchFamily="18" charset="0"/>
                <a:cs typeface="Times New Roman" pitchFamily="18" charset="0"/>
              </a:rPr>
              <a:t>E</a:t>
            </a:r>
            <a:r>
              <a:rPr dirty="0" lang="en-GB" smtClean="0">
                <a:latin typeface="Times New Roman" pitchFamily="18" charset="0"/>
                <a:cs typeface="Times New Roman" pitchFamily="18" charset="0"/>
              </a:rPr>
              <a:t>vents, history</a:t>
            </a:r>
          </a:p>
          <a:p>
            <a:endParaRPr dirty="0" lang="en-GB"/>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31" name="Title 1"/>
          <p:cNvSpPr>
            <a:spLocks noGrp="1"/>
          </p:cNvSpPr>
          <p:nvPr>
            <p:ph type="title"/>
          </p:nvPr>
        </p:nvSpPr>
        <p:spPr/>
        <p:txBody>
          <a:bodyPr/>
          <a:p>
            <a:r>
              <a:rPr dirty="0" lang="en-US" smtClean="0"/>
              <a:t>Inspection </a:t>
            </a:r>
            <a:endParaRPr dirty="0" lang="en-US"/>
          </a:p>
        </p:txBody>
      </p:sp>
      <p:sp>
        <p:nvSpPr>
          <p:cNvPr id="1048632" name="Content Placeholder 2"/>
          <p:cNvSpPr>
            <a:spLocks noGrp="1"/>
          </p:cNvSpPr>
          <p:nvPr>
            <p:ph idx="1"/>
          </p:nvPr>
        </p:nvSpPr>
        <p:spPr/>
        <p:txBody>
          <a:bodyPr>
            <a:normAutofit/>
          </a:bodyPr>
          <a:p>
            <a:pPr indent="0" marL="0">
              <a:buNone/>
            </a:pPr>
            <a:r>
              <a:rPr b="1" dirty="0" lang="en-US" smtClean="0"/>
              <a:t>D</a:t>
            </a:r>
            <a:r>
              <a:rPr dirty="0" lang="en-US" smtClean="0"/>
              <a:t>eformities</a:t>
            </a:r>
          </a:p>
          <a:p>
            <a:pPr indent="0" marL="0">
              <a:buNone/>
            </a:pPr>
            <a:r>
              <a:rPr b="1" dirty="0" lang="en-US" smtClean="0"/>
              <a:t>C</a:t>
            </a:r>
            <a:r>
              <a:rPr dirty="0" lang="en-US" smtClean="0"/>
              <a:t>ontusions</a:t>
            </a:r>
          </a:p>
          <a:p>
            <a:pPr indent="0" marL="0">
              <a:buNone/>
            </a:pPr>
            <a:r>
              <a:rPr b="1" dirty="0" lang="en-US" smtClean="0"/>
              <a:t>A</a:t>
            </a:r>
            <a:r>
              <a:rPr dirty="0" lang="en-US" smtClean="0"/>
              <a:t>blations- change in color</a:t>
            </a:r>
          </a:p>
          <a:p>
            <a:pPr indent="0" marL="0">
              <a:buNone/>
            </a:pPr>
            <a:r>
              <a:rPr b="1" dirty="0" lang="en-US" smtClean="0"/>
              <a:t>P</a:t>
            </a:r>
            <a:r>
              <a:rPr dirty="0" lang="en-US" smtClean="0"/>
              <a:t>enetrations/ punctures</a:t>
            </a:r>
          </a:p>
          <a:p>
            <a:pPr indent="0" marL="0">
              <a:buNone/>
            </a:pPr>
            <a:r>
              <a:rPr b="1" dirty="0" lang="en-US" smtClean="0"/>
              <a:t>B</a:t>
            </a:r>
            <a:r>
              <a:rPr dirty="0" lang="en-US" smtClean="0"/>
              <a:t>urns</a:t>
            </a:r>
          </a:p>
          <a:p>
            <a:pPr indent="0" marL="0">
              <a:buNone/>
            </a:pPr>
            <a:r>
              <a:rPr b="1" dirty="0" lang="en-US" smtClean="0"/>
              <a:t>T</a:t>
            </a:r>
            <a:r>
              <a:rPr dirty="0" lang="en-US" smtClean="0"/>
              <a:t>enderness</a:t>
            </a:r>
          </a:p>
          <a:p>
            <a:pPr indent="0" marL="0">
              <a:buNone/>
            </a:pPr>
            <a:r>
              <a:rPr b="1" dirty="0" lang="en-US" smtClean="0"/>
              <a:t>L</a:t>
            </a:r>
            <a:r>
              <a:rPr dirty="0" lang="en-US" smtClean="0"/>
              <a:t>acerations</a:t>
            </a:r>
          </a:p>
          <a:p>
            <a:pPr indent="0" marL="0">
              <a:buNone/>
            </a:pPr>
            <a:r>
              <a:rPr b="1" dirty="0" lang="en-US" smtClean="0"/>
              <a:t>S</a:t>
            </a:r>
            <a:r>
              <a:rPr dirty="0" lang="en-US" smtClean="0"/>
              <a:t>wellings</a:t>
            </a:r>
            <a:endParaRPr dirty="0" lang="en-US"/>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33" name="Title 1"/>
          <p:cNvSpPr>
            <a:spLocks noGrp="1"/>
          </p:cNvSpPr>
          <p:nvPr>
            <p:ph type="title"/>
          </p:nvPr>
        </p:nvSpPr>
        <p:spPr/>
        <p:txBody>
          <a:bodyPr/>
          <a:p>
            <a:r>
              <a:rPr dirty="0" lang="en-GB" smtClean="0"/>
              <a:t>Secondary survey cont’…</a:t>
            </a:r>
            <a:endParaRPr dirty="0" lang="en-GB"/>
          </a:p>
        </p:txBody>
      </p:sp>
      <p:sp>
        <p:nvSpPr>
          <p:cNvPr id="1048634" name="Content Placeholder 2"/>
          <p:cNvSpPr>
            <a:spLocks noGrp="1"/>
          </p:cNvSpPr>
          <p:nvPr>
            <p:ph idx="1"/>
          </p:nvPr>
        </p:nvSpPr>
        <p:spPr/>
        <p:txBody>
          <a:bodyPr>
            <a:normAutofit fontScale="93750" lnSpcReduction="20000"/>
          </a:bodyPr>
          <a:p>
            <a:r>
              <a:rPr dirty="0" lang="en-GB" smtClean="0">
                <a:latin typeface="Times New Roman" pitchFamily="18" charset="0"/>
                <a:cs typeface="Times New Roman" pitchFamily="18" charset="0"/>
              </a:rPr>
              <a:t>Obtain a complete health history </a:t>
            </a:r>
          </a:p>
          <a:p>
            <a:r>
              <a:rPr dirty="0" lang="en-GB" smtClean="0">
                <a:latin typeface="Times New Roman" pitchFamily="18" charset="0"/>
                <a:cs typeface="Times New Roman" pitchFamily="18" charset="0"/>
              </a:rPr>
              <a:t>P/E; head-to-toe assessment-examination,</a:t>
            </a:r>
          </a:p>
          <a:p>
            <a:r>
              <a:rPr dirty="0" lang="en-GB">
                <a:latin typeface="Times New Roman" pitchFamily="18" charset="0"/>
                <a:cs typeface="Times New Roman" pitchFamily="18" charset="0"/>
              </a:rPr>
              <a:t>D</a:t>
            </a:r>
            <a:r>
              <a:rPr dirty="0" lang="en-GB" smtClean="0">
                <a:latin typeface="Times New Roman" pitchFamily="18" charset="0"/>
                <a:cs typeface="Times New Roman" pitchFamily="18" charset="0"/>
              </a:rPr>
              <a:t>iagnostic and laboratory testing and other advanced medical procedures included in the secondary survey.</a:t>
            </a:r>
          </a:p>
          <a:p>
            <a:r>
              <a:rPr dirty="0" lang="en-GB" smtClean="0">
                <a:latin typeface="Times New Roman" pitchFamily="18" charset="0"/>
                <a:cs typeface="Times New Roman" pitchFamily="18" charset="0"/>
              </a:rPr>
              <a:t>The following questions reflect the minimum information that should be obtained from the patient or from the person who accompanied the patient to the ED and document all the responses  </a:t>
            </a:r>
          </a:p>
          <a:p>
            <a:pPr>
              <a:buNone/>
            </a:pPr>
            <a:r>
              <a:rPr dirty="0" lang="en-GB" smtClean="0">
                <a:latin typeface="Times New Roman" pitchFamily="18" charset="0"/>
                <a:cs typeface="Times New Roman" pitchFamily="18" charset="0"/>
              </a:rPr>
              <a:t>   for reference.</a:t>
            </a:r>
          </a:p>
          <a:p>
            <a:pPr indent="0" marL="0">
              <a:buNone/>
            </a:pPr>
            <a:endParaRPr dirty="0" lang="en-GB"/>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35" name="Title 1"/>
          <p:cNvSpPr>
            <a:spLocks noGrp="1"/>
          </p:cNvSpPr>
          <p:nvPr>
            <p:ph type="title"/>
          </p:nvPr>
        </p:nvSpPr>
        <p:spPr/>
        <p:txBody>
          <a:bodyPr/>
          <a:p>
            <a:r>
              <a:rPr dirty="0" lang="en-GB" smtClean="0"/>
              <a:t>Secondary survey cont’…</a:t>
            </a:r>
            <a:endParaRPr dirty="0" lang="en-GB"/>
          </a:p>
        </p:txBody>
      </p:sp>
      <p:sp>
        <p:nvSpPr>
          <p:cNvPr id="1048636" name="Content Placeholder 2"/>
          <p:cNvSpPr>
            <a:spLocks noGrp="1"/>
          </p:cNvSpPr>
          <p:nvPr>
            <p:ph idx="1"/>
          </p:nvPr>
        </p:nvSpPr>
        <p:spPr/>
        <p:txBody>
          <a:bodyPr>
            <a:normAutofit fontScale="96875" lnSpcReduction="20000"/>
          </a:bodyPr>
          <a:p>
            <a:pPr algn="just"/>
            <a:r>
              <a:rPr dirty="0" lang="en-GB" smtClean="0">
                <a:latin typeface="Times New Roman" pitchFamily="18" charset="0"/>
                <a:cs typeface="Times New Roman" pitchFamily="18" charset="0"/>
              </a:rPr>
              <a:t>What were the circumstances, precipitating events, location, and time of the injury or illness?</a:t>
            </a:r>
          </a:p>
          <a:p>
            <a:pPr algn="just"/>
            <a:r>
              <a:rPr dirty="0" lang="en-GB" smtClean="0">
                <a:latin typeface="Times New Roman" pitchFamily="18" charset="0"/>
                <a:cs typeface="Times New Roman" pitchFamily="18" charset="0"/>
              </a:rPr>
              <a:t> When did the symptoms appear?</a:t>
            </a:r>
          </a:p>
          <a:p>
            <a:pPr algn="just"/>
            <a:r>
              <a:rPr dirty="0" lang="en-GB" smtClean="0">
                <a:latin typeface="Times New Roman" pitchFamily="18" charset="0"/>
                <a:cs typeface="Times New Roman" pitchFamily="18" charset="0"/>
              </a:rPr>
              <a:t> Was the patient unconscious after the injury or onset of  illness?</a:t>
            </a:r>
          </a:p>
          <a:p>
            <a:pPr algn="just"/>
            <a:r>
              <a:rPr dirty="0" lang="en-GB" smtClean="0">
                <a:latin typeface="Times New Roman" pitchFamily="18" charset="0"/>
                <a:cs typeface="Times New Roman" pitchFamily="18" charset="0"/>
              </a:rPr>
              <a:t> How did the patient get to the hospital?</a:t>
            </a:r>
          </a:p>
          <a:p>
            <a:pPr algn="just"/>
            <a:r>
              <a:rPr dirty="0" lang="en-GB" smtClean="0">
                <a:latin typeface="Times New Roman" pitchFamily="18" charset="0"/>
                <a:cs typeface="Times New Roman" pitchFamily="18" charset="0"/>
              </a:rPr>
              <a:t>What was the health status of the patient before the injury or  illness?</a:t>
            </a:r>
          </a:p>
          <a:p>
            <a:pPr algn="just"/>
            <a:r>
              <a:rPr dirty="0" lang="en-GB" smtClean="0">
                <a:latin typeface="Times New Roman" pitchFamily="18" charset="0"/>
                <a:cs typeface="Times New Roman" pitchFamily="18" charset="0"/>
              </a:rPr>
              <a:t> Is there a medical or surgical history,  a history of admissions to the hospital?</a:t>
            </a:r>
          </a:p>
          <a:p>
            <a:pPr algn="just">
              <a:buNone/>
            </a:pPr>
            <a:endParaRPr dirty="0" lang="en-GB">
              <a:latin typeface="Times New Roman" pitchFamily="18" charset="0"/>
              <a:cs typeface="Times New Roman" pitchFamily="18" charset="0"/>
            </a:endParaRPr>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37" name="Title 1"/>
          <p:cNvSpPr>
            <a:spLocks noGrp="1"/>
          </p:cNvSpPr>
          <p:nvPr>
            <p:ph type="title"/>
          </p:nvPr>
        </p:nvSpPr>
        <p:spPr/>
        <p:txBody>
          <a:bodyPr/>
          <a:p>
            <a:r>
              <a:rPr b="1" dirty="0" lang="en-GB" smtClean="0"/>
              <a:t>Possible questions cont’…</a:t>
            </a:r>
            <a:endParaRPr b="1" dirty="0" lang="en-GB"/>
          </a:p>
        </p:txBody>
      </p:sp>
      <p:sp>
        <p:nvSpPr>
          <p:cNvPr id="1048638" name="Content Placeholder 2"/>
          <p:cNvSpPr>
            <a:spLocks noGrp="1"/>
          </p:cNvSpPr>
          <p:nvPr>
            <p:ph idx="1"/>
          </p:nvPr>
        </p:nvSpPr>
        <p:spPr/>
        <p:txBody>
          <a:bodyPr>
            <a:normAutofit fontScale="90625" lnSpcReduction="20000"/>
          </a:bodyPr>
          <a:p>
            <a:pPr algn="just"/>
            <a:r>
              <a:rPr dirty="0" lang="en-GB" smtClean="0">
                <a:latin typeface="Times New Roman" pitchFamily="18" charset="0"/>
                <a:cs typeface="Times New Roman" pitchFamily="18" charset="0"/>
              </a:rPr>
              <a:t>Is the patient currently taking any medications, especially hormones, insulin, digitalis, anticoagulants?</a:t>
            </a:r>
          </a:p>
          <a:p>
            <a:pPr algn="just"/>
            <a:r>
              <a:rPr dirty="0" lang="en-GB" smtClean="0">
                <a:latin typeface="Times New Roman" pitchFamily="18" charset="0"/>
                <a:cs typeface="Times New Roman" pitchFamily="18" charset="0"/>
              </a:rPr>
              <a:t> Does the patient have any allergies, if so, what are they?</a:t>
            </a:r>
          </a:p>
          <a:p>
            <a:pPr algn="just"/>
            <a:r>
              <a:rPr dirty="0" lang="en-GB" smtClean="0">
                <a:latin typeface="Times New Roman" pitchFamily="18" charset="0"/>
                <a:cs typeface="Times New Roman" pitchFamily="18" charset="0"/>
              </a:rPr>
              <a:t>Does the patient have any bleeding tendencies?</a:t>
            </a:r>
          </a:p>
          <a:p>
            <a:pPr algn="just"/>
            <a:r>
              <a:rPr dirty="0" lang="en-GB" smtClean="0">
                <a:latin typeface="Times New Roman" pitchFamily="18" charset="0"/>
                <a:cs typeface="Times New Roman" pitchFamily="18" charset="0"/>
              </a:rPr>
              <a:t>When was the last meal eaten and the quantity  taken? (This is important if general anaesthesia is to be used or if the patient is unconscious, or in suspected poison)</a:t>
            </a:r>
          </a:p>
          <a:p>
            <a:pPr algn="just">
              <a:buNone/>
            </a:pPr>
            <a:r>
              <a:rPr dirty="0" lang="en-GB" smtClean="0">
                <a:latin typeface="Times New Roman" pitchFamily="18" charset="0"/>
                <a:cs typeface="Times New Roman" pitchFamily="18" charset="0"/>
              </a:rPr>
              <a:t> </a:t>
            </a:r>
          </a:p>
          <a:p>
            <a:endParaRPr dirty="0" lang="en-GB"/>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600" name="Title 1"/>
          <p:cNvSpPr>
            <a:spLocks noGrp="1"/>
          </p:cNvSpPr>
          <p:nvPr>
            <p:ph type="title"/>
          </p:nvPr>
        </p:nvSpPr>
        <p:spPr/>
        <p:txBody>
          <a:bodyPr/>
          <a:p>
            <a:r>
              <a:rPr dirty="0" lang="en-US" smtClean="0"/>
              <a:t>Topics</a:t>
            </a:r>
            <a:endParaRPr dirty="0" lang="en-US"/>
          </a:p>
        </p:txBody>
      </p:sp>
      <p:sp>
        <p:nvSpPr>
          <p:cNvPr id="1048601" name="Content Placeholder 2"/>
          <p:cNvSpPr>
            <a:spLocks noGrp="1"/>
          </p:cNvSpPr>
          <p:nvPr>
            <p:ph idx="1"/>
          </p:nvPr>
        </p:nvSpPr>
        <p:spPr/>
        <p:txBody>
          <a:bodyPr>
            <a:normAutofit fontScale="96875" lnSpcReduction="20000"/>
          </a:bodyPr>
          <a:p>
            <a:r>
              <a:rPr dirty="0" lang="en-US" smtClean="0"/>
              <a:t>Overview of trauma and emergency</a:t>
            </a:r>
          </a:p>
          <a:p>
            <a:r>
              <a:rPr dirty="0" lang="en-US" smtClean="0"/>
              <a:t>Principles of first Aid/ emergency care</a:t>
            </a:r>
          </a:p>
          <a:p>
            <a:r>
              <a:rPr dirty="0" lang="en-US" smtClean="0"/>
              <a:t>Common emergencies and their First Aid </a:t>
            </a:r>
          </a:p>
          <a:p>
            <a:r>
              <a:rPr dirty="0" lang="en-US" smtClean="0"/>
              <a:t>(</a:t>
            </a:r>
            <a:r>
              <a:rPr dirty="0" lang="en-GB" smtClean="0"/>
              <a:t>Asphyxia, Near drowning, Wound</a:t>
            </a:r>
            <a:r>
              <a:rPr dirty="0" lang="en-GB"/>
              <a:t>/ haemorrhages Epistaxis </a:t>
            </a:r>
            <a:r>
              <a:rPr dirty="0" lang="en-GB" smtClean="0"/>
              <a:t>, Anaphylaxis, Shock, </a:t>
            </a:r>
            <a:r>
              <a:rPr dirty="0" lang="en-GB"/>
              <a:t>Fracture </a:t>
            </a:r>
            <a:r>
              <a:rPr dirty="0" lang="en-GB" smtClean="0"/>
              <a:t>,Injured </a:t>
            </a:r>
            <a:r>
              <a:rPr dirty="0" lang="en-GB"/>
              <a:t>ligaments and </a:t>
            </a:r>
            <a:r>
              <a:rPr dirty="0" lang="en-GB" smtClean="0"/>
              <a:t>muscles, Poisoning</a:t>
            </a:r>
            <a:r>
              <a:rPr dirty="0" lang="en-GB"/>
              <a:t>, Bites and </a:t>
            </a:r>
            <a:r>
              <a:rPr dirty="0" lang="en-GB" smtClean="0"/>
              <a:t>Stings, Burns </a:t>
            </a:r>
            <a:r>
              <a:rPr dirty="0" lang="en-GB"/>
              <a:t>and </a:t>
            </a:r>
            <a:r>
              <a:rPr dirty="0" lang="en-GB" smtClean="0"/>
              <a:t>Scalds, Unconsciousness, Foreign bodies)</a:t>
            </a:r>
            <a:endParaRPr dirty="0" lang="en-GB"/>
          </a:p>
          <a:p>
            <a:pPr indent="0" marL="82296">
              <a:buNone/>
            </a:pPr>
            <a:endParaRPr dirty="0" lang="en-US"/>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39" name="Title 1"/>
          <p:cNvSpPr>
            <a:spLocks noGrp="1"/>
          </p:cNvSpPr>
          <p:nvPr>
            <p:ph type="title"/>
          </p:nvPr>
        </p:nvSpPr>
        <p:spPr/>
        <p:txBody>
          <a:bodyPr>
            <a:normAutofit fontScale="90000"/>
          </a:bodyPr>
          <a:p>
            <a:r>
              <a:rPr b="1" dirty="0" lang="en-GB" smtClean="0"/>
              <a:t>Common Emergencies And Their First Aid</a:t>
            </a:r>
            <a:r>
              <a:rPr dirty="0" lang="en-GB" smtClean="0"/>
              <a:t>:</a:t>
            </a:r>
            <a:endParaRPr dirty="0" lang="en-GB"/>
          </a:p>
        </p:txBody>
      </p:sp>
      <p:sp>
        <p:nvSpPr>
          <p:cNvPr id="1048640" name="Content Placeholder 2"/>
          <p:cNvSpPr>
            <a:spLocks noGrp="1"/>
          </p:cNvSpPr>
          <p:nvPr>
            <p:ph idx="1"/>
          </p:nvPr>
        </p:nvSpPr>
        <p:spPr/>
        <p:txBody>
          <a:bodyPr>
            <a:normAutofit fontScale="93750" lnSpcReduction="20000"/>
          </a:bodyPr>
          <a:p>
            <a:r>
              <a:rPr dirty="0" lang="en-GB" smtClean="0"/>
              <a:t>Asphyxia </a:t>
            </a:r>
          </a:p>
          <a:p>
            <a:r>
              <a:rPr dirty="0" lang="en-GB" smtClean="0"/>
              <a:t>Near drowning</a:t>
            </a:r>
          </a:p>
          <a:p>
            <a:r>
              <a:rPr dirty="0" lang="en-GB" smtClean="0"/>
              <a:t> Wound/ haemorrhages Epistaxis </a:t>
            </a:r>
          </a:p>
          <a:p>
            <a:r>
              <a:rPr dirty="0" lang="en-GB" smtClean="0"/>
              <a:t>Anaphylaxis</a:t>
            </a:r>
          </a:p>
          <a:p>
            <a:r>
              <a:rPr dirty="0" lang="en-GB" smtClean="0"/>
              <a:t>Shock</a:t>
            </a:r>
          </a:p>
          <a:p>
            <a:r>
              <a:rPr dirty="0" lang="en-GB" smtClean="0"/>
              <a:t> Fracture </a:t>
            </a:r>
          </a:p>
          <a:p>
            <a:r>
              <a:rPr dirty="0" lang="en-GB" smtClean="0"/>
              <a:t>Injured ligaments and muscles </a:t>
            </a:r>
          </a:p>
          <a:p>
            <a:r>
              <a:rPr dirty="0" lang="en-GB" smtClean="0"/>
              <a:t>Poisoning, Bites and Stings</a:t>
            </a:r>
          </a:p>
          <a:p>
            <a:r>
              <a:rPr dirty="0" lang="en-GB" smtClean="0"/>
              <a:t> Burns and Scalds </a:t>
            </a:r>
          </a:p>
          <a:p>
            <a:r>
              <a:rPr dirty="0" lang="en-GB" smtClean="0"/>
              <a:t>Unconsciousness</a:t>
            </a:r>
          </a:p>
          <a:p>
            <a:r>
              <a:rPr dirty="0" lang="en-GB" smtClean="0"/>
              <a:t>Foreign bodies</a:t>
            </a:r>
          </a:p>
          <a:p>
            <a:endParaRPr dirty="0" lang="en-GB"/>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50" name="Title 1"/>
          <p:cNvSpPr>
            <a:spLocks noGrp="1"/>
          </p:cNvSpPr>
          <p:nvPr>
            <p:ph type="title"/>
          </p:nvPr>
        </p:nvSpPr>
        <p:spPr/>
        <p:txBody>
          <a:bodyPr>
            <a:normAutofit fontScale="90000"/>
          </a:bodyPr>
          <a:p>
            <a:r>
              <a:rPr b="0" cap="none" dirty="0" lang="en-US" smtClean="0">
                <a:effectLst/>
              </a:rPr>
              <a:t>Burns</a:t>
            </a:r>
            <a:br>
              <a:rPr b="0" cap="none" dirty="0" lang="en-US" smtClean="0">
                <a:effectLst/>
              </a:rPr>
            </a:br>
            <a:r>
              <a:rPr b="0" cap="none" dirty="0" lang="en-US" smtClean="0">
                <a:effectLst/>
              </a:rPr>
              <a:t>Shock</a:t>
            </a:r>
            <a:br>
              <a:rPr b="0" cap="none" dirty="0" lang="en-US" smtClean="0">
                <a:effectLst/>
              </a:rPr>
            </a:br>
            <a:r>
              <a:rPr b="0" cap="none" dirty="0" lang="en-US" smtClean="0">
                <a:effectLst/>
              </a:rPr>
              <a:t>Unconsciousness</a:t>
            </a:r>
            <a:br>
              <a:rPr b="0" cap="none" dirty="0" lang="en-US" smtClean="0">
                <a:effectLst/>
              </a:rPr>
            </a:br>
            <a:r>
              <a:rPr b="0" cap="none" dirty="0" lang="en-US" smtClean="0">
                <a:effectLst/>
              </a:rPr>
              <a:t>Wounds/ Hemorrhages</a:t>
            </a:r>
            <a:endParaRPr b="0" dirty="0" lang="en-US">
              <a:effectLst/>
            </a:endParaRPr>
          </a:p>
        </p:txBody>
      </p:sp>
      <p:sp>
        <p:nvSpPr>
          <p:cNvPr id="1048651" name="Text Placeholder 2"/>
          <p:cNvSpPr>
            <a:spLocks noGrp="1"/>
          </p:cNvSpPr>
          <p:nvPr>
            <p:ph type="body" idx="1"/>
          </p:nvPr>
        </p:nvSpPr>
        <p:spPr/>
        <p:txBody>
          <a:bodyPr>
            <a:normAutofit/>
          </a:bodyPr>
          <a:p>
            <a:r>
              <a:rPr dirty="0" sz="3200" lang="en-US" smtClean="0"/>
              <a:t>Assignment </a:t>
            </a:r>
            <a:endParaRPr dirty="0" sz="3200"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52" name="Title 1"/>
          <p:cNvSpPr>
            <a:spLocks noGrp="1"/>
          </p:cNvSpPr>
          <p:nvPr>
            <p:ph type="title"/>
          </p:nvPr>
        </p:nvSpPr>
        <p:spPr/>
        <p:txBody>
          <a:bodyPr>
            <a:normAutofit fontScale="90000"/>
          </a:bodyPr>
          <a:p>
            <a:r>
              <a:rPr dirty="0" lang="en-GB" smtClean="0"/>
              <a:t>1.Asphyxia (suffocation or choking)</a:t>
            </a:r>
            <a:endParaRPr dirty="0" lang="en-GB"/>
          </a:p>
        </p:txBody>
      </p:sp>
      <p:sp>
        <p:nvSpPr>
          <p:cNvPr id="1048653" name="Content Placeholder 2"/>
          <p:cNvSpPr>
            <a:spLocks noGrp="1"/>
          </p:cNvSpPr>
          <p:nvPr>
            <p:ph idx="1"/>
          </p:nvPr>
        </p:nvSpPr>
        <p:spPr/>
        <p:txBody>
          <a:bodyPr>
            <a:normAutofit fontScale="93750" lnSpcReduction="20000"/>
          </a:bodyPr>
          <a:p>
            <a:pPr algn="just"/>
            <a:r>
              <a:rPr b="1" dirty="0" lang="en-GB" smtClean="0"/>
              <a:t>Definition-</a:t>
            </a:r>
            <a:r>
              <a:rPr dirty="0" lang="en-GB" smtClean="0">
                <a:latin typeface="Times New Roman" pitchFamily="18" charset="0"/>
                <a:cs typeface="Times New Roman" pitchFamily="18" charset="0"/>
              </a:rPr>
              <a:t>a situation or state of reduced oxygen supply to the body tissues due to interrupted breathing as occurs when the airway is partially or completely blocked by (food particles, secretions or other foreign objects) strangulation</a:t>
            </a:r>
          </a:p>
          <a:p>
            <a:pPr algn="just"/>
            <a:r>
              <a:rPr b="1" dirty="0" lang="en-GB" smtClean="0">
                <a:latin typeface="Times New Roman" pitchFamily="18" charset="0"/>
                <a:cs typeface="Times New Roman" pitchFamily="18" charset="0"/>
              </a:rPr>
              <a:t>Types-mild, moderate and severe</a:t>
            </a:r>
          </a:p>
          <a:p>
            <a:pPr algn="just"/>
            <a:r>
              <a:rPr b="1" dirty="0" lang="en-GB" smtClean="0">
                <a:latin typeface="Times New Roman" pitchFamily="18" charset="0"/>
                <a:cs typeface="Times New Roman" pitchFamily="18" charset="0"/>
              </a:rPr>
              <a:t>Causes of asphyxia</a:t>
            </a:r>
          </a:p>
          <a:p>
            <a:pPr algn="just"/>
            <a:r>
              <a:rPr dirty="0" lang="en-GB" smtClean="0">
                <a:latin typeface="Times New Roman" pitchFamily="18" charset="0"/>
                <a:cs typeface="Times New Roman" pitchFamily="18" charset="0"/>
              </a:rPr>
              <a:t>Food particles</a:t>
            </a:r>
          </a:p>
          <a:p>
            <a:pPr algn="just"/>
            <a:r>
              <a:rPr dirty="0" lang="en-GB" smtClean="0">
                <a:latin typeface="Times New Roman" pitchFamily="18" charset="0"/>
                <a:cs typeface="Times New Roman" pitchFamily="18" charset="0"/>
              </a:rPr>
              <a:t>Secretions</a:t>
            </a:r>
          </a:p>
          <a:p>
            <a:pPr algn="just"/>
            <a:r>
              <a:rPr dirty="0" lang="en-GB" smtClean="0">
                <a:latin typeface="Times New Roman" pitchFamily="18" charset="0"/>
                <a:cs typeface="Times New Roman" pitchFamily="18" charset="0"/>
              </a:rPr>
              <a:t>Foreign objects</a:t>
            </a:r>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54" name="Title 1"/>
          <p:cNvSpPr>
            <a:spLocks noGrp="1"/>
          </p:cNvSpPr>
          <p:nvPr>
            <p:ph type="title"/>
          </p:nvPr>
        </p:nvSpPr>
        <p:spPr/>
        <p:txBody>
          <a:bodyPr/>
          <a:p>
            <a:r>
              <a:rPr dirty="0" lang="en-GB" smtClean="0"/>
              <a:t>Causes of asphyxia Cont’…</a:t>
            </a:r>
            <a:endParaRPr dirty="0" lang="en-GB"/>
          </a:p>
        </p:txBody>
      </p:sp>
      <p:sp>
        <p:nvSpPr>
          <p:cNvPr id="1048655" name="Content Placeholder 2"/>
          <p:cNvSpPr>
            <a:spLocks noGrp="1"/>
          </p:cNvSpPr>
          <p:nvPr>
            <p:ph idx="1"/>
          </p:nvPr>
        </p:nvSpPr>
        <p:spPr/>
        <p:txBody>
          <a:bodyPr/>
          <a:p>
            <a:r>
              <a:rPr dirty="0" lang="en-GB" smtClean="0"/>
              <a:t>Drowning</a:t>
            </a:r>
          </a:p>
          <a:p>
            <a:r>
              <a:rPr dirty="0" lang="en-GB" smtClean="0"/>
              <a:t>Gas or smoke inhalation during fire accidents</a:t>
            </a:r>
          </a:p>
          <a:p>
            <a:r>
              <a:rPr dirty="0" lang="en-GB" smtClean="0"/>
              <a:t>Accidental coverage of the nose and mouth by a piece of plastic</a:t>
            </a:r>
          </a:p>
          <a:p>
            <a:r>
              <a:rPr dirty="0" lang="en-GB" smtClean="0"/>
              <a:t>Accidental  or intentional strangulation </a:t>
            </a:r>
          </a:p>
          <a:p>
            <a:r>
              <a:rPr dirty="0" lang="en-GB" smtClean="0"/>
              <a:t> being trapped in a confined spaces with no ventilation </a:t>
            </a:r>
          </a:p>
          <a:p>
            <a:endParaRPr dirty="0" lang="en-GB"/>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56" name="Title 1"/>
          <p:cNvSpPr>
            <a:spLocks noGrp="1"/>
          </p:cNvSpPr>
          <p:nvPr>
            <p:ph type="title"/>
          </p:nvPr>
        </p:nvSpPr>
        <p:spPr/>
        <p:txBody>
          <a:bodyPr>
            <a:normAutofit/>
          </a:bodyPr>
          <a:p>
            <a:r>
              <a:rPr dirty="0" lang="en-US" smtClean="0"/>
              <a:t>Pathophysiology</a:t>
            </a:r>
            <a:endParaRPr dirty="0" lang="en-US"/>
          </a:p>
        </p:txBody>
      </p:sp>
      <p:sp>
        <p:nvSpPr>
          <p:cNvPr id="1048657" name="Content Placeholder 2"/>
          <p:cNvSpPr>
            <a:spLocks noGrp="1"/>
          </p:cNvSpPr>
          <p:nvPr>
            <p:ph idx="1"/>
          </p:nvPr>
        </p:nvSpPr>
        <p:spPr/>
        <p:txBody>
          <a:bodyPr>
            <a:normAutofit fontScale="93750" lnSpcReduction="20000"/>
          </a:bodyPr>
          <a:p>
            <a:pPr indent="-342900" lvl="0" marL="342900">
              <a:spcBef>
                <a:spcPct val="20000"/>
              </a:spcBef>
              <a:buClrTx/>
              <a:buSzTx/>
              <a:buFont typeface="Arial" pitchFamily="34" charset="0"/>
              <a:buChar char="•"/>
            </a:pPr>
            <a:r>
              <a:rPr dirty="0" lang="en-US">
                <a:solidFill>
                  <a:prstClr val="black"/>
                </a:solidFill>
                <a:latin typeface="Calibri"/>
              </a:rPr>
              <a:t>Airway obstruction is caused by aspiration of foreign bodies, anaphylaxis</a:t>
            </a:r>
            <a:r>
              <a:rPr dirty="0" lang="en-US" smtClean="0">
                <a:solidFill>
                  <a:prstClr val="black"/>
                </a:solidFill>
                <a:latin typeface="Calibri"/>
              </a:rPr>
              <a:t>, viral, bacterial </a:t>
            </a:r>
            <a:r>
              <a:rPr dirty="0" lang="en-US">
                <a:solidFill>
                  <a:prstClr val="black"/>
                </a:solidFill>
                <a:latin typeface="Calibri"/>
              </a:rPr>
              <a:t>infections, inhalation or chemical burns. </a:t>
            </a:r>
            <a:endParaRPr dirty="0" lang="en-US" smtClean="0">
              <a:solidFill>
                <a:prstClr val="black"/>
              </a:solidFill>
              <a:latin typeface="Calibri"/>
            </a:endParaRPr>
          </a:p>
          <a:p>
            <a:pPr indent="-342900" lvl="0" marL="342900">
              <a:spcBef>
                <a:spcPct val="20000"/>
              </a:spcBef>
              <a:buClrTx/>
              <a:buSzTx/>
              <a:buFont typeface="Arial" pitchFamily="34" charset="0"/>
              <a:buChar char="•"/>
            </a:pPr>
            <a:r>
              <a:rPr dirty="0" lang="en-US" smtClean="0">
                <a:solidFill>
                  <a:prstClr val="black"/>
                </a:solidFill>
                <a:latin typeface="Calibri"/>
              </a:rPr>
              <a:t>In </a:t>
            </a:r>
            <a:r>
              <a:rPr dirty="0" lang="en-US">
                <a:solidFill>
                  <a:prstClr val="black"/>
                </a:solidFill>
                <a:latin typeface="Calibri"/>
              </a:rPr>
              <a:t>adults, aspiration of a bolus meat is the most common cause while in children it is caused by small toys, buttons and other objects in addition to food, conditions like peritonsillar abscesses, </a:t>
            </a:r>
            <a:r>
              <a:rPr dirty="0" lang="en-US" smtClean="0">
                <a:solidFill>
                  <a:prstClr val="black"/>
                </a:solidFill>
                <a:latin typeface="Calibri"/>
              </a:rPr>
              <a:t>epiglottitis </a:t>
            </a:r>
            <a:r>
              <a:rPr dirty="0" lang="en-US">
                <a:solidFill>
                  <a:prstClr val="black"/>
                </a:solidFill>
                <a:latin typeface="Calibri"/>
              </a:rPr>
              <a:t>and other acute infectious processes of the posterior pharynx can result  in airway obstruction</a:t>
            </a:r>
          </a:p>
          <a:p>
            <a:endParaRPr dirty="0" lang="en-US"/>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58" name="Title 1"/>
          <p:cNvSpPr>
            <a:spLocks noGrp="1"/>
          </p:cNvSpPr>
          <p:nvPr>
            <p:ph type="title"/>
          </p:nvPr>
        </p:nvSpPr>
        <p:spPr/>
        <p:txBody>
          <a:bodyPr/>
          <a:p>
            <a:r>
              <a:rPr b="1" dirty="0" lang="en-GB" smtClean="0"/>
              <a:t>Solid particles eg. food</a:t>
            </a:r>
            <a:endParaRPr b="1" dirty="0" lang="en-GB"/>
          </a:p>
        </p:txBody>
      </p:sp>
      <p:sp>
        <p:nvSpPr>
          <p:cNvPr id="1048659" name="Content Placeholder 2"/>
          <p:cNvSpPr>
            <a:spLocks noGrp="1"/>
          </p:cNvSpPr>
          <p:nvPr>
            <p:ph idx="1"/>
          </p:nvPr>
        </p:nvSpPr>
        <p:spPr/>
        <p:txBody>
          <a:bodyPr>
            <a:normAutofit fontScale="84375" lnSpcReduction="10000"/>
          </a:bodyPr>
          <a:p>
            <a:r>
              <a:rPr b="1" dirty="0" lang="en-GB" smtClean="0">
                <a:latin typeface="Times New Roman" pitchFamily="18" charset="0"/>
                <a:cs typeface="Times New Roman" pitchFamily="18" charset="0"/>
              </a:rPr>
              <a:t>Emergency response</a:t>
            </a:r>
            <a:r>
              <a:rPr dirty="0" lang="en-GB" smtClean="0">
                <a:latin typeface="Times New Roman" pitchFamily="18" charset="0"/>
                <a:cs typeface="Times New Roman" pitchFamily="18" charset="0"/>
              </a:rPr>
              <a:t> in choking (in complete airway obstruction) by food is through performing the </a:t>
            </a:r>
            <a:r>
              <a:rPr dirty="0" lang="en-GB" u="sng" smtClean="0">
                <a:solidFill>
                  <a:srgbClr val="FF0000"/>
                </a:solidFill>
                <a:latin typeface="Times New Roman" pitchFamily="18" charset="0"/>
                <a:cs typeface="Times New Roman" pitchFamily="18" charset="0"/>
              </a:rPr>
              <a:t>Heimlich manoeuvre</a:t>
            </a:r>
            <a:r>
              <a:rPr dirty="0" lang="en-GB" smtClean="0">
                <a:latin typeface="Times New Roman" pitchFamily="18" charset="0"/>
                <a:cs typeface="Times New Roman" pitchFamily="18" charset="0"/>
              </a:rPr>
              <a:t> or abdominal thrust which dislodges the foreign object and  re-establish  a clear airway.</a:t>
            </a:r>
          </a:p>
          <a:p>
            <a:pPr>
              <a:buFont typeface="Wingdings" panose="05000000000000000000" pitchFamily="2" charset="2"/>
              <a:buChar char="ü"/>
            </a:pPr>
            <a:r>
              <a:rPr dirty="0" lang="en-GB" smtClean="0">
                <a:latin typeface="Times New Roman" pitchFamily="18" charset="0"/>
                <a:cs typeface="Times New Roman" pitchFamily="18" charset="0"/>
              </a:rPr>
              <a:t>Stand behind the client</a:t>
            </a:r>
          </a:p>
          <a:p>
            <a:pPr>
              <a:buFont typeface="Wingdings" panose="05000000000000000000" pitchFamily="2" charset="2"/>
              <a:buChar char="ü"/>
            </a:pPr>
            <a:r>
              <a:rPr dirty="0" lang="en-GB" smtClean="0">
                <a:latin typeface="Times New Roman" pitchFamily="18" charset="0"/>
                <a:cs typeface="Times New Roman" pitchFamily="18" charset="0"/>
              </a:rPr>
              <a:t>Wrap your hands around client’s waist</a:t>
            </a:r>
          </a:p>
          <a:p>
            <a:pPr>
              <a:buFont typeface="Wingdings" panose="05000000000000000000" pitchFamily="2" charset="2"/>
              <a:buChar char="ü"/>
            </a:pPr>
            <a:r>
              <a:rPr dirty="0" lang="en-GB" smtClean="0">
                <a:latin typeface="Times New Roman" pitchFamily="18" charset="0"/>
                <a:cs typeface="Times New Roman" pitchFamily="18" charset="0"/>
              </a:rPr>
              <a:t>Make a fist with one hand placing the thumb side of the hand against the client’s abdomen. (the fist should be placed midline below the xiphoid process and lower margins of the rib cage and above the umbilicus</a:t>
            </a:r>
            <a:endParaRPr dirty="0" lang="en-GB">
              <a:latin typeface="Times New Roman" pitchFamily="18" charset="0"/>
              <a:cs typeface="Times New Roman" pitchFamily="18" charset="0"/>
            </a:endParaRPr>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60" name="Title 1"/>
          <p:cNvSpPr>
            <a:spLocks noGrp="1"/>
          </p:cNvSpPr>
          <p:nvPr>
            <p:ph type="title"/>
          </p:nvPr>
        </p:nvSpPr>
        <p:spPr/>
        <p:txBody>
          <a:bodyPr/>
          <a:p>
            <a:r>
              <a:rPr dirty="0" lang="en-GB" smtClean="0"/>
              <a:t>Heimlich Cont’…</a:t>
            </a:r>
            <a:endParaRPr dirty="0" lang="en-GB"/>
          </a:p>
        </p:txBody>
      </p:sp>
      <p:sp>
        <p:nvSpPr>
          <p:cNvPr id="1048661" name="Content Placeholder 2"/>
          <p:cNvSpPr>
            <a:spLocks noGrp="1"/>
          </p:cNvSpPr>
          <p:nvPr>
            <p:ph idx="1"/>
          </p:nvPr>
        </p:nvSpPr>
        <p:spPr/>
        <p:txBody>
          <a:bodyPr>
            <a:normAutofit fontScale="96875" lnSpcReduction="10000"/>
          </a:bodyPr>
          <a:p>
            <a:pPr algn="just"/>
            <a:r>
              <a:rPr dirty="0" lang="en-GB" smtClean="0">
                <a:latin typeface="Times New Roman" pitchFamily="18" charset="0"/>
                <a:cs typeface="Times New Roman" pitchFamily="18" charset="0"/>
              </a:rPr>
              <a:t>Perform quick upward distinct thrusts to the client’s abdomen.</a:t>
            </a:r>
          </a:p>
          <a:p>
            <a:pPr algn="just"/>
            <a:r>
              <a:rPr dirty="0" lang="en-GB" smtClean="0">
                <a:latin typeface="Times New Roman" pitchFamily="18" charset="0"/>
                <a:cs typeface="Times New Roman" pitchFamily="18" charset="0"/>
              </a:rPr>
              <a:t>Each thrust should be separate and discrete (a conscious patient can sit during the procedure) </a:t>
            </a:r>
          </a:p>
          <a:p>
            <a:pPr algn="just"/>
            <a:r>
              <a:rPr dirty="0" lang="en-GB" smtClean="0">
                <a:latin typeface="Times New Roman" pitchFamily="18" charset="0"/>
                <a:cs typeface="Times New Roman" pitchFamily="18" charset="0"/>
              </a:rPr>
              <a:t>Repeat the process six to ten times until the client expels the foreign body</a:t>
            </a:r>
          </a:p>
          <a:p>
            <a:pPr algn="just"/>
            <a:r>
              <a:rPr dirty="0" lang="en-GB" smtClean="0">
                <a:latin typeface="Times New Roman" pitchFamily="18" charset="0"/>
                <a:cs typeface="Times New Roman" pitchFamily="18" charset="0"/>
              </a:rPr>
              <a:t>If procedure fails-patient develops respiratory distress or complete blockage call for help </a:t>
            </a:r>
          </a:p>
          <a:p>
            <a:pPr algn="just"/>
            <a:endParaRPr dirty="0" lang="en-GB">
              <a:latin typeface="Times New Roman" pitchFamily="18" charset="0"/>
              <a:cs typeface="Times New Roman" pitchFamily="18" charset="0"/>
            </a:endParaRPr>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62" name="Title 1"/>
          <p:cNvSpPr>
            <a:spLocks noGrp="1"/>
          </p:cNvSpPr>
          <p:nvPr>
            <p:ph type="title"/>
          </p:nvPr>
        </p:nvSpPr>
        <p:spPr/>
        <p:txBody>
          <a:bodyPr/>
          <a:p>
            <a:r>
              <a:rPr dirty="0" lang="en-GB" smtClean="0"/>
              <a:t>Heimlich Cont’…</a:t>
            </a:r>
            <a:endParaRPr dirty="0" lang="en-GB"/>
          </a:p>
        </p:txBody>
      </p:sp>
      <p:sp>
        <p:nvSpPr>
          <p:cNvPr id="1048663" name="Content Placeholder 2"/>
          <p:cNvSpPr>
            <a:spLocks noGrp="1"/>
          </p:cNvSpPr>
          <p:nvPr>
            <p:ph idx="1"/>
          </p:nvPr>
        </p:nvSpPr>
        <p:spPr/>
        <p:txBody>
          <a:bodyPr>
            <a:normAutofit fontScale="95833" lnSpcReduction="10000"/>
          </a:bodyPr>
          <a:p>
            <a:r>
              <a:rPr dirty="0" sz="2400" lang="en-GB" smtClean="0">
                <a:latin typeface="Times New Roman" pitchFamily="18" charset="0"/>
                <a:cs typeface="Times New Roman" pitchFamily="18" charset="0"/>
              </a:rPr>
              <a:t>If patient becomes unconscious proceed as follows:</a:t>
            </a:r>
          </a:p>
          <a:p>
            <a:r>
              <a:rPr dirty="0" sz="2400" lang="en-GB" smtClean="0">
                <a:latin typeface="Times New Roman" pitchFamily="18" charset="0"/>
                <a:cs typeface="Times New Roman" pitchFamily="18" charset="0"/>
              </a:rPr>
              <a:t>Position patient in supine, kneel astride the client’s abdomen, with the fist hand as per previous explanation and perform quick upward thrusts into the diaphragm ,repeat </a:t>
            </a:r>
            <a:r>
              <a:rPr dirty="0" sz="2400" lang="en-GB">
                <a:latin typeface="Times New Roman" pitchFamily="18" charset="0"/>
                <a:cs typeface="Times New Roman" pitchFamily="18" charset="0"/>
              </a:rPr>
              <a:t>6</a:t>
            </a:r>
            <a:r>
              <a:rPr dirty="0" sz="2400" lang="en-GB" smtClean="0">
                <a:latin typeface="Times New Roman" pitchFamily="18" charset="0"/>
                <a:cs typeface="Times New Roman" pitchFamily="18" charset="0"/>
              </a:rPr>
              <a:t> to 10 times and apply a finger sweep with each thrust.</a:t>
            </a:r>
          </a:p>
          <a:p>
            <a:r>
              <a:rPr dirty="0" sz="2400" lang="en-GB">
                <a:latin typeface="Times New Roman" pitchFamily="18" charset="0"/>
                <a:cs typeface="Times New Roman" pitchFamily="18" charset="0"/>
              </a:rPr>
              <a:t>Use one hand to grasp the lower jaw and tongue using the thumb and fore fingers to lift. </a:t>
            </a:r>
          </a:p>
          <a:p>
            <a:r>
              <a:rPr dirty="0" sz="2400" lang="en-GB">
                <a:latin typeface="Times New Roman" pitchFamily="18" charset="0"/>
                <a:cs typeface="Times New Roman" pitchFamily="18" charset="0"/>
              </a:rPr>
              <a:t>This move will open the mouth and pull the tongue away from the back of the throat.</a:t>
            </a:r>
          </a:p>
          <a:p>
            <a:r>
              <a:rPr dirty="0" sz="2400" lang="en-GB">
                <a:latin typeface="Times New Roman" pitchFamily="18" charset="0"/>
                <a:cs typeface="Times New Roman" pitchFamily="18" charset="0"/>
              </a:rPr>
              <a:t>With the other index finger of the other hand into the client’s mouth next to the cheek use a hooking motion to dislodge the foreign </a:t>
            </a:r>
            <a:r>
              <a:rPr dirty="0" sz="2400" lang="en-GB" smtClean="0">
                <a:latin typeface="Times New Roman" pitchFamily="18" charset="0"/>
                <a:cs typeface="Times New Roman" pitchFamily="18" charset="0"/>
              </a:rPr>
              <a:t>body if it is visible.</a:t>
            </a:r>
            <a:endParaRPr dirty="0" sz="2400" lang="en-GB">
              <a:latin typeface="Times New Roman" pitchFamily="18" charset="0"/>
              <a:cs typeface="Times New Roman" pitchFamily="18" charset="0"/>
            </a:endParaRPr>
          </a:p>
          <a:p>
            <a:pPr algn="just"/>
            <a:endParaRPr dirty="0" sz="2400" lang="en-GB">
              <a:latin typeface="Times New Roman" pitchFamily="18" charset="0"/>
              <a:cs typeface="Times New Roman" pitchFamily="18" charset="0"/>
            </a:endParaRPr>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664" name="Title 1"/>
          <p:cNvSpPr>
            <a:spLocks noGrp="1"/>
          </p:cNvSpPr>
          <p:nvPr>
            <p:ph type="title"/>
          </p:nvPr>
        </p:nvSpPr>
        <p:spPr/>
        <p:txBody>
          <a:bodyPr/>
          <a:p>
            <a:r>
              <a:rPr b="1" dirty="0" lang="en-US"/>
              <a:t>Airway Obstruction</a:t>
            </a:r>
          </a:p>
        </p:txBody>
      </p:sp>
      <p:sp>
        <p:nvSpPr>
          <p:cNvPr id="1048665" name="Content Placeholder 2"/>
          <p:cNvSpPr>
            <a:spLocks noGrp="1"/>
          </p:cNvSpPr>
          <p:nvPr>
            <p:ph idx="1"/>
          </p:nvPr>
        </p:nvSpPr>
        <p:spPr/>
        <p:txBody>
          <a:bodyPr/>
          <a:p>
            <a:pPr lvl="0">
              <a:buClr>
                <a:srgbClr val="3891A7"/>
              </a:buClr>
            </a:pPr>
            <a:r>
              <a:rPr b="1" dirty="0" lang="en-GB">
                <a:solidFill>
                  <a:prstClr val="black"/>
                </a:solidFill>
                <a:latin typeface="Times New Roman" pitchFamily="18" charset="0"/>
                <a:cs typeface="Times New Roman" pitchFamily="18" charset="0"/>
              </a:rPr>
              <a:t>Definition: </a:t>
            </a:r>
            <a:r>
              <a:rPr dirty="0" lang="en-GB">
                <a:solidFill>
                  <a:prstClr val="black"/>
                </a:solidFill>
                <a:latin typeface="Times New Roman" pitchFamily="18" charset="0"/>
                <a:cs typeface="Times New Roman" pitchFamily="18" charset="0"/>
              </a:rPr>
              <a:t>this</a:t>
            </a:r>
            <a:r>
              <a:rPr b="1" dirty="0" lang="en-GB">
                <a:solidFill>
                  <a:prstClr val="black"/>
                </a:solidFill>
                <a:latin typeface="Times New Roman" pitchFamily="18" charset="0"/>
                <a:cs typeface="Times New Roman" pitchFamily="18" charset="0"/>
              </a:rPr>
              <a:t> </a:t>
            </a:r>
            <a:r>
              <a:rPr dirty="0" lang="en-GB">
                <a:solidFill>
                  <a:prstClr val="black"/>
                </a:solidFill>
                <a:latin typeface="Times New Roman" pitchFamily="18" charset="0"/>
                <a:cs typeface="Times New Roman" pitchFamily="18" charset="0"/>
              </a:rPr>
              <a:t> is the partial or complete occlusion of the airway which may be acute or chronic.</a:t>
            </a:r>
          </a:p>
          <a:p>
            <a:pPr lvl="0">
              <a:buClr>
                <a:srgbClr val="3891A7"/>
              </a:buClr>
            </a:pPr>
            <a:r>
              <a:rPr dirty="0" lang="en-GB">
                <a:solidFill>
                  <a:prstClr val="black"/>
                </a:solidFill>
                <a:latin typeface="Times New Roman" pitchFamily="18" charset="0"/>
                <a:cs typeface="Times New Roman" pitchFamily="18" charset="0"/>
              </a:rPr>
              <a:t>Acute upper airway obstruction is a life-threatening medical emergency.</a:t>
            </a:r>
          </a:p>
          <a:p>
            <a:pPr lvl="0">
              <a:buClr>
                <a:srgbClr val="3891A7"/>
              </a:buClr>
            </a:pPr>
            <a:r>
              <a:rPr dirty="0" lang="en-GB">
                <a:solidFill>
                  <a:prstClr val="black"/>
                </a:solidFill>
                <a:latin typeface="Times New Roman" pitchFamily="18" charset="0"/>
                <a:cs typeface="Times New Roman" pitchFamily="18" charset="0"/>
              </a:rPr>
              <a:t>If the airway is completely obstructed, permanent brain damage or death will occur within 3 to 5 minutes due to secondary hypoxia.</a:t>
            </a:r>
          </a:p>
          <a:p>
            <a:endParaRPr dirty="0" lang="en-US"/>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66" name="Title 1"/>
          <p:cNvSpPr>
            <a:spLocks noGrp="1"/>
          </p:cNvSpPr>
          <p:nvPr>
            <p:ph type="title"/>
          </p:nvPr>
        </p:nvSpPr>
        <p:spPr/>
        <p:txBody>
          <a:bodyPr>
            <a:normAutofit/>
          </a:bodyPr>
          <a:p>
            <a:r>
              <a:rPr dirty="0" lang="en-US" smtClean="0"/>
              <a:t>Pathophysiology</a:t>
            </a:r>
            <a:endParaRPr dirty="0" lang="en-US"/>
          </a:p>
        </p:txBody>
      </p:sp>
      <p:sp>
        <p:nvSpPr>
          <p:cNvPr id="1048667" name="Content Placeholder 2"/>
          <p:cNvSpPr>
            <a:spLocks noGrp="1"/>
          </p:cNvSpPr>
          <p:nvPr>
            <p:ph idx="1"/>
          </p:nvPr>
        </p:nvSpPr>
        <p:spPr/>
        <p:txBody>
          <a:bodyPr>
            <a:normAutofit fontScale="93750" lnSpcReduction="20000"/>
          </a:bodyPr>
          <a:p>
            <a:pPr indent="-342900" lvl="0" marL="342900">
              <a:spcBef>
                <a:spcPct val="20000"/>
              </a:spcBef>
              <a:buClrTx/>
              <a:buSzTx/>
              <a:buFont typeface="Arial" pitchFamily="34" charset="0"/>
              <a:buChar char="•"/>
            </a:pPr>
            <a:r>
              <a:rPr dirty="0" lang="en-US">
                <a:solidFill>
                  <a:prstClr val="black"/>
                </a:solidFill>
                <a:latin typeface="Calibri"/>
              </a:rPr>
              <a:t>Airway obstruction is caused by aspiration of foreign bodies, anaphylaxis</a:t>
            </a:r>
            <a:r>
              <a:rPr dirty="0" lang="en-US" smtClean="0">
                <a:solidFill>
                  <a:prstClr val="black"/>
                </a:solidFill>
                <a:latin typeface="Calibri"/>
              </a:rPr>
              <a:t>, viral, bacterial </a:t>
            </a:r>
            <a:r>
              <a:rPr dirty="0" lang="en-US">
                <a:solidFill>
                  <a:prstClr val="black"/>
                </a:solidFill>
                <a:latin typeface="Calibri"/>
              </a:rPr>
              <a:t>infections, inhalation or chemical burns. </a:t>
            </a:r>
            <a:endParaRPr dirty="0" lang="en-US" smtClean="0">
              <a:solidFill>
                <a:prstClr val="black"/>
              </a:solidFill>
              <a:latin typeface="Calibri"/>
            </a:endParaRPr>
          </a:p>
          <a:p>
            <a:pPr indent="-342900" lvl="0" marL="342900">
              <a:spcBef>
                <a:spcPct val="20000"/>
              </a:spcBef>
              <a:buClrTx/>
              <a:buSzTx/>
              <a:buFont typeface="Arial" pitchFamily="34" charset="0"/>
              <a:buChar char="•"/>
            </a:pPr>
            <a:r>
              <a:rPr dirty="0" lang="en-US" smtClean="0">
                <a:solidFill>
                  <a:prstClr val="black"/>
                </a:solidFill>
                <a:latin typeface="Calibri"/>
              </a:rPr>
              <a:t>In </a:t>
            </a:r>
            <a:r>
              <a:rPr dirty="0" lang="en-US">
                <a:solidFill>
                  <a:prstClr val="black"/>
                </a:solidFill>
                <a:latin typeface="Calibri"/>
              </a:rPr>
              <a:t>adults, aspiration of a bolus meat is the most common cause while in children it is caused by small toys, buttons and other objects in addition to food, conditions like peritonsillar abscesses, </a:t>
            </a:r>
            <a:r>
              <a:rPr dirty="0" lang="en-US" smtClean="0">
                <a:solidFill>
                  <a:prstClr val="black"/>
                </a:solidFill>
                <a:latin typeface="Calibri"/>
              </a:rPr>
              <a:t>epiglottitis </a:t>
            </a:r>
            <a:r>
              <a:rPr dirty="0" lang="en-US">
                <a:solidFill>
                  <a:prstClr val="black"/>
                </a:solidFill>
                <a:latin typeface="Calibri"/>
              </a:rPr>
              <a:t>and other acute infectious processes of the posterior pharynx can result  in airway obstruction</a:t>
            </a:r>
          </a:p>
          <a:p>
            <a:endParaRPr dirty="0" lang="en-US"/>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602" name="Title 1"/>
          <p:cNvSpPr>
            <a:spLocks noGrp="1"/>
          </p:cNvSpPr>
          <p:nvPr>
            <p:ph type="title"/>
          </p:nvPr>
        </p:nvSpPr>
        <p:spPr/>
        <p:txBody>
          <a:bodyPr/>
          <a:p>
            <a:r>
              <a:rPr dirty="0" lang="en-GB" smtClean="0"/>
              <a:t>INTRODUCTION</a:t>
            </a:r>
            <a:endParaRPr dirty="0" lang="en-GB"/>
          </a:p>
        </p:txBody>
      </p:sp>
      <p:sp>
        <p:nvSpPr>
          <p:cNvPr id="1048603" name="Content Placeholder 2"/>
          <p:cNvSpPr>
            <a:spLocks noGrp="1"/>
          </p:cNvSpPr>
          <p:nvPr>
            <p:ph idx="1"/>
          </p:nvPr>
        </p:nvSpPr>
        <p:spPr/>
        <p:txBody>
          <a:bodyPr>
            <a:normAutofit fontScale="90625" lnSpcReduction="10000"/>
          </a:bodyPr>
          <a:p>
            <a:r>
              <a:rPr dirty="0" lang="en-GB" smtClean="0">
                <a:latin typeface="Times New Roman" pitchFamily="18" charset="0"/>
                <a:cs typeface="Times New Roman" pitchFamily="18" charset="0"/>
              </a:rPr>
              <a:t>Trauma and emergency </a:t>
            </a:r>
            <a:r>
              <a:rPr dirty="0" lang="en-GB">
                <a:latin typeface="Times New Roman" pitchFamily="18" charset="0"/>
                <a:cs typeface="Times New Roman" pitchFamily="18" charset="0"/>
              </a:rPr>
              <a:t>management traditionally refers to </a:t>
            </a:r>
            <a:r>
              <a:rPr dirty="0" lang="en-GB" smtClean="0">
                <a:latin typeface="Times New Roman" pitchFamily="18" charset="0"/>
                <a:cs typeface="Times New Roman" pitchFamily="18" charset="0"/>
              </a:rPr>
              <a:t>care given </a:t>
            </a:r>
            <a:r>
              <a:rPr dirty="0" lang="en-GB">
                <a:latin typeface="Times New Roman" pitchFamily="18" charset="0"/>
                <a:cs typeface="Times New Roman" pitchFamily="18" charset="0"/>
              </a:rPr>
              <a:t>to patients with urgent and critical needs. </a:t>
            </a:r>
            <a:endParaRPr dirty="0" lang="en-GB" smtClean="0">
              <a:latin typeface="Times New Roman" pitchFamily="18" charset="0"/>
              <a:cs typeface="Times New Roman" pitchFamily="18" charset="0"/>
            </a:endParaRPr>
          </a:p>
          <a:p>
            <a:r>
              <a:rPr dirty="0" lang="en-GB" smtClean="0">
                <a:latin typeface="Times New Roman" pitchFamily="18" charset="0"/>
                <a:cs typeface="Times New Roman" pitchFamily="18" charset="0"/>
              </a:rPr>
              <a:t>However lack of </a:t>
            </a:r>
            <a:r>
              <a:rPr dirty="0" lang="en-GB">
                <a:latin typeface="Times New Roman" pitchFamily="18" charset="0"/>
                <a:cs typeface="Times New Roman" pitchFamily="18" charset="0"/>
              </a:rPr>
              <a:t>access to health </a:t>
            </a:r>
            <a:r>
              <a:rPr dirty="0" lang="en-GB" smtClean="0">
                <a:latin typeface="Times New Roman" pitchFamily="18" charset="0"/>
                <a:cs typeface="Times New Roman" pitchFamily="18" charset="0"/>
              </a:rPr>
              <a:t>care</a:t>
            </a:r>
            <a:r>
              <a:rPr dirty="0" lang="en-GB">
                <a:latin typeface="Times New Roman" pitchFamily="18" charset="0"/>
                <a:cs typeface="Times New Roman" pitchFamily="18" charset="0"/>
              </a:rPr>
              <a:t> </a:t>
            </a:r>
            <a:r>
              <a:rPr dirty="0" lang="en-GB" smtClean="0">
                <a:latin typeface="Times New Roman" pitchFamily="18" charset="0"/>
                <a:cs typeface="Times New Roman" pitchFamily="18" charset="0"/>
              </a:rPr>
              <a:t>facilities may lead to many more people with non-life  threatening conditions visiting  </a:t>
            </a:r>
            <a:r>
              <a:rPr dirty="0" lang="en-GB">
                <a:latin typeface="Times New Roman" pitchFamily="18" charset="0"/>
                <a:cs typeface="Times New Roman" pitchFamily="18" charset="0"/>
              </a:rPr>
              <a:t>the emergency </a:t>
            </a:r>
            <a:r>
              <a:rPr dirty="0" lang="en-GB" smtClean="0">
                <a:latin typeface="Times New Roman" pitchFamily="18" charset="0"/>
                <a:cs typeface="Times New Roman" pitchFamily="18" charset="0"/>
              </a:rPr>
              <a:t>department</a:t>
            </a:r>
          </a:p>
          <a:p>
            <a:r>
              <a:rPr dirty="0" lang="en-GB" smtClean="0">
                <a:latin typeface="Times New Roman" pitchFamily="18" charset="0"/>
                <a:cs typeface="Times New Roman" pitchFamily="18" charset="0"/>
              </a:rPr>
              <a:t>Therefore, the </a:t>
            </a:r>
            <a:r>
              <a:rPr dirty="0" lang="en-GB">
                <a:latin typeface="Times New Roman" pitchFamily="18" charset="0"/>
                <a:cs typeface="Times New Roman" pitchFamily="18" charset="0"/>
              </a:rPr>
              <a:t>philosophy of emergency management has broadened </a:t>
            </a:r>
            <a:r>
              <a:rPr dirty="0" lang="en-GB" smtClean="0">
                <a:latin typeface="Times New Roman" pitchFamily="18" charset="0"/>
                <a:cs typeface="Times New Roman" pitchFamily="18" charset="0"/>
              </a:rPr>
              <a:t>to include </a:t>
            </a:r>
            <a:r>
              <a:rPr dirty="0" lang="en-GB">
                <a:latin typeface="Times New Roman" pitchFamily="18" charset="0"/>
                <a:cs typeface="Times New Roman" pitchFamily="18" charset="0"/>
              </a:rPr>
              <a:t>the concept that an emergency is whatever the patient </a:t>
            </a:r>
            <a:r>
              <a:rPr dirty="0" lang="en-GB" smtClean="0">
                <a:latin typeface="Times New Roman" pitchFamily="18" charset="0"/>
                <a:cs typeface="Times New Roman" pitchFamily="18" charset="0"/>
              </a:rPr>
              <a:t>or the </a:t>
            </a:r>
            <a:r>
              <a:rPr dirty="0" lang="en-GB">
                <a:latin typeface="Times New Roman" pitchFamily="18" charset="0"/>
                <a:cs typeface="Times New Roman" pitchFamily="18" charset="0"/>
              </a:rPr>
              <a:t>family considers it to be</a:t>
            </a:r>
            <a:r>
              <a:rPr dirty="0" lang="en-GB" smtClean="0">
                <a:latin typeface="Times New Roman" pitchFamily="18" charset="0"/>
                <a:cs typeface="Times New Roman" pitchFamily="18" charset="0"/>
              </a:rPr>
              <a:t>.</a:t>
            </a:r>
            <a:endParaRPr dirty="0" lang="en-GB">
              <a:latin typeface="Times New Roman" pitchFamily="18" charset="0"/>
              <a:cs typeface="Times New Roman" pitchFamily="18" charset="0"/>
            </a:endParaRPr>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68" name="Title 1"/>
          <p:cNvSpPr>
            <a:spLocks noGrp="1"/>
          </p:cNvSpPr>
          <p:nvPr>
            <p:ph type="title"/>
          </p:nvPr>
        </p:nvSpPr>
        <p:spPr/>
        <p:txBody>
          <a:bodyPr/>
          <a:p>
            <a:r>
              <a:rPr dirty="0" lang="en-GB" smtClean="0"/>
              <a:t>Airway Cont’..</a:t>
            </a:r>
            <a:endParaRPr dirty="0" lang="en-GB"/>
          </a:p>
        </p:txBody>
      </p:sp>
      <p:sp>
        <p:nvSpPr>
          <p:cNvPr id="1048669" name="Content Placeholder 2"/>
          <p:cNvSpPr>
            <a:spLocks noGrp="1"/>
          </p:cNvSpPr>
          <p:nvPr>
            <p:ph idx="1"/>
          </p:nvPr>
        </p:nvSpPr>
        <p:spPr/>
        <p:txBody>
          <a:bodyPr>
            <a:normAutofit fontScale="81250" lnSpcReduction="20000"/>
          </a:bodyPr>
          <a:p>
            <a:r>
              <a:rPr dirty="0" lang="en-GB" smtClean="0">
                <a:latin typeface="Times New Roman" pitchFamily="18" charset="0"/>
                <a:cs typeface="Times New Roman" pitchFamily="18" charset="0"/>
              </a:rPr>
              <a:t>Partial obstruction of the airway can lead to progressive hypoxia, hypercapnia, and respiratory and cardiac arrest.</a:t>
            </a:r>
          </a:p>
          <a:p>
            <a:r>
              <a:rPr dirty="0" lang="en-GB" smtClean="0">
                <a:latin typeface="Times New Roman" pitchFamily="18" charset="0"/>
                <a:cs typeface="Times New Roman" pitchFamily="18" charset="0"/>
              </a:rPr>
              <a:t>For an emergent or urgent health problem stabilize, provide critical treatments, and promptly transfer the patient to the appropriate setting i.e. intensive care unit, operating room, general care unit which are the priority areas of emergency care.</a:t>
            </a:r>
          </a:p>
          <a:p>
            <a:r>
              <a:rPr dirty="0" lang="en-GB" smtClean="0">
                <a:latin typeface="Times New Roman" pitchFamily="18" charset="0"/>
                <a:cs typeface="Times New Roman" pitchFamily="18" charset="0"/>
              </a:rPr>
              <a:t> Although initiation of treatment is at the ED, ongoing </a:t>
            </a:r>
            <a:r>
              <a:rPr b="1" dirty="0" lang="en-GB" smtClean="0">
                <a:latin typeface="Times New Roman" pitchFamily="18" charset="0"/>
                <a:cs typeface="Times New Roman" pitchFamily="18" charset="0"/>
              </a:rPr>
              <a:t>definitive treatment </a:t>
            </a:r>
            <a:r>
              <a:rPr dirty="0" lang="en-GB" smtClean="0">
                <a:latin typeface="Times New Roman" pitchFamily="18" charset="0"/>
                <a:cs typeface="Times New Roman" pitchFamily="18" charset="0"/>
              </a:rPr>
              <a:t>of the underlying problem is provided in other settings, and the sooner the patient is stabilized and moved to the specific area, the better.</a:t>
            </a:r>
          </a:p>
          <a:p>
            <a:pPr algn="just"/>
            <a:endParaRPr dirty="0" lang="en-GB" smtClean="0">
              <a:latin typeface="Times New Roman" pitchFamily="18" charset="0"/>
              <a:cs typeface="Times New Roman" pitchFamily="18" charset="0"/>
            </a:endParaRPr>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70" name="Title 1"/>
          <p:cNvSpPr>
            <a:spLocks noGrp="1"/>
          </p:cNvSpPr>
          <p:nvPr>
            <p:ph type="title"/>
          </p:nvPr>
        </p:nvSpPr>
        <p:spPr/>
        <p:txBody>
          <a:bodyPr/>
          <a:p>
            <a:r>
              <a:rPr dirty="0" lang="en-GB" smtClean="0"/>
              <a:t>Causes of airway obstruction</a:t>
            </a:r>
            <a:endParaRPr dirty="0" lang="en-GB"/>
          </a:p>
        </p:txBody>
      </p:sp>
      <p:sp>
        <p:nvSpPr>
          <p:cNvPr id="1048671" name="Content Placeholder 2"/>
          <p:cNvSpPr>
            <a:spLocks noGrp="1"/>
          </p:cNvSpPr>
          <p:nvPr>
            <p:ph idx="1"/>
          </p:nvPr>
        </p:nvSpPr>
        <p:spPr>
          <a:xfrm>
            <a:off x="971600" y="1268760"/>
            <a:ext cx="7715200" cy="4857403"/>
          </a:xfrm>
        </p:spPr>
        <p:txBody>
          <a:bodyPr>
            <a:normAutofit/>
          </a:bodyPr>
          <a:p>
            <a:pPr algn="just"/>
            <a:r>
              <a:rPr dirty="0" lang="en-GB" smtClean="0">
                <a:latin typeface="Times New Roman" pitchFamily="18" charset="0"/>
                <a:cs typeface="Times New Roman" pitchFamily="18" charset="0"/>
              </a:rPr>
              <a:t>Aspiration foreign bodies, </a:t>
            </a:r>
          </a:p>
          <a:p>
            <a:pPr algn="just"/>
            <a:r>
              <a:rPr dirty="0" lang="en-GB" smtClean="0">
                <a:latin typeface="Times New Roman" pitchFamily="18" charset="0"/>
                <a:cs typeface="Times New Roman" pitchFamily="18" charset="0"/>
              </a:rPr>
              <a:t>anaphylaxis, </a:t>
            </a:r>
          </a:p>
          <a:p>
            <a:pPr algn="just"/>
            <a:r>
              <a:rPr dirty="0" lang="en-GB" smtClean="0">
                <a:latin typeface="Times New Roman" pitchFamily="18" charset="0"/>
                <a:cs typeface="Times New Roman" pitchFamily="18" charset="0"/>
              </a:rPr>
              <a:t>viral or bacterial infection,</a:t>
            </a:r>
          </a:p>
          <a:p>
            <a:pPr algn="just"/>
            <a:r>
              <a:rPr dirty="0" lang="en-GB" smtClean="0">
                <a:latin typeface="Times New Roman" pitchFamily="18" charset="0"/>
                <a:cs typeface="Times New Roman" pitchFamily="18" charset="0"/>
              </a:rPr>
              <a:t>Trauma</a:t>
            </a:r>
          </a:p>
          <a:p>
            <a:pPr algn="just"/>
            <a:r>
              <a:rPr dirty="0" lang="en-GB" smtClean="0">
                <a:latin typeface="Times New Roman" pitchFamily="18" charset="0"/>
                <a:cs typeface="Times New Roman" pitchFamily="18" charset="0"/>
              </a:rPr>
              <a:t> inhalation or chemical burns.</a:t>
            </a:r>
          </a:p>
          <a:p>
            <a:pPr algn="just"/>
            <a:r>
              <a:rPr dirty="0" lang="en-GB" smtClean="0">
                <a:latin typeface="Times New Roman" pitchFamily="18" charset="0"/>
                <a:cs typeface="Times New Roman" pitchFamily="18" charset="0"/>
              </a:rPr>
              <a:t> In adults, aspiration of a bolus of meat is the most common cause of airway obstruction.</a:t>
            </a:r>
          </a:p>
          <a:p>
            <a:pPr algn="just"/>
            <a:endParaRPr dirty="0" lang="en-GB" smtClean="0">
              <a:latin typeface="Times New Roman" pitchFamily="18" charset="0"/>
              <a:cs typeface="Times New Roman" pitchFamily="18" charset="0"/>
            </a:endParaRPr>
          </a:p>
          <a:p>
            <a:pPr algn="just"/>
            <a:endParaRPr dirty="0" lang="en-GB" smtClean="0">
              <a:latin typeface="Times New Roman" pitchFamily="18" charset="0"/>
              <a:cs typeface="Times New Roman" pitchFamily="18" charset="0"/>
            </a:endParaRPr>
          </a:p>
          <a:p>
            <a:pPr>
              <a:buNone/>
            </a:pPr>
            <a:endParaRPr dirty="0" lang="en-GB" smtClean="0"/>
          </a:p>
          <a:p>
            <a:endParaRPr dirty="0" lang="en-GB" smtClean="0"/>
          </a:p>
          <a:p>
            <a:endParaRPr dirty="0" lang="en-GB" smtClean="0"/>
          </a:p>
          <a:p>
            <a:endParaRPr dirty="0" lang="en-GB"/>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75" name="Title 1"/>
          <p:cNvSpPr>
            <a:spLocks noGrp="1"/>
          </p:cNvSpPr>
          <p:nvPr>
            <p:ph type="title"/>
          </p:nvPr>
        </p:nvSpPr>
        <p:spPr/>
        <p:txBody>
          <a:bodyPr/>
          <a:p>
            <a:r>
              <a:rPr dirty="0" lang="en-GB" smtClean="0"/>
              <a:t>Causes Cont’…</a:t>
            </a:r>
            <a:endParaRPr dirty="0" lang="en-GB"/>
          </a:p>
        </p:txBody>
      </p:sp>
      <p:sp>
        <p:nvSpPr>
          <p:cNvPr id="1048676" name="Content Placeholder 2"/>
          <p:cNvSpPr>
            <a:spLocks noGrp="1"/>
          </p:cNvSpPr>
          <p:nvPr>
            <p:ph idx="1"/>
          </p:nvPr>
        </p:nvSpPr>
        <p:spPr/>
        <p:txBody>
          <a:bodyPr>
            <a:normAutofit/>
          </a:bodyPr>
          <a:p>
            <a:r>
              <a:rPr dirty="0" lang="en-GB" smtClean="0">
                <a:latin typeface="Times New Roman" pitchFamily="18" charset="0"/>
                <a:cs typeface="Times New Roman" pitchFamily="18" charset="0"/>
              </a:rPr>
              <a:t>In children, small toys, buttons, coins, and other objects are commonly aspirated in addition to food. </a:t>
            </a:r>
          </a:p>
          <a:p>
            <a:r>
              <a:rPr dirty="0" lang="en-GB" smtClean="0">
                <a:latin typeface="Times New Roman" pitchFamily="18" charset="0"/>
                <a:cs typeface="Times New Roman" pitchFamily="18" charset="0"/>
              </a:rPr>
              <a:t>Peritonsillar abscesses,-abscess between the capsule of the tonsil and the pharynx</a:t>
            </a:r>
          </a:p>
          <a:p>
            <a:r>
              <a:rPr dirty="0" lang="en-GB" smtClean="0">
                <a:latin typeface="Times New Roman" pitchFamily="18" charset="0"/>
                <a:cs typeface="Times New Roman" pitchFamily="18" charset="0"/>
              </a:rPr>
              <a:t>Epiglottitis', and other acute infectious processes of the posterior pharynx  can result in airway obstruction.</a:t>
            </a:r>
          </a:p>
          <a:p>
            <a:endParaRPr dirty="0" lang="en-GB"/>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77" name="Title 1"/>
          <p:cNvSpPr>
            <a:spLocks noGrp="1"/>
          </p:cNvSpPr>
          <p:nvPr>
            <p:ph type="title"/>
          </p:nvPr>
        </p:nvSpPr>
        <p:spPr/>
        <p:txBody>
          <a:bodyPr>
            <a:normAutofit fontScale="90000"/>
          </a:bodyPr>
          <a:p>
            <a:r>
              <a:rPr b="1" dirty="0" lang="en-GB" smtClean="0"/>
              <a:t>Clinical Presentation of airway obstruction</a:t>
            </a:r>
            <a:endParaRPr dirty="0" lang="en-GB"/>
          </a:p>
        </p:txBody>
      </p:sp>
      <p:sp>
        <p:nvSpPr>
          <p:cNvPr id="1048678" name="Content Placeholder 2"/>
          <p:cNvSpPr>
            <a:spLocks noGrp="1"/>
          </p:cNvSpPr>
          <p:nvPr>
            <p:ph idx="1"/>
          </p:nvPr>
        </p:nvSpPr>
        <p:spPr/>
        <p:txBody>
          <a:bodyPr>
            <a:normAutofit fontScale="87500" lnSpcReduction="20000"/>
          </a:bodyPr>
          <a:p>
            <a:pPr algn="just">
              <a:buNone/>
            </a:pPr>
            <a:r>
              <a:rPr b="1" dirty="0" lang="en-GB" smtClean="0">
                <a:latin typeface="Times New Roman" pitchFamily="18" charset="0"/>
                <a:cs typeface="Times New Roman" pitchFamily="18" charset="0"/>
              </a:rPr>
              <a:t>Common signs and symptoms:</a:t>
            </a:r>
          </a:p>
          <a:p>
            <a:pPr algn="just"/>
            <a:r>
              <a:rPr lang="en-GB" smtClean="0">
                <a:latin typeface="Times New Roman" pitchFamily="18" charset="0"/>
                <a:cs typeface="Times New Roman" pitchFamily="18" charset="0"/>
              </a:rPr>
              <a:t>Choking </a:t>
            </a:r>
            <a:endParaRPr dirty="0" lang="en-GB" smtClean="0">
              <a:latin typeface="Times New Roman" pitchFamily="18" charset="0"/>
              <a:cs typeface="Times New Roman" pitchFamily="18" charset="0"/>
            </a:endParaRPr>
          </a:p>
          <a:p>
            <a:pPr algn="just"/>
            <a:r>
              <a:rPr dirty="0" lang="en-GB" smtClean="0">
                <a:latin typeface="Times New Roman" pitchFamily="18" charset="0"/>
                <a:cs typeface="Times New Roman" pitchFamily="18" charset="0"/>
              </a:rPr>
              <a:t>Apprehensive appearance</a:t>
            </a:r>
          </a:p>
          <a:p>
            <a:pPr algn="just"/>
            <a:r>
              <a:rPr dirty="0" lang="en-GB" smtClean="0">
                <a:latin typeface="Times New Roman" pitchFamily="18" charset="0"/>
                <a:cs typeface="Times New Roman" pitchFamily="18" charset="0"/>
              </a:rPr>
              <a:t>Inspiratory and expiratory stridor, </a:t>
            </a:r>
          </a:p>
          <a:p>
            <a:pPr algn="just"/>
            <a:r>
              <a:rPr dirty="0" lang="en-GB" smtClean="0">
                <a:latin typeface="Times New Roman" pitchFamily="18" charset="0"/>
                <a:cs typeface="Times New Roman" pitchFamily="18" charset="0"/>
              </a:rPr>
              <a:t>Laboured breathing,</a:t>
            </a:r>
          </a:p>
          <a:p>
            <a:pPr algn="just"/>
            <a:r>
              <a:rPr dirty="0" lang="en-GB" smtClean="0">
                <a:latin typeface="Times New Roman" pitchFamily="18" charset="0"/>
                <a:cs typeface="Times New Roman" pitchFamily="18" charset="0"/>
              </a:rPr>
              <a:t>Use of accessory muscles (supra-sternal and intercostal retraction),</a:t>
            </a:r>
          </a:p>
          <a:p>
            <a:pPr algn="just"/>
            <a:r>
              <a:rPr dirty="0" lang="en-GB" smtClean="0">
                <a:latin typeface="Times New Roman" pitchFamily="18" charset="0"/>
                <a:cs typeface="Times New Roman" pitchFamily="18" charset="0"/>
              </a:rPr>
              <a:t>Flaring nostrils, </a:t>
            </a:r>
          </a:p>
          <a:p>
            <a:pPr algn="just"/>
            <a:r>
              <a:rPr dirty="0" lang="en-GB" smtClean="0">
                <a:latin typeface="Times New Roman" pitchFamily="18" charset="0"/>
                <a:cs typeface="Times New Roman" pitchFamily="18" charset="0"/>
              </a:rPr>
              <a:t>Increasing anxiety, </a:t>
            </a:r>
          </a:p>
          <a:p>
            <a:pPr algn="just"/>
            <a:r>
              <a:rPr dirty="0" lang="en-GB" smtClean="0">
                <a:latin typeface="Times New Roman" pitchFamily="18" charset="0"/>
                <a:cs typeface="Times New Roman" pitchFamily="18" charset="0"/>
              </a:rPr>
              <a:t>Restlessness, and confusion.</a:t>
            </a:r>
          </a:p>
          <a:p>
            <a:pPr algn="just"/>
            <a:r>
              <a:rPr dirty="0" lang="en-GB" smtClean="0">
                <a:latin typeface="Times New Roman" pitchFamily="18" charset="0"/>
                <a:cs typeface="Times New Roman" pitchFamily="18" charset="0"/>
              </a:rPr>
              <a:t>Cyanosis and loss of consciousness develop as hypoxia worsens.</a:t>
            </a: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79" name="Title 1"/>
          <p:cNvSpPr>
            <a:spLocks noGrp="1"/>
          </p:cNvSpPr>
          <p:nvPr>
            <p:ph type="title"/>
          </p:nvPr>
        </p:nvSpPr>
        <p:spPr/>
        <p:txBody>
          <a:bodyPr>
            <a:normAutofit fontScale="90000"/>
          </a:bodyPr>
          <a:p>
            <a:r>
              <a:rPr b="1" dirty="0" lang="en-GB">
                <a:latin typeface="Times New Roman" pitchFamily="18" charset="0"/>
                <a:cs typeface="Times New Roman" pitchFamily="18" charset="0"/>
              </a:rPr>
              <a:t>Assessment and Diagnostic Findings</a:t>
            </a:r>
            <a:endParaRPr dirty="0" lang="en-GB"/>
          </a:p>
        </p:txBody>
      </p:sp>
      <p:sp>
        <p:nvSpPr>
          <p:cNvPr id="1048680" name="Content Placeholder 2"/>
          <p:cNvSpPr>
            <a:spLocks noGrp="1"/>
          </p:cNvSpPr>
          <p:nvPr>
            <p:ph idx="1"/>
          </p:nvPr>
        </p:nvSpPr>
        <p:spPr/>
        <p:txBody>
          <a:bodyPr>
            <a:normAutofit fontScale="93750" lnSpcReduction="10000"/>
          </a:bodyPr>
          <a:p>
            <a:r>
              <a:rPr b="1" dirty="0" lang="en-GB" smtClean="0">
                <a:latin typeface="Times New Roman" pitchFamily="18" charset="0"/>
                <a:cs typeface="Times New Roman" pitchFamily="18" charset="0"/>
              </a:rPr>
              <a:t>Look, Listen, Feel</a:t>
            </a:r>
          </a:p>
          <a:p>
            <a:r>
              <a:rPr dirty="0" lang="en-GB" smtClean="0">
                <a:latin typeface="Times New Roman" pitchFamily="18" charset="0"/>
                <a:cs typeface="Times New Roman" pitchFamily="18" charset="0"/>
              </a:rPr>
              <a:t>Assessment of the patient who has a foreign object occluding the airway may involve simply asking the person whether he or she is choking and requires help. </a:t>
            </a:r>
          </a:p>
          <a:p>
            <a:r>
              <a:rPr dirty="0" lang="en-GB" smtClean="0">
                <a:latin typeface="Times New Roman" pitchFamily="18" charset="0"/>
                <a:cs typeface="Times New Roman" pitchFamily="18" charset="0"/>
              </a:rPr>
              <a:t>If patient is unconscious, inspection of the oropharynx may reveal the obstructing object. </a:t>
            </a:r>
          </a:p>
          <a:p>
            <a:r>
              <a:rPr dirty="0" lang="en-GB" smtClean="0">
                <a:latin typeface="Times New Roman" pitchFamily="18" charset="0"/>
                <a:cs typeface="Times New Roman" pitchFamily="18" charset="0"/>
              </a:rPr>
              <a:t>X-rays, laryngoscopy, or Bronchoscopy also may be done.</a:t>
            </a:r>
          </a:p>
          <a:p>
            <a:endParaRPr dirty="0" lang="en-GB"/>
          </a:p>
        </p:txBody>
      </p:sp>
    </p:spTree>
  </p:cSld>
  <p:clrMapOvr>
    <a:masterClrMapping/>
  </p:clrMapOvr>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81" name="Title 1"/>
          <p:cNvSpPr>
            <a:spLocks noGrp="1"/>
          </p:cNvSpPr>
          <p:nvPr>
            <p:ph type="title"/>
          </p:nvPr>
        </p:nvSpPr>
        <p:spPr/>
        <p:txBody>
          <a:bodyPr/>
          <a:p>
            <a:r>
              <a:rPr dirty="0" lang="en-GB" smtClean="0"/>
              <a:t>Management </a:t>
            </a:r>
            <a:endParaRPr dirty="0" lang="en-GB"/>
          </a:p>
        </p:txBody>
      </p:sp>
      <p:sp>
        <p:nvSpPr>
          <p:cNvPr id="1048682" name="Content Placeholder 2"/>
          <p:cNvSpPr>
            <a:spLocks noGrp="1"/>
          </p:cNvSpPr>
          <p:nvPr>
            <p:ph idx="1"/>
          </p:nvPr>
        </p:nvSpPr>
        <p:spPr/>
        <p:txBody>
          <a:bodyPr>
            <a:normAutofit fontScale="81250" lnSpcReduction="10000"/>
          </a:bodyPr>
          <a:p>
            <a:pPr algn="just"/>
            <a:r>
              <a:rPr dirty="0" lang="en-GB" smtClean="0">
                <a:latin typeface="Times New Roman" pitchFamily="18" charset="0"/>
                <a:cs typeface="Times New Roman" pitchFamily="18" charset="0"/>
              </a:rPr>
              <a:t>The ED staff work collaboratively and follow the ABCD (</a:t>
            </a:r>
            <a:r>
              <a:rPr b="1" dirty="0" lang="en-GB" smtClean="0">
                <a:latin typeface="Times New Roman" pitchFamily="18" charset="0"/>
                <a:cs typeface="Times New Roman" pitchFamily="18" charset="0"/>
              </a:rPr>
              <a:t>airway, breathing, circulation, disability) method:</a:t>
            </a:r>
          </a:p>
          <a:p>
            <a:pPr algn="just"/>
            <a:r>
              <a:rPr dirty="0" lang="en-GB" smtClean="0">
                <a:latin typeface="Times New Roman" pitchFamily="18" charset="0"/>
                <a:cs typeface="Times New Roman" pitchFamily="18" charset="0"/>
              </a:rPr>
              <a:t> Establish a  patent airway.</a:t>
            </a:r>
          </a:p>
          <a:p>
            <a:pPr algn="just"/>
            <a:r>
              <a:rPr dirty="0" lang="en-GB" smtClean="0">
                <a:latin typeface="Times New Roman" pitchFamily="18" charset="0"/>
                <a:cs typeface="Times New Roman" pitchFamily="18" charset="0"/>
              </a:rPr>
              <a:t> Provide adequate ventilation, employing resuscitation measures when necessary to ensure patient </a:t>
            </a:r>
            <a:r>
              <a:rPr b="1" dirty="0" lang="en-GB" smtClean="0">
                <a:latin typeface="Times New Roman" pitchFamily="18" charset="0"/>
                <a:cs typeface="Times New Roman" pitchFamily="18" charset="0"/>
              </a:rPr>
              <a:t>breathing (rising and falling of chest-if not test breathing by placing the back of hand close to patient’s mouth, if breathing, a stream of warm air will be felt on it. </a:t>
            </a:r>
          </a:p>
          <a:p>
            <a:pPr algn="just"/>
            <a:r>
              <a:rPr dirty="0" lang="en-GB" smtClean="0">
                <a:latin typeface="Times New Roman" pitchFamily="18" charset="0"/>
                <a:cs typeface="Times New Roman" pitchFamily="18" charset="0"/>
              </a:rPr>
              <a:t>(Trauma patients must have the cervical spine protected and chest injuries assessed first.)</a:t>
            </a:r>
          </a:p>
          <a:p>
            <a:pPr algn="just"/>
            <a:endParaRPr dirty="0" lang="en-GB">
              <a:latin typeface="Times New Roman" pitchFamily="18" charset="0"/>
              <a:cs typeface="Times New Roman" pitchFamily="18" charset="0"/>
            </a:endParaRPr>
          </a:p>
        </p:txBody>
      </p:sp>
    </p:spTree>
  </p:cSld>
  <p:clrMapOvr>
    <a:masterClrMapping/>
  </p:clrMapOvr>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83" name="Title 1"/>
          <p:cNvSpPr>
            <a:spLocks noGrp="1"/>
          </p:cNvSpPr>
          <p:nvPr>
            <p:ph type="title"/>
          </p:nvPr>
        </p:nvSpPr>
        <p:spPr/>
        <p:txBody>
          <a:bodyPr/>
          <a:p>
            <a:r>
              <a:rPr dirty="0" lang="en-US"/>
              <a:t>1.Head- tilt-chin-lift-maneuver</a:t>
            </a:r>
          </a:p>
        </p:txBody>
      </p:sp>
      <p:sp>
        <p:nvSpPr>
          <p:cNvPr id="1048684" name="Content Placeholder 3"/>
          <p:cNvSpPr>
            <a:spLocks noGrp="1"/>
          </p:cNvSpPr>
          <p:nvPr>
            <p:ph idx="1"/>
          </p:nvPr>
        </p:nvSpPr>
        <p:spPr/>
        <p:txBody>
          <a:bodyPr/>
          <a:p>
            <a:r>
              <a:rPr altLang="en-US" dirty="0" lang="en-US">
                <a:latin typeface="Times New Roman" panose="02020603050405020304" pitchFamily="18" charset="0"/>
                <a:cs typeface="Times New Roman" panose="02020603050405020304" pitchFamily="18" charset="0"/>
              </a:rPr>
              <a:t>Patient is placed supine on a firm flat surface</a:t>
            </a:r>
          </a:p>
          <a:p>
            <a:r>
              <a:rPr altLang="en-US" dirty="0" lang="en-US">
                <a:latin typeface="Times New Roman" panose="02020603050405020304" pitchFamily="18" charset="0"/>
                <a:cs typeface="Times New Roman" panose="02020603050405020304" pitchFamily="18" charset="0"/>
              </a:rPr>
              <a:t>Airway is opened by either head-tilt-chin-lift or the jaw thrust maneuver</a:t>
            </a:r>
          </a:p>
          <a:p>
            <a:r>
              <a:rPr altLang="en-US" dirty="0" lang="en-US">
                <a:latin typeface="Times New Roman" panose="02020603050405020304" pitchFamily="18" charset="0"/>
                <a:cs typeface="Times New Roman" panose="02020603050405020304" pitchFamily="18" charset="0"/>
              </a:rPr>
              <a:t>Head tilt chin lift which helps to tilt the head back should be used only if it is determined that the patients cervical spine is not injured</a:t>
            </a:r>
          </a:p>
          <a:p>
            <a:pPr indent="0" marL="82296">
              <a:buNone/>
            </a:pPr>
            <a:endParaRPr dirty="0"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85" name="Title 1"/>
          <p:cNvSpPr>
            <a:spLocks noGrp="1"/>
          </p:cNvSpPr>
          <p:nvPr>
            <p:ph type="title"/>
          </p:nvPr>
        </p:nvSpPr>
        <p:spPr/>
        <p:txBody>
          <a:bodyPr/>
          <a:p>
            <a:r>
              <a:rPr dirty="0" lang="en-US"/>
              <a:t>2.Jaw thrust maneuver</a:t>
            </a:r>
          </a:p>
        </p:txBody>
      </p:sp>
      <p:sp>
        <p:nvSpPr>
          <p:cNvPr id="1048686" name="Content Placeholder 2"/>
          <p:cNvSpPr>
            <a:spLocks noGrp="1"/>
          </p:cNvSpPr>
          <p:nvPr>
            <p:ph idx="1"/>
          </p:nvPr>
        </p:nvSpPr>
        <p:spPr/>
        <p:txBody>
          <a:bodyPr/>
          <a:p>
            <a:pPr fontAlgn="base" indent="-342900" lvl="0" marL="342900">
              <a:spcBef>
                <a:spcPct val="20000"/>
              </a:spcBef>
              <a:spcAft>
                <a:spcPct val="0"/>
              </a:spcAft>
              <a:buClrTx/>
              <a:buSzTx/>
              <a:buFont typeface="Arial" charset="0"/>
              <a:buChar char="•"/>
            </a:pPr>
            <a:r>
              <a:rPr altLang="en-US" dirty="0" lang="en-US">
                <a:solidFill>
                  <a:prstClr val="black"/>
                </a:solidFill>
                <a:latin typeface="Times New Roman" panose="02020603050405020304" pitchFamily="18" charset="0"/>
                <a:cs typeface="Times New Roman" panose="02020603050405020304" pitchFamily="18" charset="0"/>
              </a:rPr>
              <a:t>The angle of the patients lower jaw are grasped and lifted displacing the mandible </a:t>
            </a:r>
            <a:r>
              <a:rPr altLang="en-US" dirty="0" lang="en-US" smtClean="0">
                <a:solidFill>
                  <a:prstClr val="black"/>
                </a:solidFill>
                <a:latin typeface="Times New Roman" panose="02020603050405020304" pitchFamily="18" charset="0"/>
                <a:cs typeface="Times New Roman" panose="02020603050405020304" pitchFamily="18" charset="0"/>
              </a:rPr>
              <a:t>forward.</a:t>
            </a:r>
          </a:p>
          <a:p>
            <a:pPr fontAlgn="base" indent="-342900" lvl="0" marL="342900">
              <a:spcBef>
                <a:spcPct val="20000"/>
              </a:spcBef>
              <a:spcAft>
                <a:spcPct val="0"/>
              </a:spcAft>
              <a:buClrTx/>
              <a:buSzTx/>
              <a:buFont typeface="Arial" charset="0"/>
              <a:buChar char="•"/>
            </a:pPr>
            <a:r>
              <a:rPr altLang="en-US" dirty="0" lang="en-US" smtClean="0">
                <a:solidFill>
                  <a:prstClr val="black"/>
                </a:solidFill>
                <a:latin typeface="Times New Roman" panose="02020603050405020304" pitchFamily="18" charset="0"/>
                <a:cs typeface="Times New Roman" panose="02020603050405020304" pitchFamily="18" charset="0"/>
              </a:rPr>
              <a:t>It </a:t>
            </a:r>
            <a:r>
              <a:rPr altLang="en-US" dirty="0" lang="en-US">
                <a:solidFill>
                  <a:prstClr val="black"/>
                </a:solidFill>
                <a:latin typeface="Times New Roman" panose="02020603050405020304" pitchFamily="18" charset="0"/>
                <a:cs typeface="Times New Roman" panose="02020603050405020304" pitchFamily="18" charset="0"/>
              </a:rPr>
              <a:t>is a safe approach to opening the airway of a victim with suspected neck injury because it can be accomplished without extending the neck</a:t>
            </a:r>
            <a:r>
              <a:rPr altLang="en-US" dirty="0" lang="en-US" smtClean="0">
                <a:solidFill>
                  <a:prstClr val="black"/>
                </a:solidFill>
                <a:latin typeface="Times New Roman" panose="02020603050405020304" pitchFamily="18" charset="0"/>
                <a:cs typeface="Times New Roman" panose="02020603050405020304" pitchFamily="18" charset="0"/>
              </a:rPr>
              <a:t>.</a:t>
            </a:r>
            <a:endParaRPr altLang="en-US" dirty="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87" name="Title 1"/>
          <p:cNvSpPr>
            <a:spLocks noGrp="1"/>
          </p:cNvSpPr>
          <p:nvPr>
            <p:ph type="title"/>
          </p:nvPr>
        </p:nvSpPr>
        <p:spPr/>
        <p:txBody>
          <a:bodyPr/>
          <a:p>
            <a:r>
              <a:rPr altLang="en-US" dirty="0" lang="en-US"/>
              <a:t>Abdominal thrust maneuver</a:t>
            </a:r>
            <a:endParaRPr dirty="0" lang="en-US"/>
          </a:p>
        </p:txBody>
      </p:sp>
      <p:sp>
        <p:nvSpPr>
          <p:cNvPr id="1048688" name="Content Placeholder 2"/>
          <p:cNvSpPr>
            <a:spLocks noGrp="1"/>
          </p:cNvSpPr>
          <p:nvPr>
            <p:ph idx="1"/>
          </p:nvPr>
        </p:nvSpPr>
        <p:spPr/>
        <p:txBody>
          <a:bodyPr>
            <a:normAutofit fontScale="95000" lnSpcReduction="10000"/>
          </a:bodyPr>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Referred to as the </a:t>
            </a:r>
            <a:r>
              <a:rPr altLang="en-US" b="1" dirty="0" sz="2000" lang="en-US">
                <a:latin typeface="Calibri"/>
              </a:rPr>
              <a:t>Heimlich maneuver </a:t>
            </a:r>
            <a:r>
              <a:rPr altLang="en-US" dirty="0" sz="2000" lang="en-US">
                <a:latin typeface="Calibri"/>
              </a:rPr>
              <a:t>according to the American Heart Association. This is done on a </a:t>
            </a:r>
            <a:r>
              <a:rPr altLang="en-US" dirty="0" sz="2000" lang="en-US" smtClean="0">
                <a:latin typeface="Calibri"/>
              </a:rPr>
              <a:t>conscious </a:t>
            </a:r>
            <a:r>
              <a:rPr altLang="en-US" dirty="0" sz="2000" lang="en-US">
                <a:latin typeface="Calibri"/>
              </a:rPr>
              <a:t>patient. The  following steps:</a:t>
            </a:r>
          </a:p>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 Stand behind the person who is choking.</a:t>
            </a:r>
            <a:endParaRPr altLang="en-US" dirty="0" sz="2000" lang="sw-KE">
              <a:latin typeface="Calibri"/>
            </a:endParaRPr>
          </a:p>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 Place both arms around the person’s waist.</a:t>
            </a:r>
            <a:endParaRPr altLang="en-US" dirty="0" sz="2000" lang="sw-KE">
              <a:latin typeface="Calibri"/>
            </a:endParaRPr>
          </a:p>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 Make a fist with one hand with the thumb outside the fist.</a:t>
            </a:r>
            <a:endParaRPr altLang="en-US" dirty="0" sz="2000" lang="sw-KE">
              <a:latin typeface="Calibri"/>
            </a:endParaRPr>
          </a:p>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 Place thumb side of fist against the person’s abdomen above the navel and below the xiphoid process.</a:t>
            </a:r>
            <a:endParaRPr altLang="en-US" dirty="0" sz="2000" lang="sw-KE">
              <a:latin typeface="Calibri"/>
            </a:endParaRPr>
          </a:p>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Grasp fist with other hand.</a:t>
            </a:r>
            <a:endParaRPr altLang="en-US" dirty="0" sz="2000" lang="sw-KE">
              <a:latin typeface="Calibri"/>
            </a:endParaRPr>
          </a:p>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Quickly and forcefully exert pressure against the person’s diaphragm, pressing upward with quick, firm thrusts.</a:t>
            </a:r>
            <a:endParaRPr altLang="en-US" dirty="0" sz="2000" lang="sw-KE">
              <a:latin typeface="Calibri"/>
            </a:endParaRPr>
          </a:p>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 Apply thrusts 6 to 10 times until the obstruction is cleared.</a:t>
            </a:r>
            <a:endParaRPr altLang="en-US" dirty="0" sz="2000" lang="sw-KE">
              <a:latin typeface="Calibri"/>
            </a:endParaRPr>
          </a:p>
          <a:p>
            <a:pPr eaLnBrk="0" fontAlgn="base" hangingPunct="0" indent="-342900" lvl="0" marL="342900">
              <a:spcBef>
                <a:spcPct val="20000"/>
              </a:spcBef>
              <a:spcAft>
                <a:spcPct val="0"/>
              </a:spcAft>
              <a:buClrTx/>
              <a:buSzTx/>
              <a:buFont typeface="Wingdings" pitchFamily="2" charset="2"/>
              <a:buChar char="Ø"/>
            </a:pPr>
            <a:r>
              <a:rPr altLang="en-US" dirty="0" sz="2000" lang="en-US">
                <a:latin typeface="Calibri"/>
              </a:rPr>
              <a:t>The pressure from the thrusts should lift the diaphragm, force air into the lungs, and create an artificial cough powerful enough to expel the aspirated object </a:t>
            </a:r>
            <a:endParaRPr altLang="en-US" dirty="0" sz="2000" lang="sw-KE">
              <a:latin typeface="Calibri"/>
            </a:endParaRPr>
          </a:p>
          <a:p>
            <a:endParaRPr dirty="0" lang="en-US"/>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689" name="Title 1"/>
          <p:cNvSpPr>
            <a:spLocks noGrp="1"/>
          </p:cNvSpPr>
          <p:nvPr>
            <p:ph type="title"/>
          </p:nvPr>
        </p:nvSpPr>
        <p:spPr/>
        <p:txBody>
          <a:bodyPr/>
          <a:p>
            <a:r>
              <a:rPr dirty="0" lang="en-US" smtClean="0"/>
              <a:t>Artificial Airways</a:t>
            </a:r>
            <a:endParaRPr dirty="0" lang="en-US"/>
          </a:p>
        </p:txBody>
      </p:sp>
      <p:sp>
        <p:nvSpPr>
          <p:cNvPr id="1048690" name="Content Placeholder 2"/>
          <p:cNvSpPr>
            <a:spLocks noGrp="1"/>
          </p:cNvSpPr>
          <p:nvPr>
            <p:ph idx="1"/>
          </p:nvPr>
        </p:nvSpPr>
        <p:spPr/>
        <p:txBody>
          <a:bodyPr/>
          <a:p>
            <a:pPr indent="-514350" marL="514350">
              <a:buAutoNum type="arabicPeriod"/>
            </a:pPr>
            <a:r>
              <a:rPr b="1" dirty="0" lang="en-US" smtClean="0"/>
              <a:t>Endotracheal tube</a:t>
            </a:r>
            <a:endParaRPr dirty="0" lang="en-US" smtClean="0"/>
          </a:p>
          <a:p>
            <a:pPr indent="-514350" marL="514350">
              <a:buAutoNum type="arabicPeriod"/>
            </a:pPr>
            <a:r>
              <a:rPr b="1" dirty="0" lang="en-US" smtClean="0"/>
              <a:t>Tracheostomy</a:t>
            </a:r>
          </a:p>
          <a:p>
            <a:pPr indent="-514350" marL="514350">
              <a:buAutoNum type="arabicPeriod"/>
            </a:pPr>
            <a:r>
              <a:rPr b="1" dirty="0" lang="en-US" smtClean="0"/>
              <a:t>Pharyngeal airways</a:t>
            </a:r>
            <a:endParaRPr b="1" dirty="0" lang="en-US"/>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604" name="Title 1"/>
          <p:cNvSpPr>
            <a:spLocks noGrp="1"/>
          </p:cNvSpPr>
          <p:nvPr>
            <p:ph type="title"/>
          </p:nvPr>
        </p:nvSpPr>
        <p:spPr/>
        <p:txBody>
          <a:bodyPr/>
          <a:p>
            <a:r>
              <a:rPr dirty="0" lang="en-GB" smtClean="0"/>
              <a:t>INTRODUCTION’…</a:t>
            </a:r>
            <a:endParaRPr dirty="0" lang="en-GB"/>
          </a:p>
        </p:txBody>
      </p:sp>
      <p:sp>
        <p:nvSpPr>
          <p:cNvPr id="1048605" name="Content Placeholder 2"/>
          <p:cNvSpPr>
            <a:spLocks noGrp="1"/>
          </p:cNvSpPr>
          <p:nvPr>
            <p:ph idx="1"/>
          </p:nvPr>
        </p:nvSpPr>
        <p:spPr/>
        <p:txBody>
          <a:bodyPr/>
          <a:p>
            <a:pPr algn="just"/>
            <a:r>
              <a:rPr dirty="0" lang="en-GB" smtClean="0">
                <a:latin typeface="Times New Roman" pitchFamily="18" charset="0"/>
                <a:cs typeface="Times New Roman" pitchFamily="18" charset="0"/>
              </a:rPr>
              <a:t>These include people seeking emergency care for serious life threatening illnesses such as heart conditions</a:t>
            </a:r>
          </a:p>
          <a:p>
            <a:pPr algn="just"/>
            <a:endParaRPr dirty="0" lang="en-GB" smtClean="0">
              <a:latin typeface="Times New Roman" pitchFamily="18" charset="0"/>
              <a:cs typeface="Times New Roman" pitchFamily="18" charset="0"/>
            </a:endParaRPr>
          </a:p>
          <a:p>
            <a:pPr algn="just"/>
            <a:r>
              <a:rPr dirty="0" lang="en-GB" smtClean="0">
                <a:latin typeface="Times New Roman" pitchFamily="18" charset="0"/>
                <a:cs typeface="Times New Roman" pitchFamily="18" charset="0"/>
              </a:rPr>
              <a:t>This level of care requires training and practice to be able to manage effectively and efficiently</a:t>
            </a:r>
          </a:p>
          <a:p>
            <a:pPr algn="just"/>
            <a:endParaRPr dirty="0" lang="en-GB" smtClean="0">
              <a:latin typeface="Times New Roman" pitchFamily="18" charset="0"/>
              <a:cs typeface="Times New Roman" pitchFamily="18" charset="0"/>
            </a:endParaRPr>
          </a:p>
          <a:p>
            <a:endParaRPr dirty="0" lang="en-GB"/>
          </a:p>
        </p:txBody>
      </p:sp>
    </p:spTree>
  </p:cSld>
  <p:clrMapOvr>
    <a:masterClrMapping/>
  </p:clrMapOvr>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91" name="Title 1"/>
          <p:cNvSpPr>
            <a:spLocks noGrp="1"/>
          </p:cNvSpPr>
          <p:nvPr>
            <p:ph type="title"/>
          </p:nvPr>
        </p:nvSpPr>
        <p:spPr/>
        <p:txBody>
          <a:bodyPr>
            <a:normAutofit fontScale="90000"/>
          </a:bodyPr>
          <a:p>
            <a:r>
              <a:rPr dirty="0" lang="en-US"/>
              <a:t>3.Oropharyngeal airway insertion</a:t>
            </a:r>
          </a:p>
        </p:txBody>
      </p:sp>
      <p:sp>
        <p:nvSpPr>
          <p:cNvPr id="1048692" name="Content Placeholder 2"/>
          <p:cNvSpPr>
            <a:spLocks noGrp="1"/>
          </p:cNvSpPr>
          <p:nvPr>
            <p:ph idx="1"/>
          </p:nvPr>
        </p:nvSpPr>
        <p:spPr/>
        <p:txBody>
          <a:bodyPr/>
          <a:p>
            <a:pPr fontAlgn="base" indent="-457200" marL="457200">
              <a:spcBef>
                <a:spcPct val="20000"/>
              </a:spcBef>
              <a:spcAft>
                <a:spcPct val="0"/>
              </a:spcAft>
              <a:buClrTx/>
              <a:buSzTx/>
            </a:pPr>
            <a:r>
              <a:rPr altLang="en-US" dirty="0" lang="en-US">
                <a:latin typeface="Times New Roman" panose="02020603050405020304" pitchFamily="18" charset="0"/>
                <a:cs typeface="Times New Roman" panose="02020603050405020304" pitchFamily="18" charset="0"/>
              </a:rPr>
              <a:t>A semi circular tube inserted over the back of the tongue into the lower posterior pharynx in a patient breathing spontaneously but unconscious</a:t>
            </a:r>
            <a:r>
              <a:rPr altLang="en-US" dirty="0" lang="en-US" smtClean="0">
                <a:latin typeface="Times New Roman" panose="02020603050405020304" pitchFamily="18" charset="0"/>
                <a:cs typeface="Times New Roman" panose="02020603050405020304" pitchFamily="18" charset="0"/>
              </a:rPr>
              <a:t>.</a:t>
            </a:r>
          </a:p>
          <a:p>
            <a:pPr fontAlgn="base" indent="-457200" marL="457200">
              <a:spcBef>
                <a:spcPct val="20000"/>
              </a:spcBef>
              <a:spcAft>
                <a:spcPct val="0"/>
              </a:spcAft>
              <a:buClrTx/>
              <a:buSzTx/>
            </a:pPr>
            <a:r>
              <a:rPr altLang="en-US" dirty="0" lang="en-US" smtClean="0">
                <a:latin typeface="Times New Roman" panose="02020603050405020304" pitchFamily="18" charset="0"/>
                <a:cs typeface="Times New Roman" panose="02020603050405020304" pitchFamily="18" charset="0"/>
              </a:rPr>
              <a:t> </a:t>
            </a:r>
            <a:r>
              <a:rPr altLang="en-US" dirty="0" lang="en-US">
                <a:latin typeface="Times New Roman" panose="02020603050405020304" pitchFamily="18" charset="0"/>
                <a:cs typeface="Times New Roman" panose="02020603050405020304" pitchFamily="18" charset="0"/>
              </a:rPr>
              <a:t>It prevents the tongue from falling back and obstructing the airway</a:t>
            </a:r>
            <a:r>
              <a:rPr altLang="en-US" dirty="0" lang="en-US" smtClean="0">
                <a:latin typeface="Times New Roman" panose="02020603050405020304" pitchFamily="18" charset="0"/>
                <a:cs typeface="Times New Roman" panose="02020603050405020304" pitchFamily="18" charset="0"/>
              </a:rPr>
              <a:t>.</a:t>
            </a:r>
            <a:endParaRPr altLang="en-US" dirty="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93" name="Title 1"/>
          <p:cNvSpPr>
            <a:spLocks noGrp="1"/>
          </p:cNvSpPr>
          <p:nvPr>
            <p:ph type="title"/>
          </p:nvPr>
        </p:nvSpPr>
        <p:spPr/>
        <p:txBody>
          <a:bodyPr/>
          <a:p>
            <a:r>
              <a:rPr dirty="0" lang="en-US"/>
              <a:t>4.Endotracheal intubation</a:t>
            </a:r>
          </a:p>
        </p:txBody>
      </p:sp>
      <p:sp>
        <p:nvSpPr>
          <p:cNvPr id="1048694" name="Content Placeholder 2"/>
          <p:cNvSpPr>
            <a:spLocks noGrp="1"/>
          </p:cNvSpPr>
          <p:nvPr>
            <p:ph idx="1"/>
          </p:nvPr>
        </p:nvSpPr>
        <p:spPr/>
        <p:txBody>
          <a:bodyPr>
            <a:normAutofit fontScale="88889" lnSpcReduction="10000"/>
          </a:bodyPr>
          <a:p>
            <a:pPr indent="-457200" marL="457200">
              <a:spcBef>
                <a:spcPct val="20000"/>
              </a:spcBef>
              <a:buClrTx/>
              <a:buSzTx/>
            </a:pPr>
            <a:r>
              <a:rPr dirty="0" sz="2700" lang="en-US" smtClean="0">
                <a:solidFill>
                  <a:prstClr val="black"/>
                </a:solidFill>
                <a:latin typeface="Calibri"/>
              </a:rPr>
              <a:t>The </a:t>
            </a:r>
            <a:r>
              <a:rPr dirty="0" sz="2700" lang="en-US">
                <a:solidFill>
                  <a:prstClr val="black"/>
                </a:solidFill>
                <a:latin typeface="Calibri"/>
              </a:rPr>
              <a:t>main purpose of endotracheal intubation is to establish and maintain the airway in patients with respiratory </a:t>
            </a:r>
            <a:r>
              <a:rPr dirty="0" sz="2700" lang="en-US" smtClean="0">
                <a:solidFill>
                  <a:prstClr val="black"/>
                </a:solidFill>
                <a:latin typeface="Calibri"/>
              </a:rPr>
              <a:t>insufficiency/hypoxia</a:t>
            </a:r>
          </a:p>
          <a:p>
            <a:pPr indent="0" marL="0">
              <a:spcBef>
                <a:spcPct val="20000"/>
              </a:spcBef>
              <a:buClrTx/>
              <a:buSzTx/>
              <a:buNone/>
            </a:pPr>
            <a:r>
              <a:rPr dirty="0" sz="2700" lang="en-US">
                <a:solidFill>
                  <a:prstClr val="black"/>
                </a:solidFill>
                <a:latin typeface="Calibri"/>
              </a:rPr>
              <a:t> </a:t>
            </a:r>
            <a:r>
              <a:rPr dirty="0" sz="2700" lang="en-US" smtClean="0">
                <a:solidFill>
                  <a:prstClr val="black"/>
                </a:solidFill>
                <a:latin typeface="Calibri"/>
              </a:rPr>
              <a:t>                 </a:t>
            </a:r>
            <a:r>
              <a:rPr b="1" dirty="0" sz="2700" lang="en-US" smtClean="0">
                <a:solidFill>
                  <a:prstClr val="black"/>
                </a:solidFill>
                <a:latin typeface="Calibri"/>
              </a:rPr>
              <a:t>Indications are:</a:t>
            </a:r>
          </a:p>
          <a:p>
            <a:pPr indent="-457200" marL="457200">
              <a:spcBef>
                <a:spcPct val="20000"/>
              </a:spcBef>
              <a:buClrTx/>
              <a:buSzTx/>
            </a:pPr>
            <a:r>
              <a:rPr dirty="0" sz="2700" lang="en-US" smtClean="0">
                <a:solidFill>
                  <a:prstClr val="black"/>
                </a:solidFill>
                <a:latin typeface="Calibri"/>
              </a:rPr>
              <a:t>To </a:t>
            </a:r>
            <a:r>
              <a:rPr dirty="0" sz="2700" lang="en-US">
                <a:solidFill>
                  <a:prstClr val="black"/>
                </a:solidFill>
                <a:latin typeface="Calibri"/>
              </a:rPr>
              <a:t>establish airway for patients who cannot be adequately ventilated with an oropharyngeal </a:t>
            </a:r>
            <a:r>
              <a:rPr dirty="0" sz="2700" lang="en-US" smtClean="0">
                <a:solidFill>
                  <a:prstClr val="black"/>
                </a:solidFill>
                <a:latin typeface="Calibri"/>
              </a:rPr>
              <a:t>airway</a:t>
            </a:r>
          </a:p>
          <a:p>
            <a:pPr indent="-457200" marL="457200">
              <a:spcBef>
                <a:spcPct val="20000"/>
              </a:spcBef>
              <a:buClrTx/>
              <a:buSzTx/>
            </a:pPr>
            <a:r>
              <a:rPr dirty="0" sz="2700" lang="en-US" smtClean="0">
                <a:solidFill>
                  <a:prstClr val="black"/>
                </a:solidFill>
                <a:latin typeface="Calibri"/>
              </a:rPr>
              <a:t>To </a:t>
            </a:r>
            <a:r>
              <a:rPr dirty="0" sz="2700" lang="en-US">
                <a:solidFill>
                  <a:prstClr val="black"/>
                </a:solidFill>
                <a:latin typeface="Calibri"/>
              </a:rPr>
              <a:t>bypass an upper airway </a:t>
            </a:r>
            <a:r>
              <a:rPr dirty="0" sz="2700" lang="en-US" smtClean="0">
                <a:solidFill>
                  <a:prstClr val="black"/>
                </a:solidFill>
                <a:latin typeface="Calibri"/>
              </a:rPr>
              <a:t>obstruction</a:t>
            </a:r>
          </a:p>
          <a:p>
            <a:pPr indent="-457200" marL="457200">
              <a:spcBef>
                <a:spcPct val="20000"/>
              </a:spcBef>
              <a:buClrTx/>
              <a:buSzTx/>
            </a:pPr>
            <a:r>
              <a:rPr dirty="0" sz="2700" lang="en-US" smtClean="0">
                <a:solidFill>
                  <a:prstClr val="black"/>
                </a:solidFill>
                <a:latin typeface="Calibri"/>
              </a:rPr>
              <a:t>To </a:t>
            </a:r>
            <a:r>
              <a:rPr dirty="0" sz="2700" lang="en-US">
                <a:solidFill>
                  <a:prstClr val="black"/>
                </a:solidFill>
                <a:latin typeface="Calibri"/>
              </a:rPr>
              <a:t>prevent </a:t>
            </a:r>
            <a:r>
              <a:rPr dirty="0" sz="2700" lang="en-US" smtClean="0">
                <a:solidFill>
                  <a:prstClr val="black"/>
                </a:solidFill>
                <a:latin typeface="Calibri"/>
              </a:rPr>
              <a:t>aspiration</a:t>
            </a:r>
          </a:p>
          <a:p>
            <a:pPr indent="-457200" marL="457200">
              <a:spcBef>
                <a:spcPct val="20000"/>
              </a:spcBef>
              <a:buClrTx/>
              <a:buSzTx/>
            </a:pPr>
            <a:r>
              <a:rPr dirty="0" sz="2700" lang="en-US" smtClean="0">
                <a:solidFill>
                  <a:prstClr val="black"/>
                </a:solidFill>
                <a:latin typeface="Calibri"/>
              </a:rPr>
              <a:t>To </a:t>
            </a:r>
            <a:r>
              <a:rPr dirty="0" sz="2700" lang="en-US">
                <a:solidFill>
                  <a:prstClr val="black"/>
                </a:solidFill>
                <a:latin typeface="Calibri"/>
              </a:rPr>
              <a:t>permit connection of the patient to a resuscitation bag/Mechanical </a:t>
            </a:r>
            <a:r>
              <a:rPr dirty="0" sz="2700" lang="en-US" smtClean="0">
                <a:solidFill>
                  <a:prstClr val="black"/>
                </a:solidFill>
                <a:latin typeface="Calibri"/>
              </a:rPr>
              <a:t>ventilator</a:t>
            </a:r>
          </a:p>
          <a:p>
            <a:pPr indent="-457200" marL="457200">
              <a:spcBef>
                <a:spcPct val="20000"/>
              </a:spcBef>
              <a:buClrTx/>
              <a:buSzTx/>
            </a:pPr>
            <a:r>
              <a:rPr dirty="0" sz="2700" lang="en-US" smtClean="0">
                <a:solidFill>
                  <a:prstClr val="black"/>
                </a:solidFill>
                <a:latin typeface="Calibri"/>
              </a:rPr>
              <a:t>To </a:t>
            </a:r>
            <a:r>
              <a:rPr dirty="0" sz="2700" lang="en-US">
                <a:solidFill>
                  <a:prstClr val="black"/>
                </a:solidFill>
                <a:latin typeface="Calibri"/>
              </a:rPr>
              <a:t>facilitate the removal of tracheobronchial secretions</a:t>
            </a:r>
          </a:p>
          <a:p>
            <a:endParaRPr dirty="0" lang="en-US"/>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695" name="Title 1"/>
          <p:cNvSpPr>
            <a:spLocks noGrp="1"/>
          </p:cNvSpPr>
          <p:nvPr>
            <p:ph type="title"/>
          </p:nvPr>
        </p:nvSpPr>
        <p:spPr/>
        <p:txBody>
          <a:bodyPr/>
          <a:p>
            <a:r>
              <a:rPr dirty="0" lang="en-US" smtClean="0"/>
              <a:t>Cricothyroidotomy </a:t>
            </a:r>
            <a:endParaRPr dirty="0" lang="en-US"/>
          </a:p>
        </p:txBody>
      </p:sp>
      <p:sp>
        <p:nvSpPr>
          <p:cNvPr id="1048696" name="Content Placeholder 2"/>
          <p:cNvSpPr>
            <a:spLocks noGrp="1"/>
          </p:cNvSpPr>
          <p:nvPr>
            <p:ph idx="1"/>
          </p:nvPr>
        </p:nvSpPr>
        <p:spPr/>
        <p:txBody>
          <a:bodyPr/>
          <a:p>
            <a:r>
              <a:rPr altLang="en-US" dirty="0" lang="en-US">
                <a:latin typeface="Times New Roman" panose="02020603050405020304" pitchFamily="18" charset="0"/>
                <a:cs typeface="Times New Roman" panose="02020603050405020304" pitchFamily="18" charset="0"/>
              </a:rPr>
              <a:t>It is the opening of the cricothyroid membrane to establish an </a:t>
            </a:r>
            <a:r>
              <a:rPr altLang="en-US" dirty="0" lang="en-US" smtClean="0">
                <a:latin typeface="Times New Roman" panose="02020603050405020304" pitchFamily="18" charset="0"/>
                <a:cs typeface="Times New Roman" panose="02020603050405020304" pitchFamily="18" charset="0"/>
              </a:rPr>
              <a:t>airway.</a:t>
            </a:r>
          </a:p>
          <a:p>
            <a:r>
              <a:rPr altLang="en-US" dirty="0" lang="en-US" smtClean="0">
                <a:latin typeface="Times New Roman" panose="02020603050405020304" pitchFamily="18" charset="0"/>
                <a:cs typeface="Times New Roman" panose="02020603050405020304" pitchFamily="18" charset="0"/>
              </a:rPr>
              <a:t>It </a:t>
            </a:r>
            <a:r>
              <a:rPr altLang="en-US" dirty="0" lang="en-US">
                <a:latin typeface="Times New Roman" panose="02020603050405020304" pitchFamily="18" charset="0"/>
                <a:cs typeface="Times New Roman" panose="02020603050405020304" pitchFamily="18" charset="0"/>
              </a:rPr>
              <a:t>is used in emergency situations in which endotracheal intubation is either not possible or contra indicated </a:t>
            </a:r>
            <a:r>
              <a:rPr altLang="en-US" dirty="0" lang="en-US" err="1">
                <a:latin typeface="Times New Roman" panose="02020603050405020304" pitchFamily="18" charset="0"/>
                <a:cs typeface="Times New Roman" panose="02020603050405020304" pitchFamily="18" charset="0"/>
              </a:rPr>
              <a:t>eg</a:t>
            </a:r>
            <a:r>
              <a:rPr altLang="en-US" dirty="0" lang="en-US">
                <a:latin typeface="Times New Roman" panose="02020603050405020304" pitchFamily="18" charset="0"/>
                <a:cs typeface="Times New Roman" panose="02020603050405020304" pitchFamily="18" charset="0"/>
              </a:rPr>
              <a:t> in airway obstruction from laryngeal </a:t>
            </a:r>
            <a:r>
              <a:rPr altLang="en-US" dirty="0" lang="en-US" smtClean="0">
                <a:latin typeface="Times New Roman" panose="02020603050405020304" pitchFamily="18" charset="0"/>
                <a:cs typeface="Times New Roman" panose="02020603050405020304" pitchFamily="18" charset="0"/>
              </a:rPr>
              <a:t>edema, hemorrhage </a:t>
            </a:r>
            <a:r>
              <a:rPr altLang="en-US" dirty="0" lang="en-US">
                <a:latin typeface="Times New Roman" panose="02020603050405020304" pitchFamily="18" charset="0"/>
                <a:cs typeface="Times New Roman" panose="02020603050405020304" pitchFamily="18" charset="0"/>
              </a:rPr>
              <a:t>to the neck tissue or obstruction of the larynx.</a:t>
            </a:r>
          </a:p>
          <a:p>
            <a:endParaRPr dirty="0" lang="en-US"/>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97" name="Title 1"/>
          <p:cNvSpPr>
            <a:spLocks noGrp="1"/>
          </p:cNvSpPr>
          <p:nvPr>
            <p:ph type="title"/>
          </p:nvPr>
        </p:nvSpPr>
        <p:spPr/>
        <p:txBody>
          <a:bodyPr>
            <a:normAutofit fontScale="90000"/>
          </a:bodyPr>
          <a:p>
            <a:r>
              <a:rPr b="1" dirty="0" lang="en-GB" smtClean="0">
                <a:latin typeface="Times New Roman" pitchFamily="18" charset="0"/>
                <a:cs typeface="Times New Roman" pitchFamily="18" charset="0"/>
              </a:rPr>
              <a:t>2.Cardiopulmonary Resuscitation</a:t>
            </a:r>
            <a:endParaRPr b="1" dirty="0" lang="en-GB">
              <a:latin typeface="Times New Roman" pitchFamily="18" charset="0"/>
              <a:cs typeface="Times New Roman" pitchFamily="18" charset="0"/>
            </a:endParaRPr>
          </a:p>
        </p:txBody>
      </p:sp>
      <p:sp>
        <p:nvSpPr>
          <p:cNvPr id="1048698" name="Content Placeholder 2"/>
          <p:cNvSpPr>
            <a:spLocks noGrp="1"/>
          </p:cNvSpPr>
          <p:nvPr>
            <p:ph idx="1"/>
          </p:nvPr>
        </p:nvSpPr>
        <p:spPr/>
        <p:txBody>
          <a:bodyPr>
            <a:normAutofit fontScale="96875" lnSpcReduction="10000"/>
          </a:bodyPr>
          <a:p>
            <a:r>
              <a:rPr dirty="0" lang="en-GB" smtClean="0">
                <a:latin typeface="Times New Roman" pitchFamily="18" charset="0"/>
                <a:cs typeface="Times New Roman" pitchFamily="18" charset="0"/>
              </a:rPr>
              <a:t>Definition-A basic emergency procedure for life support undertaken in cardiac arrest to manually preserve intact brain function,  restart and restore spontaneous blood circulation , consisting of artificial ventilation and manual external cardiac message.</a:t>
            </a:r>
          </a:p>
          <a:p>
            <a:pPr indent="0" marL="0">
              <a:buNone/>
            </a:pPr>
            <a:r>
              <a:rPr dirty="0" lang="en-GB" smtClean="0">
                <a:solidFill>
                  <a:srgbClr val="FF0000"/>
                </a:solidFill>
                <a:latin typeface="Times New Roman" pitchFamily="18" charset="0"/>
                <a:cs typeface="Times New Roman" pitchFamily="18" charset="0"/>
              </a:rPr>
              <a:t>                  </a:t>
            </a:r>
            <a:r>
              <a:rPr b="1" dirty="0" lang="en-GB" smtClean="0">
                <a:effectLst>
                  <a:outerShdw algn="tl" blurRad="38100" dir="2700000" dist="38100">
                    <a:srgbClr val="000000">
                      <a:alpha val="43137"/>
                    </a:srgbClr>
                  </a:outerShdw>
                </a:effectLst>
                <a:latin typeface="Times New Roman" pitchFamily="18" charset="0"/>
                <a:cs typeface="Times New Roman" pitchFamily="18" charset="0"/>
              </a:rPr>
              <a:t>Purpose </a:t>
            </a:r>
          </a:p>
          <a:p>
            <a:r>
              <a:rPr dirty="0" lang="en-GB" smtClean="0">
                <a:latin typeface="Times New Roman" pitchFamily="18" charset="0"/>
                <a:cs typeface="Times New Roman" pitchFamily="18" charset="0"/>
              </a:rPr>
              <a:t>1) To restore cardiopulmonary function</a:t>
            </a:r>
          </a:p>
          <a:p>
            <a:r>
              <a:rPr dirty="0" lang="en-GB" smtClean="0">
                <a:latin typeface="Times New Roman" pitchFamily="18" charset="0"/>
                <a:cs typeface="Times New Roman" pitchFamily="18" charset="0"/>
              </a:rPr>
              <a:t>2)  prevent irreversible brain damage </a:t>
            </a:r>
            <a:endParaRPr dirty="0" lang="en-GB">
              <a:latin typeface="Times New Roman" pitchFamily="18" charset="0"/>
              <a:cs typeface="Times New Roman" pitchFamily="18" charset="0"/>
            </a:endParaRPr>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99" name="Title 1"/>
          <p:cNvSpPr>
            <a:spLocks noGrp="1"/>
          </p:cNvSpPr>
          <p:nvPr>
            <p:ph type="title"/>
          </p:nvPr>
        </p:nvSpPr>
        <p:spPr/>
        <p:txBody>
          <a:bodyPr/>
          <a:p>
            <a:pPr algn="just"/>
            <a:r>
              <a:rPr dirty="0" lang="en-GB" smtClean="0"/>
              <a:t>Indications</a:t>
            </a:r>
            <a:endParaRPr dirty="0" lang="en-GB"/>
          </a:p>
        </p:txBody>
      </p:sp>
      <p:sp>
        <p:nvSpPr>
          <p:cNvPr id="1048700" name="Content Placeholder 2"/>
          <p:cNvSpPr>
            <a:spLocks noGrp="1"/>
          </p:cNvSpPr>
          <p:nvPr>
            <p:ph idx="1"/>
          </p:nvPr>
        </p:nvSpPr>
        <p:spPr/>
        <p:txBody>
          <a:bodyPr>
            <a:normAutofit/>
          </a:bodyPr>
          <a:p>
            <a:pPr algn="just"/>
            <a:r>
              <a:rPr dirty="0" lang="en-GB" smtClean="0">
                <a:latin typeface="Times New Roman" pitchFamily="18" charset="0"/>
                <a:cs typeface="Times New Roman" pitchFamily="18" charset="0"/>
              </a:rPr>
              <a:t>Respiratory failure (Pulse present but patient not breathing)</a:t>
            </a:r>
          </a:p>
          <a:p>
            <a:pPr algn="just"/>
            <a:r>
              <a:rPr dirty="0" lang="en-GB" smtClean="0">
                <a:latin typeface="Times New Roman" pitchFamily="18" charset="0"/>
                <a:cs typeface="Times New Roman" pitchFamily="18" charset="0"/>
              </a:rPr>
              <a:t>Drowning</a:t>
            </a:r>
          </a:p>
          <a:p>
            <a:pPr algn="just"/>
            <a:r>
              <a:rPr dirty="0" lang="en-GB" smtClean="0">
                <a:latin typeface="Times New Roman" pitchFamily="18" charset="0"/>
                <a:cs typeface="Times New Roman" pitchFamily="18" charset="0"/>
              </a:rPr>
              <a:t>Electric/ hypovolemic shock</a:t>
            </a:r>
          </a:p>
          <a:p>
            <a:pPr algn="just"/>
            <a:r>
              <a:rPr dirty="0" lang="en-GB" smtClean="0">
                <a:latin typeface="Times New Roman" pitchFamily="18" charset="0"/>
                <a:cs typeface="Times New Roman" pitchFamily="18" charset="0"/>
              </a:rPr>
              <a:t>Anaphylactic reaction</a:t>
            </a:r>
          </a:p>
          <a:p>
            <a:pPr algn="just"/>
            <a:r>
              <a:rPr dirty="0" lang="en-GB" smtClean="0">
                <a:latin typeface="Times New Roman" pitchFamily="18" charset="0"/>
                <a:cs typeface="Times New Roman" pitchFamily="18" charset="0"/>
              </a:rPr>
              <a:t>Drug overdose</a:t>
            </a:r>
          </a:p>
          <a:p>
            <a:pPr algn="just"/>
            <a:r>
              <a:rPr dirty="0" lang="en-GB" smtClean="0">
                <a:latin typeface="Times New Roman" pitchFamily="18" charset="0"/>
                <a:cs typeface="Times New Roman" pitchFamily="18" charset="0"/>
              </a:rPr>
              <a:t>Cardiac arrest</a:t>
            </a:r>
          </a:p>
          <a:p>
            <a:pPr algn="just"/>
            <a:r>
              <a:rPr dirty="0" lang="en-GB" smtClean="0">
                <a:latin typeface="Times New Roman" pitchFamily="18" charset="0"/>
                <a:cs typeface="Times New Roman" pitchFamily="18" charset="0"/>
              </a:rPr>
              <a:t>Asphyxia</a:t>
            </a:r>
          </a:p>
          <a:p>
            <a:pPr algn="just"/>
            <a:endParaRPr dirty="0" lang="en-GB" smtClean="0">
              <a:latin typeface="Times New Roman" pitchFamily="18" charset="0"/>
              <a:cs typeface="Times New Roman" pitchFamily="18" charset="0"/>
            </a:endParaRPr>
          </a:p>
          <a:p>
            <a:pPr algn="just"/>
            <a:endParaRPr dirty="0" lang="en-GB" smtClean="0">
              <a:latin typeface="Times New Roman" pitchFamily="18" charset="0"/>
              <a:cs typeface="Times New Roman" pitchFamily="18" charset="0"/>
            </a:endParaRPr>
          </a:p>
          <a:p>
            <a:pPr algn="just"/>
            <a:endParaRPr dirty="0" lang="en-GB">
              <a:latin typeface="Times New Roman" pitchFamily="18" charset="0"/>
              <a:cs typeface="Times New Roman" pitchFamily="18" charset="0"/>
            </a:endParaRPr>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701" name="Title 1"/>
          <p:cNvSpPr>
            <a:spLocks noGrp="1"/>
          </p:cNvSpPr>
          <p:nvPr>
            <p:ph type="title"/>
          </p:nvPr>
        </p:nvSpPr>
        <p:spPr/>
        <p:txBody>
          <a:bodyPr/>
          <a:p>
            <a:r>
              <a:rPr dirty="0" lang="en-GB" smtClean="0"/>
              <a:t>Assessment</a:t>
            </a:r>
            <a:endParaRPr dirty="0" lang="en-GB"/>
          </a:p>
        </p:txBody>
      </p:sp>
      <p:sp>
        <p:nvSpPr>
          <p:cNvPr id="1048702" name="Content Placeholder 2"/>
          <p:cNvSpPr>
            <a:spLocks noGrp="1"/>
          </p:cNvSpPr>
          <p:nvPr>
            <p:ph idx="1"/>
          </p:nvPr>
        </p:nvSpPr>
        <p:spPr/>
        <p:txBody>
          <a:bodyPr>
            <a:normAutofit fontScale="96875" lnSpcReduction="20000"/>
          </a:bodyPr>
          <a:p>
            <a:pPr algn="just" indent="0" marL="0">
              <a:buNone/>
            </a:pPr>
            <a:r>
              <a:rPr dirty="0" lang="en-GB" smtClean="0">
                <a:latin typeface="Times New Roman" pitchFamily="18" charset="0"/>
                <a:cs typeface="Times New Roman" pitchFamily="18" charset="0"/>
              </a:rPr>
              <a:t>1) Client’s state of consciousness to confirm need for resuscitation</a:t>
            </a:r>
          </a:p>
          <a:p>
            <a:pPr algn="just" indent="0" marL="0">
              <a:buNone/>
            </a:pPr>
            <a:r>
              <a:rPr dirty="0" lang="en-GB" smtClean="0">
                <a:latin typeface="Times New Roman" pitchFamily="18" charset="0"/>
                <a:cs typeface="Times New Roman" pitchFamily="18" charset="0"/>
              </a:rPr>
              <a:t>2) Breathing-look, listen, feel</a:t>
            </a:r>
          </a:p>
          <a:p>
            <a:pPr algn="just" indent="0" marL="0">
              <a:buNone/>
            </a:pPr>
            <a:r>
              <a:rPr dirty="0" lang="en-GB" smtClean="0">
                <a:latin typeface="Times New Roman" pitchFamily="18" charset="0"/>
                <a:cs typeface="Times New Roman" pitchFamily="18" charset="0"/>
              </a:rPr>
              <a:t>3) Pallor-to determine state of oxygenation</a:t>
            </a:r>
          </a:p>
          <a:p>
            <a:pPr algn="just"/>
            <a:r>
              <a:rPr b="1" dirty="0" lang="en-GB" smtClean="0">
                <a:latin typeface="Times New Roman" pitchFamily="18" charset="0"/>
                <a:cs typeface="Times New Roman" pitchFamily="18" charset="0"/>
              </a:rPr>
              <a:t>Planning and preparation for patient and self</a:t>
            </a:r>
          </a:p>
          <a:p>
            <a:pPr algn="just"/>
            <a:r>
              <a:rPr dirty="0" lang="en-GB" smtClean="0">
                <a:latin typeface="Times New Roman" pitchFamily="18" charset="0"/>
                <a:cs typeface="Times New Roman" pitchFamily="18" charset="0"/>
              </a:rPr>
              <a:t>Review knowledge on CPR and organize for resuscitation team and trolley</a:t>
            </a:r>
          </a:p>
          <a:p>
            <a:pPr algn="just"/>
            <a:endParaRPr dirty="0" lang="en-GB">
              <a:latin typeface="Times New Roman" pitchFamily="18" charset="0"/>
              <a:cs typeface="Times New Roman" pitchFamily="18" charset="0"/>
            </a:endParaRPr>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703" name="Title 1"/>
          <p:cNvSpPr>
            <a:spLocks noGrp="1"/>
          </p:cNvSpPr>
          <p:nvPr>
            <p:ph type="title"/>
          </p:nvPr>
        </p:nvSpPr>
        <p:spPr/>
        <p:txBody>
          <a:bodyPr/>
          <a:p>
            <a:r>
              <a:rPr dirty="0" lang="en-GB" smtClean="0"/>
              <a:t>Requirement</a:t>
            </a:r>
            <a:endParaRPr dirty="0" lang="en-GB"/>
          </a:p>
        </p:txBody>
      </p:sp>
      <p:sp>
        <p:nvSpPr>
          <p:cNvPr id="1048704" name="Content Placeholder 2"/>
          <p:cNvSpPr>
            <a:spLocks noGrp="1"/>
          </p:cNvSpPr>
          <p:nvPr>
            <p:ph idx="1"/>
          </p:nvPr>
        </p:nvSpPr>
        <p:spPr/>
        <p:txBody>
          <a:bodyPr>
            <a:normAutofit fontScale="96875" lnSpcReduction="10000"/>
          </a:bodyPr>
          <a:p>
            <a:r>
              <a:rPr dirty="0" lang="en-GB" smtClean="0"/>
              <a:t>Emergency trolley with:</a:t>
            </a:r>
          </a:p>
          <a:p>
            <a:r>
              <a:rPr dirty="0" lang="en-GB" smtClean="0"/>
              <a:t>Syringes with needles –assorted sizes</a:t>
            </a:r>
          </a:p>
          <a:p>
            <a:r>
              <a:rPr dirty="0" lang="en-GB" smtClean="0"/>
              <a:t>Functional laryngoscope with assorted blades (adult and child)</a:t>
            </a:r>
          </a:p>
          <a:p>
            <a:r>
              <a:rPr dirty="0" lang="en-GB" smtClean="0"/>
              <a:t>Ambo bags and face masks (adult and child/infant)</a:t>
            </a:r>
          </a:p>
          <a:p>
            <a:r>
              <a:rPr dirty="0" lang="en-GB" smtClean="0"/>
              <a:t>Endotracheal tubes assorted sizes</a:t>
            </a:r>
          </a:p>
          <a:p>
            <a:r>
              <a:rPr dirty="0" lang="en-GB" smtClean="0"/>
              <a:t>Torch</a:t>
            </a:r>
          </a:p>
          <a:p>
            <a:r>
              <a:rPr dirty="0" lang="en-GB" smtClean="0"/>
              <a:t>Suction catheters-assorted sizes</a:t>
            </a:r>
          </a:p>
          <a:p>
            <a:r>
              <a:rPr dirty="0" lang="en-GB" err="1" smtClean="0"/>
              <a:t>Naso</a:t>
            </a:r>
            <a:r>
              <a:rPr dirty="0" lang="en-GB" smtClean="0"/>
              <a:t>-gastric tube</a:t>
            </a:r>
          </a:p>
          <a:p>
            <a:endParaRPr dirty="0" lang="en-GB"/>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705" name="Title 1"/>
          <p:cNvSpPr>
            <a:spLocks noGrp="1"/>
          </p:cNvSpPr>
          <p:nvPr>
            <p:ph type="title"/>
          </p:nvPr>
        </p:nvSpPr>
        <p:spPr/>
        <p:txBody>
          <a:bodyPr/>
          <a:p>
            <a:r>
              <a:rPr dirty="0" lang="en-GB" smtClean="0"/>
              <a:t>Requirement cont.,..</a:t>
            </a:r>
            <a:endParaRPr dirty="0" lang="en-GB"/>
          </a:p>
        </p:txBody>
      </p:sp>
      <p:sp>
        <p:nvSpPr>
          <p:cNvPr id="1048706" name="Content Placeholder 2"/>
          <p:cNvSpPr>
            <a:spLocks noGrp="1"/>
          </p:cNvSpPr>
          <p:nvPr>
            <p:ph idx="1"/>
          </p:nvPr>
        </p:nvSpPr>
        <p:spPr/>
        <p:txBody>
          <a:bodyPr>
            <a:normAutofit fontScale="93750" lnSpcReduction="20000"/>
          </a:bodyPr>
          <a:p>
            <a:r>
              <a:rPr dirty="0" lang="en-GB" smtClean="0"/>
              <a:t>Oxygen source</a:t>
            </a:r>
          </a:p>
          <a:p>
            <a:r>
              <a:rPr dirty="0" lang="en-GB" smtClean="0"/>
              <a:t>Gloves</a:t>
            </a:r>
          </a:p>
          <a:p>
            <a:r>
              <a:rPr dirty="0" lang="en-GB" smtClean="0"/>
              <a:t>Infusion equipment</a:t>
            </a:r>
          </a:p>
          <a:p>
            <a:r>
              <a:rPr dirty="0" lang="en-GB" smtClean="0"/>
              <a:t>Splints/hard fracture boards/Firm surface</a:t>
            </a:r>
          </a:p>
          <a:p>
            <a:r>
              <a:rPr dirty="0" lang="en-GB" smtClean="0"/>
              <a:t>Airways</a:t>
            </a:r>
          </a:p>
          <a:p>
            <a:r>
              <a:rPr dirty="0" lang="en-GB" smtClean="0"/>
              <a:t>Cannulae assorted sizes</a:t>
            </a:r>
          </a:p>
          <a:p>
            <a:r>
              <a:rPr dirty="0" lang="en-GB" smtClean="0"/>
              <a:t>Scissors</a:t>
            </a:r>
          </a:p>
          <a:p>
            <a:r>
              <a:rPr dirty="0" lang="en-GB" smtClean="0"/>
              <a:t>Adhesive tapes or strapping</a:t>
            </a:r>
          </a:p>
          <a:p>
            <a:r>
              <a:rPr dirty="0" lang="en-GB" smtClean="0"/>
              <a:t>Defibrillator/mechanical ventilators/cardiac monitors</a:t>
            </a:r>
          </a:p>
          <a:p>
            <a:endParaRPr dirty="0" lang="en-GB"/>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707" name="Title 1"/>
          <p:cNvSpPr>
            <a:spLocks noGrp="1"/>
          </p:cNvSpPr>
          <p:nvPr>
            <p:ph type="title"/>
          </p:nvPr>
        </p:nvSpPr>
        <p:spPr/>
        <p:txBody>
          <a:bodyPr/>
          <a:p>
            <a:r>
              <a:rPr dirty="0" lang="en-GB" smtClean="0"/>
              <a:t>Implementation</a:t>
            </a:r>
            <a:endParaRPr dirty="0" lang="en-GB"/>
          </a:p>
        </p:txBody>
      </p:sp>
      <p:sp>
        <p:nvSpPr>
          <p:cNvPr id="1048708" name="Content Placeholder 2"/>
          <p:cNvSpPr>
            <a:spLocks noGrp="1"/>
          </p:cNvSpPr>
          <p:nvPr>
            <p:ph idx="1"/>
          </p:nvPr>
        </p:nvSpPr>
        <p:spPr/>
        <p:txBody>
          <a:bodyPr>
            <a:normAutofit fontScale="87500" lnSpcReduction="20000"/>
          </a:bodyPr>
          <a:p>
            <a:pPr algn="just"/>
            <a:r>
              <a:rPr dirty="0" lang="en-GB" smtClean="0">
                <a:latin typeface="Times New Roman" pitchFamily="18" charset="0"/>
                <a:cs typeface="Times New Roman" pitchFamily="18" charset="0"/>
              </a:rPr>
              <a:t>Three Ss in emergency response</a:t>
            </a:r>
          </a:p>
          <a:p>
            <a:pPr algn="just"/>
            <a:r>
              <a:rPr dirty="0" lang="en-GB" smtClean="0">
                <a:latin typeface="Times New Roman" pitchFamily="18" charset="0"/>
                <a:cs typeface="Times New Roman" pitchFamily="18" charset="0"/>
              </a:rPr>
              <a:t>Safety</a:t>
            </a:r>
          </a:p>
          <a:p>
            <a:pPr algn="just"/>
            <a:r>
              <a:rPr dirty="0" lang="en-GB" smtClean="0">
                <a:latin typeface="Times New Roman" pitchFamily="18" charset="0"/>
                <a:cs typeface="Times New Roman" pitchFamily="18" charset="0"/>
              </a:rPr>
              <a:t>Stimulation</a:t>
            </a:r>
          </a:p>
          <a:p>
            <a:pPr algn="just"/>
            <a:r>
              <a:rPr dirty="0" lang="en-GB" smtClean="0">
                <a:latin typeface="Times New Roman" pitchFamily="18" charset="0"/>
                <a:cs typeface="Times New Roman" pitchFamily="18" charset="0"/>
              </a:rPr>
              <a:t>Shout for help (for teamwork)</a:t>
            </a:r>
          </a:p>
          <a:p>
            <a:pPr algn="just"/>
            <a:r>
              <a:rPr dirty="0" lang="en-GB" smtClean="0">
                <a:latin typeface="Times New Roman" pitchFamily="18" charset="0"/>
                <a:cs typeface="Times New Roman" pitchFamily="18" charset="0"/>
              </a:rPr>
              <a:t>Put on gloves</a:t>
            </a:r>
          </a:p>
          <a:p>
            <a:pPr algn="just"/>
            <a:r>
              <a:rPr dirty="0" lang="en-GB" smtClean="0">
                <a:latin typeface="Times New Roman" pitchFamily="18" charset="0"/>
                <a:cs typeface="Times New Roman" pitchFamily="18" charset="0"/>
              </a:rPr>
              <a:t>Lay the casualty on firm surface in supine position without a pillow for ease of external chest compression during cardiac message</a:t>
            </a:r>
          </a:p>
          <a:p>
            <a:pPr algn="just"/>
            <a:r>
              <a:rPr dirty="0" lang="en-GB" smtClean="0">
                <a:latin typeface="Times New Roman" pitchFamily="18" charset="0"/>
                <a:cs typeface="Times New Roman" pitchFamily="18" charset="0"/>
              </a:rPr>
              <a:t>Assess for breathing and ensure airway is clear-Open airway by using head tilt or jaw thrust Manoeuvre to establish and maintain airway to ensure ventilation</a:t>
            </a:r>
          </a:p>
          <a:p>
            <a:pPr algn="just"/>
            <a:endParaRPr dirty="0" lang="en-GB">
              <a:latin typeface="Times New Roman" pitchFamily="18" charset="0"/>
              <a:cs typeface="Times New Roman" pitchFamily="18" charset="0"/>
            </a:endParaRPr>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709" name="Title 1"/>
          <p:cNvSpPr>
            <a:spLocks noGrp="1"/>
          </p:cNvSpPr>
          <p:nvPr>
            <p:ph type="title"/>
          </p:nvPr>
        </p:nvSpPr>
        <p:spPr/>
        <p:txBody>
          <a:bodyPr/>
          <a:p>
            <a:endParaRPr lang="en-GB"/>
          </a:p>
        </p:txBody>
      </p:sp>
      <p:sp>
        <p:nvSpPr>
          <p:cNvPr id="1048710" name="Content Placeholder 2"/>
          <p:cNvSpPr>
            <a:spLocks noGrp="1"/>
          </p:cNvSpPr>
          <p:nvPr>
            <p:ph idx="1"/>
          </p:nvPr>
        </p:nvSpPr>
        <p:spPr/>
        <p:txBody>
          <a:bodyPr>
            <a:normAutofit fontScale="93750" lnSpcReduction="20000"/>
          </a:bodyPr>
          <a:p>
            <a:r>
              <a:rPr dirty="0" lang="en-GB" smtClean="0">
                <a:latin typeface="Times New Roman" pitchFamily="18" charset="0"/>
                <a:cs typeface="Times New Roman" pitchFamily="18" charset="0"/>
              </a:rPr>
              <a:t>Insert the oropharyngeal airway to prevent obstruction by the tongue (prevents tongue from falling back)</a:t>
            </a:r>
          </a:p>
          <a:p>
            <a:r>
              <a:rPr dirty="0" lang="en-GB" smtClean="0">
                <a:latin typeface="Times New Roman" pitchFamily="18" charset="0"/>
                <a:cs typeface="Times New Roman" pitchFamily="18" charset="0"/>
              </a:rPr>
              <a:t>Perform oropharyngeal suction if secretion present to clear airway and prevent aspiration.</a:t>
            </a:r>
          </a:p>
          <a:p>
            <a:r>
              <a:rPr dirty="0" lang="en-GB" smtClean="0">
                <a:latin typeface="Times New Roman" pitchFamily="18" charset="0"/>
                <a:cs typeface="Times New Roman" pitchFamily="18" charset="0"/>
              </a:rPr>
              <a:t>If patient not breathing connect ambo bag and give two rescue breaths as you check for chest expansion.</a:t>
            </a:r>
          </a:p>
          <a:p>
            <a:r>
              <a:rPr dirty="0" lang="en-GB" smtClean="0">
                <a:latin typeface="Times New Roman" pitchFamily="18" charset="0"/>
                <a:cs typeface="Times New Roman" pitchFamily="18" charset="0"/>
              </a:rPr>
              <a:t>Then connect oxygen as you place face mask over nose and mouth appropriately</a:t>
            </a: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606" name="Title 1"/>
          <p:cNvSpPr>
            <a:spLocks noGrp="1"/>
          </p:cNvSpPr>
          <p:nvPr>
            <p:ph type="title"/>
          </p:nvPr>
        </p:nvSpPr>
        <p:spPr/>
        <p:txBody>
          <a:bodyPr/>
          <a:p>
            <a:r>
              <a:rPr dirty="0" lang="en-GB" smtClean="0"/>
              <a:t>Introduction’….</a:t>
            </a:r>
            <a:endParaRPr dirty="0" lang="en-GB"/>
          </a:p>
        </p:txBody>
      </p:sp>
      <p:sp>
        <p:nvSpPr>
          <p:cNvPr id="1048607" name="Content Placeholder 2"/>
          <p:cNvSpPr>
            <a:spLocks noGrp="1"/>
          </p:cNvSpPr>
          <p:nvPr>
            <p:ph idx="1"/>
          </p:nvPr>
        </p:nvSpPr>
        <p:spPr/>
        <p:txBody>
          <a:bodyPr>
            <a:normAutofit fontScale="87500" lnSpcReduction="10000"/>
          </a:bodyPr>
          <a:p>
            <a:pPr algn="just"/>
            <a:r>
              <a:rPr dirty="0" lang="en-GB" smtClean="0">
                <a:latin typeface="Times New Roman" pitchFamily="18" charset="0"/>
                <a:cs typeface="Times New Roman" pitchFamily="18" charset="0"/>
              </a:rPr>
              <a:t>The emergency nurse establishes  </a:t>
            </a:r>
            <a:r>
              <a:rPr dirty="0" lang="en-GB">
                <a:latin typeface="Times New Roman" pitchFamily="18" charset="0"/>
                <a:cs typeface="Times New Roman" pitchFamily="18" charset="0"/>
              </a:rPr>
              <a:t>priorities, </a:t>
            </a:r>
            <a:r>
              <a:rPr dirty="0" lang="en-GB" smtClean="0">
                <a:latin typeface="Times New Roman" pitchFamily="18" charset="0"/>
                <a:cs typeface="Times New Roman" pitchFamily="18" charset="0"/>
              </a:rPr>
              <a:t>monitors and </a:t>
            </a:r>
            <a:r>
              <a:rPr dirty="0" lang="en-GB">
                <a:latin typeface="Times New Roman" pitchFamily="18" charset="0"/>
                <a:cs typeface="Times New Roman" pitchFamily="18" charset="0"/>
              </a:rPr>
              <a:t>continuously </a:t>
            </a:r>
            <a:r>
              <a:rPr dirty="0" lang="en-GB" smtClean="0">
                <a:latin typeface="Times New Roman" pitchFamily="18" charset="0"/>
                <a:cs typeface="Times New Roman" pitchFamily="18" charset="0"/>
              </a:rPr>
              <a:t>assesses acutely </a:t>
            </a:r>
            <a:r>
              <a:rPr dirty="0" lang="en-GB">
                <a:latin typeface="Times New Roman" pitchFamily="18" charset="0"/>
                <a:cs typeface="Times New Roman" pitchFamily="18" charset="0"/>
              </a:rPr>
              <a:t>ill and injured patients, supports and attends </a:t>
            </a:r>
            <a:r>
              <a:rPr dirty="0" lang="en-GB" smtClean="0">
                <a:latin typeface="Times New Roman" pitchFamily="18" charset="0"/>
                <a:cs typeface="Times New Roman" pitchFamily="18" charset="0"/>
              </a:rPr>
              <a:t>to families</a:t>
            </a:r>
            <a:r>
              <a:rPr dirty="0" lang="en-GB">
                <a:latin typeface="Times New Roman" pitchFamily="18" charset="0"/>
                <a:cs typeface="Times New Roman" pitchFamily="18" charset="0"/>
              </a:rPr>
              <a:t>, </a:t>
            </a:r>
            <a:r>
              <a:rPr dirty="0" lang="en-GB" smtClean="0">
                <a:latin typeface="Times New Roman" pitchFamily="18" charset="0"/>
                <a:cs typeface="Times New Roman" pitchFamily="18" charset="0"/>
              </a:rPr>
              <a:t>supervises other </a:t>
            </a:r>
            <a:r>
              <a:rPr dirty="0" lang="en-GB">
                <a:latin typeface="Times New Roman" pitchFamily="18" charset="0"/>
                <a:cs typeface="Times New Roman" pitchFamily="18" charset="0"/>
              </a:rPr>
              <a:t>health personnel, and  </a:t>
            </a:r>
            <a:r>
              <a:rPr dirty="0" lang="en-GB" smtClean="0">
                <a:latin typeface="Times New Roman" pitchFamily="18" charset="0"/>
                <a:cs typeface="Times New Roman" pitchFamily="18" charset="0"/>
              </a:rPr>
              <a:t>educates patients and </a:t>
            </a:r>
            <a:r>
              <a:rPr dirty="0" lang="en-GB">
                <a:latin typeface="Times New Roman" pitchFamily="18" charset="0"/>
                <a:cs typeface="Times New Roman" pitchFamily="18" charset="0"/>
              </a:rPr>
              <a:t>families </a:t>
            </a:r>
            <a:r>
              <a:rPr dirty="0" lang="en-GB" smtClean="0">
                <a:latin typeface="Times New Roman" pitchFamily="18" charset="0"/>
                <a:cs typeface="Times New Roman" pitchFamily="18" charset="0"/>
              </a:rPr>
              <a:t>on their conditions.</a:t>
            </a:r>
            <a:endParaRPr dirty="0" lang="en-GB">
              <a:latin typeface="Times New Roman" pitchFamily="18" charset="0"/>
              <a:cs typeface="Times New Roman" pitchFamily="18" charset="0"/>
            </a:endParaRPr>
          </a:p>
          <a:p>
            <a:pPr algn="just"/>
            <a:endParaRPr dirty="0" lang="en-GB" smtClean="0">
              <a:latin typeface="Times New Roman" pitchFamily="18" charset="0"/>
              <a:cs typeface="Times New Roman" pitchFamily="18" charset="0"/>
            </a:endParaRPr>
          </a:p>
          <a:p>
            <a:pPr algn="just"/>
            <a:r>
              <a:rPr dirty="0" lang="en-GB" smtClean="0">
                <a:latin typeface="Times New Roman" pitchFamily="18" charset="0"/>
                <a:cs typeface="Times New Roman" pitchFamily="18" charset="0"/>
              </a:rPr>
              <a:t>Nursing </a:t>
            </a:r>
            <a:r>
              <a:rPr dirty="0" lang="en-GB">
                <a:latin typeface="Times New Roman" pitchFamily="18" charset="0"/>
                <a:cs typeface="Times New Roman" pitchFamily="18" charset="0"/>
              </a:rPr>
              <a:t>interventions are </a:t>
            </a:r>
            <a:r>
              <a:rPr dirty="0" lang="en-GB" smtClean="0">
                <a:latin typeface="Times New Roman" pitchFamily="18" charset="0"/>
                <a:cs typeface="Times New Roman" pitchFamily="18" charset="0"/>
              </a:rPr>
              <a:t>skilfully performed  interdependently with other professionals in an emergency situation,( eg doctors, physiotherapists etc).</a:t>
            </a:r>
            <a:endParaRPr dirty="0" lang="en-GB">
              <a:latin typeface="Times New Roman" pitchFamily="18" charset="0"/>
              <a:cs typeface="Times New Roman" pitchFamily="18" charset="0"/>
            </a:endParaRPr>
          </a:p>
          <a:p>
            <a:pPr algn="just"/>
            <a:endParaRPr dirty="0" lang="en-GB">
              <a:latin typeface="Times New Roman" pitchFamily="18" charset="0"/>
              <a:cs typeface="Times New Roman" pitchFamily="18" charset="0"/>
            </a:endParaRPr>
          </a:p>
        </p:txBody>
      </p:sp>
    </p:spTree>
  </p:cSld>
  <p:clrMapOvr>
    <a:masterClrMapping/>
  </p:clrMapOvr>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711" name="Title 1"/>
          <p:cNvSpPr>
            <a:spLocks noGrp="1"/>
          </p:cNvSpPr>
          <p:nvPr>
            <p:ph type="title"/>
          </p:nvPr>
        </p:nvSpPr>
        <p:spPr/>
        <p:txBody>
          <a:bodyPr/>
          <a:p>
            <a:endParaRPr lang="en-GB"/>
          </a:p>
        </p:txBody>
      </p:sp>
      <p:sp>
        <p:nvSpPr>
          <p:cNvPr id="1048712" name="Content Placeholder 2"/>
          <p:cNvSpPr>
            <a:spLocks noGrp="1"/>
          </p:cNvSpPr>
          <p:nvPr>
            <p:ph idx="1"/>
          </p:nvPr>
        </p:nvSpPr>
        <p:spPr/>
        <p:txBody>
          <a:bodyPr>
            <a:normAutofit fontScale="93750" lnSpcReduction="10000"/>
          </a:bodyPr>
          <a:p>
            <a:pPr algn="just"/>
            <a:r>
              <a:rPr dirty="0" lang="en-GB" smtClean="0">
                <a:latin typeface="Times New Roman" pitchFamily="18" charset="0"/>
                <a:cs typeface="Times New Roman" pitchFamily="18" charset="0"/>
              </a:rPr>
              <a:t>Palpate or feel for carotid pulse in adults and children and or brachial for infants for 5-10 seconds to confirm blood circulation.</a:t>
            </a:r>
          </a:p>
          <a:p>
            <a:pPr algn="just"/>
            <a:r>
              <a:rPr dirty="0" lang="en-GB" smtClean="0">
                <a:latin typeface="Times New Roman" pitchFamily="18" charset="0"/>
                <a:cs typeface="Times New Roman" pitchFamily="18" charset="0"/>
              </a:rPr>
              <a:t>If pulse is absent start chest compression to stimulate the heart and restore circulation:</a:t>
            </a:r>
          </a:p>
          <a:p>
            <a:pPr algn="just"/>
            <a:r>
              <a:rPr dirty="0" lang="en-GB" smtClean="0">
                <a:latin typeface="Times New Roman" pitchFamily="18" charset="0"/>
                <a:cs typeface="Times New Roman" pitchFamily="18" charset="0"/>
              </a:rPr>
              <a:t>Place heel of one hand over  lower third of sternum, other hand on top, straighten elbows over shoulders perpendicular to patient’s chest.</a:t>
            </a:r>
            <a:endParaRPr dirty="0" lang="en-GB">
              <a:latin typeface="Times New Roman" pitchFamily="18" charset="0"/>
              <a:cs typeface="Times New Roman" pitchFamily="18" charset="0"/>
            </a:endParaRPr>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713" name="Title 1"/>
          <p:cNvSpPr>
            <a:spLocks noGrp="1"/>
          </p:cNvSpPr>
          <p:nvPr>
            <p:ph type="title"/>
          </p:nvPr>
        </p:nvSpPr>
        <p:spPr/>
        <p:txBody>
          <a:bodyPr/>
          <a:p>
            <a:r>
              <a:rPr dirty="0" lang="en-GB" smtClean="0"/>
              <a:t>For Children</a:t>
            </a:r>
            <a:endParaRPr dirty="0" lang="en-GB"/>
          </a:p>
        </p:txBody>
      </p:sp>
      <p:sp>
        <p:nvSpPr>
          <p:cNvPr id="1048714" name="Content Placeholder 2"/>
          <p:cNvSpPr>
            <a:spLocks noGrp="1"/>
          </p:cNvSpPr>
          <p:nvPr>
            <p:ph idx="1"/>
          </p:nvPr>
        </p:nvSpPr>
        <p:spPr/>
        <p:txBody>
          <a:bodyPr/>
          <a:p>
            <a:r>
              <a:rPr dirty="0" lang="en-GB" smtClean="0"/>
              <a:t>Place heel of one hand on lower half of the sternum above xiphoid process</a:t>
            </a:r>
          </a:p>
          <a:p>
            <a:r>
              <a:rPr dirty="0" lang="en-GB" smtClean="0"/>
              <a:t>Maintain head tilt</a:t>
            </a:r>
          </a:p>
          <a:p>
            <a:r>
              <a:rPr dirty="0" lang="en-GB" smtClean="0"/>
              <a:t>For infant place index and middle finger of one hand on the lower half of the sternum above xiphoid process.</a:t>
            </a:r>
          </a:p>
          <a:p>
            <a:r>
              <a:rPr dirty="0" lang="en-GB" smtClean="0"/>
              <a:t>Fingers be kept 1cm below nipple line and not slanted</a:t>
            </a:r>
            <a:endParaRPr dirty="0" lang="en-GB"/>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715" name="Title 1"/>
          <p:cNvSpPr>
            <a:spLocks noGrp="1"/>
          </p:cNvSpPr>
          <p:nvPr>
            <p:ph type="title"/>
          </p:nvPr>
        </p:nvSpPr>
        <p:spPr/>
        <p:txBody>
          <a:bodyPr/>
          <a:p>
            <a:endParaRPr dirty="0" lang="en-GB"/>
          </a:p>
        </p:txBody>
      </p:sp>
      <p:sp>
        <p:nvSpPr>
          <p:cNvPr id="1048716" name="Content Placeholder 2"/>
          <p:cNvSpPr>
            <a:spLocks noGrp="1"/>
          </p:cNvSpPr>
          <p:nvPr>
            <p:ph idx="1"/>
          </p:nvPr>
        </p:nvSpPr>
        <p:spPr/>
        <p:txBody>
          <a:bodyPr>
            <a:normAutofit fontScale="93750" lnSpcReduction="10000"/>
          </a:bodyPr>
          <a:p>
            <a:r>
              <a:rPr dirty="0" lang="en-GB" smtClean="0"/>
              <a:t>Combine cardiac compression with artificial breaths as follows:</a:t>
            </a:r>
          </a:p>
          <a:p>
            <a:r>
              <a:rPr dirty="0" lang="en-GB" smtClean="0"/>
              <a:t>30 cardiac compressions to 2 respirations for adult (30:2)</a:t>
            </a:r>
          </a:p>
          <a:p>
            <a:r>
              <a:rPr dirty="0" lang="en-GB" smtClean="0"/>
              <a:t>For infants and children 15 compressions to  2 rescue breaths  (15:2).</a:t>
            </a:r>
          </a:p>
          <a:p>
            <a:r>
              <a:rPr dirty="0" lang="en-GB" smtClean="0"/>
              <a:t>For new-borns (3:1)</a:t>
            </a:r>
          </a:p>
          <a:p>
            <a:r>
              <a:rPr dirty="0" lang="en-GB" smtClean="0"/>
              <a:t>Start an intravenous line and infuse to facilitate circulation</a:t>
            </a:r>
          </a:p>
          <a:p>
            <a:r>
              <a:rPr dirty="0" lang="en-GB" smtClean="0"/>
              <a:t>Give medications as indicated</a:t>
            </a:r>
            <a:endParaRPr dirty="0" lang="en-GB"/>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717" name="Title 1"/>
          <p:cNvSpPr>
            <a:spLocks noGrp="1"/>
          </p:cNvSpPr>
          <p:nvPr>
            <p:ph type="title"/>
          </p:nvPr>
        </p:nvSpPr>
        <p:spPr/>
        <p:txBody>
          <a:bodyPr/>
          <a:p>
            <a:r>
              <a:rPr b="1" dirty="0" lang="en-GB" smtClean="0">
                <a:latin typeface="Times New Roman" pitchFamily="18" charset="0"/>
                <a:cs typeface="Times New Roman" pitchFamily="18" charset="0"/>
              </a:rPr>
              <a:t>Signs and Symptoms</a:t>
            </a:r>
            <a:endParaRPr dirty="0" lang="en-GB"/>
          </a:p>
        </p:txBody>
      </p:sp>
      <p:sp>
        <p:nvSpPr>
          <p:cNvPr id="1048718" name="Content Placeholder 2"/>
          <p:cNvSpPr>
            <a:spLocks noGrp="1"/>
          </p:cNvSpPr>
          <p:nvPr>
            <p:ph idx="1"/>
          </p:nvPr>
        </p:nvSpPr>
        <p:spPr/>
        <p:txBody>
          <a:bodyPr>
            <a:normAutofit fontScale="93750" lnSpcReduction="10000"/>
          </a:bodyPr>
          <a:p>
            <a:pPr algn="just"/>
            <a:r>
              <a:rPr dirty="0" lang="en-GB" smtClean="0">
                <a:latin typeface="Times New Roman" pitchFamily="18" charset="0"/>
                <a:cs typeface="Times New Roman" pitchFamily="18" charset="0"/>
              </a:rPr>
              <a:t>i)</a:t>
            </a:r>
            <a:r>
              <a:rPr b="1" dirty="0" lang="en-GB" smtClean="0">
                <a:latin typeface="Times New Roman" pitchFamily="18" charset="0"/>
                <a:cs typeface="Times New Roman" pitchFamily="18" charset="0"/>
              </a:rPr>
              <a:t> </a:t>
            </a:r>
            <a:r>
              <a:rPr dirty="0" lang="en-GB" smtClean="0">
                <a:latin typeface="Times New Roman" pitchFamily="18" charset="0"/>
                <a:cs typeface="Times New Roman" pitchFamily="18" charset="0"/>
              </a:rPr>
              <a:t>if the casualty/client is conscious he will usually grasp the anterior neck and being unable to speak or cough. </a:t>
            </a:r>
          </a:p>
          <a:p>
            <a:pPr algn="just"/>
            <a:r>
              <a:rPr dirty="0" lang="en-GB" smtClean="0">
                <a:latin typeface="Times New Roman" pitchFamily="18" charset="0"/>
                <a:cs typeface="Times New Roman" pitchFamily="18" charset="0"/>
              </a:rPr>
              <a:t>ii) Anxiety and apprehension</a:t>
            </a:r>
          </a:p>
          <a:p>
            <a:pPr algn="just"/>
            <a:r>
              <a:rPr dirty="0" lang="en-GB" smtClean="0">
                <a:latin typeface="Times New Roman" pitchFamily="18" charset="0"/>
                <a:cs typeface="Times New Roman" pitchFamily="18" charset="0"/>
              </a:rPr>
              <a:t>iii)  Cyanosis</a:t>
            </a:r>
          </a:p>
          <a:p>
            <a:pPr algn="just"/>
            <a:r>
              <a:rPr dirty="0" lang="en-GB" smtClean="0">
                <a:latin typeface="Times New Roman" pitchFamily="18" charset="0"/>
                <a:cs typeface="Times New Roman" pitchFamily="18" charset="0"/>
              </a:rPr>
              <a:t>iv) Stridor-a harsh crowing sound made on inhalation caused by constriction of the airway, may also occur in severe allergic reactions </a:t>
            </a:r>
          </a:p>
          <a:p>
            <a:pPr algn="just"/>
            <a:r>
              <a:rPr dirty="0" lang="en-GB" smtClean="0">
                <a:latin typeface="Times New Roman" pitchFamily="18" charset="0"/>
                <a:cs typeface="Times New Roman" pitchFamily="18" charset="0"/>
              </a:rPr>
              <a:t>Grunting-sound like air moving through fluid</a:t>
            </a:r>
            <a:endParaRPr dirty="0" lang="en-GB">
              <a:latin typeface="Times New Roman" pitchFamily="18" charset="0"/>
              <a:cs typeface="Times New Roman" pitchFamily="18" charset="0"/>
            </a:endParaRPr>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719" name="Title 1"/>
          <p:cNvSpPr>
            <a:spLocks noGrp="1"/>
          </p:cNvSpPr>
          <p:nvPr>
            <p:ph type="title"/>
          </p:nvPr>
        </p:nvSpPr>
        <p:spPr/>
        <p:txBody>
          <a:bodyPr/>
          <a:p>
            <a:pPr algn="just"/>
            <a:r>
              <a:rPr dirty="0" lang="en-GB" smtClean="0">
                <a:latin typeface="Times New Roman" pitchFamily="18" charset="0"/>
                <a:cs typeface="Times New Roman" pitchFamily="18" charset="0"/>
              </a:rPr>
              <a:t>Management</a:t>
            </a:r>
            <a:endParaRPr dirty="0" lang="en-GB">
              <a:latin typeface="Times New Roman" pitchFamily="18" charset="0"/>
              <a:cs typeface="Times New Roman" pitchFamily="18" charset="0"/>
            </a:endParaRPr>
          </a:p>
        </p:txBody>
      </p:sp>
      <p:sp>
        <p:nvSpPr>
          <p:cNvPr id="1048720" name="Content Placeholder 2"/>
          <p:cNvSpPr>
            <a:spLocks noGrp="1"/>
          </p:cNvSpPr>
          <p:nvPr>
            <p:ph idx="1"/>
          </p:nvPr>
        </p:nvSpPr>
        <p:spPr/>
        <p:txBody>
          <a:bodyPr>
            <a:normAutofit fontScale="96875" lnSpcReduction="20000"/>
          </a:bodyPr>
          <a:p>
            <a:r>
              <a:rPr b="1" dirty="0" lang="en-GB" smtClean="0"/>
              <a:t>Goal of management</a:t>
            </a:r>
          </a:p>
          <a:p>
            <a:r>
              <a:rPr dirty="0" lang="en-GB" smtClean="0"/>
              <a:t>i) Restore adequate breathing</a:t>
            </a:r>
          </a:p>
          <a:p>
            <a:r>
              <a:rPr dirty="0" lang="en-GB" smtClean="0"/>
              <a:t>ii)Remove the agent causing obstruction</a:t>
            </a:r>
          </a:p>
          <a:p>
            <a:r>
              <a:rPr dirty="0" lang="en-GB" smtClean="0"/>
              <a:t>iii) Remove patient from source of danger eg in smoky area.</a:t>
            </a:r>
          </a:p>
          <a:p>
            <a:r>
              <a:rPr dirty="0" lang="en-GB" smtClean="0"/>
              <a:t>Asphyxia or choking can be fatal if immediate relief is not achieved. </a:t>
            </a:r>
          </a:p>
          <a:p>
            <a:r>
              <a:rPr dirty="0" lang="en-GB" smtClean="0"/>
              <a:t>The management depends on the cause. </a:t>
            </a:r>
            <a:endParaRPr dirty="0" lang="en-GB"/>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721" name="Title 1"/>
          <p:cNvSpPr>
            <a:spLocks noGrp="1"/>
          </p:cNvSpPr>
          <p:nvPr>
            <p:ph type="title"/>
          </p:nvPr>
        </p:nvSpPr>
        <p:spPr/>
        <p:txBody>
          <a:bodyPr>
            <a:normAutofit/>
          </a:bodyPr>
          <a:p>
            <a:r>
              <a:rPr b="1" dirty="0" lang="en-GB" smtClean="0"/>
              <a:t>3.Near-drowning</a:t>
            </a:r>
            <a:endParaRPr dirty="0" lang="en-GB"/>
          </a:p>
        </p:txBody>
      </p:sp>
      <p:sp>
        <p:nvSpPr>
          <p:cNvPr id="1048722" name="Content Placeholder 2"/>
          <p:cNvSpPr>
            <a:spLocks noGrp="1"/>
          </p:cNvSpPr>
          <p:nvPr>
            <p:ph idx="1"/>
          </p:nvPr>
        </p:nvSpPr>
        <p:spPr/>
        <p:txBody>
          <a:bodyPr>
            <a:normAutofit fontScale="93750" lnSpcReduction="10000"/>
          </a:bodyPr>
          <a:p>
            <a:pPr algn="just" indent="-514350" marL="514350"/>
            <a:r>
              <a:rPr dirty="0" lang="en-GB" smtClean="0">
                <a:latin typeface="New Times Romans"/>
              </a:rPr>
              <a:t>Near-drowning is survival for at least 24 hours after submersion.</a:t>
            </a:r>
          </a:p>
          <a:p>
            <a:pPr algn="just"/>
            <a:r>
              <a:rPr dirty="0" lang="en-GB" smtClean="0">
                <a:latin typeface="New Times Romans"/>
              </a:rPr>
              <a:t>The most common consequence is hypoxemia. </a:t>
            </a:r>
          </a:p>
          <a:p>
            <a:r>
              <a:rPr dirty="0" lang="en-GB" smtClean="0">
                <a:latin typeface="New Times Romans"/>
              </a:rPr>
              <a:t>Drowning is one of the leading causes of unintentional death in children younger than 14 years of age. An estimated 7000 drownings and 90,000 Children younger than 4 years of age account for 40% of drowning </a:t>
            </a:r>
            <a:r>
              <a:rPr dirty="0" sz="3500" lang="en-GB" smtClean="0">
                <a:latin typeface="New Times Romans"/>
              </a:rPr>
              <a:t>(Suominen et al., 2002).</a:t>
            </a:r>
          </a:p>
          <a:p>
            <a:endParaRPr dirty="0" lang="en-GB" smtClean="0">
              <a:latin typeface="New Times Romans"/>
            </a:endParaRPr>
          </a:p>
          <a:p>
            <a:pPr algn="just"/>
            <a:endParaRPr dirty="0" lang="en-GB">
              <a:latin typeface="New Times Romans"/>
            </a:endParaRPr>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723" name="Title 1"/>
          <p:cNvSpPr>
            <a:spLocks noGrp="1"/>
          </p:cNvSpPr>
          <p:nvPr>
            <p:ph type="title"/>
          </p:nvPr>
        </p:nvSpPr>
        <p:spPr/>
        <p:txBody>
          <a:bodyPr/>
          <a:p>
            <a:endParaRPr lang="en-GB"/>
          </a:p>
        </p:txBody>
      </p:sp>
      <p:sp>
        <p:nvSpPr>
          <p:cNvPr id="1048724" name="Content Placeholder 2"/>
          <p:cNvSpPr>
            <a:spLocks noGrp="1"/>
          </p:cNvSpPr>
          <p:nvPr>
            <p:ph idx="1"/>
          </p:nvPr>
        </p:nvSpPr>
        <p:spPr/>
        <p:txBody>
          <a:bodyPr>
            <a:normAutofit/>
          </a:bodyPr>
          <a:p>
            <a:r>
              <a:rPr dirty="0" lang="en-GB" smtClean="0"/>
              <a:t>Factors associated with drowning and near-drowning include:</a:t>
            </a:r>
          </a:p>
          <a:p>
            <a:r>
              <a:rPr dirty="0" lang="en-GB" smtClean="0"/>
              <a:t>Alcohol ingestion, inability to swim, diving injuries, hypothermia,  and exhaustion</a:t>
            </a:r>
          </a:p>
          <a:p>
            <a:r>
              <a:rPr dirty="0" lang="en-GB" smtClean="0"/>
              <a:t> Efforts to save the victim should not be abandoned prematurely. </a:t>
            </a:r>
            <a:endParaRPr dirty="0" lang="en-GB"/>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728" name="Title 1"/>
          <p:cNvSpPr>
            <a:spLocks noGrp="1"/>
          </p:cNvSpPr>
          <p:nvPr>
            <p:ph type="title"/>
          </p:nvPr>
        </p:nvSpPr>
        <p:spPr/>
        <p:txBody>
          <a:bodyPr/>
          <a:p>
            <a:r>
              <a:rPr dirty="0" lang="en-GB" smtClean="0"/>
              <a:t>Near drowning cont’….</a:t>
            </a:r>
            <a:endParaRPr dirty="0" lang="en-GB"/>
          </a:p>
        </p:txBody>
      </p:sp>
      <p:sp>
        <p:nvSpPr>
          <p:cNvPr id="1048729" name="Content Placeholder 2"/>
          <p:cNvSpPr>
            <a:spLocks noGrp="1"/>
          </p:cNvSpPr>
          <p:nvPr>
            <p:ph idx="1"/>
          </p:nvPr>
        </p:nvSpPr>
        <p:spPr/>
        <p:txBody>
          <a:bodyPr>
            <a:normAutofit fontScale="93750" lnSpcReduction="10000"/>
          </a:bodyPr>
          <a:p>
            <a:r>
              <a:rPr dirty="0" lang="en-GB" smtClean="0">
                <a:latin typeface="Times New Roman" pitchFamily="18" charset="0"/>
                <a:cs typeface="Times New Roman" pitchFamily="18" charset="0"/>
              </a:rPr>
              <a:t>After resuscitation, hypoxia and acidosis, are the primary problems  of a victim who has nearly drowned, this  require immediate intervention.</a:t>
            </a:r>
          </a:p>
          <a:p>
            <a:r>
              <a:rPr dirty="0" lang="en-GB" smtClean="0">
                <a:latin typeface="Times New Roman" pitchFamily="18" charset="0"/>
                <a:cs typeface="Times New Roman" pitchFamily="18" charset="0"/>
              </a:rPr>
              <a:t>Resultant pathophysiologic changes and pulmonary injury depend on the type of fluid (fresh or salt water) and the volume aspirated.</a:t>
            </a:r>
          </a:p>
          <a:p>
            <a:r>
              <a:rPr dirty="0" lang="en-GB" smtClean="0">
                <a:latin typeface="Times New Roman" pitchFamily="18" charset="0"/>
                <a:cs typeface="Times New Roman" pitchFamily="18" charset="0"/>
              </a:rPr>
              <a:t>Fresh water aspiration results in a loss of surfactant, hence an inability to expand the lungs. </a:t>
            </a:r>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730" name="Title 1"/>
          <p:cNvSpPr>
            <a:spLocks noGrp="1"/>
          </p:cNvSpPr>
          <p:nvPr>
            <p:ph type="title"/>
          </p:nvPr>
        </p:nvSpPr>
        <p:spPr/>
        <p:txBody>
          <a:bodyPr/>
          <a:p>
            <a:r>
              <a:rPr dirty="0" lang="en-GB" smtClean="0"/>
              <a:t>Near drowning cont’….</a:t>
            </a:r>
            <a:endParaRPr dirty="0" lang="en-GB"/>
          </a:p>
        </p:txBody>
      </p:sp>
      <p:sp>
        <p:nvSpPr>
          <p:cNvPr id="1048731" name="Content Placeholder 2"/>
          <p:cNvSpPr>
            <a:spLocks noGrp="1"/>
          </p:cNvSpPr>
          <p:nvPr>
            <p:ph idx="1"/>
          </p:nvPr>
        </p:nvSpPr>
        <p:spPr/>
        <p:txBody>
          <a:bodyPr/>
          <a:p>
            <a:r>
              <a:rPr dirty="0" lang="en-GB" smtClean="0">
                <a:latin typeface="Times New Roman" pitchFamily="18" charset="0"/>
                <a:cs typeface="Times New Roman" pitchFamily="18" charset="0"/>
              </a:rPr>
              <a:t>Salt water aspiration leads to pulmonary oedema from the osmotic effects of the salt within the lung. </a:t>
            </a:r>
          </a:p>
          <a:p>
            <a:r>
              <a:rPr dirty="0" lang="en-GB" smtClean="0">
                <a:latin typeface="Times New Roman" pitchFamily="18" charset="0"/>
                <a:cs typeface="Times New Roman" pitchFamily="18" charset="0"/>
              </a:rPr>
              <a:t>After a person survives submersion, acute respiratory distress syndrome resulting in hypoxia, hypercapnia, and respiratory or metabolic acidosis can occur.</a:t>
            </a:r>
          </a:p>
          <a:p>
            <a:pPr algn="just">
              <a:buNone/>
            </a:pPr>
            <a:endParaRPr dirty="0" lang="en-GB" smtClean="0">
              <a:latin typeface="Times New Roman" pitchFamily="18" charset="0"/>
              <a:cs typeface="Times New Roman" pitchFamily="18" charset="0"/>
            </a:endParaRPr>
          </a:p>
          <a:p>
            <a:endParaRPr dirty="0" lang="en-GB"/>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732" name="Title 1"/>
          <p:cNvSpPr>
            <a:spLocks noGrp="1"/>
          </p:cNvSpPr>
          <p:nvPr>
            <p:ph type="title"/>
          </p:nvPr>
        </p:nvSpPr>
        <p:spPr/>
        <p:txBody>
          <a:bodyPr/>
          <a:p>
            <a:r>
              <a:rPr b="1" dirty="0" lang="en-GB" smtClean="0"/>
              <a:t>Management</a:t>
            </a:r>
            <a:endParaRPr dirty="0" lang="en-GB"/>
          </a:p>
        </p:txBody>
      </p:sp>
      <p:sp>
        <p:nvSpPr>
          <p:cNvPr id="1048733" name="Content Placeholder 2"/>
          <p:cNvSpPr>
            <a:spLocks noGrp="1"/>
          </p:cNvSpPr>
          <p:nvPr>
            <p:ph idx="1"/>
          </p:nvPr>
        </p:nvSpPr>
        <p:spPr/>
        <p:txBody>
          <a:bodyPr>
            <a:normAutofit fontScale="87500" lnSpcReduction="10000"/>
          </a:bodyPr>
          <a:p>
            <a:r>
              <a:rPr dirty="0" lang="en-GB" smtClean="0"/>
              <a:t>Therapeutic goals include maintaining cerebral perfusion and adequate oxygenation to prevent further damage to vital organs.</a:t>
            </a:r>
          </a:p>
          <a:p>
            <a:r>
              <a:rPr dirty="0" lang="en-GB" smtClean="0"/>
              <a:t>Immediate cardiopulmonary resuscitation is the factor with the greatest influence on survival.</a:t>
            </a:r>
          </a:p>
          <a:p>
            <a:r>
              <a:rPr dirty="0" lang="en-GB" smtClean="0"/>
              <a:t> The treatment goal- prevention of  hypoxia, is accomplished by ensuring an adequate airway and respiration, thus improving ventilation (which helps to correct respiratory acidosis) and oxygenation. </a:t>
            </a: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608" name="Title 1"/>
          <p:cNvSpPr>
            <a:spLocks noGrp="1"/>
          </p:cNvSpPr>
          <p:nvPr>
            <p:ph type="title"/>
          </p:nvPr>
        </p:nvSpPr>
        <p:spPr/>
        <p:txBody>
          <a:bodyPr/>
          <a:p>
            <a:r>
              <a:rPr b="1" dirty="0" lang="en-GB" smtClean="0"/>
              <a:t>Definitions:</a:t>
            </a:r>
            <a:endParaRPr b="1" dirty="0" lang="en-GB"/>
          </a:p>
        </p:txBody>
      </p:sp>
      <p:sp>
        <p:nvSpPr>
          <p:cNvPr id="1048609" name="Content Placeholder 2"/>
          <p:cNvSpPr>
            <a:spLocks noGrp="1"/>
          </p:cNvSpPr>
          <p:nvPr>
            <p:ph idx="1"/>
          </p:nvPr>
        </p:nvSpPr>
        <p:spPr>
          <a:xfrm>
            <a:off x="971600" y="1412776"/>
            <a:ext cx="7715200" cy="4713387"/>
          </a:xfrm>
        </p:spPr>
        <p:txBody>
          <a:bodyPr>
            <a:normAutofit fontScale="78125" lnSpcReduction="20000"/>
          </a:bodyPr>
          <a:p>
            <a:pPr algn="just"/>
            <a:r>
              <a:rPr b="1" dirty="0" lang="en-GB" smtClean="0">
                <a:latin typeface="Times New Roman" pitchFamily="18" charset="0"/>
                <a:cs typeface="Times New Roman" pitchFamily="18" charset="0"/>
              </a:rPr>
              <a:t>Trauma</a:t>
            </a:r>
            <a:r>
              <a:rPr dirty="0" lang="en-GB" smtClean="0">
                <a:latin typeface="Times New Roman" pitchFamily="18" charset="0"/>
                <a:cs typeface="Times New Roman" pitchFamily="18" charset="0"/>
              </a:rPr>
              <a:t>-(Pathology)-Wound or shock produced by sudden physical injury as from violence or accident.</a:t>
            </a:r>
          </a:p>
          <a:p>
            <a:pPr algn="just"/>
            <a:r>
              <a:rPr b="1" dirty="0" lang="en-GB" smtClean="0">
                <a:latin typeface="Times New Roman" pitchFamily="18" charset="0"/>
                <a:cs typeface="Times New Roman" pitchFamily="18" charset="0"/>
              </a:rPr>
              <a:t>Unintentional or intentional wound or injury</a:t>
            </a:r>
            <a:r>
              <a:rPr dirty="0" lang="en-GB" smtClean="0">
                <a:latin typeface="Times New Roman" pitchFamily="18" charset="0"/>
                <a:cs typeface="Times New Roman" pitchFamily="18" charset="0"/>
              </a:rPr>
              <a:t> inflicted on the body from a mechanism against which the body cannot protect itself</a:t>
            </a:r>
          </a:p>
          <a:p>
            <a:pPr algn="just"/>
            <a:r>
              <a:rPr b="1" dirty="0" lang="en-GB" smtClean="0">
                <a:latin typeface="Times New Roman" pitchFamily="18" charset="0"/>
                <a:cs typeface="Times New Roman" pitchFamily="18" charset="0"/>
              </a:rPr>
              <a:t>Psychiatric trauma</a:t>
            </a:r>
            <a:r>
              <a:rPr dirty="0" lang="en-GB" smtClean="0">
                <a:latin typeface="Times New Roman" pitchFamily="18" charset="0"/>
                <a:cs typeface="Times New Roman" pitchFamily="18" charset="0"/>
              </a:rPr>
              <a:t>-An experience that produces psychological injury or pain</a:t>
            </a:r>
          </a:p>
          <a:p>
            <a:pPr algn="just"/>
            <a:r>
              <a:rPr b="1" dirty="0" lang="en-GB" smtClean="0">
                <a:latin typeface="Times New Roman" pitchFamily="18" charset="0"/>
                <a:cs typeface="Times New Roman" pitchFamily="18" charset="0"/>
              </a:rPr>
              <a:t>Emergency care-(</a:t>
            </a:r>
            <a:r>
              <a:rPr dirty="0" lang="en-GB" smtClean="0">
                <a:latin typeface="Times New Roman" pitchFamily="18" charset="0"/>
                <a:cs typeface="Times New Roman" pitchFamily="18" charset="0"/>
              </a:rPr>
              <a:t>is care that must be rendered without</a:t>
            </a:r>
          </a:p>
          <a:p>
            <a:pPr algn="just">
              <a:buNone/>
            </a:pPr>
            <a:r>
              <a:rPr dirty="0" lang="en-GB" smtClean="0">
                <a:latin typeface="Times New Roman" pitchFamily="18" charset="0"/>
                <a:cs typeface="Times New Roman" pitchFamily="18" charset="0"/>
              </a:rPr>
              <a:t>    delay)- Is the initial treatment given   to acutely ill patients coming to the health facility without prior plan; (emergency department), usually presenting with life threatening illnesses and injury</a:t>
            </a:r>
          </a:p>
          <a:p>
            <a:pPr algn="just"/>
            <a:endParaRPr dirty="0" lang="en-GB">
              <a:latin typeface="Times New Roman" pitchFamily="18" charset="0"/>
              <a:cs typeface="Times New Roman" pitchFamily="18" charset="0"/>
            </a:endParaRPr>
          </a:p>
        </p:txBody>
      </p:sp>
    </p:spTree>
  </p:cSld>
  <p:clrMapOvr>
    <a:masterClrMapping/>
  </p:clrMapOvr>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734" name="Title 1"/>
          <p:cNvSpPr>
            <a:spLocks noGrp="1"/>
          </p:cNvSpPr>
          <p:nvPr>
            <p:ph type="title"/>
          </p:nvPr>
        </p:nvSpPr>
        <p:spPr/>
        <p:txBody>
          <a:bodyPr/>
          <a:p>
            <a:r>
              <a:rPr b="1" dirty="0" lang="en-GB" smtClean="0"/>
              <a:t>Management</a:t>
            </a:r>
            <a:endParaRPr dirty="0" lang="en-GB"/>
          </a:p>
        </p:txBody>
      </p:sp>
      <p:sp>
        <p:nvSpPr>
          <p:cNvPr id="1048735" name="Content Placeholder 2"/>
          <p:cNvSpPr>
            <a:spLocks noGrp="1"/>
          </p:cNvSpPr>
          <p:nvPr>
            <p:ph idx="1"/>
          </p:nvPr>
        </p:nvSpPr>
        <p:spPr/>
        <p:txBody>
          <a:bodyPr>
            <a:normAutofit fontScale="96875" lnSpcReduction="10000"/>
          </a:bodyPr>
          <a:p>
            <a:r>
              <a:rPr dirty="0" lang="en-GB" smtClean="0"/>
              <a:t>Arterial blood gas analyses are performed to evaluate oxygen, carbon dioxide, and bicarbonate levels and </a:t>
            </a:r>
            <a:r>
              <a:rPr dirty="0" lang="en-GB" err="1" smtClean="0"/>
              <a:t>pH.</a:t>
            </a:r>
            <a:r>
              <a:rPr dirty="0" lang="en-GB" smtClean="0"/>
              <a:t> </a:t>
            </a:r>
          </a:p>
          <a:p>
            <a:r>
              <a:rPr dirty="0" lang="en-GB" smtClean="0"/>
              <a:t>These parameters determine the type of ventilatory  support needed. </a:t>
            </a:r>
          </a:p>
          <a:p>
            <a:r>
              <a:rPr dirty="0" lang="en-GB" smtClean="0"/>
              <a:t>Use of endotracheal intubation with positive pressure  ventilation  improves oxygenation, prevents aspiration, and corrects intrapulmonary shunting and ventilation.</a:t>
            </a:r>
            <a:endParaRPr dirty="0" lang="en-GB"/>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36" name="Title 1"/>
          <p:cNvSpPr>
            <a:spLocks noGrp="1"/>
          </p:cNvSpPr>
          <p:nvPr>
            <p:ph type="title"/>
          </p:nvPr>
        </p:nvSpPr>
        <p:spPr/>
        <p:txBody>
          <a:bodyPr/>
          <a:p>
            <a:r>
              <a:rPr dirty="0" lang="en-GB" smtClean="0"/>
              <a:t>Complications</a:t>
            </a:r>
            <a:endParaRPr dirty="0" lang="en-GB"/>
          </a:p>
        </p:txBody>
      </p:sp>
      <p:sp>
        <p:nvSpPr>
          <p:cNvPr id="1048737" name="Content Placeholder 2"/>
          <p:cNvSpPr>
            <a:spLocks noGrp="1"/>
          </p:cNvSpPr>
          <p:nvPr>
            <p:ph idx="1"/>
          </p:nvPr>
        </p:nvSpPr>
        <p:spPr/>
        <p:txBody>
          <a:bodyPr/>
          <a:p>
            <a:r>
              <a:rPr dirty="0" lang="en-GB" smtClean="0"/>
              <a:t>Shock</a:t>
            </a:r>
          </a:p>
          <a:p>
            <a:r>
              <a:rPr dirty="0" lang="en-GB" smtClean="0"/>
              <a:t>Respiratory arrest</a:t>
            </a:r>
          </a:p>
          <a:p>
            <a:r>
              <a:rPr dirty="0" lang="en-GB" smtClean="0"/>
              <a:t>Cardiac arrest</a:t>
            </a:r>
          </a:p>
          <a:p>
            <a:r>
              <a:rPr dirty="0" lang="en-GB" smtClean="0"/>
              <a:t>Brain damage</a:t>
            </a:r>
          </a:p>
          <a:p>
            <a:r>
              <a:rPr dirty="0" lang="en-GB" smtClean="0"/>
              <a:t>Renal failure</a:t>
            </a:r>
          </a:p>
          <a:p>
            <a:endParaRPr dirty="0" lang="en-GB"/>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738" name="Title 1"/>
          <p:cNvSpPr>
            <a:spLocks noGrp="1"/>
          </p:cNvSpPr>
          <p:nvPr>
            <p:ph type="title"/>
          </p:nvPr>
        </p:nvSpPr>
        <p:spPr/>
        <p:txBody>
          <a:bodyPr/>
          <a:p>
            <a:r>
              <a:rPr dirty="0" lang="en-GB" smtClean="0"/>
              <a:t>Prevention</a:t>
            </a:r>
            <a:endParaRPr dirty="0" lang="en-GB"/>
          </a:p>
        </p:txBody>
      </p:sp>
      <p:sp>
        <p:nvSpPr>
          <p:cNvPr id="1048739" name="Content Placeholder 2"/>
          <p:cNvSpPr>
            <a:spLocks noGrp="1"/>
          </p:cNvSpPr>
          <p:nvPr>
            <p:ph idx="1"/>
          </p:nvPr>
        </p:nvSpPr>
        <p:spPr/>
        <p:txBody>
          <a:bodyPr>
            <a:normAutofit/>
          </a:bodyPr>
          <a:p>
            <a:r>
              <a:rPr dirty="0" lang="en-GB" smtClean="0"/>
              <a:t>Avoid open water sources/containers  (for children)</a:t>
            </a:r>
          </a:p>
          <a:p>
            <a:r>
              <a:rPr dirty="0" lang="en-GB" smtClean="0"/>
              <a:t>Avoid excessive exhaustive swimming activities</a:t>
            </a:r>
          </a:p>
          <a:p>
            <a:r>
              <a:rPr dirty="0" lang="en-GB" smtClean="0"/>
              <a:t>Avoid deep waters especially for novices in swimming</a:t>
            </a:r>
          </a:p>
          <a:p>
            <a:r>
              <a:rPr dirty="0" lang="en-GB" smtClean="0"/>
              <a:t>Those unskilled should not engage in swimming without skilled assistance</a:t>
            </a:r>
          </a:p>
          <a:p>
            <a:r>
              <a:rPr dirty="0" lang="en-GB" smtClean="0"/>
              <a:t>Use of life saving jackets.</a:t>
            </a:r>
            <a:endParaRPr dirty="0" lang="en-GB"/>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97" name=""/>
        <p:cNvGrpSpPr/>
        <p:nvPr/>
      </p:nvGrpSpPr>
      <p:grpSpPr>
        <a:xfrm>
          <a:off x="0" y="0"/>
          <a:ext cx="0" cy="0"/>
          <a:chOff x="0" y="0"/>
          <a:chExt cx="0" cy="0"/>
        </a:xfrm>
      </p:grpSpPr>
      <p:sp>
        <p:nvSpPr>
          <p:cNvPr id="1048740" name="Title 1"/>
          <p:cNvSpPr>
            <a:spLocks noGrp="1"/>
          </p:cNvSpPr>
          <p:nvPr>
            <p:ph type="title"/>
          </p:nvPr>
        </p:nvSpPr>
        <p:spPr/>
        <p:txBody>
          <a:bodyPr/>
          <a:p>
            <a:r>
              <a:rPr dirty="0" lang="en-GB" smtClean="0"/>
              <a:t>4.Anaphylaxis</a:t>
            </a:r>
            <a:endParaRPr dirty="0" lang="en-US"/>
          </a:p>
        </p:txBody>
      </p:sp>
      <p:sp>
        <p:nvSpPr>
          <p:cNvPr id="1048741" name="Content Placeholder 2"/>
          <p:cNvSpPr>
            <a:spLocks noGrp="1"/>
          </p:cNvSpPr>
          <p:nvPr>
            <p:ph idx="1"/>
          </p:nvPr>
        </p:nvSpPr>
        <p:spPr/>
        <p:txBody>
          <a:bodyPr>
            <a:normAutofit fontScale="96875" lnSpcReduction="10000"/>
          </a:bodyPr>
          <a:p>
            <a:r>
              <a:rPr dirty="0" lang="en-US" smtClean="0"/>
              <a:t>It is also known as type 1 or immediate hypersensitivity</a:t>
            </a:r>
          </a:p>
          <a:p>
            <a:r>
              <a:rPr dirty="0" lang="en-US" smtClean="0"/>
              <a:t>Occurs  in the first encounter or exposure to immunogen</a:t>
            </a:r>
          </a:p>
          <a:p>
            <a:r>
              <a:rPr dirty="0" lang="en-US" smtClean="0"/>
              <a:t>Mediated by Ig E, basophils and mast cells</a:t>
            </a:r>
          </a:p>
          <a:p>
            <a:r>
              <a:rPr dirty="0" lang="en-US" smtClean="0"/>
              <a:t>Has three phases</a:t>
            </a:r>
          </a:p>
          <a:p>
            <a:pPr indent="-571500" marL="571500">
              <a:buFont typeface="+mj-lt"/>
              <a:buAutoNum type="romanLcPeriod"/>
            </a:pPr>
            <a:r>
              <a:rPr dirty="0" lang="en-US" smtClean="0"/>
              <a:t>Sensitization</a:t>
            </a:r>
          </a:p>
          <a:p>
            <a:pPr indent="-571500" marL="571500">
              <a:buFont typeface="+mj-lt"/>
              <a:buAutoNum type="romanLcPeriod"/>
            </a:pPr>
            <a:r>
              <a:rPr dirty="0" lang="en-US" smtClean="0"/>
              <a:t>Activation</a:t>
            </a:r>
          </a:p>
          <a:p>
            <a:pPr indent="-571500" marL="571500">
              <a:buFont typeface="+mj-lt"/>
              <a:buAutoNum type="romanLcPeriod"/>
            </a:pPr>
            <a:r>
              <a:rPr dirty="0" lang="en-US" smtClean="0"/>
              <a:t>Effector</a:t>
            </a:r>
          </a:p>
          <a:p>
            <a:pPr indent="-571500" marL="571500">
              <a:buFont typeface="+mj-lt"/>
              <a:buAutoNum type="romanLcPeriod"/>
            </a:pPr>
            <a:endParaRPr dirty="0" lang="en-US" smtClean="0"/>
          </a:p>
          <a:p>
            <a:endParaRPr dirty="0" lang="en-US"/>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742" name="Title 1"/>
          <p:cNvSpPr>
            <a:spLocks noGrp="1"/>
          </p:cNvSpPr>
          <p:nvPr>
            <p:ph type="title"/>
          </p:nvPr>
        </p:nvSpPr>
        <p:spPr/>
        <p:txBody>
          <a:bodyPr/>
          <a:p>
            <a:r>
              <a:rPr dirty="0" lang="en-US" smtClean="0"/>
              <a:t>Sensitization </a:t>
            </a:r>
            <a:endParaRPr dirty="0" lang="en-US"/>
          </a:p>
        </p:txBody>
      </p:sp>
      <p:sp>
        <p:nvSpPr>
          <p:cNvPr id="1048743" name="Content Placeholder 2"/>
          <p:cNvSpPr>
            <a:spLocks noGrp="1"/>
          </p:cNvSpPr>
          <p:nvPr>
            <p:ph idx="1"/>
          </p:nvPr>
        </p:nvSpPr>
        <p:spPr/>
        <p:txBody>
          <a:bodyPr>
            <a:normAutofit fontScale="87500" lnSpcReduction="20000"/>
          </a:bodyPr>
          <a:p>
            <a:r>
              <a:rPr dirty="0" lang="en-US" smtClean="0"/>
              <a:t>Occurs in first encounter with an antigen</a:t>
            </a:r>
          </a:p>
          <a:p>
            <a:r>
              <a:rPr dirty="0" lang="en-US" smtClean="0"/>
              <a:t>B cells internalizes the allergen, process and present it to the CD4 cells (Helper T cell)</a:t>
            </a:r>
          </a:p>
          <a:p>
            <a:r>
              <a:rPr dirty="0" lang="en-US" smtClean="0"/>
              <a:t>T helper cell secrets interleukin iv (IL4) which activates humoral response</a:t>
            </a:r>
          </a:p>
          <a:p>
            <a:r>
              <a:rPr dirty="0" lang="en-US" smtClean="0"/>
              <a:t>IL4 makes B cells to go clonal expansion and differentiation making it to switch from Ig M to Ig E</a:t>
            </a:r>
          </a:p>
          <a:p>
            <a:r>
              <a:rPr dirty="0" lang="en-US" smtClean="0"/>
              <a:t>Ig E then binds to Mast cells and basophils</a:t>
            </a:r>
          </a:p>
          <a:p>
            <a:r>
              <a:rPr dirty="0" lang="en-US" smtClean="0"/>
              <a:t>Sensitization then occurs when Ig E is bound to basophils and mast cells</a:t>
            </a:r>
          </a:p>
          <a:p>
            <a:r>
              <a:rPr dirty="0" lang="en-US" smtClean="0"/>
              <a:t>It affects susceptible individuals</a:t>
            </a:r>
          </a:p>
          <a:p>
            <a:endParaRPr dirty="0" lang="en-US"/>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744" name="Title 1"/>
          <p:cNvSpPr>
            <a:spLocks noGrp="1"/>
          </p:cNvSpPr>
          <p:nvPr>
            <p:ph type="title"/>
          </p:nvPr>
        </p:nvSpPr>
        <p:spPr/>
        <p:txBody>
          <a:bodyPr/>
          <a:p>
            <a:r>
              <a:rPr dirty="0" lang="en-US" smtClean="0"/>
              <a:t>Activation</a:t>
            </a:r>
            <a:endParaRPr dirty="0" lang="en-US"/>
          </a:p>
        </p:txBody>
      </p:sp>
      <p:sp>
        <p:nvSpPr>
          <p:cNvPr id="1048745" name="Content Placeholder 2"/>
          <p:cNvSpPr>
            <a:spLocks noGrp="1"/>
          </p:cNvSpPr>
          <p:nvPr>
            <p:ph idx="1"/>
          </p:nvPr>
        </p:nvSpPr>
        <p:spPr/>
        <p:txBody>
          <a:bodyPr/>
          <a:p>
            <a:r>
              <a:rPr dirty="0" lang="en-US" smtClean="0"/>
              <a:t>Second exposure to the same antigen/ allergen</a:t>
            </a:r>
          </a:p>
          <a:p>
            <a:r>
              <a:rPr dirty="0" lang="en-US" smtClean="0"/>
              <a:t>The allergen does not bind to the B cell but binds to FC</a:t>
            </a:r>
            <a:r>
              <a:rPr dirty="0" i="1" lang="en-US" smtClean="0"/>
              <a:t>E</a:t>
            </a:r>
            <a:r>
              <a:rPr dirty="0" lang="en-US"/>
              <a:t> </a:t>
            </a:r>
            <a:r>
              <a:rPr dirty="0" lang="en-US" smtClean="0"/>
              <a:t>receptor on mast cells and basophils</a:t>
            </a:r>
          </a:p>
          <a:p>
            <a:r>
              <a:rPr dirty="0" lang="en-US" smtClean="0"/>
              <a:t>It cross links two Ig E </a:t>
            </a:r>
          </a:p>
          <a:p>
            <a:r>
              <a:rPr dirty="0" lang="en-US" smtClean="0"/>
              <a:t>The cell is activated and begins to synthesize leukotrienes C4 and D4</a:t>
            </a:r>
            <a:endParaRPr dirty="0" lang="en-US"/>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746" name="Title 1"/>
          <p:cNvSpPr>
            <a:spLocks noGrp="1"/>
          </p:cNvSpPr>
          <p:nvPr>
            <p:ph type="title"/>
          </p:nvPr>
        </p:nvSpPr>
        <p:spPr/>
        <p:txBody>
          <a:bodyPr/>
          <a:p>
            <a:r>
              <a:rPr dirty="0" lang="en-US" smtClean="0"/>
              <a:t>Effector phase</a:t>
            </a:r>
            <a:endParaRPr dirty="0" lang="en-US"/>
          </a:p>
        </p:txBody>
      </p:sp>
      <p:sp>
        <p:nvSpPr>
          <p:cNvPr id="1048747" name="Content Placeholder 2"/>
          <p:cNvSpPr>
            <a:spLocks noGrp="1"/>
          </p:cNvSpPr>
          <p:nvPr>
            <p:ph idx="1"/>
          </p:nvPr>
        </p:nvSpPr>
        <p:spPr/>
        <p:txBody>
          <a:bodyPr>
            <a:normAutofit fontScale="85000" lnSpcReduction="20000"/>
          </a:bodyPr>
          <a:p>
            <a:r>
              <a:rPr dirty="0" lang="en-US" smtClean="0"/>
              <a:t>Future exposure to the same antigen </a:t>
            </a:r>
          </a:p>
          <a:p>
            <a:r>
              <a:rPr dirty="0" lang="en-US" smtClean="0"/>
              <a:t>Mast cells and basophils undergo degranulation</a:t>
            </a:r>
          </a:p>
          <a:p>
            <a:r>
              <a:rPr dirty="0" lang="en-US" smtClean="0"/>
              <a:t>Preformed and newly formed substances are produced, </a:t>
            </a:r>
            <a:r>
              <a:rPr dirty="0" lang="en-US" err="1" smtClean="0"/>
              <a:t>eg</a:t>
            </a:r>
            <a:r>
              <a:rPr dirty="0" lang="en-US" smtClean="0"/>
              <a:t> histamine, leukotrienes, serotonin and heparin</a:t>
            </a:r>
          </a:p>
          <a:p>
            <a:r>
              <a:rPr dirty="0" lang="en-US" smtClean="0"/>
              <a:t>This causes, vasodilatation, reduced BP, constriction of smooth muscles (bronchus), vascular permeability- edema, stimulation of goblet cells increased secretion of mucous</a:t>
            </a:r>
          </a:p>
          <a:p>
            <a:r>
              <a:rPr dirty="0" lang="en-US" smtClean="0"/>
              <a:t>Death can occur in 10 minutes</a:t>
            </a:r>
          </a:p>
          <a:p>
            <a:r>
              <a:rPr dirty="0" lang="en-US" smtClean="0"/>
              <a:t>Allergens include, proteins, drugs, foods, insect products, plants pollen, fur/ hair, dust mold spores </a:t>
            </a:r>
            <a:r>
              <a:rPr dirty="0" lang="en-US" err="1" smtClean="0"/>
              <a:t>etc</a:t>
            </a:r>
            <a:r>
              <a:rPr dirty="0" lang="en-US" smtClean="0"/>
              <a:t>  </a:t>
            </a:r>
          </a:p>
          <a:p>
            <a:endParaRPr dirty="0" lang="en-US" smtClean="0"/>
          </a:p>
          <a:p>
            <a:endParaRPr dirty="0" lang="en-US"/>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748" name="Title 1"/>
          <p:cNvSpPr>
            <a:spLocks noGrp="1"/>
          </p:cNvSpPr>
          <p:nvPr>
            <p:ph type="title"/>
          </p:nvPr>
        </p:nvSpPr>
        <p:spPr/>
        <p:txBody>
          <a:bodyPr/>
          <a:p>
            <a:r>
              <a:rPr dirty="0" lang="en-US" smtClean="0"/>
              <a:t>Prevention </a:t>
            </a:r>
            <a:endParaRPr dirty="0" lang="en-US"/>
          </a:p>
        </p:txBody>
      </p:sp>
      <p:sp>
        <p:nvSpPr>
          <p:cNvPr id="1048749" name="Content Placeholder 2"/>
          <p:cNvSpPr>
            <a:spLocks noGrp="1"/>
          </p:cNvSpPr>
          <p:nvPr>
            <p:ph idx="1"/>
          </p:nvPr>
        </p:nvSpPr>
        <p:spPr/>
        <p:txBody>
          <a:bodyPr>
            <a:normAutofit fontScale="85000" lnSpcReduction="10000"/>
          </a:bodyPr>
          <a:p>
            <a:r>
              <a:rPr dirty="0" lang="en-US" smtClean="0"/>
              <a:t>Identify the allergen</a:t>
            </a:r>
          </a:p>
          <a:p>
            <a:r>
              <a:rPr dirty="0" lang="en-US" smtClean="0"/>
              <a:t>Avoid the allergen</a:t>
            </a:r>
          </a:p>
          <a:p>
            <a:r>
              <a:rPr dirty="0" lang="en-US" smtClean="0"/>
              <a:t>Use of drugs</a:t>
            </a:r>
          </a:p>
          <a:p>
            <a:pPr>
              <a:buFont typeface="Wingdings" panose="05000000000000000000" pitchFamily="2" charset="2"/>
              <a:buChar char="ü"/>
            </a:pPr>
            <a:r>
              <a:rPr dirty="0" lang="en-US" smtClean="0"/>
              <a:t>Antihistamine- block histamine receptors</a:t>
            </a:r>
          </a:p>
          <a:p>
            <a:pPr>
              <a:buFont typeface="Wingdings" panose="05000000000000000000" pitchFamily="2" charset="2"/>
              <a:buChar char="ü"/>
            </a:pPr>
            <a:r>
              <a:rPr dirty="0" lang="en-US" smtClean="0"/>
              <a:t>Cromoglycate based drugs- destabilizes the mast cells</a:t>
            </a:r>
          </a:p>
          <a:p>
            <a:pPr>
              <a:buFont typeface="Wingdings" panose="05000000000000000000" pitchFamily="2" charset="2"/>
              <a:buChar char="ü"/>
            </a:pPr>
            <a:r>
              <a:rPr dirty="0" lang="en-US" smtClean="0"/>
              <a:t>Catecholamine- adrenaline (stimulates autonomic nerve action) for penicillin allergy.</a:t>
            </a:r>
          </a:p>
          <a:p>
            <a:r>
              <a:rPr dirty="0" lang="en-US" smtClean="0"/>
              <a:t>Desensitization- giving a small dose of the antigen to an individual to switch Ig E to Ig G.</a:t>
            </a:r>
            <a:endParaRPr dirty="0" lang="en-US"/>
          </a:p>
        </p:txBody>
      </p: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750" name="Title 1"/>
          <p:cNvSpPr>
            <a:spLocks noGrp="1"/>
          </p:cNvSpPr>
          <p:nvPr>
            <p:ph type="title"/>
          </p:nvPr>
        </p:nvSpPr>
        <p:spPr/>
        <p:txBody>
          <a:bodyPr/>
          <a:p>
            <a:r>
              <a:rPr dirty="0" lang="en-US" smtClean="0"/>
              <a:t>5.Poisoning </a:t>
            </a:r>
            <a:endParaRPr dirty="0" lang="en-US"/>
          </a:p>
        </p:txBody>
      </p:sp>
      <p:sp>
        <p:nvSpPr>
          <p:cNvPr id="1048751" name="Content Placeholder 2"/>
          <p:cNvSpPr>
            <a:spLocks noGrp="1"/>
          </p:cNvSpPr>
          <p:nvPr>
            <p:ph idx="1"/>
          </p:nvPr>
        </p:nvSpPr>
        <p:spPr/>
        <p:txBody>
          <a:bodyPr/>
          <a:p>
            <a:r>
              <a:rPr dirty="0" lang="en-US" smtClean="0"/>
              <a:t>Organophosphate poisoning (OPP)</a:t>
            </a:r>
          </a:p>
          <a:p>
            <a:r>
              <a:rPr dirty="0" lang="en-US" smtClean="0"/>
              <a:t>They are compounds used in both domestic and industrial use </a:t>
            </a:r>
            <a:r>
              <a:rPr dirty="0" lang="en-US" err="1" smtClean="0"/>
              <a:t>eg</a:t>
            </a:r>
            <a:r>
              <a:rPr dirty="0" lang="en-US" smtClean="0"/>
              <a:t> insecticides, pesticides, herbicides, anthelminthic, nerge gases</a:t>
            </a:r>
          </a:p>
          <a:p>
            <a:r>
              <a:rPr dirty="0" lang="en-US" smtClean="0"/>
              <a:t>Suicidal attempts occurs via  exposure intentionally or unintentionally</a:t>
            </a:r>
          </a:p>
          <a:p>
            <a:endParaRPr dirty="0" lang="en-US"/>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752" name="Title 1"/>
          <p:cNvSpPr>
            <a:spLocks noGrp="1"/>
          </p:cNvSpPr>
          <p:nvPr>
            <p:ph type="title"/>
          </p:nvPr>
        </p:nvSpPr>
        <p:spPr/>
        <p:txBody>
          <a:bodyPr/>
          <a:p>
            <a:r>
              <a:rPr dirty="0" lang="en-US" smtClean="0"/>
              <a:t>Pathophysiology </a:t>
            </a:r>
            <a:endParaRPr dirty="0" lang="en-US"/>
          </a:p>
        </p:txBody>
      </p:sp>
      <p:sp>
        <p:nvSpPr>
          <p:cNvPr id="1048753" name="Content Placeholder 2"/>
          <p:cNvSpPr>
            <a:spLocks noGrp="1"/>
          </p:cNvSpPr>
          <p:nvPr>
            <p:ph idx="1"/>
          </p:nvPr>
        </p:nvSpPr>
        <p:spPr/>
        <p:txBody>
          <a:bodyPr/>
          <a:p>
            <a:r>
              <a:rPr dirty="0" lang="en-US" smtClean="0"/>
              <a:t>The phosphate compounds can be absorbed into the body by ingestion, injection, inhalation or cutenously. </a:t>
            </a:r>
          </a:p>
          <a:p>
            <a:r>
              <a:rPr dirty="0" lang="en-US" smtClean="0"/>
              <a:t>They then inhibit acetylcholinesterase</a:t>
            </a:r>
          </a:p>
          <a:p>
            <a:r>
              <a:rPr dirty="0" lang="en-US" smtClean="0"/>
              <a:t>Acetylcholine (neurotransmitter) is then degraded hence no transmission of impulses</a:t>
            </a:r>
            <a:endParaRPr dirty="0" lang="en-US"/>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610" name="Title 1"/>
          <p:cNvSpPr>
            <a:spLocks noGrp="1"/>
          </p:cNvSpPr>
          <p:nvPr>
            <p:ph type="title"/>
          </p:nvPr>
        </p:nvSpPr>
        <p:spPr/>
        <p:txBody>
          <a:bodyPr/>
          <a:p>
            <a:r>
              <a:rPr b="1" dirty="0" lang="en-GB" smtClean="0"/>
              <a:t>Definitions con’…</a:t>
            </a:r>
            <a:endParaRPr b="1" dirty="0" lang="en-GB"/>
          </a:p>
        </p:txBody>
      </p:sp>
      <p:sp>
        <p:nvSpPr>
          <p:cNvPr id="1048611" name="Content Placeholder 2"/>
          <p:cNvSpPr>
            <a:spLocks noGrp="1"/>
          </p:cNvSpPr>
          <p:nvPr>
            <p:ph idx="1"/>
          </p:nvPr>
        </p:nvSpPr>
        <p:spPr/>
        <p:txBody>
          <a:bodyPr>
            <a:normAutofit fontScale="87500" lnSpcReduction="10000"/>
          </a:bodyPr>
          <a:p>
            <a:pPr algn="just"/>
            <a:r>
              <a:rPr b="1" dirty="0" lang="en-GB" smtClean="0">
                <a:latin typeface="Times New Roman" pitchFamily="18" charset="0"/>
                <a:cs typeface="Times New Roman" pitchFamily="18" charset="0"/>
              </a:rPr>
              <a:t>Triage-</a:t>
            </a:r>
            <a:r>
              <a:rPr dirty="0" lang="en-GB">
                <a:latin typeface="Times New Roman" pitchFamily="18" charset="0"/>
                <a:cs typeface="Times New Roman" pitchFamily="18" charset="0"/>
              </a:rPr>
              <a:t>The word </a:t>
            </a:r>
            <a:r>
              <a:rPr b="1" dirty="0" lang="en-GB">
                <a:latin typeface="Times New Roman" pitchFamily="18" charset="0"/>
                <a:cs typeface="Times New Roman" pitchFamily="18" charset="0"/>
              </a:rPr>
              <a:t>triage comes from the French word </a:t>
            </a:r>
            <a:r>
              <a:rPr b="1" dirty="0" i="1" lang="en-GB" err="1">
                <a:latin typeface="Times New Roman" pitchFamily="18" charset="0"/>
                <a:cs typeface="Times New Roman" pitchFamily="18" charset="0"/>
              </a:rPr>
              <a:t>trier</a:t>
            </a:r>
            <a:r>
              <a:rPr b="1" dirty="0" i="1" lang="en-GB">
                <a:latin typeface="Times New Roman" pitchFamily="18" charset="0"/>
                <a:cs typeface="Times New Roman" pitchFamily="18" charset="0"/>
              </a:rPr>
              <a:t>, meaning “</a:t>
            </a:r>
            <a:r>
              <a:rPr b="1" dirty="0" i="1" lang="en-GB" smtClean="0">
                <a:latin typeface="Times New Roman" pitchFamily="18" charset="0"/>
                <a:cs typeface="Times New Roman" pitchFamily="18" charset="0"/>
              </a:rPr>
              <a:t>to </a:t>
            </a:r>
            <a:r>
              <a:rPr dirty="0" lang="en-GB" smtClean="0">
                <a:latin typeface="Times New Roman" pitchFamily="18" charset="0"/>
                <a:cs typeface="Times New Roman" pitchFamily="18" charset="0"/>
              </a:rPr>
              <a:t>sort</a:t>
            </a:r>
            <a:r>
              <a:rPr dirty="0" lang="en-GB">
                <a:latin typeface="Times New Roman" pitchFamily="18" charset="0"/>
                <a:cs typeface="Times New Roman" pitchFamily="18" charset="0"/>
              </a:rPr>
              <a:t>.” </a:t>
            </a:r>
            <a:r>
              <a:rPr dirty="0" lang="en-GB" smtClean="0">
                <a:latin typeface="Times New Roman" pitchFamily="18" charset="0"/>
                <a:cs typeface="Times New Roman" pitchFamily="18" charset="0"/>
              </a:rPr>
              <a:t> Routinely, triage is used to </a:t>
            </a:r>
            <a:r>
              <a:rPr b="1" dirty="0" lang="en-GB" smtClean="0">
                <a:latin typeface="Times New Roman" pitchFamily="18" charset="0"/>
                <a:cs typeface="Times New Roman" pitchFamily="18" charset="0"/>
              </a:rPr>
              <a:t>sort patients</a:t>
            </a:r>
            <a:r>
              <a:rPr dirty="0" lang="en-GB" smtClean="0">
                <a:latin typeface="Times New Roman" pitchFamily="18" charset="0"/>
                <a:cs typeface="Times New Roman" pitchFamily="18" charset="0"/>
              </a:rPr>
              <a:t> in </a:t>
            </a:r>
            <a:r>
              <a:rPr dirty="0" lang="en-GB">
                <a:latin typeface="Times New Roman" pitchFamily="18" charset="0"/>
                <a:cs typeface="Times New Roman" pitchFamily="18" charset="0"/>
              </a:rPr>
              <a:t>the </a:t>
            </a:r>
            <a:r>
              <a:rPr dirty="0" lang="en-GB" smtClean="0">
                <a:latin typeface="Times New Roman" pitchFamily="18" charset="0"/>
                <a:cs typeface="Times New Roman" pitchFamily="18" charset="0"/>
              </a:rPr>
              <a:t>Emergency Department into </a:t>
            </a:r>
            <a:r>
              <a:rPr b="1" dirty="0" lang="en-GB">
                <a:latin typeface="Times New Roman" pitchFamily="18" charset="0"/>
                <a:cs typeface="Times New Roman" pitchFamily="18" charset="0"/>
              </a:rPr>
              <a:t>groups</a:t>
            </a:r>
            <a:r>
              <a:rPr dirty="0" lang="en-GB">
                <a:latin typeface="Times New Roman" pitchFamily="18" charset="0"/>
                <a:cs typeface="Times New Roman" pitchFamily="18" charset="0"/>
              </a:rPr>
              <a:t> based on the</a:t>
            </a:r>
            <a:r>
              <a:rPr b="1" dirty="0" lang="en-GB">
                <a:latin typeface="Times New Roman" pitchFamily="18" charset="0"/>
                <a:cs typeface="Times New Roman" pitchFamily="18" charset="0"/>
              </a:rPr>
              <a:t> severity</a:t>
            </a:r>
            <a:r>
              <a:rPr dirty="0" lang="en-GB">
                <a:latin typeface="Times New Roman" pitchFamily="18" charset="0"/>
                <a:cs typeface="Times New Roman" pitchFamily="18" charset="0"/>
              </a:rPr>
              <a:t> of their health problems and </a:t>
            </a:r>
            <a:r>
              <a:rPr dirty="0" lang="en-GB" smtClean="0">
                <a:latin typeface="Times New Roman" pitchFamily="18" charset="0"/>
                <a:cs typeface="Times New Roman" pitchFamily="18" charset="0"/>
              </a:rPr>
              <a:t>the </a:t>
            </a:r>
            <a:r>
              <a:rPr b="1" dirty="0" lang="en-GB" smtClean="0">
                <a:latin typeface="Times New Roman" pitchFamily="18" charset="0"/>
                <a:cs typeface="Times New Roman" pitchFamily="18" charset="0"/>
              </a:rPr>
              <a:t>immediacy</a:t>
            </a:r>
            <a:r>
              <a:rPr dirty="0" lang="en-GB" smtClean="0">
                <a:latin typeface="Times New Roman" pitchFamily="18" charset="0"/>
                <a:cs typeface="Times New Roman" pitchFamily="18" charset="0"/>
              </a:rPr>
              <a:t> </a:t>
            </a:r>
            <a:r>
              <a:rPr dirty="0" lang="en-GB">
                <a:latin typeface="Times New Roman" pitchFamily="18" charset="0"/>
                <a:cs typeface="Times New Roman" pitchFamily="18" charset="0"/>
              </a:rPr>
              <a:t>with which these problems must be </a:t>
            </a:r>
            <a:r>
              <a:rPr dirty="0" lang="en-GB" smtClean="0">
                <a:latin typeface="Times New Roman" pitchFamily="18" charset="0"/>
                <a:cs typeface="Times New Roman" pitchFamily="18" charset="0"/>
              </a:rPr>
              <a:t>treated or managed. </a:t>
            </a:r>
          </a:p>
          <a:p>
            <a:pPr algn="just"/>
            <a:r>
              <a:rPr b="1" dirty="0" lang="en-GB" smtClean="0"/>
              <a:t>Triage systems- </a:t>
            </a:r>
            <a:r>
              <a:rPr dirty="0" lang="en-GB" smtClean="0"/>
              <a:t>Assessment is hierarchical based on the potential for loss of life; and has  four basic categories: emergent, urgent, non-urgent and fast tract</a:t>
            </a:r>
          </a:p>
          <a:p>
            <a:pPr algn="just"/>
            <a:endParaRPr dirty="0" lang="en-GB">
              <a:latin typeface="Times New Roman" pitchFamily="18" charset="0"/>
              <a:cs typeface="Times New Roman" pitchFamily="18" charset="0"/>
            </a:endParaRPr>
          </a:p>
        </p:txBody>
      </p:sp>
    </p:spTree>
  </p:cSld>
  <p:clrMapOvr>
    <a:masterClrMapping/>
  </p:clrMapOvr>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754" name="Title 1"/>
          <p:cNvSpPr>
            <a:spLocks noGrp="1"/>
          </p:cNvSpPr>
          <p:nvPr>
            <p:ph type="title"/>
          </p:nvPr>
        </p:nvSpPr>
        <p:spPr/>
        <p:txBody>
          <a:bodyPr/>
          <a:p>
            <a:r>
              <a:rPr dirty="0" lang="en-US" smtClean="0"/>
              <a:t>Clinical presentation</a:t>
            </a:r>
            <a:endParaRPr dirty="0" lang="en-US"/>
          </a:p>
        </p:txBody>
      </p:sp>
      <p:sp>
        <p:nvSpPr>
          <p:cNvPr id="1048755" name="Content Placeholder 2"/>
          <p:cNvSpPr>
            <a:spLocks noGrp="1"/>
          </p:cNvSpPr>
          <p:nvPr>
            <p:ph idx="1"/>
          </p:nvPr>
        </p:nvSpPr>
        <p:spPr/>
        <p:txBody>
          <a:bodyPr/>
          <a:p>
            <a:r>
              <a:rPr dirty="0" lang="en-US" smtClean="0"/>
              <a:t>Signs and symptoms can be divided into three categories as follows;</a:t>
            </a:r>
          </a:p>
          <a:p>
            <a:pPr indent="-514350" marL="596646">
              <a:buAutoNum type="arabicPeriod"/>
            </a:pPr>
            <a:r>
              <a:rPr dirty="0" lang="en-US" smtClean="0"/>
              <a:t>Muscarinic effects</a:t>
            </a:r>
          </a:p>
          <a:p>
            <a:pPr indent="-514350" marL="596646">
              <a:buAutoNum type="arabicPeriod"/>
            </a:pPr>
            <a:r>
              <a:rPr dirty="0" lang="en-US" smtClean="0"/>
              <a:t>Nicotinic effects</a:t>
            </a:r>
          </a:p>
          <a:p>
            <a:pPr indent="-514350" marL="596646">
              <a:buAutoNum type="arabicPeriod"/>
            </a:pPr>
            <a:r>
              <a:rPr dirty="0" lang="en-US" smtClean="0"/>
              <a:t>CNS effects</a:t>
            </a:r>
          </a:p>
          <a:p>
            <a:pPr indent="0" marL="82296">
              <a:buNone/>
            </a:pPr>
            <a:endParaRPr dirty="0" lang="en-US"/>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756" name="Title 1"/>
          <p:cNvSpPr>
            <a:spLocks noGrp="1"/>
          </p:cNvSpPr>
          <p:nvPr>
            <p:ph type="title"/>
          </p:nvPr>
        </p:nvSpPr>
        <p:spPr/>
        <p:txBody>
          <a:bodyPr/>
          <a:p>
            <a:r>
              <a:rPr dirty="0" lang="en-US" smtClean="0"/>
              <a:t>Muscarinic Effects</a:t>
            </a:r>
            <a:endParaRPr dirty="0" lang="en-US"/>
          </a:p>
        </p:txBody>
      </p:sp>
      <p:sp>
        <p:nvSpPr>
          <p:cNvPr id="1048757" name="Content Placeholder 2"/>
          <p:cNvSpPr>
            <a:spLocks noGrp="1"/>
          </p:cNvSpPr>
          <p:nvPr>
            <p:ph idx="1"/>
          </p:nvPr>
        </p:nvSpPr>
        <p:spPr/>
        <p:txBody>
          <a:bodyPr/>
          <a:p>
            <a:r>
              <a:rPr dirty="0" lang="en-US" smtClean="0"/>
              <a:t>Salivation</a:t>
            </a:r>
          </a:p>
          <a:p>
            <a:r>
              <a:rPr dirty="0" lang="en-US" smtClean="0"/>
              <a:t>Lacrimation</a:t>
            </a:r>
          </a:p>
          <a:p>
            <a:r>
              <a:rPr dirty="0" lang="en-US" smtClean="0"/>
              <a:t>Urination</a:t>
            </a:r>
          </a:p>
          <a:p>
            <a:r>
              <a:rPr dirty="0" lang="en-US" smtClean="0"/>
              <a:t>Defecation</a:t>
            </a:r>
          </a:p>
          <a:p>
            <a:r>
              <a:rPr dirty="0" lang="en-US" smtClean="0"/>
              <a:t>GIT symptoms; emesis, </a:t>
            </a:r>
          </a:p>
          <a:p>
            <a:r>
              <a:rPr dirty="0" lang="en-US" smtClean="0"/>
              <a:t>Diaphoresis</a:t>
            </a:r>
          </a:p>
          <a:p>
            <a:r>
              <a:rPr dirty="0" lang="en-US" err="1" smtClean="0"/>
              <a:t>Meosis</a:t>
            </a:r>
            <a:endParaRPr dirty="0" lang="en-US" smtClean="0"/>
          </a:p>
          <a:p>
            <a:r>
              <a:rPr dirty="0" lang="en-US" smtClean="0"/>
              <a:t>Bronchospasm</a:t>
            </a:r>
          </a:p>
          <a:p>
            <a:endParaRPr dirty="0" lang="en-US"/>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758" name="Title 1"/>
          <p:cNvSpPr>
            <a:spLocks noGrp="1"/>
          </p:cNvSpPr>
          <p:nvPr>
            <p:ph type="title"/>
          </p:nvPr>
        </p:nvSpPr>
        <p:spPr/>
        <p:txBody>
          <a:bodyPr/>
          <a:p>
            <a:r>
              <a:rPr dirty="0" lang="en-US" smtClean="0"/>
              <a:t>Nicotinic Effects</a:t>
            </a:r>
            <a:endParaRPr dirty="0" lang="en-US"/>
          </a:p>
        </p:txBody>
      </p:sp>
      <p:sp>
        <p:nvSpPr>
          <p:cNvPr id="1048759" name="Content Placeholder 2"/>
          <p:cNvSpPr>
            <a:spLocks noGrp="1"/>
          </p:cNvSpPr>
          <p:nvPr>
            <p:ph idx="1"/>
          </p:nvPr>
        </p:nvSpPr>
        <p:spPr/>
        <p:txBody>
          <a:bodyPr/>
          <a:p>
            <a:r>
              <a:rPr dirty="0" lang="en-US" smtClean="0"/>
              <a:t>Muscle cramping</a:t>
            </a:r>
          </a:p>
          <a:p>
            <a:r>
              <a:rPr dirty="0" lang="en-US" smtClean="0"/>
              <a:t>Muscle weakness</a:t>
            </a:r>
          </a:p>
          <a:p>
            <a:r>
              <a:rPr dirty="0" lang="en-US" smtClean="0"/>
              <a:t>Muscle fasciculation; brief involuntary, spontaneous muscle contractions</a:t>
            </a:r>
            <a:endParaRPr dirty="0" lang="en-US"/>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766" name="Title 1"/>
          <p:cNvSpPr>
            <a:spLocks noGrp="1"/>
          </p:cNvSpPr>
          <p:nvPr>
            <p:ph type="title"/>
          </p:nvPr>
        </p:nvSpPr>
        <p:spPr/>
        <p:txBody>
          <a:bodyPr/>
          <a:p>
            <a:r>
              <a:rPr dirty="0" lang="en-US" smtClean="0"/>
              <a:t>CNS Effects</a:t>
            </a:r>
            <a:endParaRPr dirty="0" lang="en-US"/>
          </a:p>
        </p:txBody>
      </p:sp>
      <p:sp>
        <p:nvSpPr>
          <p:cNvPr id="1048767" name="Content Placeholder 2"/>
          <p:cNvSpPr>
            <a:spLocks noGrp="1"/>
          </p:cNvSpPr>
          <p:nvPr>
            <p:ph sz="half" idx="1"/>
          </p:nvPr>
        </p:nvSpPr>
        <p:spPr/>
        <p:txBody>
          <a:bodyPr/>
          <a:p>
            <a:r>
              <a:rPr dirty="0" lang="en-US" smtClean="0"/>
              <a:t>Confusion</a:t>
            </a:r>
          </a:p>
          <a:p>
            <a:r>
              <a:rPr dirty="0" lang="en-US" smtClean="0"/>
              <a:t>Impaired memory</a:t>
            </a:r>
          </a:p>
          <a:p>
            <a:r>
              <a:rPr dirty="0" lang="en-US" smtClean="0"/>
              <a:t>Psychosis</a:t>
            </a:r>
          </a:p>
          <a:p>
            <a:r>
              <a:rPr dirty="0" lang="en-US" smtClean="0"/>
              <a:t>Restlessness</a:t>
            </a:r>
          </a:p>
          <a:p>
            <a:r>
              <a:rPr dirty="0" lang="en-US" smtClean="0"/>
              <a:t>Tremors</a:t>
            </a:r>
          </a:p>
          <a:p>
            <a:r>
              <a:rPr dirty="0" lang="en-US" smtClean="0"/>
              <a:t>paralysis</a:t>
            </a:r>
          </a:p>
          <a:p>
            <a:r>
              <a:rPr dirty="0" lang="en-US" smtClean="0"/>
              <a:t>coma</a:t>
            </a:r>
            <a:endParaRPr dirty="0" lang="en-US"/>
          </a:p>
        </p:txBody>
      </p:sp>
      <p:sp>
        <p:nvSpPr>
          <p:cNvPr id="1048768" name="Content Placeholder 3"/>
          <p:cNvSpPr>
            <a:spLocks noGrp="1"/>
          </p:cNvSpPr>
          <p:nvPr>
            <p:ph sz="half" idx="2"/>
          </p:nvPr>
        </p:nvSpPr>
        <p:spPr/>
        <p:txBody>
          <a:bodyPr/>
          <a:p>
            <a:pPr indent="0" marL="82296">
              <a:buNone/>
            </a:pPr>
            <a:r>
              <a:rPr dirty="0" lang="en-US" smtClean="0"/>
              <a:t>       </a:t>
            </a:r>
            <a:r>
              <a:rPr b="1" dirty="0" lang="en-US" smtClean="0"/>
              <a:t>Vital signs</a:t>
            </a:r>
          </a:p>
          <a:p>
            <a:r>
              <a:rPr dirty="0" lang="en-US" smtClean="0"/>
              <a:t>Depressed respiration</a:t>
            </a:r>
          </a:p>
          <a:p>
            <a:r>
              <a:rPr dirty="0" lang="en-US" smtClean="0"/>
              <a:t>Bradycardia</a:t>
            </a:r>
          </a:p>
          <a:p>
            <a:r>
              <a:rPr dirty="0" lang="en-US" smtClean="0"/>
              <a:t>Hypotension</a:t>
            </a:r>
          </a:p>
          <a:p>
            <a:r>
              <a:rPr dirty="0" lang="en-US" smtClean="0"/>
              <a:t>Tachycardia</a:t>
            </a:r>
          </a:p>
          <a:p>
            <a:r>
              <a:rPr dirty="0" lang="en-US" err="1" smtClean="0"/>
              <a:t>Tarchypnoea</a:t>
            </a:r>
            <a:endParaRPr dirty="0" lang="en-US" smtClean="0"/>
          </a:p>
          <a:p>
            <a:r>
              <a:rPr dirty="0" lang="en-US" smtClean="0"/>
              <a:t>Hypoxia</a:t>
            </a:r>
          </a:p>
          <a:p>
            <a:pPr indent="0" marL="82296">
              <a:buNone/>
            </a:pPr>
            <a:endParaRPr dirty="0" lang="en-US"/>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769" name="Title 1"/>
          <p:cNvSpPr>
            <a:spLocks noGrp="1"/>
          </p:cNvSpPr>
          <p:nvPr>
            <p:ph type="title"/>
          </p:nvPr>
        </p:nvSpPr>
        <p:spPr/>
        <p:txBody>
          <a:bodyPr/>
          <a:p>
            <a:r>
              <a:rPr dirty="0" lang="en-US" smtClean="0"/>
              <a:t>Management of OPP</a:t>
            </a:r>
            <a:endParaRPr dirty="0" lang="en-US"/>
          </a:p>
        </p:txBody>
      </p:sp>
      <p:sp>
        <p:nvSpPr>
          <p:cNvPr id="1048770" name="Content Placeholder 2"/>
          <p:cNvSpPr>
            <a:spLocks noGrp="1"/>
          </p:cNvSpPr>
          <p:nvPr>
            <p:ph idx="1"/>
          </p:nvPr>
        </p:nvSpPr>
        <p:spPr/>
        <p:txBody>
          <a:bodyPr>
            <a:normAutofit lnSpcReduction="10000"/>
          </a:bodyPr>
          <a:p>
            <a:pPr indent="0" marL="82296">
              <a:buNone/>
            </a:pPr>
            <a:r>
              <a:rPr b="1" dirty="0" lang="en-US" smtClean="0"/>
              <a:t>AIMS</a:t>
            </a:r>
          </a:p>
          <a:p>
            <a:pPr>
              <a:buFont typeface="Wingdings" panose="05000000000000000000" pitchFamily="2" charset="2"/>
              <a:buChar char="Ø"/>
            </a:pPr>
            <a:r>
              <a:rPr dirty="0" lang="en-US" smtClean="0"/>
              <a:t> Identify the poison</a:t>
            </a:r>
          </a:p>
          <a:p>
            <a:pPr>
              <a:buFont typeface="Wingdings" panose="05000000000000000000" pitchFamily="2" charset="2"/>
              <a:buChar char="Ø"/>
            </a:pPr>
            <a:r>
              <a:rPr dirty="0" lang="en-US" smtClean="0"/>
              <a:t>Proper airway and oxygenation</a:t>
            </a:r>
          </a:p>
          <a:p>
            <a:pPr>
              <a:buFont typeface="Wingdings" panose="05000000000000000000" pitchFamily="2" charset="2"/>
              <a:buChar char="Ø"/>
            </a:pPr>
            <a:r>
              <a:rPr dirty="0" lang="en-US" smtClean="0"/>
              <a:t>Administer antidote</a:t>
            </a:r>
          </a:p>
          <a:p>
            <a:pPr>
              <a:buFont typeface="Wingdings" panose="05000000000000000000" pitchFamily="2" charset="2"/>
              <a:buChar char="Ø"/>
            </a:pPr>
            <a:r>
              <a:rPr dirty="0" lang="en-US" smtClean="0"/>
              <a:t>Prevent PUD, coma and aspiration pneumonia</a:t>
            </a:r>
          </a:p>
          <a:p>
            <a:pPr>
              <a:buFont typeface="Wingdings" panose="05000000000000000000" pitchFamily="2" charset="2"/>
              <a:buChar char="Ø"/>
            </a:pPr>
            <a:r>
              <a:rPr dirty="0" lang="en-US" smtClean="0"/>
              <a:t>Prevent RDS due to bronchospasms, bronchorrhea and laryngeal spasms </a:t>
            </a:r>
          </a:p>
          <a:p>
            <a:pPr>
              <a:buFont typeface="Wingdings" panose="05000000000000000000" pitchFamily="2" charset="2"/>
              <a:buChar char="Ø"/>
            </a:pPr>
            <a:r>
              <a:rPr b="1" dirty="0" lang="en-US" smtClean="0"/>
              <a:t>DR.ABCD </a:t>
            </a:r>
          </a:p>
          <a:p>
            <a:endParaRPr dirty="0" lang="en-US" smtClean="0"/>
          </a:p>
          <a:p>
            <a:endParaRPr dirty="0" lang="en-US"/>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771" name="Title 1"/>
          <p:cNvSpPr>
            <a:spLocks noGrp="1"/>
          </p:cNvSpPr>
          <p:nvPr>
            <p:ph type="title"/>
          </p:nvPr>
        </p:nvSpPr>
        <p:spPr/>
        <p:txBody>
          <a:bodyPr/>
          <a:p>
            <a:r>
              <a:rPr dirty="0" lang="en-US" smtClean="0"/>
              <a:t>Atropinazation </a:t>
            </a:r>
            <a:endParaRPr dirty="0" lang="en-US"/>
          </a:p>
        </p:txBody>
      </p:sp>
      <p:sp>
        <p:nvSpPr>
          <p:cNvPr id="1048772" name="Content Placeholder 2"/>
          <p:cNvSpPr>
            <a:spLocks noGrp="1"/>
          </p:cNvSpPr>
          <p:nvPr>
            <p:ph idx="1"/>
          </p:nvPr>
        </p:nvSpPr>
        <p:spPr/>
        <p:txBody>
          <a:bodyPr>
            <a:normAutofit lnSpcReduction="10000"/>
          </a:bodyPr>
          <a:p>
            <a:r>
              <a:rPr dirty="0" lang="en-US" smtClean="0"/>
              <a:t>Atropine is anticholinergic preparation</a:t>
            </a:r>
          </a:p>
          <a:p>
            <a:r>
              <a:rPr dirty="0" lang="en-US" smtClean="0"/>
              <a:t>Give 1mg IV ¼ hourly until dilatation of pupils is achieved</a:t>
            </a:r>
          </a:p>
          <a:p>
            <a:r>
              <a:rPr dirty="0" lang="en-US" smtClean="0"/>
              <a:t>IV fluids </a:t>
            </a:r>
            <a:r>
              <a:rPr lang="en-US" smtClean="0"/>
              <a:t>infusion full-balst</a:t>
            </a:r>
            <a:r>
              <a:rPr dirty="0" lang="en-US" smtClean="0"/>
              <a:t>, monitor input output</a:t>
            </a:r>
          </a:p>
          <a:p>
            <a:r>
              <a:rPr dirty="0" lang="en-US" smtClean="0"/>
              <a:t>End point is reached when;</a:t>
            </a:r>
          </a:p>
          <a:p>
            <a:pPr indent="-514350" marL="596646">
              <a:buAutoNum type="alphaLcParenR"/>
            </a:pPr>
            <a:r>
              <a:rPr dirty="0" lang="en-US" smtClean="0"/>
              <a:t>Pupils are fully dilated</a:t>
            </a:r>
          </a:p>
          <a:p>
            <a:pPr indent="-514350" marL="596646">
              <a:buAutoNum type="alphaLcParenR"/>
            </a:pPr>
            <a:r>
              <a:rPr dirty="0" lang="en-US" smtClean="0"/>
              <a:t>Secretions are dry</a:t>
            </a:r>
          </a:p>
          <a:p>
            <a:pPr indent="-514350" marL="596646">
              <a:buAutoNum type="alphaLcParenR"/>
            </a:pPr>
            <a:r>
              <a:rPr dirty="0" lang="en-US" smtClean="0"/>
              <a:t>Symptoms are reversed</a:t>
            </a:r>
          </a:p>
          <a:p>
            <a:pPr indent="-514350" marL="596646">
              <a:buAutoNum type="alphaLcParenR"/>
            </a:pPr>
            <a:endParaRPr dirty="0" lang="en-US"/>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773" name="Title 1"/>
          <p:cNvSpPr>
            <a:spLocks noGrp="1"/>
          </p:cNvSpPr>
          <p:nvPr>
            <p:ph type="title"/>
          </p:nvPr>
        </p:nvSpPr>
        <p:spPr/>
        <p:txBody>
          <a:bodyPr/>
          <a:p>
            <a:r>
              <a:rPr dirty="0" lang="en-US" smtClean="0"/>
              <a:t>Management cont. </a:t>
            </a:r>
            <a:endParaRPr dirty="0" lang="en-US"/>
          </a:p>
        </p:txBody>
      </p:sp>
      <p:sp>
        <p:nvSpPr>
          <p:cNvPr id="1048774" name="Content Placeholder 2"/>
          <p:cNvSpPr>
            <a:spLocks noGrp="1"/>
          </p:cNvSpPr>
          <p:nvPr>
            <p:ph idx="1"/>
          </p:nvPr>
        </p:nvSpPr>
        <p:spPr/>
        <p:txBody>
          <a:bodyPr>
            <a:normAutofit fontScale="92500" lnSpcReduction="10000"/>
          </a:bodyPr>
          <a:p>
            <a:r>
              <a:rPr dirty="0" lang="en-US" smtClean="0"/>
              <a:t>Use activated charcoal</a:t>
            </a:r>
          </a:p>
          <a:p>
            <a:r>
              <a:rPr dirty="0" lang="en-US" smtClean="0"/>
              <a:t>Gastric lavage should be done within 30 minutes of poisoning</a:t>
            </a:r>
          </a:p>
          <a:p>
            <a:r>
              <a:rPr dirty="0" lang="en-US" smtClean="0"/>
              <a:t>Consider corrosiveness of poison</a:t>
            </a:r>
          </a:p>
          <a:p>
            <a:r>
              <a:rPr dirty="0" lang="en-US" smtClean="0"/>
              <a:t>Benzodiazepines for convulsions and seizers</a:t>
            </a:r>
          </a:p>
          <a:p>
            <a:r>
              <a:rPr dirty="0" lang="en-US" smtClean="0"/>
              <a:t>Mgso4 (magnesium iv sulphate), administered for acetylcholine functioning</a:t>
            </a:r>
          </a:p>
          <a:p>
            <a:r>
              <a:rPr dirty="0" lang="en-US" smtClean="0"/>
              <a:t>Monitor urine output, respiration and other vital signs</a:t>
            </a:r>
          </a:p>
          <a:p>
            <a:r>
              <a:rPr dirty="0" lang="en-US" smtClean="0"/>
              <a:t>Keep the patient warm</a:t>
            </a:r>
          </a:p>
          <a:p>
            <a:endParaRPr dirty="0" lang="en-US"/>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775" name="Title 1"/>
          <p:cNvSpPr>
            <a:spLocks noGrp="1"/>
          </p:cNvSpPr>
          <p:nvPr>
            <p:ph type="title"/>
          </p:nvPr>
        </p:nvSpPr>
        <p:spPr/>
        <p:txBody>
          <a:bodyPr>
            <a:normAutofit fontScale="90000"/>
          </a:bodyPr>
          <a:p>
            <a:r>
              <a:rPr dirty="0" lang="en-GB" smtClean="0"/>
              <a:t/>
            </a:r>
            <a:br>
              <a:rPr dirty="0" lang="en-GB" smtClean="0"/>
            </a:br>
            <a:r>
              <a:rPr dirty="0" lang="en-GB" smtClean="0"/>
              <a:t>6.Shock</a:t>
            </a:r>
            <a:r>
              <a:rPr dirty="0" lang="en-GB"/>
              <a:t/>
            </a:r>
            <a:br>
              <a:rPr dirty="0" lang="en-GB"/>
            </a:br>
            <a:endParaRPr dirty="0" lang="en-US"/>
          </a:p>
        </p:txBody>
      </p:sp>
      <p:sp>
        <p:nvSpPr>
          <p:cNvPr id="1048776" name="Content Placeholder 2"/>
          <p:cNvSpPr>
            <a:spLocks noGrp="1"/>
          </p:cNvSpPr>
          <p:nvPr>
            <p:ph idx="1"/>
          </p:nvPr>
        </p:nvSpPr>
        <p:spPr/>
        <p:txBody>
          <a:bodyPr/>
          <a:p>
            <a:endParaRPr lang="en-US"/>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777" name="Title 1"/>
          <p:cNvSpPr>
            <a:spLocks noGrp="1"/>
          </p:cNvSpPr>
          <p:nvPr>
            <p:ph type="title"/>
          </p:nvPr>
        </p:nvSpPr>
        <p:spPr/>
        <p:txBody>
          <a:bodyPr>
            <a:normAutofit fontScale="90000"/>
          </a:bodyPr>
          <a:p>
            <a:r>
              <a:rPr dirty="0" lang="en-GB" smtClean="0"/>
              <a:t/>
            </a:r>
            <a:br>
              <a:rPr dirty="0" lang="en-GB" smtClean="0"/>
            </a:br>
            <a:r>
              <a:rPr dirty="0" lang="en-GB" smtClean="0"/>
              <a:t>7.Fracture </a:t>
            </a:r>
            <a:r>
              <a:rPr dirty="0" lang="en-GB"/>
              <a:t/>
            </a:r>
            <a:br>
              <a:rPr dirty="0" lang="en-GB"/>
            </a:br>
            <a:endParaRPr dirty="0" lang="en-US"/>
          </a:p>
        </p:txBody>
      </p:sp>
      <p:sp>
        <p:nvSpPr>
          <p:cNvPr id="1048778" name="Content Placeholder 2"/>
          <p:cNvSpPr>
            <a:spLocks noGrp="1"/>
          </p:cNvSpPr>
          <p:nvPr>
            <p:ph idx="1"/>
          </p:nvPr>
        </p:nvSpPr>
        <p:spPr/>
        <p:txBody>
          <a:bodyPr/>
          <a:p>
            <a:r>
              <a:rPr dirty="0" lang="en-US" smtClean="0"/>
              <a:t>A fracture may be a complete break in the continuity of a bone or, occasionally, it may be incomplete.</a:t>
            </a:r>
          </a:p>
          <a:p>
            <a:pPr indent="0" marL="82296">
              <a:buNone/>
            </a:pPr>
            <a:endParaRPr dirty="0" lang="en-US"/>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779" name="Title 1"/>
          <p:cNvSpPr>
            <a:spLocks noGrp="1"/>
          </p:cNvSpPr>
          <p:nvPr>
            <p:ph type="title"/>
          </p:nvPr>
        </p:nvSpPr>
        <p:spPr/>
        <p:txBody>
          <a:bodyPr/>
          <a:p>
            <a:r>
              <a:rPr b="1" dirty="0" sz="4100" lang="en-US">
                <a:solidFill>
                  <a:srgbClr val="464646"/>
                </a:solidFill>
                <a:effectLst>
                  <a:outerShdw algn="tl" blurRad="31750" dir="5400000" dist="25400" rotWithShape="0">
                    <a:srgbClr val="000000">
                      <a:alpha val="25000"/>
                    </a:srgbClr>
                  </a:outerShdw>
                </a:effectLst>
                <a:latin typeface="Times New Roman" panose="02020603050405020304" pitchFamily="18" charset="0"/>
                <a:cs typeface="Times New Roman" panose="02020603050405020304" pitchFamily="18" charset="0"/>
              </a:rPr>
              <a:t>Pathophysiology</a:t>
            </a:r>
            <a:endParaRPr dirty="0" lang="en-US">
              <a:latin typeface="Times New Roman" panose="02020603050405020304" pitchFamily="18" charset="0"/>
              <a:cs typeface="Times New Roman" panose="02020603050405020304" pitchFamily="18" charset="0"/>
            </a:endParaRPr>
          </a:p>
        </p:txBody>
      </p:sp>
      <p:sp>
        <p:nvSpPr>
          <p:cNvPr id="1048780" name="Content Placeholder 2"/>
          <p:cNvSpPr>
            <a:spLocks noGrp="1"/>
          </p:cNvSpPr>
          <p:nvPr>
            <p:ph idx="1"/>
          </p:nvPr>
        </p:nvSpPr>
        <p:spPr/>
        <p:txBody>
          <a:bodyPr/>
          <a:p>
            <a:pPr indent="-457200" marL="566928">
              <a:spcBef>
                <a:spcPts val="400"/>
              </a:spcBef>
              <a:buClr>
                <a:srgbClr val="2DA2BF"/>
              </a:buClr>
              <a:buSzPct val="68000"/>
            </a:pPr>
            <a:r>
              <a:rPr dirty="0" sz="2800" lang="en-US">
                <a:solidFill>
                  <a:prstClr val="black"/>
                </a:solidFill>
                <a:latin typeface="Lucida Sans Unicode"/>
              </a:rPr>
              <a:t>When the bone is broken, </a:t>
            </a:r>
            <a:r>
              <a:rPr dirty="0" sz="2800" lang="en-US" smtClean="0">
                <a:solidFill>
                  <a:prstClr val="black"/>
                </a:solidFill>
                <a:latin typeface="Lucida Sans Unicode"/>
              </a:rPr>
              <a:t>adjacent structures </a:t>
            </a:r>
            <a:r>
              <a:rPr dirty="0" sz="2800" lang="en-US">
                <a:solidFill>
                  <a:prstClr val="black"/>
                </a:solidFill>
                <a:latin typeface="Lucida Sans Unicode"/>
              </a:rPr>
              <a:t>are also affected, resulting in soft tissue edema, hemorrhage into the muscles and joints, joint dislocations, ruptured tendons, severed nerves, and damaged blood vessels. </a:t>
            </a:r>
            <a:endParaRPr dirty="0" sz="2800" lang="en-US" smtClean="0">
              <a:solidFill>
                <a:prstClr val="black"/>
              </a:solidFill>
              <a:latin typeface="Lucida Sans Unicode"/>
            </a:endParaRPr>
          </a:p>
          <a:p>
            <a:pPr indent="-457200" marL="566928">
              <a:spcBef>
                <a:spcPts val="400"/>
              </a:spcBef>
              <a:buClr>
                <a:srgbClr val="2DA2BF"/>
              </a:buClr>
              <a:buSzPct val="68000"/>
            </a:pPr>
            <a:r>
              <a:rPr dirty="0" sz="2800" lang="en-US" smtClean="0">
                <a:solidFill>
                  <a:prstClr val="black"/>
                </a:solidFill>
                <a:latin typeface="Lucida Sans Unicode"/>
              </a:rPr>
              <a:t>Body </a:t>
            </a:r>
            <a:r>
              <a:rPr dirty="0" sz="2800" lang="en-US">
                <a:solidFill>
                  <a:prstClr val="black"/>
                </a:solidFill>
                <a:latin typeface="Lucida Sans Unicode"/>
              </a:rPr>
              <a:t>organs may be injured by the force that caused the fracture or by the fracture fragments.</a:t>
            </a:r>
          </a:p>
          <a:p>
            <a:endParaRPr dirty="0" lang="en-US"/>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615" name="Title 1"/>
          <p:cNvSpPr>
            <a:spLocks noGrp="1"/>
          </p:cNvSpPr>
          <p:nvPr>
            <p:ph type="title"/>
          </p:nvPr>
        </p:nvSpPr>
        <p:spPr/>
        <p:txBody>
          <a:bodyPr/>
          <a:p>
            <a:r>
              <a:rPr dirty="0" lang="en-GB" smtClean="0"/>
              <a:t>Definitions cont’…</a:t>
            </a:r>
            <a:endParaRPr dirty="0" lang="en-GB"/>
          </a:p>
        </p:txBody>
      </p:sp>
      <p:sp>
        <p:nvSpPr>
          <p:cNvPr id="1048616" name="Content Placeholder 2"/>
          <p:cNvSpPr>
            <a:spLocks noGrp="1"/>
          </p:cNvSpPr>
          <p:nvPr>
            <p:ph idx="1"/>
          </p:nvPr>
        </p:nvSpPr>
        <p:spPr/>
        <p:txBody>
          <a:bodyPr>
            <a:normAutofit fontScale="84375" lnSpcReduction="10000"/>
          </a:bodyPr>
          <a:p>
            <a:pPr algn="just"/>
            <a:r>
              <a:rPr b="1" dirty="0" lang="en-GB" smtClean="0">
                <a:latin typeface="Times New Roman" pitchFamily="18" charset="0"/>
                <a:cs typeface="Times New Roman" pitchFamily="18" charset="0"/>
              </a:rPr>
              <a:t>Emergent patients have the highest priority—</a:t>
            </a:r>
            <a:r>
              <a:rPr dirty="0" lang="en-GB" smtClean="0">
                <a:latin typeface="Times New Roman" pitchFamily="18" charset="0"/>
                <a:cs typeface="Times New Roman" pitchFamily="18" charset="0"/>
              </a:rPr>
              <a:t>their conditions are life threatening, and they must be seen immediately. </a:t>
            </a:r>
          </a:p>
          <a:p>
            <a:pPr algn="just"/>
            <a:endParaRPr b="1" dirty="0" lang="en-GB" smtClean="0">
              <a:latin typeface="Times New Roman" pitchFamily="18" charset="0"/>
              <a:cs typeface="Times New Roman" pitchFamily="18" charset="0"/>
            </a:endParaRPr>
          </a:p>
          <a:p>
            <a:pPr algn="just"/>
            <a:r>
              <a:rPr b="1" dirty="0" lang="en-GB" smtClean="0">
                <a:latin typeface="Times New Roman" pitchFamily="18" charset="0"/>
                <a:cs typeface="Times New Roman" pitchFamily="18" charset="0"/>
              </a:rPr>
              <a:t>Urgent-</a:t>
            </a:r>
            <a:r>
              <a:rPr dirty="0" lang="en-GB" smtClean="0">
                <a:latin typeface="Times New Roman" pitchFamily="18" charset="0"/>
                <a:cs typeface="Times New Roman" pitchFamily="18" charset="0"/>
              </a:rPr>
              <a:t>patients have serious health problems, but not immediately life threatening ones; they must be seen within 1 hour.</a:t>
            </a:r>
          </a:p>
          <a:p>
            <a:pPr algn="just"/>
            <a:endParaRPr dirty="0" lang="en-GB" smtClean="0">
              <a:latin typeface="Times New Roman" pitchFamily="18" charset="0"/>
              <a:cs typeface="Times New Roman" pitchFamily="18" charset="0"/>
            </a:endParaRPr>
          </a:p>
          <a:p>
            <a:pPr algn="just"/>
            <a:r>
              <a:rPr dirty="0" lang="en-GB" smtClean="0">
                <a:latin typeface="Times New Roman" pitchFamily="18" charset="0"/>
                <a:cs typeface="Times New Roman" pitchFamily="18" charset="0"/>
              </a:rPr>
              <a:t> </a:t>
            </a:r>
            <a:r>
              <a:rPr b="1" dirty="0" lang="en-GB" smtClean="0">
                <a:latin typeface="Times New Roman" pitchFamily="18" charset="0"/>
                <a:cs typeface="Times New Roman" pitchFamily="18" charset="0"/>
              </a:rPr>
              <a:t>Non-urgent-</a:t>
            </a:r>
            <a:r>
              <a:rPr dirty="0" lang="en-GB" smtClean="0">
                <a:latin typeface="Times New Roman" pitchFamily="18" charset="0"/>
                <a:cs typeface="Times New Roman" pitchFamily="18" charset="0"/>
              </a:rPr>
              <a:t>patients have episodic illnesses that can be addressed within 24 hours without increased morbidity .</a:t>
            </a:r>
          </a:p>
          <a:p>
            <a:pPr algn="just"/>
            <a:endParaRPr b="1" dirty="0" lang="en-GB" smtClean="0">
              <a:latin typeface="Times New Roman" pitchFamily="18" charset="0"/>
              <a:cs typeface="Times New Roman" pitchFamily="18" charset="0"/>
            </a:endParaRPr>
          </a:p>
        </p:txBody>
      </p:sp>
    </p:spTree>
  </p:cSld>
  <p:clrMapOvr>
    <a:masterClrMapping/>
  </p:clrMapOvr>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781" name="Title 1"/>
          <p:cNvSpPr>
            <a:spLocks noGrp="1"/>
          </p:cNvSpPr>
          <p:nvPr>
            <p:ph type="title"/>
          </p:nvPr>
        </p:nvSpPr>
        <p:spPr/>
        <p:txBody>
          <a:bodyPr/>
          <a:p>
            <a:r>
              <a:rPr dirty="0" lang="en-US"/>
              <a:t>Clinical features </a:t>
            </a:r>
          </a:p>
        </p:txBody>
      </p:sp>
      <p:sp>
        <p:nvSpPr>
          <p:cNvPr id="1048782" name="Content Placeholder 2"/>
          <p:cNvSpPr>
            <a:spLocks noGrp="1"/>
          </p:cNvSpPr>
          <p:nvPr>
            <p:ph idx="1"/>
          </p:nvPr>
        </p:nvSpPr>
        <p:spPr/>
        <p:txBody>
          <a:bodyPr/>
          <a:p>
            <a:r>
              <a:rPr dirty="0" lang="en-US"/>
              <a:t>Pain at site of injury  </a:t>
            </a:r>
            <a:endParaRPr dirty="0" lang="en-US" smtClean="0"/>
          </a:p>
          <a:p>
            <a:r>
              <a:rPr dirty="0" lang="en-US" smtClean="0"/>
              <a:t> </a:t>
            </a:r>
            <a:r>
              <a:rPr dirty="0" lang="en-US"/>
              <a:t>Swelling due to </a:t>
            </a:r>
            <a:r>
              <a:rPr dirty="0" lang="en-US" smtClean="0"/>
              <a:t>hematoma </a:t>
            </a:r>
            <a:r>
              <a:rPr dirty="0" lang="en-US"/>
              <a:t>formation  </a:t>
            </a:r>
            <a:endParaRPr dirty="0" lang="en-US" smtClean="0"/>
          </a:p>
          <a:p>
            <a:r>
              <a:rPr dirty="0" lang="en-US" smtClean="0"/>
              <a:t> </a:t>
            </a:r>
            <a:r>
              <a:rPr dirty="0" lang="en-US"/>
              <a:t>Loss of function due to pain and deformity  </a:t>
            </a:r>
            <a:endParaRPr dirty="0" lang="en-US" smtClean="0"/>
          </a:p>
          <a:p>
            <a:r>
              <a:rPr dirty="0" lang="en-US" smtClean="0"/>
              <a:t> </a:t>
            </a:r>
            <a:r>
              <a:rPr dirty="0" lang="en-US"/>
              <a:t>Deformity depending on force and muscle tissue surrounding muscles e.g. angulation, shortening of extremity </a:t>
            </a:r>
            <a:endParaRPr dirty="0" lang="en-US" smtClean="0"/>
          </a:p>
          <a:p>
            <a:r>
              <a:rPr dirty="0" lang="en-US" smtClean="0"/>
              <a:t>Bleeding due to ruptured blood vessels </a:t>
            </a:r>
            <a:endParaRPr dirty="0" lang="en-US"/>
          </a:p>
          <a:p>
            <a:pPr indent="0" marL="82296">
              <a:buNone/>
            </a:pPr>
            <a:endParaRPr dirty="0" lang="en-US"/>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783" name="Title 1"/>
          <p:cNvSpPr>
            <a:spLocks noGrp="1"/>
          </p:cNvSpPr>
          <p:nvPr>
            <p:ph type="title"/>
          </p:nvPr>
        </p:nvSpPr>
        <p:spPr/>
        <p:txBody>
          <a:bodyPr/>
          <a:p>
            <a:r>
              <a:rPr dirty="0" lang="en-US" smtClean="0"/>
              <a:t>Classification </a:t>
            </a:r>
            <a:endParaRPr dirty="0" lang="en-US"/>
          </a:p>
        </p:txBody>
      </p:sp>
      <p:sp>
        <p:nvSpPr>
          <p:cNvPr id="1048784" name="Content Placeholder 2"/>
          <p:cNvSpPr>
            <a:spLocks noGrp="1"/>
          </p:cNvSpPr>
          <p:nvPr>
            <p:ph idx="1"/>
          </p:nvPr>
        </p:nvSpPr>
        <p:spPr/>
        <p:txBody>
          <a:bodyPr>
            <a:normAutofit fontScale="92500" lnSpcReduction="20000"/>
          </a:bodyPr>
          <a:p>
            <a:r>
              <a:rPr dirty="0" lang="en-US" smtClean="0"/>
              <a:t>Fracture may be subdivided, according to their etiology, into four basic groups</a:t>
            </a:r>
          </a:p>
          <a:p>
            <a:pPr indent="-514350" marL="596646">
              <a:buAutoNum type="arabicPeriod"/>
            </a:pPr>
            <a:r>
              <a:rPr dirty="0" lang="en-US" smtClean="0"/>
              <a:t>Fracture caused solely by sudden injury</a:t>
            </a:r>
          </a:p>
          <a:p>
            <a:pPr indent="-514350" marL="596646">
              <a:buAutoNum type="arabicPeriod"/>
            </a:pPr>
            <a:r>
              <a:rPr dirty="0" lang="en-US" smtClean="0"/>
              <a:t>Fragility fractures</a:t>
            </a:r>
          </a:p>
          <a:p>
            <a:pPr indent="-514350" marL="596646">
              <a:buAutoNum type="arabicPeriod"/>
            </a:pPr>
            <a:r>
              <a:rPr dirty="0" lang="en-US" smtClean="0"/>
              <a:t>Fatigue or stress fracture</a:t>
            </a:r>
          </a:p>
          <a:p>
            <a:pPr indent="-514350" marL="596646">
              <a:buAutoNum type="arabicPeriod"/>
            </a:pPr>
            <a:r>
              <a:rPr dirty="0" lang="en-US" smtClean="0"/>
              <a:t>Pathological fractures</a:t>
            </a:r>
          </a:p>
          <a:p>
            <a:pPr indent="-514350" marL="596646">
              <a:buAutoNum type="arabicPeriod"/>
            </a:pPr>
            <a:endParaRPr dirty="0" lang="en-US"/>
          </a:p>
          <a:p>
            <a:pPr indent="-256032" lvl="0">
              <a:spcBef>
                <a:spcPts val="400"/>
              </a:spcBef>
              <a:buClr>
                <a:srgbClr val="2DA2BF"/>
              </a:buClr>
              <a:buSzPct val="68000"/>
              <a:buNone/>
            </a:pPr>
            <a:r>
              <a:rPr dirty="0" sz="2700" lang="en-GB">
                <a:solidFill>
                  <a:prstClr val="black"/>
                </a:solidFill>
                <a:latin typeface="Lucida Sans Unicode"/>
              </a:rPr>
              <a:t>They are </a:t>
            </a:r>
            <a:r>
              <a:rPr dirty="0" sz="2700" lang="en-GB" smtClean="0">
                <a:solidFill>
                  <a:prstClr val="black"/>
                </a:solidFill>
                <a:latin typeface="Lucida Sans Unicode"/>
              </a:rPr>
              <a:t>also classified </a:t>
            </a:r>
            <a:r>
              <a:rPr dirty="0" sz="2700" lang="en-GB">
                <a:solidFill>
                  <a:prstClr val="black"/>
                </a:solidFill>
                <a:latin typeface="Lucida Sans Unicode"/>
              </a:rPr>
              <a:t>according to: </a:t>
            </a:r>
            <a:endParaRPr dirty="0" sz="2700" lang="en-US">
              <a:solidFill>
                <a:prstClr val="black"/>
              </a:solidFill>
              <a:latin typeface="Lucida Sans Unicode"/>
            </a:endParaRPr>
          </a:p>
          <a:p>
            <a:pPr indent="-256032" lvl="0">
              <a:spcBef>
                <a:spcPts val="400"/>
              </a:spcBef>
              <a:buClr>
                <a:srgbClr val="2DA2BF"/>
              </a:buClr>
              <a:buSzPct val="68000"/>
              <a:buFont typeface="Wingdings 3"/>
              <a:buChar char=""/>
            </a:pPr>
            <a:r>
              <a:rPr dirty="0" sz="2700" lang="en-GB">
                <a:solidFill>
                  <a:prstClr val="black"/>
                </a:solidFill>
                <a:latin typeface="Lucida Sans Unicode"/>
              </a:rPr>
              <a:t>Location </a:t>
            </a:r>
            <a:endParaRPr dirty="0" sz="2700" lang="en-US">
              <a:solidFill>
                <a:prstClr val="black"/>
              </a:solidFill>
              <a:latin typeface="Lucida Sans Unicode"/>
            </a:endParaRPr>
          </a:p>
          <a:p>
            <a:pPr indent="-256032" lvl="0">
              <a:spcBef>
                <a:spcPts val="400"/>
              </a:spcBef>
              <a:buClr>
                <a:srgbClr val="2DA2BF"/>
              </a:buClr>
              <a:buSzPct val="68000"/>
              <a:buFont typeface="Wingdings 3"/>
              <a:buChar char=""/>
            </a:pPr>
            <a:r>
              <a:rPr dirty="0" sz="2700" lang="en-GB">
                <a:solidFill>
                  <a:prstClr val="black"/>
                </a:solidFill>
                <a:latin typeface="Lucida Sans Unicode"/>
              </a:rPr>
              <a:t>Type </a:t>
            </a:r>
            <a:endParaRPr dirty="0" sz="2700" lang="en-US">
              <a:solidFill>
                <a:prstClr val="black"/>
              </a:solidFill>
              <a:latin typeface="Lucida Sans Unicode"/>
            </a:endParaRPr>
          </a:p>
          <a:p>
            <a:pPr indent="-256032" lvl="0">
              <a:spcBef>
                <a:spcPts val="400"/>
              </a:spcBef>
              <a:buClr>
                <a:srgbClr val="2DA2BF"/>
              </a:buClr>
              <a:buSzPct val="68000"/>
              <a:buFont typeface="Wingdings 3"/>
              <a:buChar char=""/>
            </a:pPr>
            <a:r>
              <a:rPr dirty="0" sz="2700" lang="en-GB">
                <a:solidFill>
                  <a:prstClr val="black"/>
                </a:solidFill>
                <a:latin typeface="Lucida Sans Unicode"/>
              </a:rPr>
              <a:t>Direction or pattern of fracture line </a:t>
            </a:r>
            <a:endParaRPr dirty="0" sz="2700" lang="en-US">
              <a:solidFill>
                <a:prstClr val="black"/>
              </a:solidFill>
              <a:latin typeface="Lucida Sans Unicode"/>
            </a:endParaRPr>
          </a:p>
          <a:p>
            <a:pPr indent="0" marL="82296">
              <a:buNone/>
            </a:pPr>
            <a:endParaRPr dirty="0" lang="en-US" smtClean="0"/>
          </a:p>
          <a:p>
            <a:pPr indent="0" marL="82296">
              <a:buNone/>
            </a:pPr>
            <a:endParaRPr dirty="0" lang="en-US"/>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785" name="Title 1"/>
          <p:cNvSpPr>
            <a:spLocks noGrp="1"/>
          </p:cNvSpPr>
          <p:nvPr>
            <p:ph type="title"/>
          </p:nvPr>
        </p:nvSpPr>
        <p:spPr/>
        <p:txBody>
          <a:bodyPr>
            <a:normAutofit/>
          </a:bodyPr>
          <a:p>
            <a:r>
              <a:rPr dirty="0" lang="en-US" smtClean="0"/>
              <a:t>Bone </a:t>
            </a:r>
            <a:r>
              <a:rPr dirty="0" lang="en-US"/>
              <a:t>Healing Process </a:t>
            </a:r>
          </a:p>
        </p:txBody>
      </p:sp>
      <p:sp>
        <p:nvSpPr>
          <p:cNvPr id="1048786" name="Content Placeholder 2"/>
          <p:cNvSpPr>
            <a:spLocks noGrp="1"/>
          </p:cNvSpPr>
          <p:nvPr>
            <p:ph idx="1"/>
          </p:nvPr>
        </p:nvSpPr>
        <p:spPr/>
        <p:txBody>
          <a:bodyPr>
            <a:normAutofit fontScale="77500" lnSpcReduction="20000"/>
          </a:bodyPr>
          <a:p>
            <a:r>
              <a:rPr dirty="0" lang="en-US"/>
              <a:t>After a fracture, bone healing follows a number of stages:  </a:t>
            </a:r>
            <a:endParaRPr dirty="0" lang="en-US" smtClean="0"/>
          </a:p>
          <a:p>
            <a:r>
              <a:rPr b="1" dirty="0" lang="en-US" smtClean="0"/>
              <a:t>A hematoma </a:t>
            </a:r>
            <a:r>
              <a:rPr dirty="0" lang="en-US"/>
              <a:t>forms between surrounding soft tissues.  </a:t>
            </a:r>
          </a:p>
          <a:p>
            <a:r>
              <a:rPr b="1" dirty="0" lang="en-US" smtClean="0"/>
              <a:t>Inflammatory </a:t>
            </a:r>
            <a:r>
              <a:rPr b="1" dirty="0" lang="en-US"/>
              <a:t>process </a:t>
            </a:r>
            <a:r>
              <a:rPr dirty="0" lang="en-US"/>
              <a:t>sets in with accumulation of macrophages. This takes about five days. The macrophages, phagocytose the </a:t>
            </a:r>
            <a:r>
              <a:rPr dirty="0" lang="en-US" smtClean="0"/>
              <a:t>hematoma. </a:t>
            </a:r>
            <a:r>
              <a:rPr dirty="0" lang="en-US"/>
              <a:t>Growth of granulation tissue begins.  </a:t>
            </a:r>
          </a:p>
          <a:p>
            <a:r>
              <a:rPr b="1" dirty="0" lang="en-US" smtClean="0"/>
              <a:t>Callus formation</a:t>
            </a:r>
            <a:r>
              <a:rPr dirty="0" lang="en-US" smtClean="0"/>
              <a:t>, the </a:t>
            </a:r>
            <a:r>
              <a:rPr dirty="0" lang="en-US"/>
              <a:t>osteoblasts secrete non-lamellar osteoid. Calcium is also absorbed which aids in hardening of bone to form callus.  </a:t>
            </a:r>
            <a:endParaRPr dirty="0" lang="en-US" smtClean="0"/>
          </a:p>
          <a:p>
            <a:r>
              <a:rPr dirty="0" lang="en-US" smtClean="0"/>
              <a:t> </a:t>
            </a:r>
            <a:r>
              <a:rPr b="1" dirty="0" lang="en-US"/>
              <a:t>R</a:t>
            </a:r>
            <a:r>
              <a:rPr b="1" dirty="0" lang="en-US" smtClean="0"/>
              <a:t>emodeling</a:t>
            </a:r>
            <a:r>
              <a:rPr dirty="0" lang="en-US" smtClean="0"/>
              <a:t>, osteoclasts </a:t>
            </a:r>
            <a:r>
              <a:rPr dirty="0" lang="en-US"/>
              <a:t>become active removing excess callus and opening up a medullary canal in callus. This may take up to one month. </a:t>
            </a:r>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787" name="Title 1"/>
          <p:cNvSpPr>
            <a:spLocks noGrp="1"/>
          </p:cNvSpPr>
          <p:nvPr>
            <p:ph type="title"/>
          </p:nvPr>
        </p:nvSpPr>
        <p:spPr/>
        <p:txBody>
          <a:bodyPr/>
          <a:p>
            <a:r>
              <a:rPr dirty="0" lang="en-US"/>
              <a:t>Bone Healing Process </a:t>
            </a:r>
          </a:p>
        </p:txBody>
      </p:sp>
      <p:sp>
        <p:nvSpPr>
          <p:cNvPr id="1048788" name="Content Placeholder 2"/>
          <p:cNvSpPr>
            <a:spLocks noGrp="1"/>
          </p:cNvSpPr>
          <p:nvPr>
            <p:ph idx="1"/>
          </p:nvPr>
        </p:nvSpPr>
        <p:spPr/>
        <p:txBody>
          <a:bodyPr/>
          <a:p>
            <a:r>
              <a:rPr dirty="0" lang="en-US"/>
              <a:t>Factors enhancing bone healing:  </a:t>
            </a:r>
            <a:endParaRPr dirty="0" lang="en-US" smtClean="0"/>
          </a:p>
          <a:p>
            <a:r>
              <a:rPr dirty="0" lang="en-US" smtClean="0"/>
              <a:t> </a:t>
            </a:r>
            <a:r>
              <a:rPr dirty="0" lang="en-US"/>
              <a:t>Adequate nutrition  </a:t>
            </a:r>
            <a:endParaRPr dirty="0" lang="en-US" smtClean="0"/>
          </a:p>
          <a:p>
            <a:r>
              <a:rPr dirty="0" lang="en-US" smtClean="0"/>
              <a:t> </a:t>
            </a:r>
            <a:r>
              <a:rPr dirty="0" lang="en-US"/>
              <a:t>Adequate blood supply  </a:t>
            </a:r>
            <a:endParaRPr dirty="0" lang="en-US" smtClean="0"/>
          </a:p>
          <a:p>
            <a:r>
              <a:rPr dirty="0" lang="en-US" smtClean="0"/>
              <a:t>Absence </a:t>
            </a:r>
            <a:r>
              <a:rPr dirty="0" lang="en-US"/>
              <a:t>of infection </a:t>
            </a:r>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789" name="Title 1"/>
          <p:cNvSpPr>
            <a:spLocks noGrp="1"/>
          </p:cNvSpPr>
          <p:nvPr>
            <p:ph type="title"/>
          </p:nvPr>
        </p:nvSpPr>
        <p:spPr/>
        <p:txBody>
          <a:bodyPr/>
          <a:p>
            <a:r>
              <a:rPr dirty="0" lang="en-US"/>
              <a:t>Bone Healing Process </a:t>
            </a:r>
          </a:p>
        </p:txBody>
      </p:sp>
      <p:sp>
        <p:nvSpPr>
          <p:cNvPr id="1048790" name="Content Placeholder 2"/>
          <p:cNvSpPr>
            <a:spLocks noGrp="1"/>
          </p:cNvSpPr>
          <p:nvPr>
            <p:ph idx="1"/>
          </p:nvPr>
        </p:nvSpPr>
        <p:spPr/>
        <p:txBody>
          <a:bodyPr>
            <a:normAutofit fontScale="85000" lnSpcReduction="20000"/>
          </a:bodyPr>
          <a:p>
            <a:r>
              <a:rPr dirty="0" lang="en-US"/>
              <a:t>Factors hindering bone healing: </a:t>
            </a:r>
            <a:endParaRPr dirty="0" lang="en-US" smtClean="0"/>
          </a:p>
          <a:p>
            <a:pPr>
              <a:buFont typeface="Wingdings" panose="05000000000000000000" pitchFamily="2" charset="2"/>
              <a:buChar char="ü"/>
            </a:pPr>
            <a:r>
              <a:rPr dirty="0" lang="en-US" smtClean="0"/>
              <a:t> Presence </a:t>
            </a:r>
            <a:r>
              <a:rPr dirty="0" lang="en-US"/>
              <a:t>of infective organisms e.g. streptococci  </a:t>
            </a:r>
            <a:endParaRPr dirty="0" lang="en-US" smtClean="0"/>
          </a:p>
          <a:p>
            <a:pPr>
              <a:buFont typeface="Wingdings" panose="05000000000000000000" pitchFamily="2" charset="2"/>
              <a:buChar char="ü"/>
            </a:pPr>
            <a:r>
              <a:rPr dirty="0" lang="en-US" smtClean="0"/>
              <a:t> Fat </a:t>
            </a:r>
            <a:r>
              <a:rPr dirty="0" lang="en-US"/>
              <a:t>embolism in medullary canal  </a:t>
            </a:r>
            <a:endParaRPr dirty="0" lang="en-US" smtClean="0"/>
          </a:p>
          <a:p>
            <a:pPr>
              <a:buFont typeface="Wingdings" panose="05000000000000000000" pitchFamily="2" charset="2"/>
              <a:buChar char="ü"/>
            </a:pPr>
            <a:r>
              <a:rPr dirty="0" lang="en-US" smtClean="0"/>
              <a:t> </a:t>
            </a:r>
            <a:r>
              <a:rPr dirty="0" lang="en-US"/>
              <a:t>Excessive bone tissue fragments  </a:t>
            </a:r>
            <a:endParaRPr dirty="0" lang="en-US" smtClean="0"/>
          </a:p>
          <a:p>
            <a:pPr>
              <a:buFont typeface="Wingdings" panose="05000000000000000000" pitchFamily="2" charset="2"/>
              <a:buChar char="ü"/>
            </a:pPr>
            <a:r>
              <a:rPr dirty="0" lang="en-US" smtClean="0"/>
              <a:t> </a:t>
            </a:r>
            <a:r>
              <a:rPr dirty="0" lang="en-US"/>
              <a:t>Deficient blood supply  </a:t>
            </a:r>
            <a:endParaRPr dirty="0" lang="en-US" smtClean="0"/>
          </a:p>
          <a:p>
            <a:pPr>
              <a:buFont typeface="Wingdings" panose="05000000000000000000" pitchFamily="2" charset="2"/>
              <a:buChar char="ü"/>
            </a:pPr>
            <a:r>
              <a:rPr dirty="0" lang="en-US" smtClean="0"/>
              <a:t> </a:t>
            </a:r>
            <a:r>
              <a:rPr dirty="0" lang="en-US"/>
              <a:t>Continued mobility (lack of proper reduction and </a:t>
            </a:r>
            <a:r>
              <a:rPr dirty="0" lang="en-US" smtClean="0"/>
              <a:t>immobilization</a:t>
            </a:r>
            <a:r>
              <a:rPr dirty="0" lang="en-US"/>
              <a:t>)  </a:t>
            </a:r>
            <a:r>
              <a:rPr dirty="0" lang="en-US" smtClean="0"/>
              <a:t> </a:t>
            </a:r>
          </a:p>
          <a:p>
            <a:pPr>
              <a:buFont typeface="Wingdings" panose="05000000000000000000" pitchFamily="2" charset="2"/>
              <a:buChar char="ü"/>
            </a:pPr>
            <a:r>
              <a:rPr dirty="0" lang="en-US" smtClean="0"/>
              <a:t> Age </a:t>
            </a:r>
            <a:r>
              <a:rPr dirty="0" lang="en-US"/>
              <a:t>- old age due to slowing  </a:t>
            </a:r>
            <a:r>
              <a:rPr dirty="0" lang="en-US" smtClean="0"/>
              <a:t> </a:t>
            </a:r>
          </a:p>
          <a:p>
            <a:pPr>
              <a:buFont typeface="Wingdings" panose="05000000000000000000" pitchFamily="2" charset="2"/>
              <a:buChar char="ü"/>
            </a:pPr>
            <a:r>
              <a:rPr dirty="0" lang="en-US" smtClean="0"/>
              <a:t>Nature </a:t>
            </a:r>
            <a:r>
              <a:rPr dirty="0" lang="en-US"/>
              <a:t>of injury  </a:t>
            </a:r>
            <a:endParaRPr dirty="0" lang="en-US" smtClean="0"/>
          </a:p>
          <a:p>
            <a:pPr>
              <a:buFont typeface="Wingdings" panose="05000000000000000000" pitchFamily="2" charset="2"/>
              <a:buChar char="ü"/>
            </a:pPr>
            <a:r>
              <a:rPr dirty="0" lang="en-US" smtClean="0"/>
              <a:t>Type </a:t>
            </a:r>
            <a:r>
              <a:rPr dirty="0" lang="en-US"/>
              <a:t>of bone lost  </a:t>
            </a:r>
            <a:r>
              <a:rPr dirty="0" lang="en-US" smtClean="0"/>
              <a:t> </a:t>
            </a:r>
          </a:p>
          <a:p>
            <a:pPr>
              <a:buFont typeface="Wingdings" panose="05000000000000000000" pitchFamily="2" charset="2"/>
              <a:buChar char="ü"/>
            </a:pPr>
            <a:r>
              <a:rPr dirty="0" lang="en-US" smtClean="0"/>
              <a:t> Degree </a:t>
            </a:r>
            <a:r>
              <a:rPr dirty="0" lang="en-US"/>
              <a:t>of </a:t>
            </a:r>
            <a:r>
              <a:rPr dirty="0" lang="en-US" smtClean="0"/>
              <a:t>immobilization</a:t>
            </a:r>
            <a:endParaRPr dirty="0" lang="en-US"/>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791" name="Title 1"/>
          <p:cNvSpPr>
            <a:spLocks noGrp="1"/>
          </p:cNvSpPr>
          <p:nvPr>
            <p:ph type="title"/>
          </p:nvPr>
        </p:nvSpPr>
        <p:spPr/>
        <p:txBody>
          <a:bodyPr>
            <a:normAutofit fontScale="90000"/>
          </a:bodyPr>
          <a:p>
            <a:r>
              <a:rPr dirty="0" lang="en-US"/>
              <a:t>Principle Management of </a:t>
            </a:r>
            <a:r>
              <a:rPr dirty="0" lang="en-US" smtClean="0"/>
              <a:t>Fractures</a:t>
            </a:r>
            <a:br>
              <a:rPr dirty="0" lang="en-US" smtClean="0"/>
            </a:br>
            <a:r>
              <a:rPr dirty="0" lang="en-US" smtClean="0"/>
              <a:t>                (First Aid)</a:t>
            </a:r>
            <a:endParaRPr dirty="0" lang="en-US"/>
          </a:p>
        </p:txBody>
      </p:sp>
      <p:sp>
        <p:nvSpPr>
          <p:cNvPr id="1048792" name="Content Placeholder 2"/>
          <p:cNvSpPr>
            <a:spLocks noGrp="1"/>
          </p:cNvSpPr>
          <p:nvPr>
            <p:ph idx="1"/>
          </p:nvPr>
        </p:nvSpPr>
        <p:spPr/>
        <p:txBody>
          <a:bodyPr>
            <a:normAutofit fontScale="85000" lnSpcReduction="20000"/>
          </a:bodyPr>
          <a:p>
            <a:r>
              <a:rPr dirty="0" lang="en-US"/>
              <a:t>The emergency management of a fracture involves: </a:t>
            </a:r>
            <a:r>
              <a:rPr dirty="0" lang="en-US" smtClean="0"/>
              <a:t> (</a:t>
            </a:r>
            <a:r>
              <a:rPr b="1" dirty="0" lang="en-US" smtClean="0"/>
              <a:t>DR.ABCD.RICE</a:t>
            </a:r>
            <a:r>
              <a:rPr dirty="0" lang="en-US" smtClean="0"/>
              <a:t>)</a:t>
            </a:r>
          </a:p>
          <a:p>
            <a:r>
              <a:rPr dirty="0" lang="en-US" smtClean="0"/>
              <a:t>Assessing </a:t>
            </a:r>
            <a:r>
              <a:rPr dirty="0" lang="en-US"/>
              <a:t>the airway, breathing and circulation  </a:t>
            </a:r>
            <a:endParaRPr dirty="0" lang="en-US" smtClean="0"/>
          </a:p>
          <a:p>
            <a:r>
              <a:rPr dirty="0" lang="en-US" smtClean="0"/>
              <a:t>Assessing </a:t>
            </a:r>
            <a:r>
              <a:rPr dirty="0" lang="en-US"/>
              <a:t>any bleeding sites and controlling bleeding  </a:t>
            </a:r>
            <a:endParaRPr dirty="0" lang="en-US" smtClean="0"/>
          </a:p>
          <a:p>
            <a:r>
              <a:rPr dirty="0" lang="en-US" smtClean="0"/>
              <a:t> </a:t>
            </a:r>
            <a:r>
              <a:rPr dirty="0" lang="en-US"/>
              <a:t>Treatment of any life threatening injury  </a:t>
            </a:r>
            <a:endParaRPr dirty="0" lang="en-US" smtClean="0"/>
          </a:p>
          <a:p>
            <a:r>
              <a:rPr dirty="0" lang="en-US" smtClean="0"/>
              <a:t> Immobilization </a:t>
            </a:r>
            <a:r>
              <a:rPr dirty="0" lang="en-US"/>
              <a:t>by use of splints  </a:t>
            </a:r>
            <a:endParaRPr dirty="0" lang="en-US" smtClean="0"/>
          </a:p>
          <a:p>
            <a:r>
              <a:rPr dirty="0" lang="en-US" smtClean="0"/>
              <a:t> </a:t>
            </a:r>
            <a:r>
              <a:rPr dirty="0" lang="en-US"/>
              <a:t>Applying cold compresses  </a:t>
            </a:r>
            <a:endParaRPr dirty="0" lang="en-US" smtClean="0"/>
          </a:p>
          <a:p>
            <a:r>
              <a:rPr dirty="0" lang="en-US" smtClean="0"/>
              <a:t> </a:t>
            </a:r>
            <a:r>
              <a:rPr dirty="0" lang="en-US"/>
              <a:t>Elevating the extremity  </a:t>
            </a:r>
            <a:endParaRPr dirty="0" lang="en-US" smtClean="0"/>
          </a:p>
          <a:p>
            <a:r>
              <a:rPr dirty="0" lang="en-US" smtClean="0"/>
              <a:t> Minimizing </a:t>
            </a:r>
            <a:r>
              <a:rPr dirty="0" lang="en-US"/>
              <a:t>mobility  </a:t>
            </a:r>
          </a:p>
          <a:p>
            <a:r>
              <a:rPr dirty="0" lang="en-US" smtClean="0"/>
              <a:t>Monitoring </a:t>
            </a:r>
            <a:r>
              <a:rPr dirty="0" lang="en-US"/>
              <a:t>the patient closely </a:t>
            </a:r>
            <a:endParaRPr dirty="0" lang="en-US" smtClean="0"/>
          </a:p>
          <a:p>
            <a:r>
              <a:rPr dirty="0" lang="en-US" smtClean="0"/>
              <a:t>Refer casualty to hospital for further management</a:t>
            </a:r>
            <a:endParaRPr dirty="0" lang="en-US"/>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793" name="Title 1"/>
          <p:cNvSpPr>
            <a:spLocks noGrp="1"/>
          </p:cNvSpPr>
          <p:nvPr>
            <p:ph type="title"/>
          </p:nvPr>
        </p:nvSpPr>
        <p:spPr/>
        <p:txBody>
          <a:bodyPr>
            <a:normAutofit fontScale="90000"/>
          </a:bodyPr>
          <a:p>
            <a:r>
              <a:rPr dirty="0" lang="en-GB"/>
              <a:t>Injured ligaments and muscles </a:t>
            </a:r>
            <a:br>
              <a:rPr dirty="0" lang="en-GB"/>
            </a:br>
            <a:endParaRPr dirty="0" lang="en-US"/>
          </a:p>
        </p:txBody>
      </p:sp>
      <p:sp>
        <p:nvSpPr>
          <p:cNvPr id="1048794" name="Content Placeholder 2"/>
          <p:cNvSpPr>
            <a:spLocks noGrp="1"/>
          </p:cNvSpPr>
          <p:nvPr>
            <p:ph idx="1"/>
          </p:nvPr>
        </p:nvSpPr>
        <p:spPr/>
        <p:txBody>
          <a:bodyPr/>
          <a:p>
            <a:r>
              <a:rPr dirty="0" lang="en-US" smtClean="0"/>
              <a:t>Sprain is an injury to joints (ligaments) </a:t>
            </a:r>
          </a:p>
          <a:p>
            <a:r>
              <a:rPr dirty="0" lang="en-US" smtClean="0"/>
              <a:t>Strain is an injury to muscles (tendons)</a:t>
            </a:r>
          </a:p>
          <a:p>
            <a:r>
              <a:rPr dirty="0" lang="en-US" smtClean="0"/>
              <a:t>Review anatomy of joints</a:t>
            </a:r>
            <a:endParaRPr dirty="0" lang="en-US"/>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795" name="Content Placeholder 2"/>
          <p:cNvSpPr>
            <a:spLocks noGrp="1"/>
          </p:cNvSpPr>
          <p:nvPr>
            <p:ph idx="1"/>
          </p:nvPr>
        </p:nvSpPr>
        <p:spPr/>
        <p:txBody>
          <a:bodyPr/>
          <a:p>
            <a:pPr eaLnBrk="0" fontAlgn="base" hangingPunct="0" indent="-342900" lvl="0" marL="342900">
              <a:spcBef>
                <a:spcPct val="20000"/>
              </a:spcBef>
              <a:spcAft>
                <a:spcPct val="0"/>
              </a:spcAft>
              <a:buClrTx/>
              <a:buSzTx/>
              <a:buFontTx/>
              <a:buChar char="•"/>
            </a:pPr>
            <a:r>
              <a:rPr altLang="en-US" dirty="0" sz="2800" kern="0" lang="en-US">
                <a:solidFill>
                  <a:srgbClr val="000000"/>
                </a:solidFill>
                <a:latin typeface="Times New Roman"/>
              </a:rPr>
              <a:t>Identify type of injury</a:t>
            </a:r>
          </a:p>
          <a:p>
            <a:pPr eaLnBrk="0" fontAlgn="base" hangingPunct="0" indent="-342900" lvl="0" marL="342900">
              <a:spcBef>
                <a:spcPct val="20000"/>
              </a:spcBef>
              <a:spcAft>
                <a:spcPct val="0"/>
              </a:spcAft>
              <a:buClrTx/>
              <a:buSzTx/>
              <a:buFontTx/>
              <a:buChar char="•"/>
            </a:pPr>
            <a:r>
              <a:rPr altLang="en-US" dirty="0" sz="2800" kern="0" lang="en-US">
                <a:solidFill>
                  <a:srgbClr val="000000"/>
                </a:solidFill>
                <a:latin typeface="Times New Roman"/>
              </a:rPr>
              <a:t>Reassure the casualty</a:t>
            </a:r>
          </a:p>
          <a:p>
            <a:pPr eaLnBrk="0" fontAlgn="base" hangingPunct="0" indent="-342900" lvl="0" marL="342900">
              <a:spcBef>
                <a:spcPct val="20000"/>
              </a:spcBef>
              <a:spcAft>
                <a:spcPct val="0"/>
              </a:spcAft>
              <a:buClrTx/>
              <a:buSzTx/>
              <a:buFontTx/>
              <a:buChar char="•"/>
            </a:pPr>
            <a:r>
              <a:rPr altLang="en-US" dirty="0" sz="2800" kern="0" lang="en-US">
                <a:solidFill>
                  <a:srgbClr val="000000"/>
                </a:solidFill>
                <a:latin typeface="Times New Roman"/>
              </a:rPr>
              <a:t>Rest the injured part</a:t>
            </a:r>
          </a:p>
          <a:p>
            <a:pPr eaLnBrk="0" fontAlgn="base" hangingPunct="0" indent="-342900" lvl="0" marL="342900">
              <a:spcBef>
                <a:spcPct val="20000"/>
              </a:spcBef>
              <a:spcAft>
                <a:spcPct val="0"/>
              </a:spcAft>
              <a:buClrTx/>
              <a:buSzTx/>
              <a:buFontTx/>
              <a:buChar char="•"/>
            </a:pPr>
            <a:r>
              <a:rPr altLang="en-US" dirty="0" sz="2800" kern="0" lang="en-US">
                <a:solidFill>
                  <a:srgbClr val="000000"/>
                </a:solidFill>
                <a:latin typeface="Times New Roman"/>
              </a:rPr>
              <a:t>Apply ice to the area</a:t>
            </a:r>
          </a:p>
          <a:p>
            <a:pPr eaLnBrk="0" fontAlgn="base" hangingPunct="0" indent="-342900" lvl="0" marL="342900">
              <a:spcBef>
                <a:spcPct val="20000"/>
              </a:spcBef>
              <a:spcAft>
                <a:spcPct val="0"/>
              </a:spcAft>
              <a:buClrTx/>
              <a:buSzTx/>
              <a:buFontTx/>
              <a:buChar char="•"/>
            </a:pPr>
            <a:r>
              <a:rPr altLang="en-US" dirty="0" sz="2800" kern="0" lang="en-US">
                <a:solidFill>
                  <a:srgbClr val="000000"/>
                </a:solidFill>
                <a:latin typeface="Times New Roman"/>
              </a:rPr>
              <a:t>Compress the area, apply crepe bandage </a:t>
            </a:r>
          </a:p>
          <a:p>
            <a:pPr eaLnBrk="0" fontAlgn="base" hangingPunct="0" indent="-342900" lvl="0" marL="342900">
              <a:spcBef>
                <a:spcPct val="20000"/>
              </a:spcBef>
              <a:spcAft>
                <a:spcPct val="0"/>
              </a:spcAft>
              <a:buClrTx/>
              <a:buSzTx/>
              <a:buFontTx/>
              <a:buChar char="•"/>
            </a:pPr>
            <a:r>
              <a:rPr altLang="en-US" dirty="0" sz="2800" kern="0" lang="en-US">
                <a:solidFill>
                  <a:srgbClr val="000000"/>
                </a:solidFill>
                <a:latin typeface="Times New Roman"/>
              </a:rPr>
              <a:t>Elevate the affected limb</a:t>
            </a:r>
          </a:p>
          <a:p>
            <a:pPr eaLnBrk="0" fontAlgn="base" hangingPunct="0" indent="-342900" lvl="0" marL="342900">
              <a:spcBef>
                <a:spcPct val="20000"/>
              </a:spcBef>
              <a:spcAft>
                <a:spcPct val="0"/>
              </a:spcAft>
              <a:buClrTx/>
              <a:buSzTx/>
              <a:buFontTx/>
              <a:buChar char="•"/>
            </a:pPr>
            <a:r>
              <a:rPr altLang="en-US" dirty="0" sz="2800" kern="0" lang="en-US">
                <a:solidFill>
                  <a:srgbClr val="000000"/>
                </a:solidFill>
                <a:latin typeface="Times New Roman"/>
              </a:rPr>
              <a:t>Avoid weight bearing to the affected limb</a:t>
            </a:r>
          </a:p>
          <a:p>
            <a:pPr eaLnBrk="0" fontAlgn="base" hangingPunct="0" indent="-342900" lvl="0" marL="342900">
              <a:spcBef>
                <a:spcPct val="20000"/>
              </a:spcBef>
              <a:spcAft>
                <a:spcPct val="0"/>
              </a:spcAft>
              <a:buClrTx/>
              <a:buSzTx/>
              <a:buFontTx/>
              <a:buChar char="•"/>
            </a:pPr>
            <a:r>
              <a:rPr altLang="en-US" dirty="0" sz="2800" kern="0" lang="en-US">
                <a:solidFill>
                  <a:srgbClr val="000000"/>
                </a:solidFill>
                <a:latin typeface="Times New Roman"/>
              </a:rPr>
              <a:t>Refer to hospital for, x-ray, cast application if indicated and also for anti-inflammatory therapy</a:t>
            </a:r>
          </a:p>
          <a:p>
            <a:endParaRPr dirty="0" lang="en-US"/>
          </a:p>
        </p:txBody>
      </p:sp>
      <p:sp>
        <p:nvSpPr>
          <p:cNvPr id="1048796" name="Title 3"/>
          <p:cNvSpPr>
            <a:spLocks noGrp="1"/>
          </p:cNvSpPr>
          <p:nvPr>
            <p:ph type="title"/>
          </p:nvPr>
        </p:nvSpPr>
        <p:spPr/>
        <p:txBody>
          <a:bodyPr/>
          <a:p>
            <a:r>
              <a:rPr dirty="0" lang="en-US" smtClean="0"/>
              <a:t>First Aid</a:t>
            </a:r>
            <a:endParaRPr dirty="0" lang="en-US"/>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797" name="Title 1"/>
          <p:cNvSpPr>
            <a:spLocks noGrp="1"/>
          </p:cNvSpPr>
          <p:nvPr>
            <p:ph type="title"/>
          </p:nvPr>
        </p:nvSpPr>
        <p:spPr/>
        <p:txBody>
          <a:bodyPr>
            <a:normAutofit fontScale="90000"/>
          </a:bodyPr>
          <a:p>
            <a:r>
              <a:rPr dirty="0" lang="en-GB" smtClean="0"/>
              <a:t/>
            </a:r>
            <a:br>
              <a:rPr dirty="0" lang="en-GB" smtClean="0"/>
            </a:br>
            <a:r>
              <a:rPr dirty="0" lang="en-GB" smtClean="0"/>
              <a:t>8.Bites </a:t>
            </a:r>
            <a:r>
              <a:rPr dirty="0" lang="en-GB"/>
              <a:t>and Stings</a:t>
            </a:r>
            <a:br>
              <a:rPr dirty="0" lang="en-GB"/>
            </a:br>
            <a:endParaRPr dirty="0" lang="en-US"/>
          </a:p>
        </p:txBody>
      </p:sp>
      <p:sp>
        <p:nvSpPr>
          <p:cNvPr id="1048798" name="Content Placeholder 2"/>
          <p:cNvSpPr>
            <a:spLocks noGrp="1"/>
          </p:cNvSpPr>
          <p:nvPr>
            <p:ph idx="1"/>
          </p:nvPr>
        </p:nvSpPr>
        <p:spPr/>
        <p:txBody>
          <a:bodyPr>
            <a:normAutofit/>
          </a:bodyPr>
          <a:p>
            <a:r>
              <a:rPr dirty="0" lang="en-US" smtClean="0"/>
              <a:t>Bites caused by animals</a:t>
            </a:r>
          </a:p>
          <a:p>
            <a:r>
              <a:rPr dirty="0" lang="en-US" smtClean="0"/>
              <a:t>Stings caused by insects</a:t>
            </a:r>
          </a:p>
          <a:p>
            <a:pPr indent="0" marL="0">
              <a:buNone/>
            </a:pPr>
            <a:r>
              <a:rPr dirty="0" lang="en-US" smtClean="0"/>
              <a:t>S&amp;S</a:t>
            </a:r>
          </a:p>
          <a:p>
            <a:pPr>
              <a:buFont typeface="Wingdings" panose="05000000000000000000" pitchFamily="2" charset="2"/>
              <a:buChar char="Ø"/>
            </a:pPr>
            <a:r>
              <a:rPr dirty="0" lang="en-US" smtClean="0"/>
              <a:t>Swelling </a:t>
            </a:r>
          </a:p>
          <a:p>
            <a:pPr>
              <a:buFont typeface="Wingdings" panose="05000000000000000000" pitchFamily="2" charset="2"/>
              <a:buChar char="Ø"/>
            </a:pPr>
            <a:r>
              <a:rPr dirty="0" lang="en-US" smtClean="0"/>
              <a:t>Redness </a:t>
            </a:r>
          </a:p>
          <a:p>
            <a:pPr>
              <a:buFont typeface="Wingdings" panose="05000000000000000000" pitchFamily="2" charset="2"/>
              <a:buChar char="Ø"/>
            </a:pPr>
            <a:r>
              <a:rPr dirty="0" lang="en-US" smtClean="0"/>
              <a:t>Pain </a:t>
            </a:r>
          </a:p>
          <a:p>
            <a:pPr>
              <a:buFont typeface="Wingdings" panose="05000000000000000000" pitchFamily="2" charset="2"/>
              <a:buChar char="Ø"/>
            </a:pPr>
            <a:r>
              <a:rPr dirty="0" lang="en-US" smtClean="0"/>
              <a:t>Bleeding </a:t>
            </a:r>
          </a:p>
          <a:p>
            <a:pPr>
              <a:buFont typeface="Wingdings" panose="05000000000000000000" pitchFamily="2" charset="2"/>
              <a:buChar char="Ø"/>
            </a:pPr>
            <a:r>
              <a:rPr dirty="0" lang="en-US" smtClean="0"/>
              <a:t>Infection </a:t>
            </a:r>
            <a:endParaRPr dirty="0" lang="en-US"/>
          </a:p>
        </p:txBody>
      </p:sp>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799" name="Title 1"/>
          <p:cNvSpPr>
            <a:spLocks noGrp="1"/>
          </p:cNvSpPr>
          <p:nvPr>
            <p:ph type="title"/>
          </p:nvPr>
        </p:nvSpPr>
        <p:spPr/>
        <p:txBody>
          <a:bodyPr/>
          <a:p>
            <a:r>
              <a:rPr dirty="0" lang="en-US" smtClean="0"/>
              <a:t>8.1.Dog Bite</a:t>
            </a:r>
            <a:endParaRPr dirty="0" lang="en-US"/>
          </a:p>
        </p:txBody>
      </p:sp>
      <p:sp>
        <p:nvSpPr>
          <p:cNvPr id="1048800" name="Content Placeholder 2"/>
          <p:cNvSpPr>
            <a:spLocks noGrp="1"/>
          </p:cNvSpPr>
          <p:nvPr>
            <p:ph idx="1"/>
          </p:nvPr>
        </p:nvSpPr>
        <p:spPr/>
        <p:txBody>
          <a:bodyPr>
            <a:normAutofit fontScale="70000" lnSpcReduction="20000"/>
          </a:bodyPr>
          <a:p>
            <a:r>
              <a:rPr dirty="0" lang="en-US" smtClean="0"/>
              <a:t>Clean the bitten area using warm water and clean thoroughly </a:t>
            </a:r>
          </a:p>
          <a:p>
            <a:r>
              <a:rPr dirty="0" lang="en-US"/>
              <a:t>Puncture wounds should be irrigated with a sterile catheter using methylated spirit and povidone. </a:t>
            </a:r>
          </a:p>
          <a:p>
            <a:r>
              <a:rPr dirty="0" lang="en-US"/>
              <a:t>Iodine is also virucidal and may be used to clean the </a:t>
            </a:r>
            <a:r>
              <a:rPr dirty="0" lang="en-US" smtClean="0"/>
              <a:t>wound</a:t>
            </a:r>
          </a:p>
          <a:p>
            <a:r>
              <a:rPr dirty="0" lang="en-US" smtClean="0"/>
              <a:t>Calm the casualty</a:t>
            </a:r>
          </a:p>
          <a:p>
            <a:r>
              <a:rPr dirty="0" lang="en-US" smtClean="0"/>
              <a:t>Find out if the dog was vaccinated</a:t>
            </a:r>
          </a:p>
          <a:p>
            <a:r>
              <a:rPr dirty="0" lang="en-US" smtClean="0"/>
              <a:t>Go to hospital for antirabies</a:t>
            </a:r>
          </a:p>
          <a:p>
            <a:r>
              <a:rPr dirty="0" lang="en-US" smtClean="0"/>
              <a:t>Follow the dog for 10 days</a:t>
            </a:r>
          </a:p>
          <a:p>
            <a:r>
              <a:rPr dirty="0" lang="en-US"/>
              <a:t>Dress the </a:t>
            </a:r>
            <a:r>
              <a:rPr dirty="0" lang="en-US" smtClean="0"/>
              <a:t>wound</a:t>
            </a:r>
          </a:p>
          <a:p>
            <a:r>
              <a:rPr dirty="0" lang="en-US"/>
              <a:t>Bite wounds should not be sutured immediately to prevent more traumas from the suturing needle, which will increase the areas for viral entry into the body tissue. </a:t>
            </a:r>
            <a:endParaRPr dirty="0" lang="en-US" smtClean="0"/>
          </a:p>
          <a:p>
            <a:r>
              <a:rPr dirty="0" lang="en-US" smtClean="0"/>
              <a:t>Suturing </a:t>
            </a:r>
            <a:r>
              <a:rPr dirty="0" lang="en-US"/>
              <a:t>may be done 24 to 48 hours after the bite using very few sutures under the cover of anti-rabies serum locally.</a:t>
            </a:r>
            <a:endParaRPr dirty="0" lang="en-US" smtClean="0"/>
          </a:p>
          <a:p>
            <a:endParaRPr dirty="0" lang="en-US" smtClean="0"/>
          </a:p>
          <a:p>
            <a:endParaRPr dirty="0" lang="en-US"/>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617" name="Title 1"/>
          <p:cNvSpPr>
            <a:spLocks noGrp="1"/>
          </p:cNvSpPr>
          <p:nvPr>
            <p:ph type="title"/>
          </p:nvPr>
        </p:nvSpPr>
        <p:spPr/>
        <p:txBody>
          <a:bodyPr/>
          <a:p>
            <a:r>
              <a:rPr dirty="0" lang="en-GB" smtClean="0"/>
              <a:t>Definitions cont’…</a:t>
            </a:r>
            <a:endParaRPr dirty="0" lang="en-GB"/>
          </a:p>
        </p:txBody>
      </p:sp>
      <p:sp>
        <p:nvSpPr>
          <p:cNvPr id="1048618" name="Content Placeholder 2"/>
          <p:cNvSpPr>
            <a:spLocks noGrp="1"/>
          </p:cNvSpPr>
          <p:nvPr>
            <p:ph idx="1"/>
          </p:nvPr>
        </p:nvSpPr>
        <p:spPr/>
        <p:txBody>
          <a:bodyPr>
            <a:normAutofit fontScale="65625" lnSpcReduction="20000"/>
          </a:bodyPr>
          <a:p>
            <a:pPr algn="just"/>
            <a:r>
              <a:rPr b="1" dirty="0" lang="en-GB" smtClean="0">
                <a:latin typeface="Times New Roman" pitchFamily="18" charset="0"/>
                <a:cs typeface="Times New Roman" pitchFamily="18" charset="0"/>
              </a:rPr>
              <a:t>“fast-track.”-</a:t>
            </a:r>
            <a:r>
              <a:rPr dirty="0" lang="en-GB" smtClean="0">
                <a:latin typeface="Times New Roman" pitchFamily="18" charset="0"/>
                <a:cs typeface="Times New Roman" pitchFamily="18" charset="0"/>
              </a:rPr>
              <a:t>These patients require simple first aid or basic primary care. They may be treated in the ED or safely referred to a clinic or general out patient department or physician’s office.</a:t>
            </a:r>
          </a:p>
          <a:p>
            <a:pPr algn="just"/>
            <a:endParaRPr b="1" dirty="0" lang="en-GB" smtClean="0">
              <a:latin typeface="Times New Roman" pitchFamily="18" charset="0"/>
              <a:cs typeface="Times New Roman" pitchFamily="18" charset="0"/>
            </a:endParaRPr>
          </a:p>
          <a:p>
            <a:pPr algn="just"/>
            <a:r>
              <a:rPr b="1" dirty="0" lang="en-GB" smtClean="0">
                <a:latin typeface="Times New Roman" pitchFamily="18" charset="0"/>
                <a:cs typeface="Times New Roman" pitchFamily="18" charset="0"/>
              </a:rPr>
              <a:t>Field triage</a:t>
            </a:r>
            <a:r>
              <a:rPr dirty="0" lang="en-GB" smtClean="0">
                <a:latin typeface="Times New Roman" pitchFamily="18" charset="0"/>
                <a:cs typeface="Times New Roman" pitchFamily="18" charset="0"/>
              </a:rPr>
              <a:t> use colours RED,YELLOW, GREEN and BLACK. (Brunner &amp;Suddarth's page 2187, table 72-1) </a:t>
            </a:r>
            <a:r>
              <a:rPr b="1" dirty="0" lang="en-GB" smtClean="0">
                <a:latin typeface="Times New Roman" pitchFamily="18" charset="0"/>
                <a:cs typeface="Times New Roman" pitchFamily="18" charset="0"/>
              </a:rPr>
              <a:t>NOTE-</a:t>
            </a:r>
            <a:r>
              <a:rPr dirty="0" lang="en-GB" smtClean="0">
                <a:latin typeface="Times New Roman" pitchFamily="18" charset="0"/>
                <a:cs typeface="Times New Roman" pitchFamily="18" charset="0"/>
              </a:rPr>
              <a:t>Routine ED triage protocols differ significantly from the triage protocols used in disasters and mass casualty incidents (field triage). </a:t>
            </a:r>
          </a:p>
          <a:p>
            <a:pPr algn="just"/>
            <a:r>
              <a:rPr dirty="0" lang="en-GB" smtClean="0">
                <a:latin typeface="Times New Roman" pitchFamily="18" charset="0"/>
                <a:cs typeface="Times New Roman" pitchFamily="18" charset="0"/>
              </a:rPr>
              <a:t>Routine hospital triage directs all available resources to the patients who are most critically ill, regardless of potential outcome. </a:t>
            </a:r>
          </a:p>
          <a:p>
            <a:pPr algn="just"/>
            <a:r>
              <a:rPr dirty="0" lang="en-GB" smtClean="0">
                <a:latin typeface="Times New Roman" pitchFamily="18" charset="0"/>
                <a:cs typeface="Times New Roman" pitchFamily="18" charset="0"/>
              </a:rPr>
              <a:t>In field triage (or hospital triage during a disaster), scarce resources must be used to benefit as many people as possible.</a:t>
            </a:r>
          </a:p>
          <a:p>
            <a:pPr algn="just"/>
            <a:endParaRPr dirty="0" lang="en-GB" smtClean="0">
              <a:latin typeface="Times New Roman" pitchFamily="18" charset="0"/>
              <a:cs typeface="Times New Roman" pitchFamily="18" charset="0"/>
            </a:endParaRPr>
          </a:p>
          <a:p>
            <a:pPr algn="just">
              <a:buNone/>
            </a:pPr>
            <a:r>
              <a:rPr b="1" dirty="0" lang="en-GB" smtClean="0">
                <a:latin typeface="Times New Roman" pitchFamily="18" charset="0"/>
                <a:cs typeface="Times New Roman" pitchFamily="18" charset="0"/>
              </a:rPr>
              <a:t> </a:t>
            </a:r>
          </a:p>
          <a:p>
            <a:endParaRPr dirty="0" lang="en-GB" smtClean="0"/>
          </a:p>
          <a:p>
            <a:endParaRPr dirty="0" lang="en-GB"/>
          </a:p>
        </p:txBody>
      </p:sp>
    </p:spTree>
  </p:cSld>
  <p:clrMapOvr>
    <a:masterClrMapping/>
  </p:clrMapOvr>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801" name="Title 1"/>
          <p:cNvSpPr>
            <a:spLocks noGrp="1"/>
          </p:cNvSpPr>
          <p:nvPr>
            <p:ph type="title"/>
          </p:nvPr>
        </p:nvSpPr>
        <p:spPr/>
        <p:txBody>
          <a:bodyPr/>
          <a:p>
            <a:r>
              <a:rPr dirty="0" lang="en-US" smtClean="0"/>
              <a:t>Pathology of Rabies</a:t>
            </a:r>
            <a:endParaRPr dirty="0" lang="en-US"/>
          </a:p>
        </p:txBody>
      </p:sp>
      <p:sp>
        <p:nvSpPr>
          <p:cNvPr id="1048802" name="Content Placeholder 2"/>
          <p:cNvSpPr>
            <a:spLocks noGrp="1"/>
          </p:cNvSpPr>
          <p:nvPr>
            <p:ph idx="1"/>
          </p:nvPr>
        </p:nvSpPr>
        <p:spPr/>
        <p:txBody>
          <a:bodyPr>
            <a:normAutofit fontScale="92500" lnSpcReduction="10000"/>
          </a:bodyPr>
          <a:p>
            <a:r>
              <a:rPr dirty="0" lang="en-US"/>
              <a:t>Rabies is a serious viral disease of canines which is incidentally transmitted to humans by the bite of a rabid animal.  It is caused by a virus known as </a:t>
            </a:r>
            <a:r>
              <a:rPr dirty="0" lang="en-US" err="1"/>
              <a:t>lassa</a:t>
            </a:r>
            <a:r>
              <a:rPr dirty="0" lang="en-US"/>
              <a:t> virus type I</a:t>
            </a:r>
            <a:r>
              <a:rPr dirty="0" lang="en-US" smtClean="0"/>
              <a:t>.</a:t>
            </a:r>
          </a:p>
          <a:p>
            <a:r>
              <a:rPr dirty="0" lang="en-US"/>
              <a:t>This happens when humans get bitten by a rabid </a:t>
            </a:r>
            <a:r>
              <a:rPr dirty="0" lang="en-US" smtClean="0"/>
              <a:t>animal (dog/cat/bat)or </a:t>
            </a:r>
            <a:r>
              <a:rPr dirty="0" lang="en-US"/>
              <a:t>when its saliva comes into contact with the mucous membranes or open wound of a </a:t>
            </a:r>
            <a:r>
              <a:rPr dirty="0" lang="en-US" smtClean="0"/>
              <a:t>person</a:t>
            </a:r>
          </a:p>
          <a:p>
            <a:r>
              <a:rPr dirty="0" lang="en-US"/>
              <a:t>All warm blooded animals are susceptible to rabies.</a:t>
            </a:r>
          </a:p>
        </p:txBody>
      </p:sp>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803" name="Title 1"/>
          <p:cNvSpPr>
            <a:spLocks noGrp="1"/>
          </p:cNvSpPr>
          <p:nvPr>
            <p:ph type="title"/>
          </p:nvPr>
        </p:nvSpPr>
        <p:spPr/>
        <p:txBody>
          <a:bodyPr/>
          <a:p>
            <a:r>
              <a:rPr dirty="0" lang="en-US"/>
              <a:t>Anti- Rabies Vaccine</a:t>
            </a:r>
          </a:p>
        </p:txBody>
      </p:sp>
      <p:sp>
        <p:nvSpPr>
          <p:cNvPr id="1048804" name="Content Placeholder 2"/>
          <p:cNvSpPr>
            <a:spLocks noGrp="1"/>
          </p:cNvSpPr>
          <p:nvPr>
            <p:ph idx="1"/>
          </p:nvPr>
        </p:nvSpPr>
        <p:spPr/>
        <p:txBody>
          <a:bodyPr>
            <a:normAutofit fontScale="77500" lnSpcReduction="20000"/>
          </a:bodyPr>
          <a:p>
            <a:pPr lvl="0"/>
            <a:r>
              <a:rPr dirty="0" lang="en-US"/>
              <a:t>This is a very safe and effective treatment following a rabid animal bite.  </a:t>
            </a:r>
            <a:endParaRPr dirty="0" lang="en-US" smtClean="0"/>
          </a:p>
          <a:p>
            <a:pPr lvl="0"/>
            <a:r>
              <a:rPr dirty="0" lang="en-US" smtClean="0"/>
              <a:t>The </a:t>
            </a:r>
            <a:r>
              <a:rPr dirty="0" lang="en-US"/>
              <a:t>vaccine HDCV (Human Diploid cells tissue Culture Vaccine) is administered in  six doses </a:t>
            </a:r>
            <a:r>
              <a:rPr dirty="0" lang="en-US" smtClean="0"/>
              <a:t>sub-cutaneous </a:t>
            </a:r>
            <a:r>
              <a:rPr dirty="0" lang="en-US"/>
              <a:t>as follows: </a:t>
            </a:r>
            <a:endParaRPr dirty="0" lang="en-US" smtClean="0"/>
          </a:p>
          <a:p>
            <a:pPr lvl="0"/>
            <a:r>
              <a:rPr dirty="0" lang="en-US" smtClean="0"/>
              <a:t>One ml </a:t>
            </a:r>
            <a:r>
              <a:rPr dirty="0" lang="en-US"/>
              <a:t>immediately after exposure (day 0), </a:t>
            </a:r>
            <a:endParaRPr dirty="0" lang="en-US" smtClean="0"/>
          </a:p>
          <a:p>
            <a:pPr lvl="0"/>
            <a:r>
              <a:rPr dirty="0" lang="en-US" smtClean="0"/>
              <a:t>One ml </a:t>
            </a:r>
            <a:r>
              <a:rPr dirty="0" lang="en-US"/>
              <a:t>on day 3, </a:t>
            </a:r>
          </a:p>
          <a:p>
            <a:pPr lvl="0"/>
            <a:r>
              <a:rPr dirty="0" lang="en-US" smtClean="0"/>
              <a:t>One ml </a:t>
            </a:r>
            <a:r>
              <a:rPr dirty="0" lang="en-US"/>
              <a:t>on day 7, </a:t>
            </a:r>
            <a:endParaRPr dirty="0" lang="en-US" smtClean="0"/>
          </a:p>
          <a:p>
            <a:pPr lvl="0"/>
            <a:r>
              <a:rPr dirty="0" lang="en-US" smtClean="0"/>
              <a:t>One ml </a:t>
            </a:r>
            <a:r>
              <a:rPr dirty="0" lang="en-US"/>
              <a:t>on day 14, </a:t>
            </a:r>
            <a:endParaRPr dirty="0" lang="en-US" smtClean="0"/>
          </a:p>
          <a:p>
            <a:pPr lvl="0"/>
            <a:r>
              <a:rPr dirty="0" lang="en-US" smtClean="0"/>
              <a:t>One ml </a:t>
            </a:r>
            <a:r>
              <a:rPr dirty="0" lang="en-US"/>
              <a:t>on day 30, </a:t>
            </a:r>
            <a:endParaRPr dirty="0" lang="en-US" smtClean="0"/>
          </a:p>
          <a:p>
            <a:pPr lvl="0"/>
            <a:r>
              <a:rPr dirty="0" lang="en-US" smtClean="0"/>
              <a:t>One ml </a:t>
            </a:r>
            <a:r>
              <a:rPr dirty="0" lang="en-US"/>
              <a:t>on day </a:t>
            </a:r>
            <a:r>
              <a:rPr dirty="0" lang="en-US" smtClean="0"/>
              <a:t>90</a:t>
            </a:r>
          </a:p>
          <a:p>
            <a:pPr lvl="0"/>
            <a:r>
              <a:rPr dirty="0" lang="en-US" smtClean="0"/>
              <a:t>In </a:t>
            </a:r>
            <a:r>
              <a:rPr dirty="0" lang="en-US"/>
              <a:t>order to prevent wound infection and tetanus you should give the patient broad spectrum antibiotics</a:t>
            </a:r>
          </a:p>
          <a:p>
            <a:endParaRPr dirty="0" lang="en-US"/>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805" name="Title 1"/>
          <p:cNvSpPr>
            <a:spLocks noGrp="1"/>
          </p:cNvSpPr>
          <p:nvPr>
            <p:ph type="title"/>
          </p:nvPr>
        </p:nvSpPr>
        <p:spPr/>
        <p:txBody>
          <a:bodyPr/>
          <a:p>
            <a:r>
              <a:rPr dirty="0" lang="en-US" smtClean="0"/>
              <a:t>8.2.Human Bite</a:t>
            </a:r>
            <a:endParaRPr dirty="0" lang="en-US"/>
          </a:p>
        </p:txBody>
      </p:sp>
      <p:sp>
        <p:nvSpPr>
          <p:cNvPr id="1048806" name="Content Placeholder 2"/>
          <p:cNvSpPr>
            <a:spLocks noGrp="1"/>
          </p:cNvSpPr>
          <p:nvPr>
            <p:ph idx="1"/>
          </p:nvPr>
        </p:nvSpPr>
        <p:spPr/>
        <p:txBody>
          <a:bodyPr/>
          <a:p>
            <a:r>
              <a:rPr dirty="0" lang="en-US" smtClean="0"/>
              <a:t>Clean the area using warm water</a:t>
            </a:r>
          </a:p>
          <a:p>
            <a:r>
              <a:rPr dirty="0" lang="en-US" smtClean="0"/>
              <a:t>Dress using sterile dressing</a:t>
            </a:r>
          </a:p>
          <a:p>
            <a:r>
              <a:rPr dirty="0" lang="en-US" smtClean="0"/>
              <a:t>Seek medical help </a:t>
            </a:r>
          </a:p>
          <a:p>
            <a:r>
              <a:rPr dirty="0" lang="en-US" smtClean="0"/>
              <a:t>Do not stich the wound immediately</a:t>
            </a:r>
            <a:endParaRPr dirty="0" lang="en-US"/>
          </a:p>
        </p:txBody>
      </p:sp>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807" name="Title 1"/>
          <p:cNvSpPr>
            <a:spLocks noGrp="1"/>
          </p:cNvSpPr>
          <p:nvPr>
            <p:ph type="title"/>
          </p:nvPr>
        </p:nvSpPr>
        <p:spPr/>
        <p:txBody>
          <a:bodyPr/>
          <a:p>
            <a:r>
              <a:rPr dirty="0" lang="en-US" smtClean="0"/>
              <a:t>8.3.Snake bite</a:t>
            </a:r>
            <a:endParaRPr dirty="0" lang="en-US"/>
          </a:p>
        </p:txBody>
      </p:sp>
      <p:sp>
        <p:nvSpPr>
          <p:cNvPr id="1048808" name="Content Placeholder 2"/>
          <p:cNvSpPr>
            <a:spLocks noGrp="1"/>
          </p:cNvSpPr>
          <p:nvPr>
            <p:ph idx="1"/>
          </p:nvPr>
        </p:nvSpPr>
        <p:spPr/>
        <p:txBody>
          <a:bodyPr>
            <a:normAutofit fontScale="62500" lnSpcReduction="20000"/>
          </a:bodyPr>
          <a:p>
            <a:r>
              <a:rPr dirty="0" sz="3400" lang="en-US" smtClean="0"/>
              <a:t>Identify the type of the snake and describe</a:t>
            </a:r>
          </a:p>
          <a:p>
            <a:r>
              <a:rPr dirty="0" sz="3400" lang="en-US" smtClean="0"/>
              <a:t>Green mamba- the most dangerous, gives neurotoxin impairing the CNS and the brain</a:t>
            </a:r>
          </a:p>
          <a:p>
            <a:r>
              <a:rPr dirty="0" sz="3400" lang="en-US" smtClean="0"/>
              <a:t>Cobra- </a:t>
            </a:r>
          </a:p>
          <a:p>
            <a:r>
              <a:rPr dirty="0" sz="3400" lang="en-US" smtClean="0"/>
              <a:t>Bloom slang- hemotoxic, impairs blood clot features appear within 24 hour    </a:t>
            </a:r>
          </a:p>
          <a:p>
            <a:r>
              <a:rPr dirty="0" sz="3400" lang="en-US" smtClean="0"/>
              <a:t>Python-</a:t>
            </a:r>
          </a:p>
          <a:p>
            <a:r>
              <a:rPr dirty="0" sz="3400" lang="en-US" smtClean="0"/>
              <a:t>Puff </a:t>
            </a:r>
            <a:r>
              <a:rPr dirty="0" sz="3400" lang="en-US" err="1" smtClean="0"/>
              <a:t>ada</a:t>
            </a:r>
            <a:r>
              <a:rPr dirty="0" sz="3400" lang="en-US" smtClean="0"/>
              <a:t>-</a:t>
            </a:r>
          </a:p>
          <a:p>
            <a:r>
              <a:rPr dirty="0" sz="3400" lang="en-US" smtClean="0"/>
              <a:t>Calm the patient, put on gloves, head raised (to slow Venus return),irrigate the area, clean area using soap and warm water(to minimize infection), dress the area, apply pressure on the either side, </a:t>
            </a:r>
          </a:p>
          <a:p>
            <a:r>
              <a:rPr dirty="0" sz="3400" lang="en-US" smtClean="0"/>
              <a:t>do not tie coz of ischemia, </a:t>
            </a:r>
          </a:p>
          <a:p>
            <a:r>
              <a:rPr dirty="0" sz="3400" lang="en-US" smtClean="0"/>
              <a:t>Do not suck, cut the wound</a:t>
            </a:r>
          </a:p>
          <a:p>
            <a:r>
              <a:rPr dirty="0" sz="3400" lang="en-US" smtClean="0"/>
              <a:t>Transfer patient to hospital.</a:t>
            </a:r>
          </a:p>
          <a:p>
            <a:endParaRPr dirty="0" lang="en-US" smtClean="0"/>
          </a:p>
          <a:p>
            <a:endParaRPr dirty="0" lang="en-US"/>
          </a:p>
        </p:txBody>
      </p:sp>
    </p:spTree>
  </p:cSld>
  <p:clrMapOvr>
    <a:masterClrMapping/>
  </p:clrMapOvr>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809" name="Title 1"/>
          <p:cNvSpPr>
            <a:spLocks noGrp="1"/>
          </p:cNvSpPr>
          <p:nvPr>
            <p:ph type="title"/>
          </p:nvPr>
        </p:nvSpPr>
        <p:spPr/>
        <p:txBody>
          <a:bodyPr/>
          <a:p>
            <a:r>
              <a:rPr dirty="0" lang="en-GB" smtClean="0"/>
              <a:t>9.Burns </a:t>
            </a:r>
            <a:r>
              <a:rPr dirty="0" lang="en-GB"/>
              <a:t>and Scalds</a:t>
            </a:r>
            <a:endParaRPr dirty="0" lang="en-US"/>
          </a:p>
        </p:txBody>
      </p:sp>
      <p:sp>
        <p:nvSpPr>
          <p:cNvPr id="1048810" name="Content Placeholder 2"/>
          <p:cNvSpPr>
            <a:spLocks noGrp="1"/>
          </p:cNvSpPr>
          <p:nvPr>
            <p:ph idx="1"/>
          </p:nvPr>
        </p:nvSpPr>
        <p:spPr/>
        <p:txBody>
          <a:bodyPr/>
          <a:p>
            <a:pPr fontAlgn="base" indent="-273050" lvl="0" marL="273050">
              <a:spcBef>
                <a:spcPct val="20000"/>
              </a:spcBef>
              <a:spcAft>
                <a:spcPct val="0"/>
              </a:spcAft>
              <a:buClr>
                <a:srgbClr val="0BD0D9"/>
              </a:buClr>
              <a:buSzPct val="95000"/>
              <a:buFont typeface="Wingdings 2" pitchFamily="18" charset="2"/>
              <a:buChar char=""/>
            </a:pPr>
            <a:r>
              <a:rPr altLang="en-US" dirty="0" sz="2800" lang="en-US">
                <a:solidFill>
                  <a:prstClr val="black"/>
                </a:solidFill>
                <a:latin typeface="Constantia"/>
              </a:rPr>
              <a:t>Destruction of the skin sometimes with underlying tissues by extremities of temperature, exposure to electrical, chemical and radiation sources</a:t>
            </a:r>
            <a:r>
              <a:rPr altLang="en-US" dirty="0" sz="2800" lang="en-US" smtClean="0">
                <a:solidFill>
                  <a:prstClr val="black"/>
                </a:solidFill>
                <a:latin typeface="Constantia"/>
              </a:rPr>
              <a:t>.</a:t>
            </a:r>
          </a:p>
          <a:p>
            <a:pPr fontAlgn="base" indent="0" lvl="0" marL="0">
              <a:spcBef>
                <a:spcPct val="20000"/>
              </a:spcBef>
              <a:spcAft>
                <a:spcPct val="0"/>
              </a:spcAft>
              <a:buClr>
                <a:srgbClr val="0BD0D9"/>
              </a:buClr>
              <a:buSzPct val="95000"/>
              <a:buNone/>
            </a:pPr>
            <a:endParaRPr altLang="en-US" dirty="0" sz="2800" lang="en-US">
              <a:solidFill>
                <a:prstClr val="black"/>
              </a:solidFill>
              <a:latin typeface="Constantia"/>
            </a:endParaRPr>
          </a:p>
          <a:p>
            <a:pPr fontAlgn="base" indent="-273050" lvl="0" marL="273050">
              <a:spcBef>
                <a:spcPct val="20000"/>
              </a:spcBef>
              <a:spcAft>
                <a:spcPct val="0"/>
              </a:spcAft>
              <a:buClr>
                <a:srgbClr val="0BD0D9"/>
              </a:buClr>
              <a:buSzPct val="95000"/>
              <a:buFont typeface="Wingdings 2" pitchFamily="18" charset="2"/>
              <a:buChar char=""/>
            </a:pPr>
            <a:r>
              <a:rPr altLang="en-US" b="1" dirty="0" sz="2800" i="1" lang="en-US">
                <a:solidFill>
                  <a:prstClr val="black"/>
                </a:solidFill>
                <a:latin typeface="Constantia"/>
              </a:rPr>
              <a:t>Classification of burns </a:t>
            </a:r>
            <a:r>
              <a:rPr altLang="en-US" dirty="0" sz="2800" lang="en-US">
                <a:solidFill>
                  <a:prstClr val="black"/>
                </a:solidFill>
                <a:latin typeface="Constantia"/>
              </a:rPr>
              <a:t>is usually according to size(</a:t>
            </a:r>
            <a:r>
              <a:rPr altLang="en-US" dirty="0" sz="2800" lang="en-US" err="1">
                <a:solidFill>
                  <a:prstClr val="black"/>
                </a:solidFill>
                <a:latin typeface="Constantia"/>
              </a:rPr>
              <a:t>wallace</a:t>
            </a:r>
            <a:r>
              <a:rPr altLang="en-US" dirty="0" sz="2800" lang="en-US">
                <a:solidFill>
                  <a:prstClr val="black"/>
                </a:solidFill>
                <a:latin typeface="Constantia"/>
              </a:rPr>
              <a:t> rule of 9) and depth(superficial partial, deep partial thickness and full thickness</a:t>
            </a:r>
          </a:p>
          <a:p>
            <a:endParaRPr dirty="0" lang="en-US"/>
          </a:p>
        </p:txBody>
      </p:sp>
    </p:spTree>
  </p:cSld>
  <p:clrMapOvr>
    <a:masterClrMapping/>
  </p:clrMapOvr>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811" name="Title 1"/>
          <p:cNvSpPr>
            <a:spLocks noGrp="1"/>
          </p:cNvSpPr>
          <p:nvPr>
            <p:ph type="title"/>
          </p:nvPr>
        </p:nvSpPr>
        <p:spPr/>
        <p:txBody>
          <a:bodyPr/>
          <a:p>
            <a:r>
              <a:rPr dirty="0" lang="en-US" smtClean="0"/>
              <a:t>Etiology</a:t>
            </a:r>
            <a:endParaRPr dirty="0" lang="en-US"/>
          </a:p>
        </p:txBody>
      </p:sp>
      <p:sp>
        <p:nvSpPr>
          <p:cNvPr id="1048812" name="Content Placeholder 2"/>
          <p:cNvSpPr>
            <a:spLocks noGrp="1"/>
          </p:cNvSpPr>
          <p:nvPr>
            <p:ph idx="1"/>
          </p:nvPr>
        </p:nvSpPr>
        <p:spPr/>
        <p:txBody>
          <a:bodyPr/>
          <a:p>
            <a:pPr fontAlgn="base" indent="-273050" lvl="0" marL="273050">
              <a:spcBef>
                <a:spcPct val="20000"/>
              </a:spcBef>
              <a:spcAft>
                <a:spcPct val="0"/>
              </a:spcAft>
              <a:buClr>
                <a:srgbClr val="0BD0D9"/>
              </a:buClr>
              <a:buSzPct val="95000"/>
              <a:buFont typeface="Wingdings 2" pitchFamily="18" charset="2"/>
              <a:buChar char=""/>
            </a:pPr>
            <a:r>
              <a:rPr altLang="en-US" dirty="0" lang="en-US">
                <a:solidFill>
                  <a:prstClr val="black"/>
                </a:solidFill>
                <a:latin typeface="Constantia"/>
              </a:rPr>
              <a:t>Fire</a:t>
            </a:r>
          </a:p>
          <a:p>
            <a:pPr fontAlgn="base" indent="-273050" lvl="0" marL="273050">
              <a:spcBef>
                <a:spcPct val="20000"/>
              </a:spcBef>
              <a:spcAft>
                <a:spcPct val="0"/>
              </a:spcAft>
              <a:buClr>
                <a:srgbClr val="0BD0D9"/>
              </a:buClr>
              <a:buSzPct val="95000"/>
              <a:buFont typeface="Wingdings 2" pitchFamily="18" charset="2"/>
              <a:buChar char=""/>
            </a:pPr>
            <a:r>
              <a:rPr altLang="en-US" dirty="0" lang="en-US">
                <a:solidFill>
                  <a:prstClr val="black"/>
                </a:solidFill>
                <a:latin typeface="Constantia"/>
              </a:rPr>
              <a:t>Boiling water</a:t>
            </a:r>
          </a:p>
          <a:p>
            <a:pPr fontAlgn="base" indent="-273050" lvl="0" marL="273050">
              <a:spcBef>
                <a:spcPct val="20000"/>
              </a:spcBef>
              <a:spcAft>
                <a:spcPct val="0"/>
              </a:spcAft>
              <a:buClr>
                <a:srgbClr val="0BD0D9"/>
              </a:buClr>
              <a:buSzPct val="95000"/>
              <a:buFont typeface="Wingdings 2" pitchFamily="18" charset="2"/>
              <a:buChar char=""/>
            </a:pPr>
            <a:r>
              <a:rPr altLang="en-US" dirty="0" lang="en-US">
                <a:solidFill>
                  <a:prstClr val="black"/>
                </a:solidFill>
                <a:latin typeface="Constantia"/>
              </a:rPr>
              <a:t>Hot objects or oil</a:t>
            </a:r>
          </a:p>
          <a:p>
            <a:pPr fontAlgn="base" indent="-273050" lvl="0" marL="273050">
              <a:spcBef>
                <a:spcPct val="20000"/>
              </a:spcBef>
              <a:spcAft>
                <a:spcPct val="0"/>
              </a:spcAft>
              <a:buClr>
                <a:srgbClr val="0BD0D9"/>
              </a:buClr>
              <a:buSzPct val="95000"/>
              <a:buFont typeface="Wingdings 2" pitchFamily="18" charset="2"/>
              <a:buChar char=""/>
            </a:pPr>
            <a:r>
              <a:rPr altLang="en-US" dirty="0" lang="en-US">
                <a:solidFill>
                  <a:prstClr val="black"/>
                </a:solidFill>
                <a:latin typeface="Constantia"/>
              </a:rPr>
              <a:t>Electrical shocks</a:t>
            </a:r>
          </a:p>
          <a:p>
            <a:pPr fontAlgn="base" indent="-273050" lvl="0" marL="273050">
              <a:spcBef>
                <a:spcPct val="20000"/>
              </a:spcBef>
              <a:spcAft>
                <a:spcPct val="0"/>
              </a:spcAft>
              <a:buClr>
                <a:srgbClr val="0BD0D9"/>
              </a:buClr>
              <a:buSzPct val="95000"/>
              <a:buFont typeface="Wingdings 2" pitchFamily="18" charset="2"/>
              <a:buChar char=""/>
            </a:pPr>
            <a:r>
              <a:rPr altLang="en-US" dirty="0" lang="en-US">
                <a:solidFill>
                  <a:prstClr val="black"/>
                </a:solidFill>
                <a:latin typeface="Constantia"/>
              </a:rPr>
              <a:t>Chemicals and </a:t>
            </a:r>
            <a:r>
              <a:rPr altLang="en-US" dirty="0" lang="en-US" smtClean="0">
                <a:solidFill>
                  <a:prstClr val="black"/>
                </a:solidFill>
                <a:latin typeface="Constantia"/>
              </a:rPr>
              <a:t>acids</a:t>
            </a:r>
          </a:p>
          <a:p>
            <a:pPr fontAlgn="base" indent="-273050" lvl="0" marL="273050">
              <a:spcBef>
                <a:spcPct val="20000"/>
              </a:spcBef>
              <a:spcAft>
                <a:spcPct val="0"/>
              </a:spcAft>
              <a:buClr>
                <a:srgbClr val="0BD0D9"/>
              </a:buClr>
              <a:buSzPct val="95000"/>
              <a:buFont typeface="Wingdings 2" pitchFamily="18" charset="2"/>
              <a:buChar char=""/>
            </a:pPr>
            <a:r>
              <a:rPr altLang="en-US" dirty="0" lang="en-US" smtClean="0">
                <a:solidFill>
                  <a:prstClr val="black"/>
                </a:solidFill>
                <a:latin typeface="Constantia"/>
              </a:rPr>
              <a:t>Radiations </a:t>
            </a:r>
          </a:p>
          <a:p>
            <a:pPr fontAlgn="base" indent="-273050" lvl="0" marL="273050">
              <a:spcBef>
                <a:spcPct val="20000"/>
              </a:spcBef>
              <a:spcAft>
                <a:spcPct val="0"/>
              </a:spcAft>
              <a:buClr>
                <a:srgbClr val="0BD0D9"/>
              </a:buClr>
              <a:buSzPct val="95000"/>
              <a:buFont typeface="Wingdings 2" pitchFamily="18" charset="2"/>
              <a:buChar char=""/>
            </a:pPr>
            <a:r>
              <a:rPr altLang="en-US" dirty="0" lang="en-US" smtClean="0">
                <a:solidFill>
                  <a:prstClr val="black"/>
                </a:solidFill>
                <a:latin typeface="Constantia"/>
              </a:rPr>
              <a:t>Geothermal/ steam</a:t>
            </a:r>
            <a:endParaRPr altLang="en-US" dirty="0" lang="en-US">
              <a:solidFill>
                <a:prstClr val="black"/>
              </a:solidFill>
              <a:latin typeface="Constantia"/>
            </a:endParaRPr>
          </a:p>
          <a:p>
            <a:endParaRPr dirty="0" lang="en-US"/>
          </a:p>
        </p:txBody>
      </p:sp>
    </p:spTree>
  </p:cSld>
  <p:clrMapOvr>
    <a:masterClrMapping/>
  </p:clrMapOvr>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813" name="Title 1"/>
          <p:cNvSpPr>
            <a:spLocks noGrp="1"/>
          </p:cNvSpPr>
          <p:nvPr>
            <p:ph type="title"/>
          </p:nvPr>
        </p:nvSpPr>
        <p:spPr/>
        <p:txBody>
          <a:bodyPr>
            <a:normAutofit/>
          </a:bodyPr>
          <a:p>
            <a:r>
              <a:rPr dirty="0" lang="en-US" smtClean="0"/>
              <a:t>Pathophysiology </a:t>
            </a:r>
            <a:endParaRPr dirty="0" lang="en-US"/>
          </a:p>
        </p:txBody>
      </p:sp>
      <p:sp>
        <p:nvSpPr>
          <p:cNvPr id="1048814" name="Content Placeholder 2"/>
          <p:cNvSpPr>
            <a:spLocks noGrp="1"/>
          </p:cNvSpPr>
          <p:nvPr>
            <p:ph idx="1"/>
          </p:nvPr>
        </p:nvSpPr>
        <p:spPr/>
        <p:txBody>
          <a:bodyPr/>
          <a:p>
            <a:pPr fontAlgn="base" indent="-273050" lvl="0" marL="273050">
              <a:spcBef>
                <a:spcPct val="20000"/>
              </a:spcBef>
              <a:spcAft>
                <a:spcPct val="0"/>
              </a:spcAft>
              <a:buClr>
                <a:srgbClr val="0BD0D9"/>
              </a:buClr>
              <a:buSzPct val="95000"/>
              <a:buFont typeface="Wingdings 2" pitchFamily="18" charset="2"/>
              <a:buChar char=""/>
            </a:pPr>
            <a:r>
              <a:rPr altLang="en-US" dirty="0" sz="2800" lang="en-US">
                <a:solidFill>
                  <a:prstClr val="black"/>
                </a:solidFill>
                <a:latin typeface="Constantia"/>
              </a:rPr>
              <a:t>Every system is affected by thermal injury.     </a:t>
            </a:r>
          </a:p>
          <a:p>
            <a:pPr fontAlgn="base" indent="-273050" lvl="0" marL="273050">
              <a:spcBef>
                <a:spcPct val="20000"/>
              </a:spcBef>
              <a:spcAft>
                <a:spcPct val="0"/>
              </a:spcAft>
              <a:buClr>
                <a:srgbClr val="0BD0D9"/>
              </a:buClr>
              <a:buSzPct val="95000"/>
              <a:buFont typeface="Wingdings 2" pitchFamily="18" charset="2"/>
              <a:buChar char=""/>
            </a:pPr>
            <a:r>
              <a:rPr altLang="en-US" dirty="0" sz="2800" lang="en-US">
                <a:solidFill>
                  <a:prstClr val="black"/>
                </a:solidFill>
                <a:latin typeface="Constantia"/>
              </a:rPr>
              <a:t>The extent of dysfunction is proportional to the total body surface area(TBSA)involved.</a:t>
            </a:r>
          </a:p>
          <a:p>
            <a:pPr fontAlgn="base" indent="-273050" lvl="0" marL="273050">
              <a:spcBef>
                <a:spcPct val="20000"/>
              </a:spcBef>
              <a:spcAft>
                <a:spcPct val="0"/>
              </a:spcAft>
              <a:buClr>
                <a:srgbClr val="0BD0D9"/>
              </a:buClr>
              <a:buSzPct val="95000"/>
              <a:buFont typeface="Wingdings 2" pitchFamily="18" charset="2"/>
              <a:buChar char=""/>
            </a:pPr>
            <a:r>
              <a:rPr altLang="en-US" dirty="0" sz="2800" lang="en-US">
                <a:solidFill>
                  <a:prstClr val="black"/>
                </a:solidFill>
                <a:latin typeface="Constantia"/>
              </a:rPr>
              <a:t>The systemic response to burn injury is biphasic, with early hypofunction followed rapidly by </a:t>
            </a:r>
            <a:r>
              <a:rPr altLang="en-US" dirty="0" sz="2800" lang="en-US" err="1" smtClean="0">
                <a:solidFill>
                  <a:prstClr val="black"/>
                </a:solidFill>
                <a:latin typeface="Constantia"/>
              </a:rPr>
              <a:t>hyperfunction</a:t>
            </a:r>
            <a:r>
              <a:rPr altLang="en-US" dirty="0" sz="2800" lang="en-US" smtClean="0">
                <a:solidFill>
                  <a:prstClr val="black"/>
                </a:solidFill>
                <a:latin typeface="Constantia"/>
              </a:rPr>
              <a:t>. </a:t>
            </a:r>
            <a:r>
              <a:rPr altLang="en-US" dirty="0" sz="2800" lang="en-US">
                <a:solidFill>
                  <a:prstClr val="black"/>
                </a:solidFill>
                <a:latin typeface="Constantia"/>
              </a:rPr>
              <a:t>However, the organ function gradually returns to normal as the wound heals or is surgically grafted.</a:t>
            </a:r>
          </a:p>
          <a:p>
            <a:endParaRPr dirty="0" lang="en-US"/>
          </a:p>
        </p:txBody>
      </p:sp>
    </p:spTree>
  </p:cSld>
  <p:clrMapOvr>
    <a:masterClrMapping/>
  </p:clrMapOvr>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815" name="Title 1"/>
          <p:cNvSpPr>
            <a:spLocks noGrp="1"/>
          </p:cNvSpPr>
          <p:nvPr>
            <p:ph type="title"/>
          </p:nvPr>
        </p:nvSpPr>
        <p:spPr/>
        <p:txBody>
          <a:bodyPr/>
          <a:p>
            <a:endParaRPr dirty="0" lang="en-US"/>
          </a:p>
        </p:txBody>
      </p:sp>
      <p:sp>
        <p:nvSpPr>
          <p:cNvPr id="1048816" name="Content Placeholder 2"/>
          <p:cNvSpPr>
            <a:spLocks noGrp="1"/>
          </p:cNvSpPr>
          <p:nvPr>
            <p:ph idx="1"/>
          </p:nvPr>
        </p:nvSpPr>
        <p:spPr/>
        <p:txBody>
          <a:bodyPr>
            <a:normAutofit fontScale="92500"/>
          </a:bodyPr>
          <a:p>
            <a:pPr indent="-274320" lvl="0" marL="274320">
              <a:spcBef>
                <a:spcPct val="20000"/>
              </a:spcBef>
              <a:buClr>
                <a:srgbClr val="0BD0D9"/>
              </a:buClr>
              <a:buSzPct val="95000"/>
            </a:pPr>
            <a:r>
              <a:rPr b="1" dirty="0" sz="2400" lang="en-US">
                <a:solidFill>
                  <a:prstClr val="black"/>
                </a:solidFill>
                <a:latin typeface="Constantia"/>
              </a:rPr>
              <a:t>Skeletal System</a:t>
            </a:r>
            <a:endParaRPr dirty="0" sz="2400" lang="en-US">
              <a:solidFill>
                <a:prstClr val="black"/>
              </a:solidFill>
              <a:latin typeface="Constantia"/>
            </a:endParaRPr>
          </a:p>
          <a:p>
            <a:pPr indent="-274320" lvl="0" marL="274320">
              <a:spcBef>
                <a:spcPct val="20000"/>
              </a:spcBef>
              <a:buClr>
                <a:srgbClr val="0BD0D9"/>
              </a:buClr>
              <a:buSzPct val="95000"/>
              <a:buFont typeface="Wingdings" pitchFamily="2" charset="2"/>
              <a:buChar char="Ø"/>
            </a:pPr>
            <a:r>
              <a:rPr dirty="0" sz="2400" lang="en-US">
                <a:solidFill>
                  <a:prstClr val="black"/>
                </a:solidFill>
                <a:latin typeface="Constantia"/>
              </a:rPr>
              <a:t>Red bone marrow replaces red blood cells which is destroyed by the burnt skin. If the burns area is too large for the bone marrow to compensate for the loss in red blood cells, the patient will require blood transfusions to survive.</a:t>
            </a:r>
          </a:p>
          <a:p>
            <a:pPr indent="-274320" lvl="0" marL="274320">
              <a:spcBef>
                <a:spcPct val="20000"/>
              </a:spcBef>
              <a:buClr>
                <a:srgbClr val="0BD0D9"/>
              </a:buClr>
              <a:buSzPct val="95000"/>
            </a:pPr>
            <a:r>
              <a:rPr b="1" dirty="0" sz="2400" lang="en-US">
                <a:solidFill>
                  <a:prstClr val="black"/>
                </a:solidFill>
                <a:latin typeface="Constantia"/>
              </a:rPr>
              <a:t>Cardiovascular System</a:t>
            </a:r>
            <a:endParaRPr dirty="0" sz="2400" lang="en-US">
              <a:solidFill>
                <a:prstClr val="black"/>
              </a:solidFill>
              <a:latin typeface="Constantia"/>
            </a:endParaRPr>
          </a:p>
          <a:p>
            <a:pPr indent="-274320" lvl="0" marL="274320">
              <a:spcBef>
                <a:spcPct val="20000"/>
              </a:spcBef>
              <a:buClr>
                <a:srgbClr val="0BD0D9"/>
              </a:buClr>
              <a:buSzPct val="95000"/>
              <a:buFont typeface="Wingdings" pitchFamily="2" charset="2"/>
              <a:buChar char="Ø"/>
            </a:pPr>
            <a:r>
              <a:rPr dirty="0" sz="2400" lang="en-US">
                <a:solidFill>
                  <a:prstClr val="black"/>
                </a:solidFill>
                <a:latin typeface="Constantia"/>
              </a:rPr>
              <a:t>Burning of the skin will lead to an increase in capillary permeability, which causes an increase in blood vasculature – this then results in a decrease of blood pressure as well as live blood volume. This further decreases the blood flow and oxygenation to tissues, which then also results in edema, shock and eventually death.</a:t>
            </a:r>
          </a:p>
          <a:p>
            <a:endParaRPr dirty="0" lang="en-US"/>
          </a:p>
        </p:txBody>
      </p:sp>
    </p:spTree>
  </p:cSld>
  <p:clrMapOvr>
    <a:masterClrMapping/>
  </p:clrMapOvr>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817" name="Title 1"/>
          <p:cNvSpPr>
            <a:spLocks noGrp="1"/>
          </p:cNvSpPr>
          <p:nvPr>
            <p:ph type="title"/>
          </p:nvPr>
        </p:nvSpPr>
        <p:spPr/>
        <p:txBody>
          <a:bodyPr/>
          <a:p>
            <a:endParaRPr lang="en-US"/>
          </a:p>
        </p:txBody>
      </p:sp>
      <p:sp>
        <p:nvSpPr>
          <p:cNvPr id="1048818" name="Content Placeholder 2"/>
          <p:cNvSpPr>
            <a:spLocks noGrp="1"/>
          </p:cNvSpPr>
          <p:nvPr>
            <p:ph idx="1"/>
          </p:nvPr>
        </p:nvSpPr>
        <p:spPr/>
        <p:txBody>
          <a:bodyPr>
            <a:normAutofit lnSpcReduction="10000"/>
          </a:bodyPr>
          <a:p>
            <a:pPr indent="-274320" lvl="0" marL="274320">
              <a:spcBef>
                <a:spcPct val="20000"/>
              </a:spcBef>
              <a:buClr>
                <a:srgbClr val="0BD0D9"/>
              </a:buClr>
              <a:buSzPct val="95000"/>
            </a:pPr>
            <a:r>
              <a:rPr b="1" dirty="0" sz="2200" lang="en-US">
                <a:solidFill>
                  <a:prstClr val="black"/>
                </a:solidFill>
                <a:latin typeface="Constantia"/>
              </a:rPr>
              <a:t>Respiratory System</a:t>
            </a:r>
            <a:endParaRPr dirty="0" sz="2200" lang="en-US">
              <a:solidFill>
                <a:prstClr val="black"/>
              </a:solidFill>
              <a:latin typeface="Constantia"/>
            </a:endParaRPr>
          </a:p>
          <a:p>
            <a:pPr indent="-274320" lvl="0" marL="274320">
              <a:spcBef>
                <a:spcPct val="20000"/>
              </a:spcBef>
              <a:buClr>
                <a:srgbClr val="0BD0D9"/>
              </a:buClr>
              <a:buSzPct val="95000"/>
              <a:buFont typeface="Wingdings" pitchFamily="2" charset="2"/>
              <a:buChar char="Ø"/>
            </a:pPr>
            <a:r>
              <a:rPr dirty="0" sz="2200" lang="en-US">
                <a:solidFill>
                  <a:prstClr val="black"/>
                </a:solidFill>
                <a:latin typeface="Constantia"/>
              </a:rPr>
              <a:t>Airway obstruction caused by gross edema of the throat. Also, these patients may have an increased respiratory rate as a result of pulmonary edema (secondary to smoke inhalation) or increased respiratory rate as an attempt to compensate the increased metabolic rate.</a:t>
            </a:r>
          </a:p>
          <a:p>
            <a:pPr indent="-274320" lvl="0" marL="274320">
              <a:spcBef>
                <a:spcPct val="20000"/>
              </a:spcBef>
              <a:buClr>
                <a:srgbClr val="0BD0D9"/>
              </a:buClr>
              <a:buSzPct val="95000"/>
            </a:pPr>
            <a:r>
              <a:rPr b="1" dirty="0" sz="2200" lang="en-US">
                <a:solidFill>
                  <a:prstClr val="black"/>
                </a:solidFill>
                <a:latin typeface="Constantia"/>
              </a:rPr>
              <a:t>Endocrine System</a:t>
            </a:r>
            <a:endParaRPr dirty="0" sz="2200" lang="en-US">
              <a:solidFill>
                <a:prstClr val="black"/>
              </a:solidFill>
              <a:latin typeface="Constantia"/>
            </a:endParaRPr>
          </a:p>
          <a:p>
            <a:pPr indent="-274320" lvl="0" marL="274320">
              <a:spcBef>
                <a:spcPct val="20000"/>
              </a:spcBef>
              <a:buClr>
                <a:srgbClr val="0BD0D9"/>
              </a:buClr>
              <a:buSzPct val="95000"/>
              <a:buFont typeface="Wingdings" pitchFamily="2" charset="2"/>
              <a:buChar char="Ø"/>
            </a:pPr>
            <a:r>
              <a:rPr dirty="0" sz="2200" lang="en-US">
                <a:solidFill>
                  <a:prstClr val="black"/>
                </a:solidFill>
                <a:latin typeface="Constantia"/>
              </a:rPr>
              <a:t>Increased secretions of adrenaline and nor-adrenaline in response to the injury may lead to increased body temperature and increased cell metabolism.</a:t>
            </a:r>
          </a:p>
          <a:p>
            <a:pPr indent="-274320" lvl="0" marL="274320">
              <a:spcBef>
                <a:spcPct val="20000"/>
              </a:spcBef>
              <a:buClr>
                <a:srgbClr val="0BD0D9"/>
              </a:buClr>
              <a:buSzPct val="95000"/>
            </a:pPr>
            <a:r>
              <a:rPr b="1" dirty="0" sz="2200" lang="en-US">
                <a:solidFill>
                  <a:prstClr val="black"/>
                </a:solidFill>
                <a:latin typeface="Constantia"/>
              </a:rPr>
              <a:t>Lymphatic System</a:t>
            </a:r>
            <a:endParaRPr dirty="0" sz="2200" lang="en-US">
              <a:solidFill>
                <a:prstClr val="black"/>
              </a:solidFill>
              <a:latin typeface="Constantia"/>
            </a:endParaRPr>
          </a:p>
          <a:p>
            <a:pPr indent="-274320" lvl="0" marL="274320">
              <a:spcBef>
                <a:spcPct val="20000"/>
              </a:spcBef>
              <a:buClr>
                <a:srgbClr val="0BD0D9"/>
              </a:buClr>
              <a:buSzPct val="95000"/>
              <a:buFont typeface="Wingdings" pitchFamily="2" charset="2"/>
              <a:buChar char="Ø"/>
            </a:pPr>
            <a:r>
              <a:rPr dirty="0" sz="2200" lang="en-US">
                <a:solidFill>
                  <a:prstClr val="black"/>
                </a:solidFill>
                <a:latin typeface="Constantia"/>
              </a:rPr>
              <a:t>Inflammation increases as a result of damaged tissue, which results in greater strain on the lymphatic system and pitting edema.</a:t>
            </a:r>
          </a:p>
          <a:p>
            <a:endParaRPr dirty="0" lang="en-US"/>
          </a:p>
        </p:txBody>
      </p:sp>
    </p:spTree>
  </p:cSld>
  <p:clrMapOvr>
    <a:masterClrMapping/>
  </p:clrMapOvr>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819" name="Title 1"/>
          <p:cNvSpPr>
            <a:spLocks noGrp="1"/>
          </p:cNvSpPr>
          <p:nvPr>
            <p:ph type="title"/>
          </p:nvPr>
        </p:nvSpPr>
        <p:spPr/>
        <p:txBody>
          <a:bodyPr/>
          <a:p>
            <a:endParaRPr lang="en-US"/>
          </a:p>
        </p:txBody>
      </p:sp>
      <p:sp>
        <p:nvSpPr>
          <p:cNvPr id="1048820" name="Content Placeholder 2"/>
          <p:cNvSpPr>
            <a:spLocks noGrp="1"/>
          </p:cNvSpPr>
          <p:nvPr>
            <p:ph idx="1"/>
          </p:nvPr>
        </p:nvSpPr>
        <p:spPr/>
        <p:txBody>
          <a:bodyPr>
            <a:normAutofit fontScale="92500" lnSpcReduction="20000"/>
          </a:bodyPr>
          <a:p>
            <a:pPr indent="-274320" lvl="0" marL="274320">
              <a:spcBef>
                <a:spcPct val="20000"/>
              </a:spcBef>
              <a:buClr>
                <a:srgbClr val="0BD0D9"/>
              </a:buClr>
              <a:buSzPct val="95000"/>
            </a:pPr>
            <a:r>
              <a:rPr b="1" dirty="0" sz="2400" lang="en-US">
                <a:solidFill>
                  <a:prstClr val="black"/>
                </a:solidFill>
                <a:latin typeface="Constantia"/>
              </a:rPr>
              <a:t>Immune System</a:t>
            </a:r>
            <a:endParaRPr dirty="0" sz="2400" lang="en-US">
              <a:solidFill>
                <a:prstClr val="black"/>
              </a:solidFill>
              <a:latin typeface="Constantia"/>
            </a:endParaRPr>
          </a:p>
          <a:p>
            <a:pPr indent="-274320" lvl="0" marL="274320">
              <a:spcBef>
                <a:spcPct val="20000"/>
              </a:spcBef>
              <a:buClr>
                <a:srgbClr val="0BD0D9"/>
              </a:buClr>
              <a:buSzPct val="95000"/>
              <a:buFont typeface="Wingdings" pitchFamily="2" charset="2"/>
              <a:buChar char="Ø"/>
            </a:pPr>
            <a:r>
              <a:rPr dirty="0" sz="2400" lang="en-US">
                <a:solidFill>
                  <a:prstClr val="black"/>
                </a:solidFill>
                <a:latin typeface="Constantia"/>
              </a:rPr>
              <a:t>Decreased response as a result of excessive strain on the lymphatic system and due to increased infection as a result of burns area removing the first line of infection defense.</a:t>
            </a:r>
          </a:p>
          <a:p>
            <a:pPr indent="-274320" lvl="0" marL="274320">
              <a:spcBef>
                <a:spcPct val="20000"/>
              </a:spcBef>
              <a:buClr>
                <a:srgbClr val="0BD0D9"/>
              </a:buClr>
              <a:buSzPct val="95000"/>
            </a:pPr>
            <a:r>
              <a:rPr b="1" dirty="0" sz="2400" lang="en-US">
                <a:solidFill>
                  <a:prstClr val="black"/>
                </a:solidFill>
                <a:latin typeface="Constantia"/>
              </a:rPr>
              <a:t>Digestive</a:t>
            </a:r>
            <a:endParaRPr dirty="0" sz="2400" lang="en-US">
              <a:solidFill>
                <a:prstClr val="black"/>
              </a:solidFill>
              <a:latin typeface="Constantia"/>
            </a:endParaRPr>
          </a:p>
          <a:p>
            <a:pPr indent="-274320" lvl="0" marL="274320">
              <a:spcBef>
                <a:spcPct val="20000"/>
              </a:spcBef>
              <a:buClr>
                <a:srgbClr val="0BD0D9"/>
              </a:buClr>
              <a:buSzPct val="95000"/>
              <a:buFont typeface="Wingdings" pitchFamily="2" charset="2"/>
              <a:buChar char="Ø"/>
            </a:pPr>
            <a:r>
              <a:rPr dirty="0" sz="2400" lang="en-US">
                <a:solidFill>
                  <a:prstClr val="black"/>
                </a:solidFill>
                <a:latin typeface="Constantia"/>
              </a:rPr>
              <a:t>Due to the potential </a:t>
            </a:r>
            <a:r>
              <a:rPr dirty="0" sz="2400" lang="en-US" err="1">
                <a:solidFill>
                  <a:prstClr val="black"/>
                </a:solidFill>
                <a:latin typeface="Constantia"/>
              </a:rPr>
              <a:t>hypovolaemic</a:t>
            </a:r>
            <a:r>
              <a:rPr dirty="0" sz="2400" lang="en-US">
                <a:solidFill>
                  <a:prstClr val="black"/>
                </a:solidFill>
                <a:latin typeface="Constantia"/>
              </a:rPr>
              <a:t> state in which a body with severe burns is likely to be in, their is a decrease in blood availability in the intestinal lining and liver. The intestinal lining automatically increases nutrients required to support metabolism and repair of damaged cells.</a:t>
            </a:r>
          </a:p>
          <a:p>
            <a:pPr indent="-274320" lvl="0" marL="274320">
              <a:spcBef>
                <a:spcPct val="20000"/>
              </a:spcBef>
              <a:buClr>
                <a:srgbClr val="0BD0D9"/>
              </a:buClr>
              <a:buSzPct val="95000"/>
            </a:pPr>
            <a:r>
              <a:rPr b="1" dirty="0" sz="2400" lang="en-US">
                <a:solidFill>
                  <a:prstClr val="black"/>
                </a:solidFill>
                <a:latin typeface="Constantia"/>
              </a:rPr>
              <a:t>Urinary</a:t>
            </a:r>
            <a:endParaRPr dirty="0" sz="2400" lang="en-US">
              <a:solidFill>
                <a:prstClr val="black"/>
              </a:solidFill>
              <a:latin typeface="Constantia"/>
            </a:endParaRPr>
          </a:p>
          <a:p>
            <a:pPr indent="-274320" lvl="0" marL="274320">
              <a:spcBef>
                <a:spcPct val="20000"/>
              </a:spcBef>
              <a:buClr>
                <a:srgbClr val="0BD0D9"/>
              </a:buClr>
              <a:buSzPct val="95000"/>
              <a:buFont typeface="Wingdings" pitchFamily="2" charset="2"/>
              <a:buChar char="Ø"/>
            </a:pPr>
            <a:r>
              <a:rPr dirty="0" sz="2400" lang="en-US">
                <a:solidFill>
                  <a:prstClr val="black"/>
                </a:solidFill>
                <a:latin typeface="Constantia"/>
              </a:rPr>
              <a:t>The kidneys compensate for the increased fluid loss as a result of the burn area by decreasing urine output. The potential detriment of this change is the potential for kidney damage as a result of poor perfusion.</a:t>
            </a:r>
          </a:p>
          <a:p>
            <a:endParaRPr dirty="0" lang="en-US"/>
          </a:p>
        </p:txBody>
      </p:sp>
    </p:spTree>
  </p:cSld>
  <p:clrMapOvr>
    <a:masterClrMapping/>
  </p:clrMapOvr>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lastClr="000000" val="windowText"/>
      </a:dk1>
      <a:lt1>
        <a:sysClr lastClr="FFFFFF" val="window"/>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r="5400000" dist="25400" rotWithShape="0">
              <a:srgbClr val="000000">
                <a:alpha val="43137"/>
              </a:srgbClr>
            </a:outerShdw>
          </a:effectLst>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8700000"/>
            </a:lightRig>
          </a:scene3d>
          <a:sp3d contourW="12700">
            <a:bevelT w="0" h="0"/>
            <a:contourClr>
              <a:schemeClr val="phClr">
                <a:shade val="80000"/>
              </a:schemeClr>
            </a:contourClr>
          </a:sp3d>
        </a:effectStyle>
        <a:effectStyle>
          <a:effectLst>
            <a:outerShdw blurRad="63500" dir="5400000" dist="25400" rotWithShape="0">
              <a:srgbClr val="000000">
                <a:alpha val="43137"/>
              </a:srgbClr>
            </a:outerShdw>
          </a:effectLst>
          <a:scene3d>
            <a:camera prst="orthographicFront" fov="0">
              <a:rot lat="0" lon="0" rev="0"/>
            </a:camera>
            <a:lightRig dir="tl" rig="brightRoom">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algn="tl" flip="xy" sx="90000" sy="90000" tx="0" ty="0"/>
        </a:blipFill>
      </a:bgFillStyleLst>
    </a:fmtScheme>
  </a:themeElements>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TRAUMA AND EMERGENCY</dc:title>
  <dc:creator>Rosemary Atieno</dc:creator>
  <cp:lastModifiedBy>Phelix</cp:lastModifiedBy>
  <dcterms:created xsi:type="dcterms:W3CDTF">2014-03-08T14:14:38Z</dcterms:created>
  <dcterms:modified xsi:type="dcterms:W3CDTF">2021-03-01T04:37:18Z</dcterms:modified>
</cp:coreProperties>
</file>