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8" r:id="rId32"/>
    <p:sldId id="289"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29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1" r:id="rId74"/>
    <p:sldId id="332" r:id="rId75"/>
    <p:sldId id="287"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1" r:id="rId124"/>
    <p:sldId id="383" r:id="rId125"/>
    <p:sldId id="382"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399" r:id="rId142"/>
    <p:sldId id="400" r:id="rId143"/>
    <p:sldId id="401" r:id="rId144"/>
    <p:sldId id="402" r:id="rId145"/>
    <p:sldId id="403" r:id="rId146"/>
    <p:sldId id="404" r:id="rId147"/>
    <p:sldId id="405" r:id="rId148"/>
    <p:sldId id="406" r:id="rId149"/>
    <p:sldId id="407" r:id="rId150"/>
    <p:sldId id="408" r:id="rId151"/>
    <p:sldId id="409" r:id="rId152"/>
    <p:sldId id="410" r:id="rId153"/>
    <p:sldId id="411" r:id="rId154"/>
    <p:sldId id="412" r:id="rId155"/>
    <p:sldId id="413" r:id="rId156"/>
    <p:sldId id="414" r:id="rId157"/>
    <p:sldId id="432" r:id="rId158"/>
    <p:sldId id="433" r:id="rId159"/>
    <p:sldId id="434" r:id="rId160"/>
    <p:sldId id="417" r:id="rId161"/>
    <p:sldId id="418" r:id="rId162"/>
    <p:sldId id="419" r:id="rId163"/>
    <p:sldId id="420" r:id="rId164"/>
    <p:sldId id="421" r:id="rId165"/>
    <p:sldId id="422" r:id="rId166"/>
    <p:sldId id="423" r:id="rId167"/>
    <p:sldId id="424" r:id="rId168"/>
    <p:sldId id="425" r:id="rId169"/>
    <p:sldId id="426" r:id="rId170"/>
    <p:sldId id="427" r:id="rId171"/>
    <p:sldId id="429" r:id="rId172"/>
    <p:sldId id="431" r:id="rId173"/>
    <p:sldId id="435" r:id="rId174"/>
    <p:sldId id="436" r:id="rId175"/>
    <p:sldId id="437" r:id="rId176"/>
    <p:sldId id="438" r:id="rId177"/>
    <p:sldId id="439" r:id="rId178"/>
    <p:sldId id="440" r:id="rId179"/>
    <p:sldId id="441" r:id="rId180"/>
    <p:sldId id="442" r:id="rId181"/>
    <p:sldId id="443" r:id="rId182"/>
    <p:sldId id="444" r:id="rId183"/>
    <p:sldId id="445" r:id="rId184"/>
    <p:sldId id="446" r:id="rId185"/>
    <p:sldId id="447" r:id="rId186"/>
    <p:sldId id="448" r:id="rId187"/>
    <p:sldId id="449" r:id="rId188"/>
    <p:sldId id="450" r:id="rId189"/>
    <p:sldId id="451" r:id="rId190"/>
    <p:sldId id="452" r:id="rId191"/>
    <p:sldId id="453" r:id="rId192"/>
    <p:sldId id="454" r:id="rId193"/>
    <p:sldId id="456" r:id="rId194"/>
    <p:sldId id="457" r:id="rId195"/>
    <p:sldId id="458" r:id="rId196"/>
    <p:sldId id="459" r:id="rId197"/>
    <p:sldId id="460" r:id="rId198"/>
    <p:sldId id="461" r:id="rId199"/>
    <p:sldId id="462" r:id="rId200"/>
    <p:sldId id="463" r:id="rId201"/>
    <p:sldId id="464" r:id="rId202"/>
    <p:sldId id="455" r:id="rId2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545" autoAdjust="0"/>
  </p:normalViewPr>
  <p:slideViewPr>
    <p:cSldViewPr snapToGrid="0">
      <p:cViewPr varScale="1">
        <p:scale>
          <a:sx n="49" d="100"/>
          <a:sy n="49"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theme" Target="theme/theme1.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A5A36DC-8C6C-4570-AC26-B198BBAEFD8A}" type="datetimeFigureOut">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EC88FF-1160-412D-8A3C-FE24238C3890}" type="slidenum">
              <a:rPr lang="en-US" smtClean="0"/>
              <a:t>‹#›</a:t>
            </a:fld>
            <a:endParaRPr lang="en-US" dirty="0"/>
          </a:p>
        </p:txBody>
      </p:sp>
    </p:spTree>
    <p:extLst>
      <p:ext uri="{BB962C8B-B14F-4D97-AF65-F5344CB8AC3E}">
        <p14:creationId xmlns:p14="http://schemas.microsoft.com/office/powerpoint/2010/main" val="2540388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5A36DC-8C6C-4570-AC26-B198BBAEFD8A}" type="datetimeFigureOut">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EC88FF-1160-412D-8A3C-FE24238C3890}" type="slidenum">
              <a:rPr lang="en-US" smtClean="0"/>
              <a:t>‹#›</a:t>
            </a:fld>
            <a:endParaRPr lang="en-US" dirty="0"/>
          </a:p>
        </p:txBody>
      </p:sp>
    </p:spTree>
    <p:extLst>
      <p:ext uri="{BB962C8B-B14F-4D97-AF65-F5344CB8AC3E}">
        <p14:creationId xmlns:p14="http://schemas.microsoft.com/office/powerpoint/2010/main" val="880110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5A36DC-8C6C-4570-AC26-B198BBAEFD8A}" type="datetimeFigureOut">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EC88FF-1160-412D-8A3C-FE24238C3890}" type="slidenum">
              <a:rPr lang="en-US" smtClean="0"/>
              <a:t>‹#›</a:t>
            </a:fld>
            <a:endParaRPr lang="en-US" dirty="0"/>
          </a:p>
        </p:txBody>
      </p:sp>
    </p:spTree>
    <p:extLst>
      <p:ext uri="{BB962C8B-B14F-4D97-AF65-F5344CB8AC3E}">
        <p14:creationId xmlns:p14="http://schemas.microsoft.com/office/powerpoint/2010/main" val="1578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5A36DC-8C6C-4570-AC26-B198BBAEFD8A}" type="datetimeFigureOut">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EC88FF-1160-412D-8A3C-FE24238C3890}" type="slidenum">
              <a:rPr lang="en-US" smtClean="0"/>
              <a:t>‹#›</a:t>
            </a:fld>
            <a:endParaRPr lang="en-US" dirty="0"/>
          </a:p>
        </p:txBody>
      </p:sp>
    </p:spTree>
    <p:extLst>
      <p:ext uri="{BB962C8B-B14F-4D97-AF65-F5344CB8AC3E}">
        <p14:creationId xmlns:p14="http://schemas.microsoft.com/office/powerpoint/2010/main" val="3846765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5A36DC-8C6C-4570-AC26-B198BBAEFD8A}" type="datetimeFigureOut">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EC88FF-1160-412D-8A3C-FE24238C3890}" type="slidenum">
              <a:rPr lang="en-US" smtClean="0"/>
              <a:t>‹#›</a:t>
            </a:fld>
            <a:endParaRPr lang="en-US" dirty="0"/>
          </a:p>
        </p:txBody>
      </p:sp>
    </p:spTree>
    <p:extLst>
      <p:ext uri="{BB962C8B-B14F-4D97-AF65-F5344CB8AC3E}">
        <p14:creationId xmlns:p14="http://schemas.microsoft.com/office/powerpoint/2010/main" val="229176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5A36DC-8C6C-4570-AC26-B198BBAEFD8A}" type="datetimeFigureOut">
              <a:rPr lang="en-US" smtClean="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EC88FF-1160-412D-8A3C-FE24238C3890}" type="slidenum">
              <a:rPr lang="en-US" smtClean="0"/>
              <a:t>‹#›</a:t>
            </a:fld>
            <a:endParaRPr lang="en-US" dirty="0"/>
          </a:p>
        </p:txBody>
      </p:sp>
    </p:spTree>
    <p:extLst>
      <p:ext uri="{BB962C8B-B14F-4D97-AF65-F5344CB8AC3E}">
        <p14:creationId xmlns:p14="http://schemas.microsoft.com/office/powerpoint/2010/main" val="1898850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5A36DC-8C6C-4570-AC26-B198BBAEFD8A}" type="datetimeFigureOut">
              <a:rPr lang="en-US" smtClean="0"/>
              <a:t>5/29/2021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1EC88FF-1160-412D-8A3C-FE24238C3890}" type="slidenum">
              <a:rPr lang="en-US" smtClean="0"/>
              <a:t>‹#›</a:t>
            </a:fld>
            <a:endParaRPr lang="en-US" dirty="0"/>
          </a:p>
        </p:txBody>
      </p:sp>
    </p:spTree>
    <p:extLst>
      <p:ext uri="{BB962C8B-B14F-4D97-AF65-F5344CB8AC3E}">
        <p14:creationId xmlns:p14="http://schemas.microsoft.com/office/powerpoint/2010/main" val="2832621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5A36DC-8C6C-4570-AC26-B198BBAEFD8A}" type="datetimeFigureOut">
              <a:rPr lang="en-US" smtClean="0"/>
              <a:t>5/29/2021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1EC88FF-1160-412D-8A3C-FE24238C3890}" type="slidenum">
              <a:rPr lang="en-US" smtClean="0"/>
              <a:t>‹#›</a:t>
            </a:fld>
            <a:endParaRPr lang="en-US" dirty="0"/>
          </a:p>
        </p:txBody>
      </p:sp>
    </p:spTree>
    <p:extLst>
      <p:ext uri="{BB962C8B-B14F-4D97-AF65-F5344CB8AC3E}">
        <p14:creationId xmlns:p14="http://schemas.microsoft.com/office/powerpoint/2010/main" val="1478357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5A36DC-8C6C-4570-AC26-B198BBAEFD8A}" type="datetimeFigureOut">
              <a:rPr lang="en-US" smtClean="0"/>
              <a:t>5/29/2021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1EC88FF-1160-412D-8A3C-FE24238C3890}" type="slidenum">
              <a:rPr lang="en-US" smtClean="0"/>
              <a:t>‹#›</a:t>
            </a:fld>
            <a:endParaRPr lang="en-US" dirty="0"/>
          </a:p>
        </p:txBody>
      </p:sp>
    </p:spTree>
    <p:extLst>
      <p:ext uri="{BB962C8B-B14F-4D97-AF65-F5344CB8AC3E}">
        <p14:creationId xmlns:p14="http://schemas.microsoft.com/office/powerpoint/2010/main" val="3455707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5A36DC-8C6C-4570-AC26-B198BBAEFD8A}" type="datetimeFigureOut">
              <a:rPr lang="en-US" smtClean="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EC88FF-1160-412D-8A3C-FE24238C3890}" type="slidenum">
              <a:rPr lang="en-US" smtClean="0"/>
              <a:t>‹#›</a:t>
            </a:fld>
            <a:endParaRPr lang="en-US" dirty="0"/>
          </a:p>
        </p:txBody>
      </p:sp>
    </p:spTree>
    <p:extLst>
      <p:ext uri="{BB962C8B-B14F-4D97-AF65-F5344CB8AC3E}">
        <p14:creationId xmlns:p14="http://schemas.microsoft.com/office/powerpoint/2010/main" val="1991218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5A36DC-8C6C-4570-AC26-B198BBAEFD8A}" type="datetimeFigureOut">
              <a:rPr lang="en-US" smtClean="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EC88FF-1160-412D-8A3C-FE24238C3890}" type="slidenum">
              <a:rPr lang="en-US" smtClean="0"/>
              <a:t>‹#›</a:t>
            </a:fld>
            <a:endParaRPr lang="en-US" dirty="0"/>
          </a:p>
        </p:txBody>
      </p:sp>
    </p:spTree>
    <p:extLst>
      <p:ext uri="{BB962C8B-B14F-4D97-AF65-F5344CB8AC3E}">
        <p14:creationId xmlns:p14="http://schemas.microsoft.com/office/powerpoint/2010/main" val="104940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5A36DC-8C6C-4570-AC26-B198BBAEFD8A}" type="datetimeFigureOut">
              <a:rPr lang="en-US" smtClean="0"/>
              <a:t>5/29/2021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EC88FF-1160-412D-8A3C-FE24238C3890}" type="slidenum">
              <a:rPr lang="en-US" smtClean="0"/>
              <a:t>‹#›</a:t>
            </a:fld>
            <a:endParaRPr lang="en-US" dirty="0"/>
          </a:p>
        </p:txBody>
      </p:sp>
    </p:spTree>
    <p:extLst>
      <p:ext uri="{BB962C8B-B14F-4D97-AF65-F5344CB8AC3E}">
        <p14:creationId xmlns:p14="http://schemas.microsoft.com/office/powerpoint/2010/main" val="2850929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12742"/>
            <a:ext cx="9144000" cy="1268140"/>
          </a:xfrm>
        </p:spPr>
        <p:txBody>
          <a:bodyPr>
            <a:normAutofit/>
          </a:bodyPr>
          <a:lstStyle/>
          <a:p>
            <a:pPr algn="l"/>
            <a:r>
              <a:rPr lang="en-US" sz="4000" b="1" dirty="0">
                <a:latin typeface="Times New Roman" panose="02020603050405020304" pitchFamily="18" charset="0"/>
                <a:cs typeface="Times New Roman" panose="02020603050405020304" pitchFamily="18" charset="0"/>
              </a:rPr>
              <a:t>Traumatology 11</a:t>
            </a: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246812"/>
            <a:ext cx="9144000" cy="4611188"/>
          </a:xfrm>
        </p:spPr>
        <p:txBody>
          <a:bodyPr>
            <a:normAutofit/>
          </a:bodyPr>
          <a:lstStyle/>
          <a:p>
            <a:pPr algn="l">
              <a:lnSpc>
                <a:spcPct val="150000"/>
              </a:lnSpc>
            </a:pPr>
            <a:r>
              <a:rPr lang="en-US" sz="3600" b="1" dirty="0">
                <a:latin typeface="Times New Roman" panose="02020603050405020304" pitchFamily="18" charset="0"/>
                <a:cs typeface="Times New Roman" panose="02020603050405020304" pitchFamily="18" charset="0"/>
              </a:rPr>
              <a:t>Department</a:t>
            </a:r>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OTM</a:t>
            </a:r>
          </a:p>
          <a:p>
            <a:pPr algn="l">
              <a:lnSpc>
                <a:spcPct val="150000"/>
              </a:lnSpc>
            </a:pPr>
            <a:r>
              <a:rPr lang="en-US" sz="3600" b="1" dirty="0">
                <a:latin typeface="Times New Roman" panose="02020603050405020304" pitchFamily="18" charset="0"/>
                <a:cs typeface="Times New Roman" panose="02020603050405020304" pitchFamily="18" charset="0"/>
              </a:rPr>
              <a:t>Year             :  2</a:t>
            </a:r>
            <a:r>
              <a:rPr lang="en-US" sz="3600" b="1" baseline="30000" dirty="0">
                <a:latin typeface="Times New Roman" panose="02020603050405020304" pitchFamily="18" charset="0"/>
                <a:cs typeface="Times New Roman" panose="02020603050405020304" pitchFamily="18" charset="0"/>
              </a:rPr>
              <a:t>nd</a:t>
            </a:r>
            <a:r>
              <a:rPr lang="en-US" sz="3600" b="1" dirty="0">
                <a:latin typeface="Times New Roman" panose="02020603050405020304" pitchFamily="18" charset="0"/>
                <a:cs typeface="Times New Roman" panose="02020603050405020304" pitchFamily="18" charset="0"/>
              </a:rPr>
              <a:t> year </a:t>
            </a:r>
          </a:p>
          <a:p>
            <a:pPr algn="l">
              <a:lnSpc>
                <a:spcPct val="150000"/>
              </a:lnSpc>
            </a:pPr>
            <a:r>
              <a:rPr lang="en-US" sz="3600" b="1" dirty="0">
                <a:latin typeface="Times New Roman" panose="02020603050405020304" pitchFamily="18" charset="0"/>
                <a:cs typeface="Times New Roman" panose="02020603050405020304" pitchFamily="18" charset="0"/>
              </a:rPr>
              <a:t>Semester      :   1</a:t>
            </a:r>
          </a:p>
          <a:p>
            <a:pPr algn="l"/>
            <a:r>
              <a:rPr lang="en-US" sz="3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93210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Acromion fractures are caused by significant blunt force to shoulder directed anteriorly</a:t>
            </a:r>
          </a:p>
          <a:p>
            <a:r>
              <a:rPr lang="en-US" sz="3600" dirty="0">
                <a:latin typeface="Times New Roman" panose="02020603050405020304" pitchFamily="18" charset="0"/>
                <a:cs typeface="Times New Roman" panose="02020603050405020304" pitchFamily="18" charset="0"/>
              </a:rPr>
              <a:t>Glenoid neck fractures occur due to falls with an outstretched arm, blunt force</a:t>
            </a:r>
          </a:p>
        </p:txBody>
      </p:sp>
    </p:spTree>
    <p:extLst>
      <p:ext uri="{BB962C8B-B14F-4D97-AF65-F5344CB8AC3E}">
        <p14:creationId xmlns:p14="http://schemas.microsoft.com/office/powerpoint/2010/main" val="23381529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Complications:</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Weakness and anterior knee pain</a:t>
            </a:r>
          </a:p>
          <a:p>
            <a:r>
              <a:rPr lang="en-US" sz="3600" dirty="0">
                <a:latin typeface="Times New Roman" panose="02020603050405020304" pitchFamily="18" charset="0"/>
                <a:cs typeface="Times New Roman" panose="02020603050405020304" pitchFamily="18" charset="0"/>
              </a:rPr>
              <a:t>Symptomatic hardware ( most common)</a:t>
            </a:r>
          </a:p>
          <a:p>
            <a:r>
              <a:rPr lang="en-US" sz="3600" dirty="0">
                <a:latin typeface="Times New Roman" panose="02020603050405020304" pitchFamily="18" charset="0"/>
                <a:cs typeface="Times New Roman" panose="02020603050405020304" pitchFamily="18" charset="0"/>
              </a:rPr>
              <a:t>Malunion</a:t>
            </a:r>
          </a:p>
          <a:p>
            <a:r>
              <a:rPr lang="en-US" sz="3600" dirty="0">
                <a:latin typeface="Times New Roman" panose="02020603050405020304" pitchFamily="18" charset="0"/>
                <a:cs typeface="Times New Roman" panose="02020603050405020304" pitchFamily="18" charset="0"/>
              </a:rPr>
              <a:t>Nonunion</a:t>
            </a:r>
          </a:p>
          <a:p>
            <a:r>
              <a:rPr lang="en-US" sz="3600" dirty="0">
                <a:latin typeface="Times New Roman" panose="02020603050405020304" pitchFamily="18" charset="0"/>
                <a:cs typeface="Times New Roman" panose="02020603050405020304" pitchFamily="18" charset="0"/>
              </a:rPr>
              <a:t>Osteonecrosis(proximal fragment) due to excessive initial fracture displacement</a:t>
            </a:r>
          </a:p>
          <a:p>
            <a:r>
              <a:rPr lang="en-US" sz="3600" dirty="0">
                <a:latin typeface="Times New Roman" panose="02020603050405020304" pitchFamily="18" charset="0"/>
                <a:cs typeface="Times New Roman" panose="02020603050405020304" pitchFamily="18" charset="0"/>
              </a:rPr>
              <a:t>Infection</a:t>
            </a:r>
          </a:p>
          <a:p>
            <a:r>
              <a:rPr lang="en-US" sz="3600" dirty="0">
                <a:latin typeface="Times New Roman" panose="02020603050405020304" pitchFamily="18" charset="0"/>
                <a:cs typeface="Times New Roman" panose="02020603050405020304" pitchFamily="18" charset="0"/>
              </a:rPr>
              <a:t>Stiffness of the knee</a:t>
            </a:r>
          </a:p>
        </p:txBody>
      </p:sp>
    </p:spTree>
    <p:extLst>
      <p:ext uri="{BB962C8B-B14F-4D97-AF65-F5344CB8AC3E}">
        <p14:creationId xmlns:p14="http://schemas.microsoft.com/office/powerpoint/2010/main" val="363133430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Tibia fractures (proximal third)</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Defined as fractures of the proximal tibia shaft that are associated with high rates of malunion, valgus and soft tissue compromise</a:t>
            </a:r>
          </a:p>
          <a:p>
            <a:pPr marL="0" indent="0">
              <a:buNone/>
            </a:pPr>
            <a:r>
              <a:rPr lang="en-US" sz="3600" b="1" dirty="0">
                <a:latin typeface="Times New Roman" panose="02020603050405020304" pitchFamily="18" charset="0"/>
                <a:cs typeface="Times New Roman" panose="02020603050405020304" pitchFamily="18" charset="0"/>
              </a:rPr>
              <a:t>Incidence- </a:t>
            </a:r>
            <a:r>
              <a:rPr lang="en-US" sz="3600" dirty="0">
                <a:latin typeface="Times New Roman" panose="02020603050405020304" pitchFamily="18" charset="0"/>
                <a:cs typeface="Times New Roman" panose="02020603050405020304" pitchFamily="18" charset="0"/>
              </a:rPr>
              <a:t>5-10% of all tibia shaft fractures</a:t>
            </a:r>
          </a:p>
          <a:p>
            <a:pPr marL="0" indent="0">
              <a:buNone/>
            </a:pPr>
            <a:r>
              <a:rPr lang="en-US" sz="3600" b="1" dirty="0">
                <a:latin typeface="Times New Roman" panose="02020603050405020304" pitchFamily="18" charset="0"/>
                <a:cs typeface="Times New Roman" panose="02020603050405020304" pitchFamily="18" charset="0"/>
              </a:rPr>
              <a:t>Mechanism- (low energy)</a:t>
            </a:r>
            <a:r>
              <a:rPr lang="en-US" sz="3600" dirty="0">
                <a:latin typeface="Times New Roman" panose="02020603050405020304" pitchFamily="18" charset="0"/>
                <a:cs typeface="Times New Roman" panose="02020603050405020304" pitchFamily="18" charset="0"/>
              </a:rPr>
              <a:t> occur as a result of rotational injury and a direct trauma</a:t>
            </a:r>
          </a:p>
          <a:p>
            <a:pPr marL="0" indent="0">
              <a:buNone/>
            </a:pPr>
            <a:r>
              <a:rPr lang="en-US" sz="3600" b="1" dirty="0">
                <a:latin typeface="Times New Roman" panose="02020603050405020304" pitchFamily="18" charset="0"/>
                <a:cs typeface="Times New Roman" panose="02020603050405020304" pitchFamily="18" charset="0"/>
              </a:rPr>
              <a:t>In high energy- </a:t>
            </a:r>
            <a:r>
              <a:rPr lang="en-US" sz="3600" dirty="0">
                <a:latin typeface="Times New Roman" panose="02020603050405020304" pitchFamily="18" charset="0"/>
                <a:cs typeface="Times New Roman" panose="02020603050405020304" pitchFamily="18" charset="0"/>
              </a:rPr>
              <a:t>occurs as a result of direct trauma</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848022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Clinical presentation:</a:t>
            </a:r>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Symptoms- </a:t>
            </a:r>
            <a:r>
              <a:rPr lang="en-US" sz="3600" dirty="0">
                <a:latin typeface="Times New Roman" panose="02020603050405020304" pitchFamily="18" charset="0"/>
                <a:cs typeface="Times New Roman" panose="02020603050405020304" pitchFamily="18" charset="0"/>
              </a:rPr>
              <a:t>pain and inability to bear weight</a:t>
            </a:r>
          </a:p>
          <a:p>
            <a:pPr marL="0" indent="0">
              <a:buNone/>
            </a:pPr>
            <a:r>
              <a:rPr lang="en-US" sz="3600" b="1" dirty="0">
                <a:latin typeface="Times New Roman" panose="02020603050405020304" pitchFamily="18" charset="0"/>
                <a:cs typeface="Times New Roman" panose="02020603050405020304" pitchFamily="18" charset="0"/>
              </a:rPr>
              <a:t>Physical examination- </a:t>
            </a:r>
            <a:r>
              <a:rPr lang="en-US" sz="3600" dirty="0">
                <a:latin typeface="Times New Roman" panose="02020603050405020304" pitchFamily="18" charset="0"/>
                <a:cs typeface="Times New Roman" panose="02020603050405020304" pitchFamily="18" charset="0"/>
              </a:rPr>
              <a:t>on inspection/palpation- contusions, blisters, open wounds and compartments</a:t>
            </a:r>
          </a:p>
          <a:p>
            <a:pPr marL="0" indent="0">
              <a:buNone/>
            </a:pPr>
            <a:r>
              <a:rPr lang="en-US" sz="3600" b="1" dirty="0">
                <a:latin typeface="Times New Roman" panose="02020603050405020304" pitchFamily="18" charset="0"/>
                <a:cs typeface="Times New Roman" panose="02020603050405020304" pitchFamily="18" charset="0"/>
              </a:rPr>
              <a:t>Diagnosis;</a:t>
            </a:r>
          </a:p>
          <a:p>
            <a:r>
              <a:rPr lang="en-US" sz="3600" dirty="0">
                <a:latin typeface="Times New Roman" panose="02020603050405020304" pitchFamily="18" charset="0"/>
                <a:cs typeface="Times New Roman" panose="02020603050405020304" pitchFamily="18" charset="0"/>
              </a:rPr>
              <a:t>X rays AP/LAT of affected tibia ipsilateral knee and ipsilateral ankle</a:t>
            </a:r>
          </a:p>
          <a:p>
            <a:r>
              <a:rPr lang="en-US" sz="3600" dirty="0">
                <a:latin typeface="Times New Roman" panose="02020603050405020304" pitchFamily="18" charset="0"/>
                <a:cs typeface="Times New Roman" panose="02020603050405020304" pitchFamily="18" charset="0"/>
              </a:rPr>
              <a:t>CT scan- indicated for intra-articular fracture extension</a:t>
            </a:r>
          </a:p>
        </p:txBody>
      </p:sp>
    </p:spTree>
    <p:extLst>
      <p:ext uri="{BB962C8B-B14F-4D97-AF65-F5344CB8AC3E}">
        <p14:creationId xmlns:p14="http://schemas.microsoft.com/office/powerpoint/2010/main" val="28525143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Treatment:</a:t>
            </a:r>
          </a:p>
        </p:txBody>
      </p:sp>
      <p:sp>
        <p:nvSpPr>
          <p:cNvPr id="3" name="Content Placeholder 2"/>
          <p:cNvSpPr>
            <a:spLocks noGrp="1"/>
          </p:cNvSpPr>
          <p:nvPr>
            <p:ph idx="1"/>
          </p:nvPr>
        </p:nvSpPr>
        <p:spPr>
          <a:xfrm>
            <a:off x="838200" y="1825624"/>
            <a:ext cx="10515600" cy="5032375"/>
          </a:xfrm>
        </p:spPr>
        <p:txBody>
          <a:bodyPr>
            <a:normAutofit lnSpcReduction="10000"/>
          </a:bodyPr>
          <a:lstStyle/>
          <a:p>
            <a:pPr marL="0" indent="0">
              <a:buNone/>
            </a:pPr>
            <a:r>
              <a:rPr lang="en-US" sz="3600" b="1" dirty="0">
                <a:latin typeface="Times New Roman" panose="02020603050405020304" pitchFamily="18" charset="0"/>
                <a:cs typeface="Times New Roman" panose="02020603050405020304" pitchFamily="18" charset="0"/>
              </a:rPr>
              <a:t>Non operative- </a:t>
            </a:r>
            <a:r>
              <a:rPr lang="en-US" sz="3600" dirty="0">
                <a:latin typeface="Times New Roman" panose="02020603050405020304" pitchFamily="18" charset="0"/>
                <a:cs typeface="Times New Roman" panose="02020603050405020304" pitchFamily="18" charset="0"/>
              </a:rPr>
              <a:t>closed reduction/cast immobilization in long leg cast for low energy fractures with acceptable alignment</a:t>
            </a:r>
          </a:p>
          <a:p>
            <a:pPr marL="0" indent="0">
              <a:buNone/>
            </a:pPr>
            <a:r>
              <a:rPr lang="en-US" sz="3600" b="1" dirty="0">
                <a:latin typeface="Times New Roman" panose="02020603050405020304" pitchFamily="18" charset="0"/>
                <a:cs typeface="Times New Roman" panose="02020603050405020304" pitchFamily="18" charset="0"/>
              </a:rPr>
              <a:t>Technique- </a:t>
            </a:r>
            <a:r>
              <a:rPr lang="en-US" sz="3600" dirty="0">
                <a:latin typeface="Times New Roman" panose="02020603050405020304" pitchFamily="18" charset="0"/>
                <a:cs typeface="Times New Roman" panose="02020603050405020304" pitchFamily="18" charset="0"/>
              </a:rPr>
              <a:t>place in long leg cast and convert to functional brace at 4 weeks</a:t>
            </a:r>
          </a:p>
          <a:p>
            <a:pPr>
              <a:buFontTx/>
              <a:buChar char="-"/>
            </a:pPr>
            <a:r>
              <a:rPr lang="en-US" sz="3600" dirty="0">
                <a:latin typeface="Times New Roman" panose="02020603050405020304" pitchFamily="18" charset="0"/>
                <a:cs typeface="Times New Roman" panose="02020603050405020304" pitchFamily="18" charset="0"/>
              </a:rPr>
              <a:t>cast in 10-20 degrees of flexion</a:t>
            </a:r>
          </a:p>
          <a:p>
            <a:pPr marL="0" indent="0">
              <a:buNone/>
            </a:pPr>
            <a:r>
              <a:rPr lang="en-US" sz="3600" b="1" dirty="0">
                <a:latin typeface="Times New Roman" panose="02020603050405020304" pitchFamily="18" charset="0"/>
                <a:cs typeface="Times New Roman" panose="02020603050405020304" pitchFamily="18" charset="0"/>
              </a:rPr>
              <a:t>Outcomes- </a:t>
            </a:r>
            <a:r>
              <a:rPr lang="en-US" sz="3600" dirty="0">
                <a:latin typeface="Times New Roman" panose="02020603050405020304" pitchFamily="18" charset="0"/>
                <a:cs typeface="Times New Roman" panose="02020603050405020304" pitchFamily="18" charset="0"/>
              </a:rPr>
              <a:t>rotational control is difficult to achieve by closed methods</a:t>
            </a:r>
          </a:p>
          <a:p>
            <a:pPr marL="0" indent="0">
              <a:buNone/>
            </a:pPr>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Intact fibula may lead to Varus deformity with weight bearing</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38460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Operative treatment:</a:t>
            </a:r>
          </a:p>
          <a:p>
            <a:r>
              <a:rPr lang="en-US" sz="3600" dirty="0">
                <a:latin typeface="Times New Roman" panose="02020603050405020304" pitchFamily="18" charset="0"/>
                <a:cs typeface="Times New Roman" panose="02020603050405020304" pitchFamily="18" charset="0"/>
              </a:rPr>
              <a:t>External fixation</a:t>
            </a:r>
          </a:p>
          <a:p>
            <a:r>
              <a:rPr lang="en-US" sz="3600" dirty="0">
                <a:latin typeface="Times New Roman" panose="02020603050405020304" pitchFamily="18" charset="0"/>
                <a:cs typeface="Times New Roman" panose="02020603050405020304" pitchFamily="18" charset="0"/>
              </a:rPr>
              <a:t>Intra medullary nailing</a:t>
            </a:r>
          </a:p>
          <a:p>
            <a:r>
              <a:rPr lang="en-US" sz="3600" dirty="0">
                <a:latin typeface="Times New Roman" panose="02020603050405020304" pitchFamily="18" charset="0"/>
                <a:cs typeface="Times New Roman" panose="02020603050405020304" pitchFamily="18" charset="0"/>
              </a:rPr>
              <a:t>Plates/screws ( percutaneous locking plate)</a:t>
            </a:r>
          </a:p>
          <a:p>
            <a:pPr marL="0" indent="0">
              <a:buNone/>
            </a:pPr>
            <a:r>
              <a:rPr lang="en-US" sz="3600" b="1" dirty="0">
                <a:latin typeface="Times New Roman" panose="02020603050405020304" pitchFamily="18" charset="0"/>
                <a:cs typeface="Times New Roman" panose="02020603050405020304" pitchFamily="18" charset="0"/>
              </a:rPr>
              <a:t>Complication:</a:t>
            </a:r>
          </a:p>
          <a:p>
            <a:r>
              <a:rPr lang="en-US" sz="3600" dirty="0">
                <a:latin typeface="Times New Roman" panose="02020603050405020304" pitchFamily="18" charset="0"/>
                <a:cs typeface="Times New Roman" panose="02020603050405020304" pitchFamily="18" charset="0"/>
              </a:rPr>
              <a:t>Mal union</a:t>
            </a:r>
          </a:p>
          <a:p>
            <a:r>
              <a:rPr lang="en-US" sz="3600" dirty="0">
                <a:latin typeface="Times New Roman" panose="02020603050405020304" pitchFamily="18" charset="0"/>
                <a:cs typeface="Times New Roman" panose="02020603050405020304" pitchFamily="18" charset="0"/>
              </a:rPr>
              <a:t>Non union</a:t>
            </a:r>
          </a:p>
          <a:p>
            <a:r>
              <a:rPr lang="en-US" sz="3600" dirty="0">
                <a:latin typeface="Times New Roman" panose="02020603050405020304" pitchFamily="18" charset="0"/>
                <a:cs typeface="Times New Roman" panose="02020603050405020304" pitchFamily="18" charset="0"/>
              </a:rPr>
              <a:t>infection</a:t>
            </a:r>
          </a:p>
          <a:p>
            <a:pPr marL="0" indent="0">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92616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Tibia plafond fractures</a:t>
            </a:r>
          </a:p>
        </p:txBody>
      </p:sp>
      <p:sp>
        <p:nvSpPr>
          <p:cNvPr id="3" name="Content Placeholder 2"/>
          <p:cNvSpPr>
            <a:spLocks noGrp="1"/>
          </p:cNvSpPr>
          <p:nvPr>
            <p:ph idx="1"/>
          </p:nvPr>
        </p:nvSpPr>
        <p:spPr>
          <a:xfrm>
            <a:off x="838200" y="1825624"/>
            <a:ext cx="10515600" cy="5032375"/>
          </a:xfrm>
        </p:spPr>
        <p:txBody>
          <a:bodyPr>
            <a:normAutofit lnSpcReduction="10000"/>
          </a:bodyPr>
          <a:lstStyle/>
          <a:p>
            <a:pPr marL="0" indent="0">
              <a:buNone/>
            </a:pPr>
            <a:r>
              <a:rPr lang="en-US" sz="3600" b="1" dirty="0">
                <a:latin typeface="Times New Roman" panose="02020603050405020304" pitchFamily="18" charset="0"/>
                <a:cs typeface="Times New Roman" panose="02020603050405020304" pitchFamily="18" charset="0"/>
              </a:rPr>
              <a:t>Incidence ( </a:t>
            </a:r>
            <a:r>
              <a:rPr lang="en-US" sz="3600" dirty="0">
                <a:latin typeface="Times New Roman" panose="02020603050405020304" pitchFamily="18" charset="0"/>
                <a:cs typeface="Times New Roman" panose="02020603050405020304" pitchFamily="18" charset="0"/>
              </a:rPr>
              <a:t>pillon fractures) account for more than 10% of lower extremity injuries</a:t>
            </a:r>
          </a:p>
          <a:p>
            <a:pPr>
              <a:buFontTx/>
              <a:buChar char="-"/>
            </a:pPr>
            <a:r>
              <a:rPr lang="en-US" sz="3600" dirty="0">
                <a:latin typeface="Times New Roman" panose="02020603050405020304" pitchFamily="18" charset="0"/>
                <a:cs typeface="Times New Roman" panose="02020603050405020304" pitchFamily="18" charset="0"/>
              </a:rPr>
              <a:t>Incidence increasing as survival rates after motor vehicle accidents and falls from heights</a:t>
            </a:r>
          </a:p>
          <a:p>
            <a:pPr marL="0" indent="0">
              <a:buNone/>
            </a:pPr>
            <a:r>
              <a:rPr lang="en-US" sz="3600" b="1" dirty="0">
                <a:latin typeface="Times New Roman" panose="02020603050405020304" pitchFamily="18" charset="0"/>
                <a:cs typeface="Times New Roman" panose="02020603050405020304" pitchFamily="18" charset="0"/>
              </a:rPr>
              <a:t>Characteristics;</a:t>
            </a:r>
          </a:p>
          <a:p>
            <a:r>
              <a:rPr lang="en-US" sz="3600" dirty="0">
                <a:latin typeface="Times New Roman" panose="02020603050405020304" pitchFamily="18" charset="0"/>
                <a:cs typeface="Times New Roman" panose="02020603050405020304" pitchFamily="18" charset="0"/>
              </a:rPr>
              <a:t>Articular impaction/comminution</a:t>
            </a:r>
          </a:p>
          <a:p>
            <a:r>
              <a:rPr lang="en-US" sz="3600" dirty="0">
                <a:latin typeface="Times New Roman" panose="02020603050405020304" pitchFamily="18" charset="0"/>
                <a:cs typeface="Times New Roman" panose="02020603050405020304" pitchFamily="18" charset="0"/>
              </a:rPr>
              <a:t>Metaphyseal bone comminution</a:t>
            </a:r>
          </a:p>
          <a:p>
            <a:r>
              <a:rPr lang="en-US" sz="3600" dirty="0">
                <a:latin typeface="Times New Roman" panose="02020603050405020304" pitchFamily="18" charset="0"/>
                <a:cs typeface="Times New Roman" panose="02020603050405020304" pitchFamily="18" charset="0"/>
              </a:rPr>
              <a:t>Soft tissue injury associated with musculoskeletal injuries 75% have associated fibula fractures</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851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3 fragments typical with intact ankle ligaments  i.e. medial malleolar (</a:t>
            </a:r>
            <a:r>
              <a:rPr lang="en-US" sz="3600" b="1" dirty="0">
                <a:latin typeface="Times New Roman" panose="02020603050405020304" pitchFamily="18" charset="0"/>
                <a:cs typeface="Times New Roman" panose="02020603050405020304" pitchFamily="18" charset="0"/>
              </a:rPr>
              <a:t>deltoid ligament</a:t>
            </a:r>
            <a:r>
              <a:rPr lang="en-US" sz="3600" dirty="0">
                <a:latin typeface="Times New Roman" panose="02020603050405020304" pitchFamily="18" charset="0"/>
                <a:cs typeface="Times New Roman" panose="02020603050405020304" pitchFamily="18" charset="0"/>
              </a:rPr>
              <a:t>)</a:t>
            </a:r>
          </a:p>
          <a:p>
            <a:r>
              <a:rPr lang="en-US" sz="3600" dirty="0">
                <a:latin typeface="Times New Roman" panose="02020603050405020304" pitchFamily="18" charset="0"/>
                <a:cs typeface="Times New Roman" panose="02020603050405020304" pitchFamily="18" charset="0"/>
              </a:rPr>
              <a:t>Posterior lateral /Volkmann fragment(posterior inferior tibiofibular ligament</a:t>
            </a:r>
          </a:p>
          <a:p>
            <a:pPr marL="0" indent="0">
              <a:buNone/>
            </a:pPr>
            <a:r>
              <a:rPr lang="en-US" sz="3600" b="1" dirty="0">
                <a:latin typeface="Times New Roman" panose="02020603050405020304" pitchFamily="18" charset="0"/>
                <a:cs typeface="Times New Roman" panose="02020603050405020304" pitchFamily="18" charset="0"/>
              </a:rPr>
              <a:t>Symptoms </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Ankle pain</a:t>
            </a:r>
          </a:p>
          <a:p>
            <a:r>
              <a:rPr lang="en-US" sz="3600" dirty="0">
                <a:latin typeface="Times New Roman" panose="02020603050405020304" pitchFamily="18" charset="0"/>
                <a:cs typeface="Times New Roman" panose="02020603050405020304" pitchFamily="18" charset="0"/>
              </a:rPr>
              <a:t>Inability to bear weight</a:t>
            </a:r>
          </a:p>
          <a:p>
            <a:r>
              <a:rPr lang="en-US" sz="3600" dirty="0">
                <a:latin typeface="Times New Roman" panose="02020603050405020304" pitchFamily="18" charset="0"/>
                <a:cs typeface="Times New Roman" panose="02020603050405020304" pitchFamily="18" charset="0"/>
              </a:rPr>
              <a:t>deformity</a:t>
            </a:r>
          </a:p>
        </p:txBody>
      </p:sp>
    </p:spTree>
    <p:extLst>
      <p:ext uri="{BB962C8B-B14F-4D97-AF65-F5344CB8AC3E}">
        <p14:creationId xmlns:p14="http://schemas.microsoft.com/office/powerpoint/2010/main" val="39452646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 </a:t>
            </a:r>
          </a:p>
        </p:txBody>
      </p:sp>
      <p:sp>
        <p:nvSpPr>
          <p:cNvPr id="3" name="Content Placeholder 2"/>
          <p:cNvSpPr>
            <a:spLocks noGrp="1"/>
          </p:cNvSpPr>
          <p:nvPr>
            <p:ph idx="1"/>
          </p:nvPr>
        </p:nvSpPr>
        <p:spPr/>
        <p:txBody>
          <a:bodyPr>
            <a:normAutofit lnSpcReduction="10000"/>
          </a:bodyPr>
          <a:lstStyle/>
          <a:p>
            <a:pPr marL="0" indent="0">
              <a:buNone/>
            </a:pPr>
            <a:r>
              <a:rPr lang="en-US" sz="3600" b="1" dirty="0">
                <a:latin typeface="Times New Roman" panose="02020603050405020304" pitchFamily="18" charset="0"/>
                <a:cs typeface="Times New Roman" panose="02020603050405020304" pitchFamily="18" charset="0"/>
              </a:rPr>
              <a:t>Physical exam-</a:t>
            </a:r>
            <a:r>
              <a:rPr lang="en-US" sz="3600" dirty="0">
                <a:latin typeface="Times New Roman" panose="02020603050405020304" pitchFamily="18" charset="0"/>
                <a:cs typeface="Times New Roman" panose="02020603050405020304" pitchFamily="18" charset="0"/>
              </a:rPr>
              <a:t> examine soft tissue integrity</a:t>
            </a:r>
          </a:p>
          <a:p>
            <a:pPr marL="0" indent="0">
              <a:buNone/>
            </a:pPr>
            <a:r>
              <a:rPr lang="en-US" sz="3600" b="1" dirty="0">
                <a:latin typeface="Times New Roman" panose="02020603050405020304" pitchFamily="18" charset="0"/>
                <a:cs typeface="Times New Roman" panose="02020603050405020304" pitchFamily="18" charset="0"/>
              </a:rPr>
              <a:t>Inspection- </a:t>
            </a:r>
            <a:r>
              <a:rPr lang="en-US" sz="3600" dirty="0">
                <a:latin typeface="Times New Roman" panose="02020603050405020304" pitchFamily="18" charset="0"/>
                <a:cs typeface="Times New Roman" panose="02020603050405020304" pitchFamily="18" charset="0"/>
              </a:rPr>
              <a:t>swelling, abrasion, ecchymosis, blisters and open wounds</a:t>
            </a:r>
          </a:p>
          <a:p>
            <a:pPr marL="0" indent="0">
              <a:buNone/>
            </a:pPr>
            <a:r>
              <a:rPr lang="en-US" sz="3600" b="1" dirty="0">
                <a:latin typeface="Times New Roman" panose="02020603050405020304" pitchFamily="18" charset="0"/>
                <a:cs typeface="Times New Roman" panose="02020603050405020304" pitchFamily="18" charset="0"/>
              </a:rPr>
              <a:t>ROM/stability </a:t>
            </a:r>
            <a:r>
              <a:rPr lang="en-US" sz="3600" dirty="0">
                <a:latin typeface="Times New Roman" panose="02020603050405020304" pitchFamily="18" charset="0"/>
                <a:cs typeface="Times New Roman" panose="02020603050405020304" pitchFamily="18" charset="0"/>
              </a:rPr>
              <a:t>examine stability and ligament of the ankle joint</a:t>
            </a:r>
          </a:p>
          <a:p>
            <a:pPr marL="0" indent="0">
              <a:buNone/>
            </a:pPr>
            <a:r>
              <a:rPr lang="en-US" sz="3600" b="1" dirty="0">
                <a:latin typeface="Times New Roman" panose="02020603050405020304" pitchFamily="18" charset="0"/>
                <a:cs typeface="Times New Roman" panose="02020603050405020304" pitchFamily="18" charset="0"/>
              </a:rPr>
              <a:t>Neurovascular- </a:t>
            </a:r>
            <a:r>
              <a:rPr lang="en-US" sz="3600" dirty="0">
                <a:latin typeface="Times New Roman" panose="02020603050405020304" pitchFamily="18" charset="0"/>
                <a:cs typeface="Times New Roman" panose="02020603050405020304" pitchFamily="18" charset="0"/>
              </a:rPr>
              <a:t>check distal pulses and proximal tibia pulses, look for neurologic compromise and signs of compartment syndrome</a:t>
            </a:r>
            <a:endParaRPr lang="en-US" sz="3600" b="1" dirty="0">
              <a:latin typeface="Times New Roman" panose="02020603050405020304" pitchFamily="18" charset="0"/>
              <a:cs typeface="Times New Roman" panose="02020603050405020304" pitchFamily="18" charset="0"/>
            </a:endParaRPr>
          </a:p>
          <a:p>
            <a:pPr marL="0" indent="0">
              <a:buNone/>
            </a:pPr>
            <a:endParaRPr lang="en-US" sz="3600" b="1" dirty="0">
              <a:latin typeface="Times New Roman" panose="02020603050405020304" pitchFamily="18" charset="0"/>
              <a:cs typeface="Times New Roman" panose="02020603050405020304" pitchFamily="18" charset="0"/>
            </a:endParaRPr>
          </a:p>
          <a:p>
            <a:pPr marL="0" indent="0">
              <a:buNone/>
            </a:pP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091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Diagnosis</a:t>
            </a:r>
          </a:p>
        </p:txBody>
      </p:sp>
      <p:sp>
        <p:nvSpPr>
          <p:cNvPr id="3" name="Content Placeholder 2"/>
          <p:cNvSpPr>
            <a:spLocks noGrp="1"/>
          </p:cNvSpPr>
          <p:nvPr>
            <p:ph idx="1"/>
          </p:nvPr>
        </p:nvSpPr>
        <p:spPr>
          <a:xfrm>
            <a:off x="838200" y="1825624"/>
            <a:ext cx="10515600" cy="5264493"/>
          </a:xfrm>
        </p:spPr>
        <p:txBody>
          <a:bodyPr>
            <a:normAutofit/>
          </a:bodyPr>
          <a:lstStyle/>
          <a:p>
            <a:r>
              <a:rPr lang="en-US" sz="3600" dirty="0">
                <a:latin typeface="Times New Roman" panose="02020603050405020304" pitchFamily="18" charset="0"/>
                <a:cs typeface="Times New Roman" panose="02020603050405020304" pitchFamily="18" charset="0"/>
              </a:rPr>
              <a:t>X rays AP/LAT, mortise views of ankle and full length tibia/fibula and foot x rays performed for fracture extension</a:t>
            </a:r>
          </a:p>
          <a:p>
            <a:r>
              <a:rPr lang="en-US" sz="3600" dirty="0">
                <a:latin typeface="Times New Roman" panose="02020603050405020304" pitchFamily="18" charset="0"/>
                <a:cs typeface="Times New Roman" panose="02020603050405020304" pitchFamily="18" charset="0"/>
              </a:rPr>
              <a:t>CT scan – delineate articular involvement/surgical planning</a:t>
            </a:r>
          </a:p>
          <a:p>
            <a:pPr marL="0" indent="0">
              <a:buNone/>
            </a:pPr>
            <a:r>
              <a:rPr lang="en-US" sz="3600" b="1" dirty="0">
                <a:latin typeface="Times New Roman" panose="02020603050405020304" pitchFamily="18" charset="0"/>
                <a:cs typeface="Times New Roman" panose="02020603050405020304" pitchFamily="18" charset="0"/>
              </a:rPr>
              <a:t>Treatment- </a:t>
            </a:r>
            <a:r>
              <a:rPr lang="en-US" sz="3600" dirty="0">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cs typeface="Times New Roman" panose="02020603050405020304" pitchFamily="18" charset="0"/>
              </a:rPr>
              <a:t>non operative</a:t>
            </a:r>
            <a:r>
              <a:rPr lang="en-US" sz="3600" dirty="0">
                <a:latin typeface="Times New Roman" panose="02020603050405020304" pitchFamily="18" charset="0"/>
                <a:cs typeface="Times New Roman" panose="02020603050405020304" pitchFamily="18" charset="0"/>
              </a:rPr>
              <a:t>) immobilization with a long keg cast for 6 weeks</a:t>
            </a:r>
          </a:p>
        </p:txBody>
      </p:sp>
    </p:spTree>
    <p:extLst>
      <p:ext uri="{BB962C8B-B14F-4D97-AF65-F5344CB8AC3E}">
        <p14:creationId xmlns:p14="http://schemas.microsoft.com/office/powerpoint/2010/main" val="180872413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Indications for immobilization</a:t>
            </a:r>
          </a:p>
          <a:p>
            <a:r>
              <a:rPr lang="en-US" sz="3600" dirty="0">
                <a:latin typeface="Times New Roman" panose="02020603050405020304" pitchFamily="18" charset="0"/>
                <a:cs typeface="Times New Roman" panose="02020603050405020304" pitchFamily="18" charset="0"/>
              </a:rPr>
              <a:t>Stable fracture patterns without articular surface displacement</a:t>
            </a:r>
          </a:p>
          <a:p>
            <a:r>
              <a:rPr lang="en-US" sz="3600" dirty="0">
                <a:latin typeface="Times New Roman" panose="02020603050405020304" pitchFamily="18" charset="0"/>
                <a:cs typeface="Times New Roman" panose="02020603050405020304" pitchFamily="18" charset="0"/>
              </a:rPr>
              <a:t>Critically ill or non ambulatory patients</a:t>
            </a:r>
          </a:p>
          <a:p>
            <a:r>
              <a:rPr lang="en-US" sz="3600" dirty="0">
                <a:latin typeface="Times New Roman" panose="02020603050405020304" pitchFamily="18" charset="0"/>
                <a:cs typeface="Times New Roman" panose="02020603050405020304" pitchFamily="18" charset="0"/>
              </a:rPr>
              <a:t>Significant risk of skin problems (diabetes, </a:t>
            </a:r>
            <a:r>
              <a:rPr lang="en-US" sz="3600">
                <a:latin typeface="Times New Roman" panose="02020603050405020304" pitchFamily="18" charset="0"/>
                <a:cs typeface="Times New Roman" panose="02020603050405020304" pitchFamily="18" charset="0"/>
              </a:rPr>
              <a:t>vascular disease/neuropathy</a:t>
            </a:r>
            <a:endParaRPr lang="en-US" sz="3600"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940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Associated injuries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Humerus fractures</a:t>
            </a:r>
          </a:p>
          <a:p>
            <a:r>
              <a:rPr lang="en-US" sz="3600" dirty="0">
                <a:latin typeface="Times New Roman" panose="02020603050405020304" pitchFamily="18" charset="0"/>
                <a:cs typeface="Times New Roman" panose="02020603050405020304" pitchFamily="18" charset="0"/>
              </a:rPr>
              <a:t>Shoulder dislocation</a:t>
            </a:r>
          </a:p>
        </p:txBody>
      </p:sp>
    </p:spTree>
    <p:extLst>
      <p:ext uri="{BB962C8B-B14F-4D97-AF65-F5344CB8AC3E}">
        <p14:creationId xmlns:p14="http://schemas.microsoft.com/office/powerpoint/2010/main" val="359054453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Technique:</a:t>
            </a:r>
          </a:p>
        </p:txBody>
      </p:sp>
      <p:sp>
        <p:nvSpPr>
          <p:cNvPr id="3" name="Content Placeholder 2"/>
          <p:cNvSpPr>
            <a:spLocks noGrp="1"/>
          </p:cNvSpPr>
          <p:nvPr>
            <p:ph idx="1"/>
          </p:nvPr>
        </p:nvSpPr>
        <p:spPr>
          <a:xfrm>
            <a:off x="838200" y="1825625"/>
            <a:ext cx="10515600" cy="5032375"/>
          </a:xfrm>
        </p:spPr>
        <p:txBody>
          <a:bodyPr>
            <a:normAutofit lnSpcReduction="10000"/>
          </a:bodyPr>
          <a:lstStyle/>
          <a:p>
            <a:r>
              <a:rPr lang="en-US" sz="3600" dirty="0">
                <a:latin typeface="Times New Roman" panose="02020603050405020304" pitchFamily="18" charset="0"/>
                <a:cs typeface="Times New Roman" panose="02020603050405020304" pitchFamily="18" charset="0"/>
              </a:rPr>
              <a:t>Long cast for 6 weeks followed by fracture brace /ROM exercises</a:t>
            </a:r>
          </a:p>
          <a:p>
            <a:r>
              <a:rPr lang="en-US" sz="3600" dirty="0">
                <a:latin typeface="Times New Roman" panose="02020603050405020304" pitchFamily="18" charset="0"/>
                <a:cs typeface="Times New Roman" panose="02020603050405020304" pitchFamily="18" charset="0"/>
              </a:rPr>
              <a:t>Alternative treatment is with early range of motion</a:t>
            </a:r>
          </a:p>
          <a:p>
            <a:pPr marL="0" indent="0">
              <a:buNone/>
            </a:pPr>
            <a:r>
              <a:rPr lang="en-US" sz="3600" b="1" dirty="0">
                <a:latin typeface="Times New Roman" panose="02020603050405020304" pitchFamily="18" charset="0"/>
                <a:cs typeface="Times New Roman" panose="02020603050405020304" pitchFamily="18" charset="0"/>
              </a:rPr>
              <a:t>Outcomes;</a:t>
            </a:r>
          </a:p>
          <a:p>
            <a:r>
              <a:rPr lang="en-US" sz="3600" dirty="0">
                <a:latin typeface="Times New Roman" panose="02020603050405020304" pitchFamily="18" charset="0"/>
                <a:cs typeface="Times New Roman" panose="02020603050405020304" pitchFamily="18" charset="0"/>
              </a:rPr>
              <a:t>Intra articular fragments are likely to reduce with manipulation of displaced fractures</a:t>
            </a:r>
          </a:p>
          <a:p>
            <a:r>
              <a:rPr lang="en-US" sz="3600" dirty="0">
                <a:latin typeface="Times New Roman" panose="02020603050405020304" pitchFamily="18" charset="0"/>
                <a:cs typeface="Times New Roman" panose="02020603050405020304" pitchFamily="18" charset="0"/>
              </a:rPr>
              <a:t>Loss of reduction is common</a:t>
            </a:r>
          </a:p>
          <a:p>
            <a:r>
              <a:rPr lang="en-US" sz="3600" dirty="0">
                <a:latin typeface="Times New Roman" panose="02020603050405020304" pitchFamily="18" charset="0"/>
                <a:cs typeface="Times New Roman" panose="02020603050405020304" pitchFamily="18" charset="0"/>
              </a:rPr>
              <a:t>Inability to monitor soft tissue injuries is a major disadvantage</a:t>
            </a:r>
          </a:p>
          <a:p>
            <a:pPr marL="0" indent="0">
              <a:buNone/>
            </a:pP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474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Operative treatment:</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Temporizing spanning external fixation across ankle joint</a:t>
            </a:r>
          </a:p>
          <a:p>
            <a:r>
              <a:rPr lang="en-US" sz="3600" dirty="0">
                <a:latin typeface="Times New Roman" panose="02020603050405020304" pitchFamily="18" charset="0"/>
                <a:cs typeface="Times New Roman" panose="02020603050405020304" pitchFamily="18" charset="0"/>
              </a:rPr>
              <a:t>ORIF</a:t>
            </a:r>
          </a:p>
          <a:p>
            <a:r>
              <a:rPr lang="en-US" sz="3600" dirty="0">
                <a:latin typeface="Times New Roman" panose="02020603050405020304" pitchFamily="18" charset="0"/>
                <a:cs typeface="Times New Roman" panose="02020603050405020304" pitchFamily="18" charset="0"/>
              </a:rPr>
              <a:t>Exofix :definitively</a:t>
            </a:r>
          </a:p>
          <a:p>
            <a:r>
              <a:rPr lang="en-US" sz="3600" dirty="0">
                <a:latin typeface="Times New Roman" panose="02020603050405020304" pitchFamily="18" charset="0"/>
                <a:cs typeface="Times New Roman" panose="02020603050405020304" pitchFamily="18" charset="0"/>
              </a:rPr>
              <a:t>IM nails</a:t>
            </a:r>
          </a:p>
        </p:txBody>
      </p:sp>
    </p:spTree>
    <p:extLst>
      <p:ext uri="{BB962C8B-B14F-4D97-AF65-F5344CB8AC3E}">
        <p14:creationId xmlns:p14="http://schemas.microsoft.com/office/powerpoint/2010/main" val="10199643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Complications:</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Wound slough- wound flap for post operative breakdown</a:t>
            </a:r>
          </a:p>
          <a:p>
            <a:r>
              <a:rPr lang="en-US" sz="3600" dirty="0">
                <a:latin typeface="Times New Roman" panose="02020603050405020304" pitchFamily="18" charset="0"/>
                <a:cs typeface="Times New Roman" panose="02020603050405020304" pitchFamily="18" charset="0"/>
              </a:rPr>
              <a:t>Dehiscence- wait for soft tissue edema to subside before ORIF (1-2 weeks)</a:t>
            </a:r>
          </a:p>
          <a:p>
            <a:r>
              <a:rPr lang="en-US" sz="3600" dirty="0">
                <a:latin typeface="Times New Roman" panose="02020603050405020304" pitchFamily="18" charset="0"/>
                <a:cs typeface="Times New Roman" panose="02020603050405020304" pitchFamily="18" charset="0"/>
              </a:rPr>
              <a:t>Varus mal union</a:t>
            </a:r>
          </a:p>
          <a:p>
            <a:r>
              <a:rPr lang="en-US" sz="3600" dirty="0">
                <a:latin typeface="Times New Roman" panose="02020603050405020304" pitchFamily="18" charset="0"/>
                <a:cs typeface="Times New Roman" panose="02020603050405020304" pitchFamily="18" charset="0"/>
              </a:rPr>
              <a:t>Non union</a:t>
            </a:r>
          </a:p>
          <a:p>
            <a:r>
              <a:rPr lang="en-US" sz="3600" dirty="0">
                <a:latin typeface="Times New Roman" panose="02020603050405020304" pitchFamily="18" charset="0"/>
                <a:cs typeface="Times New Roman" panose="02020603050405020304" pitchFamily="18" charset="0"/>
              </a:rPr>
              <a:t>Post traumatic arthritis- most commonly begins 1-2 years post injury</a:t>
            </a:r>
          </a:p>
        </p:txBody>
      </p:sp>
    </p:spTree>
    <p:extLst>
      <p:ext uri="{BB962C8B-B14F-4D97-AF65-F5344CB8AC3E}">
        <p14:creationId xmlns:p14="http://schemas.microsoft.com/office/powerpoint/2010/main" val="37322976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Tibia plateau fractures:</a:t>
            </a:r>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US" sz="3600" b="1" dirty="0">
                <a:latin typeface="Times New Roman" panose="02020603050405020304" pitchFamily="18" charset="0"/>
                <a:cs typeface="Times New Roman" panose="02020603050405020304" pitchFamily="18" charset="0"/>
              </a:rPr>
              <a:t>Incidence-</a:t>
            </a:r>
            <a:r>
              <a:rPr lang="en-US" sz="3600" dirty="0">
                <a:latin typeface="Times New Roman" panose="02020603050405020304" pitchFamily="18" charset="0"/>
                <a:cs typeface="Times New Roman" panose="02020603050405020304" pitchFamily="18" charset="0"/>
              </a:rPr>
              <a:t> peri articular injuries of the proximal tibia frequently associated with soft tissue injuries </a:t>
            </a:r>
          </a:p>
          <a:p>
            <a:r>
              <a:rPr lang="en-US" sz="3600" b="1" dirty="0">
                <a:latin typeface="Times New Roman" panose="02020603050405020304" pitchFamily="18" charset="0"/>
                <a:cs typeface="Times New Roman" panose="02020603050405020304" pitchFamily="18" charset="0"/>
              </a:rPr>
              <a:t>Bimodal distribution- </a:t>
            </a:r>
            <a:r>
              <a:rPr lang="en-US" sz="3600" dirty="0">
                <a:latin typeface="Times New Roman" panose="02020603050405020304" pitchFamily="18" charset="0"/>
                <a:cs typeface="Times New Roman" panose="02020603050405020304" pitchFamily="18" charset="0"/>
              </a:rPr>
              <a:t>males in 40s (high energy)</a:t>
            </a:r>
          </a:p>
          <a:p>
            <a:r>
              <a:rPr lang="en-US" sz="3600" dirty="0">
                <a:latin typeface="Times New Roman" panose="02020603050405020304" pitchFamily="18" charset="0"/>
                <a:cs typeface="Times New Roman" panose="02020603050405020304" pitchFamily="18" charset="0"/>
              </a:rPr>
              <a:t>Females in 70s (falls)</a:t>
            </a:r>
          </a:p>
          <a:p>
            <a:pPr marL="0" indent="0">
              <a:buNone/>
            </a:pPr>
            <a:r>
              <a:rPr lang="en-US" sz="3600" b="1" dirty="0">
                <a:latin typeface="Times New Roman" panose="02020603050405020304" pitchFamily="18" charset="0"/>
                <a:cs typeface="Times New Roman" panose="02020603050405020304" pitchFamily="18" charset="0"/>
              </a:rPr>
              <a:t>Frequency- </a:t>
            </a:r>
            <a:r>
              <a:rPr lang="en-US" sz="3600" dirty="0">
                <a:latin typeface="Times New Roman" panose="02020603050405020304" pitchFamily="18" charset="0"/>
                <a:cs typeface="Times New Roman" panose="02020603050405020304" pitchFamily="18" charset="0"/>
              </a:rPr>
              <a:t>lateral /biconylar/medial</a:t>
            </a:r>
            <a:r>
              <a:rPr lang="en-US" sz="3600" b="1" dirty="0">
                <a:latin typeface="Times New Roman" panose="02020603050405020304" pitchFamily="18" charset="0"/>
                <a:cs typeface="Times New Roman" panose="02020603050405020304" pitchFamily="18" charset="0"/>
              </a:rPr>
              <a:t> </a:t>
            </a:r>
          </a:p>
          <a:p>
            <a:pPr marL="0" indent="0">
              <a:buNone/>
            </a:pPr>
            <a:r>
              <a:rPr lang="en-US" sz="3600" b="1" dirty="0">
                <a:latin typeface="Times New Roman" panose="02020603050405020304" pitchFamily="18" charset="0"/>
                <a:cs typeface="Times New Roman" panose="02020603050405020304" pitchFamily="18" charset="0"/>
              </a:rPr>
              <a:t>Mechanism- </a:t>
            </a:r>
          </a:p>
          <a:p>
            <a:r>
              <a:rPr lang="en-US" sz="3600" b="1" dirty="0">
                <a:latin typeface="Times New Roman" panose="02020603050405020304" pitchFamily="18" charset="0"/>
                <a:cs typeface="Times New Roman" panose="02020603050405020304" pitchFamily="18" charset="0"/>
              </a:rPr>
              <a:t>Varus/valgus load-</a:t>
            </a:r>
            <a:r>
              <a:rPr lang="en-US" sz="3600" dirty="0">
                <a:latin typeface="Times New Roman" panose="02020603050405020304" pitchFamily="18" charset="0"/>
                <a:cs typeface="Times New Roman" panose="02020603050405020304" pitchFamily="18" charset="0"/>
              </a:rPr>
              <a:t>or without axial load </a:t>
            </a:r>
          </a:p>
          <a:p>
            <a:r>
              <a:rPr lang="en-US" sz="3600" b="1" dirty="0">
                <a:latin typeface="Times New Roman" panose="02020603050405020304" pitchFamily="18" charset="0"/>
                <a:cs typeface="Times New Roman" panose="02020603050405020304" pitchFamily="18" charset="0"/>
              </a:rPr>
              <a:t>High energy- </a:t>
            </a:r>
            <a:r>
              <a:rPr lang="en-US" sz="3600" dirty="0">
                <a:latin typeface="Times New Roman" panose="02020603050405020304" pitchFamily="18" charset="0"/>
                <a:cs typeface="Times New Roman" panose="02020603050405020304" pitchFamily="18" charset="0"/>
              </a:rPr>
              <a:t>frequently associated with soft tissue injuries while low energy is associated with fractures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78931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Associated conditions: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Meniscal tears- lateral meniscal tear- most common than medial</a:t>
            </a:r>
          </a:p>
          <a:p>
            <a:r>
              <a:rPr lang="en-US" sz="3600" dirty="0">
                <a:latin typeface="Times New Roman" panose="02020603050405020304" pitchFamily="18" charset="0"/>
                <a:cs typeface="Times New Roman" panose="02020603050405020304" pitchFamily="18" charset="0"/>
              </a:rPr>
              <a:t>ACL-Anterior Cruciate Ligament injuries</a:t>
            </a:r>
          </a:p>
          <a:p>
            <a:r>
              <a:rPr lang="en-US" sz="3600" dirty="0">
                <a:latin typeface="Times New Roman" panose="02020603050405020304" pitchFamily="18" charset="0"/>
                <a:cs typeface="Times New Roman" panose="02020603050405020304" pitchFamily="18" charset="0"/>
              </a:rPr>
              <a:t>Compartment syndrome</a:t>
            </a:r>
          </a:p>
          <a:p>
            <a:r>
              <a:rPr lang="en-US" sz="3600" dirty="0">
                <a:latin typeface="Times New Roman" panose="02020603050405020304" pitchFamily="18" charset="0"/>
                <a:cs typeface="Times New Roman" panose="02020603050405020304" pitchFamily="18" charset="0"/>
              </a:rPr>
              <a:t>Vascular injury</a:t>
            </a:r>
          </a:p>
        </p:txBody>
      </p:sp>
    </p:spTree>
    <p:extLst>
      <p:ext uri="{BB962C8B-B14F-4D97-AF65-F5344CB8AC3E}">
        <p14:creationId xmlns:p14="http://schemas.microsoft.com/office/powerpoint/2010/main" val="85616889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Examination:</a:t>
            </a:r>
          </a:p>
        </p:txBody>
      </p:sp>
      <p:sp>
        <p:nvSpPr>
          <p:cNvPr id="3" name="Content Placeholder 2"/>
          <p:cNvSpPr>
            <a:spLocks noGrp="1"/>
          </p:cNvSpPr>
          <p:nvPr>
            <p:ph idx="1"/>
          </p:nvPr>
        </p:nvSpPr>
        <p:spPr>
          <a:xfrm>
            <a:off x="838200" y="1825624"/>
            <a:ext cx="10515600" cy="5032375"/>
          </a:xfrm>
        </p:spPr>
        <p:txBody>
          <a:bodyPr>
            <a:normAutofit fontScale="92500"/>
          </a:bodyPr>
          <a:lstStyle/>
          <a:p>
            <a:r>
              <a:rPr lang="en-US" sz="3600" b="1" dirty="0">
                <a:latin typeface="Times New Roman" panose="02020603050405020304" pitchFamily="18" charset="0"/>
                <a:cs typeface="Times New Roman" panose="02020603050405020304" pitchFamily="18" charset="0"/>
              </a:rPr>
              <a:t>History- </a:t>
            </a:r>
            <a:r>
              <a:rPr lang="en-US" sz="3600" dirty="0">
                <a:latin typeface="Times New Roman" panose="02020603050405020304" pitchFamily="18" charset="0"/>
                <a:cs typeface="Times New Roman" panose="02020603050405020304" pitchFamily="18" charset="0"/>
              </a:rPr>
              <a:t>high energy trauma in young patients</a:t>
            </a:r>
          </a:p>
          <a:p>
            <a:pPr marL="0" indent="0">
              <a:buNone/>
            </a:pPr>
            <a:r>
              <a:rPr lang="en-US" sz="3600" b="1" dirty="0">
                <a:latin typeface="Times New Roman" panose="02020603050405020304" pitchFamily="18" charset="0"/>
                <a:cs typeface="Times New Roman" panose="02020603050405020304" pitchFamily="18" charset="0"/>
              </a:rPr>
              <a:t>               - </a:t>
            </a:r>
            <a:r>
              <a:rPr lang="en-US" sz="3600" dirty="0">
                <a:latin typeface="Times New Roman" panose="02020603050405020304" pitchFamily="18" charset="0"/>
                <a:cs typeface="Times New Roman" panose="02020603050405020304" pitchFamily="18" charset="0"/>
              </a:rPr>
              <a:t>low energy falls in elderly</a:t>
            </a:r>
          </a:p>
          <a:p>
            <a:pPr marL="0" indent="0">
              <a:buNone/>
            </a:pPr>
            <a:r>
              <a:rPr lang="en-US" sz="3600" b="1" dirty="0">
                <a:latin typeface="Times New Roman" panose="02020603050405020304" pitchFamily="18" charset="0"/>
                <a:cs typeface="Times New Roman" panose="02020603050405020304" pitchFamily="18" charset="0"/>
              </a:rPr>
              <a:t>Physical exam-( inspection)-</a:t>
            </a:r>
            <a:r>
              <a:rPr lang="en-US" sz="3600" dirty="0">
                <a:latin typeface="Times New Roman" panose="02020603050405020304" pitchFamily="18" charset="0"/>
                <a:cs typeface="Times New Roman" panose="02020603050405020304" pitchFamily="18" charset="0"/>
              </a:rPr>
              <a:t>look for open injuries</a:t>
            </a:r>
          </a:p>
          <a:p>
            <a:pPr marL="0" indent="0">
              <a:buNone/>
            </a:pPr>
            <a:r>
              <a:rPr lang="en-US" sz="3600" b="1" dirty="0">
                <a:latin typeface="Times New Roman" panose="02020603050405020304" pitchFamily="18" charset="0"/>
                <a:cs typeface="Times New Roman" panose="02020603050405020304" pitchFamily="18" charset="0"/>
              </a:rPr>
              <a:t>                         -(palpation)-</a:t>
            </a:r>
            <a:r>
              <a:rPr lang="en-US" sz="3600" dirty="0">
                <a:latin typeface="Times New Roman" panose="02020603050405020304" pitchFamily="18" charset="0"/>
                <a:cs typeface="Times New Roman" panose="02020603050405020304" pitchFamily="18" charset="0"/>
              </a:rPr>
              <a:t>consider compartment syndrome when compartments are firm and not compressible</a:t>
            </a:r>
          </a:p>
          <a:p>
            <a:pPr marL="0" indent="0">
              <a:buNone/>
            </a:pPr>
            <a:r>
              <a:rPr lang="en-US" sz="3600" b="1" dirty="0">
                <a:latin typeface="Times New Roman" panose="02020603050405020304" pitchFamily="18" charset="0"/>
                <a:cs typeface="Times New Roman" panose="02020603050405020304" pitchFamily="18" charset="0"/>
              </a:rPr>
              <a:t>Varus/valgus stress testing- </a:t>
            </a:r>
            <a:r>
              <a:rPr lang="en-US" sz="3600" dirty="0">
                <a:latin typeface="Times New Roman" panose="02020603050405020304" pitchFamily="18" charset="0"/>
                <a:cs typeface="Times New Roman" panose="02020603050405020304" pitchFamily="18" charset="0"/>
              </a:rPr>
              <a:t>often difficult to perform given pain</a:t>
            </a:r>
          </a:p>
          <a:p>
            <a:pPr marL="0" indent="0">
              <a:buNone/>
            </a:pPr>
            <a:r>
              <a:rPr lang="en-US" sz="3600" b="1" dirty="0">
                <a:latin typeface="Times New Roman" panose="02020603050405020304" pitchFamily="18" charset="0"/>
                <a:cs typeface="Times New Roman" panose="02020603050405020304" pitchFamily="18" charset="0"/>
              </a:rPr>
              <a:t>Neurovascular exam- </a:t>
            </a:r>
            <a:r>
              <a:rPr lang="en-US" sz="3600" dirty="0">
                <a:latin typeface="Times New Roman" panose="02020603050405020304" pitchFamily="18" charset="0"/>
                <a:cs typeface="Times New Roman" panose="02020603050405020304" pitchFamily="18" charset="0"/>
              </a:rPr>
              <a:t>any difficulties in pulse exam between extremities should be further investigated</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19423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Diagnosis:</a:t>
            </a:r>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US" sz="3600" dirty="0">
                <a:latin typeface="Times New Roman" panose="02020603050405020304" pitchFamily="18" charset="0"/>
                <a:cs typeface="Times New Roman" panose="02020603050405020304" pitchFamily="18" charset="0"/>
              </a:rPr>
              <a:t>X rays</a:t>
            </a:r>
          </a:p>
          <a:p>
            <a:r>
              <a:rPr lang="en-US" sz="3600" dirty="0">
                <a:latin typeface="Times New Roman" panose="02020603050405020304" pitchFamily="18" charset="0"/>
                <a:cs typeface="Times New Roman" panose="02020603050405020304" pitchFamily="18" charset="0"/>
              </a:rPr>
              <a:t>CT scan</a:t>
            </a:r>
          </a:p>
          <a:p>
            <a:r>
              <a:rPr lang="en-US" sz="3600" dirty="0">
                <a:latin typeface="Times New Roman" panose="02020603050405020304" pitchFamily="18" charset="0"/>
                <a:cs typeface="Times New Roman" panose="02020603050405020304" pitchFamily="18" charset="0"/>
              </a:rPr>
              <a:t>MRI</a:t>
            </a:r>
          </a:p>
          <a:p>
            <a:pPr marL="0" indent="0">
              <a:buNone/>
            </a:pPr>
            <a:r>
              <a:rPr lang="en-US" sz="3600" b="1" dirty="0">
                <a:latin typeface="Times New Roman" panose="02020603050405020304" pitchFamily="18" charset="0"/>
                <a:cs typeface="Times New Roman" panose="02020603050405020304" pitchFamily="18" charset="0"/>
              </a:rPr>
              <a:t>Treatment (non operative)-</a:t>
            </a:r>
            <a:r>
              <a:rPr lang="en-US" sz="3600" dirty="0">
                <a:latin typeface="Times New Roman" panose="02020603050405020304" pitchFamily="18" charset="0"/>
                <a:cs typeface="Times New Roman" panose="02020603050405020304" pitchFamily="18" charset="0"/>
              </a:rPr>
              <a:t>hinged knee brace 8-12 weeks /immediate ROM exercises</a:t>
            </a:r>
          </a:p>
          <a:p>
            <a:pPr marL="0" indent="0">
              <a:buNone/>
            </a:pPr>
            <a:r>
              <a:rPr lang="en-US" sz="3600" b="1" dirty="0">
                <a:latin typeface="Times New Roman" panose="02020603050405020304" pitchFamily="18" charset="0"/>
                <a:cs typeface="Times New Roman" panose="02020603050405020304" pitchFamily="18" charset="0"/>
              </a:rPr>
              <a:t>Indications-</a:t>
            </a:r>
            <a:r>
              <a:rPr lang="en-US" sz="3600" dirty="0">
                <a:latin typeface="Times New Roman" panose="02020603050405020304" pitchFamily="18" charset="0"/>
                <a:cs typeface="Times New Roman" panose="02020603050405020304" pitchFamily="18" charset="0"/>
              </a:rPr>
              <a:t> Minimally displaced split or depressed fractures</a:t>
            </a:r>
          </a:p>
          <a:p>
            <a:pPr marL="0" indent="0">
              <a:buNone/>
            </a:pPr>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low energy fractures stable to Varus/valgus alignment and also in non ambulatory patients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73839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Operative treatment</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Plates/screws</a:t>
            </a:r>
          </a:p>
          <a:p>
            <a:r>
              <a:rPr lang="en-US" sz="3600" dirty="0">
                <a:latin typeface="Times New Roman" panose="02020603050405020304" pitchFamily="18" charset="0"/>
                <a:cs typeface="Times New Roman" panose="02020603050405020304" pitchFamily="18" charset="0"/>
              </a:rPr>
              <a:t>External fixators</a:t>
            </a:r>
          </a:p>
          <a:p>
            <a:r>
              <a:rPr lang="en-US" sz="3600" dirty="0">
                <a:latin typeface="Times New Roman" panose="02020603050405020304" pitchFamily="18" charset="0"/>
                <a:cs typeface="Times New Roman" panose="02020603050405020304" pitchFamily="18" charset="0"/>
              </a:rPr>
              <a:t>Screws only</a:t>
            </a:r>
          </a:p>
          <a:p>
            <a:pPr marL="0" indent="0">
              <a:buNone/>
            </a:pPr>
            <a:r>
              <a:rPr lang="en-US" sz="3600" b="1" dirty="0">
                <a:latin typeface="Times New Roman" panose="02020603050405020304" pitchFamily="18" charset="0"/>
                <a:cs typeface="Times New Roman" panose="02020603050405020304" pitchFamily="18" charset="0"/>
              </a:rPr>
              <a:t>Complications:</a:t>
            </a:r>
          </a:p>
          <a:p>
            <a:r>
              <a:rPr lang="en-US" sz="3600" dirty="0">
                <a:latin typeface="Times New Roman" panose="02020603050405020304" pitchFamily="18" charset="0"/>
                <a:cs typeface="Times New Roman" panose="02020603050405020304" pitchFamily="18" charset="0"/>
              </a:rPr>
              <a:t>Post traumatic arthritis</a:t>
            </a:r>
          </a:p>
          <a:p>
            <a:r>
              <a:rPr lang="en-US" sz="3600" dirty="0">
                <a:latin typeface="Times New Roman" panose="02020603050405020304" pitchFamily="18" charset="0"/>
                <a:cs typeface="Times New Roman" panose="02020603050405020304" pitchFamily="18" charset="0"/>
              </a:rPr>
              <a:t>Infections</a:t>
            </a:r>
          </a:p>
          <a:p>
            <a:r>
              <a:rPr lang="en-US" sz="3600" dirty="0">
                <a:latin typeface="Times New Roman" panose="02020603050405020304" pitchFamily="18" charset="0"/>
                <a:cs typeface="Times New Roman" panose="02020603050405020304" pitchFamily="18" charset="0"/>
              </a:rPr>
              <a:t>Compartment syndrome</a:t>
            </a:r>
          </a:p>
          <a:p>
            <a:r>
              <a:rPr lang="en-US" sz="3600" dirty="0">
                <a:latin typeface="Times New Roman" panose="02020603050405020304" pitchFamily="18" charset="0"/>
                <a:cs typeface="Times New Roman" panose="02020603050405020304" pitchFamily="18" charset="0"/>
              </a:rPr>
              <a:t>Vascular injuries</a:t>
            </a:r>
          </a:p>
          <a:p>
            <a:pPr marL="0" indent="0">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4058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Knee instability</a:t>
            </a:r>
          </a:p>
        </p:txBody>
      </p:sp>
    </p:spTree>
    <p:extLst>
      <p:ext uri="{BB962C8B-B14F-4D97-AF65-F5344CB8AC3E}">
        <p14:creationId xmlns:p14="http://schemas.microsoft.com/office/powerpoint/2010/main" val="228694442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Fibula fractures:</a:t>
            </a:r>
          </a:p>
        </p:txBody>
      </p:sp>
      <p:sp>
        <p:nvSpPr>
          <p:cNvPr id="3" name="Content Placeholder 2"/>
          <p:cNvSpPr>
            <a:spLocks noGrp="1"/>
          </p:cNvSpPr>
          <p:nvPr>
            <p:ph idx="1"/>
          </p:nvPr>
        </p:nvSpPr>
        <p:spPr>
          <a:xfrm>
            <a:off x="838200" y="1825624"/>
            <a:ext cx="10515600" cy="5032375"/>
          </a:xfrm>
        </p:spPr>
        <p:txBody>
          <a:bodyPr>
            <a:normAutofit fontScale="92500" lnSpcReduction="10000"/>
          </a:bodyPr>
          <a:lstStyle/>
          <a:p>
            <a:r>
              <a:rPr lang="en-US" sz="3600" b="1" dirty="0">
                <a:latin typeface="Times New Roman" panose="02020603050405020304" pitchFamily="18" charset="0"/>
                <a:cs typeface="Times New Roman" panose="02020603050405020304" pitchFamily="18" charset="0"/>
              </a:rPr>
              <a:t>Definition- </a:t>
            </a:r>
            <a:r>
              <a:rPr lang="en-US" sz="3600" dirty="0">
                <a:latin typeface="Times New Roman" panose="02020603050405020304" pitchFamily="18" charset="0"/>
                <a:cs typeface="Times New Roman" panose="02020603050405020304" pitchFamily="18" charset="0"/>
              </a:rPr>
              <a:t>A fibula fracture is used to describe a break in the fibular bone</a:t>
            </a:r>
          </a:p>
          <a:p>
            <a:pPr marL="0" indent="0">
              <a:buNone/>
            </a:pPr>
            <a:r>
              <a:rPr lang="en-US" sz="3600" b="1" dirty="0">
                <a:latin typeface="Times New Roman" panose="02020603050405020304" pitchFamily="18" charset="0"/>
                <a:cs typeface="Times New Roman" panose="02020603050405020304" pitchFamily="18" charset="0"/>
              </a:rPr>
              <a:t>Mechanism:</a:t>
            </a:r>
          </a:p>
          <a:p>
            <a:r>
              <a:rPr lang="en-US" sz="3600" dirty="0">
                <a:latin typeface="Times New Roman" panose="02020603050405020304" pitchFamily="18" charset="0"/>
                <a:cs typeface="Times New Roman" panose="02020603050405020304" pitchFamily="18" charset="0"/>
              </a:rPr>
              <a:t>A forceful impact e.g. landing after a high jump/impact to the outer aspect of the leg</a:t>
            </a:r>
          </a:p>
          <a:p>
            <a:r>
              <a:rPr lang="en-US" sz="3600" dirty="0">
                <a:latin typeface="Times New Roman" panose="02020603050405020304" pitchFamily="18" charset="0"/>
                <a:cs typeface="Times New Roman" panose="02020603050405020304" pitchFamily="18" charset="0"/>
              </a:rPr>
              <a:t>Rolling /spraining of the ankle joint puts stress on the fibula which leads to fracture</a:t>
            </a:r>
          </a:p>
          <a:p>
            <a:r>
              <a:rPr lang="en-US" sz="3600" dirty="0">
                <a:latin typeface="Times New Roman" panose="02020603050405020304" pitchFamily="18" charset="0"/>
                <a:cs typeface="Times New Roman" panose="02020603050405020304" pitchFamily="18" charset="0"/>
              </a:rPr>
              <a:t>Direct injury to the leg</a:t>
            </a:r>
          </a:p>
          <a:p>
            <a:r>
              <a:rPr lang="en-US" sz="3600" dirty="0">
                <a:latin typeface="Times New Roman" panose="02020603050405020304" pitchFamily="18" charset="0"/>
                <a:cs typeface="Times New Roman" panose="02020603050405020304" pitchFamily="18" charset="0"/>
              </a:rPr>
              <a:t>Gun shot wound</a:t>
            </a:r>
          </a:p>
          <a:p>
            <a:r>
              <a:rPr lang="en-US" sz="3600" dirty="0">
                <a:latin typeface="Times New Roman" panose="02020603050405020304" pitchFamily="18" charset="0"/>
                <a:cs typeface="Times New Roman" panose="02020603050405020304" pitchFamily="18" charset="0"/>
              </a:rPr>
              <a:t>Direct blow/blunt trauma e.g. sports/motor vehicle accident</a:t>
            </a: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7748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Cause:</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Direct trauma/violence</a:t>
            </a:r>
          </a:p>
        </p:txBody>
      </p:sp>
    </p:spTree>
    <p:extLst>
      <p:ext uri="{BB962C8B-B14F-4D97-AF65-F5344CB8AC3E}">
        <p14:creationId xmlns:p14="http://schemas.microsoft.com/office/powerpoint/2010/main" val="59813705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Function of fibula</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Supports the tibia bone and helps stabilize the ankle joint and the lower leg muscles</a:t>
            </a:r>
          </a:p>
          <a:p>
            <a:r>
              <a:rPr lang="en-US" sz="3600" dirty="0">
                <a:latin typeface="Times New Roman" panose="02020603050405020304" pitchFamily="18" charset="0"/>
                <a:cs typeface="Times New Roman" panose="02020603050405020304" pitchFamily="18" charset="0"/>
              </a:rPr>
              <a:t>Connects to the tibia via a interosseous membrane</a:t>
            </a:r>
          </a:p>
          <a:p>
            <a:pPr marL="0" indent="0">
              <a:buNone/>
            </a:pPr>
            <a:r>
              <a:rPr lang="en-US" sz="3600" b="1" dirty="0">
                <a:latin typeface="Times New Roman" panose="02020603050405020304" pitchFamily="18" charset="0"/>
                <a:cs typeface="Times New Roman" panose="02020603050405020304" pitchFamily="18" charset="0"/>
              </a:rPr>
              <a:t>Epidemiology: </a:t>
            </a:r>
          </a:p>
          <a:p>
            <a:r>
              <a:rPr lang="en-US" sz="3600" dirty="0">
                <a:latin typeface="Times New Roman" panose="02020603050405020304" pitchFamily="18" charset="0"/>
                <a:cs typeface="Times New Roman" panose="02020603050405020304" pitchFamily="18" charset="0"/>
              </a:rPr>
              <a:t>quite rare</a:t>
            </a:r>
          </a:p>
          <a:p>
            <a:r>
              <a:rPr lang="en-US" sz="3600" dirty="0">
                <a:latin typeface="Times New Roman" panose="02020603050405020304" pitchFamily="18" charset="0"/>
                <a:cs typeface="Times New Roman" panose="02020603050405020304" pitchFamily="18" charset="0"/>
              </a:rPr>
              <a:t>Occurs commonly in the </a:t>
            </a:r>
            <a:r>
              <a:rPr lang="en-US" sz="3600">
                <a:latin typeface="Times New Roman" panose="02020603050405020304" pitchFamily="18" charset="0"/>
                <a:cs typeface="Times New Roman" panose="02020603050405020304" pitchFamily="18" charset="0"/>
              </a:rPr>
              <a:t>young athletes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87216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Physical examination:</a:t>
            </a:r>
          </a:p>
        </p:txBody>
      </p:sp>
      <p:sp>
        <p:nvSpPr>
          <p:cNvPr id="3" name="Content Placeholder 2"/>
          <p:cNvSpPr>
            <a:spLocks noGrp="1"/>
          </p:cNvSpPr>
          <p:nvPr>
            <p:ph idx="1"/>
          </p:nvPr>
        </p:nvSpPr>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Examine-</a:t>
            </a:r>
            <a:r>
              <a:rPr lang="en-US" sz="3600" dirty="0">
                <a:latin typeface="Times New Roman" panose="02020603050405020304" pitchFamily="18" charset="0"/>
                <a:cs typeface="Times New Roman" panose="02020603050405020304" pitchFamily="18" charset="0"/>
              </a:rPr>
              <a:t> skin for any laceration, abrasion/bruising and any signs of trauma e.g. range of motion</a:t>
            </a:r>
          </a:p>
          <a:p>
            <a:pPr marL="0" indent="0">
              <a:buNone/>
            </a:pPr>
            <a:r>
              <a:rPr lang="en-US" sz="3600" b="1" dirty="0">
                <a:latin typeface="Times New Roman" panose="02020603050405020304" pitchFamily="18" charset="0"/>
                <a:cs typeface="Times New Roman" panose="02020603050405020304" pitchFamily="18" charset="0"/>
              </a:rPr>
              <a:t>Palpation- </a:t>
            </a:r>
            <a:r>
              <a:rPr lang="en-US" sz="3600" dirty="0">
                <a:latin typeface="Times New Roman" panose="02020603050405020304" pitchFamily="18" charset="0"/>
                <a:cs typeface="Times New Roman" panose="02020603050405020304" pitchFamily="18" charset="0"/>
              </a:rPr>
              <a:t>tenderness over the fibula</a:t>
            </a:r>
          </a:p>
          <a:p>
            <a:pPr marL="0" indent="0">
              <a:buNone/>
            </a:pPr>
            <a:r>
              <a:rPr lang="en-US" sz="3600" b="1" dirty="0">
                <a:latin typeface="Times New Roman" panose="02020603050405020304" pitchFamily="18" charset="0"/>
                <a:cs typeface="Times New Roman" panose="02020603050405020304" pitchFamily="18" charset="0"/>
              </a:rPr>
              <a:t>Symptoms:</a:t>
            </a:r>
          </a:p>
          <a:p>
            <a:r>
              <a:rPr lang="en-US" sz="3600" dirty="0">
                <a:latin typeface="Times New Roman" panose="02020603050405020304" pitchFamily="18" charset="0"/>
                <a:cs typeface="Times New Roman" panose="02020603050405020304" pitchFamily="18" charset="0"/>
              </a:rPr>
              <a:t>Pain (acute/sharp)</a:t>
            </a:r>
          </a:p>
          <a:p>
            <a:r>
              <a:rPr lang="en-US" sz="3600" dirty="0">
                <a:latin typeface="Times New Roman" panose="02020603050405020304" pitchFamily="18" charset="0"/>
                <a:cs typeface="Times New Roman" panose="02020603050405020304" pitchFamily="18" charset="0"/>
              </a:rPr>
              <a:t>Swelling</a:t>
            </a:r>
          </a:p>
          <a:p>
            <a:r>
              <a:rPr lang="en-US" sz="3600" dirty="0">
                <a:latin typeface="Times New Roman" panose="02020603050405020304" pitchFamily="18" charset="0"/>
                <a:cs typeface="Times New Roman" panose="02020603050405020304" pitchFamily="18" charset="0"/>
              </a:rPr>
              <a:t>Inability to bear weight</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26737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Diagnosis:</a:t>
            </a:r>
          </a:p>
        </p:txBody>
      </p:sp>
      <p:sp>
        <p:nvSpPr>
          <p:cNvPr id="3" name="Content Placeholder 2"/>
          <p:cNvSpPr>
            <a:spLocks noGrp="1"/>
          </p:cNvSpPr>
          <p:nvPr>
            <p:ph idx="1"/>
          </p:nvPr>
        </p:nvSpPr>
        <p:spPr>
          <a:xfrm>
            <a:off x="838200" y="1825624"/>
            <a:ext cx="10515600" cy="4926867"/>
          </a:xfrm>
        </p:spPr>
        <p:txBody>
          <a:bodyPr>
            <a:normAutofit/>
          </a:bodyPr>
          <a:lstStyle/>
          <a:p>
            <a:r>
              <a:rPr lang="en-US" sz="3600" dirty="0">
                <a:latin typeface="Times New Roman" panose="02020603050405020304" pitchFamily="18" charset="0"/>
                <a:cs typeface="Times New Roman" panose="02020603050405020304" pitchFamily="18" charset="0"/>
              </a:rPr>
              <a:t>X rays</a:t>
            </a:r>
          </a:p>
          <a:p>
            <a:pPr marL="0" indent="0">
              <a:buNone/>
            </a:pPr>
            <a:r>
              <a:rPr lang="en-US" sz="3600" b="1" dirty="0">
                <a:latin typeface="Times New Roman" panose="02020603050405020304" pitchFamily="18" charset="0"/>
                <a:cs typeface="Times New Roman" panose="02020603050405020304" pitchFamily="18" charset="0"/>
              </a:rPr>
              <a:t>Treatment:(non operative)</a:t>
            </a:r>
          </a:p>
          <a:p>
            <a:r>
              <a:rPr lang="en-US" sz="3600" dirty="0">
                <a:latin typeface="Times New Roman" panose="02020603050405020304" pitchFamily="18" charset="0"/>
                <a:cs typeface="Times New Roman" panose="02020603050405020304" pitchFamily="18" charset="0"/>
              </a:rPr>
              <a:t>Immobilization with a long leg cast/splint for several weeks then pop walking boot with weight bearing</a:t>
            </a:r>
          </a:p>
          <a:p>
            <a:pPr marL="0" indent="0">
              <a:buNone/>
            </a:pPr>
            <a:r>
              <a:rPr lang="en-US" sz="3600" b="1" dirty="0">
                <a:latin typeface="Times New Roman" panose="02020603050405020304" pitchFamily="18" charset="0"/>
                <a:cs typeface="Times New Roman" panose="02020603050405020304" pitchFamily="18" charset="0"/>
              </a:rPr>
              <a:t>DDX- </a:t>
            </a:r>
            <a:r>
              <a:rPr lang="en-US" sz="3600" dirty="0">
                <a:latin typeface="Times New Roman" panose="02020603050405020304" pitchFamily="18" charset="0"/>
                <a:cs typeface="Times New Roman" panose="02020603050405020304" pitchFamily="18" charset="0"/>
              </a:rPr>
              <a:t>osteoid osteoma, Ewing sarcoma, osteosarcoma, osteomyelitis, muscle spasm, ankle sprain, tendon rupture, compartment syndrome and nerve entrapment</a:t>
            </a:r>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00031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Operative treatment</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ORIF if the fracture is located on the upper half of the bone</a:t>
            </a:r>
          </a:p>
        </p:txBody>
      </p:sp>
    </p:spTree>
    <p:extLst>
      <p:ext uri="{BB962C8B-B14F-4D97-AF65-F5344CB8AC3E}">
        <p14:creationId xmlns:p14="http://schemas.microsoft.com/office/powerpoint/2010/main" val="21846219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Damage to superficial peroneal nerve</a:t>
            </a:r>
          </a:p>
          <a:p>
            <a:r>
              <a:rPr lang="en-US" sz="3600" dirty="0">
                <a:latin typeface="Times New Roman" panose="02020603050405020304" pitchFamily="18" charset="0"/>
                <a:cs typeface="Times New Roman" panose="02020603050405020304" pitchFamily="18" charset="0"/>
              </a:rPr>
              <a:t>Arterial damage and compartment syndrome in isolated fibula fractures</a:t>
            </a:r>
          </a:p>
          <a:p>
            <a:r>
              <a:rPr lang="en-US" sz="3600" dirty="0">
                <a:latin typeface="Times New Roman" panose="02020603050405020304" pitchFamily="18" charset="0"/>
                <a:cs typeface="Times New Roman" panose="02020603050405020304" pitchFamily="18" charset="0"/>
              </a:rPr>
              <a:t>Non union</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08034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Tarsal fractures:</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Is a break of any of the tarsal bones in the foot</a:t>
            </a:r>
          </a:p>
          <a:p>
            <a:r>
              <a:rPr lang="en-US" sz="3600" dirty="0">
                <a:latin typeface="Times New Roman" panose="02020603050405020304" pitchFamily="18" charset="0"/>
                <a:cs typeface="Times New Roman" panose="02020603050405020304" pitchFamily="18" charset="0"/>
              </a:rPr>
              <a:t>7 in number-</a:t>
            </a:r>
            <a:r>
              <a:rPr lang="en-US" sz="3600" b="1" dirty="0">
                <a:latin typeface="Times New Roman" panose="02020603050405020304" pitchFamily="18" charset="0"/>
                <a:cs typeface="Times New Roman" panose="02020603050405020304" pitchFamily="18" charset="0"/>
              </a:rPr>
              <a:t> calcaneus, talus, cuboid, navicular, medial, middle </a:t>
            </a:r>
            <a:r>
              <a:rPr lang="en-US" sz="3600" dirty="0">
                <a:latin typeface="Times New Roman" panose="02020603050405020304" pitchFamily="18" charset="0"/>
                <a:cs typeface="Times New Roman" panose="02020603050405020304" pitchFamily="18" charset="0"/>
              </a:rPr>
              <a:t>and</a:t>
            </a:r>
            <a:r>
              <a:rPr lang="en-US" sz="3600" b="1" dirty="0">
                <a:latin typeface="Times New Roman" panose="02020603050405020304" pitchFamily="18" charset="0"/>
                <a:cs typeface="Times New Roman" panose="02020603050405020304" pitchFamily="18" charset="0"/>
              </a:rPr>
              <a:t> lateral cuneiforms</a:t>
            </a:r>
            <a:endParaRPr lang="en-US" sz="3600" dirty="0">
              <a:latin typeface="Times New Roman" panose="02020603050405020304" pitchFamily="18" charset="0"/>
              <a:cs typeface="Times New Roman" panose="02020603050405020304" pitchFamily="18" charset="0"/>
            </a:endParaRPr>
          </a:p>
          <a:p>
            <a:pPr marL="0" indent="0">
              <a:buNone/>
            </a:pPr>
            <a:r>
              <a:rPr lang="en-US" sz="3600" b="1" dirty="0">
                <a:latin typeface="Times New Roman" panose="02020603050405020304" pitchFamily="18" charset="0"/>
                <a:cs typeface="Times New Roman" panose="02020603050405020304" pitchFamily="18" charset="0"/>
              </a:rPr>
              <a:t>Mechanism:</a:t>
            </a:r>
          </a:p>
          <a:p>
            <a:r>
              <a:rPr lang="en-US" sz="3600" dirty="0">
                <a:latin typeface="Times New Roman" panose="02020603050405020304" pitchFamily="18" charset="0"/>
                <a:cs typeface="Times New Roman" panose="02020603050405020304" pitchFamily="18" charset="0"/>
              </a:rPr>
              <a:t>Track and field athletes</a:t>
            </a:r>
          </a:p>
          <a:p>
            <a:r>
              <a:rPr lang="en-US" sz="3600" dirty="0">
                <a:latin typeface="Times New Roman" panose="02020603050405020304" pitchFamily="18" charset="0"/>
                <a:cs typeface="Times New Roman" panose="02020603050405020304" pitchFamily="18" charset="0"/>
              </a:rPr>
              <a:t>Associated with long term morbidity</a:t>
            </a:r>
          </a:p>
          <a:p>
            <a:r>
              <a:rPr lang="en-US" sz="3600" dirty="0">
                <a:latin typeface="Times New Roman" panose="02020603050405020304" pitchFamily="18" charset="0"/>
                <a:cs typeface="Times New Roman" panose="02020603050405020304" pitchFamily="18" charset="0"/>
              </a:rPr>
              <a:t>Stress fracture</a:t>
            </a:r>
          </a:p>
        </p:txBody>
      </p:sp>
    </p:spTree>
    <p:extLst>
      <p:ext uri="{BB962C8B-B14F-4D97-AF65-F5344CB8AC3E}">
        <p14:creationId xmlns:p14="http://schemas.microsoft.com/office/powerpoint/2010/main" val="77268317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Clinical features: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Aching pain in the dorsal mid foot which radiates along the medial arch. Pain increases with activity </a:t>
            </a:r>
            <a:r>
              <a:rPr lang="en-US" sz="3600" dirty="0" err="1">
                <a:latin typeface="Times New Roman" panose="02020603050405020304" pitchFamily="18" charset="0"/>
                <a:cs typeface="Times New Roman" panose="02020603050405020304" pitchFamily="18" charset="0"/>
              </a:rPr>
              <a:t>eg</a:t>
            </a:r>
            <a:r>
              <a:rPr lang="en-US" sz="3600" dirty="0">
                <a:latin typeface="Times New Roman" panose="02020603050405020304" pitchFamily="18" charset="0"/>
                <a:cs typeface="Times New Roman" panose="02020603050405020304" pitchFamily="18" charset="0"/>
              </a:rPr>
              <a:t> running/jumping</a:t>
            </a:r>
          </a:p>
          <a:p>
            <a:r>
              <a:rPr lang="en-US" sz="3600" dirty="0">
                <a:latin typeface="Times New Roman" panose="02020603050405020304" pitchFamily="18" charset="0"/>
                <a:cs typeface="Times New Roman" panose="02020603050405020304" pitchFamily="18" charset="0"/>
              </a:rPr>
              <a:t>Loss of function of the foot</a:t>
            </a:r>
          </a:p>
          <a:p>
            <a:r>
              <a:rPr lang="en-US" sz="3600" dirty="0">
                <a:latin typeface="Times New Roman" panose="02020603050405020304" pitchFamily="18" charset="0"/>
                <a:cs typeface="Times New Roman" panose="02020603050405020304" pitchFamily="18" charset="0"/>
              </a:rPr>
              <a:t>Tenderness</a:t>
            </a:r>
          </a:p>
          <a:p>
            <a:r>
              <a:rPr lang="en-US" sz="3600" dirty="0">
                <a:latin typeface="Times New Roman" panose="02020603050405020304" pitchFamily="18" charset="0"/>
                <a:cs typeface="Times New Roman" panose="02020603050405020304" pitchFamily="18" charset="0"/>
              </a:rPr>
              <a:t>deformity</a:t>
            </a:r>
          </a:p>
        </p:txBody>
      </p:sp>
    </p:spTree>
    <p:extLst>
      <p:ext uri="{BB962C8B-B14F-4D97-AF65-F5344CB8AC3E}">
        <p14:creationId xmlns:p14="http://schemas.microsoft.com/office/powerpoint/2010/main" val="29016683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Treatment:</a:t>
            </a:r>
          </a:p>
        </p:txBody>
      </p:sp>
      <p:sp>
        <p:nvSpPr>
          <p:cNvPr id="3" name="Content Placeholder 2"/>
          <p:cNvSpPr>
            <a:spLocks noGrp="1"/>
          </p:cNvSpPr>
          <p:nvPr>
            <p:ph idx="1"/>
          </p:nvPr>
        </p:nvSpPr>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Non-operative- </a:t>
            </a:r>
            <a:r>
              <a:rPr lang="en-US" sz="3600" dirty="0">
                <a:latin typeface="Times New Roman" panose="02020603050405020304" pitchFamily="18" charset="0"/>
                <a:cs typeface="Times New Roman" panose="02020603050405020304" pitchFamily="18" charset="0"/>
              </a:rPr>
              <a:t>boot cast for 6 weeks /non weight for a fractured bone /walking boot with crutches in hairline fractures to reduce weight</a:t>
            </a:r>
          </a:p>
          <a:p>
            <a:pPr marL="0" indent="0">
              <a:buNone/>
            </a:pPr>
            <a:r>
              <a:rPr lang="en-US" sz="3600" b="1" dirty="0">
                <a:latin typeface="Times New Roman" panose="02020603050405020304" pitchFamily="18" charset="0"/>
                <a:cs typeface="Times New Roman" panose="02020603050405020304" pitchFamily="18" charset="0"/>
              </a:rPr>
              <a:t>Operative- </a:t>
            </a:r>
            <a:r>
              <a:rPr lang="en-US" sz="3600" dirty="0">
                <a:latin typeface="Times New Roman" panose="02020603050405020304" pitchFamily="18" charset="0"/>
                <a:cs typeface="Times New Roman" panose="02020603050405020304" pitchFamily="18" charset="0"/>
              </a:rPr>
              <a:t>done in too unstable fractures( but not recommended)</a:t>
            </a:r>
          </a:p>
          <a:p>
            <a:pPr marL="0" indent="0">
              <a:buNone/>
            </a:pPr>
            <a:endParaRPr lang="en-US" sz="3600" b="1" dirty="0">
              <a:latin typeface="Times New Roman" panose="02020603050405020304" pitchFamily="18" charset="0"/>
              <a:cs typeface="Times New Roman" panose="02020603050405020304" pitchFamily="18" charset="0"/>
            </a:endParaRPr>
          </a:p>
          <a:p>
            <a:pPr marL="0" indent="0">
              <a:buNone/>
            </a:pPr>
            <a:endParaRPr lang="en-US" sz="3600" b="1" dirty="0">
              <a:latin typeface="Times New Roman" panose="02020603050405020304" pitchFamily="18" charset="0"/>
              <a:cs typeface="Times New Roman" panose="02020603050405020304" pitchFamily="18" charset="0"/>
            </a:endParaRPr>
          </a:p>
          <a:p>
            <a:pPr marL="0" indent="0">
              <a:buNone/>
            </a:pPr>
            <a:endParaRPr lang="en-US" sz="3600" b="1" dirty="0">
              <a:latin typeface="Times New Roman" panose="02020603050405020304" pitchFamily="18" charset="0"/>
              <a:cs typeface="Times New Roman" panose="02020603050405020304" pitchFamily="18" charset="0"/>
            </a:endParaRPr>
          </a:p>
          <a:p>
            <a:pPr marL="0" indent="0">
              <a:buNone/>
            </a:pPr>
            <a:endParaRPr lang="en-US" sz="3600" b="1" dirty="0">
              <a:latin typeface="Times New Roman" panose="02020603050405020304" pitchFamily="18" charset="0"/>
              <a:cs typeface="Times New Roman" panose="02020603050405020304" pitchFamily="18" charset="0"/>
            </a:endParaRPr>
          </a:p>
          <a:p>
            <a:pPr marL="0" indent="0">
              <a:buNone/>
            </a:pPr>
            <a:endParaRPr lang="en-US" sz="3600" b="1" dirty="0">
              <a:latin typeface="Times New Roman" panose="02020603050405020304" pitchFamily="18" charset="0"/>
              <a:cs typeface="Times New Roman" panose="02020603050405020304" pitchFamily="18" charset="0"/>
            </a:endParaRPr>
          </a:p>
          <a:p>
            <a:pPr marL="0" indent="0">
              <a:buNone/>
            </a:pP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41544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Navicular </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 most common</a:t>
            </a:r>
          </a:p>
          <a:p>
            <a:pPr marL="0" indent="0">
              <a:buNone/>
            </a:pPr>
            <a:r>
              <a:rPr lang="en-US" sz="3600" b="1" dirty="0">
                <a:latin typeface="Times New Roman" panose="02020603050405020304" pitchFamily="18" charset="0"/>
                <a:cs typeface="Times New Roman" panose="02020603050405020304" pitchFamily="18" charset="0"/>
              </a:rPr>
              <a:t>Symptoms:</a:t>
            </a:r>
          </a:p>
          <a:p>
            <a:r>
              <a:rPr lang="en-US" sz="3600" dirty="0">
                <a:latin typeface="Times New Roman" panose="02020603050405020304" pitchFamily="18" charset="0"/>
                <a:cs typeface="Times New Roman" panose="02020603050405020304" pitchFamily="18" charset="0"/>
              </a:rPr>
              <a:t>Poorly localized ache in the mid foot which gets worse with exercise</a:t>
            </a:r>
          </a:p>
          <a:p>
            <a:r>
              <a:rPr lang="en-US" sz="3600" dirty="0">
                <a:latin typeface="Times New Roman" panose="02020603050405020304" pitchFamily="18" charset="0"/>
                <a:cs typeface="Times New Roman" panose="02020603050405020304" pitchFamily="18" charset="0"/>
              </a:rPr>
              <a:t>Pain radiating inside the foot Arche</a:t>
            </a:r>
          </a:p>
          <a:p>
            <a:r>
              <a:rPr lang="en-US" sz="3600" dirty="0">
                <a:latin typeface="Times New Roman" panose="02020603050405020304" pitchFamily="18" charset="0"/>
                <a:cs typeface="Times New Roman" panose="02020603050405020304" pitchFamily="18" charset="0"/>
              </a:rPr>
              <a:t>Tenderness on press on top of the foot</a:t>
            </a:r>
          </a:p>
          <a:p>
            <a:r>
              <a:rPr lang="en-US" sz="3600" dirty="0">
                <a:latin typeface="Times New Roman" panose="02020603050405020304" pitchFamily="18" charset="0"/>
                <a:cs typeface="Times New Roman" panose="02020603050405020304" pitchFamily="18" charset="0"/>
              </a:rPr>
              <a:t>On and off pain upon rest</a:t>
            </a:r>
          </a:p>
          <a:p>
            <a:pPr marL="0" indent="0">
              <a:buNone/>
            </a:pPr>
            <a:r>
              <a:rPr lang="en-US" sz="3600" b="1" dirty="0">
                <a:latin typeface="Times New Roman" panose="02020603050405020304" pitchFamily="18" charset="0"/>
                <a:cs typeface="Times New Roman" panose="02020603050405020304" pitchFamily="18" charset="0"/>
              </a:rPr>
              <a:t>Assignment –( read more on navicular fractures)</a:t>
            </a:r>
          </a:p>
        </p:txBody>
      </p:sp>
    </p:spTree>
    <p:extLst>
      <p:ext uri="{BB962C8B-B14F-4D97-AF65-F5344CB8AC3E}">
        <p14:creationId xmlns:p14="http://schemas.microsoft.com/office/powerpoint/2010/main" val="59915001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Cuboid stress fracture</a:t>
            </a:r>
          </a:p>
        </p:txBody>
      </p:sp>
      <p:sp>
        <p:nvSpPr>
          <p:cNvPr id="3" name="Content Placeholder 2"/>
          <p:cNvSpPr>
            <a:spLocks noGrp="1"/>
          </p:cNvSpPr>
          <p:nvPr>
            <p:ph idx="1"/>
          </p:nvPr>
        </p:nvSpPr>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Occurrence-</a:t>
            </a:r>
            <a:r>
              <a:rPr lang="en-US" sz="3600" dirty="0">
                <a:latin typeface="Times New Roman" panose="02020603050405020304" pitchFamily="18" charset="0"/>
                <a:cs typeface="Times New Roman" panose="02020603050405020304" pitchFamily="18" charset="0"/>
              </a:rPr>
              <a:t>(rare) occurs on calcaneus compression and the 4</a:t>
            </a:r>
            <a:r>
              <a:rPr lang="en-US" sz="3600" baseline="30000" dirty="0">
                <a:latin typeface="Times New Roman" panose="02020603050405020304" pitchFamily="18" charset="0"/>
                <a:cs typeface="Times New Roman" panose="02020603050405020304" pitchFamily="18" charset="0"/>
              </a:rPr>
              <a:t>th</a:t>
            </a:r>
            <a:r>
              <a:rPr lang="en-US" sz="3600" dirty="0">
                <a:latin typeface="Times New Roman" panose="02020603050405020304" pitchFamily="18" charset="0"/>
                <a:cs typeface="Times New Roman" panose="02020603050405020304" pitchFamily="18" charset="0"/>
              </a:rPr>
              <a:t>/5</a:t>
            </a:r>
            <a:r>
              <a:rPr lang="en-US" sz="3600" baseline="30000" dirty="0">
                <a:latin typeface="Times New Roman" panose="02020603050405020304" pitchFamily="18" charset="0"/>
                <a:cs typeface="Times New Roman" panose="02020603050405020304" pitchFamily="18" charset="0"/>
              </a:rPr>
              <a:t>th</a:t>
            </a:r>
            <a:r>
              <a:rPr lang="en-US" sz="3600" dirty="0">
                <a:latin typeface="Times New Roman" panose="02020603050405020304" pitchFamily="18" charset="0"/>
                <a:cs typeface="Times New Roman" panose="02020603050405020304" pitchFamily="18" charset="0"/>
              </a:rPr>
              <a:t> metatarsal bones</a:t>
            </a:r>
          </a:p>
          <a:p>
            <a:pPr>
              <a:buFontTx/>
              <a:buChar char="-"/>
            </a:pPr>
            <a:r>
              <a:rPr lang="en-US" sz="3600" dirty="0">
                <a:latin typeface="Times New Roman" panose="02020603050405020304" pitchFamily="18" charset="0"/>
                <a:cs typeface="Times New Roman" panose="02020603050405020304" pitchFamily="18" charset="0"/>
              </a:rPr>
              <a:t>Diagnosis is always missed on x ray on initial stages  but clear on MRI</a:t>
            </a:r>
          </a:p>
          <a:p>
            <a:pPr>
              <a:buFontTx/>
              <a:buChar char="-"/>
            </a:pPr>
            <a:r>
              <a:rPr lang="en-US" sz="3600" b="1" dirty="0">
                <a:latin typeface="Times New Roman" panose="02020603050405020304" pitchFamily="18" charset="0"/>
                <a:cs typeface="Times New Roman" panose="02020603050405020304" pitchFamily="18" charset="0"/>
              </a:rPr>
              <a:t>Treatment- </a:t>
            </a:r>
            <a:r>
              <a:rPr lang="en-US" sz="3600" dirty="0">
                <a:latin typeface="Times New Roman" panose="02020603050405020304" pitchFamily="18" charset="0"/>
                <a:cs typeface="Times New Roman" panose="02020603050405020304" pitchFamily="18" charset="0"/>
              </a:rPr>
              <a:t>non weight rest for 4-6 weeks followed by gradual return to full fitness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1848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Incidence:</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Uncommon</a:t>
            </a:r>
          </a:p>
          <a:p>
            <a:r>
              <a:rPr lang="en-US" sz="3600" dirty="0">
                <a:latin typeface="Times New Roman" panose="02020603050405020304" pitchFamily="18" charset="0"/>
                <a:cs typeface="Times New Roman" panose="02020603050405020304" pitchFamily="18" charset="0"/>
              </a:rPr>
              <a:t>Less than 1% of all fractures</a:t>
            </a:r>
          </a:p>
          <a:p>
            <a:pPr marL="0" indent="0">
              <a:buNone/>
            </a:pPr>
            <a:r>
              <a:rPr lang="en-US" sz="3600" b="1" dirty="0">
                <a:latin typeface="Times New Roman" panose="02020603050405020304" pitchFamily="18" charset="0"/>
                <a:cs typeface="Times New Roman" panose="02020603050405020304" pitchFamily="18" charset="0"/>
              </a:rPr>
              <a:t>Location; </a:t>
            </a:r>
            <a:r>
              <a:rPr lang="en-US" sz="3600" dirty="0">
                <a:latin typeface="Times New Roman" panose="02020603050405020304" pitchFamily="18" charset="0"/>
                <a:cs typeface="Times New Roman" panose="02020603050405020304" pitchFamily="18" charset="0"/>
              </a:rPr>
              <a:t>50% involve body and spine</a:t>
            </a:r>
          </a:p>
          <a:p>
            <a:pPr marL="0" indent="0">
              <a:buNone/>
            </a:pPr>
            <a:r>
              <a:rPr lang="en-US" sz="3600" b="1" dirty="0">
                <a:latin typeface="Times New Roman" panose="02020603050405020304" pitchFamily="18" charset="0"/>
                <a:cs typeface="Times New Roman" panose="02020603050405020304" pitchFamily="18" charset="0"/>
              </a:rPr>
              <a:t>Signs/symptoms; </a:t>
            </a:r>
            <a:r>
              <a:rPr lang="en-US" sz="3600" dirty="0">
                <a:latin typeface="Times New Roman" panose="02020603050405020304" pitchFamily="18" charset="0"/>
                <a:cs typeface="Times New Roman" panose="02020603050405020304" pitchFamily="18" charset="0"/>
              </a:rPr>
              <a:t>Pain and ecchymosis</a:t>
            </a:r>
          </a:p>
          <a:p>
            <a:pPr marL="0" indent="0">
              <a:buNone/>
            </a:pPr>
            <a:r>
              <a:rPr lang="en-US" sz="3600" b="1" dirty="0">
                <a:latin typeface="Times New Roman" panose="02020603050405020304" pitchFamily="18" charset="0"/>
                <a:cs typeface="Times New Roman" panose="02020603050405020304" pitchFamily="18" charset="0"/>
              </a:rPr>
              <a:t>Mortality rate; </a:t>
            </a:r>
            <a:r>
              <a:rPr lang="en-US" sz="3600" dirty="0">
                <a:latin typeface="Times New Roman" panose="02020603050405020304" pitchFamily="18" charset="0"/>
                <a:cs typeface="Times New Roman" panose="02020603050405020304" pitchFamily="18" charset="0"/>
              </a:rPr>
              <a:t>2.5% associated mortality</a:t>
            </a:r>
            <a:r>
              <a:rPr lang="en-US" sz="3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294970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Cuneiform stress fractures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Exceptionally rare tarsal fractures</a:t>
            </a:r>
          </a:p>
          <a:p>
            <a:r>
              <a:rPr lang="en-US" sz="3600" dirty="0">
                <a:latin typeface="Times New Roman" panose="02020603050405020304" pitchFamily="18" charset="0"/>
                <a:cs typeface="Times New Roman" panose="02020603050405020304" pitchFamily="18" charset="0"/>
              </a:rPr>
              <a:t>Caused by overuse</a:t>
            </a:r>
          </a:p>
          <a:p>
            <a:pPr marL="0" indent="0">
              <a:buNone/>
            </a:pPr>
            <a:r>
              <a:rPr lang="en-US" sz="3600" b="1" dirty="0">
                <a:latin typeface="Times New Roman" panose="02020603050405020304" pitchFamily="18" charset="0"/>
                <a:cs typeface="Times New Roman" panose="02020603050405020304" pitchFamily="18" charset="0"/>
              </a:rPr>
              <a:t>Treatment</a:t>
            </a:r>
          </a:p>
          <a:p>
            <a:r>
              <a:rPr lang="en-US" sz="3600" dirty="0">
                <a:latin typeface="Times New Roman" panose="02020603050405020304" pitchFamily="18" charset="0"/>
                <a:cs typeface="Times New Roman" panose="02020603050405020304" pitchFamily="18" charset="0"/>
              </a:rPr>
              <a:t>Non/light weight bearing rest</a:t>
            </a:r>
          </a:p>
          <a:p>
            <a:r>
              <a:rPr lang="en-US" sz="3600" dirty="0">
                <a:latin typeface="Times New Roman" panose="02020603050405020304" pitchFamily="18" charset="0"/>
                <a:cs typeface="Times New Roman" panose="02020603050405020304" pitchFamily="18" charset="0"/>
              </a:rPr>
              <a:t>Operation to fix the middle cuneiform if displaced</a:t>
            </a:r>
          </a:p>
        </p:txBody>
      </p:sp>
    </p:spTree>
    <p:extLst>
      <p:ext uri="{BB962C8B-B14F-4D97-AF65-F5344CB8AC3E}">
        <p14:creationId xmlns:p14="http://schemas.microsoft.com/office/powerpoint/2010/main" val="135327736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Calcaneus fracture</a:t>
            </a:r>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US" sz="3600" dirty="0">
                <a:latin typeface="Times New Roman" panose="02020603050405020304" pitchFamily="18" charset="0"/>
                <a:cs typeface="Times New Roman" panose="02020603050405020304" pitchFamily="18" charset="0"/>
              </a:rPr>
              <a:t>A stress fracture of the calcaneus is a small break in the heal bone</a:t>
            </a:r>
          </a:p>
          <a:p>
            <a:r>
              <a:rPr lang="en-US" sz="3600" dirty="0">
                <a:latin typeface="Times New Roman" panose="02020603050405020304" pitchFamily="18" charset="0"/>
                <a:cs typeface="Times New Roman" panose="02020603050405020304" pitchFamily="18" charset="0"/>
              </a:rPr>
              <a:t>The calcaneus is essential for walking and provides support and stability to the foot</a:t>
            </a:r>
          </a:p>
          <a:p>
            <a:pPr marL="0" indent="0">
              <a:buNone/>
            </a:pPr>
            <a:r>
              <a:rPr lang="en-US" sz="3600" b="1" dirty="0">
                <a:latin typeface="Times New Roman" panose="02020603050405020304" pitchFamily="18" charset="0"/>
                <a:cs typeface="Times New Roman" panose="02020603050405020304" pitchFamily="18" charset="0"/>
              </a:rPr>
              <a:t>Signs/symptoms</a:t>
            </a:r>
          </a:p>
          <a:p>
            <a:r>
              <a:rPr lang="en-US" sz="3600" dirty="0">
                <a:latin typeface="Times New Roman" panose="02020603050405020304" pitchFamily="18" charset="0"/>
                <a:cs typeface="Times New Roman" panose="02020603050405020304" pitchFamily="18" charset="0"/>
              </a:rPr>
              <a:t>Sudden pain in the heel and inability to bear weight on that foot</a:t>
            </a:r>
          </a:p>
          <a:p>
            <a:r>
              <a:rPr lang="en-US" sz="3600" dirty="0">
                <a:latin typeface="Times New Roman" panose="02020603050405020304" pitchFamily="18" charset="0"/>
                <a:cs typeface="Times New Roman" panose="02020603050405020304" pitchFamily="18" charset="0"/>
              </a:rPr>
              <a:t>Swelling in the heel area</a:t>
            </a:r>
          </a:p>
          <a:p>
            <a:r>
              <a:rPr lang="en-US" sz="3600" dirty="0">
                <a:latin typeface="Times New Roman" panose="02020603050405020304" pitchFamily="18" charset="0"/>
                <a:cs typeface="Times New Roman" panose="02020603050405020304" pitchFamily="18" charset="0"/>
              </a:rPr>
              <a:t>Bruising of the heel and ankle</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35273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Diagnosis: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X ray then repeat in 2 weeks</a:t>
            </a:r>
          </a:p>
          <a:p>
            <a:r>
              <a:rPr lang="en-US" sz="3600" dirty="0">
                <a:latin typeface="Times New Roman" panose="02020603050405020304" pitchFamily="18" charset="0"/>
                <a:cs typeface="Times New Roman" panose="02020603050405020304" pitchFamily="18" charset="0"/>
              </a:rPr>
              <a:t>Bone scan</a:t>
            </a:r>
          </a:p>
          <a:p>
            <a:r>
              <a:rPr lang="en-US" sz="3600" dirty="0">
                <a:latin typeface="Times New Roman" panose="02020603050405020304" pitchFamily="18" charset="0"/>
                <a:cs typeface="Times New Roman" panose="02020603050405020304" pitchFamily="18" charset="0"/>
              </a:rPr>
              <a:t>MRI</a:t>
            </a:r>
          </a:p>
          <a:p>
            <a:pPr marL="0" indent="0">
              <a:buNone/>
            </a:pPr>
            <a:r>
              <a:rPr lang="en-US" sz="3600" b="1" dirty="0">
                <a:latin typeface="Times New Roman" panose="02020603050405020304" pitchFamily="18" charset="0"/>
                <a:cs typeface="Times New Roman" panose="02020603050405020304" pitchFamily="18" charset="0"/>
              </a:rPr>
              <a:t>Treatment- </a:t>
            </a:r>
            <a:r>
              <a:rPr lang="en-US" sz="3600" dirty="0">
                <a:latin typeface="Times New Roman" panose="02020603050405020304" pitchFamily="18" charset="0"/>
                <a:cs typeface="Times New Roman" panose="02020603050405020304" pitchFamily="18" charset="0"/>
              </a:rPr>
              <a:t>immobilization with a cast, splint or brace is applied to hold the bones of the foot in proper position while they heal for 6-8 weeks or possibly longer</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04534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 of tarsal fractures: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Chronic pain</a:t>
            </a:r>
          </a:p>
          <a:p>
            <a:r>
              <a:rPr lang="en-US" sz="3600" dirty="0">
                <a:latin typeface="Times New Roman" panose="02020603050405020304" pitchFamily="18" charset="0"/>
                <a:cs typeface="Times New Roman" panose="02020603050405020304" pitchFamily="18" charset="0"/>
              </a:rPr>
              <a:t>Limb arthritis</a:t>
            </a:r>
          </a:p>
          <a:p>
            <a:r>
              <a:rPr lang="en-US" sz="3600" dirty="0">
                <a:latin typeface="Times New Roman" panose="02020603050405020304" pitchFamily="18" charset="0"/>
                <a:cs typeface="Times New Roman" panose="02020603050405020304" pitchFamily="18" charset="0"/>
              </a:rPr>
              <a:t>Delayed union</a:t>
            </a:r>
          </a:p>
          <a:p>
            <a:r>
              <a:rPr lang="en-US" sz="3600" dirty="0">
                <a:latin typeface="Times New Roman" panose="02020603050405020304" pitchFamily="18" charset="0"/>
                <a:cs typeface="Times New Roman" panose="02020603050405020304" pitchFamily="18" charset="0"/>
              </a:rPr>
              <a:t>Non union</a:t>
            </a:r>
          </a:p>
          <a:p>
            <a:r>
              <a:rPr lang="en-US" sz="3600" dirty="0">
                <a:latin typeface="Times New Roman" panose="02020603050405020304" pitchFamily="18" charset="0"/>
                <a:cs typeface="Times New Roman" panose="02020603050405020304" pitchFamily="18" charset="0"/>
              </a:rPr>
              <a:t>deformity</a:t>
            </a:r>
          </a:p>
        </p:txBody>
      </p:sp>
    </p:spTree>
    <p:extLst>
      <p:ext uri="{BB962C8B-B14F-4D97-AF65-F5344CB8AC3E}">
        <p14:creationId xmlns:p14="http://schemas.microsoft.com/office/powerpoint/2010/main" val="14886059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Metatarsal fractures:</a:t>
            </a:r>
          </a:p>
        </p:txBody>
      </p:sp>
      <p:sp>
        <p:nvSpPr>
          <p:cNvPr id="3" name="Content Placeholder 2"/>
          <p:cNvSpPr>
            <a:spLocks noGrp="1"/>
          </p:cNvSpPr>
          <p:nvPr>
            <p:ph idx="1"/>
          </p:nvPr>
        </p:nvSpPr>
        <p:spPr>
          <a:xfrm>
            <a:off x="838200" y="1825624"/>
            <a:ext cx="10515600" cy="5032376"/>
          </a:xfrm>
        </p:spPr>
        <p:txBody>
          <a:bodyPr>
            <a:normAutofit/>
          </a:bodyPr>
          <a:lstStyle/>
          <a:p>
            <a:r>
              <a:rPr lang="en-US" sz="3600" dirty="0">
                <a:latin typeface="Times New Roman" panose="02020603050405020304" pitchFamily="18" charset="0"/>
                <a:cs typeface="Times New Roman" panose="02020603050405020304" pitchFamily="18" charset="0"/>
              </a:rPr>
              <a:t>Occur when one of the long bones of the mid foot is cracked or broken due to sudden injury (an acute fracture) or due to repeated stress (stress fracture)</a:t>
            </a:r>
          </a:p>
          <a:p>
            <a:pPr marL="0" indent="0">
              <a:buNone/>
            </a:pPr>
            <a:r>
              <a:rPr lang="en-US" sz="3600" b="1" dirty="0">
                <a:latin typeface="Times New Roman" panose="02020603050405020304" pitchFamily="18" charset="0"/>
                <a:cs typeface="Times New Roman" panose="02020603050405020304" pitchFamily="18" charset="0"/>
              </a:rPr>
              <a:t>Incidence</a:t>
            </a:r>
          </a:p>
          <a:p>
            <a:r>
              <a:rPr lang="en-US" sz="3600" dirty="0">
                <a:latin typeface="Times New Roman" panose="02020603050405020304" pitchFamily="18" charset="0"/>
                <a:cs typeface="Times New Roman" panose="02020603050405020304" pitchFamily="18" charset="0"/>
              </a:rPr>
              <a:t>Most common</a:t>
            </a:r>
          </a:p>
          <a:p>
            <a:r>
              <a:rPr lang="en-US" sz="3600" dirty="0">
                <a:latin typeface="Times New Roman" panose="02020603050405020304" pitchFamily="18" charset="0"/>
                <a:cs typeface="Times New Roman" panose="02020603050405020304" pitchFamily="18" charset="0"/>
              </a:rPr>
              <a:t>They are five in number</a:t>
            </a:r>
          </a:p>
          <a:p>
            <a:r>
              <a:rPr lang="en-US" sz="3600" dirty="0">
                <a:latin typeface="Times New Roman" panose="02020603050405020304" pitchFamily="18" charset="0"/>
                <a:cs typeface="Times New Roman" panose="02020603050405020304" pitchFamily="18" charset="0"/>
              </a:rPr>
              <a:t>Long slim which run the length of the foot to the base of the toes </a:t>
            </a:r>
          </a:p>
        </p:txBody>
      </p:sp>
    </p:spTree>
    <p:extLst>
      <p:ext uri="{BB962C8B-B14F-4D97-AF65-F5344CB8AC3E}">
        <p14:creationId xmlns:p14="http://schemas.microsoft.com/office/powerpoint/2010/main" val="141958055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5</a:t>
            </a:r>
            <a:r>
              <a:rPr lang="en-US" b="1" baseline="30000" dirty="0">
                <a:latin typeface="Times New Roman" panose="02020603050405020304" pitchFamily="18" charset="0"/>
                <a:cs typeface="Times New Roman" panose="02020603050405020304" pitchFamily="18" charset="0"/>
              </a:rPr>
              <a:t>th</a:t>
            </a:r>
            <a:r>
              <a:rPr lang="en-US" b="1" dirty="0">
                <a:latin typeface="Times New Roman" panose="02020603050405020304" pitchFamily="18" charset="0"/>
                <a:cs typeface="Times New Roman" panose="02020603050405020304" pitchFamily="18" charset="0"/>
              </a:rPr>
              <a:t> metatarsal fracture</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Most common to fractures</a:t>
            </a:r>
          </a:p>
          <a:p>
            <a:r>
              <a:rPr lang="en-US" sz="3600" dirty="0">
                <a:latin typeface="Times New Roman" panose="02020603050405020304" pitchFamily="18" charset="0"/>
                <a:cs typeface="Times New Roman" panose="02020603050405020304" pitchFamily="18" charset="0"/>
              </a:rPr>
              <a:t>Breaks at various points along its length</a:t>
            </a:r>
          </a:p>
          <a:p>
            <a:r>
              <a:rPr lang="en-US" sz="3600" dirty="0">
                <a:latin typeface="Times New Roman" panose="02020603050405020304" pitchFamily="18" charset="0"/>
                <a:cs typeface="Times New Roman" panose="02020603050405020304" pitchFamily="18" charset="0"/>
              </a:rPr>
              <a:t>Other metatarsals may break depending on mechanism</a:t>
            </a:r>
          </a:p>
          <a:p>
            <a:r>
              <a:rPr lang="en-US" sz="3600" dirty="0">
                <a:latin typeface="Times New Roman" panose="02020603050405020304" pitchFamily="18" charset="0"/>
                <a:cs typeface="Times New Roman" panose="02020603050405020304" pitchFamily="18" charset="0"/>
              </a:rPr>
              <a:t>1</a:t>
            </a:r>
            <a:r>
              <a:rPr lang="en-US" sz="3600" baseline="30000" dirty="0">
                <a:latin typeface="Times New Roman" panose="02020603050405020304" pitchFamily="18" charset="0"/>
                <a:cs typeface="Times New Roman" panose="02020603050405020304" pitchFamily="18" charset="0"/>
              </a:rPr>
              <a:t>st</a:t>
            </a:r>
            <a:r>
              <a:rPr lang="en-US" sz="3600" dirty="0">
                <a:latin typeface="Times New Roman" panose="02020603050405020304" pitchFamily="18" charset="0"/>
                <a:cs typeface="Times New Roman" panose="02020603050405020304" pitchFamily="18" charset="0"/>
              </a:rPr>
              <a:t>/2</a:t>
            </a:r>
            <a:r>
              <a:rPr lang="en-US" sz="3600" baseline="30000" dirty="0">
                <a:latin typeface="Times New Roman" panose="02020603050405020304" pitchFamily="18" charset="0"/>
                <a:cs typeface="Times New Roman" panose="02020603050405020304" pitchFamily="18" charset="0"/>
              </a:rPr>
              <a:t>nd</a:t>
            </a:r>
            <a:r>
              <a:rPr lang="en-US" sz="3600" dirty="0">
                <a:latin typeface="Times New Roman" panose="02020603050405020304" pitchFamily="18" charset="0"/>
                <a:cs typeface="Times New Roman" panose="02020603050405020304" pitchFamily="18" charset="0"/>
              </a:rPr>
              <a:t>/5</a:t>
            </a:r>
            <a:r>
              <a:rPr lang="en-US" sz="3600" baseline="30000" dirty="0">
                <a:latin typeface="Times New Roman" panose="02020603050405020304" pitchFamily="18" charset="0"/>
                <a:cs typeface="Times New Roman" panose="02020603050405020304" pitchFamily="18" charset="0"/>
              </a:rPr>
              <a:t>th</a:t>
            </a:r>
            <a:r>
              <a:rPr lang="en-US" sz="3600" dirty="0">
                <a:latin typeface="Times New Roman" panose="02020603050405020304" pitchFamily="18" charset="0"/>
                <a:cs typeface="Times New Roman" panose="02020603050405020304" pitchFamily="18" charset="0"/>
              </a:rPr>
              <a:t> are commonly injured in sport/footballers</a:t>
            </a:r>
          </a:p>
          <a:p>
            <a:r>
              <a:rPr lang="en-US" sz="3600" dirty="0">
                <a:latin typeface="Times New Roman" panose="02020603050405020304" pitchFamily="18" charset="0"/>
                <a:cs typeface="Times New Roman" panose="02020603050405020304" pitchFamily="18" charset="0"/>
              </a:rPr>
              <a:t>Fractures may be acute , caused immediately by injury or may occur over a longer period of time</a:t>
            </a:r>
          </a:p>
          <a:p>
            <a:r>
              <a:rPr lang="en-US" sz="3600" dirty="0">
                <a:latin typeface="Times New Roman" panose="02020603050405020304" pitchFamily="18" charset="0"/>
                <a:cs typeface="Times New Roman" panose="02020603050405020304" pitchFamily="18" charset="0"/>
              </a:rPr>
              <a:t>Fractures may be open/closed/displaced/not displaced</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11268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Causes: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direct injury to the foot(stepping on /kicking foot/dropping something on foot or falling on foot</a:t>
            </a:r>
          </a:p>
          <a:p>
            <a:r>
              <a:rPr lang="en-US" sz="3600" dirty="0">
                <a:latin typeface="Times New Roman" panose="02020603050405020304" pitchFamily="18" charset="0"/>
                <a:cs typeface="Times New Roman" panose="02020603050405020304" pitchFamily="18" charset="0"/>
              </a:rPr>
              <a:t>Twisting of foot on the ankle joint can cause fractures on base of 5</a:t>
            </a:r>
            <a:r>
              <a:rPr lang="en-US" sz="3600" baseline="30000" dirty="0">
                <a:latin typeface="Times New Roman" panose="02020603050405020304" pitchFamily="18" charset="0"/>
                <a:cs typeface="Times New Roman" panose="02020603050405020304" pitchFamily="18" charset="0"/>
              </a:rPr>
              <a:t>th</a:t>
            </a:r>
            <a:r>
              <a:rPr lang="en-US" sz="3600" dirty="0">
                <a:latin typeface="Times New Roman" panose="02020603050405020304" pitchFamily="18" charset="0"/>
                <a:cs typeface="Times New Roman" panose="02020603050405020304" pitchFamily="18" charset="0"/>
              </a:rPr>
              <a:t> metatarsal</a:t>
            </a:r>
          </a:p>
          <a:p>
            <a:r>
              <a:rPr lang="en-US" sz="3600" dirty="0">
                <a:latin typeface="Times New Roman" panose="02020603050405020304" pitchFamily="18" charset="0"/>
                <a:cs typeface="Times New Roman" panose="02020603050405020304" pitchFamily="18" charset="0"/>
              </a:rPr>
              <a:t>Twisting of foot from landing from a jump( e.g. ballet dancers)</a:t>
            </a:r>
          </a:p>
        </p:txBody>
      </p:sp>
    </p:spTree>
    <p:extLst>
      <p:ext uri="{BB962C8B-B14F-4D97-AF65-F5344CB8AC3E}">
        <p14:creationId xmlns:p14="http://schemas.microsoft.com/office/powerpoint/2010/main" val="154401607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Causes of stress fractures</a:t>
            </a:r>
          </a:p>
        </p:txBody>
      </p:sp>
      <p:sp>
        <p:nvSpPr>
          <p:cNvPr id="3" name="Content Placeholder 2"/>
          <p:cNvSpPr>
            <a:spLocks noGrp="1"/>
          </p:cNvSpPr>
          <p:nvPr>
            <p:ph idx="1"/>
          </p:nvPr>
        </p:nvSpPr>
        <p:spPr>
          <a:xfrm>
            <a:off x="838200" y="1825624"/>
            <a:ext cx="10515600" cy="5032375"/>
          </a:xfrm>
        </p:spPr>
        <p:txBody>
          <a:bodyPr>
            <a:normAutofit fontScale="92500" lnSpcReduction="10000"/>
          </a:bodyPr>
          <a:lstStyle/>
          <a:p>
            <a:r>
              <a:rPr lang="en-US" sz="3600" dirty="0">
                <a:latin typeface="Times New Roman" panose="02020603050405020304" pitchFamily="18" charset="0"/>
                <a:cs typeface="Times New Roman" panose="02020603050405020304" pitchFamily="18" charset="0"/>
              </a:rPr>
              <a:t>Repeated stress to the bone (overuse)</a:t>
            </a:r>
          </a:p>
          <a:p>
            <a:r>
              <a:rPr lang="en-US" sz="3600" dirty="0">
                <a:latin typeface="Times New Roman" panose="02020603050405020304" pitchFamily="18" charset="0"/>
                <a:cs typeface="Times New Roman" panose="02020603050405020304" pitchFamily="18" charset="0"/>
              </a:rPr>
              <a:t>Matching /running long distances carrying heavy packs (match fractures)</a:t>
            </a:r>
          </a:p>
          <a:p>
            <a:r>
              <a:rPr lang="en-US" sz="3600" dirty="0">
                <a:latin typeface="Times New Roman" panose="02020603050405020304" pitchFamily="18" charset="0"/>
                <a:cs typeface="Times New Roman" panose="02020603050405020304" pitchFamily="18" charset="0"/>
              </a:rPr>
              <a:t>Practicing in athletes during training exercises</a:t>
            </a:r>
          </a:p>
          <a:p>
            <a:r>
              <a:rPr lang="en-US" sz="3600" dirty="0">
                <a:latin typeface="Times New Roman" panose="02020603050405020304" pitchFamily="18" charset="0"/>
                <a:cs typeface="Times New Roman" panose="02020603050405020304" pitchFamily="18" charset="0"/>
              </a:rPr>
              <a:t>Running on routine basis</a:t>
            </a:r>
          </a:p>
          <a:p>
            <a:r>
              <a:rPr lang="en-US" sz="3600" dirty="0">
                <a:latin typeface="Times New Roman" panose="02020603050405020304" pitchFamily="18" charset="0"/>
                <a:cs typeface="Times New Roman" panose="02020603050405020304" pitchFamily="18" charset="0"/>
              </a:rPr>
              <a:t>Wearing poor foot wear for running that does not suit the foot</a:t>
            </a:r>
          </a:p>
          <a:p>
            <a:r>
              <a:rPr lang="en-US" sz="3600" dirty="0">
                <a:latin typeface="Times New Roman" panose="02020603050405020304" pitchFamily="18" charset="0"/>
                <a:cs typeface="Times New Roman" panose="02020603050405020304" pitchFamily="18" charset="0"/>
              </a:rPr>
              <a:t>Abnormalities of foot structure e.g. rheumatoid arthritis/thinning of bones (osteoporosis)</a:t>
            </a:r>
          </a:p>
          <a:p>
            <a:r>
              <a:rPr lang="en-US" sz="3600" dirty="0">
                <a:latin typeface="Times New Roman" panose="02020603050405020304" pitchFamily="18" charset="0"/>
                <a:cs typeface="Times New Roman" panose="02020603050405020304" pitchFamily="18" charset="0"/>
              </a:rPr>
              <a:t>Loss of nerve sensation in neurological patients(diabetes)</a:t>
            </a:r>
          </a:p>
        </p:txBody>
      </p:sp>
    </p:spTree>
    <p:extLst>
      <p:ext uri="{BB962C8B-B14F-4D97-AF65-F5344CB8AC3E}">
        <p14:creationId xmlns:p14="http://schemas.microsoft.com/office/powerpoint/2010/main" val="251947927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Signs/symptoms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Pain (pin point)</a:t>
            </a:r>
          </a:p>
          <a:p>
            <a:r>
              <a:rPr lang="en-US" sz="3600" dirty="0">
                <a:latin typeface="Times New Roman" panose="02020603050405020304" pitchFamily="18" charset="0"/>
                <a:cs typeface="Times New Roman" panose="02020603050405020304" pitchFamily="18" charset="0"/>
              </a:rPr>
              <a:t>Tenderness</a:t>
            </a:r>
          </a:p>
          <a:p>
            <a:r>
              <a:rPr lang="en-US" sz="3600" dirty="0">
                <a:latin typeface="Times New Roman" panose="02020603050405020304" pitchFamily="18" charset="0"/>
                <a:cs typeface="Times New Roman" panose="02020603050405020304" pitchFamily="18" charset="0"/>
              </a:rPr>
              <a:t>Bleeding from broken bones causing bruising and swelling</a:t>
            </a:r>
          </a:p>
          <a:p>
            <a:r>
              <a:rPr lang="en-US" sz="3600" dirty="0">
                <a:latin typeface="Times New Roman" panose="02020603050405020304" pitchFamily="18" charset="0"/>
                <a:cs typeface="Times New Roman" panose="02020603050405020304" pitchFamily="18" charset="0"/>
              </a:rPr>
              <a:t>Inability to use foot</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627880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Diagnosis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X rays</a:t>
            </a:r>
          </a:p>
          <a:p>
            <a:r>
              <a:rPr lang="en-US" sz="3600" dirty="0">
                <a:latin typeface="Times New Roman" panose="02020603050405020304" pitchFamily="18" charset="0"/>
                <a:cs typeface="Times New Roman" panose="02020603050405020304" pitchFamily="18" charset="0"/>
              </a:rPr>
              <a:t>CT scan</a:t>
            </a:r>
          </a:p>
          <a:p>
            <a:r>
              <a:rPr lang="en-US" sz="3600" dirty="0">
                <a:latin typeface="Times New Roman" panose="02020603050405020304" pitchFamily="18" charset="0"/>
                <a:cs typeface="Times New Roman" panose="02020603050405020304" pitchFamily="18" charset="0"/>
              </a:rPr>
              <a:t>MRI</a:t>
            </a:r>
          </a:p>
          <a:p>
            <a:r>
              <a:rPr lang="en-US" sz="3600" dirty="0">
                <a:latin typeface="Times New Roman" panose="02020603050405020304" pitchFamily="18" charset="0"/>
                <a:cs typeface="Times New Roman" panose="02020603050405020304" pitchFamily="18" charset="0"/>
              </a:rPr>
              <a:t>Ultrasound</a:t>
            </a:r>
          </a:p>
          <a:p>
            <a:r>
              <a:rPr lang="en-US" sz="3600" dirty="0">
                <a:latin typeface="Times New Roman" panose="02020603050405020304" pitchFamily="18" charset="0"/>
                <a:cs typeface="Times New Roman" panose="02020603050405020304" pitchFamily="18" charset="0"/>
              </a:rPr>
              <a:t>Bone scan</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212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Associated conditions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Rip fractures 52%</a:t>
            </a:r>
          </a:p>
          <a:p>
            <a:r>
              <a:rPr lang="en-US" sz="3600" dirty="0">
                <a:latin typeface="Times New Roman" panose="02020603050405020304" pitchFamily="18" charset="0"/>
                <a:cs typeface="Times New Roman" panose="02020603050405020304" pitchFamily="18" charset="0"/>
              </a:rPr>
              <a:t>Ipsilateral clavicle fracture 25%</a:t>
            </a:r>
          </a:p>
          <a:p>
            <a:r>
              <a:rPr lang="en-US" sz="3600" dirty="0">
                <a:latin typeface="Times New Roman" panose="02020603050405020304" pitchFamily="18" charset="0"/>
                <a:cs typeface="Times New Roman" panose="02020603050405020304" pitchFamily="18" charset="0"/>
              </a:rPr>
              <a:t>Spine fractures 29%</a:t>
            </a:r>
          </a:p>
          <a:p>
            <a:r>
              <a:rPr lang="en-US" sz="3600" dirty="0">
                <a:latin typeface="Times New Roman" panose="02020603050405020304" pitchFamily="18" charset="0"/>
                <a:cs typeface="Times New Roman" panose="02020603050405020304" pitchFamily="18" charset="0"/>
              </a:rPr>
              <a:t>Brachial plexus injuries 75%</a:t>
            </a:r>
          </a:p>
          <a:p>
            <a:pPr marL="0" indent="0">
              <a:buNone/>
            </a:pPr>
            <a:r>
              <a:rPr lang="en-US" sz="3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975818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Treatment</a:t>
            </a:r>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US" sz="3600" dirty="0">
                <a:latin typeface="Times New Roman" panose="02020603050405020304" pitchFamily="18" charset="0"/>
                <a:cs typeface="Times New Roman" panose="02020603050405020304" pitchFamily="18" charset="0"/>
              </a:rPr>
              <a:t>Pain killers (NSAIDS)</a:t>
            </a:r>
          </a:p>
          <a:p>
            <a:r>
              <a:rPr lang="en-US" sz="3600" dirty="0">
                <a:latin typeface="Times New Roman" panose="02020603050405020304" pitchFamily="18" charset="0"/>
                <a:cs typeface="Times New Roman" panose="02020603050405020304" pitchFamily="18" charset="0"/>
              </a:rPr>
              <a:t>Ice for 10-30 minutes immediately after injury to reduce blood flow to the area. Not done directly to the skin as it causes an ice burn (use an ice park) and press gently onto the injured part</a:t>
            </a:r>
          </a:p>
          <a:p>
            <a:r>
              <a:rPr lang="en-US" sz="3600" dirty="0">
                <a:latin typeface="Times New Roman" panose="02020603050405020304" pitchFamily="18" charset="0"/>
                <a:cs typeface="Times New Roman" panose="02020603050405020304" pitchFamily="18" charset="0"/>
              </a:rPr>
              <a:t>Rest/elevate to reduce swelling</a:t>
            </a:r>
          </a:p>
          <a:p>
            <a:r>
              <a:rPr lang="en-US" sz="3600" dirty="0">
                <a:latin typeface="Times New Roman" panose="02020603050405020304" pitchFamily="18" charset="0"/>
                <a:cs typeface="Times New Roman" panose="02020603050405020304" pitchFamily="18" charset="0"/>
              </a:rPr>
              <a:t>Stop the causative activity by resting</a:t>
            </a:r>
          </a:p>
          <a:p>
            <a:r>
              <a:rPr lang="en-US" sz="3600" dirty="0">
                <a:latin typeface="Times New Roman" panose="02020603050405020304" pitchFamily="18" charset="0"/>
                <a:cs typeface="Times New Roman" panose="02020603050405020304" pitchFamily="18" charset="0"/>
              </a:rPr>
              <a:t>Immobilize with a below knee cast</a:t>
            </a:r>
          </a:p>
          <a:p>
            <a:r>
              <a:rPr lang="en-US" sz="3600" dirty="0">
                <a:latin typeface="Times New Roman" panose="02020603050405020304" pitchFamily="18" charset="0"/>
                <a:cs typeface="Times New Roman" panose="02020603050405020304" pitchFamily="18" charset="0"/>
              </a:rPr>
              <a:t>Surgery to realign moved bones/physiotherapy care</a:t>
            </a:r>
          </a:p>
          <a:p>
            <a:pPr marL="0" indent="0">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49987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Prevention</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Exercise slowly and gradually</a:t>
            </a:r>
          </a:p>
          <a:p>
            <a:r>
              <a:rPr lang="en-US" sz="3600" dirty="0">
                <a:latin typeface="Times New Roman" panose="02020603050405020304" pitchFamily="18" charset="0"/>
                <a:cs typeface="Times New Roman" panose="02020603050405020304" pitchFamily="18" charset="0"/>
              </a:rPr>
              <a:t>Rest/recovery time needs to be build into any training schedule</a:t>
            </a:r>
          </a:p>
          <a:p>
            <a:r>
              <a:rPr lang="en-US" sz="3600" dirty="0">
                <a:latin typeface="Times New Roman" panose="02020603050405020304" pitchFamily="18" charset="0"/>
                <a:cs typeface="Times New Roman" panose="02020603050405020304" pitchFamily="18" charset="0"/>
              </a:rPr>
              <a:t>Wear proper fitting footwear</a:t>
            </a:r>
          </a:p>
          <a:p>
            <a:r>
              <a:rPr lang="en-US" sz="3600" dirty="0">
                <a:latin typeface="Times New Roman" panose="02020603050405020304" pitchFamily="18" charset="0"/>
                <a:cs typeface="Times New Roman" panose="02020603050405020304" pitchFamily="18" charset="0"/>
              </a:rPr>
              <a:t>Be aware of stress fracture symptoms to stop worsening</a:t>
            </a:r>
          </a:p>
        </p:txBody>
      </p:sp>
    </p:spTree>
    <p:extLst>
      <p:ext uri="{BB962C8B-B14F-4D97-AF65-F5344CB8AC3E}">
        <p14:creationId xmlns:p14="http://schemas.microsoft.com/office/powerpoint/2010/main" val="21630255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Chronic metatarsal fractures</a:t>
            </a:r>
          </a:p>
          <a:p>
            <a:r>
              <a:rPr lang="en-US" sz="3600" dirty="0">
                <a:latin typeface="Times New Roman" panose="02020603050405020304" pitchFamily="18" charset="0"/>
                <a:cs typeface="Times New Roman" panose="02020603050405020304" pitchFamily="18" charset="0"/>
              </a:rPr>
              <a:t>Fracture of 1</a:t>
            </a:r>
            <a:r>
              <a:rPr lang="en-US" sz="3600" baseline="30000" dirty="0">
                <a:latin typeface="Times New Roman" panose="02020603050405020304" pitchFamily="18" charset="0"/>
                <a:cs typeface="Times New Roman" panose="02020603050405020304" pitchFamily="18" charset="0"/>
              </a:rPr>
              <a:t>st</a:t>
            </a:r>
            <a:r>
              <a:rPr lang="en-US" sz="3600" dirty="0">
                <a:latin typeface="Times New Roman" panose="02020603050405020304" pitchFamily="18" charset="0"/>
                <a:cs typeface="Times New Roman" panose="02020603050405020304" pitchFamily="18" charset="0"/>
              </a:rPr>
              <a:t> metatarsal can lead to later arthritis of big toe joint</a:t>
            </a:r>
          </a:p>
          <a:p>
            <a:r>
              <a:rPr lang="en-US" sz="3600" dirty="0">
                <a:latin typeface="Times New Roman" panose="02020603050405020304" pitchFamily="18" charset="0"/>
                <a:cs typeface="Times New Roman" panose="02020603050405020304" pitchFamily="18" charset="0"/>
              </a:rPr>
              <a:t>Continued pain and healing problems</a:t>
            </a:r>
          </a:p>
          <a:p>
            <a:r>
              <a:rPr lang="en-US" sz="3600" dirty="0">
                <a:latin typeface="Times New Roman" panose="02020603050405020304" pitchFamily="18" charset="0"/>
                <a:cs typeface="Times New Roman" panose="02020603050405020304" pitchFamily="18" charset="0"/>
              </a:rPr>
              <a:t>Foot deformity</a:t>
            </a:r>
          </a:p>
          <a:p>
            <a:r>
              <a:rPr lang="en-US" sz="3600" dirty="0">
                <a:latin typeface="Times New Roman" panose="02020603050405020304" pitchFamily="18" charset="0"/>
                <a:cs typeface="Times New Roman" panose="02020603050405020304" pitchFamily="18" charset="0"/>
              </a:rPr>
              <a:t>Non union</a:t>
            </a:r>
          </a:p>
          <a:p>
            <a:pPr marL="0" indent="0">
              <a:buNone/>
            </a:pPr>
            <a:r>
              <a:rPr lang="en-US" sz="3600" b="1" dirty="0">
                <a:latin typeface="Times New Roman" panose="02020603050405020304" pitchFamily="18" charset="0"/>
                <a:cs typeface="Times New Roman" panose="02020603050405020304" pitchFamily="18" charset="0"/>
              </a:rPr>
              <a:t>Assignment</a:t>
            </a:r>
            <a:r>
              <a:rPr lang="en-US" sz="3600" b="1" dirty="0">
                <a:latin typeface="Times New Roman" panose="02020603050405020304" pitchFamily="18" charset="0"/>
                <a:cs typeface="Times New Roman" panose="02020603050405020304" pitchFamily="18" charset="0"/>
                <a:sym typeface="Wingdings" panose="05000000000000000000" pitchFamily="2" charset="2"/>
              </a:rPr>
              <a:t></a:t>
            </a:r>
            <a:r>
              <a:rPr lang="en-US" sz="3600" b="1" dirty="0">
                <a:latin typeface="Times New Roman" panose="02020603050405020304" pitchFamily="18" charset="0"/>
                <a:cs typeface="Times New Roman" panose="02020603050405020304" pitchFamily="18" charset="0"/>
              </a:rPr>
              <a:t> read on fractures of the </a:t>
            </a:r>
            <a:r>
              <a:rPr lang="en-US" sz="3600" b="1" dirty="0" err="1">
                <a:latin typeface="Times New Roman" panose="02020603050405020304" pitchFamily="18" charset="0"/>
                <a:cs typeface="Times New Roman" panose="02020603050405020304" pitchFamily="18" charset="0"/>
              </a:rPr>
              <a:t>phallanges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3083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111. Injuries of the head and spine:</a:t>
            </a:r>
          </a:p>
        </p:txBody>
      </p:sp>
      <p:sp>
        <p:nvSpPr>
          <p:cNvPr id="3" name="Content Placeholder 2"/>
          <p:cNvSpPr>
            <a:spLocks noGrp="1"/>
          </p:cNvSpPr>
          <p:nvPr>
            <p:ph idx="1"/>
          </p:nvPr>
        </p:nvSpPr>
        <p:spPr/>
        <p:txBody>
          <a:bodyPr>
            <a:normAutofit/>
          </a:bodyPr>
          <a:lstStyle/>
          <a:p>
            <a:r>
              <a:rPr lang="en-US" sz="3600" b="1" dirty="0">
                <a:latin typeface="Times New Roman" panose="02020603050405020304" pitchFamily="18" charset="0"/>
                <a:cs typeface="Times New Roman" panose="02020603050405020304" pitchFamily="18" charset="0"/>
              </a:rPr>
              <a:t>Vertebral bones injuries- </a:t>
            </a:r>
            <a:r>
              <a:rPr lang="en-US" sz="3600" dirty="0">
                <a:latin typeface="Times New Roman" panose="02020603050405020304" pitchFamily="18" charset="0"/>
                <a:cs typeface="Times New Roman" panose="02020603050405020304" pitchFamily="18" charset="0"/>
              </a:rPr>
              <a:t>injuries involve fractures/dislocations</a:t>
            </a:r>
          </a:p>
          <a:p>
            <a:r>
              <a:rPr lang="en-US" sz="3600" dirty="0">
                <a:latin typeface="Times New Roman" panose="02020603050405020304" pitchFamily="18" charset="0"/>
                <a:cs typeface="Times New Roman" panose="02020603050405020304" pitchFamily="18" charset="0"/>
              </a:rPr>
              <a:t>Fractures include any break of the vertebrae</a:t>
            </a:r>
          </a:p>
          <a:p>
            <a:r>
              <a:rPr lang="en-US" sz="3600" dirty="0">
                <a:latin typeface="Times New Roman" panose="02020603050405020304" pitchFamily="18" charset="0"/>
                <a:cs typeface="Times New Roman" panose="02020603050405020304" pitchFamily="18" charset="0"/>
              </a:rPr>
              <a:t>A dislocation is when the vertebral bones do not line up correctly or are out of place</a:t>
            </a:r>
          </a:p>
          <a:p>
            <a:r>
              <a:rPr lang="en-US" sz="3600" dirty="0">
                <a:latin typeface="Times New Roman" panose="02020603050405020304" pitchFamily="18" charset="0"/>
                <a:cs typeface="Times New Roman" panose="02020603050405020304" pitchFamily="18" charset="0"/>
              </a:rPr>
              <a:t>A fracture /dislocation may cause damage to the spinal cord</a:t>
            </a:r>
          </a:p>
        </p:txBody>
      </p:sp>
    </p:spTree>
    <p:extLst>
      <p:ext uri="{BB962C8B-B14F-4D97-AF65-F5344CB8AC3E}">
        <p14:creationId xmlns:p14="http://schemas.microsoft.com/office/powerpoint/2010/main" val="71190028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Types of fractures /dislocations that cause spinal/head injury:</a:t>
            </a:r>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US" sz="3600" b="1" dirty="0">
                <a:latin typeface="Times New Roman" panose="02020603050405020304" pitchFamily="18" charset="0"/>
                <a:cs typeface="Times New Roman" panose="02020603050405020304" pitchFamily="18" charset="0"/>
              </a:rPr>
              <a:t>Compression fracture: </a:t>
            </a:r>
            <a:r>
              <a:rPr lang="en-US" sz="3600" dirty="0">
                <a:latin typeface="Times New Roman" panose="02020603050405020304" pitchFamily="18" charset="0"/>
                <a:cs typeface="Times New Roman" panose="02020603050405020304" pitchFamily="18" charset="0"/>
              </a:rPr>
              <a:t>occurs due to hyper flexion (front to back)</a:t>
            </a:r>
          </a:p>
          <a:p>
            <a:pPr marL="0" indent="0">
              <a:buNone/>
            </a:pPr>
            <a:r>
              <a:rPr lang="en-US" sz="3600" dirty="0">
                <a:latin typeface="Times New Roman" panose="02020603050405020304" pitchFamily="18" charset="0"/>
                <a:cs typeface="Times New Roman" panose="02020603050405020304" pitchFamily="18" charset="0"/>
              </a:rPr>
              <a:t>-It forces part of the spinal column forward and downward</a:t>
            </a:r>
          </a:p>
          <a:p>
            <a:r>
              <a:rPr lang="en-US" sz="3600" b="1" dirty="0">
                <a:latin typeface="Times New Roman" panose="02020603050405020304" pitchFamily="18" charset="0"/>
                <a:cs typeface="Times New Roman" panose="02020603050405020304" pitchFamily="18" charset="0"/>
              </a:rPr>
              <a:t>Burst fracture: </a:t>
            </a:r>
            <a:r>
              <a:rPr lang="en-US" sz="3600" dirty="0">
                <a:latin typeface="Times New Roman" panose="02020603050405020304" pitchFamily="18" charset="0"/>
                <a:cs typeface="Times New Roman" panose="02020603050405020304" pitchFamily="18" charset="0"/>
              </a:rPr>
              <a:t>a serious force of compression fracture where the bone is shattered from the injury</a:t>
            </a:r>
          </a:p>
          <a:p>
            <a:pPr marL="0" indent="0">
              <a:buNone/>
            </a:pPr>
            <a:r>
              <a:rPr lang="en-US" sz="3600" dirty="0">
                <a:latin typeface="Times New Roman" panose="02020603050405020304" pitchFamily="18" charset="0"/>
                <a:cs typeface="Times New Roman" panose="02020603050405020304" pitchFamily="18" charset="0"/>
              </a:rPr>
              <a:t>-bone fragments may pierce the spinal cord</a:t>
            </a:r>
          </a:p>
          <a:p>
            <a:pPr marL="0" indent="0">
              <a:buNone/>
            </a:pPr>
            <a:r>
              <a:rPr lang="en-US" sz="3600" dirty="0">
                <a:latin typeface="Times New Roman" panose="02020603050405020304" pitchFamily="18" charset="0"/>
                <a:cs typeface="Times New Roman" panose="02020603050405020304" pitchFamily="18" charset="0"/>
              </a:rPr>
              <a:t>-occurs due to downward or upward force along the spine </a:t>
            </a:r>
          </a:p>
        </p:txBody>
      </p:sp>
    </p:spTree>
    <p:extLst>
      <p:ext uri="{BB962C8B-B14F-4D97-AF65-F5344CB8AC3E}">
        <p14:creationId xmlns:p14="http://schemas.microsoft.com/office/powerpoint/2010/main" val="367454187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a:xfrm>
            <a:off x="838200" y="1825624"/>
            <a:ext cx="10515600" cy="5032375"/>
          </a:xfrm>
        </p:spPr>
        <p:txBody>
          <a:bodyPr>
            <a:normAutofit fontScale="92500" lnSpcReduction="10000"/>
          </a:bodyPr>
          <a:lstStyle/>
          <a:p>
            <a:r>
              <a:rPr lang="en-US" sz="3600" b="1" dirty="0">
                <a:latin typeface="Times New Roman" panose="02020603050405020304" pitchFamily="18" charset="0"/>
                <a:cs typeface="Times New Roman" panose="02020603050405020304" pitchFamily="18" charset="0"/>
              </a:rPr>
              <a:t>Subluxation: </a:t>
            </a:r>
            <a:r>
              <a:rPr lang="en-US" sz="3600" dirty="0">
                <a:latin typeface="Times New Roman" panose="02020603050405020304" pitchFamily="18" charset="0"/>
                <a:cs typeface="Times New Roman" panose="02020603050405020304" pitchFamily="18" charset="0"/>
              </a:rPr>
              <a:t>weakening of vertebral joints by an abnormal movement of the bones</a:t>
            </a:r>
          </a:p>
          <a:p>
            <a:pPr>
              <a:buFontTx/>
              <a:buChar char="-"/>
            </a:pPr>
            <a:r>
              <a:rPr lang="en-US" sz="3600" dirty="0">
                <a:latin typeface="Times New Roman" panose="02020603050405020304" pitchFamily="18" charset="0"/>
                <a:cs typeface="Times New Roman" panose="02020603050405020304" pitchFamily="18" charset="0"/>
              </a:rPr>
              <a:t>It is a partial dislocation of vertebrae caused by injury of muscles/ligaments in the spine which may also cause a spinal cord injury</a:t>
            </a:r>
          </a:p>
          <a:p>
            <a:r>
              <a:rPr lang="en-US" sz="3600" b="1" dirty="0">
                <a:latin typeface="Times New Roman" panose="02020603050405020304" pitchFamily="18" charset="0"/>
                <a:cs typeface="Times New Roman" panose="02020603050405020304" pitchFamily="18" charset="0"/>
              </a:rPr>
              <a:t>Dislocation: </a:t>
            </a:r>
            <a:r>
              <a:rPr lang="en-US" sz="3600" dirty="0">
                <a:latin typeface="Times New Roman" panose="02020603050405020304" pitchFamily="18" charset="0"/>
                <a:cs typeface="Times New Roman" panose="02020603050405020304" pitchFamily="18" charset="0"/>
              </a:rPr>
              <a:t>caused by torn/badly stretched ligaments from an injury</a:t>
            </a:r>
          </a:p>
          <a:p>
            <a:pPr marL="0" indent="0">
              <a:buNone/>
            </a:pPr>
            <a:r>
              <a:rPr lang="en-US" sz="3600" b="1" dirty="0">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it causes too much movements of the vertebrae</a:t>
            </a:r>
          </a:p>
          <a:p>
            <a:pPr marL="0" indent="0">
              <a:buNone/>
            </a:pPr>
            <a:r>
              <a:rPr lang="en-US" sz="3600" b="1" dirty="0">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The vertebrae may lock over each other on one or both </a:t>
            </a:r>
          </a:p>
          <a:p>
            <a:pPr marL="0" indent="0">
              <a:buNone/>
            </a:pPr>
            <a:r>
              <a:rPr lang="en-US" sz="3600" dirty="0">
                <a:latin typeface="Times New Roman" panose="02020603050405020304" pitchFamily="18" charset="0"/>
                <a:cs typeface="Times New Roman" panose="02020603050405020304" pitchFamily="18" charset="0"/>
              </a:rPr>
              <a:t>sides</a:t>
            </a:r>
          </a:p>
        </p:txBody>
      </p:sp>
    </p:spTree>
    <p:extLst>
      <p:ext uri="{BB962C8B-B14F-4D97-AF65-F5344CB8AC3E}">
        <p14:creationId xmlns:p14="http://schemas.microsoft.com/office/powerpoint/2010/main" val="208267125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p:txBody>
          <a:bodyPr>
            <a:normAutofit/>
          </a:bodyPr>
          <a:lstStyle/>
          <a:p>
            <a:pPr marL="0" indent="0">
              <a:buNone/>
            </a:pPr>
            <a:r>
              <a:rPr lang="en-US" sz="3600" dirty="0">
                <a:latin typeface="Times New Roman" panose="02020603050405020304" pitchFamily="18" charset="0"/>
                <a:cs typeface="Times New Roman" panose="02020603050405020304" pitchFamily="18" charset="0"/>
              </a:rPr>
              <a:t>-Traction or surgery reduction is needed for reduction</a:t>
            </a:r>
          </a:p>
          <a:p>
            <a:pPr marL="0" indent="0">
              <a:buNone/>
            </a:pPr>
            <a:r>
              <a:rPr lang="en-US" sz="3600" dirty="0">
                <a:latin typeface="Times New Roman" panose="02020603050405020304" pitchFamily="18" charset="0"/>
                <a:cs typeface="Times New Roman" panose="02020603050405020304" pitchFamily="18" charset="0"/>
              </a:rPr>
              <a:t>-use of a brace/</a:t>
            </a:r>
            <a:r>
              <a:rPr lang="en-US" sz="3600" dirty="0" err="1">
                <a:latin typeface="Times New Roman" panose="02020603050405020304" pitchFamily="18" charset="0"/>
                <a:cs typeface="Times New Roman" panose="02020603050405020304" pitchFamily="18" charset="0"/>
              </a:rPr>
              <a:t>halovest</a:t>
            </a:r>
            <a:r>
              <a:rPr lang="en-US" sz="3600" dirty="0">
                <a:latin typeface="Times New Roman" panose="02020603050405020304" pitchFamily="18" charset="0"/>
                <a:cs typeface="Times New Roman" panose="02020603050405020304" pitchFamily="18" charset="0"/>
              </a:rPr>
              <a:t> /surgery is used to fuse the vertebrae for alignment/line up</a:t>
            </a:r>
          </a:p>
          <a:p>
            <a:r>
              <a:rPr lang="en-US" sz="3600" b="1" dirty="0">
                <a:latin typeface="Times New Roman" panose="02020603050405020304" pitchFamily="18" charset="0"/>
                <a:cs typeface="Times New Roman" panose="02020603050405020304" pitchFamily="18" charset="0"/>
              </a:rPr>
              <a:t>Fracture dislocation: </a:t>
            </a:r>
            <a:r>
              <a:rPr lang="en-US" sz="3600" dirty="0">
                <a:latin typeface="Times New Roman" panose="02020603050405020304" pitchFamily="18" charset="0"/>
                <a:cs typeface="Times New Roman" panose="02020603050405020304" pitchFamily="18" charset="0"/>
              </a:rPr>
              <a:t>occurs when there is a fracture/a dislocation of the vertebrae</a:t>
            </a:r>
          </a:p>
          <a:p>
            <a:pPr marL="0" indent="0">
              <a:buNone/>
            </a:pPr>
            <a:r>
              <a:rPr lang="en-US" sz="3600" b="1" dirty="0">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It causes injury to the soft tissues/ligament injury</a:t>
            </a:r>
          </a:p>
          <a:p>
            <a:pPr marL="0" indent="0">
              <a:buNone/>
            </a:pPr>
            <a:r>
              <a:rPr lang="en-US" sz="3600" b="1" dirty="0">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It may also cause injury to the spinal cord</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10987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Dislocation of the inter -vertebral bones</a:t>
            </a:r>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US" sz="3600" dirty="0">
                <a:latin typeface="Times New Roman" panose="02020603050405020304" pitchFamily="18" charset="0"/>
                <a:cs typeface="Times New Roman" panose="02020603050405020304" pitchFamily="18" charset="0"/>
              </a:rPr>
              <a:t>Joints in the back part of vertebrae are weakened by an abnormal movement </a:t>
            </a:r>
          </a:p>
          <a:p>
            <a:r>
              <a:rPr lang="en-US" sz="3600" dirty="0">
                <a:latin typeface="Times New Roman" panose="02020603050405020304" pitchFamily="18" charset="0"/>
                <a:cs typeface="Times New Roman" panose="02020603050405020304" pitchFamily="18" charset="0"/>
              </a:rPr>
              <a:t>Dislocation of vertebrae occurs due to injury to the muscles/ligaments in the spine causing injury to he spinal cord</a:t>
            </a:r>
          </a:p>
          <a:p>
            <a:pPr marL="0" indent="0">
              <a:buNone/>
            </a:pPr>
            <a:r>
              <a:rPr lang="en-US" sz="3600" b="1" dirty="0">
                <a:latin typeface="Times New Roman" panose="02020603050405020304" pitchFamily="18" charset="0"/>
                <a:cs typeface="Times New Roman" panose="02020603050405020304" pitchFamily="18" charset="0"/>
              </a:rPr>
              <a:t>Causes; </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Car accidents</a:t>
            </a:r>
          </a:p>
          <a:p>
            <a:r>
              <a:rPr lang="en-US" sz="3600" dirty="0">
                <a:latin typeface="Times New Roman" panose="02020603050405020304" pitchFamily="18" charset="0"/>
                <a:cs typeface="Times New Roman" panose="02020603050405020304" pitchFamily="18" charset="0"/>
              </a:rPr>
              <a:t>Sports collisions/injuries</a:t>
            </a:r>
          </a:p>
          <a:p>
            <a:r>
              <a:rPr lang="en-US" sz="3600" dirty="0">
                <a:latin typeface="Times New Roman" panose="02020603050405020304" pitchFamily="18" charset="0"/>
                <a:cs typeface="Times New Roman" panose="02020603050405020304" pitchFamily="18" charset="0"/>
              </a:rPr>
              <a:t>falls</a:t>
            </a:r>
          </a:p>
        </p:txBody>
      </p:sp>
    </p:spTree>
    <p:extLst>
      <p:ext uri="{BB962C8B-B14F-4D97-AF65-F5344CB8AC3E}">
        <p14:creationId xmlns:p14="http://schemas.microsoft.com/office/powerpoint/2010/main" val="334583890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Treatment</a:t>
            </a:r>
          </a:p>
        </p:txBody>
      </p:sp>
      <p:sp>
        <p:nvSpPr>
          <p:cNvPr id="3" name="Content Placeholder 2"/>
          <p:cNvSpPr>
            <a:spLocks noGrp="1"/>
          </p:cNvSpPr>
          <p:nvPr>
            <p:ph idx="1"/>
          </p:nvPr>
        </p:nvSpPr>
        <p:spPr/>
        <p:txBody>
          <a:bodyPr>
            <a:normAutofit/>
          </a:bodyPr>
          <a:lstStyle/>
          <a:p>
            <a:r>
              <a:rPr lang="en-US" sz="3600" b="1" dirty="0">
                <a:latin typeface="Times New Roman" panose="02020603050405020304" pitchFamily="18" charset="0"/>
                <a:cs typeface="Times New Roman" panose="02020603050405020304" pitchFamily="18" charset="0"/>
              </a:rPr>
              <a:t>Reduction- </a:t>
            </a:r>
            <a:r>
              <a:rPr lang="en-US" sz="3600" dirty="0">
                <a:latin typeface="Times New Roman" panose="02020603050405020304" pitchFamily="18" charset="0"/>
                <a:cs typeface="Times New Roman" panose="02020603050405020304" pitchFamily="18" charset="0"/>
              </a:rPr>
              <a:t>trying gentle maneuvers to help put bones back to position</a:t>
            </a:r>
          </a:p>
          <a:p>
            <a:r>
              <a:rPr lang="en-US" sz="3600" b="1" dirty="0">
                <a:latin typeface="Times New Roman" panose="02020603050405020304" pitchFamily="18" charset="0"/>
                <a:cs typeface="Times New Roman" panose="02020603050405020304" pitchFamily="18" charset="0"/>
              </a:rPr>
              <a:t>Immobilization- </a:t>
            </a:r>
            <a:r>
              <a:rPr lang="en-US" sz="3600" dirty="0">
                <a:latin typeface="Times New Roman" panose="02020603050405020304" pitchFamily="18" charset="0"/>
                <a:cs typeface="Times New Roman" panose="02020603050405020304" pitchFamily="18" charset="0"/>
              </a:rPr>
              <a:t>with a spinal splint /sling after reduction for several weeks</a:t>
            </a:r>
          </a:p>
          <a:p>
            <a:r>
              <a:rPr lang="en-US" sz="3600" b="1" dirty="0">
                <a:latin typeface="Times New Roman" panose="02020603050405020304" pitchFamily="18" charset="0"/>
                <a:cs typeface="Times New Roman" panose="02020603050405020304" pitchFamily="18" charset="0"/>
              </a:rPr>
              <a:t>Surgery</a:t>
            </a:r>
          </a:p>
          <a:p>
            <a:r>
              <a:rPr lang="en-US" sz="3600" b="1" dirty="0">
                <a:latin typeface="Times New Roman" panose="02020603050405020304" pitchFamily="18" charset="0"/>
                <a:cs typeface="Times New Roman" panose="02020603050405020304" pitchFamily="18" charset="0"/>
              </a:rPr>
              <a:t>rehabilitation</a:t>
            </a:r>
          </a:p>
        </p:txBody>
      </p:sp>
    </p:spTree>
    <p:extLst>
      <p:ext uri="{BB962C8B-B14F-4D97-AF65-F5344CB8AC3E}">
        <p14:creationId xmlns:p14="http://schemas.microsoft.com/office/powerpoint/2010/main" val="51841073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Dural tears</a:t>
            </a:r>
          </a:p>
          <a:p>
            <a:r>
              <a:rPr lang="en-US" sz="3600" dirty="0">
                <a:latin typeface="Times New Roman" panose="02020603050405020304" pitchFamily="18" charset="0"/>
                <a:cs typeface="Times New Roman" panose="02020603050405020304" pitchFamily="18" charset="0"/>
              </a:rPr>
              <a:t>Misdirected instrumentation</a:t>
            </a:r>
          </a:p>
          <a:p>
            <a:r>
              <a:rPr lang="en-US" sz="3600" dirty="0">
                <a:latin typeface="Times New Roman" panose="02020603050405020304" pitchFamily="18" charset="0"/>
                <a:cs typeface="Times New Roman" panose="02020603050405020304" pitchFamily="18" charset="0"/>
              </a:rPr>
              <a:t>Excessive bleeding necessitating transfusions/fluids replacement</a:t>
            </a:r>
          </a:p>
        </p:txBody>
      </p:sp>
    </p:spTree>
    <p:extLst>
      <p:ext uri="{BB962C8B-B14F-4D97-AF65-F5344CB8AC3E}">
        <p14:creationId xmlns:p14="http://schemas.microsoft.com/office/powerpoint/2010/main" val="2529608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Medical:</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Pulmonary (lung) injury</a:t>
            </a:r>
          </a:p>
          <a:p>
            <a:r>
              <a:rPr lang="en-US" sz="3600" dirty="0">
                <a:latin typeface="Times New Roman" panose="02020603050405020304" pitchFamily="18" charset="0"/>
                <a:cs typeface="Times New Roman" panose="02020603050405020304" pitchFamily="18" charset="0"/>
              </a:rPr>
              <a:t>Pneumothorax (32%)</a:t>
            </a:r>
          </a:p>
          <a:p>
            <a:r>
              <a:rPr lang="en-US" sz="3600" dirty="0">
                <a:latin typeface="Times New Roman" panose="02020603050405020304" pitchFamily="18" charset="0"/>
                <a:cs typeface="Times New Roman" panose="02020603050405020304" pitchFamily="18" charset="0"/>
              </a:rPr>
              <a:t>Pulmonary contusion (41%)</a:t>
            </a:r>
          </a:p>
          <a:p>
            <a:r>
              <a:rPr lang="en-US" sz="3600" dirty="0">
                <a:latin typeface="Times New Roman" panose="02020603050405020304" pitchFamily="18" charset="0"/>
                <a:cs typeface="Times New Roman" panose="02020603050405020304" pitchFamily="18" charset="0"/>
              </a:rPr>
              <a:t>Head injury (34%)</a:t>
            </a:r>
          </a:p>
          <a:p>
            <a:r>
              <a:rPr lang="en-US" sz="3600" dirty="0">
                <a:latin typeface="Times New Roman" panose="02020603050405020304" pitchFamily="18" charset="0"/>
                <a:cs typeface="Times New Roman" panose="02020603050405020304" pitchFamily="18" charset="0"/>
              </a:rPr>
              <a:t>Vascular injury (11%)</a:t>
            </a:r>
          </a:p>
        </p:txBody>
      </p:sp>
    </p:spTree>
    <p:extLst>
      <p:ext uri="{BB962C8B-B14F-4D97-AF65-F5344CB8AC3E}">
        <p14:creationId xmlns:p14="http://schemas.microsoft.com/office/powerpoint/2010/main" val="368236224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Raptures of vertebral discs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Occurs when the spinal column tear and the discs protrude outward, press or pinch the nearby spinal nerves</a:t>
            </a:r>
          </a:p>
          <a:p>
            <a:r>
              <a:rPr lang="en-US" sz="3600" dirty="0">
                <a:latin typeface="Times New Roman" panose="02020603050405020304" pitchFamily="18" charset="0"/>
                <a:cs typeface="Times New Roman" panose="02020603050405020304" pitchFamily="18" charset="0"/>
              </a:rPr>
              <a:t>A ruptured disc is also called herniated or slipped disc</a:t>
            </a:r>
          </a:p>
          <a:p>
            <a:r>
              <a:rPr lang="en-US" sz="3600" dirty="0">
                <a:latin typeface="Times New Roman" panose="02020603050405020304" pitchFamily="18" charset="0"/>
                <a:cs typeface="Times New Roman" panose="02020603050405020304" pitchFamily="18" charset="0"/>
              </a:rPr>
              <a:t>Ruptured discs causes severe low back pain and sometimes a shooting pain down the back of the legs known as ( </a:t>
            </a:r>
            <a:r>
              <a:rPr lang="en-US" sz="3600" b="1" dirty="0">
                <a:latin typeface="Times New Roman" panose="02020603050405020304" pitchFamily="18" charset="0"/>
                <a:cs typeface="Times New Roman" panose="02020603050405020304" pitchFamily="18" charset="0"/>
              </a:rPr>
              <a:t>sciatica)</a:t>
            </a:r>
          </a:p>
        </p:txBody>
      </p:sp>
    </p:spTree>
    <p:extLst>
      <p:ext uri="{BB962C8B-B14F-4D97-AF65-F5344CB8AC3E}">
        <p14:creationId xmlns:p14="http://schemas.microsoft.com/office/powerpoint/2010/main" val="32886205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Cause</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Inflammation of the spinal nerves</a:t>
            </a:r>
          </a:p>
          <a:p>
            <a:r>
              <a:rPr lang="en-US" sz="3600" dirty="0">
                <a:latin typeface="Times New Roman" panose="02020603050405020304" pitchFamily="18" charset="0"/>
                <a:cs typeface="Times New Roman" panose="02020603050405020304" pitchFamily="18" charset="0"/>
              </a:rPr>
              <a:t>Every day activities/work</a:t>
            </a:r>
          </a:p>
          <a:p>
            <a:r>
              <a:rPr lang="en-US" sz="3600" dirty="0">
                <a:latin typeface="Times New Roman" panose="02020603050405020304" pitchFamily="18" charset="0"/>
                <a:cs typeface="Times New Roman" panose="02020603050405020304" pitchFamily="18" charset="0"/>
              </a:rPr>
              <a:t>Strains/sprains of muscles/tendons/ligaments</a:t>
            </a:r>
          </a:p>
          <a:p>
            <a:r>
              <a:rPr lang="en-US" sz="3600" dirty="0">
                <a:latin typeface="Times New Roman" panose="02020603050405020304" pitchFamily="18" charset="0"/>
                <a:cs typeface="Times New Roman" panose="02020603050405020304" pitchFamily="18" charset="0"/>
              </a:rPr>
              <a:t>Aging</a:t>
            </a:r>
          </a:p>
          <a:p>
            <a:r>
              <a:rPr lang="en-US" sz="3600" dirty="0">
                <a:latin typeface="Times New Roman" panose="02020603050405020304" pitchFamily="18" charset="0"/>
                <a:cs typeface="Times New Roman" panose="02020603050405020304" pitchFamily="18" charset="0"/>
              </a:rPr>
              <a:t>Sports</a:t>
            </a:r>
          </a:p>
          <a:p>
            <a:r>
              <a:rPr lang="en-US" sz="3600" dirty="0">
                <a:latin typeface="Times New Roman" panose="02020603050405020304" pitchFamily="18" charset="0"/>
                <a:cs typeface="Times New Roman" panose="02020603050405020304" pitchFamily="18" charset="0"/>
              </a:rPr>
              <a:t>Car accidents</a:t>
            </a:r>
          </a:p>
          <a:p>
            <a:r>
              <a:rPr lang="en-US" sz="3600" dirty="0">
                <a:latin typeface="Times New Roman" panose="02020603050405020304" pitchFamily="18" charset="0"/>
                <a:cs typeface="Times New Roman" panose="02020603050405020304" pitchFamily="18" charset="0"/>
              </a:rPr>
              <a:t>falls</a:t>
            </a:r>
          </a:p>
        </p:txBody>
      </p:sp>
    </p:spTree>
    <p:extLst>
      <p:ext uri="{BB962C8B-B14F-4D97-AF65-F5344CB8AC3E}">
        <p14:creationId xmlns:p14="http://schemas.microsoft.com/office/powerpoint/2010/main" val="392217616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Symptoms</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Severe low back pain/leg (usually 1 leg)</a:t>
            </a:r>
          </a:p>
          <a:p>
            <a:r>
              <a:rPr lang="en-US" sz="3600" dirty="0">
                <a:latin typeface="Times New Roman" panose="02020603050405020304" pitchFamily="18" charset="0"/>
                <a:cs typeface="Times New Roman" panose="02020603050405020304" pitchFamily="18" charset="0"/>
              </a:rPr>
              <a:t>Tingling in part of the leg or foot</a:t>
            </a:r>
          </a:p>
          <a:p>
            <a:r>
              <a:rPr lang="en-US" sz="3600" dirty="0">
                <a:latin typeface="Times New Roman" panose="02020603050405020304" pitchFamily="18" charset="0"/>
                <a:cs typeface="Times New Roman" panose="02020603050405020304" pitchFamily="18" charset="0"/>
              </a:rPr>
              <a:t>Weakness in the leg</a:t>
            </a:r>
          </a:p>
          <a:p>
            <a:pPr marL="0" indent="0">
              <a:buNone/>
            </a:pPr>
            <a:r>
              <a:rPr lang="en-US" sz="3600" b="1" dirty="0">
                <a:latin typeface="Times New Roman" panose="02020603050405020304" pitchFamily="18" charset="0"/>
                <a:cs typeface="Times New Roman" panose="02020603050405020304" pitchFamily="18" charset="0"/>
              </a:rPr>
              <a:t>Diagnosis</a:t>
            </a:r>
          </a:p>
          <a:p>
            <a:r>
              <a:rPr lang="en-US" sz="3600" dirty="0">
                <a:latin typeface="Times New Roman" panose="02020603050405020304" pitchFamily="18" charset="0"/>
                <a:cs typeface="Times New Roman" panose="02020603050405020304" pitchFamily="18" charset="0"/>
              </a:rPr>
              <a:t>On symptoms (sciatica)</a:t>
            </a:r>
          </a:p>
          <a:p>
            <a:r>
              <a:rPr lang="en-US" sz="3600" dirty="0">
                <a:latin typeface="Times New Roman" panose="02020603050405020304" pitchFamily="18" charset="0"/>
                <a:cs typeface="Times New Roman" panose="02020603050405020304" pitchFamily="18" charset="0"/>
              </a:rPr>
              <a:t>CT scan</a:t>
            </a:r>
          </a:p>
          <a:p>
            <a:r>
              <a:rPr lang="en-US" sz="3600" dirty="0">
                <a:latin typeface="Times New Roman" panose="02020603050405020304" pitchFamily="18" charset="0"/>
                <a:cs typeface="Times New Roman" panose="02020603050405020304" pitchFamily="18" charset="0"/>
              </a:rPr>
              <a:t>MRI</a:t>
            </a:r>
          </a:p>
          <a:p>
            <a:r>
              <a:rPr lang="en-US" sz="3600" dirty="0">
                <a:latin typeface="Times New Roman" panose="02020603050405020304" pitchFamily="18" charset="0"/>
                <a:cs typeface="Times New Roman" panose="02020603050405020304" pitchFamily="18" charset="0"/>
              </a:rPr>
              <a:t>Patient history</a:t>
            </a:r>
          </a:p>
        </p:txBody>
      </p:sp>
    </p:spTree>
    <p:extLst>
      <p:ext uri="{BB962C8B-B14F-4D97-AF65-F5344CB8AC3E}">
        <p14:creationId xmlns:p14="http://schemas.microsoft.com/office/powerpoint/2010/main" val="27199543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Treatment of ruptured discs</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Heat and cold- apply cold packs to the painful area to numb the nerves that cause pain</a:t>
            </a:r>
          </a:p>
          <a:p>
            <a:pPr>
              <a:buFontTx/>
              <a:buChar char="-"/>
            </a:pPr>
            <a:r>
              <a:rPr lang="en-US" sz="3600" dirty="0">
                <a:latin typeface="Times New Roman" panose="02020603050405020304" pitchFamily="18" charset="0"/>
                <a:cs typeface="Times New Roman" panose="02020603050405020304" pitchFamily="18" charset="0"/>
              </a:rPr>
              <a:t>Heating pads/hot paths later reduce tightness/spasms in the muscles of the lower back for free movement</a:t>
            </a:r>
          </a:p>
          <a:p>
            <a:r>
              <a:rPr lang="en-US" sz="3600" dirty="0">
                <a:latin typeface="Times New Roman" panose="02020603050405020304" pitchFamily="18" charset="0"/>
                <a:cs typeface="Times New Roman" panose="02020603050405020304" pitchFamily="18" charset="0"/>
              </a:rPr>
              <a:t>Pain relievers- NSAIDS (ibuprofen/</a:t>
            </a:r>
            <a:r>
              <a:rPr lang="en-US" sz="3600" dirty="0" err="1">
                <a:latin typeface="Times New Roman" panose="02020603050405020304" pitchFamily="18" charset="0"/>
                <a:cs typeface="Times New Roman" panose="02020603050405020304" pitchFamily="18" charset="0"/>
              </a:rPr>
              <a:t>advil</a:t>
            </a:r>
            <a:r>
              <a:rPr lang="en-US" sz="3600" dirty="0">
                <a:latin typeface="Times New Roman" panose="02020603050405020304" pitchFamily="18" charset="0"/>
                <a:cs typeface="Times New Roman" panose="02020603050405020304" pitchFamily="18" charset="0"/>
              </a:rPr>
              <a:t>/</a:t>
            </a:r>
            <a:r>
              <a:rPr lang="en-US" sz="3600" dirty="0" err="1">
                <a:latin typeface="Times New Roman" panose="02020603050405020304" pitchFamily="18" charset="0"/>
                <a:cs typeface="Times New Roman" panose="02020603050405020304" pitchFamily="18" charset="0"/>
              </a:rPr>
              <a:t>motrin</a:t>
            </a:r>
            <a:r>
              <a:rPr lang="en-US" sz="3600" dirty="0">
                <a:latin typeface="Times New Roman" panose="02020603050405020304" pitchFamily="18" charset="0"/>
                <a:cs typeface="Times New Roman" panose="02020603050405020304" pitchFamily="18" charset="0"/>
              </a:rPr>
              <a:t>/aspirin/acetaminophen/naproxen</a:t>
            </a:r>
          </a:p>
          <a:p>
            <a:r>
              <a:rPr lang="en-US" sz="3600" dirty="0">
                <a:latin typeface="Times New Roman" panose="02020603050405020304" pitchFamily="18" charset="0"/>
                <a:cs typeface="Times New Roman" panose="02020603050405020304" pitchFamily="18" charset="0"/>
              </a:rPr>
              <a:t>Stay active- do a normal daily activity- extended bed rest is harmful</a:t>
            </a:r>
          </a:p>
        </p:txBody>
      </p:sp>
    </p:spTree>
    <p:extLst>
      <p:ext uri="{BB962C8B-B14F-4D97-AF65-F5344CB8AC3E}">
        <p14:creationId xmlns:p14="http://schemas.microsoft.com/office/powerpoint/2010/main" val="68958981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Gentle stretches/exercises helps one return to normal activity</a:t>
            </a:r>
          </a:p>
          <a:p>
            <a:r>
              <a:rPr lang="en-US" sz="3600" dirty="0">
                <a:latin typeface="Times New Roman" panose="02020603050405020304" pitchFamily="18" charset="0"/>
                <a:cs typeface="Times New Roman" panose="02020603050405020304" pitchFamily="18" charset="0"/>
              </a:rPr>
              <a:t>Complementary care- spinal manipulation, massage and acupuncture help relieve pain and discomfort while healing</a:t>
            </a:r>
          </a:p>
          <a:p>
            <a:pPr marL="0" indent="0">
              <a:buNone/>
            </a:pPr>
            <a:r>
              <a:rPr lang="en-US" sz="3600" dirty="0">
                <a:latin typeface="Times New Roman" panose="02020603050405020304" pitchFamily="18" charset="0"/>
                <a:cs typeface="Times New Roman" panose="02020603050405020304" pitchFamily="18" charset="0"/>
              </a:rPr>
              <a:t>- It should be done by a professional person with license</a:t>
            </a:r>
          </a:p>
        </p:txBody>
      </p:sp>
    </p:spTree>
    <p:extLst>
      <p:ext uri="{BB962C8B-B14F-4D97-AF65-F5344CB8AC3E}">
        <p14:creationId xmlns:p14="http://schemas.microsoft.com/office/powerpoint/2010/main" val="166143951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Surgical treatment</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Considered if pain/sciatica persists for 3 months or more</a:t>
            </a:r>
          </a:p>
          <a:p>
            <a:r>
              <a:rPr lang="en-US" sz="3600" dirty="0">
                <a:latin typeface="Times New Roman" panose="02020603050405020304" pitchFamily="18" charset="0"/>
                <a:cs typeface="Times New Roman" panose="02020603050405020304" pitchFamily="18" charset="0"/>
              </a:rPr>
              <a:t>Discectomy- removal of a ruptured disk parts to relief compression of the spinal nerve roots</a:t>
            </a:r>
          </a:p>
          <a:p>
            <a:pPr marL="0" indent="0">
              <a:buNone/>
            </a:pPr>
            <a:r>
              <a:rPr lang="en-US" sz="3600" b="1" dirty="0">
                <a:latin typeface="Times New Roman" panose="02020603050405020304" pitchFamily="18" charset="0"/>
                <a:cs typeface="Times New Roman" panose="02020603050405020304" pitchFamily="18" charset="0"/>
              </a:rPr>
              <a:t>(Assignment- discuss the complications)</a:t>
            </a:r>
          </a:p>
        </p:txBody>
      </p:sp>
    </p:spTree>
    <p:extLst>
      <p:ext uri="{BB962C8B-B14F-4D97-AF65-F5344CB8AC3E}">
        <p14:creationId xmlns:p14="http://schemas.microsoft.com/office/powerpoint/2010/main" val="374088096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Ligamentous tears</a:t>
            </a:r>
          </a:p>
        </p:txBody>
      </p:sp>
      <p:sp>
        <p:nvSpPr>
          <p:cNvPr id="3" name="Content Placeholder 2"/>
          <p:cNvSpPr>
            <a:spLocks noGrp="1"/>
          </p:cNvSpPr>
          <p:nvPr>
            <p:ph idx="1"/>
          </p:nvPr>
        </p:nvSpPr>
        <p:spPr>
          <a:xfrm>
            <a:off x="838200" y="1825624"/>
            <a:ext cx="10515600" cy="4926867"/>
          </a:xfrm>
        </p:spPr>
        <p:txBody>
          <a:bodyPr>
            <a:normAutofit/>
          </a:bodyPr>
          <a:lstStyle/>
          <a:p>
            <a:r>
              <a:rPr lang="en-US" sz="3600" b="1" dirty="0">
                <a:latin typeface="Times New Roman" panose="02020603050405020304" pitchFamily="18" charset="0"/>
                <a:cs typeface="Times New Roman" panose="02020603050405020304" pitchFamily="18" charset="0"/>
              </a:rPr>
              <a:t>A ligament- </a:t>
            </a:r>
            <a:r>
              <a:rPr lang="en-US" sz="3600" dirty="0">
                <a:latin typeface="Times New Roman" panose="02020603050405020304" pitchFamily="18" charset="0"/>
                <a:cs typeface="Times New Roman" panose="02020603050405020304" pitchFamily="18" charset="0"/>
              </a:rPr>
              <a:t>is a tough band of fibrous tissue that connects bone to bone or bone to cartilage</a:t>
            </a:r>
          </a:p>
          <a:p>
            <a:r>
              <a:rPr lang="en-US" sz="3600" dirty="0">
                <a:latin typeface="Times New Roman" panose="02020603050405020304" pitchFamily="18" charset="0"/>
                <a:cs typeface="Times New Roman" panose="02020603050405020304" pitchFamily="18" charset="0"/>
              </a:rPr>
              <a:t>they can stretch and tear resulting to sprains</a:t>
            </a:r>
          </a:p>
          <a:p>
            <a:r>
              <a:rPr lang="en-US" sz="3600" dirty="0">
                <a:latin typeface="Times New Roman" panose="02020603050405020304" pitchFamily="18" charset="0"/>
                <a:cs typeface="Times New Roman" panose="02020603050405020304" pitchFamily="18" charset="0"/>
              </a:rPr>
              <a:t>Ligament tear occur due to extreme force to a joint such as a fall/high impact event</a:t>
            </a:r>
          </a:p>
          <a:p>
            <a:pPr marL="0" indent="0">
              <a:buNone/>
            </a:pPr>
            <a:r>
              <a:rPr lang="en-US" sz="3600" b="1" dirty="0">
                <a:latin typeface="Times New Roman" panose="02020603050405020304" pitchFamily="18" charset="0"/>
                <a:cs typeface="Times New Roman" panose="02020603050405020304" pitchFamily="18" charset="0"/>
              </a:rPr>
              <a:t>Commonly affected areas-</a:t>
            </a:r>
            <a:r>
              <a:rPr lang="en-US" sz="3600" dirty="0">
                <a:latin typeface="Times New Roman" panose="02020603050405020304" pitchFamily="18" charset="0"/>
                <a:cs typeface="Times New Roman" panose="02020603050405020304" pitchFamily="18" charset="0"/>
              </a:rPr>
              <a:t>Ankle/knee/wrist/thumb/neck or back ligaments</a:t>
            </a:r>
          </a:p>
          <a:p>
            <a:pPr marL="0" indent="0">
              <a:buNone/>
            </a:pP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3547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Symptoms</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Pain/tenderness on touch</a:t>
            </a:r>
          </a:p>
          <a:p>
            <a:r>
              <a:rPr lang="en-US" sz="3600" dirty="0">
                <a:latin typeface="Times New Roman" panose="02020603050405020304" pitchFamily="18" charset="0"/>
                <a:cs typeface="Times New Roman" panose="02020603050405020304" pitchFamily="18" charset="0"/>
              </a:rPr>
              <a:t>Swelling</a:t>
            </a:r>
          </a:p>
          <a:p>
            <a:r>
              <a:rPr lang="en-US" sz="3600" dirty="0">
                <a:latin typeface="Times New Roman" panose="02020603050405020304" pitchFamily="18" charset="0"/>
                <a:cs typeface="Times New Roman" panose="02020603050405020304" pitchFamily="18" charset="0"/>
              </a:rPr>
              <a:t>Bruising</a:t>
            </a:r>
          </a:p>
          <a:p>
            <a:r>
              <a:rPr lang="en-US" sz="3600" dirty="0">
                <a:latin typeface="Times New Roman" panose="02020603050405020304" pitchFamily="18" charset="0"/>
                <a:cs typeface="Times New Roman" panose="02020603050405020304" pitchFamily="18" charset="0"/>
              </a:rPr>
              <a:t>Inability to move the affected joint</a:t>
            </a:r>
          </a:p>
          <a:p>
            <a:r>
              <a:rPr lang="en-US" sz="3600" dirty="0">
                <a:latin typeface="Times New Roman" panose="02020603050405020304" pitchFamily="18" charset="0"/>
                <a:cs typeface="Times New Roman" panose="02020603050405020304" pitchFamily="18" charset="0"/>
              </a:rPr>
              <a:t>Muscle spasms</a:t>
            </a:r>
          </a:p>
          <a:p>
            <a:r>
              <a:rPr lang="en-US" sz="3600" dirty="0">
                <a:latin typeface="Times New Roman" panose="02020603050405020304" pitchFamily="18" charset="0"/>
                <a:cs typeface="Times New Roman" panose="02020603050405020304" pitchFamily="18" charset="0"/>
              </a:rPr>
              <a:t>Feeling of a tear sound at time of injury</a:t>
            </a:r>
          </a:p>
        </p:txBody>
      </p:sp>
    </p:spTree>
    <p:extLst>
      <p:ext uri="{BB962C8B-B14F-4D97-AF65-F5344CB8AC3E}">
        <p14:creationId xmlns:p14="http://schemas.microsoft.com/office/powerpoint/2010/main" val="321977961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Function of ligaments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Support/strengthen joints</a:t>
            </a:r>
          </a:p>
          <a:p>
            <a:r>
              <a:rPr lang="en-US" sz="3600" dirty="0">
                <a:latin typeface="Times New Roman" panose="02020603050405020304" pitchFamily="18" charset="0"/>
                <a:cs typeface="Times New Roman" panose="02020603050405020304" pitchFamily="18" charset="0"/>
              </a:rPr>
              <a:t>Keeps the skeletal bones in alignment</a:t>
            </a:r>
          </a:p>
          <a:p>
            <a:r>
              <a:rPr lang="en-US" sz="3600" dirty="0">
                <a:latin typeface="Times New Roman" panose="02020603050405020304" pitchFamily="18" charset="0"/>
                <a:cs typeface="Times New Roman" panose="02020603050405020304" pitchFamily="18" charset="0"/>
              </a:rPr>
              <a:t>Prevents an abnormal movement of joints</a:t>
            </a:r>
          </a:p>
        </p:txBody>
      </p:sp>
    </p:spTree>
    <p:extLst>
      <p:ext uri="{BB962C8B-B14F-4D97-AF65-F5344CB8AC3E}">
        <p14:creationId xmlns:p14="http://schemas.microsoft.com/office/powerpoint/2010/main" val="348882011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Causes of ligament tears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Falls forcing a joint out of its position </a:t>
            </a:r>
          </a:p>
          <a:p>
            <a:r>
              <a:rPr lang="en-US" sz="3600" dirty="0">
                <a:latin typeface="Times New Roman" panose="02020603050405020304" pitchFamily="18" charset="0"/>
                <a:cs typeface="Times New Roman" panose="02020603050405020304" pitchFamily="18" charset="0"/>
              </a:rPr>
              <a:t>Sudden twisting</a:t>
            </a:r>
          </a:p>
          <a:p>
            <a:r>
              <a:rPr lang="en-US" sz="3600" dirty="0">
                <a:latin typeface="Times New Roman" panose="02020603050405020304" pitchFamily="18" charset="0"/>
                <a:cs typeface="Times New Roman" panose="02020603050405020304" pitchFamily="18" charset="0"/>
              </a:rPr>
              <a:t>Blow to the body</a:t>
            </a:r>
          </a:p>
          <a:p>
            <a:r>
              <a:rPr lang="en-US" sz="3600" dirty="0">
                <a:latin typeface="Times New Roman" panose="02020603050405020304" pitchFamily="18" charset="0"/>
                <a:cs typeface="Times New Roman" panose="02020603050405020304" pitchFamily="18" charset="0"/>
              </a:rPr>
              <a:t>Athletic activities</a:t>
            </a:r>
          </a:p>
        </p:txBody>
      </p:sp>
    </p:spTree>
    <p:extLst>
      <p:ext uri="{BB962C8B-B14F-4D97-AF65-F5344CB8AC3E}">
        <p14:creationId xmlns:p14="http://schemas.microsoft.com/office/powerpoint/2010/main" val="170540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Investigation</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X-rays AP/LAT, scapula Y, and lateral views</a:t>
            </a:r>
          </a:p>
          <a:p>
            <a:r>
              <a:rPr lang="en-US" sz="3600">
                <a:latin typeface="Times New Roman" panose="02020603050405020304" pitchFamily="18" charset="0"/>
                <a:cs typeface="Times New Roman" panose="02020603050405020304" pitchFamily="18" charset="0"/>
              </a:rPr>
              <a:t>CT scan</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27996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Diagnosis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Physical examination and medical history  by palpating and moving the joint</a:t>
            </a:r>
          </a:p>
          <a:p>
            <a:r>
              <a:rPr lang="en-US" sz="3600" dirty="0">
                <a:latin typeface="Times New Roman" panose="02020603050405020304" pitchFamily="18" charset="0"/>
                <a:cs typeface="Times New Roman" panose="02020603050405020304" pitchFamily="18" charset="0"/>
              </a:rPr>
              <a:t>X ray</a:t>
            </a:r>
          </a:p>
          <a:p>
            <a:r>
              <a:rPr lang="en-US" sz="3600" dirty="0">
                <a:latin typeface="Times New Roman" panose="02020603050405020304" pitchFamily="18" charset="0"/>
                <a:cs typeface="Times New Roman" panose="02020603050405020304" pitchFamily="18" charset="0"/>
              </a:rPr>
              <a:t>MRI</a:t>
            </a:r>
          </a:p>
        </p:txBody>
      </p:sp>
    </p:spTree>
    <p:extLst>
      <p:ext uri="{BB962C8B-B14F-4D97-AF65-F5344CB8AC3E}">
        <p14:creationId xmlns:p14="http://schemas.microsoft.com/office/powerpoint/2010/main" val="59712532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Grading of sprains</a:t>
            </a:r>
          </a:p>
        </p:txBody>
      </p:sp>
      <p:sp>
        <p:nvSpPr>
          <p:cNvPr id="3" name="Content Placeholder 2"/>
          <p:cNvSpPr>
            <a:spLocks noGrp="1"/>
          </p:cNvSpPr>
          <p:nvPr>
            <p:ph idx="1"/>
          </p:nvPr>
        </p:nvSpPr>
        <p:spPr/>
        <p:txBody>
          <a:bodyPr>
            <a:normAutofit/>
          </a:bodyPr>
          <a:lstStyle/>
          <a:p>
            <a:r>
              <a:rPr lang="en-US" sz="3600" b="1" dirty="0">
                <a:latin typeface="Times New Roman" panose="02020603050405020304" pitchFamily="18" charset="0"/>
                <a:cs typeface="Times New Roman" panose="02020603050405020304" pitchFamily="18" charset="0"/>
              </a:rPr>
              <a:t>Grade1- </a:t>
            </a:r>
            <a:r>
              <a:rPr lang="en-US" sz="3600" dirty="0">
                <a:latin typeface="Times New Roman" panose="02020603050405020304" pitchFamily="18" charset="0"/>
                <a:cs typeface="Times New Roman" panose="02020603050405020304" pitchFamily="18" charset="0"/>
              </a:rPr>
              <a:t>a mild sprain damaging the ligament but does not cause significant tearing</a:t>
            </a:r>
          </a:p>
          <a:p>
            <a:r>
              <a:rPr lang="en-US" sz="3600" b="1" dirty="0">
                <a:latin typeface="Times New Roman" panose="02020603050405020304" pitchFamily="18" charset="0"/>
                <a:cs typeface="Times New Roman" panose="02020603050405020304" pitchFamily="18" charset="0"/>
              </a:rPr>
              <a:t>Grade2- </a:t>
            </a:r>
            <a:r>
              <a:rPr lang="en-US" sz="3600" dirty="0">
                <a:latin typeface="Times New Roman" panose="02020603050405020304" pitchFamily="18" charset="0"/>
                <a:cs typeface="Times New Roman" panose="02020603050405020304" pitchFamily="18" charset="0"/>
              </a:rPr>
              <a:t>moderate sprain that includes a partial tear of the ligament. This may show an abnormal looseness</a:t>
            </a:r>
          </a:p>
          <a:p>
            <a:r>
              <a:rPr lang="en-US" sz="3600" b="1" dirty="0">
                <a:latin typeface="Times New Roman" panose="02020603050405020304" pitchFamily="18" charset="0"/>
                <a:cs typeface="Times New Roman" panose="02020603050405020304" pitchFamily="18" charset="0"/>
              </a:rPr>
              <a:t>Grade3- </a:t>
            </a:r>
            <a:r>
              <a:rPr lang="en-US" sz="3600" dirty="0">
                <a:latin typeface="Times New Roman" panose="02020603050405020304" pitchFamily="18" charset="0"/>
                <a:cs typeface="Times New Roman" panose="02020603050405020304" pitchFamily="18" charset="0"/>
              </a:rPr>
              <a:t>This is a severe sprain with a complete tear of the ligament resulting to joint instability and loss of function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05872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Treatment</a:t>
            </a:r>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US" sz="3600" dirty="0">
                <a:latin typeface="Times New Roman" panose="02020603050405020304" pitchFamily="18" charset="0"/>
                <a:cs typeface="Times New Roman" panose="02020603050405020304" pitchFamily="18" charset="0"/>
              </a:rPr>
              <a:t>(RICE- ACRONYM) Rest/Ice/Compress/Elevate</a:t>
            </a:r>
          </a:p>
          <a:p>
            <a:r>
              <a:rPr lang="en-US" sz="3600" b="1" dirty="0">
                <a:latin typeface="Times New Roman" panose="02020603050405020304" pitchFamily="18" charset="0"/>
                <a:cs typeface="Times New Roman" panose="02020603050405020304" pitchFamily="18" charset="0"/>
              </a:rPr>
              <a:t>R- </a:t>
            </a:r>
            <a:r>
              <a:rPr lang="en-US" sz="3600" dirty="0">
                <a:latin typeface="Times New Roman" panose="02020603050405020304" pitchFamily="18" charset="0"/>
                <a:cs typeface="Times New Roman" panose="02020603050405020304" pitchFamily="18" charset="0"/>
              </a:rPr>
              <a:t>rest the joint by stopping further activity that stress the joint</a:t>
            </a:r>
          </a:p>
          <a:p>
            <a:r>
              <a:rPr lang="en-US" sz="3600" b="1" dirty="0">
                <a:latin typeface="Times New Roman" panose="02020603050405020304" pitchFamily="18" charset="0"/>
                <a:cs typeface="Times New Roman" panose="02020603050405020304" pitchFamily="18" charset="0"/>
              </a:rPr>
              <a:t>I- </a:t>
            </a:r>
            <a:r>
              <a:rPr lang="en-US" sz="3600" dirty="0">
                <a:latin typeface="Times New Roman" panose="02020603050405020304" pitchFamily="18" charset="0"/>
                <a:cs typeface="Times New Roman" panose="02020603050405020304" pitchFamily="18" charset="0"/>
              </a:rPr>
              <a:t>ice/cold contact provides short term pain relief/limits swelling</a:t>
            </a:r>
          </a:p>
          <a:p>
            <a:r>
              <a:rPr lang="en-US" sz="3600" b="1" dirty="0">
                <a:latin typeface="Times New Roman" panose="02020603050405020304" pitchFamily="18" charset="0"/>
                <a:cs typeface="Times New Roman" panose="02020603050405020304" pitchFamily="18" charset="0"/>
              </a:rPr>
              <a:t>C- </a:t>
            </a:r>
            <a:r>
              <a:rPr lang="en-US" sz="3600" dirty="0">
                <a:latin typeface="Times New Roman" panose="02020603050405020304" pitchFamily="18" charset="0"/>
                <a:cs typeface="Times New Roman" panose="02020603050405020304" pitchFamily="18" charset="0"/>
              </a:rPr>
              <a:t>compress(wrap) the injured area with an elastic bandage to reduce pain/swelling</a:t>
            </a:r>
          </a:p>
          <a:p>
            <a:r>
              <a:rPr lang="en-US" sz="3600" b="1" dirty="0">
                <a:latin typeface="Times New Roman" panose="02020603050405020304" pitchFamily="18" charset="0"/>
                <a:cs typeface="Times New Roman" panose="02020603050405020304" pitchFamily="18" charset="0"/>
              </a:rPr>
              <a:t>E- </a:t>
            </a:r>
            <a:r>
              <a:rPr lang="en-US" sz="3600" dirty="0">
                <a:latin typeface="Times New Roman" panose="02020603050405020304" pitchFamily="18" charset="0"/>
                <a:cs typeface="Times New Roman" panose="02020603050405020304" pitchFamily="18" charset="0"/>
              </a:rPr>
              <a:t>elevate to control blood flow to the area to reduce swelling (elevate above the level of the heart) </a:t>
            </a:r>
            <a:endParaRPr lang="en-US" sz="3600" b="1"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02492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Complications</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Fractures</a:t>
            </a:r>
          </a:p>
          <a:p>
            <a:r>
              <a:rPr lang="en-US" sz="3600" dirty="0">
                <a:latin typeface="Times New Roman" panose="02020603050405020304" pitchFamily="18" charset="0"/>
                <a:cs typeface="Times New Roman" panose="02020603050405020304" pitchFamily="18" charset="0"/>
              </a:rPr>
              <a:t>Infections</a:t>
            </a:r>
          </a:p>
          <a:p>
            <a:r>
              <a:rPr lang="en-US" sz="3600" dirty="0">
                <a:latin typeface="Times New Roman" panose="02020603050405020304" pitchFamily="18" charset="0"/>
                <a:cs typeface="Times New Roman" panose="02020603050405020304" pitchFamily="18" charset="0"/>
              </a:rPr>
              <a:t>Vascular/neurologic complications following injury/surgery</a:t>
            </a:r>
          </a:p>
          <a:p>
            <a:r>
              <a:rPr lang="en-US" sz="3600" dirty="0">
                <a:latin typeface="Times New Roman" panose="02020603050405020304" pitchFamily="18" charset="0"/>
                <a:cs typeface="Times New Roman" panose="02020603050405020304" pitchFamily="18" charset="0"/>
              </a:rPr>
              <a:t>Compartment syndrome</a:t>
            </a:r>
          </a:p>
          <a:p>
            <a:r>
              <a:rPr lang="en-US" sz="3600" dirty="0">
                <a:latin typeface="Times New Roman" panose="02020603050405020304" pitchFamily="18" charset="0"/>
                <a:cs typeface="Times New Roman" panose="02020603050405020304" pitchFamily="18" charset="0"/>
              </a:rPr>
              <a:t>Complex regional pain syndrome</a:t>
            </a:r>
          </a:p>
          <a:p>
            <a:r>
              <a:rPr lang="en-US" sz="3600" dirty="0">
                <a:latin typeface="Times New Roman" panose="02020603050405020304" pitchFamily="18" charset="0"/>
                <a:cs typeface="Times New Roman" panose="02020603050405020304" pitchFamily="18" charset="0"/>
              </a:rPr>
              <a:t>Deep venous thrombosis</a:t>
            </a:r>
          </a:p>
          <a:p>
            <a:r>
              <a:rPr lang="en-US" sz="3600" dirty="0">
                <a:latin typeface="Times New Roman" panose="02020603050405020304" pitchFamily="18" charset="0"/>
                <a:cs typeface="Times New Roman" panose="02020603050405020304" pitchFamily="18" charset="0"/>
              </a:rPr>
              <a:t>Loss of motion /persistent laxity issues</a:t>
            </a:r>
          </a:p>
        </p:txBody>
      </p:sp>
    </p:spTree>
    <p:extLst>
      <p:ext uri="{BB962C8B-B14F-4D97-AF65-F5344CB8AC3E}">
        <p14:creationId xmlns:p14="http://schemas.microsoft.com/office/powerpoint/2010/main" val="167012474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Injuries to the spinal cord (SCI)</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Involves damage to the spinal cord that causes temporary/permanent changes in its function</a:t>
            </a:r>
          </a:p>
          <a:p>
            <a:r>
              <a:rPr lang="en-US" sz="3600" dirty="0">
                <a:latin typeface="Times New Roman" panose="02020603050405020304" pitchFamily="18" charset="0"/>
                <a:cs typeface="Times New Roman" panose="02020603050405020304" pitchFamily="18" charset="0"/>
              </a:rPr>
              <a:t>Affects people between 16-30 yrs. of age</a:t>
            </a:r>
          </a:p>
          <a:p>
            <a:r>
              <a:rPr lang="en-US" sz="3600" dirty="0">
                <a:latin typeface="Times New Roman" panose="02020603050405020304" pitchFamily="18" charset="0"/>
                <a:cs typeface="Times New Roman" panose="02020603050405020304" pitchFamily="18" charset="0"/>
              </a:rPr>
              <a:t>Most commonly  caused by an external trauma </a:t>
            </a:r>
          </a:p>
          <a:p>
            <a:r>
              <a:rPr lang="en-US" sz="3600" dirty="0">
                <a:latin typeface="Times New Roman" panose="02020603050405020304" pitchFamily="18" charset="0"/>
                <a:cs typeface="Times New Roman" panose="02020603050405020304" pitchFamily="18" charset="0"/>
              </a:rPr>
              <a:t>Affects men more than women</a:t>
            </a:r>
          </a:p>
          <a:p>
            <a:pPr marL="0" indent="0">
              <a:buNone/>
            </a:pPr>
            <a:r>
              <a:rPr lang="en-US" sz="3600" b="1" dirty="0">
                <a:latin typeface="Times New Roman" panose="02020603050405020304" pitchFamily="18" charset="0"/>
                <a:cs typeface="Times New Roman" panose="02020603050405020304" pitchFamily="18" charset="0"/>
              </a:rPr>
              <a:t>Causes</a:t>
            </a:r>
          </a:p>
          <a:p>
            <a:r>
              <a:rPr lang="en-US" sz="3600" dirty="0">
                <a:latin typeface="Times New Roman" panose="02020603050405020304" pitchFamily="18" charset="0"/>
                <a:cs typeface="Times New Roman" panose="02020603050405020304" pitchFamily="18" charset="0"/>
              </a:rPr>
              <a:t>Tumors</a:t>
            </a:r>
          </a:p>
          <a:p>
            <a:r>
              <a:rPr lang="en-US" sz="3600" dirty="0">
                <a:latin typeface="Times New Roman" panose="02020603050405020304" pitchFamily="18" charset="0"/>
                <a:cs typeface="Times New Roman" panose="02020603050405020304" pitchFamily="18" charset="0"/>
              </a:rPr>
              <a:t>Blood loss</a:t>
            </a:r>
          </a:p>
          <a:p>
            <a:pPr marL="0" indent="0">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64705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Stenosis</a:t>
            </a:r>
          </a:p>
          <a:p>
            <a:pPr marL="0" indent="0">
              <a:buNone/>
            </a:pPr>
            <a:r>
              <a:rPr lang="en-US" sz="3600" b="1" dirty="0">
                <a:latin typeface="Times New Roman" panose="02020603050405020304" pitchFamily="18" charset="0"/>
                <a:cs typeface="Times New Roman" panose="02020603050405020304" pitchFamily="18" charset="0"/>
              </a:rPr>
              <a:t>Types of spinal cord injuries:</a:t>
            </a:r>
          </a:p>
          <a:p>
            <a:r>
              <a:rPr lang="en-US" sz="3600" b="1" dirty="0">
                <a:latin typeface="Times New Roman" panose="02020603050405020304" pitchFamily="18" charset="0"/>
                <a:cs typeface="Times New Roman" panose="02020603050405020304" pitchFamily="18" charset="0"/>
              </a:rPr>
              <a:t>A complete spinal cord injury- </a:t>
            </a:r>
            <a:r>
              <a:rPr lang="en-US" sz="3600" dirty="0">
                <a:latin typeface="Times New Roman" panose="02020603050405020304" pitchFamily="18" charset="0"/>
                <a:cs typeface="Times New Roman" panose="02020603050405020304" pitchFamily="18" charset="0"/>
              </a:rPr>
              <a:t>causes a permanent damage to the area of the spinal cord that is affected</a:t>
            </a:r>
          </a:p>
          <a:p>
            <a:r>
              <a:rPr lang="en-US" sz="3600" dirty="0">
                <a:latin typeface="Times New Roman" panose="02020603050405020304" pitchFamily="18" charset="0"/>
                <a:cs typeface="Times New Roman" panose="02020603050405020304" pitchFamily="18" charset="0"/>
              </a:rPr>
              <a:t>Paraplegia(lower part of the body) occurs</a:t>
            </a:r>
          </a:p>
          <a:p>
            <a:r>
              <a:rPr lang="en-US" sz="3600" b="1" dirty="0">
                <a:latin typeface="Times New Roman" panose="02020603050405020304" pitchFamily="18" charset="0"/>
                <a:cs typeface="Times New Roman" panose="02020603050405020304" pitchFamily="18" charset="0"/>
              </a:rPr>
              <a:t>An incomplete spinal cord injury-</a:t>
            </a:r>
            <a:r>
              <a:rPr lang="en-US" sz="3600" dirty="0">
                <a:latin typeface="Times New Roman" panose="02020603050405020304" pitchFamily="18" charset="0"/>
                <a:cs typeface="Times New Roman" panose="02020603050405020304" pitchFamily="18" charset="0"/>
              </a:rPr>
              <a:t> is a partial damage to the spinal cord</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310921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Levels of spinal cord injuries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Cervical</a:t>
            </a:r>
          </a:p>
          <a:p>
            <a:r>
              <a:rPr lang="en-US" sz="3600" dirty="0">
                <a:latin typeface="Times New Roman" panose="02020603050405020304" pitchFamily="18" charset="0"/>
                <a:cs typeface="Times New Roman" panose="02020603050405020304" pitchFamily="18" charset="0"/>
              </a:rPr>
              <a:t>Thoracic</a:t>
            </a:r>
          </a:p>
          <a:p>
            <a:r>
              <a:rPr lang="en-US" sz="3600" dirty="0">
                <a:latin typeface="Times New Roman" panose="02020603050405020304" pitchFamily="18" charset="0"/>
                <a:cs typeface="Times New Roman" panose="02020603050405020304" pitchFamily="18" charset="0"/>
              </a:rPr>
              <a:t>Lumbar</a:t>
            </a:r>
          </a:p>
          <a:p>
            <a:r>
              <a:rPr lang="en-US" sz="3600" dirty="0">
                <a:latin typeface="Times New Roman" panose="02020603050405020304" pitchFamily="18" charset="0"/>
                <a:cs typeface="Times New Roman" panose="02020603050405020304" pitchFamily="18" charset="0"/>
              </a:rPr>
              <a:t>sacral</a:t>
            </a:r>
          </a:p>
        </p:txBody>
      </p:sp>
    </p:spTree>
    <p:extLst>
      <p:ext uri="{BB962C8B-B14F-4D97-AF65-F5344CB8AC3E}">
        <p14:creationId xmlns:p14="http://schemas.microsoft.com/office/powerpoint/2010/main" val="312574408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Signs/symptoms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Muscle weakness</a:t>
            </a:r>
          </a:p>
          <a:p>
            <a:r>
              <a:rPr lang="en-US" sz="3600" dirty="0">
                <a:latin typeface="Times New Roman" panose="02020603050405020304" pitchFamily="18" charset="0"/>
                <a:cs typeface="Times New Roman" panose="02020603050405020304" pitchFamily="18" charset="0"/>
              </a:rPr>
              <a:t>Reduced sensation to touch or pin/needles</a:t>
            </a:r>
          </a:p>
          <a:p>
            <a:r>
              <a:rPr lang="en-US" sz="3600" dirty="0">
                <a:latin typeface="Times New Roman" panose="02020603050405020304" pitchFamily="18" charset="0"/>
                <a:cs typeface="Times New Roman" panose="02020603050405020304" pitchFamily="18" charset="0"/>
              </a:rPr>
              <a:t>Leaking of urine/retention</a:t>
            </a:r>
          </a:p>
          <a:p>
            <a:r>
              <a:rPr lang="en-US" sz="3600" dirty="0">
                <a:latin typeface="Times New Roman" panose="02020603050405020304" pitchFamily="18" charset="0"/>
                <a:cs typeface="Times New Roman" panose="02020603050405020304" pitchFamily="18" charset="0"/>
              </a:rPr>
              <a:t>Abnormal and painful sensation</a:t>
            </a:r>
          </a:p>
          <a:p>
            <a:r>
              <a:rPr lang="en-US" sz="3600" dirty="0">
                <a:latin typeface="Times New Roman" panose="02020603050405020304" pitchFamily="18" charset="0"/>
                <a:cs typeface="Times New Roman" panose="02020603050405020304" pitchFamily="18" charset="0"/>
              </a:rPr>
              <a:t>Leaking of stool</a:t>
            </a:r>
          </a:p>
          <a:p>
            <a:r>
              <a:rPr lang="en-US" sz="3600" dirty="0">
                <a:latin typeface="Times New Roman" panose="02020603050405020304" pitchFamily="18" charset="0"/>
                <a:cs typeface="Times New Roman" panose="02020603050405020304" pitchFamily="18" charset="0"/>
              </a:rPr>
              <a:t>Shortness of breath</a:t>
            </a: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898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Diagnosis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X ray</a:t>
            </a:r>
          </a:p>
          <a:p>
            <a:r>
              <a:rPr lang="en-US" sz="3600" dirty="0">
                <a:latin typeface="Times New Roman" panose="02020603050405020304" pitchFamily="18" charset="0"/>
                <a:cs typeface="Times New Roman" panose="02020603050405020304" pitchFamily="18" charset="0"/>
              </a:rPr>
              <a:t>CT scan</a:t>
            </a:r>
          </a:p>
          <a:p>
            <a:r>
              <a:rPr lang="en-US" sz="3600" dirty="0">
                <a:latin typeface="Times New Roman" panose="02020603050405020304" pitchFamily="18" charset="0"/>
                <a:cs typeface="Times New Roman" panose="02020603050405020304" pitchFamily="18" charset="0"/>
              </a:rPr>
              <a:t>MRI</a:t>
            </a:r>
          </a:p>
        </p:txBody>
      </p:sp>
    </p:spTree>
    <p:extLst>
      <p:ext uri="{BB962C8B-B14F-4D97-AF65-F5344CB8AC3E}">
        <p14:creationId xmlns:p14="http://schemas.microsoft.com/office/powerpoint/2010/main" val="249287271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Treatment</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1</a:t>
            </a:r>
            <a:r>
              <a:rPr lang="en-US" sz="3600" baseline="30000" dirty="0">
                <a:latin typeface="Times New Roman" panose="02020603050405020304" pitchFamily="18" charset="0"/>
                <a:cs typeface="Times New Roman" panose="02020603050405020304" pitchFamily="18" charset="0"/>
              </a:rPr>
              <a:t>st</a:t>
            </a:r>
            <a:r>
              <a:rPr lang="en-US" sz="3600" dirty="0">
                <a:latin typeface="Times New Roman" panose="02020603050405020304" pitchFamily="18" charset="0"/>
                <a:cs typeface="Times New Roman" panose="02020603050405020304" pitchFamily="18" charset="0"/>
              </a:rPr>
              <a:t> aid immobilization to align the spine</a:t>
            </a:r>
          </a:p>
          <a:p>
            <a:r>
              <a:rPr lang="en-US" sz="3600" dirty="0">
                <a:latin typeface="Times New Roman" panose="02020603050405020304" pitchFamily="18" charset="0"/>
                <a:cs typeface="Times New Roman" panose="02020603050405020304" pitchFamily="18" charset="0"/>
              </a:rPr>
              <a:t>Traction to realign the vertebrae</a:t>
            </a:r>
          </a:p>
          <a:p>
            <a:r>
              <a:rPr lang="en-US" sz="3600" dirty="0">
                <a:latin typeface="Times New Roman" panose="02020603050405020304" pitchFamily="18" charset="0"/>
                <a:cs typeface="Times New Roman" panose="02020603050405020304" pitchFamily="18" charset="0"/>
              </a:rPr>
              <a:t>Surgery- in patients with neurological deterioration to prevent future pain/deformity</a:t>
            </a:r>
          </a:p>
          <a:p>
            <a:r>
              <a:rPr lang="en-US" sz="3600" dirty="0">
                <a:latin typeface="Times New Roman" panose="02020603050405020304" pitchFamily="18" charset="0"/>
                <a:cs typeface="Times New Roman" panose="02020603050405020304" pitchFamily="18" charset="0"/>
              </a:rPr>
              <a:t>Follow-up to monitor for secondary complications such as pneumonia, pressure, ulcers and deep vein thrombosis</a:t>
            </a:r>
          </a:p>
        </p:txBody>
      </p:sp>
    </p:spTree>
    <p:extLst>
      <p:ext uri="{BB962C8B-B14F-4D97-AF65-F5344CB8AC3E}">
        <p14:creationId xmlns:p14="http://schemas.microsoft.com/office/powerpoint/2010/main" val="246985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Treatment</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Sling for 2 weeks followed by early range of motion exercises</a:t>
            </a:r>
          </a:p>
          <a:p>
            <a:pPr marL="0" indent="0">
              <a:buNone/>
            </a:pPr>
            <a:r>
              <a:rPr lang="en-US" sz="3600" b="1" dirty="0">
                <a:latin typeface="Times New Roman" panose="02020603050405020304" pitchFamily="18" charset="0"/>
                <a:cs typeface="Times New Roman" panose="02020603050405020304" pitchFamily="18" charset="0"/>
              </a:rPr>
              <a:t>Operative treatment- </a:t>
            </a:r>
            <a:r>
              <a:rPr lang="en-US" sz="3600" dirty="0">
                <a:latin typeface="Times New Roman" panose="02020603050405020304" pitchFamily="18" charset="0"/>
                <a:cs typeface="Times New Roman" panose="02020603050405020304" pitchFamily="18" charset="0"/>
              </a:rPr>
              <a:t>ORIF (open reduction internal fixation)</a:t>
            </a:r>
          </a:p>
          <a:p>
            <a:pPr marL="0" indent="0">
              <a:buNone/>
            </a:pP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97470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Autonomic dysreflexia- lesions at T6 or higher which can cause stroke/seizures due to increased blood pressure</a:t>
            </a:r>
          </a:p>
          <a:p>
            <a:r>
              <a:rPr lang="en-US" sz="3600" dirty="0">
                <a:latin typeface="Times New Roman" panose="02020603050405020304" pitchFamily="18" charset="0"/>
                <a:cs typeface="Times New Roman" panose="02020603050405020304" pitchFamily="18" charset="0"/>
              </a:rPr>
              <a:t>Deep vein thrombosis- slow blood flow inside a vein</a:t>
            </a:r>
          </a:p>
          <a:p>
            <a:r>
              <a:rPr lang="en-US" sz="3600" dirty="0">
                <a:latin typeface="Times New Roman" panose="02020603050405020304" pitchFamily="18" charset="0"/>
                <a:cs typeface="Times New Roman" panose="02020603050405020304" pitchFamily="18" charset="0"/>
              </a:rPr>
              <a:t>Syringomyelia- formation of fluid filled cavity on the spinal cord causing pressure on surrounding areas</a:t>
            </a:r>
          </a:p>
        </p:txBody>
      </p:sp>
    </p:spTree>
    <p:extLst>
      <p:ext uri="{BB962C8B-B14F-4D97-AF65-F5344CB8AC3E}">
        <p14:creationId xmlns:p14="http://schemas.microsoft.com/office/powerpoint/2010/main" val="59319872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338" y="-352328"/>
            <a:ext cx="10515600" cy="2177953"/>
          </a:xfrm>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Spasticity- involuntary increase in muscle tone- very stiff muscles with no movement</a:t>
            </a:r>
          </a:p>
          <a:p>
            <a:r>
              <a:rPr lang="en-US" sz="3600" dirty="0">
                <a:latin typeface="Times New Roman" panose="02020603050405020304" pitchFamily="18" charset="0"/>
                <a:cs typeface="Times New Roman" panose="02020603050405020304" pitchFamily="18" charset="0"/>
              </a:rPr>
              <a:t>Heterotopic ossification- small areas of bone crop up in non-bony areas</a:t>
            </a:r>
          </a:p>
          <a:p>
            <a:r>
              <a:rPr lang="en-US" sz="3600" dirty="0">
                <a:latin typeface="Times New Roman" panose="02020603050405020304" pitchFamily="18" charset="0"/>
                <a:cs typeface="Times New Roman" panose="02020603050405020304" pitchFamily="18" charset="0"/>
              </a:rPr>
              <a:t>Pressure sores- sitting/lying too long in one position</a:t>
            </a:r>
          </a:p>
          <a:p>
            <a:r>
              <a:rPr lang="en-US" sz="3600" dirty="0">
                <a:latin typeface="Times New Roman" panose="02020603050405020304" pitchFamily="18" charset="0"/>
                <a:cs typeface="Times New Roman" panose="02020603050405020304" pitchFamily="18" charset="0"/>
              </a:rPr>
              <a:t>Pain- around the joints</a:t>
            </a:r>
          </a:p>
        </p:txBody>
      </p:sp>
    </p:spTree>
    <p:extLst>
      <p:ext uri="{BB962C8B-B14F-4D97-AF65-F5344CB8AC3E}">
        <p14:creationId xmlns:p14="http://schemas.microsoft.com/office/powerpoint/2010/main" val="111032418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Joint and soft tissue injuries</a:t>
            </a:r>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US" sz="3600" b="1" dirty="0">
                <a:latin typeface="Times New Roman" panose="02020603050405020304" pitchFamily="18" charset="0"/>
                <a:cs typeface="Times New Roman" panose="02020603050405020304" pitchFamily="18" charset="0"/>
              </a:rPr>
              <a:t>Dislocation-</a:t>
            </a:r>
            <a:r>
              <a:rPr lang="en-US" sz="3600" dirty="0">
                <a:latin typeface="Times New Roman" panose="02020603050405020304" pitchFamily="18" charset="0"/>
                <a:cs typeface="Times New Roman" panose="02020603050405020304" pitchFamily="18" charset="0"/>
              </a:rPr>
              <a:t>injury to a joint in which the bone ends are forced to move from their normal positions or a displacement of one or more bones at a joint</a:t>
            </a:r>
          </a:p>
          <a:p>
            <a:pPr marL="0" indent="0">
              <a:buNone/>
            </a:pPr>
            <a:r>
              <a:rPr lang="en-US" sz="3600" b="1" dirty="0">
                <a:latin typeface="Times New Roman" panose="02020603050405020304" pitchFamily="18" charset="0"/>
                <a:cs typeface="Times New Roman" panose="02020603050405020304" pitchFamily="18" charset="0"/>
              </a:rPr>
              <a:t>Treatment</a:t>
            </a:r>
          </a:p>
          <a:p>
            <a:r>
              <a:rPr lang="en-US" sz="3600" dirty="0">
                <a:latin typeface="Times New Roman" panose="02020603050405020304" pitchFamily="18" charset="0"/>
                <a:cs typeface="Times New Roman" panose="02020603050405020304" pitchFamily="18" charset="0"/>
              </a:rPr>
              <a:t>Rest the dislocated joint /don’t repeat the action that caused the injury /try to avoid painful movements</a:t>
            </a:r>
          </a:p>
          <a:p>
            <a:r>
              <a:rPr lang="en-US" sz="3600" dirty="0">
                <a:latin typeface="Times New Roman" panose="02020603050405020304" pitchFamily="18" charset="0"/>
                <a:cs typeface="Times New Roman" panose="02020603050405020304" pitchFamily="18" charset="0"/>
              </a:rPr>
              <a:t>Apply ice and heat to reduce swelling</a:t>
            </a:r>
          </a:p>
          <a:p>
            <a:r>
              <a:rPr lang="en-US" sz="3600" dirty="0">
                <a:latin typeface="Times New Roman" panose="02020603050405020304" pitchFamily="18" charset="0"/>
                <a:cs typeface="Times New Roman" panose="02020603050405020304" pitchFamily="18" charset="0"/>
              </a:rPr>
              <a:t>Maintain range of motion</a:t>
            </a:r>
          </a:p>
          <a:p>
            <a:r>
              <a:rPr lang="en-US" sz="3600" dirty="0">
                <a:latin typeface="Times New Roman" panose="02020603050405020304" pitchFamily="18" charset="0"/>
                <a:cs typeface="Times New Roman" panose="02020603050405020304" pitchFamily="18" charset="0"/>
              </a:rPr>
              <a:t>NSAIDS drugs (ibuprofen)</a:t>
            </a: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10023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Causes of dislocation</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Trauma</a:t>
            </a:r>
          </a:p>
          <a:p>
            <a:r>
              <a:rPr lang="en-US" sz="3600" dirty="0">
                <a:latin typeface="Times New Roman" panose="02020603050405020304" pitchFamily="18" charset="0"/>
                <a:cs typeface="Times New Roman" panose="02020603050405020304" pitchFamily="18" charset="0"/>
              </a:rPr>
              <a:t>Car accidents</a:t>
            </a:r>
          </a:p>
          <a:p>
            <a:r>
              <a:rPr lang="en-US" sz="3600" dirty="0">
                <a:latin typeface="Times New Roman" panose="02020603050405020304" pitchFamily="18" charset="0"/>
                <a:cs typeface="Times New Roman" panose="02020603050405020304" pitchFamily="18" charset="0"/>
              </a:rPr>
              <a:t>Falls</a:t>
            </a:r>
          </a:p>
          <a:p>
            <a:r>
              <a:rPr lang="en-US" sz="3600" dirty="0">
                <a:latin typeface="Times New Roman" panose="02020603050405020304" pitchFamily="18" charset="0"/>
                <a:cs typeface="Times New Roman" panose="02020603050405020304" pitchFamily="18" charset="0"/>
              </a:rPr>
              <a:t>Sports (foot ball)</a:t>
            </a:r>
          </a:p>
          <a:p>
            <a:r>
              <a:rPr lang="en-US" sz="3600" dirty="0">
                <a:latin typeface="Times New Roman" panose="02020603050405020304" pitchFamily="18" charset="0"/>
                <a:cs typeface="Times New Roman" panose="02020603050405020304" pitchFamily="18" charset="0"/>
              </a:rPr>
              <a:t>Regular activities when the muscles and tendons surrounding the joint are weak</a:t>
            </a:r>
          </a:p>
        </p:txBody>
      </p:sp>
    </p:spTree>
    <p:extLst>
      <p:ext uri="{BB962C8B-B14F-4D97-AF65-F5344CB8AC3E}">
        <p14:creationId xmlns:p14="http://schemas.microsoft.com/office/powerpoint/2010/main" val="167427369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Prevention of dislocations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Being cautious on stairs to help avoid falls</a:t>
            </a:r>
          </a:p>
          <a:p>
            <a:r>
              <a:rPr lang="en-US" sz="3600" dirty="0">
                <a:latin typeface="Times New Roman" panose="02020603050405020304" pitchFamily="18" charset="0"/>
                <a:cs typeface="Times New Roman" panose="02020603050405020304" pitchFamily="18" charset="0"/>
              </a:rPr>
              <a:t>Wearing protective gear during contact sports</a:t>
            </a:r>
          </a:p>
          <a:p>
            <a:r>
              <a:rPr lang="en-US" sz="3600" dirty="0">
                <a:latin typeface="Times New Roman" panose="02020603050405020304" pitchFamily="18" charset="0"/>
                <a:cs typeface="Times New Roman" panose="02020603050405020304" pitchFamily="18" charset="0"/>
              </a:rPr>
              <a:t>Staying physically active to keep muscles /tendons around the joint strong</a:t>
            </a:r>
          </a:p>
          <a:p>
            <a:r>
              <a:rPr lang="en-US" sz="3600" dirty="0">
                <a:latin typeface="Times New Roman" panose="02020603050405020304" pitchFamily="18" charset="0"/>
                <a:cs typeface="Times New Roman" panose="02020603050405020304" pitchFamily="18" charset="0"/>
              </a:rPr>
              <a:t>Maintaining a healthy weight to avoid increased pressure on the bones</a:t>
            </a:r>
          </a:p>
        </p:txBody>
      </p:sp>
    </p:spTree>
    <p:extLst>
      <p:ext uri="{BB962C8B-B14F-4D97-AF65-F5344CB8AC3E}">
        <p14:creationId xmlns:p14="http://schemas.microsoft.com/office/powerpoint/2010/main" val="338886362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Tearing of muscles/ligaments/tendons that reinforce the injured joint</a:t>
            </a:r>
          </a:p>
          <a:p>
            <a:r>
              <a:rPr lang="en-US" sz="3600" dirty="0">
                <a:latin typeface="Times New Roman" panose="02020603050405020304" pitchFamily="18" charset="0"/>
                <a:cs typeface="Times New Roman" panose="02020603050405020304" pitchFamily="18" charset="0"/>
              </a:rPr>
              <a:t>Nerve or blood vessel damage in /around the joint</a:t>
            </a:r>
          </a:p>
          <a:p>
            <a:r>
              <a:rPr lang="en-US" sz="3600" dirty="0">
                <a:latin typeface="Times New Roman" panose="02020603050405020304" pitchFamily="18" charset="0"/>
                <a:cs typeface="Times New Roman" panose="02020603050405020304" pitchFamily="18" charset="0"/>
              </a:rPr>
              <a:t>Susceptibility to re injury in severe dislocation or repeated dislocation</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35859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Strains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An act of straining or the condition of being strained/ an excessive extension/effort of muscles or ligaments</a:t>
            </a:r>
          </a:p>
          <a:p>
            <a:pPr marL="0" indent="0">
              <a:buNone/>
            </a:pPr>
            <a:r>
              <a:rPr lang="en-US" sz="3600" b="1" dirty="0">
                <a:latin typeface="Times New Roman" panose="02020603050405020304" pitchFamily="18" charset="0"/>
                <a:cs typeface="Times New Roman" panose="02020603050405020304" pitchFamily="18" charset="0"/>
              </a:rPr>
              <a:t>Causes</a:t>
            </a:r>
          </a:p>
          <a:p>
            <a:r>
              <a:rPr lang="en-US" sz="3600" dirty="0">
                <a:latin typeface="Times New Roman" panose="02020603050405020304" pitchFamily="18" charset="0"/>
                <a:cs typeface="Times New Roman" panose="02020603050405020304" pitchFamily="18" charset="0"/>
              </a:rPr>
              <a:t>Sporting injuries</a:t>
            </a:r>
          </a:p>
          <a:p>
            <a:r>
              <a:rPr lang="en-US" sz="3600" dirty="0">
                <a:latin typeface="Times New Roman" panose="02020603050405020304" pitchFamily="18" charset="0"/>
                <a:cs typeface="Times New Roman" panose="02020603050405020304" pitchFamily="18" charset="0"/>
              </a:rPr>
              <a:t>Falls/sudden movement</a:t>
            </a:r>
          </a:p>
          <a:p>
            <a:r>
              <a:rPr lang="en-US" sz="3600" dirty="0">
                <a:latin typeface="Times New Roman" panose="02020603050405020304" pitchFamily="18" charset="0"/>
                <a:cs typeface="Times New Roman" panose="02020603050405020304" pitchFamily="18" charset="0"/>
              </a:rPr>
              <a:t>Attempt to lift heavy objects</a:t>
            </a:r>
          </a:p>
          <a:p>
            <a:r>
              <a:rPr lang="en-US" sz="3600" dirty="0">
                <a:latin typeface="Times New Roman" panose="02020603050405020304" pitchFamily="18" charset="0"/>
                <a:cs typeface="Times New Roman" panose="02020603050405020304" pitchFamily="18" charset="0"/>
              </a:rPr>
              <a:t>Repeated coughing strains the ribcage muscles</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95226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Treatment</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(Pain relievers, ice, splinting)</a:t>
            </a:r>
          </a:p>
          <a:p>
            <a:r>
              <a:rPr lang="en-US" sz="3600" dirty="0">
                <a:latin typeface="Times New Roman" panose="02020603050405020304" pitchFamily="18" charset="0"/>
                <a:cs typeface="Times New Roman" panose="02020603050405020304" pitchFamily="18" charset="0"/>
              </a:rPr>
              <a:t>Rest the affected muscle and apply ice and heat</a:t>
            </a:r>
          </a:p>
          <a:p>
            <a:r>
              <a:rPr lang="en-US" sz="3600" dirty="0">
                <a:latin typeface="Times New Roman" panose="02020603050405020304" pitchFamily="18" charset="0"/>
                <a:cs typeface="Times New Roman" panose="02020603050405020304" pitchFamily="18" charset="0"/>
              </a:rPr>
              <a:t>NSAIDS to reduce pain and swelling</a:t>
            </a:r>
          </a:p>
          <a:p>
            <a:r>
              <a:rPr lang="en-US" sz="3600" dirty="0">
                <a:latin typeface="Times New Roman" panose="02020603050405020304" pitchFamily="18" charset="0"/>
                <a:cs typeface="Times New Roman" panose="02020603050405020304" pitchFamily="18" charset="0"/>
              </a:rPr>
              <a:t>Compression with an elastic bandage to provide support and decrease swelling</a:t>
            </a:r>
          </a:p>
          <a:p>
            <a:r>
              <a:rPr lang="en-US" sz="3600" dirty="0">
                <a:latin typeface="Times New Roman" panose="02020603050405020304" pitchFamily="18" charset="0"/>
                <a:cs typeface="Times New Roman" panose="02020603050405020304" pitchFamily="18" charset="0"/>
              </a:rPr>
              <a:t>Elevate to reduce swelling</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90858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Joint dislocation</a:t>
            </a:r>
          </a:p>
          <a:p>
            <a:r>
              <a:rPr lang="en-US" sz="3600" dirty="0">
                <a:latin typeface="Times New Roman" panose="02020603050405020304" pitchFamily="18" charset="0"/>
                <a:cs typeface="Times New Roman" panose="02020603050405020304" pitchFamily="18" charset="0"/>
              </a:rPr>
              <a:t>Pain</a:t>
            </a:r>
          </a:p>
          <a:p>
            <a:r>
              <a:rPr lang="en-US" sz="3600" dirty="0">
                <a:latin typeface="Times New Roman" panose="02020603050405020304" pitchFamily="18" charset="0"/>
                <a:cs typeface="Times New Roman" panose="02020603050405020304" pitchFamily="18" charset="0"/>
              </a:rPr>
              <a:t>Recurring swelling</a:t>
            </a:r>
          </a:p>
          <a:p>
            <a:r>
              <a:rPr lang="en-US" sz="3600" dirty="0">
                <a:latin typeface="Times New Roman" panose="02020603050405020304" pitchFamily="18" charset="0"/>
                <a:cs typeface="Times New Roman" panose="02020603050405020304" pitchFamily="18" charset="0"/>
              </a:rPr>
              <a:t>Ruptured muscle</a:t>
            </a:r>
          </a:p>
          <a:p>
            <a:r>
              <a:rPr lang="en-US" sz="3600" dirty="0">
                <a:latin typeface="Times New Roman" panose="02020603050405020304" pitchFamily="18" charset="0"/>
                <a:cs typeface="Times New Roman" panose="02020603050405020304" pitchFamily="18" charset="0"/>
              </a:rPr>
              <a:t>Cartilage injuries</a:t>
            </a:r>
          </a:p>
        </p:txBody>
      </p:sp>
    </p:spTree>
    <p:extLst>
      <p:ext uri="{BB962C8B-B14F-4D97-AF65-F5344CB8AC3E}">
        <p14:creationId xmlns:p14="http://schemas.microsoft.com/office/powerpoint/2010/main" val="374219622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Sprains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Stretching or tearing of ligaments and fibrous tissue that connects bones to joints</a:t>
            </a:r>
          </a:p>
          <a:p>
            <a:pPr marL="0" indent="0">
              <a:buNone/>
            </a:pPr>
            <a:r>
              <a:rPr lang="en-US" sz="3600" b="1" dirty="0">
                <a:latin typeface="Times New Roman" panose="02020603050405020304" pitchFamily="18" charset="0"/>
                <a:cs typeface="Times New Roman" panose="02020603050405020304" pitchFamily="18" charset="0"/>
              </a:rPr>
              <a:t>Causes</a:t>
            </a:r>
          </a:p>
          <a:p>
            <a:r>
              <a:rPr lang="en-US" sz="3600" dirty="0">
                <a:latin typeface="Times New Roman" panose="02020603050405020304" pitchFamily="18" charset="0"/>
                <a:cs typeface="Times New Roman" panose="02020603050405020304" pitchFamily="18" charset="0"/>
              </a:rPr>
              <a:t>Stretched /torn ligaments (fibers connecting bone to bone)</a:t>
            </a:r>
          </a:p>
          <a:p>
            <a:r>
              <a:rPr lang="en-US" sz="3600" dirty="0">
                <a:latin typeface="Times New Roman" panose="02020603050405020304" pitchFamily="18" charset="0"/>
                <a:cs typeface="Times New Roman" panose="02020603050405020304" pitchFamily="18" charset="0"/>
              </a:rPr>
              <a:t>Injury e.g. twisting of joints</a:t>
            </a:r>
          </a:p>
        </p:txBody>
      </p:sp>
    </p:spTree>
    <p:extLst>
      <p:ext uri="{BB962C8B-B14F-4D97-AF65-F5344CB8AC3E}">
        <p14:creationId xmlns:p14="http://schemas.microsoft.com/office/powerpoint/2010/main" val="519615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Infection in open fractures</a:t>
            </a:r>
          </a:p>
          <a:p>
            <a:r>
              <a:rPr lang="en-US" sz="3600" dirty="0">
                <a:latin typeface="Times New Roman" panose="02020603050405020304" pitchFamily="18" charset="0"/>
                <a:cs typeface="Times New Roman" panose="02020603050405020304" pitchFamily="18" charset="0"/>
              </a:rPr>
              <a:t>Neurovascular deficit</a:t>
            </a:r>
          </a:p>
          <a:p>
            <a:r>
              <a:rPr lang="en-US" sz="3600" dirty="0">
                <a:latin typeface="Times New Roman" panose="02020603050405020304" pitchFamily="18" charset="0"/>
                <a:cs typeface="Times New Roman" panose="02020603050405020304" pitchFamily="18" charset="0"/>
              </a:rPr>
              <a:t>Loss of function of </a:t>
            </a:r>
            <a:r>
              <a:rPr lang="en-US" sz="3600" dirty="0" err="1">
                <a:latin typeface="Times New Roman" panose="02020603050405020304" pitchFamily="18" charset="0"/>
                <a:cs typeface="Times New Roman" panose="02020603050405020304" pitchFamily="18" charset="0"/>
              </a:rPr>
              <a:t>gleno</a:t>
            </a:r>
            <a:r>
              <a:rPr lang="en-US" sz="3600" dirty="0">
                <a:latin typeface="Times New Roman" panose="02020603050405020304" pitchFamily="18" charset="0"/>
                <a:cs typeface="Times New Roman" panose="02020603050405020304" pitchFamily="18" charset="0"/>
              </a:rPr>
              <a:t> humeral joint</a:t>
            </a:r>
          </a:p>
          <a:p>
            <a:pPr marL="0" indent="0">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1885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Treatment</a:t>
            </a:r>
          </a:p>
        </p:txBody>
      </p:sp>
      <p:sp>
        <p:nvSpPr>
          <p:cNvPr id="3" name="Content Placeholder 2"/>
          <p:cNvSpPr>
            <a:spLocks noGrp="1"/>
          </p:cNvSpPr>
          <p:nvPr>
            <p:ph idx="1"/>
          </p:nvPr>
        </p:nvSpPr>
        <p:spPr/>
        <p:txBody>
          <a:bodyPr>
            <a:normAutofit lnSpcReduction="10000"/>
          </a:bodyPr>
          <a:lstStyle/>
          <a:p>
            <a:r>
              <a:rPr lang="en-US" sz="3600" dirty="0">
                <a:latin typeface="Times New Roman" panose="02020603050405020304" pitchFamily="18" charset="0"/>
                <a:cs typeface="Times New Roman" panose="02020603050405020304" pitchFamily="18" charset="0"/>
              </a:rPr>
              <a:t>Pain relievers, ice or splinting with an elastic bandage to support and reduce swelling</a:t>
            </a:r>
          </a:p>
          <a:p>
            <a:r>
              <a:rPr lang="en-US" sz="3600" dirty="0">
                <a:latin typeface="Times New Roman" panose="02020603050405020304" pitchFamily="18" charset="0"/>
                <a:cs typeface="Times New Roman" panose="02020603050405020304" pitchFamily="18" charset="0"/>
              </a:rPr>
              <a:t>Rest the strained muscle</a:t>
            </a:r>
          </a:p>
          <a:p>
            <a:r>
              <a:rPr lang="en-US" sz="3600" dirty="0">
                <a:latin typeface="Times New Roman" panose="02020603050405020304" pitchFamily="18" charset="0"/>
                <a:cs typeface="Times New Roman" panose="02020603050405020304" pitchFamily="18" charset="0"/>
              </a:rPr>
              <a:t>Apply ice</a:t>
            </a:r>
          </a:p>
          <a:p>
            <a:r>
              <a:rPr lang="en-US" sz="3600" dirty="0">
                <a:latin typeface="Times New Roman" panose="02020603050405020304" pitchFamily="18" charset="0"/>
                <a:cs typeface="Times New Roman" panose="02020603050405020304" pitchFamily="18" charset="0"/>
              </a:rPr>
              <a:t>NSAIDS (acetaminophen (Tylenol)</a:t>
            </a:r>
          </a:p>
          <a:p>
            <a:r>
              <a:rPr lang="en-US" sz="3600" dirty="0">
                <a:latin typeface="Times New Roman" panose="02020603050405020304" pitchFamily="18" charset="0"/>
                <a:cs typeface="Times New Roman" panose="02020603050405020304" pitchFamily="18" charset="0"/>
              </a:rPr>
              <a:t>Heat the muscle with a warm bath after pain decreases</a:t>
            </a:r>
          </a:p>
          <a:p>
            <a:r>
              <a:rPr lang="en-US" sz="3600" dirty="0">
                <a:latin typeface="Times New Roman" panose="02020603050405020304" pitchFamily="18" charset="0"/>
                <a:cs typeface="Times New Roman" panose="02020603050405020304" pitchFamily="18" charset="0"/>
              </a:rPr>
              <a:t>Stretching and light exercises to bring blood to the injured area</a:t>
            </a:r>
          </a:p>
        </p:txBody>
      </p:sp>
    </p:spTree>
    <p:extLst>
      <p:ext uri="{BB962C8B-B14F-4D97-AF65-F5344CB8AC3E}">
        <p14:creationId xmlns:p14="http://schemas.microsoft.com/office/powerpoint/2010/main" val="374312073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 of sprain</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Joint dislocation</a:t>
            </a:r>
          </a:p>
          <a:p>
            <a:r>
              <a:rPr lang="en-US" sz="3600" dirty="0">
                <a:latin typeface="Times New Roman" panose="02020603050405020304" pitchFamily="18" charset="0"/>
                <a:cs typeface="Times New Roman" panose="02020603050405020304" pitchFamily="18" charset="0"/>
              </a:rPr>
              <a:t>Pain</a:t>
            </a:r>
          </a:p>
          <a:p>
            <a:r>
              <a:rPr lang="en-US" sz="3600" dirty="0">
                <a:latin typeface="Times New Roman" panose="02020603050405020304" pitchFamily="18" charset="0"/>
                <a:cs typeface="Times New Roman" panose="02020603050405020304" pitchFamily="18" charset="0"/>
              </a:rPr>
              <a:t>Recurring swelling</a:t>
            </a:r>
          </a:p>
          <a:p>
            <a:r>
              <a:rPr lang="en-US" sz="3600" dirty="0">
                <a:latin typeface="Times New Roman" panose="02020603050405020304" pitchFamily="18" charset="0"/>
                <a:cs typeface="Times New Roman" panose="02020603050405020304" pitchFamily="18" charset="0"/>
              </a:rPr>
              <a:t>Ruptured muscle</a:t>
            </a:r>
          </a:p>
          <a:p>
            <a:r>
              <a:rPr lang="en-US" sz="3600" dirty="0">
                <a:latin typeface="Times New Roman" panose="02020603050405020304" pitchFamily="18" charset="0"/>
                <a:cs typeface="Times New Roman" panose="02020603050405020304" pitchFamily="18" charset="0"/>
              </a:rPr>
              <a:t>Cartilage injuries</a:t>
            </a:r>
          </a:p>
        </p:txBody>
      </p:sp>
    </p:spTree>
    <p:extLst>
      <p:ext uri="{BB962C8B-B14F-4D97-AF65-F5344CB8AC3E}">
        <p14:creationId xmlns:p14="http://schemas.microsoft.com/office/powerpoint/2010/main" val="137792014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Subluxation</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An incomplete or partial dislocation or abnormal spacing of vertebrae or intervertebral units or organ</a:t>
            </a:r>
          </a:p>
          <a:p>
            <a:pPr marL="0" indent="0">
              <a:buNone/>
            </a:pPr>
            <a:r>
              <a:rPr lang="en-US" sz="3600" b="1" dirty="0">
                <a:latin typeface="Times New Roman" panose="02020603050405020304" pitchFamily="18" charset="0"/>
                <a:cs typeface="Times New Roman" panose="02020603050405020304" pitchFamily="18" charset="0"/>
              </a:rPr>
              <a:t>Causes</a:t>
            </a:r>
          </a:p>
          <a:p>
            <a:r>
              <a:rPr lang="en-US" sz="3600" dirty="0">
                <a:latin typeface="Times New Roman" panose="02020603050405020304" pitchFamily="18" charset="0"/>
                <a:cs typeface="Times New Roman" panose="02020603050405020304" pitchFamily="18" charset="0"/>
              </a:rPr>
              <a:t>Accidents</a:t>
            </a:r>
          </a:p>
          <a:p>
            <a:r>
              <a:rPr lang="en-US" sz="3600" dirty="0">
                <a:latin typeface="Times New Roman" panose="02020603050405020304" pitchFamily="18" charset="0"/>
                <a:cs typeface="Times New Roman" panose="02020603050405020304" pitchFamily="18" charset="0"/>
              </a:rPr>
              <a:t>Bad posture</a:t>
            </a:r>
          </a:p>
          <a:p>
            <a:r>
              <a:rPr lang="en-US" sz="3600" dirty="0">
                <a:latin typeface="Times New Roman" panose="02020603050405020304" pitchFamily="18" charset="0"/>
                <a:cs typeface="Times New Roman" panose="02020603050405020304" pitchFamily="18" charset="0"/>
              </a:rPr>
              <a:t>Sitting for long hours</a:t>
            </a:r>
          </a:p>
          <a:p>
            <a:r>
              <a:rPr lang="en-US" sz="3600" dirty="0">
                <a:latin typeface="Times New Roman" panose="02020603050405020304" pitchFamily="18" charset="0"/>
                <a:cs typeface="Times New Roman" panose="02020603050405020304" pitchFamily="18" charset="0"/>
              </a:rPr>
              <a:t>Alcohol or drug use</a:t>
            </a:r>
          </a:p>
          <a:p>
            <a:r>
              <a:rPr lang="en-US" sz="3600" dirty="0">
                <a:latin typeface="Times New Roman" panose="02020603050405020304" pitchFamily="18" charset="0"/>
                <a:cs typeface="Times New Roman" panose="02020603050405020304" pitchFamily="18" charset="0"/>
              </a:rPr>
              <a:t>Improper lifting and emotional stress</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11004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Signs/symptoms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Dizziness or balance problems</a:t>
            </a:r>
          </a:p>
          <a:p>
            <a:r>
              <a:rPr lang="en-US" sz="3600" dirty="0">
                <a:latin typeface="Times New Roman" panose="02020603050405020304" pitchFamily="18" charset="0"/>
                <a:cs typeface="Times New Roman" panose="02020603050405020304" pitchFamily="18" charset="0"/>
              </a:rPr>
              <a:t>Reduced range of motion or spinal mobility</a:t>
            </a:r>
          </a:p>
          <a:p>
            <a:r>
              <a:rPr lang="en-US" sz="3600" dirty="0">
                <a:latin typeface="Times New Roman" panose="02020603050405020304" pitchFamily="18" charset="0"/>
                <a:cs typeface="Times New Roman" panose="02020603050405020304" pitchFamily="18" charset="0"/>
              </a:rPr>
              <a:t>Spinal muscle tightness/weakness or spasms</a:t>
            </a:r>
          </a:p>
          <a:p>
            <a:r>
              <a:rPr lang="en-US" sz="3600" dirty="0">
                <a:latin typeface="Times New Roman" panose="02020603050405020304" pitchFamily="18" charset="0"/>
                <a:cs typeface="Times New Roman" panose="02020603050405020304" pitchFamily="18" charset="0"/>
              </a:rPr>
              <a:t>Pain/numbness or tingling sensation in extremities</a:t>
            </a:r>
          </a:p>
          <a:p>
            <a:r>
              <a:rPr lang="en-US" sz="3600" dirty="0">
                <a:latin typeface="Times New Roman" panose="02020603050405020304" pitchFamily="18" charset="0"/>
                <a:cs typeface="Times New Roman" panose="02020603050405020304" pitchFamily="18" charset="0"/>
              </a:rPr>
              <a:t>Joint pain/soreness or tenderness</a:t>
            </a:r>
          </a:p>
        </p:txBody>
      </p:sp>
    </p:spTree>
    <p:extLst>
      <p:ext uri="{BB962C8B-B14F-4D97-AF65-F5344CB8AC3E}">
        <p14:creationId xmlns:p14="http://schemas.microsoft.com/office/powerpoint/2010/main" val="369723337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Treatment</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Closed reduction by maneuvers to relocate joint to position</a:t>
            </a:r>
          </a:p>
          <a:p>
            <a:r>
              <a:rPr lang="en-US" sz="3600" dirty="0">
                <a:latin typeface="Times New Roman" panose="02020603050405020304" pitchFamily="18" charset="0"/>
                <a:cs typeface="Times New Roman" panose="02020603050405020304" pitchFamily="18" charset="0"/>
              </a:rPr>
              <a:t>Surgery when there is a recurrent dislocation</a:t>
            </a:r>
          </a:p>
          <a:p>
            <a:r>
              <a:rPr lang="en-US" sz="3600" dirty="0">
                <a:latin typeface="Times New Roman" panose="02020603050405020304" pitchFamily="18" charset="0"/>
                <a:cs typeface="Times New Roman" panose="02020603050405020304" pitchFamily="18" charset="0"/>
              </a:rPr>
              <a:t>Use of braces/splints</a:t>
            </a:r>
          </a:p>
          <a:p>
            <a:r>
              <a:rPr lang="en-US" sz="3600" dirty="0">
                <a:latin typeface="Times New Roman" panose="02020603050405020304" pitchFamily="18" charset="0"/>
                <a:cs typeface="Times New Roman" panose="02020603050405020304" pitchFamily="18" charset="0"/>
              </a:rPr>
              <a:t>Medications (NSAIDS)</a:t>
            </a:r>
          </a:p>
          <a:p>
            <a:r>
              <a:rPr lang="en-US" sz="3600" dirty="0">
                <a:latin typeface="Times New Roman" panose="02020603050405020304" pitchFamily="18" charset="0"/>
                <a:cs typeface="Times New Roman" panose="02020603050405020304" pitchFamily="18" charset="0"/>
              </a:rPr>
              <a:t>Rehabilitation</a:t>
            </a:r>
          </a:p>
        </p:txBody>
      </p:sp>
    </p:spTree>
    <p:extLst>
      <p:ext uri="{BB962C8B-B14F-4D97-AF65-F5344CB8AC3E}">
        <p14:creationId xmlns:p14="http://schemas.microsoft.com/office/powerpoint/2010/main" val="306124661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Damage to blood vessels and nerves</a:t>
            </a:r>
          </a:p>
          <a:p>
            <a:r>
              <a:rPr lang="en-US" sz="3600" dirty="0">
                <a:latin typeface="Times New Roman" panose="02020603050405020304" pitchFamily="18" charset="0"/>
                <a:cs typeface="Times New Roman" panose="02020603050405020304" pitchFamily="18" charset="0"/>
              </a:rPr>
              <a:t>Ligament /muscle tears</a:t>
            </a:r>
          </a:p>
          <a:p>
            <a:r>
              <a:rPr lang="en-US" sz="3600" dirty="0">
                <a:latin typeface="Times New Roman" panose="02020603050405020304" pitchFamily="18" charset="0"/>
                <a:cs typeface="Times New Roman" panose="02020603050405020304" pitchFamily="18" charset="0"/>
              </a:rPr>
              <a:t>Loss of movement/flexibility</a:t>
            </a:r>
          </a:p>
        </p:txBody>
      </p:sp>
    </p:spTree>
    <p:extLst>
      <p:ext uri="{BB962C8B-B14F-4D97-AF65-F5344CB8AC3E}">
        <p14:creationId xmlns:p14="http://schemas.microsoft.com/office/powerpoint/2010/main" val="239332939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Ligament/tendon injuries</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These are injuries to the soft tissues that connect muscles/joints</a:t>
            </a:r>
          </a:p>
          <a:p>
            <a:pPr marL="0" indent="0">
              <a:buNone/>
            </a:pPr>
            <a:r>
              <a:rPr lang="en-US" sz="3600" b="1" dirty="0">
                <a:latin typeface="Times New Roman" panose="02020603050405020304" pitchFamily="18" charset="0"/>
                <a:cs typeface="Times New Roman" panose="02020603050405020304" pitchFamily="18" charset="0"/>
              </a:rPr>
              <a:t>Symptoms</a:t>
            </a:r>
          </a:p>
          <a:p>
            <a:r>
              <a:rPr lang="en-US" sz="3600" dirty="0">
                <a:latin typeface="Times New Roman" panose="02020603050405020304" pitchFamily="18" charset="0"/>
                <a:cs typeface="Times New Roman" panose="02020603050405020304" pitchFamily="18" charset="0"/>
              </a:rPr>
              <a:t>Pain</a:t>
            </a:r>
          </a:p>
          <a:p>
            <a:r>
              <a:rPr lang="en-US" sz="3600" dirty="0">
                <a:latin typeface="Times New Roman" panose="02020603050405020304" pitchFamily="18" charset="0"/>
                <a:cs typeface="Times New Roman" panose="02020603050405020304" pitchFamily="18" charset="0"/>
              </a:rPr>
              <a:t>Feeling of pop sound when tissue is torn</a:t>
            </a:r>
          </a:p>
          <a:p>
            <a:pPr marL="0" indent="0">
              <a:buNone/>
            </a:pPr>
            <a:r>
              <a:rPr lang="en-US" sz="3600" b="1" dirty="0">
                <a:latin typeface="Times New Roman" panose="02020603050405020304" pitchFamily="18" charset="0"/>
                <a:cs typeface="Times New Roman" panose="02020603050405020304" pitchFamily="18" charset="0"/>
              </a:rPr>
              <a:t>Treatment</a:t>
            </a:r>
          </a:p>
          <a:p>
            <a:r>
              <a:rPr lang="en-US" sz="3600" dirty="0">
                <a:latin typeface="Times New Roman" panose="02020603050405020304" pitchFamily="18" charset="0"/>
                <a:cs typeface="Times New Roman" panose="02020603050405020304" pitchFamily="18" charset="0"/>
              </a:rPr>
              <a:t>Brace/splint</a:t>
            </a:r>
          </a:p>
          <a:p>
            <a:r>
              <a:rPr lang="en-US" sz="3600" dirty="0">
                <a:latin typeface="Times New Roman" panose="02020603050405020304" pitchFamily="18" charset="0"/>
                <a:cs typeface="Times New Roman" panose="02020603050405020304" pitchFamily="18" charset="0"/>
              </a:rPr>
              <a:t>NSAIDS/or surgery in severe cases</a:t>
            </a:r>
          </a:p>
          <a:p>
            <a:endParaRPr lang="en-US" sz="3600"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82802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Causes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Twisting of a joint –traumatic injury</a:t>
            </a:r>
          </a:p>
          <a:p>
            <a:r>
              <a:rPr lang="en-US" sz="3600" dirty="0">
                <a:latin typeface="Times New Roman" panose="02020603050405020304" pitchFamily="18" charset="0"/>
                <a:cs typeface="Times New Roman" panose="02020603050405020304" pitchFamily="18" charset="0"/>
              </a:rPr>
              <a:t>Overuse activities</a:t>
            </a:r>
          </a:p>
        </p:txBody>
      </p:sp>
    </p:spTree>
    <p:extLst>
      <p:ext uri="{BB962C8B-B14F-4D97-AF65-F5344CB8AC3E}">
        <p14:creationId xmlns:p14="http://schemas.microsoft.com/office/powerpoint/2010/main" val="108625647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Neurovascular injuries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Is the damage to the major blood vessels supplying the brain, brainstem and upper spinal cord including the vertebral, basilar and carotid arteries</a:t>
            </a:r>
          </a:p>
          <a:p>
            <a:r>
              <a:rPr lang="en-US" sz="3600" dirty="0">
                <a:latin typeface="Times New Roman" panose="02020603050405020304" pitchFamily="18" charset="0"/>
                <a:cs typeface="Times New Roman" panose="02020603050405020304" pitchFamily="18" charset="0"/>
              </a:rPr>
              <a:t>These vessels are located both extra and intra cranially and injuries can occur in either or both of these locations</a:t>
            </a:r>
          </a:p>
        </p:txBody>
      </p:sp>
    </p:spTree>
    <p:extLst>
      <p:ext uri="{BB962C8B-B14F-4D97-AF65-F5344CB8AC3E}">
        <p14:creationId xmlns:p14="http://schemas.microsoft.com/office/powerpoint/2010/main" val="39892151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Causes</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Minor/severe blunt or penetrating trauma to the head and neck</a:t>
            </a:r>
          </a:p>
          <a:p>
            <a:pPr marL="0" indent="0">
              <a:buNone/>
            </a:pPr>
            <a:r>
              <a:rPr lang="en-US" sz="3600" b="1" dirty="0">
                <a:latin typeface="Times New Roman" panose="02020603050405020304" pitchFamily="18" charset="0"/>
                <a:cs typeface="Times New Roman" panose="02020603050405020304" pitchFamily="18" charset="0"/>
              </a:rPr>
              <a:t>Clinical features</a:t>
            </a:r>
          </a:p>
          <a:p>
            <a:r>
              <a:rPr lang="en-US" sz="3600" dirty="0">
                <a:latin typeface="Times New Roman" panose="02020603050405020304" pitchFamily="18" charset="0"/>
                <a:cs typeface="Times New Roman" panose="02020603050405020304" pitchFamily="18" charset="0"/>
              </a:rPr>
              <a:t>Decreased sensation</a:t>
            </a:r>
          </a:p>
          <a:p>
            <a:r>
              <a:rPr lang="en-US" sz="3600" dirty="0">
                <a:latin typeface="Times New Roman" panose="02020603050405020304" pitchFamily="18" charset="0"/>
                <a:cs typeface="Times New Roman" panose="02020603050405020304" pitchFamily="18" charset="0"/>
              </a:rPr>
              <a:t>Loss of sensation</a:t>
            </a:r>
          </a:p>
          <a:p>
            <a:r>
              <a:rPr lang="en-US" sz="3600" dirty="0">
                <a:latin typeface="Times New Roman" panose="02020603050405020304" pitchFamily="18" charset="0"/>
                <a:cs typeface="Times New Roman" panose="02020603050405020304" pitchFamily="18" charset="0"/>
              </a:rPr>
              <a:t>Dysesthesia</a:t>
            </a:r>
          </a:p>
          <a:p>
            <a:r>
              <a:rPr lang="en-US" sz="3600" dirty="0">
                <a:latin typeface="Times New Roman" panose="02020603050405020304" pitchFamily="18" charset="0"/>
                <a:cs typeface="Times New Roman" panose="02020603050405020304" pitchFamily="18" charset="0"/>
              </a:rPr>
              <a:t>Numbness</a:t>
            </a:r>
          </a:p>
          <a:p>
            <a:r>
              <a:rPr lang="en-US" sz="3600" dirty="0">
                <a:latin typeface="Times New Roman" panose="02020603050405020304" pitchFamily="18" charset="0"/>
                <a:cs typeface="Times New Roman" panose="02020603050405020304" pitchFamily="18" charset="0"/>
              </a:rPr>
              <a:t>Tingling or pins and needles</a:t>
            </a:r>
          </a:p>
        </p:txBody>
      </p:sp>
    </p:spTree>
    <p:extLst>
      <p:ext uri="{BB962C8B-B14F-4D97-AF65-F5344CB8AC3E}">
        <p14:creationId xmlns:p14="http://schemas.microsoft.com/office/powerpoint/2010/main" val="4071043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Clavicle fractures</a:t>
            </a:r>
          </a:p>
        </p:txBody>
      </p:sp>
      <p:sp>
        <p:nvSpPr>
          <p:cNvPr id="3" name="Content Placeholder 2"/>
          <p:cNvSpPr>
            <a:spLocks noGrp="1"/>
          </p:cNvSpPr>
          <p:nvPr>
            <p:ph idx="1"/>
          </p:nvPr>
        </p:nvSpPr>
        <p:spPr/>
        <p:txBody>
          <a:bodyPr>
            <a:normAutofit/>
          </a:bodyPr>
          <a:lstStyle/>
          <a:p>
            <a:r>
              <a:rPr lang="en-US" sz="3600" b="1" dirty="0">
                <a:latin typeface="Times New Roman" panose="02020603050405020304" pitchFamily="18" charset="0"/>
                <a:cs typeface="Times New Roman" panose="02020603050405020304" pitchFamily="18" charset="0"/>
              </a:rPr>
              <a:t>Incidence- </a:t>
            </a:r>
            <a:r>
              <a:rPr lang="en-US" sz="3600" dirty="0">
                <a:latin typeface="Times New Roman" panose="02020603050405020304" pitchFamily="18" charset="0"/>
                <a:cs typeface="Times New Roman" panose="02020603050405020304" pitchFamily="18" charset="0"/>
              </a:rPr>
              <a:t>make up 4% of all fractures</a:t>
            </a:r>
          </a:p>
          <a:p>
            <a:r>
              <a:rPr lang="en-US" sz="3600" b="1" dirty="0">
                <a:latin typeface="Times New Roman" panose="02020603050405020304" pitchFamily="18" charset="0"/>
                <a:cs typeface="Times New Roman" panose="02020603050405020304" pitchFamily="18" charset="0"/>
              </a:rPr>
              <a:t>Demographics- </a:t>
            </a:r>
            <a:r>
              <a:rPr lang="en-US" sz="3600" dirty="0">
                <a:latin typeface="Times New Roman" panose="02020603050405020304" pitchFamily="18" charset="0"/>
                <a:cs typeface="Times New Roman" panose="02020603050405020304" pitchFamily="18" charset="0"/>
              </a:rPr>
              <a:t>often seen in young active patients</a:t>
            </a:r>
          </a:p>
          <a:p>
            <a:r>
              <a:rPr lang="en-US" sz="3600" b="1" dirty="0">
                <a:latin typeface="Times New Roman" panose="02020603050405020304" pitchFamily="18" charset="0"/>
                <a:cs typeface="Times New Roman" panose="02020603050405020304" pitchFamily="18" charset="0"/>
              </a:rPr>
              <a:t>Associated injuries- </a:t>
            </a:r>
            <a:r>
              <a:rPr lang="en-US" sz="3600" dirty="0">
                <a:latin typeface="Times New Roman" panose="02020603050405020304" pitchFamily="18" charset="0"/>
                <a:cs typeface="Times New Roman" panose="02020603050405020304" pitchFamily="18" charset="0"/>
              </a:rPr>
              <a:t>ipsilateral scapula fracture and scapula thoracic dissociation, rib fracture, pneumothorax and neurovascular injury</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23437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Diagnosis</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Assessment of distal pulses, capillary refill, skin color and temperature</a:t>
            </a:r>
          </a:p>
          <a:p>
            <a:r>
              <a:rPr lang="en-US" sz="3600" dirty="0">
                <a:latin typeface="Times New Roman" panose="02020603050405020304" pitchFamily="18" charset="0"/>
                <a:cs typeface="Times New Roman" panose="02020603050405020304" pitchFamily="18" charset="0"/>
              </a:rPr>
              <a:t>CT scan for skull base fractures</a:t>
            </a:r>
          </a:p>
          <a:p>
            <a:pPr marL="0" indent="0">
              <a:buNone/>
            </a:pPr>
            <a:r>
              <a:rPr lang="en-US" sz="3600" b="1" dirty="0">
                <a:latin typeface="Times New Roman" panose="02020603050405020304" pitchFamily="18" charset="0"/>
                <a:cs typeface="Times New Roman" panose="02020603050405020304" pitchFamily="18" charset="0"/>
              </a:rPr>
              <a:t>Complications</a:t>
            </a:r>
          </a:p>
          <a:p>
            <a:r>
              <a:rPr lang="en-US" sz="3600" dirty="0">
                <a:latin typeface="Times New Roman" panose="02020603050405020304" pitchFamily="18" charset="0"/>
                <a:cs typeface="Times New Roman" panose="02020603050405020304" pitchFamily="18" charset="0"/>
              </a:rPr>
              <a:t>Ilia inguinal nerve compression</a:t>
            </a:r>
          </a:p>
          <a:p>
            <a:r>
              <a:rPr lang="en-US" sz="3600" dirty="0">
                <a:latin typeface="Times New Roman" panose="02020603050405020304" pitchFamily="18" charset="0"/>
                <a:cs typeface="Times New Roman" panose="02020603050405020304" pitchFamily="18" charset="0"/>
              </a:rPr>
              <a:t>Meralgia paresthesia</a:t>
            </a:r>
          </a:p>
          <a:p>
            <a:r>
              <a:rPr lang="en-US" sz="3600" dirty="0">
                <a:latin typeface="Times New Roman" panose="02020603050405020304" pitchFamily="18" charset="0"/>
                <a:cs typeface="Times New Roman" panose="02020603050405020304" pitchFamily="18" charset="0"/>
              </a:rPr>
              <a:t>Obturator nerve compression</a:t>
            </a:r>
          </a:p>
          <a:p>
            <a:r>
              <a:rPr lang="en-US" sz="3600" dirty="0">
                <a:latin typeface="Times New Roman" panose="02020603050405020304" pitchFamily="18" charset="0"/>
                <a:cs typeface="Times New Roman" panose="02020603050405020304" pitchFamily="18" charset="0"/>
              </a:rPr>
              <a:t>Sciatica and also piriformis syndrome</a:t>
            </a:r>
          </a:p>
          <a:p>
            <a:pPr marL="0" indent="0">
              <a:buNone/>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654284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Contusions</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A contusion is a bruise caused by a direct blow or an impact such as a fall</a:t>
            </a:r>
          </a:p>
          <a:p>
            <a:r>
              <a:rPr lang="en-US" sz="3600" dirty="0">
                <a:latin typeface="Times New Roman" panose="02020603050405020304" pitchFamily="18" charset="0"/>
                <a:cs typeface="Times New Roman" panose="02020603050405020304" pitchFamily="18" charset="0"/>
              </a:rPr>
              <a:t>Are common in sport injuries</a:t>
            </a:r>
          </a:p>
          <a:p>
            <a:r>
              <a:rPr lang="en-US" sz="3600" dirty="0">
                <a:latin typeface="Times New Roman" panose="02020603050405020304" pitchFamily="18" charset="0"/>
                <a:cs typeface="Times New Roman" panose="02020603050405020304" pitchFamily="18" charset="0"/>
              </a:rPr>
              <a:t>Happens when blood vessels get torn and leak under the skin or the surrounding area</a:t>
            </a:r>
          </a:p>
          <a:p>
            <a:r>
              <a:rPr lang="en-US" sz="3600" dirty="0">
                <a:latin typeface="Times New Roman" panose="02020603050405020304" pitchFamily="18" charset="0"/>
                <a:cs typeface="Times New Roman" panose="02020603050405020304" pitchFamily="18" charset="0"/>
              </a:rPr>
              <a:t>Is any collection of blood outside a blood vessel</a:t>
            </a:r>
          </a:p>
          <a:p>
            <a:pPr marL="0" indent="0">
              <a:buNone/>
            </a:pPr>
            <a:r>
              <a:rPr lang="en-US" sz="3600" b="1" dirty="0">
                <a:latin typeface="Times New Roman" panose="02020603050405020304" pitchFamily="18" charset="0"/>
                <a:cs typeface="Times New Roman" panose="02020603050405020304" pitchFamily="18" charset="0"/>
              </a:rPr>
              <a:t>Cause</a:t>
            </a:r>
          </a:p>
          <a:p>
            <a:r>
              <a:rPr lang="en-US" sz="3600" dirty="0">
                <a:latin typeface="Times New Roman" panose="02020603050405020304" pitchFamily="18" charset="0"/>
                <a:cs typeface="Times New Roman" panose="02020603050405020304" pitchFamily="18" charset="0"/>
              </a:rPr>
              <a:t>Trauma e.g. cut or blow to an area of the body</a:t>
            </a:r>
          </a:p>
        </p:txBody>
      </p:sp>
    </p:spTree>
    <p:extLst>
      <p:ext uri="{BB962C8B-B14F-4D97-AF65-F5344CB8AC3E}">
        <p14:creationId xmlns:p14="http://schemas.microsoft.com/office/powerpoint/2010/main" val="109863709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Signs/symptoms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Stiffness/swelling in bone contusions</a:t>
            </a:r>
          </a:p>
          <a:p>
            <a:r>
              <a:rPr lang="en-US" sz="3600" dirty="0">
                <a:latin typeface="Times New Roman" panose="02020603050405020304" pitchFamily="18" charset="0"/>
                <a:cs typeface="Times New Roman" panose="02020603050405020304" pitchFamily="18" charset="0"/>
              </a:rPr>
              <a:t>Tenderness</a:t>
            </a:r>
          </a:p>
          <a:p>
            <a:r>
              <a:rPr lang="en-US" sz="3600" dirty="0">
                <a:latin typeface="Times New Roman" panose="02020603050405020304" pitchFamily="18" charset="0"/>
                <a:cs typeface="Times New Roman" panose="02020603050405020304" pitchFamily="18" charset="0"/>
              </a:rPr>
              <a:t>Trouble bending</a:t>
            </a:r>
          </a:p>
          <a:p>
            <a:r>
              <a:rPr lang="en-US" sz="3600" dirty="0">
                <a:latin typeface="Times New Roman" panose="02020603050405020304" pitchFamily="18" charset="0"/>
                <a:cs typeface="Times New Roman" panose="02020603050405020304" pitchFamily="18" charset="0"/>
              </a:rPr>
              <a:t>Pain</a:t>
            </a:r>
          </a:p>
          <a:p>
            <a:pPr marL="0" indent="0">
              <a:buNone/>
            </a:pPr>
            <a:r>
              <a:rPr lang="en-US" sz="3600" b="1" dirty="0">
                <a:latin typeface="Times New Roman" panose="02020603050405020304" pitchFamily="18" charset="0"/>
                <a:cs typeface="Times New Roman" panose="02020603050405020304" pitchFamily="18" charset="0"/>
              </a:rPr>
              <a:t>Diagnosis</a:t>
            </a:r>
          </a:p>
          <a:p>
            <a:r>
              <a:rPr lang="en-US" sz="3600" dirty="0">
                <a:latin typeface="Times New Roman" panose="02020603050405020304" pitchFamily="18" charset="0"/>
                <a:cs typeface="Times New Roman" panose="02020603050405020304" pitchFamily="18" charset="0"/>
              </a:rPr>
              <a:t>MRI in bone contusions</a:t>
            </a:r>
          </a:p>
          <a:p>
            <a:endParaRPr lang="en-US" sz="3600"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27182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Damage to the internal organs</a:t>
            </a:r>
          </a:p>
          <a:p>
            <a:r>
              <a:rPr lang="en-US" sz="3600" dirty="0">
                <a:latin typeface="Times New Roman" panose="02020603050405020304" pitchFamily="18" charset="0"/>
                <a:cs typeface="Times New Roman" panose="02020603050405020304" pitchFamily="18" charset="0"/>
              </a:rPr>
              <a:t>Fractures</a:t>
            </a:r>
          </a:p>
          <a:p>
            <a:r>
              <a:rPr lang="en-US" sz="3600" dirty="0">
                <a:latin typeface="Times New Roman" panose="02020603050405020304" pitchFamily="18" charset="0"/>
                <a:cs typeface="Times New Roman" panose="02020603050405020304" pitchFamily="18" charset="0"/>
              </a:rPr>
              <a:t>Dislocations</a:t>
            </a:r>
          </a:p>
          <a:p>
            <a:r>
              <a:rPr lang="en-US" sz="3600" dirty="0">
                <a:latin typeface="Times New Roman" panose="02020603050405020304" pitchFamily="18" charset="0"/>
                <a:cs typeface="Times New Roman" panose="02020603050405020304" pitchFamily="18" charset="0"/>
              </a:rPr>
              <a:t>Torn muscles</a:t>
            </a:r>
          </a:p>
          <a:p>
            <a:r>
              <a:rPr lang="en-US" sz="3600" dirty="0">
                <a:latin typeface="Times New Roman" panose="02020603050405020304" pitchFamily="18" charset="0"/>
                <a:cs typeface="Times New Roman" panose="02020603050405020304" pitchFamily="18" charset="0"/>
              </a:rPr>
              <a:t>sprains</a:t>
            </a:r>
          </a:p>
        </p:txBody>
      </p:sp>
    </p:spTree>
    <p:extLst>
      <p:ext uri="{BB962C8B-B14F-4D97-AF65-F5344CB8AC3E}">
        <p14:creationId xmlns:p14="http://schemas.microsoft.com/office/powerpoint/2010/main" val="49746783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Lacerations</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A wound produced by tearing of soft body tissue</a:t>
            </a:r>
          </a:p>
          <a:p>
            <a:r>
              <a:rPr lang="en-US" sz="3600" dirty="0">
                <a:latin typeface="Times New Roman" panose="02020603050405020304" pitchFamily="18" charset="0"/>
                <a:cs typeface="Times New Roman" panose="02020603050405020304" pitchFamily="18" charset="0"/>
              </a:rPr>
              <a:t>A laceration wound is often contaminated with bacteria and debris from the object caused by a cut</a:t>
            </a:r>
          </a:p>
          <a:p>
            <a:pPr marL="0" indent="0">
              <a:buNone/>
            </a:pPr>
            <a:r>
              <a:rPr lang="en-US" sz="3600" b="1" dirty="0">
                <a:latin typeface="Times New Roman" panose="02020603050405020304" pitchFamily="18" charset="0"/>
                <a:cs typeface="Times New Roman" panose="02020603050405020304" pitchFamily="18" charset="0"/>
              </a:rPr>
              <a:t>Cause</a:t>
            </a:r>
          </a:p>
          <a:p>
            <a:r>
              <a:rPr lang="en-US" sz="3600" dirty="0">
                <a:latin typeface="Times New Roman" panose="02020603050405020304" pitchFamily="18" charset="0"/>
                <a:cs typeface="Times New Roman" panose="02020603050405020304" pitchFamily="18" charset="0"/>
              </a:rPr>
              <a:t>Cut by sharp objects</a:t>
            </a:r>
          </a:p>
          <a:p>
            <a:pPr marL="0" indent="0">
              <a:buNone/>
            </a:pPr>
            <a:r>
              <a:rPr lang="en-US" sz="3600" b="1" dirty="0">
                <a:latin typeface="Times New Roman" panose="02020603050405020304" pitchFamily="18" charset="0"/>
                <a:cs typeface="Times New Roman" panose="02020603050405020304" pitchFamily="18" charset="0"/>
              </a:rPr>
              <a:t>Symptoms</a:t>
            </a:r>
          </a:p>
          <a:p>
            <a:r>
              <a:rPr lang="en-US" sz="3600" dirty="0">
                <a:latin typeface="Times New Roman" panose="02020603050405020304" pitchFamily="18" charset="0"/>
                <a:cs typeface="Times New Roman" panose="02020603050405020304" pitchFamily="18" charset="0"/>
              </a:rPr>
              <a:t>Bruising</a:t>
            </a:r>
          </a:p>
          <a:p>
            <a:r>
              <a:rPr lang="en-US" sz="3600" dirty="0">
                <a:latin typeface="Times New Roman" panose="02020603050405020304" pitchFamily="18" charset="0"/>
                <a:cs typeface="Times New Roman" panose="02020603050405020304" pitchFamily="18" charset="0"/>
              </a:rPr>
              <a:t>Bleeding</a:t>
            </a:r>
          </a:p>
          <a:p>
            <a:pPr marL="0" indent="0">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6132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Swelling</a:t>
            </a:r>
          </a:p>
          <a:p>
            <a:r>
              <a:rPr lang="en-US" sz="3600" dirty="0">
                <a:latin typeface="Times New Roman" panose="02020603050405020304" pitchFamily="18" charset="0"/>
                <a:cs typeface="Times New Roman" panose="02020603050405020304" pitchFamily="18" charset="0"/>
              </a:rPr>
              <a:t>Skin discoloration</a:t>
            </a:r>
          </a:p>
          <a:p>
            <a:r>
              <a:rPr lang="en-US" sz="3600" dirty="0">
                <a:latin typeface="Times New Roman" panose="02020603050405020304" pitchFamily="18" charset="0"/>
                <a:cs typeface="Times New Roman" panose="02020603050405020304" pitchFamily="18" charset="0"/>
              </a:rPr>
              <a:t>pain</a:t>
            </a:r>
          </a:p>
        </p:txBody>
      </p:sp>
    </p:spTree>
    <p:extLst>
      <p:ext uri="{BB962C8B-B14F-4D97-AF65-F5344CB8AC3E}">
        <p14:creationId xmlns:p14="http://schemas.microsoft.com/office/powerpoint/2010/main" val="52602532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Treatment</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Application of antibiotic ointment and cover wound with a sterile bandage</a:t>
            </a:r>
          </a:p>
          <a:p>
            <a:r>
              <a:rPr lang="en-US" sz="3600" dirty="0">
                <a:latin typeface="Times New Roman" panose="02020603050405020304" pitchFamily="18" charset="0"/>
                <a:cs typeface="Times New Roman" panose="02020603050405020304" pitchFamily="18" charset="0"/>
              </a:rPr>
              <a:t>Daily cleaning of wound with soap/water</a:t>
            </a:r>
          </a:p>
          <a:p>
            <a:pPr marL="0" indent="0">
              <a:buNone/>
            </a:pPr>
            <a:r>
              <a:rPr lang="en-US" sz="3600" b="1" dirty="0">
                <a:latin typeface="Times New Roman" panose="02020603050405020304" pitchFamily="18" charset="0"/>
                <a:cs typeface="Times New Roman" panose="02020603050405020304" pitchFamily="18" charset="0"/>
              </a:rPr>
              <a:t>Complication</a:t>
            </a:r>
          </a:p>
          <a:p>
            <a:r>
              <a:rPr lang="en-US" sz="3600" dirty="0">
                <a:latin typeface="Times New Roman" panose="02020603050405020304" pitchFamily="18" charset="0"/>
                <a:cs typeface="Times New Roman" panose="02020603050405020304" pitchFamily="18" charset="0"/>
              </a:rPr>
              <a:t>Infection</a:t>
            </a:r>
          </a:p>
          <a:p>
            <a:r>
              <a:rPr lang="en-US" sz="3600" dirty="0">
                <a:latin typeface="Times New Roman" panose="02020603050405020304" pitchFamily="18" charset="0"/>
                <a:cs typeface="Times New Roman" panose="02020603050405020304" pitchFamily="18" charset="0"/>
              </a:rPr>
              <a:t>bleeding</a:t>
            </a:r>
          </a:p>
        </p:txBody>
      </p:sp>
    </p:spTree>
    <p:extLst>
      <p:ext uri="{BB962C8B-B14F-4D97-AF65-F5344CB8AC3E}">
        <p14:creationId xmlns:p14="http://schemas.microsoft.com/office/powerpoint/2010/main" val="411454455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Muscle tears</a:t>
            </a:r>
          </a:p>
        </p:txBody>
      </p:sp>
      <p:sp>
        <p:nvSpPr>
          <p:cNvPr id="3" name="Content Placeholder 2"/>
          <p:cNvSpPr>
            <a:spLocks noGrp="1"/>
          </p:cNvSpPr>
          <p:nvPr>
            <p:ph idx="1"/>
          </p:nvPr>
        </p:nvSpPr>
        <p:spPr>
          <a:xfrm>
            <a:off x="838200" y="1825624"/>
            <a:ext cx="10515600" cy="5032375"/>
          </a:xfrm>
        </p:spPr>
        <p:txBody>
          <a:bodyPr>
            <a:normAutofit fontScale="92500" lnSpcReduction="20000"/>
          </a:bodyPr>
          <a:lstStyle/>
          <a:p>
            <a:r>
              <a:rPr lang="en-US" sz="3600" dirty="0">
                <a:latin typeface="Times New Roman" panose="02020603050405020304" pitchFamily="18" charset="0"/>
                <a:cs typeface="Times New Roman" panose="02020603050405020304" pitchFamily="18" charset="0"/>
              </a:rPr>
              <a:t>A muscle tear is stretching and tearing of muscle </a:t>
            </a:r>
            <a:r>
              <a:rPr lang="en-US" sz="3600" dirty="0" err="1">
                <a:latin typeface="Times New Roman" panose="02020603050405020304" pitchFamily="18" charset="0"/>
                <a:cs typeface="Times New Roman" panose="02020603050405020304" pitchFamily="18" charset="0"/>
              </a:rPr>
              <a:t>fibres</a:t>
            </a:r>
            <a:endParaRPr lang="en-US" sz="3600" dirty="0">
              <a:latin typeface="Times New Roman" panose="02020603050405020304" pitchFamily="18" charset="0"/>
              <a:cs typeface="Times New Roman" panose="02020603050405020304" pitchFamily="18" charset="0"/>
            </a:endParaRPr>
          </a:p>
          <a:p>
            <a:pPr marL="0" indent="0">
              <a:buNone/>
            </a:pPr>
            <a:r>
              <a:rPr lang="en-US" sz="3600" b="1" dirty="0">
                <a:latin typeface="Times New Roman" panose="02020603050405020304" pitchFamily="18" charset="0"/>
                <a:cs typeface="Times New Roman" panose="02020603050405020304" pitchFamily="18" charset="0"/>
              </a:rPr>
              <a:t>Cause</a:t>
            </a:r>
          </a:p>
          <a:p>
            <a:r>
              <a:rPr lang="en-US" sz="3600" dirty="0">
                <a:latin typeface="Times New Roman" panose="02020603050405020304" pitchFamily="18" charset="0"/>
                <a:cs typeface="Times New Roman" panose="02020603050405020304" pitchFamily="18" charset="0"/>
              </a:rPr>
              <a:t>Fatigue</a:t>
            </a:r>
          </a:p>
          <a:p>
            <a:r>
              <a:rPr lang="en-US" sz="3600" dirty="0">
                <a:latin typeface="Times New Roman" panose="02020603050405020304" pitchFamily="18" charset="0"/>
                <a:cs typeface="Times New Roman" panose="02020603050405020304" pitchFamily="18" charset="0"/>
              </a:rPr>
              <a:t>Overuse</a:t>
            </a:r>
          </a:p>
          <a:p>
            <a:pPr marL="0" indent="0">
              <a:buNone/>
            </a:pPr>
            <a:r>
              <a:rPr lang="en-US" sz="3600" b="1" dirty="0">
                <a:latin typeface="Times New Roman" panose="02020603050405020304" pitchFamily="18" charset="0"/>
                <a:cs typeface="Times New Roman" panose="02020603050405020304" pitchFamily="18" charset="0"/>
              </a:rPr>
              <a:t>Commonly affected muscles</a:t>
            </a:r>
          </a:p>
          <a:p>
            <a:r>
              <a:rPr lang="en-US" sz="3600" dirty="0">
                <a:latin typeface="Times New Roman" panose="02020603050405020304" pitchFamily="18" charset="0"/>
                <a:cs typeface="Times New Roman" panose="02020603050405020304" pitchFamily="18" charset="0"/>
              </a:rPr>
              <a:t>Lower back muscles</a:t>
            </a:r>
          </a:p>
          <a:p>
            <a:r>
              <a:rPr lang="en-US" sz="3600" dirty="0">
                <a:latin typeface="Times New Roman" panose="02020603050405020304" pitchFamily="18" charset="0"/>
                <a:cs typeface="Times New Roman" panose="02020603050405020304" pitchFamily="18" charset="0"/>
              </a:rPr>
              <a:t>Neck muscles</a:t>
            </a:r>
          </a:p>
          <a:p>
            <a:r>
              <a:rPr lang="en-US" sz="3600" dirty="0">
                <a:latin typeface="Times New Roman" panose="02020603050405020304" pitchFamily="18" charset="0"/>
                <a:cs typeface="Times New Roman" panose="02020603050405020304" pitchFamily="18" charset="0"/>
              </a:rPr>
              <a:t>Shoulder muscles</a:t>
            </a:r>
          </a:p>
          <a:p>
            <a:r>
              <a:rPr lang="en-US" sz="3600" dirty="0">
                <a:latin typeface="Times New Roman" panose="02020603050405020304" pitchFamily="18" charset="0"/>
                <a:cs typeface="Times New Roman" panose="02020603050405020304" pitchFamily="18" charset="0"/>
              </a:rPr>
              <a:t>hamstring</a:t>
            </a:r>
          </a:p>
          <a:p>
            <a:pPr marL="0" indent="0">
              <a:buNone/>
            </a:pPr>
            <a:r>
              <a:rPr lang="en-US" sz="3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538073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Signs of muscle tear</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Pain</a:t>
            </a:r>
          </a:p>
          <a:p>
            <a:r>
              <a:rPr lang="en-US" sz="3600" dirty="0">
                <a:latin typeface="Times New Roman" panose="02020603050405020304" pitchFamily="18" charset="0"/>
                <a:cs typeface="Times New Roman" panose="02020603050405020304" pitchFamily="18" charset="0"/>
              </a:rPr>
              <a:t>Swelling</a:t>
            </a:r>
          </a:p>
          <a:p>
            <a:r>
              <a:rPr lang="en-US" sz="3600" dirty="0">
                <a:latin typeface="Times New Roman" panose="02020603050405020304" pitchFamily="18" charset="0"/>
                <a:cs typeface="Times New Roman" panose="02020603050405020304" pitchFamily="18" charset="0"/>
              </a:rPr>
              <a:t>Muscle spasms</a:t>
            </a:r>
          </a:p>
          <a:p>
            <a:r>
              <a:rPr lang="en-US" sz="3600" dirty="0">
                <a:latin typeface="Times New Roman" panose="02020603050405020304" pitchFamily="18" charset="0"/>
                <a:cs typeface="Times New Roman" panose="02020603050405020304" pitchFamily="18" charset="0"/>
              </a:rPr>
              <a:t>Limited range of motion</a:t>
            </a:r>
          </a:p>
          <a:p>
            <a:r>
              <a:rPr lang="en-US" sz="3600" dirty="0">
                <a:latin typeface="Times New Roman" panose="02020603050405020304" pitchFamily="18" charset="0"/>
                <a:cs typeface="Times New Roman" panose="02020603050405020304" pitchFamily="18" charset="0"/>
              </a:rPr>
              <a:t>Redness</a:t>
            </a:r>
          </a:p>
          <a:p>
            <a:r>
              <a:rPr lang="en-US" sz="3600" dirty="0">
                <a:latin typeface="Times New Roman" panose="02020603050405020304" pitchFamily="18" charset="0"/>
                <a:cs typeface="Times New Roman" panose="02020603050405020304" pitchFamily="18" charset="0"/>
              </a:rPr>
              <a:t>bruising</a:t>
            </a:r>
          </a:p>
        </p:txBody>
      </p:sp>
    </p:spTree>
    <p:extLst>
      <p:ext uri="{BB962C8B-B14F-4D97-AF65-F5344CB8AC3E}">
        <p14:creationId xmlns:p14="http://schemas.microsoft.com/office/powerpoint/2010/main" val="131694024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Diagnosis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Physical examination and ask patient patients history</a:t>
            </a:r>
          </a:p>
          <a:p>
            <a:r>
              <a:rPr lang="en-US" sz="3600" dirty="0">
                <a:latin typeface="Times New Roman" panose="02020603050405020304" pitchFamily="18" charset="0"/>
                <a:cs typeface="Times New Roman" panose="02020603050405020304" pitchFamily="18" charset="0"/>
              </a:rPr>
              <a:t>X rays</a:t>
            </a:r>
          </a:p>
          <a:p>
            <a:pPr marL="0" indent="0">
              <a:buNone/>
            </a:pPr>
            <a:r>
              <a:rPr lang="en-US" sz="3600" b="1" dirty="0">
                <a:latin typeface="Times New Roman" panose="02020603050405020304" pitchFamily="18" charset="0"/>
                <a:cs typeface="Times New Roman" panose="02020603050405020304" pitchFamily="18" charset="0"/>
              </a:rPr>
              <a:t>Treatment</a:t>
            </a:r>
          </a:p>
          <a:p>
            <a:r>
              <a:rPr lang="en-US" sz="3600" dirty="0">
                <a:latin typeface="Times New Roman" panose="02020603050405020304" pitchFamily="18" charset="0"/>
                <a:cs typeface="Times New Roman" panose="02020603050405020304" pitchFamily="18" charset="0"/>
              </a:rPr>
              <a:t>Pain relievers</a:t>
            </a:r>
          </a:p>
          <a:p>
            <a:r>
              <a:rPr lang="en-US" sz="3600" dirty="0">
                <a:latin typeface="Times New Roman" panose="02020603050405020304" pitchFamily="18" charset="0"/>
                <a:cs typeface="Times New Roman" panose="02020603050405020304" pitchFamily="18" charset="0"/>
              </a:rPr>
              <a:t>Ice</a:t>
            </a:r>
          </a:p>
          <a:p>
            <a:r>
              <a:rPr lang="en-US" sz="3600" dirty="0">
                <a:latin typeface="Times New Roman" panose="02020603050405020304" pitchFamily="18" charset="0"/>
                <a:cs typeface="Times New Roman" panose="02020603050405020304" pitchFamily="18" charset="0"/>
              </a:rPr>
              <a:t>splinting</a:t>
            </a:r>
          </a:p>
        </p:txBody>
      </p:sp>
    </p:spTree>
    <p:extLst>
      <p:ext uri="{BB962C8B-B14F-4D97-AF65-F5344CB8AC3E}">
        <p14:creationId xmlns:p14="http://schemas.microsoft.com/office/powerpoint/2010/main" val="2429333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Learning outcomes,</a:t>
            </a:r>
          </a:p>
        </p:txBody>
      </p:sp>
      <p:sp>
        <p:nvSpPr>
          <p:cNvPr id="3" name="Content Placeholder 2"/>
          <p:cNvSpPr>
            <a:spLocks noGrp="1"/>
          </p:cNvSpPr>
          <p:nvPr>
            <p:ph idx="1"/>
          </p:nvPr>
        </p:nvSpPr>
        <p:spPr/>
        <p:txBody>
          <a:bodyPr>
            <a:normAutofit fontScale="92500" lnSpcReduction="10000"/>
          </a:bodyPr>
          <a:lstStyle/>
          <a:p>
            <a:pPr marL="0" indent="0">
              <a:lnSpc>
                <a:spcPct val="150000"/>
              </a:lnSpc>
              <a:buNone/>
            </a:pPr>
            <a:r>
              <a:rPr lang="en-US" sz="3600" dirty="0">
                <a:latin typeface="Times New Roman" panose="02020603050405020304" pitchFamily="18" charset="0"/>
                <a:cs typeface="Times New Roman" panose="02020603050405020304" pitchFamily="18" charset="0"/>
              </a:rPr>
              <a:t>By the end of this lesson you should be able to:</a:t>
            </a:r>
          </a:p>
          <a:p>
            <a:pPr>
              <a:lnSpc>
                <a:spcPct val="150000"/>
              </a:lnSpc>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Manage injuries of the upper limbs</a:t>
            </a:r>
          </a:p>
          <a:p>
            <a:pPr>
              <a:lnSpc>
                <a:spcPct val="150000"/>
              </a:lnSpc>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Manage injuries of the lower limbs</a:t>
            </a:r>
          </a:p>
          <a:p>
            <a:pPr>
              <a:lnSpc>
                <a:spcPct val="150000"/>
              </a:lnSpc>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Manage injuries of the head, chest and spine</a:t>
            </a:r>
          </a:p>
          <a:p>
            <a:pPr>
              <a:lnSpc>
                <a:spcPct val="150000"/>
              </a:lnSpc>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Manage joint and soft tissue injuries</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0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Mechanism of injury</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Direct blow to lateral aspect of shoulder</a:t>
            </a:r>
          </a:p>
          <a:p>
            <a:r>
              <a:rPr lang="en-US" sz="3600" dirty="0">
                <a:latin typeface="Times New Roman" panose="02020603050405020304" pitchFamily="18" charset="0"/>
                <a:cs typeface="Times New Roman" panose="02020603050405020304" pitchFamily="18" charset="0"/>
              </a:rPr>
              <a:t>Fall on an outstretched arm</a:t>
            </a:r>
          </a:p>
          <a:p>
            <a:r>
              <a:rPr lang="en-US" sz="3600" dirty="0">
                <a:latin typeface="Times New Roman" panose="02020603050405020304" pitchFamily="18" charset="0"/>
                <a:cs typeface="Times New Roman" panose="02020603050405020304" pitchFamily="18" charset="0"/>
              </a:rPr>
              <a:t>Direct trauma</a:t>
            </a:r>
          </a:p>
        </p:txBody>
      </p:sp>
    </p:spTree>
    <p:extLst>
      <p:ext uri="{BB962C8B-B14F-4D97-AF65-F5344CB8AC3E}">
        <p14:creationId xmlns:p14="http://schemas.microsoft.com/office/powerpoint/2010/main" val="226457206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Compartment syndrome</a:t>
            </a:r>
          </a:p>
          <a:p>
            <a:r>
              <a:rPr lang="en-US" sz="3600" dirty="0">
                <a:latin typeface="Times New Roman" panose="02020603050405020304" pitchFamily="18" charset="0"/>
                <a:cs typeface="Times New Roman" panose="02020603050405020304" pitchFamily="18" charset="0"/>
              </a:rPr>
              <a:t>Swelling</a:t>
            </a:r>
          </a:p>
          <a:p>
            <a:r>
              <a:rPr lang="en-US" sz="3600" dirty="0">
                <a:latin typeface="Times New Roman" panose="02020603050405020304" pitchFamily="18" charset="0"/>
                <a:cs typeface="Times New Roman" panose="02020603050405020304" pitchFamily="18" charset="0"/>
              </a:rPr>
              <a:t>Rupture of muscle in long immobilization</a:t>
            </a:r>
          </a:p>
        </p:txBody>
      </p:sp>
    </p:spTree>
    <p:extLst>
      <p:ext uri="{BB962C8B-B14F-4D97-AF65-F5344CB8AC3E}">
        <p14:creationId xmlns:p14="http://schemas.microsoft.com/office/powerpoint/2010/main" val="137760932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latin typeface="Times New Roman" panose="02020603050405020304" pitchFamily="18" charset="0"/>
                <a:cs typeface="Times New Roman" panose="02020603050405020304" pitchFamily="18" charset="0"/>
              </a:rPr>
              <a:t>                    END</a:t>
            </a:r>
          </a:p>
        </p:txBody>
      </p:sp>
      <p:sp>
        <p:nvSpPr>
          <p:cNvPr id="3" name="Content Placeholder 2"/>
          <p:cNvSpPr>
            <a:spLocks noGrp="1"/>
          </p:cNvSpPr>
          <p:nvPr>
            <p:ph idx="1"/>
          </p:nvPr>
        </p:nvSpPr>
        <p:spPr>
          <a:xfrm>
            <a:off x="1907345" y="0"/>
            <a:ext cx="10515600" cy="435133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6000" b="1"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46057056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00911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Pathoanatomy</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In displaced fractures, the sternocleidomastoid muscle pulls the medial fragment posterior superiorly</a:t>
            </a:r>
          </a:p>
          <a:p>
            <a:r>
              <a:rPr lang="en-US" sz="3600" dirty="0">
                <a:latin typeface="Times New Roman" panose="02020603050405020304" pitchFamily="18" charset="0"/>
                <a:cs typeface="Times New Roman" panose="02020603050405020304" pitchFamily="18" charset="0"/>
              </a:rPr>
              <a:t>The pectoralis and weight of the arm pulls the lateral fragment inferior medially</a:t>
            </a:r>
          </a:p>
          <a:p>
            <a:r>
              <a:rPr lang="en-US" sz="3600" dirty="0">
                <a:latin typeface="Times New Roman" panose="02020603050405020304" pitchFamily="18" charset="0"/>
                <a:cs typeface="Times New Roman" panose="02020603050405020304" pitchFamily="18" charset="0"/>
              </a:rPr>
              <a:t>Open fractures button hole through the platysma </a:t>
            </a: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205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Clinical features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Physical deformity</a:t>
            </a:r>
          </a:p>
          <a:p>
            <a:r>
              <a:rPr lang="en-US" sz="3600" dirty="0">
                <a:latin typeface="Times New Roman" panose="02020603050405020304" pitchFamily="18" charset="0"/>
                <a:cs typeface="Times New Roman" panose="02020603050405020304" pitchFamily="18" charset="0"/>
              </a:rPr>
              <a:t>Shoulder pain- worse on movement</a:t>
            </a:r>
          </a:p>
          <a:p>
            <a:r>
              <a:rPr lang="en-US" sz="3600" dirty="0">
                <a:latin typeface="Times New Roman" panose="02020603050405020304" pitchFamily="18" charset="0"/>
                <a:cs typeface="Times New Roman" panose="02020603050405020304" pitchFamily="18" charset="0"/>
              </a:rPr>
              <a:t>Swelling</a:t>
            </a:r>
          </a:p>
          <a:p>
            <a:r>
              <a:rPr lang="en-US" sz="3600" dirty="0">
                <a:latin typeface="Times New Roman" panose="02020603050405020304" pitchFamily="18" charset="0"/>
                <a:cs typeface="Times New Roman" panose="02020603050405020304" pitchFamily="18" charset="0"/>
              </a:rPr>
              <a:t>Tenderness</a:t>
            </a:r>
          </a:p>
          <a:p>
            <a:r>
              <a:rPr lang="en-US" sz="3600" dirty="0">
                <a:latin typeface="Times New Roman" panose="02020603050405020304" pitchFamily="18" charset="0"/>
                <a:cs typeface="Times New Roman" panose="02020603050405020304" pitchFamily="18" charset="0"/>
              </a:rPr>
              <a:t>Bruising</a:t>
            </a:r>
          </a:p>
          <a:p>
            <a:r>
              <a:rPr lang="en-US" sz="3600" dirty="0">
                <a:latin typeface="Times New Roman" panose="02020603050405020304" pitchFamily="18" charset="0"/>
                <a:cs typeface="Times New Roman" panose="02020603050405020304" pitchFamily="18" charset="0"/>
              </a:rPr>
              <a:t>Gritty sensation felt over broken bones</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4507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Investigation</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X rays</a:t>
            </a:r>
          </a:p>
          <a:p>
            <a:r>
              <a:rPr lang="en-US" sz="3600">
                <a:latin typeface="Times New Roman" panose="02020603050405020304" pitchFamily="18" charset="0"/>
                <a:cs typeface="Times New Roman" panose="02020603050405020304" pitchFamily="18" charset="0"/>
              </a:rPr>
              <a:t>CT scan</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104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Treatment</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Arm sling immobilization with gentle range of motion exercises at 2-4 weeks and strengthening at 6-10 weeks. No attempt to reduction should be made</a:t>
            </a:r>
          </a:p>
          <a:p>
            <a:r>
              <a:rPr lang="en-US" sz="3600" dirty="0">
                <a:latin typeface="Times New Roman" panose="02020603050405020304" pitchFamily="18" charset="0"/>
                <a:cs typeface="Times New Roman" panose="02020603050405020304" pitchFamily="18" charset="0"/>
              </a:rPr>
              <a:t>Pain medications (NSAIDS)</a:t>
            </a:r>
          </a:p>
          <a:p>
            <a:r>
              <a:rPr lang="en-US" sz="3600" dirty="0">
                <a:latin typeface="Times New Roman" panose="02020603050405020304" pitchFamily="18" charset="0"/>
                <a:cs typeface="Times New Roman" panose="02020603050405020304" pitchFamily="18" charset="0"/>
              </a:rPr>
              <a:t>Surgery in cases when pieces of bone move far out of place to realign the collar bone </a:t>
            </a:r>
          </a:p>
        </p:txBody>
      </p:sp>
    </p:spTree>
    <p:extLst>
      <p:ext uri="{BB962C8B-B14F-4D97-AF65-F5344CB8AC3E}">
        <p14:creationId xmlns:p14="http://schemas.microsoft.com/office/powerpoint/2010/main" val="1045552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Complications</a:t>
            </a:r>
          </a:p>
        </p:txBody>
      </p:sp>
      <p:sp>
        <p:nvSpPr>
          <p:cNvPr id="3" name="Content Placeholder 2"/>
          <p:cNvSpPr>
            <a:spLocks noGrp="1"/>
          </p:cNvSpPr>
          <p:nvPr>
            <p:ph idx="1"/>
          </p:nvPr>
        </p:nvSpPr>
        <p:spPr>
          <a:xfrm>
            <a:off x="838200" y="1825624"/>
            <a:ext cx="10515600" cy="4914809"/>
          </a:xfrm>
        </p:spPr>
        <p:txBody>
          <a:bodyPr>
            <a:normAutofit lnSpcReduction="10000"/>
          </a:bodyPr>
          <a:lstStyle/>
          <a:p>
            <a:r>
              <a:rPr lang="en-US" sz="3600" dirty="0">
                <a:latin typeface="Times New Roman" panose="02020603050405020304" pitchFamily="18" charset="0"/>
                <a:cs typeface="Times New Roman" panose="02020603050405020304" pitchFamily="18" charset="0"/>
              </a:rPr>
              <a:t>Neurovascular injury</a:t>
            </a:r>
          </a:p>
          <a:p>
            <a:r>
              <a:rPr lang="en-US" sz="3600" dirty="0">
                <a:latin typeface="Times New Roman" panose="02020603050405020304" pitchFamily="18" charset="0"/>
                <a:cs typeface="Times New Roman" panose="02020603050405020304" pitchFamily="18" charset="0"/>
              </a:rPr>
              <a:t>Pneumothorax</a:t>
            </a:r>
          </a:p>
          <a:p>
            <a:r>
              <a:rPr lang="en-US" sz="3600" dirty="0">
                <a:latin typeface="Times New Roman" panose="02020603050405020304" pitchFamily="18" charset="0"/>
                <a:cs typeface="Times New Roman" panose="02020603050405020304" pitchFamily="18" charset="0"/>
              </a:rPr>
              <a:t>Mal union</a:t>
            </a:r>
          </a:p>
          <a:p>
            <a:r>
              <a:rPr lang="en-US" sz="3600" dirty="0">
                <a:latin typeface="Times New Roman" panose="02020603050405020304" pitchFamily="18" charset="0"/>
                <a:cs typeface="Times New Roman" panose="02020603050405020304" pitchFamily="18" charset="0"/>
              </a:rPr>
              <a:t>Nonunion</a:t>
            </a:r>
          </a:p>
          <a:p>
            <a:r>
              <a:rPr lang="en-US" sz="3600" dirty="0">
                <a:latin typeface="Times New Roman" panose="02020603050405020304" pitchFamily="18" charset="0"/>
                <a:cs typeface="Times New Roman" panose="02020603050405020304" pitchFamily="18" charset="0"/>
              </a:rPr>
              <a:t>Post traumatic arthritis</a:t>
            </a:r>
          </a:p>
          <a:p>
            <a:r>
              <a:rPr lang="en-US" sz="3600" dirty="0">
                <a:latin typeface="Times New Roman" panose="02020603050405020304" pitchFamily="18" charset="0"/>
                <a:cs typeface="Times New Roman" panose="02020603050405020304" pitchFamily="18" charset="0"/>
              </a:rPr>
              <a:t>Re fractures</a:t>
            </a:r>
          </a:p>
          <a:p>
            <a:r>
              <a:rPr lang="en-US" sz="3600" dirty="0">
                <a:latin typeface="Times New Roman" panose="02020603050405020304" pitchFamily="18" charset="0"/>
                <a:cs typeface="Times New Roman" panose="02020603050405020304" pitchFamily="18" charset="0"/>
              </a:rPr>
              <a:t>Scarring</a:t>
            </a:r>
          </a:p>
          <a:p>
            <a:r>
              <a:rPr lang="en-US" sz="3600" dirty="0">
                <a:latin typeface="Times New Roman" panose="02020603050405020304" pitchFamily="18" charset="0"/>
                <a:cs typeface="Times New Roman" panose="02020603050405020304" pitchFamily="18" charset="0"/>
              </a:rPr>
              <a:t>Hardware prominence</a:t>
            </a:r>
          </a:p>
        </p:txBody>
      </p:sp>
    </p:spTree>
    <p:extLst>
      <p:ext uri="{BB962C8B-B14F-4D97-AF65-F5344CB8AC3E}">
        <p14:creationId xmlns:p14="http://schemas.microsoft.com/office/powerpoint/2010/main" val="431650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Radius fractures</a:t>
            </a:r>
          </a:p>
        </p:txBody>
      </p:sp>
      <p:sp>
        <p:nvSpPr>
          <p:cNvPr id="3" name="Content Placeholder 2"/>
          <p:cNvSpPr>
            <a:spLocks noGrp="1"/>
          </p:cNvSpPr>
          <p:nvPr>
            <p:ph idx="1"/>
          </p:nvPr>
        </p:nvSpPr>
        <p:spPr>
          <a:xfrm>
            <a:off x="838200" y="1690688"/>
            <a:ext cx="10515600" cy="4351338"/>
          </a:xfrm>
        </p:spPr>
        <p:txBody>
          <a:bodyPr>
            <a:normAutofit/>
          </a:bodyPr>
          <a:lstStyle/>
          <a:p>
            <a:r>
              <a:rPr lang="en-US" sz="3600" b="1" dirty="0">
                <a:latin typeface="Times New Roman" panose="02020603050405020304" pitchFamily="18" charset="0"/>
                <a:cs typeface="Times New Roman" panose="02020603050405020304" pitchFamily="18" charset="0"/>
              </a:rPr>
              <a:t>Epidemiology- </a:t>
            </a:r>
            <a:r>
              <a:rPr lang="en-US" sz="3600" dirty="0">
                <a:latin typeface="Times New Roman" panose="02020603050405020304" pitchFamily="18" charset="0"/>
                <a:cs typeface="Times New Roman" panose="02020603050405020304" pitchFamily="18" charset="0"/>
              </a:rPr>
              <a:t>Occur in up to 20% of all elbow injuries</a:t>
            </a:r>
          </a:p>
          <a:p>
            <a:r>
              <a:rPr lang="en-US" sz="3600" b="1" dirty="0">
                <a:latin typeface="Times New Roman" panose="02020603050405020304" pitchFamily="18" charset="0"/>
                <a:cs typeface="Times New Roman" panose="02020603050405020304" pitchFamily="18" charset="0"/>
              </a:rPr>
              <a:t>Incidence- </a:t>
            </a:r>
            <a:r>
              <a:rPr lang="en-US" sz="3600" dirty="0">
                <a:latin typeface="Times New Roman" panose="02020603050405020304" pitchFamily="18" charset="0"/>
                <a:cs typeface="Times New Roman" panose="02020603050405020304" pitchFamily="18" charset="0"/>
              </a:rPr>
              <a:t>Most common elbow fractures</a:t>
            </a:r>
            <a:r>
              <a:rPr lang="en-US" sz="3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86491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Associated injuries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30% have associated soft tissue or skeletal injuries</a:t>
            </a:r>
          </a:p>
          <a:p>
            <a:r>
              <a:rPr lang="en-US" sz="3600" dirty="0">
                <a:latin typeface="Times New Roman" panose="02020603050405020304" pitchFamily="18" charset="0"/>
                <a:cs typeface="Times New Roman" panose="02020603050405020304" pitchFamily="18" charset="0"/>
              </a:rPr>
              <a:t>Distal radioulnar joint injury</a:t>
            </a:r>
          </a:p>
          <a:p>
            <a:r>
              <a:rPr lang="en-US" sz="3600" dirty="0">
                <a:latin typeface="Times New Roman" panose="02020603050405020304" pitchFamily="18" charset="0"/>
                <a:cs typeface="Times New Roman" panose="02020603050405020304" pitchFamily="18" charset="0"/>
              </a:rPr>
              <a:t>Interosseous membrane disruption</a:t>
            </a:r>
          </a:p>
          <a:p>
            <a:r>
              <a:rPr lang="en-US" sz="3600" dirty="0">
                <a:latin typeface="Times New Roman" panose="02020603050405020304" pitchFamily="18" charset="0"/>
                <a:cs typeface="Times New Roman" panose="02020603050405020304" pitchFamily="18" charset="0"/>
              </a:rPr>
              <a:t>Coronoid fractures</a:t>
            </a:r>
          </a:p>
          <a:p>
            <a:r>
              <a:rPr lang="en-US" sz="3600" dirty="0">
                <a:latin typeface="Times New Roman" panose="02020603050405020304" pitchFamily="18" charset="0"/>
                <a:cs typeface="Times New Roman" panose="02020603050405020304" pitchFamily="18" charset="0"/>
              </a:rPr>
              <a:t>Elbow dislocation</a:t>
            </a:r>
          </a:p>
          <a:p>
            <a:r>
              <a:rPr lang="en-US" sz="3600" dirty="0">
                <a:latin typeface="Times New Roman" panose="02020603050405020304" pitchFamily="18" charset="0"/>
                <a:cs typeface="Times New Roman" panose="02020603050405020304" pitchFamily="18" charset="0"/>
              </a:rPr>
              <a:t>Carpal fractures</a:t>
            </a:r>
          </a:p>
        </p:txBody>
      </p:sp>
    </p:spTree>
    <p:extLst>
      <p:ext uri="{BB962C8B-B14F-4D97-AF65-F5344CB8AC3E}">
        <p14:creationId xmlns:p14="http://schemas.microsoft.com/office/powerpoint/2010/main" val="4152415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Clinical features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Pain /tenderness along the lateral aspect of elbow</a:t>
            </a:r>
          </a:p>
          <a:p>
            <a:r>
              <a:rPr lang="en-US" sz="3600" dirty="0">
                <a:latin typeface="Times New Roman" panose="02020603050405020304" pitchFamily="18" charset="0"/>
                <a:cs typeface="Times New Roman" panose="02020603050405020304" pitchFamily="18" charset="0"/>
              </a:rPr>
              <a:t>Limited elbow/forearm motion particularly supination/pronation</a:t>
            </a:r>
          </a:p>
        </p:txBody>
      </p:sp>
    </p:spTree>
    <p:extLst>
      <p:ext uri="{BB962C8B-B14F-4D97-AF65-F5344CB8AC3E}">
        <p14:creationId xmlns:p14="http://schemas.microsoft.com/office/powerpoint/2010/main" val="263051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Physical examination</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Reduced range of motion</a:t>
            </a:r>
          </a:p>
          <a:p>
            <a:r>
              <a:rPr lang="en-US" sz="3600" dirty="0">
                <a:latin typeface="Times New Roman" panose="02020603050405020304" pitchFamily="18" charset="0"/>
                <a:cs typeface="Times New Roman" panose="02020603050405020304" pitchFamily="18" charset="0"/>
              </a:rPr>
              <a:t>Instability</a:t>
            </a:r>
          </a:p>
          <a:p>
            <a:r>
              <a:rPr lang="en-US" sz="3600" b="1" dirty="0">
                <a:latin typeface="Times New Roman" panose="02020603050405020304" pitchFamily="18" charset="0"/>
                <a:cs typeface="Times New Roman" panose="02020603050405020304" pitchFamily="18" charset="0"/>
              </a:rPr>
              <a:t>Imaging- </a:t>
            </a:r>
            <a:r>
              <a:rPr lang="en-US" sz="3600" dirty="0">
                <a:latin typeface="Times New Roman" panose="02020603050405020304" pitchFamily="18" charset="0"/>
                <a:cs typeface="Times New Roman" panose="02020603050405020304" pitchFamily="18" charset="0"/>
              </a:rPr>
              <a:t>X-ray AP/LAT, </a:t>
            </a:r>
            <a:r>
              <a:rPr lang="en-US" sz="3600" dirty="0" err="1">
                <a:latin typeface="Times New Roman" panose="02020603050405020304" pitchFamily="18" charset="0"/>
                <a:cs typeface="Times New Roman" panose="02020603050405020304" pitchFamily="18" charset="0"/>
              </a:rPr>
              <a:t>CTscan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2452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Definition</a:t>
            </a:r>
          </a:p>
        </p:txBody>
      </p:sp>
      <p:sp>
        <p:nvSpPr>
          <p:cNvPr id="3" name="Content Placeholder 2"/>
          <p:cNvSpPr>
            <a:spLocks noGrp="1"/>
          </p:cNvSpPr>
          <p:nvPr>
            <p:ph idx="1"/>
          </p:nvPr>
        </p:nvSpPr>
        <p:spPr/>
        <p:txBody>
          <a:bodyPr>
            <a:normAutofit/>
          </a:bodyPr>
          <a:lstStyle/>
          <a:p>
            <a:pPr marL="0" indent="0">
              <a:lnSpc>
                <a:spcPct val="150000"/>
              </a:lnSpc>
              <a:buNone/>
            </a:pPr>
            <a:r>
              <a:rPr lang="en-US" sz="3600" b="1" dirty="0">
                <a:latin typeface="Times New Roman" panose="02020603050405020304" pitchFamily="18" charset="0"/>
                <a:cs typeface="Times New Roman" panose="02020603050405020304" pitchFamily="18" charset="0"/>
              </a:rPr>
              <a:t>Definition- </a:t>
            </a:r>
            <a:r>
              <a:rPr lang="en-US" sz="3600" dirty="0">
                <a:latin typeface="Times New Roman" panose="02020603050405020304" pitchFamily="18" charset="0"/>
                <a:cs typeface="Times New Roman" panose="02020603050405020304" pitchFamily="18" charset="0"/>
              </a:rPr>
              <a:t>Traumatology is the study of diagnosis and treatment of severe, acute physical injuries e.g. from accidents, gunshot wounds sustained by individuals requiring immediate medical attention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3649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Treatment</a:t>
            </a:r>
          </a:p>
        </p:txBody>
      </p:sp>
      <p:sp>
        <p:nvSpPr>
          <p:cNvPr id="3" name="Content Placeholder 2"/>
          <p:cNvSpPr>
            <a:spLocks noGrp="1"/>
          </p:cNvSpPr>
          <p:nvPr>
            <p:ph idx="1"/>
          </p:nvPr>
        </p:nvSpPr>
        <p:spPr/>
        <p:txBody>
          <a:bodyPr>
            <a:normAutofit/>
          </a:bodyPr>
          <a:lstStyle/>
          <a:p>
            <a:r>
              <a:rPr lang="en-US" sz="3600" b="1" dirty="0">
                <a:latin typeface="Times New Roman" panose="02020603050405020304" pitchFamily="18" charset="0"/>
                <a:cs typeface="Times New Roman" panose="02020603050405020304" pitchFamily="18" charset="0"/>
              </a:rPr>
              <a:t>Non-operative; </a:t>
            </a:r>
            <a:r>
              <a:rPr lang="en-US" sz="3600" dirty="0">
                <a:latin typeface="Times New Roman" panose="02020603050405020304" pitchFamily="18" charset="0"/>
                <a:cs typeface="Times New Roman" panose="02020603050405020304" pitchFamily="18" charset="0"/>
              </a:rPr>
              <a:t>Short period of immobilization followed by early range of motion in isolated minimally displaced fractures</a:t>
            </a:r>
          </a:p>
          <a:p>
            <a:r>
              <a:rPr lang="en-US" sz="3600" b="1" dirty="0">
                <a:latin typeface="Times New Roman" panose="02020603050405020304" pitchFamily="18" charset="0"/>
                <a:cs typeface="Times New Roman" panose="02020603050405020304" pitchFamily="18" charset="0"/>
              </a:rPr>
              <a:t>Operative- </a:t>
            </a:r>
            <a:r>
              <a:rPr lang="en-US" sz="3600" dirty="0">
                <a:latin typeface="Times New Roman" panose="02020603050405020304" pitchFamily="18" charset="0"/>
                <a:cs typeface="Times New Roman" panose="02020603050405020304" pitchFamily="18" charset="0"/>
              </a:rPr>
              <a:t>ORIF, Radial head replacement</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475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Complications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Displacement of fracture</a:t>
            </a:r>
          </a:p>
          <a:p>
            <a:r>
              <a:rPr lang="en-US" sz="3600" dirty="0">
                <a:latin typeface="Times New Roman" panose="02020603050405020304" pitchFamily="18" charset="0"/>
                <a:cs typeface="Times New Roman" panose="02020603050405020304" pitchFamily="18" charset="0"/>
              </a:rPr>
              <a:t>Posterior interosseous nerve palsy</a:t>
            </a:r>
          </a:p>
          <a:p>
            <a:r>
              <a:rPr lang="en-US" sz="3600" dirty="0">
                <a:latin typeface="Times New Roman" panose="02020603050405020304" pitchFamily="18" charset="0"/>
                <a:cs typeface="Times New Roman" panose="02020603050405020304" pitchFamily="18" charset="0"/>
              </a:rPr>
              <a:t>Loss of fixation</a:t>
            </a:r>
          </a:p>
          <a:p>
            <a:r>
              <a:rPr lang="en-US" sz="3600" dirty="0">
                <a:latin typeface="Times New Roman" panose="02020603050405020304" pitchFamily="18" charset="0"/>
                <a:cs typeface="Times New Roman" panose="02020603050405020304" pitchFamily="18" charset="0"/>
              </a:rPr>
              <a:t>Loss of forearm rotation</a:t>
            </a:r>
          </a:p>
          <a:p>
            <a:r>
              <a:rPr lang="en-US" sz="3600" dirty="0">
                <a:latin typeface="Times New Roman" panose="02020603050405020304" pitchFamily="18" charset="0"/>
                <a:cs typeface="Times New Roman" panose="02020603050405020304" pitchFamily="18" charset="0"/>
              </a:rPr>
              <a:t>Elbow stiffness</a:t>
            </a:r>
          </a:p>
          <a:p>
            <a:r>
              <a:rPr lang="en-US" sz="3600" dirty="0">
                <a:latin typeface="Times New Roman" panose="02020603050405020304" pitchFamily="18" charset="0"/>
                <a:cs typeface="Times New Roman" panose="02020603050405020304" pitchFamily="18" charset="0"/>
              </a:rPr>
              <a:t>Radiocapitellar joint arthritis</a:t>
            </a:r>
          </a:p>
          <a:p>
            <a:r>
              <a:rPr lang="en-US" sz="3600" dirty="0">
                <a:latin typeface="Times New Roman" panose="02020603050405020304" pitchFamily="18" charset="0"/>
                <a:cs typeface="Times New Roman" panose="02020603050405020304" pitchFamily="18" charset="0"/>
              </a:rPr>
              <a:t>infection</a:t>
            </a:r>
          </a:p>
        </p:txBody>
      </p:sp>
    </p:spTree>
    <p:extLst>
      <p:ext uri="{BB962C8B-B14F-4D97-AF65-F5344CB8AC3E}">
        <p14:creationId xmlns:p14="http://schemas.microsoft.com/office/powerpoint/2010/main" val="1294087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377" y="1227273"/>
            <a:ext cx="10515600" cy="1868624"/>
          </a:xfrm>
        </p:spPr>
        <p:txBody>
          <a:bodyPr/>
          <a:lstStyle/>
          <a:p>
            <a:r>
              <a:rPr lang="en-US" b="1" dirty="0">
                <a:latin typeface="Times New Roman" panose="02020603050405020304" pitchFamily="18" charset="0"/>
                <a:cs typeface="Times New Roman" panose="02020603050405020304" pitchFamily="18" charset="0"/>
              </a:rPr>
              <a:t>Radius/Ulna shaft fractures(both bone forearm fractures) </a:t>
            </a:r>
          </a:p>
        </p:txBody>
      </p:sp>
      <p:sp>
        <p:nvSpPr>
          <p:cNvPr id="3" name="Content Placeholder 2"/>
          <p:cNvSpPr>
            <a:spLocks noGrp="1"/>
          </p:cNvSpPr>
          <p:nvPr>
            <p:ph idx="1"/>
          </p:nvPr>
        </p:nvSpPr>
        <p:spPr>
          <a:xfrm>
            <a:off x="838200" y="2782389"/>
            <a:ext cx="10515600" cy="4075611"/>
          </a:xfrm>
        </p:spPr>
        <p:txBody>
          <a:bodyPr>
            <a:normAutofit/>
          </a:bodyPr>
          <a:lstStyle/>
          <a:p>
            <a:r>
              <a:rPr lang="en-US" sz="3600" b="1" dirty="0">
                <a:latin typeface="Times New Roman" panose="02020603050405020304" pitchFamily="18" charset="0"/>
                <a:cs typeface="Times New Roman" panose="02020603050405020304" pitchFamily="18" charset="0"/>
              </a:rPr>
              <a:t>Epidemiology- </a:t>
            </a:r>
            <a:r>
              <a:rPr lang="en-US" sz="3600" dirty="0">
                <a:latin typeface="Times New Roman" panose="02020603050405020304" pitchFamily="18" charset="0"/>
                <a:cs typeface="Times New Roman" panose="02020603050405020304" pitchFamily="18" charset="0"/>
              </a:rPr>
              <a:t>More common in men than women</a:t>
            </a:r>
          </a:p>
          <a:p>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ratio of open to closed fractures is higher than for any other bone except tibia</a:t>
            </a:r>
          </a:p>
          <a:p>
            <a:pPr marL="0" indent="0">
              <a:buNone/>
            </a:pPr>
            <a:r>
              <a:rPr lang="en-US" sz="3600" b="1" dirty="0">
                <a:latin typeface="Times New Roman" panose="02020603050405020304" pitchFamily="18" charset="0"/>
                <a:cs typeface="Times New Roman" panose="02020603050405020304" pitchFamily="18" charset="0"/>
              </a:rPr>
              <a:t>Mechanism- </a:t>
            </a:r>
            <a:r>
              <a:rPr lang="en-US" sz="3600" dirty="0">
                <a:latin typeface="Times New Roman" panose="02020603050405020304" pitchFamily="18" charset="0"/>
                <a:cs typeface="Times New Roman" panose="02020603050405020304" pitchFamily="18" charset="0"/>
              </a:rPr>
              <a:t>Direct trauma (often while protecting ones head)</a:t>
            </a:r>
          </a:p>
          <a:p>
            <a:r>
              <a:rPr lang="en-US" sz="3600" dirty="0">
                <a:latin typeface="Times New Roman" panose="02020603050405020304" pitchFamily="18" charset="0"/>
                <a:cs typeface="Times New Roman" panose="02020603050405020304" pitchFamily="18" charset="0"/>
              </a:rPr>
              <a:t>Indirect trauma- motor vehicle accidents</a:t>
            </a:r>
          </a:p>
          <a:p>
            <a:r>
              <a:rPr lang="en-US" sz="3600" dirty="0">
                <a:latin typeface="Times New Roman" panose="02020603050405020304" pitchFamily="18" charset="0"/>
                <a:cs typeface="Times New Roman" panose="02020603050405020304" pitchFamily="18" charset="0"/>
              </a:rPr>
              <a:t>Falls from heights and athletic competition</a:t>
            </a:r>
          </a:p>
          <a:p>
            <a:pPr marL="0" indent="0">
              <a:buNone/>
            </a:pP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048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Associated conditions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Elbow injuries</a:t>
            </a:r>
          </a:p>
          <a:p>
            <a:r>
              <a:rPr lang="en-US" sz="3600" dirty="0">
                <a:latin typeface="Times New Roman" panose="02020603050405020304" pitchFamily="18" charset="0"/>
                <a:cs typeface="Times New Roman" panose="02020603050405020304" pitchFamily="18" charset="0"/>
              </a:rPr>
              <a:t>Compartment syndrome</a:t>
            </a:r>
            <a:endParaRPr lang="en-US" sz="3600" b="1" dirty="0">
              <a:latin typeface="Times New Roman" panose="02020603050405020304" pitchFamily="18" charset="0"/>
              <a:cs typeface="Times New Roman" panose="02020603050405020304" pitchFamily="18" charset="0"/>
            </a:endParaRPr>
          </a:p>
          <a:p>
            <a:pPr marL="0" indent="0">
              <a:buNone/>
            </a:pPr>
            <a:r>
              <a:rPr lang="en-US" sz="3600" b="1" dirty="0">
                <a:latin typeface="Times New Roman" panose="02020603050405020304" pitchFamily="18" charset="0"/>
                <a:cs typeface="Times New Roman" panose="02020603050405020304" pitchFamily="18" charset="0"/>
              </a:rPr>
              <a:t>Signs/symptoms- </a:t>
            </a:r>
            <a:r>
              <a:rPr lang="en-US" sz="3600" dirty="0">
                <a:latin typeface="Times New Roman" panose="02020603050405020304" pitchFamily="18" charset="0"/>
                <a:cs typeface="Times New Roman" panose="02020603050405020304" pitchFamily="18" charset="0"/>
              </a:rPr>
              <a:t>gross deformity</a:t>
            </a:r>
          </a:p>
          <a:p>
            <a:r>
              <a:rPr lang="en-US" sz="3600" dirty="0">
                <a:latin typeface="Times New Roman" panose="02020603050405020304" pitchFamily="18" charset="0"/>
                <a:cs typeface="Times New Roman" panose="02020603050405020304" pitchFamily="18" charset="0"/>
              </a:rPr>
              <a:t>Pain</a:t>
            </a:r>
          </a:p>
          <a:p>
            <a:r>
              <a:rPr lang="en-US" sz="3600" dirty="0">
                <a:latin typeface="Times New Roman" panose="02020603050405020304" pitchFamily="18" charset="0"/>
                <a:cs typeface="Times New Roman" panose="02020603050405020304" pitchFamily="18" charset="0"/>
              </a:rPr>
              <a:t>Swelling</a:t>
            </a:r>
          </a:p>
          <a:p>
            <a:r>
              <a:rPr lang="en-US" sz="3600" dirty="0">
                <a:latin typeface="Times New Roman" panose="02020603050405020304" pitchFamily="18" charset="0"/>
                <a:cs typeface="Times New Roman" panose="02020603050405020304" pitchFamily="18" charset="0"/>
              </a:rPr>
              <a:t>Loss of forearm and hand function</a:t>
            </a:r>
          </a:p>
        </p:txBody>
      </p:sp>
    </p:spTree>
    <p:extLst>
      <p:ext uri="{BB962C8B-B14F-4D97-AF65-F5344CB8AC3E}">
        <p14:creationId xmlns:p14="http://schemas.microsoft.com/office/powerpoint/2010/main" val="2243393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Physical examination</a:t>
            </a:r>
          </a:p>
        </p:txBody>
      </p:sp>
      <p:sp>
        <p:nvSpPr>
          <p:cNvPr id="3" name="Content Placeholder 2"/>
          <p:cNvSpPr>
            <a:spLocks noGrp="1"/>
          </p:cNvSpPr>
          <p:nvPr>
            <p:ph idx="1"/>
          </p:nvPr>
        </p:nvSpPr>
        <p:spPr/>
        <p:txBody>
          <a:bodyPr>
            <a:normAutofit/>
          </a:bodyPr>
          <a:lstStyle/>
          <a:p>
            <a:r>
              <a:rPr lang="en-US" sz="3600" b="1" dirty="0">
                <a:latin typeface="Times New Roman" panose="02020603050405020304" pitchFamily="18" charset="0"/>
                <a:cs typeface="Times New Roman" panose="02020603050405020304" pitchFamily="18" charset="0"/>
              </a:rPr>
              <a:t>Inspection- </a:t>
            </a:r>
            <a:r>
              <a:rPr lang="en-US" sz="3600" dirty="0">
                <a:latin typeface="Times New Roman" panose="02020603050405020304" pitchFamily="18" charset="0"/>
                <a:cs typeface="Times New Roman" panose="02020603050405020304" pitchFamily="18" charset="0"/>
              </a:rPr>
              <a:t>in open injuries check for tense forearm compartments</a:t>
            </a:r>
          </a:p>
          <a:p>
            <a:r>
              <a:rPr lang="en-US" sz="3600" b="1" dirty="0">
                <a:latin typeface="Times New Roman" panose="02020603050405020304" pitchFamily="18" charset="0"/>
                <a:cs typeface="Times New Roman" panose="02020603050405020304" pitchFamily="18" charset="0"/>
              </a:rPr>
              <a:t>Neurovascular </a:t>
            </a:r>
            <a:r>
              <a:rPr lang="en-US" sz="3600" dirty="0">
                <a:latin typeface="Times New Roman" panose="02020603050405020304" pitchFamily="18" charset="0"/>
                <a:cs typeface="Times New Roman" panose="02020603050405020304" pitchFamily="18" charset="0"/>
              </a:rPr>
              <a:t>exam-assess radial/ulna nerve pulses</a:t>
            </a:r>
          </a:p>
          <a:p>
            <a:pPr>
              <a:buFontTx/>
              <a:buChar char="-"/>
            </a:pPr>
            <a:r>
              <a:rPr lang="en-US" sz="3600" dirty="0">
                <a:latin typeface="Times New Roman" panose="02020603050405020304" pitchFamily="18" charset="0"/>
                <a:cs typeface="Times New Roman" panose="02020603050405020304" pitchFamily="18" charset="0"/>
              </a:rPr>
              <a:t>Document median, radial and ulna nerve function</a:t>
            </a:r>
          </a:p>
          <a:p>
            <a:r>
              <a:rPr lang="en-US" sz="3600" b="1" dirty="0">
                <a:latin typeface="Times New Roman" panose="02020603050405020304" pitchFamily="18" charset="0"/>
                <a:cs typeface="Times New Roman" panose="02020603050405020304" pitchFamily="18" charset="0"/>
              </a:rPr>
              <a:t>Investigation- </a:t>
            </a:r>
            <a:r>
              <a:rPr lang="en-US" sz="3600" dirty="0">
                <a:latin typeface="Times New Roman" panose="02020603050405020304" pitchFamily="18" charset="0"/>
                <a:cs typeface="Times New Roman" panose="02020603050405020304" pitchFamily="18" charset="0"/>
              </a:rPr>
              <a:t>x rays AP/LAT views</a:t>
            </a:r>
            <a:r>
              <a:rPr lang="en-US" sz="3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631037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Treatment</a:t>
            </a:r>
          </a:p>
        </p:txBody>
      </p:sp>
      <p:sp>
        <p:nvSpPr>
          <p:cNvPr id="3" name="Content Placeholder 2"/>
          <p:cNvSpPr>
            <a:spLocks noGrp="1"/>
          </p:cNvSpPr>
          <p:nvPr>
            <p:ph idx="1"/>
          </p:nvPr>
        </p:nvSpPr>
        <p:spPr/>
        <p:txBody>
          <a:bodyPr>
            <a:normAutofit/>
          </a:bodyPr>
          <a:lstStyle/>
          <a:p>
            <a:r>
              <a:rPr lang="en-US" sz="3600" b="1" dirty="0">
                <a:latin typeface="Times New Roman" panose="02020603050405020304" pitchFamily="18" charset="0"/>
                <a:cs typeface="Times New Roman" panose="02020603050405020304" pitchFamily="18" charset="0"/>
              </a:rPr>
              <a:t>Non operative- </a:t>
            </a:r>
            <a:r>
              <a:rPr lang="en-US" sz="3600" dirty="0">
                <a:latin typeface="Times New Roman" panose="02020603050405020304" pitchFamily="18" charset="0"/>
                <a:cs typeface="Times New Roman" panose="02020603050405020304" pitchFamily="18" charset="0"/>
              </a:rPr>
              <a:t>Functional brace with good interosseous mold in non displaced or distal two thirds ulna shaft fractures</a:t>
            </a:r>
          </a:p>
          <a:p>
            <a:r>
              <a:rPr lang="en-US" sz="3600" b="1" dirty="0">
                <a:latin typeface="Times New Roman" panose="02020603050405020304" pitchFamily="18" charset="0"/>
                <a:cs typeface="Times New Roman" panose="02020603050405020304" pitchFamily="18" charset="0"/>
              </a:rPr>
              <a:t>Operative- </a:t>
            </a:r>
            <a:r>
              <a:rPr lang="en-US" sz="3600" dirty="0">
                <a:latin typeface="Times New Roman" panose="02020603050405020304" pitchFamily="18" charset="0"/>
                <a:cs typeface="Times New Roman" panose="02020603050405020304" pitchFamily="18" charset="0"/>
              </a:rPr>
              <a:t>Plates/screws</a:t>
            </a:r>
          </a:p>
          <a:p>
            <a:r>
              <a:rPr lang="en-US" sz="3600" dirty="0">
                <a:latin typeface="Times New Roman" panose="02020603050405020304" pitchFamily="18" charset="0"/>
                <a:cs typeface="Times New Roman" panose="02020603050405020304" pitchFamily="18" charset="0"/>
              </a:rPr>
              <a:t>external fixators</a:t>
            </a:r>
          </a:p>
          <a:p>
            <a:r>
              <a:rPr lang="en-US" sz="3600" dirty="0" err="1">
                <a:latin typeface="Times New Roman" panose="02020603050405020304" pitchFamily="18" charset="0"/>
                <a:cs typeface="Times New Roman" panose="02020603050405020304" pitchFamily="18" charset="0"/>
              </a:rPr>
              <a:t>IMnailing</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0466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Refracture</a:t>
            </a:r>
          </a:p>
          <a:p>
            <a:r>
              <a:rPr lang="en-US" sz="3600" dirty="0">
                <a:latin typeface="Times New Roman" panose="02020603050405020304" pitchFamily="18" charset="0"/>
                <a:cs typeface="Times New Roman" panose="02020603050405020304" pitchFamily="18" charset="0"/>
              </a:rPr>
              <a:t>Neurovascular damage</a:t>
            </a:r>
          </a:p>
          <a:p>
            <a:r>
              <a:rPr lang="en-US" sz="3600" dirty="0">
                <a:latin typeface="Times New Roman" panose="02020603050405020304" pitchFamily="18" charset="0"/>
                <a:cs typeface="Times New Roman" panose="02020603050405020304" pitchFamily="18" charset="0"/>
              </a:rPr>
              <a:t>Malunion</a:t>
            </a:r>
          </a:p>
          <a:p>
            <a:r>
              <a:rPr lang="en-US" sz="3600" dirty="0">
                <a:latin typeface="Times New Roman" panose="02020603050405020304" pitchFamily="18" charset="0"/>
                <a:cs typeface="Times New Roman" panose="02020603050405020304" pitchFamily="18" charset="0"/>
              </a:rPr>
              <a:t>Nonunion</a:t>
            </a:r>
          </a:p>
          <a:p>
            <a:r>
              <a:rPr lang="en-US" sz="3600" dirty="0">
                <a:latin typeface="Times New Roman" panose="02020603050405020304" pitchFamily="18" charset="0"/>
                <a:cs typeface="Times New Roman" panose="02020603050405020304" pitchFamily="18" charset="0"/>
              </a:rPr>
              <a:t>Compartment syndrome</a:t>
            </a:r>
          </a:p>
          <a:p>
            <a:r>
              <a:rPr lang="en-US" sz="3600" dirty="0">
                <a:latin typeface="Times New Roman" panose="02020603050405020304" pitchFamily="18" charset="0"/>
                <a:cs typeface="Times New Roman" panose="02020603050405020304" pitchFamily="18" charset="0"/>
              </a:rPr>
              <a:t>Infection</a:t>
            </a:r>
          </a:p>
          <a:p>
            <a:r>
              <a:rPr lang="en-US" sz="3600" dirty="0">
                <a:latin typeface="Times New Roman" panose="02020603050405020304" pitchFamily="18" charset="0"/>
                <a:cs typeface="Times New Roman" panose="02020603050405020304" pitchFamily="18" charset="0"/>
              </a:rPr>
              <a:t>synostosis</a:t>
            </a:r>
          </a:p>
        </p:txBody>
      </p:sp>
    </p:spTree>
    <p:extLst>
      <p:ext uri="{BB962C8B-B14F-4D97-AF65-F5344CB8AC3E}">
        <p14:creationId xmlns:p14="http://schemas.microsoft.com/office/powerpoint/2010/main" val="4000066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6" y="-301080"/>
            <a:ext cx="10409887" cy="1407391"/>
          </a:xfrm>
        </p:spPr>
        <p:txBody>
          <a:bodyPr/>
          <a:lstStyle/>
          <a:p>
            <a:r>
              <a:rPr lang="en-US" b="1" dirty="0">
                <a:latin typeface="Times New Roman" panose="02020603050405020304" pitchFamily="18" charset="0"/>
                <a:cs typeface="Times New Roman" panose="02020603050405020304" pitchFamily="18" charset="0"/>
              </a:rPr>
              <a:t>Fracture Humerus:</a:t>
            </a:r>
          </a:p>
        </p:txBody>
      </p:sp>
      <p:sp>
        <p:nvSpPr>
          <p:cNvPr id="3" name="Content Placeholder 2"/>
          <p:cNvSpPr>
            <a:spLocks noGrp="1"/>
          </p:cNvSpPr>
          <p:nvPr>
            <p:ph idx="1"/>
          </p:nvPr>
        </p:nvSpPr>
        <p:spPr>
          <a:xfrm>
            <a:off x="428978" y="1106311"/>
            <a:ext cx="10924822" cy="5070652"/>
          </a:xfrm>
        </p:spPr>
        <p:txBody>
          <a:bodyPr>
            <a:normAutofit/>
          </a:bodyPr>
          <a:lstStyle/>
          <a:p>
            <a:r>
              <a:rPr lang="en-US" sz="3600" b="1" dirty="0">
                <a:latin typeface="Times New Roman" panose="02020603050405020304" pitchFamily="18" charset="0"/>
                <a:cs typeface="Times New Roman" panose="02020603050405020304" pitchFamily="18" charset="0"/>
              </a:rPr>
              <a:t>Incidence; </a:t>
            </a:r>
            <a:r>
              <a:rPr lang="en-US" sz="3600" dirty="0">
                <a:latin typeface="Times New Roman" panose="02020603050405020304" pitchFamily="18" charset="0"/>
                <a:cs typeface="Times New Roman" panose="02020603050405020304" pitchFamily="18" charset="0"/>
              </a:rPr>
              <a:t>3.5% of all fractures</a:t>
            </a:r>
          </a:p>
          <a:p>
            <a:r>
              <a:rPr lang="en-US" sz="3600" b="1" dirty="0">
                <a:latin typeface="Times New Roman" panose="02020603050405020304" pitchFamily="18" charset="0"/>
                <a:cs typeface="Times New Roman" panose="02020603050405020304" pitchFamily="18" charset="0"/>
              </a:rPr>
              <a:t>Bimodal age of distribution</a:t>
            </a:r>
            <a:r>
              <a:rPr lang="en-US" sz="4400" b="1" dirty="0">
                <a:latin typeface="Times New Roman" panose="02020603050405020304" pitchFamily="18" charset="0"/>
                <a:cs typeface="Times New Roman" panose="02020603050405020304" pitchFamily="18" charset="0"/>
              </a:rPr>
              <a:t>;</a:t>
            </a:r>
            <a:r>
              <a:rPr lang="en-US" sz="4400" dirty="0">
                <a:latin typeface="Times New Roman" panose="02020603050405020304" pitchFamily="18" charset="0"/>
                <a:cs typeface="Times New Roman" panose="02020603050405020304" pitchFamily="18" charset="0"/>
              </a:rPr>
              <a:t> High energy in young patients</a:t>
            </a:r>
          </a:p>
          <a:p>
            <a:r>
              <a:rPr lang="en-US" sz="3600" dirty="0">
                <a:latin typeface="Times New Roman" panose="02020603050405020304" pitchFamily="18" charset="0"/>
                <a:cs typeface="Times New Roman" panose="02020603050405020304" pitchFamily="18" charset="0"/>
              </a:rPr>
              <a:t>Low energy in elderly with osteoporotic bones</a:t>
            </a:r>
          </a:p>
          <a:p>
            <a:r>
              <a:rPr lang="en-US" sz="3600" b="1" dirty="0">
                <a:latin typeface="Times New Roman" panose="02020603050405020304" pitchFamily="18" charset="0"/>
                <a:cs typeface="Times New Roman" panose="02020603050405020304" pitchFamily="18" charset="0"/>
              </a:rPr>
              <a:t>Symptoms; </a:t>
            </a:r>
            <a:r>
              <a:rPr lang="en-US" sz="3600" dirty="0">
                <a:latin typeface="Times New Roman" panose="02020603050405020304" pitchFamily="18" charset="0"/>
                <a:cs typeface="Times New Roman" panose="02020603050405020304" pitchFamily="18" charset="0"/>
              </a:rPr>
              <a:t>pain and extremity weakness</a:t>
            </a:r>
          </a:p>
          <a:p>
            <a:r>
              <a:rPr lang="en-US" sz="3600" b="1" dirty="0">
                <a:latin typeface="Times New Roman" panose="02020603050405020304" pitchFamily="18" charset="0"/>
                <a:cs typeface="Times New Roman" panose="02020603050405020304" pitchFamily="18" charset="0"/>
              </a:rPr>
              <a:t>Physical exam</a:t>
            </a:r>
            <a:r>
              <a:rPr lang="en-US" sz="3600" dirty="0">
                <a:latin typeface="Times New Roman" panose="02020603050405020304" pitchFamily="18" charset="0"/>
                <a:cs typeface="Times New Roman" panose="02020603050405020304" pitchFamily="18" charset="0"/>
              </a:rPr>
              <a:t>; Examine overall limb alignment</a:t>
            </a:r>
          </a:p>
          <a:p>
            <a:r>
              <a:rPr lang="en-US" sz="3600" dirty="0">
                <a:latin typeface="Times New Roman" panose="02020603050405020304" pitchFamily="18" charset="0"/>
                <a:cs typeface="Times New Roman" panose="02020603050405020304" pitchFamily="18" charset="0"/>
              </a:rPr>
              <a:t>Examine and document status of radial nerve pre/post reduction</a:t>
            </a:r>
          </a:p>
        </p:txBody>
      </p:sp>
    </p:spTree>
    <p:extLst>
      <p:ext uri="{BB962C8B-B14F-4D97-AF65-F5344CB8AC3E}">
        <p14:creationId xmlns:p14="http://schemas.microsoft.com/office/powerpoint/2010/main" val="254305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Investigation;</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X-rays AP/LAT</a:t>
            </a:r>
          </a:p>
          <a:p>
            <a:r>
              <a:rPr lang="en-US" sz="3600" dirty="0">
                <a:latin typeface="Times New Roman" panose="02020603050405020304" pitchFamily="18" charset="0"/>
                <a:cs typeface="Times New Roman" panose="02020603050405020304" pitchFamily="18" charset="0"/>
              </a:rPr>
              <a:t>MRI</a:t>
            </a:r>
          </a:p>
          <a:p>
            <a:r>
              <a:rPr lang="en-US" sz="3600" dirty="0">
                <a:latin typeface="Times New Roman" panose="02020603050405020304" pitchFamily="18" charset="0"/>
                <a:cs typeface="Times New Roman" panose="02020603050405020304" pitchFamily="18" charset="0"/>
              </a:rPr>
              <a:t>C T scan</a:t>
            </a:r>
          </a:p>
        </p:txBody>
      </p:sp>
    </p:spTree>
    <p:extLst>
      <p:ext uri="{BB962C8B-B14F-4D97-AF65-F5344CB8AC3E}">
        <p14:creationId xmlns:p14="http://schemas.microsoft.com/office/powerpoint/2010/main" val="22904446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Treatment;</a:t>
            </a:r>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Non operative- </a:t>
            </a:r>
            <a:r>
              <a:rPr lang="en-US" sz="3600" dirty="0">
                <a:latin typeface="Times New Roman" panose="02020603050405020304" pitchFamily="18" charset="0"/>
                <a:cs typeface="Times New Roman" panose="02020603050405020304" pitchFamily="18" charset="0"/>
              </a:rPr>
              <a:t>Cooptation splint followed by functional brace</a:t>
            </a:r>
          </a:p>
          <a:p>
            <a:pPr marL="0" indent="0">
              <a:buNone/>
            </a:pPr>
            <a:r>
              <a:rPr lang="en-US" sz="3600" b="1" dirty="0">
                <a:latin typeface="Times New Roman" panose="02020603050405020304" pitchFamily="18" charset="0"/>
                <a:cs typeface="Times New Roman" panose="02020603050405020304" pitchFamily="18" charset="0"/>
              </a:rPr>
              <a:t>Operative treatment- ( indicated in)</a:t>
            </a:r>
          </a:p>
          <a:p>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open fractures</a:t>
            </a:r>
          </a:p>
          <a:p>
            <a:r>
              <a:rPr lang="en-US" sz="3600" dirty="0">
                <a:latin typeface="Times New Roman" panose="02020603050405020304" pitchFamily="18" charset="0"/>
                <a:cs typeface="Times New Roman" panose="02020603050405020304" pitchFamily="18" charset="0"/>
              </a:rPr>
              <a:t>Vascular injury requiring repair</a:t>
            </a:r>
          </a:p>
          <a:p>
            <a:r>
              <a:rPr lang="en-US" sz="3600" dirty="0">
                <a:latin typeface="Times New Roman" panose="02020603050405020304" pitchFamily="18" charset="0"/>
                <a:cs typeface="Times New Roman" panose="02020603050405020304" pitchFamily="18" charset="0"/>
              </a:rPr>
              <a:t>Brachial plexus injury</a:t>
            </a:r>
          </a:p>
          <a:p>
            <a:r>
              <a:rPr lang="en-US" sz="3600" dirty="0">
                <a:latin typeface="Times New Roman" panose="02020603050405020304" pitchFamily="18" charset="0"/>
                <a:cs typeface="Times New Roman" panose="02020603050405020304" pitchFamily="18" charset="0"/>
              </a:rPr>
              <a:t>Ipsilateral forearm fracture (floating elbow)</a:t>
            </a:r>
          </a:p>
          <a:p>
            <a:r>
              <a:rPr lang="en-US" sz="3600" dirty="0">
                <a:latin typeface="Times New Roman" panose="02020603050405020304" pitchFamily="18" charset="0"/>
                <a:cs typeface="Times New Roman" panose="02020603050405020304" pitchFamily="18" charset="0"/>
              </a:rPr>
              <a:t>Compartment syndrome</a:t>
            </a:r>
          </a:p>
        </p:txBody>
      </p:sp>
    </p:spTree>
    <p:extLst>
      <p:ext uri="{BB962C8B-B14F-4D97-AF65-F5344CB8AC3E}">
        <p14:creationId xmlns:p14="http://schemas.microsoft.com/office/powerpoint/2010/main" val="43612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 of definition</a:t>
            </a:r>
          </a:p>
        </p:txBody>
      </p:sp>
      <p:sp>
        <p:nvSpPr>
          <p:cNvPr id="3" name="Content Placeholder 2"/>
          <p:cNvSpPr>
            <a:spLocks noGrp="1"/>
          </p:cNvSpPr>
          <p:nvPr>
            <p:ph idx="1"/>
          </p:nvPr>
        </p:nvSpPr>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Or </a:t>
            </a:r>
            <a:r>
              <a:rPr lang="en-US" sz="3600" dirty="0">
                <a:latin typeface="Times New Roman" panose="02020603050405020304" pitchFamily="18" charset="0"/>
                <a:cs typeface="Times New Roman" panose="02020603050405020304" pitchFamily="18" charset="0"/>
              </a:rPr>
              <a:t>Traumatology is the evaluation and treatment of psychological trauma in individuals affected by severe mental or emotional stress or physical injury</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061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Operative treatment;</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Plates/screws</a:t>
            </a:r>
          </a:p>
          <a:p>
            <a:r>
              <a:rPr lang="en-US" sz="3600" dirty="0">
                <a:latin typeface="Times New Roman" panose="02020603050405020304" pitchFamily="18" charset="0"/>
                <a:cs typeface="Times New Roman" panose="02020603050405020304" pitchFamily="18" charset="0"/>
              </a:rPr>
              <a:t>IM nails</a:t>
            </a:r>
          </a:p>
        </p:txBody>
      </p:sp>
    </p:spTree>
    <p:extLst>
      <p:ext uri="{BB962C8B-B14F-4D97-AF65-F5344CB8AC3E}">
        <p14:creationId xmlns:p14="http://schemas.microsoft.com/office/powerpoint/2010/main" val="24488358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Complications;</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Radial nerve palsy</a:t>
            </a:r>
          </a:p>
          <a:p>
            <a:r>
              <a:rPr lang="en-US" sz="3600" dirty="0">
                <a:latin typeface="Times New Roman" panose="02020603050405020304" pitchFamily="18" charset="0"/>
                <a:cs typeface="Times New Roman" panose="02020603050405020304" pitchFamily="18" charset="0"/>
              </a:rPr>
              <a:t>Malunion</a:t>
            </a:r>
          </a:p>
          <a:p>
            <a:r>
              <a:rPr lang="en-US" sz="3600" dirty="0">
                <a:latin typeface="Times New Roman" panose="02020603050405020304" pitchFamily="18" charset="0"/>
                <a:cs typeface="Times New Roman" panose="02020603050405020304" pitchFamily="18" charset="0"/>
              </a:rPr>
              <a:t>Nonunion</a:t>
            </a:r>
          </a:p>
          <a:p>
            <a:r>
              <a:rPr lang="en-US" sz="3600" dirty="0">
                <a:latin typeface="Times New Roman" panose="02020603050405020304" pitchFamily="18" charset="0"/>
                <a:cs typeface="Times New Roman" panose="02020603050405020304" pitchFamily="18" charset="0"/>
              </a:rPr>
              <a:t>Infection in open fractures</a:t>
            </a:r>
          </a:p>
        </p:txBody>
      </p:sp>
    </p:spTree>
    <p:extLst>
      <p:ext uri="{BB962C8B-B14F-4D97-AF65-F5344CB8AC3E}">
        <p14:creationId xmlns:p14="http://schemas.microsoft.com/office/powerpoint/2010/main" val="1469126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Proximal Humerus fracture;</a:t>
            </a:r>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Incidence- </a:t>
            </a:r>
            <a:r>
              <a:rPr lang="en-US" sz="3600" dirty="0">
                <a:latin typeface="Times New Roman" panose="02020603050405020304" pitchFamily="18" charset="0"/>
                <a:cs typeface="Times New Roman" panose="02020603050405020304" pitchFamily="18" charset="0"/>
              </a:rPr>
              <a:t>4-6% of all fractures</a:t>
            </a:r>
          </a:p>
          <a:p>
            <a:r>
              <a:rPr lang="en-US" sz="3600" dirty="0">
                <a:latin typeface="Times New Roman" panose="02020603050405020304" pitchFamily="18" charset="0"/>
                <a:cs typeface="Times New Roman" panose="02020603050405020304" pitchFamily="18" charset="0"/>
              </a:rPr>
              <a:t>Third most common fracture pattern seen in elderly</a:t>
            </a:r>
          </a:p>
          <a:p>
            <a:pPr marL="0" indent="0">
              <a:buNone/>
            </a:pPr>
            <a:r>
              <a:rPr lang="en-US" sz="3600" b="1" dirty="0">
                <a:latin typeface="Times New Roman" panose="02020603050405020304" pitchFamily="18" charset="0"/>
                <a:cs typeface="Times New Roman" panose="02020603050405020304" pitchFamily="18" charset="0"/>
              </a:rPr>
              <a:t>Demographics- </a:t>
            </a:r>
            <a:r>
              <a:rPr lang="en-US" sz="3600" dirty="0">
                <a:latin typeface="Times New Roman" panose="02020603050405020304" pitchFamily="18" charset="0"/>
                <a:cs typeface="Times New Roman" panose="02020603050405020304" pitchFamily="18" charset="0"/>
              </a:rPr>
              <a:t>2:1 female to male ratio</a:t>
            </a:r>
          </a:p>
          <a:p>
            <a:r>
              <a:rPr lang="en-US" sz="3600" dirty="0">
                <a:latin typeface="Times New Roman" panose="02020603050405020304" pitchFamily="18" charset="0"/>
                <a:cs typeface="Times New Roman" panose="02020603050405020304" pitchFamily="18" charset="0"/>
              </a:rPr>
              <a:t>Increasing age correlates with increasing risk of fractures in women</a:t>
            </a:r>
          </a:p>
          <a:p>
            <a:pPr marL="0" indent="0">
              <a:buNone/>
            </a:pPr>
            <a:r>
              <a:rPr lang="en-US" sz="3600" b="1" dirty="0">
                <a:latin typeface="Times New Roman" panose="02020603050405020304" pitchFamily="18" charset="0"/>
                <a:cs typeface="Times New Roman" panose="02020603050405020304" pitchFamily="18" charset="0"/>
              </a:rPr>
              <a:t>Mechanism- </a:t>
            </a:r>
            <a:r>
              <a:rPr lang="en-US" sz="3600" dirty="0">
                <a:latin typeface="Times New Roman" panose="02020603050405020304" pitchFamily="18" charset="0"/>
                <a:cs typeface="Times New Roman" panose="02020603050405020304" pitchFamily="18" charset="0"/>
              </a:rPr>
              <a:t>low energy falls</a:t>
            </a:r>
          </a:p>
          <a:p>
            <a:r>
              <a:rPr lang="en-US" sz="3600" dirty="0">
                <a:latin typeface="Times New Roman" panose="02020603050405020304" pitchFamily="18" charset="0"/>
                <a:cs typeface="Times New Roman" panose="02020603050405020304" pitchFamily="18" charset="0"/>
              </a:rPr>
              <a:t>Elderly with osteoporotic bones</a:t>
            </a:r>
          </a:p>
          <a:p>
            <a:r>
              <a:rPr lang="en-US" sz="3600" dirty="0">
                <a:latin typeface="Times New Roman" panose="02020603050405020304" pitchFamily="18" charset="0"/>
                <a:cs typeface="Times New Roman" panose="02020603050405020304" pitchFamily="18" charset="0"/>
              </a:rPr>
              <a:t>High energy trauma in young individuals</a:t>
            </a:r>
          </a:p>
        </p:txBody>
      </p:sp>
    </p:spTree>
    <p:extLst>
      <p:ext uri="{BB962C8B-B14F-4D97-AF65-F5344CB8AC3E}">
        <p14:creationId xmlns:p14="http://schemas.microsoft.com/office/powerpoint/2010/main" val="27682373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Associated conditions;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Nerve injury- axillary nerve palsy most common</a:t>
            </a:r>
          </a:p>
          <a:p>
            <a:r>
              <a:rPr lang="en-US" sz="3600" dirty="0">
                <a:latin typeface="Times New Roman" panose="02020603050405020304" pitchFamily="18" charset="0"/>
                <a:cs typeface="Times New Roman" panose="02020603050405020304" pitchFamily="18" charset="0"/>
              </a:rPr>
              <a:t>Fracture dislocations most commonly associated with nerve injuries</a:t>
            </a:r>
          </a:p>
          <a:p>
            <a:pPr marL="0" indent="0">
              <a:buNone/>
            </a:pPr>
            <a:r>
              <a:rPr lang="en-US" sz="3600" b="1" dirty="0">
                <a:latin typeface="Times New Roman" panose="02020603050405020304" pitchFamily="18" charset="0"/>
                <a:cs typeface="Times New Roman" panose="02020603050405020304" pitchFamily="18" charset="0"/>
              </a:rPr>
              <a:t>Symptoms- </a:t>
            </a:r>
            <a:r>
              <a:rPr lang="en-US" sz="3600" dirty="0">
                <a:latin typeface="Times New Roman" panose="02020603050405020304" pitchFamily="18" charset="0"/>
                <a:cs typeface="Times New Roman" panose="02020603050405020304" pitchFamily="18" charset="0"/>
              </a:rPr>
              <a:t>Pain</a:t>
            </a:r>
          </a:p>
          <a:p>
            <a:r>
              <a:rPr lang="en-US" sz="3600" dirty="0">
                <a:latin typeface="Times New Roman" panose="02020603050405020304" pitchFamily="18" charset="0"/>
                <a:cs typeface="Times New Roman" panose="02020603050405020304" pitchFamily="18" charset="0"/>
              </a:rPr>
              <a:t>Swelling</a:t>
            </a:r>
          </a:p>
          <a:p>
            <a:r>
              <a:rPr lang="en-US" sz="3600" dirty="0">
                <a:latin typeface="Times New Roman" panose="02020603050405020304" pitchFamily="18" charset="0"/>
                <a:cs typeface="Times New Roman" panose="02020603050405020304" pitchFamily="18" charset="0"/>
              </a:rPr>
              <a:t>Decreased motion</a:t>
            </a:r>
          </a:p>
        </p:txBody>
      </p:sp>
    </p:spTree>
    <p:extLst>
      <p:ext uri="{BB962C8B-B14F-4D97-AF65-F5344CB8AC3E}">
        <p14:creationId xmlns:p14="http://schemas.microsoft.com/office/powerpoint/2010/main" val="38486342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Physical exam;</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On inspection- there is an extensive ecchymosis of chest, arm and forearm</a:t>
            </a:r>
          </a:p>
          <a:p>
            <a:pPr marL="0" indent="0">
              <a:buNone/>
            </a:pPr>
            <a:r>
              <a:rPr lang="en-US" sz="3600" b="1" dirty="0">
                <a:latin typeface="Times New Roman" panose="02020603050405020304" pitchFamily="18" charset="0"/>
                <a:cs typeface="Times New Roman" panose="02020603050405020304" pitchFamily="18" charset="0"/>
              </a:rPr>
              <a:t>Diagnosis- </a:t>
            </a:r>
            <a:r>
              <a:rPr lang="en-US" sz="3600" dirty="0">
                <a:latin typeface="Times New Roman" panose="02020603050405020304" pitchFamily="18" charset="0"/>
                <a:cs typeface="Times New Roman" panose="02020603050405020304" pitchFamily="18" charset="0"/>
              </a:rPr>
              <a:t>x rays AP/LAT</a:t>
            </a:r>
          </a:p>
          <a:p>
            <a:r>
              <a:rPr lang="en-US" sz="3600" dirty="0">
                <a:latin typeface="Times New Roman" panose="02020603050405020304" pitchFamily="18" charset="0"/>
                <a:cs typeface="Times New Roman" panose="02020603050405020304" pitchFamily="18" charset="0"/>
              </a:rPr>
              <a:t>Scapula Y views</a:t>
            </a:r>
          </a:p>
          <a:p>
            <a:r>
              <a:rPr lang="en-US" sz="3600" dirty="0">
                <a:latin typeface="Times New Roman" panose="02020603050405020304" pitchFamily="18" charset="0"/>
                <a:cs typeface="Times New Roman" panose="02020603050405020304" pitchFamily="18" charset="0"/>
              </a:rPr>
              <a:t>Axillary views</a:t>
            </a:r>
          </a:p>
        </p:txBody>
      </p:sp>
    </p:spTree>
    <p:extLst>
      <p:ext uri="{BB962C8B-B14F-4D97-AF65-F5344CB8AC3E}">
        <p14:creationId xmlns:p14="http://schemas.microsoft.com/office/powerpoint/2010/main" val="1751877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Treatment;</a:t>
            </a:r>
          </a:p>
        </p:txBody>
      </p:sp>
      <p:sp>
        <p:nvSpPr>
          <p:cNvPr id="3" name="Content Placeholder 2"/>
          <p:cNvSpPr>
            <a:spLocks noGrp="1"/>
          </p:cNvSpPr>
          <p:nvPr>
            <p:ph idx="1"/>
          </p:nvPr>
        </p:nvSpPr>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Non operative- </a:t>
            </a:r>
            <a:r>
              <a:rPr lang="en-US" sz="3600" dirty="0">
                <a:latin typeface="Times New Roman" panose="02020603050405020304" pitchFamily="18" charset="0"/>
                <a:cs typeface="Times New Roman" panose="02020603050405020304" pitchFamily="18" charset="0"/>
              </a:rPr>
              <a:t>Sling immobilization followed by progressive rehabilitation (exercises) early range of motion within 14 days, stretching program </a:t>
            </a:r>
          </a:p>
          <a:p>
            <a:pPr marL="0" indent="0">
              <a:buNone/>
            </a:pPr>
            <a:r>
              <a:rPr lang="en-US" sz="3600" b="1" dirty="0">
                <a:latin typeface="Times New Roman" panose="02020603050405020304" pitchFamily="18" charset="0"/>
                <a:cs typeface="Times New Roman" panose="02020603050405020304" pitchFamily="18" charset="0"/>
              </a:rPr>
              <a:t>Operative treatment- </a:t>
            </a:r>
          </a:p>
          <a:p>
            <a:r>
              <a:rPr lang="en-US" sz="3600" dirty="0">
                <a:latin typeface="Times New Roman" panose="02020603050405020304" pitchFamily="18" charset="0"/>
                <a:cs typeface="Times New Roman" panose="02020603050405020304" pitchFamily="18" charset="0"/>
              </a:rPr>
              <a:t>IM nails</a:t>
            </a:r>
          </a:p>
          <a:p>
            <a:r>
              <a:rPr lang="en-US" sz="3600" dirty="0">
                <a:latin typeface="Times New Roman" panose="02020603050405020304" pitchFamily="18" charset="0"/>
                <a:cs typeface="Times New Roman" panose="02020603050405020304" pitchFamily="18" charset="0"/>
              </a:rPr>
              <a:t>Plates/screws</a:t>
            </a:r>
          </a:p>
          <a:p>
            <a:r>
              <a:rPr lang="en-US" sz="3600" dirty="0">
                <a:latin typeface="Times New Roman" panose="02020603050405020304" pitchFamily="18" charset="0"/>
                <a:cs typeface="Times New Roman" panose="02020603050405020304" pitchFamily="18" charset="0"/>
              </a:rPr>
              <a:t>arthroplasty</a:t>
            </a:r>
          </a:p>
        </p:txBody>
      </p:sp>
    </p:spTree>
    <p:extLst>
      <p:ext uri="{BB962C8B-B14F-4D97-AF65-F5344CB8AC3E}">
        <p14:creationId xmlns:p14="http://schemas.microsoft.com/office/powerpoint/2010/main" val="23808734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Nerve injury</a:t>
            </a:r>
          </a:p>
          <a:p>
            <a:r>
              <a:rPr lang="en-US" sz="3600" dirty="0">
                <a:latin typeface="Times New Roman" panose="02020603050405020304" pitchFamily="18" charset="0"/>
                <a:cs typeface="Times New Roman" panose="02020603050405020304" pitchFamily="18" charset="0"/>
              </a:rPr>
              <a:t>Malunion</a:t>
            </a:r>
          </a:p>
          <a:p>
            <a:r>
              <a:rPr lang="en-US" sz="3600" dirty="0">
                <a:latin typeface="Times New Roman" panose="02020603050405020304" pitchFamily="18" charset="0"/>
                <a:cs typeface="Times New Roman" panose="02020603050405020304" pitchFamily="18" charset="0"/>
              </a:rPr>
              <a:t>Nonunion</a:t>
            </a:r>
          </a:p>
          <a:p>
            <a:r>
              <a:rPr lang="en-US" sz="3600" dirty="0">
                <a:latin typeface="Times New Roman" panose="02020603050405020304" pitchFamily="18" charset="0"/>
                <a:cs typeface="Times New Roman" panose="02020603050405020304" pitchFamily="18" charset="0"/>
              </a:rPr>
              <a:t>Post traumatic arthritis</a:t>
            </a:r>
          </a:p>
          <a:p>
            <a:r>
              <a:rPr lang="en-US" sz="3600" dirty="0">
                <a:latin typeface="Times New Roman" panose="02020603050405020304" pitchFamily="18" charset="0"/>
                <a:cs typeface="Times New Roman" panose="02020603050405020304" pitchFamily="18" charset="0"/>
              </a:rPr>
              <a:t>infection</a:t>
            </a:r>
          </a:p>
        </p:txBody>
      </p:sp>
    </p:spTree>
    <p:extLst>
      <p:ext uri="{BB962C8B-B14F-4D97-AF65-F5344CB8AC3E}">
        <p14:creationId xmlns:p14="http://schemas.microsoft.com/office/powerpoint/2010/main" val="28334702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Distal Humerus fractures</a:t>
            </a:r>
          </a:p>
        </p:txBody>
      </p:sp>
      <p:sp>
        <p:nvSpPr>
          <p:cNvPr id="3" name="Content Placeholder 2"/>
          <p:cNvSpPr>
            <a:spLocks noGrp="1"/>
          </p:cNvSpPr>
          <p:nvPr>
            <p:ph idx="1"/>
          </p:nvPr>
        </p:nvSpPr>
        <p:spPr/>
        <p:txBody>
          <a:bodyPr>
            <a:normAutofit/>
          </a:bodyPr>
          <a:lstStyle/>
          <a:p>
            <a:r>
              <a:rPr lang="en-US" sz="3600" b="1" dirty="0"/>
              <a:t>Incidence- </a:t>
            </a:r>
            <a:r>
              <a:rPr lang="en-US" sz="3600" dirty="0">
                <a:latin typeface="Times New Roman" panose="02020603050405020304" pitchFamily="18" charset="0"/>
                <a:cs typeface="Times New Roman" panose="02020603050405020304" pitchFamily="18" charset="0"/>
              </a:rPr>
              <a:t>Distal intercondylar fractures are the most fracture patterns</a:t>
            </a:r>
          </a:p>
          <a:p>
            <a:r>
              <a:rPr lang="en-US" sz="3600" dirty="0">
                <a:latin typeface="Times New Roman" panose="02020603050405020304" pitchFamily="18" charset="0"/>
                <a:cs typeface="Times New Roman" panose="02020603050405020304" pitchFamily="18" charset="0"/>
              </a:rPr>
              <a:t>Common in young males and older females</a:t>
            </a:r>
          </a:p>
          <a:p>
            <a:pPr marL="0" indent="0">
              <a:buNone/>
            </a:pPr>
            <a:r>
              <a:rPr lang="en-US" sz="3600" b="1" dirty="0">
                <a:latin typeface="Times New Roman" panose="02020603050405020304" pitchFamily="18" charset="0"/>
                <a:cs typeface="Times New Roman" panose="02020603050405020304" pitchFamily="18" charset="0"/>
              </a:rPr>
              <a:t>Mechanism</a:t>
            </a:r>
          </a:p>
          <a:p>
            <a:r>
              <a:rPr lang="en-US" sz="3600" dirty="0">
                <a:latin typeface="Times New Roman" panose="02020603050405020304" pitchFamily="18" charset="0"/>
                <a:cs typeface="Times New Roman" panose="02020603050405020304" pitchFamily="18" charset="0"/>
              </a:rPr>
              <a:t>Low energy falls in elderly</a:t>
            </a:r>
          </a:p>
          <a:p>
            <a:r>
              <a:rPr lang="en-US" sz="3600" dirty="0">
                <a:latin typeface="Times New Roman" panose="02020603050405020304" pitchFamily="18" charset="0"/>
                <a:cs typeface="Times New Roman" panose="02020603050405020304" pitchFamily="18" charset="0"/>
              </a:rPr>
              <a:t>High energy impact in young population</a:t>
            </a:r>
            <a:endParaRPr lang="en-US" sz="3600" dirty="0"/>
          </a:p>
        </p:txBody>
      </p:sp>
    </p:spTree>
    <p:extLst>
      <p:ext uri="{BB962C8B-B14F-4D97-AF65-F5344CB8AC3E}">
        <p14:creationId xmlns:p14="http://schemas.microsoft.com/office/powerpoint/2010/main" val="25593673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Associated injuries</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Elbow dislocation</a:t>
            </a:r>
          </a:p>
          <a:p>
            <a:r>
              <a:rPr lang="en-US" sz="3600" dirty="0">
                <a:latin typeface="Times New Roman" panose="02020603050405020304" pitchFamily="18" charset="0"/>
                <a:cs typeface="Times New Roman" panose="02020603050405020304" pitchFamily="18" charset="0"/>
              </a:rPr>
              <a:t>Terrible triad injury</a:t>
            </a:r>
          </a:p>
          <a:p>
            <a:r>
              <a:rPr lang="en-US" sz="3600" dirty="0">
                <a:latin typeface="Times New Roman" panose="02020603050405020304" pitchFamily="18" charset="0"/>
                <a:cs typeface="Times New Roman" panose="02020603050405020304" pitchFamily="18" charset="0"/>
              </a:rPr>
              <a:t>Floating elbow</a:t>
            </a:r>
          </a:p>
          <a:p>
            <a:r>
              <a:rPr lang="en-US" sz="3600" dirty="0">
                <a:latin typeface="Times New Roman" panose="02020603050405020304" pitchFamily="18" charset="0"/>
                <a:cs typeface="Times New Roman" panose="02020603050405020304" pitchFamily="18" charset="0"/>
              </a:rPr>
              <a:t>Volkmann contracture (as a result of a missed forearm compartment syndrome)</a:t>
            </a:r>
          </a:p>
          <a:p>
            <a:pPr marL="0" indent="0">
              <a:buNone/>
            </a:pPr>
            <a:r>
              <a:rPr lang="en-US" sz="3600" b="1" dirty="0">
                <a:latin typeface="Times New Roman" panose="02020603050405020304" pitchFamily="18" charset="0"/>
                <a:cs typeface="Times New Roman" panose="02020603050405020304" pitchFamily="18" charset="0"/>
              </a:rPr>
              <a:t>Symptoms;</a:t>
            </a:r>
          </a:p>
          <a:p>
            <a:r>
              <a:rPr lang="en-US" sz="3600" dirty="0">
                <a:latin typeface="Times New Roman" panose="02020603050405020304" pitchFamily="18" charset="0"/>
                <a:cs typeface="Times New Roman" panose="02020603050405020304" pitchFamily="18" charset="0"/>
              </a:rPr>
              <a:t>Elbow pain</a:t>
            </a:r>
          </a:p>
          <a:p>
            <a:r>
              <a:rPr lang="en-US" sz="3600" dirty="0">
                <a:latin typeface="Times New Roman" panose="02020603050405020304" pitchFamily="18" charset="0"/>
                <a:cs typeface="Times New Roman" panose="02020603050405020304" pitchFamily="18" charset="0"/>
              </a:rPr>
              <a:t>swelling</a:t>
            </a: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36800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Physical examination;</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Cross instability often present</a:t>
            </a:r>
          </a:p>
          <a:p>
            <a:pPr marL="0" indent="0">
              <a:buNone/>
            </a:pPr>
            <a:r>
              <a:rPr lang="en-US" sz="3600" b="1" dirty="0">
                <a:latin typeface="Times New Roman" panose="02020603050405020304" pitchFamily="18" charset="0"/>
                <a:cs typeface="Times New Roman" panose="02020603050405020304" pitchFamily="18" charset="0"/>
              </a:rPr>
              <a:t>Neurovascular exam</a:t>
            </a:r>
          </a:p>
          <a:p>
            <a:r>
              <a:rPr lang="en-US" sz="3600" dirty="0">
                <a:latin typeface="Times New Roman" panose="02020603050405020304" pitchFamily="18" charset="0"/>
                <a:cs typeface="Times New Roman" panose="02020603050405020304" pitchFamily="18" charset="0"/>
              </a:rPr>
              <a:t>Check function of radial, ulna and medial nerves</a:t>
            </a:r>
          </a:p>
          <a:p>
            <a:r>
              <a:rPr lang="en-US" sz="3600" dirty="0">
                <a:latin typeface="Times New Roman" panose="02020603050405020304" pitchFamily="18" charset="0"/>
                <a:cs typeface="Times New Roman" panose="02020603050405020304" pitchFamily="18" charset="0"/>
              </a:rPr>
              <a:t>Check for distal pulses</a:t>
            </a:r>
          </a:p>
          <a:p>
            <a:r>
              <a:rPr lang="en-US" sz="3600" dirty="0">
                <a:latin typeface="Times New Roman" panose="02020603050405020304" pitchFamily="18" charset="0"/>
                <a:cs typeface="Times New Roman" panose="02020603050405020304" pitchFamily="18" charset="0"/>
              </a:rPr>
              <a:t>Monitor carefully for forearm compartment syndrome</a:t>
            </a:r>
          </a:p>
        </p:txBody>
      </p:sp>
    </p:spTree>
    <p:extLst>
      <p:ext uri="{BB962C8B-B14F-4D97-AF65-F5344CB8AC3E}">
        <p14:creationId xmlns:p14="http://schemas.microsoft.com/office/powerpoint/2010/main" val="1691245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Fractures of the upper extremity</a:t>
            </a:r>
          </a:p>
        </p:txBody>
      </p:sp>
      <p:sp>
        <p:nvSpPr>
          <p:cNvPr id="3" name="Content Placeholder 2"/>
          <p:cNvSpPr>
            <a:spLocks noGrp="1"/>
          </p:cNvSpPr>
          <p:nvPr>
            <p:ph idx="1"/>
          </p:nvPr>
        </p:nvSpPr>
        <p:spPr/>
        <p:txBody>
          <a:bodyPr>
            <a:normAutofit/>
          </a:bodyPr>
          <a:lstStyle/>
          <a:p>
            <a:r>
              <a:rPr lang="en-US" sz="3600" b="1" dirty="0">
                <a:latin typeface="Times New Roman" panose="02020603050405020304" pitchFamily="18" charset="0"/>
                <a:cs typeface="Times New Roman" panose="02020603050405020304" pitchFamily="18" charset="0"/>
              </a:rPr>
              <a:t>Shoulder girdle fractures; </a:t>
            </a:r>
            <a:r>
              <a:rPr lang="en-US" sz="3600" dirty="0">
                <a:latin typeface="Times New Roman" panose="02020603050405020304" pitchFamily="18" charset="0"/>
                <a:cs typeface="Times New Roman" panose="02020603050405020304" pitchFamily="18" charset="0"/>
              </a:rPr>
              <a:t>Fractures and dislocations involving the shoulder girdle are common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5526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Diagnosis;</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X rays AP/LAT views</a:t>
            </a:r>
          </a:p>
          <a:p>
            <a:r>
              <a:rPr lang="en-US" sz="3600" dirty="0">
                <a:latin typeface="Times New Roman" panose="02020603050405020304" pitchFamily="18" charset="0"/>
                <a:cs typeface="Times New Roman" panose="02020603050405020304" pitchFamily="18" charset="0"/>
              </a:rPr>
              <a:t>CT scan</a:t>
            </a:r>
          </a:p>
          <a:p>
            <a:r>
              <a:rPr lang="en-US" sz="3600" dirty="0">
                <a:latin typeface="Times New Roman" panose="02020603050405020304" pitchFamily="18" charset="0"/>
                <a:cs typeface="Times New Roman" panose="02020603050405020304" pitchFamily="18" charset="0"/>
              </a:rPr>
              <a:t>MRI</a:t>
            </a:r>
          </a:p>
          <a:p>
            <a:pPr marL="0" indent="0">
              <a:buNone/>
            </a:pPr>
            <a:r>
              <a:rPr lang="en-US" sz="3600" b="1" dirty="0">
                <a:latin typeface="Times New Roman" panose="02020603050405020304" pitchFamily="18" charset="0"/>
                <a:cs typeface="Times New Roman" panose="02020603050405020304" pitchFamily="18" charset="0"/>
              </a:rPr>
              <a:t>Treatment- Non operative- </a:t>
            </a:r>
            <a:r>
              <a:rPr lang="en-US" sz="3600" dirty="0">
                <a:latin typeface="Times New Roman" panose="02020603050405020304" pitchFamily="18" charset="0"/>
                <a:cs typeface="Times New Roman" panose="02020603050405020304" pitchFamily="18" charset="0"/>
              </a:rPr>
              <a:t>Cast immobilization in non displaced fractures</a:t>
            </a:r>
          </a:p>
          <a:p>
            <a:pPr marL="0" indent="0">
              <a:buNone/>
            </a:pPr>
            <a:r>
              <a:rPr lang="en-US" sz="3600" b="1" dirty="0">
                <a:latin typeface="Times New Roman" panose="02020603050405020304" pitchFamily="18" charset="0"/>
                <a:cs typeface="Times New Roman" panose="02020603050405020304" pitchFamily="18" charset="0"/>
              </a:rPr>
              <a:t>Operative- </a:t>
            </a:r>
            <a:r>
              <a:rPr lang="en-US" sz="3600" dirty="0">
                <a:latin typeface="Times New Roman" panose="02020603050405020304" pitchFamily="18" charset="0"/>
                <a:cs typeface="Times New Roman" panose="02020603050405020304" pitchFamily="18" charset="0"/>
              </a:rPr>
              <a:t>(CRPP) closed reduction percutaneous pinning and total elbow arthroplasty</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60174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Ulna nerve palsy</a:t>
            </a:r>
          </a:p>
          <a:p>
            <a:r>
              <a:rPr lang="en-US" sz="3600" dirty="0">
                <a:latin typeface="Times New Roman" panose="02020603050405020304" pitchFamily="18" charset="0"/>
                <a:cs typeface="Times New Roman" panose="02020603050405020304" pitchFamily="18" charset="0"/>
              </a:rPr>
              <a:t>Elbow stiffness</a:t>
            </a:r>
          </a:p>
          <a:p>
            <a:r>
              <a:rPr lang="en-US" sz="3600" dirty="0">
                <a:latin typeface="Times New Roman" panose="02020603050405020304" pitchFamily="18" charset="0"/>
                <a:cs typeface="Times New Roman" panose="02020603050405020304" pitchFamily="18" charset="0"/>
              </a:rPr>
              <a:t>Nonunion</a:t>
            </a:r>
          </a:p>
          <a:p>
            <a:r>
              <a:rPr lang="en-US" sz="3600" dirty="0">
                <a:latin typeface="Times New Roman" panose="02020603050405020304" pitchFamily="18" charset="0"/>
                <a:cs typeface="Times New Roman" panose="02020603050405020304" pitchFamily="18" charset="0"/>
              </a:rPr>
              <a:t>Malunion</a:t>
            </a:r>
          </a:p>
          <a:p>
            <a:r>
              <a:rPr lang="en-US" sz="3600" dirty="0">
                <a:latin typeface="Times New Roman" panose="02020603050405020304" pitchFamily="18" charset="0"/>
                <a:cs typeface="Times New Roman" panose="02020603050405020304" pitchFamily="18" charset="0"/>
              </a:rPr>
              <a:t>Degenerative joint disease</a:t>
            </a:r>
          </a:p>
        </p:txBody>
      </p:sp>
    </p:spTree>
    <p:extLst>
      <p:ext uri="{BB962C8B-B14F-4D97-AF65-F5344CB8AC3E}">
        <p14:creationId xmlns:p14="http://schemas.microsoft.com/office/powerpoint/2010/main" val="16913402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Fracture Carpals;</a:t>
            </a:r>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Definition- </a:t>
            </a:r>
            <a:r>
              <a:rPr lang="en-US" sz="3600" dirty="0">
                <a:latin typeface="Times New Roman" panose="02020603050405020304" pitchFamily="18" charset="0"/>
                <a:cs typeface="Times New Roman" panose="02020603050405020304" pitchFamily="18" charset="0"/>
              </a:rPr>
              <a:t>a fracture of one or more carpal bones of the wrist</a:t>
            </a:r>
          </a:p>
          <a:p>
            <a:pPr>
              <a:buFontTx/>
              <a:buChar char="-"/>
            </a:pPr>
            <a:r>
              <a:rPr lang="en-US" sz="3600" dirty="0">
                <a:latin typeface="Times New Roman" panose="02020603050405020304" pitchFamily="18" charset="0"/>
                <a:cs typeface="Times New Roman" panose="02020603050405020304" pitchFamily="18" charset="0"/>
              </a:rPr>
              <a:t>Treatment varies depending on element involved</a:t>
            </a:r>
          </a:p>
          <a:p>
            <a:pPr marL="0" indent="0">
              <a:buNone/>
            </a:pPr>
            <a:r>
              <a:rPr lang="en-US" sz="3600" b="1" dirty="0">
                <a:latin typeface="Times New Roman" panose="02020603050405020304" pitchFamily="18" charset="0"/>
                <a:cs typeface="Times New Roman" panose="02020603050405020304" pitchFamily="18" charset="0"/>
              </a:rPr>
              <a:t>Incidence- </a:t>
            </a:r>
            <a:r>
              <a:rPr lang="en-US" sz="3600" dirty="0">
                <a:latin typeface="Times New Roman" panose="02020603050405020304" pitchFamily="18" charset="0"/>
                <a:cs typeface="Times New Roman" panose="02020603050405020304" pitchFamily="18" charset="0"/>
              </a:rPr>
              <a:t>accounts for 18% of all hand fractures</a:t>
            </a:r>
          </a:p>
          <a:p>
            <a:pPr>
              <a:buFontTx/>
              <a:buChar char="-"/>
            </a:pPr>
            <a:r>
              <a:rPr lang="en-US" sz="3600" dirty="0">
                <a:latin typeface="Times New Roman" panose="02020603050405020304" pitchFamily="18" charset="0"/>
                <a:cs typeface="Times New Roman" panose="02020603050405020304" pitchFamily="18" charset="0"/>
              </a:rPr>
              <a:t>Over 80% of carpal fractures involve the scaphoid</a:t>
            </a:r>
          </a:p>
          <a:p>
            <a:pPr>
              <a:buFontTx/>
              <a:buChar char="-"/>
            </a:pPr>
            <a:r>
              <a:rPr lang="en-US" sz="3600" dirty="0">
                <a:latin typeface="Times New Roman" panose="02020603050405020304" pitchFamily="18" charset="0"/>
                <a:cs typeface="Times New Roman" panose="02020603050405020304" pitchFamily="18" charset="0"/>
              </a:rPr>
              <a:t>Triquetrum and others are less involved</a:t>
            </a:r>
          </a:p>
        </p:txBody>
      </p:sp>
    </p:spTree>
    <p:extLst>
      <p:ext uri="{BB962C8B-B14F-4D97-AF65-F5344CB8AC3E}">
        <p14:creationId xmlns:p14="http://schemas.microsoft.com/office/powerpoint/2010/main" val="22490636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Scaphoid fracture</a:t>
            </a:r>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US" sz="3600" dirty="0">
                <a:latin typeface="Times New Roman" panose="02020603050405020304" pitchFamily="18" charset="0"/>
                <a:cs typeface="Times New Roman" panose="02020603050405020304" pitchFamily="18" charset="0"/>
              </a:rPr>
              <a:t>Break of scaphoid in the wrist</a:t>
            </a:r>
          </a:p>
          <a:p>
            <a:r>
              <a:rPr lang="en-US" sz="3600" dirty="0">
                <a:latin typeface="Times New Roman" panose="02020603050405020304" pitchFamily="18" charset="0"/>
                <a:cs typeface="Times New Roman" panose="02020603050405020304" pitchFamily="18" charset="0"/>
              </a:rPr>
              <a:t>General symptoms include pain at base of thumb</a:t>
            </a:r>
          </a:p>
          <a:p>
            <a:r>
              <a:rPr lang="en-US" sz="3600" dirty="0">
                <a:latin typeface="Times New Roman" panose="02020603050405020304" pitchFamily="18" charset="0"/>
                <a:cs typeface="Times New Roman" panose="02020603050405020304" pitchFamily="18" charset="0"/>
              </a:rPr>
              <a:t>Worsens on use of hand</a:t>
            </a:r>
          </a:p>
          <a:p>
            <a:pPr marL="0" indent="0">
              <a:buNone/>
            </a:pPr>
            <a:r>
              <a:rPr lang="en-US" sz="3600" b="1" dirty="0">
                <a:latin typeface="Times New Roman" panose="02020603050405020304" pitchFamily="18" charset="0"/>
                <a:cs typeface="Times New Roman" panose="02020603050405020304" pitchFamily="18" charset="0"/>
              </a:rPr>
              <a:t>Mechanism of injury:</a:t>
            </a:r>
          </a:p>
          <a:p>
            <a:r>
              <a:rPr lang="en-US" sz="3600" dirty="0">
                <a:latin typeface="Times New Roman" panose="02020603050405020304" pitchFamily="18" charset="0"/>
                <a:cs typeface="Times New Roman" panose="02020603050405020304" pitchFamily="18" charset="0"/>
              </a:rPr>
              <a:t>Fall on an outstretched hand</a:t>
            </a:r>
          </a:p>
          <a:p>
            <a:pPr marL="0" indent="0">
              <a:buNone/>
            </a:pPr>
            <a:r>
              <a:rPr lang="en-US" sz="3600" b="1" dirty="0">
                <a:latin typeface="Times New Roman" panose="02020603050405020304" pitchFamily="18" charset="0"/>
                <a:cs typeface="Times New Roman" panose="02020603050405020304" pitchFamily="18" charset="0"/>
              </a:rPr>
              <a:t>Epidemiology: </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Common in young males</a:t>
            </a:r>
          </a:p>
          <a:p>
            <a:r>
              <a:rPr lang="en-US" sz="3600" dirty="0">
                <a:latin typeface="Times New Roman" panose="02020603050405020304" pitchFamily="18" charset="0"/>
                <a:cs typeface="Times New Roman" panose="02020603050405020304" pitchFamily="18" charset="0"/>
              </a:rPr>
              <a:t>Less common in children /older adults due to weak radius and accounts for 50-80% carpal injuries</a:t>
            </a:r>
          </a:p>
          <a:p>
            <a:pPr marL="0" indent="0">
              <a:buNone/>
            </a:pP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80041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Signs/symptoms</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Focal tenderness in volar prominence at the distal wrist for distal pole fractures</a:t>
            </a:r>
          </a:p>
          <a:p>
            <a:r>
              <a:rPr lang="en-US" sz="3600" dirty="0">
                <a:latin typeface="Times New Roman" panose="02020603050405020304" pitchFamily="18" charset="0"/>
                <a:cs typeface="Times New Roman" panose="02020603050405020304" pitchFamily="18" charset="0"/>
              </a:rPr>
              <a:t>Anatomic snuff box for waist or mid body fractures</a:t>
            </a:r>
          </a:p>
          <a:p>
            <a:pPr marL="0" indent="0">
              <a:buNone/>
            </a:pPr>
            <a:r>
              <a:rPr lang="en-US" sz="3600" b="1" dirty="0">
                <a:latin typeface="Times New Roman" panose="02020603050405020304" pitchFamily="18" charset="0"/>
                <a:cs typeface="Times New Roman" panose="02020603050405020304" pitchFamily="18" charset="0"/>
              </a:rPr>
              <a:t>Diagnosis</a:t>
            </a:r>
          </a:p>
          <a:p>
            <a:r>
              <a:rPr lang="en-US" sz="3600" dirty="0">
                <a:latin typeface="Times New Roman" panose="02020603050405020304" pitchFamily="18" charset="0"/>
                <a:cs typeface="Times New Roman" panose="02020603050405020304" pitchFamily="18" charset="0"/>
              </a:rPr>
              <a:t>X-rays</a:t>
            </a:r>
          </a:p>
          <a:p>
            <a:r>
              <a:rPr lang="en-US" sz="3600" dirty="0">
                <a:latin typeface="Times New Roman" panose="02020603050405020304" pitchFamily="18" charset="0"/>
                <a:cs typeface="Times New Roman" panose="02020603050405020304" pitchFamily="18" charset="0"/>
              </a:rPr>
              <a:t>MRI</a:t>
            </a:r>
          </a:p>
          <a:p>
            <a:r>
              <a:rPr lang="en-US" sz="3600" dirty="0">
                <a:latin typeface="Times New Roman" panose="02020603050405020304" pitchFamily="18" charset="0"/>
                <a:cs typeface="Times New Roman" panose="02020603050405020304" pitchFamily="18" charset="0"/>
              </a:rPr>
              <a:t>Bone</a:t>
            </a:r>
          </a:p>
        </p:txBody>
      </p:sp>
    </p:spTree>
    <p:extLst>
      <p:ext uri="{BB962C8B-B14F-4D97-AF65-F5344CB8AC3E}">
        <p14:creationId xmlns:p14="http://schemas.microsoft.com/office/powerpoint/2010/main" val="5153907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DDX:</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Distal radius fracture</a:t>
            </a:r>
          </a:p>
          <a:p>
            <a:r>
              <a:rPr lang="en-US" sz="3600" dirty="0">
                <a:latin typeface="Times New Roman" panose="02020603050405020304" pitchFamily="18" charset="0"/>
                <a:cs typeface="Times New Roman" panose="02020603050405020304" pitchFamily="18" charset="0"/>
              </a:rPr>
              <a:t>Dislocation</a:t>
            </a:r>
          </a:p>
          <a:p>
            <a:r>
              <a:rPr lang="en-US" sz="3600" dirty="0">
                <a:latin typeface="Times New Roman" panose="02020603050405020304" pitchFamily="18" charset="0"/>
                <a:cs typeface="Times New Roman" panose="02020603050405020304" pitchFamily="18" charset="0"/>
              </a:rPr>
              <a:t>Wrist sprain</a:t>
            </a:r>
          </a:p>
          <a:p>
            <a:pPr marL="0" indent="0">
              <a:buNone/>
            </a:pPr>
            <a:r>
              <a:rPr lang="en-US" sz="3600" b="1" dirty="0">
                <a:latin typeface="Times New Roman" panose="02020603050405020304" pitchFamily="18" charset="0"/>
                <a:cs typeface="Times New Roman" panose="02020603050405020304" pitchFamily="18" charset="0"/>
              </a:rPr>
              <a:t>Prevention:</a:t>
            </a:r>
          </a:p>
          <a:p>
            <a:r>
              <a:rPr lang="en-US" sz="3600" dirty="0">
                <a:latin typeface="Times New Roman" panose="02020603050405020304" pitchFamily="18" charset="0"/>
                <a:cs typeface="Times New Roman" panose="02020603050405020304" pitchFamily="18" charset="0"/>
              </a:rPr>
              <a:t>Wrist guards during activities</a:t>
            </a:r>
          </a:p>
          <a:p>
            <a:pPr marL="0" indent="0">
              <a:buNone/>
            </a:pPr>
            <a:r>
              <a:rPr lang="en-US" sz="3600" b="1" dirty="0">
                <a:latin typeface="Times New Roman" panose="02020603050405020304" pitchFamily="18" charset="0"/>
                <a:cs typeface="Times New Roman" panose="02020603050405020304" pitchFamily="18" charset="0"/>
              </a:rPr>
              <a:t>Treatment: Non- operative</a:t>
            </a:r>
          </a:p>
          <a:p>
            <a:r>
              <a:rPr lang="en-US" sz="3600" dirty="0">
                <a:latin typeface="Times New Roman" panose="02020603050405020304" pitchFamily="18" charset="0"/>
                <a:cs typeface="Times New Roman" panose="02020603050405020304" pitchFamily="18" charset="0"/>
              </a:rPr>
              <a:t>If not displaced apply a thumb Spica</a:t>
            </a:r>
          </a:p>
          <a:p>
            <a:pPr marL="0" indent="0">
              <a:buNone/>
            </a:pPr>
            <a:endParaRPr lang="en-US" sz="3600" b="1"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5963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Operative:</a:t>
            </a:r>
          </a:p>
          <a:p>
            <a:r>
              <a:rPr lang="en-US" sz="3600" dirty="0">
                <a:latin typeface="Times New Roman" panose="02020603050405020304" pitchFamily="18" charset="0"/>
                <a:cs typeface="Times New Roman" panose="02020603050405020304" pitchFamily="18" charset="0"/>
              </a:rPr>
              <a:t>Percutaneous screw fixation- screwing the scaphoid bone back together</a:t>
            </a:r>
          </a:p>
          <a:p>
            <a:pPr marL="0" indent="0">
              <a:buNone/>
            </a:pPr>
            <a:r>
              <a:rPr lang="en-US" sz="3600" b="1" dirty="0">
                <a:latin typeface="Times New Roman" panose="02020603050405020304" pitchFamily="18" charset="0"/>
                <a:cs typeface="Times New Roman" panose="02020603050405020304" pitchFamily="18" charset="0"/>
              </a:rPr>
              <a:t>Complications:</a:t>
            </a:r>
          </a:p>
          <a:p>
            <a:r>
              <a:rPr lang="en-US" sz="3600" dirty="0">
                <a:latin typeface="Times New Roman" panose="02020603050405020304" pitchFamily="18" charset="0"/>
                <a:cs typeface="Times New Roman" panose="02020603050405020304" pitchFamily="18" charset="0"/>
              </a:rPr>
              <a:t>Avascular necrosis</a:t>
            </a:r>
          </a:p>
          <a:p>
            <a:r>
              <a:rPr lang="en-US" sz="3600" dirty="0">
                <a:latin typeface="Times New Roman" panose="02020603050405020304" pitchFamily="18" charset="0"/>
                <a:cs typeface="Times New Roman" panose="02020603050405020304" pitchFamily="18" charset="0"/>
              </a:rPr>
              <a:t>Non union</a:t>
            </a:r>
          </a:p>
        </p:txBody>
      </p:sp>
    </p:spTree>
    <p:extLst>
      <p:ext uri="{BB962C8B-B14F-4D97-AF65-F5344CB8AC3E}">
        <p14:creationId xmlns:p14="http://schemas.microsoft.com/office/powerpoint/2010/main" val="2336993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Metacarpal fractures:</a:t>
            </a:r>
          </a:p>
        </p:txBody>
      </p:sp>
      <p:sp>
        <p:nvSpPr>
          <p:cNvPr id="3" name="Content Placeholder 2"/>
          <p:cNvSpPr>
            <a:spLocks noGrp="1"/>
          </p:cNvSpPr>
          <p:nvPr>
            <p:ph idx="1"/>
          </p:nvPr>
        </p:nvSpPr>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Incidence:- </a:t>
            </a:r>
            <a:r>
              <a:rPr lang="en-US" sz="3600" dirty="0">
                <a:latin typeface="Times New Roman" panose="02020603050405020304" pitchFamily="18" charset="0"/>
                <a:cs typeface="Times New Roman" panose="02020603050405020304" pitchFamily="18" charset="0"/>
              </a:rPr>
              <a:t>comprise between 18-44% of all hand fractures</a:t>
            </a:r>
          </a:p>
          <a:p>
            <a:pPr>
              <a:buFontTx/>
              <a:buChar char="-"/>
            </a:pPr>
            <a:r>
              <a:rPr lang="en-US" sz="3600" dirty="0">
                <a:latin typeface="Times New Roman" panose="02020603050405020304" pitchFamily="18" charset="0"/>
                <a:cs typeface="Times New Roman" panose="02020603050405020304" pitchFamily="18" charset="0"/>
              </a:rPr>
              <a:t>Non thumb metacarpals account for around 88% of all metacarpal fractures with the 5</a:t>
            </a:r>
            <a:r>
              <a:rPr lang="en-US" sz="3600" baseline="30000" dirty="0">
                <a:latin typeface="Times New Roman" panose="02020603050405020304" pitchFamily="18" charset="0"/>
                <a:cs typeface="Times New Roman" panose="02020603050405020304" pitchFamily="18" charset="0"/>
              </a:rPr>
              <a:t>th</a:t>
            </a:r>
            <a:r>
              <a:rPr lang="en-US" sz="3600" dirty="0">
                <a:latin typeface="Times New Roman" panose="02020603050405020304" pitchFamily="18" charset="0"/>
                <a:cs typeface="Times New Roman" panose="02020603050405020304" pitchFamily="18" charset="0"/>
              </a:rPr>
              <a:t> finger most commonly involved</a:t>
            </a:r>
          </a:p>
          <a:p>
            <a:pPr>
              <a:buFontTx/>
              <a:buChar char="-"/>
            </a:pPr>
            <a:r>
              <a:rPr lang="en-US" sz="3600" dirty="0">
                <a:latin typeface="Times New Roman" panose="02020603050405020304" pitchFamily="18" charset="0"/>
                <a:cs typeface="Times New Roman" panose="02020603050405020304" pitchFamily="18" charset="0"/>
              </a:rPr>
              <a:t>Majority of metacarpal fractures are isolated injuries which are simple, closed and stable</a:t>
            </a:r>
          </a:p>
        </p:txBody>
      </p:sp>
    </p:spTree>
    <p:extLst>
      <p:ext uri="{BB962C8B-B14F-4D97-AF65-F5344CB8AC3E}">
        <p14:creationId xmlns:p14="http://schemas.microsoft.com/office/powerpoint/2010/main" val="27203458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Mechanism of injury:</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Punching when the fist is in a clenched position</a:t>
            </a:r>
          </a:p>
          <a:p>
            <a:r>
              <a:rPr lang="en-US" sz="3600" dirty="0">
                <a:latin typeface="Times New Roman" panose="02020603050405020304" pitchFamily="18" charset="0"/>
                <a:cs typeface="Times New Roman" panose="02020603050405020304" pitchFamily="18" charset="0"/>
              </a:rPr>
              <a:t>Direct trauma to the dorsum of the hand</a:t>
            </a:r>
          </a:p>
          <a:p>
            <a:pPr marL="0" indent="0">
              <a:buNone/>
            </a:pPr>
            <a:r>
              <a:rPr lang="en-US" sz="3600" b="1" dirty="0">
                <a:latin typeface="Times New Roman" panose="02020603050405020304" pitchFamily="18" charset="0"/>
                <a:cs typeface="Times New Roman" panose="02020603050405020304" pitchFamily="18" charset="0"/>
              </a:rPr>
              <a:t>Signs/symptoms</a:t>
            </a:r>
          </a:p>
          <a:p>
            <a:r>
              <a:rPr lang="en-US" sz="3600" dirty="0">
                <a:latin typeface="Times New Roman" panose="02020603050405020304" pitchFamily="18" charset="0"/>
                <a:cs typeface="Times New Roman" panose="02020603050405020304" pitchFamily="18" charset="0"/>
              </a:rPr>
              <a:t>Pain /tenderness</a:t>
            </a:r>
          </a:p>
          <a:p>
            <a:r>
              <a:rPr lang="en-US" sz="3600" dirty="0">
                <a:latin typeface="Times New Roman" panose="02020603050405020304" pitchFamily="18" charset="0"/>
                <a:cs typeface="Times New Roman" panose="02020603050405020304" pitchFamily="18" charset="0"/>
              </a:rPr>
              <a:t>Deformity</a:t>
            </a:r>
          </a:p>
          <a:p>
            <a:r>
              <a:rPr lang="en-US" sz="3600" dirty="0">
                <a:latin typeface="Times New Roman" panose="02020603050405020304" pitchFamily="18" charset="0"/>
                <a:cs typeface="Times New Roman" panose="02020603050405020304" pitchFamily="18" charset="0"/>
              </a:rPr>
              <a:t>Inability to move the finger</a:t>
            </a:r>
          </a:p>
          <a:p>
            <a:r>
              <a:rPr lang="en-US" sz="3600" dirty="0">
                <a:latin typeface="Times New Roman" panose="02020603050405020304" pitchFamily="18" charset="0"/>
                <a:cs typeface="Times New Roman" panose="02020603050405020304" pitchFamily="18" charset="0"/>
              </a:rPr>
              <a:t>Swelling</a:t>
            </a:r>
          </a:p>
          <a:p>
            <a:r>
              <a:rPr lang="en-US" sz="3600" dirty="0">
                <a:latin typeface="Times New Roman" panose="02020603050405020304" pitchFamily="18" charset="0"/>
                <a:cs typeface="Times New Roman" panose="02020603050405020304" pitchFamily="18" charset="0"/>
              </a:rPr>
              <a:t>bruising</a:t>
            </a:r>
          </a:p>
        </p:txBody>
      </p:sp>
    </p:spTree>
    <p:extLst>
      <p:ext uri="{BB962C8B-B14F-4D97-AF65-F5344CB8AC3E}">
        <p14:creationId xmlns:p14="http://schemas.microsoft.com/office/powerpoint/2010/main" val="15353445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Shortened finger</a:t>
            </a:r>
          </a:p>
          <a:p>
            <a:r>
              <a:rPr lang="en-US" sz="3600" dirty="0">
                <a:latin typeface="Times New Roman" panose="02020603050405020304" pitchFamily="18" charset="0"/>
                <a:cs typeface="Times New Roman" panose="02020603050405020304" pitchFamily="18" charset="0"/>
              </a:rPr>
              <a:t>Scissoring of the injured finger over neighbor when making a partial fist</a:t>
            </a:r>
          </a:p>
          <a:p>
            <a:pPr marL="0" indent="0">
              <a:buNone/>
            </a:pPr>
            <a:r>
              <a:rPr lang="en-US" sz="3600" b="1" dirty="0">
                <a:latin typeface="Times New Roman" panose="02020603050405020304" pitchFamily="18" charset="0"/>
                <a:cs typeface="Times New Roman" panose="02020603050405020304" pitchFamily="18" charset="0"/>
              </a:rPr>
              <a:t>Diagnosis:</a:t>
            </a:r>
          </a:p>
          <a:p>
            <a:r>
              <a:rPr lang="en-US" sz="3600" dirty="0">
                <a:latin typeface="Times New Roman" panose="02020603050405020304" pitchFamily="18" charset="0"/>
                <a:cs typeface="Times New Roman" panose="02020603050405020304" pitchFamily="18" charset="0"/>
              </a:rPr>
              <a:t>X rays</a:t>
            </a:r>
          </a:p>
          <a:p>
            <a:r>
              <a:rPr lang="en-US" sz="3600" dirty="0">
                <a:latin typeface="Times New Roman" panose="02020603050405020304" pitchFamily="18" charset="0"/>
                <a:cs typeface="Times New Roman" panose="02020603050405020304" pitchFamily="18" charset="0"/>
              </a:rPr>
              <a:t>MRI</a:t>
            </a:r>
          </a:p>
          <a:p>
            <a:r>
              <a:rPr lang="en-US" sz="3600" dirty="0">
                <a:latin typeface="Times New Roman" panose="02020603050405020304" pitchFamily="18" charset="0"/>
                <a:cs typeface="Times New Roman" panose="02020603050405020304" pitchFamily="18" charset="0"/>
              </a:rPr>
              <a:t>Ultrasound</a:t>
            </a:r>
          </a:p>
          <a:p>
            <a:r>
              <a:rPr lang="en-US" sz="3600" dirty="0">
                <a:latin typeface="Times New Roman" panose="02020603050405020304" pitchFamily="18" charset="0"/>
                <a:cs typeface="Times New Roman" panose="02020603050405020304" pitchFamily="18" charset="0"/>
              </a:rPr>
              <a:t>Blood culture</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700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Cause/etiology</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High energy trauma</a:t>
            </a:r>
          </a:p>
          <a:p>
            <a:pPr marL="0" indent="0">
              <a:buNone/>
            </a:pPr>
            <a:r>
              <a:rPr lang="en-US" sz="3600" b="1" dirty="0">
                <a:latin typeface="Times New Roman" panose="02020603050405020304" pitchFamily="18" charset="0"/>
                <a:cs typeface="Times New Roman" panose="02020603050405020304" pitchFamily="18" charset="0"/>
              </a:rPr>
              <a:t>Assessment; </a:t>
            </a:r>
            <a:r>
              <a:rPr lang="en-US" sz="3600" dirty="0">
                <a:latin typeface="Times New Roman" panose="02020603050405020304" pitchFamily="18" charset="0"/>
                <a:cs typeface="Times New Roman" panose="02020603050405020304" pitchFamily="18" charset="0"/>
              </a:rPr>
              <a:t>Follow advanced trauma life support(ATLS)guide lines to identify associated life threatening injuries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5637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Treatment:</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Antibiotics for 4-6 weeks if osteomyelitis is present</a:t>
            </a:r>
          </a:p>
          <a:p>
            <a:r>
              <a:rPr lang="en-US" sz="3600" dirty="0">
                <a:latin typeface="Times New Roman" panose="02020603050405020304" pitchFamily="18" charset="0"/>
                <a:cs typeface="Times New Roman" panose="02020603050405020304" pitchFamily="18" charset="0"/>
              </a:rPr>
              <a:t>Incision /drainage</a:t>
            </a:r>
          </a:p>
          <a:p>
            <a:r>
              <a:rPr lang="en-US" sz="3600" dirty="0">
                <a:latin typeface="Times New Roman" panose="02020603050405020304" pitchFamily="18" charset="0"/>
                <a:cs typeface="Times New Roman" panose="02020603050405020304" pitchFamily="18" charset="0"/>
              </a:rPr>
              <a:t>Primarily non-operative sedation or local anesthesia followed by closed reduction of the fracture</a:t>
            </a:r>
          </a:p>
          <a:p>
            <a:r>
              <a:rPr lang="en-US" sz="3600" dirty="0">
                <a:latin typeface="Times New Roman" panose="02020603050405020304" pitchFamily="18" charset="0"/>
                <a:cs typeface="Times New Roman" panose="02020603050405020304" pitchFamily="18" charset="0"/>
              </a:rPr>
              <a:t>Application of a forearm based splint and secure with a loose compressive wrap for 3 weeks</a:t>
            </a:r>
          </a:p>
        </p:txBody>
      </p:sp>
    </p:spTree>
    <p:extLst>
      <p:ext uri="{BB962C8B-B14F-4D97-AF65-F5344CB8AC3E}">
        <p14:creationId xmlns:p14="http://schemas.microsoft.com/office/powerpoint/2010/main" val="41176151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Rare but most common is mal union</a:t>
            </a:r>
          </a:p>
          <a:p>
            <a:r>
              <a:rPr lang="en-US" sz="3600" dirty="0">
                <a:latin typeface="Times New Roman" panose="02020603050405020304" pitchFamily="18" charset="0"/>
                <a:cs typeface="Times New Roman" panose="02020603050405020304" pitchFamily="18" charset="0"/>
              </a:rPr>
              <a:t>Rotational deformity</a:t>
            </a:r>
          </a:p>
          <a:p>
            <a:r>
              <a:rPr lang="en-US" sz="3600" dirty="0">
                <a:latin typeface="Times New Roman" panose="02020603050405020304" pitchFamily="18" charset="0"/>
                <a:cs typeface="Times New Roman" panose="02020603050405020304" pitchFamily="18" charset="0"/>
              </a:rPr>
              <a:t>Loss of function</a:t>
            </a:r>
          </a:p>
          <a:p>
            <a:r>
              <a:rPr lang="en-US" sz="3600" dirty="0">
                <a:latin typeface="Times New Roman" panose="02020603050405020304" pitchFamily="18" charset="0"/>
                <a:cs typeface="Times New Roman" panose="02020603050405020304" pitchFamily="18" charset="0"/>
              </a:rPr>
              <a:t>stiffness</a:t>
            </a:r>
          </a:p>
        </p:txBody>
      </p:sp>
    </p:spTree>
    <p:extLst>
      <p:ext uri="{BB962C8B-B14F-4D97-AF65-F5344CB8AC3E}">
        <p14:creationId xmlns:p14="http://schemas.microsoft.com/office/powerpoint/2010/main" val="29970053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Fracture phalanges:</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Usually caused by direct trauma</a:t>
            </a:r>
          </a:p>
          <a:p>
            <a:r>
              <a:rPr lang="en-US" sz="3600" dirty="0">
                <a:latin typeface="Times New Roman" panose="02020603050405020304" pitchFamily="18" charset="0"/>
                <a:cs typeface="Times New Roman" panose="02020603050405020304" pitchFamily="18" charset="0"/>
              </a:rPr>
              <a:t>Twisting injury</a:t>
            </a:r>
          </a:p>
          <a:p>
            <a:r>
              <a:rPr lang="en-US" sz="3600" dirty="0">
                <a:latin typeface="Times New Roman" panose="02020603050405020304" pitchFamily="18" charset="0"/>
                <a:cs typeface="Times New Roman" panose="02020603050405020304" pitchFamily="18" charset="0"/>
              </a:rPr>
              <a:t>Crush injuries to the distal phalanx resulting to nail trauma and open fractures</a:t>
            </a:r>
          </a:p>
          <a:p>
            <a:pPr marL="0" indent="0">
              <a:buNone/>
            </a:pPr>
            <a:r>
              <a:rPr lang="en-US" sz="3600" b="1" dirty="0">
                <a:latin typeface="Times New Roman" panose="02020603050405020304" pitchFamily="18" charset="0"/>
                <a:cs typeface="Times New Roman" panose="02020603050405020304" pitchFamily="18" charset="0"/>
              </a:rPr>
              <a:t>Signs/symptoms:</a:t>
            </a:r>
          </a:p>
          <a:p>
            <a:r>
              <a:rPr lang="en-US" sz="3600" dirty="0">
                <a:latin typeface="Times New Roman" panose="02020603050405020304" pitchFamily="18" charset="0"/>
                <a:cs typeface="Times New Roman" panose="02020603050405020304" pitchFamily="18" charset="0"/>
              </a:rPr>
              <a:t>Swelling on the fracture site</a:t>
            </a:r>
          </a:p>
          <a:p>
            <a:r>
              <a:rPr lang="en-US" sz="3600" dirty="0">
                <a:latin typeface="Times New Roman" panose="02020603050405020304" pitchFamily="18" charset="0"/>
                <a:cs typeface="Times New Roman" panose="02020603050405020304" pitchFamily="18" charset="0"/>
              </a:rPr>
              <a:t>Tenderness at fracture site</a:t>
            </a:r>
          </a:p>
          <a:p>
            <a:r>
              <a:rPr lang="en-US" sz="3600" dirty="0">
                <a:latin typeface="Times New Roman" panose="02020603050405020304" pitchFamily="18" charset="0"/>
                <a:cs typeface="Times New Roman" panose="02020603050405020304" pitchFamily="18" charset="0"/>
              </a:rPr>
              <a:t>Bruising</a:t>
            </a: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endParaRPr lang="en-US" sz="3600" b="1" dirty="0">
              <a:latin typeface="Times New Roman" panose="02020603050405020304" pitchFamily="18" charset="0"/>
              <a:cs typeface="Times New Roman" panose="02020603050405020304" pitchFamily="18" charset="0"/>
            </a:endParaRPr>
          </a:p>
          <a:p>
            <a:pPr marL="0" indent="0">
              <a:buNone/>
            </a:pP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6915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Inability to move the injured finger</a:t>
            </a:r>
          </a:p>
          <a:p>
            <a:r>
              <a:rPr lang="en-US" sz="3600" dirty="0">
                <a:latin typeface="Times New Roman" panose="02020603050405020304" pitchFamily="18" charset="0"/>
                <a:cs typeface="Times New Roman" panose="02020603050405020304" pitchFamily="18" charset="0"/>
              </a:rPr>
              <a:t>Deformity of the finger</a:t>
            </a:r>
          </a:p>
          <a:p>
            <a:pPr marL="0" indent="0">
              <a:buNone/>
            </a:pPr>
            <a:r>
              <a:rPr lang="en-US" sz="3600" b="1" dirty="0">
                <a:latin typeface="Times New Roman" panose="02020603050405020304" pitchFamily="18" charset="0"/>
                <a:cs typeface="Times New Roman" panose="02020603050405020304" pitchFamily="18" charset="0"/>
              </a:rPr>
              <a:t>Diagnosis:</a:t>
            </a:r>
          </a:p>
          <a:p>
            <a:r>
              <a:rPr lang="en-US" sz="3600" dirty="0">
                <a:latin typeface="Times New Roman" panose="02020603050405020304" pitchFamily="18" charset="0"/>
                <a:cs typeface="Times New Roman" panose="02020603050405020304" pitchFamily="18" charset="0"/>
              </a:rPr>
              <a:t>X rays</a:t>
            </a:r>
          </a:p>
          <a:p>
            <a:r>
              <a:rPr lang="en-US" sz="3600" dirty="0">
                <a:latin typeface="Times New Roman" panose="02020603050405020304" pitchFamily="18" charset="0"/>
                <a:cs typeface="Times New Roman" panose="02020603050405020304" pitchFamily="18" charset="0"/>
              </a:rPr>
              <a:t>Physical examination</a:t>
            </a:r>
          </a:p>
          <a:p>
            <a:r>
              <a:rPr lang="en-US" sz="3600" dirty="0">
                <a:latin typeface="Times New Roman" panose="02020603050405020304" pitchFamily="18" charset="0"/>
                <a:cs typeface="Times New Roman" panose="02020603050405020304" pitchFamily="18" charset="0"/>
              </a:rPr>
              <a:t>Patient history</a:t>
            </a:r>
          </a:p>
          <a:p>
            <a:r>
              <a:rPr lang="en-US" sz="3600" dirty="0">
                <a:latin typeface="Times New Roman" panose="02020603050405020304" pitchFamily="18" charset="0"/>
                <a:cs typeface="Times New Roman" panose="02020603050405020304" pitchFamily="18" charset="0"/>
              </a:rPr>
              <a:t>ultrasound</a:t>
            </a:r>
          </a:p>
        </p:txBody>
      </p:sp>
    </p:spTree>
    <p:extLst>
      <p:ext uri="{BB962C8B-B14F-4D97-AF65-F5344CB8AC3E}">
        <p14:creationId xmlns:p14="http://schemas.microsoft.com/office/powerpoint/2010/main" val="20829677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Treatment:</a:t>
            </a:r>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Non- operative- </a:t>
            </a:r>
            <a:r>
              <a:rPr lang="en-US" sz="3600" dirty="0">
                <a:latin typeface="Times New Roman" panose="02020603050405020304" pitchFamily="18" charset="0"/>
                <a:cs typeface="Times New Roman" panose="02020603050405020304" pitchFamily="18" charset="0"/>
              </a:rPr>
              <a:t>is the general choice of treatment for distal phalanx fractures because of its small size</a:t>
            </a:r>
          </a:p>
          <a:p>
            <a:pPr>
              <a:buFontTx/>
              <a:buChar char="-"/>
            </a:pPr>
            <a:r>
              <a:rPr lang="en-US" sz="3600" dirty="0">
                <a:latin typeface="Times New Roman" panose="02020603050405020304" pitchFamily="18" charset="0"/>
                <a:cs typeface="Times New Roman" panose="02020603050405020304" pitchFamily="18" charset="0"/>
              </a:rPr>
              <a:t>Conservative treatment with splints is used for displaced fractures</a:t>
            </a:r>
          </a:p>
          <a:p>
            <a:pPr marL="0" indent="0">
              <a:buNone/>
            </a:pPr>
            <a:r>
              <a:rPr lang="en-US" sz="3600" b="1" dirty="0">
                <a:latin typeface="Times New Roman" panose="02020603050405020304" pitchFamily="18" charset="0"/>
                <a:cs typeface="Times New Roman" panose="02020603050405020304" pitchFamily="18" charset="0"/>
              </a:rPr>
              <a:t>Operative treatment- </a:t>
            </a:r>
            <a:r>
              <a:rPr lang="en-US" sz="3600" dirty="0">
                <a:latin typeface="Times New Roman" panose="02020603050405020304" pitchFamily="18" charset="0"/>
                <a:cs typeface="Times New Roman" panose="02020603050405020304" pitchFamily="18" charset="0"/>
              </a:rPr>
              <a:t>surgical treatment of displaced proximal phalanx fracture after reduction is common because of instability and rotation trouble</a:t>
            </a:r>
          </a:p>
          <a:p>
            <a:pPr marL="0" indent="0">
              <a:buNone/>
            </a:pPr>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Use of Krishna wires by percutaneous pinning or open reduction or very small screws/plates</a:t>
            </a:r>
            <a:endParaRPr lang="en-US" sz="3600" b="1" dirty="0">
              <a:latin typeface="Times New Roman" panose="02020603050405020304" pitchFamily="18" charset="0"/>
              <a:cs typeface="Times New Roman" panose="02020603050405020304" pitchFamily="18" charset="0"/>
            </a:endParaRPr>
          </a:p>
          <a:p>
            <a:pPr marL="0" indent="0">
              <a:buNone/>
            </a:pP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8477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DDX:</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Metacarpal fracture</a:t>
            </a:r>
          </a:p>
          <a:p>
            <a:r>
              <a:rPr lang="en-US" sz="3600" dirty="0">
                <a:latin typeface="Times New Roman" panose="02020603050405020304" pitchFamily="18" charset="0"/>
                <a:cs typeface="Times New Roman" panose="02020603050405020304" pitchFamily="18" charset="0"/>
              </a:rPr>
              <a:t>Mallet finger</a:t>
            </a:r>
          </a:p>
          <a:p>
            <a:r>
              <a:rPr lang="en-US" sz="3600" dirty="0">
                <a:latin typeface="Times New Roman" panose="02020603050405020304" pitchFamily="18" charset="0"/>
                <a:cs typeface="Times New Roman" panose="02020603050405020304" pitchFamily="18" charset="0"/>
              </a:rPr>
              <a:t>Jersey finger</a:t>
            </a:r>
          </a:p>
          <a:p>
            <a:r>
              <a:rPr lang="en-US" sz="3600" dirty="0">
                <a:latin typeface="Times New Roman" panose="02020603050405020304" pitchFamily="18" charset="0"/>
                <a:cs typeface="Times New Roman" panose="02020603050405020304" pitchFamily="18" charset="0"/>
              </a:rPr>
              <a:t>Volar plate</a:t>
            </a:r>
          </a:p>
          <a:p>
            <a:r>
              <a:rPr lang="en-US" sz="3600" dirty="0">
                <a:latin typeface="Times New Roman" panose="02020603050405020304" pitchFamily="18" charset="0"/>
                <a:cs typeface="Times New Roman" panose="02020603050405020304" pitchFamily="18" charset="0"/>
              </a:rPr>
              <a:t>Avulsion injury</a:t>
            </a:r>
          </a:p>
        </p:txBody>
      </p:sp>
    </p:spTree>
    <p:extLst>
      <p:ext uri="{BB962C8B-B14F-4D97-AF65-F5344CB8AC3E}">
        <p14:creationId xmlns:p14="http://schemas.microsoft.com/office/powerpoint/2010/main" val="5159581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Loss of motion</a:t>
            </a:r>
          </a:p>
          <a:p>
            <a:r>
              <a:rPr lang="en-US" sz="3600" dirty="0">
                <a:latin typeface="Times New Roman" panose="02020603050405020304" pitchFamily="18" charset="0"/>
                <a:cs typeface="Times New Roman" panose="02020603050405020304" pitchFamily="18" charset="0"/>
              </a:rPr>
              <a:t>Nonunion</a:t>
            </a:r>
          </a:p>
          <a:p>
            <a:r>
              <a:rPr lang="en-US" sz="3600" dirty="0">
                <a:latin typeface="Times New Roman" panose="02020603050405020304" pitchFamily="18" charset="0"/>
                <a:cs typeface="Times New Roman" panose="02020603050405020304" pitchFamily="18" charset="0"/>
              </a:rPr>
              <a:t>Mal-union</a:t>
            </a:r>
          </a:p>
          <a:p>
            <a:r>
              <a:rPr lang="en-US" sz="3600" dirty="0">
                <a:latin typeface="Times New Roman" panose="02020603050405020304" pitchFamily="18" charset="0"/>
                <a:cs typeface="Times New Roman" panose="02020603050405020304" pitchFamily="18" charset="0"/>
              </a:rPr>
              <a:t>infection</a:t>
            </a:r>
          </a:p>
        </p:txBody>
      </p:sp>
    </p:spTree>
    <p:extLst>
      <p:ext uri="{BB962C8B-B14F-4D97-AF65-F5344CB8AC3E}">
        <p14:creationId xmlns:p14="http://schemas.microsoft.com/office/powerpoint/2010/main" val="33726554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11:Fractures of the lower extremity</a:t>
            </a:r>
          </a:p>
        </p:txBody>
      </p:sp>
      <p:sp>
        <p:nvSpPr>
          <p:cNvPr id="3" name="Content Placeholder 2"/>
          <p:cNvSpPr>
            <a:spLocks noGrp="1"/>
          </p:cNvSpPr>
          <p:nvPr>
            <p:ph idx="1"/>
          </p:nvPr>
        </p:nvSpPr>
        <p:spPr/>
        <p:txBody>
          <a:bodyPr>
            <a:normAutofit fontScale="92500" lnSpcReduction="10000"/>
          </a:bodyPr>
          <a:lstStyle/>
          <a:p>
            <a:pPr marL="0" indent="0">
              <a:buNone/>
            </a:pPr>
            <a:r>
              <a:rPr lang="en-US" sz="3600" b="1" dirty="0">
                <a:latin typeface="Times New Roman" panose="02020603050405020304" pitchFamily="18" charset="0"/>
                <a:cs typeface="Times New Roman" panose="02020603050405020304" pitchFamily="18" charset="0"/>
              </a:rPr>
              <a:t>Fractures of the pelvic girdle;</a:t>
            </a:r>
          </a:p>
          <a:p>
            <a:pPr marL="0" indent="0">
              <a:buNone/>
            </a:pPr>
            <a:r>
              <a:rPr lang="en-US" sz="3600" b="1" dirty="0">
                <a:latin typeface="Times New Roman" panose="02020603050405020304" pitchFamily="18" charset="0"/>
                <a:cs typeface="Times New Roman" panose="02020603050405020304" pitchFamily="18" charset="0"/>
              </a:rPr>
              <a:t>Incidence:</a:t>
            </a:r>
          </a:p>
          <a:p>
            <a:r>
              <a:rPr lang="en-US" sz="3600" dirty="0">
                <a:latin typeface="Times New Roman" panose="02020603050405020304" pitchFamily="18" charset="0"/>
                <a:cs typeface="Times New Roman" panose="02020603050405020304" pitchFamily="18" charset="0"/>
              </a:rPr>
              <a:t>High energy blunt trauma</a:t>
            </a:r>
          </a:p>
          <a:p>
            <a:r>
              <a:rPr lang="en-US" sz="3600" dirty="0">
                <a:latin typeface="Times New Roman" panose="02020603050405020304" pitchFamily="18" charset="0"/>
                <a:cs typeface="Times New Roman" panose="02020603050405020304" pitchFamily="18" charset="0"/>
              </a:rPr>
              <a:t>High mortality rate: 15-25% for closed fractures/50% for open fractures</a:t>
            </a:r>
          </a:p>
          <a:p>
            <a:r>
              <a:rPr lang="en-US" sz="3600" dirty="0">
                <a:latin typeface="Times New Roman" panose="02020603050405020304" pitchFamily="18" charset="0"/>
                <a:cs typeface="Times New Roman" panose="02020603050405020304" pitchFamily="18" charset="0"/>
              </a:rPr>
              <a:t>In pediatrics, reradiate cartilage is open, the iliac wing is weaker than the elastic pelvic ligaments resulting in bone failure before pelvic ring disruption</a:t>
            </a:r>
          </a:p>
          <a:p>
            <a:pPr marL="0" indent="0">
              <a:buNone/>
            </a:pPr>
            <a:r>
              <a:rPr lang="en-US" sz="3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986767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Associated injuries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Chest injury for up to 63%</a:t>
            </a:r>
          </a:p>
          <a:p>
            <a:r>
              <a:rPr lang="en-US" sz="3600" dirty="0">
                <a:latin typeface="Times New Roman" panose="02020603050405020304" pitchFamily="18" charset="0"/>
                <a:cs typeface="Times New Roman" panose="02020603050405020304" pitchFamily="18" charset="0"/>
              </a:rPr>
              <a:t>Long bone fractures in 50%</a:t>
            </a:r>
          </a:p>
          <a:p>
            <a:r>
              <a:rPr lang="en-US" sz="3600" dirty="0">
                <a:latin typeface="Times New Roman" panose="02020603050405020304" pitchFamily="18" charset="0"/>
                <a:cs typeface="Times New Roman" panose="02020603050405020304" pitchFamily="18" charset="0"/>
              </a:rPr>
              <a:t>Sexual dysfunction up to 50%</a:t>
            </a:r>
          </a:p>
          <a:p>
            <a:r>
              <a:rPr lang="en-US" sz="3600" dirty="0">
                <a:latin typeface="Times New Roman" panose="02020603050405020304" pitchFamily="18" charset="0"/>
                <a:cs typeface="Times New Roman" panose="02020603050405020304" pitchFamily="18" charset="0"/>
              </a:rPr>
              <a:t>Head and abdominal injury in 40%</a:t>
            </a:r>
          </a:p>
          <a:p>
            <a:r>
              <a:rPr lang="en-US" sz="3600" dirty="0">
                <a:latin typeface="Times New Roman" panose="02020603050405020304" pitchFamily="18" charset="0"/>
                <a:cs typeface="Times New Roman" panose="02020603050405020304" pitchFamily="18" charset="0"/>
              </a:rPr>
              <a:t>Spine fractures in 25%</a:t>
            </a:r>
          </a:p>
        </p:txBody>
      </p:sp>
    </p:spTree>
    <p:extLst>
      <p:ext uri="{BB962C8B-B14F-4D97-AF65-F5344CB8AC3E}">
        <p14:creationId xmlns:p14="http://schemas.microsoft.com/office/powerpoint/2010/main" val="877051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Clinical symptoms</a:t>
            </a:r>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US" sz="3600" dirty="0">
                <a:latin typeface="Times New Roman" panose="02020603050405020304" pitchFamily="18" charset="0"/>
                <a:cs typeface="Times New Roman" panose="02020603050405020304" pitchFamily="18" charset="0"/>
              </a:rPr>
              <a:t>Pain /inability to bear weight</a:t>
            </a:r>
          </a:p>
          <a:p>
            <a:r>
              <a:rPr lang="en-US" sz="3600" dirty="0">
                <a:latin typeface="Times New Roman" panose="02020603050405020304" pitchFamily="18" charset="0"/>
                <a:cs typeface="Times New Roman" panose="02020603050405020304" pitchFamily="18" charset="0"/>
              </a:rPr>
              <a:t>Test stability by placing gentle rotational force on each iliac crest- low sensitivity for detecting instability</a:t>
            </a:r>
          </a:p>
          <a:p>
            <a:pPr marL="0" indent="0">
              <a:buNone/>
            </a:pPr>
            <a:r>
              <a:rPr lang="en-US" sz="3600" dirty="0">
                <a:latin typeface="Times New Roman" panose="02020603050405020304" pitchFamily="18" charset="0"/>
                <a:cs typeface="Times New Roman" panose="02020603050405020304" pitchFamily="18" charset="0"/>
              </a:rPr>
              <a:t>                  - perform only once</a:t>
            </a:r>
          </a:p>
          <a:p>
            <a:r>
              <a:rPr lang="en-US" sz="3600" dirty="0">
                <a:latin typeface="Times New Roman" panose="02020603050405020304" pitchFamily="18" charset="0"/>
                <a:cs typeface="Times New Roman" panose="02020603050405020304" pitchFamily="18" charset="0"/>
              </a:rPr>
              <a:t>Look for abnormal lower extremity positioning</a:t>
            </a:r>
          </a:p>
          <a:p>
            <a:pPr marL="0" indent="0">
              <a:buNone/>
            </a:pPr>
            <a:r>
              <a:rPr lang="en-US" sz="3600" dirty="0">
                <a:latin typeface="Times New Roman" panose="02020603050405020304" pitchFamily="18" charset="0"/>
                <a:cs typeface="Times New Roman" panose="02020603050405020304" pitchFamily="18" charset="0"/>
              </a:rPr>
              <a:t>                  -external rotation of one or both extremities</a:t>
            </a:r>
          </a:p>
          <a:p>
            <a:pPr marL="0" indent="0">
              <a:buNone/>
            </a:pPr>
            <a:r>
              <a:rPr lang="en-US" sz="3600" dirty="0">
                <a:latin typeface="Times New Roman" panose="02020603050405020304" pitchFamily="18" charset="0"/>
                <a:cs typeface="Times New Roman" panose="02020603050405020304" pitchFamily="18" charset="0"/>
              </a:rPr>
              <a:t>                   -limb length discrepancy</a:t>
            </a:r>
          </a:p>
          <a:p>
            <a:r>
              <a:rPr lang="en-US" sz="3600" dirty="0">
                <a:latin typeface="Times New Roman" panose="02020603050405020304" pitchFamily="18" charset="0"/>
                <a:cs typeface="Times New Roman" panose="02020603050405020304" pitchFamily="18" charset="0"/>
              </a:rPr>
              <a:t>Rectal exam to evaluate sphincter tone/perirectal sensation</a:t>
            </a:r>
          </a:p>
        </p:txBody>
      </p:sp>
    </p:spTree>
    <p:extLst>
      <p:ext uri="{BB962C8B-B14F-4D97-AF65-F5344CB8AC3E}">
        <p14:creationId xmlns:p14="http://schemas.microsoft.com/office/powerpoint/2010/main" val="246055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Physical examination</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Must include thorough neurovascular assessment of upper limb</a:t>
            </a:r>
          </a:p>
          <a:p>
            <a:pPr marL="0" indent="0">
              <a:buNone/>
            </a:pPr>
            <a:r>
              <a:rPr lang="en-US" sz="3600" b="1" dirty="0">
                <a:latin typeface="Times New Roman" panose="02020603050405020304" pitchFamily="18" charset="0"/>
                <a:cs typeface="Times New Roman" panose="02020603050405020304" pitchFamily="18" charset="0"/>
              </a:rPr>
              <a:t>Caution- </a:t>
            </a:r>
            <a:r>
              <a:rPr lang="en-US" sz="3600" dirty="0">
                <a:latin typeface="Times New Roman" panose="02020603050405020304" pitchFamily="18" charset="0"/>
                <a:cs typeface="Times New Roman" panose="02020603050405020304" pitchFamily="18" charset="0"/>
              </a:rPr>
              <a:t>Pay attention to axillary nerve/brachial plexus prone to shoulder girdle injuries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27439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Diagnosis:</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X ray- AP pelvis, inlet view, outlet view</a:t>
            </a:r>
          </a:p>
          <a:p>
            <a:pPr marL="0" indent="0">
              <a:buNone/>
            </a:pPr>
            <a:r>
              <a:rPr lang="en-US" sz="3600" b="1" dirty="0">
                <a:latin typeface="Times New Roman" panose="02020603050405020304" pitchFamily="18" charset="0"/>
                <a:cs typeface="Times New Roman" panose="02020603050405020304" pitchFamily="18" charset="0"/>
              </a:rPr>
              <a:t>Tiles classification:</a:t>
            </a:r>
          </a:p>
          <a:p>
            <a:r>
              <a:rPr lang="en-US" sz="3600" b="1" dirty="0">
                <a:latin typeface="Times New Roman" panose="02020603050405020304" pitchFamily="18" charset="0"/>
                <a:cs typeface="Times New Roman" panose="02020603050405020304" pitchFamily="18" charset="0"/>
              </a:rPr>
              <a:t>A- </a:t>
            </a:r>
            <a:r>
              <a:rPr lang="en-US" sz="3600" dirty="0">
                <a:latin typeface="Times New Roman" panose="02020603050405020304" pitchFamily="18" charset="0"/>
                <a:cs typeface="Times New Roman" panose="02020603050405020304" pitchFamily="18" charset="0"/>
              </a:rPr>
              <a:t>Stable</a:t>
            </a:r>
          </a:p>
          <a:p>
            <a:r>
              <a:rPr lang="en-US" sz="3600" b="1" dirty="0">
                <a:latin typeface="Times New Roman" panose="02020603050405020304" pitchFamily="18" charset="0"/>
                <a:cs typeface="Times New Roman" panose="02020603050405020304" pitchFamily="18" charset="0"/>
              </a:rPr>
              <a:t>B- </a:t>
            </a:r>
            <a:r>
              <a:rPr lang="en-US" sz="3600" dirty="0">
                <a:latin typeface="Times New Roman" panose="02020603050405020304" pitchFamily="18" charset="0"/>
                <a:cs typeface="Times New Roman" panose="02020603050405020304" pitchFamily="18" charset="0"/>
              </a:rPr>
              <a:t>Rotationally unstable, vertically stable</a:t>
            </a:r>
          </a:p>
          <a:p>
            <a:r>
              <a:rPr lang="en-US" sz="3600" b="1" dirty="0">
                <a:latin typeface="Times New Roman" panose="02020603050405020304" pitchFamily="18" charset="0"/>
                <a:cs typeface="Times New Roman" panose="02020603050405020304" pitchFamily="18" charset="0"/>
              </a:rPr>
              <a:t>C- </a:t>
            </a:r>
            <a:r>
              <a:rPr lang="en-US" sz="3600" dirty="0">
                <a:latin typeface="Times New Roman" panose="02020603050405020304" pitchFamily="18" charset="0"/>
                <a:cs typeface="Times New Roman" panose="02020603050405020304" pitchFamily="18" charset="0"/>
              </a:rPr>
              <a:t>Rotationally and vertically unstable </a:t>
            </a:r>
          </a:p>
          <a:p>
            <a:pPr marL="0" indent="0">
              <a:buNone/>
            </a:pPr>
            <a:r>
              <a:rPr lang="en-US" sz="3600" b="1" dirty="0">
                <a:latin typeface="Times New Roman" panose="02020603050405020304" pitchFamily="18" charset="0"/>
                <a:cs typeface="Times New Roman" panose="02020603050405020304" pitchFamily="18" charset="0"/>
              </a:rPr>
              <a:t>Young barges classification:</a:t>
            </a:r>
          </a:p>
          <a:p>
            <a:r>
              <a:rPr lang="en-US" sz="3600" dirty="0">
                <a:latin typeface="Times New Roman" panose="02020603050405020304" pitchFamily="18" charset="0"/>
                <a:cs typeface="Times New Roman" panose="02020603050405020304" pitchFamily="18" charset="0"/>
              </a:rPr>
              <a:t>Anterior posterior compression</a:t>
            </a:r>
          </a:p>
          <a:p>
            <a:r>
              <a:rPr lang="en-US" sz="3600" dirty="0">
                <a:latin typeface="Times New Roman" panose="02020603050405020304" pitchFamily="18" charset="0"/>
                <a:cs typeface="Times New Roman" panose="02020603050405020304" pitchFamily="18" charset="0"/>
              </a:rPr>
              <a:t>Lateral compression</a:t>
            </a: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3341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Vertical shear</a:t>
            </a:r>
          </a:p>
          <a:p>
            <a:pPr marL="0" indent="0">
              <a:buNone/>
            </a:pPr>
            <a:r>
              <a:rPr lang="en-US" sz="3600" b="1" dirty="0">
                <a:latin typeface="Times New Roman" panose="02020603050405020304" pitchFamily="18" charset="0"/>
                <a:cs typeface="Times New Roman" panose="02020603050405020304" pitchFamily="18" charset="0"/>
              </a:rPr>
              <a:t>Treatment: resuscitation</a:t>
            </a:r>
          </a:p>
          <a:p>
            <a:r>
              <a:rPr lang="en-US" sz="3600" dirty="0">
                <a:latin typeface="Times New Roman" panose="02020603050405020304" pitchFamily="18" charset="0"/>
                <a:cs typeface="Times New Roman" panose="02020603050405020304" pitchFamily="18" charset="0"/>
              </a:rPr>
              <a:t>Fluids- blood/crystalloids</a:t>
            </a:r>
          </a:p>
          <a:p>
            <a:r>
              <a:rPr lang="en-US" sz="3600" dirty="0">
                <a:latin typeface="Times New Roman" panose="02020603050405020304" pitchFamily="18" charset="0"/>
                <a:cs typeface="Times New Roman" panose="02020603050405020304" pitchFamily="18" charset="0"/>
              </a:rPr>
              <a:t>Pelvic binder/sheet</a:t>
            </a:r>
          </a:p>
          <a:p>
            <a:r>
              <a:rPr lang="en-US" sz="3600" dirty="0">
                <a:latin typeface="Times New Roman" panose="02020603050405020304" pitchFamily="18" charset="0"/>
                <a:cs typeface="Times New Roman" panose="02020603050405020304" pitchFamily="18" charset="0"/>
              </a:rPr>
              <a:t>External fixation</a:t>
            </a:r>
          </a:p>
          <a:p>
            <a:r>
              <a:rPr lang="en-US" sz="3600" dirty="0">
                <a:latin typeface="Times New Roman" panose="02020603050405020304" pitchFamily="18" charset="0"/>
                <a:cs typeface="Times New Roman" panose="02020603050405020304" pitchFamily="18" charset="0"/>
              </a:rPr>
              <a:t>Angiography/embolization</a:t>
            </a:r>
          </a:p>
        </p:txBody>
      </p:sp>
    </p:spTree>
    <p:extLst>
      <p:ext uri="{BB962C8B-B14F-4D97-AF65-F5344CB8AC3E}">
        <p14:creationId xmlns:p14="http://schemas.microsoft.com/office/powerpoint/2010/main" val="28209274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Non operative treatment</a:t>
            </a:r>
          </a:p>
        </p:txBody>
      </p:sp>
      <p:sp>
        <p:nvSpPr>
          <p:cNvPr id="3" name="Content Placeholder 2"/>
          <p:cNvSpPr>
            <a:spLocks noGrp="1"/>
          </p:cNvSpPr>
          <p:nvPr>
            <p:ph idx="1"/>
          </p:nvPr>
        </p:nvSpPr>
        <p:spPr>
          <a:xfrm>
            <a:off x="838200" y="1825624"/>
            <a:ext cx="10515600" cy="5032375"/>
          </a:xfrm>
        </p:spPr>
        <p:txBody>
          <a:bodyPr>
            <a:normAutofit fontScale="25000" lnSpcReduction="20000"/>
          </a:bodyPr>
          <a:lstStyle/>
          <a:p>
            <a:pPr>
              <a:lnSpc>
                <a:spcPct val="170000"/>
              </a:lnSpc>
            </a:pPr>
            <a:r>
              <a:rPr lang="en-US" sz="14400" dirty="0">
                <a:latin typeface="Times New Roman" panose="02020603050405020304" pitchFamily="18" charset="0"/>
                <a:cs typeface="Times New Roman" panose="02020603050405020304" pitchFamily="18" charset="0"/>
              </a:rPr>
              <a:t>Indicated for mechanically stable pelvic ring injuries including anterior impaction fracture of sacrum and oblique ramus fracture with less than 1cm of posterior ring displacement</a:t>
            </a:r>
          </a:p>
          <a:p>
            <a:pPr marL="0" indent="0">
              <a:lnSpc>
                <a:spcPct val="170000"/>
              </a:lnSpc>
              <a:buNone/>
            </a:pPr>
            <a:r>
              <a:rPr lang="en-US" sz="14400" b="1" dirty="0">
                <a:latin typeface="Times New Roman" panose="02020603050405020304" pitchFamily="18" charset="0"/>
                <a:cs typeface="Times New Roman" panose="02020603050405020304" pitchFamily="18" charset="0"/>
              </a:rPr>
              <a:t>Operative treatment: (ORIF)</a:t>
            </a:r>
            <a:r>
              <a:rPr lang="en-US" sz="14400" dirty="0">
                <a:latin typeface="Times New Roman" panose="02020603050405020304" pitchFamily="18" charset="0"/>
                <a:cs typeface="Times New Roman" panose="02020603050405020304" pitchFamily="18" charset="0"/>
              </a:rPr>
              <a:t> </a:t>
            </a:r>
            <a:r>
              <a:rPr lang="en-US" sz="14400" b="1" dirty="0">
                <a:latin typeface="Times New Roman" panose="02020603050405020304" pitchFamily="18" charset="0"/>
                <a:cs typeface="Times New Roman" panose="02020603050405020304" pitchFamily="18" charset="0"/>
              </a:rPr>
              <a:t>in cases like- </a:t>
            </a:r>
          </a:p>
          <a:p>
            <a:pPr>
              <a:lnSpc>
                <a:spcPct val="170000"/>
              </a:lnSpc>
            </a:pPr>
            <a:r>
              <a:rPr lang="en-US" sz="14400" dirty="0">
                <a:latin typeface="Times New Roman" panose="02020603050405020304" pitchFamily="18" charset="0"/>
                <a:cs typeface="Times New Roman" panose="02020603050405020304" pitchFamily="18" charset="0"/>
              </a:rPr>
              <a:t>Symphysis diastasis more than 25cm</a:t>
            </a:r>
          </a:p>
          <a:p>
            <a:pPr>
              <a:lnSpc>
                <a:spcPct val="170000"/>
              </a:lnSpc>
            </a:pPr>
            <a:r>
              <a:rPr lang="en-US" sz="14400" dirty="0">
                <a:latin typeface="Times New Roman" panose="02020603050405020304" pitchFamily="18" charset="0"/>
                <a:cs typeface="Times New Roman" panose="02020603050405020304" pitchFamily="18" charset="0"/>
              </a:rPr>
              <a:t>Sacroiliac joint displacement more than 1cm</a:t>
            </a:r>
          </a:p>
          <a:p>
            <a:pPr>
              <a:lnSpc>
                <a:spcPct val="170000"/>
              </a:lnSpc>
            </a:pPr>
            <a:r>
              <a:rPr lang="en-US" sz="14400" dirty="0">
                <a:latin typeface="Times New Roman" panose="02020603050405020304" pitchFamily="18" charset="0"/>
                <a:cs typeface="Times New Roman" panose="02020603050405020304" pitchFamily="18" charset="0"/>
              </a:rPr>
              <a:t>Sacral fracture with displacement more than 1cm</a:t>
            </a:r>
          </a:p>
          <a:p>
            <a:pPr>
              <a:lnSpc>
                <a:spcPct val="170000"/>
              </a:lnSpc>
            </a:pPr>
            <a:r>
              <a:rPr lang="en-US" sz="14400" dirty="0">
                <a:latin typeface="Times New Roman" panose="02020603050405020304" pitchFamily="18" charset="0"/>
                <a:cs typeface="Times New Roman" panose="02020603050405020304" pitchFamily="18" charset="0"/>
              </a:rPr>
              <a:t>dis</a:t>
            </a:r>
          </a:p>
          <a:p>
            <a:endParaRPr lang="en-US" sz="3600" dirty="0">
              <a:latin typeface="Times New Roman" panose="02020603050405020304" pitchFamily="18" charset="0"/>
              <a:cs typeface="Times New Roman" panose="02020603050405020304" pitchFamily="18" charset="0"/>
            </a:endParaRPr>
          </a:p>
          <a:p>
            <a:pPr marL="0" indent="0">
              <a:buNone/>
            </a:pPr>
            <a:endParaRPr lang="en-US" sz="3600" b="1" dirty="0">
              <a:latin typeface="Times New Roman" panose="02020603050405020304" pitchFamily="18" charset="0"/>
              <a:cs typeface="Times New Roman" panose="02020603050405020304" pitchFamily="18" charset="0"/>
            </a:endParaRPr>
          </a:p>
          <a:p>
            <a:pPr marL="0" indent="0">
              <a:buNone/>
            </a:pPr>
            <a:endParaRPr lang="en-US" sz="3600" b="1" dirty="0">
              <a:latin typeface="Times New Roman" panose="02020603050405020304" pitchFamily="18" charset="0"/>
              <a:cs typeface="Times New Roman" panose="02020603050405020304" pitchFamily="18" charset="0"/>
            </a:endParaRPr>
          </a:p>
          <a:p>
            <a:pPr marL="0" indent="0">
              <a:buNone/>
            </a:pPr>
            <a:r>
              <a:rPr lang="en-US" sz="3600" b="1" dirty="0">
                <a:latin typeface="Times New Roman" panose="02020603050405020304" pitchFamily="18" charset="0"/>
                <a:cs typeface="Times New Roman" panose="02020603050405020304" pitchFamily="18" charset="0"/>
              </a:rPr>
              <a:t> </a:t>
            </a:r>
          </a:p>
          <a:p>
            <a:endParaRPr lang="en-US" sz="3600" dirty="0">
              <a:latin typeface="Times New Roman" panose="02020603050405020304" pitchFamily="18" charset="0"/>
              <a:cs typeface="Times New Roman" panose="02020603050405020304" pitchFamily="18" charset="0"/>
            </a:endParaRPr>
          </a:p>
          <a:p>
            <a:pPr marL="0" indent="0">
              <a:buNone/>
            </a:pP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51360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Sacroiliac joint displacement more than 1cm</a:t>
            </a:r>
          </a:p>
          <a:p>
            <a:r>
              <a:rPr lang="en-US" sz="3600" dirty="0">
                <a:latin typeface="Times New Roman" panose="02020603050405020304" pitchFamily="18" charset="0"/>
                <a:cs typeface="Times New Roman" panose="02020603050405020304" pitchFamily="18" charset="0"/>
              </a:rPr>
              <a:t>Sacroiliac joint displacement more than 1cm</a:t>
            </a:r>
          </a:p>
          <a:p>
            <a:r>
              <a:rPr lang="en-US" sz="3600" dirty="0">
                <a:latin typeface="Times New Roman" panose="02020603050405020304" pitchFamily="18" charset="0"/>
                <a:cs typeface="Times New Roman" panose="02020603050405020304" pitchFamily="18" charset="0"/>
              </a:rPr>
              <a:t>Displacement or rotation of hemi pelvis </a:t>
            </a:r>
          </a:p>
          <a:p>
            <a:r>
              <a:rPr lang="en-US" sz="3600" dirty="0">
                <a:latin typeface="Times New Roman" panose="02020603050405020304" pitchFamily="18" charset="0"/>
                <a:cs typeface="Times New Roman" panose="02020603050405020304" pitchFamily="18" charset="0"/>
              </a:rPr>
              <a:t>Open fracture</a:t>
            </a:r>
          </a:p>
          <a:p>
            <a:pPr marL="0" indent="0">
              <a:buNone/>
            </a:pPr>
            <a:r>
              <a:rPr lang="en-US" sz="3600" b="1" dirty="0">
                <a:latin typeface="Times New Roman" panose="02020603050405020304" pitchFamily="18" charset="0"/>
                <a:cs typeface="Times New Roman" panose="02020603050405020304" pitchFamily="18" charset="0"/>
              </a:rPr>
              <a:t>Diverting colostomy- </a:t>
            </a:r>
            <a:r>
              <a:rPr lang="en-US" sz="3600" dirty="0">
                <a:latin typeface="Times New Roman" panose="02020603050405020304" pitchFamily="18" charset="0"/>
                <a:cs typeface="Times New Roman" panose="02020603050405020304" pitchFamily="18" charset="0"/>
              </a:rPr>
              <a:t>indicated when there is an open pelvis fracture especially with extensive perineal injury or rectal involvement</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1439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Fracture head femur:</a:t>
            </a:r>
          </a:p>
        </p:txBody>
      </p:sp>
      <p:sp>
        <p:nvSpPr>
          <p:cNvPr id="3" name="Content Placeholder 2"/>
          <p:cNvSpPr>
            <a:spLocks noGrp="1"/>
          </p:cNvSpPr>
          <p:nvPr>
            <p:ph idx="1"/>
          </p:nvPr>
        </p:nvSpPr>
        <p:spPr>
          <a:xfrm>
            <a:off x="838200" y="1690688"/>
            <a:ext cx="10515600" cy="5167312"/>
          </a:xfrm>
        </p:spPr>
        <p:txBody>
          <a:bodyPr>
            <a:normAutofit lnSpcReduction="10000"/>
          </a:bodyPr>
          <a:lstStyle/>
          <a:p>
            <a:r>
              <a:rPr lang="en-US" sz="3600" b="1" dirty="0">
                <a:latin typeface="Times New Roman" panose="02020603050405020304" pitchFamily="18" charset="0"/>
                <a:cs typeface="Times New Roman" panose="02020603050405020304" pitchFamily="18" charset="0"/>
              </a:rPr>
              <a:t>Incidence- </a:t>
            </a:r>
            <a:r>
              <a:rPr lang="en-US" sz="3600" dirty="0">
                <a:latin typeface="Times New Roman" panose="02020603050405020304" pitchFamily="18" charset="0"/>
                <a:cs typeface="Times New Roman" panose="02020603050405020304" pitchFamily="18" charset="0"/>
              </a:rPr>
              <a:t>rare fracture pattern associated with hip dislocation</a:t>
            </a:r>
          </a:p>
          <a:p>
            <a:r>
              <a:rPr lang="en-US" sz="3600" dirty="0">
                <a:latin typeface="Times New Roman" panose="02020603050405020304" pitchFamily="18" charset="0"/>
                <a:cs typeface="Times New Roman" panose="02020603050405020304" pitchFamily="18" charset="0"/>
              </a:rPr>
              <a:t>Location /size of fracture fragment/degree of comminution depend on the position of the hip at the time of dislocation</a:t>
            </a:r>
          </a:p>
          <a:p>
            <a:pPr marL="0" indent="0">
              <a:buNone/>
            </a:pPr>
            <a:r>
              <a:rPr lang="en-US" sz="3600" b="1" dirty="0">
                <a:latin typeface="Times New Roman" panose="02020603050405020304" pitchFamily="18" charset="0"/>
                <a:cs typeface="Times New Roman" panose="02020603050405020304" pitchFamily="18" charset="0"/>
              </a:rPr>
              <a:t>Mechanism- </a:t>
            </a:r>
            <a:r>
              <a:rPr lang="en-US" sz="3600" dirty="0">
                <a:latin typeface="Times New Roman" panose="02020603050405020304" pitchFamily="18" charset="0"/>
                <a:cs typeface="Times New Roman" panose="02020603050405020304" pitchFamily="18" charset="0"/>
              </a:rPr>
              <a:t>impaction, avulsion or shear forces involved      -unrestrained passenger(knee against dashboard)  -falls from height</a:t>
            </a:r>
          </a:p>
          <a:p>
            <a:pPr marL="0" indent="0">
              <a:buNone/>
            </a:pPr>
            <a:r>
              <a:rPr lang="en-US" sz="3600" dirty="0">
                <a:latin typeface="Times New Roman" panose="02020603050405020304" pitchFamily="18" charset="0"/>
                <a:cs typeface="Times New Roman" panose="02020603050405020304" pitchFamily="18" charset="0"/>
              </a:rPr>
              <a:t>                    -sports injury</a:t>
            </a:r>
          </a:p>
          <a:p>
            <a:pPr marL="0" indent="0">
              <a:buNone/>
            </a:pPr>
            <a:r>
              <a:rPr lang="en-US" sz="3600" dirty="0">
                <a:latin typeface="Times New Roman" panose="02020603050405020304" pitchFamily="18" charset="0"/>
                <a:cs typeface="Times New Roman" panose="02020603050405020304" pitchFamily="18" charset="0"/>
              </a:rPr>
              <a:t>                     -</a:t>
            </a:r>
            <a:r>
              <a:rPr lang="en-US" sz="3600">
                <a:latin typeface="Times New Roman" panose="02020603050405020304" pitchFamily="18" charset="0"/>
                <a:cs typeface="Times New Roman" panose="02020603050405020304" pitchFamily="18" charset="0"/>
              </a:rPr>
              <a:t>industrial accidents </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4023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Associated injuries</a:t>
            </a:r>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US" sz="3600" dirty="0">
                <a:latin typeface="Times New Roman" panose="02020603050405020304" pitchFamily="18" charset="0"/>
                <a:cs typeface="Times New Roman" panose="02020603050405020304" pitchFamily="18" charset="0"/>
              </a:rPr>
              <a:t>5-15% of posterior hip dislocations are associated with a femoral head fracture</a:t>
            </a:r>
          </a:p>
          <a:p>
            <a:r>
              <a:rPr lang="en-US" sz="3600" dirty="0">
                <a:latin typeface="Times New Roman" panose="02020603050405020304" pitchFamily="18" charset="0"/>
                <a:cs typeface="Times New Roman" panose="02020603050405020304" pitchFamily="18" charset="0"/>
              </a:rPr>
              <a:t>Anterior hip dislocations usually associated with impaction/indentation fractures of the femoral head</a:t>
            </a:r>
          </a:p>
          <a:p>
            <a:r>
              <a:rPr lang="en-US" sz="3600" dirty="0">
                <a:latin typeface="Times New Roman" panose="02020603050405020304" pitchFamily="18" charset="0"/>
                <a:cs typeface="Times New Roman" panose="02020603050405020304" pitchFamily="18" charset="0"/>
              </a:rPr>
              <a:t>Femoral neck fracture</a:t>
            </a:r>
          </a:p>
          <a:p>
            <a:r>
              <a:rPr lang="en-US" sz="3600" dirty="0">
                <a:latin typeface="Times New Roman" panose="02020603050405020304" pitchFamily="18" charset="0"/>
                <a:cs typeface="Times New Roman" panose="02020603050405020304" pitchFamily="18" charset="0"/>
              </a:rPr>
              <a:t>Acetabular fracture</a:t>
            </a:r>
          </a:p>
          <a:p>
            <a:r>
              <a:rPr lang="en-US" sz="3600" dirty="0">
                <a:latin typeface="Times New Roman" panose="02020603050405020304" pitchFamily="18" charset="0"/>
                <a:cs typeface="Times New Roman" panose="02020603050405020304" pitchFamily="18" charset="0"/>
              </a:rPr>
              <a:t>Sciatic nerve injury</a:t>
            </a:r>
          </a:p>
          <a:p>
            <a:r>
              <a:rPr lang="en-US" sz="3600" dirty="0">
                <a:latin typeface="Times New Roman" panose="02020603050405020304" pitchFamily="18" charset="0"/>
                <a:cs typeface="Times New Roman" panose="02020603050405020304" pitchFamily="18" charset="0"/>
              </a:rPr>
              <a:t>Femoral head avascular necrosis</a:t>
            </a:r>
          </a:p>
          <a:p>
            <a:r>
              <a:rPr lang="en-US" sz="3600" dirty="0">
                <a:latin typeface="Times New Roman" panose="02020603050405020304" pitchFamily="18" charset="0"/>
                <a:cs typeface="Times New Roman" panose="02020603050405020304" pitchFamily="18" charset="0"/>
              </a:rPr>
              <a:t>Ipsilateral knee ligamentous instability</a:t>
            </a: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34292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Clinical presentation</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History from patient e.g. fall from a height</a:t>
            </a:r>
          </a:p>
          <a:p>
            <a:r>
              <a:rPr lang="en-US" sz="3600" dirty="0">
                <a:latin typeface="Times New Roman" panose="02020603050405020304" pitchFamily="18" charset="0"/>
                <a:cs typeface="Times New Roman" panose="02020603050405020304" pitchFamily="18" charset="0"/>
              </a:rPr>
              <a:t>Frontal impact with knee striking dashboard</a:t>
            </a:r>
          </a:p>
          <a:p>
            <a:pPr marL="0" indent="0">
              <a:buNone/>
            </a:pPr>
            <a:r>
              <a:rPr lang="en-US" sz="3600" b="1" dirty="0">
                <a:latin typeface="Times New Roman" panose="02020603050405020304" pitchFamily="18" charset="0"/>
                <a:cs typeface="Times New Roman" panose="02020603050405020304" pitchFamily="18" charset="0"/>
              </a:rPr>
              <a:t>Symptoms-</a:t>
            </a:r>
            <a:r>
              <a:rPr lang="en-US" sz="3600" dirty="0">
                <a:latin typeface="Times New Roman" panose="02020603050405020304" pitchFamily="18" charset="0"/>
                <a:cs typeface="Times New Roman" panose="02020603050405020304" pitchFamily="18" charset="0"/>
              </a:rPr>
              <a:t>localized hip pain, unable to bear weight</a:t>
            </a:r>
          </a:p>
          <a:p>
            <a:pPr marL="0" indent="0">
              <a:buNone/>
            </a:pPr>
            <a:r>
              <a:rPr lang="en-US" sz="3600" b="1" dirty="0">
                <a:latin typeface="Times New Roman" panose="02020603050405020304" pitchFamily="18" charset="0"/>
                <a:cs typeface="Times New Roman" panose="02020603050405020304" pitchFamily="18" charset="0"/>
              </a:rPr>
              <a:t>Physical exam-</a:t>
            </a:r>
            <a:r>
              <a:rPr lang="en-US" sz="3600" dirty="0">
                <a:latin typeface="Times New Roman" panose="02020603050405020304" pitchFamily="18" charset="0"/>
                <a:cs typeface="Times New Roman" panose="02020603050405020304" pitchFamily="18" charset="0"/>
              </a:rPr>
              <a:t> on inspection- shortened lower limb, posterior dislocation and anterior dislocation</a:t>
            </a:r>
          </a:p>
          <a:p>
            <a:pPr marL="0" indent="0">
              <a:buNone/>
            </a:pPr>
            <a:r>
              <a:rPr lang="en-US" sz="3600" b="1" dirty="0">
                <a:latin typeface="Times New Roman" panose="02020603050405020304" pitchFamily="18" charset="0"/>
                <a:cs typeface="Times New Roman" panose="02020603050405020304" pitchFamily="18" charset="0"/>
              </a:rPr>
              <a:t>Neurovascular- </a:t>
            </a:r>
            <a:r>
              <a:rPr lang="en-US" sz="3600" dirty="0">
                <a:latin typeface="Times New Roman" panose="02020603050405020304" pitchFamily="18" charset="0"/>
                <a:cs typeface="Times New Roman" panose="02020603050405020304" pitchFamily="18" charset="0"/>
              </a:rPr>
              <a:t>may have signs of sciatic nerve injury</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60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Diagnosis</a:t>
            </a:r>
          </a:p>
        </p:txBody>
      </p:sp>
      <p:sp>
        <p:nvSpPr>
          <p:cNvPr id="3" name="Content Placeholder 2"/>
          <p:cNvSpPr>
            <a:spLocks noGrp="1"/>
          </p:cNvSpPr>
          <p:nvPr>
            <p:ph idx="1"/>
          </p:nvPr>
        </p:nvSpPr>
        <p:spPr>
          <a:xfrm>
            <a:off x="838200" y="1825624"/>
            <a:ext cx="10515600" cy="5123815"/>
          </a:xfrm>
        </p:spPr>
        <p:txBody>
          <a:bodyPr>
            <a:normAutofit/>
          </a:bodyPr>
          <a:lstStyle/>
          <a:p>
            <a:r>
              <a:rPr lang="en-US" sz="3600" dirty="0">
                <a:latin typeface="Times New Roman" panose="02020603050405020304" pitchFamily="18" charset="0"/>
                <a:cs typeface="Times New Roman" panose="02020603050405020304" pitchFamily="18" charset="0"/>
              </a:rPr>
              <a:t>X rays- AP pelvis, lateral hip and judet views both on pre/post reduction</a:t>
            </a:r>
          </a:p>
          <a:p>
            <a:r>
              <a:rPr lang="en-US" sz="3600" dirty="0">
                <a:latin typeface="Times New Roman" panose="02020603050405020304" pitchFamily="18" charset="0"/>
                <a:cs typeface="Times New Roman" panose="02020603050405020304" pitchFamily="18" charset="0"/>
              </a:rPr>
              <a:t>CT scan after reduction to evaluate- concentric reduction, loose bodies in joint, acetabular fracture and femoral or neck fracture</a:t>
            </a:r>
          </a:p>
          <a:p>
            <a:pPr marL="0" indent="0">
              <a:buNone/>
            </a:pPr>
            <a:r>
              <a:rPr lang="en-US" sz="3600" b="1" dirty="0">
                <a:latin typeface="Times New Roman" panose="02020603050405020304" pitchFamily="18" charset="0"/>
                <a:cs typeface="Times New Roman" panose="02020603050405020304" pitchFamily="18" charset="0"/>
              </a:rPr>
              <a:t>Findings; </a:t>
            </a:r>
            <a:r>
              <a:rPr lang="en-US" sz="3600" dirty="0">
                <a:latin typeface="Times New Roman" panose="02020603050405020304" pitchFamily="18" charset="0"/>
                <a:cs typeface="Times New Roman" panose="02020603050405020304" pitchFamily="18" charset="0"/>
              </a:rPr>
              <a:t>femoral head fracture, intra articular fragments, posterior pelvic ring injury, impaction and acetabular fracture</a:t>
            </a:r>
            <a:endParaRPr lang="en-US" sz="3600" b="1"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75309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Treatment</a:t>
            </a:r>
          </a:p>
        </p:txBody>
      </p:sp>
      <p:sp>
        <p:nvSpPr>
          <p:cNvPr id="3" name="Content Placeholder 2"/>
          <p:cNvSpPr>
            <a:spLocks noGrp="1"/>
          </p:cNvSpPr>
          <p:nvPr>
            <p:ph idx="1"/>
          </p:nvPr>
        </p:nvSpPr>
        <p:spPr>
          <a:xfrm>
            <a:off x="838200" y="1825624"/>
            <a:ext cx="10515600" cy="5032375"/>
          </a:xfrm>
        </p:spPr>
        <p:txBody>
          <a:bodyPr>
            <a:noAutofit/>
          </a:bodyPr>
          <a:lstStyle/>
          <a:p>
            <a:pPr marL="0" indent="0">
              <a:buNone/>
            </a:pPr>
            <a:r>
              <a:rPr lang="en-US" sz="3600" b="1" dirty="0">
                <a:latin typeface="Times New Roman" panose="02020603050405020304" pitchFamily="18" charset="0"/>
                <a:cs typeface="Times New Roman" panose="02020603050405020304" pitchFamily="18" charset="0"/>
              </a:rPr>
              <a:t>Non</a:t>
            </a:r>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operative</a:t>
            </a:r>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(indications)- </a:t>
            </a:r>
            <a:r>
              <a:rPr lang="en-US" sz="3600" dirty="0">
                <a:latin typeface="Times New Roman" panose="02020603050405020304" pitchFamily="18" charset="0"/>
                <a:cs typeface="Times New Roman" panose="02020603050405020304" pitchFamily="18" charset="0"/>
              </a:rPr>
              <a:t>acute dislocation, reduce hip dislocation within 6hrs</a:t>
            </a:r>
          </a:p>
          <a:p>
            <a:pPr marL="0" indent="0">
              <a:buNone/>
            </a:pPr>
            <a:r>
              <a:rPr lang="en-US" sz="3600" b="1" dirty="0">
                <a:latin typeface="Times New Roman" panose="02020603050405020304" pitchFamily="18" charset="0"/>
                <a:cs typeface="Times New Roman" panose="02020603050405020304" pitchFamily="18" charset="0"/>
              </a:rPr>
              <a:t>Technique-</a:t>
            </a:r>
            <a:r>
              <a:rPr lang="en-US" sz="3600" dirty="0">
                <a:latin typeface="Times New Roman" panose="02020603050405020304" pitchFamily="18" charset="0"/>
                <a:cs typeface="Times New Roman" panose="02020603050405020304" pitchFamily="18" charset="0"/>
              </a:rPr>
              <a:t> obtain post reduction (CT continuous traction)     -perform serial radiographs to document maintained reduction</a:t>
            </a:r>
          </a:p>
          <a:p>
            <a:pPr marL="0" indent="0">
              <a:buNone/>
            </a:pPr>
            <a:r>
              <a:rPr lang="en-US" sz="3600" b="1" dirty="0">
                <a:latin typeface="Times New Roman" panose="02020603050405020304" pitchFamily="18" charset="0"/>
                <a:cs typeface="Times New Roman" panose="02020603050405020304" pitchFamily="18" charset="0"/>
              </a:rPr>
              <a:t>Operative (ORIF) indications:</a:t>
            </a:r>
          </a:p>
          <a:p>
            <a:r>
              <a:rPr lang="en-US" sz="3600" dirty="0">
                <a:latin typeface="Times New Roman" panose="02020603050405020304" pitchFamily="18" charset="0"/>
                <a:cs typeface="Times New Roman" panose="02020603050405020304" pitchFamily="18" charset="0"/>
              </a:rPr>
              <a:t>Presence of loose bodies in the joint</a:t>
            </a:r>
          </a:p>
          <a:p>
            <a:r>
              <a:rPr lang="en-US" sz="3600" dirty="0">
                <a:latin typeface="Times New Roman" panose="02020603050405020304" pitchFamily="18" charset="0"/>
                <a:cs typeface="Times New Roman" panose="02020603050405020304" pitchFamily="18" charset="0"/>
              </a:rPr>
              <a:t>Associated neck/acetabular fracture</a:t>
            </a:r>
          </a:p>
          <a:p>
            <a:r>
              <a:rPr lang="en-US" sz="3600" dirty="0">
                <a:latin typeface="Times New Roman" panose="02020603050405020304" pitchFamily="18" charset="0"/>
                <a:cs typeface="Times New Roman" panose="02020603050405020304" pitchFamily="18" charset="0"/>
              </a:rPr>
              <a:t>Poly trauma</a:t>
            </a:r>
          </a:p>
          <a:p>
            <a:r>
              <a:rPr lang="en-US" sz="3600" dirty="0">
                <a:latin typeface="Times New Roman" panose="02020603050405020304" pitchFamily="18" charset="0"/>
                <a:cs typeface="Times New Roman" panose="02020603050405020304" pitchFamily="18" charset="0"/>
              </a:rPr>
              <a:t>Irreducible fracture dislocation</a:t>
            </a:r>
          </a:p>
          <a:p>
            <a:pPr marL="0" indent="0">
              <a:buNone/>
            </a:pPr>
            <a:r>
              <a:rPr lang="en-US" sz="3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385159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Irreducible fracture dislocation</a:t>
            </a:r>
          </a:p>
          <a:p>
            <a:r>
              <a:rPr lang="en-US" sz="3600" dirty="0">
                <a:latin typeface="Times New Roman" panose="02020603050405020304" pitchFamily="18" charset="0"/>
                <a:cs typeface="Times New Roman" panose="02020603050405020304" pitchFamily="18" charset="0"/>
              </a:rPr>
              <a:t>Arthroplasty- significantly displaced fractures, osteoporotic and comminuted fractures</a:t>
            </a:r>
          </a:p>
          <a:p>
            <a:pPr marL="0" indent="0">
              <a:buNone/>
            </a:pPr>
            <a:r>
              <a:rPr lang="en-US" sz="3600" b="1" dirty="0">
                <a:latin typeface="Times New Roman" panose="02020603050405020304" pitchFamily="18" charset="0"/>
                <a:cs typeface="Times New Roman" panose="02020603050405020304" pitchFamily="18" charset="0"/>
              </a:rPr>
              <a:t>Complications:</a:t>
            </a:r>
          </a:p>
          <a:p>
            <a:r>
              <a:rPr lang="en-US" sz="3600" dirty="0">
                <a:latin typeface="Times New Roman" panose="02020603050405020304" pitchFamily="18" charset="0"/>
                <a:cs typeface="Times New Roman" panose="02020603050405020304" pitchFamily="18" charset="0"/>
              </a:rPr>
              <a:t>Heterotopic ossifications</a:t>
            </a:r>
          </a:p>
          <a:p>
            <a:r>
              <a:rPr lang="en-US" sz="3600" dirty="0">
                <a:latin typeface="Times New Roman" panose="02020603050405020304" pitchFamily="18" charset="0"/>
                <a:cs typeface="Times New Roman" panose="02020603050405020304" pitchFamily="18" charset="0"/>
              </a:rPr>
              <a:t>Avascular, decreased range of motion (ROM)    </a:t>
            </a:r>
          </a:p>
          <a:p>
            <a:r>
              <a:rPr lang="en-US" sz="3600" dirty="0">
                <a:latin typeface="Times New Roman" panose="02020603050405020304" pitchFamily="18" charset="0"/>
                <a:cs typeface="Times New Roman" panose="02020603050405020304" pitchFamily="18" charset="0"/>
              </a:rPr>
              <a:t>Sciatic nerve injury</a:t>
            </a:r>
          </a:p>
          <a:p>
            <a:r>
              <a:rPr lang="en-US" sz="3600" dirty="0">
                <a:latin typeface="Times New Roman" panose="02020603050405020304" pitchFamily="18" charset="0"/>
                <a:cs typeface="Times New Roman" panose="02020603050405020304" pitchFamily="18" charset="0"/>
              </a:rPr>
              <a:t>Degenerative joint disease (DJD)</a:t>
            </a:r>
          </a:p>
          <a:p>
            <a:pPr marL="0" indent="0">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919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Frequently traumatized region of the skeleton</a:t>
            </a:r>
          </a:p>
          <a:p>
            <a:r>
              <a:rPr lang="en-US" sz="3600" dirty="0">
                <a:latin typeface="Times New Roman" panose="02020603050405020304" pitchFamily="18" charset="0"/>
                <a:cs typeface="Times New Roman" panose="02020603050405020304" pitchFamily="18" charset="0"/>
              </a:rPr>
              <a:t>Complex structure comprised of several articulations, numerous ligaments, tendons and muscles suspending the upper extremity to the thorax</a:t>
            </a:r>
          </a:p>
          <a:p>
            <a:r>
              <a:rPr lang="en-US" sz="3600" dirty="0">
                <a:latin typeface="Times New Roman" panose="02020603050405020304" pitchFamily="18" charset="0"/>
                <a:cs typeface="Times New Roman" panose="02020603050405020304" pitchFamily="18" charset="0"/>
              </a:rPr>
              <a:t>Allows a tremendous range of motion</a:t>
            </a:r>
          </a:p>
        </p:txBody>
      </p:sp>
    </p:spTree>
    <p:extLst>
      <p:ext uri="{BB962C8B-B14F-4D97-AF65-F5344CB8AC3E}">
        <p14:creationId xmlns:p14="http://schemas.microsoft.com/office/powerpoint/2010/main" val="1992711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Femoral neck fractures</a:t>
            </a:r>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Epidemiology:</a:t>
            </a:r>
          </a:p>
          <a:p>
            <a:r>
              <a:rPr lang="en-US" sz="3600" dirty="0">
                <a:latin typeface="Times New Roman" panose="02020603050405020304" pitchFamily="18" charset="0"/>
                <a:cs typeface="Times New Roman" panose="02020603050405020304" pitchFamily="18" charset="0"/>
              </a:rPr>
              <a:t>Increasingly common due to aging population</a:t>
            </a:r>
          </a:p>
          <a:p>
            <a:r>
              <a:rPr lang="en-US" sz="3600" dirty="0">
                <a:latin typeface="Times New Roman" panose="02020603050405020304" pitchFamily="18" charset="0"/>
                <a:cs typeface="Times New Roman" panose="02020603050405020304" pitchFamily="18" charset="0"/>
              </a:rPr>
              <a:t>Women more than men</a:t>
            </a:r>
          </a:p>
          <a:p>
            <a:r>
              <a:rPr lang="en-US" sz="3600" dirty="0">
                <a:latin typeface="Times New Roman" panose="02020603050405020304" pitchFamily="18" charset="0"/>
                <a:cs typeface="Times New Roman" panose="02020603050405020304" pitchFamily="18" charset="0"/>
              </a:rPr>
              <a:t>Whites more than blacks</a:t>
            </a:r>
          </a:p>
          <a:p>
            <a:r>
              <a:rPr lang="en-US" sz="3600" dirty="0">
                <a:latin typeface="Times New Roman" panose="02020603050405020304" pitchFamily="18" charset="0"/>
                <a:cs typeface="Times New Roman" panose="02020603050405020304" pitchFamily="18" charset="0"/>
              </a:rPr>
              <a:t>Most expensive fracture to treat on per person basis</a:t>
            </a:r>
          </a:p>
          <a:p>
            <a:pPr marL="0" indent="0">
              <a:buNone/>
            </a:pPr>
            <a:r>
              <a:rPr lang="en-US" sz="3600" b="1" dirty="0">
                <a:latin typeface="Times New Roman" panose="02020603050405020304" pitchFamily="18" charset="0"/>
                <a:cs typeface="Times New Roman" panose="02020603050405020304" pitchFamily="18" charset="0"/>
              </a:rPr>
              <a:t>Mechanism:</a:t>
            </a:r>
          </a:p>
          <a:p>
            <a:r>
              <a:rPr lang="en-US" sz="3600" dirty="0">
                <a:latin typeface="Times New Roman" panose="02020603050405020304" pitchFamily="18" charset="0"/>
                <a:cs typeface="Times New Roman" panose="02020603050405020304" pitchFamily="18" charset="0"/>
              </a:rPr>
              <a:t>High energy in young patients</a:t>
            </a:r>
          </a:p>
          <a:p>
            <a:r>
              <a:rPr lang="en-US" sz="3600" dirty="0">
                <a:latin typeface="Times New Roman" panose="02020603050405020304" pitchFamily="18" charset="0"/>
                <a:cs typeface="Times New Roman" panose="02020603050405020304" pitchFamily="18" charset="0"/>
              </a:rPr>
              <a:t>Low energy falls in older patients</a:t>
            </a:r>
          </a:p>
        </p:txBody>
      </p:sp>
    </p:spTree>
    <p:extLst>
      <p:ext uri="{BB962C8B-B14F-4D97-AF65-F5344CB8AC3E}">
        <p14:creationId xmlns:p14="http://schemas.microsoft.com/office/powerpoint/2010/main" val="16157045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Pathophysiology:</a:t>
            </a:r>
          </a:p>
        </p:txBody>
      </p:sp>
      <p:sp>
        <p:nvSpPr>
          <p:cNvPr id="3" name="Content Placeholder 2"/>
          <p:cNvSpPr>
            <a:spLocks noGrp="1"/>
          </p:cNvSpPr>
          <p:nvPr>
            <p:ph idx="1"/>
          </p:nvPr>
        </p:nvSpPr>
        <p:spPr>
          <a:xfrm>
            <a:off x="838200" y="1825624"/>
            <a:ext cx="10515600" cy="5032375"/>
          </a:xfrm>
        </p:spPr>
        <p:txBody>
          <a:bodyPr>
            <a:normAutofit fontScale="92500"/>
          </a:bodyPr>
          <a:lstStyle/>
          <a:p>
            <a:pPr marL="0" indent="0">
              <a:buNone/>
            </a:pPr>
            <a:r>
              <a:rPr lang="en-US" sz="3600" b="1" dirty="0">
                <a:latin typeface="Times New Roman" panose="02020603050405020304" pitchFamily="18" charset="0"/>
                <a:cs typeface="Times New Roman" panose="02020603050405020304" pitchFamily="18" charset="0"/>
              </a:rPr>
              <a:t>Healing potential- </a:t>
            </a:r>
            <a:r>
              <a:rPr lang="en-US" sz="3600" dirty="0">
                <a:latin typeface="Times New Roman" panose="02020603050405020304" pitchFamily="18" charset="0"/>
                <a:cs typeface="Times New Roman" panose="02020603050405020304" pitchFamily="18" charset="0"/>
              </a:rPr>
              <a:t>femoral neck is intra capsular, bathed in synovial fluid, lacks periosteal layer, callus formation is limited which affects healing</a:t>
            </a:r>
          </a:p>
          <a:p>
            <a:pPr marL="0" indent="0">
              <a:buNone/>
            </a:pPr>
            <a:r>
              <a:rPr lang="en-US" sz="3600" b="1" dirty="0">
                <a:latin typeface="Times New Roman" panose="02020603050405020304" pitchFamily="18" charset="0"/>
                <a:cs typeface="Times New Roman" panose="02020603050405020304" pitchFamily="18" charset="0"/>
              </a:rPr>
              <a:t>Associated injuries;</a:t>
            </a:r>
          </a:p>
          <a:p>
            <a:r>
              <a:rPr lang="en-US" sz="3600" dirty="0">
                <a:latin typeface="Times New Roman" panose="02020603050405020304" pitchFamily="18" charset="0"/>
                <a:cs typeface="Times New Roman" panose="02020603050405020304" pitchFamily="18" charset="0"/>
              </a:rPr>
              <a:t>Femoral shaft fractures 6.9%</a:t>
            </a:r>
          </a:p>
          <a:p>
            <a:pPr marL="0" indent="0">
              <a:buNone/>
            </a:pPr>
            <a:r>
              <a:rPr lang="en-US" sz="3600" b="1" dirty="0">
                <a:latin typeface="Times New Roman" panose="02020603050405020304" pitchFamily="18" charset="0"/>
                <a:cs typeface="Times New Roman" panose="02020603050405020304" pitchFamily="18" charset="0"/>
              </a:rPr>
              <a:t>Symptoms:</a:t>
            </a:r>
          </a:p>
          <a:p>
            <a:r>
              <a:rPr lang="en-US" sz="3600" dirty="0">
                <a:latin typeface="Times New Roman" panose="02020603050405020304" pitchFamily="18" charset="0"/>
                <a:cs typeface="Times New Roman" panose="02020603050405020304" pitchFamily="18" charset="0"/>
              </a:rPr>
              <a:t>Slight pain in the groin or referred pain along the medial side of the thigh/knee in impacted/stress fractures</a:t>
            </a:r>
          </a:p>
          <a:p>
            <a:r>
              <a:rPr lang="en-US" sz="3600" dirty="0">
                <a:latin typeface="Times New Roman" panose="02020603050405020304" pitchFamily="18" charset="0"/>
                <a:cs typeface="Times New Roman" panose="02020603050405020304" pitchFamily="18" charset="0"/>
              </a:rPr>
              <a:t>Pain in the entire hip region in displaced fractures </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4214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Physical examination:</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No obvious clinical deformity</a:t>
            </a:r>
          </a:p>
          <a:p>
            <a:r>
              <a:rPr lang="en-US" sz="3600" dirty="0">
                <a:latin typeface="Times New Roman" panose="02020603050405020304" pitchFamily="18" charset="0"/>
                <a:cs typeface="Times New Roman" panose="02020603050405020304" pitchFamily="18" charset="0"/>
              </a:rPr>
              <a:t>Minor discomfort with active or passive hip range of motion, muscle spasms at extremes of motion</a:t>
            </a:r>
          </a:p>
          <a:p>
            <a:r>
              <a:rPr lang="en-US" sz="3600" dirty="0">
                <a:latin typeface="Times New Roman" panose="02020603050405020304" pitchFamily="18" charset="0"/>
                <a:cs typeface="Times New Roman" panose="02020603050405020304" pitchFamily="18" charset="0"/>
              </a:rPr>
              <a:t>Pain with percussion over greater trochanter</a:t>
            </a:r>
          </a:p>
          <a:p>
            <a:r>
              <a:rPr lang="en-US" sz="3600" dirty="0">
                <a:latin typeface="Times New Roman" panose="02020603050405020304" pitchFamily="18" charset="0"/>
                <a:cs typeface="Times New Roman" panose="02020603050405020304" pitchFamily="18" charset="0"/>
              </a:rPr>
              <a:t>In displaced fractures, the leg is in external rotation, abduction with shortening</a:t>
            </a:r>
          </a:p>
        </p:txBody>
      </p:sp>
    </p:spTree>
    <p:extLst>
      <p:ext uri="{BB962C8B-B14F-4D97-AF65-F5344CB8AC3E}">
        <p14:creationId xmlns:p14="http://schemas.microsoft.com/office/powerpoint/2010/main" val="1342819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Diagnosis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X rays</a:t>
            </a:r>
          </a:p>
          <a:p>
            <a:r>
              <a:rPr lang="en-US" sz="3600" dirty="0">
                <a:latin typeface="Times New Roman" panose="02020603050405020304" pitchFamily="18" charset="0"/>
                <a:cs typeface="Times New Roman" panose="02020603050405020304" pitchFamily="18" charset="0"/>
              </a:rPr>
              <a:t>CT scan</a:t>
            </a:r>
          </a:p>
          <a:p>
            <a:r>
              <a:rPr lang="en-US" sz="3600" dirty="0">
                <a:latin typeface="Times New Roman" panose="02020603050405020304" pitchFamily="18" charset="0"/>
                <a:cs typeface="Times New Roman" panose="02020603050405020304" pitchFamily="18" charset="0"/>
              </a:rPr>
              <a:t>MRI</a:t>
            </a:r>
          </a:p>
          <a:p>
            <a:r>
              <a:rPr lang="en-US" sz="3600" dirty="0">
                <a:latin typeface="Times New Roman" panose="02020603050405020304" pitchFamily="18" charset="0"/>
                <a:cs typeface="Times New Roman" panose="02020603050405020304" pitchFamily="18" charset="0"/>
              </a:rPr>
              <a:t>Duplex scanning</a:t>
            </a:r>
          </a:p>
        </p:txBody>
      </p:sp>
    </p:spTree>
    <p:extLst>
      <p:ext uri="{BB962C8B-B14F-4D97-AF65-F5344CB8AC3E}">
        <p14:creationId xmlns:p14="http://schemas.microsoft.com/office/powerpoint/2010/main" val="33414624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Treatment:</a:t>
            </a:r>
          </a:p>
        </p:txBody>
      </p:sp>
      <p:sp>
        <p:nvSpPr>
          <p:cNvPr id="3" name="Content Placeholder 2"/>
          <p:cNvSpPr>
            <a:spLocks noGrp="1"/>
          </p:cNvSpPr>
          <p:nvPr>
            <p:ph idx="1"/>
          </p:nvPr>
        </p:nvSpPr>
        <p:spPr>
          <a:xfrm>
            <a:off x="838200" y="1825624"/>
            <a:ext cx="10515600" cy="5032375"/>
          </a:xfrm>
        </p:spPr>
        <p:txBody>
          <a:bodyPr>
            <a:normAutofit fontScale="92500"/>
          </a:bodyPr>
          <a:lstStyle/>
          <a:p>
            <a:pPr marL="0" indent="0">
              <a:buNone/>
            </a:pPr>
            <a:r>
              <a:rPr lang="en-US" sz="3600" b="1" dirty="0">
                <a:latin typeface="Times New Roman" panose="02020603050405020304" pitchFamily="18" charset="0"/>
                <a:cs typeface="Times New Roman" panose="02020603050405020304" pitchFamily="18" charset="0"/>
              </a:rPr>
              <a:t>Non operative- </a:t>
            </a:r>
            <a:r>
              <a:rPr lang="en-US" sz="3600" dirty="0">
                <a:latin typeface="Times New Roman" panose="02020603050405020304" pitchFamily="18" charset="0"/>
                <a:cs typeface="Times New Roman" panose="02020603050405020304" pitchFamily="18" charset="0"/>
              </a:rPr>
              <a:t>indicated in non-ambulatory patients who have minimal pain and at high risk of surgical intervention</a:t>
            </a:r>
          </a:p>
          <a:p>
            <a:pPr marL="0" indent="0">
              <a:buNone/>
            </a:pPr>
            <a:r>
              <a:rPr lang="en-US" sz="3600" b="1" dirty="0">
                <a:latin typeface="Times New Roman" panose="02020603050405020304" pitchFamily="18" charset="0"/>
                <a:cs typeface="Times New Roman" panose="02020603050405020304" pitchFamily="18" charset="0"/>
              </a:rPr>
              <a:t>Operative treatment:</a:t>
            </a:r>
          </a:p>
          <a:p>
            <a:r>
              <a:rPr lang="en-US" sz="3600" dirty="0">
                <a:latin typeface="Times New Roman" panose="02020603050405020304" pitchFamily="18" charset="0"/>
                <a:cs typeface="Times New Roman" panose="02020603050405020304" pitchFamily="18" charset="0"/>
              </a:rPr>
              <a:t>ORIF indicated in displaced fractures in young or physiologically young patients less than 55 yrs. of age</a:t>
            </a:r>
          </a:p>
          <a:p>
            <a:r>
              <a:rPr lang="en-US" sz="3600" dirty="0">
                <a:latin typeface="Times New Roman" panose="02020603050405020304" pitchFamily="18" charset="0"/>
                <a:cs typeface="Times New Roman" panose="02020603050405020304" pitchFamily="18" charset="0"/>
              </a:rPr>
              <a:t>Hemi arthroplasty- indicated in patients with metabolic diseases and the elderly</a:t>
            </a:r>
          </a:p>
          <a:p>
            <a:r>
              <a:rPr lang="en-US" sz="3600" dirty="0">
                <a:latin typeface="Times New Roman" panose="02020603050405020304" pitchFamily="18" charset="0"/>
                <a:cs typeface="Times New Roman" panose="02020603050405020304" pitchFamily="18" charset="0"/>
              </a:rPr>
              <a:t>Total hip arthroplasty- in controversial, in older active patients and in patients with progressively hip osteoarthritis </a:t>
            </a:r>
          </a:p>
        </p:txBody>
      </p:sp>
    </p:spTree>
    <p:extLst>
      <p:ext uri="{BB962C8B-B14F-4D97-AF65-F5344CB8AC3E}">
        <p14:creationId xmlns:p14="http://schemas.microsoft.com/office/powerpoint/2010/main" val="33317710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Osteonecrosis</a:t>
            </a:r>
          </a:p>
          <a:p>
            <a:r>
              <a:rPr lang="en-US" sz="3600" dirty="0">
                <a:latin typeface="Times New Roman" panose="02020603050405020304" pitchFamily="18" charset="0"/>
                <a:cs typeface="Times New Roman" panose="02020603050405020304" pitchFamily="18" charset="0"/>
              </a:rPr>
              <a:t>Nonunion</a:t>
            </a:r>
          </a:p>
          <a:p>
            <a:r>
              <a:rPr lang="en-US" sz="3600" dirty="0">
                <a:latin typeface="Times New Roman" panose="02020603050405020304" pitchFamily="18" charset="0"/>
                <a:cs typeface="Times New Roman" panose="02020603050405020304" pitchFamily="18" charset="0"/>
              </a:rPr>
              <a:t>dislocation</a:t>
            </a:r>
          </a:p>
        </p:txBody>
      </p:sp>
    </p:spTree>
    <p:extLst>
      <p:ext uri="{BB962C8B-B14F-4D97-AF65-F5344CB8AC3E}">
        <p14:creationId xmlns:p14="http://schemas.microsoft.com/office/powerpoint/2010/main" val="3881259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Femoral shaft fractures:</a:t>
            </a:r>
          </a:p>
        </p:txBody>
      </p:sp>
      <p:sp>
        <p:nvSpPr>
          <p:cNvPr id="3" name="Content Placeholder 2"/>
          <p:cNvSpPr>
            <a:spLocks noGrp="1"/>
          </p:cNvSpPr>
          <p:nvPr>
            <p:ph idx="1"/>
          </p:nvPr>
        </p:nvSpPr>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incidence;</a:t>
            </a:r>
          </a:p>
          <a:p>
            <a:r>
              <a:rPr lang="en-US" sz="3600" b="1" dirty="0">
                <a:latin typeface="Times New Roman" panose="02020603050405020304" pitchFamily="18" charset="0"/>
                <a:cs typeface="Times New Roman" panose="02020603050405020304" pitchFamily="18" charset="0"/>
              </a:rPr>
              <a:t>Traumatic- (high energy)-</a:t>
            </a:r>
            <a:r>
              <a:rPr lang="en-US" sz="3600" dirty="0">
                <a:latin typeface="Times New Roman" panose="02020603050405020304" pitchFamily="18" charset="0"/>
                <a:cs typeface="Times New Roman" panose="02020603050405020304" pitchFamily="18" charset="0"/>
              </a:rPr>
              <a:t>most common in young population as a result of high speed motor vehicle accidents</a:t>
            </a:r>
          </a:p>
          <a:p>
            <a:r>
              <a:rPr lang="en-US" sz="3600" b="1" dirty="0">
                <a:latin typeface="Times New Roman" panose="02020603050405020304" pitchFamily="18" charset="0"/>
                <a:cs typeface="Times New Roman" panose="02020603050405020304" pitchFamily="18" charset="0"/>
              </a:rPr>
              <a:t>Low energy- </a:t>
            </a:r>
            <a:r>
              <a:rPr lang="en-US" sz="3600" dirty="0">
                <a:latin typeface="Times New Roman" panose="02020603050405020304" pitchFamily="18" charset="0"/>
                <a:cs typeface="Times New Roman" panose="02020603050405020304" pitchFamily="18" charset="0"/>
              </a:rPr>
              <a:t>more common in the elderly often as a result of fall on standing</a:t>
            </a:r>
            <a:endParaRPr lang="en-US" sz="3600" b="1"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7832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Associated conditions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Ipsilateral femoral neck fractures (26% often incidence)</a:t>
            </a:r>
          </a:p>
          <a:p>
            <a:r>
              <a:rPr lang="en-US" sz="3600" dirty="0">
                <a:latin typeface="Times New Roman" panose="02020603050405020304" pitchFamily="18" charset="0"/>
                <a:cs typeface="Times New Roman" panose="02020603050405020304" pitchFamily="18" charset="0"/>
              </a:rPr>
              <a:t>Bilateral femur fractures – significant risk of pulmonary complications with increased rate of mortality as compared to unilateral fractures</a:t>
            </a:r>
          </a:p>
        </p:txBody>
      </p:sp>
    </p:spTree>
    <p:extLst>
      <p:ext uri="{BB962C8B-B14F-4D97-AF65-F5344CB8AC3E}">
        <p14:creationId xmlns:p14="http://schemas.microsoft.com/office/powerpoint/2010/main" val="23651799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Clinical presentation</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Pain in thigh</a:t>
            </a:r>
          </a:p>
          <a:p>
            <a:r>
              <a:rPr lang="en-US" sz="3600" dirty="0">
                <a:latin typeface="Times New Roman" panose="02020603050405020304" pitchFamily="18" charset="0"/>
                <a:cs typeface="Times New Roman" panose="02020603050405020304" pitchFamily="18" charset="0"/>
              </a:rPr>
              <a:t>In inspection swollen tense thigh</a:t>
            </a:r>
          </a:p>
          <a:p>
            <a:r>
              <a:rPr lang="en-US" sz="3600" dirty="0">
                <a:latin typeface="Times New Roman" panose="02020603050405020304" pitchFamily="18" charset="0"/>
                <a:cs typeface="Times New Roman" panose="02020603050405020304" pitchFamily="18" charset="0"/>
              </a:rPr>
              <a:t>Tenderness around the thigh</a:t>
            </a:r>
          </a:p>
          <a:p>
            <a:r>
              <a:rPr lang="en-US" sz="3600" dirty="0">
                <a:latin typeface="Times New Roman" panose="02020603050405020304" pitchFamily="18" charset="0"/>
                <a:cs typeface="Times New Roman" panose="02020603050405020304" pitchFamily="18" charset="0"/>
              </a:rPr>
              <a:t>Difficult examination of ipsilateral femoral neck secondary to pain on from the fracture </a:t>
            </a:r>
          </a:p>
        </p:txBody>
      </p:sp>
    </p:spTree>
    <p:extLst>
      <p:ext uri="{BB962C8B-B14F-4D97-AF65-F5344CB8AC3E}">
        <p14:creationId xmlns:p14="http://schemas.microsoft.com/office/powerpoint/2010/main" val="16254406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Diagnosis:</a:t>
            </a:r>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US" sz="3600" dirty="0">
                <a:latin typeface="Times New Roman" panose="02020603050405020304" pitchFamily="18" charset="0"/>
                <a:cs typeface="Times New Roman" panose="02020603050405020304" pitchFamily="18" charset="0"/>
              </a:rPr>
              <a:t>X rays- AP/LAT views for entire femur and ipsilateral hip and knee</a:t>
            </a:r>
          </a:p>
          <a:p>
            <a:r>
              <a:rPr lang="en-US" sz="3600" dirty="0">
                <a:latin typeface="Times New Roman" panose="02020603050405020304" pitchFamily="18" charset="0"/>
                <a:cs typeface="Times New Roman" panose="02020603050405020304" pitchFamily="18" charset="0"/>
              </a:rPr>
              <a:t>Ct scan to rule out associated femoral neck fracture</a:t>
            </a:r>
          </a:p>
          <a:p>
            <a:pPr marL="0" indent="0">
              <a:buNone/>
            </a:pPr>
            <a:r>
              <a:rPr lang="en-US" sz="3600" b="1" dirty="0">
                <a:latin typeface="Times New Roman" panose="02020603050405020304" pitchFamily="18" charset="0"/>
                <a:cs typeface="Times New Roman" panose="02020603050405020304" pitchFamily="18" charset="0"/>
              </a:rPr>
              <a:t>Treatment- (non operative)</a:t>
            </a:r>
            <a:r>
              <a:rPr lang="en-US" sz="3600" dirty="0">
                <a:latin typeface="Times New Roman" panose="02020603050405020304" pitchFamily="18" charset="0"/>
                <a:cs typeface="Times New Roman" panose="02020603050405020304" pitchFamily="18" charset="0"/>
              </a:rPr>
              <a:t> long leg cast in un displaced fractures with multiple medical comorbidities</a:t>
            </a:r>
          </a:p>
          <a:p>
            <a:pPr marL="0" indent="0">
              <a:buNone/>
            </a:pPr>
            <a:r>
              <a:rPr lang="en-US" sz="3600" b="1" dirty="0">
                <a:latin typeface="Times New Roman" panose="02020603050405020304" pitchFamily="18" charset="0"/>
                <a:cs typeface="Times New Roman" panose="02020603050405020304" pitchFamily="18" charset="0"/>
              </a:rPr>
              <a:t>operative</a:t>
            </a:r>
          </a:p>
          <a:p>
            <a:r>
              <a:rPr lang="en-US" sz="3600" dirty="0">
                <a:latin typeface="Times New Roman" panose="02020603050405020304" pitchFamily="18" charset="0"/>
                <a:cs typeface="Times New Roman" panose="02020603050405020304" pitchFamily="18" charset="0"/>
              </a:rPr>
              <a:t>IM nails</a:t>
            </a:r>
          </a:p>
          <a:p>
            <a:r>
              <a:rPr lang="en-US" sz="3600" dirty="0">
                <a:latin typeface="Times New Roman" panose="02020603050405020304" pitchFamily="18" charset="0"/>
                <a:cs typeface="Times New Roman" panose="02020603050405020304" pitchFamily="18" charset="0"/>
              </a:rPr>
              <a:t>Plates/screws</a:t>
            </a:r>
          </a:p>
          <a:p>
            <a:r>
              <a:rPr lang="en-US" sz="3600" dirty="0">
                <a:latin typeface="Times New Roman" panose="02020603050405020304" pitchFamily="18" charset="0"/>
                <a:cs typeface="Times New Roman" panose="02020603050405020304" pitchFamily="18" charset="0"/>
              </a:rPr>
              <a:t>Exofix</a:t>
            </a:r>
          </a:p>
        </p:txBody>
      </p:sp>
    </p:spTree>
    <p:extLst>
      <p:ext uri="{BB962C8B-B14F-4D97-AF65-F5344CB8AC3E}">
        <p14:creationId xmlns:p14="http://schemas.microsoft.com/office/powerpoint/2010/main" val="432291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Fractures of the scapula (shoulder blade)</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Caused by a blunt trauma</a:t>
            </a:r>
          </a:p>
          <a:p>
            <a:r>
              <a:rPr lang="en-US" sz="3600" dirty="0">
                <a:latin typeface="Times New Roman" panose="02020603050405020304" pitchFamily="18" charset="0"/>
                <a:cs typeface="Times New Roman" panose="02020603050405020304" pitchFamily="18" charset="0"/>
              </a:rPr>
              <a:t>Include fractures of body, spine, acromion, scapula neck and coracoid process fractures</a:t>
            </a:r>
          </a:p>
          <a:p>
            <a:r>
              <a:rPr lang="en-US" sz="3600" dirty="0">
                <a:latin typeface="Times New Roman" panose="02020603050405020304" pitchFamily="18" charset="0"/>
                <a:cs typeface="Times New Roman" panose="02020603050405020304" pitchFamily="18" charset="0"/>
              </a:rPr>
              <a:t>Commonly affects ipsilateral shoulder girdle, upper extremity lung and chest wall</a:t>
            </a:r>
          </a:p>
          <a:p>
            <a:r>
              <a:rPr lang="en-US" sz="3600" dirty="0">
                <a:latin typeface="Times New Roman" panose="02020603050405020304" pitchFamily="18" charset="0"/>
                <a:cs typeface="Times New Roman" panose="02020603050405020304" pitchFamily="18" charset="0"/>
              </a:rPr>
              <a:t>Pulmonary injuries include </a:t>
            </a:r>
            <a:r>
              <a:rPr lang="en-US" sz="3600" dirty="0" err="1">
                <a:latin typeface="Times New Roman" panose="02020603050405020304" pitchFamily="18" charset="0"/>
                <a:cs typeface="Times New Roman" panose="02020603050405020304" pitchFamily="18" charset="0"/>
              </a:rPr>
              <a:t>haempneumothorax</a:t>
            </a:r>
            <a:r>
              <a:rPr lang="en-US" sz="3600" dirty="0">
                <a:latin typeface="Times New Roman" panose="02020603050405020304" pitchFamily="18" charset="0"/>
                <a:cs typeface="Times New Roman" panose="02020603050405020304" pitchFamily="18" charset="0"/>
              </a:rPr>
              <a:t> or pulmonary contusion</a:t>
            </a:r>
          </a:p>
        </p:txBody>
      </p:sp>
    </p:spTree>
    <p:extLst>
      <p:ext uri="{BB962C8B-B14F-4D97-AF65-F5344CB8AC3E}">
        <p14:creationId xmlns:p14="http://schemas.microsoft.com/office/powerpoint/2010/main" val="24839176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Mal union</a:t>
            </a:r>
          </a:p>
          <a:p>
            <a:r>
              <a:rPr lang="en-US" sz="3600" dirty="0">
                <a:latin typeface="Times New Roman" panose="02020603050405020304" pitchFamily="18" charset="0"/>
                <a:cs typeface="Times New Roman" panose="02020603050405020304" pitchFamily="18" charset="0"/>
              </a:rPr>
              <a:t>Neurovascular damage (femora)</a:t>
            </a:r>
          </a:p>
          <a:p>
            <a:r>
              <a:rPr lang="en-US" sz="3600" dirty="0">
                <a:latin typeface="Times New Roman" panose="02020603050405020304" pitchFamily="18" charset="0"/>
                <a:cs typeface="Times New Roman" panose="02020603050405020304" pitchFamily="18" charset="0"/>
              </a:rPr>
              <a:t>Non union</a:t>
            </a:r>
          </a:p>
          <a:p>
            <a:r>
              <a:rPr lang="en-US" sz="3600" dirty="0">
                <a:latin typeface="Times New Roman" panose="02020603050405020304" pitchFamily="18" charset="0"/>
                <a:cs typeface="Times New Roman" panose="02020603050405020304" pitchFamily="18" charset="0"/>
              </a:rPr>
              <a:t>Infection</a:t>
            </a:r>
          </a:p>
          <a:p>
            <a:r>
              <a:rPr lang="en-US" sz="3600" dirty="0">
                <a:latin typeface="Times New Roman" panose="02020603050405020304" pitchFamily="18" charset="0"/>
                <a:cs typeface="Times New Roman" panose="02020603050405020304" pitchFamily="18" charset="0"/>
              </a:rPr>
              <a:t>Quadriceps weakness</a:t>
            </a:r>
          </a:p>
        </p:txBody>
      </p:sp>
    </p:spTree>
    <p:extLst>
      <p:ext uri="{BB962C8B-B14F-4D97-AF65-F5344CB8AC3E}">
        <p14:creationId xmlns:p14="http://schemas.microsoft.com/office/powerpoint/2010/main" val="18318710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Distal femur fractures:</a:t>
            </a:r>
          </a:p>
        </p:txBody>
      </p:sp>
      <p:sp>
        <p:nvSpPr>
          <p:cNvPr id="3" name="Content Placeholder 2"/>
          <p:cNvSpPr>
            <a:spLocks noGrp="1"/>
          </p:cNvSpPr>
          <p:nvPr>
            <p:ph idx="1"/>
          </p:nvPr>
        </p:nvSpPr>
        <p:spPr>
          <a:xfrm>
            <a:off x="838200" y="1825624"/>
            <a:ext cx="10515600" cy="5032375"/>
          </a:xfrm>
        </p:spPr>
        <p:txBody>
          <a:bodyPr>
            <a:normAutofit lnSpcReduction="10000"/>
          </a:bodyPr>
          <a:lstStyle/>
          <a:p>
            <a:pPr marL="0" indent="0">
              <a:buNone/>
            </a:pPr>
            <a:r>
              <a:rPr lang="en-US" sz="3600" dirty="0">
                <a:latin typeface="Times New Roman" panose="02020603050405020304" pitchFamily="18" charset="0"/>
                <a:cs typeface="Times New Roman" panose="02020603050405020304" pitchFamily="18" charset="0"/>
              </a:rPr>
              <a:t>Defined as fractures from articular surface 5cm above metaphyseal flare</a:t>
            </a:r>
          </a:p>
          <a:p>
            <a:pPr marL="0" indent="0">
              <a:buNone/>
            </a:pPr>
            <a:r>
              <a:rPr lang="en-US" sz="3600" b="1" dirty="0">
                <a:latin typeface="Times New Roman" panose="02020603050405020304" pitchFamily="18" charset="0"/>
                <a:cs typeface="Times New Roman" panose="02020603050405020304" pitchFamily="18" charset="0"/>
              </a:rPr>
              <a:t>Mechanism- in young patients </a:t>
            </a:r>
            <a:r>
              <a:rPr lang="en-US" sz="3600" dirty="0">
                <a:latin typeface="Times New Roman" panose="02020603050405020304" pitchFamily="18" charset="0"/>
                <a:cs typeface="Times New Roman" panose="02020603050405020304" pitchFamily="18" charset="0"/>
              </a:rPr>
              <a:t>high energy with significant displacement </a:t>
            </a:r>
          </a:p>
          <a:p>
            <a:pPr marL="0" indent="0">
              <a:buNone/>
            </a:pPr>
            <a:r>
              <a:rPr lang="en-US" sz="3600" b="1" dirty="0">
                <a:latin typeface="Times New Roman" panose="02020603050405020304" pitchFamily="18" charset="0"/>
                <a:cs typeface="Times New Roman" panose="02020603050405020304" pitchFamily="18" charset="0"/>
              </a:rPr>
              <a:t>In older patients </a:t>
            </a:r>
            <a:r>
              <a:rPr lang="en-US" sz="3600" dirty="0">
                <a:latin typeface="Times New Roman" panose="02020603050405020304" pitchFamily="18" charset="0"/>
                <a:cs typeface="Times New Roman" panose="02020603050405020304" pitchFamily="18" charset="0"/>
              </a:rPr>
              <a:t>low energy in osteoporotic bone with less displacement</a:t>
            </a:r>
          </a:p>
          <a:p>
            <a:pPr marL="0" indent="0">
              <a:buNone/>
            </a:pPr>
            <a:r>
              <a:rPr lang="en-US" sz="3600" b="1" dirty="0">
                <a:latin typeface="Times New Roman" panose="02020603050405020304" pitchFamily="18" charset="0"/>
                <a:cs typeface="Times New Roman" panose="02020603050405020304" pitchFamily="18" charset="0"/>
              </a:rPr>
              <a:t>Physical exam in vascular evaluation </a:t>
            </a:r>
            <a:r>
              <a:rPr lang="en-US" sz="3600" dirty="0">
                <a:latin typeface="Times New Roman" panose="02020603050405020304" pitchFamily="18" charset="0"/>
                <a:cs typeface="Times New Roman" panose="02020603050405020304" pitchFamily="18" charset="0"/>
              </a:rPr>
              <a:t>potential for injury to popliteal artery in significant displacement</a:t>
            </a:r>
          </a:p>
          <a:p>
            <a:r>
              <a:rPr lang="en-US" sz="3600" dirty="0">
                <a:latin typeface="Times New Roman" panose="02020603050405020304" pitchFamily="18" charset="0"/>
                <a:cs typeface="Times New Roman" panose="02020603050405020304" pitchFamily="18" charset="0"/>
              </a:rPr>
              <a:t>Angiography is done if there is no pulse after alignment/reduction</a:t>
            </a:r>
          </a:p>
        </p:txBody>
      </p:sp>
    </p:spTree>
    <p:extLst>
      <p:ext uri="{BB962C8B-B14F-4D97-AF65-F5344CB8AC3E}">
        <p14:creationId xmlns:p14="http://schemas.microsoft.com/office/powerpoint/2010/main" val="38251092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Diagnosis: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X rays AP/LAT</a:t>
            </a:r>
          </a:p>
          <a:p>
            <a:r>
              <a:rPr lang="en-US" sz="3600" dirty="0">
                <a:latin typeface="Times New Roman" panose="02020603050405020304" pitchFamily="18" charset="0"/>
                <a:cs typeface="Times New Roman" panose="02020603050405020304" pitchFamily="18" charset="0"/>
              </a:rPr>
              <a:t>CT scan to establish intra articular involvement</a:t>
            </a:r>
          </a:p>
          <a:p>
            <a:r>
              <a:rPr lang="en-US" sz="3600" dirty="0">
                <a:latin typeface="Times New Roman" panose="02020603050405020304" pitchFamily="18" charset="0"/>
                <a:cs typeface="Times New Roman" panose="02020603050405020304" pitchFamily="18" charset="0"/>
              </a:rPr>
              <a:t>Angiography indicated when there is diminished distal pulses with gross alignment restored </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0955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Treatment:</a:t>
            </a:r>
          </a:p>
        </p:txBody>
      </p:sp>
      <p:sp>
        <p:nvSpPr>
          <p:cNvPr id="3" name="Content Placeholder 2"/>
          <p:cNvSpPr>
            <a:spLocks noGrp="1"/>
          </p:cNvSpPr>
          <p:nvPr>
            <p:ph idx="1"/>
          </p:nvPr>
        </p:nvSpPr>
        <p:spPr>
          <a:xfrm>
            <a:off x="550817" y="1590492"/>
            <a:ext cx="10515600" cy="5267507"/>
          </a:xfrm>
        </p:spPr>
        <p:txBody>
          <a:bodyPr>
            <a:normAutofit fontScale="92500" lnSpcReduction="10000"/>
          </a:bodyPr>
          <a:lstStyle/>
          <a:p>
            <a:pPr marL="0" indent="0">
              <a:buNone/>
            </a:pPr>
            <a:r>
              <a:rPr lang="en-US" sz="3600" b="1" dirty="0">
                <a:latin typeface="Times New Roman" panose="02020603050405020304" pitchFamily="18" charset="0"/>
                <a:cs typeface="Times New Roman" panose="02020603050405020304" pitchFamily="18" charset="0"/>
              </a:rPr>
              <a:t>Non operative- </a:t>
            </a:r>
            <a:r>
              <a:rPr lang="en-US" sz="3600" dirty="0">
                <a:latin typeface="Times New Roman" panose="02020603050405020304" pitchFamily="18" charset="0"/>
                <a:cs typeface="Times New Roman" panose="02020603050405020304" pitchFamily="18" charset="0"/>
              </a:rPr>
              <a:t>in non displaced , non ambulatory and those with significant comorbidities</a:t>
            </a:r>
            <a:endParaRPr lang="en-US" sz="3600" b="1"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Long leg cast</a:t>
            </a:r>
          </a:p>
          <a:p>
            <a:r>
              <a:rPr lang="en-US" sz="3600" dirty="0">
                <a:latin typeface="Times New Roman" panose="02020603050405020304" pitchFamily="18" charset="0"/>
                <a:cs typeface="Times New Roman" panose="02020603050405020304" pitchFamily="18" charset="0"/>
              </a:rPr>
              <a:t>Continuous traction</a:t>
            </a:r>
          </a:p>
          <a:p>
            <a:r>
              <a:rPr lang="en-US" sz="3600" dirty="0">
                <a:latin typeface="Times New Roman" panose="02020603050405020304" pitchFamily="18" charset="0"/>
                <a:cs typeface="Times New Roman" panose="02020603050405020304" pitchFamily="18" charset="0"/>
              </a:rPr>
              <a:t>Hinged knee brace with immediate ROM non weight bearing for 6 weeks</a:t>
            </a:r>
          </a:p>
          <a:p>
            <a:pPr marL="0" indent="0">
              <a:buNone/>
            </a:pPr>
            <a:r>
              <a:rPr lang="en-US" sz="3600" b="1" dirty="0">
                <a:latin typeface="Times New Roman" panose="02020603050405020304" pitchFamily="18" charset="0"/>
                <a:cs typeface="Times New Roman" panose="02020603050405020304" pitchFamily="18" charset="0"/>
              </a:rPr>
              <a:t>Operative</a:t>
            </a:r>
          </a:p>
          <a:p>
            <a:r>
              <a:rPr lang="en-US" sz="3600" dirty="0">
                <a:latin typeface="Times New Roman" panose="02020603050405020304" pitchFamily="18" charset="0"/>
                <a:cs typeface="Times New Roman" panose="02020603050405020304" pitchFamily="18" charset="0"/>
              </a:rPr>
              <a:t>Plates/screws</a:t>
            </a:r>
          </a:p>
          <a:p>
            <a:r>
              <a:rPr lang="en-US" sz="3600" dirty="0">
                <a:latin typeface="Times New Roman" panose="02020603050405020304" pitchFamily="18" charset="0"/>
                <a:cs typeface="Times New Roman" panose="02020603050405020304" pitchFamily="18" charset="0"/>
              </a:rPr>
              <a:t>Screws only</a:t>
            </a:r>
          </a:p>
          <a:p>
            <a:r>
              <a:rPr lang="en-US" sz="3600" dirty="0">
                <a:latin typeface="Times New Roman" panose="02020603050405020304" pitchFamily="18" charset="0"/>
                <a:cs typeface="Times New Roman" panose="02020603050405020304" pitchFamily="18" charset="0"/>
              </a:rPr>
              <a:t>IM nails</a:t>
            </a:r>
          </a:p>
          <a:p>
            <a:endParaRPr lang="en-US" sz="3600" b="1"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pPr marL="0" indent="0">
              <a:buNone/>
            </a:pP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20705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Complications:</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Symptomatic hardware</a:t>
            </a:r>
          </a:p>
          <a:p>
            <a:r>
              <a:rPr lang="en-US" sz="3600" dirty="0">
                <a:latin typeface="Times New Roman" panose="02020603050405020304" pitchFamily="18" charset="0"/>
                <a:cs typeface="Times New Roman" panose="02020603050405020304" pitchFamily="18" charset="0"/>
              </a:rPr>
              <a:t>Malunion</a:t>
            </a:r>
          </a:p>
          <a:p>
            <a:r>
              <a:rPr lang="en-US" sz="3600" dirty="0">
                <a:latin typeface="Times New Roman" panose="02020603050405020304" pitchFamily="18" charset="0"/>
                <a:cs typeface="Times New Roman" panose="02020603050405020304" pitchFamily="18" charset="0"/>
              </a:rPr>
              <a:t>Nonunion</a:t>
            </a:r>
          </a:p>
          <a:p>
            <a:r>
              <a:rPr lang="en-US" sz="3600" dirty="0">
                <a:latin typeface="Times New Roman" panose="02020603050405020304" pitchFamily="18" charset="0"/>
                <a:cs typeface="Times New Roman" panose="02020603050405020304" pitchFamily="18" charset="0"/>
              </a:rPr>
              <a:t>Infection</a:t>
            </a:r>
          </a:p>
          <a:p>
            <a:r>
              <a:rPr lang="en-US" sz="3600" dirty="0">
                <a:latin typeface="Times New Roman" panose="02020603050405020304" pitchFamily="18" charset="0"/>
                <a:cs typeface="Times New Roman" panose="02020603050405020304" pitchFamily="18" charset="0"/>
              </a:rPr>
              <a:t>Joint stiffness</a:t>
            </a:r>
          </a:p>
        </p:txBody>
      </p:sp>
    </p:spTree>
    <p:extLst>
      <p:ext uri="{BB962C8B-B14F-4D97-AF65-F5344CB8AC3E}">
        <p14:creationId xmlns:p14="http://schemas.microsoft.com/office/powerpoint/2010/main" val="32042375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Patella fracture</a:t>
            </a:r>
          </a:p>
        </p:txBody>
      </p:sp>
      <p:sp>
        <p:nvSpPr>
          <p:cNvPr id="3" name="Content Placeholder 2"/>
          <p:cNvSpPr>
            <a:spLocks noGrp="1"/>
          </p:cNvSpPr>
          <p:nvPr>
            <p:ph idx="1"/>
          </p:nvPr>
        </p:nvSpPr>
        <p:spPr>
          <a:xfrm>
            <a:off x="838200" y="1825624"/>
            <a:ext cx="10515600" cy="5032375"/>
          </a:xfrm>
        </p:spPr>
        <p:txBody>
          <a:bodyPr>
            <a:normAutofit fontScale="92500"/>
          </a:bodyPr>
          <a:lstStyle/>
          <a:p>
            <a:r>
              <a:rPr lang="en-US" sz="3600" b="1" dirty="0">
                <a:latin typeface="Times New Roman" panose="02020603050405020304" pitchFamily="18" charset="0"/>
                <a:cs typeface="Times New Roman" panose="02020603050405020304" pitchFamily="18" charset="0"/>
              </a:rPr>
              <a:t>Incidence- </a:t>
            </a:r>
            <a:r>
              <a:rPr lang="en-US" sz="3600" dirty="0">
                <a:latin typeface="Times New Roman" panose="02020603050405020304" pitchFamily="18" charset="0"/>
                <a:cs typeface="Times New Roman" panose="02020603050405020304" pitchFamily="18" charset="0"/>
              </a:rPr>
              <a:t>Patella fractures account for 1% of all skeletal injuries</a:t>
            </a:r>
          </a:p>
          <a:p>
            <a:r>
              <a:rPr lang="en-US" sz="3600" dirty="0">
                <a:latin typeface="Times New Roman" panose="02020603050405020304" pitchFamily="18" charset="0"/>
                <a:cs typeface="Times New Roman" panose="02020603050405020304" pitchFamily="18" charset="0"/>
              </a:rPr>
              <a:t>Male to female 2:1</a:t>
            </a:r>
          </a:p>
          <a:p>
            <a:r>
              <a:rPr lang="en-US" sz="3600" dirty="0">
                <a:latin typeface="Times New Roman" panose="02020603050405020304" pitchFamily="18" charset="0"/>
                <a:cs typeface="Times New Roman" panose="02020603050405020304" pitchFamily="18" charset="0"/>
              </a:rPr>
              <a:t>Most fractures occur in 20-50 yrs. Old</a:t>
            </a:r>
          </a:p>
          <a:p>
            <a:pPr marL="0" indent="0">
              <a:buNone/>
            </a:pPr>
            <a:r>
              <a:rPr lang="en-US" sz="3600" b="1" dirty="0">
                <a:latin typeface="Times New Roman" panose="02020603050405020304" pitchFamily="18" charset="0"/>
                <a:cs typeface="Times New Roman" panose="02020603050405020304" pitchFamily="18" charset="0"/>
              </a:rPr>
              <a:t>Patella sleeve fractures- </a:t>
            </a:r>
            <a:r>
              <a:rPr lang="en-US" sz="3600" dirty="0">
                <a:latin typeface="Times New Roman" panose="02020603050405020304" pitchFamily="18" charset="0"/>
                <a:cs typeface="Times New Roman" panose="02020603050405020304" pitchFamily="18" charset="0"/>
              </a:rPr>
              <a:t>seen in pediatric population(8- 10 yrs.)    - high index of suspicion  required</a:t>
            </a:r>
          </a:p>
          <a:p>
            <a:pPr marL="0" indent="0">
              <a:buNone/>
            </a:pPr>
            <a:r>
              <a:rPr lang="en-US" sz="3600" b="1" dirty="0">
                <a:latin typeface="Times New Roman" panose="02020603050405020304" pitchFamily="18" charset="0"/>
                <a:cs typeface="Times New Roman" panose="02020603050405020304" pitchFamily="18" charset="0"/>
              </a:rPr>
              <a:t>Bipartite patella- </a:t>
            </a:r>
            <a:r>
              <a:rPr lang="en-US" sz="3600" dirty="0">
                <a:latin typeface="Times New Roman" panose="02020603050405020304" pitchFamily="18" charset="0"/>
                <a:cs typeface="Times New Roman" panose="02020603050405020304" pitchFamily="18" charset="0"/>
              </a:rPr>
              <a:t>may be mistaken for patella fractures and affects 8% of population </a:t>
            </a:r>
          </a:p>
          <a:p>
            <a:pPr marL="0" indent="0">
              <a:buNone/>
            </a:pPr>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Characteristic superior lateral position/50% bilateral cases</a:t>
            </a:r>
          </a:p>
        </p:txBody>
      </p:sp>
    </p:spTree>
    <p:extLst>
      <p:ext uri="{BB962C8B-B14F-4D97-AF65-F5344CB8AC3E}">
        <p14:creationId xmlns:p14="http://schemas.microsoft.com/office/powerpoint/2010/main" val="15140537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Classification</a:t>
            </a:r>
          </a:p>
        </p:txBody>
      </p:sp>
      <p:sp>
        <p:nvSpPr>
          <p:cNvPr id="3" name="Content Placeholder 2"/>
          <p:cNvSpPr>
            <a:spLocks noGrp="1"/>
          </p:cNvSpPr>
          <p:nvPr>
            <p:ph idx="1"/>
          </p:nvPr>
        </p:nvSpPr>
        <p:spPr>
          <a:xfrm>
            <a:off x="838200" y="1825624"/>
            <a:ext cx="10515600" cy="5032375"/>
          </a:xfrm>
        </p:spPr>
        <p:txBody>
          <a:bodyPr>
            <a:normAutofit/>
          </a:bodyPr>
          <a:lstStyle/>
          <a:p>
            <a:r>
              <a:rPr lang="en-US" sz="3600" dirty="0">
                <a:latin typeface="Times New Roman" panose="02020603050405020304" pitchFamily="18" charset="0"/>
                <a:cs typeface="Times New Roman" panose="02020603050405020304" pitchFamily="18" charset="0"/>
              </a:rPr>
              <a:t>Can be described based on fracture pattern</a:t>
            </a:r>
          </a:p>
          <a:p>
            <a:r>
              <a:rPr lang="en-US" sz="3600" dirty="0">
                <a:latin typeface="Times New Roman" panose="02020603050405020304" pitchFamily="18" charset="0"/>
                <a:cs typeface="Times New Roman" panose="02020603050405020304" pitchFamily="18" charset="0"/>
              </a:rPr>
              <a:t>Non displaced</a:t>
            </a:r>
          </a:p>
          <a:p>
            <a:r>
              <a:rPr lang="en-US" sz="3600" dirty="0">
                <a:latin typeface="Times New Roman" panose="02020603050405020304" pitchFamily="18" charset="0"/>
                <a:cs typeface="Times New Roman" panose="02020603050405020304" pitchFamily="18" charset="0"/>
              </a:rPr>
              <a:t>Transverse</a:t>
            </a:r>
          </a:p>
          <a:p>
            <a:r>
              <a:rPr lang="en-US" sz="3600" dirty="0">
                <a:latin typeface="Times New Roman" panose="02020603050405020304" pitchFamily="18" charset="0"/>
                <a:cs typeface="Times New Roman" panose="02020603050405020304" pitchFamily="18" charset="0"/>
              </a:rPr>
              <a:t>Pole or sleeve (upper or lower)</a:t>
            </a:r>
          </a:p>
          <a:p>
            <a:r>
              <a:rPr lang="en-US" sz="3600" dirty="0">
                <a:latin typeface="Times New Roman" panose="02020603050405020304" pitchFamily="18" charset="0"/>
                <a:cs typeface="Times New Roman" panose="02020603050405020304" pitchFamily="18" charset="0"/>
              </a:rPr>
              <a:t>Vertical </a:t>
            </a:r>
          </a:p>
          <a:p>
            <a:r>
              <a:rPr lang="en-US" sz="3600" dirty="0">
                <a:latin typeface="Times New Roman" panose="02020603050405020304" pitchFamily="18" charset="0"/>
                <a:cs typeface="Times New Roman" panose="02020603050405020304" pitchFamily="18" charset="0"/>
              </a:rPr>
              <a:t>Marginal</a:t>
            </a:r>
          </a:p>
          <a:p>
            <a:r>
              <a:rPr lang="en-US" sz="3600" dirty="0">
                <a:latin typeface="Times New Roman" panose="02020603050405020304" pitchFamily="18" charset="0"/>
                <a:cs typeface="Times New Roman" panose="02020603050405020304" pitchFamily="18" charset="0"/>
              </a:rPr>
              <a:t>Osteo chondral</a:t>
            </a:r>
          </a:p>
          <a:p>
            <a:r>
              <a:rPr lang="en-US" sz="3600" dirty="0">
                <a:latin typeface="Times New Roman" panose="02020603050405020304" pitchFamily="18" charset="0"/>
                <a:cs typeface="Times New Roman" panose="02020603050405020304" pitchFamily="18" charset="0"/>
              </a:rPr>
              <a:t>comminuted</a:t>
            </a:r>
          </a:p>
        </p:txBody>
      </p:sp>
    </p:spTree>
    <p:extLst>
      <p:ext uri="{BB962C8B-B14F-4D97-AF65-F5344CB8AC3E}">
        <p14:creationId xmlns:p14="http://schemas.microsoft.com/office/powerpoint/2010/main" val="18552698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Physical exam</a:t>
            </a:r>
          </a:p>
        </p:txBody>
      </p:sp>
      <p:sp>
        <p:nvSpPr>
          <p:cNvPr id="3" name="Content Placeholder 2"/>
          <p:cNvSpPr>
            <a:spLocks noGrp="1"/>
          </p:cNvSpPr>
          <p:nvPr>
            <p:ph idx="1"/>
          </p:nvPr>
        </p:nvSpPr>
        <p:spPr>
          <a:xfrm>
            <a:off x="838200" y="1825625"/>
            <a:ext cx="10515600" cy="5136878"/>
          </a:xfrm>
        </p:spPr>
        <p:txBody>
          <a:bodyPr>
            <a:normAutofit lnSpcReduction="10000"/>
          </a:bodyPr>
          <a:lstStyle/>
          <a:p>
            <a:r>
              <a:rPr lang="en-US" sz="3600" dirty="0">
                <a:latin typeface="Times New Roman" panose="02020603050405020304" pitchFamily="18" charset="0"/>
                <a:cs typeface="Times New Roman" panose="02020603050405020304" pitchFamily="18" charset="0"/>
              </a:rPr>
              <a:t>Palpable patella defect</a:t>
            </a:r>
          </a:p>
          <a:p>
            <a:r>
              <a:rPr lang="en-US" sz="3600" dirty="0">
                <a:latin typeface="Times New Roman" panose="02020603050405020304" pitchFamily="18" charset="0"/>
                <a:cs typeface="Times New Roman" panose="02020603050405020304" pitchFamily="18" charset="0"/>
              </a:rPr>
              <a:t>Significant hem arthrosis</a:t>
            </a:r>
          </a:p>
          <a:p>
            <a:r>
              <a:rPr lang="en-US" sz="3600" dirty="0">
                <a:latin typeface="Times New Roman" panose="02020603050405020304" pitchFamily="18" charset="0"/>
                <a:cs typeface="Times New Roman" panose="02020603050405020304" pitchFamily="18" charset="0"/>
              </a:rPr>
              <a:t>Unable to perform a straight leg raise indicating failure   of extensor  mechanism and retinaculum disrupted</a:t>
            </a:r>
          </a:p>
          <a:p>
            <a:pPr marL="0" indent="0">
              <a:buNone/>
            </a:pPr>
            <a:r>
              <a:rPr lang="en-US" sz="3600" b="1" dirty="0">
                <a:latin typeface="Times New Roman" panose="02020603050405020304" pitchFamily="18" charset="0"/>
                <a:cs typeface="Times New Roman" panose="02020603050405020304" pitchFamily="18" charset="0"/>
              </a:rPr>
              <a:t>Diagnosis</a:t>
            </a:r>
          </a:p>
          <a:p>
            <a:r>
              <a:rPr lang="en-US" sz="3600" dirty="0">
                <a:latin typeface="Times New Roman" panose="02020603050405020304" pitchFamily="18" charset="0"/>
                <a:cs typeface="Times New Roman" panose="02020603050405020304" pitchFamily="18" charset="0"/>
              </a:rPr>
              <a:t>X-rays AP/LAT to check for displacement of patella especially on the lateral view/degree of retinacula disruption</a:t>
            </a:r>
          </a:p>
          <a:p>
            <a:r>
              <a:rPr lang="en-US" sz="3600" dirty="0">
                <a:latin typeface="Times New Roman" panose="02020603050405020304" pitchFamily="18" charset="0"/>
                <a:cs typeface="Times New Roman" panose="02020603050405020304" pitchFamily="18" charset="0"/>
              </a:rPr>
              <a:t>MRI- in cases of difficult leg raise</a:t>
            </a:r>
          </a:p>
        </p:txBody>
      </p:sp>
    </p:spTree>
    <p:extLst>
      <p:ext uri="{BB962C8B-B14F-4D97-AF65-F5344CB8AC3E}">
        <p14:creationId xmlns:p14="http://schemas.microsoft.com/office/powerpoint/2010/main" val="1766271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06" y="365124"/>
            <a:ext cx="11178989" cy="1325563"/>
          </a:xfrm>
        </p:spPr>
        <p:txBody>
          <a:bodyPr/>
          <a:lstStyle/>
          <a:p>
            <a:r>
              <a:rPr lang="en-US" b="1" dirty="0">
                <a:latin typeface="Times New Roman" panose="02020603050405020304" pitchFamily="18" charset="0"/>
                <a:cs typeface="Times New Roman" panose="02020603050405020304" pitchFamily="18" charset="0"/>
              </a:rPr>
              <a:t>Treatment:</a:t>
            </a:r>
          </a:p>
        </p:txBody>
      </p:sp>
      <p:sp>
        <p:nvSpPr>
          <p:cNvPr id="3" name="Content Placeholder 2"/>
          <p:cNvSpPr>
            <a:spLocks noGrp="1"/>
          </p:cNvSpPr>
          <p:nvPr>
            <p:ph idx="1"/>
          </p:nvPr>
        </p:nvSpPr>
        <p:spPr>
          <a:xfrm>
            <a:off x="0" y="1690687"/>
            <a:ext cx="9897033" cy="4546257"/>
          </a:xfrm>
        </p:spPr>
        <p:txBody>
          <a:bodyPr>
            <a:normAutofit fontScale="25000" lnSpcReduction="20000"/>
          </a:bodyPr>
          <a:lstStyle/>
          <a:p>
            <a:pPr marL="0" indent="0">
              <a:lnSpc>
                <a:spcPct val="170000"/>
              </a:lnSpc>
              <a:buNone/>
            </a:pPr>
            <a:r>
              <a:rPr lang="en-US" sz="14400" b="1" dirty="0">
                <a:latin typeface="Times New Roman" panose="02020603050405020304" pitchFamily="18" charset="0"/>
                <a:cs typeface="Times New Roman" panose="02020603050405020304" pitchFamily="18" charset="0"/>
              </a:rPr>
              <a:t>Non operative: </a:t>
            </a:r>
            <a:r>
              <a:rPr lang="en-US" sz="14400" dirty="0">
                <a:latin typeface="Times New Roman" panose="02020603050405020304" pitchFamily="18" charset="0"/>
                <a:cs typeface="Times New Roman" panose="02020603050405020304" pitchFamily="18" charset="0"/>
              </a:rPr>
              <a:t>knee immobilization in extension (brace or cylinder cast) and full weight bearing)</a:t>
            </a:r>
            <a:r>
              <a:rPr lang="en-US" sz="14400" b="1" dirty="0">
                <a:latin typeface="Times New Roman" panose="02020603050405020304" pitchFamily="18" charset="0"/>
                <a:cs typeface="Times New Roman" panose="02020603050405020304" pitchFamily="18" charset="0"/>
              </a:rPr>
              <a:t> </a:t>
            </a:r>
            <a:r>
              <a:rPr lang="en-US" sz="14400" dirty="0">
                <a:latin typeface="Times New Roman" panose="02020603050405020304" pitchFamily="18" charset="0"/>
                <a:cs typeface="Times New Roman" panose="02020603050405020304" pitchFamily="18" charset="0"/>
              </a:rPr>
              <a:t>indicated in</a:t>
            </a:r>
          </a:p>
          <a:p>
            <a:pPr>
              <a:lnSpc>
                <a:spcPct val="170000"/>
              </a:lnSpc>
            </a:pPr>
            <a:r>
              <a:rPr lang="en-US" sz="14400" dirty="0">
                <a:latin typeface="Times New Roman" panose="02020603050405020304" pitchFamily="18" charset="0"/>
                <a:cs typeface="Times New Roman" panose="02020603050405020304" pitchFamily="18" charset="0"/>
              </a:rPr>
              <a:t>Intact extensor mechanism (patient is able to perform straight leg raise)</a:t>
            </a:r>
          </a:p>
          <a:p>
            <a:pPr>
              <a:lnSpc>
                <a:spcPct val="170000"/>
              </a:lnSpc>
            </a:pPr>
            <a:r>
              <a:rPr lang="en-US" sz="14400" dirty="0">
                <a:latin typeface="Times New Roman" panose="02020603050405020304" pitchFamily="18" charset="0"/>
                <a:cs typeface="Times New Roman" panose="02020603050405020304" pitchFamily="18" charset="0"/>
              </a:rPr>
              <a:t>In non-displaced or minimally displaced fractures</a:t>
            </a:r>
          </a:p>
          <a:p>
            <a:pPr>
              <a:lnSpc>
                <a:spcPct val="170000"/>
              </a:lnSpc>
            </a:pPr>
            <a:r>
              <a:rPr lang="en-US" sz="14400" dirty="0">
                <a:latin typeface="Times New Roman" panose="02020603050405020304" pitchFamily="18" charset="0"/>
                <a:cs typeface="Times New Roman" panose="02020603050405020304" pitchFamily="18" charset="0"/>
              </a:rPr>
              <a:t>In vertical fracture patterns</a:t>
            </a:r>
          </a:p>
          <a:p>
            <a:pPr>
              <a:lnSpc>
                <a:spcPct val="170000"/>
              </a:lnSpc>
            </a:pPr>
            <a:r>
              <a:rPr lang="en-US" sz="14400" dirty="0">
                <a:latin typeface="Times New Roman" panose="02020603050405020304" pitchFamily="18" charset="0"/>
                <a:cs typeface="Times New Roman" panose="02020603050405020304" pitchFamily="18" charset="0"/>
              </a:rPr>
              <a:t>In early active range of motion with hinged knee brace</a:t>
            </a:r>
          </a:p>
          <a:p>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r>
              <a:rPr lang="en-US" sz="3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842875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811"/>
            <a:ext cx="10515600" cy="1325563"/>
          </a:xfrm>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a:xfrm>
            <a:off x="838200" y="1825625"/>
            <a:ext cx="10515600" cy="5163004"/>
          </a:xfrm>
        </p:spPr>
        <p:txBody>
          <a:bodyPr>
            <a:normAutofit/>
          </a:bodyPr>
          <a:lstStyle/>
          <a:p>
            <a:r>
              <a:rPr lang="en-US" sz="3600" dirty="0">
                <a:latin typeface="Times New Roman" panose="02020603050405020304" pitchFamily="18" charset="0"/>
                <a:cs typeface="Times New Roman" panose="02020603050405020304" pitchFamily="18" charset="0"/>
              </a:rPr>
              <a:t>In vertical fracture patterns</a:t>
            </a:r>
          </a:p>
          <a:p>
            <a:r>
              <a:rPr lang="en-US" sz="3600" dirty="0">
                <a:latin typeface="Times New Roman" panose="02020603050405020304" pitchFamily="18" charset="0"/>
                <a:cs typeface="Times New Roman" panose="02020603050405020304" pitchFamily="18" charset="0"/>
              </a:rPr>
              <a:t>Early active ROM with hinged knee brace</a:t>
            </a:r>
          </a:p>
          <a:p>
            <a:r>
              <a:rPr lang="en-US" sz="3600" dirty="0">
                <a:latin typeface="Times New Roman" panose="02020603050405020304" pitchFamily="18" charset="0"/>
                <a:cs typeface="Times New Roman" panose="02020603050405020304" pitchFamily="18" charset="0"/>
              </a:rPr>
              <a:t>Early weight bearing in full extension</a:t>
            </a:r>
          </a:p>
          <a:p>
            <a:r>
              <a:rPr lang="en-US" sz="3600" dirty="0">
                <a:latin typeface="Times New Roman" panose="02020603050405020304" pitchFamily="18" charset="0"/>
                <a:cs typeface="Times New Roman" panose="02020603050405020304" pitchFamily="18" charset="0"/>
              </a:rPr>
              <a:t>Progress in flexion after 2-3 weeks</a:t>
            </a:r>
          </a:p>
          <a:p>
            <a:pPr marL="0" indent="0">
              <a:buNone/>
            </a:pPr>
            <a:r>
              <a:rPr lang="en-US" sz="3600" b="1" dirty="0">
                <a:latin typeface="Times New Roman" panose="02020603050405020304" pitchFamily="18" charset="0"/>
                <a:cs typeface="Times New Roman" panose="02020603050405020304" pitchFamily="18" charset="0"/>
              </a:rPr>
              <a:t>Operative</a:t>
            </a:r>
          </a:p>
          <a:p>
            <a:r>
              <a:rPr lang="en-US" sz="3600" dirty="0">
                <a:latin typeface="Times New Roman" panose="02020603050405020304" pitchFamily="18" charset="0"/>
                <a:cs typeface="Times New Roman" panose="02020603050405020304" pitchFamily="18" charset="0"/>
              </a:rPr>
              <a:t>TBW Tension Band Wiring</a:t>
            </a:r>
          </a:p>
          <a:p>
            <a:r>
              <a:rPr lang="en-US" sz="3600" dirty="0">
                <a:latin typeface="Times New Roman" panose="02020603050405020304" pitchFamily="18" charset="0"/>
                <a:cs typeface="Times New Roman" panose="02020603050405020304" pitchFamily="18" charset="0"/>
              </a:rPr>
              <a:t>Lag screws</a:t>
            </a:r>
          </a:p>
          <a:p>
            <a:r>
              <a:rPr lang="en-US" sz="3600" dirty="0">
                <a:latin typeface="Times New Roman" panose="02020603050405020304" pitchFamily="18" charset="0"/>
                <a:cs typeface="Times New Roman" panose="02020603050405020304" pitchFamily="18" charset="0"/>
              </a:rPr>
              <a:t>Circlage wires and patellectomy</a:t>
            </a:r>
          </a:p>
        </p:txBody>
      </p:sp>
    </p:spTree>
    <p:extLst>
      <p:ext uri="{BB962C8B-B14F-4D97-AF65-F5344CB8AC3E}">
        <p14:creationId xmlns:p14="http://schemas.microsoft.com/office/powerpoint/2010/main" val="1534257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1887</TotalTime>
  <Words>6867</Words>
  <Application>Microsoft Office PowerPoint</Application>
  <PresentationFormat>Widescreen</PresentationFormat>
  <Paragraphs>1188</Paragraphs>
  <Slides>202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202</vt:i4>
      </vt:variant>
    </vt:vector>
  </HeadingPairs>
  <TitlesOfParts>
    <vt:vector size="208" baseType="lpstr">
      <vt:lpstr>Arial</vt:lpstr>
      <vt:lpstr>Calibri</vt:lpstr>
      <vt:lpstr>Calibri Light</vt:lpstr>
      <vt:lpstr>Times New Roman</vt:lpstr>
      <vt:lpstr>Wingdings</vt:lpstr>
      <vt:lpstr>Office Theme</vt:lpstr>
      <vt:lpstr>Traumatology 11 </vt:lpstr>
      <vt:lpstr>Learning outcomes,</vt:lpstr>
      <vt:lpstr>Definition</vt:lpstr>
      <vt:lpstr>Cont., of definition</vt:lpstr>
      <vt:lpstr>Fractures of the upper extremity</vt:lpstr>
      <vt:lpstr>Cause/etiology</vt:lpstr>
      <vt:lpstr>Physical examination</vt:lpstr>
      <vt:lpstr>Cont.,</vt:lpstr>
      <vt:lpstr>Fractures of the scapula (shoulder blade)</vt:lpstr>
      <vt:lpstr>Cont.,</vt:lpstr>
      <vt:lpstr>Associated injuries</vt:lpstr>
      <vt:lpstr>Cause:</vt:lpstr>
      <vt:lpstr>Incidence:</vt:lpstr>
      <vt:lpstr>Associated conditions</vt:lpstr>
      <vt:lpstr>Medical:</vt:lpstr>
      <vt:lpstr>Investigation</vt:lpstr>
      <vt:lpstr>Treatment</vt:lpstr>
      <vt:lpstr>Complications</vt:lpstr>
      <vt:lpstr>Clavicle fractures</vt:lpstr>
      <vt:lpstr>Mechanism of injury</vt:lpstr>
      <vt:lpstr>Pathoanatomy</vt:lpstr>
      <vt:lpstr>Clinical features</vt:lpstr>
      <vt:lpstr>Investigation</vt:lpstr>
      <vt:lpstr>Treatment</vt:lpstr>
      <vt:lpstr>Complications</vt:lpstr>
      <vt:lpstr>Radius fractures</vt:lpstr>
      <vt:lpstr>Associated injuries</vt:lpstr>
      <vt:lpstr>Clinical features</vt:lpstr>
      <vt:lpstr>Physical examination</vt:lpstr>
      <vt:lpstr>Treatment</vt:lpstr>
      <vt:lpstr>Complications</vt:lpstr>
      <vt:lpstr>Radius/Ulna shaft fractures(both bone forearm fractures) </vt:lpstr>
      <vt:lpstr>Associated conditions</vt:lpstr>
      <vt:lpstr>Physical examination</vt:lpstr>
      <vt:lpstr>Treatment</vt:lpstr>
      <vt:lpstr>Complications</vt:lpstr>
      <vt:lpstr>Fracture Humerus:</vt:lpstr>
      <vt:lpstr>Investigation;</vt:lpstr>
      <vt:lpstr>Treatment;</vt:lpstr>
      <vt:lpstr>Operative treatment;</vt:lpstr>
      <vt:lpstr>Complications;</vt:lpstr>
      <vt:lpstr>Proximal Humerus fracture;</vt:lpstr>
      <vt:lpstr>Associated conditions;</vt:lpstr>
      <vt:lpstr>Physical exam;</vt:lpstr>
      <vt:lpstr>Treatment;</vt:lpstr>
      <vt:lpstr>Complications;</vt:lpstr>
      <vt:lpstr>Distal Humerus fractures</vt:lpstr>
      <vt:lpstr>Associated injuries</vt:lpstr>
      <vt:lpstr>Physical examination;</vt:lpstr>
      <vt:lpstr>Diagnosis;</vt:lpstr>
      <vt:lpstr>Complications</vt:lpstr>
      <vt:lpstr>Fracture Carpals;</vt:lpstr>
      <vt:lpstr>Scaphoid fracture</vt:lpstr>
      <vt:lpstr>Signs/symptoms</vt:lpstr>
      <vt:lpstr>DDX:</vt:lpstr>
      <vt:lpstr>Cont.,</vt:lpstr>
      <vt:lpstr>Metacarpal fractures:</vt:lpstr>
      <vt:lpstr>Mechanism of injury:</vt:lpstr>
      <vt:lpstr>Cont.,</vt:lpstr>
      <vt:lpstr>Treatment:</vt:lpstr>
      <vt:lpstr>Complications;</vt:lpstr>
      <vt:lpstr>Fracture phalanges:</vt:lpstr>
      <vt:lpstr>Cont.,</vt:lpstr>
      <vt:lpstr>Treatment:</vt:lpstr>
      <vt:lpstr>DDX:</vt:lpstr>
      <vt:lpstr>Complication:</vt:lpstr>
      <vt:lpstr> 11:Fractures of the lower extremity</vt:lpstr>
      <vt:lpstr>Associated injuries</vt:lpstr>
      <vt:lpstr>Clinical symptoms</vt:lpstr>
      <vt:lpstr>Diagnosis:</vt:lpstr>
      <vt:lpstr>Cont.</vt:lpstr>
      <vt:lpstr>Non operative treatment</vt:lpstr>
      <vt:lpstr>Cont.,</vt:lpstr>
      <vt:lpstr>Fracture head femur:</vt:lpstr>
      <vt:lpstr>Associated injuries</vt:lpstr>
      <vt:lpstr>Clinical presentation</vt:lpstr>
      <vt:lpstr>Diagnosis</vt:lpstr>
      <vt:lpstr>Treatment</vt:lpstr>
      <vt:lpstr>Cont.,</vt:lpstr>
      <vt:lpstr>Femoral neck fractures</vt:lpstr>
      <vt:lpstr>Pathophysiology:</vt:lpstr>
      <vt:lpstr>Physical examination:</vt:lpstr>
      <vt:lpstr>Diagnosis</vt:lpstr>
      <vt:lpstr>Treatment:</vt:lpstr>
      <vt:lpstr>Complications:</vt:lpstr>
      <vt:lpstr>Femoral shaft fractures:</vt:lpstr>
      <vt:lpstr>Associated conditions</vt:lpstr>
      <vt:lpstr>Clinical presentation</vt:lpstr>
      <vt:lpstr>Diagnosis:</vt:lpstr>
      <vt:lpstr>Complications:</vt:lpstr>
      <vt:lpstr>Distal femur fractures:</vt:lpstr>
      <vt:lpstr>Diagnosis:</vt:lpstr>
      <vt:lpstr>Treatment:</vt:lpstr>
      <vt:lpstr>Complications:</vt:lpstr>
      <vt:lpstr>Patella fracture</vt:lpstr>
      <vt:lpstr>Classification</vt:lpstr>
      <vt:lpstr>Physical exam</vt:lpstr>
      <vt:lpstr>Treatment:</vt:lpstr>
      <vt:lpstr>Cont.,</vt:lpstr>
      <vt:lpstr>Complications:</vt:lpstr>
      <vt:lpstr>Tibia fractures (proximal third)</vt:lpstr>
      <vt:lpstr>Clinical presentation:</vt:lpstr>
      <vt:lpstr>Treatment:</vt:lpstr>
      <vt:lpstr>Cont.,</vt:lpstr>
      <vt:lpstr>Tibia plafond fractures</vt:lpstr>
      <vt:lpstr>Cont.,</vt:lpstr>
      <vt:lpstr>Cont., </vt:lpstr>
      <vt:lpstr>Diagnosis</vt:lpstr>
      <vt:lpstr>cont.</vt:lpstr>
      <vt:lpstr>Technique:</vt:lpstr>
      <vt:lpstr>Operative treatment:</vt:lpstr>
      <vt:lpstr>Complications:</vt:lpstr>
      <vt:lpstr>Tibia plateau fractures:</vt:lpstr>
      <vt:lpstr>Associated conditions:</vt:lpstr>
      <vt:lpstr>Examination:</vt:lpstr>
      <vt:lpstr>Diagnosis:</vt:lpstr>
      <vt:lpstr>Operative treatment</vt:lpstr>
      <vt:lpstr>Cont.</vt:lpstr>
      <vt:lpstr>Fibula fractures:</vt:lpstr>
      <vt:lpstr>Function of fibula</vt:lpstr>
      <vt:lpstr>Physical examination:</vt:lpstr>
      <vt:lpstr>Diagnosis:</vt:lpstr>
      <vt:lpstr>Cont.,</vt:lpstr>
      <vt:lpstr>Complications:</vt:lpstr>
      <vt:lpstr>Tarsal fractures:</vt:lpstr>
      <vt:lpstr>Clinical features:</vt:lpstr>
      <vt:lpstr>Treatment:</vt:lpstr>
      <vt:lpstr>Navicular </vt:lpstr>
      <vt:lpstr>Cuboid stress fracture</vt:lpstr>
      <vt:lpstr>3 Cuneiform stress fractures</vt:lpstr>
      <vt:lpstr>Calcaneus fracture</vt:lpstr>
      <vt:lpstr>Diagnosis:</vt:lpstr>
      <vt:lpstr>Complication of tarsal fractures:</vt:lpstr>
      <vt:lpstr>Metatarsal fractures:</vt:lpstr>
      <vt:lpstr>5th metatarsal fracture</vt:lpstr>
      <vt:lpstr>Causes:</vt:lpstr>
      <vt:lpstr>Causes of stress fractures</vt:lpstr>
      <vt:lpstr>Signs/symptoms</vt:lpstr>
      <vt:lpstr>Diagnosis</vt:lpstr>
      <vt:lpstr>Treatment</vt:lpstr>
      <vt:lpstr>Prevention</vt:lpstr>
      <vt:lpstr>Complications</vt:lpstr>
      <vt:lpstr>111. Injuries of the head and spine:</vt:lpstr>
      <vt:lpstr>Types of fractures /dislocations that cause spinal/head injury:</vt:lpstr>
      <vt:lpstr>Cont.</vt:lpstr>
      <vt:lpstr>Cont.</vt:lpstr>
      <vt:lpstr>Dislocation of the inter -vertebral bones</vt:lpstr>
      <vt:lpstr>Treatment</vt:lpstr>
      <vt:lpstr>Complications</vt:lpstr>
      <vt:lpstr>Raptures of vertebral discs</vt:lpstr>
      <vt:lpstr>Cause</vt:lpstr>
      <vt:lpstr>Symptoms</vt:lpstr>
      <vt:lpstr>Treatment of ruptured discs</vt:lpstr>
      <vt:lpstr>cont.</vt:lpstr>
      <vt:lpstr>Surgical treatment</vt:lpstr>
      <vt:lpstr>Ligamentous tears</vt:lpstr>
      <vt:lpstr>Symptoms</vt:lpstr>
      <vt:lpstr>Function of ligaments</vt:lpstr>
      <vt:lpstr>Causes of ligament tears</vt:lpstr>
      <vt:lpstr>Diagnosis</vt:lpstr>
      <vt:lpstr>Grading of sprains</vt:lpstr>
      <vt:lpstr>Treatment</vt:lpstr>
      <vt:lpstr>Complications</vt:lpstr>
      <vt:lpstr>Injuries to the spinal cord (SCI)</vt:lpstr>
      <vt:lpstr>Cont.</vt:lpstr>
      <vt:lpstr>Levels of spinal cord injuries</vt:lpstr>
      <vt:lpstr>Signs/symptoms</vt:lpstr>
      <vt:lpstr>Diagnosis</vt:lpstr>
      <vt:lpstr>Treatment</vt:lpstr>
      <vt:lpstr>Complications</vt:lpstr>
      <vt:lpstr>Cont.</vt:lpstr>
      <vt:lpstr>Joint and soft tissue injuries</vt:lpstr>
      <vt:lpstr>Causes of dislocation</vt:lpstr>
      <vt:lpstr>Prevention of dislocations</vt:lpstr>
      <vt:lpstr>Complications</vt:lpstr>
      <vt:lpstr>Strains</vt:lpstr>
      <vt:lpstr>Treatment</vt:lpstr>
      <vt:lpstr>Complications</vt:lpstr>
      <vt:lpstr>Sprains</vt:lpstr>
      <vt:lpstr>Treatment</vt:lpstr>
      <vt:lpstr>Complication of sprain</vt:lpstr>
      <vt:lpstr>Subluxation</vt:lpstr>
      <vt:lpstr>Signs/symptoms</vt:lpstr>
      <vt:lpstr>Treatment</vt:lpstr>
      <vt:lpstr>Complication</vt:lpstr>
      <vt:lpstr>Ligament/tendon injuries</vt:lpstr>
      <vt:lpstr>Causes</vt:lpstr>
      <vt:lpstr>Neurovascular injuries</vt:lpstr>
      <vt:lpstr>Causes</vt:lpstr>
      <vt:lpstr>Diagnosis</vt:lpstr>
      <vt:lpstr>Contusions</vt:lpstr>
      <vt:lpstr>Signs/symptoms</vt:lpstr>
      <vt:lpstr>Complications</vt:lpstr>
      <vt:lpstr>Lacerations</vt:lpstr>
      <vt:lpstr>Cont.</vt:lpstr>
      <vt:lpstr>Treatment</vt:lpstr>
      <vt:lpstr>Muscle tears</vt:lpstr>
      <vt:lpstr>Signs of muscle tear</vt:lpstr>
      <vt:lpstr>Diagnosis</vt:lpstr>
      <vt:lpstr>Complication</vt:lpstr>
      <vt:lpstr>                    END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Traumatology 11</dc:title>
  <dc:creator>Nancy</dc:creator>
  <cp:lastModifiedBy>AMANI</cp:lastModifiedBy>
  <cp:revision>316</cp:revision>
  <dcterms:created xsi:type="dcterms:W3CDTF">2020-08-26T16:30:32Z</dcterms:created>
  <dcterms:modified xsi:type="dcterms:W3CDTF">2021-05-29T14:59:40Z</dcterms:modified>
</cp:coreProperties>
</file>