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319" r:id="rId39"/>
    <p:sldId id="320" r:id="rId40"/>
    <p:sldId id="321" r:id="rId41"/>
    <p:sldId id="322" r:id="rId42"/>
    <p:sldId id="323" r:id="rId43"/>
    <p:sldId id="324" r:id="rId44"/>
    <p:sldId id="325" r:id="rId45"/>
    <p:sldId id="326" r:id="rId46"/>
    <p:sldId id="327" r:id="rId47"/>
    <p:sldId id="328" r:id="rId48"/>
    <p:sldId id="329" r:id="rId49"/>
    <p:sldId id="330" r:id="rId50"/>
    <p:sldId id="294" r:id="rId51"/>
    <p:sldId id="295" r:id="rId52"/>
    <p:sldId id="296" r:id="rId53"/>
    <p:sldId id="297" r:id="rId54"/>
    <p:sldId id="298" r:id="rId55"/>
    <p:sldId id="300" r:id="rId56"/>
    <p:sldId id="301" r:id="rId57"/>
    <p:sldId id="302" r:id="rId58"/>
    <p:sldId id="303" r:id="rId59"/>
    <p:sldId id="377" r:id="rId60"/>
    <p:sldId id="304" r:id="rId61"/>
    <p:sldId id="305" r:id="rId62"/>
    <p:sldId id="306" r:id="rId63"/>
    <p:sldId id="307" r:id="rId64"/>
    <p:sldId id="308" r:id="rId65"/>
    <p:sldId id="309" r:id="rId66"/>
    <p:sldId id="310" r:id="rId67"/>
    <p:sldId id="311" r:id="rId68"/>
    <p:sldId id="349" r:id="rId69"/>
    <p:sldId id="312" r:id="rId70"/>
    <p:sldId id="313" r:id="rId71"/>
    <p:sldId id="314" r:id="rId72"/>
    <p:sldId id="315" r:id="rId73"/>
    <p:sldId id="316"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17" r:id="rId93"/>
    <p:sldId id="358" r:id="rId94"/>
    <p:sldId id="359" r:id="rId95"/>
    <p:sldId id="360" r:id="rId96"/>
    <p:sldId id="361" r:id="rId97"/>
    <p:sldId id="362" r:id="rId98"/>
    <p:sldId id="378" r:id="rId99"/>
    <p:sldId id="350" r:id="rId100"/>
    <p:sldId id="351" r:id="rId101"/>
    <p:sldId id="352" r:id="rId102"/>
    <p:sldId id="355" r:id="rId103"/>
    <p:sldId id="364" r:id="rId104"/>
    <p:sldId id="381" r:id="rId105"/>
    <p:sldId id="380" r:id="rId106"/>
    <p:sldId id="357" r:id="rId107"/>
    <p:sldId id="365" r:id="rId108"/>
    <p:sldId id="356" r:id="rId109"/>
    <p:sldId id="366" r:id="rId110"/>
    <p:sldId id="367" r:id="rId111"/>
    <p:sldId id="368" r:id="rId112"/>
    <p:sldId id="369" r:id="rId113"/>
    <p:sldId id="370" r:id="rId114"/>
    <p:sldId id="371" r:id="rId115"/>
    <p:sldId id="394" r:id="rId116"/>
    <p:sldId id="399" r:id="rId117"/>
    <p:sldId id="401" r:id="rId118"/>
    <p:sldId id="403" r:id="rId119"/>
    <p:sldId id="397" r:id="rId120"/>
    <p:sldId id="398" r:id="rId121"/>
    <p:sldId id="396" r:id="rId122"/>
    <p:sldId id="372" r:id="rId123"/>
    <p:sldId id="373" r:id="rId124"/>
    <p:sldId id="374" r:id="rId125"/>
    <p:sldId id="375" r:id="rId126"/>
    <p:sldId id="376" r:id="rId127"/>
    <p:sldId id="382" r:id="rId128"/>
    <p:sldId id="404" r:id="rId129"/>
    <p:sldId id="405" r:id="rId130"/>
    <p:sldId id="384" r:id="rId131"/>
    <p:sldId id="385" r:id="rId132"/>
    <p:sldId id="386" r:id="rId133"/>
    <p:sldId id="387" r:id="rId134"/>
    <p:sldId id="388" r:id="rId135"/>
    <p:sldId id="389" r:id="rId136"/>
    <p:sldId id="406" r:id="rId137"/>
    <p:sldId id="407" r:id="rId138"/>
    <p:sldId id="408" r:id="rId139"/>
    <p:sldId id="409" r:id="rId140"/>
    <p:sldId id="410" r:id="rId141"/>
    <p:sldId id="411" r:id="rId142"/>
    <p:sldId id="412" r:id="rId143"/>
    <p:sldId id="422" r:id="rId144"/>
    <p:sldId id="423" r:id="rId145"/>
    <p:sldId id="424" r:id="rId146"/>
    <p:sldId id="425" r:id="rId147"/>
    <p:sldId id="413" r:id="rId148"/>
    <p:sldId id="414" r:id="rId149"/>
    <p:sldId id="415" r:id="rId150"/>
    <p:sldId id="416" r:id="rId151"/>
    <p:sldId id="417" r:id="rId152"/>
    <p:sldId id="418" r:id="rId153"/>
    <p:sldId id="419" r:id="rId154"/>
    <p:sldId id="426" r:id="rId155"/>
    <p:sldId id="420" r:id="rId156"/>
    <p:sldId id="428" r:id="rId157"/>
    <p:sldId id="427" r:id="rId158"/>
    <p:sldId id="421" r:id="rId159"/>
    <p:sldId id="429" r:id="rId160"/>
    <p:sldId id="447" r:id="rId161"/>
    <p:sldId id="448" r:id="rId162"/>
    <p:sldId id="449" r:id="rId163"/>
    <p:sldId id="430" r:id="rId164"/>
    <p:sldId id="431" r:id="rId165"/>
    <p:sldId id="451" r:id="rId166"/>
    <p:sldId id="452" r:id="rId167"/>
    <p:sldId id="453" r:id="rId168"/>
    <p:sldId id="454" r:id="rId169"/>
    <p:sldId id="450" r:id="rId170"/>
    <p:sldId id="455" r:id="rId171"/>
    <p:sldId id="456" r:id="rId172"/>
    <p:sldId id="457" r:id="rId173"/>
    <p:sldId id="432" r:id="rId174"/>
    <p:sldId id="433" r:id="rId175"/>
    <p:sldId id="434" r:id="rId176"/>
    <p:sldId id="534" r:id="rId177"/>
    <p:sldId id="435" r:id="rId178"/>
    <p:sldId id="458" r:id="rId179"/>
    <p:sldId id="437" r:id="rId180"/>
    <p:sldId id="436" r:id="rId181"/>
    <p:sldId id="438" r:id="rId182"/>
    <p:sldId id="439" r:id="rId183"/>
    <p:sldId id="440" r:id="rId184"/>
    <p:sldId id="441" r:id="rId185"/>
    <p:sldId id="442" r:id="rId186"/>
    <p:sldId id="443" r:id="rId187"/>
    <p:sldId id="444" r:id="rId188"/>
    <p:sldId id="445" r:id="rId189"/>
    <p:sldId id="446" r:id="rId190"/>
    <p:sldId id="459" r:id="rId191"/>
    <p:sldId id="460" r:id="rId192"/>
    <p:sldId id="461" r:id="rId193"/>
    <p:sldId id="462" r:id="rId194"/>
    <p:sldId id="463" r:id="rId195"/>
    <p:sldId id="464" r:id="rId196"/>
    <p:sldId id="465" r:id="rId197"/>
    <p:sldId id="525" r:id="rId198"/>
    <p:sldId id="466" r:id="rId199"/>
    <p:sldId id="467" r:id="rId200"/>
    <p:sldId id="468" r:id="rId201"/>
    <p:sldId id="469" r:id="rId202"/>
    <p:sldId id="470" r:id="rId203"/>
    <p:sldId id="471" r:id="rId204"/>
    <p:sldId id="472" r:id="rId205"/>
    <p:sldId id="473" r:id="rId206"/>
    <p:sldId id="474" r:id="rId207"/>
    <p:sldId id="475" r:id="rId208"/>
    <p:sldId id="476" r:id="rId209"/>
    <p:sldId id="477" r:id="rId210"/>
    <p:sldId id="478" r:id="rId211"/>
    <p:sldId id="479" r:id="rId212"/>
    <p:sldId id="484" r:id="rId213"/>
    <p:sldId id="485" r:id="rId214"/>
    <p:sldId id="480" r:id="rId215"/>
    <p:sldId id="492" r:id="rId216"/>
    <p:sldId id="493" r:id="rId217"/>
    <p:sldId id="482" r:id="rId218"/>
    <p:sldId id="483" r:id="rId219"/>
    <p:sldId id="486" r:id="rId220"/>
    <p:sldId id="487" r:id="rId221"/>
    <p:sldId id="494" r:id="rId222"/>
    <p:sldId id="495" r:id="rId223"/>
    <p:sldId id="496" r:id="rId224"/>
    <p:sldId id="488" r:id="rId225"/>
    <p:sldId id="489" r:id="rId226"/>
    <p:sldId id="526" r:id="rId227"/>
    <p:sldId id="490" r:id="rId228"/>
    <p:sldId id="497" r:id="rId229"/>
    <p:sldId id="491" r:id="rId230"/>
    <p:sldId id="514" r:id="rId231"/>
    <p:sldId id="515" r:id="rId232"/>
    <p:sldId id="516" r:id="rId233"/>
    <p:sldId id="517" r:id="rId234"/>
    <p:sldId id="518" r:id="rId235"/>
    <p:sldId id="519" r:id="rId236"/>
    <p:sldId id="520" r:id="rId237"/>
    <p:sldId id="521" r:id="rId238"/>
    <p:sldId id="522" r:id="rId239"/>
    <p:sldId id="523" r:id="rId240"/>
    <p:sldId id="524"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27" r:id="rId258"/>
    <p:sldId id="528" r:id="rId259"/>
    <p:sldId id="531" r:id="rId260"/>
    <p:sldId id="532" r:id="rId261"/>
    <p:sldId id="533" r:id="rId262"/>
    <p:sldId id="529" r:id="rId263"/>
    <p:sldId id="530" r:id="rId2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63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F10A7F-8D0B-4E47-9624-EC32AD757212}" type="datetimeFigureOut">
              <a:rPr lang="en-US" smtClean="0"/>
              <a:pPr/>
              <a:t>3/2/2011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A1583-5A80-423C-8BDA-EC635E6B66B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7C401B-9A7E-425F-A23A-252516247B50}" type="slidenum">
              <a:rPr lang="en-US" smtClean="0"/>
              <a:pPr/>
              <a:t>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EA1583-5A80-423C-8BDA-EC635E6B66BA}" type="slidenum">
              <a:rPr lang="en-US" smtClean="0"/>
              <a:pPr/>
              <a:t>89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EA1583-5A80-423C-8BDA-EC635E6B66BA}" type="slidenum">
              <a:rPr lang="en-US" smtClean="0"/>
              <a:pPr/>
              <a:t>122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EA1583-5A80-423C-8BDA-EC635E6B66BA}" type="slidenum">
              <a:rPr lang="en-US" smtClean="0"/>
              <a:pPr/>
              <a:t>123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EA1583-5A80-423C-8BDA-EC635E6B66BA}" type="slidenum">
              <a:rPr lang="en-US" smtClean="0"/>
              <a:pPr/>
              <a:t>217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33BC75-DE68-4EA0-A73D-48258AD3EF41}" type="datetimeFigureOut">
              <a:rPr lang="en-US" smtClean="0"/>
              <a:pPr/>
              <a:t>3/2/2011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D69D9-7468-4289-A026-0EF22936E88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3BC75-DE68-4EA0-A73D-48258AD3EF41}" type="datetimeFigureOut">
              <a:rPr lang="en-US" smtClean="0"/>
              <a:pPr/>
              <a:t>3/2/2011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D69D9-7468-4289-A026-0EF22936E88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file:///C:\JEREMY\Module%201%20General%20Nursing\Unit%204%20Part%202%20Paediatric%20Nursing\pages\pg20060317062756460.htm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file:///C:\JEREMY\Module%201%20General%20Nursing\Unit%204%20Part%202%20Paediatric%20Nursing\pages\pg20060317062756460.htm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696200" cy="1295400"/>
          </a:xfrm>
        </p:spPr>
        <p:txBody>
          <a:bodyPr>
            <a:normAutofit fontScale="90000"/>
          </a:bodyPr>
          <a:lstStyle/>
          <a:p>
            <a:r>
              <a:rPr lang="en-GB" sz="2200" b="1" u="sng" dirty="0">
                <a:latin typeface="Times New Roman" pitchFamily="18" charset="0"/>
                <a:cs typeface="Times New Roman" pitchFamily="18" charset="0"/>
              </a:rPr>
              <a:t>NORMAL GROWTH AND DEVELOPMENT OF CHILDREN</a:t>
            </a:r>
            <a:r>
              <a:rPr lang="en-GB" b="1" u="sng" dirty="0"/>
              <a:t>.</a:t>
            </a:r>
            <a:r>
              <a:rPr lang="en-US" dirty="0"/>
              <a:t/>
            </a:r>
            <a:br>
              <a:rPr lang="en-US" dirty="0"/>
            </a:br>
            <a:r>
              <a:rPr lang="en-GB" b="1" dirty="0"/>
              <a:t> </a:t>
            </a:r>
            <a:r>
              <a:rPr lang="en-US" dirty="0"/>
              <a:t/>
            </a:r>
            <a:br>
              <a:rPr lang="en-US" dirty="0"/>
            </a:br>
            <a:endParaRPr lang="en-US" dirty="0"/>
          </a:p>
        </p:txBody>
      </p:sp>
      <p:sp>
        <p:nvSpPr>
          <p:cNvPr id="3" name="Subtitle 2"/>
          <p:cNvSpPr>
            <a:spLocks noGrp="1"/>
          </p:cNvSpPr>
          <p:nvPr>
            <p:ph type="subTitle" idx="1"/>
          </p:nvPr>
        </p:nvSpPr>
        <p:spPr>
          <a:xfrm>
            <a:off x="685800" y="1066800"/>
            <a:ext cx="7086600" cy="5181600"/>
          </a:xfrm>
        </p:spPr>
        <p:txBody>
          <a:bodyPr>
            <a:noAutofit/>
          </a:bodyPr>
          <a:lstStyle/>
          <a:p>
            <a:r>
              <a:rPr lang="en-GB" sz="2000" dirty="0">
                <a:solidFill>
                  <a:schemeClr val="tx1"/>
                </a:solidFill>
                <a:latin typeface="Times New Roman" pitchFamily="18" charset="0"/>
                <a:cs typeface="Times New Roman" pitchFamily="18" charset="0"/>
              </a:rPr>
              <a:t>You are already aware that in normal circumstances, given the right environment, children growth and development takes place rapidly. You are now going to look at the definition of the concepts ‘growth’ and ‘development’. </a:t>
            </a:r>
            <a:endParaRPr lang="en-US" sz="2000" dirty="0">
              <a:solidFill>
                <a:schemeClr val="tx1"/>
              </a:solidFill>
              <a:latin typeface="Times New Roman" pitchFamily="18" charset="0"/>
              <a:cs typeface="Times New Roman" pitchFamily="18" charset="0"/>
            </a:endParaRPr>
          </a:p>
          <a:p>
            <a:r>
              <a:rPr lang="en-GB" sz="2000" i="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r>
              <a:rPr lang="en-GB" sz="2000" u="sng" dirty="0">
                <a:solidFill>
                  <a:schemeClr val="tx1"/>
                </a:solidFill>
                <a:latin typeface="Times New Roman" pitchFamily="18" charset="0"/>
                <a:cs typeface="Times New Roman" pitchFamily="18" charset="0"/>
              </a:rPr>
              <a:t>Growth </a:t>
            </a:r>
            <a:endParaRPr lang="en-US" sz="2000" u="sng" dirty="0">
              <a:solidFill>
                <a:schemeClr val="tx1"/>
              </a:solidFill>
              <a:latin typeface="Times New Roman" pitchFamily="18" charset="0"/>
              <a:cs typeface="Times New Roman" pitchFamily="18" charset="0"/>
            </a:endParaRPr>
          </a:p>
          <a:p>
            <a:r>
              <a:rPr lang="en-GB" sz="2000" dirty="0">
                <a:solidFill>
                  <a:schemeClr val="tx1"/>
                </a:solidFill>
                <a:latin typeface="Times New Roman" pitchFamily="18" charset="0"/>
                <a:cs typeface="Times New Roman" pitchFamily="18" charset="0"/>
              </a:rPr>
              <a:t> </a:t>
            </a:r>
            <a:r>
              <a:rPr lang="en-GB" sz="2000" dirty="0" smtClean="0">
                <a:solidFill>
                  <a:schemeClr val="tx1"/>
                </a:solidFill>
                <a:latin typeface="Times New Roman" pitchFamily="18" charset="0"/>
                <a:cs typeface="Times New Roman" pitchFamily="18" charset="0"/>
              </a:rPr>
              <a:t>Growth </a:t>
            </a:r>
            <a:r>
              <a:rPr lang="en-GB" sz="2000" dirty="0">
                <a:solidFill>
                  <a:schemeClr val="tx1"/>
                </a:solidFill>
                <a:latin typeface="Times New Roman" pitchFamily="18" charset="0"/>
                <a:cs typeface="Times New Roman" pitchFamily="18" charset="0"/>
              </a:rPr>
              <a:t>implies a change in quantity. Human growth can be defined as a change in body structure. The changes are both in height and size. They are influenced by various factors, which will be covered later.</a:t>
            </a:r>
            <a:endParaRPr lang="en-US" sz="2000" dirty="0">
              <a:solidFill>
                <a:schemeClr val="tx1"/>
              </a:solidFill>
              <a:latin typeface="Times New Roman" pitchFamily="18" charset="0"/>
              <a:cs typeface="Times New Roman" pitchFamily="18" charset="0"/>
            </a:endParaRPr>
          </a:p>
          <a:p>
            <a:r>
              <a:rPr lang="en-GB" sz="2000"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r>
              <a:rPr lang="en-GB" sz="2000" u="sng" dirty="0">
                <a:solidFill>
                  <a:schemeClr val="tx1"/>
                </a:solidFill>
                <a:latin typeface="Times New Roman" pitchFamily="18" charset="0"/>
                <a:cs typeface="Times New Roman" pitchFamily="18" charset="0"/>
              </a:rPr>
              <a:t>Development </a:t>
            </a:r>
            <a:endParaRPr lang="en-US" sz="2000" u="sng" dirty="0">
              <a:solidFill>
                <a:schemeClr val="tx1"/>
              </a:solidFill>
              <a:latin typeface="Times New Roman" pitchFamily="18" charset="0"/>
              <a:cs typeface="Times New Roman" pitchFamily="18" charset="0"/>
            </a:endParaRPr>
          </a:p>
          <a:p>
            <a:r>
              <a:rPr lang="en-GB" sz="2000" dirty="0">
                <a:solidFill>
                  <a:schemeClr val="tx1"/>
                </a:solidFill>
                <a:latin typeface="Times New Roman" pitchFamily="18" charset="0"/>
                <a:cs typeface="Times New Roman" pitchFamily="18" charset="0"/>
              </a:rPr>
              <a:t>Development is a physiological process, which occurs in children right from conception until puberty. It involves a qualitative change in this case from a lower to a more advanced stage of complexity. This process is also influenced by a number of factors.</a:t>
            </a:r>
            <a:endParaRPr lang="en-US" sz="2000" dirty="0">
              <a:solidFill>
                <a:schemeClr val="tx1"/>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546977"/>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Clinical manifestations: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Four classical manifestations include: colic, intermittent abdominal pain (sudden), vomiting – early and red currant jelly- like stools.</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But these are present only in 50% of those with disease. Others present with sausage- shaped mass felt right upper Quadrant. Later other symptoms set in:</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lethargic, weak,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thready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pulse, shallow respirations and increase body temperature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Diagnostic evaluation: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barium enema (a barium solution that shows on x-ray is given as an enema) will show the tip of the obstructed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intussuception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abdominal ultra sound and X-ray non specific but more show intra peritoneal air (perforation).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An infant may have a combination of defects. Majority of the defects are repaired in the first year of life. More complex defects require staged repairs – more than one surgery is required for final correction. For  staged repairs – can be done in 2-4yrs.Mild isolated defects may never require surgery e.g. slight </a:t>
            </a:r>
            <a:r>
              <a:rPr lang="en-US" dirty="0" err="1" smtClean="0"/>
              <a:t>vulvar</a:t>
            </a:r>
            <a:r>
              <a:rPr lang="en-US" dirty="0" smtClean="0"/>
              <a:t> incompetence. Because the heart of a child is the size of the child’s first, </a:t>
            </a:r>
            <a:r>
              <a:rPr lang="en-US" dirty="0" err="1" smtClean="0"/>
              <a:t>intracardiac</a:t>
            </a:r>
            <a:r>
              <a:rPr lang="en-US" dirty="0" smtClean="0"/>
              <a:t> or open heart surgery can be complex. </a:t>
            </a:r>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 support the child during surgery cardiac pulmonary by-pass (CPB) is implemented. CPB is a treatment used during open heart surgery only, for the repair of many congenital defects as its  is a mechanical pump &amp; artificial  oxygenator that provides for a short period, substitution of the heart &amp; lungs .</a:t>
            </a:r>
            <a:r>
              <a:rPr lang="en-US" dirty="0" err="1" smtClean="0"/>
              <a:t>Unoxygenated</a:t>
            </a:r>
            <a:r>
              <a:rPr lang="en-US" dirty="0" smtClean="0"/>
              <a:t> blood removed via vein </a:t>
            </a:r>
            <a:r>
              <a:rPr lang="en-US" dirty="0" err="1" smtClean="0"/>
              <a:t>cannula</a:t>
            </a:r>
            <a:r>
              <a:rPr lang="en-US" dirty="0" smtClean="0"/>
              <a:t> &amp; delivery of oxygenated blood back to the heart via aortic </a:t>
            </a:r>
            <a:r>
              <a:rPr lang="en-US" dirty="0" err="1" smtClean="0"/>
              <a:t>cannula</a:t>
            </a:r>
            <a:r>
              <a:rPr lang="en-US" dirty="0" smtClean="0"/>
              <a:t>. The work of the   heart is  performed by the bypass pump. Let now start by discussing some congenital heart conditions .</a:t>
            </a:r>
          </a:p>
          <a:p>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1143000"/>
          </a:xfrm>
        </p:spPr>
        <p:txBody>
          <a:bodyPr/>
          <a:lstStyle/>
          <a:p>
            <a:endParaRPr lang="en-US"/>
          </a:p>
        </p:txBody>
      </p:sp>
      <p:pic>
        <p:nvPicPr>
          <p:cNvPr id="2051" name="Picture 3"/>
          <p:cNvPicPr>
            <a:picLocks noGrp="1" noChangeAspect="1" noChangeArrowheads="1"/>
          </p:cNvPicPr>
          <p:nvPr>
            <p:ph idx="1"/>
          </p:nvPr>
        </p:nvPicPr>
        <p:blipFill>
          <a:blip r:embed="rId2" cstate="print"/>
          <a:srcRect/>
          <a:stretch>
            <a:fillRect/>
          </a:stretch>
        </p:blipFill>
        <p:spPr bwMode="auto">
          <a:xfrm>
            <a:off x="0" y="228600"/>
            <a:ext cx="89154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PATENT DUCTUS ARTERIOSUS(PDA).</a:t>
            </a: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smtClean="0"/>
              <a:t>Patent </a:t>
            </a:r>
            <a:r>
              <a:rPr lang="en-US" b="1" u="sng" dirty="0" err="1" smtClean="0"/>
              <a:t>ductus</a:t>
            </a:r>
            <a:r>
              <a:rPr lang="en-US" b="1" u="sng" dirty="0" smtClean="0"/>
              <a:t> Arteriosus (PDA):-</a:t>
            </a:r>
            <a:r>
              <a:rPr lang="en-US" dirty="0" smtClean="0"/>
              <a:t>Direct connection between the main pulmonary artery &amp; aorta. In fetus, </a:t>
            </a:r>
            <a:r>
              <a:rPr lang="en-US" dirty="0" err="1" smtClean="0"/>
              <a:t>ductus</a:t>
            </a:r>
            <a:r>
              <a:rPr lang="en-US" dirty="0" smtClean="0"/>
              <a:t> arteriosus needed for </a:t>
            </a:r>
            <a:r>
              <a:rPr lang="en-US" dirty="0" err="1" smtClean="0"/>
              <a:t>survival.In</a:t>
            </a:r>
            <a:r>
              <a:rPr lang="en-US" dirty="0" smtClean="0"/>
              <a:t> preterm, a PDA is a common feature depending on developmental maturity. In term newborn </a:t>
            </a:r>
            <a:r>
              <a:rPr lang="en-US" dirty="0" err="1" smtClean="0"/>
              <a:t>ductus</a:t>
            </a:r>
            <a:r>
              <a:rPr lang="en-US" dirty="0" smtClean="0"/>
              <a:t> begins to close within 12 hours &amp; closed by 2-3 wks. Thereafter, called PDA if not closed.</a:t>
            </a:r>
          </a:p>
          <a:p>
            <a:r>
              <a:rPr lang="en-US" dirty="0" smtClean="0"/>
              <a:t>When this </a:t>
            </a:r>
            <a:r>
              <a:rPr lang="en-US" dirty="0" err="1" smtClean="0"/>
              <a:t>ductus</a:t>
            </a:r>
            <a:r>
              <a:rPr lang="en-US" dirty="0" smtClean="0"/>
              <a:t> arteriosus does not close, oxygenated blood from the aorta flows to the pulmonary artery, mixing with the deoxygenated blood there. A large PDA will result in heart failure with all its complications.</a:t>
            </a:r>
          </a:p>
          <a:p>
            <a:endParaRPr lang="en-US" dirty="0" smtClean="0"/>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It is twice as common in female babies as in males (ratio 2:1). Reasons for its occurrence are unclear. In most cases, the diagnosis may not be made until the child is three to four years old, when the heart murmur may be detected on a routine medical check up.</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Clinical manifestations: </a:t>
            </a:r>
            <a:r>
              <a:rPr lang="en-US" dirty="0" smtClean="0"/>
              <a:t>Depend on size of shunt. For small PDA it may be asymptomatic .For large PDA signs of congestive heart failure may be present .</a:t>
            </a:r>
            <a:r>
              <a:rPr lang="en-US" dirty="0" err="1" smtClean="0"/>
              <a:t>eg</a:t>
            </a:r>
            <a:r>
              <a:rPr lang="en-US" dirty="0" smtClean="0"/>
              <a:t> tachycardia, diaphoresis, edema, decreased pulses, wheezing, </a:t>
            </a:r>
            <a:r>
              <a:rPr lang="en-US" dirty="0" err="1" smtClean="0"/>
              <a:t>orthopnea</a:t>
            </a:r>
            <a:r>
              <a:rPr lang="en-US" dirty="0" smtClean="0"/>
              <a:t>, </a:t>
            </a:r>
            <a:r>
              <a:rPr lang="en-US" dirty="0" err="1" smtClean="0"/>
              <a:t>ascites</a:t>
            </a:r>
            <a:r>
              <a:rPr lang="en-US" dirty="0" smtClean="0"/>
              <a:t>, decreased urine output, exercise intolerance and poor weight gain</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Diagnostic evaluation: </a:t>
            </a:r>
            <a:r>
              <a:rPr lang="en-US" dirty="0" smtClean="0"/>
              <a:t>Auscultation reveals murmurs in lower left clavicle. Echo cardiogram – studies structures &amp; motion of the heart sound waves are studied. Transducer enables recording of waves on a strip chart.</a:t>
            </a:r>
          </a:p>
          <a:p>
            <a:r>
              <a:rPr lang="en-US" b="1" dirty="0" smtClean="0"/>
              <a:t>Therapeutic management</a:t>
            </a:r>
            <a:r>
              <a:rPr lang="en-US" dirty="0" smtClean="0"/>
              <a:t>:  NSAIDS eg</a:t>
            </a:r>
            <a:r>
              <a:rPr lang="en-US" b="1" dirty="0" smtClean="0"/>
              <a:t> </a:t>
            </a:r>
            <a:r>
              <a:rPr lang="en-US" dirty="0" err="1" smtClean="0"/>
              <a:t>indomethacin</a:t>
            </a:r>
            <a:r>
              <a:rPr lang="en-US" dirty="0" smtClean="0"/>
              <a:t> given as it inhibits synthesis of </a:t>
            </a:r>
            <a:r>
              <a:rPr lang="en-US" dirty="0" err="1" smtClean="0"/>
              <a:t>prostagladins</a:t>
            </a:r>
            <a:r>
              <a:rPr lang="en-US" dirty="0" smtClean="0"/>
              <a:t> which are responsible for a number of cellular connections.</a:t>
            </a:r>
          </a:p>
          <a:p>
            <a:pPr>
              <a:buNone/>
            </a:pPr>
            <a:r>
              <a:rPr lang="en-US" dirty="0" smtClean="0"/>
              <a:t>Maintains potency of the </a:t>
            </a:r>
            <a:r>
              <a:rPr lang="en-US" dirty="0" err="1" smtClean="0"/>
              <a:t>ductus</a:t>
            </a:r>
            <a:r>
              <a:rPr lang="en-US" dirty="0" smtClean="0"/>
              <a:t> arteriosus in premature infants. Surgical closure for term symptomatic (CHF) infant if </a:t>
            </a:r>
            <a:r>
              <a:rPr lang="en-US" dirty="0" err="1" smtClean="0"/>
              <a:t>indomethacin</a:t>
            </a:r>
            <a:r>
              <a:rPr lang="en-US" dirty="0" smtClean="0"/>
              <a:t> is not effective here. Prognosis is usually good. </a:t>
            </a:r>
          </a:p>
          <a:p>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Tetralogy of </a:t>
            </a:r>
            <a:r>
              <a:rPr lang="en-US" dirty="0" err="1" smtClean="0"/>
              <a:t>fallot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Is a rare condition cause by a combination of four heart defects that are present at birth.</a:t>
            </a:r>
          </a:p>
          <a:p>
            <a:pPr>
              <a:buNone/>
            </a:pPr>
            <a:r>
              <a:rPr lang="en-US" dirty="0" smtClean="0"/>
              <a:t>They are:</a:t>
            </a:r>
          </a:p>
          <a:p>
            <a:pPr lvl="0"/>
            <a:r>
              <a:rPr lang="en-US" dirty="0" smtClean="0"/>
              <a:t>Ventricular </a:t>
            </a:r>
            <a:r>
              <a:rPr lang="en-US" dirty="0" err="1" smtClean="0"/>
              <a:t>septal</a:t>
            </a:r>
            <a:r>
              <a:rPr lang="en-US" dirty="0" smtClean="0"/>
              <a:t> defect (VSD) - abnormal connection between the right and left ventricles .Defect can be located in various positions along the septum. Very common congenital heart defect comprising of 20% overall. Small VSD (75-80%) close in 2 years.</a:t>
            </a:r>
          </a:p>
          <a:p>
            <a:pPr lvl="0"/>
            <a:r>
              <a:rPr lang="en-US" dirty="0" smtClean="0"/>
              <a:t> Pulmonary </a:t>
            </a:r>
            <a:r>
              <a:rPr lang="en-US" dirty="0" err="1" smtClean="0"/>
              <a:t>stenosis</a:t>
            </a:r>
            <a:r>
              <a:rPr lang="en-US" dirty="0" smtClean="0"/>
              <a:t> - Narrowing of pulmonary valve and obstruction to blood flow from the right ventricle to the lungs. Obstruction can be at:-valve (</a:t>
            </a:r>
            <a:r>
              <a:rPr lang="en-US" dirty="0" err="1" smtClean="0"/>
              <a:t>vulvar</a:t>
            </a:r>
            <a:r>
              <a:rPr lang="en-US" dirty="0" smtClean="0"/>
              <a:t>), just before pulmonary valve itself (</a:t>
            </a:r>
            <a:r>
              <a:rPr lang="en-US" dirty="0" err="1" smtClean="0"/>
              <a:t>subvalvar</a:t>
            </a:r>
            <a:r>
              <a:rPr lang="en-US" dirty="0" smtClean="0"/>
              <a:t>), above valve (</a:t>
            </a:r>
            <a:r>
              <a:rPr lang="en-US" dirty="0" err="1" smtClean="0"/>
              <a:t>supravalvar</a:t>
            </a:r>
            <a:r>
              <a:rPr lang="en-US" dirty="0" smtClean="0"/>
              <a:t>), varying places along the pulmonary artery. </a:t>
            </a:r>
          </a:p>
          <a:p>
            <a:pPr lvl="0"/>
            <a:r>
              <a:rPr lang="en-US" dirty="0" smtClean="0"/>
              <a:t>  Right ventricle hypertrophy – due to resistance to pumping blood through the pulmonary artery which is </a:t>
            </a:r>
            <a:r>
              <a:rPr lang="en-US" dirty="0" err="1" smtClean="0"/>
              <a:t>stenosed</a:t>
            </a:r>
            <a:r>
              <a:rPr lang="en-US" dirty="0" smtClean="0"/>
              <a:t>/ narrowed.</a:t>
            </a:r>
          </a:p>
          <a:p>
            <a:pPr lvl="0"/>
            <a:r>
              <a:rPr lang="en-US" dirty="0" smtClean="0"/>
              <a:t>The aorta overrides the ventricular </a:t>
            </a:r>
            <a:r>
              <a:rPr lang="en-US" dirty="0" err="1" smtClean="0"/>
              <a:t>septal</a:t>
            </a:r>
            <a:r>
              <a:rPr lang="en-US" dirty="0" smtClean="0"/>
              <a:t> defect (VSD) but this is of little clinical significance but part of these anatomical features of this defect.( the overriding aorta allows blood from both ventricles to enter the aorta.)</a:t>
            </a:r>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Diagram.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458179" y="1600200"/>
            <a:ext cx="4227642"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Incidence: </a:t>
            </a:r>
            <a:r>
              <a:rPr lang="en-US" dirty="0" smtClean="0"/>
              <a:t>Most common cyanotic defect accounting for approximately 10% of all congenital heart disease.</a:t>
            </a:r>
          </a:p>
          <a:p>
            <a:r>
              <a:rPr lang="en-US" b="1" dirty="0" smtClean="0"/>
              <a:t>Clinical manifestations: </a:t>
            </a:r>
            <a:r>
              <a:rPr lang="en-US" dirty="0" smtClean="0"/>
              <a:t>Depend on degree </a:t>
            </a:r>
            <a:r>
              <a:rPr lang="en-US" baseline="30000" dirty="0" smtClean="0"/>
              <a:t> </a:t>
            </a:r>
            <a:r>
              <a:rPr lang="en-US" dirty="0" smtClean="0"/>
              <a:t> of pulmonary </a:t>
            </a:r>
            <a:r>
              <a:rPr lang="en-US" dirty="0" err="1" smtClean="0"/>
              <a:t>stenosis</a:t>
            </a:r>
            <a:r>
              <a:rPr lang="en-US" dirty="0" smtClean="0"/>
              <a:t> .Varying degree of cyanosis. Loud systolic murmur is noted at birth. </a:t>
            </a:r>
            <a:r>
              <a:rPr lang="en-US" dirty="0" err="1" smtClean="0"/>
              <a:t>Hypercyanotic</a:t>
            </a:r>
            <a:r>
              <a:rPr lang="en-US" dirty="0" smtClean="0"/>
              <a:t> episodes called “</a:t>
            </a:r>
            <a:r>
              <a:rPr lang="en-US" dirty="0" err="1" smtClean="0"/>
              <a:t>tet</a:t>
            </a:r>
            <a:r>
              <a:rPr lang="en-US" dirty="0" smtClean="0"/>
              <a:t> spells” (suddenly develop deep blue skin, nail and lips after crying or feeding or when agitated) occur due to some activity e.g. crying, feeding and defecating.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12844"/>
            <a:ext cx="8915400" cy="4893647"/>
          </a:xfrm>
          <a:prstGeom prst="rect">
            <a:avLst/>
          </a:prstGeom>
        </p:spPr>
        <p:txBody>
          <a:bodyPr wrap="square">
            <a:spAutoFit/>
          </a:bodyPr>
          <a:lstStyle/>
          <a:p>
            <a:pPr lvl="0" algn="just" fontAlgn="base">
              <a:spcBef>
                <a:spcPct val="0"/>
              </a:spcBef>
              <a:spcAft>
                <a:spcPct val="0"/>
              </a:spcAft>
            </a:pPr>
            <a:r>
              <a:rPr lang="en-US" sz="2400" b="1" dirty="0" smtClean="0">
                <a:latin typeface="Times New Roman" pitchFamily="18" charset="0"/>
                <a:ea typeface="Calibri" pitchFamily="34" charset="0"/>
                <a:cs typeface="Times New Roman" pitchFamily="18" charset="0"/>
              </a:rPr>
              <a:t>Therapeutic management: </a:t>
            </a:r>
            <a:r>
              <a:rPr lang="en-US" sz="2400" dirty="0" smtClean="0">
                <a:latin typeface="Times New Roman" pitchFamily="18" charset="0"/>
                <a:ea typeface="Calibri" pitchFamily="34" charset="0"/>
                <a:cs typeface="Times New Roman" pitchFamily="18" charset="0"/>
              </a:rPr>
              <a:t>Non – surgical hydrostatic reduction using barium, a water soluble contrast agent or air enema (air insufflations – blowing air into a cavity).Air &amp; H</a:t>
            </a:r>
            <a:r>
              <a:rPr lang="en-US" sz="2400" baseline="-30000" dirty="0" smtClean="0">
                <a:latin typeface="Times New Roman" pitchFamily="18" charset="0"/>
                <a:ea typeface="Calibri" pitchFamily="34" charset="0"/>
                <a:cs typeface="Times New Roman" pitchFamily="18" charset="0"/>
              </a:rPr>
              <a:t>2</a:t>
            </a:r>
            <a:r>
              <a:rPr lang="en-US" sz="2400" dirty="0" smtClean="0">
                <a:latin typeface="Times New Roman" pitchFamily="18" charset="0"/>
                <a:ea typeface="Calibri" pitchFamily="34" charset="0"/>
                <a:cs typeface="Times New Roman" pitchFamily="18" charset="0"/>
              </a:rPr>
              <a:t>O use is safer than barium because of bowel perforation risk. Air is 90% successful while water or barium is 65-85% successful. </a:t>
            </a: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pPr>
            <a:r>
              <a:rPr lang="en-US" sz="2400" dirty="0" smtClean="0">
                <a:latin typeface="Times New Roman" pitchFamily="18" charset="0"/>
                <a:ea typeface="Calibri" pitchFamily="34" charset="0"/>
                <a:cs typeface="Times New Roman" pitchFamily="18" charset="0"/>
              </a:rPr>
              <a:t>If there is perforation, peritonitis, shock occurs or if the above doesn’t work; surgical intervention to reduce (manually) intussusceptions.</a:t>
            </a:r>
            <a:endParaRPr lang="en-US" sz="2400" dirty="0" smtClean="0">
              <a:latin typeface="Times New Roman" pitchFamily="18" charset="0"/>
              <a:cs typeface="Times New Roman" pitchFamily="18" charset="0"/>
            </a:endParaRPr>
          </a:p>
          <a:p>
            <a:pPr lvl="0" algn="just" eaLnBrk="0" fontAlgn="base" hangingPunct="0">
              <a:spcBef>
                <a:spcPct val="0"/>
              </a:spcBef>
              <a:spcAft>
                <a:spcPct val="0"/>
              </a:spcAft>
            </a:pPr>
            <a:r>
              <a:rPr lang="en-US" sz="2400" b="1" dirty="0" smtClean="0">
                <a:latin typeface="Times New Roman" pitchFamily="18" charset="0"/>
                <a:ea typeface="Calibri" pitchFamily="34" charset="0"/>
                <a:cs typeface="Times New Roman" pitchFamily="18" charset="0"/>
              </a:rPr>
              <a:t>Nursing management</a:t>
            </a:r>
            <a:r>
              <a:rPr lang="en-US" sz="2400" dirty="0" smtClean="0">
                <a:latin typeface="Times New Roman" pitchFamily="18" charset="0"/>
                <a:ea typeface="Calibri" pitchFamily="34" charset="0"/>
                <a:cs typeface="Times New Roman" pitchFamily="18" charset="0"/>
              </a:rPr>
              <a:t> includes: NPO status, Monitor vital signs for worsening state, - reassure caregiver who may worry due to suddenness of disease onset . Surgical care pre-operative care. Family teaching</a:t>
            </a:r>
            <a:r>
              <a:rPr lang="en-US" sz="2400" b="1" dirty="0" smtClean="0">
                <a:latin typeface="Times New Roman" pitchFamily="18" charset="0"/>
                <a:ea typeface="Calibri" pitchFamily="34" charset="0"/>
                <a:cs typeface="Times New Roman" pitchFamily="18" charset="0"/>
              </a:rPr>
              <a:t>: </a:t>
            </a:r>
            <a:r>
              <a:rPr lang="en-US" sz="2400" dirty="0" smtClean="0">
                <a:latin typeface="Times New Roman" pitchFamily="18" charset="0"/>
                <a:ea typeface="Calibri" pitchFamily="34" charset="0"/>
                <a:cs typeface="Times New Roman" pitchFamily="18" charset="0"/>
              </a:rPr>
              <a:t>Caregiver to observe signs of intestinal obstruction/ recurrence </a:t>
            </a:r>
            <a:r>
              <a:rPr lang="en-US" sz="2400" dirty="0" err="1" smtClean="0">
                <a:latin typeface="Times New Roman" pitchFamily="18" charset="0"/>
                <a:ea typeface="Calibri" pitchFamily="34" charset="0"/>
                <a:cs typeface="Times New Roman" pitchFamily="18" charset="0"/>
              </a:rPr>
              <a:t>eg</a:t>
            </a:r>
            <a:r>
              <a:rPr lang="en-US" sz="2400" dirty="0" smtClean="0">
                <a:latin typeface="Times New Roman" pitchFamily="18" charset="0"/>
                <a:ea typeface="Calibri" pitchFamily="34" charset="0"/>
                <a:cs typeface="Times New Roman" pitchFamily="18" charset="0"/>
              </a:rPr>
              <a:t> abdominal pain, abdominal distension, blood in stools and bile stained vomiting.</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Diagnostic evaluation: </a:t>
            </a:r>
            <a:r>
              <a:rPr lang="en-US" dirty="0" smtClean="0"/>
              <a:t>Boot-shaped heart caused by hypertrophy of right ventricle is observed on x-ray. Echo- cardiogram – demonstrates clinical features of TOF &amp; is the best diagnostic tool</a:t>
            </a:r>
          </a:p>
          <a:p>
            <a:r>
              <a:rPr lang="en-US" b="1" dirty="0" smtClean="0"/>
              <a:t>Risk factors</a:t>
            </a:r>
            <a:r>
              <a:rPr lang="en-US" dirty="0" smtClean="0"/>
              <a:t>: a viral infection during pregnancy , such as rubella (</a:t>
            </a:r>
            <a:r>
              <a:rPr lang="en-US" dirty="0" err="1" smtClean="0"/>
              <a:t>german</a:t>
            </a:r>
            <a:r>
              <a:rPr lang="en-US" dirty="0" smtClean="0"/>
              <a:t> measles), alcoholism during pregnancy, poor nutrition during pregnancy, a mother older than 40 years, a parent who has </a:t>
            </a:r>
            <a:r>
              <a:rPr lang="en-US" dirty="0" err="1" smtClean="0"/>
              <a:t>tetralogy</a:t>
            </a:r>
            <a:r>
              <a:rPr lang="en-US" dirty="0" smtClean="0"/>
              <a:t> of </a:t>
            </a:r>
            <a:r>
              <a:rPr lang="en-US" dirty="0" err="1" smtClean="0"/>
              <a:t>fallot</a:t>
            </a:r>
            <a:r>
              <a:rPr lang="en-US" dirty="0" smtClean="0"/>
              <a:t>, the presence of down syndrome or </a:t>
            </a:r>
            <a:r>
              <a:rPr lang="en-US" dirty="0" err="1" smtClean="0"/>
              <a:t>DiGeorge</a:t>
            </a:r>
            <a:r>
              <a:rPr lang="en-US" dirty="0" smtClean="0"/>
              <a:t> syndrome.</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Therapeutic management: </a:t>
            </a:r>
            <a:r>
              <a:rPr lang="en-US" dirty="0" smtClean="0"/>
              <a:t>Surgical correction .Manage </a:t>
            </a:r>
            <a:r>
              <a:rPr lang="en-US" dirty="0" err="1" smtClean="0"/>
              <a:t>hypercyanotic</a:t>
            </a:r>
            <a:r>
              <a:rPr lang="en-US" dirty="0" smtClean="0"/>
              <a:t> symptoms </a:t>
            </a:r>
            <a:r>
              <a:rPr lang="en-US" dirty="0" err="1" smtClean="0"/>
              <a:t>ie</a:t>
            </a:r>
            <a:r>
              <a:rPr lang="en-US" dirty="0" smtClean="0"/>
              <a:t> hyper spell – place infant in knee –chest position. For older children they can squat .This decrease systemic venous return of </a:t>
            </a:r>
            <a:r>
              <a:rPr lang="en-US" dirty="0" err="1" smtClean="0"/>
              <a:t>unoxygenated</a:t>
            </a:r>
            <a:r>
              <a:rPr lang="en-US" dirty="0" smtClean="0"/>
              <a:t> and increase systemic vascular resistance is hope of decrease right-left shunt allowing blood to flow to the lungs. </a:t>
            </a:r>
          </a:p>
          <a:p>
            <a:r>
              <a:rPr lang="en-US" dirty="0" smtClean="0"/>
              <a:t>Oxygen therapy. </a:t>
            </a:r>
            <a:r>
              <a:rPr lang="en-US" dirty="0" err="1" smtClean="0"/>
              <a:t>Phenylephrine</a:t>
            </a:r>
            <a:r>
              <a:rPr lang="en-US" dirty="0" smtClean="0"/>
              <a:t> used to decrease vascular resistance .</a:t>
            </a:r>
          </a:p>
          <a:p>
            <a:r>
              <a:rPr lang="en-US" dirty="0" smtClean="0"/>
              <a:t>Surgical repair at 6-12 months to  widen right ventricular outflow tract &amp; close VSD. </a:t>
            </a:r>
          </a:p>
          <a:p>
            <a:r>
              <a:rPr lang="en-US" dirty="0" smtClean="0"/>
              <a:t>There are some possible complications : residual VSD – leaking, pulmonary regurgitation , arrhythmias , Decrease cardiac output ,cardiac failure and sudden death .</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Aotic</a:t>
            </a:r>
            <a:r>
              <a:rPr lang="en-US" dirty="0" smtClean="0"/>
              <a:t> </a:t>
            </a:r>
            <a:r>
              <a:rPr lang="en-US" dirty="0" err="1" smtClean="0"/>
              <a:t>stenosis</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congenital aortic </a:t>
            </a:r>
            <a:r>
              <a:rPr lang="en-US" dirty="0" err="1" smtClean="0"/>
              <a:t>stenosis</a:t>
            </a:r>
            <a:r>
              <a:rPr lang="en-US" dirty="0" smtClean="0"/>
              <a:t> is the narrowing of the aortic semi-lunar valve caused by an obstructive lesion. This hinders the normal blood flow from the </a:t>
            </a:r>
            <a:r>
              <a:rPr lang="en-US" dirty="0" err="1" smtClean="0"/>
              <a:t>lft</a:t>
            </a:r>
            <a:r>
              <a:rPr lang="en-US" dirty="0" smtClean="0"/>
              <a:t> </a:t>
            </a:r>
            <a:r>
              <a:rPr lang="en-US" dirty="0" err="1" smtClean="0"/>
              <a:t>ventricleto</a:t>
            </a:r>
            <a:r>
              <a:rPr lang="en-US" dirty="0" smtClean="0"/>
              <a:t> the aorta. It is more common in male babies </a:t>
            </a:r>
            <a:r>
              <a:rPr lang="en-US" dirty="0" err="1" smtClean="0"/>
              <a:t>tha</a:t>
            </a:r>
            <a:r>
              <a:rPr lang="en-US" dirty="0" smtClean="0"/>
              <a:t> the female. The thickening of the </a:t>
            </a:r>
            <a:r>
              <a:rPr lang="en-US" dirty="0" err="1" smtClean="0"/>
              <a:t>semilunar</a:t>
            </a:r>
            <a:r>
              <a:rPr lang="en-US" dirty="0" smtClean="0"/>
              <a:t> valves result in </a:t>
            </a:r>
            <a:r>
              <a:rPr lang="en-US" dirty="0" err="1" smtClean="0"/>
              <a:t>stenosis</a:t>
            </a:r>
            <a:r>
              <a:rPr lang="en-US" dirty="0" smtClean="0"/>
              <a:t>.</a:t>
            </a:r>
          </a:p>
          <a:p>
            <a:pPr>
              <a:buNone/>
            </a:pPr>
            <a:r>
              <a:rPr lang="en-US" b="1" dirty="0" err="1" smtClean="0"/>
              <a:t>Pathophysiology</a:t>
            </a:r>
            <a:r>
              <a:rPr lang="en-US" b="1" dirty="0" smtClean="0"/>
              <a:t>.</a:t>
            </a:r>
            <a:endParaRPr lang="en-US" dirty="0" smtClean="0"/>
          </a:p>
          <a:p>
            <a:pPr>
              <a:buNone/>
            </a:pPr>
            <a:r>
              <a:rPr lang="en-US" dirty="0" smtClean="0"/>
              <a:t>   The </a:t>
            </a:r>
            <a:r>
              <a:rPr lang="en-US" dirty="0" err="1" smtClean="0"/>
              <a:t>aotic</a:t>
            </a:r>
            <a:r>
              <a:rPr lang="en-US" dirty="0" smtClean="0"/>
              <a:t> </a:t>
            </a:r>
            <a:r>
              <a:rPr lang="en-US" dirty="0" err="1" smtClean="0"/>
              <a:t>stenosis</a:t>
            </a:r>
            <a:r>
              <a:rPr lang="en-US" dirty="0" smtClean="0"/>
              <a:t> causes over-dilation of the left ventricle and back flow of blood to the left atrium via the mitral valve. The backpressure is </a:t>
            </a:r>
            <a:r>
              <a:rPr lang="en-US" dirty="0" err="1" smtClean="0"/>
              <a:t>futher</a:t>
            </a:r>
            <a:r>
              <a:rPr lang="en-US" dirty="0" smtClean="0"/>
              <a:t> extended to the pulmonary veins resulting in pulmonary vascular congestion.</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Growth failure in severe cases but could be normal in mild cases.</a:t>
            </a:r>
          </a:p>
          <a:p>
            <a:pPr lvl="0"/>
            <a:r>
              <a:rPr lang="en-US" dirty="0" err="1" smtClean="0"/>
              <a:t>Cardiomegally</a:t>
            </a:r>
            <a:r>
              <a:rPr lang="en-US" dirty="0" smtClean="0"/>
              <a:t>, more marked on the left side of the heart.</a:t>
            </a:r>
          </a:p>
          <a:p>
            <a:pPr lvl="0"/>
            <a:r>
              <a:rPr lang="en-US" dirty="0" smtClean="0"/>
              <a:t>The patient is fatigued due to exercise intolerance </a:t>
            </a:r>
          </a:p>
          <a:p>
            <a:pPr lvl="0"/>
            <a:r>
              <a:rPr lang="en-US" dirty="0" smtClean="0"/>
              <a:t>Dizziness and fainting may occur.</a:t>
            </a:r>
          </a:p>
          <a:p>
            <a:r>
              <a:rPr lang="en-US" dirty="0" smtClean="0"/>
              <a:t>Pulmonary </a:t>
            </a:r>
            <a:r>
              <a:rPr lang="en-US" dirty="0" err="1" smtClean="0"/>
              <a:t>oedema</a:t>
            </a:r>
            <a:r>
              <a:rPr lang="en-US" dirty="0" smtClean="0"/>
              <a:t> may be experienced chest pain and cardiac murmur</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r>
              <a:rPr lang="en-US" dirty="0" smtClean="0"/>
              <a:t>The management of the condition entails surgical intervention by operation called </a:t>
            </a:r>
            <a:r>
              <a:rPr lang="en-US" dirty="0" err="1" smtClean="0"/>
              <a:t>valvotomy</a:t>
            </a:r>
            <a:r>
              <a:rPr lang="en-US" dirty="0" smtClean="0"/>
              <a:t>, which s a method of dividing the fused flaps of the valve. Prosthesis may be required in some cases (valve replacement).  </a:t>
            </a:r>
          </a:p>
          <a:p>
            <a:r>
              <a:rPr lang="en-US" dirty="0" smtClean="0"/>
              <a:t>Open heart surgery is undertaken so that the valve can be  seen directly. Post-operative management is best carried out in the intensive care </a:t>
            </a:r>
            <a:r>
              <a:rPr lang="en-US" dirty="0" err="1" smtClean="0"/>
              <a:t>unt</a:t>
            </a:r>
            <a:r>
              <a:rPr lang="en-US" dirty="0" smtClean="0"/>
              <a:t> with the appropriate equipment.</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COARCTATION OF THE AORTA.</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dirty="0" smtClean="0"/>
          </a:p>
          <a:p>
            <a:r>
              <a:rPr lang="en-US" dirty="0" err="1" smtClean="0"/>
              <a:t>Coarctation</a:t>
            </a:r>
            <a:r>
              <a:rPr lang="en-US" dirty="0" smtClean="0"/>
              <a:t> also called aortic narrowing is a congenital condition where the aorta is narrow, usually in the area where </a:t>
            </a:r>
            <a:r>
              <a:rPr lang="en-US" dirty="0" err="1" smtClean="0"/>
              <a:t>ductus</a:t>
            </a:r>
            <a:r>
              <a:rPr lang="en-US" dirty="0" smtClean="0"/>
              <a:t> arteriosus inserts. </a:t>
            </a:r>
          </a:p>
          <a:p>
            <a:r>
              <a:rPr lang="en-US" dirty="0" smtClean="0"/>
              <a:t>The word “</a:t>
            </a:r>
            <a:r>
              <a:rPr lang="en-US" dirty="0" err="1" smtClean="0"/>
              <a:t>corctation</a:t>
            </a:r>
            <a:r>
              <a:rPr lang="en-US" dirty="0" smtClean="0"/>
              <a:t>”  means narrowing. </a:t>
            </a:r>
            <a:r>
              <a:rPr lang="en-US" dirty="0" err="1" smtClean="0"/>
              <a:t>Coartctaion</a:t>
            </a:r>
            <a:r>
              <a:rPr lang="en-US" dirty="0" smtClean="0"/>
              <a:t> are most common in the aortic arch.</a:t>
            </a:r>
          </a:p>
          <a:p>
            <a:r>
              <a:rPr lang="en-US" dirty="0" smtClean="0"/>
              <a:t> The arch may be small in babies with </a:t>
            </a:r>
            <a:r>
              <a:rPr lang="en-US" dirty="0" err="1" smtClean="0"/>
              <a:t>coarctations</a:t>
            </a:r>
            <a:r>
              <a:rPr lang="en-US" dirty="0" smtClean="0"/>
              <a:t>. Other hearts defects may also occur with </a:t>
            </a:r>
            <a:r>
              <a:rPr lang="en-US" dirty="0" err="1" smtClean="0"/>
              <a:t>coarctation</a:t>
            </a:r>
            <a:r>
              <a:rPr lang="en-US" dirty="0" smtClean="0"/>
              <a:t>, typically </a:t>
            </a:r>
            <a:r>
              <a:rPr lang="en-US" dirty="0" err="1" smtClean="0"/>
              <a:t>occuring</a:t>
            </a:r>
            <a:r>
              <a:rPr lang="en-US" dirty="0" smtClean="0"/>
              <a:t> the left side of the heart.</a:t>
            </a:r>
          </a:p>
          <a:p>
            <a:r>
              <a:rPr lang="en-US" dirty="0" smtClean="0"/>
              <a:t>When a patient has a </a:t>
            </a:r>
            <a:r>
              <a:rPr lang="en-US" dirty="0" err="1" smtClean="0"/>
              <a:t>coarctation</a:t>
            </a:r>
            <a:r>
              <a:rPr lang="en-US" dirty="0" smtClean="0"/>
              <a:t> the left ventricle has to work harder. Since the  </a:t>
            </a:r>
            <a:r>
              <a:rPr lang="en-US" dirty="0" err="1" smtClean="0"/>
              <a:t>the</a:t>
            </a:r>
            <a:r>
              <a:rPr lang="en-US" dirty="0" smtClean="0"/>
              <a:t> aorta is narrowed, the left  ventricle must generate a much higher pressure than normal in order to force enough blood through  the aorta to force enough blood through the aorta to deliver blood to the lower parts of the body.</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1600200"/>
            <a:ext cx="8458200" cy="4525963"/>
          </a:xfrm>
          <a:prstGeom prst="rect">
            <a:avLst/>
          </a:prstGeom>
          <a:noFill/>
          <a:ln w="9525">
            <a:noFill/>
            <a:miter lim="800000"/>
            <a:headEnd/>
            <a:tailEnd/>
          </a:ln>
          <a:effec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Below is a sketch showing alternative location of </a:t>
            </a:r>
            <a:r>
              <a:rPr lang="en-US" dirty="0" err="1" smtClean="0"/>
              <a:t>coarctation</a:t>
            </a:r>
            <a:r>
              <a:rPr lang="en-US" dirty="0" smtClean="0"/>
              <a:t> of the aorta; </a:t>
            </a:r>
          </a:p>
          <a:p>
            <a:r>
              <a:rPr lang="en-US" dirty="0" smtClean="0"/>
              <a:t>A. DUCTAL COACTATOION.</a:t>
            </a:r>
          </a:p>
          <a:p>
            <a:r>
              <a:rPr lang="en-US" dirty="0" smtClean="0"/>
              <a:t>B.PRE-DUCTAL COARCTATION</a:t>
            </a:r>
          </a:p>
          <a:p>
            <a:r>
              <a:rPr lang="en-US" dirty="0" smtClean="0"/>
              <a:t>C. POST DUCTAL COARCTATION. </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752600" y="1524000"/>
            <a:ext cx="4629150" cy="4734358"/>
          </a:xfrm>
          <a:prstGeom prst="rect">
            <a:avLst/>
          </a:prstGeom>
          <a:noFill/>
          <a:ln w="9525">
            <a:noFill/>
            <a:miter lim="800000"/>
            <a:headEnd/>
            <a:tailEnd/>
          </a:ln>
          <a:effec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mild cases; the </a:t>
            </a:r>
            <a:r>
              <a:rPr lang="en-US" dirty="0" err="1" smtClean="0"/>
              <a:t>chld</a:t>
            </a:r>
            <a:r>
              <a:rPr lang="en-US" dirty="0" smtClean="0"/>
              <a:t> might not show any s/s and the diagnosis may be </a:t>
            </a:r>
            <a:r>
              <a:rPr lang="en-US" dirty="0" err="1" smtClean="0"/>
              <a:t>confirmeduntil</a:t>
            </a:r>
            <a:r>
              <a:rPr lang="en-US" dirty="0" smtClean="0"/>
              <a:t> later in life.</a:t>
            </a:r>
          </a:p>
          <a:p>
            <a:r>
              <a:rPr lang="en-US" dirty="0" smtClean="0"/>
              <a:t>When symptoms are present; they include, difficulty in breathing, poor appetite or trouble feeding, failure to thrive.</a:t>
            </a:r>
          </a:p>
          <a:p>
            <a:r>
              <a:rPr lang="en-US" dirty="0" smtClean="0"/>
              <a:t>Later on children may develop symptoms related to problems with blood flow and an enlarged heart.</a:t>
            </a:r>
          </a:p>
          <a:p>
            <a:r>
              <a:rPr lang="en-US" dirty="0" smtClean="0"/>
              <a:t>They may experience dizziness and shortness of breath, faint or near fainting </a:t>
            </a:r>
            <a:r>
              <a:rPr lang="en-US" dirty="0" err="1" smtClean="0"/>
              <a:t>epsodes</a:t>
            </a:r>
            <a:r>
              <a:rPr lang="en-US" dirty="0" smtClean="0"/>
              <a:t>, chest pain, abnormal tiredness and fatigue, headaches or nosebleeds.</a:t>
            </a:r>
          </a:p>
          <a:p>
            <a:r>
              <a:rPr lang="en-US" dirty="0" smtClean="0"/>
              <a:t>Have cold legs and feet. They have pain in their leg with exercise(</a:t>
            </a:r>
            <a:r>
              <a:rPr lang="en-US" dirty="0" err="1" smtClean="0"/>
              <a:t>intermitent</a:t>
            </a:r>
            <a:r>
              <a:rPr lang="en-US" dirty="0" smtClean="0"/>
              <a:t> </a:t>
            </a:r>
            <a:r>
              <a:rPr lang="en-US" dirty="0" err="1" smtClean="0"/>
              <a:t>claudication</a:t>
            </a:r>
            <a:r>
              <a:rPr lang="en-US" dirty="0" smtClean="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0" y="182078"/>
            <a:ext cx="91440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err="1" smtClean="0">
                <a:ln>
                  <a:noFill/>
                </a:ln>
                <a:solidFill>
                  <a:srgbClr val="FF0000"/>
                </a:solidFill>
                <a:effectLst/>
                <a:latin typeface="Times New Roman" pitchFamily="18" charset="0"/>
                <a:ea typeface="Calibri" pitchFamily="34" charset="0"/>
                <a:cs typeface="Times New Roman" pitchFamily="18" charset="0"/>
              </a:rPr>
              <a:t>Hirschsprung’s</a:t>
            </a:r>
            <a:r>
              <a:rPr kumimoji="0" lang="en-US" sz="24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 disease (HD):</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Also called congenital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aganglionic</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megacolon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Motility disorder due to absence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parasympathetic ganglion cells in colon hence no peristalsis &amp; feces accumulate proximal to defect – bowel obstruction. Most common cause of distal bowel obstruction in the newborn  but may not be diagnosed until infancy or childhood. Common in males x 3 -4 than females.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Etiology: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Has some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genetical</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link in 7% of cases.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Aganglionic</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segment located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oftenly</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recto-sigmoid area. Affected area unable to transmit coordinated peristaltic movement/ waves. Proximal to the defect, fecal matter accumulates &amp; distension occurs. This causes hypertrophy &amp; dilation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megacolon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Arterial hypertension in the arms with low blood </a:t>
            </a:r>
            <a:r>
              <a:rPr lang="en-US" dirty="0" err="1" smtClean="0"/>
              <a:t>preesure</a:t>
            </a:r>
            <a:r>
              <a:rPr lang="en-US" dirty="0" smtClean="0"/>
              <a:t> in lower </a:t>
            </a:r>
            <a:r>
              <a:rPr lang="en-US" dirty="0" err="1" smtClean="0"/>
              <a:t>extremeties</a:t>
            </a:r>
            <a:r>
              <a:rPr lang="en-US" dirty="0" smtClean="0"/>
              <a:t> Is classic.</a:t>
            </a:r>
          </a:p>
          <a:p>
            <a:r>
              <a:rPr lang="en-US" dirty="0" smtClean="0"/>
              <a:t>In lower extremities, weak pulses in the femoral and arteries of the feet are found.</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Treatment is </a:t>
            </a:r>
            <a:r>
              <a:rPr lang="en-US" dirty="0" err="1" smtClean="0"/>
              <a:t>conservertiveif</a:t>
            </a:r>
            <a:r>
              <a:rPr lang="en-US" dirty="0" smtClean="0"/>
              <a:t> asymptomatic, but may </a:t>
            </a:r>
            <a:r>
              <a:rPr lang="en-US" dirty="0" err="1" smtClean="0"/>
              <a:t>reqquire</a:t>
            </a:r>
            <a:r>
              <a:rPr lang="en-US" dirty="0" smtClean="0"/>
              <a:t> surgical resection of the narrow segment if there is arterial hypertension.</a:t>
            </a:r>
          </a:p>
          <a:p>
            <a:r>
              <a:rPr lang="en-US" dirty="0" smtClean="0"/>
              <a:t>In some cases angioplasty is </a:t>
            </a:r>
            <a:r>
              <a:rPr lang="en-US" dirty="0" err="1" smtClean="0"/>
              <a:t>performedto</a:t>
            </a:r>
            <a:r>
              <a:rPr lang="en-US" dirty="0" smtClean="0"/>
              <a:t> dilate the narrowed artery.</a:t>
            </a:r>
          </a:p>
          <a:p>
            <a:r>
              <a:rPr lang="en-US" dirty="0" smtClean="0"/>
              <a:t>For fetuses at high risk for developing </a:t>
            </a:r>
            <a:r>
              <a:rPr lang="en-US" dirty="0" err="1" smtClean="0"/>
              <a:t>coarctation</a:t>
            </a:r>
            <a:r>
              <a:rPr lang="en-US" dirty="0" smtClean="0"/>
              <a:t>, a novel </a:t>
            </a:r>
            <a:r>
              <a:rPr lang="en-US" dirty="0" err="1" smtClean="0"/>
              <a:t>experimentaltreatment</a:t>
            </a:r>
            <a:r>
              <a:rPr lang="en-US" dirty="0" smtClean="0"/>
              <a:t> approach is being investigated, wherein the mother inhales 45%of oxygen three times a day  beyond 34 weeks of </a:t>
            </a:r>
            <a:r>
              <a:rPr lang="en-US" dirty="0" err="1" smtClean="0"/>
              <a:t>gestaton</a:t>
            </a:r>
            <a:r>
              <a:rPr lang="en-US" dirty="0" smtClean="0"/>
              <a:t>. The oxygen is transferred via the </a:t>
            </a:r>
            <a:r>
              <a:rPr lang="en-US" dirty="0" err="1" smtClean="0"/>
              <a:t>placentato</a:t>
            </a:r>
            <a:r>
              <a:rPr lang="en-US" dirty="0" smtClean="0"/>
              <a:t> the fetus and results in dilation of the fetus and results </a:t>
            </a:r>
            <a:r>
              <a:rPr lang="en-US" dirty="0" err="1" smtClean="0"/>
              <a:t>inin</a:t>
            </a:r>
            <a:r>
              <a:rPr lang="en-US" dirty="0" smtClean="0"/>
              <a:t> dilation of the </a:t>
            </a:r>
            <a:r>
              <a:rPr lang="en-US" dirty="0" err="1" smtClean="0"/>
              <a:t>featl</a:t>
            </a:r>
            <a:r>
              <a:rPr lang="en-US" dirty="0" smtClean="0"/>
              <a:t> lung vessels. As a consequence, the flow of blood through the fetal the fetal circulatory system increases including that through the fetal </a:t>
            </a:r>
            <a:r>
              <a:rPr lang="en-US" dirty="0" err="1" smtClean="0"/>
              <a:t>crculation</a:t>
            </a:r>
            <a:r>
              <a:rPr lang="en-US" dirty="0" smtClean="0"/>
              <a:t> system increases including that under the underdeveloped arch.</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AQUIRED HEART DISEASE.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u="sng" dirty="0" smtClean="0"/>
              <a:t>rheumatoid heart disease. </a:t>
            </a:r>
            <a:endParaRPr lang="en-US" dirty="0" smtClean="0"/>
          </a:p>
          <a:p>
            <a:r>
              <a:rPr lang="en-US" dirty="0" smtClean="0"/>
              <a:t>Acute rheumatic fever , which occurs most often in school age children, may develop after an episode of group A streptococcal </a:t>
            </a:r>
            <a:r>
              <a:rPr lang="en-US" dirty="0" err="1" smtClean="0"/>
              <a:t>pharyngitis</a:t>
            </a:r>
            <a:r>
              <a:rPr lang="en-US" dirty="0" smtClean="0"/>
              <a:t>.</a:t>
            </a:r>
          </a:p>
          <a:p>
            <a:r>
              <a:rPr lang="en-US" dirty="0" smtClean="0"/>
              <a:t> Exact pathogenesis of ARF is unknown. Generally, it’s thought to be auto immune response to untreated group A streptococci. </a:t>
            </a:r>
          </a:p>
          <a:p>
            <a:r>
              <a:rPr lang="en-US" dirty="0" smtClean="0"/>
              <a:t>Autoimmune response specifically affects heart, CNS, joints.  In the heart it causes </a:t>
            </a:r>
            <a:r>
              <a:rPr lang="en-US" dirty="0" err="1" smtClean="0"/>
              <a:t>pericarditis</a:t>
            </a:r>
            <a:r>
              <a:rPr lang="en-US" dirty="0" smtClean="0"/>
              <a:t>, </a:t>
            </a:r>
            <a:r>
              <a:rPr lang="en-US" dirty="0" err="1" smtClean="0"/>
              <a:t>myocarditis</a:t>
            </a:r>
            <a:r>
              <a:rPr lang="en-US" dirty="0" smtClean="0"/>
              <a:t>, and </a:t>
            </a:r>
            <a:r>
              <a:rPr lang="en-US" dirty="0" err="1" smtClean="0"/>
              <a:t>valvutis</a:t>
            </a:r>
            <a:r>
              <a:rPr lang="en-US" dirty="0" smtClean="0"/>
              <a:t> can occur. </a:t>
            </a:r>
            <a:r>
              <a:rPr lang="en-US" dirty="0" err="1" smtClean="0"/>
              <a:t>Valvulitis</a:t>
            </a:r>
            <a:r>
              <a:rPr lang="en-US" dirty="0" smtClean="0"/>
              <a:t> usually affects the mitral valve. </a:t>
            </a:r>
          </a:p>
          <a:p>
            <a:r>
              <a:rPr lang="en-US" dirty="0" err="1" smtClean="0"/>
              <a:t>Valvulitis</a:t>
            </a:r>
            <a:r>
              <a:rPr lang="en-US" dirty="0" smtClean="0"/>
              <a:t> is responsible for mitral regurgitation. Aortic valve can also be affected and develop insufficiency.</a:t>
            </a:r>
          </a:p>
          <a:p>
            <a:r>
              <a:rPr lang="en-US" dirty="0" smtClean="0"/>
              <a:t> However, aortic insufficiency without mitral regurgitation is uncommon in ARF. </a:t>
            </a:r>
            <a:r>
              <a:rPr lang="en-US" dirty="0" err="1" smtClean="0"/>
              <a:t>Myocarditis</a:t>
            </a:r>
            <a:r>
              <a:rPr lang="en-US" dirty="0" smtClean="0"/>
              <a:t> &amp; </a:t>
            </a:r>
            <a:r>
              <a:rPr lang="en-US" dirty="0" err="1" smtClean="0"/>
              <a:t>pericarditis</a:t>
            </a:r>
            <a:r>
              <a:rPr lang="en-US" dirty="0" smtClean="0"/>
              <a:t> in isolation shouldn’t be considered rheumatic in origin because they are never encountered in the fever without </a:t>
            </a:r>
            <a:r>
              <a:rPr lang="en-US" dirty="0" err="1" smtClean="0"/>
              <a:t>vulvar</a:t>
            </a:r>
            <a:r>
              <a:rPr lang="en-US" dirty="0" smtClean="0"/>
              <a:t> involvement. </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Polyarthritis</a:t>
            </a:r>
            <a:r>
              <a:rPr lang="en-US" dirty="0" smtClean="0"/>
              <a:t> of ankles, knees, hips, shoulders. This unlike other forms of arthritis doesn’t result in permanent disability. Central nervous system manifestations present late even years after initial illness. Inflammation changes in CNS result in chorea (Sydenham’s chorea) which is featured by </a:t>
            </a:r>
            <a:r>
              <a:rPr lang="en-US" dirty="0" err="1" smtClean="0"/>
              <a:t>involutary</a:t>
            </a:r>
            <a:r>
              <a:rPr lang="en-US" dirty="0" smtClean="0"/>
              <a:t>, purposeless movements of extremities .</a:t>
            </a:r>
          </a:p>
          <a:p>
            <a:r>
              <a:rPr lang="en-US" dirty="0" smtClean="0"/>
              <a:t> Prompt treatment of “strep” throat with antibiotics can prevent the development of rheumatic fever. The streptococcus is spread by direct contact with oral or respiratory secretions. Although the bacteria are the causative agents, malnutrition, overcrowding, poor hygiene and low socioeconomic status may predispose individual to rheumatic fever.</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a:buNone/>
            </a:pPr>
            <a:r>
              <a:rPr lang="en-US" sz="2000" dirty="0" smtClean="0"/>
              <a:t>NB/</a:t>
            </a:r>
            <a:r>
              <a:rPr lang="en-US" sz="2000" i="1" dirty="0" smtClean="0"/>
              <a:t> </a:t>
            </a:r>
            <a:r>
              <a:rPr lang="en-US" sz="2000" i="1" dirty="0" err="1" smtClean="0"/>
              <a:t>Vulvar</a:t>
            </a:r>
            <a:r>
              <a:rPr lang="en-US" sz="2000" i="1" dirty="0" smtClean="0"/>
              <a:t> regurgitation can progress to </a:t>
            </a:r>
            <a:r>
              <a:rPr lang="en-US" sz="2000" i="1" dirty="0" err="1" smtClean="0"/>
              <a:t>stenosis</a:t>
            </a:r>
            <a:r>
              <a:rPr lang="en-US" sz="2000" i="1" dirty="0" smtClean="0"/>
              <a:t>, hence requiring replacement with artificial valve.</a:t>
            </a:r>
          </a:p>
          <a:p>
            <a:pPr>
              <a:buNone/>
            </a:pPr>
            <a:r>
              <a:rPr lang="en-US" sz="2000" b="1" dirty="0" smtClean="0"/>
              <a:t>Clinical features</a:t>
            </a:r>
            <a:r>
              <a:rPr lang="en-US" sz="2000" dirty="0" smtClean="0"/>
              <a:t>: </a:t>
            </a:r>
          </a:p>
          <a:p>
            <a:r>
              <a:rPr lang="en-US" sz="2000" dirty="0" smtClean="0"/>
              <a:t>the child complains of </a:t>
            </a:r>
            <a:r>
              <a:rPr lang="en-US" sz="2000" dirty="0" err="1" smtClean="0"/>
              <a:t>headache,vomiting,moderate</a:t>
            </a:r>
            <a:r>
              <a:rPr lang="en-US" sz="2000" dirty="0" smtClean="0"/>
              <a:t> </a:t>
            </a:r>
            <a:r>
              <a:rPr lang="en-US" sz="2000" dirty="0" err="1" smtClean="0"/>
              <a:t>fever,fur</a:t>
            </a:r>
            <a:r>
              <a:rPr lang="en-US" sz="2000" dirty="0" smtClean="0"/>
              <a:t> </a:t>
            </a:r>
            <a:r>
              <a:rPr lang="en-US" sz="2000" dirty="0" err="1" smtClean="0"/>
              <a:t>toungue</a:t>
            </a:r>
            <a:r>
              <a:rPr lang="en-US" sz="2000" dirty="0" smtClean="0"/>
              <a:t>, sweating and occasionally constipation. These are signs of emerging toxemia. Pulse rate is elevated , corresponding to </a:t>
            </a:r>
            <a:r>
              <a:rPr lang="en-US" sz="2000" dirty="0" err="1" smtClean="0"/>
              <a:t>temrature</a:t>
            </a:r>
            <a:r>
              <a:rPr lang="en-US" sz="2000" dirty="0" smtClean="0"/>
              <a:t>.</a:t>
            </a:r>
          </a:p>
          <a:p>
            <a:r>
              <a:rPr lang="en-US" sz="2000" dirty="0" err="1" smtClean="0"/>
              <a:t>Manifestastion</a:t>
            </a:r>
            <a:r>
              <a:rPr lang="en-US" sz="2000" dirty="0" smtClean="0"/>
              <a:t> of </a:t>
            </a:r>
            <a:r>
              <a:rPr lang="en-US" sz="2000" dirty="0" err="1" smtClean="0"/>
              <a:t>valvulitis</a:t>
            </a:r>
            <a:r>
              <a:rPr lang="en-US" sz="2000" dirty="0" smtClean="0"/>
              <a:t> is the most significant feature- with mitral regurgitation – </a:t>
            </a:r>
            <a:r>
              <a:rPr lang="en-US" sz="2000" dirty="0" err="1" smtClean="0"/>
              <a:t>systoli</a:t>
            </a:r>
            <a:r>
              <a:rPr lang="en-US" sz="2000" dirty="0" smtClean="0"/>
              <a:t> murmur and aortic insufficiency – diastolic murmur.</a:t>
            </a:r>
          </a:p>
          <a:p>
            <a:r>
              <a:rPr lang="en-US" sz="2000" dirty="0" smtClean="0"/>
              <a:t>Others include: </a:t>
            </a:r>
            <a:r>
              <a:rPr lang="en-US" sz="2000" dirty="0" err="1" smtClean="0"/>
              <a:t>Polyarthritis</a:t>
            </a:r>
            <a:r>
              <a:rPr lang="en-US" sz="2000" dirty="0" smtClean="0"/>
              <a:t> that is migratory i.e. moves from one joint to the </a:t>
            </a:r>
            <a:r>
              <a:rPr lang="en-US" sz="2000" dirty="0" err="1" smtClean="0"/>
              <a:t>next.It</a:t>
            </a:r>
            <a:r>
              <a:rPr lang="en-US" sz="2000" dirty="0" smtClean="0"/>
              <a:t> presents with tenderness, pain, swelling, heat, limited movement on affected joints.</a:t>
            </a:r>
          </a:p>
          <a:p>
            <a:r>
              <a:rPr lang="en-US" sz="2000" dirty="0" err="1" smtClean="0"/>
              <a:t>Erythrema</a:t>
            </a:r>
            <a:r>
              <a:rPr lang="en-US" sz="2000" dirty="0" smtClean="0"/>
              <a:t> </a:t>
            </a:r>
            <a:r>
              <a:rPr lang="en-US" sz="2000" dirty="0" err="1" smtClean="0"/>
              <a:t>marginatum</a:t>
            </a:r>
            <a:r>
              <a:rPr lang="en-US" sz="2000" dirty="0" smtClean="0"/>
              <a:t> </a:t>
            </a:r>
            <a:r>
              <a:rPr lang="en-US" sz="2000" dirty="0" err="1" smtClean="0"/>
              <a:t>ie</a:t>
            </a:r>
            <a:r>
              <a:rPr lang="en-US" sz="2000" dirty="0" smtClean="0"/>
              <a:t> a distinctive, fine, pink rash noted on the trunk &amp; extremities (Never on face), pronounced with </a:t>
            </a:r>
            <a:r>
              <a:rPr lang="en-US" sz="2000" dirty="0" err="1" smtClean="0"/>
              <a:t>heat.It</a:t>
            </a:r>
            <a:r>
              <a:rPr lang="en-US" sz="2000" dirty="0" smtClean="0"/>
              <a:t> is seen with </a:t>
            </a:r>
            <a:r>
              <a:rPr lang="en-US" sz="2000" dirty="0" err="1" smtClean="0"/>
              <a:t>carditis</a:t>
            </a:r>
            <a:r>
              <a:rPr lang="en-US" sz="2000" dirty="0" smtClean="0"/>
              <a:t>/ </a:t>
            </a:r>
            <a:r>
              <a:rPr lang="en-US" sz="2000" dirty="0" err="1" smtClean="0"/>
              <a:t>polyarthritis</a:t>
            </a:r>
            <a:r>
              <a:rPr lang="en-US" sz="2000" dirty="0" smtClean="0"/>
              <a:t> .The subcutaneous nodules are firm, painless over the extensor surfaces of the elbows, knees &amp; wrists. These always occur with </a:t>
            </a:r>
            <a:r>
              <a:rPr lang="en-US" sz="2000" dirty="0" err="1" smtClean="0"/>
              <a:t>carditis</a:t>
            </a:r>
            <a:r>
              <a:rPr lang="en-US" sz="2000" dirty="0" smtClean="0"/>
              <a:t>, never in isolation. </a:t>
            </a:r>
            <a:r>
              <a:rPr lang="en-US" sz="2000" dirty="0" err="1" smtClean="0"/>
              <a:t>Arthralgia</a:t>
            </a:r>
            <a:r>
              <a:rPr lang="en-US" sz="2000" dirty="0" smtClean="0"/>
              <a:t> &amp; fever are frequently present but are non-specific for rheumatic fever. </a:t>
            </a:r>
          </a:p>
          <a:p>
            <a:endParaRPr lang="en-US" sz="20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Diagnostic evaluation: </a:t>
            </a:r>
            <a:r>
              <a:rPr lang="en-US" dirty="0" smtClean="0"/>
              <a:t>Use clinical manifestation</a:t>
            </a:r>
            <a:r>
              <a:rPr lang="en-US" b="1" dirty="0" smtClean="0"/>
              <a:t>, </a:t>
            </a:r>
            <a:r>
              <a:rPr lang="en-US" dirty="0" smtClean="0"/>
              <a:t>Lab studies – </a:t>
            </a:r>
            <a:r>
              <a:rPr lang="en-US" dirty="0" err="1" smtClean="0"/>
              <a:t>gp</a:t>
            </a:r>
            <a:r>
              <a:rPr lang="en-US" dirty="0" smtClean="0"/>
              <a:t> A streptococcal infection through culture but throat culture might be –</a:t>
            </a:r>
            <a:r>
              <a:rPr lang="en-US" dirty="0" err="1" smtClean="0"/>
              <a:t>ve</a:t>
            </a:r>
            <a:r>
              <a:rPr lang="en-US" dirty="0" smtClean="0"/>
              <a:t> since the child might have recovered by time the fever is suspected. Asymptomatic children might be carriers of </a:t>
            </a:r>
            <a:r>
              <a:rPr lang="en-US" dirty="0" err="1" smtClean="0"/>
              <a:t>strept</a:t>
            </a:r>
            <a:r>
              <a:rPr lang="en-US" dirty="0" smtClean="0"/>
              <a:t> hence +</a:t>
            </a:r>
            <a:r>
              <a:rPr lang="en-US" dirty="0" err="1" smtClean="0"/>
              <a:t>ve</a:t>
            </a:r>
            <a:r>
              <a:rPr lang="en-US" dirty="0" smtClean="0"/>
              <a:t> culture may result. </a:t>
            </a:r>
          </a:p>
          <a:p>
            <a:pPr>
              <a:buNone/>
            </a:pPr>
            <a:r>
              <a:rPr lang="en-US" dirty="0" smtClean="0"/>
              <a:t>Blood tests also good to test </a:t>
            </a:r>
            <a:r>
              <a:rPr lang="en-US" dirty="0" err="1" smtClean="0"/>
              <a:t>strept</a:t>
            </a:r>
            <a:r>
              <a:rPr lang="en-US" dirty="0" smtClean="0"/>
              <a:t> infection i.e. </a:t>
            </a:r>
            <a:r>
              <a:rPr lang="en-US" dirty="0" err="1" smtClean="0"/>
              <a:t>antistreptolysin</a:t>
            </a:r>
            <a:r>
              <a:rPr lang="en-US" dirty="0" smtClean="0"/>
              <a:t> o-titer (ASO)</a:t>
            </a:r>
          </a:p>
          <a:p>
            <a:pPr>
              <a:buNone/>
            </a:pPr>
            <a:r>
              <a:rPr lang="en-US" dirty="0" smtClean="0"/>
              <a:t>Echo cardiogram:  Good for </a:t>
            </a:r>
            <a:r>
              <a:rPr lang="en-US" dirty="0" err="1" smtClean="0"/>
              <a:t>vulvar</a:t>
            </a:r>
            <a:r>
              <a:rPr lang="en-US" dirty="0" smtClean="0"/>
              <a:t> disease </a:t>
            </a:r>
            <a:r>
              <a:rPr lang="en-US" dirty="0" err="1" smtClean="0"/>
              <a:t>eg</a:t>
            </a:r>
            <a:r>
              <a:rPr lang="en-US" dirty="0" smtClean="0"/>
              <a:t> mitral regurgitation.</a:t>
            </a:r>
          </a:p>
          <a:p>
            <a:pPr>
              <a:buNone/>
            </a:pPr>
            <a:r>
              <a:rPr lang="en-US" dirty="0" smtClean="0"/>
              <a:t>Echo should be obtained for any child suspected to having rheumatic fever because mitral regurgitation &amp; aortic insufficiency might be silent.  </a:t>
            </a:r>
          </a:p>
          <a:p>
            <a:pPr>
              <a:buNone/>
            </a:pPr>
            <a:r>
              <a:rPr lang="en-US" b="1" dirty="0" smtClean="0"/>
              <a:t>Therapeutic management: </a:t>
            </a:r>
            <a:r>
              <a:rPr lang="en-US" dirty="0" smtClean="0"/>
              <a:t>The aim of treatment in the acute phase is to</a:t>
            </a:r>
            <a:r>
              <a:rPr lang="en-US" b="1" dirty="0" smtClean="0"/>
              <a:t> e</a:t>
            </a:r>
            <a:r>
              <a:rPr lang="en-US" dirty="0" smtClean="0"/>
              <a:t>radicate organism and decrease inflammation process.  Use oral penicillin as the initial treatment. </a:t>
            </a:r>
          </a:p>
          <a:p>
            <a:pPr>
              <a:buNone/>
            </a:pPr>
            <a:r>
              <a:rPr lang="en-US" dirty="0" smtClean="0"/>
              <a:t>Aspirin – </a:t>
            </a:r>
            <a:r>
              <a:rPr lang="en-US" dirty="0" err="1" smtClean="0"/>
              <a:t>antiiflammation</a:t>
            </a:r>
            <a:r>
              <a:rPr lang="en-US" dirty="0" smtClean="0"/>
              <a:t> because </a:t>
            </a:r>
            <a:r>
              <a:rPr lang="en-US" dirty="0" err="1" smtClean="0"/>
              <a:t>polyathritis</a:t>
            </a:r>
            <a:r>
              <a:rPr lang="en-US" dirty="0" smtClean="0"/>
              <a:t> is not responsive to ibuprofen/ acetaminophen.  After acute phase,  ASA, should administer antacids because of ASA gastric effects.</a:t>
            </a:r>
          </a:p>
          <a:p>
            <a:pPr>
              <a:buNone/>
            </a:pPr>
            <a:r>
              <a:rPr lang="en-US" dirty="0" smtClean="0"/>
              <a:t>Bed rest required till inflammation resolves. Restrict activities because of aortic </a:t>
            </a:r>
            <a:r>
              <a:rPr lang="en-US" dirty="0" err="1" smtClean="0"/>
              <a:t>insuff</a:t>
            </a:r>
            <a:r>
              <a:rPr lang="en-US" dirty="0" smtClean="0"/>
              <a:t>/ mitral regurgitation.</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Secondary prophylaxis </a:t>
            </a:r>
            <a:endParaRPr lang="en-US" dirty="0" smtClean="0"/>
          </a:p>
          <a:p>
            <a:pPr>
              <a:buNone/>
            </a:pPr>
            <a:r>
              <a:rPr lang="en-US" dirty="0" smtClean="0"/>
              <a:t>Oral penicillin 250mg BID or a monthly IM injection of </a:t>
            </a:r>
            <a:r>
              <a:rPr lang="en-US" dirty="0" err="1" smtClean="0"/>
              <a:t>penicillin.This</a:t>
            </a:r>
            <a:r>
              <a:rPr lang="en-US" dirty="0" smtClean="0"/>
              <a:t> is done for at least 10 years or </a:t>
            </a:r>
            <a:r>
              <a:rPr lang="en-US" dirty="0" err="1" smtClean="0"/>
              <a:t>more.Its</a:t>
            </a:r>
            <a:r>
              <a:rPr lang="en-US" dirty="0" smtClean="0"/>
              <a:t> important because of recurrence which can induce severe cardiac damage. Compliance is very difficult as many clients feel it’s not necessary to continue the treatment. Aortic and mitral value replacement require in adulthood. </a:t>
            </a:r>
          </a:p>
          <a:p>
            <a:pPr>
              <a:buNone/>
            </a:pPr>
            <a:r>
              <a:rPr lang="en-US" b="1" dirty="0" smtClean="0"/>
              <a:t>Nursing management aspects include</a:t>
            </a:r>
            <a:r>
              <a:rPr lang="en-US" dirty="0" smtClean="0"/>
              <a:t>: Unless there is severe heart failure, acute rheumatic fever is managed as an outpatient. Timely  identification vital for recurrence prevention. Throat infection treated timely &amp; full dose taken to avoid under treatment. Vigilance for Sign and symptoms of the disease. Follow up is vital.</a:t>
            </a:r>
          </a:p>
          <a:p>
            <a:pPr>
              <a:buNone/>
            </a:pPr>
            <a:r>
              <a:rPr lang="en-US" dirty="0" smtClean="0"/>
              <a:t>NB/</a:t>
            </a:r>
            <a:r>
              <a:rPr lang="en-US" b="1" dirty="0" smtClean="0"/>
              <a:t> Education is the most important nursing intervention for this disease.</a:t>
            </a:r>
            <a:endParaRPr lang="en-US" dirty="0" smtClean="0"/>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 FAILURE.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Heart failure in childhood is usually acute but may later become chronic, if not dealt with effectively and promptly. </a:t>
            </a:r>
          </a:p>
          <a:p>
            <a:r>
              <a:rPr lang="en-US" dirty="0" smtClean="0"/>
              <a:t>Heart failure is commonly caused by </a:t>
            </a:r>
            <a:r>
              <a:rPr lang="en-US" dirty="0" err="1" smtClean="0"/>
              <a:t>anaemia</a:t>
            </a:r>
            <a:r>
              <a:rPr lang="en-US" dirty="0" smtClean="0"/>
              <a:t>, pulmonary diseases and/or inflammatory lesions of the heart, which can cause </a:t>
            </a:r>
            <a:r>
              <a:rPr lang="en-US" dirty="0" err="1" smtClean="0"/>
              <a:t>carditis</a:t>
            </a:r>
            <a:r>
              <a:rPr lang="en-US" dirty="0" smtClean="0"/>
              <a:t>. Acute heart failure in children needs to be </a:t>
            </a:r>
            <a:r>
              <a:rPr lang="en-US" dirty="0" err="1" smtClean="0"/>
              <a:t>recognised</a:t>
            </a:r>
            <a:r>
              <a:rPr lang="en-US" dirty="0" smtClean="0"/>
              <a:t> early and treated immediately in order to preserve life. The very young may collapse within hours or days, whereas the older children might fight for their lives for several weeks or months before the condition becomes serious.</a:t>
            </a:r>
          </a:p>
          <a:p>
            <a:pPr>
              <a:buNone/>
            </a:pPr>
            <a:endParaRPr lang="en-US" dirty="0" smtClean="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LEFT SIDED FAILURE;</a:t>
            </a:r>
          </a:p>
          <a:p>
            <a:r>
              <a:rPr lang="en-US" dirty="0" smtClean="0"/>
              <a:t>The left side of the heart is responsible for receiving oxygen rich blood from the lungs and pumping it forward to the systemic circulation (rest of the body except the pulmonary circulation.) </a:t>
            </a:r>
          </a:p>
          <a:p>
            <a:r>
              <a:rPr lang="en-US" dirty="0" smtClean="0"/>
              <a:t>failure of the left side of the heart causes blood to back up into the lungs, causing respiratory symptoms as well as </a:t>
            </a:r>
            <a:r>
              <a:rPr lang="en-US" dirty="0" err="1" smtClean="0"/>
              <a:t>fatiguedue</a:t>
            </a:r>
            <a:r>
              <a:rPr lang="en-US" dirty="0" smtClean="0"/>
              <a:t> to insufficient supply of oxygen.</a:t>
            </a:r>
          </a:p>
          <a:p>
            <a:r>
              <a:rPr lang="en-US" dirty="0" smtClean="0"/>
              <a:t>Common signs of are increased breathing rates, </a:t>
            </a:r>
            <a:r>
              <a:rPr lang="en-US" dirty="0" err="1" smtClean="0"/>
              <a:t>rales</a:t>
            </a:r>
            <a:r>
              <a:rPr lang="en-US" dirty="0" smtClean="0"/>
              <a:t> and </a:t>
            </a:r>
            <a:r>
              <a:rPr lang="en-US" dirty="0" err="1" smtClean="0"/>
              <a:t>cracles</a:t>
            </a:r>
            <a:r>
              <a:rPr lang="en-US" dirty="0" smtClean="0"/>
              <a:t>, </a:t>
            </a:r>
            <a:r>
              <a:rPr lang="en-US" dirty="0" err="1" smtClean="0"/>
              <a:t>pilmonary</a:t>
            </a:r>
            <a:r>
              <a:rPr lang="en-US" dirty="0" smtClean="0"/>
              <a:t> edema (fluid in the alveoli), cyanosis, laterally </a:t>
            </a:r>
            <a:r>
              <a:rPr lang="en-US" dirty="0" err="1" smtClean="0"/>
              <a:t>displacedapex</a:t>
            </a:r>
            <a:r>
              <a:rPr lang="en-US" dirty="0" smtClean="0"/>
              <a:t> apex beat , heart murmurs, </a:t>
            </a:r>
            <a:r>
              <a:rPr lang="en-US" dirty="0" err="1" smtClean="0"/>
              <a:t>dysnea</a:t>
            </a:r>
            <a:r>
              <a:rPr lang="en-US" dirty="0" smtClean="0"/>
              <a:t>, </a:t>
            </a:r>
            <a:r>
              <a:rPr lang="en-US" dirty="0" err="1" smtClean="0"/>
              <a:t>othopnea</a:t>
            </a:r>
            <a:r>
              <a:rPr lang="en-US" dirty="0" smtClean="0"/>
              <a:t>.</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RIGHT SIDED FAILURE.</a:t>
            </a:r>
          </a:p>
          <a:p>
            <a:r>
              <a:rPr lang="en-US" dirty="0" smtClean="0"/>
              <a:t>Is often due to pulmonary heart disease (</a:t>
            </a:r>
            <a:r>
              <a:rPr lang="en-US" dirty="0" err="1" smtClean="0"/>
              <a:t>cor</a:t>
            </a:r>
            <a:r>
              <a:rPr lang="en-US" dirty="0" smtClean="0"/>
              <a:t> </a:t>
            </a:r>
            <a:r>
              <a:rPr lang="en-US" dirty="0" err="1" smtClean="0"/>
              <a:t>pulmonale</a:t>
            </a:r>
            <a:r>
              <a:rPr lang="en-US" dirty="0" smtClean="0"/>
              <a:t>), which is  usually caused by </a:t>
            </a:r>
            <a:r>
              <a:rPr lang="en-US" dirty="0" err="1" smtClean="0"/>
              <a:t>difficultes</a:t>
            </a:r>
            <a:r>
              <a:rPr lang="en-US" dirty="0" smtClean="0"/>
              <a:t> of the pulmonary circulation, such as </a:t>
            </a:r>
            <a:r>
              <a:rPr lang="en-US" dirty="0" err="1" smtClean="0"/>
              <a:t>pulmonic</a:t>
            </a:r>
            <a:r>
              <a:rPr lang="en-US" dirty="0" smtClean="0"/>
              <a:t> </a:t>
            </a:r>
            <a:r>
              <a:rPr lang="en-US" dirty="0" err="1" smtClean="0"/>
              <a:t>stenosis</a:t>
            </a:r>
            <a:r>
              <a:rPr lang="en-US" dirty="0" smtClean="0"/>
              <a:t>.</a:t>
            </a:r>
          </a:p>
          <a:p>
            <a:r>
              <a:rPr lang="en-US" dirty="0" smtClean="0"/>
              <a:t>Presents with; edema, </a:t>
            </a:r>
            <a:r>
              <a:rPr lang="en-US" dirty="0" err="1" smtClean="0"/>
              <a:t>ascites</a:t>
            </a:r>
            <a:r>
              <a:rPr lang="en-US" dirty="0" smtClean="0"/>
              <a:t>, and liver enlargement, jugular venous pressure, jaundice and also </a:t>
            </a:r>
            <a:r>
              <a:rPr lang="en-US" dirty="0" err="1" smtClean="0"/>
              <a:t>coagulopathy</a:t>
            </a:r>
            <a:r>
              <a:rPr lang="en-US" dirty="0" smtClean="0"/>
              <a:t> may occur.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0" y="231845"/>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Clinical manifestations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new born, failure to pass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meconium</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within 24 hrs – 48 hrs after birth, abdominal distension, bile starved vomiting, refusal to feed and intestinal obstruction. In infants &amp; children you notice chronic constipation (initial) , abdominal distension, poor weight gain, episodes of explosive passage of stools, vomiting , ribbon – like or pellet shaped foul – smelling stools. The  major danger is development of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enterocolitis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ie</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inflammation of small and large intestines.</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Enterocolitis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present with: onset of foul – smelling diarrhea, abdominal distension, fever, may lead to perforation and sepsis .It  a major cause of death in hours – 30% of cases.</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Diagnostic evaluation: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History, physical examination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ie</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rectal exam shows no stools in rectum &amp; a tight sphincter .Rectal biopsy – absence of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ganglionic</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cells confirms diagnosis. Barium enema can also be done.</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Cyanosis and pallor of the mucous membranes</a:t>
            </a:r>
          </a:p>
          <a:p>
            <a:pPr lvl="0"/>
            <a:r>
              <a:rPr lang="en-US" dirty="0" smtClean="0"/>
              <a:t>The infant may become </a:t>
            </a:r>
            <a:r>
              <a:rPr lang="en-US" dirty="0" err="1" smtClean="0"/>
              <a:t>dyspnoeic</a:t>
            </a:r>
            <a:r>
              <a:rPr lang="en-US" dirty="0" smtClean="0"/>
              <a:t> with rapid respiration</a:t>
            </a:r>
          </a:p>
          <a:p>
            <a:r>
              <a:rPr lang="en-US" dirty="0" smtClean="0"/>
              <a:t>Sweating and tachycardia.</a:t>
            </a:r>
          </a:p>
          <a:p>
            <a:pPr lvl="0"/>
            <a:r>
              <a:rPr lang="en-US" dirty="0" smtClean="0"/>
              <a:t>A persistent cough accompanies breathlessness and this leads to production of thick viscid secretion, which may block the airway if not sucked out immediately</a:t>
            </a:r>
          </a:p>
          <a:p>
            <a:pPr lvl="0"/>
            <a:r>
              <a:rPr lang="en-US" dirty="0" smtClean="0"/>
              <a:t>The infant becomes restless and irritable and often throws their arms above the head in an attempt to </a:t>
            </a:r>
            <a:br>
              <a:rPr lang="en-US" dirty="0" smtClean="0"/>
            </a:br>
            <a:r>
              <a:rPr lang="en-US" dirty="0" smtClean="0"/>
              <a:t>improve respiration</a:t>
            </a:r>
          </a:p>
          <a:p>
            <a:pPr lvl="0"/>
            <a:r>
              <a:rPr lang="en-US" dirty="0" smtClean="0"/>
              <a:t>Difficulties in feeding, which is often slow and rarely completed</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The infant tends to put on weight in spite of refusal to feed. This weight gain is brought about by the fluid retention, which results in </a:t>
            </a:r>
            <a:r>
              <a:rPr lang="en-US" dirty="0" err="1" smtClean="0"/>
              <a:t>oedema</a:t>
            </a:r>
            <a:endParaRPr lang="en-US" dirty="0" smtClean="0"/>
          </a:p>
          <a:p>
            <a:pPr lvl="0"/>
            <a:r>
              <a:rPr lang="en-US" dirty="0" smtClean="0"/>
              <a:t>Abdominal distension and vomiting may be present</a:t>
            </a:r>
          </a:p>
          <a:p>
            <a:pPr lvl="0"/>
            <a:r>
              <a:rPr lang="en-US" dirty="0" smtClean="0"/>
              <a:t>Jugular venous distension is marked if congenital cardiac failure is developing</a:t>
            </a:r>
          </a:p>
          <a:p>
            <a:pPr lvl="0"/>
            <a:r>
              <a:rPr lang="en-US" dirty="0" smtClean="0"/>
              <a:t>Tachycardia</a:t>
            </a:r>
          </a:p>
          <a:p>
            <a:pPr lvl="0"/>
            <a:r>
              <a:rPr lang="en-US" dirty="0" err="1" smtClean="0"/>
              <a:t>Hepatomegaly</a:t>
            </a:r>
            <a:endParaRPr lang="en-US" dirty="0" smtClean="0"/>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err="1" smtClean="0"/>
              <a:t>Digoxin</a:t>
            </a:r>
            <a:r>
              <a:rPr lang="en-US" b="1" dirty="0" smtClean="0"/>
              <a:t> (</a:t>
            </a:r>
            <a:r>
              <a:rPr lang="en-US" b="1" dirty="0" err="1" smtClean="0"/>
              <a:t>Lanoxin</a:t>
            </a:r>
            <a:r>
              <a:rPr lang="en-US" b="1" dirty="0" smtClean="0"/>
              <a:t>)</a:t>
            </a:r>
            <a:r>
              <a:rPr lang="en-US" dirty="0" smtClean="0"/>
              <a:t/>
            </a:r>
            <a:br>
              <a:rPr lang="en-US" dirty="0" smtClean="0"/>
            </a:br>
            <a:r>
              <a:rPr lang="en-US" dirty="0" smtClean="0"/>
              <a:t>This is given according to body weight. The most recommended </a:t>
            </a:r>
            <a:br>
              <a:rPr lang="en-US" dirty="0" smtClean="0"/>
            </a:br>
            <a:r>
              <a:rPr lang="en-US" dirty="0" smtClean="0"/>
              <a:t>dosage is an initial digitalizing dose in the first 24 hours 0.1mg/kg </a:t>
            </a:r>
            <a:br>
              <a:rPr lang="en-US" dirty="0" smtClean="0"/>
            </a:br>
            <a:r>
              <a:rPr lang="en-US" dirty="0" smtClean="0"/>
              <a:t>body weight. The first dose is half the total, followed by a second </a:t>
            </a:r>
            <a:br>
              <a:rPr lang="en-US" dirty="0" smtClean="0"/>
            </a:br>
            <a:r>
              <a:rPr lang="en-US" dirty="0" smtClean="0"/>
              <a:t>dose, which is a quarter of the total, followed by a third dose, </a:t>
            </a:r>
            <a:br>
              <a:rPr lang="en-US" dirty="0" smtClean="0"/>
            </a:br>
            <a:r>
              <a:rPr lang="en-US" dirty="0" smtClean="0"/>
              <a:t>which is a quarter of the second or the previous total. A maintenance </a:t>
            </a:r>
            <a:br>
              <a:rPr lang="en-US" dirty="0" smtClean="0"/>
            </a:br>
            <a:r>
              <a:rPr lang="en-US" dirty="0" smtClean="0"/>
              <a:t>dose of 0.02 mg/kg body weight in 24 hours is recommended.</a:t>
            </a:r>
            <a:br>
              <a:rPr lang="en-US" dirty="0" smtClean="0"/>
            </a:b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smtClean="0"/>
              <a:t>Frusemide (</a:t>
            </a:r>
            <a:r>
              <a:rPr lang="en-US" b="1" dirty="0" err="1" smtClean="0"/>
              <a:t>Lasix</a:t>
            </a:r>
            <a:r>
              <a:rPr lang="en-US" b="1" dirty="0" smtClean="0"/>
              <a:t>)</a:t>
            </a:r>
            <a:r>
              <a:rPr lang="en-US" dirty="0" smtClean="0"/>
              <a:t/>
            </a:r>
            <a:br>
              <a:rPr lang="en-US" dirty="0" smtClean="0"/>
            </a:br>
            <a:r>
              <a:rPr lang="en-US" dirty="0" smtClean="0"/>
              <a:t>A quick acting diuretic is given to facilitate excretion of urine. </a:t>
            </a:r>
            <a:br>
              <a:rPr lang="en-US" dirty="0" smtClean="0"/>
            </a:br>
            <a:r>
              <a:rPr lang="en-US" dirty="0" smtClean="0"/>
              <a:t>The recommended dose is 0.5 mg/kg body weight IM.</a:t>
            </a:r>
            <a:br>
              <a:rPr lang="en-US" dirty="0" smtClean="0"/>
            </a:br>
            <a:r>
              <a:rPr lang="en-US" dirty="0" smtClean="0"/>
              <a:t>Then 2mg/kg body weight orally. Due to rapid fluid and potassium </a:t>
            </a:r>
            <a:br>
              <a:rPr lang="en-US" dirty="0" smtClean="0"/>
            </a:br>
            <a:r>
              <a:rPr lang="en-US" dirty="0" smtClean="0"/>
              <a:t>depletion when this drug is used, extra potassium should be </a:t>
            </a:r>
            <a:br>
              <a:rPr lang="en-US" dirty="0" smtClean="0"/>
            </a:br>
            <a:r>
              <a:rPr lang="en-US" dirty="0" smtClean="0"/>
              <a:t>administered on a daily basis.</a:t>
            </a:r>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b="1" dirty="0" smtClean="0"/>
              <a:t>Morphine </a:t>
            </a:r>
            <a:r>
              <a:rPr lang="en-US" b="1" dirty="0" err="1" smtClean="0"/>
              <a:t>Sulphate</a:t>
            </a:r>
            <a:r>
              <a:rPr lang="en-US" dirty="0" smtClean="0"/>
              <a:t/>
            </a:r>
            <a:br>
              <a:rPr lang="en-US" dirty="0" smtClean="0"/>
            </a:br>
            <a:r>
              <a:rPr lang="en-US" dirty="0" smtClean="0"/>
              <a:t>This is commonly given to older children to sedate the patient and to reduce metabolism. The recommended dose is 0.2mg/kg body </a:t>
            </a:r>
            <a:br>
              <a:rPr lang="en-US" dirty="0" smtClean="0"/>
            </a:br>
            <a:r>
              <a:rPr lang="en-US" dirty="0" smtClean="0"/>
              <a:t>weight six hourly when necessary.</a:t>
            </a:r>
          </a:p>
          <a:p>
            <a:r>
              <a:rPr lang="en-US" b="1" dirty="0" smtClean="0"/>
              <a:t>Chloral Hydrate</a:t>
            </a:r>
            <a:r>
              <a:rPr lang="en-US" dirty="0" smtClean="0"/>
              <a:t/>
            </a:r>
            <a:br>
              <a:rPr lang="en-US" dirty="0" smtClean="0"/>
            </a:br>
            <a:r>
              <a:rPr lang="en-US" dirty="0" smtClean="0"/>
              <a:t>This mixture is a relatively useful sedative for the restless, anxious  older child to ensure rest is maintained.</a:t>
            </a:r>
          </a:p>
          <a:p>
            <a:endParaRPr lang="en-US" dirty="0" smtClean="0"/>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Antibiotics</a:t>
            </a:r>
            <a:r>
              <a:rPr lang="en-US" dirty="0" smtClean="0"/>
              <a:t/>
            </a:r>
            <a:br>
              <a:rPr lang="en-US" dirty="0" smtClean="0"/>
            </a:br>
            <a:r>
              <a:rPr lang="en-US" dirty="0" smtClean="0"/>
              <a:t>These are also administered as a prophylactic measure to guard </a:t>
            </a:r>
            <a:br>
              <a:rPr lang="en-US" dirty="0" smtClean="0"/>
            </a:br>
            <a:r>
              <a:rPr lang="en-US" dirty="0" smtClean="0"/>
              <a:t>against infections.</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URINARY TRACT PROBLEMS AND DISORDERS.</a:t>
            </a:r>
            <a:endParaRPr lang="en-US" dirty="0"/>
          </a:p>
        </p:txBody>
      </p:sp>
      <p:sp>
        <p:nvSpPr>
          <p:cNvPr id="3" name="Content Placeholder 2"/>
          <p:cNvSpPr>
            <a:spLocks noGrp="1"/>
          </p:cNvSpPr>
          <p:nvPr>
            <p:ph idx="1"/>
          </p:nvPr>
        </p:nvSpPr>
        <p:spPr/>
        <p:txBody>
          <a:bodyPr/>
          <a:lstStyle/>
          <a:p>
            <a:pPr>
              <a:buNone/>
            </a:pPr>
            <a:r>
              <a:rPr lang="en-US" b="1" u="sng" dirty="0" smtClean="0"/>
              <a:t>Acute </a:t>
            </a:r>
            <a:r>
              <a:rPr lang="en-US" b="1" u="sng" dirty="0" err="1" smtClean="0"/>
              <a:t>glomerulonephritis</a:t>
            </a:r>
            <a:endParaRPr lang="en-US" dirty="0" smtClean="0"/>
          </a:p>
          <a:p>
            <a:r>
              <a:rPr lang="en-US" dirty="0" smtClean="0"/>
              <a:t>This is sudden inflammation of glomeruli within the kidney which results in acute renal failure. Glomerulus gets damaged, hence referred as intrarenal acute renal failure. It may affect </a:t>
            </a:r>
            <a:r>
              <a:rPr lang="en-US" dirty="0" err="1" smtClean="0"/>
              <a:t>glomerular</a:t>
            </a:r>
            <a:r>
              <a:rPr lang="en-US" dirty="0" smtClean="0"/>
              <a:t> capillaries or membrane.</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Incidence/ Etiology: </a:t>
            </a:r>
            <a:r>
              <a:rPr lang="en-US" dirty="0" smtClean="0"/>
              <a:t>Rare in &lt;3yrs and peak at 7 years. More common boys: girls 2:1.</a:t>
            </a:r>
          </a:p>
          <a:p>
            <a:r>
              <a:rPr lang="en-US" dirty="0" smtClean="0"/>
              <a:t>Infectious agent is usually in the body 2-3wk before clinical manifestation. </a:t>
            </a:r>
          </a:p>
          <a:p>
            <a:r>
              <a:rPr lang="en-US" dirty="0" smtClean="0"/>
              <a:t>It could be bacterial (streptococcus group A-commonest) E.g. acute post </a:t>
            </a:r>
            <a:r>
              <a:rPr lang="en-US" dirty="0" err="1" smtClean="0"/>
              <a:t>streptocccocal</a:t>
            </a:r>
            <a:endParaRPr lang="en-US" dirty="0" smtClean="0"/>
          </a:p>
          <a:p>
            <a:pPr>
              <a:buNone/>
            </a:pPr>
            <a:r>
              <a:rPr lang="en-US" dirty="0" err="1" smtClean="0"/>
              <a:t>glomemlonephritis</a:t>
            </a:r>
            <a:r>
              <a:rPr lang="en-US" dirty="0" smtClean="0"/>
              <a:t> or viral.</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err="1" smtClean="0"/>
              <a:t>Pathophysiology</a:t>
            </a:r>
            <a:r>
              <a:rPr lang="en-US" b="1" dirty="0" smtClean="0"/>
              <a:t>:</a:t>
            </a:r>
            <a:r>
              <a:rPr lang="en-US" dirty="0" smtClean="0"/>
              <a:t> Viral or bacterial agents invade body. </a:t>
            </a:r>
          </a:p>
          <a:p>
            <a:r>
              <a:rPr lang="en-US" dirty="0" smtClean="0"/>
              <a:t>Immune system produces antibodies against them.</a:t>
            </a:r>
          </a:p>
          <a:p>
            <a:r>
              <a:rPr lang="en-US" dirty="0" smtClean="0"/>
              <a:t> Antibody/ antigen reaction in the kidney glomeruli forms immune complexes and inflammation occurs.</a:t>
            </a:r>
          </a:p>
          <a:p>
            <a:r>
              <a:rPr lang="en-US" dirty="0" smtClean="0"/>
              <a:t> End result is scared/ damaged glomeruli. </a:t>
            </a:r>
          </a:p>
          <a:p>
            <a:r>
              <a:rPr lang="en-US" dirty="0" smtClean="0"/>
              <a:t>Membrane permeability altered by immune response – protein leak into urine. </a:t>
            </a:r>
          </a:p>
          <a:p>
            <a:r>
              <a:rPr lang="en-US" dirty="0" smtClean="0"/>
              <a:t>Glomeruli filtration rate decreases. </a:t>
            </a:r>
          </a:p>
          <a:p>
            <a:r>
              <a:rPr lang="en-US" dirty="0" smtClean="0"/>
              <a:t>Sodium and water are retained and </a:t>
            </a:r>
            <a:r>
              <a:rPr lang="en-US" dirty="0" err="1" smtClean="0"/>
              <a:t>oedema</a:t>
            </a:r>
            <a:r>
              <a:rPr lang="en-US" dirty="0" smtClean="0"/>
              <a:t> occurs.</a:t>
            </a:r>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Clinical manifestations: </a:t>
            </a:r>
            <a:r>
              <a:rPr lang="en-US" dirty="0" err="1" smtClean="0"/>
              <a:t>hematuria</a:t>
            </a:r>
            <a:r>
              <a:rPr lang="en-US" dirty="0" smtClean="0"/>
              <a:t>, dependent &amp; </a:t>
            </a:r>
            <a:r>
              <a:rPr lang="en-US" dirty="0" err="1" smtClean="0"/>
              <a:t>periorbital</a:t>
            </a:r>
            <a:r>
              <a:rPr lang="en-US" dirty="0" smtClean="0"/>
              <a:t> edema, diminished urinary output, </a:t>
            </a:r>
            <a:r>
              <a:rPr lang="en-US" dirty="0" err="1" smtClean="0"/>
              <a:t>proteinuria</a:t>
            </a:r>
            <a:r>
              <a:rPr lang="en-US" dirty="0" smtClean="0"/>
              <a:t>, Increased BP, fatigue ,decrease filtration, increased serum Na</a:t>
            </a:r>
            <a:r>
              <a:rPr lang="en-US" baseline="30000" dirty="0" smtClean="0"/>
              <a:t>+</a:t>
            </a:r>
            <a:r>
              <a:rPr lang="en-US" dirty="0" smtClean="0"/>
              <a:t> level &amp; increase K</a:t>
            </a:r>
            <a:r>
              <a:rPr lang="en-US" baseline="30000" dirty="0" smtClean="0"/>
              <a:t>+</a:t>
            </a:r>
            <a:r>
              <a:rPr lang="en-US" dirty="0" smtClean="0"/>
              <a:t> levels, BUN &amp; </a:t>
            </a:r>
            <a:r>
              <a:rPr lang="en-US" dirty="0" err="1" smtClean="0"/>
              <a:t>creatinine</a:t>
            </a:r>
            <a:r>
              <a:rPr lang="en-US" dirty="0" smtClean="0"/>
              <a:t> increase, low grade fever and urine becomes blood- tinged, smoky or tea </a:t>
            </a:r>
            <a:r>
              <a:rPr lang="en-US" dirty="0" err="1" smtClean="0"/>
              <a:t>coloured</a:t>
            </a:r>
            <a:r>
              <a:rPr lang="en-US" dirty="0" smtClean="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0" y="1492240"/>
            <a:ext cx="9144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Therapeutic management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Client goes through two</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stages of operation. Temporary colostomy in normal bowel. In the second stage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aganglionic</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segment is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resected</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&amp; normal bowel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anastomosed</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the rectum. Temporarily colostomy is closed. The operation is done at 6-15 months of age .One stage correction has also been done with good results .Pre op &amp; post operative care just like any other patient undergoing GIT surgery.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Pre-</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operative care</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Clean bowel – saline enema, NPO, NG tube insertion and antibiotic to decrease flora. Post</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operative care-NG tube care, Assess bowel sounds and observe abdominal distension.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Diagnostic evaluation</a:t>
            </a:r>
            <a:r>
              <a:rPr lang="en-US" dirty="0" smtClean="0"/>
              <a:t>: Based on clinical manifestations above, physical examination, immunologic tests to detect </a:t>
            </a:r>
            <a:r>
              <a:rPr lang="en-US" dirty="0" err="1" smtClean="0"/>
              <a:t>streptozyme</a:t>
            </a:r>
            <a:r>
              <a:rPr lang="en-US" dirty="0" smtClean="0"/>
              <a:t> and Serum complement</a:t>
            </a:r>
          </a:p>
          <a:p>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Therapeutic management.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b="1" dirty="0" smtClean="0"/>
              <a:t>  </a:t>
            </a:r>
            <a:r>
              <a:rPr lang="en-US" dirty="0" smtClean="0"/>
              <a:t>Depend on degree of kidney damage. The aim is to treat source of inflammation, maintain fluid &amp; electrolytes and maintain BP within normal range.</a:t>
            </a:r>
          </a:p>
          <a:p>
            <a:r>
              <a:rPr lang="en-US" b="1" dirty="0" smtClean="0"/>
              <a:t>Note: Do a thorough physical examination to know the source of inflammation</a:t>
            </a:r>
            <a:endParaRPr lang="en-US" dirty="0" smtClean="0"/>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pPr>
              <a:buNone/>
            </a:pPr>
            <a:endParaRPr lang="en-US" dirty="0" smtClean="0"/>
          </a:p>
          <a:p>
            <a:pPr>
              <a:buFont typeface="Wingdings" pitchFamily="2" charset="2"/>
              <a:buChar char="q"/>
            </a:pPr>
            <a:r>
              <a:rPr lang="en-US" dirty="0" smtClean="0"/>
              <a:t>For a child with normal BP &amp; urine outputs, you can manage at home. </a:t>
            </a:r>
          </a:p>
          <a:p>
            <a:pPr>
              <a:buFont typeface="Wingdings" pitchFamily="2" charset="2"/>
              <a:buChar char="q"/>
            </a:pPr>
            <a:r>
              <a:rPr lang="en-US" dirty="0" smtClean="0"/>
              <a:t>Those with </a:t>
            </a:r>
            <a:r>
              <a:rPr lang="en-US" dirty="0" err="1" smtClean="0"/>
              <a:t>oedema</a:t>
            </a:r>
            <a:r>
              <a:rPr lang="en-US" dirty="0" smtClean="0"/>
              <a:t>, increase Bp, </a:t>
            </a:r>
            <a:r>
              <a:rPr lang="en-US" dirty="0" err="1" smtClean="0"/>
              <a:t>oliguria</a:t>
            </a:r>
            <a:r>
              <a:rPr lang="en-US" dirty="0" smtClean="0"/>
              <a:t>, </a:t>
            </a:r>
            <a:r>
              <a:rPr lang="en-US" dirty="0" err="1" smtClean="0"/>
              <a:t>hematuria</a:t>
            </a:r>
            <a:r>
              <a:rPr lang="en-US" dirty="0" smtClean="0"/>
              <a:t> are hospitalized because acute renal failure may occur. </a:t>
            </a:r>
          </a:p>
          <a:p>
            <a:pPr>
              <a:buFont typeface="Wingdings" pitchFamily="2" charset="2"/>
              <a:buChar char="q"/>
            </a:pPr>
            <a:r>
              <a:rPr lang="en-US" dirty="0" smtClean="0"/>
              <a:t>If there is generalized </a:t>
            </a:r>
            <a:r>
              <a:rPr lang="en-US" dirty="0" err="1" smtClean="0"/>
              <a:t>oedema</a:t>
            </a:r>
            <a:r>
              <a:rPr lang="en-US" dirty="0" smtClean="0"/>
              <a:t> diuretics need to be used. </a:t>
            </a:r>
          </a:p>
          <a:p>
            <a:pPr>
              <a:buFont typeface="Wingdings" pitchFamily="2" charset="2"/>
              <a:buChar char="q"/>
            </a:pPr>
            <a:r>
              <a:rPr lang="en-US" dirty="0" smtClean="0"/>
              <a:t>Increased BP use </a:t>
            </a:r>
            <a:r>
              <a:rPr lang="en-US" dirty="0" err="1" smtClean="0"/>
              <a:t>antihypertensives</a:t>
            </a:r>
            <a:r>
              <a:rPr lang="en-US" dirty="0" smtClean="0"/>
              <a:t>. </a:t>
            </a:r>
          </a:p>
          <a:p>
            <a:pPr>
              <a:buFont typeface="Wingdings" pitchFamily="2" charset="2"/>
              <a:buChar char="q"/>
            </a:pPr>
            <a:r>
              <a:rPr lang="en-US" dirty="0" smtClean="0"/>
              <a:t>Dietary restrictions based on degree of BP &amp; edema </a:t>
            </a:r>
            <a:r>
              <a:rPr lang="en-US" dirty="0" err="1" smtClean="0"/>
              <a:t>eg</a:t>
            </a:r>
            <a:r>
              <a:rPr lang="en-US" dirty="0" smtClean="0"/>
              <a:t> Na</a:t>
            </a:r>
            <a:r>
              <a:rPr lang="en-US" baseline="30000" dirty="0" smtClean="0"/>
              <a:t>+</a:t>
            </a:r>
            <a:r>
              <a:rPr lang="en-US" dirty="0" smtClean="0"/>
              <a:t>, K</a:t>
            </a:r>
            <a:r>
              <a:rPr lang="en-US" baseline="30000" dirty="0" smtClean="0"/>
              <a:t>+</a:t>
            </a:r>
            <a:r>
              <a:rPr lang="en-US" dirty="0" smtClean="0"/>
              <a:t>, fluids.</a:t>
            </a:r>
          </a:p>
          <a:p>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idx="1"/>
          </p:nvPr>
        </p:nvSpPr>
        <p:spPr/>
        <p:txBody>
          <a:bodyPr>
            <a:normAutofit/>
          </a:bodyPr>
          <a:lstStyle/>
          <a:p>
            <a:r>
              <a:rPr lang="en-US" dirty="0" smtClean="0"/>
              <a:t>The patient should be put on complete bed rest in a warm well ventilated room </a:t>
            </a:r>
            <a:r>
              <a:rPr lang="en-US" dirty="0" err="1" smtClean="0"/>
              <a:t>untl</a:t>
            </a:r>
            <a:r>
              <a:rPr lang="en-US" dirty="0" smtClean="0"/>
              <a:t> his/her </a:t>
            </a:r>
            <a:r>
              <a:rPr lang="en-US" dirty="0" err="1" smtClean="0"/>
              <a:t>temprature</a:t>
            </a:r>
            <a:r>
              <a:rPr lang="en-US" dirty="0" smtClean="0"/>
              <a:t> subsides, the blood pressure falls and no blood or protein is visible in the urine.</a:t>
            </a:r>
          </a:p>
          <a:p>
            <a:r>
              <a:rPr lang="en-US" dirty="0" smtClean="0"/>
              <a:t>Vitals should be monitored </a:t>
            </a:r>
            <a:r>
              <a:rPr lang="en-US" dirty="0" err="1" smtClean="0"/>
              <a:t>regularlarly</a:t>
            </a:r>
            <a:r>
              <a:rPr lang="en-US" dirty="0" smtClean="0"/>
              <a:t>. BP should be taken lying down and standing to exclude postural hypotension.</a:t>
            </a:r>
          </a:p>
          <a:p>
            <a:endParaRPr lang="en-US" dirty="0" smtClean="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smtClean="0"/>
              <a:t>The nurse should maintain input and output chart and report any negative balance.</a:t>
            </a:r>
          </a:p>
          <a:p>
            <a:r>
              <a:rPr lang="en-US" dirty="0" smtClean="0"/>
              <a:t>Restrict the patients fluid intake to 500mls in 24 </a:t>
            </a:r>
            <a:r>
              <a:rPr lang="en-US" dirty="0" err="1" smtClean="0"/>
              <a:t>hrsplus</a:t>
            </a:r>
            <a:r>
              <a:rPr lang="en-US" dirty="0" smtClean="0"/>
              <a:t> the amount of urine passed during that period. Aim being to lessen kidney activity.</a:t>
            </a:r>
          </a:p>
          <a:p>
            <a:r>
              <a:rPr lang="en-US" dirty="0" smtClean="0"/>
              <a:t>Urine should be tested four hourly for protein and blood. 24 hour urine collection to estimate the amount of protein lost in the urine may be sent to the laboratory.</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smtClean="0"/>
              <a:t>The nurse </a:t>
            </a:r>
            <a:r>
              <a:rPr lang="en-US" dirty="0" err="1" smtClean="0"/>
              <a:t>shoould</a:t>
            </a:r>
            <a:r>
              <a:rPr lang="en-US" dirty="0" smtClean="0"/>
              <a:t> weigh the patient daily as a means of determining whether the edema is decreasing.</a:t>
            </a:r>
          </a:p>
          <a:p>
            <a:r>
              <a:rPr lang="en-US" dirty="0" smtClean="0"/>
              <a:t>The nurse should pay particular attention to the hygiene of the </a:t>
            </a:r>
            <a:r>
              <a:rPr lang="en-US" dirty="0" err="1" smtClean="0"/>
              <a:t>skn</a:t>
            </a:r>
            <a:r>
              <a:rPr lang="en-US" dirty="0" smtClean="0"/>
              <a:t>, mouth and pressure areas.</a:t>
            </a:r>
          </a:p>
          <a:p>
            <a:r>
              <a:rPr lang="en-US" dirty="0" smtClean="0"/>
              <a:t>Antipyretics are administered for pyrexia.</a:t>
            </a:r>
          </a:p>
          <a:p>
            <a:r>
              <a:rPr lang="en-US" dirty="0" smtClean="0"/>
              <a:t>Antibiotics usually penicillin V OR </a:t>
            </a:r>
            <a:r>
              <a:rPr lang="en-US" dirty="0" err="1" smtClean="0"/>
              <a:t>benzylpenicillin</a:t>
            </a:r>
            <a:r>
              <a:rPr lang="en-US" dirty="0" smtClean="0"/>
              <a:t> are recommended for </a:t>
            </a:r>
            <a:r>
              <a:rPr lang="en-US" dirty="0" err="1" smtClean="0"/>
              <a:t>sorethroat</a:t>
            </a:r>
            <a:r>
              <a:rPr lang="en-US" dirty="0" smtClean="0"/>
              <a:t> or any other respiratory diseases.</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occupational therapy and psychological care are also </a:t>
            </a:r>
            <a:r>
              <a:rPr lang="en-US" dirty="0" err="1" smtClean="0"/>
              <a:t>inportant</a:t>
            </a:r>
            <a:r>
              <a:rPr lang="en-US" dirty="0" smtClean="0"/>
              <a:t>.</a:t>
            </a:r>
          </a:p>
          <a:p>
            <a:r>
              <a:rPr lang="en-US" dirty="0" smtClean="0"/>
              <a:t>finally while providing care to the patient,  you should be a ware of the main complications that may present, which in this case are </a:t>
            </a:r>
            <a:r>
              <a:rPr lang="en-US" dirty="0" err="1" smtClean="0"/>
              <a:t>chronc</a:t>
            </a:r>
            <a:r>
              <a:rPr lang="en-US" dirty="0" smtClean="0"/>
              <a:t> nephritis and acute or chronic renal failure.</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b="1" u="sng" dirty="0" err="1" smtClean="0"/>
              <a:t>Nephrotic</a:t>
            </a:r>
            <a:r>
              <a:rPr lang="en-US" b="1" u="sng" dirty="0" smtClean="0"/>
              <a:t> syndrome</a:t>
            </a:r>
            <a:endParaRPr lang="en-US" dirty="0" smtClean="0"/>
          </a:p>
          <a:p>
            <a:r>
              <a:rPr lang="en-US" dirty="0" smtClean="0"/>
              <a:t>Clinical entity characterized by massive </a:t>
            </a:r>
            <a:r>
              <a:rPr lang="en-US" dirty="0" err="1" smtClean="0"/>
              <a:t>proteinuria</a:t>
            </a:r>
            <a:r>
              <a:rPr lang="en-US" dirty="0" smtClean="0"/>
              <a:t> and </a:t>
            </a:r>
            <a:r>
              <a:rPr lang="en-US" dirty="0" err="1" smtClean="0"/>
              <a:t>hypoalbuminemia</a:t>
            </a:r>
            <a:r>
              <a:rPr lang="en-US" dirty="0" smtClean="0"/>
              <a:t> leading to edema and </a:t>
            </a:r>
            <a:r>
              <a:rPr lang="en-US" dirty="0" err="1" smtClean="0"/>
              <a:t>hyperlipedemia</a:t>
            </a:r>
            <a:r>
              <a:rPr lang="en-US" dirty="0" smtClean="0"/>
              <a:t> </a:t>
            </a:r>
          </a:p>
          <a:p>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b="1" dirty="0" smtClean="0"/>
              <a:t>Types:</a:t>
            </a:r>
            <a:endParaRPr lang="en-US" dirty="0" smtClean="0"/>
          </a:p>
          <a:p>
            <a:pPr lvl="0"/>
            <a:r>
              <a:rPr lang="en-US" dirty="0" smtClean="0"/>
              <a:t>Idiopathic (primary) – due to </a:t>
            </a:r>
            <a:r>
              <a:rPr lang="en-US" dirty="0" err="1" smtClean="0"/>
              <a:t>glomerular</a:t>
            </a:r>
            <a:r>
              <a:rPr lang="en-US" dirty="0" smtClean="0"/>
              <a:t> disease of kidney. The most common type.</a:t>
            </a:r>
          </a:p>
          <a:p>
            <a:pPr lvl="0"/>
            <a:r>
              <a:rPr lang="en-US" dirty="0" smtClean="0"/>
              <a:t> Secondary – renal malfunctioning due to systematic disease, drugs or toxins e.g. hepatitis, systemic lupus erythematosis, lead poisoning, child cancer therapies – put stress on the renal system.</a:t>
            </a:r>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Etiology :  </a:t>
            </a:r>
            <a:r>
              <a:rPr lang="en-US" dirty="0" smtClean="0"/>
              <a:t>More common in males than females </a:t>
            </a:r>
            <a:r>
              <a:rPr lang="en-US" dirty="0" err="1" smtClean="0"/>
              <a:t>ie</a:t>
            </a:r>
            <a:r>
              <a:rPr lang="en-US" dirty="0" smtClean="0"/>
              <a:t> 2:1.It commonly affects those aged between 2-6yrs.Idiopathic type  is thought to be immune response while the other is caused by infections, drugs and toxins as discussed above.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868362"/>
          </a:xfrm>
        </p:spPr>
        <p:txBody>
          <a:bodyPr>
            <a:normAutofit/>
          </a:bodyPr>
          <a:lstStyle/>
          <a:p>
            <a:r>
              <a:rPr lang="en-US" sz="2400" b="1" dirty="0" smtClean="0">
                <a:solidFill>
                  <a:srgbClr val="FF0000"/>
                </a:solidFill>
              </a:rPr>
              <a:t>OESOPHANGEAL ATRESIA AND TRACHEO-OESOPHAGEAL FISTULA</a:t>
            </a:r>
            <a:endParaRPr lang="en-US" sz="2400"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err="1" smtClean="0"/>
              <a:t>Oesophangeal</a:t>
            </a:r>
            <a:r>
              <a:rPr lang="en-US" dirty="0" smtClean="0"/>
              <a:t> </a:t>
            </a:r>
            <a:r>
              <a:rPr lang="en-US" dirty="0" err="1" smtClean="0"/>
              <a:t>atresia</a:t>
            </a:r>
            <a:r>
              <a:rPr lang="en-US" dirty="0" smtClean="0"/>
              <a:t> </a:t>
            </a:r>
            <a:r>
              <a:rPr lang="en-US" dirty="0" err="1" smtClean="0"/>
              <a:t>ia</a:t>
            </a:r>
            <a:r>
              <a:rPr lang="en-US" dirty="0" smtClean="0"/>
              <a:t> a rare birth defect that affects a baby’s oesophagus (the tube through which food passes from the mouth to the stomach).</a:t>
            </a:r>
          </a:p>
          <a:p>
            <a:r>
              <a:rPr lang="en-US" dirty="0" smtClean="0"/>
              <a:t>The upper part of the oesophagus doesn’t connect with the lower oesophagus and the stomach. It usually ends in a pouch, which means food cannot reach the </a:t>
            </a:r>
            <a:r>
              <a:rPr lang="en-US" dirty="0" err="1" smtClean="0"/>
              <a:t>stomach.it</a:t>
            </a:r>
            <a:r>
              <a:rPr lang="en-US" dirty="0" smtClean="0"/>
              <a:t> often occurs along with another birth defect called a </a:t>
            </a:r>
            <a:r>
              <a:rPr lang="en-US" dirty="0" err="1" smtClean="0"/>
              <a:t>tracheo-oesophageal</a:t>
            </a:r>
            <a:r>
              <a:rPr lang="en-US" dirty="0" smtClean="0"/>
              <a:t> fistula, which is a connection between the lower part of the oesophagus and windpipe (trachea).</a:t>
            </a:r>
          </a:p>
          <a:p>
            <a:r>
              <a:rPr lang="en-US" dirty="0" smtClean="0"/>
              <a:t>This causes air to pass from the windpipe to the oesophagus and stomach, and stomach acid to pass to the lungs.</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err="1" smtClean="0"/>
              <a:t>Pathophysiology</a:t>
            </a:r>
            <a:r>
              <a:rPr lang="en-US" b="1" dirty="0" smtClean="0"/>
              <a:t>:</a:t>
            </a:r>
            <a:r>
              <a:rPr lang="en-US" dirty="0" smtClean="0"/>
              <a:t> The</a:t>
            </a:r>
            <a:r>
              <a:rPr lang="en-US" b="1" dirty="0" smtClean="0"/>
              <a:t> </a:t>
            </a:r>
            <a:r>
              <a:rPr lang="en-US" dirty="0" smtClean="0"/>
              <a:t>inflammation process from immune response or disease makes glomeruli to become permeable to proteins (</a:t>
            </a:r>
            <a:r>
              <a:rPr lang="en-US" dirty="0" err="1" smtClean="0"/>
              <a:t>protenuria</a:t>
            </a:r>
            <a:r>
              <a:rPr lang="en-US" dirty="0" smtClean="0"/>
              <a:t>).Fluid shift from intravascular to intestinal space which subsequently leads to </a:t>
            </a:r>
            <a:r>
              <a:rPr lang="en-US" dirty="0" err="1" smtClean="0"/>
              <a:t>odema</a:t>
            </a:r>
            <a:r>
              <a:rPr lang="en-US" dirty="0" smtClean="0"/>
              <a:t>/ </a:t>
            </a:r>
            <a:r>
              <a:rPr lang="en-US" dirty="0" err="1" smtClean="0"/>
              <a:t>ascites</a:t>
            </a:r>
            <a:r>
              <a:rPr lang="en-US" dirty="0" smtClean="0"/>
              <a:t>, </a:t>
            </a:r>
            <a:r>
              <a:rPr lang="en-US" dirty="0" err="1" smtClean="0"/>
              <a:t>hypovalemia</a:t>
            </a:r>
            <a:endParaRPr lang="en-US" dirty="0" smtClean="0"/>
          </a:p>
          <a:p>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Clinical manifestations: </a:t>
            </a:r>
            <a:r>
              <a:rPr lang="en-US" dirty="0" smtClean="0"/>
              <a:t>Just as child with renal failure it will cause edema, anorexia, abdominal pain &amp; tenderness due to inflammation of kidney, abdominal swelling and fatigue.</a:t>
            </a:r>
          </a:p>
          <a:p>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Diagnostic evaluation: </a:t>
            </a:r>
            <a:r>
              <a:rPr lang="en-US" dirty="0" smtClean="0"/>
              <a:t>Dependent upon </a:t>
            </a:r>
            <a:r>
              <a:rPr lang="en-US" dirty="0" err="1" smtClean="0"/>
              <a:t>proteinuria</a:t>
            </a:r>
            <a:r>
              <a:rPr lang="en-US" dirty="0" smtClean="0"/>
              <a:t>. Urinalysis shows protein, red blood cells, serum albumin, serum cholesterol, triglycerides, </a:t>
            </a:r>
            <a:r>
              <a:rPr lang="en-US" dirty="0" err="1" smtClean="0"/>
              <a:t>creatinine</a:t>
            </a:r>
            <a:r>
              <a:rPr lang="en-US" dirty="0" smtClean="0"/>
              <a:t>, </a:t>
            </a:r>
            <a:r>
              <a:rPr lang="en-US" dirty="0" err="1" smtClean="0"/>
              <a:t>hematocit</a:t>
            </a:r>
            <a:r>
              <a:rPr lang="en-US" dirty="0" smtClean="0"/>
              <a:t>, platelet count.</a:t>
            </a:r>
          </a:p>
          <a:p>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Therapeutic management.</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buNone/>
            </a:pPr>
            <a:r>
              <a:rPr lang="en-US" b="1" dirty="0" smtClean="0"/>
              <a:t>    </a:t>
            </a:r>
            <a:r>
              <a:rPr lang="en-US" dirty="0" smtClean="0"/>
              <a:t>The aim of management to reduce protein, </a:t>
            </a:r>
            <a:r>
              <a:rPr lang="en-US" dirty="0" err="1" smtClean="0"/>
              <a:t>oedema</a:t>
            </a:r>
            <a:r>
              <a:rPr lang="en-US" dirty="0" smtClean="0"/>
              <a:t> and prevent infection.</a:t>
            </a:r>
          </a:p>
          <a:p>
            <a:r>
              <a:rPr lang="en-US" dirty="0" smtClean="0"/>
              <a:t>The mainstay of treatment is corticosteroids e.g. </a:t>
            </a:r>
            <a:r>
              <a:rPr lang="en-US" dirty="0" err="1" smtClean="0"/>
              <a:t>prednisolone</a:t>
            </a:r>
            <a:r>
              <a:rPr lang="en-US" dirty="0" smtClean="0"/>
              <a:t> which decrease inflammation and loss of proteins hence restoring </a:t>
            </a:r>
            <a:r>
              <a:rPr lang="en-US" dirty="0" err="1" smtClean="0"/>
              <a:t>oncotic</a:t>
            </a:r>
            <a:r>
              <a:rPr lang="en-US" dirty="0" smtClean="0"/>
              <a:t> pressure and promoting </a:t>
            </a:r>
            <a:r>
              <a:rPr lang="en-US" dirty="0" err="1" smtClean="0"/>
              <a:t>diuresis</a:t>
            </a:r>
            <a:r>
              <a:rPr lang="en-US" dirty="0" smtClean="0"/>
              <a:t> .The period of treatment is usually 4-8wks.</a:t>
            </a:r>
          </a:p>
          <a:p>
            <a:r>
              <a:rPr lang="en-US" dirty="0" smtClean="0"/>
              <a:t> Relapse is a possibility. </a:t>
            </a:r>
            <a:r>
              <a:rPr lang="en-US" dirty="0" err="1" smtClean="0"/>
              <a:t>Immunosuppresants</a:t>
            </a:r>
            <a:r>
              <a:rPr lang="en-US" dirty="0" smtClean="0"/>
              <a:t> e.g. </a:t>
            </a:r>
            <a:r>
              <a:rPr lang="en-US" dirty="0" err="1" smtClean="0"/>
              <a:t>cyclophosphanide</a:t>
            </a:r>
            <a:r>
              <a:rPr lang="en-US" dirty="0" smtClean="0"/>
              <a:t>, </a:t>
            </a:r>
            <a:r>
              <a:rPr lang="en-US" dirty="0" err="1" smtClean="0"/>
              <a:t>chlorambucil</a:t>
            </a:r>
            <a:r>
              <a:rPr lang="en-US" dirty="0" smtClean="0"/>
              <a:t> and cyclosporine are used.  A weekly WBC is also necessary if a patient is on </a:t>
            </a:r>
            <a:r>
              <a:rPr lang="en-US" dirty="0" err="1" smtClean="0"/>
              <a:t>immunosuppresants</a:t>
            </a:r>
            <a:r>
              <a:rPr lang="en-US" dirty="0" smtClean="0"/>
              <a:t>.</a:t>
            </a:r>
          </a:p>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Antibiotic may be required incase infection due to excessive use of steroids.</a:t>
            </a:r>
          </a:p>
          <a:p>
            <a:r>
              <a:rPr lang="en-US" dirty="0" smtClean="0"/>
              <a:t>Diuretics  like frusemide can be used but because they can cause a  decrease in  Na</a:t>
            </a:r>
            <a:r>
              <a:rPr lang="en-US" baseline="30000" dirty="0" smtClean="0"/>
              <a:t>+</a:t>
            </a:r>
            <a:r>
              <a:rPr lang="en-US" dirty="0" smtClean="0"/>
              <a:t>  K+ &amp;  hypovolemia monitoring electrolytes closely is important. Or potassium sparing diuretic can be administered.</a:t>
            </a:r>
          </a:p>
          <a:p>
            <a:r>
              <a:rPr lang="en-US" dirty="0" smtClean="0"/>
              <a:t> Decrease salt intake because of edema &amp; increased blood pressure.</a:t>
            </a:r>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Nursing considerations: </a:t>
            </a:r>
            <a:r>
              <a:rPr lang="en-US" dirty="0" smtClean="0"/>
              <a:t> Maintain fluid &amp;electrolytes, administer medication and prevent infection and skin breakdown.</a:t>
            </a:r>
          </a:p>
          <a:p>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RENAL FAILURE.</a:t>
            </a:r>
            <a:endParaRPr lang="en-US" dirty="0"/>
          </a:p>
        </p:txBody>
      </p:sp>
      <p:sp>
        <p:nvSpPr>
          <p:cNvPr id="3" name="Content Placeholder 2"/>
          <p:cNvSpPr>
            <a:spLocks noGrp="1"/>
          </p:cNvSpPr>
          <p:nvPr>
            <p:ph idx="1"/>
          </p:nvPr>
        </p:nvSpPr>
        <p:spPr/>
        <p:txBody>
          <a:bodyPr/>
          <a:lstStyle/>
          <a:p>
            <a:r>
              <a:rPr lang="en-US" b="1" dirty="0" smtClean="0"/>
              <a:t>Acute Renal failure </a:t>
            </a:r>
            <a:r>
              <a:rPr lang="en-US" dirty="0" smtClean="0"/>
              <a:t>(ARF):</a:t>
            </a:r>
            <a:r>
              <a:rPr lang="en-US" b="1" dirty="0" smtClean="0"/>
              <a:t> </a:t>
            </a:r>
            <a:r>
              <a:rPr lang="en-US" dirty="0" smtClean="0"/>
              <a:t>Sudden onsets of impaired renal function. Most children with ARF regain function. ARF classified according to part o renal system affected, thus we have;</a:t>
            </a:r>
          </a:p>
          <a:p>
            <a:r>
              <a:rPr lang="en-US" dirty="0" smtClean="0"/>
              <a:t> pre -renal, </a:t>
            </a:r>
          </a:p>
          <a:p>
            <a:r>
              <a:rPr lang="en-US" dirty="0" smtClean="0"/>
              <a:t>intra- renal and </a:t>
            </a:r>
          </a:p>
          <a:p>
            <a:r>
              <a:rPr lang="en-US" dirty="0" smtClean="0"/>
              <a:t>post- renal failure.</a:t>
            </a:r>
            <a:r>
              <a:rPr lang="en-US" b="1" dirty="0" smtClean="0"/>
              <a:t>    </a:t>
            </a:r>
            <a:endParaRPr lang="en-US" dirty="0" smtClean="0"/>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Etiology /incidence:  </a:t>
            </a:r>
            <a:r>
              <a:rPr lang="en-US" dirty="0" smtClean="0"/>
              <a:t>ARF is uncommon but can be life threatening.</a:t>
            </a:r>
            <a:endParaRPr lang="en-US" b="1" dirty="0" smtClean="0"/>
          </a:p>
          <a:p>
            <a:r>
              <a:rPr lang="en-US" b="1" dirty="0" smtClean="0"/>
              <a:t>Pre- renal</a:t>
            </a:r>
            <a:r>
              <a:rPr lang="en-US" dirty="0" smtClean="0"/>
              <a:t> – sudden decrease in renal blood flow or perfusion to kidney. Common cause include; DH</a:t>
            </a:r>
            <a:r>
              <a:rPr lang="en-US" baseline="-25000" dirty="0" smtClean="0"/>
              <a:t>2</a:t>
            </a:r>
            <a:r>
              <a:rPr lang="en-US" dirty="0" smtClean="0"/>
              <a:t>O, </a:t>
            </a:r>
            <a:r>
              <a:rPr lang="en-US" dirty="0" err="1" smtClean="0"/>
              <a:t>hypovolemia,shock</a:t>
            </a:r>
            <a:r>
              <a:rPr lang="en-US" dirty="0" smtClean="0"/>
              <a:t>, sepsis, renal artery obstruction .</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914400"/>
            <a:ext cx="8229600" cy="5562600"/>
          </a:xfrm>
        </p:spPr>
        <p:txBody>
          <a:bodyPr>
            <a:normAutofit fontScale="92500" lnSpcReduction="20000"/>
          </a:bodyPr>
          <a:lstStyle/>
          <a:p>
            <a:pPr>
              <a:buNone/>
            </a:pPr>
            <a:r>
              <a:rPr lang="en-US" dirty="0" smtClean="0"/>
              <a:t>Intra-renal.</a:t>
            </a:r>
          </a:p>
          <a:p>
            <a:pPr>
              <a:buNone/>
            </a:pPr>
            <a:r>
              <a:rPr lang="en-US" b="1" dirty="0" smtClean="0"/>
              <a:t>Intra renal </a:t>
            </a:r>
            <a:r>
              <a:rPr lang="en-US" dirty="0" smtClean="0"/>
              <a:t>is due to damage of kidney tissues .  That is damage  to the glomeruli or the kidney tubules. Acute tubular necrosis (ATN) is the most common type of intrinsic ARF. </a:t>
            </a:r>
          </a:p>
          <a:p>
            <a:r>
              <a:rPr lang="en-US" dirty="0" smtClean="0"/>
              <a:t>Characteristics of ATN are </a:t>
            </a:r>
            <a:r>
              <a:rPr lang="en-US" dirty="0" err="1" smtClean="0"/>
              <a:t>intratubular</a:t>
            </a:r>
            <a:r>
              <a:rPr lang="en-US" dirty="0" smtClean="0"/>
              <a:t> obstruction, tubular back leak (abnormal </a:t>
            </a:r>
            <a:r>
              <a:rPr lang="en-US" dirty="0" err="1" smtClean="0"/>
              <a:t>reabsorption</a:t>
            </a:r>
            <a:r>
              <a:rPr lang="en-US" dirty="0" smtClean="0"/>
              <a:t> of filtrate and decrease urine flow through the tubule.), vasoconstriction, and changes in the </a:t>
            </a:r>
            <a:r>
              <a:rPr lang="en-US" dirty="0" err="1" smtClean="0"/>
              <a:t>glomerular</a:t>
            </a:r>
            <a:r>
              <a:rPr lang="en-US" dirty="0" smtClean="0"/>
              <a:t> </a:t>
            </a:r>
            <a:r>
              <a:rPr lang="en-US" dirty="0" err="1" smtClean="0"/>
              <a:t>permiability</a:t>
            </a:r>
            <a:r>
              <a:rPr lang="en-US" dirty="0" smtClean="0"/>
              <a:t>. </a:t>
            </a:r>
          </a:p>
          <a:p>
            <a:r>
              <a:rPr lang="en-US" dirty="0" smtClean="0"/>
              <a:t>These processes result in decrease of GRF, progressive </a:t>
            </a:r>
            <a:r>
              <a:rPr lang="en-US" dirty="0" err="1" smtClean="0"/>
              <a:t>azotemia</a:t>
            </a:r>
            <a:r>
              <a:rPr lang="en-US" dirty="0" smtClean="0"/>
              <a:t>  and fluid and electrolyte imbalance.  </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r>
              <a:rPr lang="en-US" b="1" dirty="0" smtClean="0"/>
              <a:t>post renal,</a:t>
            </a:r>
            <a:r>
              <a:rPr lang="en-US" dirty="0" smtClean="0"/>
              <a:t> it’s due to obstruction of urine at some point between kidney &amp; urinary </a:t>
            </a:r>
            <a:r>
              <a:rPr lang="en-US" dirty="0" err="1" smtClean="0"/>
              <a:t>meatus</a:t>
            </a:r>
            <a:r>
              <a:rPr lang="en-US" dirty="0" smtClean="0"/>
              <a:t>.  </a:t>
            </a:r>
          </a:p>
          <a:p>
            <a:r>
              <a:rPr lang="en-US" dirty="0" smtClean="0"/>
              <a:t>It’s on outflow obstruction that cause “back-up” of urine and put pressure on endothelial lining &amp; ultimately diminishing renal function.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a:stretch>
            <a:fillRect/>
          </a:stretch>
        </p:blipFill>
        <p:spPr bwMode="auto">
          <a:xfrm>
            <a:off x="152400" y="152399"/>
            <a:ext cx="4800600" cy="56147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PRE-RENAL FAILURE</a:t>
            </a:r>
            <a:endParaRPr lang="en-US" dirty="0"/>
          </a:p>
        </p:txBody>
      </p:sp>
      <p:sp>
        <p:nvSpPr>
          <p:cNvPr id="3" name="Content Placeholder 2"/>
          <p:cNvSpPr>
            <a:spLocks noGrp="1"/>
          </p:cNvSpPr>
          <p:nvPr>
            <p:ph idx="1"/>
          </p:nvPr>
        </p:nvSpPr>
        <p:spPr/>
        <p:txBody>
          <a:bodyPr>
            <a:normAutofit lnSpcReduction="10000"/>
          </a:bodyPr>
          <a:lstStyle/>
          <a:p>
            <a:r>
              <a:rPr lang="en-US" dirty="0" smtClean="0"/>
              <a:t>Volume depletion resulting from; hemorrhage, renal losses(diuretics, osmotic </a:t>
            </a:r>
            <a:r>
              <a:rPr lang="en-US" dirty="0" err="1" smtClean="0"/>
              <a:t>diuresis</a:t>
            </a:r>
            <a:r>
              <a:rPr lang="en-US" dirty="0" smtClean="0"/>
              <a:t>), gastrointestinal losses (</a:t>
            </a:r>
            <a:r>
              <a:rPr lang="en-US" dirty="0" err="1" smtClean="0"/>
              <a:t>vommiting</a:t>
            </a:r>
            <a:r>
              <a:rPr lang="en-US" dirty="0" smtClean="0"/>
              <a:t> , </a:t>
            </a:r>
            <a:r>
              <a:rPr lang="en-US" dirty="0" err="1" smtClean="0"/>
              <a:t>diarrohoea</a:t>
            </a:r>
            <a:r>
              <a:rPr lang="en-US" dirty="0" smtClean="0"/>
              <a:t>) , </a:t>
            </a:r>
          </a:p>
          <a:p>
            <a:r>
              <a:rPr lang="en-US" dirty="0" smtClean="0"/>
              <a:t>Impaired cardiac efficiency resulting from; myocardial </a:t>
            </a:r>
            <a:r>
              <a:rPr lang="en-US" dirty="0" err="1" smtClean="0"/>
              <a:t>infaction</a:t>
            </a:r>
            <a:r>
              <a:rPr lang="en-US" dirty="0" smtClean="0"/>
              <a:t>, heart failure, </a:t>
            </a:r>
            <a:r>
              <a:rPr lang="en-US" dirty="0" err="1" smtClean="0"/>
              <a:t>dysrhythmias</a:t>
            </a:r>
            <a:r>
              <a:rPr lang="en-US" dirty="0" smtClean="0"/>
              <a:t>, </a:t>
            </a:r>
            <a:r>
              <a:rPr lang="en-US" dirty="0" err="1" smtClean="0"/>
              <a:t>cardiogenic</a:t>
            </a:r>
            <a:r>
              <a:rPr lang="en-US" dirty="0" smtClean="0"/>
              <a:t> shock.</a:t>
            </a:r>
          </a:p>
          <a:p>
            <a:r>
              <a:rPr lang="en-US" dirty="0" err="1" smtClean="0"/>
              <a:t>Vasodilation</a:t>
            </a:r>
            <a:r>
              <a:rPr lang="en-US" dirty="0" smtClean="0"/>
              <a:t> resulting from, sepsis, anaphylaxis, antihypertensive medications.</a:t>
            </a:r>
          </a:p>
          <a:p>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Intrarenal failure</a:t>
            </a:r>
            <a:endParaRPr lang="en-US" dirty="0"/>
          </a:p>
        </p:txBody>
      </p:sp>
      <p:sp>
        <p:nvSpPr>
          <p:cNvPr id="3" name="Content Placeholder 2"/>
          <p:cNvSpPr>
            <a:spLocks noGrp="1"/>
          </p:cNvSpPr>
          <p:nvPr>
            <p:ph idx="1"/>
          </p:nvPr>
        </p:nvSpPr>
        <p:spPr/>
        <p:txBody>
          <a:bodyPr/>
          <a:lstStyle/>
          <a:p>
            <a:r>
              <a:rPr lang="en-US" dirty="0" err="1" smtClean="0"/>
              <a:t>Myoglobinuria</a:t>
            </a:r>
            <a:r>
              <a:rPr lang="en-US" dirty="0" smtClean="0"/>
              <a:t> (trauma, crush injuries, burns).</a:t>
            </a:r>
          </a:p>
          <a:p>
            <a:r>
              <a:rPr lang="en-US" dirty="0" err="1" smtClean="0"/>
              <a:t>Nephrotoxic</a:t>
            </a:r>
            <a:r>
              <a:rPr lang="en-US" dirty="0" smtClean="0"/>
              <a:t> agents such as </a:t>
            </a:r>
            <a:r>
              <a:rPr lang="en-US" dirty="0" err="1" smtClean="0"/>
              <a:t>aminogycoside</a:t>
            </a:r>
            <a:r>
              <a:rPr lang="en-US" dirty="0" smtClean="0"/>
              <a:t> antibiotics such as (</a:t>
            </a:r>
            <a:r>
              <a:rPr lang="en-US" dirty="0" err="1" smtClean="0"/>
              <a:t>gentamicin</a:t>
            </a:r>
            <a:r>
              <a:rPr lang="en-US" dirty="0" smtClean="0"/>
              <a:t>, </a:t>
            </a:r>
            <a:r>
              <a:rPr lang="en-US" dirty="0" err="1" smtClean="0"/>
              <a:t>tobramycin</a:t>
            </a:r>
            <a:r>
              <a:rPr lang="en-US" dirty="0" smtClean="0"/>
              <a:t>).</a:t>
            </a:r>
          </a:p>
          <a:p>
            <a:r>
              <a:rPr lang="en-US" dirty="0" smtClean="0"/>
              <a:t>Infectious processes like acute </a:t>
            </a:r>
            <a:r>
              <a:rPr lang="en-US" dirty="0" err="1" smtClean="0"/>
              <a:t>pyelonephritis</a:t>
            </a:r>
            <a:r>
              <a:rPr lang="en-US" dirty="0" smtClean="0"/>
              <a:t> and acute </a:t>
            </a:r>
            <a:r>
              <a:rPr lang="en-US" dirty="0" err="1" smtClean="0"/>
              <a:t>glomerulonephritis</a:t>
            </a:r>
            <a:r>
              <a:rPr lang="en-US" dirty="0" smtClean="0"/>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Post-renal failure.</a:t>
            </a:r>
            <a:endParaRPr lang="en-US" dirty="0"/>
          </a:p>
        </p:txBody>
      </p:sp>
      <p:sp>
        <p:nvSpPr>
          <p:cNvPr id="3" name="Content Placeholder 2"/>
          <p:cNvSpPr>
            <a:spLocks noGrp="1"/>
          </p:cNvSpPr>
          <p:nvPr>
            <p:ph idx="1"/>
          </p:nvPr>
        </p:nvSpPr>
        <p:spPr/>
        <p:txBody>
          <a:bodyPr/>
          <a:lstStyle/>
          <a:p>
            <a:r>
              <a:rPr lang="en-US" dirty="0" smtClean="0"/>
              <a:t>Urinary tract obstruction, calculi(kidney stones), benign prostatic hyperplasia, strictures, blood clots.</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Clinical manifestations:</a:t>
            </a:r>
            <a:r>
              <a:rPr lang="en-US" dirty="0" smtClean="0"/>
              <a:t> electro &amp; fluid imbalance, metabolic acidosis, dehydration, Pallor, lethargic, anorexia, vomiting and seizures.</a:t>
            </a:r>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Diagnostic evaluation</a:t>
            </a:r>
            <a:r>
              <a:rPr lang="en-US" dirty="0" smtClean="0"/>
              <a:t>: Through history, laboratory</a:t>
            </a:r>
            <a:r>
              <a:rPr lang="en-US" b="1" dirty="0" smtClean="0"/>
              <a:t> </a:t>
            </a:r>
            <a:r>
              <a:rPr lang="en-US" dirty="0" smtClean="0"/>
              <a:t>evaluation and physical examination.</a:t>
            </a:r>
          </a:p>
          <a:p>
            <a:r>
              <a:rPr lang="en-US" dirty="0" smtClean="0"/>
              <a:t>Urine output varies from scanty to a normal volume, </a:t>
            </a:r>
            <a:r>
              <a:rPr lang="en-US" dirty="0" err="1" smtClean="0"/>
              <a:t>hematuria</a:t>
            </a:r>
            <a:r>
              <a:rPr lang="en-US" dirty="0" smtClean="0"/>
              <a:t> may be present and the urine has a low </a:t>
            </a:r>
            <a:r>
              <a:rPr lang="en-US" dirty="0" err="1" smtClean="0"/>
              <a:t>specfic</a:t>
            </a:r>
            <a:r>
              <a:rPr lang="en-US" dirty="0" smtClean="0"/>
              <a:t> gravity (compared to with the normal value of 1.010 to 1.025). – one of the earliest manifestations of </a:t>
            </a:r>
            <a:r>
              <a:rPr lang="en-US" dirty="0" err="1" smtClean="0"/>
              <a:t>of</a:t>
            </a:r>
            <a:r>
              <a:rPr lang="en-US" dirty="0" smtClean="0"/>
              <a:t> tubular damage is the </a:t>
            </a:r>
            <a:r>
              <a:rPr lang="en-US" dirty="0" err="1" smtClean="0"/>
              <a:t>ina</a:t>
            </a:r>
            <a:r>
              <a:rPr lang="en-US" dirty="0" smtClean="0"/>
              <a:t> </a:t>
            </a:r>
            <a:r>
              <a:rPr lang="en-US" dirty="0" err="1" smtClean="0"/>
              <a:t>bility</a:t>
            </a:r>
            <a:r>
              <a:rPr lang="en-US" dirty="0" smtClean="0"/>
              <a:t> to </a:t>
            </a:r>
            <a:r>
              <a:rPr lang="en-US" dirty="0" err="1" smtClean="0"/>
              <a:t>concentarte</a:t>
            </a:r>
            <a:r>
              <a:rPr lang="en-US" dirty="0" smtClean="0"/>
              <a:t> urine.</a:t>
            </a:r>
          </a:p>
          <a:p>
            <a:r>
              <a:rPr lang="en-US" dirty="0" smtClean="0"/>
              <a:t>Patients with pre-renal  </a:t>
            </a:r>
            <a:r>
              <a:rPr lang="en-US" dirty="0" err="1" smtClean="0"/>
              <a:t>zotemia</a:t>
            </a:r>
            <a:r>
              <a:rPr lang="en-US" dirty="0" smtClean="0"/>
              <a:t> have decreased amount of sodium in the urine (less than 20 </a:t>
            </a:r>
            <a:r>
              <a:rPr lang="en-US" dirty="0" err="1" smtClean="0"/>
              <a:t>mEq</a:t>
            </a:r>
            <a:r>
              <a:rPr lang="en-US" dirty="0" smtClean="0"/>
              <a:t>/L.)</a:t>
            </a:r>
          </a:p>
          <a:p>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Patients with </a:t>
            </a:r>
            <a:r>
              <a:rPr lang="en-US" dirty="0" err="1" smtClean="0"/>
              <a:t>intarenal</a:t>
            </a:r>
            <a:r>
              <a:rPr lang="en-US" dirty="0" smtClean="0"/>
              <a:t> </a:t>
            </a:r>
            <a:r>
              <a:rPr lang="en-US" dirty="0" err="1" smtClean="0"/>
              <a:t>azotemia</a:t>
            </a:r>
            <a:r>
              <a:rPr lang="en-US" dirty="0" smtClean="0"/>
              <a:t> usually have urinary sodium levels greater than 40 </a:t>
            </a:r>
            <a:r>
              <a:rPr lang="en-US" dirty="0" err="1" smtClean="0"/>
              <a:t>mEq</a:t>
            </a:r>
            <a:r>
              <a:rPr lang="en-US" dirty="0" smtClean="0"/>
              <a:t>/l with urinary casts and other cellular debris.</a:t>
            </a:r>
          </a:p>
          <a:p>
            <a:r>
              <a:rPr lang="en-US" dirty="0" smtClean="0"/>
              <a:t>The BUN level increases steadily at a rate dependent on the degree of catabolism (breakdown of protein), renal perfusion, and protein intake.</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With decline in the GFR, </a:t>
            </a:r>
            <a:r>
              <a:rPr lang="en-US" dirty="0" err="1" smtClean="0"/>
              <a:t>oliguria</a:t>
            </a:r>
            <a:r>
              <a:rPr lang="en-US" dirty="0" smtClean="0"/>
              <a:t> and </a:t>
            </a:r>
            <a:r>
              <a:rPr lang="en-US" dirty="0" err="1" smtClean="0"/>
              <a:t>anuria</a:t>
            </a:r>
            <a:r>
              <a:rPr lang="en-US" dirty="0" smtClean="0"/>
              <a:t>, patients are at high risk for </a:t>
            </a:r>
            <a:r>
              <a:rPr lang="en-US" dirty="0" err="1" smtClean="0"/>
              <a:t>hyperkalemia</a:t>
            </a:r>
            <a:r>
              <a:rPr lang="en-US" dirty="0" smtClean="0"/>
              <a:t>. Protein catabolism results in the </a:t>
            </a:r>
            <a:r>
              <a:rPr lang="en-US" dirty="0" err="1" smtClean="0"/>
              <a:t>realease</a:t>
            </a:r>
            <a:r>
              <a:rPr lang="en-US" dirty="0" smtClean="0"/>
              <a:t> of cellular potassium into the body fluids, causing severe </a:t>
            </a:r>
            <a:r>
              <a:rPr lang="en-US" dirty="0" err="1" smtClean="0"/>
              <a:t>hyperkalema</a:t>
            </a:r>
            <a:r>
              <a:rPr lang="en-US" dirty="0" smtClean="0"/>
              <a:t>. </a:t>
            </a:r>
            <a:r>
              <a:rPr lang="en-US" dirty="0" err="1" smtClean="0"/>
              <a:t>Hyperkalemia</a:t>
            </a:r>
            <a:r>
              <a:rPr lang="en-US" dirty="0" smtClean="0"/>
              <a:t> can result to </a:t>
            </a:r>
            <a:r>
              <a:rPr lang="en-US" dirty="0" err="1" smtClean="0"/>
              <a:t>dysrhythmias</a:t>
            </a:r>
            <a:r>
              <a:rPr lang="en-US" dirty="0" smtClean="0"/>
              <a:t>, such as ventricular tachycardia and cardiac arrest.</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acute renal failure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Provide adequate </a:t>
            </a:r>
            <a:r>
              <a:rPr lang="en-US" dirty="0" err="1" smtClean="0"/>
              <a:t>hydraton</a:t>
            </a:r>
            <a:r>
              <a:rPr lang="en-US" dirty="0" smtClean="0"/>
              <a:t> to patients at risk </a:t>
            </a:r>
            <a:r>
              <a:rPr lang="en-US" dirty="0" err="1" smtClean="0"/>
              <a:t>gor</a:t>
            </a:r>
            <a:r>
              <a:rPr lang="en-US" dirty="0" smtClean="0"/>
              <a:t> dehydration.</a:t>
            </a:r>
          </a:p>
          <a:p>
            <a:r>
              <a:rPr lang="en-US" dirty="0" smtClean="0"/>
              <a:t>Prevent and treat shock promptly with blood and fluid replacement.</a:t>
            </a:r>
          </a:p>
          <a:p>
            <a:r>
              <a:rPr lang="en-US" dirty="0" smtClean="0"/>
              <a:t>Monitor central venous arterial pressures and hourly urine output in critically ill patients.</a:t>
            </a:r>
          </a:p>
          <a:p>
            <a:r>
              <a:rPr lang="en-US" dirty="0" smtClean="0"/>
              <a:t>Treat hypotension promptly.</a:t>
            </a:r>
          </a:p>
          <a:p>
            <a:r>
              <a:rPr lang="en-US" dirty="0" smtClean="0"/>
              <a:t>Prevent and treat infections promptly infections can cause renal failure.</a:t>
            </a:r>
          </a:p>
          <a:p>
            <a:pPr>
              <a:buNone/>
            </a:pPr>
            <a:r>
              <a:rPr lang="en-US" dirty="0" smtClean="0"/>
              <a:t> </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Pay particular attention to wounds, burns and other precursors of sepsis</a:t>
            </a:r>
          </a:p>
          <a:p>
            <a:r>
              <a:rPr lang="en-US" dirty="0" smtClean="0"/>
              <a:t>To prevent infections from ascending in the urinary tract, give meticulous care to patients with indwelling catheters.</a:t>
            </a:r>
          </a:p>
          <a:p>
            <a:r>
              <a:rPr lang="en-US" dirty="0" smtClean="0"/>
              <a:t>To prevent toxic drug effects, closely monitor dosage, duration of use, and blood levels of all medications  </a:t>
            </a:r>
            <a:r>
              <a:rPr lang="en-US" dirty="0" err="1" smtClean="0"/>
              <a:t>metabolised</a:t>
            </a:r>
            <a:r>
              <a:rPr lang="en-US" dirty="0" smtClean="0"/>
              <a:t> or excreted by the </a:t>
            </a:r>
            <a:r>
              <a:rPr lang="en-US" dirty="0" err="1" smtClean="0"/>
              <a:t>kdneys</a:t>
            </a:r>
            <a:r>
              <a:rPr lang="en-US" dirty="0" smtClean="0"/>
              <a:t>.</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Therapeutic management: </a:t>
            </a:r>
            <a:r>
              <a:rPr lang="en-US" dirty="0" smtClean="0"/>
              <a:t>The aim is to restore renal perfusion and correct electrolyte and fluid imbalance .Management modalities include: fluid &amp; Na</a:t>
            </a:r>
            <a:r>
              <a:rPr lang="en-US" baseline="30000" dirty="0" smtClean="0"/>
              <a:t>+</a:t>
            </a:r>
            <a:r>
              <a:rPr lang="en-US" dirty="0" smtClean="0"/>
              <a:t> restriction if increased, dialysis if there is congestive heart failure or severe increase blood pressure. </a:t>
            </a:r>
          </a:p>
          <a:p>
            <a:r>
              <a:rPr lang="en-US" dirty="0" smtClean="0"/>
              <a:t>Metabolic acidosis and </a:t>
            </a:r>
            <a:r>
              <a:rPr lang="en-US" dirty="0" err="1" smtClean="0"/>
              <a:t>hyperkelemia</a:t>
            </a:r>
            <a:r>
              <a:rPr lang="en-US" dirty="0" smtClean="0"/>
              <a:t> need to be corrected.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0" y="-4419600"/>
            <a:ext cx="8915400" cy="1546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Nutritional therapy;</a:t>
            </a:r>
          </a:p>
          <a:p>
            <a:r>
              <a:rPr lang="en-US" dirty="0" smtClean="0"/>
              <a:t>ARF causes severe nutritional imbalances (because nausea and </a:t>
            </a:r>
            <a:r>
              <a:rPr lang="en-US" dirty="0" err="1" smtClean="0"/>
              <a:t>vommitting</a:t>
            </a:r>
            <a:r>
              <a:rPr lang="en-US" dirty="0" smtClean="0"/>
              <a:t> contribute to inadequate dietary intake)., impaired glucose use and protein synthesis, and increased tissue </a:t>
            </a:r>
            <a:r>
              <a:rPr lang="en-US" dirty="0" err="1" smtClean="0"/>
              <a:t>catabolsim</a:t>
            </a:r>
            <a:r>
              <a:rPr lang="en-US" dirty="0" smtClean="0"/>
              <a:t>.  </a:t>
            </a:r>
          </a:p>
          <a:p>
            <a:r>
              <a:rPr lang="en-US" dirty="0" smtClean="0"/>
              <a:t>The  patient is weighed daily and loses 0.2 to 0.5 kg daily if the nitrogen balance is </a:t>
            </a:r>
            <a:r>
              <a:rPr lang="en-US" dirty="0" err="1" smtClean="0"/>
              <a:t>begative</a:t>
            </a:r>
            <a:r>
              <a:rPr lang="en-US" dirty="0" smtClean="0"/>
              <a:t> (that is; caloric intake falls below caloric requirement.) if patient gains weight fluid retention should be suspected.</a:t>
            </a:r>
          </a:p>
          <a:p>
            <a:r>
              <a:rPr lang="en-US" dirty="0" smtClean="0"/>
              <a:t>use of high carbohydrate diet which will spare protein breakdown.</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Monitoring fluid and </a:t>
            </a:r>
            <a:r>
              <a:rPr lang="en-US" b="1" dirty="0" err="1" smtClean="0"/>
              <a:t>electroly</a:t>
            </a:r>
            <a:r>
              <a:rPr lang="en-US" b="1" dirty="0" smtClean="0"/>
              <a:t> </a:t>
            </a:r>
            <a:r>
              <a:rPr lang="en-US" b="1" dirty="0" err="1" smtClean="0"/>
              <a:t>te</a:t>
            </a:r>
            <a:r>
              <a:rPr lang="en-US" b="1" dirty="0" smtClean="0"/>
              <a:t> balance</a:t>
            </a:r>
            <a:r>
              <a:rPr lang="en-US" dirty="0" smtClean="0"/>
              <a:t>.- </a:t>
            </a:r>
            <a:r>
              <a:rPr lang="en-US" dirty="0" err="1" smtClean="0"/>
              <a:t>hyperkalemia</a:t>
            </a:r>
            <a:r>
              <a:rPr lang="en-US" dirty="0" smtClean="0"/>
              <a:t> is the most life threatening electrolyte </a:t>
            </a:r>
            <a:r>
              <a:rPr lang="en-US" dirty="0" err="1" smtClean="0"/>
              <a:t>imbalnce</a:t>
            </a:r>
            <a:r>
              <a:rPr lang="en-US" dirty="0" smtClean="0"/>
              <a:t> in renal failure. The </a:t>
            </a:r>
            <a:r>
              <a:rPr lang="en-US" dirty="0" err="1" smtClean="0"/>
              <a:t>nuurse</a:t>
            </a:r>
            <a:r>
              <a:rPr lang="en-US" dirty="0" smtClean="0"/>
              <a:t> should check for jugular vein </a:t>
            </a:r>
            <a:r>
              <a:rPr lang="en-US" dirty="0" err="1" smtClean="0"/>
              <a:t>distenstion,alterations</a:t>
            </a:r>
            <a:r>
              <a:rPr lang="en-US" dirty="0" smtClean="0"/>
              <a:t> in heart </a:t>
            </a:r>
            <a:r>
              <a:rPr lang="en-US" dirty="0" err="1" smtClean="0"/>
              <a:t>soundsand</a:t>
            </a:r>
            <a:r>
              <a:rPr lang="en-US" dirty="0" smtClean="0"/>
              <a:t> increased difficulty in breathing.</a:t>
            </a:r>
          </a:p>
          <a:p>
            <a:r>
              <a:rPr lang="en-US" b="1" dirty="0" smtClean="0"/>
              <a:t>Reducing ,metabolic rate </a:t>
            </a:r>
            <a:r>
              <a:rPr lang="en-US" dirty="0" smtClean="0"/>
              <a:t>by giving complete bed rest.</a:t>
            </a:r>
          </a:p>
          <a:p>
            <a:r>
              <a:rPr lang="en-US" b="1" dirty="0" smtClean="0"/>
              <a:t>Promoting pulmonary function- </a:t>
            </a:r>
            <a:r>
              <a:rPr lang="en-US" dirty="0" smtClean="0"/>
              <a:t>the patient is </a:t>
            </a:r>
            <a:r>
              <a:rPr lang="en-US" dirty="0" err="1" smtClean="0"/>
              <a:t>is</a:t>
            </a:r>
            <a:r>
              <a:rPr lang="en-US" dirty="0" smtClean="0"/>
              <a:t> assisted to turn, cough and take deep breaths frequently to prevent </a:t>
            </a:r>
            <a:r>
              <a:rPr lang="en-US" dirty="0" err="1" smtClean="0"/>
              <a:t>atelectasis</a:t>
            </a:r>
            <a:r>
              <a:rPr lang="en-US" dirty="0" smtClean="0"/>
              <a:t> and </a:t>
            </a:r>
            <a:r>
              <a:rPr lang="en-US" dirty="0" err="1" smtClean="0"/>
              <a:t>respirartory</a:t>
            </a:r>
            <a:r>
              <a:rPr lang="en-US" dirty="0" smtClean="0"/>
              <a:t> infections.</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endParaRPr lang="en-US" b="1" dirty="0" smtClean="0"/>
          </a:p>
          <a:p>
            <a:r>
              <a:rPr lang="en-US" b="1" dirty="0" smtClean="0"/>
              <a:t>preventing infections- </a:t>
            </a:r>
            <a:r>
              <a:rPr lang="en-US" dirty="0" smtClean="0"/>
              <a:t>asepsis is essential with invasive lines and catheters to minimize the risk of infections and increased metabolism. Avoid </a:t>
            </a:r>
            <a:r>
              <a:rPr lang="en-US" dirty="0" err="1" smtClean="0"/>
              <a:t>foley</a:t>
            </a:r>
            <a:r>
              <a:rPr lang="en-US" dirty="0" smtClean="0"/>
              <a:t> </a:t>
            </a:r>
            <a:r>
              <a:rPr lang="en-US" dirty="0" err="1" smtClean="0"/>
              <a:t>catherizaton</a:t>
            </a:r>
            <a:r>
              <a:rPr lang="en-US" dirty="0" smtClean="0"/>
              <a:t>.</a:t>
            </a:r>
          </a:p>
          <a:p>
            <a:endParaRPr lang="en-US" b="1" dirty="0" smtClean="0"/>
          </a:p>
          <a:p>
            <a:r>
              <a:rPr lang="en-US" b="1" dirty="0" smtClean="0"/>
              <a:t>Providing skin care- </a:t>
            </a:r>
            <a:r>
              <a:rPr lang="en-US" dirty="0" smtClean="0"/>
              <a:t>the skin may be dry or susceptible to breakdown as a result of </a:t>
            </a:r>
            <a:r>
              <a:rPr lang="en-US" dirty="0" err="1" smtClean="0"/>
              <a:t>edema;therefore</a:t>
            </a:r>
            <a:r>
              <a:rPr lang="en-US" dirty="0" smtClean="0"/>
              <a:t> meticulous skin care is important.</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chronic renal failure.…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chronic Renal failure (CRF): </a:t>
            </a:r>
            <a:r>
              <a:rPr lang="en-US" dirty="0" smtClean="0"/>
              <a:t>Progressive disease. Irreversible damage has taken place for 50% renal function &amp; the  condition has lasted for at least several months.</a:t>
            </a:r>
          </a:p>
          <a:p>
            <a:r>
              <a:rPr lang="en-US" dirty="0" smtClean="0"/>
              <a:t>if considered permanent/ irreversible – end stage renal failure (ESRF) is diagnosed. Chronic renal failure first progresses to uremia (where toxic nitrogenous waste products, blood urea, </a:t>
            </a:r>
            <a:r>
              <a:rPr lang="en-US" dirty="0" err="1" smtClean="0"/>
              <a:t>creatinine</a:t>
            </a:r>
            <a:r>
              <a:rPr lang="en-US" dirty="0" smtClean="0"/>
              <a:t> build up in system) and  if not reversed the patient will  to ESRF.</a:t>
            </a:r>
          </a:p>
          <a:p>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b="1" dirty="0" smtClean="0"/>
              <a:t>Etiology: </a:t>
            </a:r>
          </a:p>
          <a:p>
            <a:r>
              <a:rPr lang="en-US" dirty="0" smtClean="0"/>
              <a:t>It is associated with prematurity, </a:t>
            </a:r>
            <a:r>
              <a:rPr lang="en-US" dirty="0" err="1" smtClean="0"/>
              <a:t>nephrotoxic</a:t>
            </a:r>
            <a:r>
              <a:rPr lang="en-US" dirty="0" smtClean="0"/>
              <a:t> medications e.g. </a:t>
            </a:r>
            <a:r>
              <a:rPr lang="en-US" dirty="0" err="1" smtClean="0"/>
              <a:t>aminoglycosides</a:t>
            </a:r>
            <a:r>
              <a:rPr lang="en-US" dirty="0" smtClean="0"/>
              <a:t>, renal obstructions, </a:t>
            </a:r>
            <a:r>
              <a:rPr lang="en-US" dirty="0" err="1" smtClean="0"/>
              <a:t>glomerulonephritis</a:t>
            </a:r>
            <a:r>
              <a:rPr lang="en-US" dirty="0" smtClean="0"/>
              <a:t>, and </a:t>
            </a:r>
            <a:r>
              <a:rPr lang="en-US" dirty="0" err="1" smtClean="0"/>
              <a:t>pyelorephritis</a:t>
            </a:r>
            <a:r>
              <a:rPr lang="en-US" dirty="0" smtClean="0"/>
              <a:t>.</a:t>
            </a:r>
          </a:p>
          <a:p>
            <a:r>
              <a:rPr lang="en-US" dirty="0" smtClean="0"/>
              <a:t> Immunological dysfunction may also cause injury to renal system. </a:t>
            </a:r>
            <a:r>
              <a:rPr lang="en-US" dirty="0" err="1" smtClean="0"/>
              <a:t>Pathophysiology</a:t>
            </a:r>
            <a:r>
              <a:rPr lang="en-US" dirty="0" smtClean="0"/>
              <a:t> is variable and depends on cause.</a:t>
            </a:r>
          </a:p>
          <a:p>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r>
              <a:rPr lang="en-US" b="1" dirty="0" smtClean="0"/>
              <a:t>Clinical manifestation</a:t>
            </a:r>
            <a:r>
              <a:rPr lang="en-US" dirty="0" smtClean="0"/>
              <a:t>.</a:t>
            </a:r>
          </a:p>
          <a:p>
            <a:r>
              <a:rPr lang="en-US" dirty="0" smtClean="0"/>
              <a:t>Fluid &amp; electro </a:t>
            </a:r>
            <a:r>
              <a:rPr lang="en-US" dirty="0" err="1" smtClean="0"/>
              <a:t>imbalanace</a:t>
            </a:r>
            <a:r>
              <a:rPr lang="en-US" dirty="0" smtClean="0"/>
              <a:t> ,</a:t>
            </a:r>
          </a:p>
          <a:p>
            <a:r>
              <a:rPr lang="en-US" dirty="0" smtClean="0"/>
              <a:t> dehydration ,</a:t>
            </a:r>
            <a:r>
              <a:rPr lang="en-US" dirty="0" err="1" smtClean="0"/>
              <a:t>oedema</a:t>
            </a:r>
            <a:r>
              <a:rPr lang="en-US" dirty="0" smtClean="0"/>
              <a:t>, </a:t>
            </a:r>
          </a:p>
          <a:p>
            <a:r>
              <a:rPr lang="en-US" dirty="0" smtClean="0"/>
              <a:t>metabolic acidosis ( poor pH regulation in the </a:t>
            </a:r>
            <a:r>
              <a:rPr lang="en-US" dirty="0" err="1" smtClean="0"/>
              <a:t>proxima</a:t>
            </a:r>
            <a:r>
              <a:rPr lang="en-US" dirty="0" smtClean="0"/>
              <a:t> tubules)</a:t>
            </a:r>
          </a:p>
          <a:p>
            <a:r>
              <a:rPr lang="en-US" dirty="0" smtClean="0"/>
              <a:t>systemic increase in blood pressure,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anemia, Pallor, fatigue, (</a:t>
            </a:r>
            <a:r>
              <a:rPr lang="en-US" dirty="0" err="1" smtClean="0"/>
              <a:t>erynthropoietin</a:t>
            </a:r>
            <a:r>
              <a:rPr lang="en-US" dirty="0" smtClean="0"/>
              <a:t> is not being </a:t>
            </a:r>
            <a:r>
              <a:rPr lang="en-US" dirty="0" err="1" smtClean="0"/>
              <a:t>procud</a:t>
            </a:r>
            <a:r>
              <a:rPr lang="en-US" dirty="0" smtClean="0"/>
              <a:t> by kidneys.)</a:t>
            </a:r>
          </a:p>
          <a:p>
            <a:r>
              <a:rPr lang="en-US" dirty="0" smtClean="0"/>
              <a:t>anorexia, vomiting,</a:t>
            </a:r>
          </a:p>
          <a:p>
            <a:r>
              <a:rPr lang="en-US" dirty="0" smtClean="0"/>
              <a:t> slowed linear growth, organic failure to thrive, </a:t>
            </a:r>
          </a:p>
          <a:p>
            <a:r>
              <a:rPr lang="en-US" dirty="0" smtClean="0"/>
              <a:t>renal bone disease/ </a:t>
            </a:r>
            <a:r>
              <a:rPr lang="en-US" dirty="0" err="1" smtClean="0"/>
              <a:t>osteodystrophy</a:t>
            </a:r>
            <a:r>
              <a:rPr lang="en-US" dirty="0" smtClean="0"/>
              <a:t> (</a:t>
            </a:r>
            <a:r>
              <a:rPr lang="en-US" dirty="0" err="1" smtClean="0"/>
              <a:t>vitamni</a:t>
            </a:r>
            <a:r>
              <a:rPr lang="en-US" dirty="0" smtClean="0"/>
              <a:t> D metabolite , 1,25-dihydroxycholecalcirerol  is not being produced in the body, and also due to calcium and phosphate </a:t>
            </a:r>
            <a:r>
              <a:rPr lang="en-US" dirty="0" err="1" smtClean="0"/>
              <a:t>imbalace</a:t>
            </a:r>
            <a:r>
              <a:rPr lang="en-US" dirty="0" smtClean="0"/>
              <a:t> </a:t>
            </a:r>
            <a:r>
              <a:rPr lang="en-US" dirty="0" err="1" smtClean="0"/>
              <a:t>ie</a:t>
            </a:r>
            <a:r>
              <a:rPr lang="en-US" dirty="0" smtClean="0"/>
              <a:t> </a:t>
            </a:r>
            <a:r>
              <a:rPr lang="en-US" dirty="0" err="1" smtClean="0"/>
              <a:t>incresed</a:t>
            </a:r>
            <a:r>
              <a:rPr lang="en-US" dirty="0" smtClean="0"/>
              <a:t> born </a:t>
            </a:r>
            <a:r>
              <a:rPr lang="en-US" dirty="0" err="1" smtClean="0"/>
              <a:t>resorption</a:t>
            </a:r>
            <a:r>
              <a:rPr lang="en-US" dirty="0" smtClean="0"/>
              <a:t> of </a:t>
            </a:r>
            <a:r>
              <a:rPr lang="en-US" dirty="0" err="1" smtClean="0"/>
              <a:t>calcim</a:t>
            </a:r>
            <a:r>
              <a:rPr lang="en-US" dirty="0" smtClean="0"/>
              <a:t> causing  vascular calcification.)</a:t>
            </a:r>
          </a:p>
          <a:p>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Diagnostic evaluation: </a:t>
            </a:r>
            <a:r>
              <a:rPr lang="en-US" dirty="0" smtClean="0"/>
              <a:t>Is through history, laboratory evaluation and X-rays of long bones to detect any </a:t>
            </a:r>
            <a:r>
              <a:rPr lang="en-US" dirty="0" err="1" smtClean="0"/>
              <a:t>osteodystrophy</a:t>
            </a:r>
            <a:r>
              <a:rPr lang="en-US" dirty="0" smtClean="0"/>
              <a:t>.</a:t>
            </a:r>
          </a:p>
          <a:p>
            <a:r>
              <a:rPr lang="en-US" b="1" dirty="0" smtClean="0"/>
              <a:t>Therapeutic management</a:t>
            </a:r>
            <a:r>
              <a:rPr lang="en-US" dirty="0" smtClean="0"/>
              <a:t>: </a:t>
            </a:r>
          </a:p>
          <a:p>
            <a:r>
              <a:rPr lang="en-US" dirty="0" smtClean="0"/>
              <a:t>the aim is to restore &amp; maintain fluid &amp; electrolyte balance. </a:t>
            </a:r>
          </a:p>
          <a:p>
            <a:r>
              <a:rPr lang="en-US" dirty="0" smtClean="0"/>
              <a:t>For edema restrict fluid and use diuretics ,</a:t>
            </a:r>
          </a:p>
          <a:p>
            <a:r>
              <a:rPr lang="en-US" dirty="0" smtClean="0"/>
              <a:t>increase in blood pressure use  </a:t>
            </a:r>
            <a:r>
              <a:rPr lang="en-US" dirty="0" err="1" smtClean="0"/>
              <a:t>antihypertensives</a:t>
            </a:r>
            <a:r>
              <a:rPr lang="en-US" dirty="0" smtClean="0"/>
              <a:t>, restrict proteins , </a:t>
            </a:r>
          </a:p>
          <a:p>
            <a:r>
              <a:rPr lang="en-US" dirty="0" smtClean="0"/>
              <a:t>vitamin D supplement used to   boost ca</a:t>
            </a:r>
            <a:r>
              <a:rPr lang="en-US" baseline="30000" dirty="0" smtClean="0"/>
              <a:t>++</a:t>
            </a:r>
            <a:r>
              <a:rPr lang="en-US" dirty="0" smtClean="0"/>
              <a:t> levels to deal with bone disease.</a:t>
            </a:r>
          </a:p>
          <a:p>
            <a:r>
              <a:rPr lang="en-US" dirty="0" smtClean="0"/>
              <a:t> If above treatment fail  renal dialysis is done or renal transplantation is done.</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Phamacological</a:t>
            </a:r>
            <a:r>
              <a:rPr lang="en-US" dirty="0" smtClean="0"/>
              <a:t> therapy.</a:t>
            </a:r>
          </a:p>
          <a:p>
            <a:r>
              <a:rPr lang="en-US" dirty="0" smtClean="0"/>
              <a:t>Calcium and phosphorus binders;  </a:t>
            </a:r>
            <a:r>
              <a:rPr lang="en-US" dirty="0" err="1" smtClean="0"/>
              <a:t>calcim</a:t>
            </a:r>
            <a:r>
              <a:rPr lang="en-US" dirty="0" smtClean="0"/>
              <a:t> carbonate   the binders is administered with food.</a:t>
            </a:r>
          </a:p>
          <a:p>
            <a:r>
              <a:rPr lang="en-US" dirty="0" err="1" smtClean="0"/>
              <a:t>Antihypertensives</a:t>
            </a:r>
            <a:r>
              <a:rPr lang="en-US" dirty="0" smtClean="0"/>
              <a:t> and cardiovascular agents is </a:t>
            </a:r>
            <a:r>
              <a:rPr lang="en-US" dirty="0" err="1" smtClean="0"/>
              <a:t>given.e</a:t>
            </a:r>
            <a:r>
              <a:rPr lang="en-US" dirty="0" smtClean="0"/>
              <a:t> </a:t>
            </a:r>
            <a:r>
              <a:rPr lang="en-US" dirty="0" err="1" smtClean="0"/>
              <a:t>inotropic</a:t>
            </a:r>
            <a:r>
              <a:rPr lang="en-US" dirty="0" smtClean="0"/>
              <a:t> agents, fluid restriction, sodium restriction.</a:t>
            </a:r>
          </a:p>
          <a:p>
            <a:r>
              <a:rPr lang="en-US" dirty="0" err="1" smtClean="0"/>
              <a:t>Antiseizure</a:t>
            </a:r>
            <a:r>
              <a:rPr lang="en-US" dirty="0" smtClean="0"/>
              <a:t> agents.</a:t>
            </a:r>
          </a:p>
          <a:p>
            <a:r>
              <a:rPr lang="en-US" dirty="0" err="1" smtClean="0"/>
              <a:t>Erynthropoietin</a:t>
            </a:r>
            <a:r>
              <a:rPr lang="en-US" dirty="0" smtClean="0"/>
              <a:t> to </a:t>
            </a:r>
            <a:r>
              <a:rPr lang="en-US" dirty="0" err="1" smtClean="0"/>
              <a:t>crrect</a:t>
            </a:r>
            <a:r>
              <a:rPr lang="en-US" dirty="0" smtClean="0"/>
              <a:t> anemia.</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a:t>
            </a:r>
            <a:endParaRPr lang="en-US" dirty="0"/>
          </a:p>
        </p:txBody>
      </p:sp>
      <p:sp>
        <p:nvSpPr>
          <p:cNvPr id="3" name="Content Placeholder 2"/>
          <p:cNvSpPr>
            <a:spLocks noGrp="1"/>
          </p:cNvSpPr>
          <p:nvPr>
            <p:ph idx="1"/>
          </p:nvPr>
        </p:nvSpPr>
        <p:spPr/>
        <p:txBody>
          <a:bodyPr>
            <a:normAutofit fontScale="92500"/>
          </a:bodyPr>
          <a:lstStyle/>
          <a:p>
            <a:pPr>
              <a:buNone/>
            </a:pPr>
            <a:endParaRPr lang="en-US" dirty="0" smtClean="0"/>
          </a:p>
          <a:p>
            <a:r>
              <a:rPr lang="en-US" dirty="0" smtClean="0"/>
              <a:t>This infection occurs in infancy affecting both girls </a:t>
            </a:r>
            <a:br>
              <a:rPr lang="en-US" dirty="0" smtClean="0"/>
            </a:br>
            <a:r>
              <a:rPr lang="en-US" dirty="0" smtClean="0"/>
              <a:t>and boys equally. In the first years of life, however,  more girls than boys are infected because the former tend to have shorter urethra.</a:t>
            </a:r>
          </a:p>
          <a:p>
            <a:r>
              <a:rPr lang="en-US" dirty="0" smtClean="0"/>
              <a:t>Children tend to suffer more from lower urinary infections, that is, infections of the urethra and bladder.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9144000" cy="3785652"/>
          </a:xfrm>
          <a:prstGeom prst="rect">
            <a:avLst/>
          </a:prstGeom>
        </p:spPr>
        <p:txBody>
          <a:bodyPr wrap="square">
            <a:spAutoFit/>
          </a:bodyPr>
          <a:lstStyle/>
          <a:p>
            <a:r>
              <a:rPr lang="en-US" sz="2400" b="1" dirty="0" err="1" smtClean="0">
                <a:latin typeface="Times New Roman" pitchFamily="18" charset="0"/>
                <a:cs typeface="Times New Roman" pitchFamily="18" charset="0"/>
              </a:rPr>
              <a:t>Oesophangeal</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atresia</a:t>
            </a:r>
            <a:r>
              <a:rPr lang="en-US" sz="2400" b="1" dirty="0" smtClean="0">
                <a:latin typeface="Times New Roman" pitchFamily="18" charset="0"/>
                <a:cs typeface="Times New Roman" pitchFamily="18" charset="0"/>
              </a:rPr>
              <a:t>.</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Clinical </a:t>
            </a:r>
            <a:r>
              <a:rPr lang="en-US" sz="2400" b="1" dirty="0">
                <a:latin typeface="Times New Roman" pitchFamily="18" charset="0"/>
                <a:cs typeface="Times New Roman" pitchFamily="18" charset="0"/>
              </a:rPr>
              <a:t>Features </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There is a continuous flow of saliva in the infant's mouth. This is coupled with attacks of coughing and cyanosis. Feeding the infant exacerbates the infant's condition</a:t>
            </a:r>
            <a:r>
              <a:rPr lang="en-US" sz="2400" dirty="0" smtClean="0">
                <a:latin typeface="Times New Roman" pitchFamily="18" charset="0"/>
                <a:cs typeface="Times New Roman" pitchFamily="18" charset="0"/>
              </a:rPr>
              <a:t>.</a:t>
            </a:r>
          </a:p>
          <a:p>
            <a:r>
              <a:rPr lang="en-US" sz="2400" b="1" dirty="0" smtClean="0"/>
              <a:t>Diagnostic </a:t>
            </a:r>
            <a:r>
              <a:rPr lang="en-US" sz="2400" b="1" dirty="0"/>
              <a:t>Investigation</a:t>
            </a:r>
            <a:r>
              <a:rPr lang="en-US" sz="2400" dirty="0"/>
              <a:t/>
            </a:r>
            <a:br>
              <a:rPr lang="en-US" sz="2400" dirty="0"/>
            </a:br>
            <a:r>
              <a:rPr lang="en-US" sz="2400" dirty="0"/>
              <a:t>A fine rubber catheter is passed through the mouth into the </a:t>
            </a:r>
            <a:r>
              <a:rPr lang="en-US" sz="2400" dirty="0" smtClean="0"/>
              <a:t>esophagus </a:t>
            </a:r>
            <a:r>
              <a:rPr lang="en-US" sz="2400" dirty="0"/>
              <a:t>and an opaque dye, known as lipidol, is injected. This is followed by an x-ray, which will reveal the presence of the pouch</a:t>
            </a:r>
            <a:r>
              <a:rPr lang="en-US" sz="2400" dirty="0" smtClean="0"/>
              <a:t>.</a:t>
            </a:r>
            <a:r>
              <a:rPr lang="en-US" sz="2400" b="1" dirty="0"/>
              <a:t> </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micro-organisms commonly responsible for urinary tract infection are Escherichia coli (E. coli). </a:t>
            </a:r>
          </a:p>
          <a:p>
            <a:r>
              <a:rPr lang="en-US" dirty="0" smtClean="0"/>
              <a:t>They ascend from the vulva and urethra to the </a:t>
            </a:r>
            <a:br>
              <a:rPr lang="en-US" dirty="0" smtClean="0"/>
            </a:br>
            <a:r>
              <a:rPr lang="en-US" dirty="0" smtClean="0"/>
              <a:t>bladder. Occasionally, as the problem develops, the </a:t>
            </a:r>
            <a:r>
              <a:rPr lang="en-US" dirty="0" err="1" smtClean="0"/>
              <a:t>ureters</a:t>
            </a:r>
            <a:r>
              <a:rPr lang="en-US" dirty="0" smtClean="0"/>
              <a:t> and renal pelvis are involved resulting in </a:t>
            </a:r>
            <a:r>
              <a:rPr lang="en-US" dirty="0" err="1" smtClean="0"/>
              <a:t>pyelonephritis</a:t>
            </a:r>
            <a:r>
              <a:rPr lang="en-US" dirty="0" smtClean="0"/>
              <a:t>.</a:t>
            </a:r>
          </a:p>
          <a:p>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etiology.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There are many predisposing factors, but only a few </a:t>
            </a:r>
            <a:br>
              <a:rPr lang="en-US" dirty="0" smtClean="0"/>
            </a:br>
            <a:r>
              <a:rPr lang="en-US" dirty="0" smtClean="0"/>
              <a:t>are directly responsible for childhood urinary tract </a:t>
            </a:r>
            <a:br>
              <a:rPr lang="en-US" dirty="0" smtClean="0"/>
            </a:br>
            <a:r>
              <a:rPr lang="en-US" dirty="0" smtClean="0"/>
              <a:t>infections. These include ;</a:t>
            </a:r>
          </a:p>
          <a:p>
            <a:r>
              <a:rPr lang="en-US" dirty="0" smtClean="0"/>
              <a:t>congenital abnormalities of the renal tract, especially those that interfere with the flow of urine, for example, hypospadias and epispadias. </a:t>
            </a:r>
          </a:p>
          <a:p>
            <a:r>
              <a:rPr lang="en-US" dirty="0" smtClean="0"/>
              <a:t>Meningomyelocele and paralysis of the urinary bladder, especially those associated with spinal injuries (paraplegia) are also common causes. </a:t>
            </a:r>
          </a:p>
          <a:p>
            <a:r>
              <a:rPr lang="en-US" dirty="0" smtClean="0"/>
              <a:t>Unrecognized phimosis </a:t>
            </a:r>
          </a:p>
          <a:p>
            <a:r>
              <a:rPr lang="en-US" dirty="0" smtClean="0"/>
              <a:t> local infections due to injuries caused by children playing or inserting foreign bodies into their own genitalia may also be causal factors. LOL!!!!</a:t>
            </a:r>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639762"/>
          </a:xfrm>
        </p:spPr>
        <p:txBody>
          <a:bodyPr>
            <a:normAutofit fontScale="90000"/>
          </a:bodyPr>
          <a:lstStyle/>
          <a:p>
            <a:r>
              <a:rPr lang="en-US" dirty="0" err="1" smtClean="0"/>
              <a:t>pathothysiology</a:t>
            </a:r>
            <a:r>
              <a:rPr lang="en-US" dirty="0" smtClean="0"/>
              <a:t>.</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buNone/>
            </a:pPr>
            <a:endParaRPr lang="en-US" dirty="0" smtClean="0"/>
          </a:p>
          <a:p>
            <a:r>
              <a:rPr lang="en-US" dirty="0" smtClean="0"/>
              <a:t>The </a:t>
            </a:r>
            <a:r>
              <a:rPr lang="en-US" i="1" dirty="0" smtClean="0"/>
              <a:t>Escherichia coli</a:t>
            </a:r>
            <a:r>
              <a:rPr lang="en-US" dirty="0" smtClean="0"/>
              <a:t> (E. coli) is the most common causative micro-organism but others may also </a:t>
            </a:r>
            <a:br>
              <a:rPr lang="en-US" dirty="0" smtClean="0"/>
            </a:br>
            <a:r>
              <a:rPr lang="en-US" dirty="0" smtClean="0"/>
              <a:t>be responsible.</a:t>
            </a:r>
          </a:p>
          <a:p>
            <a:r>
              <a:rPr lang="en-US" dirty="0" smtClean="0"/>
              <a:t>The infection begins in the lower portion of the urinary tract, causing inflammatory changes and involving the sphincter valve at the base of the bladder.</a:t>
            </a:r>
          </a:p>
          <a:p>
            <a:r>
              <a:rPr lang="en-US" dirty="0" smtClean="0"/>
              <a:t>This makes the valve incompetent and results in urinary reflux to the </a:t>
            </a:r>
            <a:r>
              <a:rPr lang="en-US" dirty="0" err="1" smtClean="0"/>
              <a:t>ureters</a:t>
            </a:r>
            <a:r>
              <a:rPr lang="en-US" dirty="0" smtClean="0"/>
              <a:t>. The reflux allows upper urinary tract infections to occur, causing a gradual dilatation of the renal pelvis. Recurrent bladder infections cause tissue irritation, which makes the patient have desire to frequently </a:t>
            </a:r>
            <a:r>
              <a:rPr lang="en-US" dirty="0" err="1" smtClean="0"/>
              <a:t>micturate</a:t>
            </a:r>
            <a:r>
              <a:rPr lang="en-US" dirty="0" smtClean="0"/>
              <a:t>.</a:t>
            </a:r>
          </a:p>
          <a:p>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The patient with a urinary tract infection will present with some of the following symptoms:</a:t>
            </a:r>
          </a:p>
          <a:p>
            <a:pPr lvl="0"/>
            <a:r>
              <a:rPr lang="en-US" dirty="0" smtClean="0"/>
              <a:t>There will be burning painful </a:t>
            </a:r>
            <a:r>
              <a:rPr lang="en-US" dirty="0" err="1" smtClean="0"/>
              <a:t>micturition</a:t>
            </a:r>
            <a:r>
              <a:rPr lang="en-US" dirty="0" smtClean="0"/>
              <a:t> (</a:t>
            </a:r>
            <a:r>
              <a:rPr lang="en-US" dirty="0" err="1" smtClean="0"/>
              <a:t>dysuria</a:t>
            </a:r>
            <a:r>
              <a:rPr lang="en-US" dirty="0" smtClean="0"/>
              <a:t>)</a:t>
            </a:r>
          </a:p>
          <a:p>
            <a:pPr lvl="0"/>
            <a:r>
              <a:rPr lang="en-US" dirty="0" smtClean="0"/>
              <a:t>Lower abdominal pain and desire to pass urine </a:t>
            </a:r>
            <a:br>
              <a:rPr lang="en-US" dirty="0" smtClean="0"/>
            </a:br>
            <a:r>
              <a:rPr lang="en-US" dirty="0" smtClean="0"/>
              <a:t>more frequently</a:t>
            </a:r>
          </a:p>
          <a:p>
            <a:pPr lvl="0"/>
            <a:r>
              <a:rPr lang="en-US" dirty="0" smtClean="0"/>
              <a:t>The patient is </a:t>
            </a:r>
            <a:r>
              <a:rPr lang="en-US" dirty="0" err="1" smtClean="0"/>
              <a:t>pyrexial</a:t>
            </a:r>
            <a:r>
              <a:rPr lang="en-US" dirty="0" smtClean="0"/>
              <a:t> and irritable</a:t>
            </a:r>
          </a:p>
          <a:p>
            <a:pPr lvl="0"/>
            <a:r>
              <a:rPr lang="en-US" dirty="0" smtClean="0"/>
              <a:t>An unexplained persistent fever</a:t>
            </a:r>
          </a:p>
          <a:p>
            <a:pPr lvl="0"/>
            <a:r>
              <a:rPr lang="en-US" dirty="0" err="1" smtClean="0"/>
              <a:t>Diarrhoea</a:t>
            </a:r>
            <a:r>
              <a:rPr lang="en-US" dirty="0" smtClean="0"/>
              <a:t> and/or vomiting</a:t>
            </a:r>
          </a:p>
          <a:p>
            <a:pPr lvl="0"/>
            <a:r>
              <a:rPr lang="en-US" dirty="0" smtClean="0"/>
              <a:t>The child is usually restless and unable to sleep at night. They may cry frequently</a:t>
            </a:r>
          </a:p>
          <a:p>
            <a:pPr lvl="0"/>
            <a:r>
              <a:rPr lang="en-US" dirty="0" smtClean="0"/>
              <a:t>Urine passed may have foul smell and be bloodstained</a:t>
            </a:r>
          </a:p>
          <a:p>
            <a:pPr lvl="0"/>
            <a:r>
              <a:rPr lang="en-US" dirty="0" smtClean="0"/>
              <a:t>Loss of appetite</a:t>
            </a:r>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Diagonistic</a:t>
            </a:r>
            <a:r>
              <a:rPr lang="en-US" dirty="0" smtClean="0"/>
              <a:t> procedures.</a:t>
            </a:r>
            <a:endParaRPr lang="en-US" dirty="0"/>
          </a:p>
        </p:txBody>
      </p:sp>
      <p:sp>
        <p:nvSpPr>
          <p:cNvPr id="3" name="Content Placeholder 2"/>
          <p:cNvSpPr>
            <a:spLocks noGrp="1"/>
          </p:cNvSpPr>
          <p:nvPr>
            <p:ph idx="1"/>
          </p:nvPr>
        </p:nvSpPr>
        <p:spPr/>
        <p:txBody>
          <a:bodyPr/>
          <a:lstStyle/>
          <a:p>
            <a:r>
              <a:rPr lang="en-US" dirty="0" smtClean="0"/>
              <a:t>Commence by taking a concise personal history from the parents, guardians or older siblings. Carry out a physical examination and order a laboratory urinalysis for microscopy culture and sensitivity, blood and albumen.</a:t>
            </a:r>
          </a:p>
          <a:p>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Medical Treatment</a:t>
            </a:r>
            <a:r>
              <a:rPr lang="en-US" dirty="0" smtClean="0"/>
              <a:t> </a:t>
            </a:r>
          </a:p>
          <a:p>
            <a:r>
              <a:rPr lang="en-US" dirty="0" smtClean="0"/>
              <a:t>The following medication may be prescribed:</a:t>
            </a:r>
          </a:p>
          <a:p>
            <a:r>
              <a:rPr lang="en-US" b="1" dirty="0" err="1" smtClean="0"/>
              <a:t>Septrin</a:t>
            </a:r>
            <a:r>
              <a:rPr lang="en-US" b="1" dirty="0" smtClean="0"/>
              <a:t> (co-</a:t>
            </a:r>
            <a:r>
              <a:rPr lang="en-US" b="1" dirty="0" err="1" smtClean="0"/>
              <a:t>trimoxazole</a:t>
            </a:r>
            <a:r>
              <a:rPr lang="en-US" b="1" dirty="0" smtClean="0"/>
              <a:t>) syrup</a:t>
            </a:r>
            <a:r>
              <a:rPr lang="en-US" dirty="0" smtClean="0"/>
              <a:t/>
            </a:r>
            <a:br>
              <a:rPr lang="en-US" dirty="0" smtClean="0"/>
            </a:br>
            <a:r>
              <a:rPr lang="en-US" dirty="0" smtClean="0"/>
              <a:t>Dosage: Six weeks to five months – 120mg BD x 14 days.</a:t>
            </a:r>
          </a:p>
          <a:p>
            <a:pPr>
              <a:buNone/>
            </a:pPr>
            <a:r>
              <a:rPr lang="en-US" dirty="0" smtClean="0"/>
              <a:t>   Six months to five years – 240mg BD x 14 days. </a:t>
            </a:r>
          </a:p>
          <a:p>
            <a:r>
              <a:rPr lang="en-US" b="1" dirty="0" err="1" smtClean="0"/>
              <a:t>Sulphadimidine</a:t>
            </a:r>
            <a:r>
              <a:rPr lang="en-US" b="1" dirty="0" smtClean="0"/>
              <a:t> mixture/tablets</a:t>
            </a:r>
            <a:r>
              <a:rPr lang="en-US" dirty="0" smtClean="0"/>
              <a:t/>
            </a:r>
            <a:br>
              <a:rPr lang="en-US" dirty="0" smtClean="0"/>
            </a:br>
            <a:r>
              <a:rPr lang="en-US" dirty="0" smtClean="0"/>
              <a:t>Dosage: 100mg/kg per day six hourly x 14 days.</a:t>
            </a:r>
          </a:p>
          <a:p>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b="1" dirty="0" err="1" smtClean="0"/>
              <a:t>Nitrofurantoin</a:t>
            </a:r>
            <a:r>
              <a:rPr lang="en-US" b="1" dirty="0" smtClean="0"/>
              <a:t> (</a:t>
            </a:r>
            <a:r>
              <a:rPr lang="en-US" b="1" dirty="0" err="1" smtClean="0"/>
              <a:t>furadantin</a:t>
            </a:r>
            <a:r>
              <a:rPr lang="en-US" b="1" dirty="0" smtClean="0"/>
              <a:t>)</a:t>
            </a:r>
            <a:r>
              <a:rPr lang="en-US" dirty="0" smtClean="0"/>
              <a:t/>
            </a:r>
            <a:br>
              <a:rPr lang="en-US" dirty="0" smtClean="0"/>
            </a:br>
            <a:r>
              <a:rPr lang="en-US" dirty="0" smtClean="0"/>
              <a:t>Dosage: 3 - 5mg/kg </a:t>
            </a:r>
            <a:r>
              <a:rPr lang="en-US" dirty="0" err="1" smtClean="0"/>
              <a:t>tds</a:t>
            </a:r>
            <a:r>
              <a:rPr lang="en-US" dirty="0" smtClean="0"/>
              <a:t> up to 400mg per day x 7 days.</a:t>
            </a:r>
          </a:p>
          <a:p>
            <a:r>
              <a:rPr lang="en-US" b="1" dirty="0" smtClean="0"/>
              <a:t>Other antibiotics</a:t>
            </a:r>
            <a:r>
              <a:rPr lang="en-US" dirty="0" smtClean="0"/>
              <a:t/>
            </a:r>
            <a:br>
              <a:rPr lang="en-US" dirty="0" smtClean="0"/>
            </a:br>
            <a:r>
              <a:rPr lang="en-US" dirty="0" err="1" smtClean="0"/>
              <a:t>Amoxycillin</a:t>
            </a:r>
            <a:r>
              <a:rPr lang="en-US" dirty="0" smtClean="0"/>
              <a:t> 50mg/kg per day (in divided dose given </a:t>
            </a:r>
            <a:r>
              <a:rPr lang="en-US" dirty="0" err="1" smtClean="0"/>
              <a:t>qid</a:t>
            </a:r>
            <a:r>
              <a:rPr lang="en-US" dirty="0" smtClean="0"/>
              <a:t>).</a:t>
            </a:r>
            <a:br>
              <a:rPr lang="en-US" dirty="0" smtClean="0"/>
            </a:br>
            <a:r>
              <a:rPr lang="en-US" dirty="0" err="1" smtClean="0"/>
              <a:t>Ampicillin</a:t>
            </a:r>
            <a:r>
              <a:rPr lang="en-US" dirty="0" smtClean="0"/>
              <a:t> 50mg/kg per day (in divided dose given </a:t>
            </a:r>
            <a:r>
              <a:rPr lang="en-US" dirty="0" err="1" smtClean="0"/>
              <a:t>qid</a:t>
            </a:r>
            <a:r>
              <a:rPr lang="en-US" dirty="0" smtClean="0"/>
              <a:t>).</a:t>
            </a:r>
          </a:p>
          <a:p>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Ciprofloxacin,  </a:t>
            </a:r>
            <a:r>
              <a:rPr lang="en-US" dirty="0" err="1" smtClean="0"/>
              <a:t>ceftriaxone</a:t>
            </a:r>
            <a:r>
              <a:rPr lang="en-US" dirty="0" smtClean="0"/>
              <a:t>, </a:t>
            </a:r>
            <a:r>
              <a:rPr lang="en-US" dirty="0" err="1" smtClean="0"/>
              <a:t>azinthromycin</a:t>
            </a:r>
            <a:r>
              <a:rPr lang="en-US" dirty="0" smtClean="0"/>
              <a:t>, and </a:t>
            </a:r>
            <a:r>
              <a:rPr lang="en-US" dirty="0" err="1" smtClean="0"/>
              <a:t>doxycycline</a:t>
            </a:r>
            <a:r>
              <a:rPr lang="en-US" dirty="0" smtClean="0"/>
              <a:t>.</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Unless the child looks very ill with high temperature, they should be managed at home as an outpatient.</a:t>
            </a:r>
          </a:p>
          <a:p>
            <a:r>
              <a:rPr lang="en-US" dirty="0" smtClean="0"/>
              <a:t>If in hospital, the child should be nursed on bed rest until they are a </a:t>
            </a:r>
            <a:r>
              <a:rPr lang="en-US" dirty="0" err="1" smtClean="0"/>
              <a:t>pyrexial</a:t>
            </a:r>
            <a:r>
              <a:rPr lang="en-US" dirty="0" smtClean="0"/>
              <a:t>. Temperature, pulse and respiration are taken and recorded four hourly.</a:t>
            </a:r>
          </a:p>
          <a:p>
            <a:r>
              <a:rPr lang="en-US" dirty="0" smtClean="0"/>
              <a:t>You should report any abnormalities to the doctor as soon as possible. The child should be given plenty of oral fluids to flush the urinary system. </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General skin hygiene, especially in the genital area should be emphasized. </a:t>
            </a:r>
          </a:p>
          <a:p>
            <a:r>
              <a:rPr lang="en-US" dirty="0" smtClean="0"/>
              <a:t>A high protein diet should be encouraged. Oral toilet on a four hourly basis is also maintained. </a:t>
            </a:r>
          </a:p>
          <a:p>
            <a:r>
              <a:rPr lang="en-US" dirty="0" smtClean="0"/>
              <a:t>In case there are indications of chronic urinary tract infections, an x-ray investigation of the renal system must be performed.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89844"/>
            <a:ext cx="8077200" cy="6001643"/>
          </a:xfrm>
          <a:prstGeom prst="rect">
            <a:avLst/>
          </a:prstGeom>
        </p:spPr>
        <p:txBody>
          <a:bodyPr wrap="square">
            <a:spAutoFit/>
          </a:bodyPr>
          <a:lstStyle/>
          <a:p>
            <a:r>
              <a:rPr lang="en-US" sz="2400" b="1" dirty="0" smtClean="0"/>
              <a:t>Preoperative Care</a:t>
            </a:r>
          </a:p>
          <a:p>
            <a:pPr>
              <a:buFont typeface="Arial" pitchFamily="34" charset="0"/>
              <a:buChar char="•"/>
            </a:pPr>
            <a:r>
              <a:rPr lang="en-US" sz="2400" dirty="0" smtClean="0"/>
              <a:t>The saliva should be frequently aspirated. </a:t>
            </a:r>
          </a:p>
          <a:p>
            <a:pPr>
              <a:buFont typeface="Arial" pitchFamily="34" charset="0"/>
              <a:buChar char="•"/>
            </a:pPr>
            <a:r>
              <a:rPr lang="en-US" sz="2400" dirty="0" smtClean="0"/>
              <a:t>The infant should be put on an intravenous infusion with glucose and other nutritional fluids such as </a:t>
            </a:r>
            <a:r>
              <a:rPr lang="en-US" sz="2400" dirty="0" err="1" smtClean="0"/>
              <a:t>aminosol</a:t>
            </a:r>
            <a:r>
              <a:rPr lang="en-US" sz="2400" dirty="0" smtClean="0"/>
              <a:t>(a solution that contains amino acids used for </a:t>
            </a:r>
            <a:r>
              <a:rPr lang="en-US" sz="2400" dirty="0" err="1" smtClean="0"/>
              <a:t>parenteral</a:t>
            </a:r>
            <a:r>
              <a:rPr lang="en-US" sz="2400" dirty="0" smtClean="0"/>
              <a:t> nutrition in patient who cannot get their nutrition through eating). </a:t>
            </a:r>
          </a:p>
          <a:p>
            <a:pPr>
              <a:buFont typeface="Arial" pitchFamily="34" charset="0"/>
              <a:buChar char="•"/>
            </a:pPr>
            <a:r>
              <a:rPr lang="en-US" sz="2400" dirty="0" smtClean="0"/>
              <a:t>Start the infant on antibiotics such as penicillin to prevent respiratory infections. </a:t>
            </a:r>
          </a:p>
          <a:p>
            <a:r>
              <a:rPr lang="en-US" sz="2400" b="1" dirty="0" smtClean="0"/>
              <a:t>Intraoperative phase</a:t>
            </a:r>
            <a:r>
              <a:rPr lang="en-US" sz="2400" dirty="0" smtClean="0"/>
              <a:t>.</a:t>
            </a:r>
          </a:p>
          <a:p>
            <a:pPr>
              <a:buFont typeface="Arial" pitchFamily="34" charset="0"/>
              <a:buChar char="•"/>
            </a:pPr>
            <a:r>
              <a:rPr lang="en-US" sz="2400" dirty="0" smtClean="0"/>
              <a:t>The operation is performed via the patient's neck or through thoracotomy. The blind ends are trimmed and anastomosis undertaken. In some cases a tube may be passed through the oesophagus into the stomach until the anatomized area heals. The tube may be used for feeding, but often a </a:t>
            </a:r>
            <a:r>
              <a:rPr lang="en-US" sz="2400" dirty="0" err="1" smtClean="0"/>
              <a:t>gastrostomy</a:t>
            </a:r>
            <a:r>
              <a:rPr lang="en-US" sz="2400" dirty="0" smtClean="0"/>
              <a:t> tube for feeding purposes may be inserted.</a:t>
            </a:r>
          </a:p>
          <a:p>
            <a:r>
              <a:rPr lang="en-US" sz="2400" dirty="0" smtClean="0"/>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Inguinal hernia and </a:t>
            </a:r>
            <a:r>
              <a:rPr lang="en-US" dirty="0" err="1" smtClean="0"/>
              <a:t>hydrocele</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These conditions are</a:t>
            </a:r>
            <a:r>
              <a:rPr lang="en-US" b="1" dirty="0" smtClean="0"/>
              <a:t> </a:t>
            </a:r>
            <a:r>
              <a:rPr lang="en-US" dirty="0" smtClean="0"/>
              <a:t>similar in clinical manifestations and treatment</a:t>
            </a:r>
          </a:p>
          <a:p>
            <a:pPr>
              <a:buNone/>
            </a:pPr>
            <a:r>
              <a:rPr lang="en-US" dirty="0" smtClean="0"/>
              <a:t>.Inguinal hernia is a scrotal or inguinal swelling or both that include abdominal contents.</a:t>
            </a:r>
          </a:p>
          <a:p>
            <a:pPr>
              <a:buNone/>
            </a:pPr>
            <a:r>
              <a:rPr lang="en-US" dirty="0" smtClean="0"/>
              <a:t>The incidence is 10-20: 1000 live </a:t>
            </a:r>
            <a:r>
              <a:rPr lang="en-US" dirty="0" err="1" smtClean="0"/>
              <a:t>births.Common</a:t>
            </a:r>
            <a:r>
              <a:rPr lang="en-US" dirty="0" smtClean="0"/>
              <a:t> in boys than girls 4:1.</a:t>
            </a:r>
          </a:p>
          <a:p>
            <a:pPr>
              <a:buNone/>
            </a:pPr>
            <a:r>
              <a:rPr lang="en-US" dirty="0" smtClean="0"/>
              <a:t>Incidence increase with </a:t>
            </a:r>
            <a:r>
              <a:rPr lang="en-US" dirty="0" err="1" smtClean="0"/>
              <a:t>prematurety</a:t>
            </a:r>
            <a:r>
              <a:rPr lang="en-US" dirty="0" smtClean="0"/>
              <a:t> &amp; Low </a:t>
            </a:r>
            <a:r>
              <a:rPr lang="en-US" dirty="0" err="1" smtClean="0"/>
              <a:t>bith</a:t>
            </a:r>
            <a:r>
              <a:rPr lang="en-US" dirty="0" smtClean="0"/>
              <a:t> weight.</a:t>
            </a:r>
          </a:p>
          <a:p>
            <a:pPr>
              <a:buNone/>
            </a:pPr>
            <a:r>
              <a:rPr lang="en-US" dirty="0" smtClean="0"/>
              <a:t>Those receiving peritoneal dialysis due to increased abdominal pressure are also at higher risk. </a:t>
            </a:r>
          </a:p>
          <a:p>
            <a:pPr>
              <a:buNone/>
            </a:pPr>
            <a:r>
              <a:rPr lang="en-US" dirty="0" smtClean="0"/>
              <a:t>Infantile Inguinal hernia is diagnosed in first month of life. </a:t>
            </a:r>
            <a:r>
              <a:rPr lang="en-US" dirty="0" err="1" smtClean="0"/>
              <a:t>Hydrocele</a:t>
            </a:r>
            <a:r>
              <a:rPr lang="en-US" dirty="0" smtClean="0"/>
              <a:t> occurs   in 6% of full term boys.</a:t>
            </a:r>
          </a:p>
          <a:p>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etiology/.</a:t>
            </a:r>
            <a:endParaRPr lang="en-US" dirty="0"/>
          </a:p>
        </p:txBody>
      </p:sp>
      <p:sp>
        <p:nvSpPr>
          <p:cNvPr id="3" name="Content Placeholder 2"/>
          <p:cNvSpPr>
            <a:spLocks noGrp="1"/>
          </p:cNvSpPr>
          <p:nvPr>
            <p:ph idx="1"/>
          </p:nvPr>
        </p:nvSpPr>
        <p:spPr>
          <a:xfrm>
            <a:off x="533400" y="1676400"/>
            <a:ext cx="8229600" cy="4525963"/>
          </a:xfrm>
        </p:spPr>
        <p:txBody>
          <a:bodyPr>
            <a:normAutofit lnSpcReduction="10000"/>
          </a:bodyPr>
          <a:lstStyle/>
          <a:p>
            <a:pPr>
              <a:buFont typeface="Wingdings" pitchFamily="2" charset="2"/>
              <a:buChar char="q"/>
            </a:pPr>
            <a:r>
              <a:rPr lang="en-US" dirty="0" smtClean="0"/>
              <a:t>inguinal hernia occurs in the lower abdomen; a sac of peritoneum, containing fat or part of the bowel, bulges through the weak part (inguinal canal) of the abdominal wall.</a:t>
            </a:r>
          </a:p>
          <a:p>
            <a:pPr>
              <a:buFont typeface="Wingdings" pitchFamily="2" charset="2"/>
              <a:buChar char="q"/>
            </a:pPr>
            <a:r>
              <a:rPr lang="en-US" dirty="0" smtClean="0"/>
              <a:t>Inguinal hernia occurs when abdominal contents exit Peritoneal cavity &amp; protrude into </a:t>
            </a:r>
            <a:r>
              <a:rPr lang="en-US" dirty="0" err="1" smtClean="0"/>
              <a:t>processus</a:t>
            </a:r>
            <a:r>
              <a:rPr lang="en-US" dirty="0" smtClean="0"/>
              <a:t> </a:t>
            </a:r>
            <a:r>
              <a:rPr lang="en-US" dirty="0" err="1" smtClean="0"/>
              <a:t>vaginalis</a:t>
            </a:r>
            <a:r>
              <a:rPr lang="en-US" dirty="0" smtClean="0"/>
              <a:t> (a fold of peritoneum that precedes the testicle as it descends through the inguinal canal into the scrotum) .</a:t>
            </a:r>
          </a:p>
          <a:p>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An incomplete  </a:t>
            </a:r>
            <a:r>
              <a:rPr lang="en-US" dirty="0" err="1" smtClean="0"/>
              <a:t>processus</a:t>
            </a:r>
            <a:r>
              <a:rPr lang="en-US" dirty="0" smtClean="0"/>
              <a:t> </a:t>
            </a:r>
            <a:r>
              <a:rPr lang="en-US" dirty="0" err="1" smtClean="0"/>
              <a:t>vaginalis</a:t>
            </a:r>
            <a:r>
              <a:rPr lang="en-US" dirty="0" smtClean="0"/>
              <a:t> at birth allows peritoneal fluid/ abdominal contents to enter the scrotum which result in </a:t>
            </a:r>
            <a:r>
              <a:rPr lang="en-US" dirty="0" err="1" smtClean="0"/>
              <a:t>hydrocele</a:t>
            </a:r>
            <a:r>
              <a:rPr lang="en-US" dirty="0" smtClean="0"/>
              <a:t>/ hernia. </a:t>
            </a:r>
            <a:r>
              <a:rPr lang="en-US" dirty="0" err="1" smtClean="0"/>
              <a:t>Processus</a:t>
            </a:r>
            <a:r>
              <a:rPr lang="en-US" dirty="0" smtClean="0"/>
              <a:t> </a:t>
            </a:r>
            <a:r>
              <a:rPr lang="en-US" dirty="0" err="1" smtClean="0"/>
              <a:t>vaginalis</a:t>
            </a:r>
            <a:r>
              <a:rPr lang="en-US" dirty="0" smtClean="0"/>
              <a:t> follows same descending pathway of the testes into the </a:t>
            </a:r>
            <a:r>
              <a:rPr lang="en-US" dirty="0" err="1" smtClean="0"/>
              <a:t>scrotum.common</a:t>
            </a:r>
            <a:r>
              <a:rPr lang="en-US" dirty="0" smtClean="0"/>
              <a:t> clinical manifestation include: </a:t>
            </a:r>
          </a:p>
          <a:p>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Inguinal hernia – cause bulge/swelling in scrotum/ groin – size increase with increased abdominal pressure.</a:t>
            </a:r>
          </a:p>
          <a:p>
            <a:pPr lvl="0"/>
            <a:r>
              <a:rPr lang="en-US" dirty="0" smtClean="0"/>
              <a:t>Pain if strangulated – possible necrosis &amp; perforation – irritability, vomiting, abdominal distension, tachycardia.</a:t>
            </a:r>
          </a:p>
          <a:p>
            <a:pPr lvl="0"/>
            <a:r>
              <a:rPr lang="en-US" dirty="0" smtClean="0"/>
              <a:t>If </a:t>
            </a:r>
            <a:r>
              <a:rPr lang="en-US" dirty="0" err="1" smtClean="0"/>
              <a:t>hydrocele</a:t>
            </a:r>
            <a:r>
              <a:rPr lang="en-US" dirty="0" smtClean="0"/>
              <a:t> is present: Scrotal swelling is painless &amp; doesn’t change in size/ shape when abdominal pressure increases with or by cough, cry. It is not reducible &amp; easily </a:t>
            </a:r>
            <a:r>
              <a:rPr lang="en-US" dirty="0" err="1" smtClean="0"/>
              <a:t>transiluminated</a:t>
            </a:r>
            <a:r>
              <a:rPr lang="en-US" dirty="0" smtClean="0"/>
              <a:t>. </a:t>
            </a:r>
          </a:p>
          <a:p>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diagnosis is made through physical examination of scrotum, </a:t>
            </a:r>
          </a:p>
          <a:p>
            <a:r>
              <a:rPr lang="en-US" dirty="0" smtClean="0"/>
              <a:t>Differentiated by; hernia is – boggy, reduced by pressure &amp; reducible (usually) while </a:t>
            </a:r>
            <a:r>
              <a:rPr lang="en-US" dirty="0" err="1" smtClean="0"/>
              <a:t>hydrocele</a:t>
            </a:r>
            <a:r>
              <a:rPr lang="en-US" dirty="0" smtClean="0"/>
              <a:t> – fluid filled, feel tense and not reducible.</a:t>
            </a:r>
          </a:p>
          <a:p>
            <a:endParaRPr lang="en-US"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Therapeutic management</a:t>
            </a:r>
            <a:r>
              <a:rPr lang="en-US" dirty="0" smtClean="0"/>
              <a:t>: Inguinal hernia </a:t>
            </a:r>
            <a:r>
              <a:rPr lang="en-US" dirty="0" err="1" smtClean="0"/>
              <a:t>herniorrhapy</a:t>
            </a:r>
            <a:r>
              <a:rPr lang="en-US" dirty="0" smtClean="0"/>
              <a:t> is done outpatient </a:t>
            </a:r>
            <a:r>
              <a:rPr lang="en-US" dirty="0" err="1" smtClean="0"/>
              <a:t>basis.For</a:t>
            </a:r>
            <a:r>
              <a:rPr lang="en-US" dirty="0" smtClean="0"/>
              <a:t> </a:t>
            </a:r>
            <a:r>
              <a:rPr lang="en-US" dirty="0" err="1" smtClean="0"/>
              <a:t>hydrocele</a:t>
            </a:r>
            <a:r>
              <a:rPr lang="en-US" dirty="0" smtClean="0"/>
              <a:t> it </a:t>
            </a:r>
            <a:r>
              <a:rPr lang="en-US" dirty="0" err="1" smtClean="0"/>
              <a:t>resolvess</a:t>
            </a:r>
            <a:r>
              <a:rPr lang="en-US" dirty="0" smtClean="0"/>
              <a:t> within 1 year of age-</a:t>
            </a:r>
            <a:r>
              <a:rPr lang="en-US" dirty="0" err="1" smtClean="0"/>
              <a:t>spontanouesly</a:t>
            </a:r>
            <a:r>
              <a:rPr lang="en-US" dirty="0" smtClean="0"/>
              <a:t>. If not, means </a:t>
            </a:r>
            <a:r>
              <a:rPr lang="en-US" dirty="0" err="1" smtClean="0"/>
              <a:t>hermia</a:t>
            </a:r>
            <a:r>
              <a:rPr lang="en-US" dirty="0" smtClean="0"/>
              <a:t> present &amp; repair same – </a:t>
            </a:r>
            <a:r>
              <a:rPr lang="en-US" dirty="0" err="1" smtClean="0"/>
              <a:t>hydocelectomy</a:t>
            </a:r>
            <a:r>
              <a:rPr lang="en-US" dirty="0" smtClean="0"/>
              <a:t>.</a:t>
            </a:r>
          </a:p>
          <a:p>
            <a:endParaRPr lang="en-US"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HYDROCEPHALUS.</a:t>
            </a:r>
            <a:endParaRPr lang="en-US" dirty="0"/>
          </a:p>
        </p:txBody>
      </p:sp>
      <p:sp>
        <p:nvSpPr>
          <p:cNvPr id="3" name="Content Placeholder 2"/>
          <p:cNvSpPr>
            <a:spLocks noGrp="1"/>
          </p:cNvSpPr>
          <p:nvPr>
            <p:ph idx="1"/>
          </p:nvPr>
        </p:nvSpPr>
        <p:spPr/>
        <p:txBody>
          <a:bodyPr/>
          <a:lstStyle/>
          <a:p>
            <a:pPr>
              <a:buNone/>
            </a:pPr>
            <a:r>
              <a:rPr lang="en-US" dirty="0" smtClean="0"/>
              <a:t>The brain contains four irregular-shaped cavities, or ventricles, containing </a:t>
            </a:r>
            <a:r>
              <a:rPr lang="en-US" dirty="0" err="1" smtClean="0"/>
              <a:t>cerebralspinal</a:t>
            </a:r>
            <a:r>
              <a:rPr lang="en-US" dirty="0" smtClean="0"/>
              <a:t> fluid; </a:t>
            </a:r>
          </a:p>
          <a:p>
            <a:r>
              <a:rPr lang="en-US" dirty="0" smtClean="0"/>
              <a:t>Right and left lateral ventricles</a:t>
            </a:r>
          </a:p>
          <a:p>
            <a:r>
              <a:rPr lang="en-US" dirty="0" smtClean="0"/>
              <a:t>The third ventricles</a:t>
            </a:r>
          </a:p>
          <a:p>
            <a:r>
              <a:rPr lang="en-US" dirty="0" smtClean="0"/>
              <a:t>Fourth ventricles.</a:t>
            </a:r>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0" y="-381000"/>
            <a:ext cx="9144000" cy="754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lateral ventricles </a:t>
            </a:r>
            <a:endParaRPr lang="en-US" dirty="0"/>
          </a:p>
        </p:txBody>
      </p:sp>
      <p:sp>
        <p:nvSpPr>
          <p:cNvPr id="3" name="Content Placeholder 2"/>
          <p:cNvSpPr>
            <a:spLocks noGrp="1"/>
          </p:cNvSpPr>
          <p:nvPr>
            <p:ph idx="1"/>
          </p:nvPr>
        </p:nvSpPr>
        <p:spPr/>
        <p:txBody>
          <a:bodyPr/>
          <a:lstStyle/>
          <a:p>
            <a:r>
              <a:rPr lang="en-US" dirty="0" smtClean="0"/>
              <a:t>They lie within the cerebral hemispheres, one on each side of the median plane just below the corpus </a:t>
            </a:r>
            <a:r>
              <a:rPr lang="en-US" dirty="0" err="1" smtClean="0"/>
              <a:t>callosum</a:t>
            </a:r>
            <a:r>
              <a:rPr lang="en-US" dirty="0" smtClean="0"/>
              <a:t>. They are separated from each other by a thin membrane, the septum </a:t>
            </a:r>
            <a:r>
              <a:rPr lang="en-US" dirty="0" err="1" smtClean="0"/>
              <a:t>lucidum</a:t>
            </a:r>
            <a:r>
              <a:rPr lang="en-US" dirty="0" smtClean="0"/>
              <a:t>, and are lined with ciliated epithelium</a:t>
            </a:r>
          </a:p>
          <a:p>
            <a:r>
              <a:rPr lang="en-US" dirty="0" smtClean="0"/>
              <a:t>They communicate with the third ventricle by </a:t>
            </a:r>
            <a:r>
              <a:rPr lang="en-US" dirty="0" err="1" smtClean="0"/>
              <a:t>interventricular</a:t>
            </a:r>
            <a:r>
              <a:rPr lang="en-US" dirty="0" smtClean="0"/>
              <a:t> foramen.</a:t>
            </a:r>
            <a:endParaRPr lang="en-US"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third ventricle.</a:t>
            </a:r>
            <a:endParaRPr lang="en-US" dirty="0"/>
          </a:p>
        </p:txBody>
      </p:sp>
      <p:sp>
        <p:nvSpPr>
          <p:cNvPr id="3" name="Content Placeholder 2"/>
          <p:cNvSpPr>
            <a:spLocks noGrp="1"/>
          </p:cNvSpPr>
          <p:nvPr>
            <p:ph idx="1"/>
          </p:nvPr>
        </p:nvSpPr>
        <p:spPr/>
        <p:txBody>
          <a:bodyPr/>
          <a:lstStyle/>
          <a:p>
            <a:r>
              <a:rPr lang="en-US" dirty="0" smtClean="0"/>
              <a:t>The third ventricle is a cavity situated below the lateral ventricles between the two parts of the thalamus.</a:t>
            </a:r>
          </a:p>
          <a:p>
            <a:r>
              <a:rPr lang="en-US" dirty="0" smtClean="0"/>
              <a:t>It communicates with the fourth ventricle by a canal, the cerebral aqueduct.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8927"/>
            <a:ext cx="9144000" cy="70173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u="sng"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factors that influence growth and development</a:t>
            </a:r>
            <a:r>
              <a:rPr kumimoji="0" lang="en-GB" sz="2400" b="1" i="1" u="sng"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Good nutrition or a well balanced diet is a very significant requirement for proper growth and development. A child requires food rich in proteins, minerals and vitamins for the development of body tissues and bones. </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Hormones are necessary for normal bodily functions, growth and mental development. During the puberty period common hormones involved in these activities include growth hormones, the thyroid hormone and sex hormones. </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Genetic disposition, for example, where the offspring inherits the qualities of parents of being tall or short. </a:t>
            </a:r>
            <a:endPar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Environmental influence is important as it determines physical growth and mental development. Children who are deprived of love or subjected to emotional and physical abuse are more likely to suffer from growth failure and mental development. In some cases, if the environment is not conducive, the onset of puberty may be delayed when compared to children of the same age group.</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7696200" cy="4893647"/>
          </a:xfrm>
          <a:prstGeom prst="rect">
            <a:avLst/>
          </a:prstGeom>
        </p:spPr>
        <p:txBody>
          <a:bodyPr wrap="square">
            <a:spAutoFit/>
          </a:bodyPr>
          <a:lstStyle/>
          <a:p>
            <a:r>
              <a:rPr lang="en-US" sz="2400" b="1" dirty="0">
                <a:latin typeface="Times New Roman" pitchFamily="18" charset="0"/>
                <a:cs typeface="Times New Roman" pitchFamily="18" charset="0"/>
              </a:rPr>
              <a:t>Postoperative </a:t>
            </a:r>
            <a:r>
              <a:rPr lang="en-US" sz="2400" b="1" dirty="0" smtClean="0">
                <a:latin typeface="Times New Roman" pitchFamily="18" charset="0"/>
                <a:cs typeface="Times New Roman" pitchFamily="18" charset="0"/>
              </a:rPr>
              <a:t>Care.</a:t>
            </a:r>
          </a:p>
          <a:p>
            <a:pPr>
              <a:buFont typeface="Arial" pitchFamily="34" charset="0"/>
              <a:buChar char="•"/>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baby is best nursed in an incubator, which should have the facility for tipping the bottom end and to raise the head (top) during the feeding period</a:t>
            </a:r>
            <a:r>
              <a:rPr lang="en-US" sz="2400" dirty="0" smtClean="0">
                <a:latin typeface="Times New Roman" pitchFamily="18" charset="0"/>
                <a:cs typeface="Times New Roman" pitchFamily="18" charset="0"/>
              </a:rPr>
              <a:t>.</a:t>
            </a:r>
          </a:p>
          <a:p>
            <a:pPr>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baby should be kept as quiet as possible.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Aspiration </a:t>
            </a:r>
            <a:r>
              <a:rPr lang="en-US" sz="2400" dirty="0">
                <a:latin typeface="Times New Roman" pitchFamily="18" charset="0"/>
                <a:cs typeface="Times New Roman" pitchFamily="18" charset="0"/>
              </a:rPr>
              <a:t>of saliva from the mouth and intravenous infusion should be continued.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Feed </a:t>
            </a:r>
            <a:r>
              <a:rPr lang="en-US" sz="2400" dirty="0">
                <a:latin typeface="Times New Roman" pitchFamily="18" charset="0"/>
                <a:cs typeface="Times New Roman" pitchFamily="18" charset="0"/>
              </a:rPr>
              <a:t>the infant through the </a:t>
            </a:r>
            <a:r>
              <a:rPr lang="en-US" sz="2400" dirty="0" err="1">
                <a:latin typeface="Times New Roman" pitchFamily="18" charset="0"/>
                <a:cs typeface="Times New Roman" pitchFamily="18" charset="0"/>
              </a:rPr>
              <a:t>gastrostomy</a:t>
            </a:r>
            <a:r>
              <a:rPr lang="en-US" sz="2400" dirty="0">
                <a:latin typeface="Times New Roman" pitchFamily="18" charset="0"/>
                <a:cs typeface="Times New Roman" pitchFamily="18" charset="0"/>
              </a:rPr>
              <a:t> tube and ensure maintenance of fluids and electrolytes.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Postural (involves posture) </a:t>
            </a:r>
            <a:r>
              <a:rPr lang="en-US" sz="2400" dirty="0">
                <a:latin typeface="Times New Roman" pitchFamily="18" charset="0"/>
                <a:cs typeface="Times New Roman" pitchFamily="18" charset="0"/>
              </a:rPr>
              <a:t>drainage should be carried out on a regular basis to prevent chest infections. </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Analgesics </a:t>
            </a:r>
            <a:r>
              <a:rPr lang="en-US" sz="2400" dirty="0">
                <a:latin typeface="Times New Roman" pitchFamily="18" charset="0"/>
                <a:cs typeface="Times New Roman" pitchFamily="18" charset="0"/>
              </a:rPr>
              <a:t>and antibiotics should be administered as ordered.</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 ventricle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fourth ventricle is a diamond- shaped cavity situated below and behind the third ventricle, between the cerebellum and </a:t>
            </a:r>
            <a:r>
              <a:rPr lang="en-US" dirty="0" err="1" smtClean="0"/>
              <a:t>pons</a:t>
            </a:r>
            <a:r>
              <a:rPr lang="en-US" dirty="0" smtClean="0"/>
              <a:t>.</a:t>
            </a:r>
          </a:p>
          <a:p>
            <a:r>
              <a:rPr lang="en-US" dirty="0" smtClean="0"/>
              <a:t>It is continuous below with the central  canal of the spinal cord and communicates with the </a:t>
            </a:r>
            <a:r>
              <a:rPr lang="en-US" dirty="0" err="1" smtClean="0"/>
              <a:t>suarachnoid</a:t>
            </a:r>
            <a:r>
              <a:rPr lang="en-US" dirty="0" smtClean="0"/>
              <a:t> space by foramina in its roof.</a:t>
            </a:r>
          </a:p>
          <a:p>
            <a:r>
              <a:rPr lang="en-US" dirty="0" smtClean="0"/>
              <a:t>Cerebral spinal fluid enters the subarachnoid space through these openings and through the open  distal end of the central canal of the spinal cord.</a:t>
            </a:r>
            <a:endParaRPr lang="en-US"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csf</a:t>
            </a:r>
            <a:endParaRPr lang="en-US" dirty="0"/>
          </a:p>
        </p:txBody>
      </p:sp>
      <p:sp>
        <p:nvSpPr>
          <p:cNvPr id="3" name="Content Placeholder 2"/>
          <p:cNvSpPr>
            <a:spLocks noGrp="1"/>
          </p:cNvSpPr>
          <p:nvPr>
            <p:ph idx="1"/>
          </p:nvPr>
        </p:nvSpPr>
        <p:spPr/>
        <p:txBody>
          <a:bodyPr>
            <a:normAutofit lnSpcReduction="10000"/>
          </a:bodyPr>
          <a:lstStyle/>
          <a:p>
            <a:r>
              <a:rPr lang="en-US" dirty="0" smtClean="0"/>
              <a:t>CSF  is secreted into each ventricle of the brain by choroid plexus. These are vascular areas where there is proliferation of blood vessels surrounded by </a:t>
            </a:r>
            <a:r>
              <a:rPr lang="en-US" dirty="0" err="1" smtClean="0"/>
              <a:t>ependymal</a:t>
            </a:r>
            <a:r>
              <a:rPr lang="en-US" dirty="0" smtClean="0"/>
              <a:t> cells in the lining of ventricle walls.</a:t>
            </a:r>
          </a:p>
          <a:p>
            <a:r>
              <a:rPr lang="en-US" dirty="0" smtClean="0"/>
              <a:t>CSF passes back into the blood  through tiny </a:t>
            </a:r>
            <a:r>
              <a:rPr lang="en-US" dirty="0" err="1" smtClean="0"/>
              <a:t>diverticula</a:t>
            </a:r>
            <a:r>
              <a:rPr lang="en-US" dirty="0" smtClean="0"/>
              <a:t>  of  </a:t>
            </a:r>
            <a:r>
              <a:rPr lang="en-US" dirty="0" err="1" smtClean="0"/>
              <a:t>arachnoid</a:t>
            </a:r>
            <a:r>
              <a:rPr lang="en-US" dirty="0" smtClean="0"/>
              <a:t> mater, called </a:t>
            </a:r>
            <a:r>
              <a:rPr lang="en-US" dirty="0" err="1" smtClean="0"/>
              <a:t>arachnoid</a:t>
            </a:r>
            <a:r>
              <a:rPr lang="en-US" dirty="0" smtClean="0"/>
              <a:t> </a:t>
            </a:r>
            <a:r>
              <a:rPr lang="en-US" dirty="0" err="1" smtClean="0"/>
              <a:t>villi</a:t>
            </a:r>
            <a:r>
              <a:rPr lang="en-US" dirty="0" smtClean="0"/>
              <a:t> (</a:t>
            </a:r>
            <a:r>
              <a:rPr lang="en-US" dirty="0" err="1" smtClean="0"/>
              <a:t>arachnoid</a:t>
            </a:r>
            <a:r>
              <a:rPr lang="en-US" dirty="0" smtClean="0"/>
              <a:t> granulations) which project in to the venous sinuses.</a:t>
            </a:r>
            <a:endParaRPr lang="en-US"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hydrocephalus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volume of </a:t>
            </a:r>
            <a:r>
              <a:rPr lang="en-US" dirty="0" err="1" smtClean="0"/>
              <a:t>csf</a:t>
            </a:r>
            <a:r>
              <a:rPr lang="en-US" dirty="0" smtClean="0"/>
              <a:t> is abnormally high and is usually accompanied by increased ICP.</a:t>
            </a:r>
          </a:p>
          <a:p>
            <a:r>
              <a:rPr lang="en-US" dirty="0" smtClean="0"/>
              <a:t>An obstruction to the CSF  is the most common cause.</a:t>
            </a:r>
          </a:p>
          <a:p>
            <a:r>
              <a:rPr lang="en-US" dirty="0" smtClean="0"/>
              <a:t> Its described as ; </a:t>
            </a:r>
          </a:p>
          <a:p>
            <a:pPr>
              <a:buFont typeface="Wingdings" pitchFamily="2" charset="2"/>
              <a:buChar char="q"/>
            </a:pPr>
            <a:r>
              <a:rPr lang="en-US" b="1" i="1" dirty="0" smtClean="0"/>
              <a:t>communicating</a:t>
            </a:r>
            <a:r>
              <a:rPr lang="en-US" i="1" dirty="0" smtClean="0"/>
              <a:t> </a:t>
            </a:r>
            <a:r>
              <a:rPr lang="en-US" dirty="0" smtClean="0"/>
              <a:t>when there is free flow of CSF from the ventricular system to the subarachnoid space.  Interference is with absorption of the </a:t>
            </a:r>
            <a:r>
              <a:rPr lang="en-US" dirty="0" err="1" smtClean="0"/>
              <a:t>cerebro</a:t>
            </a:r>
            <a:r>
              <a:rPr lang="en-US" dirty="0" smtClean="0"/>
              <a:t>-spinal fluid in the </a:t>
            </a:r>
            <a:r>
              <a:rPr lang="en-US" dirty="0" err="1" smtClean="0"/>
              <a:t>arachnoid</a:t>
            </a:r>
            <a:r>
              <a:rPr lang="en-US" dirty="0" smtClean="0"/>
              <a:t> </a:t>
            </a:r>
            <a:r>
              <a:rPr lang="en-US" dirty="0" err="1" smtClean="0"/>
              <a:t>villi</a:t>
            </a:r>
            <a:r>
              <a:rPr lang="en-US" dirty="0" smtClean="0"/>
              <a:t>. In this type, the obstruction is outside the ventricular system.</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dirty="0" smtClean="0"/>
              <a:t> </a:t>
            </a:r>
            <a:r>
              <a:rPr lang="en-US" b="1" i="1" dirty="0" smtClean="0"/>
              <a:t>non-communicating</a:t>
            </a:r>
            <a:r>
              <a:rPr lang="en-US" i="1" dirty="0" smtClean="0"/>
              <a:t>  </a:t>
            </a:r>
            <a:r>
              <a:rPr lang="en-US" dirty="0" smtClean="0"/>
              <a:t>when there is not, </a:t>
            </a:r>
            <a:r>
              <a:rPr lang="en-US" dirty="0" err="1" smtClean="0"/>
              <a:t>i.e</a:t>
            </a:r>
            <a:r>
              <a:rPr lang="en-US" dirty="0" smtClean="0"/>
              <a:t>;  there is obstruction in the system of ventricles, foramina or duct. Causes:</a:t>
            </a:r>
          </a:p>
          <a:p>
            <a:pPr lvl="0"/>
            <a:r>
              <a:rPr lang="en-US" dirty="0" smtClean="0"/>
              <a:t>-congenital defect-developmental, for example, </a:t>
            </a:r>
            <a:r>
              <a:rPr lang="en-US" dirty="0" err="1" smtClean="0"/>
              <a:t>Arnord</a:t>
            </a:r>
            <a:r>
              <a:rPr lang="en-US" dirty="0" smtClean="0"/>
              <a:t> </a:t>
            </a:r>
            <a:r>
              <a:rPr lang="en-US" dirty="0" err="1" smtClean="0"/>
              <a:t>Chiari</a:t>
            </a:r>
            <a:r>
              <a:rPr lang="en-US" dirty="0" smtClean="0"/>
              <a:t> malformation and aqueduct </a:t>
            </a:r>
            <a:r>
              <a:rPr lang="en-US" dirty="0" err="1" smtClean="0"/>
              <a:t>stenosis</a:t>
            </a:r>
            <a:endParaRPr lang="en-US" dirty="0" smtClean="0"/>
          </a:p>
          <a:p>
            <a:pPr lvl="0"/>
            <a:r>
              <a:rPr lang="en-US" dirty="0" smtClean="0"/>
              <a:t>-</a:t>
            </a:r>
            <a:r>
              <a:rPr lang="en-US" dirty="0" err="1" smtClean="0"/>
              <a:t>aquired</a:t>
            </a:r>
            <a:r>
              <a:rPr lang="en-US" dirty="0" smtClean="0"/>
              <a:t> defects , for example, cerebral abscess, compression of the aqueduct by either aneurysm or hematoma, brain tumor of either </a:t>
            </a:r>
            <a:r>
              <a:rPr lang="en-US" dirty="0" err="1" smtClean="0"/>
              <a:t>cerebellar</a:t>
            </a:r>
            <a:r>
              <a:rPr lang="en-US" dirty="0" smtClean="0"/>
              <a:t> </a:t>
            </a:r>
            <a:r>
              <a:rPr lang="en-US" dirty="0" err="1" smtClean="0"/>
              <a:t>haematoma</a:t>
            </a:r>
            <a:r>
              <a:rPr lang="en-US" dirty="0" smtClean="0"/>
              <a:t>, brain stem </a:t>
            </a:r>
            <a:r>
              <a:rPr lang="en-US" dirty="0" err="1" smtClean="0"/>
              <a:t>haematoma</a:t>
            </a:r>
            <a:r>
              <a:rPr lang="en-US" dirty="0" smtClean="0"/>
              <a:t> and /or colloid cyst</a:t>
            </a:r>
            <a:endParaRPr lang="en-US"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A physical exam should be undertaken to a certain the extent and seriousness of the condition, taking into account the infants age and period of the onset. </a:t>
            </a:r>
          </a:p>
          <a:p>
            <a:r>
              <a:rPr lang="en-US" dirty="0" smtClean="0"/>
              <a:t>the head circumference (occipital-frontal circumference) should be regularly measured.</a:t>
            </a:r>
          </a:p>
          <a:p>
            <a:r>
              <a:rPr lang="en-US" dirty="0" smtClean="0"/>
              <a:t>medical treatment with </a:t>
            </a:r>
            <a:r>
              <a:rPr lang="en-US" dirty="0" err="1" smtClean="0"/>
              <a:t>acetazolamide</a:t>
            </a:r>
            <a:r>
              <a:rPr lang="en-US" dirty="0" smtClean="0"/>
              <a:t> should be commenced to reduce production of </a:t>
            </a:r>
            <a:r>
              <a:rPr lang="en-US" dirty="0" err="1" smtClean="0"/>
              <a:t>csf</a:t>
            </a:r>
            <a:r>
              <a:rPr lang="en-US" dirty="0" smtClean="0"/>
              <a:t> in mild cases of hydrocephalus.</a:t>
            </a:r>
          </a:p>
          <a:p>
            <a:endParaRPr lang="en-US"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repeated lumbar puncture should be performed to maintain normal cerebral spinal fluid pressure. </a:t>
            </a:r>
          </a:p>
          <a:p>
            <a:pPr>
              <a:buFont typeface="Wingdings" pitchFamily="2" charset="2"/>
              <a:buChar char="q"/>
            </a:pPr>
            <a:r>
              <a:rPr lang="en-US" dirty="0" smtClean="0"/>
              <a:t>surgical intervention may be undertaken, depending on the severity of the </a:t>
            </a:r>
            <a:r>
              <a:rPr lang="en-US" dirty="0" err="1" smtClean="0"/>
              <a:t>condition.This</a:t>
            </a:r>
            <a:r>
              <a:rPr lang="en-US" dirty="0" smtClean="0"/>
              <a:t> consists of the removal of obstruction such as </a:t>
            </a:r>
            <a:r>
              <a:rPr lang="en-US" dirty="0" err="1" smtClean="0"/>
              <a:t>tumours</a:t>
            </a:r>
            <a:r>
              <a:rPr lang="en-US" dirty="0" smtClean="0"/>
              <a:t>, cysts and </a:t>
            </a:r>
            <a:r>
              <a:rPr lang="en-US" dirty="0" err="1" smtClean="0"/>
              <a:t>haemorrhage</a:t>
            </a:r>
            <a:r>
              <a:rPr lang="en-US" dirty="0" smtClean="0"/>
              <a:t> (hematoma).</a:t>
            </a:r>
          </a:p>
          <a:p>
            <a:endParaRPr lang="en-US"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When progression of hydrocephalus is established , </a:t>
            </a:r>
            <a:r>
              <a:rPr lang="en-US" b="1" i="1" dirty="0" smtClean="0"/>
              <a:t>surgical intervention </a:t>
            </a:r>
            <a:r>
              <a:rPr lang="en-US" dirty="0" smtClean="0"/>
              <a:t>should be considered.</a:t>
            </a:r>
          </a:p>
          <a:p>
            <a:r>
              <a:rPr lang="en-US" dirty="0" smtClean="0"/>
              <a:t>This consists in shunting the cerebral fluid past the obstruction. The best result are currently obtained by a </a:t>
            </a:r>
            <a:r>
              <a:rPr lang="en-US" dirty="0" err="1" smtClean="0"/>
              <a:t>ventriculo-atrial</a:t>
            </a:r>
            <a:r>
              <a:rPr lang="en-US" dirty="0" smtClean="0"/>
              <a:t> or </a:t>
            </a:r>
            <a:r>
              <a:rPr lang="en-US" dirty="0" err="1" smtClean="0"/>
              <a:t>ventriculo</a:t>
            </a:r>
            <a:r>
              <a:rPr lang="en-US" dirty="0" smtClean="0"/>
              <a:t>-peritoneal shunt with a pump and one-way valve. </a:t>
            </a:r>
            <a:endParaRPr lang="en-US"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Complication of the shunt would include blocking of the tubes an infection and will require removal of the foreign body as well as administration of antibiotics.</a:t>
            </a:r>
          </a:p>
          <a:p>
            <a:pPr>
              <a:buFont typeface="Wingdings" pitchFamily="2" charset="2"/>
              <a:buChar char="q"/>
            </a:pPr>
            <a:r>
              <a:rPr lang="en-US" dirty="0" smtClean="0"/>
              <a:t>Another procedure that may be performed is a </a:t>
            </a:r>
            <a:r>
              <a:rPr lang="en-US" dirty="0" err="1" smtClean="0"/>
              <a:t>ventriculostomy</a:t>
            </a:r>
            <a:r>
              <a:rPr lang="en-US" dirty="0" smtClean="0"/>
              <a:t>, which involves the destruction of the third and fourth ventricle or the choroid plexus.</a:t>
            </a:r>
            <a:endParaRPr 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Pre-operative </a:t>
            </a:r>
            <a:r>
              <a:rPr lang="en-US" u="sng" dirty="0" err="1" smtClean="0"/>
              <a:t>nursng</a:t>
            </a:r>
            <a:r>
              <a:rPr lang="en-US" u="sng" dirty="0" smtClean="0"/>
              <a:t> care.</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The nurse monitors the signs of increased intracranial pressure and reports to the surgeon any changes,</a:t>
            </a:r>
          </a:p>
          <a:p>
            <a:r>
              <a:rPr lang="en-US" dirty="0" smtClean="0"/>
              <a:t>Nurse should </a:t>
            </a:r>
            <a:r>
              <a:rPr lang="en-US" dirty="0" err="1" smtClean="0"/>
              <a:t>continuosly</a:t>
            </a:r>
            <a:r>
              <a:rPr lang="en-US" dirty="0" smtClean="0"/>
              <a:t> monitor the head </a:t>
            </a:r>
            <a:r>
              <a:rPr lang="en-US" dirty="0" err="1" smtClean="0"/>
              <a:t>circumfrence</a:t>
            </a:r>
            <a:r>
              <a:rPr lang="en-US" dirty="0" smtClean="0"/>
              <a:t>.</a:t>
            </a:r>
          </a:p>
          <a:p>
            <a:r>
              <a:rPr lang="en-US" dirty="0" smtClean="0"/>
              <a:t>The nurse should palpate the </a:t>
            </a:r>
            <a:r>
              <a:rPr lang="en-US" dirty="0" err="1" smtClean="0"/>
              <a:t>fontanelles</a:t>
            </a:r>
            <a:r>
              <a:rPr lang="en-US" dirty="0" smtClean="0"/>
              <a:t> gently for possible separation of sutures and tension.</a:t>
            </a:r>
          </a:p>
          <a:p>
            <a:r>
              <a:rPr lang="en-US" dirty="0" smtClean="0"/>
              <a:t>Vital signs should be taken and recorded (TPR/BP). Any deviation should be reported immediately.</a:t>
            </a:r>
          </a:p>
          <a:p>
            <a:r>
              <a:rPr lang="en-US" dirty="0" smtClean="0"/>
              <a:t>The </a:t>
            </a:r>
            <a:r>
              <a:rPr lang="en-US" dirty="0" err="1" smtClean="0"/>
              <a:t>chld’s</a:t>
            </a:r>
            <a:r>
              <a:rPr lang="en-US" dirty="0" smtClean="0"/>
              <a:t> </a:t>
            </a:r>
            <a:r>
              <a:rPr lang="en-US" dirty="0" err="1" smtClean="0"/>
              <a:t>behavoural</a:t>
            </a:r>
            <a:r>
              <a:rPr lang="en-US" dirty="0" smtClean="0"/>
              <a:t> changes, including persistent cries should be recorded and reported.</a:t>
            </a:r>
          </a:p>
          <a:p>
            <a:r>
              <a:rPr lang="en-US" dirty="0" smtClean="0"/>
              <a:t>Regularly change the child’s position in bed to prevent bedsores 2 hourly. the head should be supported when being moved.</a:t>
            </a:r>
          </a:p>
          <a:p>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Post –operative nursing care.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The pre-op care should continue after surgery, in addition to routine postoperative care.</a:t>
            </a:r>
          </a:p>
          <a:p>
            <a:r>
              <a:rPr lang="en-US" dirty="0" smtClean="0"/>
              <a:t> Immediately after surgery, vital signs should be monitored and recorded in one-hour </a:t>
            </a:r>
            <a:r>
              <a:rPr lang="en-US" dirty="0" err="1" smtClean="0"/>
              <a:t>intervals,paying</a:t>
            </a:r>
            <a:r>
              <a:rPr lang="en-US" dirty="0" smtClean="0"/>
              <a:t> particular attention to increasing intracranial pressure (</a:t>
            </a:r>
            <a:r>
              <a:rPr lang="en-US" dirty="0" err="1" smtClean="0"/>
              <a:t>bloodpressure</a:t>
            </a:r>
            <a:r>
              <a:rPr lang="en-US" dirty="0" smtClean="0"/>
              <a:t>/ pulse rate , temperature and respiration rate carefully noted). Other neurological observations, for example, the assessment of the level of consciousness should also be continued.</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391337"/>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err="1" smtClean="0">
                <a:ln>
                  <a:noFill/>
                </a:ln>
                <a:effectLst/>
                <a:latin typeface="Times New Roman" pitchFamily="18" charset="0"/>
                <a:ea typeface="Times New Roman" pitchFamily="18" charset="0"/>
                <a:cs typeface="Times New Roman" pitchFamily="18" charset="0"/>
              </a:rPr>
              <a:t>Oesophageal</a:t>
            </a:r>
            <a:r>
              <a:rPr kumimoji="0" lang="en-US" sz="2400" b="1" i="0" u="sng" strike="noStrike" cap="none" normalizeH="0" baseline="0" dirty="0" smtClean="0">
                <a:ln>
                  <a:noFill/>
                </a:ln>
                <a:effectLst/>
                <a:latin typeface="Times New Roman" pitchFamily="18" charset="0"/>
                <a:ea typeface="Times New Roman" pitchFamily="18" charset="0"/>
                <a:cs typeface="Times New Roman" pitchFamily="18" charset="0"/>
              </a:rPr>
              <a:t> Fistula </a:t>
            </a:r>
            <a:endParaRPr kumimoji="0" lang="en-US" sz="2400" b="0" i="0" u="sng" strike="noStrike" cap="none" normalizeH="0" baseline="0" dirty="0" smtClean="0">
              <a:ln>
                <a:noFill/>
              </a:ln>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is an abnormal opening of the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oesophageal</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wall. In some cases the fistula and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atresia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may occur together, involving the trachea.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-Fistulae tend to occur more often in low birth weight babies.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history of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polyhydramnious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 excessive amount of amniotic fluid) during pregnancy is often a pre determinant. In this condition, the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foetus</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normally swallows amniotic fluid.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commonest abnormalities met with in medical practice are a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tracheo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oesophageal</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fistula without associated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atresia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of the oesophagus and a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tracheo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oesophageal</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fistula with associated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oesophageal</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atresia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dressing on the operation site should be checked regularly.</a:t>
            </a:r>
          </a:p>
          <a:p>
            <a:r>
              <a:rPr lang="en-US" dirty="0" smtClean="0"/>
              <a:t>You should always ensure that the </a:t>
            </a:r>
            <a:r>
              <a:rPr lang="en-US" dirty="0" err="1" smtClean="0"/>
              <a:t>chld</a:t>
            </a:r>
            <a:r>
              <a:rPr lang="en-US" dirty="0" smtClean="0"/>
              <a:t> lies on the good site to </a:t>
            </a:r>
            <a:r>
              <a:rPr lang="en-US" dirty="0" err="1" smtClean="0"/>
              <a:t>pevent</a:t>
            </a:r>
            <a:r>
              <a:rPr lang="en-US" dirty="0" smtClean="0"/>
              <a:t> pressure on the shunt valve. Alternatively, he or she should lie flat on his or her back. Careful regular feeds should be given. Parental education should be continued from admission to discharge.</a:t>
            </a:r>
          </a:p>
          <a:p>
            <a:endParaRPr 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SPINA BIFIDA</a:t>
            </a:r>
            <a:endParaRPr lang="en-US" dirty="0"/>
          </a:p>
        </p:txBody>
      </p:sp>
      <p:sp>
        <p:nvSpPr>
          <p:cNvPr id="3" name="Content Placeholder 2"/>
          <p:cNvSpPr>
            <a:spLocks noGrp="1"/>
          </p:cNvSpPr>
          <p:nvPr>
            <p:ph idx="1"/>
          </p:nvPr>
        </p:nvSpPr>
        <p:spPr/>
        <p:txBody>
          <a:bodyPr/>
          <a:lstStyle/>
          <a:p>
            <a:r>
              <a:rPr lang="en-US" dirty="0" smtClean="0"/>
              <a:t>This is a congenital abnormality, which results from a defect in the formation of the skeletal arch enclosing the spinal cord. Although it may occur in any part of the spinal column and on the skull, it is more common in the lumbar region.</a:t>
            </a:r>
          </a:p>
          <a:p>
            <a:endParaRPr 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2000" y="1676400"/>
            <a:ext cx="7620000" cy="4648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2000" y="1600200"/>
            <a:ext cx="6934200" cy="4191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Etiology.</a:t>
            </a:r>
            <a:endParaRPr lang="en-US" dirty="0"/>
          </a:p>
        </p:txBody>
      </p:sp>
      <p:sp>
        <p:nvSpPr>
          <p:cNvPr id="3" name="Content Placeholder 2"/>
          <p:cNvSpPr>
            <a:spLocks noGrp="1"/>
          </p:cNvSpPr>
          <p:nvPr>
            <p:ph idx="1"/>
          </p:nvPr>
        </p:nvSpPr>
        <p:spPr/>
        <p:txBody>
          <a:bodyPr>
            <a:normAutofit lnSpcReduction="10000"/>
          </a:bodyPr>
          <a:lstStyle/>
          <a:p>
            <a:r>
              <a:rPr lang="en-US" dirty="0" smtClean="0"/>
              <a:t>The causes are not known, although the condition is associated with dietary deficiency of folic acid at the time of conception.</a:t>
            </a:r>
          </a:p>
          <a:p>
            <a:r>
              <a:rPr lang="en-US" dirty="0" smtClean="0"/>
              <a:t>This neural tube defect may be of genetic origin or due to environmental factors; </a:t>
            </a:r>
            <a:r>
              <a:rPr lang="en-US" dirty="0" err="1" smtClean="0"/>
              <a:t>e.g</a:t>
            </a:r>
            <a:r>
              <a:rPr lang="en-US" dirty="0" smtClean="0"/>
              <a:t>, irradiation, or maternal infection (rubella) at a critical stage in development of fetal vertebrae and spinal cord. The effects depend on the extent of the abnormality.</a:t>
            </a:r>
            <a:endParaRPr lang="en-US"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dirty="0" err="1" smtClean="0"/>
              <a:t>Spina</a:t>
            </a:r>
            <a:r>
              <a:rPr lang="en-US" dirty="0" smtClean="0"/>
              <a:t> bifida is a common developmental defect of the central nervous system occurring in 1-2 of every 1000 newborn infants. The posterior portion of the lamina of one or more vertebrae fails to fuse with or without defective development of the spinal cord, and tends to occur mostly in the lumbar or </a:t>
            </a:r>
            <a:r>
              <a:rPr lang="en-US" dirty="0" err="1" smtClean="0"/>
              <a:t>lumbo</a:t>
            </a:r>
            <a:r>
              <a:rPr lang="en-US" dirty="0" smtClean="0"/>
              <a:t> sacral region. </a:t>
            </a:r>
          </a:p>
          <a:p>
            <a:endParaRPr 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b="1" dirty="0" err="1" smtClean="0"/>
              <a:t>Spina</a:t>
            </a:r>
            <a:r>
              <a:rPr lang="en-US" b="1" dirty="0" smtClean="0"/>
              <a:t> bifida </a:t>
            </a:r>
            <a:r>
              <a:rPr lang="en-US" b="1" dirty="0" err="1" smtClean="0"/>
              <a:t>oculta</a:t>
            </a:r>
            <a:r>
              <a:rPr lang="en-US" b="1" dirty="0" smtClean="0"/>
              <a:t>.</a:t>
            </a:r>
          </a:p>
          <a:p>
            <a:r>
              <a:rPr lang="en-US" dirty="0" smtClean="0"/>
              <a:t>In the milder type (</a:t>
            </a:r>
            <a:r>
              <a:rPr lang="en-US" dirty="0" err="1" smtClean="0"/>
              <a:t>spina</a:t>
            </a:r>
            <a:r>
              <a:rPr lang="en-US" dirty="0" smtClean="0"/>
              <a:t> bifida </a:t>
            </a:r>
            <a:r>
              <a:rPr lang="en-US" dirty="0" err="1" smtClean="0"/>
              <a:t>oculta</a:t>
            </a:r>
            <a:r>
              <a:rPr lang="en-US" dirty="0" smtClean="0"/>
              <a:t>), there may be no need for any medical intervention while in the </a:t>
            </a:r>
            <a:r>
              <a:rPr lang="en-US" dirty="0" err="1" smtClean="0"/>
              <a:t>meningocele</a:t>
            </a:r>
            <a:r>
              <a:rPr lang="en-US" dirty="0" smtClean="0"/>
              <a:t> and </a:t>
            </a:r>
            <a:r>
              <a:rPr lang="en-US" dirty="0" err="1" smtClean="0"/>
              <a:t>meningomyelocele</a:t>
            </a:r>
            <a:r>
              <a:rPr lang="en-US" dirty="0" smtClean="0"/>
              <a:t> surgical intervention is </a:t>
            </a:r>
            <a:br>
              <a:rPr lang="en-US" dirty="0" smtClean="0"/>
            </a:br>
            <a:r>
              <a:rPr lang="en-US" dirty="0" smtClean="0"/>
              <a:t>called for.</a:t>
            </a:r>
            <a:endParaRPr 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b="1" dirty="0" err="1" smtClean="0"/>
              <a:t>Meningocele</a:t>
            </a:r>
            <a:r>
              <a:rPr lang="en-US" b="1" dirty="0" smtClean="0"/>
              <a:t>.</a:t>
            </a:r>
          </a:p>
          <a:p>
            <a:r>
              <a:rPr lang="en-US" dirty="0" smtClean="0"/>
              <a:t>The skin over the defect is very thin and may rupture after birth. There is dilation of the subarachnoid space </a:t>
            </a:r>
            <a:r>
              <a:rPr lang="en-US" dirty="0" err="1" smtClean="0"/>
              <a:t>posteriorly</a:t>
            </a:r>
            <a:r>
              <a:rPr lang="en-US" dirty="0" smtClean="0"/>
              <a:t>. The spinal cord is correctly positioned.</a:t>
            </a:r>
            <a:endParaRPr lang="en-US"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Meningomyelocele.</a:t>
            </a:r>
          </a:p>
          <a:p>
            <a:r>
              <a:rPr lang="en-US" dirty="0" smtClean="0"/>
              <a:t>The meninges and spinal cord are grossly abnormal. The skin may be absent or rupture . In either case there is leakage of CSF, and the meninges may become infected . Serious nerve defects result in paraplegia and lack of sphincter control causing incontinence of urine and feaces. There may also be mental impairment.</a:t>
            </a:r>
            <a:endParaRPr 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AFP- Stands for alpha-fetoprotein, a protein the unborn baby produces.  This is simple blood test that measures how much AFP has passed into the mother’s bloodstream from.  A high level of AFP  might  mean that the baby has </a:t>
            </a:r>
            <a:r>
              <a:rPr lang="en-US" dirty="0" err="1" smtClean="0"/>
              <a:t>spina</a:t>
            </a:r>
            <a:r>
              <a:rPr lang="en-US" dirty="0" smtClean="0"/>
              <a:t> bifida. An AFP test might be part of a test called the ‘</a:t>
            </a:r>
            <a:r>
              <a:rPr lang="en-US" dirty="0" err="1" smtClean="0"/>
              <a:t>tripple</a:t>
            </a:r>
            <a:r>
              <a:rPr lang="en-US" dirty="0" smtClean="0"/>
              <a:t> screen’ that looks for neural tube </a:t>
            </a:r>
            <a:r>
              <a:rPr lang="en-US" dirty="0" err="1" smtClean="0"/>
              <a:t>defectsand</a:t>
            </a:r>
            <a:r>
              <a:rPr lang="en-US" dirty="0" smtClean="0"/>
              <a:t> other issues.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247864"/>
          </a:xfrm>
          <a:prstGeom prst="rect">
            <a:avLst/>
          </a:prstGeom>
        </p:spPr>
        <p:txBody>
          <a:bodyPr wrap="square">
            <a:spAutoFit/>
          </a:bodyPr>
          <a:lstStyle/>
          <a:p>
            <a:r>
              <a:rPr lang="en-US" sz="2000" b="1" dirty="0">
                <a:latin typeface="Times New Roman" pitchFamily="18" charset="0"/>
                <a:cs typeface="Times New Roman" pitchFamily="18" charset="0"/>
              </a:rPr>
              <a:t>Clinical Features </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Gastric reflux into the trachea will occur, causing inhalation of secretions and hydrochloric acid, resulting in ulceration of the mucous membrane.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baby will persistently cough and choke due to aspiration of gastric content. This may lead to the development of pneumonia</a:t>
            </a:r>
            <a:r>
              <a:rPr lang="en-US" sz="2000" dirty="0" smtClean="0">
                <a:latin typeface="Times New Roman" pitchFamily="18" charset="0"/>
                <a:cs typeface="Times New Roman" pitchFamily="18" charset="0"/>
              </a:rPr>
              <a:t>.</a:t>
            </a:r>
          </a:p>
          <a:p>
            <a:pPr>
              <a:buFont typeface="Arial" pitchFamily="34" charset="0"/>
              <a:buChar cha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Cyanosis is present and respiration disturbed.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Management </a:t>
            </a:r>
            <a:r>
              <a:rPr lang="en-US" sz="2000" dirty="0">
                <a:latin typeface="Times New Roman" pitchFamily="18" charset="0"/>
                <a:cs typeface="Times New Roman" pitchFamily="18" charset="0"/>
              </a:rPr>
              <a:t>of the condition necessitates surgical repair</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Preoperative Care</a:t>
            </a:r>
          </a:p>
          <a:p>
            <a:pPr>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infant should be nursed in the incubator, kept warm and given highly humidified oxygen to relieve respiratory distress and liquefy secretion.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infant’s head should be slightly elevated and intermittent suction carried out both to the mouth, pharynx and proximal </a:t>
            </a:r>
            <a:r>
              <a:rPr lang="en-US" sz="2000" dirty="0" err="1">
                <a:latin typeface="Times New Roman" pitchFamily="18" charset="0"/>
                <a:cs typeface="Times New Roman" pitchFamily="18" charset="0"/>
              </a:rPr>
              <a:t>oesophageal</a:t>
            </a:r>
            <a:r>
              <a:rPr lang="en-US" sz="2000" dirty="0">
                <a:latin typeface="Times New Roman" pitchFamily="18" charset="0"/>
                <a:cs typeface="Times New Roman" pitchFamily="18" charset="0"/>
              </a:rPr>
              <a:t> pouch.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catheter may have to be changed daily by the doctor or irrigated with normal saline.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At </a:t>
            </a:r>
            <a:r>
              <a:rPr lang="en-US" sz="2000" dirty="0">
                <a:latin typeface="Times New Roman" pitchFamily="18" charset="0"/>
                <a:cs typeface="Times New Roman" pitchFamily="18" charset="0"/>
              </a:rPr>
              <a:t>intervals the infant's head may be lowered to facilitate free drainage of secretion.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should continue to take and record the vital signs and monitor respiration to </a:t>
            </a:r>
            <a:r>
              <a:rPr lang="en-US" sz="2000" dirty="0" err="1">
                <a:latin typeface="Times New Roman" pitchFamily="18" charset="0"/>
                <a:cs typeface="Times New Roman" pitchFamily="18" charset="0"/>
              </a:rPr>
              <a:t>analyse</a:t>
            </a:r>
            <a:r>
              <a:rPr lang="en-US" sz="2000" dirty="0">
                <a:latin typeface="Times New Roman" pitchFamily="18" charset="0"/>
                <a:cs typeface="Times New Roman" pitchFamily="18" charset="0"/>
              </a:rPr>
              <a:t> the effectiveness of these procedures.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Antibiotics </a:t>
            </a:r>
            <a:r>
              <a:rPr lang="en-US" sz="2000" dirty="0">
                <a:latin typeface="Times New Roman" pitchFamily="18" charset="0"/>
                <a:cs typeface="Times New Roman" pitchFamily="18" charset="0"/>
              </a:rPr>
              <a:t>are administered </a:t>
            </a:r>
            <a:r>
              <a:rPr lang="en-US" sz="2000" dirty="0" err="1">
                <a:latin typeface="Times New Roman" pitchFamily="18" charset="0"/>
                <a:cs typeface="Times New Roman" pitchFamily="18" charset="0"/>
              </a:rPr>
              <a:t>prophylactically</a:t>
            </a:r>
            <a:r>
              <a:rPr lang="en-US" sz="20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Ultrasound</a:t>
            </a:r>
          </a:p>
          <a:p>
            <a:r>
              <a:rPr lang="en-US" dirty="0" err="1" smtClean="0"/>
              <a:t>Aminocentesis</a:t>
            </a:r>
            <a:r>
              <a:rPr lang="en-US" dirty="0" smtClean="0"/>
              <a:t>- a sample of </a:t>
            </a:r>
            <a:r>
              <a:rPr lang="en-US" dirty="0" err="1" smtClean="0"/>
              <a:t>of</a:t>
            </a:r>
            <a:r>
              <a:rPr lang="en-US" dirty="0" smtClean="0"/>
              <a:t> amniotic fluid. High levels  of AFP might mean that the baby has </a:t>
            </a:r>
            <a:r>
              <a:rPr lang="en-US" dirty="0" err="1" smtClean="0"/>
              <a:t>spina</a:t>
            </a:r>
            <a:r>
              <a:rPr lang="en-US" dirty="0" smtClean="0"/>
              <a:t> bifida.</a:t>
            </a:r>
            <a:endParaRPr lang="en-US"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lstStyle/>
          <a:p>
            <a:r>
              <a:rPr lang="en-US" dirty="0" smtClean="0"/>
              <a:t>Since </a:t>
            </a:r>
            <a:r>
              <a:rPr lang="en-US" dirty="0" err="1" smtClean="0"/>
              <a:t>meningomyelocele</a:t>
            </a:r>
            <a:r>
              <a:rPr lang="en-US" dirty="0" smtClean="0"/>
              <a:t> occurs more commonly than the other two forms, and is more severe in its clinical presentation, surgery is indicated and should be performed at the earliest opportunity to prevent possible neurological damage.</a:t>
            </a:r>
          </a:p>
          <a:p>
            <a:endParaRPr lang="en-US"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Pre/post op care.</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The objectives of care should be to prevent infection and injury to the sac, skin damage and urinary tract infection, which is likely to occur. These are achieved by performing aseptic technique dressing using warm normal saline until the operation is performed. The dressing should be changed at least four hourly.</a:t>
            </a:r>
          </a:p>
          <a:p>
            <a:endParaRPr lang="en-US"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smtClean="0"/>
              <a:t>You should continue with your assessment of the child's general condition, paying particular attention to the </a:t>
            </a:r>
            <a:r>
              <a:rPr lang="en-US" dirty="0" err="1" smtClean="0"/>
              <a:t>musculo</a:t>
            </a:r>
            <a:r>
              <a:rPr lang="en-US" dirty="0" smtClean="0"/>
              <a:t> skeletal functions, which may occur due to exposure of the nerve </a:t>
            </a:r>
            <a:r>
              <a:rPr lang="en-US" dirty="0" err="1" smtClean="0"/>
              <a:t>fibres</a:t>
            </a:r>
            <a:r>
              <a:rPr lang="en-US" dirty="0" smtClean="0"/>
              <a:t>. The vital signs should be taken and recorded every two to four hours and any deviation from norms reported to the surgeon.</a:t>
            </a:r>
          </a:p>
          <a:p>
            <a:endParaRPr lang="en-US"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MICROCEPHALY.</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b="1" dirty="0" err="1" smtClean="0"/>
              <a:t>Microcephaly</a:t>
            </a:r>
            <a:endParaRPr lang="en-US" dirty="0" smtClean="0"/>
          </a:p>
          <a:p>
            <a:r>
              <a:rPr lang="en-US" dirty="0" smtClean="0"/>
              <a:t>This is a relatively uncommon congenital condition where there is a defect in the growth of the brain. The size of the brain becomes three times smaller than normal. There are several predisposing factors which include: </a:t>
            </a:r>
          </a:p>
          <a:p>
            <a:endParaRPr lang="en-US" dirty="0"/>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lvl="0"/>
            <a:r>
              <a:rPr lang="en-US" dirty="0" err="1" smtClean="0"/>
              <a:t>Foetal</a:t>
            </a:r>
            <a:r>
              <a:rPr lang="en-US" dirty="0" smtClean="0"/>
              <a:t> radiation</a:t>
            </a:r>
          </a:p>
          <a:p>
            <a:pPr lvl="0"/>
            <a:r>
              <a:rPr lang="en-US" dirty="0" smtClean="0"/>
              <a:t>Maternal </a:t>
            </a:r>
            <a:r>
              <a:rPr lang="en-US" dirty="0" err="1" smtClean="0"/>
              <a:t>phenylketonuria</a:t>
            </a:r>
            <a:r>
              <a:rPr lang="en-US" dirty="0" smtClean="0"/>
              <a:t>, which is an inherited metabolic amino acid phenylalanine because the liver has failed to release an enzyme called </a:t>
            </a:r>
            <a:r>
              <a:rPr lang="en-US" dirty="0" err="1" smtClean="0"/>
              <a:t>phenylalaninase</a:t>
            </a:r>
            <a:endParaRPr lang="en-US" dirty="0" smtClean="0"/>
          </a:p>
          <a:p>
            <a:pPr lvl="0"/>
            <a:r>
              <a:rPr lang="en-US" dirty="0" smtClean="0"/>
              <a:t>Congenital infections may also contribute to this condition, for example, syphilis, neonatal herpes, rubella</a:t>
            </a:r>
          </a:p>
          <a:p>
            <a:pPr lvl="0"/>
            <a:r>
              <a:rPr lang="en-US" dirty="0" smtClean="0"/>
              <a:t>Intrauterine or neonatal anoxia</a:t>
            </a:r>
          </a:p>
          <a:p>
            <a:endParaRPr lang="en-US"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1295400" y="1828800"/>
            <a:ext cx="6172200" cy="31329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condition presents in several ways: the ears are relatively large, the forehead slopes backwards and the head appears smaller. </a:t>
            </a:r>
          </a:p>
          <a:p>
            <a:endParaRPr lang="en-US"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en-US" dirty="0" err="1" smtClean="0"/>
              <a:t>Microcephaly</a:t>
            </a:r>
            <a:r>
              <a:rPr lang="en-US" dirty="0" smtClean="0"/>
              <a:t> has been linked with the following problems;</a:t>
            </a:r>
          </a:p>
          <a:p>
            <a:r>
              <a:rPr lang="en-US" dirty="0" smtClean="0"/>
              <a:t>Seizures</a:t>
            </a:r>
          </a:p>
          <a:p>
            <a:r>
              <a:rPr lang="en-US" dirty="0" err="1" smtClean="0"/>
              <a:t>Developmenta</a:t>
            </a:r>
            <a:r>
              <a:rPr lang="en-US" dirty="0" smtClean="0"/>
              <a:t> </a:t>
            </a:r>
            <a:r>
              <a:rPr lang="en-US" dirty="0" err="1" smtClean="0"/>
              <a:t>delay,such</a:t>
            </a:r>
            <a:r>
              <a:rPr lang="en-US" dirty="0" smtClean="0"/>
              <a:t> as problems with speech or other developmental milestone like sitting, standing and walking.</a:t>
            </a:r>
          </a:p>
          <a:p>
            <a:r>
              <a:rPr lang="en-US" dirty="0" smtClean="0"/>
              <a:t>Intellectual disability</a:t>
            </a:r>
          </a:p>
          <a:p>
            <a:r>
              <a:rPr lang="en-US" dirty="0" smtClean="0"/>
              <a:t>Problems with movement and balance</a:t>
            </a:r>
          </a:p>
          <a:p>
            <a:r>
              <a:rPr lang="en-US" dirty="0" smtClean="0"/>
              <a:t>Hearing and visual loss.</a:t>
            </a:r>
            <a:endParaRPr lang="en-US"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Nursing Management</a:t>
            </a:r>
            <a:br>
              <a:rPr lang="en-US" b="1" dirty="0" smtClean="0"/>
            </a:br>
            <a:r>
              <a:rPr lang="en-US" dirty="0" smtClean="0"/>
              <a:t>There is no treatment available for this condition. Parents should be supported and made to understand that.</a:t>
            </a:r>
          </a:p>
          <a:p>
            <a:r>
              <a:rPr lang="en-US" dirty="0" smtClean="0"/>
              <a:t>Therapies like helping with speech, occupational and physical  therapies.</a:t>
            </a:r>
          </a:p>
          <a:p>
            <a:r>
              <a:rPr lang="en-US" dirty="0" smtClean="0"/>
              <a:t>Sometimes </a:t>
            </a:r>
            <a:r>
              <a:rPr lang="en-US" dirty="0" err="1" smtClean="0"/>
              <a:t>madication</a:t>
            </a:r>
            <a:r>
              <a:rPr lang="en-US" dirty="0" smtClean="0"/>
              <a:t> also are needed to treat seizures or other symptoms.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305800" cy="6247864"/>
          </a:xfrm>
          <a:prstGeom prst="rect">
            <a:avLst/>
          </a:prstGeom>
        </p:spPr>
        <p:txBody>
          <a:bodyPr wrap="square">
            <a:spAutoFit/>
          </a:bodyPr>
          <a:lstStyle/>
          <a:p>
            <a:r>
              <a:rPr lang="en-US" sz="2000" b="1" dirty="0">
                <a:latin typeface="Times New Roman" pitchFamily="18" charset="0"/>
                <a:cs typeface="Times New Roman" pitchFamily="18" charset="0"/>
              </a:rPr>
              <a:t>Surgical </a:t>
            </a:r>
            <a:r>
              <a:rPr lang="en-US" sz="2000" b="1" dirty="0" smtClean="0">
                <a:latin typeface="Times New Roman" pitchFamily="18" charset="0"/>
                <a:cs typeface="Times New Roman" pitchFamily="18" charset="0"/>
              </a:rPr>
              <a:t>Management.</a:t>
            </a:r>
            <a:endParaRPr lang="en-US" sz="2000" dirty="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soon as the diagnosis confirms the presence of fistula, a </a:t>
            </a:r>
            <a:r>
              <a:rPr lang="en-US" sz="2000" dirty="0" err="1">
                <a:latin typeface="Times New Roman" pitchFamily="18" charset="0"/>
                <a:cs typeface="Times New Roman" pitchFamily="18" charset="0"/>
              </a:rPr>
              <a:t>gastrostomy</a:t>
            </a:r>
            <a:r>
              <a:rPr lang="en-US" sz="2000" dirty="0">
                <a:latin typeface="Times New Roman" pitchFamily="18" charset="0"/>
                <a:cs typeface="Times New Roman" pitchFamily="18" charset="0"/>
              </a:rPr>
              <a:t> should be performed to decompress the stomach and also serves as a way of feeding after surgery.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The </a:t>
            </a:r>
            <a:r>
              <a:rPr lang="en-US" sz="2000" dirty="0" err="1">
                <a:latin typeface="Times New Roman" pitchFamily="18" charset="0"/>
                <a:cs typeface="Times New Roman" pitchFamily="18" charset="0"/>
              </a:rPr>
              <a:t>gastrostomy</a:t>
            </a:r>
            <a:r>
              <a:rPr lang="en-US" sz="2000" dirty="0">
                <a:latin typeface="Times New Roman" pitchFamily="18" charset="0"/>
                <a:cs typeface="Times New Roman" pitchFamily="18" charset="0"/>
              </a:rPr>
              <a:t> tube may be left open to permit the escape of air from the stomach. The fistulae are then repaired.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Attempts </a:t>
            </a:r>
            <a:r>
              <a:rPr lang="en-US" sz="2000" dirty="0">
                <a:latin typeface="Times New Roman" pitchFamily="18" charset="0"/>
                <a:cs typeface="Times New Roman" pitchFamily="18" charset="0"/>
              </a:rPr>
              <a:t>should be made to prevent the gastric content entering the lungs. This is achieved by modifying the infant's position</a:t>
            </a:r>
            <a:r>
              <a:rPr lang="en-US" sz="2000" dirty="0" smtClean="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Postoperative Care</a:t>
            </a:r>
          </a:p>
          <a:p>
            <a:pPr>
              <a:buFont typeface="Arial" pitchFamily="34" charset="0"/>
              <a:buChar char="•"/>
            </a:pPr>
            <a:r>
              <a:rPr lang="en-US" sz="2000" dirty="0" smtClean="0">
                <a:latin typeface="Times New Roman" pitchFamily="18" charset="0"/>
                <a:cs typeface="Times New Roman" pitchFamily="18" charset="0"/>
              </a:rPr>
              <a:t>All </a:t>
            </a:r>
            <a:r>
              <a:rPr lang="en-US" sz="2000" dirty="0">
                <a:latin typeface="Times New Roman" pitchFamily="18" charset="0"/>
                <a:cs typeface="Times New Roman" pitchFamily="18" charset="0"/>
              </a:rPr>
              <a:t>the preoperative nursing care given should be continued after the operation.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Any </a:t>
            </a:r>
            <a:r>
              <a:rPr lang="en-US" sz="2000" dirty="0">
                <a:latin typeface="Times New Roman" pitchFamily="18" charset="0"/>
                <a:cs typeface="Times New Roman" pitchFamily="18" charset="0"/>
              </a:rPr>
              <a:t>respiratory difficulties or distress should be reported immediately to the attending physician.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The </a:t>
            </a:r>
            <a:r>
              <a:rPr lang="en-US" sz="2000" dirty="0" err="1">
                <a:latin typeface="Times New Roman" pitchFamily="18" charset="0"/>
                <a:cs typeface="Times New Roman" pitchFamily="18" charset="0"/>
              </a:rPr>
              <a:t>gastrostomy</a:t>
            </a:r>
            <a:r>
              <a:rPr lang="en-US" sz="2000" dirty="0">
                <a:latin typeface="Times New Roman" pitchFamily="18" charset="0"/>
                <a:cs typeface="Times New Roman" pitchFamily="18" charset="0"/>
              </a:rPr>
              <a:t> tube should be allowed to drain freely by gravity until the second or third postoperative day. It can be used to feed the infant, beginning with glucose and then graduating to a milk formula.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As </a:t>
            </a:r>
            <a:r>
              <a:rPr lang="en-US" sz="2000" dirty="0">
                <a:latin typeface="Times New Roman" pitchFamily="18" charset="0"/>
                <a:cs typeface="Times New Roman" pitchFamily="18" charset="0"/>
              </a:rPr>
              <a:t>the condition improves, oral feeds should be introduced at which point the </a:t>
            </a:r>
            <a:r>
              <a:rPr lang="en-US" sz="2000" dirty="0" err="1">
                <a:latin typeface="Times New Roman" pitchFamily="18" charset="0"/>
                <a:cs typeface="Times New Roman" pitchFamily="18" charset="0"/>
              </a:rPr>
              <a:t>gastrostomy</a:t>
            </a:r>
            <a:r>
              <a:rPr lang="en-US" sz="2000" dirty="0">
                <a:latin typeface="Times New Roman" pitchFamily="18" charset="0"/>
                <a:cs typeface="Times New Roman" pitchFamily="18" charset="0"/>
              </a:rPr>
              <a:t> tube may finally be removed. The nurse should ascertain that the baby can swallow without any problem. Once the </a:t>
            </a:r>
            <a:r>
              <a:rPr lang="en-US" sz="2000" dirty="0" err="1">
                <a:latin typeface="Times New Roman" pitchFamily="18" charset="0"/>
                <a:cs typeface="Times New Roman" pitchFamily="18" charset="0"/>
              </a:rPr>
              <a:t>gastrostomy</a:t>
            </a:r>
            <a:r>
              <a:rPr lang="en-US" sz="2000" dirty="0">
                <a:latin typeface="Times New Roman" pitchFamily="18" charset="0"/>
                <a:cs typeface="Times New Roman" pitchFamily="18" charset="0"/>
              </a:rPr>
              <a:t> tube has been removed and the baby is feeding well orally, their discharge may be planned.</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CEREBRAL PALSY.</a:t>
            </a:r>
            <a:endParaRPr lang="en-US" dirty="0"/>
          </a:p>
        </p:txBody>
      </p:sp>
      <p:sp>
        <p:nvSpPr>
          <p:cNvPr id="3" name="Content Placeholder 2"/>
          <p:cNvSpPr>
            <a:spLocks noGrp="1"/>
          </p:cNvSpPr>
          <p:nvPr>
            <p:ph idx="1"/>
          </p:nvPr>
        </p:nvSpPr>
        <p:spPr/>
        <p:txBody>
          <a:bodyPr>
            <a:normAutofit fontScale="92500"/>
          </a:bodyPr>
          <a:lstStyle/>
          <a:p>
            <a:r>
              <a:rPr lang="en-US" dirty="0" smtClean="0"/>
              <a:t>Is a disorder of the movement, muscle tone or posture that is caused by damage that occurs to the immature, </a:t>
            </a:r>
            <a:r>
              <a:rPr lang="en-US" dirty="0" err="1" smtClean="0"/>
              <a:t>developng</a:t>
            </a:r>
            <a:r>
              <a:rPr lang="en-US" dirty="0" smtClean="0"/>
              <a:t> brain most often before birth.</a:t>
            </a:r>
          </a:p>
          <a:p>
            <a:r>
              <a:rPr lang="en-US" dirty="0" smtClean="0"/>
              <a:t>In general, cerebral palsy causes impaired </a:t>
            </a:r>
            <a:r>
              <a:rPr lang="en-US" dirty="0" err="1" smtClean="0"/>
              <a:t>movemnt</a:t>
            </a:r>
            <a:r>
              <a:rPr lang="en-US" dirty="0" smtClean="0"/>
              <a:t> associated with abnormal reflexes, floppiness or </a:t>
            </a:r>
            <a:r>
              <a:rPr lang="en-US" dirty="0" err="1" smtClean="0"/>
              <a:t>rigidiity</a:t>
            </a:r>
            <a:r>
              <a:rPr lang="en-US" dirty="0" smtClean="0"/>
              <a:t> of the limbs and trunk, abnormal posture, involuntary movement, unsteady walking or some combination of these.</a:t>
            </a:r>
            <a:endParaRPr lang="en-US"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a:t>
            </a:r>
            <a:endParaRPr lang="en-US" dirty="0"/>
          </a:p>
        </p:txBody>
      </p:sp>
      <p:sp>
        <p:nvSpPr>
          <p:cNvPr id="3" name="Content Placeholder 2"/>
          <p:cNvSpPr>
            <a:spLocks noGrp="1"/>
          </p:cNvSpPr>
          <p:nvPr>
            <p:ph idx="1"/>
          </p:nvPr>
        </p:nvSpPr>
        <p:spPr/>
        <p:txBody>
          <a:bodyPr/>
          <a:lstStyle/>
          <a:p>
            <a:r>
              <a:rPr lang="en-US" dirty="0" smtClean="0"/>
              <a:t>The disability associated with cerebral palsy may be limited primarily to one limb or one side of the body. </a:t>
            </a:r>
          </a:p>
          <a:p>
            <a:r>
              <a:rPr lang="en-US" dirty="0" smtClean="0"/>
              <a:t>The brain disorder does not change with time, so the symptoms usually </a:t>
            </a:r>
            <a:r>
              <a:rPr lang="en-US" dirty="0" err="1" smtClean="0"/>
              <a:t>doent</a:t>
            </a:r>
            <a:r>
              <a:rPr lang="en-US" dirty="0" smtClean="0"/>
              <a:t> worsen with age.</a:t>
            </a:r>
          </a:p>
          <a:p>
            <a:r>
              <a:rPr lang="en-US" dirty="0" smtClean="0"/>
              <a:t>However muscle shortening and muscle rigidity may worsen if not treated aggressively </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People with cerebral palsy may also have;</a:t>
            </a:r>
          </a:p>
          <a:p>
            <a:r>
              <a:rPr lang="en-US" dirty="0" smtClean="0"/>
              <a:t>Difficulty with vision and hearing, intellectual disabilities , seizures, abnormal touch and pain perception, oral  diseases, mental health conditions and urinary incontinence.</a:t>
            </a: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p:txBody>
          <a:bodyPr/>
          <a:lstStyle/>
          <a:p>
            <a:r>
              <a:rPr lang="en-US" dirty="0" smtClean="0"/>
              <a:t>Mutations  in genes.</a:t>
            </a:r>
          </a:p>
          <a:p>
            <a:r>
              <a:rPr lang="en-US" dirty="0" smtClean="0"/>
              <a:t>Maternal infections.</a:t>
            </a:r>
          </a:p>
          <a:p>
            <a:r>
              <a:rPr lang="en-US" dirty="0" smtClean="0"/>
              <a:t>Fetal stroke a disruption of blood supply to the developing brain.</a:t>
            </a:r>
          </a:p>
          <a:p>
            <a:r>
              <a:rPr lang="en-US" dirty="0" smtClean="0"/>
              <a:t>Infant infections that cause inflammation in or around  the brain.</a:t>
            </a:r>
          </a:p>
          <a:p>
            <a:r>
              <a:rPr lang="en-US" dirty="0" smtClean="0"/>
              <a:t>Traumatic head injury</a:t>
            </a:r>
          </a:p>
          <a:p>
            <a:r>
              <a:rPr lang="en-US" dirty="0" smtClean="0"/>
              <a:t>Lack of oxygen to the brain (asphyxia.)</a:t>
            </a:r>
            <a:endParaRPr lang="en-US" dirty="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factors.</a:t>
            </a:r>
            <a:endParaRPr lang="en-US" dirty="0"/>
          </a:p>
        </p:txBody>
      </p:sp>
      <p:sp>
        <p:nvSpPr>
          <p:cNvPr id="3" name="Content Placeholder 2"/>
          <p:cNvSpPr>
            <a:spLocks noGrp="1"/>
          </p:cNvSpPr>
          <p:nvPr>
            <p:ph idx="1"/>
          </p:nvPr>
        </p:nvSpPr>
        <p:spPr/>
        <p:txBody>
          <a:bodyPr/>
          <a:lstStyle/>
          <a:p>
            <a:r>
              <a:rPr lang="en-US" dirty="0" smtClean="0"/>
              <a:t>Maternal health; </a:t>
            </a:r>
            <a:r>
              <a:rPr lang="en-US" dirty="0" err="1" smtClean="0"/>
              <a:t>german</a:t>
            </a:r>
            <a:r>
              <a:rPr lang="en-US" dirty="0" smtClean="0"/>
              <a:t> measles, chickenpox, cytomegalovirus, herpes, toxoplasmosis, </a:t>
            </a:r>
            <a:r>
              <a:rPr lang="en-US" dirty="0" err="1" smtClean="0"/>
              <a:t>syphillis</a:t>
            </a:r>
            <a:r>
              <a:rPr lang="en-US" dirty="0" smtClean="0"/>
              <a:t>, exposure to toxins, </a:t>
            </a:r>
            <a:r>
              <a:rPr lang="en-US" dirty="0" err="1" smtClean="0"/>
              <a:t>zika</a:t>
            </a:r>
            <a:r>
              <a:rPr lang="en-US" dirty="0" smtClean="0"/>
              <a:t> virus infection.</a:t>
            </a:r>
          </a:p>
          <a:p>
            <a:r>
              <a:rPr lang="en-US" dirty="0" smtClean="0"/>
              <a:t>Fetal illness; breech births, complicates liver and delivery, low birth weight , multiple babies. Premature birth.</a:t>
            </a:r>
            <a:endParaRPr lang="en-US"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lstStyle/>
          <a:p>
            <a:r>
              <a:rPr lang="en-US" dirty="0" smtClean="0"/>
              <a:t>Contractures</a:t>
            </a:r>
          </a:p>
          <a:p>
            <a:r>
              <a:rPr lang="en-US" dirty="0" err="1" smtClean="0"/>
              <a:t>Mulnutrition</a:t>
            </a:r>
            <a:r>
              <a:rPr lang="en-US" dirty="0" smtClean="0"/>
              <a:t>- swallowing or feeding problems can </a:t>
            </a:r>
            <a:r>
              <a:rPr lang="en-US" dirty="0" err="1" smtClean="0"/>
              <a:t>makeit</a:t>
            </a:r>
            <a:r>
              <a:rPr lang="en-US" dirty="0" smtClean="0"/>
              <a:t> difficult for someone who has cerebral palsy, particularly an infant.</a:t>
            </a:r>
          </a:p>
          <a:p>
            <a:r>
              <a:rPr lang="en-US" dirty="0" smtClean="0"/>
              <a:t>Mental health problems; people with cerebral palsy may have mental health conditions, such as depression and isolation.</a:t>
            </a:r>
          </a:p>
          <a:p>
            <a:r>
              <a:rPr lang="en-US" dirty="0" smtClean="0"/>
              <a:t>Lung disease.</a:t>
            </a:r>
          </a:p>
          <a:p>
            <a:endParaRPr lang="en-US"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err="1" smtClean="0"/>
              <a:t>Osteoanthritis</a:t>
            </a:r>
            <a:r>
              <a:rPr lang="en-US" dirty="0" smtClean="0"/>
              <a:t>- pressure on </a:t>
            </a:r>
            <a:r>
              <a:rPr lang="en-US" dirty="0" err="1" smtClean="0"/>
              <a:t>jonts</a:t>
            </a:r>
            <a:r>
              <a:rPr lang="en-US" dirty="0" smtClean="0"/>
              <a:t> or abnormal </a:t>
            </a:r>
            <a:r>
              <a:rPr lang="en-US" dirty="0" err="1" smtClean="0"/>
              <a:t>allignment</a:t>
            </a:r>
            <a:r>
              <a:rPr lang="en-US" dirty="0" smtClean="0"/>
              <a:t> of joints from muscle </a:t>
            </a:r>
            <a:r>
              <a:rPr lang="en-US" dirty="0" err="1" smtClean="0"/>
              <a:t>spacity</a:t>
            </a:r>
            <a:r>
              <a:rPr lang="en-US" dirty="0" smtClean="0"/>
              <a:t> may lead to early </a:t>
            </a:r>
            <a:r>
              <a:rPr lang="en-US" dirty="0" err="1" smtClean="0"/>
              <a:t>onst</a:t>
            </a:r>
            <a:r>
              <a:rPr lang="en-US" dirty="0" smtClean="0"/>
              <a:t> of painful degenerative bone disease.</a:t>
            </a:r>
          </a:p>
          <a:p>
            <a:r>
              <a:rPr lang="en-US" dirty="0" err="1" smtClean="0"/>
              <a:t>Ostopenia</a:t>
            </a:r>
            <a:r>
              <a:rPr lang="en-US" dirty="0" smtClean="0"/>
              <a:t>-fractures due to low bone density can stem from </a:t>
            </a:r>
            <a:r>
              <a:rPr lang="en-US" dirty="0" err="1" smtClean="0"/>
              <a:t>severalcommon</a:t>
            </a:r>
            <a:r>
              <a:rPr lang="en-US" dirty="0" smtClean="0"/>
              <a:t> factors such as lack of </a:t>
            </a:r>
            <a:r>
              <a:rPr lang="en-US" dirty="0" err="1" smtClean="0"/>
              <a:t>mobilty</a:t>
            </a:r>
            <a:r>
              <a:rPr lang="en-US" dirty="0" smtClean="0"/>
              <a:t>, nutritional shortcomings </a:t>
            </a:r>
            <a:r>
              <a:rPr lang="en-US" dirty="0" err="1" smtClean="0"/>
              <a:t>ana</a:t>
            </a:r>
            <a:r>
              <a:rPr lang="en-US" dirty="0" smtClean="0"/>
              <a:t> antiepileptic </a:t>
            </a:r>
            <a:r>
              <a:rPr lang="en-US" dirty="0" err="1" smtClean="0"/>
              <a:t>drig</a:t>
            </a:r>
            <a:r>
              <a:rPr lang="en-US" dirty="0" smtClean="0"/>
              <a:t> use.</a:t>
            </a:r>
            <a:endParaRPr lang="en-US"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a:t>
            </a:r>
            <a:endParaRPr lang="en-US" dirty="0"/>
          </a:p>
        </p:txBody>
      </p:sp>
      <p:sp>
        <p:nvSpPr>
          <p:cNvPr id="3" name="Content Placeholder 2"/>
          <p:cNvSpPr>
            <a:spLocks noGrp="1"/>
          </p:cNvSpPr>
          <p:nvPr>
            <p:ph idx="1"/>
          </p:nvPr>
        </p:nvSpPr>
        <p:spPr/>
        <p:txBody>
          <a:bodyPr/>
          <a:lstStyle/>
          <a:p>
            <a:r>
              <a:rPr lang="en-US" dirty="0" smtClean="0"/>
              <a:t>Physical </a:t>
            </a:r>
            <a:r>
              <a:rPr lang="en-US" dirty="0" err="1" smtClean="0"/>
              <a:t>examiinatin</a:t>
            </a:r>
            <a:endParaRPr lang="en-US" dirty="0" smtClean="0"/>
          </a:p>
          <a:p>
            <a:r>
              <a:rPr lang="en-US" dirty="0" smtClean="0"/>
              <a:t>Brain scans like; MRI- an MRI uses radio waves and a magnetic field to produce detailed 3-D or cross-sectional images of  child’s brain.</a:t>
            </a:r>
          </a:p>
          <a:p>
            <a:r>
              <a:rPr lang="en-US" dirty="0" smtClean="0"/>
              <a:t>Cranial ultrasound</a:t>
            </a:r>
          </a:p>
          <a:p>
            <a:r>
              <a:rPr lang="en-US" dirty="0" err="1" smtClean="0"/>
              <a:t>Electrencephalogram</a:t>
            </a:r>
            <a:endParaRPr lang="en-US" dirty="0" smtClean="0"/>
          </a:p>
          <a:p>
            <a:r>
              <a:rPr lang="en-US" dirty="0" smtClean="0"/>
              <a:t>Lab tests to screen genetic or metabolic problems.</a:t>
            </a:r>
            <a:endParaRPr lang="en-US"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therapies</a:t>
            </a:r>
          </a:p>
          <a:p>
            <a:r>
              <a:rPr lang="en-US" dirty="0" smtClean="0"/>
              <a:t>Physical therapy.- for muscle training and exercise.</a:t>
            </a:r>
          </a:p>
          <a:p>
            <a:r>
              <a:rPr lang="en-US" dirty="0" smtClean="0"/>
              <a:t>Occupational therapy- using alternative strategies and adaptive equipment, occupational therapies work to promote child’s independence.</a:t>
            </a:r>
          </a:p>
          <a:p>
            <a:r>
              <a:rPr lang="en-US" dirty="0" smtClean="0"/>
              <a:t>Speech and language therapy</a:t>
            </a:r>
          </a:p>
          <a:p>
            <a:r>
              <a:rPr lang="en-US" dirty="0" err="1" smtClean="0"/>
              <a:t>Recreatioal</a:t>
            </a:r>
            <a:r>
              <a:rPr lang="en-US" dirty="0" smtClean="0"/>
              <a:t> therapy.</a:t>
            </a:r>
          </a:p>
          <a:p>
            <a:endParaRPr lang="en-US"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smtClean="0"/>
              <a:t>Surgery.</a:t>
            </a:r>
          </a:p>
          <a:p>
            <a:r>
              <a:rPr lang="en-US" dirty="0" smtClean="0"/>
              <a:t>severing nerves -that supplies the spastic nerves a procedure called selective dorsal </a:t>
            </a:r>
            <a:r>
              <a:rPr lang="en-US" dirty="0" err="1" smtClean="0"/>
              <a:t>rhizotomy</a:t>
            </a:r>
            <a:r>
              <a:rPr lang="en-US" dirty="0" smtClean="0"/>
              <a:t>. </a:t>
            </a:r>
            <a:r>
              <a:rPr lang="en-US" dirty="0" err="1" smtClean="0"/>
              <a:t>Ths</a:t>
            </a:r>
            <a:r>
              <a:rPr lang="en-US" dirty="0" smtClean="0"/>
              <a:t> relaxes the muscle and reduces pain.</a:t>
            </a:r>
          </a:p>
          <a:p>
            <a:r>
              <a:rPr lang="en-US" dirty="0" err="1" smtClean="0"/>
              <a:t>Othorpeadic</a:t>
            </a:r>
            <a:r>
              <a:rPr lang="en-US" dirty="0" smtClean="0"/>
              <a:t> surgery – children with severe </a:t>
            </a:r>
            <a:r>
              <a:rPr lang="en-US" dirty="0" err="1" smtClean="0"/>
              <a:t>contracturesor</a:t>
            </a:r>
            <a:r>
              <a:rPr lang="en-US" dirty="0" smtClean="0"/>
              <a:t> deformities may need surgery on bones or joints to place arms, hips or legs in the correct order.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8839200" cy="3970318"/>
          </a:xfrm>
          <a:prstGeom prst="rect">
            <a:avLst/>
          </a:prstGeom>
        </p:spPr>
        <p:txBody>
          <a:bodyPr wrap="square">
            <a:spAutoFit/>
          </a:bodyPr>
          <a:lstStyle/>
          <a:p>
            <a:r>
              <a:rPr lang="en-US" sz="2800" b="1" dirty="0">
                <a:latin typeface="Times New Roman" pitchFamily="18" charset="0"/>
                <a:cs typeface="Times New Roman" pitchFamily="18" charset="0"/>
              </a:rPr>
              <a:t>Clinical Follow Up</a:t>
            </a:r>
            <a:r>
              <a:rPr lang="en-US" sz="2800" dirty="0">
                <a:latin typeface="Times New Roman" pitchFamily="18" charset="0"/>
                <a:cs typeface="Times New Roman" pitchFamily="18" charset="0"/>
              </a:rPr>
              <a:t> </a:t>
            </a:r>
          </a:p>
          <a:p>
            <a:r>
              <a:rPr lang="en-US" sz="2800" dirty="0">
                <a:latin typeface="Times New Roman" pitchFamily="18" charset="0"/>
                <a:cs typeface="Times New Roman" pitchFamily="18" charset="0"/>
              </a:rPr>
              <a:t>In three to six weeks postoperatively an </a:t>
            </a:r>
            <a:r>
              <a:rPr lang="en-US" sz="2800" dirty="0" err="1">
                <a:latin typeface="Times New Roman" pitchFamily="18" charset="0"/>
                <a:cs typeface="Times New Roman" pitchFamily="18" charset="0"/>
              </a:rPr>
              <a:t>oesophagoscopy</a:t>
            </a:r>
            <a:r>
              <a:rPr lang="en-US" sz="2800" dirty="0">
                <a:latin typeface="Times New Roman" pitchFamily="18" charset="0"/>
                <a:cs typeface="Times New Roman" pitchFamily="18" charset="0"/>
              </a:rPr>
              <a:t> should be performed to inspect the status of the anastomosis. </a:t>
            </a:r>
            <a:r>
              <a:rPr lang="en-US" sz="2800" dirty="0" err="1">
                <a:latin typeface="Times New Roman" pitchFamily="18" charset="0"/>
                <a:cs typeface="Times New Roman" pitchFamily="18" charset="0"/>
              </a:rPr>
              <a:t>Oesophageal</a:t>
            </a:r>
            <a:r>
              <a:rPr lang="en-US" sz="2800" dirty="0">
                <a:latin typeface="Times New Roman" pitchFamily="18" charset="0"/>
                <a:cs typeface="Times New Roman" pitchFamily="18" charset="0"/>
              </a:rPr>
              <a:t> dilatation may have to be performed if a stricture is suspected.</a:t>
            </a:r>
          </a:p>
          <a:p>
            <a:r>
              <a:rPr lang="en-US" sz="2800" dirty="0">
                <a:latin typeface="Times New Roman" pitchFamily="18" charset="0"/>
                <a:cs typeface="Times New Roman" pitchFamily="18" charset="0"/>
              </a:rPr>
              <a:t>Advise the parents to monitor the child's progress, especially where difficulties with feeding and swallowing are noted, when the child must be returned to hospital immediately without delay.</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q"/>
            </a:pPr>
            <a:r>
              <a:rPr lang="en-US" dirty="0" smtClean="0"/>
              <a:t>Medications.</a:t>
            </a:r>
          </a:p>
          <a:p>
            <a:r>
              <a:rPr lang="en-US" dirty="0" smtClean="0"/>
              <a:t>When </a:t>
            </a:r>
            <a:r>
              <a:rPr lang="en-US" dirty="0" err="1" smtClean="0"/>
              <a:t>spacity</a:t>
            </a:r>
            <a:r>
              <a:rPr lang="en-US" dirty="0" smtClean="0"/>
              <a:t> is isolated to one muscle group , </a:t>
            </a:r>
            <a:r>
              <a:rPr lang="en-US" dirty="0" err="1" smtClean="0"/>
              <a:t>onabotulinumtoxinA</a:t>
            </a:r>
            <a:r>
              <a:rPr lang="en-US" dirty="0" smtClean="0"/>
              <a:t> injections (</a:t>
            </a:r>
            <a:r>
              <a:rPr lang="en-US" b="1" i="1" dirty="0" smtClean="0"/>
              <a:t>is made from a bacteria that causes botulism. the botulism toxins blocks nerve activity in the muscles, causing </a:t>
            </a:r>
            <a:r>
              <a:rPr lang="en-US" b="1" i="1" dirty="0" err="1" smtClean="0"/>
              <a:t>temprary</a:t>
            </a:r>
            <a:r>
              <a:rPr lang="en-US" b="1" i="1" dirty="0" smtClean="0"/>
              <a:t> reduction in muscle activity.</a:t>
            </a:r>
            <a:r>
              <a:rPr lang="en-US" dirty="0" smtClean="0"/>
              <a:t>)is given directly into the muscle, nerve or both.</a:t>
            </a:r>
          </a:p>
          <a:p>
            <a:r>
              <a:rPr lang="en-US" dirty="0" smtClean="0"/>
              <a:t>For generalized </a:t>
            </a:r>
            <a:r>
              <a:rPr lang="en-US" dirty="0" err="1" smtClean="0"/>
              <a:t>spacity</a:t>
            </a:r>
            <a:r>
              <a:rPr lang="en-US" dirty="0" smtClean="0"/>
              <a:t> –if the whole body is affected , oral muscle relaxants may relax stiff , contracted muscles. These drugs include ; diazepam, </a:t>
            </a:r>
            <a:r>
              <a:rPr lang="en-US" dirty="0" err="1" smtClean="0"/>
              <a:t>dantrolene</a:t>
            </a:r>
            <a:r>
              <a:rPr lang="en-US" dirty="0" smtClean="0"/>
              <a:t> and </a:t>
            </a:r>
            <a:r>
              <a:rPr lang="en-US" dirty="0" err="1" smtClean="0"/>
              <a:t>baclofen</a:t>
            </a:r>
            <a:r>
              <a:rPr lang="en-US" dirty="0" smtClean="0"/>
              <a:t>.</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 abuse/neglect..</a:t>
            </a:r>
            <a:endParaRPr lang="en-US" dirty="0"/>
          </a:p>
        </p:txBody>
      </p:sp>
      <p:sp>
        <p:nvSpPr>
          <p:cNvPr id="3" name="Content Placeholder 2"/>
          <p:cNvSpPr>
            <a:spLocks noGrp="1"/>
          </p:cNvSpPr>
          <p:nvPr>
            <p:ph idx="1"/>
          </p:nvPr>
        </p:nvSpPr>
        <p:spPr/>
        <p:txBody>
          <a:bodyPr/>
          <a:lstStyle/>
          <a:p>
            <a:r>
              <a:rPr lang="en-GB" dirty="0" smtClean="0"/>
              <a:t>Health care workers especially doctors, nurses and social workers must be on the lookout at all times during their clinical practice for signs of child abuse or neglect. Although these problems are known to exist in the world, incidence has increased in terms of numbers and frequency.</a:t>
            </a:r>
            <a:endParaRPr lang="en-US"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Additionally, societies have become more open and it is now easier to expose cases of child abuse than ever before. The media have been increasingly vocal in pointing out incidents of child abuse. </a:t>
            </a:r>
          </a:p>
          <a:p>
            <a:r>
              <a:rPr lang="en-GB" dirty="0" smtClean="0"/>
              <a:t>The health care worker must be constantly vigilant to be able to detect, investigate and report to the rightful authorities so that remedial activities can be taken before further injuries are inflicted to the helpless children. </a:t>
            </a:r>
          </a:p>
          <a:p>
            <a:r>
              <a:rPr lang="en-GB" dirty="0" smtClean="0"/>
              <a:t>It may be argued by some that certain activities affecting children are merely cultural practices carried out in some African traditional societies to maintain their way of life. </a:t>
            </a:r>
            <a:br>
              <a:rPr lang="en-GB" dirty="0" smtClean="0"/>
            </a:br>
            <a:r>
              <a:rPr lang="en-GB" dirty="0" smtClean="0"/>
              <a:t>The problem is that the children’s consent has never been sought. </a:t>
            </a:r>
            <a:endParaRPr lang="en-US" dirty="0" smtClean="0"/>
          </a:p>
          <a:p>
            <a:endParaRPr lang="en-US"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Child’s right.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GB" dirty="0" smtClean="0"/>
              <a:t>The United Nations has come up with a list of basic children's rights, which should be observed and protected, by all world member countries. They are summarised as follows: </a:t>
            </a:r>
            <a:endParaRPr lang="en-US" dirty="0" smtClean="0"/>
          </a:p>
          <a:p>
            <a:pPr lvl="0"/>
            <a:r>
              <a:rPr lang="en-GB" dirty="0" smtClean="0"/>
              <a:t>The right to live </a:t>
            </a:r>
            <a:endParaRPr lang="en-US" dirty="0" smtClean="0"/>
          </a:p>
          <a:p>
            <a:pPr lvl="0"/>
            <a:r>
              <a:rPr lang="en-GB" dirty="0" smtClean="0"/>
              <a:t>The right to acquire a name and nationality </a:t>
            </a:r>
            <a:endParaRPr lang="en-US" dirty="0" smtClean="0"/>
          </a:p>
          <a:p>
            <a:pPr lvl="0"/>
            <a:r>
              <a:rPr lang="en-GB" dirty="0" smtClean="0"/>
              <a:t>The right to enjoy parental care </a:t>
            </a:r>
            <a:endParaRPr lang="en-US" dirty="0" smtClean="0"/>
          </a:p>
          <a:p>
            <a:pPr lvl="0"/>
            <a:r>
              <a:rPr lang="en-GB" dirty="0" smtClean="0"/>
              <a:t>The right to proper food and health care </a:t>
            </a:r>
            <a:endParaRPr lang="en-US" dirty="0" smtClean="0"/>
          </a:p>
          <a:p>
            <a:pPr lvl="0"/>
            <a:r>
              <a:rPr lang="en-GB" dirty="0" smtClean="0"/>
              <a:t>The right to education </a:t>
            </a:r>
            <a:endParaRPr lang="en-US" dirty="0" smtClean="0"/>
          </a:p>
          <a:p>
            <a:pPr lvl="0"/>
            <a:r>
              <a:rPr lang="en-GB" dirty="0" smtClean="0"/>
              <a:t>The right to be protected from all kinds </a:t>
            </a:r>
            <a:br>
              <a:rPr lang="en-GB" dirty="0" smtClean="0"/>
            </a:br>
            <a:r>
              <a:rPr lang="en-GB" dirty="0" smtClean="0"/>
              <a:t>of harm </a:t>
            </a:r>
            <a:endParaRPr lang="en-US" dirty="0" smtClean="0"/>
          </a:p>
          <a:p>
            <a:pPr lvl="0"/>
            <a:r>
              <a:rPr lang="en-GB" dirty="0" smtClean="0"/>
              <a:t>The right to moral upbringing </a:t>
            </a:r>
            <a:endParaRPr lang="en-US" dirty="0" smtClean="0"/>
          </a:p>
          <a:p>
            <a:pPr lvl="0"/>
            <a:r>
              <a:rPr lang="en-GB" dirty="0" smtClean="0"/>
              <a:t>The right to a culture</a:t>
            </a:r>
            <a:endParaRPr lang="en-US" dirty="0" smtClean="0"/>
          </a:p>
          <a:p>
            <a:endParaRPr lang="en-US"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child abuse and neglect.</a:t>
            </a:r>
            <a:endParaRPr lang="en-US" dirty="0"/>
          </a:p>
        </p:txBody>
      </p:sp>
      <p:sp>
        <p:nvSpPr>
          <p:cNvPr id="3" name="Content Placeholder 2"/>
          <p:cNvSpPr>
            <a:spLocks noGrp="1"/>
          </p:cNvSpPr>
          <p:nvPr>
            <p:ph idx="1"/>
          </p:nvPr>
        </p:nvSpPr>
        <p:spPr/>
        <p:txBody>
          <a:bodyPr>
            <a:normAutofit lnSpcReduction="10000"/>
          </a:bodyPr>
          <a:lstStyle/>
          <a:p>
            <a:r>
              <a:rPr lang="en-GB" dirty="0" smtClean="0"/>
              <a:t>There are different types of child abuse and neglect, including physical abuse, neglect and abandonment, sexual abuse, emotional and psychological abuse. </a:t>
            </a:r>
          </a:p>
          <a:p>
            <a:r>
              <a:rPr lang="en-GB" dirty="0" smtClean="0"/>
              <a:t>Nutritional abuse can well be incorporated within one of the first four. These abuses may occur singly or in combination. The different types of abuse will now be covered in more detail. </a:t>
            </a:r>
            <a:endParaRPr lang="en-US" dirty="0" smtClean="0"/>
          </a:p>
          <a:p>
            <a:endParaRPr lang="en-US"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752600"/>
          </a:xfrm>
        </p:spPr>
        <p:txBody>
          <a:bodyPr>
            <a:normAutofit fontScale="90000"/>
          </a:bodyPr>
          <a:lstStyle/>
          <a:p>
            <a:r>
              <a:rPr lang="en-GB" b="1" dirty="0" smtClean="0"/>
              <a:t>Physical Abuse (battered baby syndrome or battered child syndrome)</a:t>
            </a:r>
            <a:r>
              <a:rPr lang="en-US" dirty="0" smtClean="0"/>
              <a:t/>
            </a:r>
            <a:br>
              <a:rPr lang="en-US" dirty="0" smtClean="0"/>
            </a:br>
            <a:endParaRPr lang="en-US" dirty="0"/>
          </a:p>
        </p:txBody>
      </p:sp>
      <p:sp>
        <p:nvSpPr>
          <p:cNvPr id="3" name="Content Placeholder 2"/>
          <p:cNvSpPr>
            <a:spLocks noGrp="1"/>
          </p:cNvSpPr>
          <p:nvPr>
            <p:ph idx="1"/>
          </p:nvPr>
        </p:nvSpPr>
        <p:spPr>
          <a:xfrm>
            <a:off x="457200" y="2438400"/>
            <a:ext cx="8229600" cy="3687763"/>
          </a:xfrm>
        </p:spPr>
        <p:txBody>
          <a:bodyPr/>
          <a:lstStyle/>
          <a:p>
            <a:r>
              <a:rPr lang="en-GB" dirty="0" smtClean="0"/>
              <a:t>This is the most common form of child abuse, which is easily recognised by health care workers and lay persons alike. The child displays non-accidental injuries on their body. The majority of victims in this group are infants or pre-school children. </a:t>
            </a:r>
            <a:br>
              <a:rPr lang="en-GB" dirty="0" smtClean="0"/>
            </a:br>
            <a:endParaRPr lang="en-US"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About 60-70% are below three years old in Europe and America, while in Africa the age goes up to five years. </a:t>
            </a:r>
          </a:p>
          <a:p>
            <a:r>
              <a:rPr lang="en-GB" dirty="0" smtClean="0"/>
              <a:t>The child’s behaviour is abnormal, demanding too much attention, behaving aggressively or withdrawn. </a:t>
            </a:r>
          </a:p>
          <a:p>
            <a:r>
              <a:rPr lang="en-GB" dirty="0" smtClean="0"/>
              <a:t>The child may have a chronic illness or be physically disabled. </a:t>
            </a:r>
          </a:p>
          <a:p>
            <a:r>
              <a:rPr lang="en-GB" dirty="0" smtClean="0"/>
              <a:t>Some of these children may belong to single mothers who had unwanted or unplanned pregnancies and are unable to cope with the strains </a:t>
            </a:r>
            <a:br>
              <a:rPr lang="en-GB" dirty="0" smtClean="0"/>
            </a:br>
            <a:r>
              <a:rPr lang="en-GB" dirty="0" smtClean="0"/>
              <a:t>of motherhood. </a:t>
            </a:r>
            <a:endParaRPr lang="en-US" dirty="0" smtClean="0"/>
          </a:p>
          <a:p>
            <a:endParaRPr lang="en-US"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Various types of injuries may be observed. These include burns, cigarette burns, cuts, bruises, lacerations, fractures and bites. Some of these injuries may be in the healing stage while others may be fresh. </a:t>
            </a:r>
          </a:p>
          <a:p>
            <a:r>
              <a:rPr lang="en-GB" dirty="0" smtClean="0"/>
              <a:t>This is an indication of repeatedly inflicted injuries.  Injuries are predominantly seen in the genital areas, buttocks, back, limbs, face. Ruptured internal abdominal organs and fractured skull may also be identified.</a:t>
            </a:r>
            <a:endParaRPr lang="en-US" dirty="0" smtClean="0"/>
          </a:p>
          <a:p>
            <a:endParaRPr lang="en-US"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GB" dirty="0" smtClean="0"/>
              <a:t>Physical abusers may include individuals suffering from stress, alcoholics, mentally ill individuals, those who were themselves battered in childhood or drug addicts.</a:t>
            </a:r>
            <a:endParaRPr lang="en-US" dirty="0" smtClean="0"/>
          </a:p>
          <a:p>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t>
            </a:r>
            <a:r>
              <a:rPr lang="en-US" dirty="0" smtClean="0"/>
              <a:t/>
            </a:r>
            <a:br>
              <a:rPr lang="en-US" dirty="0" smtClean="0"/>
            </a:br>
            <a:r>
              <a:rPr lang="en-GB" b="1" dirty="0" smtClean="0"/>
              <a:t>How might you manage a child that has suffered physical abuse?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Once child abuse is detected or suspected, the child should be removed to a safer environment and involve the health care worker and children's departments. </a:t>
            </a:r>
          </a:p>
          <a:p>
            <a:r>
              <a:rPr lang="en-GB" dirty="0" smtClean="0"/>
              <a:t>The child needs to be hospitalised in order to undergo a thorough physical and mental assessment to detect other previous injuries that may have been sustained.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DIARRHEA IN CHILDREN</a:t>
            </a:r>
            <a:endParaRPr lang="en-US" dirty="0"/>
          </a:p>
        </p:txBody>
      </p:sp>
      <p:sp>
        <p:nvSpPr>
          <p:cNvPr id="3" name="Content Placeholder 2"/>
          <p:cNvSpPr>
            <a:spLocks noGrp="1"/>
          </p:cNvSpPr>
          <p:nvPr>
            <p:ph idx="1"/>
          </p:nvPr>
        </p:nvSpPr>
        <p:spPr>
          <a:xfrm>
            <a:off x="0" y="1066800"/>
            <a:ext cx="9144000" cy="5791200"/>
          </a:xfrm>
        </p:spPr>
        <p:txBody>
          <a:bodyPr>
            <a:noAutofit/>
          </a:bodyPr>
          <a:lstStyle/>
          <a:p>
            <a:r>
              <a:rPr lang="en-US" sz="2400" dirty="0" smtClean="0"/>
              <a:t>This is one of the main </a:t>
            </a:r>
            <a:r>
              <a:rPr lang="en-US" sz="2400" dirty="0" err="1" smtClean="0"/>
              <a:t>paediatric</a:t>
            </a:r>
            <a:r>
              <a:rPr lang="en-US" sz="2400" dirty="0" smtClean="0"/>
              <a:t> emergencies you may have to deal with. In young children, passage of three or more watery stools, with or without blood, in twenty four hours is referred to as </a:t>
            </a:r>
            <a:r>
              <a:rPr lang="en-US" sz="2400" dirty="0" err="1" smtClean="0"/>
              <a:t>diarrhoea</a:t>
            </a:r>
            <a:r>
              <a:rPr lang="en-US" sz="2400" dirty="0" smtClean="0"/>
              <a:t>, which is also known as gastro enteritis. The latter technically means inflammation of the stomach and small intestine. </a:t>
            </a:r>
          </a:p>
          <a:p>
            <a:r>
              <a:rPr lang="en-US" sz="2400" dirty="0" smtClean="0"/>
              <a:t>There are two types of </a:t>
            </a:r>
            <a:r>
              <a:rPr lang="en-US" sz="2400" dirty="0" err="1" smtClean="0"/>
              <a:t>diarrhoea</a:t>
            </a:r>
            <a:r>
              <a:rPr lang="en-US" sz="2400" dirty="0" smtClean="0"/>
              <a:t>: </a:t>
            </a:r>
            <a:r>
              <a:rPr lang="en-US" sz="2400" dirty="0" smtClean="0">
                <a:solidFill>
                  <a:srgbClr val="FF0000"/>
                </a:solidFill>
              </a:rPr>
              <a:t>acute </a:t>
            </a:r>
            <a:r>
              <a:rPr lang="en-US" sz="2400" dirty="0" err="1" smtClean="0">
                <a:solidFill>
                  <a:srgbClr val="FF0000"/>
                </a:solidFill>
              </a:rPr>
              <a:t>diarrhoea</a:t>
            </a:r>
            <a:r>
              <a:rPr lang="en-US" sz="2400" dirty="0" smtClean="0">
                <a:solidFill>
                  <a:srgbClr val="FF0000"/>
                </a:solidFill>
              </a:rPr>
              <a:t> </a:t>
            </a:r>
            <a:r>
              <a:rPr lang="en-US" sz="2400" dirty="0" smtClean="0"/>
              <a:t>mostly caused by infectious agents such as viral, bacterial and parasitic pathogens; and </a:t>
            </a:r>
            <a:r>
              <a:rPr lang="en-US" sz="2400" dirty="0" smtClean="0">
                <a:solidFill>
                  <a:srgbClr val="FF0000"/>
                </a:solidFill>
              </a:rPr>
              <a:t>chronic </a:t>
            </a:r>
            <a:r>
              <a:rPr lang="en-US" sz="2400" dirty="0" err="1" smtClean="0">
                <a:solidFill>
                  <a:srgbClr val="FF0000"/>
                </a:solidFill>
              </a:rPr>
              <a:t>diarrhoea</a:t>
            </a:r>
            <a:r>
              <a:rPr lang="en-US" sz="2400" dirty="0" smtClean="0">
                <a:solidFill>
                  <a:srgbClr val="FF0000"/>
                </a:solidFill>
              </a:rPr>
              <a:t> </a:t>
            </a:r>
            <a:r>
              <a:rPr lang="en-US" sz="2400" dirty="0" smtClean="0"/>
              <a:t>caused by chronic conditions such as </a:t>
            </a:r>
            <a:r>
              <a:rPr lang="en-US" sz="2400" dirty="0" err="1" smtClean="0"/>
              <a:t>malabsorption</a:t>
            </a:r>
            <a:r>
              <a:rPr lang="en-US" sz="2400" dirty="0" smtClean="0"/>
              <a:t> syndromes, inflammatory bowel disease, immune disease, food allergy, lactose intolerance and chronic non specific </a:t>
            </a:r>
            <a:r>
              <a:rPr lang="en-US" sz="2400" dirty="0" err="1" smtClean="0"/>
              <a:t>diarrhoea</a:t>
            </a:r>
            <a:r>
              <a:rPr lang="en-US" sz="2400" dirty="0" smtClean="0"/>
              <a:t> or a result of inadequate management of acute infectious </a:t>
            </a:r>
            <a:r>
              <a:rPr lang="en-US" sz="2400" dirty="0" err="1" smtClean="0"/>
              <a:t>diarrhoea</a:t>
            </a:r>
            <a:r>
              <a:rPr lang="en-US" sz="2400" dirty="0" smtClean="0"/>
              <a:t>.</a:t>
            </a:r>
          </a:p>
          <a:p>
            <a:endParaRPr lang="en-US" sz="2400"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GB" dirty="0" smtClean="0"/>
              <a:t>This detection is necessary in case of legal action being taken against the person who inflicted the injuries on the child. </a:t>
            </a:r>
            <a:endParaRPr lang="en-US" dirty="0" smtClean="0"/>
          </a:p>
          <a:p>
            <a:r>
              <a:rPr lang="en-GB" dirty="0" smtClean="0"/>
              <a:t>When a child is admitted to hospital, an x-ray, physical examination, medical or surgical treatment should be carried out as appropriate.</a:t>
            </a:r>
            <a:endParaRPr lang="en-US" dirty="0" smtClean="0"/>
          </a:p>
          <a:p>
            <a:endParaRPr lang="en-US"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GB" dirty="0" smtClean="0"/>
              <a:t>The parents or guardians will require counselling especially if they are the ones causing injury to the child. </a:t>
            </a:r>
          </a:p>
          <a:p>
            <a:r>
              <a:rPr lang="en-GB" dirty="0" smtClean="0"/>
              <a:t>The child's nutritional status should be improved before being transferred to a children's home or a foster home. </a:t>
            </a:r>
          </a:p>
          <a:p>
            <a:r>
              <a:rPr lang="en-GB" dirty="0" smtClean="0"/>
              <a:t>These transfers are usually undertaken with the approval of the </a:t>
            </a:r>
            <a:r>
              <a:rPr lang="en-GB" b="1" i="1" dirty="0" smtClean="0"/>
              <a:t>court of law, the Children's Department and Probation Office. </a:t>
            </a:r>
            <a:endParaRPr lang="en-US" b="1" i="1" dirty="0" smtClean="0"/>
          </a:p>
          <a:p>
            <a:endParaRPr lang="en-US"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GB" dirty="0" smtClean="0"/>
              <a:t>It is recommended that the offenders or abusers undergo corrective measures instead of a punitive corrective approach. Many, if not all, are referred to psychiatrists for assessment and assistance.</a:t>
            </a:r>
            <a:endParaRPr lang="en-US" dirty="0" smtClean="0"/>
          </a:p>
          <a:p>
            <a:endParaRPr 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Child Neglect and Abandonment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GB" dirty="0" smtClean="0"/>
              <a:t>In African societies, this problem was unheard of until a few decades ago. </a:t>
            </a:r>
          </a:p>
          <a:p>
            <a:r>
              <a:rPr lang="en-GB" dirty="0" smtClean="0"/>
              <a:t>This problem has been brought about by social changes, which have led to the gradual erosion of extended family ties. </a:t>
            </a:r>
          </a:p>
          <a:p>
            <a:r>
              <a:rPr lang="en-GB" dirty="0" smtClean="0"/>
              <a:t>Children who are abandoned are usually malnourished and may have other diseases as a result of low resistance to infection. </a:t>
            </a:r>
            <a:endParaRPr lang="en-US" dirty="0" smtClean="0"/>
          </a:p>
          <a:p>
            <a:endParaRPr 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A great number of factors have contributed to this social problem in developing countries. </a:t>
            </a:r>
          </a:p>
          <a:p>
            <a:r>
              <a:rPr lang="en-GB" dirty="0" smtClean="0"/>
              <a:t>Often both parents are economically unable to meet their basic needs due to poverty. </a:t>
            </a:r>
          </a:p>
          <a:p>
            <a:r>
              <a:rPr lang="en-GB" dirty="0" smtClean="0"/>
              <a:t>Additionally, some children are brought up by single parents, who may not be able to earn enough to support their family.</a:t>
            </a:r>
          </a:p>
          <a:p>
            <a:r>
              <a:rPr lang="en-GB" dirty="0" smtClean="0"/>
              <a:t> Perhaps the problem originates from the death of a spouse or a divorce, which leaves the remaining partner unable to provide for the family.</a:t>
            </a:r>
            <a:endParaRPr lang="en-US" dirty="0" smtClean="0"/>
          </a:p>
          <a:p>
            <a:endParaRPr 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GB" dirty="0" smtClean="0"/>
              <a:t>The children of physically and mentally handicapped mothers may be abandoned if they are unable to cope with the demands of motherhood. </a:t>
            </a:r>
          </a:p>
          <a:p>
            <a:r>
              <a:rPr lang="en-GB" dirty="0" smtClean="0"/>
              <a:t>In certain conditions, a child may be separated from the mother for a prolonged period as a result of imprisonment. </a:t>
            </a:r>
          </a:p>
          <a:p>
            <a:r>
              <a:rPr lang="en-GB" dirty="0" smtClean="0"/>
              <a:t>Similar problems may also be noted when a mother is an alcoholic.</a:t>
            </a:r>
            <a:endParaRPr lang="en-US" dirty="0" smtClean="0"/>
          </a:p>
          <a:p>
            <a:endParaRPr 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Management of Neglected and Abandoned Children</a:t>
            </a:r>
            <a:endParaRPr lang="en-US" dirty="0"/>
          </a:p>
        </p:txBody>
      </p:sp>
      <p:sp>
        <p:nvSpPr>
          <p:cNvPr id="3" name="Content Placeholder 2"/>
          <p:cNvSpPr>
            <a:spLocks noGrp="1"/>
          </p:cNvSpPr>
          <p:nvPr>
            <p:ph idx="1"/>
          </p:nvPr>
        </p:nvSpPr>
        <p:spPr/>
        <p:txBody>
          <a:bodyPr>
            <a:normAutofit/>
          </a:bodyPr>
          <a:lstStyle/>
          <a:p>
            <a:r>
              <a:rPr lang="en-GB" dirty="0" smtClean="0"/>
              <a:t>A child needs love, accommodation and food. You should make an effort to provide these in the health care facility while arrangements are being made to provide a suitable home for the child outside the hospital environment. Apart from these, medical treatment is provided as appropriate.</a:t>
            </a:r>
            <a:endParaRPr lang="en-US" dirty="0" smtClean="0"/>
          </a:p>
          <a:p>
            <a:endParaRPr 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Sexual abuse..</a:t>
            </a:r>
            <a:endParaRPr lang="en-US" dirty="0"/>
          </a:p>
        </p:txBody>
      </p:sp>
      <p:sp>
        <p:nvSpPr>
          <p:cNvPr id="3" name="Content Placeholder 2"/>
          <p:cNvSpPr>
            <a:spLocks noGrp="1"/>
          </p:cNvSpPr>
          <p:nvPr>
            <p:ph idx="1"/>
          </p:nvPr>
        </p:nvSpPr>
        <p:spPr/>
        <p:txBody>
          <a:bodyPr/>
          <a:lstStyle/>
          <a:p>
            <a:r>
              <a:rPr lang="en-US" dirty="0" smtClean="0"/>
              <a:t>Child abuse is a form of child abuse in which an adult or older adolescent abuses a </a:t>
            </a:r>
            <a:r>
              <a:rPr lang="en-US" dirty="0" err="1" smtClean="0"/>
              <a:t>childfor</a:t>
            </a:r>
            <a:r>
              <a:rPr lang="en-US" dirty="0" smtClean="0"/>
              <a:t> sexual stimulation.</a:t>
            </a:r>
          </a:p>
          <a:p>
            <a:r>
              <a:rPr lang="en-US" dirty="0" smtClean="0"/>
              <a:t>Sexual abuse refers to the participation of a child in a sexual act aimed towards the physical gratification or financial profit of the person </a:t>
            </a:r>
            <a:r>
              <a:rPr lang="en-US" dirty="0" err="1" smtClean="0"/>
              <a:t>commiting</a:t>
            </a:r>
            <a:r>
              <a:rPr lang="en-US" dirty="0" smtClean="0"/>
              <a:t> the act.</a:t>
            </a:r>
          </a:p>
          <a:p>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Forms of child sexual abuse include asking  or pressuring a child to engage in </a:t>
            </a:r>
            <a:r>
              <a:rPr lang="en-US" dirty="0" err="1" smtClean="0"/>
              <a:t>sexiual</a:t>
            </a:r>
            <a:r>
              <a:rPr lang="en-US" dirty="0" smtClean="0"/>
              <a:t> activities (regardless of the outcome) indecent exposure of the genitals to a child, </a:t>
            </a:r>
            <a:r>
              <a:rPr lang="en-US" dirty="0" err="1" smtClean="0"/>
              <a:t>displying</a:t>
            </a:r>
            <a:r>
              <a:rPr lang="en-US" dirty="0" smtClean="0"/>
              <a:t> pornography to a child, actual sexual contact with child, physical contact with child’s genitals, viewing of the child’s genitalia without physical contact, or using a child to produce pornography.</a:t>
            </a:r>
            <a:endParaRPr 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lstStyle/>
          <a:p>
            <a:r>
              <a:rPr lang="en-US" dirty="0" smtClean="0"/>
              <a:t>Less than 10 percent of substantiated child abuse cases have physical findings on examination; therefore , the history is most important part of  the sexual abuse evaluation.</a:t>
            </a:r>
          </a:p>
          <a:p>
            <a:r>
              <a:rPr lang="en-US" dirty="0" smtClean="0"/>
              <a:t>Documentation should include the </a:t>
            </a:r>
            <a:r>
              <a:rPr lang="en-US" dirty="0" err="1" smtClean="0"/>
              <a:t>childs</a:t>
            </a:r>
            <a:r>
              <a:rPr lang="en-US" dirty="0" smtClean="0"/>
              <a:t> exact words.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48580"/>
            <a:ext cx="8305800" cy="6124754"/>
          </a:xfrm>
          <a:prstGeom prst="rect">
            <a:avLst/>
          </a:prstGeom>
        </p:spPr>
        <p:txBody>
          <a:bodyPr wrap="square">
            <a:spAutoFit/>
          </a:bodyPr>
          <a:lstStyle/>
          <a:p>
            <a:r>
              <a:rPr lang="en-US" sz="2800" dirty="0" smtClean="0"/>
              <a:t>Diarrhoea is a very common disease, but cases can be quite easily reduced in simple ways, such as improving nutrition in young children and general standards of hygiene within the community. Additionally, providing adequate hydration early in diseases associated with the symptom is necessary. Lack of hydration is the main cause of death in young children if no urgent action </a:t>
            </a:r>
            <a:br>
              <a:rPr lang="en-US" sz="2800" dirty="0" smtClean="0"/>
            </a:br>
            <a:r>
              <a:rPr lang="en-US" sz="2800" dirty="0" smtClean="0"/>
              <a:t>is undertaken.</a:t>
            </a:r>
          </a:p>
          <a:p>
            <a:endParaRPr lang="en-US" sz="2800" dirty="0" smtClean="0"/>
          </a:p>
          <a:p>
            <a:r>
              <a:rPr lang="en-US" sz="2800" b="1" dirty="0" err="1" smtClean="0"/>
              <a:t>Pathophysiology</a:t>
            </a:r>
            <a:r>
              <a:rPr lang="en-US" sz="2800" dirty="0" smtClean="0"/>
              <a:t>. Abnormal loss of fluids and electrolytes from the intestines may occur as a result of gastrointestinal disturbance and this leads to </a:t>
            </a:r>
            <a:r>
              <a:rPr lang="en-US" sz="2800" dirty="0" err="1" smtClean="0"/>
              <a:t>diarrhoea</a:t>
            </a:r>
            <a:r>
              <a:rPr lang="en-US" sz="2800" dirty="0" smtClean="0"/>
              <a:t>. There are three main factors for this loss.</a:t>
            </a:r>
          </a:p>
          <a:p>
            <a:endParaRPr lang="en-US" sz="2800" dirty="0"/>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An examination should be done promptly if a child with suspected maltreatment </a:t>
            </a:r>
            <a:r>
              <a:rPr lang="en-US" dirty="0" err="1" smtClean="0"/>
              <a:t>complaind</a:t>
            </a:r>
            <a:r>
              <a:rPr lang="en-US" dirty="0" smtClean="0"/>
              <a:t> of </a:t>
            </a:r>
            <a:r>
              <a:rPr lang="en-US" dirty="0" err="1" smtClean="0"/>
              <a:t>dysura</a:t>
            </a:r>
            <a:r>
              <a:rPr lang="en-US" dirty="0" smtClean="0"/>
              <a:t>, anal and vaginal bleeding, vaginal </a:t>
            </a:r>
            <a:r>
              <a:rPr lang="en-US" dirty="0" err="1" smtClean="0"/>
              <a:t>dischargeor</a:t>
            </a:r>
            <a:r>
              <a:rPr lang="en-US" dirty="0" smtClean="0"/>
              <a:t> pain on </a:t>
            </a:r>
            <a:r>
              <a:rPr lang="en-US" dirty="0" err="1" smtClean="0"/>
              <a:t>defeacation</a:t>
            </a:r>
            <a:r>
              <a:rPr lang="en-US" dirty="0" smtClean="0"/>
              <a:t>.</a:t>
            </a:r>
          </a:p>
          <a:p>
            <a:r>
              <a:rPr lang="en-US" dirty="0" smtClean="0"/>
              <a:t>A through physical examination should be performed at a time of initial interview if the reported incident </a:t>
            </a:r>
            <a:r>
              <a:rPr lang="en-US" dirty="0" err="1" smtClean="0"/>
              <a:t>occuured</a:t>
            </a:r>
            <a:r>
              <a:rPr lang="en-US" dirty="0" smtClean="0"/>
              <a:t> less than 72 hours.</a:t>
            </a:r>
          </a:p>
          <a:p>
            <a:endParaRPr 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Examination should be done by health care professionals familiar with forensic examinations (experienced primary care physicians , emergency department personnel, or sexual assault nurse examiners).</a:t>
            </a:r>
          </a:p>
          <a:p>
            <a:r>
              <a:rPr lang="en-US" dirty="0" smtClean="0"/>
              <a:t>Examination under </a:t>
            </a:r>
            <a:r>
              <a:rPr lang="en-US" dirty="0" err="1" smtClean="0"/>
              <a:t>anaesthesia</a:t>
            </a:r>
            <a:r>
              <a:rPr lang="en-US" dirty="0" smtClean="0"/>
              <a:t> should be considered for acutely assaulted </a:t>
            </a:r>
            <a:r>
              <a:rPr lang="en-US" dirty="0" err="1" smtClean="0"/>
              <a:t>prepuberal</a:t>
            </a:r>
            <a:r>
              <a:rPr lang="en-US" dirty="0" smtClean="0"/>
              <a:t> girls with persistent vaginal  and rectal bleeding  or severe abdominal pain.</a:t>
            </a:r>
          </a:p>
          <a:p>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Emotional abuse.</a:t>
            </a:r>
            <a:endParaRPr lang="en-US" dirty="0"/>
          </a:p>
        </p:txBody>
      </p:sp>
      <p:sp>
        <p:nvSpPr>
          <p:cNvPr id="3" name="Content Placeholder 2"/>
          <p:cNvSpPr>
            <a:spLocks noGrp="1"/>
          </p:cNvSpPr>
          <p:nvPr>
            <p:ph idx="1"/>
          </p:nvPr>
        </p:nvSpPr>
        <p:spPr/>
        <p:txBody>
          <a:bodyPr>
            <a:normAutofit lnSpcReduction="10000"/>
          </a:bodyPr>
          <a:lstStyle/>
          <a:p>
            <a:r>
              <a:rPr lang="en-US" dirty="0" smtClean="0"/>
              <a:t>Emotional abuse may be the most difficult form of abuse to recognize in clinical practice.</a:t>
            </a:r>
          </a:p>
          <a:p>
            <a:r>
              <a:rPr lang="en-US" dirty="0" smtClean="0"/>
              <a:t>It develops as a result of repeated damaging interactions.</a:t>
            </a:r>
          </a:p>
          <a:p>
            <a:r>
              <a:rPr lang="en-US" dirty="0" smtClean="0"/>
              <a:t>The office on child abuse and neglect defines emotional abuse as abuse that results in demonstratable harm (</a:t>
            </a:r>
            <a:r>
              <a:rPr lang="en-US" dirty="0" err="1" smtClean="0"/>
              <a:t>e.g</a:t>
            </a:r>
            <a:r>
              <a:rPr lang="en-US" dirty="0" smtClean="0"/>
              <a:t> impaired psychological growth and development.) of a child.</a:t>
            </a:r>
          </a:p>
          <a:p>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Several sub-types of emotional abuse including; rejection, isolation, </a:t>
            </a:r>
            <a:r>
              <a:rPr lang="en-US" dirty="0" err="1" smtClean="0"/>
              <a:t>terrorrism</a:t>
            </a:r>
            <a:r>
              <a:rPr lang="en-US" dirty="0" smtClean="0"/>
              <a:t>, ignorance, psychological unavailability, corruption and inappropriate expectations of or demands on the child.</a:t>
            </a:r>
          </a:p>
          <a:p>
            <a:r>
              <a:rPr lang="en-US" dirty="0" smtClean="0"/>
              <a:t>Patterns of </a:t>
            </a:r>
            <a:r>
              <a:rPr lang="en-US" dirty="0" err="1" smtClean="0"/>
              <a:t>behaviour</a:t>
            </a:r>
            <a:r>
              <a:rPr lang="en-US" dirty="0" smtClean="0"/>
              <a:t> that should raise concern about  the </a:t>
            </a:r>
            <a:r>
              <a:rPr lang="en-US" dirty="0" err="1" smtClean="0"/>
              <a:t>possiblity</a:t>
            </a:r>
            <a:r>
              <a:rPr lang="en-US" dirty="0" smtClean="0"/>
              <a:t> of emotional abuse include social withdrawal, </a:t>
            </a:r>
            <a:r>
              <a:rPr lang="en-US" dirty="0" err="1" smtClean="0"/>
              <a:t>excessve</a:t>
            </a:r>
            <a:r>
              <a:rPr lang="en-US" dirty="0" smtClean="0"/>
              <a:t> anger and aggression, eating disorders, failure to thrive, developmental delay and emotional disturbance </a:t>
            </a:r>
            <a:r>
              <a:rPr lang="en-US" dirty="0" err="1" smtClean="0"/>
              <a:t>e.g</a:t>
            </a:r>
            <a:r>
              <a:rPr lang="en-US" dirty="0" smtClean="0"/>
              <a:t>(</a:t>
            </a:r>
            <a:r>
              <a:rPr lang="en-US" dirty="0" err="1" smtClean="0"/>
              <a:t>depression,anxiety</a:t>
            </a:r>
            <a:r>
              <a:rPr lang="en-US" dirty="0" smtClean="0"/>
              <a:t>, </a:t>
            </a:r>
            <a:r>
              <a:rPr lang="en-US" dirty="0" err="1" smtClean="0"/>
              <a:t>fearfullness</a:t>
            </a:r>
            <a:r>
              <a:rPr lang="en-US" dirty="0" smtClean="0"/>
              <a:t>, history of running away from home.)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458200" cy="4154984"/>
          </a:xfrm>
          <a:prstGeom prst="rect">
            <a:avLst/>
          </a:prstGeom>
        </p:spPr>
        <p:txBody>
          <a:bodyPr wrap="square">
            <a:spAutoFit/>
          </a:bodyPr>
          <a:lstStyle/>
          <a:p>
            <a:r>
              <a:rPr lang="en-US" sz="2400" b="1" dirty="0" smtClean="0">
                <a:solidFill>
                  <a:srgbClr val="7030A0"/>
                </a:solidFill>
              </a:rPr>
              <a:t>First Factor </a:t>
            </a:r>
          </a:p>
          <a:p>
            <a:r>
              <a:rPr lang="en-US" sz="2400" dirty="0" smtClean="0"/>
              <a:t>The first factor is increased fluid secretion from the intestine. Some micro-organisms such as </a:t>
            </a:r>
            <a:r>
              <a:rPr lang="en-US" sz="2400" dirty="0" err="1" smtClean="0"/>
              <a:t>Vibrio</a:t>
            </a:r>
            <a:r>
              <a:rPr lang="en-US" sz="2400" dirty="0" smtClean="0"/>
              <a:t> </a:t>
            </a:r>
            <a:r>
              <a:rPr lang="en-US" sz="2400" dirty="0" err="1" smtClean="0"/>
              <a:t>cholerae</a:t>
            </a:r>
            <a:r>
              <a:rPr lang="en-US" sz="2400" dirty="0" smtClean="0"/>
              <a:t> and Escherichia coli produce toxins, which stimulate salt and water secretion from the absorptive </a:t>
            </a:r>
            <a:r>
              <a:rPr lang="en-US" sz="2400" dirty="0" err="1" smtClean="0"/>
              <a:t>villi</a:t>
            </a:r>
            <a:r>
              <a:rPr lang="en-US" sz="2400" dirty="0" smtClean="0"/>
              <a:t> cells of the intestine. The bacteria stick to the surface of </a:t>
            </a:r>
            <a:r>
              <a:rPr lang="en-US" sz="2400" dirty="0" err="1" smtClean="0"/>
              <a:t>villi</a:t>
            </a:r>
            <a:r>
              <a:rPr lang="en-US" sz="2400" dirty="0" smtClean="0"/>
              <a:t> cells without penetrating or destroying the cells. This </a:t>
            </a:r>
            <a:r>
              <a:rPr lang="en-US" sz="2400" dirty="0" err="1" smtClean="0"/>
              <a:t>secretory</a:t>
            </a:r>
            <a:r>
              <a:rPr lang="en-US" sz="2400" dirty="0" smtClean="0"/>
              <a:t> </a:t>
            </a:r>
            <a:r>
              <a:rPr lang="en-US" sz="2400" dirty="0" err="1" smtClean="0"/>
              <a:t>diarrhoea</a:t>
            </a:r>
            <a:r>
              <a:rPr lang="en-US" sz="2400" dirty="0" smtClean="0"/>
              <a:t> is very strong and accounts for the severe rise in watery stools and rapid dehydration that is seen in cholera and coli form </a:t>
            </a:r>
            <a:r>
              <a:rPr lang="en-US" sz="2400" dirty="0" err="1" smtClean="0"/>
              <a:t>diarrhoea</a:t>
            </a:r>
            <a:r>
              <a:rPr lang="en-US" sz="2400" dirty="0" smtClean="0"/>
              <a:t> in infants and children. The intestinal walls are still able to absorb foods and water when the child is given these orally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1128961"/>
            <a:ext cx="91440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hlinkClick r:id="rId2"/>
              </a:rPr>
              <a:t>Second Factor</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second factor is poor absorption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malabsorption</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Depending on the child’s age, about two to eight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litres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fluid enter the intestine in twenty-four hours. One quarter of this fluid is ingested from the foodstuff and drinks. The digestive juice produces the rest. Only 50-200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mls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of this fluid is absorbed or reabsorbed into the blood stream. The remainder is passed in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faeces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stimulation or irritation of the intestine results in rapid passage of the bowel contents. This rapidity results in lack of intestinal enzymes to split sugar, which in turn passes to the large intestine. Here it draws water from the surrounding tissues, causing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diarrhoea</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305800" cy="4401205"/>
          </a:xfrm>
          <a:prstGeom prst="rect">
            <a:avLst/>
          </a:prstGeom>
        </p:spPr>
        <p:txBody>
          <a:bodyPr wrap="square">
            <a:spAutoFit/>
          </a:bodyPr>
          <a:lstStyle/>
          <a:p>
            <a:pPr lvl="0" eaLnBrk="0" fontAlgn="base" hangingPunct="0">
              <a:spcBef>
                <a:spcPct val="0"/>
              </a:spcBef>
              <a:spcAft>
                <a:spcPct val="0"/>
              </a:spcAft>
            </a:pPr>
            <a:r>
              <a:rPr lang="en-US" sz="2800" b="1" dirty="0" smtClean="0">
                <a:latin typeface="Times New Roman" pitchFamily="18" charset="0"/>
                <a:ea typeface="Calibri" pitchFamily="34" charset="0"/>
                <a:cs typeface="Times New Roman" pitchFamily="18" charset="0"/>
                <a:hlinkClick r:id="rId2"/>
              </a:rPr>
              <a:t>Third Factor</a:t>
            </a:r>
            <a:endParaRPr lang="en-US" sz="2800" dirty="0" smtClean="0">
              <a:latin typeface="Times New Roman" pitchFamily="18" charset="0"/>
              <a:cs typeface="Times New Roman" pitchFamily="18" charset="0"/>
            </a:endParaRPr>
          </a:p>
          <a:p>
            <a:pPr lvl="0" eaLnBrk="0" fontAlgn="base" hangingPunct="0">
              <a:spcBef>
                <a:spcPct val="0"/>
              </a:spcBef>
              <a:spcAft>
                <a:spcPct val="0"/>
              </a:spcAft>
            </a:pPr>
            <a:r>
              <a:rPr lang="en-US" sz="2800" dirty="0" smtClean="0">
                <a:latin typeface="Times New Roman" pitchFamily="18" charset="0"/>
                <a:ea typeface="Calibri" pitchFamily="34" charset="0"/>
                <a:cs typeface="Times New Roman" pitchFamily="18" charset="0"/>
              </a:rPr>
              <a:t>The third factor is exudation from the intestine. Some pathogenic micro-organisms such as Salmonella </a:t>
            </a:r>
            <a:r>
              <a:rPr lang="en-US" sz="2800" dirty="0" err="1" smtClean="0">
                <a:latin typeface="Times New Roman" pitchFamily="18" charset="0"/>
                <a:ea typeface="Calibri" pitchFamily="34" charset="0"/>
                <a:cs typeface="Times New Roman" pitchFamily="18" charset="0"/>
              </a:rPr>
              <a:t>typhi</a:t>
            </a:r>
            <a:r>
              <a:rPr lang="en-US" sz="2800" dirty="0" smtClean="0">
                <a:latin typeface="Times New Roman" pitchFamily="18" charset="0"/>
                <a:ea typeface="Calibri" pitchFamily="34" charset="0"/>
                <a:cs typeface="Times New Roman" pitchFamily="18" charset="0"/>
              </a:rPr>
              <a:t> normally cause </a:t>
            </a:r>
            <a:r>
              <a:rPr lang="en-US" sz="2800" dirty="0" err="1" smtClean="0">
                <a:latin typeface="Times New Roman" pitchFamily="18" charset="0"/>
                <a:ea typeface="Calibri" pitchFamily="34" charset="0"/>
                <a:cs typeface="Times New Roman" pitchFamily="18" charset="0"/>
              </a:rPr>
              <a:t>diarrhoea</a:t>
            </a:r>
            <a:r>
              <a:rPr lang="en-US" sz="2800" dirty="0" smtClean="0">
                <a:latin typeface="Times New Roman" pitchFamily="18" charset="0"/>
                <a:ea typeface="Calibri" pitchFamily="34" charset="0"/>
                <a:cs typeface="Times New Roman" pitchFamily="18" charset="0"/>
              </a:rPr>
              <a:t> by penetrating the intestinal mucosa, destroying the cells and sometimes gaining access to the bloodstream. Here the mucosa becomes inflamed and exudation (leakage) of fluids containing serum, pus cells, and blood occurs. In some very serious cases, the ulcers bleed heavily and may perforate causing peritonitis as in typhoid fever</a:t>
            </a:r>
            <a:endParaRPr lang="en-US" sz="28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676400"/>
          <a:ext cx="7772400" cy="4572000"/>
        </p:xfrm>
        <a:graphic>
          <a:graphicData uri="http://schemas.openxmlformats.org/drawingml/2006/table">
            <a:tbl>
              <a:tblPr/>
              <a:tblGrid>
                <a:gridCol w="3886200"/>
                <a:gridCol w="3886200"/>
              </a:tblGrid>
              <a:tr h="381000">
                <a:tc>
                  <a:txBody>
                    <a:bodyPr/>
                    <a:lstStyle/>
                    <a:p>
                      <a:pPr marL="0" marR="0" algn="just">
                        <a:lnSpc>
                          <a:spcPct val="115000"/>
                        </a:lnSpc>
                        <a:spcBef>
                          <a:spcPts val="0"/>
                        </a:spcBef>
                        <a:spcAft>
                          <a:spcPts val="0"/>
                        </a:spcAft>
                      </a:pPr>
                      <a:r>
                        <a:rPr lang="en-US" sz="2000" b="1" dirty="0" smtClean="0">
                          <a:latin typeface="Times New Roman"/>
                          <a:ea typeface="Times New Roman"/>
                          <a:cs typeface="Times New Roman"/>
                        </a:rPr>
                        <a:t>Period</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Times New Roman"/>
                          <a:ea typeface="Times New Roman"/>
                          <a:cs typeface="Times New Roman"/>
                        </a:rPr>
                        <a:t>Age</a:t>
                      </a:r>
                      <a:endParaRPr lang="en-US" sz="2000" b="1"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smtClean="0">
                          <a:latin typeface="Times New Roman"/>
                          <a:ea typeface="Times New Roman"/>
                          <a:cs typeface="Times New Roman"/>
                        </a:rPr>
                        <a:t>Prenatal period</a:t>
                      </a:r>
                      <a:r>
                        <a:rPr lang="en-US" sz="1200" dirty="0" smtClean="0">
                          <a:latin typeface="Times New Roman"/>
                          <a:ea typeface="Times New Roman"/>
                          <a:cs typeface="Times New Roman"/>
                        </a:rPr>
                        <a:t>:</a:t>
                      </a:r>
                      <a:endParaRPr lang="en-US" sz="11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Conception to birth</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Infancy period:</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Birth to 12 or 18 months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Neonatal:</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Birth to 28 days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Infancy:</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1 month to approximately 12 months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Early childhood period:</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1 year to 6 years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Toddler:</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1 to 3 years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Preschool:</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3 to 6 years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Middle childhood:</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6 to 11 years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Later childhood:</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11 to 19 years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Pre Pubertal:</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10 to 13 years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81000">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Adolescence:</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a:ea typeface="Times New Roman"/>
                          <a:cs typeface="Times New Roman"/>
                        </a:rPr>
                        <a:t>13 to 18 years</a:t>
                      </a:r>
                      <a:endParaRPr lang="en-US" sz="2000" dirty="0">
                        <a:latin typeface="Calibri"/>
                        <a:ea typeface="Calibri"/>
                        <a:cs typeface="Times New Roman"/>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bl>
          </a:graphicData>
        </a:graphic>
      </p:graphicFrame>
      <p:sp>
        <p:nvSpPr>
          <p:cNvPr id="18433" name="Rectangle 1"/>
          <p:cNvSpPr>
            <a:spLocks noChangeArrowheads="1"/>
          </p:cNvSpPr>
          <p:nvPr/>
        </p:nvSpPr>
        <p:spPr bwMode="auto">
          <a:xfrm>
            <a:off x="533400" y="-53608"/>
            <a:ext cx="86106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Developmental Phases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r>
            <a:br>
              <a:rPr kumimoji="0" lang="en-GB"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br>
            <a:r>
              <a:rPr kumimoji="0" lang="en-GB"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The major development phases are the prenatal, infancy, early childhood, middle childhood and later childhood or adolescent phases.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Developmental Age Periods</a:t>
            </a:r>
            <a:endParaRPr kumimoji="0" lang="en-GB"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1166841"/>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Causes of </a:t>
            </a:r>
            <a:r>
              <a:rPr kumimoji="0" lang="en-US" sz="2400" b="1" i="0" u="sng"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Diarrhoeal</a:t>
            </a: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Diseases</a:t>
            </a:r>
            <a:r>
              <a:rPr kumimoji="0" lang="en-US" sz="2400" b="0"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There are several causes of acute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diarrhoea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children. You will now cover some of these causes in greater detail.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Enteral</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Infections</a:t>
            </a:r>
            <a:b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group encompasses several micro-organisms and parasites gaining access to the intestinal tract. Some of these are non pathogenic and are usually present within the tract but may change with circumstances to cause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diarrhoea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Some of the organisms and intestinal parasites in this category include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escherichia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coli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e.coli</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schistosoma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crystosporidium</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associated with HIV,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entamoeba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histolytica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salmonella,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vibrio</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cholerae</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shigella</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rotavirus and other types </a:t>
            </a:r>
            <a:b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of viruses.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28343"/>
            <a:ext cx="8382000" cy="4893647"/>
          </a:xfrm>
          <a:prstGeom prst="rect">
            <a:avLst/>
          </a:prstGeom>
        </p:spPr>
        <p:txBody>
          <a:bodyPr wrap="square">
            <a:spAutoFit/>
          </a:bodyPr>
          <a:lstStyle/>
          <a:p>
            <a:pPr lvl="0" eaLnBrk="0" fontAlgn="base" hangingPunct="0">
              <a:spcBef>
                <a:spcPct val="0"/>
              </a:spcBef>
              <a:spcAft>
                <a:spcPct val="0"/>
              </a:spcAft>
            </a:pPr>
            <a:r>
              <a:rPr lang="en-US" sz="2400" b="1" dirty="0" err="1" smtClean="0">
                <a:latin typeface="Times New Roman" pitchFamily="18" charset="0"/>
                <a:ea typeface="Times New Roman" pitchFamily="18" charset="0"/>
                <a:cs typeface="Times New Roman" pitchFamily="18" charset="0"/>
              </a:rPr>
              <a:t>Parenteral</a:t>
            </a:r>
            <a:r>
              <a:rPr lang="en-US" sz="2400" b="1" dirty="0" smtClean="0">
                <a:latin typeface="Times New Roman" pitchFamily="18" charset="0"/>
                <a:ea typeface="Times New Roman" pitchFamily="18" charset="0"/>
                <a:cs typeface="Times New Roman" pitchFamily="18" charset="0"/>
              </a:rPr>
              <a:t> Infections</a:t>
            </a:r>
            <a:br>
              <a:rPr lang="en-US" sz="2400" b="1" dirty="0" smtClean="0">
                <a:latin typeface="Times New Roman" pitchFamily="18" charset="0"/>
                <a:ea typeface="Times New Roman" pitchFamily="18" charset="0"/>
                <a:cs typeface="Times New Roman" pitchFamily="18" charset="0"/>
              </a:rPr>
            </a:br>
            <a:r>
              <a:rPr lang="en-US" sz="2400" dirty="0" smtClean="0">
                <a:latin typeface="Times New Roman" pitchFamily="18" charset="0"/>
                <a:ea typeface="Times New Roman" pitchFamily="18" charset="0"/>
                <a:cs typeface="Times New Roman" pitchFamily="18" charset="0"/>
              </a:rPr>
              <a:t>Any fever in children, and infections which are unconnected to the gastro intestinal tract, can cause </a:t>
            </a:r>
            <a:r>
              <a:rPr lang="en-US" sz="2400" dirty="0" err="1" smtClean="0">
                <a:latin typeface="Times New Roman" pitchFamily="18" charset="0"/>
                <a:ea typeface="Times New Roman" pitchFamily="18" charset="0"/>
                <a:cs typeface="Times New Roman" pitchFamily="18" charset="0"/>
              </a:rPr>
              <a:t>diarrhoea</a:t>
            </a:r>
            <a:r>
              <a:rPr lang="en-US" sz="2400" dirty="0" smtClean="0">
                <a:latin typeface="Times New Roman" pitchFamily="18" charset="0"/>
                <a:ea typeface="Times New Roman" pitchFamily="18" charset="0"/>
                <a:cs typeface="Times New Roman" pitchFamily="18" charset="0"/>
              </a:rPr>
              <a:t> or </a:t>
            </a:r>
            <a:r>
              <a:rPr lang="en-US" sz="2400" dirty="0" err="1" smtClean="0">
                <a:latin typeface="Times New Roman" pitchFamily="18" charset="0"/>
                <a:ea typeface="Times New Roman" pitchFamily="18" charset="0"/>
                <a:cs typeface="Times New Roman" pitchFamily="18" charset="0"/>
              </a:rPr>
              <a:t>diarrhoea</a:t>
            </a:r>
            <a:r>
              <a:rPr lang="en-US" sz="2400" dirty="0" smtClean="0">
                <a:latin typeface="Times New Roman" pitchFamily="18" charset="0"/>
                <a:ea typeface="Times New Roman" pitchFamily="18" charset="0"/>
                <a:cs typeface="Times New Roman" pitchFamily="18" charset="0"/>
              </a:rPr>
              <a:t> and vomiting. The diseases which fall under the category of </a:t>
            </a:r>
            <a:r>
              <a:rPr lang="en-US" sz="2400" dirty="0" err="1" smtClean="0">
                <a:latin typeface="Times New Roman" pitchFamily="18" charset="0"/>
                <a:ea typeface="Times New Roman" pitchFamily="18" charset="0"/>
                <a:cs typeface="Times New Roman" pitchFamily="18" charset="0"/>
              </a:rPr>
              <a:t>parenteral</a:t>
            </a:r>
            <a:r>
              <a:rPr lang="en-US" sz="2400" dirty="0" smtClean="0">
                <a:latin typeface="Times New Roman" pitchFamily="18" charset="0"/>
                <a:ea typeface="Times New Roman" pitchFamily="18" charset="0"/>
                <a:cs typeface="Times New Roman" pitchFamily="18" charset="0"/>
              </a:rPr>
              <a:t> infections include urinary tract infection, pneumonia, </a:t>
            </a:r>
            <a:r>
              <a:rPr lang="en-US" sz="2400" dirty="0" err="1" smtClean="0">
                <a:latin typeface="Times New Roman" pitchFamily="18" charset="0"/>
                <a:ea typeface="Times New Roman" pitchFamily="18" charset="0"/>
                <a:cs typeface="Times New Roman" pitchFamily="18" charset="0"/>
              </a:rPr>
              <a:t>otitis</a:t>
            </a:r>
            <a:r>
              <a:rPr lang="en-US" sz="2400" dirty="0" smtClean="0">
                <a:latin typeface="Times New Roman" pitchFamily="18" charset="0"/>
                <a:ea typeface="Times New Roman" pitchFamily="18" charset="0"/>
                <a:cs typeface="Times New Roman" pitchFamily="18" charset="0"/>
              </a:rPr>
              <a:t> media, tonsillitis, malaria and </a:t>
            </a:r>
            <a:r>
              <a:rPr lang="en-US" sz="2400" dirty="0" err="1" smtClean="0">
                <a:latin typeface="Times New Roman" pitchFamily="18" charset="0"/>
                <a:ea typeface="Times New Roman" pitchFamily="18" charset="0"/>
                <a:cs typeface="Times New Roman" pitchFamily="18" charset="0"/>
              </a:rPr>
              <a:t>measles.Diarrhoea</a:t>
            </a:r>
            <a:r>
              <a:rPr lang="en-US" sz="2400" dirty="0" smtClean="0">
                <a:latin typeface="Times New Roman" pitchFamily="18" charset="0"/>
                <a:ea typeface="Times New Roman" pitchFamily="18" charset="0"/>
                <a:cs typeface="Times New Roman" pitchFamily="18" charset="0"/>
              </a:rPr>
              <a:t> may be associated with upper respiratory tract infections, urinary tract infections and </a:t>
            </a:r>
            <a:r>
              <a:rPr lang="en-US" sz="2400" dirty="0" err="1" smtClean="0">
                <a:latin typeface="Times New Roman" pitchFamily="18" charset="0"/>
                <a:ea typeface="Times New Roman" pitchFamily="18" charset="0"/>
                <a:cs typeface="Times New Roman" pitchFamily="18" charset="0"/>
              </a:rPr>
              <a:t>otitis</a:t>
            </a:r>
            <a:r>
              <a:rPr lang="en-US" sz="2400" dirty="0" smtClean="0">
                <a:latin typeface="Times New Roman" pitchFamily="18" charset="0"/>
                <a:ea typeface="Times New Roman" pitchFamily="18" charset="0"/>
                <a:cs typeface="Times New Roman" pitchFamily="18" charset="0"/>
              </a:rPr>
              <a:t> media.</a:t>
            </a:r>
          </a:p>
          <a:p>
            <a:pPr lvl="0" eaLnBrk="0" fontAlgn="base" hangingPunct="0">
              <a:spcBef>
                <a:spcPct val="0"/>
              </a:spcBef>
              <a:spcAft>
                <a:spcPct val="0"/>
              </a:spcAft>
            </a:pPr>
            <a:r>
              <a:rPr lang="en-US" sz="2400" b="1" dirty="0" smtClean="0">
                <a:latin typeface="Times New Roman" pitchFamily="18" charset="0"/>
                <a:ea typeface="Times New Roman" pitchFamily="18" charset="0"/>
                <a:cs typeface="Times New Roman" pitchFamily="18" charset="0"/>
              </a:rPr>
              <a:t>Dietary</a:t>
            </a:r>
            <a:r>
              <a:rPr lang="en-US" sz="2400" dirty="0" smtClean="0">
                <a:latin typeface="Times New Roman" pitchFamily="18" charset="0"/>
                <a:ea typeface="Times New Roman" pitchFamily="18" charset="0"/>
                <a:cs typeface="Times New Roman" pitchFamily="18" charset="0"/>
              </a:rPr>
              <a:t/>
            </a:r>
            <a:br>
              <a:rPr lang="en-US" sz="2400" dirty="0" smtClean="0">
                <a:latin typeface="Times New Roman" pitchFamily="18" charset="0"/>
                <a:ea typeface="Times New Roman" pitchFamily="18" charset="0"/>
                <a:cs typeface="Times New Roman" pitchFamily="18" charset="0"/>
              </a:rPr>
            </a:br>
            <a:r>
              <a:rPr lang="en-US" sz="2400" dirty="0" smtClean="0">
                <a:latin typeface="Times New Roman" pitchFamily="18" charset="0"/>
                <a:ea typeface="Times New Roman" pitchFamily="18" charset="0"/>
                <a:cs typeface="Times New Roman" pitchFamily="18" charset="0"/>
              </a:rPr>
              <a:t>These include overfeeding, introduction of new foods, reinstituting milk too soon after </a:t>
            </a:r>
            <a:r>
              <a:rPr lang="en-US" sz="2400" dirty="0" err="1" smtClean="0">
                <a:latin typeface="Times New Roman" pitchFamily="18" charset="0"/>
                <a:ea typeface="Times New Roman" pitchFamily="18" charset="0"/>
                <a:cs typeface="Times New Roman" pitchFamily="18" charset="0"/>
              </a:rPr>
              <a:t>diarrhoeal</a:t>
            </a:r>
            <a:r>
              <a:rPr lang="en-US" sz="2400" dirty="0" smtClean="0">
                <a:latin typeface="Times New Roman" pitchFamily="18" charset="0"/>
                <a:ea typeface="Times New Roman" pitchFamily="18" charset="0"/>
                <a:cs typeface="Times New Roman" pitchFamily="18" charset="0"/>
              </a:rPr>
              <a:t> episode, osmotic sugar from excess sugar in formula, excessive ingestion of </a:t>
            </a:r>
            <a:r>
              <a:rPr lang="en-US" sz="2400" dirty="0" err="1" smtClean="0">
                <a:latin typeface="Times New Roman" pitchFamily="18" charset="0"/>
                <a:ea typeface="Times New Roman" pitchFamily="18" charset="0"/>
                <a:cs typeface="Times New Roman" pitchFamily="18" charset="0"/>
              </a:rPr>
              <a:t>sorbitol</a:t>
            </a:r>
            <a:r>
              <a:rPr lang="en-US" sz="2400" dirty="0" smtClean="0">
                <a:latin typeface="Times New Roman" pitchFamily="18" charset="0"/>
                <a:ea typeface="Times New Roman" pitchFamily="18" charset="0"/>
                <a:cs typeface="Times New Roman" pitchFamily="18" charset="0"/>
              </a:rPr>
              <a:t>(complex) or fructose.</a:t>
            </a:r>
            <a:endParaRPr lang="en-US" sz="2400" dirty="0" smtClean="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0" y="1536176"/>
            <a:ext cx="9144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Medications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
            <a:b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b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Medications such as antibiotics and laxatives may also result in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diarrhoea</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Toxics</a:t>
            </a:r>
            <a:b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b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Resulting from ingestion of heavy metals such as lead and mercury and  organic phosphates.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Functional</a:t>
            </a:r>
            <a:b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b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Especially Irritable bowel syndrome</a:t>
            </a:r>
            <a:b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b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90600"/>
            <a:ext cx="8382000" cy="5016758"/>
          </a:xfrm>
          <a:prstGeom prst="rect">
            <a:avLst/>
          </a:prstGeom>
        </p:spPr>
        <p:txBody>
          <a:bodyPr wrap="square">
            <a:spAutoFit/>
          </a:bodyPr>
          <a:lstStyle/>
          <a:p>
            <a:pPr lvl="0" eaLnBrk="0" fontAlgn="base" hangingPunct="0">
              <a:spcBef>
                <a:spcPct val="0"/>
              </a:spcBef>
              <a:spcAft>
                <a:spcPct val="0"/>
              </a:spcAft>
            </a:pPr>
            <a:r>
              <a:rPr lang="en-US" sz="2000" b="1" dirty="0" smtClean="0">
                <a:latin typeface="Times New Roman" pitchFamily="18" charset="0"/>
                <a:ea typeface="Calibri" pitchFamily="34" charset="0"/>
                <a:cs typeface="Times New Roman" pitchFamily="18" charset="0"/>
              </a:rPr>
              <a:t>Other Factors</a:t>
            </a:r>
          </a:p>
          <a:p>
            <a:pPr lvl="0" eaLnBrk="0" fontAlgn="base" hangingPunct="0">
              <a:spcBef>
                <a:spcPct val="0"/>
              </a:spcBef>
              <a:spcAft>
                <a:spcPct val="0"/>
              </a:spcAft>
              <a:buFont typeface="Arial" pitchFamily="34" charset="0"/>
              <a:buChar char="•"/>
            </a:pPr>
            <a:r>
              <a:rPr lang="en-US" sz="2000" dirty="0" smtClean="0">
                <a:latin typeface="Times New Roman" pitchFamily="18" charset="0"/>
                <a:ea typeface="Calibri" pitchFamily="34" charset="0"/>
                <a:cs typeface="Times New Roman" pitchFamily="18" charset="0"/>
              </a:rPr>
              <a:t>Here the cause may be known or unknown. Causes may include psychological factors, for example, a child who is fearful, anxious and lives under a tense environment may develop </a:t>
            </a:r>
            <a:r>
              <a:rPr lang="en-US" sz="2000" dirty="0" err="1" smtClean="0">
                <a:latin typeface="Times New Roman" pitchFamily="18" charset="0"/>
                <a:ea typeface="Calibri" pitchFamily="34" charset="0"/>
                <a:cs typeface="Times New Roman" pitchFamily="18" charset="0"/>
              </a:rPr>
              <a:t>diarrhoea</a:t>
            </a:r>
            <a:r>
              <a:rPr lang="en-US" sz="2000" dirty="0" smtClean="0">
                <a:latin typeface="Times New Roman" pitchFamily="18" charset="0"/>
                <a:ea typeface="Calibri" pitchFamily="34" charset="0"/>
                <a:cs typeface="Times New Roman" pitchFamily="18" charset="0"/>
              </a:rPr>
              <a:t> due to increased gastro intestinal activities.</a:t>
            </a:r>
          </a:p>
          <a:p>
            <a:pPr lvl="0" eaLnBrk="0" fontAlgn="base" hangingPunct="0">
              <a:spcBef>
                <a:spcPct val="0"/>
              </a:spcBef>
              <a:spcAft>
                <a:spcPct val="0"/>
              </a:spcAft>
              <a:buFont typeface="Arial" pitchFamily="34" charset="0"/>
              <a:buChar char="•"/>
            </a:pPr>
            <a:r>
              <a:rPr lang="en-US" sz="2000" dirty="0" smtClean="0">
                <a:latin typeface="Times New Roman" pitchFamily="18" charset="0"/>
                <a:ea typeface="Calibri" pitchFamily="34" charset="0"/>
                <a:cs typeface="Times New Roman" pitchFamily="18" charset="0"/>
              </a:rPr>
              <a:t> Acute abdominal problems such as </a:t>
            </a:r>
            <a:r>
              <a:rPr lang="en-US" sz="2000" dirty="0" err="1" smtClean="0">
                <a:latin typeface="Times New Roman" pitchFamily="18" charset="0"/>
                <a:ea typeface="Calibri" pitchFamily="34" charset="0"/>
                <a:cs typeface="Times New Roman" pitchFamily="18" charset="0"/>
              </a:rPr>
              <a:t>intussusception</a:t>
            </a:r>
            <a:r>
              <a:rPr lang="en-US" sz="2000" dirty="0" smtClean="0">
                <a:latin typeface="Times New Roman" pitchFamily="18" charset="0"/>
                <a:ea typeface="Calibri" pitchFamily="34" charset="0"/>
                <a:cs typeface="Times New Roman" pitchFamily="18" charset="0"/>
              </a:rPr>
              <a:t> may result in </a:t>
            </a:r>
            <a:r>
              <a:rPr lang="en-US" sz="2000" dirty="0" err="1" smtClean="0">
                <a:latin typeface="Times New Roman" pitchFamily="18" charset="0"/>
                <a:ea typeface="Calibri" pitchFamily="34" charset="0"/>
                <a:cs typeface="Times New Roman" pitchFamily="18" charset="0"/>
              </a:rPr>
              <a:t>diarrhoea</a:t>
            </a:r>
            <a:r>
              <a:rPr lang="en-US" sz="2000" dirty="0" smtClean="0">
                <a:latin typeface="Times New Roman" pitchFamily="18" charset="0"/>
                <a:ea typeface="Calibri" pitchFamily="34" charset="0"/>
                <a:cs typeface="Times New Roman" pitchFamily="18" charset="0"/>
              </a:rPr>
              <a:t> and/or bloodstained stools. </a:t>
            </a:r>
          </a:p>
          <a:p>
            <a:pPr lvl="0" eaLnBrk="0" fontAlgn="base" hangingPunct="0">
              <a:spcBef>
                <a:spcPct val="0"/>
              </a:spcBef>
              <a:spcAft>
                <a:spcPct val="0"/>
              </a:spcAft>
              <a:buFont typeface="Arial" pitchFamily="34" charset="0"/>
              <a:buChar char="•"/>
            </a:pPr>
            <a:r>
              <a:rPr lang="en-US" sz="2000" dirty="0" smtClean="0">
                <a:latin typeface="Times New Roman" pitchFamily="18" charset="0"/>
                <a:ea typeface="Calibri" pitchFamily="34" charset="0"/>
                <a:cs typeface="Times New Roman" pitchFamily="18" charset="0"/>
              </a:rPr>
              <a:t>The ingestion of poisonous substances, which include traditional herbal medicine administered in the community, may also be contributing factors.</a:t>
            </a:r>
          </a:p>
          <a:p>
            <a:pPr lvl="0" eaLnBrk="0" fontAlgn="base" hangingPunct="0">
              <a:spcBef>
                <a:spcPct val="0"/>
              </a:spcBef>
              <a:spcAft>
                <a:spcPct val="0"/>
              </a:spcAft>
              <a:buFont typeface="Arial" pitchFamily="34" charset="0"/>
              <a:buChar char="•"/>
            </a:pPr>
            <a:r>
              <a:rPr lang="en-US" sz="2000" dirty="0" smtClean="0">
                <a:latin typeface="Times New Roman" pitchFamily="18" charset="0"/>
                <a:ea typeface="Calibri" pitchFamily="34" charset="0"/>
                <a:cs typeface="Times New Roman" pitchFamily="18" charset="0"/>
              </a:rPr>
              <a:t> Some children have </a:t>
            </a:r>
            <a:r>
              <a:rPr lang="en-US" sz="2000" dirty="0" err="1" smtClean="0">
                <a:latin typeface="Times New Roman" pitchFamily="18" charset="0"/>
                <a:ea typeface="Calibri" pitchFamily="34" charset="0"/>
                <a:cs typeface="Times New Roman" pitchFamily="18" charset="0"/>
              </a:rPr>
              <a:t>diarrhoea</a:t>
            </a:r>
            <a:r>
              <a:rPr lang="en-US" sz="2000" dirty="0" smtClean="0">
                <a:latin typeface="Times New Roman" pitchFamily="18" charset="0"/>
                <a:ea typeface="Calibri" pitchFamily="34" charset="0"/>
                <a:cs typeface="Times New Roman" pitchFamily="18" charset="0"/>
              </a:rPr>
              <a:t> of unknown origin. Physical and laboratory investigations do not reveal the cause, though if treatment attempts are made to control it just like any other form. Gastro enteritis is associated with feeding defects and vitamin A deficiency.</a:t>
            </a:r>
            <a:endParaRPr lang="en-US" sz="2000" dirty="0" smtClean="0">
              <a:latin typeface="Times New Roman" pitchFamily="18" charset="0"/>
              <a:cs typeface="Times New Roman" pitchFamily="18" charset="0"/>
            </a:endParaRPr>
          </a:p>
          <a:p>
            <a:pPr lvl="0" eaLnBrk="0" fontAlgn="base" hangingPunct="0">
              <a:spcBef>
                <a:spcPct val="0"/>
              </a:spcBef>
              <a:spcAft>
                <a:spcPct val="0"/>
              </a:spcAft>
            </a:pPr>
            <a:r>
              <a:rPr lang="en-US" sz="2000" b="1" i="1" dirty="0" smtClean="0">
                <a:latin typeface="Times New Roman" pitchFamily="18" charset="0"/>
                <a:ea typeface="Calibri" pitchFamily="34" charset="0"/>
                <a:cs typeface="Times New Roman" pitchFamily="18" charset="0"/>
              </a:rPr>
              <a:t>When a child has developed </a:t>
            </a:r>
            <a:r>
              <a:rPr lang="en-US" sz="2000" b="1" i="1" dirty="0" err="1" smtClean="0">
                <a:latin typeface="Times New Roman" pitchFamily="18" charset="0"/>
                <a:ea typeface="Calibri" pitchFamily="34" charset="0"/>
                <a:cs typeface="Times New Roman" pitchFamily="18" charset="0"/>
              </a:rPr>
              <a:t>diarrhoea</a:t>
            </a:r>
            <a:r>
              <a:rPr lang="en-US" sz="2000" b="1" i="1" dirty="0" smtClean="0">
                <a:latin typeface="Times New Roman" pitchFamily="18" charset="0"/>
                <a:ea typeface="Calibri" pitchFamily="34" charset="0"/>
                <a:cs typeface="Times New Roman" pitchFamily="18" charset="0"/>
              </a:rPr>
              <a:t>, investigations should be carried out to exclude </a:t>
            </a:r>
            <a:r>
              <a:rPr lang="en-US" sz="2000" b="1" i="1" dirty="0" err="1" smtClean="0">
                <a:latin typeface="Times New Roman" pitchFamily="18" charset="0"/>
                <a:ea typeface="Calibri" pitchFamily="34" charset="0"/>
                <a:cs typeface="Times New Roman" pitchFamily="18" charset="0"/>
              </a:rPr>
              <a:t>parenteral</a:t>
            </a:r>
            <a:r>
              <a:rPr lang="en-US" sz="2000" b="1" i="1" dirty="0" smtClean="0">
                <a:latin typeface="Times New Roman" pitchFamily="18" charset="0"/>
                <a:ea typeface="Calibri" pitchFamily="34" charset="0"/>
                <a:cs typeface="Times New Roman" pitchFamily="18" charset="0"/>
              </a:rPr>
              <a:t> and </a:t>
            </a:r>
            <a:r>
              <a:rPr lang="en-US" sz="2000" b="1" i="1" dirty="0" err="1" smtClean="0">
                <a:latin typeface="Times New Roman" pitchFamily="18" charset="0"/>
                <a:ea typeface="Calibri" pitchFamily="34" charset="0"/>
                <a:cs typeface="Times New Roman" pitchFamily="18" charset="0"/>
              </a:rPr>
              <a:t>enteral</a:t>
            </a:r>
            <a:r>
              <a:rPr lang="en-US" sz="2000" b="1" i="1" dirty="0" smtClean="0">
                <a:latin typeface="Times New Roman" pitchFamily="18" charset="0"/>
                <a:ea typeface="Calibri" pitchFamily="34" charset="0"/>
                <a:cs typeface="Times New Roman" pitchFamily="18" charset="0"/>
              </a:rPr>
              <a:t> infections. Dehydration tends to develop very rapidly in children and the degree of this should be carefully assessed. Any dehydration must be corrected.</a:t>
            </a:r>
            <a:endParaRPr lang="en-US" sz="2000" dirty="0" smtClean="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381000"/>
          </a:xfrm>
        </p:spPr>
        <p:txBody>
          <a:bodyPr>
            <a:normAutofit fontScale="90000"/>
          </a:bodyPr>
          <a:lstStyle/>
          <a:p>
            <a:r>
              <a:rPr lang="en-US" dirty="0" smtClean="0"/>
              <a:t>clinical manifestation</a:t>
            </a:r>
            <a:endParaRPr lang="en-US" dirty="0"/>
          </a:p>
        </p:txBody>
      </p:sp>
      <p:sp>
        <p:nvSpPr>
          <p:cNvPr id="3" name="Subtitle 2"/>
          <p:cNvSpPr>
            <a:spLocks noGrp="1"/>
          </p:cNvSpPr>
          <p:nvPr>
            <p:ph type="subTitle" idx="1"/>
          </p:nvPr>
        </p:nvSpPr>
        <p:spPr>
          <a:xfrm>
            <a:off x="914400" y="1524000"/>
            <a:ext cx="6858000" cy="4876800"/>
          </a:xfrm>
        </p:spPr>
        <p:txBody>
          <a:bodyPr>
            <a:noAutofit/>
          </a:bodyPr>
          <a:lstStyle/>
          <a:p>
            <a:pPr marL="514350" indent="-514350" algn="l"/>
            <a:r>
              <a:rPr lang="en-US" sz="2000" dirty="0" smtClean="0">
                <a:solidFill>
                  <a:schemeClr val="tx1"/>
                </a:solidFill>
                <a:latin typeface="Times New Roman" pitchFamily="18" charset="0"/>
                <a:cs typeface="Times New Roman" pitchFamily="18" charset="0"/>
              </a:rPr>
              <a:t> </a:t>
            </a:r>
          </a:p>
          <a:p>
            <a:pPr marL="514350" lvl="0" indent="-514350" algn="l">
              <a:buFont typeface="+mj-lt"/>
              <a:buAutoNum type="romanUcPeriod"/>
            </a:pPr>
            <a:r>
              <a:rPr lang="en-US" sz="2000" dirty="0" smtClean="0">
                <a:solidFill>
                  <a:schemeClr val="tx1"/>
                </a:solidFill>
                <a:latin typeface="Times New Roman" pitchFamily="18" charset="0"/>
                <a:cs typeface="Times New Roman" pitchFamily="18" charset="0"/>
              </a:rPr>
              <a:t>History of </a:t>
            </a:r>
            <a:r>
              <a:rPr lang="en-US" sz="2000" dirty="0" err="1" smtClean="0">
                <a:solidFill>
                  <a:schemeClr val="tx1"/>
                </a:solidFill>
                <a:latin typeface="Times New Roman" pitchFamily="18" charset="0"/>
                <a:cs typeface="Times New Roman" pitchFamily="18" charset="0"/>
              </a:rPr>
              <a:t>diarrhoea</a:t>
            </a:r>
            <a:r>
              <a:rPr lang="en-US" sz="2000" dirty="0" smtClean="0">
                <a:solidFill>
                  <a:schemeClr val="tx1"/>
                </a:solidFill>
                <a:latin typeface="Times New Roman" pitchFamily="18" charset="0"/>
                <a:cs typeface="Times New Roman" pitchFamily="18" charset="0"/>
              </a:rPr>
              <a:t> and vomiting with recent weight loss.</a:t>
            </a:r>
          </a:p>
          <a:p>
            <a:pPr marL="514350" lvl="0" indent="-514350" algn="l">
              <a:buFont typeface="+mj-lt"/>
              <a:buAutoNum type="romanUcPeriod"/>
            </a:pPr>
            <a:r>
              <a:rPr lang="en-US" sz="2000" dirty="0" smtClean="0">
                <a:solidFill>
                  <a:schemeClr val="tx1"/>
                </a:solidFill>
                <a:latin typeface="Times New Roman" pitchFamily="18" charset="0"/>
                <a:cs typeface="Times New Roman" pitchFamily="18" charset="0"/>
              </a:rPr>
              <a:t> Dry  mouth, lips, tongue, eyes and skin .</a:t>
            </a:r>
          </a:p>
          <a:p>
            <a:pPr marL="514350" lvl="0" indent="-514350" algn="l">
              <a:buFont typeface="+mj-lt"/>
              <a:buAutoNum type="romanUcPeriod"/>
            </a:pPr>
            <a:r>
              <a:rPr lang="en-US" sz="2000" dirty="0" smtClean="0">
                <a:solidFill>
                  <a:schemeClr val="tx1"/>
                </a:solidFill>
                <a:latin typeface="Times New Roman" pitchFamily="18" charset="0"/>
                <a:cs typeface="Times New Roman" pitchFamily="18" charset="0"/>
              </a:rPr>
              <a:t>Thirst</a:t>
            </a:r>
          </a:p>
          <a:p>
            <a:pPr marL="514350" lvl="0" indent="-514350" algn="l">
              <a:buFont typeface="+mj-lt"/>
              <a:buAutoNum type="romanUcPeriod"/>
            </a:pPr>
            <a:r>
              <a:rPr lang="en-US" sz="2000" dirty="0" smtClean="0">
                <a:solidFill>
                  <a:schemeClr val="tx1"/>
                </a:solidFill>
                <a:latin typeface="Times New Roman" pitchFamily="18" charset="0"/>
                <a:cs typeface="Times New Roman" pitchFamily="18" charset="0"/>
              </a:rPr>
              <a:t>Sunken eyes and depression of </a:t>
            </a:r>
            <a:r>
              <a:rPr lang="en-US" sz="2000" dirty="0" err="1" smtClean="0">
                <a:solidFill>
                  <a:schemeClr val="tx1"/>
                </a:solidFill>
                <a:latin typeface="Times New Roman" pitchFamily="18" charset="0"/>
                <a:cs typeface="Times New Roman" pitchFamily="18" charset="0"/>
              </a:rPr>
              <a:t>fontanelle</a:t>
            </a:r>
            <a:r>
              <a:rPr lang="en-US" sz="2000" dirty="0" smtClean="0">
                <a:solidFill>
                  <a:schemeClr val="tx1"/>
                </a:solidFill>
                <a:latin typeface="Times New Roman" pitchFamily="18" charset="0"/>
                <a:cs typeface="Times New Roman" pitchFamily="18" charset="0"/>
              </a:rPr>
              <a:t>.</a:t>
            </a:r>
          </a:p>
          <a:p>
            <a:pPr marL="514350" lvl="0" indent="-514350" algn="l">
              <a:buFont typeface="+mj-lt"/>
              <a:buAutoNum type="romanUcPeriod"/>
            </a:pPr>
            <a:r>
              <a:rPr lang="en-US" sz="2000" dirty="0" smtClean="0">
                <a:solidFill>
                  <a:schemeClr val="tx1"/>
                </a:solidFill>
                <a:latin typeface="Times New Roman" pitchFamily="18" charset="0"/>
                <a:cs typeface="Times New Roman" pitchFamily="18" charset="0"/>
              </a:rPr>
              <a:t>Loss of skin elasticity (</a:t>
            </a:r>
            <a:r>
              <a:rPr lang="en-US" sz="2000" dirty="0" err="1" smtClean="0">
                <a:solidFill>
                  <a:schemeClr val="tx1"/>
                </a:solidFill>
                <a:latin typeface="Times New Roman" pitchFamily="18" charset="0"/>
                <a:cs typeface="Times New Roman" pitchFamily="18" charset="0"/>
              </a:rPr>
              <a:t>turgor</a:t>
            </a:r>
            <a:r>
              <a:rPr lang="en-US" sz="2000" dirty="0" smtClean="0">
                <a:solidFill>
                  <a:schemeClr val="tx1"/>
                </a:solidFill>
                <a:latin typeface="Times New Roman" pitchFamily="18" charset="0"/>
                <a:cs typeface="Times New Roman" pitchFamily="18" charset="0"/>
              </a:rPr>
              <a:t>). Lift up a </a:t>
            </a:r>
            <a:r>
              <a:rPr lang="en-US" sz="2000" dirty="0" err="1" smtClean="0">
                <a:solidFill>
                  <a:schemeClr val="tx1"/>
                </a:solidFill>
                <a:latin typeface="Times New Roman" pitchFamily="18" charset="0"/>
                <a:cs typeface="Times New Roman" pitchFamily="18" charset="0"/>
              </a:rPr>
              <a:t>skinfold</a:t>
            </a:r>
            <a:r>
              <a:rPr lang="en-US" sz="2000" dirty="0" smtClean="0">
                <a:solidFill>
                  <a:schemeClr val="tx1"/>
                </a:solidFill>
                <a:latin typeface="Times New Roman" pitchFamily="18" charset="0"/>
                <a:cs typeface="Times New Roman" pitchFamily="18" charset="0"/>
              </a:rPr>
              <a:t> over the abdomen or neck and see whether it sinks back slowly. (Note that loss of skin elasticity also occurs in </a:t>
            </a:r>
            <a:r>
              <a:rPr lang="en-US" sz="2000" dirty="0" err="1" smtClean="0">
                <a:solidFill>
                  <a:schemeClr val="tx1"/>
                </a:solidFill>
                <a:latin typeface="Times New Roman" pitchFamily="18" charset="0"/>
                <a:cs typeface="Times New Roman" pitchFamily="18" charset="0"/>
              </a:rPr>
              <a:t>marasmus</a:t>
            </a:r>
            <a:r>
              <a:rPr lang="en-US" sz="2000" dirty="0" smtClean="0">
                <a:solidFill>
                  <a:schemeClr val="tx1"/>
                </a:solidFill>
                <a:latin typeface="Times New Roman" pitchFamily="18" charset="0"/>
                <a:cs typeface="Times New Roman" pitchFamily="18" charset="0"/>
              </a:rPr>
              <a:t>.)</a:t>
            </a:r>
          </a:p>
          <a:p>
            <a:pPr marL="514350" lvl="0" indent="-514350" algn="l">
              <a:buFont typeface="+mj-lt"/>
              <a:buAutoNum type="romanUcPeriod"/>
            </a:pPr>
            <a:r>
              <a:rPr lang="en-US" sz="2000" dirty="0" smtClean="0">
                <a:solidFill>
                  <a:schemeClr val="tx1"/>
                </a:solidFill>
                <a:latin typeface="Times New Roman" pitchFamily="18" charset="0"/>
                <a:cs typeface="Times New Roman" pitchFamily="18" charset="0"/>
              </a:rPr>
              <a:t>Restlessness, apathy (loss of interest in surroundings), coma</a:t>
            </a:r>
          </a:p>
          <a:p>
            <a:pPr marL="514350" lvl="0" indent="-514350" algn="l">
              <a:buFont typeface="+mj-lt"/>
              <a:buAutoNum type="romanUcPeriod"/>
            </a:pPr>
            <a:r>
              <a:rPr lang="en-US" sz="2000" dirty="0" smtClean="0">
                <a:solidFill>
                  <a:schemeClr val="tx1"/>
                </a:solidFill>
                <a:latin typeface="Times New Roman" pitchFamily="18" charset="0"/>
                <a:cs typeface="Times New Roman" pitchFamily="18" charset="0"/>
              </a:rPr>
              <a:t>Low urine output</a:t>
            </a:r>
          </a:p>
          <a:p>
            <a:pPr marL="514350" lvl="0" indent="-514350" algn="l">
              <a:buFont typeface="+mj-lt"/>
              <a:buAutoNum type="romanUcPeriod"/>
            </a:pPr>
            <a:r>
              <a:rPr lang="en-US" sz="2000" dirty="0" smtClean="0">
                <a:solidFill>
                  <a:schemeClr val="tx1"/>
                </a:solidFill>
                <a:latin typeface="Times New Roman" pitchFamily="18" charset="0"/>
                <a:cs typeface="Times New Roman" pitchFamily="18" charset="0"/>
              </a:rPr>
              <a:t>Rapid </a:t>
            </a:r>
            <a:r>
              <a:rPr lang="en-US" sz="2000" dirty="0" err="1" smtClean="0">
                <a:solidFill>
                  <a:schemeClr val="tx1"/>
                </a:solidFill>
                <a:latin typeface="Times New Roman" pitchFamily="18" charset="0"/>
                <a:cs typeface="Times New Roman" pitchFamily="18" charset="0"/>
              </a:rPr>
              <a:t>acidotic</a:t>
            </a:r>
            <a:r>
              <a:rPr lang="en-US" sz="2000" dirty="0" smtClean="0">
                <a:solidFill>
                  <a:schemeClr val="tx1"/>
                </a:solidFill>
                <a:latin typeface="Times New Roman" pitchFamily="18" charset="0"/>
                <a:cs typeface="Times New Roman" pitchFamily="18" charset="0"/>
              </a:rPr>
              <a:t> respiration</a:t>
            </a:r>
          </a:p>
          <a:p>
            <a:pPr marL="514350" lvl="0" indent="-514350" algn="l">
              <a:buFont typeface="+mj-lt"/>
              <a:buAutoNum type="romanUcPeriod"/>
            </a:pPr>
            <a:r>
              <a:rPr lang="en-US" sz="2000" dirty="0" smtClean="0">
                <a:solidFill>
                  <a:schemeClr val="tx1"/>
                </a:solidFill>
                <a:latin typeface="Times New Roman" pitchFamily="18" charset="0"/>
                <a:cs typeface="Times New Roman" pitchFamily="18" charset="0"/>
              </a:rPr>
              <a:t>Rapid weak pulse</a:t>
            </a:r>
          </a:p>
          <a:p>
            <a:pPr marL="514350" indent="-514350" algn="l">
              <a:buFont typeface="+mj-lt"/>
              <a:buAutoNum type="romanUcPeriod"/>
            </a:pP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458200" cy="5262979"/>
          </a:xfrm>
          <a:prstGeom prst="rect">
            <a:avLst/>
          </a:prstGeom>
        </p:spPr>
        <p:txBody>
          <a:bodyPr wrap="square">
            <a:spAutoFit/>
          </a:bodyPr>
          <a:lstStyle/>
          <a:p>
            <a:r>
              <a:rPr lang="en-US" sz="2400" b="1" dirty="0" smtClean="0">
                <a:latin typeface="Times New Roman" pitchFamily="18" charset="0"/>
                <a:cs typeface="Times New Roman" pitchFamily="18" charset="0"/>
              </a:rPr>
              <a:t>Management of </a:t>
            </a:r>
            <a:r>
              <a:rPr lang="en-US" sz="2400" b="1" dirty="0" err="1" smtClean="0">
                <a:latin typeface="Times New Roman" pitchFamily="18" charset="0"/>
                <a:cs typeface="Times New Roman" pitchFamily="18" charset="0"/>
              </a:rPr>
              <a:t>Diarrhoeal</a:t>
            </a:r>
            <a:r>
              <a:rPr lang="en-US" sz="2400" b="1" dirty="0" smtClean="0">
                <a:latin typeface="Times New Roman" pitchFamily="18" charset="0"/>
                <a:cs typeface="Times New Roman" pitchFamily="18" charset="0"/>
              </a:rPr>
              <a:t> Diseases</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The major goals in the management of acute </a:t>
            </a:r>
            <a:r>
              <a:rPr lang="en-US" sz="2400" dirty="0" err="1" smtClean="0">
                <a:latin typeface="Times New Roman" pitchFamily="18" charset="0"/>
                <a:cs typeface="Times New Roman" pitchFamily="18" charset="0"/>
              </a:rPr>
              <a:t>diarrhoea</a:t>
            </a:r>
            <a:r>
              <a:rPr lang="en-US" sz="2400" dirty="0" smtClean="0">
                <a:latin typeface="Times New Roman" pitchFamily="18" charset="0"/>
                <a:cs typeface="Times New Roman" pitchFamily="18" charset="0"/>
              </a:rPr>
              <a:t> include assessment of the fluid and electrolyte imbalance, rehydration, maintenance fluid therapy and reintroduction of adequate diet. </a:t>
            </a:r>
          </a:p>
          <a:p>
            <a:pPr>
              <a:buFont typeface="Arial" pitchFamily="34" charset="0"/>
              <a:buChar char="•"/>
            </a:pPr>
            <a:r>
              <a:rPr lang="en-US" sz="2400" dirty="0" smtClean="0">
                <a:latin typeface="Times New Roman" pitchFamily="18" charset="0"/>
                <a:cs typeface="Times New Roman" pitchFamily="18" charset="0"/>
              </a:rPr>
              <a:t>As the basis of treatment, the child’s condition should be assessed and fluid replacement commenced according to the degree of dehydration. </a:t>
            </a:r>
          </a:p>
          <a:p>
            <a:pPr>
              <a:buFont typeface="Arial" pitchFamily="34" charset="0"/>
              <a:buChar char="•"/>
            </a:pPr>
            <a:r>
              <a:rPr lang="en-US" sz="2400" dirty="0" smtClean="0">
                <a:latin typeface="Times New Roman" pitchFamily="18" charset="0"/>
                <a:cs typeface="Times New Roman" pitchFamily="18" charset="0"/>
              </a:rPr>
              <a:t>Their nutritional requirements are maintained as soon as is practical. </a:t>
            </a:r>
          </a:p>
          <a:p>
            <a:pPr>
              <a:buFont typeface="Arial" pitchFamily="34" charset="0"/>
              <a:buChar char="•"/>
            </a:pPr>
            <a:r>
              <a:rPr lang="en-US" sz="2400" dirty="0" smtClean="0">
                <a:latin typeface="Times New Roman" pitchFamily="18" charset="0"/>
                <a:cs typeface="Times New Roman" pitchFamily="18" charset="0"/>
              </a:rPr>
              <a:t>Any </a:t>
            </a:r>
            <a:r>
              <a:rPr lang="en-US" sz="2400" dirty="0" err="1" smtClean="0">
                <a:latin typeface="Times New Roman" pitchFamily="18" charset="0"/>
                <a:cs typeface="Times New Roman" pitchFamily="18" charset="0"/>
              </a:rPr>
              <a:t>parenteral</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enteral</a:t>
            </a:r>
            <a:r>
              <a:rPr lang="en-US" sz="2400" dirty="0" smtClean="0">
                <a:latin typeface="Times New Roman" pitchFamily="18" charset="0"/>
                <a:cs typeface="Times New Roman" pitchFamily="18" charset="0"/>
              </a:rPr>
              <a:t> infections are effectively treated with appropriate antibiotics or drug preparation, whether these infections are either suspected or confirmed.</a:t>
            </a:r>
          </a:p>
          <a:p>
            <a:pPr>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828800"/>
            <a:ext cx="8458200" cy="3416320"/>
          </a:xfrm>
          <a:prstGeom prst="rect">
            <a:avLst/>
          </a:prstGeom>
        </p:spPr>
        <p:txBody>
          <a:bodyPr wrap="square">
            <a:spAutoFit/>
          </a:bodyPr>
          <a:lstStyle/>
          <a:p>
            <a:pPr>
              <a:buFont typeface="Arial" pitchFamily="34" charset="0"/>
              <a:buChar char="•"/>
            </a:pPr>
            <a:r>
              <a:rPr lang="en-US" sz="2400" dirty="0" smtClean="0"/>
              <a:t>The child should be kept warm, while their vital signs of temperature, pulse and respiration are monitored for positive improvement or deterioration of the child’s condition.</a:t>
            </a:r>
          </a:p>
          <a:p>
            <a:pPr>
              <a:buFont typeface="Arial" pitchFamily="34" charset="0"/>
              <a:buChar char="•"/>
            </a:pPr>
            <a:r>
              <a:rPr lang="en-US" sz="2400" dirty="0" smtClean="0"/>
              <a:t> The parents should be constantly reassured. </a:t>
            </a:r>
          </a:p>
          <a:p>
            <a:pPr>
              <a:buFont typeface="Arial" pitchFamily="34" charset="0"/>
              <a:buChar char="•"/>
            </a:pPr>
            <a:r>
              <a:rPr lang="en-US" sz="2400" dirty="0" smtClean="0"/>
              <a:t>An accurate fluid balance chart should be maintained.</a:t>
            </a:r>
          </a:p>
          <a:p>
            <a:pPr>
              <a:buFont typeface="Arial" pitchFamily="34" charset="0"/>
              <a:buChar char="•"/>
            </a:pPr>
            <a:r>
              <a:rPr lang="en-US" sz="2400" dirty="0" smtClean="0"/>
              <a:t> Pay particular attention to the child’s urinary output. </a:t>
            </a:r>
          </a:p>
          <a:p>
            <a:pPr>
              <a:buFont typeface="Arial" pitchFamily="34" charset="0"/>
              <a:buChar char="•"/>
            </a:pPr>
            <a:r>
              <a:rPr lang="en-US" sz="2400" dirty="0" smtClean="0"/>
              <a:t>The child’s personal hygiene must be maintained.</a:t>
            </a:r>
          </a:p>
          <a:p>
            <a:pPr>
              <a:buFont typeface="Arial" pitchFamily="34" charset="0"/>
              <a:buChar char="•"/>
            </a:pPr>
            <a:r>
              <a:rPr lang="en-US" sz="2400" dirty="0" smtClean="0"/>
              <a:t> Ensure the child has a daily bed bath, regular care of pressure areas and change of beddings when they are soiled.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848600" cy="4524315"/>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The nurse in dispensaries and health </a:t>
            </a:r>
            <a:r>
              <a:rPr lang="en-US" sz="2400" dirty="0" err="1" smtClean="0">
                <a:latin typeface="Times New Roman" pitchFamily="18" charset="0"/>
                <a:cs typeface="Times New Roman" pitchFamily="18" charset="0"/>
              </a:rPr>
              <a:t>centres</a:t>
            </a:r>
            <a:r>
              <a:rPr lang="en-US" sz="2400" dirty="0" smtClean="0">
                <a:latin typeface="Times New Roman" pitchFamily="18" charset="0"/>
                <a:cs typeface="Times New Roman" pitchFamily="18" charset="0"/>
              </a:rPr>
              <a:t> should be on the look out for certain signs, which may dictate the need for referral to the main hospital for further management.</a:t>
            </a:r>
          </a:p>
          <a:p>
            <a:r>
              <a:rPr lang="en-US" sz="2400" dirty="0" smtClean="0">
                <a:latin typeface="Times New Roman" pitchFamily="18" charset="0"/>
                <a:cs typeface="Times New Roman" pitchFamily="18" charset="0"/>
              </a:rPr>
              <a:t>These should include suspected surgical problems such as appendicitis or </a:t>
            </a:r>
            <a:r>
              <a:rPr lang="en-US" sz="2400" dirty="0" err="1" smtClean="0">
                <a:latin typeface="Times New Roman" pitchFamily="18" charset="0"/>
                <a:cs typeface="Times New Roman" pitchFamily="18" charset="0"/>
              </a:rPr>
              <a:t>intussusception</a:t>
            </a:r>
            <a:r>
              <a:rPr lang="en-US" sz="2400" dirty="0" smtClean="0">
                <a:latin typeface="Times New Roman" pitchFamily="18" charset="0"/>
                <a:cs typeface="Times New Roman" pitchFamily="18" charset="0"/>
              </a:rPr>
              <a:t> or acute dehydration that cannot be managed in a small health facility within 48 hours.</a:t>
            </a:r>
          </a:p>
          <a:p>
            <a:pPr>
              <a:buFont typeface="Arial" pitchFamily="34" charset="0"/>
              <a:buChar char="•"/>
            </a:pPr>
            <a:r>
              <a:rPr lang="en-US" sz="2400" dirty="0" smtClean="0">
                <a:latin typeface="Times New Roman" pitchFamily="18" charset="0"/>
                <a:cs typeface="Times New Roman" pitchFamily="18" charset="0"/>
              </a:rPr>
              <a:t>If a child has had continuous </a:t>
            </a:r>
            <a:r>
              <a:rPr lang="en-US" sz="2400" dirty="0" err="1" smtClean="0">
                <a:latin typeface="Times New Roman" pitchFamily="18" charset="0"/>
                <a:cs typeface="Times New Roman" pitchFamily="18" charset="0"/>
              </a:rPr>
              <a:t>diarrhoea</a:t>
            </a:r>
            <a:r>
              <a:rPr lang="en-US" sz="2400" dirty="0" smtClean="0">
                <a:latin typeface="Times New Roman" pitchFamily="18" charset="0"/>
                <a:cs typeface="Times New Roman" pitchFamily="18" charset="0"/>
              </a:rPr>
              <a:t> for more than three days where the actual cause cannot be identified, this child requires referral. </a:t>
            </a:r>
          </a:p>
          <a:p>
            <a:pPr>
              <a:buFont typeface="Arial" pitchFamily="34" charset="0"/>
              <a:buChar char="•"/>
            </a:pPr>
            <a:r>
              <a:rPr lang="en-US" sz="2400" dirty="0" smtClean="0">
                <a:latin typeface="Times New Roman" pitchFamily="18" charset="0"/>
                <a:cs typeface="Times New Roman" pitchFamily="18" charset="0"/>
              </a:rPr>
              <a:t>Likewise, any child with chronic </a:t>
            </a:r>
            <a:r>
              <a:rPr lang="en-US" sz="2400" dirty="0" err="1" smtClean="0">
                <a:latin typeface="Times New Roman" pitchFamily="18" charset="0"/>
                <a:cs typeface="Times New Roman" pitchFamily="18" charset="0"/>
              </a:rPr>
              <a:t>diarrhoea</a:t>
            </a:r>
            <a:r>
              <a:rPr lang="en-US" sz="2400" dirty="0" smtClean="0">
                <a:latin typeface="Times New Roman" pitchFamily="18" charset="0"/>
                <a:cs typeface="Times New Roman" pitchFamily="18" charset="0"/>
              </a:rPr>
              <a:t> or suspected HIV infection or lactose intolerance ought to be transferred to a well equipped health facility.</a:t>
            </a:r>
            <a:endParaRPr lang="en-US"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229600" cy="4339650"/>
          </a:xfrm>
          <a:prstGeom prst="rect">
            <a:avLst/>
          </a:prstGeom>
        </p:spPr>
        <p:txBody>
          <a:bodyPr wrap="square">
            <a:spAutoFit/>
          </a:bodyPr>
          <a:lstStyle/>
          <a:p>
            <a:r>
              <a:rPr lang="en-US" sz="2400" b="1" dirty="0" smtClean="0"/>
              <a:t>PYLORIC STENOSIS</a:t>
            </a:r>
            <a:r>
              <a:rPr lang="en-US" sz="2400" dirty="0" smtClean="0"/>
              <a:t>.</a:t>
            </a:r>
          </a:p>
          <a:p>
            <a:endParaRPr lang="en-US" dirty="0" smtClean="0"/>
          </a:p>
          <a:p>
            <a:r>
              <a:rPr lang="en-US" dirty="0" smtClean="0"/>
              <a:t>This is an obstruction at the pyloric sphincter caused by hypertrophy of the circular muscle </a:t>
            </a:r>
            <a:r>
              <a:rPr lang="en-US" dirty="0" err="1" smtClean="0"/>
              <a:t>fibres</a:t>
            </a:r>
            <a:r>
              <a:rPr lang="en-US" dirty="0" smtClean="0"/>
              <a:t> in the pylorus, resulting in gastric stasis and dilatation. The condition occurs soon after birth for unknown reasons. </a:t>
            </a:r>
          </a:p>
          <a:p>
            <a:r>
              <a:rPr lang="en-US" dirty="0" smtClean="0"/>
              <a:t>Pyloric </a:t>
            </a:r>
            <a:r>
              <a:rPr lang="en-US" dirty="0" err="1" smtClean="0"/>
              <a:t>stenosis</a:t>
            </a:r>
            <a:r>
              <a:rPr lang="en-US" dirty="0" smtClean="0"/>
              <a:t> is a common surgical condition of the gastro intestinal tract occurring in approximately 1 in 150 male infants and 1 in 750 female infants (this denotes a ratio of 1 male to 5 female infants).</a:t>
            </a:r>
          </a:p>
          <a:p>
            <a:r>
              <a:rPr lang="en-US" dirty="0" smtClean="0"/>
              <a:t>It also tends to occur more frequently in the first born children and in some families more than the others. The child is usually normal until three to four weeks old.</a:t>
            </a:r>
          </a:p>
          <a:p>
            <a:endParaRPr lang="en-US" dirty="0" smtClean="0"/>
          </a:p>
          <a:p>
            <a:endParaRPr lang="en-US" dirty="0" smtClean="0"/>
          </a:p>
          <a:p>
            <a:endParaRPr lang="en-US" dirty="0" smtClean="0"/>
          </a:p>
          <a:p>
            <a:endParaRPr lang="en-US" dirty="0" smtClean="0"/>
          </a:p>
          <a:p>
            <a:endParaRPr lang="en-US" dirty="0"/>
          </a:p>
        </p:txBody>
      </p:sp>
      <p:pic>
        <p:nvPicPr>
          <p:cNvPr id="1026" name="ia_el_25_innerEl" descr="Pyloric Stenosis"/>
          <p:cNvPicPr>
            <a:picLocks noChangeAspect="1" noChangeArrowheads="1"/>
          </p:cNvPicPr>
          <p:nvPr/>
        </p:nvPicPr>
        <p:blipFill>
          <a:blip r:embed="rId2" cstate="print"/>
          <a:srcRect/>
          <a:stretch>
            <a:fillRect/>
          </a:stretch>
        </p:blipFill>
        <p:spPr bwMode="auto">
          <a:xfrm>
            <a:off x="1219200" y="4191000"/>
            <a:ext cx="4462463" cy="21336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pyloric </a:t>
            </a:r>
            <a:r>
              <a:rPr lang="en-US" dirty="0" err="1" smtClean="0"/>
              <a:t>stenosis</a:t>
            </a:r>
            <a:r>
              <a:rPr lang="en-US" dirty="0" smtClean="0"/>
              <a:t>, there is a diffuse hypertrophy and hyperplasia of the smooth muscle of the gastric </a:t>
            </a:r>
            <a:r>
              <a:rPr lang="en-US" dirty="0" err="1" smtClean="0"/>
              <a:t>antrum</a:t>
            </a:r>
            <a:r>
              <a:rPr lang="en-US" dirty="0" smtClean="0"/>
              <a:t> and sphincter, which becomes twice its normal size and is almost cartilaginous in its consistence.</a:t>
            </a:r>
          </a:p>
          <a:p>
            <a:r>
              <a:rPr lang="en-US" dirty="0" smtClean="0"/>
              <a:t>This pathological change increases the size of the pyloric circulation muscle, which in turn, results in the narrowing of its orifice. This narrowing can be partial or absolute which leads to obstruction. </a:t>
            </a:r>
            <a:br>
              <a:rPr lang="en-US" dirty="0" smtClean="0"/>
            </a:br>
            <a:r>
              <a:rPr lang="en-US" dirty="0" smtClean="0"/>
              <a:t>The gastric contents cannot, therefore, flow freely through the constricted or blocked  pylorus.</a:t>
            </a:r>
          </a:p>
          <a:p>
            <a:r>
              <a:rPr lang="en-US" dirty="0" smtClean="0"/>
              <a:t>Vigorous peristalsis results in hypertrophy and dilatation of the stomach muscle.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1371599"/>
          <a:ext cx="8534400" cy="5364160"/>
        </p:xfrm>
        <a:graphic>
          <a:graphicData uri="http://schemas.openxmlformats.org/drawingml/2006/table">
            <a:tbl>
              <a:tblPr/>
              <a:tblGrid>
                <a:gridCol w="2426281"/>
                <a:gridCol w="6108119"/>
              </a:tblGrid>
              <a:tr h="347099">
                <a:tc>
                  <a:txBody>
                    <a:bodyPr/>
                    <a:lstStyle/>
                    <a:p>
                      <a:pPr marL="0" marR="0" algn="just">
                        <a:lnSpc>
                          <a:spcPct val="115000"/>
                        </a:lnSpc>
                        <a:spcBef>
                          <a:spcPts val="0"/>
                        </a:spcBef>
                        <a:spcAft>
                          <a:spcPts val="0"/>
                        </a:spcAft>
                      </a:pPr>
                      <a:r>
                        <a:rPr lang="en-US" sz="2000" b="1" dirty="0">
                          <a:latin typeface="Times New Roman" pitchFamily="18" charset="0"/>
                          <a:ea typeface="Times New Roman"/>
                          <a:cs typeface="Times New Roman" pitchFamily="18" charset="0"/>
                        </a:rPr>
                        <a:t>Age (in months)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Times New Roman" pitchFamily="18" charset="0"/>
                          <a:ea typeface="Times New Roman"/>
                          <a:cs typeface="Times New Roman" pitchFamily="18" charset="0"/>
                        </a:rPr>
                        <a:t>Milestone</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47099">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2 </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Attention to objects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649885">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3 </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No head lag when pulled up to sitting position</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47099">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5 </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Reaches out for objects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649885">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6 </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Asymmetric tonic neck reflex disappeared, sits steadily</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846565">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10 </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Bears weight on legs when standing (unless bottom shuffler), chews lumpy foods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649885">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18</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Walks independently, has stopped casting or mouthing objects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47099">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20</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Says single words with meanings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649885">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28</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Puts two or three words together to make phrases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347099">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36</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Talks in sentences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416880"/>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768350" algn="l"/>
              </a:tabLst>
            </a:pPr>
            <a:r>
              <a:rPr kumimoji="0" lang="en-GB"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Rate of Development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768350" algn="l"/>
              </a:tabLst>
            </a:pP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768350" algn="l"/>
              </a:tabLst>
            </a:pPr>
            <a:r>
              <a:rPr kumimoji="0" lang="en-GB" b="0" i="1" u="none" strike="noStrike" cap="none" normalizeH="0" baseline="0" dirty="0" smtClean="0">
                <a:ln>
                  <a:noFill/>
                </a:ln>
                <a:solidFill>
                  <a:srgbClr val="800000"/>
                </a:solidFill>
                <a:effectLst/>
                <a:latin typeface="Arial" pitchFamily="34" charset="0"/>
                <a:ea typeface="Calibri" pitchFamily="34" charset="0"/>
                <a:cs typeface="Arial" pitchFamily="34" charset="0"/>
              </a:rPr>
              <a:t>milestones that children go through and the ages at which this happens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768350" algn="l"/>
              </a:tabLst>
            </a:pPr>
            <a:endParaRPr kumimoji="0" lang="en-GB"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Persistent vomiting which gradually increases in severity until it </a:t>
            </a:r>
            <a:br>
              <a:rPr lang="en-US" dirty="0" smtClean="0"/>
            </a:br>
            <a:r>
              <a:rPr lang="en-US" dirty="0" smtClean="0"/>
              <a:t>becomes projectile</a:t>
            </a:r>
          </a:p>
          <a:p>
            <a:pPr lvl="0"/>
            <a:r>
              <a:rPr lang="en-US" dirty="0" smtClean="0"/>
              <a:t>The infant becomes dehydrated and develops </a:t>
            </a:r>
            <a:r>
              <a:rPr lang="en-US" dirty="0" err="1" smtClean="0"/>
              <a:t>hypochlorhydric</a:t>
            </a:r>
            <a:r>
              <a:rPr lang="en-US" dirty="0" smtClean="0"/>
              <a:t> alkalosis (blood becomes more alkaline than usual because of diminished level of hydrochloric acid)</a:t>
            </a:r>
          </a:p>
          <a:p>
            <a:pPr lvl="0"/>
            <a:r>
              <a:rPr lang="en-US" dirty="0" smtClean="0"/>
              <a:t>Gastritis with some bleeding from the gastric mucosa may also occur</a:t>
            </a:r>
          </a:p>
          <a:p>
            <a:pPr lvl="0"/>
            <a:r>
              <a:rPr lang="en-US" dirty="0" smtClean="0"/>
              <a:t>Loss of weight and constipation may follow</a:t>
            </a:r>
          </a:p>
          <a:p>
            <a:pPr lvl="0"/>
            <a:r>
              <a:rPr lang="en-US" dirty="0" smtClean="0"/>
              <a:t>On physical examination, visible peristaltic movement of the stomach is noticeable over the abdominal wall</a:t>
            </a:r>
          </a:p>
          <a:p>
            <a:pPr lvl="0"/>
            <a:r>
              <a:rPr lang="en-US" dirty="0" smtClean="0"/>
              <a:t>On abdominal palpation a lump can be felt indicating thickened pylorus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762000"/>
          </a:xfrm>
        </p:spPr>
        <p:txBody>
          <a:bodyPr>
            <a:normAutofit/>
          </a:bodyPr>
          <a:lstStyle/>
          <a:p>
            <a:r>
              <a:rPr lang="en-US" dirty="0" smtClean="0"/>
              <a:t>Investigations.</a:t>
            </a:r>
            <a:endParaRPr lang="en-US" dirty="0"/>
          </a:p>
        </p:txBody>
      </p:sp>
      <p:sp>
        <p:nvSpPr>
          <p:cNvPr id="3" name="Content Placeholder 2"/>
          <p:cNvSpPr>
            <a:spLocks noGrp="1"/>
          </p:cNvSpPr>
          <p:nvPr>
            <p:ph idx="1"/>
          </p:nvPr>
        </p:nvSpPr>
        <p:spPr>
          <a:xfrm>
            <a:off x="457200" y="1600200"/>
            <a:ext cx="8229600" cy="5029199"/>
          </a:xfrm>
        </p:spPr>
        <p:txBody>
          <a:bodyPr>
            <a:noAutofit/>
          </a:bodyPr>
          <a:lstStyle/>
          <a:p>
            <a:r>
              <a:rPr lang="en-US" sz="2400" dirty="0" smtClean="0"/>
              <a:t>Any investigations should begin with history taking with reference to immediate projectile vomiting which follows feeds. Undertake a physical examination of the child. A radiological study, which may include barium meal, may also be required.</a:t>
            </a:r>
          </a:p>
          <a:p>
            <a:r>
              <a:rPr lang="en-US" sz="2400" dirty="0" smtClean="0"/>
              <a:t>Blood tests should be carried out to determine serum chloride concentration as well as the pH ,sodium and potassium  level. </a:t>
            </a:r>
          </a:p>
          <a:p>
            <a:pPr>
              <a:buNone/>
            </a:pPr>
            <a:r>
              <a:rPr lang="en-US" sz="2400" i="1" dirty="0" err="1" smtClean="0"/>
              <a:t>Nb</a:t>
            </a:r>
            <a:r>
              <a:rPr lang="en-US" sz="2400" i="1" dirty="0" smtClean="0"/>
              <a:t>/// hydrochloric is used as a supplement for low stomach acid that is said to impact a variety of diseases; acne, </a:t>
            </a:r>
            <a:r>
              <a:rPr lang="en-US" sz="2400" i="1" dirty="0" err="1" smtClean="0"/>
              <a:t>anaemia</a:t>
            </a:r>
            <a:r>
              <a:rPr lang="en-US" sz="2400" i="1" dirty="0" smtClean="0"/>
              <a:t>, bronchial asthma, diabetes </a:t>
            </a:r>
            <a:r>
              <a:rPr lang="en-US" sz="2400" i="1" dirty="0" err="1" smtClean="0"/>
              <a:t>e.t.c</a:t>
            </a:r>
            <a:r>
              <a:rPr lang="en-US" sz="2400" i="1" dirty="0" smtClean="0"/>
              <a:t>…</a:t>
            </a:r>
          </a:p>
          <a:p>
            <a:endParaRPr lang="en-US" sz="2400" dirty="0" smtClean="0"/>
          </a:p>
          <a:p>
            <a:endParaRPr lang="en-US" sz="2400" i="1" dirty="0" smtClean="0"/>
          </a:p>
          <a:p>
            <a:endParaRPr lang="en-US" sz="2400" i="1" dirty="0" smtClean="0"/>
          </a:p>
          <a:p>
            <a:endParaRPr lang="en-US" sz="2400" i="1" dirty="0" smtClean="0"/>
          </a:p>
          <a:p>
            <a:endParaRPr lang="en-US" sz="2400" i="1" dirty="0" smtClean="0"/>
          </a:p>
          <a:p>
            <a:endParaRPr lang="en-US" sz="2400" i="1" dirty="0" smtClean="0"/>
          </a:p>
          <a:p>
            <a:endParaRPr lang="en-US" sz="2400" i="1" dirty="0" smtClean="0"/>
          </a:p>
          <a:p>
            <a:endParaRPr lang="en-US" sz="2400" i="1" dirty="0" smtClean="0"/>
          </a:p>
          <a:p>
            <a:endParaRPr lang="en-US" sz="2400" i="1" dirty="0" smtClean="0"/>
          </a:p>
          <a:p>
            <a:endParaRPr lang="en-US" sz="2400" i="1" dirty="0" smtClean="0"/>
          </a:p>
          <a:p>
            <a:endParaRPr lang="en-US" sz="2400" i="1"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Mangement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Before surgery;</a:t>
            </a:r>
          </a:p>
          <a:p>
            <a:r>
              <a:rPr lang="en-US" dirty="0" smtClean="0"/>
              <a:t>Due to persistent vomiting, the feeds should be reduced radically. Gastric </a:t>
            </a:r>
            <a:r>
              <a:rPr lang="en-US" dirty="0" err="1" smtClean="0"/>
              <a:t>lavage</a:t>
            </a:r>
            <a:r>
              <a:rPr lang="en-US" dirty="0" smtClean="0"/>
              <a:t> should be performed at regular intervals using normal saline. An intravenous infusion of 5% dextrose normal saline should be put up and monitored.</a:t>
            </a:r>
          </a:p>
          <a:p>
            <a:r>
              <a:rPr lang="en-US" dirty="0" smtClean="0"/>
              <a:t>You should also maintain a fluid balance chart. </a:t>
            </a:r>
          </a:p>
          <a:p>
            <a:r>
              <a:rPr lang="en-US" dirty="0" smtClean="0"/>
              <a:t>The child’s electrolyte balance should be monitored and any deficiencies identified should be replaced accordingly. </a:t>
            </a:r>
          </a:p>
          <a:p>
            <a:r>
              <a:rPr lang="en-US" dirty="0" smtClean="0"/>
              <a:t>Muscle relaxant (antispasmodic) drugs, for example, atropine </a:t>
            </a:r>
            <a:r>
              <a:rPr lang="en-US" dirty="0" err="1" smtClean="0"/>
              <a:t>methonitrate</a:t>
            </a:r>
            <a:r>
              <a:rPr lang="en-US" dirty="0" smtClean="0"/>
              <a:t> (</a:t>
            </a:r>
            <a:r>
              <a:rPr lang="en-US" dirty="0" err="1" smtClean="0"/>
              <a:t>eumydrin</a:t>
            </a:r>
            <a:r>
              <a:rPr lang="en-US" dirty="0" smtClean="0"/>
              <a:t>) 0.6% alcohol solution, administered by a dropper or pipette direct on the tongue at the back of the mouth, may be prescribed to be given fifteen to twenty minutes prior to each feed.</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Surgical Management</a:t>
            </a:r>
            <a:r>
              <a:rPr lang="en-US" dirty="0" smtClean="0"/>
              <a:t> </a:t>
            </a:r>
          </a:p>
          <a:p>
            <a:r>
              <a:rPr lang="en-US" dirty="0" smtClean="0"/>
              <a:t>The only curative treatment is surgical intervention, known as </a:t>
            </a:r>
            <a:r>
              <a:rPr lang="en-US" dirty="0" err="1" smtClean="0"/>
              <a:t>pyloromotomy</a:t>
            </a:r>
            <a:r>
              <a:rPr lang="en-US" dirty="0" smtClean="0"/>
              <a:t> (</a:t>
            </a:r>
            <a:r>
              <a:rPr lang="en-US" dirty="0" err="1" smtClean="0"/>
              <a:t>Rammstedt's</a:t>
            </a:r>
            <a:r>
              <a:rPr lang="en-US" dirty="0" smtClean="0"/>
              <a:t> operation), which should be undertaken as soon as possible, in order to relieve the obstruction.</a:t>
            </a:r>
          </a:p>
          <a:p>
            <a:r>
              <a:rPr lang="en-US" dirty="0" smtClean="0"/>
              <a:t>The procedure is performed under general </a:t>
            </a:r>
            <a:r>
              <a:rPr lang="en-US" dirty="0" err="1" smtClean="0"/>
              <a:t>anaesthesia</a:t>
            </a:r>
            <a:r>
              <a:rPr lang="en-US" dirty="0" smtClean="0"/>
              <a:t> or local </a:t>
            </a:r>
            <a:r>
              <a:rPr lang="en-US" dirty="0" err="1" smtClean="0"/>
              <a:t>anaesthesia</a:t>
            </a:r>
            <a:r>
              <a:rPr lang="en-US" dirty="0" smtClean="0"/>
              <a:t> and involves making an incision through the hypertrophied circular muscle without severing the mucous membrane.</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Autofit/>
          </a:bodyPr>
          <a:lstStyle/>
          <a:p>
            <a:pPr>
              <a:buNone/>
            </a:pPr>
            <a:r>
              <a:rPr lang="en-US" sz="1800" b="1" dirty="0" smtClean="0"/>
              <a:t>Preoperative Nursing Care</a:t>
            </a:r>
            <a:r>
              <a:rPr lang="en-US" sz="1800" dirty="0" smtClean="0"/>
              <a:t> </a:t>
            </a:r>
          </a:p>
          <a:p>
            <a:pPr>
              <a:buNone/>
            </a:pPr>
            <a:r>
              <a:rPr lang="en-US" sz="1800" dirty="0" smtClean="0"/>
              <a:t>The infant is usually admitted to hospital and because of their lowered resistance to infections, they must be isolated in a cubical, kept warm and the reserve barrier nursing method employed. All the child’s </a:t>
            </a:r>
            <a:r>
              <a:rPr lang="en-US" sz="1800" dirty="0" err="1" smtClean="0"/>
              <a:t>carers</a:t>
            </a:r>
            <a:r>
              <a:rPr lang="en-US" sz="1800" dirty="0" smtClean="0"/>
              <a:t>, including the parents, should be instructed to wear gowns and </a:t>
            </a:r>
            <a:r>
              <a:rPr lang="en-US" sz="1800" dirty="0" err="1" smtClean="0"/>
              <a:t>masks.In</a:t>
            </a:r>
            <a:r>
              <a:rPr lang="en-US" sz="1800" dirty="0" smtClean="0"/>
              <a:t> preparation for surgery, you must perform the following functions diligently:</a:t>
            </a:r>
          </a:p>
          <a:p>
            <a:pPr lvl="0"/>
            <a:r>
              <a:rPr lang="en-US" sz="1800" dirty="0" smtClean="0"/>
              <a:t>Regularly take and record vital signs. The temperature should be taken rectally.</a:t>
            </a:r>
          </a:p>
          <a:p>
            <a:pPr lvl="0"/>
            <a:r>
              <a:rPr lang="en-US" sz="1800" dirty="0" smtClean="0"/>
              <a:t>Monitor the amount and characteristics of the </a:t>
            </a:r>
            <a:r>
              <a:rPr lang="en-US" sz="1800" dirty="0" err="1" smtClean="0"/>
              <a:t>vomitus</a:t>
            </a:r>
            <a:r>
              <a:rPr lang="en-US" sz="1800" dirty="0" smtClean="0"/>
              <a:t> and stool.</a:t>
            </a:r>
          </a:p>
          <a:p>
            <a:pPr lvl="0"/>
            <a:r>
              <a:rPr lang="en-US" sz="1800" dirty="0" smtClean="0"/>
              <a:t>Observe for signs of hunger such as the infant sucking the fingers or fist as well as for signs of </a:t>
            </a:r>
            <a:r>
              <a:rPr lang="en-US" sz="1800" dirty="0" err="1" smtClean="0"/>
              <a:t>hyperperistalsis</a:t>
            </a:r>
            <a:r>
              <a:rPr lang="en-US" sz="1800" dirty="0" smtClean="0"/>
              <a:t>.</a:t>
            </a:r>
          </a:p>
          <a:p>
            <a:pPr lvl="0"/>
            <a:r>
              <a:rPr lang="en-US" sz="1800" dirty="0" smtClean="0"/>
              <a:t>Collect specimens for laboratory analysis as requested by the surgeon.</a:t>
            </a:r>
          </a:p>
          <a:p>
            <a:pPr lvl="0"/>
            <a:r>
              <a:rPr lang="en-US" sz="1800" dirty="0" smtClean="0"/>
              <a:t>Assist with other diagnostic procedures as required.</a:t>
            </a:r>
          </a:p>
          <a:p>
            <a:pPr lvl="0"/>
            <a:r>
              <a:rPr lang="en-US" sz="1800" dirty="0" smtClean="0"/>
              <a:t>Withhold oral feeds, administer and monitor </a:t>
            </a:r>
            <a:r>
              <a:rPr lang="en-US" sz="1800" dirty="0" err="1" smtClean="0"/>
              <a:t>parentaral</a:t>
            </a:r>
            <a:r>
              <a:rPr lang="en-US" sz="1800" dirty="0" smtClean="0"/>
              <a:t> fluids as prescribed.</a:t>
            </a:r>
          </a:p>
          <a:p>
            <a:r>
              <a:rPr lang="en-US" sz="1800" dirty="0" smtClean="0"/>
              <a:t>·  Perform gastric </a:t>
            </a:r>
            <a:r>
              <a:rPr lang="en-US" sz="1800" dirty="0" err="1" smtClean="0"/>
              <a:t>lavage</a:t>
            </a:r>
            <a:r>
              <a:rPr lang="en-US" sz="1800" dirty="0" smtClean="0"/>
              <a:t> with normal saline if ordered. In cases where </a:t>
            </a:r>
            <a:r>
              <a:rPr lang="en-US" sz="1800" dirty="0" err="1" smtClean="0"/>
              <a:t>naso</a:t>
            </a:r>
            <a:r>
              <a:rPr lang="en-US" sz="1800" dirty="0" smtClean="0"/>
              <a:t>-gastric tube is passed and left in situ, the nurse must ensure it is intact and aspiration is performed regularly, recording the content on the fluid balance chart. </a:t>
            </a:r>
          </a:p>
          <a:p>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feeding is ordered preoperatively, the infant's head should be lifted up a bit to prevent regurgitation. Intravenous infusion of 5% dextrose alternating with normal saline, if ordered, must be given and monitored with a lot of care to prevent overloading the child's circulation. </a:t>
            </a:r>
          </a:p>
          <a:p>
            <a:r>
              <a:rPr lang="en-US" dirty="0" smtClean="0"/>
              <a:t>·  Maintain a strict intake/output chart. The solution given replaces the deficit electrolytes such as sodium chloride and potassium. The amount to be given is determined by the metabolic alterations of the individual child. </a:t>
            </a:r>
          </a:p>
          <a:p>
            <a:r>
              <a:rPr lang="en-US" dirty="0" smtClean="0"/>
              <a:t>·  The addictive electrolytes such as oral potassium should be administered correctly according to the dosages prescribed.</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Postoperative Nursing Care</a:t>
            </a:r>
            <a:r>
              <a:rPr lang="en-US" dirty="0" smtClean="0"/>
              <a:t> </a:t>
            </a:r>
          </a:p>
          <a:p>
            <a:r>
              <a:rPr lang="en-US" dirty="0" smtClean="0"/>
              <a:t>On return from the operating theatre, the care given before the child went in for surgery must be continued. </a:t>
            </a:r>
          </a:p>
          <a:p>
            <a:r>
              <a:rPr lang="en-US" dirty="0" smtClean="0"/>
              <a:t>More attention should be paid to the provision of adequate fluid and nutritional intake. Intravenous fluids are sustained until the infant is able to take oral glucose, electrolyte solution or breast milk or formula milk. This is usually approximately six hours postoperatively, especially when no further vomiting occurs.</a:t>
            </a:r>
          </a:p>
          <a:p>
            <a:r>
              <a:rPr lang="en-US" dirty="0" smtClean="0"/>
              <a:t>The infant's head should be slightly elevated after feeding and then should be placed on right lateral position. </a:t>
            </a:r>
          </a:p>
          <a:p>
            <a:r>
              <a:rPr lang="en-US" dirty="0" smtClean="0"/>
              <a:t>Response to feeds must be recorded. </a:t>
            </a:r>
          </a:p>
          <a:p>
            <a:r>
              <a:rPr lang="en-US" dirty="0" smtClean="0"/>
              <a:t>You should observe for signs of complications, paying special attention to pulse, skin </a:t>
            </a:r>
            <a:r>
              <a:rPr lang="en-US" dirty="0" err="1" smtClean="0"/>
              <a:t>colour</a:t>
            </a:r>
            <a:r>
              <a:rPr lang="en-US" dirty="0" smtClean="0"/>
              <a:t> and abdominal distension.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Before the baby is discharged to go home, the parents should be taught, and encouraged to get involved in, positioning, feeding, observing for vomiting and inflammation around the operation site. </a:t>
            </a:r>
          </a:p>
          <a:p>
            <a:r>
              <a:rPr lang="en-US" dirty="0" smtClean="0"/>
              <a:t>When the time comes for discharge, the parents should be informed about where to go for follow up and review procedure.</a:t>
            </a:r>
          </a:p>
          <a:p>
            <a:r>
              <a:rPr lang="en-US" dirty="0" smtClean="0"/>
              <a:t>Feeding the baby after surgery varies from one hospital to another and from one surgeon to another. The principles, however, remain the same. Below is the guideline, which may be applied in most health institutions.</a:t>
            </a:r>
          </a:p>
          <a:p>
            <a:pPr>
              <a:buNone/>
            </a:pPr>
            <a:r>
              <a:rPr lang="en-US" dirty="0" smtClean="0"/>
              <a:t/>
            </a:r>
            <a:br>
              <a:rPr lang="en-US" dirty="0" smtClean="0"/>
            </a:b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62500" lnSpcReduction="20000"/>
          </a:bodyPr>
          <a:lstStyle/>
          <a:p>
            <a:pPr>
              <a:buNone/>
            </a:pPr>
            <a:endParaRPr lang="en-US" dirty="0" smtClean="0"/>
          </a:p>
          <a:p>
            <a:r>
              <a:rPr lang="en-US" b="1" dirty="0" smtClean="0"/>
              <a:t>Postoperative hours               Type and amount of feeds                                 </a:t>
            </a:r>
            <a:endParaRPr lang="en-US" dirty="0" smtClean="0"/>
          </a:p>
          <a:p>
            <a:r>
              <a:rPr lang="en-US" dirty="0" smtClean="0"/>
              <a:t>4 to 8                                            5 </a:t>
            </a:r>
            <a:r>
              <a:rPr lang="en-US" dirty="0" err="1" smtClean="0"/>
              <a:t>mls</a:t>
            </a:r>
            <a:r>
              <a:rPr lang="en-US" dirty="0" smtClean="0"/>
              <a:t> dextrose hourly</a:t>
            </a:r>
          </a:p>
          <a:p>
            <a:r>
              <a:rPr lang="en-US" dirty="0" smtClean="0"/>
              <a:t>8 to 10                                          10mls dextrose hourly</a:t>
            </a:r>
          </a:p>
          <a:p>
            <a:r>
              <a:rPr lang="en-US" dirty="0" smtClean="0"/>
              <a:t>10 to 12                                        10mls half strength milk feeds hourly</a:t>
            </a:r>
          </a:p>
          <a:p>
            <a:r>
              <a:rPr lang="en-US" dirty="0" smtClean="0"/>
              <a:t>12 to 18                                        15mls half strength milk feeds 2 hourly</a:t>
            </a:r>
          </a:p>
          <a:p>
            <a:r>
              <a:rPr lang="en-US" dirty="0" smtClean="0"/>
              <a:t>18 to 24                                        30mls half strength milk feeds 2 hourly</a:t>
            </a:r>
          </a:p>
          <a:p>
            <a:r>
              <a:rPr lang="en-US" dirty="0" smtClean="0"/>
              <a:t>24 to 30                                        30mls full strength milk feeds 2 hourly</a:t>
            </a:r>
          </a:p>
          <a:p>
            <a:r>
              <a:rPr lang="en-US" dirty="0" smtClean="0"/>
              <a:t>30 to 36                                        45mls full strength milk feeds 2 hourly</a:t>
            </a:r>
          </a:p>
          <a:p>
            <a:r>
              <a:rPr lang="en-US" dirty="0" smtClean="0"/>
              <a:t>36 to 42                                       60mls full strength milk feeds 3 hourly</a:t>
            </a:r>
          </a:p>
          <a:p>
            <a:r>
              <a:rPr lang="en-US" dirty="0" smtClean="0"/>
              <a:t>42 to 48                                       75mls full strength milk feeds 3 hourly</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Thereafter, the baby can be given normal feeds according to accepted weight. If the child is breast fed, attempts should be made to assist the mother to keep the milk supply going. The same feeding schedule should be maintained during the first 48 hours, with a substitute of half strength breast milk. It is also recommended, in consultation with the surgeon, that the baby be put on the breast within 48 hours of the operation.</a:t>
            </a:r>
          </a:p>
          <a:p>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685800" y="311215"/>
            <a:ext cx="84582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Development Assessment.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 order to assess whether a child is developing normally or not, it is necessary to have basic knowledge of the main milestone of normal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For each milestone there is a wide range of what is considered normal.</a:t>
            </a:r>
          </a:p>
          <a:p>
            <a:pPr marL="0" marR="0" lvl="0" indent="0" algn="l" defTabSz="914400" rtl="0" eaLnBrk="0" fontAlgn="base" latinLnBrk="0" hangingPunct="0">
              <a:lnSpc>
                <a:spcPct val="100000"/>
              </a:lnSpc>
              <a:spcBef>
                <a:spcPct val="0"/>
              </a:spcBef>
              <a:spcAft>
                <a:spcPct val="0"/>
              </a:spcAft>
              <a:buClrTx/>
              <a:buSzTx/>
              <a:buFontTx/>
              <a:buNone/>
              <a:tabLst/>
            </a:pPr>
            <a:endParaRPr lang="en-GB" sz="2400" dirty="0">
              <a:solidFill>
                <a:srgbClr val="000000"/>
              </a:solidFill>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GB" sz="2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It is therefore useful to watch out for developmental warning signs which indicate the point beyond the uppermost limit of normal at which a milestone should have been reached.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153400" cy="792162"/>
          </a:xfrm>
        </p:spPr>
        <p:txBody>
          <a:bodyPr/>
          <a:lstStyle/>
          <a:p>
            <a:r>
              <a:rPr lang="en-US" dirty="0" smtClean="0"/>
              <a:t>RESPIRATORY TRACT INFECTIONS.</a:t>
            </a:r>
            <a:endParaRPr lang="en-US" dirty="0"/>
          </a:p>
        </p:txBody>
      </p:sp>
      <p:sp>
        <p:nvSpPr>
          <p:cNvPr id="3" name="Content Placeholder 2"/>
          <p:cNvSpPr>
            <a:spLocks noGrp="1"/>
          </p:cNvSpPr>
          <p:nvPr>
            <p:ph idx="1"/>
          </p:nvPr>
        </p:nvSpPr>
        <p:spPr>
          <a:xfrm>
            <a:off x="304800" y="1066800"/>
            <a:ext cx="8382000" cy="5410200"/>
          </a:xfrm>
        </p:spPr>
        <p:txBody>
          <a:bodyPr>
            <a:normAutofit fontScale="77500" lnSpcReduction="20000"/>
          </a:bodyPr>
          <a:lstStyle/>
          <a:p>
            <a:r>
              <a:rPr lang="en-US" b="1" dirty="0" smtClean="0">
                <a:latin typeface="Times New Roman" pitchFamily="18" charset="0"/>
                <a:cs typeface="Times New Roman" pitchFamily="18" charset="0"/>
              </a:rPr>
              <a:t>Bronchial Asthma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This is a very common respiratory disease, which affects the </a:t>
            </a:r>
            <a:r>
              <a:rPr lang="en-US" dirty="0" err="1" smtClean="0">
                <a:latin typeface="Times New Roman" pitchFamily="18" charset="0"/>
                <a:cs typeface="Times New Roman" pitchFamily="18" charset="0"/>
              </a:rPr>
              <a:t>tracheo</a:t>
            </a:r>
            <a:r>
              <a:rPr lang="en-US" dirty="0" smtClean="0">
                <a:latin typeface="Times New Roman" pitchFamily="18" charset="0"/>
                <a:cs typeface="Times New Roman" pitchFamily="18" charset="0"/>
              </a:rPr>
              <a:t> bronchial tree due to hyper reactivity to various stimuli. It is reversible, episodic and results in obstruction of the airway. </a:t>
            </a:r>
          </a:p>
          <a:p>
            <a:r>
              <a:rPr lang="en-US" dirty="0" smtClean="0">
                <a:latin typeface="Times New Roman" pitchFamily="18" charset="0"/>
                <a:cs typeface="Times New Roman" pitchFamily="18" charset="0"/>
              </a:rPr>
              <a:t>Although it affects all age groups, it is known to cause chronic respiratory disability in childhood. The onset of childhood asthma normally occurs during the first five years of life. It is more common in boys than girls, but later on, in adolescence, the ratio of boys to girls becomes almost equal.</a:t>
            </a:r>
          </a:p>
          <a:p>
            <a:r>
              <a:rPr lang="en-US" dirty="0" smtClean="0">
                <a:latin typeface="Times New Roman" pitchFamily="18" charset="0"/>
                <a:cs typeface="Times New Roman" pitchFamily="18" charset="0"/>
              </a:rPr>
              <a:t>The exact cause of bronchial asthma is unknown but many factors are suspected which can be grouped as intrinsic factors and extrinsic factors. One or more of these factors may trigger the onset of asthmatic attack in any individual.</a:t>
            </a:r>
          </a:p>
          <a:p>
            <a:r>
              <a:rPr lang="en-US" b="1" dirty="0" smtClean="0">
                <a:latin typeface="Times New Roman" pitchFamily="18" charset="0"/>
                <a:cs typeface="Times New Roman" pitchFamily="18" charset="0"/>
              </a:rPr>
              <a:t>Intrinsic and Extrinsic Factors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028343"/>
            <a:ext cx="8305800" cy="4893647"/>
          </a:xfrm>
          <a:prstGeom prst="rect">
            <a:avLst/>
          </a:prstGeom>
        </p:spPr>
        <p:txBody>
          <a:bodyPr wrap="square">
            <a:spAutoFit/>
          </a:bodyPr>
          <a:lstStyle/>
          <a:p>
            <a:r>
              <a:rPr lang="en-US" sz="2400" b="1" dirty="0" smtClean="0">
                <a:latin typeface="Times New Roman" pitchFamily="18" charset="0"/>
                <a:cs typeface="Times New Roman" pitchFamily="18" charset="0"/>
              </a:rPr>
              <a:t>Intrinsic Factors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These refer to some clinical manifestations within the patient, especially those of the airway obstruction. The onset of a bronchial asthmatic attack is triggered by non specific factors. There is no allergic response although a family history of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asthma may be present. The triggers to broncho spasm and wheezing may include one or more of the following: </a:t>
            </a:r>
          </a:p>
          <a:p>
            <a:pPr lvl="0">
              <a:buFont typeface="Arial" pitchFamily="34" charset="0"/>
              <a:buChar char="•"/>
            </a:pPr>
            <a:r>
              <a:rPr lang="en-US" sz="2400" dirty="0" smtClean="0">
                <a:latin typeface="Times New Roman" pitchFamily="18" charset="0"/>
                <a:cs typeface="Times New Roman" pitchFamily="18" charset="0"/>
              </a:rPr>
              <a:t>Viral respiratory infections</a:t>
            </a:r>
          </a:p>
          <a:p>
            <a:pPr lvl="0">
              <a:buFont typeface="Arial" pitchFamily="34" charset="0"/>
              <a:buChar char="•"/>
            </a:pPr>
            <a:r>
              <a:rPr lang="en-US" sz="2400" dirty="0" smtClean="0">
                <a:latin typeface="Times New Roman" pitchFamily="18" charset="0"/>
                <a:cs typeface="Times New Roman" pitchFamily="18" charset="0"/>
              </a:rPr>
              <a:t>Emotional stress or excitement</a:t>
            </a:r>
          </a:p>
          <a:p>
            <a:pPr lvl="0">
              <a:buFont typeface="Arial" pitchFamily="34" charset="0"/>
              <a:buChar char="•"/>
            </a:pPr>
            <a:r>
              <a:rPr lang="en-US" sz="2400" dirty="0" smtClean="0">
                <a:latin typeface="Times New Roman" pitchFamily="18" charset="0"/>
                <a:cs typeface="Times New Roman" pitchFamily="18" charset="0"/>
              </a:rPr>
              <a:t>Exercise</a:t>
            </a:r>
          </a:p>
          <a:p>
            <a:pPr lvl="0">
              <a:buFont typeface="Arial" pitchFamily="34" charset="0"/>
              <a:buChar char="•"/>
            </a:pPr>
            <a:r>
              <a:rPr lang="en-US" sz="2400" dirty="0" smtClean="0">
                <a:latin typeface="Times New Roman" pitchFamily="18" charset="0"/>
                <a:cs typeface="Times New Roman" pitchFamily="18" charset="0"/>
              </a:rPr>
              <a:t>Drugs such as aspirin</a:t>
            </a:r>
          </a:p>
          <a:p>
            <a:pPr lvl="0">
              <a:buFont typeface="Arial" pitchFamily="34" charset="0"/>
              <a:buChar char="•"/>
            </a:pPr>
            <a:r>
              <a:rPr lang="en-US" sz="2400" dirty="0" smtClean="0">
                <a:latin typeface="Times New Roman" pitchFamily="18" charset="0"/>
                <a:cs typeface="Times New Roman" pitchFamily="18" charset="0"/>
              </a:rPr>
              <a:t>Inhalation of irritating substances such as cigarette smoke,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strong perfumes or air pollutants</a:t>
            </a:r>
            <a:endParaRPr lang="en-US" sz="24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1"/>
            <a:ext cx="8534400" cy="4154984"/>
          </a:xfrm>
          <a:prstGeom prst="rect">
            <a:avLst/>
          </a:prstGeom>
        </p:spPr>
        <p:txBody>
          <a:bodyPr wrap="square">
            <a:spAutoFit/>
          </a:bodyPr>
          <a:lstStyle/>
          <a:p>
            <a:r>
              <a:rPr lang="en-US" sz="2400" b="1" dirty="0" smtClean="0"/>
              <a:t>Extrinsic Factors</a:t>
            </a:r>
            <a:br>
              <a:rPr lang="en-US" sz="2400" b="1" dirty="0" smtClean="0"/>
            </a:br>
            <a:r>
              <a:rPr lang="en-US" sz="2400" dirty="0" smtClean="0"/>
              <a:t>The patient may be allergic to certain substances found within the environment. These include inhalation of specific allergens, like house dust, feathers, animal hairs and pollen amongst others. Extrinsic allergies can be detected by performing skin tests using various reagents, which can help to identify the offending substance. A good personal history account may also enable the clinician to associate family allergy to the child’s disease.</a:t>
            </a:r>
          </a:p>
          <a:p>
            <a:r>
              <a:rPr lang="en-US" sz="2400" dirty="0" err="1" smtClean="0"/>
              <a:t>Diagramatic</a:t>
            </a:r>
            <a:r>
              <a:rPr lang="en-US" sz="2400" dirty="0" smtClean="0"/>
              <a:t> representation </a:t>
            </a:r>
          </a:p>
          <a:p>
            <a:endParaRPr lang="en-US" sz="2400" dirty="0" smtClean="0"/>
          </a:p>
          <a:p>
            <a:endParaRPr lang="en-US" sz="2400" dirty="0"/>
          </a:p>
        </p:txBody>
      </p:sp>
      <p:pic>
        <p:nvPicPr>
          <p:cNvPr id="3" name="ia_el_15_innerEl" descr="Extrinsic triggers of bronchial asthmatic attacks"/>
          <p:cNvPicPr>
            <a:picLocks noChangeAspect="1" noChangeArrowheads="1"/>
          </p:cNvPicPr>
          <p:nvPr/>
        </p:nvPicPr>
        <p:blipFill>
          <a:blip r:embed="rId2" cstate="print"/>
          <a:srcRect/>
          <a:stretch>
            <a:fillRect/>
          </a:stretch>
        </p:blipFill>
        <p:spPr bwMode="auto">
          <a:xfrm>
            <a:off x="838200" y="3809999"/>
            <a:ext cx="6781800" cy="3048001"/>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underlying pathology in asthma is reversible and diffuse airway inflammation. The inflammation leads to obstruction from the following: swelling of the membranes that line the airways (mucosal edema), reducing the airway diameter; contraction of the bronchial smooth muscle that encircles the airways (</a:t>
            </a:r>
            <a:r>
              <a:rPr lang="en-US" dirty="0" err="1" smtClean="0"/>
              <a:t>bronchospasm</a:t>
            </a:r>
            <a:r>
              <a:rPr lang="en-US" dirty="0" smtClean="0"/>
              <a:t>), causing further narrowing; and increased mucus production, which diminishes airway size and may entirely plug the bronchi.</a:t>
            </a:r>
          </a:p>
          <a:p>
            <a:r>
              <a:rPr lang="en-US" dirty="0" smtClean="0"/>
              <a:t>The bronchial muscles and mucus glands enlarge; thick, tenacious sputum is produced; and the alveoli </a:t>
            </a:r>
            <a:r>
              <a:rPr lang="en-US" dirty="0" err="1" smtClean="0"/>
              <a:t>hyperinflate</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305800" cy="7109639"/>
          </a:xfrm>
          <a:prstGeom prst="rect">
            <a:avLst/>
          </a:prstGeom>
        </p:spPr>
        <p:txBody>
          <a:bodyPr wrap="square">
            <a:sp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Cells that play a key role in the inflammation of asthma are</a:t>
            </a:r>
          </a:p>
          <a:p>
            <a:r>
              <a:rPr lang="en-US" sz="2400" dirty="0" smtClean="0">
                <a:latin typeface="Times New Roman" pitchFamily="18" charset="0"/>
                <a:cs typeface="Times New Roman" pitchFamily="18" charset="0"/>
              </a:rPr>
              <a:t>mast cells, </a:t>
            </a:r>
            <a:r>
              <a:rPr lang="en-US" sz="2400" dirty="0" err="1" smtClean="0">
                <a:latin typeface="Times New Roman" pitchFamily="18" charset="0"/>
                <a:cs typeface="Times New Roman" pitchFamily="18" charset="0"/>
              </a:rPr>
              <a:t>neutrophils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eosinophils</a:t>
            </a:r>
            <a:r>
              <a:rPr lang="en-US" sz="2400" dirty="0" smtClean="0">
                <a:latin typeface="Times New Roman" pitchFamily="18" charset="0"/>
                <a:cs typeface="Times New Roman" pitchFamily="18" charset="0"/>
              </a:rPr>
              <a:t>, and lymphocytes. Mast cells,</a:t>
            </a:r>
          </a:p>
          <a:p>
            <a:r>
              <a:rPr lang="en-US" sz="2400" dirty="0" smtClean="0">
                <a:latin typeface="Times New Roman" pitchFamily="18" charset="0"/>
                <a:cs typeface="Times New Roman" pitchFamily="18" charset="0"/>
              </a:rPr>
              <a:t>when activated, release several chemicals called mediators. These</a:t>
            </a:r>
          </a:p>
          <a:p>
            <a:r>
              <a:rPr lang="en-US" sz="2400" dirty="0" smtClean="0">
                <a:latin typeface="Times New Roman" pitchFamily="18" charset="0"/>
                <a:cs typeface="Times New Roman" pitchFamily="18" charset="0"/>
              </a:rPr>
              <a:t>chemicals, which include histamine, </a:t>
            </a:r>
            <a:r>
              <a:rPr lang="en-US" sz="2400" dirty="0" err="1" smtClean="0">
                <a:latin typeface="Times New Roman" pitchFamily="18" charset="0"/>
                <a:cs typeface="Times New Roman" pitchFamily="18" charset="0"/>
              </a:rPr>
              <a:t>bradykinin</a:t>
            </a:r>
            <a:r>
              <a:rPr lang="en-US" sz="2400" dirty="0" smtClean="0">
                <a:latin typeface="Times New Roman" pitchFamily="18" charset="0"/>
                <a:cs typeface="Times New Roman" pitchFamily="18" charset="0"/>
              </a:rPr>
              <a:t>, prostaglandins,</a:t>
            </a:r>
          </a:p>
          <a:p>
            <a:r>
              <a:rPr lang="en-US" sz="2400" dirty="0" smtClean="0">
                <a:latin typeface="Times New Roman" pitchFamily="18" charset="0"/>
                <a:cs typeface="Times New Roman" pitchFamily="18" charset="0"/>
              </a:rPr>
              <a:t>and </a:t>
            </a:r>
            <a:r>
              <a:rPr lang="en-US" sz="2400" dirty="0" err="1" smtClean="0">
                <a:latin typeface="Times New Roman" pitchFamily="18" charset="0"/>
                <a:cs typeface="Times New Roman" pitchFamily="18" charset="0"/>
              </a:rPr>
              <a:t>leukotrienes</a:t>
            </a:r>
            <a:r>
              <a:rPr lang="en-US" sz="2400" dirty="0" smtClean="0">
                <a:latin typeface="Times New Roman" pitchFamily="18" charset="0"/>
                <a:cs typeface="Times New Roman" pitchFamily="18" charset="0"/>
              </a:rPr>
              <a:t>, perpetuate the inflammatory response, causing</a:t>
            </a:r>
          </a:p>
          <a:p>
            <a:r>
              <a:rPr lang="en-US" sz="2400" dirty="0" smtClean="0">
                <a:latin typeface="Times New Roman" pitchFamily="18" charset="0"/>
                <a:cs typeface="Times New Roman" pitchFamily="18" charset="0"/>
              </a:rPr>
              <a:t>increased blood flow, vasoconstriction, fluid leak from the vasculature, attraction of white blood cells to the area, and bronchoconstriction</a:t>
            </a:r>
          </a:p>
          <a:p>
            <a:r>
              <a:rPr lang="en-US" sz="2400" dirty="0" smtClean="0">
                <a:latin typeface="Times New Roman" pitchFamily="18" charset="0"/>
                <a:cs typeface="Times New Roman" pitchFamily="18" charset="0"/>
              </a:rPr>
              <a:t>(NHLBI, 1998).</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p>
          <a:p>
            <a:endParaRPr lang="en-US" sz="2400" dirty="0" smtClean="0"/>
          </a:p>
          <a:p>
            <a:r>
              <a:rPr lang="en-US" sz="2400" dirty="0" smtClean="0"/>
              <a:t/>
            </a:r>
            <a:br>
              <a:rPr lang="en-US" sz="2400" dirty="0" smtClean="0"/>
            </a:br>
            <a:r>
              <a:rPr lang="en-US" sz="2400" dirty="0" smtClean="0"/>
              <a:t> </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0" y="22778"/>
            <a:ext cx="914400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Clinical Features of an Asthmatic Attack</a:t>
            </a: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 asthmatic attack can present in several ways: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typical asthmatic attack starts gradually and the patient will notice wheezing and shortness of breath on exertion.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As the condition progresses, the patient’s respiration worsens with the slightest effort, leading to difficulties in expelling the air from the lungs on expiration.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Dry unproductive cough develops, as mucous secretions cannot drain properly, leading to blockage of the smaller bronchioles. When there is chest infection, there may be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mucoid</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sputum.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patient becomes increasingly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dyspnoeic</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exhausted as he uses accessory muscles of respiration.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There will be cyanosis and sweating.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patient becomes anxious, frightened and tense making the condition worse.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Pulse and respiratory rates are increased.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58847"/>
            <a:ext cx="8305800" cy="6370975"/>
          </a:xfrm>
          <a:prstGeom prst="rect">
            <a:avLst/>
          </a:prstGeom>
        </p:spPr>
        <p:txBody>
          <a:bodyPr wrap="square">
            <a:spAutoFit/>
          </a:bodyPr>
          <a:lstStyle/>
          <a:p>
            <a:r>
              <a:rPr lang="en-US" sz="2400" b="1" dirty="0" smtClean="0">
                <a:latin typeface="Times New Roman" pitchFamily="18" charset="0"/>
                <a:cs typeface="Times New Roman" pitchFamily="18" charset="0"/>
              </a:rPr>
              <a:t>Diagnostic Investigations</a:t>
            </a:r>
            <a:r>
              <a:rPr lang="en-US" sz="2400" dirty="0" smtClean="0">
                <a:latin typeface="Times New Roman" pitchFamily="18" charset="0"/>
                <a:cs typeface="Times New Roman" pitchFamily="18" charset="0"/>
              </a:rPr>
              <a:t> </a:t>
            </a:r>
          </a:p>
          <a:p>
            <a:pPr lvl="0">
              <a:buFont typeface="Arial" pitchFamily="34" charset="0"/>
              <a:buChar char="•"/>
            </a:pPr>
            <a:r>
              <a:rPr lang="en-US" sz="2400" dirty="0" smtClean="0">
                <a:latin typeface="Times New Roman" pitchFamily="18" charset="0"/>
                <a:cs typeface="Times New Roman" pitchFamily="18" charset="0"/>
              </a:rPr>
              <a:t>There is no specific laboratory test for bronchial asthma. However, the following investigations may suffice to confirm the diagnosis. You should be able to accurately take the child’s and family history, especially when </a:t>
            </a:r>
            <a:r>
              <a:rPr lang="en-US" sz="2400" b="1" dirty="0" smtClean="0">
                <a:latin typeface="Times New Roman" pitchFamily="18" charset="0"/>
                <a:cs typeface="Times New Roman" pitchFamily="18" charset="0"/>
              </a:rPr>
              <a:t>wheezing is noted </a:t>
            </a:r>
            <a:r>
              <a:rPr lang="en-US" sz="2400" dirty="0" smtClean="0">
                <a:latin typeface="Times New Roman" pitchFamily="18" charset="0"/>
                <a:cs typeface="Times New Roman" pitchFamily="18" charset="0"/>
              </a:rPr>
              <a:t>in the first instance. </a:t>
            </a:r>
            <a:r>
              <a:rPr lang="en-US" sz="2400" b="1" dirty="0" smtClean="0">
                <a:latin typeface="Times New Roman" pitchFamily="18" charset="0"/>
                <a:cs typeface="Times New Roman" pitchFamily="18" charset="0"/>
              </a:rPr>
              <a:t>History of allergy </a:t>
            </a:r>
            <a:r>
              <a:rPr lang="en-US" sz="2400" dirty="0" smtClean="0">
                <a:latin typeface="Times New Roman" pitchFamily="18" charset="0"/>
                <a:cs typeface="Times New Roman" pitchFamily="18" charset="0"/>
              </a:rPr>
              <a:t>in the family predisposes asthma in the child. Other information to record should include frequency; duration, severity, and rapidity of past symptomatic onset of attacks.</a:t>
            </a:r>
          </a:p>
          <a:p>
            <a:pPr lvl="0">
              <a:buFont typeface="Arial" pitchFamily="34" charset="0"/>
              <a:buChar char="•"/>
            </a:pPr>
            <a:r>
              <a:rPr lang="en-US" sz="2400" dirty="0" smtClean="0">
                <a:latin typeface="Times New Roman" pitchFamily="18" charset="0"/>
                <a:cs typeface="Times New Roman" pitchFamily="18" charset="0"/>
              </a:rPr>
              <a:t>Undertake a thorough physical examination. More often than not, you will find that growth delay is associated with severity of asthma or uncontrolled broncho spasm. You should, therefore, take and record the child’s weight and height routinely. During attacks of acute episode, </a:t>
            </a:r>
            <a:r>
              <a:rPr lang="en-US" sz="2400" b="1" dirty="0" smtClean="0">
                <a:latin typeface="Times New Roman" pitchFamily="18" charset="0"/>
                <a:cs typeface="Times New Roman" pitchFamily="18" charset="0"/>
              </a:rPr>
              <a:t>cyanosis and use of accessory muscles </a:t>
            </a:r>
            <a:r>
              <a:rPr lang="en-US" sz="2400" dirty="0" smtClean="0">
                <a:latin typeface="Times New Roman" pitchFamily="18" charset="0"/>
                <a:cs typeface="Times New Roman" pitchFamily="18" charset="0"/>
              </a:rPr>
              <a:t>of respiration must be noted. Blood from a vein should be taken to the laboratory for a white blood cell count, with specific reference to </a:t>
            </a:r>
            <a:r>
              <a:rPr lang="en-US" sz="2400" b="1" dirty="0" err="1" smtClean="0">
                <a:latin typeface="Times New Roman" pitchFamily="18" charset="0"/>
                <a:cs typeface="Times New Roman" pitchFamily="18" charset="0"/>
              </a:rPr>
              <a:t>eosinophil</a:t>
            </a:r>
            <a:r>
              <a:rPr lang="en-US" sz="2400" dirty="0" smtClean="0">
                <a:latin typeface="Times New Roman" pitchFamily="18" charset="0"/>
                <a:cs typeface="Times New Roman" pitchFamily="18" charset="0"/>
              </a:rPr>
              <a:t>. This tends to be elevated in allergic conditions.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610600" cy="5693866"/>
          </a:xfrm>
          <a:prstGeom prst="rect">
            <a:avLst/>
          </a:prstGeom>
        </p:spPr>
        <p:txBody>
          <a:bodyPr wrap="square">
            <a:spAutoFit/>
          </a:bodyPr>
          <a:lstStyle/>
          <a:p>
            <a:r>
              <a:rPr lang="en-US" sz="2800" b="1" dirty="0" smtClean="0"/>
              <a:t>Nursing Care</a:t>
            </a:r>
            <a:r>
              <a:rPr lang="en-US" sz="2800" dirty="0" smtClean="0"/>
              <a:t> </a:t>
            </a:r>
          </a:p>
          <a:p>
            <a:pPr lvl="0">
              <a:buFont typeface="Arial" pitchFamily="34" charset="0"/>
              <a:buChar char="•"/>
            </a:pPr>
            <a:r>
              <a:rPr lang="en-US" sz="2800" dirty="0" smtClean="0"/>
              <a:t>In order to provide nursing care of children with bronchial asthma, you should have a comprehensive knowledge of the ideal process, medical treatment and expected outcome.</a:t>
            </a:r>
          </a:p>
          <a:p>
            <a:pPr lvl="0">
              <a:buFont typeface="Arial" pitchFamily="34" charset="0"/>
              <a:buChar char="•"/>
            </a:pPr>
            <a:r>
              <a:rPr lang="en-US" sz="2800" dirty="0" smtClean="0"/>
              <a:t>During the acute stage of an asthmatic attack, you should aim at assisting the child towards optimum respiratory functioning, growth and social development. You should provide emotional support and education. You need to ensure that the child is on complete bed rest and is correctly positioned, more significantly, sitting upright and well supported at the back with pillows. This is essential in easing the child’s breathing.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35846"/>
            <a:ext cx="8686800" cy="2308324"/>
          </a:xfrm>
          <a:prstGeom prst="rect">
            <a:avLst/>
          </a:prstGeom>
        </p:spPr>
        <p:txBody>
          <a:bodyPr wrap="square">
            <a:spAutoFit/>
          </a:bodyPr>
          <a:lstStyle/>
          <a:p>
            <a:pPr lvl="0">
              <a:buFont typeface="Arial" pitchFamily="34" charset="0"/>
              <a:buChar char="•"/>
            </a:pPr>
            <a:r>
              <a:rPr lang="en-US" sz="2400" dirty="0" smtClean="0"/>
              <a:t>One nurse or the parent/guardian should always stay by the bedside to provide psychological support. Oxygen should be administered continuously at low rate to counter cyanosis. The child may have to be put on intravenous infusion, with or without added medication, and you should monitor their progress as the care continues.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915400" cy="4832092"/>
          </a:xfrm>
          <a:prstGeom prst="rect">
            <a:avLst/>
          </a:prstGeom>
        </p:spPr>
        <p:txBody>
          <a:bodyPr wrap="square">
            <a:spAutoFit/>
          </a:bodyPr>
          <a:lstStyle/>
          <a:p>
            <a:pPr lvl="0">
              <a:buFont typeface="Arial" pitchFamily="34" charset="0"/>
              <a:buChar char="•"/>
            </a:pPr>
            <a:r>
              <a:rPr lang="en-US" sz="2800" dirty="0" smtClean="0"/>
              <a:t>Maintain a fluid balance chart to ensure that the child does not become dehydrated from excessive perspiration. A light, nourishing diet with high protein and vitamin content, and oral fluids should be introduced as soon as the condition improves.</a:t>
            </a:r>
          </a:p>
          <a:p>
            <a:pPr lvl="0">
              <a:buFont typeface="Arial" pitchFamily="34" charset="0"/>
              <a:buChar char="•"/>
            </a:pPr>
            <a:r>
              <a:rPr lang="en-US" sz="2800" dirty="0" smtClean="0"/>
              <a:t>The parents should be reassured and given the necessary support during the period of </a:t>
            </a:r>
            <a:r>
              <a:rPr lang="en-US" sz="2800" dirty="0" err="1" smtClean="0"/>
              <a:t>hospitalisation</a:t>
            </a:r>
            <a:r>
              <a:rPr lang="en-US" sz="2800" dirty="0" smtClean="0"/>
              <a:t> as they, too, become frightened for the welfare of their child. The child’s personal hygiene should be considered at all times, as they will have been sweating during early stages. This should be done by provision of a bed bath once they are settled.</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600" y="609598"/>
          <a:ext cx="6629400" cy="5777000"/>
        </p:xfrm>
        <a:graphic>
          <a:graphicData uri="http://schemas.openxmlformats.org/drawingml/2006/table">
            <a:tbl>
              <a:tblPr/>
              <a:tblGrid>
                <a:gridCol w="3314700"/>
                <a:gridCol w="3314700"/>
              </a:tblGrid>
              <a:tr h="505691">
                <a:tc>
                  <a:txBody>
                    <a:bodyPr/>
                    <a:lstStyle/>
                    <a:p>
                      <a:pPr marL="0" marR="0" algn="just">
                        <a:lnSpc>
                          <a:spcPct val="115000"/>
                        </a:lnSpc>
                        <a:spcBef>
                          <a:spcPts val="0"/>
                        </a:spcBef>
                        <a:spcAft>
                          <a:spcPts val="0"/>
                        </a:spcAft>
                      </a:pPr>
                      <a:r>
                        <a:rPr lang="en-US" sz="2000" b="1" dirty="0">
                          <a:latin typeface="Times New Roman" pitchFamily="18" charset="0"/>
                          <a:ea typeface="Times New Roman"/>
                          <a:cs typeface="Times New Roman" pitchFamily="18" charset="0"/>
                        </a:rPr>
                        <a:t>Developmental Warning Signs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b="1" dirty="0">
                          <a:latin typeface="Times New Roman" pitchFamily="18" charset="0"/>
                          <a:ea typeface="Times New Roman"/>
                          <a:cs typeface="Times New Roman" pitchFamily="18" charset="0"/>
                        </a:rPr>
                        <a:t>Age</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Not smiling at mother </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8 weeks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Poor head control</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6 months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Unable to sit unsupported</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9 months </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Not crawling</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12 months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Unable to stand with help</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12 months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Not babbling </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12 months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Unable to stand unaided</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15 months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Not walking independently </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18 months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Unable to understand simple commands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2 years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r h="505691">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Not using two to three words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000" dirty="0">
                          <a:latin typeface="Times New Roman" pitchFamily="18" charset="0"/>
                          <a:ea typeface="Times New Roman"/>
                          <a:cs typeface="Times New Roman" pitchFamily="18" charset="0"/>
                        </a:rPr>
                        <a:t>2.5 years</a:t>
                      </a:r>
                      <a:endParaRPr lang="en-US" sz="2000" dirty="0">
                        <a:latin typeface="Times New Roman" pitchFamily="18" charset="0"/>
                        <a:ea typeface="Calibri"/>
                        <a:cs typeface="Times New Roman" pitchFamily="18" charset="0"/>
                      </a:endParaRPr>
                    </a:p>
                  </a:txBody>
                  <a:tcPr marL="9525" marR="9525" marT="9525" marB="9525" anchor="ct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r>
            </a:tbl>
          </a:graphicData>
        </a:graphic>
      </p:graphicFrame>
      <p:sp>
        <p:nvSpPr>
          <p:cNvPr id="2355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0" y="950141"/>
            <a:ext cx="91440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Medical Management</a:t>
            </a: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There are various medications, which may be prescribed for the child with asthma. The most common ones are broncho dilators.</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category includes adrenaline (epinephrine) given as 1:1000 strength, in a dose of 0.01ml/kg body weight, up to 0.3ml subcutaneously, for three doses at 20 minute intervals during an acute attack. Aminophyllin (theophyllin) with caution may also be given 1-5mg/kg body weight by intravenous route, but can alternatively be added into normal saline infusion and the child observed strictly ¼ hourly.</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8686800" cy="4524315"/>
          </a:xfrm>
          <a:prstGeom prst="rect">
            <a:avLst/>
          </a:prstGeom>
        </p:spPr>
        <p:txBody>
          <a:bodyPr wrap="square">
            <a:spAutoFit/>
          </a:bodyPr>
          <a:lstStyle/>
          <a:p>
            <a:pPr lvl="0" eaLnBrk="0" fontAlgn="base" hangingPunct="0">
              <a:spcBef>
                <a:spcPct val="0"/>
              </a:spcBef>
              <a:spcAft>
                <a:spcPct val="0"/>
              </a:spcAft>
              <a:buFontTx/>
              <a:buChar char="•"/>
              <a:tabLst>
                <a:tab pos="457200" algn="l"/>
              </a:tabLst>
            </a:pPr>
            <a:r>
              <a:rPr lang="en-US" sz="2400" dirty="0" smtClean="0">
                <a:latin typeface="Times New Roman" pitchFamily="18" charset="0"/>
                <a:ea typeface="Times New Roman" pitchFamily="18" charset="0"/>
                <a:cs typeface="Times New Roman" pitchFamily="18" charset="0"/>
              </a:rPr>
              <a:t>Steroid Group</a:t>
            </a:r>
            <a:r>
              <a:rPr lang="en-US" sz="2400" b="1" dirty="0" smtClean="0">
                <a:latin typeface="Times New Roman" pitchFamily="18" charset="0"/>
                <a:ea typeface="Times New Roman" pitchFamily="18" charset="0"/>
                <a:cs typeface="Times New Roman" pitchFamily="18" charset="0"/>
              </a:rPr>
              <a:t/>
            </a:r>
            <a:br>
              <a:rPr lang="en-US" sz="2400" b="1" dirty="0" smtClean="0">
                <a:latin typeface="Times New Roman" pitchFamily="18" charset="0"/>
                <a:ea typeface="Times New Roman" pitchFamily="18" charset="0"/>
                <a:cs typeface="Times New Roman" pitchFamily="18" charset="0"/>
              </a:rPr>
            </a:br>
            <a:r>
              <a:rPr lang="en-US" sz="2400" dirty="0" smtClean="0">
                <a:latin typeface="Times New Roman" pitchFamily="18" charset="0"/>
                <a:ea typeface="Times New Roman" pitchFamily="18" charset="0"/>
                <a:cs typeface="Times New Roman" pitchFamily="18" charset="0"/>
              </a:rPr>
              <a:t>These may be prescribed and given to prevent broncho spasms taking place. They include prednisolone or methyprednisolone in a dose of 2mg/kg body weight intravenously, then 1mg/kg six hours later for status asthmaticus.</a:t>
            </a:r>
          </a:p>
          <a:p>
            <a:pPr lvl="0" eaLnBrk="0" fontAlgn="base" hangingPunct="0">
              <a:spcBef>
                <a:spcPct val="0"/>
              </a:spcBef>
              <a:spcAft>
                <a:spcPct val="0"/>
              </a:spcAft>
              <a:buFontTx/>
              <a:buChar char="•"/>
              <a:tabLst>
                <a:tab pos="457200" algn="l"/>
              </a:tabLst>
            </a:pPr>
            <a:r>
              <a:rPr lang="en-US" sz="2400" dirty="0" smtClean="0">
                <a:latin typeface="Times New Roman" pitchFamily="18" charset="0"/>
                <a:ea typeface="Times New Roman" pitchFamily="18" charset="0"/>
                <a:cs typeface="Times New Roman" pitchFamily="18" charset="0"/>
              </a:rPr>
              <a:t>Antibiotics</a:t>
            </a:r>
            <a:br>
              <a:rPr lang="en-US" sz="2400" dirty="0" smtClean="0">
                <a:latin typeface="Times New Roman" pitchFamily="18" charset="0"/>
                <a:ea typeface="Times New Roman" pitchFamily="18" charset="0"/>
                <a:cs typeface="Times New Roman" pitchFamily="18" charset="0"/>
              </a:rPr>
            </a:br>
            <a:r>
              <a:rPr lang="en-US" sz="2400" dirty="0" smtClean="0">
                <a:latin typeface="Times New Roman" pitchFamily="18" charset="0"/>
                <a:ea typeface="Times New Roman" pitchFamily="18" charset="0"/>
                <a:cs typeface="Times New Roman" pitchFamily="18" charset="0"/>
              </a:rPr>
              <a:t>Broad spectrum antibiotics may be given when there is evidence of respiratory tract infections. A choice can be made from common varieties such as ampicillin syrup. The dose is prescribed according to the age of the child. Your responsibility in drug administration is to ensure they are given on time, in the correct dosage, and to observe for possible side effects.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51763"/>
            <a:ext cx="91440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TONSILLITIS </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Tonsillitis is normally classified as either acute or chronic.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Acute Tonsillitis</a:t>
            </a: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Inflammation of the tonsils is usually an acute infection, which is very common in children, occurring as a result of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pharyngitis</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It is most frequently caused by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haemolytic</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streptococcus.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Although it is a bacterial infection, the bacteria can also cause enlarged tonsils, which may meet in the midline and obstruct the food and air passages. If the adenoids are also involved, they block the posterior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nares</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resulting in mouth breathing. In addition to this, the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eustachian</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tubes may be blocked resulting in </a:t>
            </a:r>
            <a:r>
              <a:rPr kumimoji="0" lang="en-US" sz="20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otitis</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6321" name="ia_el_25_innerEl" descr="Tonsils"/>
          <p:cNvPicPr>
            <a:picLocks noChangeAspect="1" noChangeArrowheads="1"/>
          </p:cNvPicPr>
          <p:nvPr/>
        </p:nvPicPr>
        <p:blipFill>
          <a:blip r:embed="rId2" cstate="print"/>
          <a:srcRect/>
          <a:stretch>
            <a:fillRect/>
          </a:stretch>
        </p:blipFill>
        <p:spPr bwMode="auto">
          <a:xfrm>
            <a:off x="2819400" y="3200400"/>
            <a:ext cx="4191000" cy="346710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610600" cy="6124754"/>
          </a:xfrm>
          <a:prstGeom prst="rect">
            <a:avLst/>
          </a:prstGeom>
        </p:spPr>
        <p:txBody>
          <a:bodyPr wrap="square">
            <a:spAutoFit/>
          </a:bodyPr>
          <a:lstStyle/>
          <a:p>
            <a:r>
              <a:rPr lang="en-US" sz="2800" b="1" dirty="0" smtClean="0"/>
              <a:t>Nursing Care</a:t>
            </a:r>
            <a:r>
              <a:rPr lang="en-US" sz="2800" dirty="0" smtClean="0"/>
              <a:t> </a:t>
            </a:r>
          </a:p>
          <a:p>
            <a:pPr>
              <a:buFont typeface="Arial" pitchFamily="34" charset="0"/>
              <a:buChar char="•"/>
            </a:pPr>
            <a:r>
              <a:rPr lang="en-US" sz="2800" dirty="0" smtClean="0"/>
              <a:t>The patient should be barrier nursed on bed rest in any comfortable position they choose for the first 24 to 48 hours. A throat swab should be taken to the laboratory to confirm the causative organism before drugs are prescribed.</a:t>
            </a:r>
          </a:p>
          <a:p>
            <a:pPr>
              <a:buFont typeface="Arial" pitchFamily="34" charset="0"/>
              <a:buChar char="•"/>
            </a:pPr>
            <a:r>
              <a:rPr lang="en-US" sz="2800" dirty="0" smtClean="0"/>
              <a:t> During the febrile stage, their vital signs should be monitored and recorded two hourly. Bed clothing and personal wear should be reduced and a cradle used to keep the weight off the patient. An electric fan and tepid sponge may be used to lower the fever.</a:t>
            </a:r>
          </a:p>
          <a:p>
            <a:pPr>
              <a:buFont typeface="Arial" pitchFamily="34" charset="0"/>
              <a:buChar char="•"/>
            </a:pPr>
            <a:r>
              <a:rPr lang="en-US" sz="2800" dirty="0" smtClean="0"/>
              <a:t>Oral care should be carried out four hourly using appropriate approved lotions, such as </a:t>
            </a:r>
            <a:r>
              <a:rPr lang="en-US" sz="2800" dirty="0" err="1" smtClean="0"/>
              <a:t>glycothymoline</a:t>
            </a:r>
            <a:r>
              <a:rPr lang="en-US" sz="2800" dirty="0" smtClean="0"/>
              <a:t> in saline.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5846"/>
            <a:ext cx="9144000" cy="5632311"/>
          </a:xfrm>
          <a:prstGeom prst="rect">
            <a:avLst/>
          </a:prstGeom>
        </p:spPr>
        <p:txBody>
          <a:bodyPr wrap="square">
            <a:spAutoFit/>
          </a:bodyPr>
          <a:lstStyle/>
          <a:p>
            <a:pPr>
              <a:buFont typeface="Arial" pitchFamily="34" charset="0"/>
              <a:buChar char="•"/>
            </a:pPr>
            <a:r>
              <a:rPr lang="en-US" sz="2400" dirty="0" smtClean="0"/>
              <a:t>Oral fluid intake is encouraged and should be given slowly in small amounts at a time. Meals should be warm and in liquid form, so that the patient can swallow without discomfort as all attempts should be made to prevent convulsions. Parents should continually be reassured.</a:t>
            </a:r>
          </a:p>
          <a:p>
            <a:pPr>
              <a:buFont typeface="Arial" pitchFamily="34" charset="0"/>
              <a:buChar char="•"/>
            </a:pPr>
            <a:endParaRPr lang="en-US" sz="2400" dirty="0" smtClean="0"/>
          </a:p>
          <a:p>
            <a:pPr>
              <a:buFont typeface="Arial" pitchFamily="34" charset="0"/>
              <a:buChar char="•"/>
            </a:pPr>
            <a:r>
              <a:rPr lang="en-US" sz="2400" dirty="0" smtClean="0"/>
              <a:t>Crystalline penicillin is given intramuscularly in the early stage and then changed to other oral antibiotics. </a:t>
            </a:r>
          </a:p>
          <a:p>
            <a:pPr>
              <a:buFont typeface="Arial" pitchFamily="34" charset="0"/>
              <a:buChar char="•"/>
            </a:pPr>
            <a:endParaRPr lang="en-US" sz="2400" dirty="0" smtClean="0"/>
          </a:p>
          <a:p>
            <a:pPr>
              <a:buFont typeface="Arial" pitchFamily="34" charset="0"/>
              <a:buChar char="•"/>
            </a:pPr>
            <a:r>
              <a:rPr lang="en-US" sz="2400" dirty="0" smtClean="0"/>
              <a:t>Soluble aspirin syrup is given three times a day. The dose of medication should be calculated in relation to the weight of the child.</a:t>
            </a:r>
          </a:p>
          <a:p>
            <a:r>
              <a:rPr lang="en-US" sz="2400" dirty="0" smtClean="0"/>
              <a:t>NB/You should note that a tonsillectomy is never performed for acute tonsillitis. The child should be isolated from those suffering from the following conditions:  congenital heart disease;  nephritis and acute rheumatism. This is because streptococcal infections can cause very serious infections to patients with these conditions.</a:t>
            </a:r>
            <a:endParaRPr 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0" y="176228"/>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chronic tonsillitis.</a:t>
            </a:r>
            <a:endPar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 one becomes older, the rate of tonsillitis recurrence decreases. Repeated tonsillitis treated medically may require surgical removal due to the fear that </a:t>
            </a:r>
            <a:r>
              <a:rPr kumimoji="0" lang="en-US" sz="2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peritonsillar</a:t>
            </a: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abscesses may form </a:t>
            </a:r>
            <a:b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(Boat et al, 1983).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r>
            <a:b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b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Tonsillectomy and Adenoidectomy</a:t>
            </a:r>
            <a:endPar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a common practice that when a decision to remove tonsils has been taken, adenoids must also be removed at the same time. The operation is rarely performed on children under the age of three years unless they have developed airway obstruction.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28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3841"/>
            <a:ext cx="8458200" cy="4524315"/>
          </a:xfrm>
          <a:prstGeom prst="rect">
            <a:avLst/>
          </a:prstGeom>
        </p:spPr>
        <p:txBody>
          <a:bodyPr wrap="square">
            <a:spAutoFit/>
          </a:bodyPr>
          <a:lstStyle/>
          <a:p>
            <a:pPr lvl="0" eaLnBrk="0" fontAlgn="base" hangingPunct="0">
              <a:spcBef>
                <a:spcPct val="0"/>
              </a:spcBef>
              <a:spcAft>
                <a:spcPct val="0"/>
              </a:spcAft>
            </a:pPr>
            <a:r>
              <a:rPr lang="en-US" sz="2400" b="1" dirty="0" smtClean="0">
                <a:latin typeface="Times New Roman" pitchFamily="18" charset="0"/>
                <a:ea typeface="Times New Roman" pitchFamily="18" charset="0"/>
                <a:cs typeface="Times New Roman" pitchFamily="18" charset="0"/>
              </a:rPr>
              <a:t>Preoperative Care</a:t>
            </a:r>
          </a:p>
          <a:p>
            <a:pPr lvl="0" eaLnBrk="0" fontAlgn="base" hangingPunct="0">
              <a:spcBef>
                <a:spcPct val="0"/>
              </a:spcBef>
              <a:spcAft>
                <a:spcPct val="0"/>
              </a:spcAft>
              <a:buFont typeface="Arial" pitchFamily="34" charset="0"/>
              <a:buChar char="•"/>
            </a:pPr>
            <a:r>
              <a:rPr lang="en-US" sz="2400" dirty="0" smtClean="0">
                <a:latin typeface="Times New Roman" pitchFamily="18" charset="0"/>
                <a:ea typeface="Times New Roman" pitchFamily="18" charset="0"/>
                <a:cs typeface="Times New Roman" pitchFamily="18" charset="0"/>
              </a:rPr>
              <a:t>The child and a parent are admitted a day before surgery so that they may get used to the ward environment and to the nurses and so that the child may be fully examined.</a:t>
            </a:r>
          </a:p>
          <a:p>
            <a:pPr lvl="0" eaLnBrk="0" fontAlgn="base" hangingPunct="0">
              <a:spcBef>
                <a:spcPct val="0"/>
              </a:spcBef>
              <a:spcAft>
                <a:spcPct val="0"/>
              </a:spcAft>
              <a:buFont typeface="Arial" pitchFamily="34" charset="0"/>
              <a:buChar char="•"/>
            </a:pPr>
            <a:r>
              <a:rPr lang="en-US" sz="2400" dirty="0" smtClean="0">
                <a:latin typeface="Times New Roman" pitchFamily="18" charset="0"/>
                <a:ea typeface="Times New Roman" pitchFamily="18" charset="0"/>
                <a:cs typeface="Times New Roman" pitchFamily="18" charset="0"/>
              </a:rPr>
              <a:t> The operation should be clearly explained to the parents. </a:t>
            </a:r>
          </a:p>
          <a:p>
            <a:pPr lvl="0" eaLnBrk="0" fontAlgn="base" hangingPunct="0">
              <a:spcBef>
                <a:spcPct val="0"/>
              </a:spcBef>
              <a:spcAft>
                <a:spcPct val="0"/>
              </a:spcAft>
              <a:buFont typeface="Arial" pitchFamily="34" charset="0"/>
              <a:buChar char="•"/>
            </a:pPr>
            <a:r>
              <a:rPr lang="en-US" sz="2400" dirty="0" smtClean="0">
                <a:latin typeface="Times New Roman" pitchFamily="18" charset="0"/>
                <a:ea typeface="Times New Roman" pitchFamily="18" charset="0"/>
                <a:cs typeface="Times New Roman" pitchFamily="18" charset="0"/>
              </a:rPr>
              <a:t>The baseline observations of temperature, pulse and respiration are recorded four hourly. </a:t>
            </a:r>
          </a:p>
          <a:p>
            <a:pPr lvl="0" eaLnBrk="0" fontAlgn="base" hangingPunct="0">
              <a:spcBef>
                <a:spcPct val="0"/>
              </a:spcBef>
              <a:spcAft>
                <a:spcPct val="0"/>
              </a:spcAft>
              <a:buFont typeface="Arial" pitchFamily="34" charset="0"/>
              <a:buChar char="•"/>
            </a:pPr>
            <a:r>
              <a:rPr lang="en-US" sz="2400" dirty="0" smtClean="0">
                <a:latin typeface="Times New Roman" pitchFamily="18" charset="0"/>
                <a:ea typeface="Times New Roman" pitchFamily="18" charset="0"/>
                <a:cs typeface="Times New Roman" pitchFamily="18" charset="0"/>
              </a:rPr>
              <a:t>Any abnormalities noted should be reported to the attending physician. </a:t>
            </a:r>
          </a:p>
          <a:p>
            <a:pPr lvl="0" eaLnBrk="0" fontAlgn="base" hangingPunct="0">
              <a:spcBef>
                <a:spcPct val="0"/>
              </a:spcBef>
              <a:spcAft>
                <a:spcPct val="0"/>
              </a:spcAft>
              <a:buFont typeface="Arial" pitchFamily="34" charset="0"/>
              <a:buChar char="•"/>
            </a:pPr>
            <a:r>
              <a:rPr lang="en-US" sz="2400" dirty="0" smtClean="0">
                <a:latin typeface="Times New Roman" pitchFamily="18" charset="0"/>
                <a:ea typeface="Times New Roman" pitchFamily="18" charset="0"/>
                <a:cs typeface="Times New Roman" pitchFamily="18" charset="0"/>
              </a:rPr>
              <a:t>A consent form should then be signed by the parents/guardians. A routine urinalysis should be carried out. Mouthwashes should continue to be given up until the morning of the operation.</a:t>
            </a: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066800"/>
            <a:ext cx="8458200" cy="4832092"/>
          </a:xfrm>
          <a:prstGeom prst="rect">
            <a:avLst/>
          </a:prstGeom>
        </p:spPr>
        <p:txBody>
          <a:bodyPr wrap="square">
            <a:spAutoFit/>
          </a:bodyPr>
          <a:lstStyle/>
          <a:p>
            <a:r>
              <a:rPr lang="en-US" sz="2800" b="1" dirty="0" smtClean="0">
                <a:latin typeface="Times New Roman" pitchFamily="18" charset="0"/>
                <a:cs typeface="Times New Roman" pitchFamily="18" charset="0"/>
              </a:rPr>
              <a:t>Postoperative Care</a:t>
            </a:r>
            <a:endParaRPr lang="en-US" sz="2800" dirty="0" smtClean="0">
              <a:latin typeface="Times New Roman" pitchFamily="18" charset="0"/>
              <a:cs typeface="Times New Roman" pitchFamily="18" charset="0"/>
            </a:endParaRPr>
          </a:p>
          <a:p>
            <a:pPr>
              <a:buFont typeface="Arial" pitchFamily="34" charset="0"/>
              <a:buChar char="•"/>
            </a:pPr>
            <a:r>
              <a:rPr lang="en-US" sz="2800" dirty="0" smtClean="0">
                <a:latin typeface="Times New Roman" pitchFamily="18" charset="0"/>
                <a:cs typeface="Times New Roman" pitchFamily="18" charset="0"/>
              </a:rPr>
              <a:t>The child should be placed in a semi prone position, with the head slightly low to facilitate drainage of respiratory secretions until fully conscious. You should observe and report any bleeding from the </a:t>
            </a:r>
            <a:r>
              <a:rPr lang="en-US" sz="2800" dirty="0" err="1" smtClean="0">
                <a:latin typeface="Times New Roman" pitchFamily="18" charset="0"/>
                <a:cs typeface="Times New Roman" pitchFamily="18" charset="0"/>
              </a:rPr>
              <a:t>tonsillar</a:t>
            </a:r>
            <a:r>
              <a:rPr lang="en-US" sz="2800" dirty="0" smtClean="0">
                <a:latin typeface="Times New Roman" pitchFamily="18" charset="0"/>
                <a:cs typeface="Times New Roman" pitchFamily="18" charset="0"/>
              </a:rPr>
              <a:t> bed, which may be suspected should you see the child repeatedly swallowing. Any vomiting must also be reported to the surgeon. </a:t>
            </a:r>
          </a:p>
          <a:p>
            <a:pPr>
              <a:buFont typeface="Arial" pitchFamily="34" charset="0"/>
              <a:buChar char="•"/>
            </a:pPr>
            <a:r>
              <a:rPr lang="en-US" sz="2800" dirty="0" smtClean="0">
                <a:latin typeface="Times New Roman" pitchFamily="18" charset="0"/>
                <a:cs typeface="Times New Roman" pitchFamily="18" charset="0"/>
              </a:rPr>
              <a:t>Vital signs should be recorded one hourly initially, but later every two to four hours, as the patient’s condition improves.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latin typeface="Times New Roman" pitchFamily="18" charset="0"/>
                <a:cs typeface="Times New Roman" pitchFamily="18" charset="0"/>
              </a:rPr>
              <a:t>You should pay attention to the patient’s breathing.</a:t>
            </a:r>
          </a:p>
          <a:p>
            <a:r>
              <a:rPr lang="en-US" dirty="0" smtClean="0">
                <a:latin typeface="Times New Roman" pitchFamily="18" charset="0"/>
                <a:cs typeface="Times New Roman" pitchFamily="18" charset="0"/>
              </a:rPr>
              <a:t> Oral fluids should be given as soon as they are able to swallow, but this should only be in small amounts at a time.  Fluids may consist of cold drinks such as fruit juice. </a:t>
            </a:r>
          </a:p>
          <a:p>
            <a:r>
              <a:rPr lang="en-US" dirty="0" smtClean="0">
                <a:latin typeface="Times New Roman" pitchFamily="18" charset="0"/>
                <a:cs typeface="Times New Roman" pitchFamily="18" charset="0"/>
              </a:rPr>
              <a:t>Ice cream is also recommended for its soothing and cooling properties. A mild analgesic, such as aspirin or </a:t>
            </a:r>
            <a:r>
              <a:rPr lang="en-US" dirty="0" err="1" smtClean="0">
                <a:latin typeface="Times New Roman" pitchFamily="18" charset="0"/>
                <a:cs typeface="Times New Roman" pitchFamily="18" charset="0"/>
              </a:rPr>
              <a:t>paracetamol</a:t>
            </a:r>
            <a:r>
              <a:rPr lang="en-US" dirty="0" smtClean="0">
                <a:latin typeface="Times New Roman" pitchFamily="18" charset="0"/>
                <a:cs typeface="Times New Roman" pitchFamily="18" charset="0"/>
              </a:rPr>
              <a:t> for pain relief, may be given, especially before feeds. Antibiotics are also prescribed. The child may get out of bed the following day, and return home on the second day after operation.</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0" y="667935"/>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ACUTE OTITIS MEDIA</a:t>
            </a:r>
            <a:r>
              <a:rPr kumimoji="0" lang="en-US" sz="24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Defination</a:t>
            </a: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etiology.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Acute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otitis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media is an infection of the middle ear , usually lasting less than 6 weeks. The pathogens that cause acute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otitis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media is streptococcus pneumonia,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haemophilus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influenza and moraxella catarrhalis, which enter the middle ear after the Eustachian tube dysfunction caused by obstruction related to upper respiratory infections, inflammation of surrounding structures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rhinosinustis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adenoid atrophy), or allergic reactions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eg</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(allergic rhinitis). Bacteria can enter Eustachian tube from contaminated secretions in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nasopharynx</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the middle ear from a tympanic membrane perforation. A purulent exudates is usually present in the ear ,resulting in conductive hearing loss.</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of the alimentary .</a:t>
            </a:r>
            <a:endParaRPr lang="en-US" dirty="0"/>
          </a:p>
        </p:txBody>
      </p:sp>
      <p:sp>
        <p:nvSpPr>
          <p:cNvPr id="3" name="Content Placeholder 2"/>
          <p:cNvSpPr>
            <a:spLocks noGrp="1"/>
          </p:cNvSpPr>
          <p:nvPr>
            <p:ph idx="1"/>
          </p:nvPr>
        </p:nvSpPr>
        <p:spPr/>
        <p:txBody>
          <a:bodyPr/>
          <a:lstStyle/>
          <a:p>
            <a:pPr>
              <a:buNone/>
            </a:pPr>
            <a:r>
              <a:rPr lang="en-US" b="1" u="sng" dirty="0">
                <a:solidFill>
                  <a:srgbClr val="FF0000"/>
                </a:solidFill>
              </a:rPr>
              <a:t>Intussusceptions:</a:t>
            </a:r>
            <a:r>
              <a:rPr lang="en-US" b="1" dirty="0">
                <a:solidFill>
                  <a:srgbClr val="FF0000"/>
                </a:solidFill>
              </a:rPr>
              <a:t> </a:t>
            </a:r>
            <a:r>
              <a:rPr lang="en-US" dirty="0"/>
              <a:t>Its where</a:t>
            </a:r>
            <a:r>
              <a:rPr lang="en-US" b="1" dirty="0"/>
              <a:t> o</a:t>
            </a:r>
            <a:r>
              <a:rPr lang="en-US" dirty="0"/>
              <a:t>ne segment of bowel telescopes/ </a:t>
            </a:r>
            <a:r>
              <a:rPr lang="en-US" dirty="0" err="1"/>
              <a:t>invaginates</a:t>
            </a:r>
            <a:r>
              <a:rPr lang="en-US" dirty="0"/>
              <a:t> into the lumen of an adjacent segment of intestines. Most frequent cause is intestinal obstruction in infants/ young children .It peaks  between 3</a:t>
            </a:r>
            <a:r>
              <a:rPr lang="en-US" baseline="30000" dirty="0"/>
              <a:t>rd</a:t>
            </a:r>
            <a:r>
              <a:rPr lang="en-US" dirty="0"/>
              <a:t> – 9</a:t>
            </a:r>
            <a:r>
              <a:rPr lang="en-US" baseline="30000" dirty="0"/>
              <a:t>th</a:t>
            </a:r>
            <a:r>
              <a:rPr lang="en-US" dirty="0"/>
              <a:t> month. twice as common in  boys as girls.</a:t>
            </a:r>
          </a:p>
          <a:p>
            <a:r>
              <a:rPr lang="en-US" b="1" dirty="0"/>
              <a:t>Etiology: </a:t>
            </a:r>
            <a:r>
              <a:rPr lang="en-US" dirty="0"/>
              <a:t>Usually not identifiable .Sometimes polyp, foreign body or viral infection.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  </a:t>
            </a:r>
            <a:r>
              <a:rPr lang="en-US" dirty="0" smtClean="0"/>
              <a:t>Child below 3 years is more vulnerable to OM because have </a:t>
            </a:r>
            <a:r>
              <a:rPr lang="en-US" dirty="0" err="1" smtClean="0"/>
              <a:t>eustachian</a:t>
            </a:r>
            <a:r>
              <a:rPr lang="en-US" dirty="0" smtClean="0"/>
              <a:t> tube that are wider, shorter, straighter than those of older child &amp; adults. </a:t>
            </a:r>
          </a:p>
          <a:p>
            <a:r>
              <a:rPr lang="en-US" dirty="0" smtClean="0"/>
              <a:t>Also </a:t>
            </a:r>
            <a:r>
              <a:rPr lang="en-US" dirty="0" err="1" smtClean="0"/>
              <a:t>eustachian</a:t>
            </a:r>
            <a:r>
              <a:rPr lang="en-US" dirty="0" smtClean="0"/>
              <a:t> tubes are horizontally positioned. Hence; these anatomical features allow micro organisms &amp; </a:t>
            </a:r>
            <a:r>
              <a:rPr lang="en-US" dirty="0" err="1" smtClean="0"/>
              <a:t>nasopharngeal</a:t>
            </a:r>
            <a:r>
              <a:rPr lang="en-US" dirty="0" smtClean="0"/>
              <a:t> secretions easy access to the middle ear. This lead to inflammation with/without infection.</a:t>
            </a:r>
          </a:p>
          <a:p>
            <a:r>
              <a:rPr lang="en-US" dirty="0" smtClean="0"/>
              <a:t> Exudates/ fluids is produced and impede middle ear’s ability to transmit sound. Enlarged lymphoid tissue may obstruct flow of drainage from middle ear ; pressure in the middle ear increase and rapture of tympanic membrane may occur.</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ChangeArrowheads="1"/>
          </p:cNvSpPr>
          <p:nvPr/>
        </p:nvSpPr>
        <p:spPr bwMode="auto">
          <a:xfrm>
            <a:off x="0" y="903437"/>
            <a:ext cx="91440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Clinical manifestations: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Children who are</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verbal will express pain. Non-verbal/ preverbal children will express pain by tugging/pulling ear. Others include: fever, diarrhea, irritable, vomiting, URTI may be present. If conductive hearing impairment is present, child is attentive to voices/ noises.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Diagnostic evaluation: </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Otoscopic exam in the ear  AOM shows tympanic membrane as red and bulging.  Serous/ purulent fluid visible behind tympanic membrane. .May be absent with chronic OM. Culture with sensitivity testing is conducted ,if drainage in the external canal is present  so that to institute appropriate antibiotic therapy identified.</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203888"/>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Therapeutic management:</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For Acute OM – antibiotics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eg</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amoxil</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cefaclor</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trimoxazole</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Bactrim</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5-10days. If poor compliance expected, give single dose of IM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ceftriaxone</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Rocephin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Response within 2-3 days but effusion (serous fluid) takes months/weeks to clear.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There are possible complications: conductive hearing loss &amp; related speech problem; abscess formation in the tissues adjacent to the middle ear, meningitis and septicemia.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Follow-up for 2 to 4 weeks or earlier depending on the state is important.</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Recurrent OM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 episodes occurring within 6months need prophylactic antibiotic treatment treat URTI early and influenza/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pneumoccal</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immunizations.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64513" name="AutoShape 1"/>
          <p:cNvSpPr>
            <a:spLocks noChangeShapeType="1"/>
          </p:cNvSpPr>
          <p:nvPr/>
        </p:nvSpPr>
        <p:spPr bwMode="auto">
          <a:xfrm>
            <a:off x="-9525" y="2047875"/>
            <a:ext cx="551497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66800"/>
            <a:ext cx="8153400" cy="3539430"/>
          </a:xfrm>
          <a:prstGeom prst="rect">
            <a:avLst/>
          </a:prstGeom>
        </p:spPr>
        <p:txBody>
          <a:bodyPr wrap="square">
            <a:spAutoFit/>
          </a:bodyPr>
          <a:lstStyle/>
          <a:p>
            <a:pPr lvl="0" algn="just" fontAlgn="base">
              <a:spcBef>
                <a:spcPct val="0"/>
              </a:spcBef>
              <a:spcAft>
                <a:spcPct val="0"/>
              </a:spcAft>
              <a:buFont typeface="Arial" pitchFamily="34" charset="0"/>
              <a:buChar char="•"/>
            </a:pPr>
            <a:r>
              <a:rPr lang="en-US" sz="2800" dirty="0" err="1" smtClean="0">
                <a:latin typeface="Times New Roman" pitchFamily="18" charset="0"/>
                <a:ea typeface="Calibri" pitchFamily="34" charset="0"/>
                <a:cs typeface="Times New Roman" pitchFamily="18" charset="0"/>
              </a:rPr>
              <a:t>Tympanostomy</a:t>
            </a:r>
            <a:r>
              <a:rPr lang="en-US" sz="2800" dirty="0" smtClean="0">
                <a:latin typeface="Times New Roman" pitchFamily="18" charset="0"/>
                <a:ea typeface="Calibri" pitchFamily="34" charset="0"/>
                <a:cs typeface="Times New Roman" pitchFamily="18" charset="0"/>
              </a:rPr>
              <a:t> (surgical incision in the tympanic membrane to drain fluid) is indicated if an episode of OM with effusion last longer than 3-4m &amp; associated with loss of at least 20 decibel. Ear plugs used when swimming to prevent water entry. Family education include avoiding second hand smoke it irritates </a:t>
            </a:r>
            <a:r>
              <a:rPr lang="en-US" sz="2800" dirty="0" err="1" smtClean="0">
                <a:latin typeface="Times New Roman" pitchFamily="18" charset="0"/>
                <a:ea typeface="Calibri" pitchFamily="34" charset="0"/>
                <a:cs typeface="Times New Roman" pitchFamily="18" charset="0"/>
              </a:rPr>
              <a:t>eustachian</a:t>
            </a:r>
            <a:r>
              <a:rPr lang="en-US" sz="2800" dirty="0" smtClean="0">
                <a:latin typeface="Times New Roman" pitchFamily="18" charset="0"/>
                <a:ea typeface="Calibri" pitchFamily="34" charset="0"/>
                <a:cs typeface="Times New Roman" pitchFamily="18" charset="0"/>
              </a:rPr>
              <a:t> tube; avoid horizontal position during bottle feeding and  adequate breast feeding . </a:t>
            </a:r>
            <a:endParaRPr lang="en-US" sz="28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LARYNGO-TRACHEO BRONCHITIS/ CROUP</a:t>
            </a:r>
            <a:endParaRPr lang="en-US" dirty="0"/>
          </a:p>
        </p:txBody>
      </p:sp>
      <p:sp>
        <p:nvSpPr>
          <p:cNvPr id="3" name="Content Placeholder 2"/>
          <p:cNvSpPr>
            <a:spLocks noGrp="1"/>
          </p:cNvSpPr>
          <p:nvPr>
            <p:ph idx="1"/>
          </p:nvPr>
        </p:nvSpPr>
        <p:spPr/>
        <p:txBody>
          <a:bodyPr/>
          <a:lstStyle/>
          <a:p>
            <a:r>
              <a:rPr lang="en-US" dirty="0" smtClean="0"/>
              <a:t>This is a combined disease process, which affects the larynx, trachea and bronchi simultaneously. Infections of the respiratory tract are generally not limited to one anatomical area in small children, but affect other areas as well because of the close proximity.</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etiology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Acute infections of the larynx and trachea are more frequent in toddlers than in older children and are considered more serious because young children have a relatively smaller airways, which becomes easily obstructed when the inflammation occurs.</a:t>
            </a:r>
          </a:p>
          <a:p>
            <a:r>
              <a:rPr lang="en-US" dirty="0" smtClean="0"/>
              <a:t>The inflammation of the larynx and trachea are collectively called croup syndrome, which involves acute epiglottis, acute laryngitis and acute laryngo-tracheobronchitis.</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acute-</a:t>
            </a:r>
            <a:r>
              <a:rPr lang="en-US" dirty="0" err="1" smtClean="0"/>
              <a:t>tracheo</a:t>
            </a:r>
            <a:r>
              <a:rPr lang="en-US" dirty="0" smtClean="0"/>
              <a:t> bronchitis, the onset is gradual. It occurs more frequently in the course of a viral upper respiratory tract illness.</a:t>
            </a:r>
          </a:p>
          <a:p>
            <a:r>
              <a:rPr lang="en-US" dirty="0" err="1" smtClean="0"/>
              <a:t>Sevral</a:t>
            </a:r>
            <a:r>
              <a:rPr lang="en-US" dirty="0" smtClean="0"/>
              <a:t> virus can cause croup but mostly the </a:t>
            </a:r>
            <a:r>
              <a:rPr lang="en-US" dirty="0" err="1" smtClean="0"/>
              <a:t>parainfluenza</a:t>
            </a:r>
            <a:r>
              <a:rPr lang="en-US" dirty="0" smtClean="0"/>
              <a:t> virus.</a:t>
            </a:r>
          </a:p>
          <a:p>
            <a:r>
              <a:rPr lang="en-US" dirty="0" smtClean="0"/>
              <a:t> When it occurs, it may increase in severity within 24-hour period. Maximum airway obstruction occurs below the vocal cords. As mentioned above, young children have smaller and shorter airway.</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smtClean="0"/>
              <a:t>It is also worth noting that the smooth muscle in the lower respiratory tract still lacks cartilaginous support because this does not develop until </a:t>
            </a:r>
            <a:r>
              <a:rPr lang="en-US" dirty="0" err="1" smtClean="0"/>
              <a:t>adolecence</a:t>
            </a:r>
            <a:r>
              <a:rPr lang="en-US" dirty="0" smtClean="0"/>
              <a:t>.</a:t>
            </a:r>
          </a:p>
          <a:p>
            <a:r>
              <a:rPr lang="en-US" dirty="0" smtClean="0"/>
              <a:t>It follows, therefore. That, when infected, there is constriction of the lower airway prompting an increased volume of respiratory </a:t>
            </a:r>
            <a:r>
              <a:rPr lang="en-US" dirty="0" err="1" smtClean="0"/>
              <a:t>secrections</a:t>
            </a:r>
            <a:r>
              <a:rPr lang="en-US" dirty="0" smtClean="0"/>
              <a:t>. These are the sources of obstruction, which eventually interfere with exchange of gases.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He/she may have harsh voice, barking or brassy </a:t>
            </a:r>
            <a:r>
              <a:rPr lang="en-US" dirty="0" err="1" smtClean="0"/>
              <a:t>cougu</a:t>
            </a:r>
            <a:endParaRPr lang="en-US" dirty="0" smtClean="0"/>
          </a:p>
          <a:p>
            <a:r>
              <a:rPr lang="en-US" dirty="0" err="1" smtClean="0"/>
              <a:t>Inspiratory</a:t>
            </a:r>
            <a:r>
              <a:rPr lang="en-US" dirty="0" smtClean="0"/>
              <a:t> rate gradually increases but expiratory rate may sometimes increase as an alternative. This is </a:t>
            </a:r>
            <a:r>
              <a:rPr lang="en-US" dirty="0" err="1" smtClean="0"/>
              <a:t>refered</a:t>
            </a:r>
            <a:r>
              <a:rPr lang="en-US" dirty="0" smtClean="0"/>
              <a:t> to as a </a:t>
            </a:r>
            <a:r>
              <a:rPr lang="en-US" dirty="0" err="1" smtClean="0"/>
              <a:t>stridor</a:t>
            </a:r>
            <a:r>
              <a:rPr lang="en-US" dirty="0" smtClean="0"/>
              <a:t>;</a:t>
            </a:r>
          </a:p>
          <a:p>
            <a:r>
              <a:rPr lang="en-US" dirty="0" smtClean="0"/>
              <a:t>The child is </a:t>
            </a:r>
            <a:r>
              <a:rPr lang="en-US" dirty="0" err="1" smtClean="0"/>
              <a:t>pyrexial</a:t>
            </a:r>
            <a:r>
              <a:rPr lang="en-US" dirty="0" smtClean="0"/>
              <a:t> with a </a:t>
            </a:r>
            <a:r>
              <a:rPr lang="en-US" dirty="0" err="1" smtClean="0"/>
              <a:t>temprature</a:t>
            </a:r>
            <a:r>
              <a:rPr lang="en-US" dirty="0" smtClean="0"/>
              <a:t> of 39 degrees to 40 degrees </a:t>
            </a:r>
            <a:r>
              <a:rPr lang="en-US" dirty="0" err="1" smtClean="0"/>
              <a:t>celsus</a:t>
            </a:r>
            <a:r>
              <a:rPr lang="en-US" dirty="0" smtClean="0"/>
              <a:t>;</a:t>
            </a:r>
          </a:p>
          <a:p>
            <a:r>
              <a:rPr lang="en-US" dirty="0" smtClean="0"/>
              <a:t>Tachycardia is present as the infection spreads downwards to the bronchi and </a:t>
            </a:r>
            <a:r>
              <a:rPr lang="en-US" dirty="0" err="1" smtClean="0"/>
              <a:t>brochioles</a:t>
            </a:r>
            <a:r>
              <a:rPr lang="en-US" dirty="0" smtClean="0"/>
              <a:t> moderate. There is persistent airway </a:t>
            </a:r>
            <a:r>
              <a:rPr lang="en-US" dirty="0" err="1" smtClean="0"/>
              <a:t>obsruction</a:t>
            </a:r>
            <a:r>
              <a:rPr lang="en-US" dirty="0" smtClean="0"/>
              <a:t> with </a:t>
            </a:r>
            <a:r>
              <a:rPr lang="en-US" dirty="0" err="1" smtClean="0"/>
              <a:t>dysnoea</a:t>
            </a:r>
            <a:r>
              <a:rPr lang="en-US" dirty="0" smtClean="0"/>
              <a:t> where the patient  uses accessory muscles of respirations.</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Cyanosis, restlessness and anxiety are always present. The patient gradually looks pale.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28600" y="37920"/>
            <a:ext cx="8915400"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Pathophysiology: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telescoping process is known as intussusceptions. The leading proximal segment (intussuscepted) almost always telescopes into the distal segment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intussuscipens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There maybe a leading edge in form of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polyp,inverted</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appendiceal</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stump or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tumour</a:t>
            </a: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4577" name="Picture 1" descr="SmBowelAnat"/>
          <p:cNvPicPr>
            <a:picLocks noChangeAspect="1" noChangeArrowheads="1"/>
          </p:cNvPicPr>
          <p:nvPr/>
        </p:nvPicPr>
        <p:blipFill>
          <a:blip r:embed="rId2" cstate="print"/>
          <a:srcRect/>
          <a:stretch>
            <a:fillRect/>
          </a:stretch>
        </p:blipFill>
        <p:spPr bwMode="auto">
          <a:xfrm>
            <a:off x="2362200" y="1402921"/>
            <a:ext cx="4314825" cy="5455079"/>
          </a:xfrm>
          <a:prstGeom prst="rect">
            <a:avLst/>
          </a:prstGeom>
          <a:noFill/>
        </p:spPr>
      </p:pic>
      <p:sp>
        <p:nvSpPr>
          <p:cNvPr id="24579" name="Rectangle 3"/>
          <p:cNvSpPr>
            <a:spLocks noChangeArrowheads="1"/>
          </p:cNvSpPr>
          <p:nvPr/>
        </p:nvSpPr>
        <p:spPr bwMode="auto">
          <a:xfrm>
            <a:off x="0" y="4467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child with </a:t>
            </a:r>
            <a:r>
              <a:rPr lang="en-US" dirty="0" err="1" smtClean="0"/>
              <a:t>laryngo-tracheo</a:t>
            </a:r>
            <a:r>
              <a:rPr lang="en-US" dirty="0" smtClean="0"/>
              <a:t> bronchitis should be </a:t>
            </a:r>
            <a:r>
              <a:rPr lang="en-US" dirty="0" err="1" smtClean="0"/>
              <a:t>hospitalised</a:t>
            </a:r>
            <a:r>
              <a:rPr lang="en-US" dirty="0" smtClean="0"/>
              <a:t> and </a:t>
            </a:r>
            <a:r>
              <a:rPr lang="en-US" dirty="0" err="1" smtClean="0"/>
              <a:t>placedin</a:t>
            </a:r>
            <a:r>
              <a:rPr lang="en-US" dirty="0" smtClean="0"/>
              <a:t> the intensive care in a separate room or </a:t>
            </a:r>
            <a:r>
              <a:rPr lang="en-US" dirty="0" err="1" smtClean="0"/>
              <a:t>cubivle</a:t>
            </a:r>
            <a:r>
              <a:rPr lang="en-US" dirty="0" smtClean="0"/>
              <a:t>. He/ she should be barrier nursed on bed rest </a:t>
            </a:r>
            <a:r>
              <a:rPr lang="en-US" dirty="0" err="1" smtClean="0"/>
              <a:t>unti</a:t>
            </a:r>
            <a:r>
              <a:rPr lang="en-US" dirty="0" smtClean="0"/>
              <a:t> his/her condition improves. </a:t>
            </a:r>
          </a:p>
          <a:p>
            <a:r>
              <a:rPr lang="en-US" dirty="0" smtClean="0"/>
              <a:t>Once the child has been admitted, care must be taken to ensure the cubicle or room is well </a:t>
            </a:r>
            <a:r>
              <a:rPr lang="en-US" dirty="0" err="1" smtClean="0"/>
              <a:t>ventileted</a:t>
            </a:r>
            <a:r>
              <a:rPr lang="en-US" dirty="0" smtClean="0"/>
              <a:t>, quiet and clean. Only a few visitors or </a:t>
            </a:r>
            <a:r>
              <a:rPr lang="en-US" dirty="0" err="1" smtClean="0"/>
              <a:t>carers</a:t>
            </a:r>
            <a:r>
              <a:rPr lang="en-US" dirty="0" smtClean="0"/>
              <a:t> should be allowed in the room. They should use all the facilities available for barrier nursing.</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You, as the nurse, should constantly be vigilant of the patient’s condition by taking and recording his vital signs, particular emphasis being laid on his respiratory pattern. This is necessary because, should the condition worsen, he/she may be unable to breathe properly and mechanical methods to sustain life will have to be used. These may either be tracheotomy or </a:t>
            </a:r>
            <a:r>
              <a:rPr lang="en-US" dirty="0" err="1" smtClean="0"/>
              <a:t>endotracheal</a:t>
            </a:r>
            <a:r>
              <a:rPr lang="en-US" dirty="0" smtClean="0"/>
              <a:t> intubation.</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You should, therefore, urgently report any complications to the doctor as soon as they occur. These complications may </a:t>
            </a:r>
            <a:r>
              <a:rPr lang="en-US" dirty="0" err="1" smtClean="0"/>
              <a:t>may</a:t>
            </a:r>
            <a:r>
              <a:rPr lang="en-US" dirty="0" smtClean="0"/>
              <a:t> include actual or suspected </a:t>
            </a:r>
            <a:r>
              <a:rPr lang="en-US" dirty="0" err="1" smtClean="0"/>
              <a:t>epiglottitis</a:t>
            </a:r>
            <a:r>
              <a:rPr lang="en-US" dirty="0" smtClean="0"/>
              <a:t>, respiratory </a:t>
            </a:r>
            <a:r>
              <a:rPr lang="en-US" dirty="0" err="1" smtClean="0"/>
              <a:t>disress</a:t>
            </a:r>
            <a:r>
              <a:rPr lang="en-US" dirty="0" smtClean="0"/>
              <a:t> </a:t>
            </a:r>
            <a:r>
              <a:rPr lang="en-US" dirty="0" err="1" smtClean="0"/>
              <a:t>characterised</a:t>
            </a:r>
            <a:r>
              <a:rPr lang="en-US" dirty="0" smtClean="0"/>
              <a:t> by progressive </a:t>
            </a:r>
            <a:r>
              <a:rPr lang="en-US" dirty="0" err="1" smtClean="0"/>
              <a:t>stridor</a:t>
            </a:r>
            <a:r>
              <a:rPr lang="en-US" dirty="0" smtClean="0"/>
              <a:t>, restlessness, rapid pulse rate , hypoxia, cyanosis or pallor or hyperpyrexia in a child who </a:t>
            </a:r>
            <a:r>
              <a:rPr lang="en-US" dirty="0" err="1" smtClean="0"/>
              <a:t>appers</a:t>
            </a:r>
            <a:r>
              <a:rPr lang="en-US" dirty="0" smtClean="0"/>
              <a:t> toxic.</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While the child remains ill, a </a:t>
            </a:r>
            <a:r>
              <a:rPr lang="en-US" dirty="0" err="1" smtClean="0"/>
              <a:t>nasogastric</a:t>
            </a:r>
            <a:r>
              <a:rPr lang="en-US" dirty="0" smtClean="0"/>
              <a:t> tube is passed for feeding purposes while intravenous infusion remains in progress. The fluid balance chart should be maintained, paying attention to urinary output. The child’s vital sign of </a:t>
            </a:r>
            <a:r>
              <a:rPr lang="en-US" dirty="0" err="1" smtClean="0"/>
              <a:t>temprature</a:t>
            </a:r>
            <a:r>
              <a:rPr lang="en-US" dirty="0" smtClean="0"/>
              <a:t>, pulse and respiration are recorded two to four hourly. Humidified oxygen therapy is given, while respiratory </a:t>
            </a:r>
            <a:r>
              <a:rPr lang="en-US" dirty="0" err="1" smtClean="0"/>
              <a:t>sunction</a:t>
            </a:r>
            <a:r>
              <a:rPr lang="en-US" dirty="0" smtClean="0"/>
              <a:t> is carried out, both whenever necessary.</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The position is changed two hourly but try top allow the child the child to assume the position he/she is most comfortable with provided the is clear. Treat pressure </a:t>
            </a:r>
            <a:r>
              <a:rPr lang="en-US" dirty="0" err="1" smtClean="0"/>
              <a:t>araeas</a:t>
            </a:r>
            <a:r>
              <a:rPr lang="en-US" dirty="0" smtClean="0"/>
              <a:t> four hourly. General hygiene, including frequent oral toileting, should be maintained on daily basis. As the condition improves, most gadgets are removed and patients are </a:t>
            </a:r>
            <a:r>
              <a:rPr lang="en-US" dirty="0" err="1" smtClean="0"/>
              <a:t>mobilised</a:t>
            </a:r>
            <a:r>
              <a:rPr lang="en-US" dirty="0" smtClean="0"/>
              <a:t> first in bed and gradually out of bed.</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If croup is bacterial the child may be prescribed antibiotics, which may have to be administered by injection initially. These may include ampicillin or chloramphenicol. Other broad-spectrum antibiotics may also be considered singly or in combination.</a:t>
            </a:r>
          </a:p>
          <a:p>
            <a:r>
              <a:rPr lang="en-US" dirty="0" smtClean="0"/>
              <a:t>Corticosteroid </a:t>
            </a:r>
            <a:r>
              <a:rPr lang="en-US" dirty="0" err="1" smtClean="0"/>
              <a:t>e.g</a:t>
            </a:r>
            <a:r>
              <a:rPr lang="en-US" dirty="0" smtClean="0"/>
              <a:t> </a:t>
            </a:r>
            <a:r>
              <a:rPr lang="en-US" dirty="0" err="1" smtClean="0"/>
              <a:t>dexamethasone</a:t>
            </a:r>
            <a:r>
              <a:rPr lang="en-US" dirty="0" smtClean="0"/>
              <a:t> or </a:t>
            </a:r>
            <a:r>
              <a:rPr lang="en-US" dirty="0" err="1" smtClean="0"/>
              <a:t>prednisolone</a:t>
            </a:r>
            <a:r>
              <a:rPr lang="en-US" dirty="0" smtClean="0"/>
              <a:t> can be administered to reduce swelling n the throat.</a:t>
            </a:r>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STREPTOCOCCAL SORE THROAT.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a condition caused by a strain of beta </a:t>
            </a:r>
            <a:r>
              <a:rPr lang="en-US" dirty="0" err="1" smtClean="0"/>
              <a:t>haemolytic</a:t>
            </a:r>
            <a:r>
              <a:rPr lang="en-US" dirty="0" smtClean="0"/>
              <a:t> streptococci. It is classified as a communicable disease of the respiratory tract.</a:t>
            </a:r>
          </a:p>
          <a:p>
            <a:r>
              <a:rPr lang="en-US" dirty="0" smtClean="0"/>
              <a:t>The infection can spread from one child to another either by droplets and direct or indirect contact. It has an incubation period of two to five days.</a:t>
            </a:r>
          </a:p>
          <a:p>
            <a:r>
              <a:rPr lang="en-US" dirty="0" smtClean="0"/>
              <a:t>After the Beta-</a:t>
            </a:r>
            <a:r>
              <a:rPr lang="en-US" dirty="0" err="1" smtClean="0"/>
              <a:t>Haemolytic</a:t>
            </a:r>
            <a:r>
              <a:rPr lang="en-US" dirty="0" smtClean="0"/>
              <a:t> streptococci have invaded the throat, their toxin from </a:t>
            </a:r>
            <a:r>
              <a:rPr lang="en-US" dirty="0" err="1" smtClean="0"/>
              <a:t>from</a:t>
            </a:r>
            <a:r>
              <a:rPr lang="en-US" dirty="0" smtClean="0"/>
              <a:t> the site of infection are absorbed into the bloodstream.</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Unless the treatment is effectively </a:t>
            </a:r>
            <a:r>
              <a:rPr lang="en-US" dirty="0" err="1" smtClean="0"/>
              <a:t>admnistered</a:t>
            </a:r>
            <a:r>
              <a:rPr lang="en-US" dirty="0" smtClean="0"/>
              <a:t> early enough, the said toxins cause complications, which may affect other body organs and structures.</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a:t>
            </a:r>
            <a:endParaRPr lang="en-US" dirty="0"/>
          </a:p>
        </p:txBody>
      </p:sp>
      <p:sp>
        <p:nvSpPr>
          <p:cNvPr id="3" name="Content Placeholder 2"/>
          <p:cNvSpPr>
            <a:spLocks noGrp="1"/>
          </p:cNvSpPr>
          <p:nvPr>
            <p:ph idx="1"/>
          </p:nvPr>
        </p:nvSpPr>
        <p:spPr/>
        <p:txBody>
          <a:bodyPr/>
          <a:lstStyle/>
          <a:p>
            <a:r>
              <a:rPr lang="en-US" dirty="0" smtClean="0"/>
              <a:t>Fever. Rapid pulse rate and cough, following throat infection;</a:t>
            </a:r>
          </a:p>
          <a:p>
            <a:r>
              <a:rPr lang="en-US" dirty="0" smtClean="0"/>
              <a:t>There is </a:t>
            </a:r>
            <a:r>
              <a:rPr lang="en-US" dirty="0" err="1" smtClean="0"/>
              <a:t>cellulitis</a:t>
            </a:r>
            <a:r>
              <a:rPr lang="en-US" dirty="0" smtClean="0"/>
              <a:t> of the throat, which may include the pharynx;</a:t>
            </a:r>
          </a:p>
          <a:p>
            <a:r>
              <a:rPr lang="en-US" dirty="0" smtClean="0"/>
              <a:t>Headache and </a:t>
            </a:r>
            <a:r>
              <a:rPr lang="en-US" dirty="0" err="1" smtClean="0"/>
              <a:t>dysphagia</a:t>
            </a:r>
            <a:r>
              <a:rPr lang="en-US" dirty="0" smtClean="0"/>
              <a:t>, </a:t>
            </a:r>
            <a:r>
              <a:rPr lang="en-US" dirty="0" err="1" smtClean="0"/>
              <a:t>delirius</a:t>
            </a:r>
            <a:r>
              <a:rPr lang="en-US" dirty="0" smtClean="0"/>
              <a:t> and restless.</a:t>
            </a:r>
          </a:p>
          <a:p>
            <a:r>
              <a:rPr lang="en-US" dirty="0" err="1" smtClean="0"/>
              <a:t>Vommiting</a:t>
            </a:r>
            <a:r>
              <a:rPr lang="en-US" dirty="0" smtClean="0"/>
              <a:t> and thirst ,lymphadenitis,</a:t>
            </a:r>
          </a:p>
          <a:p>
            <a:r>
              <a:rPr lang="en-US" dirty="0" smtClean="0"/>
              <a:t>The tongue is reddish strawberry-like color and has a white coating on the surface.</a:t>
            </a:r>
          </a:p>
          <a:p>
            <a:endParaRPr 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smtClean="0"/>
              <a:t>Nurse in an isolated room, quiet and with fresh air.</a:t>
            </a:r>
          </a:p>
          <a:p>
            <a:r>
              <a:rPr lang="en-US" dirty="0" smtClean="0"/>
              <a:t>Administer humidified oxygen.</a:t>
            </a:r>
          </a:p>
          <a:p>
            <a:r>
              <a:rPr lang="en-US" dirty="0" smtClean="0"/>
              <a:t>Plenty of fluid should be encouraged but if there is </a:t>
            </a:r>
            <a:r>
              <a:rPr lang="en-US" dirty="0" err="1" smtClean="0"/>
              <a:t>dysphagia</a:t>
            </a:r>
            <a:r>
              <a:rPr lang="en-US" dirty="0" smtClean="0"/>
              <a:t> one should give an intravenous infusion of 5% dextrose alternating with normal saline.</a:t>
            </a:r>
          </a:p>
          <a:p>
            <a:r>
              <a:rPr lang="en-US" dirty="0" smtClean="0"/>
              <a:t>A fluid chart should be maintained.</a:t>
            </a:r>
          </a:p>
          <a:p>
            <a:r>
              <a:rPr lang="en-US" dirty="0" smtClean="0"/>
              <a:t>Vital signs should be recorded 2 hourly. </a:t>
            </a:r>
            <a:r>
              <a:rPr lang="en-US" dirty="0" err="1" smtClean="0"/>
              <a:t>vommitting</a:t>
            </a:r>
            <a:r>
              <a:rPr lang="en-US" dirty="0" smtClean="0"/>
              <a:t> should be similarly observed and recorded.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ntussusception"/>
          <p:cNvPicPr>
            <a:picLocks noChangeAspect="1" noChangeArrowheads="1"/>
          </p:cNvPicPr>
          <p:nvPr/>
        </p:nvPicPr>
        <p:blipFill>
          <a:blip r:embed="rId2" cstate="print"/>
          <a:srcRect/>
          <a:stretch>
            <a:fillRect/>
          </a:stretch>
        </p:blipFill>
        <p:spPr bwMode="auto">
          <a:xfrm>
            <a:off x="914400" y="1"/>
            <a:ext cx="4114800" cy="4346258"/>
          </a:xfrm>
          <a:prstGeom prst="rect">
            <a:avLst/>
          </a:prstGeom>
          <a:noFill/>
          <a:ln w="9525">
            <a:noFill/>
            <a:miter lim="800000"/>
            <a:headEnd/>
            <a:tailEnd/>
          </a:ln>
        </p:spPr>
      </p:pic>
      <p:sp>
        <p:nvSpPr>
          <p:cNvPr id="28675" name="Rectangle 3"/>
          <p:cNvSpPr>
            <a:spLocks noChangeArrowheads="1"/>
          </p:cNvSpPr>
          <p:nvPr/>
        </p:nvSpPr>
        <p:spPr bwMode="auto">
          <a:xfrm>
            <a:off x="0" y="4360270"/>
            <a:ext cx="9144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Bowel telescoping/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invagination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causes walls of bowel to press on one another compromising blood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flow.Involved</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intestines get inflamed, edematous and bleeding occurs and appear in stool. Later complete bowel obstruction occurs with subsequent abdominal distension and  vomiting .If not treatment is instituted necrosis and  perforation occurs.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Cold and heat application to the painful cervical nodes is recommended.</a:t>
            </a:r>
          </a:p>
          <a:p>
            <a:r>
              <a:rPr lang="en-US" dirty="0" smtClean="0"/>
              <a:t>The patients personal hygiene should be taken care of especially oral care.</a:t>
            </a:r>
          </a:p>
          <a:p>
            <a:r>
              <a:rPr lang="en-US" dirty="0" smtClean="0"/>
              <a:t>Most importantly antibiotics given promptly to avoid complications of the illness.</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Complications of streptococcal sore throat.</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Otitis</a:t>
            </a:r>
            <a:r>
              <a:rPr lang="en-US" dirty="0" smtClean="0"/>
              <a:t> media</a:t>
            </a:r>
          </a:p>
          <a:p>
            <a:r>
              <a:rPr lang="en-US" dirty="0" err="1" smtClean="0"/>
              <a:t>Mastoiditis</a:t>
            </a:r>
            <a:endParaRPr lang="en-US" dirty="0" smtClean="0"/>
          </a:p>
          <a:p>
            <a:r>
              <a:rPr lang="en-US" dirty="0" smtClean="0"/>
              <a:t>Meningitis</a:t>
            </a:r>
          </a:p>
          <a:p>
            <a:r>
              <a:rPr lang="en-US" dirty="0" err="1" smtClean="0"/>
              <a:t>Anaemia</a:t>
            </a:r>
            <a:r>
              <a:rPr lang="en-US" dirty="0" smtClean="0"/>
              <a:t> due to </a:t>
            </a:r>
            <a:r>
              <a:rPr lang="en-US" dirty="0" err="1" smtClean="0"/>
              <a:t>hemolysis</a:t>
            </a:r>
            <a:r>
              <a:rPr lang="en-US" dirty="0" smtClean="0"/>
              <a:t>.</a:t>
            </a:r>
          </a:p>
          <a:p>
            <a:r>
              <a:rPr lang="en-US" dirty="0" smtClean="0"/>
              <a:t>Rheumatic heart disease.(is autoimmune.)</a:t>
            </a:r>
          </a:p>
          <a:p>
            <a:r>
              <a:rPr lang="en-US" dirty="0" smtClean="0"/>
              <a:t>Renal problems (acute nephritis).(is autoimmune)</a:t>
            </a:r>
          </a:p>
          <a:p>
            <a:r>
              <a:rPr lang="en-US" dirty="0" smtClean="0"/>
              <a:t>Electrolyte imbalance</a:t>
            </a:r>
          </a:p>
          <a:p>
            <a:r>
              <a:rPr lang="en-US" dirty="0" smtClean="0"/>
              <a:t>Pneumonia, peripheral circulatory </a:t>
            </a:r>
            <a:r>
              <a:rPr lang="en-US" dirty="0" err="1" smtClean="0"/>
              <a:t>collape</a:t>
            </a:r>
            <a:r>
              <a:rPr lang="en-US" dirty="0" smtClean="0"/>
              <a:t>.</a:t>
            </a:r>
          </a:p>
          <a:p>
            <a:r>
              <a:rPr lang="en-US" dirty="0" smtClean="0"/>
              <a:t>Abscess formation</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0" y="183565"/>
            <a:ext cx="9144000" cy="4585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800" b="1" u="sng" dirty="0" smtClean="0">
                <a:latin typeface="Times New Roman" pitchFamily="18" charset="0"/>
                <a:ea typeface="Times New Roman" pitchFamily="18" charset="0"/>
                <a:cs typeface="Times New Roman" pitchFamily="18" charset="0"/>
              </a:rPr>
              <a:t>BRONCHITIS</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Is an acute inflammation of one or more bronchi in children, which affects those below the age of four years.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infection is more prevalent in the younger children than the older ones because the former group have low resistance.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Although referred to as bronchitis, the trachea, which is anatomically and physiologically related to the bronchi, cannot escape infection when the latter is involved. </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In some cases, it is associated with certain communicable or infectious diseases such as whooping cough, measles and typhoid fever, just to name a few.</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Etiology.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Acute bronchitis may present itself as a mild or severe manifestation. </a:t>
            </a:r>
          </a:p>
          <a:p>
            <a:r>
              <a:rPr lang="en-US" dirty="0" smtClean="0"/>
              <a:t>It frequently attacks malnourished and debilitated children from overcrowded homes.</a:t>
            </a:r>
          </a:p>
          <a:p>
            <a:r>
              <a:rPr lang="en-US" dirty="0" smtClean="0"/>
              <a:t>Environmental air pollution, allergic conditions and climatic changes, especially cold months and housing may precipitate the condition. </a:t>
            </a:r>
          </a:p>
          <a:p>
            <a:r>
              <a:rPr lang="en-US" dirty="0" smtClean="0">
                <a:latin typeface="Times New Roman" pitchFamily="18" charset="0"/>
                <a:ea typeface="Times New Roman" pitchFamily="18" charset="0"/>
                <a:cs typeface="Times New Roman" pitchFamily="18" charset="0"/>
              </a:rPr>
              <a:t>the disease is always associated with the upper respiratory tract infections, caused by various types of micro-organisms such as the influenza virus, streptococci, and </a:t>
            </a:r>
            <a:r>
              <a:rPr lang="en-US" dirty="0" err="1" smtClean="0">
                <a:latin typeface="Times New Roman" pitchFamily="18" charset="0"/>
                <a:ea typeface="Times New Roman" pitchFamily="18" charset="0"/>
                <a:cs typeface="Times New Roman" pitchFamily="18" charset="0"/>
              </a:rPr>
              <a:t>pneumococci</a:t>
            </a:r>
            <a:r>
              <a:rPr lang="en-US" dirty="0" smtClean="0">
                <a:latin typeface="Times New Roman" pitchFamily="18" charset="0"/>
                <a:ea typeface="Times New Roman" pitchFamily="18" charset="0"/>
                <a:cs typeface="Times New Roman" pitchFamily="18" charset="0"/>
              </a:rPr>
              <a:t>, </a:t>
            </a:r>
            <a:r>
              <a:rPr lang="en-US" dirty="0" err="1" smtClean="0">
                <a:latin typeface="Times New Roman" pitchFamily="18" charset="0"/>
                <a:ea typeface="Times New Roman" pitchFamily="18" charset="0"/>
                <a:cs typeface="Times New Roman" pitchFamily="18" charset="0"/>
              </a:rPr>
              <a:t>parainfluenza</a:t>
            </a:r>
            <a:r>
              <a:rPr lang="en-US" dirty="0" smtClean="0">
                <a:latin typeface="Times New Roman" pitchFamily="18" charset="0"/>
                <a:ea typeface="Times New Roman" pitchFamily="18" charset="0"/>
                <a:cs typeface="Times New Roman" pitchFamily="18" charset="0"/>
              </a:rPr>
              <a:t>, adenovirus, rhinovirus, moraxella catarrhalis . Exposure to irritants such as pollution, </a:t>
            </a:r>
            <a:r>
              <a:rPr lang="en-US" dirty="0" err="1" smtClean="0">
                <a:latin typeface="Times New Roman" pitchFamily="18" charset="0"/>
                <a:ea typeface="Times New Roman" pitchFamily="18" charset="0"/>
                <a:cs typeface="Times New Roman" pitchFamily="18" charset="0"/>
              </a:rPr>
              <a:t>chemicals,and</a:t>
            </a:r>
            <a:r>
              <a:rPr lang="en-US" dirty="0" smtClean="0">
                <a:latin typeface="Times New Roman" pitchFamily="18" charset="0"/>
                <a:ea typeface="Times New Roman" pitchFamily="18" charset="0"/>
                <a:cs typeface="Times New Roman" pitchFamily="18" charset="0"/>
              </a:rPr>
              <a:t> tobacco smoke.</a:t>
            </a:r>
            <a:endParaRPr lang="en-US" dirty="0" smtClean="0"/>
          </a:p>
          <a:p>
            <a:r>
              <a:rPr lang="en-US" dirty="0" smtClean="0"/>
              <a:t>Some young children with congenital heart defects or fibrocystic disease of the pancreas also tend to develop acute bronchitis due to their low immunity.</a:t>
            </a:r>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generally week unwell.</a:t>
            </a:r>
          </a:p>
          <a:p>
            <a:r>
              <a:rPr lang="en-US" dirty="0" smtClean="0"/>
              <a:t>Their cheeks and skin may be flushed and their mouth may be dry </a:t>
            </a:r>
          </a:p>
          <a:p>
            <a:r>
              <a:rPr lang="en-US" dirty="0" smtClean="0"/>
              <a:t>Have </a:t>
            </a:r>
            <a:r>
              <a:rPr lang="en-US" dirty="0" err="1" smtClean="0"/>
              <a:t>dyspnoea</a:t>
            </a:r>
            <a:r>
              <a:rPr lang="en-US" dirty="0" smtClean="0"/>
              <a:t> leading to restlessness and irritability </a:t>
            </a:r>
          </a:p>
          <a:p>
            <a:r>
              <a:rPr lang="en-US" dirty="0" smtClean="0"/>
              <a:t> On checking the vital signs, the child will be </a:t>
            </a:r>
            <a:r>
              <a:rPr lang="en-US" dirty="0" err="1" smtClean="0"/>
              <a:t>pyrexial</a:t>
            </a:r>
            <a:r>
              <a:rPr lang="en-US" dirty="0" smtClean="0"/>
              <a:t> with temperature running between 39 and 40 degrees Celsius, in some cases even above these figures </a:t>
            </a:r>
          </a:p>
          <a:p>
            <a:r>
              <a:rPr lang="en-US" dirty="0" smtClean="0"/>
              <a:t> The respiration, though increased, is usually shallow due to pleural pain .</a:t>
            </a:r>
          </a:p>
          <a:p>
            <a:r>
              <a:rPr lang="en-US" dirty="0" smtClean="0"/>
              <a:t>  Older children normally complain of anterior chest pain, which may increase with frequent coughing at first </a:t>
            </a:r>
          </a:p>
          <a:p>
            <a:r>
              <a:rPr lang="en-US" dirty="0" smtClean="0"/>
              <a:t> Later on, the cough may become productive and the patient will be exhausted as a result of the above symptoms.</a:t>
            </a:r>
          </a:p>
          <a:p>
            <a:r>
              <a:rPr lang="en-US" dirty="0" smtClean="0"/>
              <a:t>Nausea, vomiting and </a:t>
            </a:r>
            <a:r>
              <a:rPr lang="en-US" dirty="0" err="1" smtClean="0"/>
              <a:t>diarrhoea</a:t>
            </a:r>
            <a:r>
              <a:rPr lang="en-US" dirty="0" smtClean="0"/>
              <a:t>.</a:t>
            </a: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Pathophysiology</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During an episode of  bronchitis, the cells of the bronchial-lining tissue are irritated and the mucous membranes becomes hyperemic and </a:t>
            </a:r>
            <a:r>
              <a:rPr lang="en-US" dirty="0" err="1" smtClean="0"/>
              <a:t>edemaatous</a:t>
            </a:r>
            <a:r>
              <a:rPr lang="en-US" dirty="0" smtClean="0"/>
              <a:t>, diminishing bronchial </a:t>
            </a:r>
            <a:r>
              <a:rPr lang="en-US" dirty="0" err="1" smtClean="0"/>
              <a:t>mucociliary</a:t>
            </a:r>
            <a:r>
              <a:rPr lang="en-US" dirty="0" smtClean="0"/>
              <a:t> function.</a:t>
            </a:r>
          </a:p>
          <a:p>
            <a:r>
              <a:rPr lang="en-US" dirty="0" smtClean="0"/>
              <a:t>Consequently, the air passages becomes clogged by debris and irritation increases. In response, copious secretions of mucus </a:t>
            </a:r>
            <a:r>
              <a:rPr lang="en-US" dirty="0" err="1" smtClean="0"/>
              <a:t>developes</a:t>
            </a:r>
            <a:r>
              <a:rPr lang="en-US" dirty="0" smtClean="0"/>
              <a:t>, which causes the characteristic cough of bronchitis.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Chronic bronchitis is associated with excessive </a:t>
            </a:r>
            <a:r>
              <a:rPr lang="en-US" dirty="0" err="1" smtClean="0"/>
              <a:t>tracheobrochial</a:t>
            </a:r>
            <a:r>
              <a:rPr lang="en-US" dirty="0" smtClean="0"/>
              <a:t> mucus production sufficient to cause cough with expectoration for 3 or more months a year for </a:t>
            </a:r>
            <a:r>
              <a:rPr lang="en-US" dirty="0" err="1" smtClean="0"/>
              <a:t>atleast</a:t>
            </a:r>
            <a:r>
              <a:rPr lang="en-US" dirty="0" smtClean="0"/>
              <a:t> 2 consecutive years. The alveolar </a:t>
            </a:r>
            <a:r>
              <a:rPr lang="en-US" dirty="0" err="1" smtClean="0"/>
              <a:t>epithelim</a:t>
            </a:r>
            <a:r>
              <a:rPr lang="en-US" dirty="0" smtClean="0"/>
              <a:t> is both the target and the initiator of inflammation in chronic bronchitis.</a:t>
            </a:r>
          </a:p>
          <a:p>
            <a:r>
              <a:rPr lang="en-US" b="1" dirty="0" smtClean="0"/>
              <a:t>NB/ chronic bronchitis with obstruction must be distinguished from chronic infective asthma. The differentiation is based mainly on the history of the clinical illness: patients who have chronic bronchitis with obstruction present with a long history of productive and a late onset of wheezing, whereas patients with who have asthma with chronic obstruction have a long history of wheezing with late onset of productive cough</a:t>
            </a:r>
            <a:r>
              <a:rPr lang="en-US" dirty="0" smtClean="0"/>
              <a:t>. </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Central cough </a:t>
            </a:r>
            <a:r>
              <a:rPr lang="en-US" dirty="0" err="1" smtClean="0"/>
              <a:t>suppresants</a:t>
            </a:r>
            <a:r>
              <a:rPr lang="en-US" dirty="0" smtClean="0"/>
              <a:t>  (</a:t>
            </a:r>
            <a:r>
              <a:rPr lang="en-US" dirty="0" err="1" smtClean="0"/>
              <a:t>e.g</a:t>
            </a:r>
            <a:r>
              <a:rPr lang="en-US" dirty="0" smtClean="0"/>
              <a:t>, codeine and </a:t>
            </a:r>
            <a:r>
              <a:rPr lang="en-US" dirty="0" err="1" smtClean="0"/>
              <a:t>dextromethorphan</a:t>
            </a:r>
            <a:r>
              <a:rPr lang="en-US" dirty="0" smtClean="0"/>
              <a:t>)</a:t>
            </a:r>
          </a:p>
          <a:p>
            <a:r>
              <a:rPr lang="en-US" dirty="0" smtClean="0"/>
              <a:t>Bronchodilators (</a:t>
            </a:r>
            <a:r>
              <a:rPr lang="en-US" dirty="0" err="1" smtClean="0"/>
              <a:t>eg</a:t>
            </a:r>
            <a:r>
              <a:rPr lang="en-US" dirty="0" smtClean="0"/>
              <a:t> </a:t>
            </a:r>
            <a:r>
              <a:rPr lang="en-US" dirty="0" err="1" smtClean="0"/>
              <a:t>ipratropium</a:t>
            </a:r>
            <a:r>
              <a:rPr lang="en-US" dirty="0" smtClean="0"/>
              <a:t> bromide and </a:t>
            </a:r>
            <a:r>
              <a:rPr lang="en-US" dirty="0" err="1" smtClean="0"/>
              <a:t>theophylline</a:t>
            </a:r>
            <a:r>
              <a:rPr lang="en-US" dirty="0" smtClean="0"/>
              <a:t>)- control of </a:t>
            </a:r>
            <a:r>
              <a:rPr lang="en-US" dirty="0" err="1" smtClean="0"/>
              <a:t>bronchospasm</a:t>
            </a:r>
            <a:r>
              <a:rPr lang="en-US" dirty="0" smtClean="0"/>
              <a:t>, </a:t>
            </a:r>
            <a:r>
              <a:rPr lang="en-US" dirty="0" err="1" smtClean="0"/>
              <a:t>dysnea</a:t>
            </a:r>
            <a:r>
              <a:rPr lang="en-US" dirty="0" smtClean="0"/>
              <a:t>, and chronic cough in stable patients with chronic bronchitis; a long acting beta-agonist  plus an inhaled corticosteroid can also be offered to control chronic cough.</a:t>
            </a:r>
          </a:p>
          <a:p>
            <a:r>
              <a:rPr lang="en-US" dirty="0" smtClean="0"/>
              <a:t>NSAIDs for pain.</a:t>
            </a:r>
          </a:p>
          <a:p>
            <a:r>
              <a:rPr lang="en-US" dirty="0" smtClean="0"/>
              <a:t>Mucolytics- management of moderate to severe COPD especially in winter.</a:t>
            </a:r>
          </a:p>
          <a:p>
            <a:r>
              <a:rPr lang="en-US" dirty="0" smtClean="0"/>
              <a:t>Give antibiotics if required especially in acute exacerbations of chronic bronchitis.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CARDIOVASCULAR DISORDERS.</a:t>
            </a:r>
            <a:endParaRPr lang="en-US" dirty="0"/>
          </a:p>
        </p:txBody>
      </p:sp>
      <p:pic>
        <p:nvPicPr>
          <p:cNvPr id="4" name="ia_el_19_innerEl" descr="The heart"/>
          <p:cNvPicPr>
            <a:picLocks noGrp="1"/>
          </p:cNvPicPr>
          <p:nvPr>
            <p:ph idx="1"/>
          </p:nvPr>
        </p:nvPicPr>
        <p:blipFill>
          <a:blip r:embed="rId2" cstate="print"/>
          <a:srcRect/>
          <a:stretch>
            <a:fillRect/>
          </a:stretch>
        </p:blipFill>
        <p:spPr bwMode="auto">
          <a:xfrm>
            <a:off x="457200" y="2057400"/>
            <a:ext cx="7772400"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u="sng" dirty="0" smtClean="0"/>
              <a:t>CONGENITAL HEART:</a:t>
            </a:r>
          </a:p>
          <a:p>
            <a:pPr>
              <a:buNone/>
            </a:pPr>
            <a:r>
              <a:rPr lang="en-US" dirty="0" smtClean="0"/>
              <a:t>these defects occur in approximately 8:1000 live birth (American Heart Association, 1999).There are a minimum of 35 types of recognized defects. Range from mild e.g. patent </a:t>
            </a:r>
            <a:r>
              <a:rPr lang="en-US" dirty="0" err="1" smtClean="0"/>
              <a:t>ductus</a:t>
            </a:r>
            <a:r>
              <a:rPr lang="en-US" dirty="0" smtClean="0"/>
              <a:t> arteriosus to complex anomalies e.g. </a:t>
            </a:r>
            <a:r>
              <a:rPr lang="en-US" dirty="0" err="1" smtClean="0"/>
              <a:t>hypoplastic</a:t>
            </a:r>
            <a:r>
              <a:rPr lang="en-US" dirty="0" smtClean="0"/>
              <a:t> left heart </a:t>
            </a:r>
            <a:r>
              <a:rPr lang="en-US" dirty="0" err="1" smtClean="0"/>
              <a:t>syndromewhich</a:t>
            </a:r>
            <a:r>
              <a:rPr lang="en-US" dirty="0" smtClean="0"/>
              <a:t> is a variety of deformities characterized by lack of development of the left ventricle secondary  to mitral valve </a:t>
            </a:r>
            <a:r>
              <a:rPr lang="en-US" dirty="0" err="1" smtClean="0"/>
              <a:t>atresia</a:t>
            </a:r>
            <a:r>
              <a:rPr lang="en-US" dirty="0" smtClean="0"/>
              <a:t> or aortic </a:t>
            </a:r>
            <a:r>
              <a:rPr lang="en-US" dirty="0" err="1" smtClean="0"/>
              <a:t>atresia</a:t>
            </a:r>
            <a:r>
              <a:rPr lang="en-US" dirty="0" smtClean="0"/>
              <a:t>; Left ventricle becomes small, </a:t>
            </a:r>
            <a:r>
              <a:rPr lang="en-US" dirty="0" err="1" smtClean="0"/>
              <a:t>hypoplastic</a:t>
            </a:r>
            <a:r>
              <a:rPr lang="en-US" dirty="0" smtClean="0"/>
              <a:t> &amp; not capable of any cardiac function.</a:t>
            </a:r>
            <a:endParaRPr lang="en-US"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7474</TotalTime>
  <Words>17145</Words>
  <Application>Microsoft Office PowerPoint</Application>
  <PresentationFormat>On-screen Show (4:3)</PresentationFormat>
  <Paragraphs>1122</Paragraphs>
  <Slides>263</Slides>
  <Notes>5</Notes>
  <HiddenSlides>0</HiddenSlides>
  <MMClips>0</MMClips>
  <ScaleCrop>false</ScaleCrop>
  <HeadingPairs>
    <vt:vector size="4" baseType="variant">
      <vt:variant>
        <vt:lpstr>Theme</vt:lpstr>
      </vt:variant>
      <vt:variant>
        <vt:i4>1</vt:i4>
      </vt:variant>
      <vt:variant>
        <vt:lpstr>Slide Titles</vt:lpstr>
      </vt:variant>
      <vt:variant>
        <vt:i4>263</vt:i4>
      </vt:variant>
    </vt:vector>
  </HeadingPairs>
  <TitlesOfParts>
    <vt:vector size="264" baseType="lpstr">
      <vt:lpstr>Office Theme</vt:lpstr>
      <vt:lpstr>NORMAL GROWTH AND DEVELOPMENT OF CHILDREN.   </vt:lpstr>
      <vt:lpstr>Slide 2</vt:lpstr>
      <vt:lpstr>Slide 3</vt:lpstr>
      <vt:lpstr>Slide 4</vt:lpstr>
      <vt:lpstr>Slide 5</vt:lpstr>
      <vt:lpstr>Slide 6</vt:lpstr>
      <vt:lpstr>Conditions of the alimentary .</vt:lpstr>
      <vt:lpstr>Slide 8</vt:lpstr>
      <vt:lpstr>Slide 9</vt:lpstr>
      <vt:lpstr>Slide 10</vt:lpstr>
      <vt:lpstr>Slide 11</vt:lpstr>
      <vt:lpstr>Slide 12</vt:lpstr>
      <vt:lpstr>Slide 13</vt:lpstr>
      <vt:lpstr>Slide 14</vt:lpstr>
      <vt:lpstr>OESOPHANGEAL ATRESIA AND TRACHEO-OESOPHAGEAL FISTULA</vt:lpstr>
      <vt:lpstr>Slide 16</vt:lpstr>
      <vt:lpstr>Slide 17</vt:lpstr>
      <vt:lpstr>Slide 18</vt:lpstr>
      <vt:lpstr>Slide 19</vt:lpstr>
      <vt:lpstr>Slide 20</vt:lpstr>
      <vt:lpstr>Slide 21</vt:lpstr>
      <vt:lpstr>Slide 22</vt:lpstr>
      <vt:lpstr>Slide 23</vt:lpstr>
      <vt:lpstr>Slide 24</vt:lpstr>
      <vt:lpstr>DIARRHEA IN CHILDREN</vt:lpstr>
      <vt:lpstr>Slide 26</vt:lpstr>
      <vt:lpstr>Slide 27</vt:lpstr>
      <vt:lpstr>Slide 28</vt:lpstr>
      <vt:lpstr>Slide 29</vt:lpstr>
      <vt:lpstr>Slide 30</vt:lpstr>
      <vt:lpstr>Slide 31</vt:lpstr>
      <vt:lpstr>Slide 32</vt:lpstr>
      <vt:lpstr>Slide 33</vt:lpstr>
      <vt:lpstr>clinical manifestation</vt:lpstr>
      <vt:lpstr>Slide 35</vt:lpstr>
      <vt:lpstr>Slide 36</vt:lpstr>
      <vt:lpstr>Slide 37</vt:lpstr>
      <vt:lpstr>Slide 38</vt:lpstr>
      <vt:lpstr>pathophysiology.</vt:lpstr>
      <vt:lpstr>Clinical features.</vt:lpstr>
      <vt:lpstr>Investigations.</vt:lpstr>
      <vt:lpstr>Mangement.</vt:lpstr>
      <vt:lpstr>cont</vt:lpstr>
      <vt:lpstr>Slide 44</vt:lpstr>
      <vt:lpstr>cont</vt:lpstr>
      <vt:lpstr>cont</vt:lpstr>
      <vt:lpstr>cont</vt:lpstr>
      <vt:lpstr>Cont..</vt:lpstr>
      <vt:lpstr>Cont….</vt:lpstr>
      <vt:lpstr>RESPIRATORY TRACT INFECTIONS.</vt:lpstr>
      <vt:lpstr>Slide 51</vt:lpstr>
      <vt:lpstr>Slide 52</vt:lpstr>
      <vt:lpstr>Pathophysiology</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Cont…</vt:lpstr>
      <vt:lpstr>Slide 69</vt:lpstr>
      <vt:lpstr>Pathophysiology</vt:lpstr>
      <vt:lpstr>Slide 71</vt:lpstr>
      <vt:lpstr>Slide 72</vt:lpstr>
      <vt:lpstr>Slide 73</vt:lpstr>
      <vt:lpstr>LARYNGO-TRACHEO BRONCHITIS/ CROUP</vt:lpstr>
      <vt:lpstr>etiology</vt:lpstr>
      <vt:lpstr>pathophysiology</vt:lpstr>
      <vt:lpstr>Cont…</vt:lpstr>
      <vt:lpstr>Clinical features</vt:lpstr>
      <vt:lpstr>Cont..</vt:lpstr>
      <vt:lpstr>Nursing care</vt:lpstr>
      <vt:lpstr>Cont..</vt:lpstr>
      <vt:lpstr>cont</vt:lpstr>
      <vt:lpstr>cont</vt:lpstr>
      <vt:lpstr>Cont..</vt:lpstr>
      <vt:lpstr>Cont..</vt:lpstr>
      <vt:lpstr>STREPTOCOCCAL SORE THROAT.</vt:lpstr>
      <vt:lpstr>Cont…</vt:lpstr>
      <vt:lpstr>Clinical manifestations.</vt:lpstr>
      <vt:lpstr>Nursing care.</vt:lpstr>
      <vt:lpstr>cont</vt:lpstr>
      <vt:lpstr>Complications of streptococcal sore throat.</vt:lpstr>
      <vt:lpstr>Slide 92</vt:lpstr>
      <vt:lpstr>Etiology.</vt:lpstr>
      <vt:lpstr>Clinical manifestation.</vt:lpstr>
      <vt:lpstr>Pathophysiology.</vt:lpstr>
      <vt:lpstr>Cont..</vt:lpstr>
      <vt:lpstr>Management.</vt:lpstr>
      <vt:lpstr>CARDIOVASCULAR DISORDERS.</vt:lpstr>
      <vt:lpstr>CONT….</vt:lpstr>
      <vt:lpstr>Cont..</vt:lpstr>
      <vt:lpstr>Cont…</vt:lpstr>
      <vt:lpstr>Slide 102</vt:lpstr>
      <vt:lpstr>PATENT DUCTUS ARTERIOSUS(PDA).</vt:lpstr>
      <vt:lpstr>Cont…</vt:lpstr>
      <vt:lpstr>Cont….</vt:lpstr>
      <vt:lpstr>CONT…</vt:lpstr>
      <vt:lpstr>Tetralogy of fallot..</vt:lpstr>
      <vt:lpstr>Diagram.</vt:lpstr>
      <vt:lpstr>Cont…</vt:lpstr>
      <vt:lpstr>Cont..</vt:lpstr>
      <vt:lpstr>Cont…</vt:lpstr>
      <vt:lpstr>Aotic stenosis.</vt:lpstr>
      <vt:lpstr>Clinical manifestations.</vt:lpstr>
      <vt:lpstr>Management.</vt:lpstr>
      <vt:lpstr>COARCTATION OF THE AORTA.</vt:lpstr>
      <vt:lpstr>Diagram.</vt:lpstr>
      <vt:lpstr>Slide 117</vt:lpstr>
      <vt:lpstr>CONT…</vt:lpstr>
      <vt:lpstr>Clinical manifestation.</vt:lpstr>
      <vt:lpstr>Cont…</vt:lpstr>
      <vt:lpstr>Treatment.</vt:lpstr>
      <vt:lpstr>AQUIRED HEART DISEASE.</vt:lpstr>
      <vt:lpstr>CONT…</vt:lpstr>
      <vt:lpstr>CONT…</vt:lpstr>
      <vt:lpstr>CONT…</vt:lpstr>
      <vt:lpstr>CONT..</vt:lpstr>
      <vt:lpstr>HEART FAILURE.</vt:lpstr>
      <vt:lpstr>Cont.</vt:lpstr>
      <vt:lpstr>Slide 129</vt:lpstr>
      <vt:lpstr>Signs and symptoms.</vt:lpstr>
      <vt:lpstr>Cont…</vt:lpstr>
      <vt:lpstr>Treatment.</vt:lpstr>
      <vt:lpstr>Cont…</vt:lpstr>
      <vt:lpstr>Cont…</vt:lpstr>
      <vt:lpstr>Cont..</vt:lpstr>
      <vt:lpstr>URINARY TRACT PROBLEMS AND DISORDERS.</vt:lpstr>
      <vt:lpstr>Cont…</vt:lpstr>
      <vt:lpstr>Cont…</vt:lpstr>
      <vt:lpstr>Cont…</vt:lpstr>
      <vt:lpstr>Cont..</vt:lpstr>
      <vt:lpstr>Therapeutic management.</vt:lpstr>
      <vt:lpstr>Cont..</vt:lpstr>
      <vt:lpstr>Nursing management.</vt:lpstr>
      <vt:lpstr>CONT…</vt:lpstr>
      <vt:lpstr>Cont..</vt:lpstr>
      <vt:lpstr>Cont..</vt:lpstr>
      <vt:lpstr>Cont..</vt:lpstr>
      <vt:lpstr>Cont…</vt:lpstr>
      <vt:lpstr>Cont…</vt:lpstr>
      <vt:lpstr>Cont…</vt:lpstr>
      <vt:lpstr>Cont…</vt:lpstr>
      <vt:lpstr>Cont…</vt:lpstr>
      <vt:lpstr>Therapeutic management.</vt:lpstr>
      <vt:lpstr>Cont..</vt:lpstr>
      <vt:lpstr>Cont..</vt:lpstr>
      <vt:lpstr>RENAL FAILURE.</vt:lpstr>
      <vt:lpstr>CONT…</vt:lpstr>
      <vt:lpstr>Cont…</vt:lpstr>
      <vt:lpstr>Cont..</vt:lpstr>
      <vt:lpstr>PRE-RENAL FAILURE</vt:lpstr>
      <vt:lpstr>Intrarenal failure</vt:lpstr>
      <vt:lpstr>Post-renal failure.</vt:lpstr>
      <vt:lpstr>Cont..</vt:lpstr>
      <vt:lpstr>Cont…</vt:lpstr>
      <vt:lpstr>Cont..</vt:lpstr>
      <vt:lpstr>Cont..</vt:lpstr>
      <vt:lpstr>Prevention of acute renal failure</vt:lpstr>
      <vt:lpstr>Cont…</vt:lpstr>
      <vt:lpstr>Cont..</vt:lpstr>
      <vt:lpstr>Cont..</vt:lpstr>
      <vt:lpstr>Nursing management.</vt:lpstr>
      <vt:lpstr>Cont..</vt:lpstr>
      <vt:lpstr>chronic renal failure.…</vt:lpstr>
      <vt:lpstr>Cont…</vt:lpstr>
      <vt:lpstr>Cont…</vt:lpstr>
      <vt:lpstr>Cont…</vt:lpstr>
      <vt:lpstr>Cont…</vt:lpstr>
      <vt:lpstr>Slide 178</vt:lpstr>
      <vt:lpstr>UTI.</vt:lpstr>
      <vt:lpstr>Cont…</vt:lpstr>
      <vt:lpstr>etiology.</vt:lpstr>
      <vt:lpstr>pathothysiology.</vt:lpstr>
      <vt:lpstr>Clinical manifestation.</vt:lpstr>
      <vt:lpstr>Diagonistic procedures.</vt:lpstr>
      <vt:lpstr>Cont..</vt:lpstr>
      <vt:lpstr>Cont…</vt:lpstr>
      <vt:lpstr>Slide 187</vt:lpstr>
      <vt:lpstr>Nursing management…</vt:lpstr>
      <vt:lpstr>Cont…</vt:lpstr>
      <vt:lpstr>Inguinal hernia and hydrocele.</vt:lpstr>
      <vt:lpstr>etiology/.</vt:lpstr>
      <vt:lpstr>Cont..</vt:lpstr>
      <vt:lpstr>Cont…</vt:lpstr>
      <vt:lpstr>Cont…</vt:lpstr>
      <vt:lpstr>Cont..</vt:lpstr>
      <vt:lpstr>HYDROCEPHALUS.</vt:lpstr>
      <vt:lpstr>Slide 197</vt:lpstr>
      <vt:lpstr>The lateral ventricles </vt:lpstr>
      <vt:lpstr>The third ventricle.</vt:lpstr>
      <vt:lpstr>Fourth ventricle</vt:lpstr>
      <vt:lpstr>csf</vt:lpstr>
      <vt:lpstr>In hydrocephalus</vt:lpstr>
      <vt:lpstr>Cont…</vt:lpstr>
      <vt:lpstr>Management..</vt:lpstr>
      <vt:lpstr>Cont..</vt:lpstr>
      <vt:lpstr>Cont..</vt:lpstr>
      <vt:lpstr>Cont..</vt:lpstr>
      <vt:lpstr>Pre-operative nursng care.</vt:lpstr>
      <vt:lpstr>Post –operative nursing care.</vt:lpstr>
      <vt:lpstr>Cont…</vt:lpstr>
      <vt:lpstr>SPINA BIFIDA</vt:lpstr>
      <vt:lpstr>Diagram.</vt:lpstr>
      <vt:lpstr>Diagram.</vt:lpstr>
      <vt:lpstr>Etiology.</vt:lpstr>
      <vt:lpstr>pathophysiology.</vt:lpstr>
      <vt:lpstr>Cont…</vt:lpstr>
      <vt:lpstr>Cont…</vt:lpstr>
      <vt:lpstr>Cont…</vt:lpstr>
      <vt:lpstr>Cont..</vt:lpstr>
      <vt:lpstr>Cont…</vt:lpstr>
      <vt:lpstr>Management.</vt:lpstr>
      <vt:lpstr>Pre/post op care.</vt:lpstr>
      <vt:lpstr>Cont..</vt:lpstr>
      <vt:lpstr>MICROCEPHALY.</vt:lpstr>
      <vt:lpstr>Cont…</vt:lpstr>
      <vt:lpstr>CONT..</vt:lpstr>
      <vt:lpstr>Cont…</vt:lpstr>
      <vt:lpstr>Cont..</vt:lpstr>
      <vt:lpstr>Cont…</vt:lpstr>
      <vt:lpstr>CEREBRAL PALSY.</vt:lpstr>
      <vt:lpstr>s/s</vt:lpstr>
      <vt:lpstr>Cont…</vt:lpstr>
      <vt:lpstr>causes</vt:lpstr>
      <vt:lpstr>Risk factors.</vt:lpstr>
      <vt:lpstr>complications</vt:lpstr>
      <vt:lpstr>Cont..</vt:lpstr>
      <vt:lpstr>diagnosis</vt:lpstr>
      <vt:lpstr>Management;</vt:lpstr>
      <vt:lpstr>Cont…</vt:lpstr>
      <vt:lpstr>CONT…</vt:lpstr>
      <vt:lpstr>Child abuse/neglect..</vt:lpstr>
      <vt:lpstr>Cont…</vt:lpstr>
      <vt:lpstr>Child’s right.</vt:lpstr>
      <vt:lpstr>Types of child abuse and neglect.</vt:lpstr>
      <vt:lpstr>Physical Abuse (battered baby syndrome or battered child syndrome) </vt:lpstr>
      <vt:lpstr>Cont..</vt:lpstr>
      <vt:lpstr>Cont…</vt:lpstr>
      <vt:lpstr>Cont…</vt:lpstr>
      <vt:lpstr>  How might you manage a child that has suffered physical abuse? </vt:lpstr>
      <vt:lpstr>Cont..</vt:lpstr>
      <vt:lpstr>Cont..</vt:lpstr>
      <vt:lpstr>Cont..</vt:lpstr>
      <vt:lpstr>Child Neglect and Abandonment </vt:lpstr>
      <vt:lpstr>Cont..</vt:lpstr>
      <vt:lpstr>Cont..</vt:lpstr>
      <vt:lpstr>Management of Neglected and Abandoned Children</vt:lpstr>
      <vt:lpstr>Sexual abuse..</vt:lpstr>
      <vt:lpstr>Cont..</vt:lpstr>
      <vt:lpstr>Management..</vt:lpstr>
      <vt:lpstr>Cont..</vt:lpstr>
      <vt:lpstr>Cont..</vt:lpstr>
      <vt:lpstr>Emotional abuse.</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GROWTH AND DEVELOPMENT OF CHILDREN.   </dc:title>
  <dc:creator>User</dc:creator>
  <cp:lastModifiedBy>User</cp:lastModifiedBy>
  <cp:revision>77</cp:revision>
  <dcterms:created xsi:type="dcterms:W3CDTF">2011-01-06T05:33:33Z</dcterms:created>
  <dcterms:modified xsi:type="dcterms:W3CDTF">2011-03-02T12:15:45Z</dcterms:modified>
</cp:coreProperties>
</file>