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75" r:id="rId13"/>
    <p:sldId id="274" r:id="rId14"/>
    <p:sldId id="273" r:id="rId15"/>
    <p:sldId id="276" r:id="rId16"/>
    <p:sldId id="277" r:id="rId17"/>
    <p:sldId id="278" r:id="rId18"/>
    <p:sldId id="267" r:id="rId19"/>
    <p:sldId id="272" r:id="rId20"/>
    <p:sldId id="269" r:id="rId21"/>
    <p:sldId id="271" r:id="rId22"/>
    <p:sldId id="270"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5" autoAdjust="0"/>
    <p:restoredTop sz="94660"/>
  </p:normalViewPr>
  <p:slideViewPr>
    <p:cSldViewPr snapToGrid="0">
      <p:cViewPr varScale="1">
        <p:scale>
          <a:sx n="85" d="100"/>
          <a:sy n="85" d="100"/>
        </p:scale>
        <p:origin x="132" y="1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60D85E0-C44C-4669-91B2-B501B24FEC63}" type="datetimeFigureOut">
              <a:rPr lang="en-US" smtClean="0"/>
              <a:t>08-Apr-19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CC3578-35E5-4D17-BA51-810AB65A3771}" type="slidenum">
              <a:rPr lang="en-US" smtClean="0"/>
              <a:t>‹#›</a:t>
            </a:fld>
            <a:endParaRPr lang="en-US"/>
          </a:p>
        </p:txBody>
      </p:sp>
    </p:spTree>
    <p:extLst>
      <p:ext uri="{BB962C8B-B14F-4D97-AF65-F5344CB8AC3E}">
        <p14:creationId xmlns:p14="http://schemas.microsoft.com/office/powerpoint/2010/main" val="8279923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60D85E0-C44C-4669-91B2-B501B24FEC63}" type="datetimeFigureOut">
              <a:rPr lang="en-US" smtClean="0"/>
              <a:t>08-Apr-19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CC3578-35E5-4D17-BA51-810AB65A3771}" type="slidenum">
              <a:rPr lang="en-US" smtClean="0"/>
              <a:t>‹#›</a:t>
            </a:fld>
            <a:endParaRPr lang="en-US"/>
          </a:p>
        </p:txBody>
      </p:sp>
    </p:spTree>
    <p:extLst>
      <p:ext uri="{BB962C8B-B14F-4D97-AF65-F5344CB8AC3E}">
        <p14:creationId xmlns:p14="http://schemas.microsoft.com/office/powerpoint/2010/main" val="29325617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60D85E0-C44C-4669-91B2-B501B24FEC63}" type="datetimeFigureOut">
              <a:rPr lang="en-US" smtClean="0"/>
              <a:t>08-Apr-19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CC3578-35E5-4D17-BA51-810AB65A3771}" type="slidenum">
              <a:rPr lang="en-US" smtClean="0"/>
              <a:t>‹#›</a:t>
            </a:fld>
            <a:endParaRPr lang="en-US"/>
          </a:p>
        </p:txBody>
      </p:sp>
    </p:spTree>
    <p:extLst>
      <p:ext uri="{BB962C8B-B14F-4D97-AF65-F5344CB8AC3E}">
        <p14:creationId xmlns:p14="http://schemas.microsoft.com/office/powerpoint/2010/main" val="15925285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60D85E0-C44C-4669-91B2-B501B24FEC63}" type="datetimeFigureOut">
              <a:rPr lang="en-US" smtClean="0"/>
              <a:t>08-Apr-19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CC3578-35E5-4D17-BA51-810AB65A3771}" type="slidenum">
              <a:rPr lang="en-US" smtClean="0"/>
              <a:t>‹#›</a:t>
            </a:fld>
            <a:endParaRPr lang="en-US"/>
          </a:p>
        </p:txBody>
      </p:sp>
    </p:spTree>
    <p:extLst>
      <p:ext uri="{BB962C8B-B14F-4D97-AF65-F5344CB8AC3E}">
        <p14:creationId xmlns:p14="http://schemas.microsoft.com/office/powerpoint/2010/main" val="23167155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60D85E0-C44C-4669-91B2-B501B24FEC63}" type="datetimeFigureOut">
              <a:rPr lang="en-US" smtClean="0"/>
              <a:t>08-Apr-19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CC3578-35E5-4D17-BA51-810AB65A3771}" type="slidenum">
              <a:rPr lang="en-US" smtClean="0"/>
              <a:t>‹#›</a:t>
            </a:fld>
            <a:endParaRPr lang="en-US"/>
          </a:p>
        </p:txBody>
      </p:sp>
    </p:spTree>
    <p:extLst>
      <p:ext uri="{BB962C8B-B14F-4D97-AF65-F5344CB8AC3E}">
        <p14:creationId xmlns:p14="http://schemas.microsoft.com/office/powerpoint/2010/main" val="30053003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60D85E0-C44C-4669-91B2-B501B24FEC63}" type="datetimeFigureOut">
              <a:rPr lang="en-US" smtClean="0"/>
              <a:t>08-Apr-19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CC3578-35E5-4D17-BA51-810AB65A3771}" type="slidenum">
              <a:rPr lang="en-US" smtClean="0"/>
              <a:t>‹#›</a:t>
            </a:fld>
            <a:endParaRPr lang="en-US"/>
          </a:p>
        </p:txBody>
      </p:sp>
    </p:spTree>
    <p:extLst>
      <p:ext uri="{BB962C8B-B14F-4D97-AF65-F5344CB8AC3E}">
        <p14:creationId xmlns:p14="http://schemas.microsoft.com/office/powerpoint/2010/main" val="22454023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60D85E0-C44C-4669-91B2-B501B24FEC63}" type="datetimeFigureOut">
              <a:rPr lang="en-US" smtClean="0"/>
              <a:t>08-Apr-19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ECC3578-35E5-4D17-BA51-810AB65A3771}" type="slidenum">
              <a:rPr lang="en-US" smtClean="0"/>
              <a:t>‹#›</a:t>
            </a:fld>
            <a:endParaRPr lang="en-US"/>
          </a:p>
        </p:txBody>
      </p:sp>
    </p:spTree>
    <p:extLst>
      <p:ext uri="{BB962C8B-B14F-4D97-AF65-F5344CB8AC3E}">
        <p14:creationId xmlns:p14="http://schemas.microsoft.com/office/powerpoint/2010/main" val="2847913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60D85E0-C44C-4669-91B2-B501B24FEC63}" type="datetimeFigureOut">
              <a:rPr lang="en-US" smtClean="0"/>
              <a:t>08-Apr-19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ECC3578-35E5-4D17-BA51-810AB65A3771}" type="slidenum">
              <a:rPr lang="en-US" smtClean="0"/>
              <a:t>‹#›</a:t>
            </a:fld>
            <a:endParaRPr lang="en-US"/>
          </a:p>
        </p:txBody>
      </p:sp>
    </p:spTree>
    <p:extLst>
      <p:ext uri="{BB962C8B-B14F-4D97-AF65-F5344CB8AC3E}">
        <p14:creationId xmlns:p14="http://schemas.microsoft.com/office/powerpoint/2010/main" val="15624919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0D85E0-C44C-4669-91B2-B501B24FEC63}" type="datetimeFigureOut">
              <a:rPr lang="en-US" smtClean="0"/>
              <a:t>08-Apr-19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ECC3578-35E5-4D17-BA51-810AB65A3771}" type="slidenum">
              <a:rPr lang="en-US" smtClean="0"/>
              <a:t>‹#›</a:t>
            </a:fld>
            <a:endParaRPr lang="en-US"/>
          </a:p>
        </p:txBody>
      </p:sp>
    </p:spTree>
    <p:extLst>
      <p:ext uri="{BB962C8B-B14F-4D97-AF65-F5344CB8AC3E}">
        <p14:creationId xmlns:p14="http://schemas.microsoft.com/office/powerpoint/2010/main" val="41691941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60D85E0-C44C-4669-91B2-B501B24FEC63}" type="datetimeFigureOut">
              <a:rPr lang="en-US" smtClean="0"/>
              <a:t>08-Apr-19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CC3578-35E5-4D17-BA51-810AB65A3771}" type="slidenum">
              <a:rPr lang="en-US" smtClean="0"/>
              <a:t>‹#›</a:t>
            </a:fld>
            <a:endParaRPr lang="en-US"/>
          </a:p>
        </p:txBody>
      </p:sp>
    </p:spTree>
    <p:extLst>
      <p:ext uri="{BB962C8B-B14F-4D97-AF65-F5344CB8AC3E}">
        <p14:creationId xmlns:p14="http://schemas.microsoft.com/office/powerpoint/2010/main" val="42082244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60D85E0-C44C-4669-91B2-B501B24FEC63}" type="datetimeFigureOut">
              <a:rPr lang="en-US" smtClean="0"/>
              <a:t>08-Apr-19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CC3578-35E5-4D17-BA51-810AB65A3771}" type="slidenum">
              <a:rPr lang="en-US" smtClean="0"/>
              <a:t>‹#›</a:t>
            </a:fld>
            <a:endParaRPr lang="en-US"/>
          </a:p>
        </p:txBody>
      </p:sp>
    </p:spTree>
    <p:extLst>
      <p:ext uri="{BB962C8B-B14F-4D97-AF65-F5344CB8AC3E}">
        <p14:creationId xmlns:p14="http://schemas.microsoft.com/office/powerpoint/2010/main" val="12112365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0D85E0-C44C-4669-91B2-B501B24FEC63}" type="datetimeFigureOut">
              <a:rPr lang="en-US" smtClean="0"/>
              <a:t>08-Apr-19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CC3578-35E5-4D17-BA51-810AB65A3771}" type="slidenum">
              <a:rPr lang="en-US" smtClean="0"/>
              <a:t>‹#›</a:t>
            </a:fld>
            <a:endParaRPr lang="en-US"/>
          </a:p>
        </p:txBody>
      </p:sp>
    </p:spTree>
    <p:extLst>
      <p:ext uri="{BB962C8B-B14F-4D97-AF65-F5344CB8AC3E}">
        <p14:creationId xmlns:p14="http://schemas.microsoft.com/office/powerpoint/2010/main" val="1594262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NUTRITION IN THE CONTEXT OF HIV AND AIDS</a:t>
            </a:r>
            <a:endParaRPr lang="en-US" dirty="0"/>
          </a:p>
        </p:txBody>
      </p:sp>
    </p:spTree>
    <p:extLst>
      <p:ext uri="{BB962C8B-B14F-4D97-AF65-F5344CB8AC3E}">
        <p14:creationId xmlns:p14="http://schemas.microsoft.com/office/powerpoint/2010/main" val="36256283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400" y="0"/>
            <a:ext cx="10515600" cy="1325563"/>
          </a:xfrm>
        </p:spPr>
        <p:txBody>
          <a:bodyPr>
            <a:normAutofit/>
          </a:bodyPr>
          <a:lstStyle/>
          <a:p>
            <a:r>
              <a:rPr lang="en-US" sz="2800" b="1" u="sng" dirty="0" smtClean="0"/>
              <a:t>VITAMINS AND MINERALS</a:t>
            </a:r>
            <a:endParaRPr lang="en-US" sz="2800" b="1" u="sng" dirty="0"/>
          </a:p>
        </p:txBody>
      </p:sp>
      <p:sp>
        <p:nvSpPr>
          <p:cNvPr id="3" name="Content Placeholder 2"/>
          <p:cNvSpPr>
            <a:spLocks noGrp="1"/>
          </p:cNvSpPr>
          <p:nvPr>
            <p:ph idx="1"/>
          </p:nvPr>
        </p:nvSpPr>
        <p:spPr>
          <a:xfrm>
            <a:off x="25400" y="1378832"/>
            <a:ext cx="10515600" cy="4351338"/>
          </a:xfrm>
        </p:spPr>
        <p:txBody>
          <a:bodyPr/>
          <a:lstStyle/>
          <a:p>
            <a:r>
              <a:rPr lang="en-US" dirty="0" smtClean="0"/>
              <a:t>Mainly fat soluble and water sole (b and c)</a:t>
            </a:r>
          </a:p>
          <a:p>
            <a:r>
              <a:rPr lang="en-US" dirty="0" smtClean="0"/>
              <a:t>Sources include vegetables and fruits.</a:t>
            </a:r>
          </a:p>
          <a:p>
            <a:pPr marL="0" indent="0">
              <a:buNone/>
            </a:pPr>
            <a:endParaRPr lang="en-US" dirty="0"/>
          </a:p>
        </p:txBody>
      </p:sp>
    </p:spTree>
    <p:extLst>
      <p:ext uri="{BB962C8B-B14F-4D97-AF65-F5344CB8AC3E}">
        <p14:creationId xmlns:p14="http://schemas.microsoft.com/office/powerpoint/2010/main" val="39343133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normAutofit/>
          </a:bodyPr>
          <a:lstStyle/>
          <a:p>
            <a:r>
              <a:rPr lang="en-US" sz="3200" b="1" u="sng" dirty="0" smtClean="0"/>
              <a:t>NUTRITIONAL CARE AND SUPPORT FOR PLWHAS</a:t>
            </a:r>
            <a:endParaRPr lang="en-US" sz="3200" b="1" u="sng" dirty="0"/>
          </a:p>
        </p:txBody>
      </p:sp>
      <p:sp>
        <p:nvSpPr>
          <p:cNvPr id="3" name="Content Placeholder 2"/>
          <p:cNvSpPr>
            <a:spLocks noGrp="1"/>
          </p:cNvSpPr>
          <p:nvPr>
            <p:ph idx="1"/>
          </p:nvPr>
        </p:nvSpPr>
        <p:spPr>
          <a:xfrm>
            <a:off x="25400" y="1344966"/>
            <a:ext cx="10515600" cy="4351338"/>
          </a:xfrm>
        </p:spPr>
        <p:txBody>
          <a:bodyPr/>
          <a:lstStyle/>
          <a:p>
            <a:r>
              <a:rPr lang="en-US" dirty="0" smtClean="0"/>
              <a:t>Key objectives are: </a:t>
            </a:r>
          </a:p>
          <a:p>
            <a:pPr marL="514350" indent="-514350">
              <a:buAutoNum type="arabicPeriod"/>
            </a:pPr>
            <a:r>
              <a:rPr lang="en-US" dirty="0" smtClean="0"/>
              <a:t>To prevent weight loss and to maintain normal nutritional status.</a:t>
            </a:r>
          </a:p>
          <a:p>
            <a:pPr marL="514350" indent="-514350">
              <a:buAutoNum type="arabicPeriod"/>
            </a:pPr>
            <a:r>
              <a:rPr lang="en-US" dirty="0" smtClean="0"/>
              <a:t>Restore nutritional status for severely malnourished PLWHAS.</a:t>
            </a:r>
          </a:p>
          <a:p>
            <a:pPr marL="514350" indent="-514350">
              <a:buAutoNum type="arabicPeriod"/>
            </a:pPr>
            <a:r>
              <a:rPr lang="en-US" dirty="0" smtClean="0"/>
              <a:t>Optimize health for PLWHAS and reduce stigma.</a:t>
            </a:r>
            <a:endParaRPr lang="en-US" dirty="0"/>
          </a:p>
        </p:txBody>
      </p:sp>
    </p:spTree>
    <p:extLst>
      <p:ext uri="{BB962C8B-B14F-4D97-AF65-F5344CB8AC3E}">
        <p14:creationId xmlns:p14="http://schemas.microsoft.com/office/powerpoint/2010/main" val="4976253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NUTRITION INDICATORS</a:t>
            </a:r>
            <a:endParaRPr lang="en-US" b="1" u="sng" dirty="0"/>
          </a:p>
        </p:txBody>
      </p:sp>
      <p:sp>
        <p:nvSpPr>
          <p:cNvPr id="3" name="Content Placeholder 2"/>
          <p:cNvSpPr>
            <a:spLocks noGrp="1"/>
          </p:cNvSpPr>
          <p:nvPr>
            <p:ph idx="1"/>
          </p:nvPr>
        </p:nvSpPr>
        <p:spPr/>
        <p:txBody>
          <a:bodyPr/>
          <a:lstStyle/>
          <a:p>
            <a:pPr marL="514350" indent="-514350">
              <a:buFont typeface="+mj-lt"/>
              <a:buAutoNum type="alphaLcParenR"/>
              <a:defRPr/>
            </a:pPr>
            <a:r>
              <a:rPr lang="en-GB" dirty="0"/>
              <a:t>BMI</a:t>
            </a:r>
          </a:p>
          <a:p>
            <a:pPr marL="514350" indent="-514350">
              <a:buFont typeface="+mj-lt"/>
              <a:buAutoNum type="alphaLcParenR"/>
              <a:defRPr/>
            </a:pPr>
            <a:r>
              <a:rPr lang="en-GB" dirty="0"/>
              <a:t>Z-score Weight for height</a:t>
            </a:r>
          </a:p>
          <a:p>
            <a:pPr marL="514350" indent="-514350">
              <a:buFont typeface="+mj-lt"/>
              <a:buAutoNum type="alphaLcParenR"/>
              <a:defRPr/>
            </a:pPr>
            <a:r>
              <a:rPr lang="en-GB" dirty="0"/>
              <a:t>MUAC</a:t>
            </a:r>
          </a:p>
          <a:p>
            <a:pPr marL="514350" indent="-514350">
              <a:buFont typeface="+mj-lt"/>
              <a:buAutoNum type="alphaLcParenR"/>
              <a:defRPr/>
            </a:pPr>
            <a:r>
              <a:rPr lang="en-GB" dirty="0"/>
              <a:t>Height for Age</a:t>
            </a:r>
          </a:p>
          <a:p>
            <a:pPr marL="514350" indent="-514350">
              <a:buFont typeface="+mj-lt"/>
              <a:buAutoNum type="alphaLcParenR"/>
              <a:defRPr/>
            </a:pPr>
            <a:r>
              <a:rPr lang="en-GB" dirty="0"/>
              <a:t>Weight for Age</a:t>
            </a:r>
          </a:p>
          <a:p>
            <a:endParaRPr lang="en-US" dirty="0"/>
          </a:p>
        </p:txBody>
      </p:sp>
    </p:spTree>
    <p:extLst>
      <p:ext uri="{BB962C8B-B14F-4D97-AF65-F5344CB8AC3E}">
        <p14:creationId xmlns:p14="http://schemas.microsoft.com/office/powerpoint/2010/main" val="15269697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BODY MASS INDEX</a:t>
            </a:r>
            <a:endParaRPr lang="en-US" b="1" u="sng" dirty="0"/>
          </a:p>
        </p:txBody>
      </p:sp>
      <p:sp>
        <p:nvSpPr>
          <p:cNvPr id="3" name="Content Placeholder 2"/>
          <p:cNvSpPr>
            <a:spLocks noGrp="1"/>
          </p:cNvSpPr>
          <p:nvPr>
            <p:ph idx="1"/>
          </p:nvPr>
        </p:nvSpPr>
        <p:spPr/>
        <p:txBody>
          <a:bodyPr/>
          <a:lstStyle/>
          <a:p>
            <a:pPr marL="495300" indent="-495300">
              <a:lnSpc>
                <a:spcPct val="70000"/>
              </a:lnSpc>
              <a:buSzPct val="130000"/>
              <a:defRPr/>
            </a:pPr>
            <a:r>
              <a:rPr lang="en-US" dirty="0">
                <a:latin typeface="Verdana" pitchFamily="34" charset="0"/>
                <a:ea typeface="Verdana" pitchFamily="34" charset="0"/>
                <a:cs typeface="Verdana" pitchFamily="34" charset="0"/>
              </a:rPr>
              <a:t>BMI: Mainly used for adults (W/H/A for children) but not pregnant and lactating women.</a:t>
            </a:r>
          </a:p>
          <a:p>
            <a:pPr marL="495300" indent="-495300">
              <a:lnSpc>
                <a:spcPct val="70000"/>
              </a:lnSpc>
              <a:spcBef>
                <a:spcPct val="30000"/>
              </a:spcBef>
              <a:defRPr/>
            </a:pPr>
            <a:r>
              <a:rPr lang="en-US" dirty="0">
                <a:latin typeface="Verdana" pitchFamily="34" charset="0"/>
                <a:ea typeface="Verdana" pitchFamily="34" charset="0"/>
                <a:cs typeface="Verdana" pitchFamily="34" charset="0"/>
              </a:rPr>
              <a:t>Computation of BMI</a:t>
            </a:r>
          </a:p>
          <a:p>
            <a:pPr marL="914400" lvl="1" indent="-457200">
              <a:lnSpc>
                <a:spcPct val="70000"/>
              </a:lnSpc>
              <a:spcBef>
                <a:spcPct val="30000"/>
              </a:spcBef>
              <a:buFont typeface="Arial" pitchFamily="34" charset="0"/>
              <a:buChar char="–"/>
              <a:defRPr/>
            </a:pPr>
            <a:r>
              <a:rPr lang="en-US" dirty="0">
                <a:latin typeface="Verdana" pitchFamily="34" charset="0"/>
                <a:ea typeface="Verdana" pitchFamily="34" charset="0"/>
                <a:cs typeface="Verdana" pitchFamily="34" charset="0"/>
              </a:rPr>
              <a:t>Weight in kg</a:t>
            </a:r>
          </a:p>
          <a:p>
            <a:pPr marL="914400" lvl="1" indent="-457200">
              <a:lnSpc>
                <a:spcPct val="70000"/>
              </a:lnSpc>
              <a:buFont typeface="Arial" pitchFamily="34" charset="0"/>
              <a:buChar char="–"/>
              <a:defRPr/>
            </a:pPr>
            <a:r>
              <a:rPr lang="en-US" dirty="0">
                <a:latin typeface="Verdana" pitchFamily="34" charset="0"/>
                <a:ea typeface="Verdana" pitchFamily="34" charset="0"/>
                <a:cs typeface="Verdana" pitchFamily="34" charset="0"/>
              </a:rPr>
              <a:t>Divide by the square of height in m (taken at nearest centimeter and converted to meters)</a:t>
            </a:r>
          </a:p>
          <a:p>
            <a:pPr marL="914400" lvl="1" indent="-457200">
              <a:lnSpc>
                <a:spcPct val="70000"/>
              </a:lnSpc>
              <a:buNone/>
              <a:defRPr/>
            </a:pPr>
            <a:r>
              <a:rPr lang="en-US" i="1" dirty="0">
                <a:latin typeface="Verdana" pitchFamily="34" charset="0"/>
                <a:ea typeface="Verdana" pitchFamily="34" charset="0"/>
                <a:cs typeface="Verdana" pitchFamily="34" charset="0"/>
              </a:rPr>
              <a:t>	</a:t>
            </a:r>
          </a:p>
          <a:p>
            <a:pPr marL="914400" lvl="1" indent="-457200">
              <a:lnSpc>
                <a:spcPct val="70000"/>
              </a:lnSpc>
              <a:buNone/>
              <a:defRPr/>
            </a:pPr>
            <a:r>
              <a:rPr lang="en-US" i="1" dirty="0">
                <a:latin typeface="Verdana" pitchFamily="34" charset="0"/>
                <a:ea typeface="Verdana" pitchFamily="34" charset="0"/>
                <a:cs typeface="Verdana" pitchFamily="34" charset="0"/>
              </a:rPr>
              <a:t>BMI = </a:t>
            </a:r>
            <a:r>
              <a:rPr lang="en-US" i="1" u="sng" dirty="0">
                <a:latin typeface="Verdana" pitchFamily="34" charset="0"/>
                <a:ea typeface="Verdana" pitchFamily="34" charset="0"/>
                <a:cs typeface="Verdana" pitchFamily="34" charset="0"/>
              </a:rPr>
              <a:t>   </a:t>
            </a:r>
            <a:r>
              <a:rPr lang="en-US" i="1" u="sng" baseline="30000" dirty="0">
                <a:latin typeface="Verdana" pitchFamily="34" charset="0"/>
                <a:ea typeface="Verdana" pitchFamily="34" charset="0"/>
                <a:cs typeface="Verdana" pitchFamily="34" charset="0"/>
              </a:rPr>
              <a:t>Weight (kg)    </a:t>
            </a:r>
            <a:r>
              <a:rPr lang="en-US" i="1" u="sng" baseline="30000" dirty="0">
                <a:solidFill>
                  <a:schemeClr val="bg1"/>
                </a:solidFill>
                <a:latin typeface="Verdana" pitchFamily="34" charset="0"/>
                <a:ea typeface="Verdana" pitchFamily="34" charset="0"/>
                <a:cs typeface="Verdana" pitchFamily="34" charset="0"/>
              </a:rPr>
              <a:t>.</a:t>
            </a:r>
            <a:r>
              <a:rPr lang="en-US" i="1" u="sng" baseline="30000" dirty="0">
                <a:latin typeface="Verdana" pitchFamily="34" charset="0"/>
                <a:ea typeface="Verdana" pitchFamily="34" charset="0"/>
                <a:cs typeface="Verdana" pitchFamily="34" charset="0"/>
              </a:rPr>
              <a:t> </a:t>
            </a:r>
            <a:r>
              <a:rPr lang="en-US" i="1" baseline="30000" dirty="0">
                <a:latin typeface="Verdana" pitchFamily="34" charset="0"/>
                <a:ea typeface="Verdana" pitchFamily="34" charset="0"/>
                <a:cs typeface="Verdana" pitchFamily="34" charset="0"/>
              </a:rPr>
              <a:t> </a:t>
            </a:r>
            <a:r>
              <a:rPr lang="en-US" i="1" u="sng" baseline="30000" dirty="0">
                <a:latin typeface="Verdana" pitchFamily="34" charset="0"/>
                <a:ea typeface="Verdana" pitchFamily="34" charset="0"/>
                <a:cs typeface="Verdana" pitchFamily="34" charset="0"/>
              </a:rPr>
              <a:t>  </a:t>
            </a:r>
          </a:p>
          <a:p>
            <a:pPr marL="2209800" lvl="4" indent="-381000">
              <a:lnSpc>
                <a:spcPct val="70000"/>
              </a:lnSpc>
              <a:buNone/>
              <a:defRPr/>
            </a:pPr>
            <a:r>
              <a:rPr lang="en-US" sz="2800" i="1" baseline="30000" dirty="0">
                <a:latin typeface="Verdana" pitchFamily="34" charset="0"/>
                <a:ea typeface="Verdana" pitchFamily="34" charset="0"/>
                <a:cs typeface="Verdana" pitchFamily="34" charset="0"/>
              </a:rPr>
              <a:t> 	</a:t>
            </a:r>
            <a:r>
              <a:rPr lang="en-US" sz="2800" i="1" dirty="0">
                <a:latin typeface="Verdana" pitchFamily="34" charset="0"/>
                <a:ea typeface="Verdana" pitchFamily="34" charset="0"/>
                <a:cs typeface="Verdana" pitchFamily="34" charset="0"/>
              </a:rPr>
              <a:t> </a:t>
            </a:r>
            <a:r>
              <a:rPr lang="en-US" sz="2800" i="1" baseline="30000" dirty="0" err="1">
                <a:latin typeface="Verdana" pitchFamily="34" charset="0"/>
                <a:ea typeface="Verdana" pitchFamily="34" charset="0"/>
                <a:cs typeface="Verdana" pitchFamily="34" charset="0"/>
              </a:rPr>
              <a:t>ht</a:t>
            </a:r>
            <a:r>
              <a:rPr lang="en-US" sz="2800" i="1" baseline="30000" dirty="0">
                <a:latin typeface="Verdana" pitchFamily="34" charset="0"/>
                <a:ea typeface="Verdana" pitchFamily="34" charset="0"/>
                <a:cs typeface="Verdana" pitchFamily="34" charset="0"/>
              </a:rPr>
              <a:t> x </a:t>
            </a:r>
            <a:r>
              <a:rPr lang="en-US" sz="2800" i="1" baseline="30000" dirty="0" err="1">
                <a:latin typeface="Verdana" pitchFamily="34" charset="0"/>
                <a:ea typeface="Verdana" pitchFamily="34" charset="0"/>
                <a:cs typeface="Verdana" pitchFamily="34" charset="0"/>
              </a:rPr>
              <a:t>ht</a:t>
            </a:r>
            <a:r>
              <a:rPr lang="en-US" sz="2800" i="1" baseline="30000" dirty="0">
                <a:latin typeface="Verdana" pitchFamily="34" charset="0"/>
                <a:ea typeface="Verdana" pitchFamily="34" charset="0"/>
                <a:cs typeface="Verdana" pitchFamily="34" charset="0"/>
              </a:rPr>
              <a:t> (m x m)</a:t>
            </a:r>
            <a:endParaRPr lang="en-US" sz="2800" dirty="0">
              <a:latin typeface="Verdana" pitchFamily="34" charset="0"/>
              <a:ea typeface="Verdana" pitchFamily="34" charset="0"/>
              <a:cs typeface="Verdana" pitchFamily="34" charset="0"/>
            </a:endParaRPr>
          </a:p>
          <a:p>
            <a:pPr marL="495300" indent="-495300">
              <a:lnSpc>
                <a:spcPct val="70000"/>
              </a:lnSpc>
              <a:defRPr/>
            </a:pPr>
            <a:endParaRPr lang="en-US" dirty="0">
              <a:latin typeface="Verdana" pitchFamily="34" charset="0"/>
              <a:ea typeface="Verdana" pitchFamily="34" charset="0"/>
              <a:cs typeface="Verdana" pitchFamily="34" charset="0"/>
            </a:endParaRPr>
          </a:p>
          <a:p>
            <a:pPr marL="495300" indent="-495300">
              <a:lnSpc>
                <a:spcPct val="70000"/>
              </a:lnSpc>
              <a:defRPr/>
            </a:pPr>
            <a:r>
              <a:rPr lang="en-US" dirty="0">
                <a:latin typeface="Verdana" pitchFamily="34" charset="0"/>
                <a:ea typeface="Verdana" pitchFamily="34" charset="0"/>
                <a:cs typeface="Verdana" pitchFamily="34" charset="0"/>
              </a:rPr>
              <a:t>BMI is expressed in </a:t>
            </a:r>
            <a:r>
              <a:rPr lang="en-US" dirty="0">
                <a:effectLst>
                  <a:outerShdw blurRad="38100" dist="38100" dir="2700000" algn="tl">
                    <a:srgbClr val="C0C0C0"/>
                  </a:outerShdw>
                </a:effectLst>
                <a:latin typeface="Verdana" pitchFamily="34" charset="0"/>
                <a:ea typeface="Verdana" pitchFamily="34" charset="0"/>
                <a:cs typeface="Verdana" pitchFamily="34" charset="0"/>
              </a:rPr>
              <a:t>kg/m</a:t>
            </a:r>
            <a:r>
              <a:rPr lang="en-US" baseline="38000" dirty="0">
                <a:effectLst>
                  <a:outerShdw blurRad="38100" dist="38100" dir="2700000" algn="tl">
                    <a:srgbClr val="C0C0C0"/>
                  </a:outerShdw>
                </a:effectLst>
                <a:latin typeface="Verdana" pitchFamily="34" charset="0"/>
                <a:ea typeface="Verdana" pitchFamily="34" charset="0"/>
                <a:cs typeface="Verdana" pitchFamily="34" charset="0"/>
              </a:rPr>
              <a:t>2 </a:t>
            </a:r>
            <a:r>
              <a:rPr lang="en-US" dirty="0">
                <a:solidFill>
                  <a:srgbClr val="000000"/>
                </a:solidFill>
                <a:latin typeface="Verdana" pitchFamily="34" charset="0"/>
                <a:ea typeface="Verdana" pitchFamily="34" charset="0"/>
                <a:cs typeface="Verdana" pitchFamily="34" charset="0"/>
              </a:rPr>
              <a:t>(though the units are often not indicated)</a:t>
            </a:r>
          </a:p>
          <a:p>
            <a:endParaRPr lang="en-US" dirty="0"/>
          </a:p>
        </p:txBody>
      </p:sp>
    </p:spTree>
    <p:extLst>
      <p:ext uri="{BB962C8B-B14F-4D97-AF65-F5344CB8AC3E}">
        <p14:creationId xmlns:p14="http://schemas.microsoft.com/office/powerpoint/2010/main" val="368354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BMI FOR ADULTS AND ACTIONS TO TAKE</a:t>
            </a:r>
            <a:endParaRPr lang="en-US" b="1" u="sng" dirty="0"/>
          </a:p>
        </p:txBody>
      </p:sp>
      <p:pic>
        <p:nvPicPr>
          <p:cNvPr id="4" name="table"/>
          <p:cNvPicPr>
            <a:picLocks noGrp="1" noChangeAspect="1"/>
          </p:cNvPicPr>
          <p:nvPr>
            <p:ph idx="1"/>
          </p:nvPr>
        </p:nvPicPr>
        <p:blipFill>
          <a:blip r:embed="rId2"/>
          <a:stretch>
            <a:fillRect/>
          </a:stretch>
        </p:blipFill>
        <p:spPr>
          <a:xfrm>
            <a:off x="2806023" y="1825625"/>
            <a:ext cx="6579954" cy="4351338"/>
          </a:xfrm>
          <a:prstGeom prst="rect">
            <a:avLst/>
          </a:prstGeom>
        </p:spPr>
      </p:pic>
    </p:spTree>
    <p:extLst>
      <p:ext uri="{BB962C8B-B14F-4D97-AF65-F5344CB8AC3E}">
        <p14:creationId xmlns:p14="http://schemas.microsoft.com/office/powerpoint/2010/main" val="29582938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MAXIMIZING INTAKE DURING ACUTE INFECTIONS</a:t>
            </a:r>
            <a:endParaRPr lang="en-US" b="1" u="sng" dirty="0"/>
          </a:p>
        </p:txBody>
      </p:sp>
      <p:sp>
        <p:nvSpPr>
          <p:cNvPr id="3" name="Content Placeholder 2"/>
          <p:cNvSpPr>
            <a:spLocks noGrp="1"/>
          </p:cNvSpPr>
          <p:nvPr>
            <p:ph idx="1"/>
          </p:nvPr>
        </p:nvSpPr>
        <p:spPr/>
        <p:txBody>
          <a:bodyPr/>
          <a:lstStyle/>
          <a:p>
            <a:r>
              <a:rPr lang="en-US" altLang="en-US" dirty="0"/>
              <a:t>Provide medications for the underlying condition (e.g. oral/ esophageal candidiasis) </a:t>
            </a:r>
          </a:p>
          <a:p>
            <a:r>
              <a:rPr lang="en-US" altLang="en-US" dirty="0"/>
              <a:t>Mouth or throat pain: patient counseling</a:t>
            </a:r>
          </a:p>
          <a:p>
            <a:pPr lvl="1"/>
            <a:r>
              <a:rPr lang="en-US" altLang="en-US" dirty="0"/>
              <a:t>Avoid foods that cause pain (e.g. citrus, spicy)</a:t>
            </a:r>
          </a:p>
          <a:p>
            <a:pPr lvl="1"/>
            <a:r>
              <a:rPr lang="en-US" altLang="en-US" dirty="0"/>
              <a:t>Avoid very sweet foods</a:t>
            </a:r>
          </a:p>
          <a:p>
            <a:pPr lvl="1"/>
            <a:r>
              <a:rPr lang="en-US" altLang="en-US" dirty="0"/>
              <a:t>Drink high-energy, high-protein liquids with a straw, if possible</a:t>
            </a:r>
          </a:p>
          <a:p>
            <a:pPr lvl="1"/>
            <a:r>
              <a:rPr lang="en-US" altLang="en-US" dirty="0"/>
              <a:t>Eat foods at room temperature or cooler</a:t>
            </a:r>
          </a:p>
          <a:p>
            <a:pPr lvl="1"/>
            <a:r>
              <a:rPr lang="en-US" altLang="en-US" dirty="0"/>
              <a:t>Eat thick, smooth foods such as porridge,  pudding, mashed potatoes and carrots or non-acidic fruits and vegetables</a:t>
            </a:r>
          </a:p>
          <a:p>
            <a:endParaRPr lang="en-US" dirty="0"/>
          </a:p>
        </p:txBody>
      </p:sp>
    </p:spTree>
    <p:extLst>
      <p:ext uri="{BB962C8B-B14F-4D97-AF65-F5344CB8AC3E}">
        <p14:creationId xmlns:p14="http://schemas.microsoft.com/office/powerpoint/2010/main" val="15707391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a:lnSpc>
                <a:spcPct val="80000"/>
              </a:lnSpc>
            </a:pPr>
            <a:r>
              <a:rPr lang="en-US" altLang="en-US" b="1" dirty="0"/>
              <a:t>Nausea and vomiting: patient counseling</a:t>
            </a:r>
          </a:p>
          <a:p>
            <a:pPr lvl="1">
              <a:lnSpc>
                <a:spcPct val="80000"/>
              </a:lnSpc>
            </a:pPr>
            <a:r>
              <a:rPr lang="en-US" altLang="en-US" dirty="0"/>
              <a:t>Eat small snacks throughout the day </a:t>
            </a:r>
          </a:p>
          <a:p>
            <a:pPr lvl="1">
              <a:lnSpc>
                <a:spcPct val="80000"/>
              </a:lnSpc>
            </a:pPr>
            <a:r>
              <a:rPr lang="en-US" altLang="en-US" dirty="0"/>
              <a:t>Avoid large meals</a:t>
            </a:r>
          </a:p>
          <a:p>
            <a:pPr lvl="1">
              <a:lnSpc>
                <a:spcPct val="80000"/>
              </a:lnSpc>
            </a:pPr>
            <a:r>
              <a:rPr lang="en-US" altLang="en-US" dirty="0"/>
              <a:t>Eat toast and other plain dry foods</a:t>
            </a:r>
          </a:p>
          <a:p>
            <a:pPr lvl="1">
              <a:lnSpc>
                <a:spcPct val="80000"/>
              </a:lnSpc>
            </a:pPr>
            <a:r>
              <a:rPr lang="en-US" altLang="en-US" dirty="0"/>
              <a:t>Avoid foods that have a strong aroma</a:t>
            </a:r>
          </a:p>
          <a:p>
            <a:pPr lvl="1">
              <a:lnSpc>
                <a:spcPct val="80000"/>
              </a:lnSpc>
            </a:pPr>
            <a:r>
              <a:rPr lang="en-US" altLang="en-US" dirty="0"/>
              <a:t>Drink diluted fruit juices, liquids, soup</a:t>
            </a:r>
          </a:p>
          <a:p>
            <a:pPr lvl="1">
              <a:lnSpc>
                <a:spcPct val="80000"/>
              </a:lnSpc>
            </a:pPr>
            <a:r>
              <a:rPr lang="en-US" altLang="en-US" dirty="0"/>
              <a:t>Eat simple boiled foods such as porridge, potato, beans</a:t>
            </a:r>
          </a:p>
          <a:p>
            <a:pPr lvl="1">
              <a:lnSpc>
                <a:spcPct val="80000"/>
              </a:lnSpc>
            </a:pPr>
            <a:r>
              <a:rPr lang="en-US" altLang="en-US" dirty="0"/>
              <a:t>Drink herbal teas and lemon juice in hot water</a:t>
            </a:r>
          </a:p>
          <a:p>
            <a:pPr lvl="1">
              <a:lnSpc>
                <a:spcPct val="80000"/>
              </a:lnSpc>
            </a:pPr>
            <a:r>
              <a:rPr lang="en-US" altLang="en-US" dirty="0"/>
              <a:t>If available, drink ginger root: crush ginger in cold water, boil in water for 1 minutes, place in covered container, strain ginger and drink liquid</a:t>
            </a:r>
          </a:p>
          <a:p>
            <a:endParaRPr lang="en-US" dirty="0"/>
          </a:p>
        </p:txBody>
      </p:sp>
    </p:spTree>
    <p:extLst>
      <p:ext uri="{BB962C8B-B14F-4D97-AF65-F5344CB8AC3E}">
        <p14:creationId xmlns:p14="http://schemas.microsoft.com/office/powerpoint/2010/main" val="30859701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altLang="en-US" b="1" dirty="0"/>
              <a:t>Fever and loss of appetite: patient counseling</a:t>
            </a:r>
          </a:p>
          <a:p>
            <a:pPr lvl="1"/>
            <a:r>
              <a:rPr lang="en-US" altLang="en-US" dirty="0"/>
              <a:t>Drink high-energy, high-protein liquids and fruit juices such as soups, maize, potatoes, carrots, and nectars</a:t>
            </a:r>
          </a:p>
          <a:p>
            <a:pPr lvl="1"/>
            <a:r>
              <a:rPr lang="en-US" altLang="en-US" dirty="0"/>
              <a:t>Eat small portions of soft, preferred foods with a pleasing aroma and texture throughout the day</a:t>
            </a:r>
          </a:p>
          <a:p>
            <a:pPr lvl="1"/>
            <a:r>
              <a:rPr lang="en-US" altLang="en-US" dirty="0"/>
              <a:t>Frequent small feeds or fruits in between meals.</a:t>
            </a:r>
          </a:p>
          <a:p>
            <a:pPr lvl="1"/>
            <a:r>
              <a:rPr lang="en-US" altLang="en-US" dirty="0"/>
              <a:t>Drink liquids often e.g.; fruit juices, milk, soup, tea, cocoa </a:t>
            </a:r>
            <a:r>
              <a:rPr lang="en-US" altLang="en-US" dirty="0" err="1"/>
              <a:t>etc</a:t>
            </a:r>
            <a:endParaRPr lang="en-US" altLang="en-US" dirty="0"/>
          </a:p>
          <a:p>
            <a:endParaRPr lang="en-US" dirty="0"/>
          </a:p>
        </p:txBody>
      </p:sp>
    </p:spTree>
    <p:extLst>
      <p:ext uri="{BB962C8B-B14F-4D97-AF65-F5344CB8AC3E}">
        <p14:creationId xmlns:p14="http://schemas.microsoft.com/office/powerpoint/2010/main" val="18415243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0515600" cy="4351338"/>
          </a:xfrm>
        </p:spPr>
        <p:txBody>
          <a:bodyPr>
            <a:normAutofit fontScale="85000" lnSpcReduction="20000"/>
          </a:bodyPr>
          <a:lstStyle/>
          <a:p>
            <a:r>
              <a:rPr lang="en-US" dirty="0" smtClean="0"/>
              <a:t>The client is required to take periodic nutritional status assessment i.e. weight check every 2</a:t>
            </a:r>
            <a:r>
              <a:rPr lang="en-US" baseline="30000" dirty="0" smtClean="0"/>
              <a:t>nd</a:t>
            </a:r>
            <a:r>
              <a:rPr lang="en-US" dirty="0" smtClean="0"/>
              <a:t> month for symptomatic patients and every 4</a:t>
            </a:r>
            <a:r>
              <a:rPr lang="en-US" baseline="30000" dirty="0" smtClean="0"/>
              <a:t>th</a:t>
            </a:r>
            <a:r>
              <a:rPr lang="en-US" dirty="0" smtClean="0"/>
              <a:t> month for the asymptomatic.</a:t>
            </a:r>
          </a:p>
          <a:p>
            <a:r>
              <a:rPr lang="en-US" dirty="0" smtClean="0"/>
              <a:t>Educate and counsel PLWHAS of increased energy needs for their disease stage and the need to consume a balanced diet.</a:t>
            </a:r>
          </a:p>
          <a:p>
            <a:r>
              <a:rPr lang="en-US" dirty="0" smtClean="0"/>
              <a:t>Educate and support clients to maintain high levels of sanitation, food hygiene and water safety at all times. Deworming is done bi annually in this regard.</a:t>
            </a:r>
          </a:p>
          <a:p>
            <a:r>
              <a:rPr lang="en-US" dirty="0" smtClean="0"/>
              <a:t>They must practice positive living behaviors i.e. safe sex, no alcohol and non prescription drug use, no smoking.</a:t>
            </a:r>
          </a:p>
          <a:p>
            <a:r>
              <a:rPr lang="en-US" dirty="0" smtClean="0"/>
              <a:t>Seeking prompt treatment for all opportunistic infections especially those interfering with food intake.</a:t>
            </a:r>
          </a:p>
          <a:p>
            <a:r>
              <a:rPr lang="en-US" dirty="0" smtClean="0"/>
              <a:t>Carrying out physical activity and exercises to strengthen and build muscles, increase appetite and improve health.</a:t>
            </a:r>
            <a:endParaRPr lang="en-US" dirty="0"/>
          </a:p>
        </p:txBody>
      </p:sp>
    </p:spTree>
    <p:extLst>
      <p:ext uri="{BB962C8B-B14F-4D97-AF65-F5344CB8AC3E}">
        <p14:creationId xmlns:p14="http://schemas.microsoft.com/office/powerpoint/2010/main" val="25527934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normAutofit/>
          </a:bodyPr>
          <a:lstStyle/>
          <a:p>
            <a:r>
              <a:rPr lang="en-US" sz="3200" b="1" u="sng" dirty="0" smtClean="0"/>
              <a:t>NUTRITIONAL MANAGEMENT OF ACUTE HIV/AIDS MALNUTRITION</a:t>
            </a:r>
            <a:endParaRPr lang="en-US" sz="3200" b="1" u="sng" dirty="0"/>
          </a:p>
        </p:txBody>
      </p:sp>
      <p:sp>
        <p:nvSpPr>
          <p:cNvPr id="3" name="Content Placeholder 2"/>
          <p:cNvSpPr>
            <a:spLocks noGrp="1"/>
          </p:cNvSpPr>
          <p:nvPr>
            <p:ph idx="1"/>
          </p:nvPr>
        </p:nvSpPr>
        <p:spPr>
          <a:xfrm>
            <a:off x="14110" y="1390121"/>
            <a:ext cx="12177889" cy="4389790"/>
          </a:xfrm>
        </p:spPr>
        <p:txBody>
          <a:bodyPr>
            <a:normAutofit fontScale="92500" lnSpcReduction="20000"/>
          </a:bodyPr>
          <a:lstStyle/>
          <a:p>
            <a:r>
              <a:rPr lang="en-US" dirty="0" smtClean="0"/>
              <a:t>Patients with acute HIV/AIDS malnutrition are categorized by their inability to eat, appetite changes and degree of gut impairment/inability to absorb nutrients.</a:t>
            </a:r>
          </a:p>
          <a:p>
            <a:r>
              <a:rPr lang="en-US" dirty="0" smtClean="0"/>
              <a:t>Management options available include:</a:t>
            </a:r>
          </a:p>
          <a:p>
            <a:pPr marL="514350" indent="-514350">
              <a:buAutoNum type="arabicPeriod"/>
            </a:pPr>
            <a:r>
              <a:rPr lang="en-US" dirty="0" smtClean="0"/>
              <a:t>Sip Feeding – For the severely malnourished and weak individuals WITH appetite and are able to feed. High energy formulations e.g. Therapeutic milk (F75, F100TM, BP100TM, NUTREN TM, PLUMPYNUT TM) are used.</a:t>
            </a:r>
          </a:p>
          <a:p>
            <a:pPr marL="514350" indent="-514350">
              <a:buAutoNum type="arabicPeriod"/>
            </a:pPr>
            <a:r>
              <a:rPr lang="en-US" dirty="0" smtClean="0"/>
              <a:t>Enteral Feeding – Recommended for those who cannot take food or liquids orally. NGT/ GSTRONOMY/ JEJUNOSTOMY feeding is done. Enteral feeds may be commercial preparations indicated under sip feeds or blended mixtures prepared from regular foods.</a:t>
            </a:r>
          </a:p>
          <a:p>
            <a:pPr marL="514350" indent="-514350">
              <a:buAutoNum type="arabicPeriod"/>
            </a:pPr>
            <a:r>
              <a:rPr lang="en-US" dirty="0" smtClean="0"/>
              <a:t>Parenteral Feeding – Recommended when the GIT is non functional e.g. severe PEM, preparation for surgery/ profound anorexia/ severe diarrhea/ intractable vomiting.</a:t>
            </a:r>
          </a:p>
          <a:p>
            <a:pPr marL="0" indent="0">
              <a:buNone/>
            </a:pPr>
            <a:endParaRPr lang="en-US" dirty="0"/>
          </a:p>
        </p:txBody>
      </p:sp>
    </p:spTree>
    <p:extLst>
      <p:ext uri="{BB962C8B-B14F-4D97-AF65-F5344CB8AC3E}">
        <p14:creationId xmlns:p14="http://schemas.microsoft.com/office/powerpoint/2010/main" val="5769619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111" y="0"/>
            <a:ext cx="10515600" cy="1325563"/>
          </a:xfrm>
        </p:spPr>
        <p:txBody>
          <a:bodyPr>
            <a:normAutofit/>
          </a:bodyPr>
          <a:lstStyle/>
          <a:p>
            <a:r>
              <a:rPr lang="en-US" sz="3200" b="1" u="sng" dirty="0" smtClean="0"/>
              <a:t>NUTRITION</a:t>
            </a:r>
            <a:endParaRPr lang="en-US" sz="3200" b="1" u="sng" dirty="0"/>
          </a:p>
        </p:txBody>
      </p:sp>
      <p:sp>
        <p:nvSpPr>
          <p:cNvPr id="3" name="Content Placeholder 2"/>
          <p:cNvSpPr>
            <a:spLocks noGrp="1"/>
          </p:cNvSpPr>
          <p:nvPr>
            <p:ph idx="1"/>
          </p:nvPr>
        </p:nvSpPr>
        <p:spPr>
          <a:xfrm>
            <a:off x="14111" y="1464380"/>
            <a:ext cx="10515600" cy="4351338"/>
          </a:xfrm>
        </p:spPr>
        <p:txBody>
          <a:bodyPr/>
          <a:lstStyle/>
          <a:p>
            <a:r>
              <a:rPr lang="en-US" dirty="0" smtClean="0"/>
              <a:t>Nutrition is the intake of food in relation to the body’s dietary needs.</a:t>
            </a:r>
          </a:p>
          <a:p>
            <a:r>
              <a:rPr lang="en-US" dirty="0" smtClean="0"/>
              <a:t>It constitutes a metabolic process i.e. ingestion, absorption, assimilation, biosynthesis, catabolism and excretion.</a:t>
            </a:r>
          </a:p>
          <a:p>
            <a:r>
              <a:rPr lang="en-US" dirty="0" smtClean="0"/>
              <a:t>Good  nutrition refers to adequate, well balanced diet combined with regular physical activity.</a:t>
            </a:r>
          </a:p>
          <a:p>
            <a:r>
              <a:rPr lang="en-US" dirty="0" smtClean="0"/>
              <a:t>Poor nutrition can thus lead to reduced immunity, increased susceptibility to disease, impaired physical and mental development and reduced productivity.</a:t>
            </a:r>
            <a:endParaRPr lang="en-US" dirty="0"/>
          </a:p>
        </p:txBody>
      </p:sp>
    </p:spTree>
    <p:extLst>
      <p:ext uri="{BB962C8B-B14F-4D97-AF65-F5344CB8AC3E}">
        <p14:creationId xmlns:p14="http://schemas.microsoft.com/office/powerpoint/2010/main" val="14192470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515600" cy="1325563"/>
          </a:xfrm>
        </p:spPr>
        <p:txBody>
          <a:bodyPr>
            <a:normAutofit/>
          </a:bodyPr>
          <a:lstStyle/>
          <a:p>
            <a:r>
              <a:rPr lang="en-US" sz="3600" b="1" u="sng" dirty="0" smtClean="0"/>
              <a:t>DRUGS AND FOOD/NUTRIENT INTERACTIONS</a:t>
            </a:r>
            <a:endParaRPr lang="en-US" sz="3600" b="1" u="sng" dirty="0"/>
          </a:p>
        </p:txBody>
      </p:sp>
      <p:sp>
        <p:nvSpPr>
          <p:cNvPr id="3" name="Content Placeholder 2"/>
          <p:cNvSpPr>
            <a:spLocks noGrp="1"/>
          </p:cNvSpPr>
          <p:nvPr>
            <p:ph idx="1"/>
          </p:nvPr>
        </p:nvSpPr>
        <p:spPr>
          <a:xfrm>
            <a:off x="0" y="1325563"/>
            <a:ext cx="10515600" cy="4351338"/>
          </a:xfrm>
        </p:spPr>
        <p:txBody>
          <a:bodyPr>
            <a:normAutofit fontScale="92500" lnSpcReduction="20000"/>
          </a:bodyPr>
          <a:lstStyle/>
          <a:p>
            <a:r>
              <a:rPr lang="en-US" dirty="0" smtClean="0"/>
              <a:t>A range of drugs are used to manage the symptoms of HIV infection, opportunistic infections and other common infections.</a:t>
            </a:r>
            <a:r>
              <a:rPr lang="en-US" dirty="0"/>
              <a:t> </a:t>
            </a:r>
            <a:r>
              <a:rPr lang="en-US" dirty="0" smtClean="0"/>
              <a:t>Thus food and drug interactions may be positive or negative.</a:t>
            </a:r>
          </a:p>
          <a:p>
            <a:r>
              <a:rPr lang="en-US" dirty="0" smtClean="0"/>
              <a:t>Drugs may alter nutrient absorption, metabolism, distribution and excretion thus affecting  nutritional status of the patient.</a:t>
            </a:r>
          </a:p>
          <a:p>
            <a:r>
              <a:rPr lang="en-US" dirty="0" smtClean="0"/>
              <a:t>Food may affect efficacy of medication due to altered absorption, metabolism, distribution and excretion.</a:t>
            </a:r>
          </a:p>
          <a:p>
            <a:r>
              <a:rPr lang="en-US" dirty="0" smtClean="0"/>
              <a:t>Some drugs may lower food intake and absorption. For instance some drugs have diet restrictions (tetracycline and milk/milk products) and side effects of many drugs affect the GIT (anorexia, change in taste, diarrhea), CNS (fatigue, depression, insomnia)</a:t>
            </a:r>
          </a:p>
          <a:p>
            <a:r>
              <a:rPr lang="en-US" dirty="0" smtClean="0"/>
              <a:t>The interaction of drugs along with nutritional status of the patient affects drug efficacy, tolerability and adherence.</a:t>
            </a:r>
          </a:p>
        </p:txBody>
      </p:sp>
    </p:spTree>
    <p:extLst>
      <p:ext uri="{BB962C8B-B14F-4D97-AF65-F5344CB8AC3E}">
        <p14:creationId xmlns:p14="http://schemas.microsoft.com/office/powerpoint/2010/main" val="4793405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689" y="0"/>
            <a:ext cx="10515600" cy="1325563"/>
          </a:xfrm>
        </p:spPr>
        <p:txBody>
          <a:bodyPr>
            <a:normAutofit/>
          </a:bodyPr>
          <a:lstStyle/>
          <a:p>
            <a:r>
              <a:rPr lang="en-US" sz="3600" b="1" u="sng" dirty="0" smtClean="0"/>
              <a:t>N/B:</a:t>
            </a:r>
            <a:endParaRPr lang="en-US" sz="3600" b="1" u="sng" dirty="0"/>
          </a:p>
        </p:txBody>
      </p:sp>
      <p:sp>
        <p:nvSpPr>
          <p:cNvPr id="3" name="Content Placeholder 2"/>
          <p:cNvSpPr>
            <a:spLocks noGrp="1"/>
          </p:cNvSpPr>
          <p:nvPr>
            <p:ph idx="1"/>
          </p:nvPr>
        </p:nvSpPr>
        <p:spPr>
          <a:xfrm>
            <a:off x="36689" y="1325563"/>
            <a:ext cx="10515600" cy="4351338"/>
          </a:xfrm>
        </p:spPr>
        <p:txBody>
          <a:bodyPr/>
          <a:lstStyle/>
          <a:p>
            <a:pPr marL="0" indent="0">
              <a:buNone/>
            </a:pPr>
            <a:r>
              <a:rPr lang="en-US" dirty="0" smtClean="0"/>
              <a:t>All PLWHA qualify for ARVs, but those with a BMI of less than 16kg/m² should be nutritionally stabilized (with therapeutic foods or nutritional rehabilitation)</a:t>
            </a:r>
          </a:p>
          <a:p>
            <a:pPr marL="0" indent="0">
              <a:buNone/>
            </a:pPr>
            <a:r>
              <a:rPr lang="en-US" dirty="0" smtClean="0"/>
              <a:t>Staff who provide ART must know the food and nutrition implications of different ARVs and advise patients appropriately. For instance the interaction of certain dietary constituents e.g. high fat meal increases bioavailability of tenofovir.</a:t>
            </a:r>
          </a:p>
        </p:txBody>
      </p:sp>
    </p:spTree>
    <p:extLst>
      <p:ext uri="{BB962C8B-B14F-4D97-AF65-F5344CB8AC3E}">
        <p14:creationId xmlns:p14="http://schemas.microsoft.com/office/powerpoint/2010/main" val="21793350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400" y="1325563"/>
            <a:ext cx="10515600" cy="4351338"/>
          </a:xfrm>
        </p:spPr>
        <p:txBody>
          <a:bodyPr/>
          <a:lstStyle/>
          <a:p>
            <a:r>
              <a:rPr lang="en-US" dirty="0" smtClean="0"/>
              <a:t>High blood cholesterol: interventions: reduce dietary fat intake and increase daily vegetable and fruit intake plus regular exercise.</a:t>
            </a:r>
          </a:p>
          <a:p>
            <a:r>
              <a:rPr lang="en-US" dirty="0" smtClean="0"/>
              <a:t>High triglycerides: intervention: limit saturated and trans fats intake, moderate carbohydrates intake, increase intake of grain cereals and exercise regularly.</a:t>
            </a:r>
          </a:p>
          <a:p>
            <a:r>
              <a:rPr lang="en-US" dirty="0" smtClean="0"/>
              <a:t>Peripheral neuropathy: intervention: supplementation with vitamins B</a:t>
            </a:r>
          </a:p>
          <a:p>
            <a:r>
              <a:rPr lang="en-US" dirty="0" smtClean="0"/>
              <a:t>Liver damage.</a:t>
            </a:r>
          </a:p>
          <a:p>
            <a:r>
              <a:rPr lang="en-US" dirty="0" smtClean="0"/>
              <a:t>Kidney stones.</a:t>
            </a:r>
            <a:endParaRPr lang="en-US" dirty="0"/>
          </a:p>
        </p:txBody>
      </p:sp>
      <p:sp>
        <p:nvSpPr>
          <p:cNvPr id="4" name="Title 1"/>
          <p:cNvSpPr>
            <a:spLocks noGrp="1"/>
          </p:cNvSpPr>
          <p:nvPr>
            <p:ph type="title"/>
          </p:nvPr>
        </p:nvSpPr>
        <p:spPr>
          <a:xfrm>
            <a:off x="0" y="0"/>
            <a:ext cx="10515600" cy="1325563"/>
          </a:xfrm>
        </p:spPr>
        <p:txBody>
          <a:bodyPr>
            <a:normAutofit/>
          </a:bodyPr>
          <a:lstStyle/>
          <a:p>
            <a:r>
              <a:rPr lang="en-US" sz="3200" b="1" u="sng" dirty="0" smtClean="0"/>
              <a:t>NUTRITION RELATED SIDE EFFECTS OF ARVs</a:t>
            </a:r>
            <a:endParaRPr lang="en-US" sz="3200" b="1" u="sng" dirty="0"/>
          </a:p>
        </p:txBody>
      </p:sp>
    </p:spTree>
    <p:extLst>
      <p:ext uri="{BB962C8B-B14F-4D97-AF65-F5344CB8AC3E}">
        <p14:creationId xmlns:p14="http://schemas.microsoft.com/office/powerpoint/2010/main" val="24962608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400" y="132292"/>
            <a:ext cx="10515600" cy="4351338"/>
          </a:xfrm>
        </p:spPr>
        <p:txBody>
          <a:bodyPr/>
          <a:lstStyle/>
          <a:p>
            <a:r>
              <a:rPr lang="en-US" dirty="0" smtClean="0"/>
              <a:t>Macronutrients – these are needed in relatively large amounts i.e. many grams/day. They include carbohydrates, fats and proteins.</a:t>
            </a:r>
          </a:p>
          <a:p>
            <a:r>
              <a:rPr lang="en-US" dirty="0" smtClean="0"/>
              <a:t>Micronutrients – These are needed in small quantities i.e. &lt;1g/day. They include vitamins and minerals.</a:t>
            </a:r>
          </a:p>
          <a:p>
            <a:r>
              <a:rPr lang="en-US" dirty="0" smtClean="0"/>
              <a:t>Nutritional status – The body’s response to nutrients and the subsequent outcome.</a:t>
            </a:r>
          </a:p>
          <a:p>
            <a:r>
              <a:rPr lang="en-US" dirty="0" smtClean="0"/>
              <a:t>Diet – Amount and type of food and drink a person eats.</a:t>
            </a:r>
          </a:p>
          <a:p>
            <a:endParaRPr lang="en-US" dirty="0" smtClean="0"/>
          </a:p>
        </p:txBody>
      </p:sp>
    </p:spTree>
    <p:extLst>
      <p:ext uri="{BB962C8B-B14F-4D97-AF65-F5344CB8AC3E}">
        <p14:creationId xmlns:p14="http://schemas.microsoft.com/office/powerpoint/2010/main" val="25817720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400" y="0"/>
            <a:ext cx="10515600" cy="1325563"/>
          </a:xfrm>
        </p:spPr>
        <p:txBody>
          <a:bodyPr>
            <a:normAutofit/>
          </a:bodyPr>
          <a:lstStyle/>
          <a:p>
            <a:r>
              <a:rPr lang="en-US" sz="3200" b="1" u="sng" dirty="0" smtClean="0"/>
              <a:t>EFFECTS OF HIV/AIDS ON NUTRITION</a:t>
            </a:r>
            <a:endParaRPr lang="en-US" sz="3200" b="1" u="sng" dirty="0"/>
          </a:p>
        </p:txBody>
      </p:sp>
      <p:sp>
        <p:nvSpPr>
          <p:cNvPr id="3" name="Content Placeholder 2"/>
          <p:cNvSpPr>
            <a:spLocks noGrp="1"/>
          </p:cNvSpPr>
          <p:nvPr>
            <p:ph idx="1"/>
          </p:nvPr>
        </p:nvSpPr>
        <p:spPr>
          <a:xfrm>
            <a:off x="0" y="1325563"/>
            <a:ext cx="10515600" cy="4351338"/>
          </a:xfrm>
        </p:spPr>
        <p:txBody>
          <a:bodyPr/>
          <a:lstStyle/>
          <a:p>
            <a:r>
              <a:rPr lang="en-US" dirty="0" smtClean="0"/>
              <a:t>HIV infection increases nutrient requirements and at the same time impairs nutrient intake and absorption.</a:t>
            </a:r>
          </a:p>
          <a:p>
            <a:r>
              <a:rPr lang="en-US" dirty="0" smtClean="0"/>
              <a:t>HIV/AIDS increases risk of malnutrition through altered food intake and or its nutrient absorption and utilization.</a:t>
            </a:r>
          </a:p>
          <a:p>
            <a:r>
              <a:rPr lang="en-US" dirty="0" smtClean="0"/>
              <a:t>Poor nutrition increases risk of opportunistic infections and accelerates progression of HIV/AIDs .</a:t>
            </a:r>
          </a:p>
          <a:p>
            <a:r>
              <a:rPr lang="en-US" dirty="0" smtClean="0"/>
              <a:t>Malnutrition and HIV/AIDS are synergetic and together create a vicious cycle that additively weakens the immune system.</a:t>
            </a:r>
            <a:endParaRPr lang="en-US" dirty="0"/>
          </a:p>
        </p:txBody>
      </p:sp>
    </p:spTree>
    <p:extLst>
      <p:ext uri="{BB962C8B-B14F-4D97-AF65-F5344CB8AC3E}">
        <p14:creationId xmlns:p14="http://schemas.microsoft.com/office/powerpoint/2010/main" val="16129541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5711" y="166158"/>
            <a:ext cx="10515600" cy="4351338"/>
          </a:xfrm>
        </p:spPr>
        <p:txBody>
          <a:bodyPr/>
          <a:lstStyle/>
          <a:p>
            <a:r>
              <a:rPr lang="en-US" b="1" u="sng" dirty="0" smtClean="0"/>
              <a:t>N/B</a:t>
            </a:r>
            <a:r>
              <a:rPr lang="en-US" dirty="0" smtClean="0"/>
              <a:t> – The emergence of opportunistic infections further increases energy and nutrient needs. Moreover, psychological stress affects nutrient intake and can contribute to the risk of malnutrition. In a real sense, the relationship between nutrition and HIV/AIDS is a vicious cycle.</a:t>
            </a:r>
            <a:endParaRPr lang="en-US" b="1" u="sng" dirty="0"/>
          </a:p>
        </p:txBody>
      </p:sp>
    </p:spTree>
    <p:extLst>
      <p:ext uri="{BB962C8B-B14F-4D97-AF65-F5344CB8AC3E}">
        <p14:creationId xmlns:p14="http://schemas.microsoft.com/office/powerpoint/2010/main" val="566826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91734" y="745068"/>
            <a:ext cx="8037688" cy="5012266"/>
          </a:xfrm>
        </p:spPr>
      </p:pic>
    </p:spTree>
    <p:extLst>
      <p:ext uri="{BB962C8B-B14F-4D97-AF65-F5344CB8AC3E}">
        <p14:creationId xmlns:p14="http://schemas.microsoft.com/office/powerpoint/2010/main" val="31800851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111" y="82903"/>
            <a:ext cx="10515600" cy="1325563"/>
          </a:xfrm>
        </p:spPr>
        <p:txBody>
          <a:bodyPr>
            <a:normAutofit/>
          </a:bodyPr>
          <a:lstStyle/>
          <a:p>
            <a:r>
              <a:rPr lang="en-US" sz="3600" b="1" u="sng" dirty="0" smtClean="0"/>
              <a:t>NUTRITIONAL NEEDS FOR PLWHAS</a:t>
            </a:r>
            <a:endParaRPr lang="en-US" sz="3600" b="1" u="sng" dirty="0"/>
          </a:p>
        </p:txBody>
      </p:sp>
      <p:sp>
        <p:nvSpPr>
          <p:cNvPr id="3" name="Content Placeholder 2"/>
          <p:cNvSpPr>
            <a:spLocks noGrp="1"/>
          </p:cNvSpPr>
          <p:nvPr>
            <p:ph idx="1"/>
          </p:nvPr>
        </p:nvSpPr>
        <p:spPr>
          <a:xfrm>
            <a:off x="0" y="1012825"/>
            <a:ext cx="10515600" cy="4351338"/>
          </a:xfrm>
        </p:spPr>
        <p:txBody>
          <a:bodyPr/>
          <a:lstStyle/>
          <a:p>
            <a:r>
              <a:rPr lang="en-US" dirty="0" smtClean="0"/>
              <a:t>Nutritional needs for PLWHAS are influenced by several factors i.e. age, physiological changes, level of physical activity, clinical state of health, metabolic rate and viral load count.</a:t>
            </a:r>
          </a:p>
          <a:p>
            <a:r>
              <a:rPr lang="en-US" dirty="0" smtClean="0"/>
              <a:t>To maintain good nutrition, an adequate intake of energy giving foods, proteins, vitamins and minerals, fibre and water are vital.</a:t>
            </a:r>
            <a:endParaRPr lang="en-US" dirty="0"/>
          </a:p>
        </p:txBody>
      </p:sp>
    </p:spTree>
    <p:extLst>
      <p:ext uri="{BB962C8B-B14F-4D97-AF65-F5344CB8AC3E}">
        <p14:creationId xmlns:p14="http://schemas.microsoft.com/office/powerpoint/2010/main" val="5388586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111" y="0"/>
            <a:ext cx="10515600" cy="1325563"/>
          </a:xfrm>
        </p:spPr>
        <p:txBody>
          <a:bodyPr>
            <a:normAutofit/>
          </a:bodyPr>
          <a:lstStyle/>
          <a:p>
            <a:r>
              <a:rPr lang="en-US" sz="2800" b="1" u="sng" dirty="0" smtClean="0"/>
              <a:t>ENERGY GIVING FOODS</a:t>
            </a:r>
            <a:br>
              <a:rPr lang="en-US" sz="2800" b="1" u="sng" dirty="0" smtClean="0"/>
            </a:br>
            <a:r>
              <a:rPr lang="en-US" sz="2800" b="1" u="sng" dirty="0"/>
              <a:t/>
            </a:r>
            <a:br>
              <a:rPr lang="en-US" sz="2800" b="1" u="sng" dirty="0"/>
            </a:br>
            <a:endParaRPr lang="en-US" sz="2800" b="1" u="sng" dirty="0"/>
          </a:p>
        </p:txBody>
      </p:sp>
      <p:sp>
        <p:nvSpPr>
          <p:cNvPr id="3" name="Content Placeholder 2"/>
          <p:cNvSpPr>
            <a:spLocks noGrp="1"/>
          </p:cNvSpPr>
          <p:nvPr>
            <p:ph idx="1"/>
          </p:nvPr>
        </p:nvSpPr>
        <p:spPr>
          <a:xfrm>
            <a:off x="0" y="832203"/>
            <a:ext cx="10515600" cy="4351338"/>
          </a:xfrm>
        </p:spPr>
        <p:txBody>
          <a:bodyPr>
            <a:normAutofit fontScale="92500" lnSpcReduction="10000"/>
          </a:bodyPr>
          <a:lstStyle/>
          <a:p>
            <a:r>
              <a:rPr lang="en-US" dirty="0" smtClean="0"/>
              <a:t>These include carbohydrates, sugars, fats and oils.</a:t>
            </a:r>
          </a:p>
          <a:p>
            <a:r>
              <a:rPr lang="en-US" dirty="0" smtClean="0"/>
              <a:t>Main staples of carbohydrates in Kenya are: maize, rice, potatoes, sorghum, cassava, wheat, sweet potatoes, millet and green bananas.</a:t>
            </a:r>
          </a:p>
          <a:p>
            <a:r>
              <a:rPr lang="en-US" dirty="0" smtClean="0"/>
              <a:t>Sugars mainly constitute cane table sugar, honey, jam, cakes etc.</a:t>
            </a:r>
          </a:p>
          <a:p>
            <a:r>
              <a:rPr lang="en-US" dirty="0" smtClean="0"/>
              <a:t>Fats and oils – They provide more than twice the energy of an equivalent amount of carbohydrates. They add flavor and taste to food, maintain function and integrity of cell membrane structure and enhance absorption of fat soluble vitamins (A,D,E and K). Good fats lower cholesterol and reduce risk of heart diseases. They include polyunsaturated oils (vegetable oils),omega 3 oils (fish and soy beans) and monounsaturated fats (peanuts, coconuts, olives and avocados). Avoid excess saturated and trans fats (margarine)</a:t>
            </a:r>
          </a:p>
        </p:txBody>
      </p:sp>
    </p:spTree>
    <p:extLst>
      <p:ext uri="{BB962C8B-B14F-4D97-AF65-F5344CB8AC3E}">
        <p14:creationId xmlns:p14="http://schemas.microsoft.com/office/powerpoint/2010/main" val="32281178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556" y="0"/>
            <a:ext cx="10515600" cy="1325563"/>
          </a:xfrm>
        </p:spPr>
        <p:txBody>
          <a:bodyPr>
            <a:normAutofit/>
          </a:bodyPr>
          <a:lstStyle/>
          <a:p>
            <a:r>
              <a:rPr lang="en-US" sz="2800" b="1" u="sng" dirty="0" smtClean="0"/>
              <a:t>PROTEINS</a:t>
            </a:r>
            <a:endParaRPr lang="en-US" sz="2800" b="1" u="sng" dirty="0"/>
          </a:p>
        </p:txBody>
      </p:sp>
      <p:sp>
        <p:nvSpPr>
          <p:cNvPr id="3" name="Content Placeholder 2"/>
          <p:cNvSpPr>
            <a:spLocks noGrp="1"/>
          </p:cNvSpPr>
          <p:nvPr>
            <p:ph idx="1"/>
          </p:nvPr>
        </p:nvSpPr>
        <p:spPr>
          <a:xfrm>
            <a:off x="70556" y="1325563"/>
            <a:ext cx="10515600" cy="4351338"/>
          </a:xfrm>
        </p:spPr>
        <p:txBody>
          <a:bodyPr/>
          <a:lstStyle/>
          <a:p>
            <a:r>
              <a:rPr lang="en-US" dirty="0" smtClean="0"/>
              <a:t>These are body building foods.</a:t>
            </a:r>
          </a:p>
          <a:p>
            <a:r>
              <a:rPr lang="en-US" dirty="0" smtClean="0"/>
              <a:t>There requirements increase with age from early childhood to adolescence.</a:t>
            </a:r>
          </a:p>
          <a:p>
            <a:r>
              <a:rPr lang="en-US" dirty="0" smtClean="0"/>
              <a:t>Optimum intake is 1g/kg body weight.</a:t>
            </a:r>
          </a:p>
          <a:p>
            <a:r>
              <a:rPr lang="en-US" dirty="0" smtClean="0"/>
              <a:t>Adults = 1.2 – 1.5g/kg body weight.</a:t>
            </a:r>
          </a:p>
          <a:p>
            <a:r>
              <a:rPr lang="en-US" dirty="0" smtClean="0"/>
              <a:t>Children = 2.5 – 3g/kg body weight.</a:t>
            </a:r>
          </a:p>
          <a:p>
            <a:r>
              <a:rPr lang="en-US" dirty="0" smtClean="0"/>
              <a:t>Main sources</a:t>
            </a:r>
            <a:r>
              <a:rPr lang="en-US" dirty="0"/>
              <a:t> </a:t>
            </a:r>
            <a:r>
              <a:rPr lang="en-US" dirty="0" smtClean="0"/>
              <a:t>are Animals (milk and milk products, beef, poultry, fish) and plants (beans, peas, green grams, lentils, ground nuts)</a:t>
            </a:r>
            <a:endParaRPr lang="en-US" dirty="0"/>
          </a:p>
        </p:txBody>
      </p:sp>
    </p:spTree>
    <p:extLst>
      <p:ext uri="{BB962C8B-B14F-4D97-AF65-F5344CB8AC3E}">
        <p14:creationId xmlns:p14="http://schemas.microsoft.com/office/powerpoint/2010/main" val="5538876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135</TotalTime>
  <Words>1455</Words>
  <Application>Microsoft Office PowerPoint</Application>
  <PresentationFormat>Widescreen</PresentationFormat>
  <Paragraphs>105</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Calibri Light</vt:lpstr>
      <vt:lpstr>Verdana</vt:lpstr>
      <vt:lpstr>Office Theme</vt:lpstr>
      <vt:lpstr>NUTRITION IN THE CONTEXT OF HIV AND AIDS</vt:lpstr>
      <vt:lpstr>NUTRITION</vt:lpstr>
      <vt:lpstr>PowerPoint Presentation</vt:lpstr>
      <vt:lpstr>EFFECTS OF HIV/AIDS ON NUTRITION</vt:lpstr>
      <vt:lpstr>PowerPoint Presentation</vt:lpstr>
      <vt:lpstr>PowerPoint Presentation</vt:lpstr>
      <vt:lpstr>NUTRITIONAL NEEDS FOR PLWHAS</vt:lpstr>
      <vt:lpstr>ENERGY GIVING FOODS  </vt:lpstr>
      <vt:lpstr>PROTEINS</vt:lpstr>
      <vt:lpstr>VITAMINS AND MINERALS</vt:lpstr>
      <vt:lpstr>NUTRITIONAL CARE AND SUPPORT FOR PLWHAS</vt:lpstr>
      <vt:lpstr>NUTRITION INDICATORS</vt:lpstr>
      <vt:lpstr>BODY MASS INDEX</vt:lpstr>
      <vt:lpstr>BMI FOR ADULTS AND ACTIONS TO TAKE</vt:lpstr>
      <vt:lpstr>MAXIMIZING INTAKE DURING ACUTE INFECTIONS</vt:lpstr>
      <vt:lpstr>PowerPoint Presentation</vt:lpstr>
      <vt:lpstr>PowerPoint Presentation</vt:lpstr>
      <vt:lpstr>PowerPoint Presentation</vt:lpstr>
      <vt:lpstr>NUTRITIONAL MANAGEMENT OF ACUTE HIV/AIDS MALNUTRITION</vt:lpstr>
      <vt:lpstr>DRUGS AND FOOD/NUTRIENT INTERACTIONS</vt:lpstr>
      <vt:lpstr>N/B:</vt:lpstr>
      <vt:lpstr>NUTRITION RELATED SIDE EFFECTS OF ARVs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HIV AND AIDS</dc:title>
  <dc:creator>MOHAA87</dc:creator>
  <cp:lastModifiedBy>MOHAA87</cp:lastModifiedBy>
  <cp:revision>17</cp:revision>
  <dcterms:created xsi:type="dcterms:W3CDTF">2019-03-26T07:22:56Z</dcterms:created>
  <dcterms:modified xsi:type="dcterms:W3CDTF">2019-04-08T11:02:51Z</dcterms:modified>
</cp:coreProperties>
</file>