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0" r:id="rId7"/>
    <p:sldId id="268" r:id="rId8"/>
    <p:sldId id="269" r:id="rId9"/>
    <p:sldId id="261" r:id="rId10"/>
    <p:sldId id="262" r:id="rId11"/>
    <p:sldId id="267" r:id="rId12"/>
    <p:sldId id="26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291" autoAdjust="0"/>
  </p:normalViewPr>
  <p:slideViewPr>
    <p:cSldViewPr>
      <p:cViewPr>
        <p:scale>
          <a:sx n="69" d="100"/>
          <a:sy n="69" d="100"/>
        </p:scale>
        <p:origin x="184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27F9C-A091-4A86-B98B-EE4E732E1F19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3175F-D935-42E4-9CBB-FE48F1A5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4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A3175F-D935-42E4-9CBB-FE48F1A51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9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D5AE-3BA1-471B-B06A-A8246DBA5501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B306-2EF4-45AF-9A2B-7D98B2E91F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D5AE-3BA1-471B-B06A-A8246DBA5501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B306-2EF4-45AF-9A2B-7D98B2E91F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D5AE-3BA1-471B-B06A-A8246DBA5501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B306-2EF4-45AF-9A2B-7D98B2E91F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D5AE-3BA1-471B-B06A-A8246DBA5501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B306-2EF4-45AF-9A2B-7D98B2E91F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D5AE-3BA1-471B-B06A-A8246DBA5501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B306-2EF4-45AF-9A2B-7D98B2E91F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D5AE-3BA1-471B-B06A-A8246DBA5501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B306-2EF4-45AF-9A2B-7D98B2E91F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D5AE-3BA1-471B-B06A-A8246DBA5501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B306-2EF4-45AF-9A2B-7D98B2E91F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D5AE-3BA1-471B-B06A-A8246DBA5501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B306-2EF4-45AF-9A2B-7D98B2E91F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D5AE-3BA1-471B-B06A-A8246DBA5501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B306-2EF4-45AF-9A2B-7D98B2E91F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D5AE-3BA1-471B-B06A-A8246DBA5501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B306-2EF4-45AF-9A2B-7D98B2E91F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ED5AE-3BA1-471B-B06A-A8246DBA5501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B306-2EF4-45AF-9A2B-7D98B2E91F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D5AE-3BA1-471B-B06A-A8246DBA5501}" type="datetimeFigureOut">
              <a:rPr lang="en-US" smtClean="0"/>
              <a:pPr/>
              <a:t>11/27/2018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B306-2EF4-45AF-9A2B-7D98B2E91FA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990600"/>
          </a:xfrm>
        </p:spPr>
        <p:txBody>
          <a:bodyPr/>
          <a:lstStyle/>
          <a:p>
            <a:r>
              <a:rPr lang="en-US" b="1" dirty="0"/>
              <a:t>LEUKEMIA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2000"/>
            <a:ext cx="9144000" cy="60960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3800" dirty="0">
                <a:solidFill>
                  <a:schemeClr val="tx1"/>
                </a:solidFill>
              </a:rPr>
              <a:t>A malignant disorder of the hematopoietic system involving the bone marrow &amp; lymph nodes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3800" dirty="0">
                <a:solidFill>
                  <a:schemeClr val="tx1"/>
                </a:solidFill>
              </a:rPr>
              <a:t>It is characterized by uncontrolled proliferation of leukocytes (</a:t>
            </a:r>
            <a:r>
              <a:rPr lang="en-US" sz="3800" dirty="0" err="1">
                <a:solidFill>
                  <a:schemeClr val="tx1"/>
                </a:solidFill>
              </a:rPr>
              <a:t>wbc</a:t>
            </a:r>
            <a:r>
              <a:rPr lang="en-US" sz="3800" dirty="0">
                <a:solidFill>
                  <a:schemeClr val="tx1"/>
                </a:solidFill>
              </a:rPr>
              <a:t>), </a:t>
            </a:r>
            <a:r>
              <a:rPr lang="en-US" sz="3800" dirty="0" err="1">
                <a:solidFill>
                  <a:schemeClr val="tx1"/>
                </a:solidFill>
              </a:rPr>
              <a:t>myelocytes</a:t>
            </a:r>
            <a:r>
              <a:rPr lang="en-US" sz="3800" dirty="0">
                <a:solidFill>
                  <a:schemeClr val="tx1"/>
                </a:solidFill>
              </a:rPr>
              <a:t> &amp; their precursors. This leaves no room for normal cell production.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3800" dirty="0">
                <a:solidFill>
                  <a:schemeClr val="tx1"/>
                </a:solidFill>
              </a:rPr>
              <a:t>The defect originates from the hematopoietic stem cell, the myeloid or the lymphoid stem cell.  </a:t>
            </a:r>
          </a:p>
          <a:p>
            <a:pPr algn="just">
              <a:buFont typeface="Wingdings" pitchFamily="2" charset="2"/>
              <a:buChar char="§"/>
            </a:pPr>
            <a:endParaRPr 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914400"/>
          </a:xfrm>
        </p:spPr>
        <p:txBody>
          <a:bodyPr>
            <a:normAutofit/>
          </a:bodyPr>
          <a:lstStyle/>
          <a:p>
            <a:r>
              <a:rPr lang="en-US" dirty="0"/>
              <a:t>CHRONIC LYMPHOCYTIC LEUKEMIA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Autofit/>
          </a:bodyPr>
          <a:lstStyle/>
          <a:p>
            <a:r>
              <a:rPr lang="en-US" sz="3600" dirty="0"/>
              <a:t>Is characterized by </a:t>
            </a:r>
            <a:r>
              <a:rPr lang="en-US" sz="3600" b="1" dirty="0"/>
              <a:t>a proliferation of small, abnormal, mature B-lymphocytes, often leading to decreased synthesis of </a:t>
            </a:r>
            <a:r>
              <a:rPr lang="en-US" sz="3600" b="1" dirty="0" err="1"/>
              <a:t>immunoglobulins</a:t>
            </a:r>
            <a:r>
              <a:rPr lang="en-US" sz="3600" b="1" dirty="0"/>
              <a:t> &amp; depressed antibody response</a:t>
            </a:r>
          </a:p>
          <a:p>
            <a:r>
              <a:rPr lang="en-US" sz="3600" dirty="0"/>
              <a:t>The accumulation of abnormal lymphocytes begins in the lymph nodes, then spreads to other lymphatic tissues &amp; the spleen. The numbers of mature lymphocytes in the peripheral blood smear &amp; bone marrow is greatly increased.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Symptoms include: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r>
              <a:rPr lang="en-US" sz="3400" dirty="0" err="1"/>
              <a:t>Pruritic</a:t>
            </a:r>
            <a:r>
              <a:rPr lang="en-US" sz="3400" dirty="0"/>
              <a:t> vesicular skin lesions, anemia, thrombocytopenia &amp; an enlarged spleen, liver &amp; lymph nodes. The EBC count is elevated to </a:t>
            </a:r>
            <a:r>
              <a:rPr lang="en-US" sz="3400" dirty="0" err="1"/>
              <a:t>btn</a:t>
            </a:r>
            <a:r>
              <a:rPr lang="en-US" sz="3400" dirty="0"/>
              <a:t> 20,000- 100,000/mm3; this increases blood viscosity &amp;clotting episode may be the 1</a:t>
            </a:r>
            <a:r>
              <a:rPr lang="en-US" sz="3400" baseline="30000" dirty="0"/>
              <a:t>st</a:t>
            </a:r>
            <a:r>
              <a:rPr lang="en-US" sz="3400" dirty="0"/>
              <a:t>  manifestation of the disease .</a:t>
            </a:r>
          </a:p>
          <a:p>
            <a:r>
              <a:rPr lang="en-US" sz="3400" dirty="0"/>
              <a:t>Bone marrow biopsy shows infiltration of lymphocytes</a:t>
            </a:r>
          </a:p>
          <a:p>
            <a:r>
              <a:rPr lang="en-US" sz="3400" dirty="0"/>
              <a:t>Affects adults aged 50-70 yrs</a:t>
            </a:r>
          </a:p>
          <a:p>
            <a:r>
              <a:rPr lang="en-US" sz="3400" dirty="0"/>
              <a:t>MX involves  chemotherapy &amp; </a:t>
            </a:r>
            <a:r>
              <a:rPr lang="en-US" sz="3400"/>
              <a:t>antibotics</a:t>
            </a:r>
            <a:endParaRPr lang="en-US" sz="3400" dirty="0"/>
          </a:p>
          <a:p>
            <a:pPr>
              <a:buNone/>
            </a:pPr>
            <a:endParaRPr lang="en-US" sz="3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CHRONIC MYELOGENOUS LEUKEMIA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>
            <a:normAutofit/>
          </a:bodyPr>
          <a:lstStyle/>
          <a:p>
            <a:r>
              <a:rPr lang="en-US" sz="3600" dirty="0"/>
              <a:t>The primary defect is an </a:t>
            </a:r>
            <a:r>
              <a:rPr lang="en-US" sz="3600" b="1" dirty="0"/>
              <a:t>abnormal stem cell leading to uncontrolled proliferation of the granulocytic cells increasing the circulating number sharply.</a:t>
            </a:r>
          </a:p>
          <a:p>
            <a:r>
              <a:rPr lang="en-US" sz="3600" dirty="0"/>
              <a:t>Classical s/s are fatigue, weakness, anorexia, weight loss &amp; spleenomegally. WBC range from 15,000- 500,000/mm3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READ AND MAKE SHORT NOTES ON LEUKOPENIA </a:t>
            </a:r>
            <a:r>
              <a:rPr lang="en-US" b="1" dirty="0"/>
              <a:t>total leukocytes count less</a:t>
            </a:r>
          </a:p>
          <a:p>
            <a:endParaRPr lang="en-US" b="1" dirty="0"/>
          </a:p>
          <a:p>
            <a:pPr>
              <a:buNone/>
            </a:pPr>
            <a:r>
              <a:rPr lang="en-US" b="1" dirty="0"/>
              <a:t>    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End of disorders of WBC 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14600"/>
            <a:ext cx="36576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19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3600" b="1" dirty="0"/>
              <a:t>It is grouped into 4 primary categories </a:t>
            </a:r>
            <a:r>
              <a:rPr lang="en-US" sz="3600" dirty="0"/>
              <a:t>according to the dominant cell type affected &amp; the time taken for the s/s to appear:</a:t>
            </a:r>
          </a:p>
          <a:p>
            <a:pPr>
              <a:buFontTx/>
              <a:buChar char="-"/>
            </a:pPr>
            <a:r>
              <a:rPr lang="en-US" sz="3600" b="1" dirty="0"/>
              <a:t>Acute leukemia: </a:t>
            </a:r>
            <a:r>
              <a:rPr lang="en-US" sz="3600" dirty="0"/>
              <a:t>onset of s/s is abrupt within wks, leukocyte development is halted in the blast stage, progress is rapid &amp; death occurs within wks</a:t>
            </a:r>
          </a:p>
          <a:p>
            <a:pPr>
              <a:buFontTx/>
              <a:buChar char="-"/>
            </a:pPr>
            <a:r>
              <a:rPr lang="en-US" sz="3600" b="1" dirty="0"/>
              <a:t>Chronic leukemia- </a:t>
            </a:r>
            <a:r>
              <a:rPr lang="en-US" sz="3600" dirty="0"/>
              <a:t>s/s onset is slow over a period of months to yrs, leukocytes produced are mature, progress is slow &amp; may extend over many yrs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609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The types of leukemia are: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Autofit/>
          </a:bodyPr>
          <a:lstStyle/>
          <a:p>
            <a:r>
              <a:rPr lang="en-US" sz="3500" dirty="0"/>
              <a:t>Acute myeloid  &amp; Chronic myeloid</a:t>
            </a:r>
          </a:p>
          <a:p>
            <a:r>
              <a:rPr lang="en-US" sz="3500" dirty="0"/>
              <a:t>Acute lymphocytic &amp; Chronic lymphocytic</a:t>
            </a:r>
          </a:p>
          <a:p>
            <a:r>
              <a:rPr lang="en-US" sz="3500" dirty="0"/>
              <a:t>The cause is unknown but predisposing factors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500" dirty="0"/>
              <a:t>Specific chromosomal aberrations such as down syndrome, fanconi’s anemia have an increased incidence of acute anemia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500" dirty="0"/>
              <a:t>Chronic exposure to chemicals eg benzene, drugs that cause </a:t>
            </a:r>
            <a:r>
              <a:rPr lang="en-US" sz="3500" dirty="0" err="1"/>
              <a:t>aplastic</a:t>
            </a:r>
            <a:r>
              <a:rPr lang="en-US" sz="3500" dirty="0"/>
              <a:t> anemia &amp; radiation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500" dirty="0"/>
              <a:t>Viral pathogenesis eg human T- lymphotropic virus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838200"/>
          </a:xfrm>
        </p:spPr>
        <p:txBody>
          <a:bodyPr/>
          <a:lstStyle/>
          <a:p>
            <a:r>
              <a:rPr lang="en-US" dirty="0"/>
              <a:t>ACUTE MYELOID LEUKEMIA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172200"/>
          </a:xfrm>
        </p:spPr>
        <p:txBody>
          <a:bodyPr>
            <a:normAutofit/>
          </a:bodyPr>
          <a:lstStyle/>
          <a:p>
            <a:r>
              <a:rPr lang="en-US" sz="4000" dirty="0"/>
              <a:t>Is a disease of the pluripotent myeloid stem cell. It is characterized by the development/ </a:t>
            </a:r>
            <a:r>
              <a:rPr lang="en-US" sz="4000" b="1" dirty="0"/>
              <a:t>proliferation of immature myeloblasts in the bone marrow  </a:t>
            </a:r>
          </a:p>
          <a:p>
            <a:r>
              <a:rPr lang="en-US" sz="4000" dirty="0"/>
              <a:t>Can occur at any age but occurs most often at adolescence.</a:t>
            </a:r>
          </a:p>
          <a:p>
            <a:r>
              <a:rPr lang="en-US" sz="4000" dirty="0"/>
              <a:t>Symptoms result from insufficient production of normal cells.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/>
              <a:t>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/>
              <a:t>-  Fever due to infection- neutropenia</a:t>
            </a:r>
          </a:p>
          <a:p>
            <a:pPr>
              <a:buFontTx/>
              <a:buChar char="-"/>
            </a:pPr>
            <a:r>
              <a:rPr lang="en-US" sz="4000" dirty="0"/>
              <a:t>Weakness &amp; fatigue- anemia</a:t>
            </a:r>
          </a:p>
          <a:p>
            <a:pPr>
              <a:buFontTx/>
              <a:buChar char="-"/>
            </a:pPr>
            <a:r>
              <a:rPr lang="en-US" sz="4000" dirty="0"/>
              <a:t>Bleeding tendencies- thrombocytopenia</a:t>
            </a:r>
          </a:p>
          <a:p>
            <a:pPr>
              <a:buFontTx/>
              <a:buChar char="-"/>
            </a:pPr>
            <a:r>
              <a:rPr lang="en-US" sz="4000" dirty="0"/>
              <a:t>Proliferation of leukemic cells within organs leads to a variety of additional symptoms- pain from enlarged spleen, hyperplasia of the gums, bone pain from expansion of the marrow</a:t>
            </a:r>
          </a:p>
          <a:p>
            <a:endParaRPr lang="en-US"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CHRONIC MYELOID LEUKEMIA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sz="4000" dirty="0"/>
              <a:t>Is a cancer of the myeloid line of blood cells, </a:t>
            </a:r>
            <a:r>
              <a:rPr lang="en-US" sz="4000" b="1" dirty="0"/>
              <a:t>characterized by the rapid growth of abnormal white blood cells that accumulate in  the bone marrow and interfere with the normal production of blood cells.</a:t>
            </a:r>
          </a:p>
          <a:p>
            <a:r>
              <a:rPr lang="en-US" sz="4000" dirty="0"/>
              <a:t>Most common acute leukemia affecting adults and its incidence increases with increasing age.</a:t>
            </a:r>
          </a:p>
          <a:p>
            <a:pPr>
              <a:buNone/>
            </a:pPr>
            <a:endParaRPr lang="en-US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66800"/>
          </a:xfrm>
        </p:spPr>
        <p:txBody>
          <a:bodyPr/>
          <a:lstStyle/>
          <a:p>
            <a:r>
              <a:rPr lang="en-US" dirty="0"/>
              <a:t>CF of A/CML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r>
              <a:rPr lang="en-US" sz="4000" dirty="0"/>
              <a:t>Symptoms are due to the replacement of normal marrow with leukemic cells, which cause a drop in the RBCs &amp; platelets. </a:t>
            </a:r>
          </a:p>
          <a:p>
            <a:r>
              <a:rPr lang="en-US" sz="4000" dirty="0"/>
              <a:t>They include fatigue, shortness of breath, easy bruising and bleeding, increased risk of infection.</a:t>
            </a:r>
          </a:p>
          <a:p>
            <a:pPr>
              <a:buNone/>
            </a:pPr>
            <a:endParaRPr 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Complete </a:t>
            </a:r>
            <a:r>
              <a:rPr lang="en-US"/>
              <a:t>blood count(CBC)- </a:t>
            </a:r>
            <a:r>
              <a:rPr lang="en-US" dirty="0"/>
              <a:t>shows decrease in both erythrocytes &amp; platelets. No. of normal leukocytes is reduced.</a:t>
            </a:r>
          </a:p>
          <a:p>
            <a:r>
              <a:rPr lang="en-US" dirty="0"/>
              <a:t>Bone marrow analysis shows an excess of immature blast cells (&gt; 20%)</a:t>
            </a:r>
          </a:p>
          <a:p>
            <a:pPr>
              <a:buNone/>
            </a:pPr>
            <a:r>
              <a:rPr lang="en-US" dirty="0"/>
              <a:t>                                      </a:t>
            </a:r>
            <a:r>
              <a:rPr lang="en-US" b="1" dirty="0"/>
              <a:t>MX of A/CML</a:t>
            </a:r>
          </a:p>
          <a:p>
            <a:r>
              <a:rPr lang="en-US" dirty="0"/>
              <a:t>Chemotherapy- doxorubicin, </a:t>
            </a:r>
            <a:r>
              <a:rPr lang="en-US" dirty="0" err="1"/>
              <a:t>cytarabine</a:t>
            </a:r>
            <a:r>
              <a:rPr lang="en-US" dirty="0"/>
              <a:t>, </a:t>
            </a:r>
            <a:r>
              <a:rPr lang="en-US" dirty="0" err="1"/>
              <a:t>daunorubicin</a:t>
            </a:r>
            <a:r>
              <a:rPr lang="en-US" dirty="0"/>
              <a:t>. Complete remission occurs in 50-70% of treated pts.</a:t>
            </a:r>
          </a:p>
          <a:p>
            <a:r>
              <a:rPr lang="en-US" dirty="0"/>
              <a:t>Supportive therapy- blood components replacement/ transfusion &amp; antibiotic therapy</a:t>
            </a:r>
          </a:p>
          <a:p>
            <a:r>
              <a:rPr lang="en-US" dirty="0"/>
              <a:t>Bone Marrow Transplant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dirty="0"/>
              <a:t>ACUTE LYMPHOCYTIC LEUKEMIA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malignant disorder arising from </a:t>
            </a:r>
            <a:r>
              <a:rPr lang="en-US" b="1" dirty="0"/>
              <a:t>uncontrolled (excess) proliferation of immature cells derived from the lymphoid stem cell specifically;</a:t>
            </a:r>
          </a:p>
          <a:p>
            <a:r>
              <a:rPr lang="en-US" b="1" dirty="0"/>
              <a:t>B- lymphocytes </a:t>
            </a:r>
            <a:r>
              <a:rPr lang="en-US" dirty="0"/>
              <a:t>in 75% of the cases; 25% made up of </a:t>
            </a:r>
            <a:r>
              <a:rPr lang="en-US" b="1" dirty="0"/>
              <a:t>T-lymphocytes</a:t>
            </a:r>
            <a:r>
              <a:rPr lang="en-US" dirty="0"/>
              <a:t> of the cases of ALL precursor stem cell.</a:t>
            </a:r>
          </a:p>
          <a:p>
            <a:r>
              <a:rPr lang="en-US" dirty="0"/>
              <a:t>Affects children aged 2-4 yrs</a:t>
            </a:r>
          </a:p>
          <a:p>
            <a:r>
              <a:rPr lang="en-US" b="1" dirty="0"/>
              <a:t>Diagnosis</a:t>
            </a:r>
            <a:r>
              <a:rPr lang="en-US" dirty="0"/>
              <a:t> is confirmed by biopsy or aspiration.</a:t>
            </a:r>
          </a:p>
          <a:p>
            <a:r>
              <a:rPr lang="en-US" dirty="0"/>
              <a:t>Manifestation include: fever, infection, anemia, bleeding, lymphadenopathy</a:t>
            </a:r>
          </a:p>
          <a:p>
            <a:r>
              <a:rPr lang="en-US" b="1" dirty="0"/>
              <a:t>MX </a:t>
            </a:r>
            <a:r>
              <a:rPr lang="en-US" dirty="0"/>
              <a:t>involves chemotherapy-e.g. vincrisine, methotrexate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743</Words>
  <Application>Microsoft Office PowerPoint</Application>
  <PresentationFormat>On-screen Show (4:3)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LEUKEMIA</vt:lpstr>
      <vt:lpstr>PowerPoint Presentation</vt:lpstr>
      <vt:lpstr> The types of leukemia are: </vt:lpstr>
      <vt:lpstr>ACUTE MYELOID LEUKEMIA</vt:lpstr>
      <vt:lpstr>CF</vt:lpstr>
      <vt:lpstr>CHRONIC MYELOID LEUKEMIA</vt:lpstr>
      <vt:lpstr>CF of A/CML</vt:lpstr>
      <vt:lpstr>Diagnosis</vt:lpstr>
      <vt:lpstr>ACUTE LYMPHOCYTIC LEUKEMIA</vt:lpstr>
      <vt:lpstr>CHRONIC LYMPHOCYTIC LEUKEMIA</vt:lpstr>
      <vt:lpstr>Symptoms include:</vt:lpstr>
      <vt:lpstr>CHRONIC MYELOGENOUS LEUKEMIA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LEUKEMIA</dc:title>
  <dc:creator>User</dc:creator>
  <cp:lastModifiedBy>kinyua Mutiria</cp:lastModifiedBy>
  <cp:revision>40</cp:revision>
  <dcterms:created xsi:type="dcterms:W3CDTF">2013-11-26T16:48:14Z</dcterms:created>
  <dcterms:modified xsi:type="dcterms:W3CDTF">2018-11-27T14:29:39Z</dcterms:modified>
</cp:coreProperties>
</file>