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3"/>
  </p:notesMasterIdLst>
  <p:sldIdLst>
    <p:sldId id="256" r:id="rId2"/>
    <p:sldId id="257" r:id="rId3"/>
    <p:sldId id="385" r:id="rId4"/>
    <p:sldId id="258" r:id="rId5"/>
    <p:sldId id="383" r:id="rId6"/>
    <p:sldId id="269" r:id="rId7"/>
    <p:sldId id="386" r:id="rId8"/>
    <p:sldId id="259" r:id="rId9"/>
    <p:sldId id="261" r:id="rId10"/>
    <p:sldId id="262" r:id="rId11"/>
    <p:sldId id="263" r:id="rId12"/>
    <p:sldId id="265" r:id="rId13"/>
    <p:sldId id="267" r:id="rId14"/>
    <p:sldId id="387" r:id="rId15"/>
    <p:sldId id="266" r:id="rId16"/>
    <p:sldId id="268" r:id="rId17"/>
    <p:sldId id="384" r:id="rId18"/>
    <p:sldId id="389" r:id="rId19"/>
    <p:sldId id="400" r:id="rId20"/>
    <p:sldId id="330" r:id="rId21"/>
    <p:sldId id="331" r:id="rId22"/>
    <p:sldId id="332" r:id="rId23"/>
    <p:sldId id="271" r:id="rId24"/>
    <p:sldId id="273" r:id="rId25"/>
    <p:sldId id="289" r:id="rId26"/>
    <p:sldId id="274" r:id="rId27"/>
    <p:sldId id="275" r:id="rId28"/>
    <p:sldId id="390" r:id="rId29"/>
    <p:sldId id="276" r:id="rId30"/>
    <p:sldId id="277" r:id="rId31"/>
    <p:sldId id="290" r:id="rId32"/>
    <p:sldId id="278" r:id="rId33"/>
    <p:sldId id="279" r:id="rId34"/>
    <p:sldId id="280" r:id="rId35"/>
    <p:sldId id="281" r:id="rId36"/>
    <p:sldId id="282" r:id="rId37"/>
    <p:sldId id="283" r:id="rId38"/>
    <p:sldId id="394" r:id="rId39"/>
    <p:sldId id="391" r:id="rId40"/>
    <p:sldId id="393" r:id="rId41"/>
    <p:sldId id="395" r:id="rId42"/>
    <p:sldId id="396" r:id="rId43"/>
    <p:sldId id="397" r:id="rId44"/>
    <p:sldId id="398" r:id="rId45"/>
    <p:sldId id="399" r:id="rId46"/>
    <p:sldId id="284" r:id="rId47"/>
    <p:sldId id="388" r:id="rId48"/>
    <p:sldId id="285" r:id="rId49"/>
    <p:sldId id="401" r:id="rId50"/>
    <p:sldId id="287" r:id="rId51"/>
    <p:sldId id="288" r:id="rId52"/>
    <p:sldId id="291" r:id="rId53"/>
    <p:sldId id="292" r:id="rId54"/>
    <p:sldId id="293" r:id="rId55"/>
    <p:sldId id="294" r:id="rId56"/>
    <p:sldId id="295" r:id="rId57"/>
    <p:sldId id="296" r:id="rId58"/>
    <p:sldId id="297" r:id="rId59"/>
    <p:sldId id="298" r:id="rId60"/>
    <p:sldId id="299" r:id="rId61"/>
    <p:sldId id="334" r:id="rId62"/>
    <p:sldId id="333" r:id="rId63"/>
    <p:sldId id="300" r:id="rId64"/>
    <p:sldId id="301" r:id="rId65"/>
    <p:sldId id="402" r:id="rId66"/>
    <p:sldId id="335" r:id="rId67"/>
    <p:sldId id="403" r:id="rId68"/>
    <p:sldId id="303" r:id="rId69"/>
    <p:sldId id="304" r:id="rId70"/>
    <p:sldId id="305" r:id="rId71"/>
    <p:sldId id="306" r:id="rId72"/>
    <p:sldId id="307" r:id="rId73"/>
    <p:sldId id="308" r:id="rId74"/>
    <p:sldId id="309" r:id="rId75"/>
    <p:sldId id="310" r:id="rId76"/>
    <p:sldId id="311" r:id="rId77"/>
    <p:sldId id="312" r:id="rId78"/>
    <p:sldId id="313" r:id="rId79"/>
    <p:sldId id="314" r:id="rId80"/>
    <p:sldId id="315" r:id="rId81"/>
    <p:sldId id="316" r:id="rId82"/>
    <p:sldId id="317" r:id="rId83"/>
    <p:sldId id="324" r:id="rId84"/>
    <p:sldId id="318" r:id="rId85"/>
    <p:sldId id="336" r:id="rId86"/>
    <p:sldId id="319" r:id="rId87"/>
    <p:sldId id="405" r:id="rId88"/>
    <p:sldId id="320" r:id="rId89"/>
    <p:sldId id="321" r:id="rId90"/>
    <p:sldId id="322" r:id="rId91"/>
    <p:sldId id="323" r:id="rId92"/>
    <p:sldId id="325" r:id="rId93"/>
    <p:sldId id="326" r:id="rId94"/>
    <p:sldId id="327" r:id="rId95"/>
    <p:sldId id="328" r:id="rId96"/>
    <p:sldId id="329" r:id="rId97"/>
    <p:sldId id="337" r:id="rId98"/>
    <p:sldId id="338" r:id="rId99"/>
    <p:sldId id="342" r:id="rId100"/>
    <p:sldId id="340" r:id="rId101"/>
    <p:sldId id="341" r:id="rId102"/>
    <p:sldId id="343" r:id="rId103"/>
    <p:sldId id="345" r:id="rId104"/>
    <p:sldId id="344" r:id="rId105"/>
    <p:sldId id="346" r:id="rId106"/>
    <p:sldId id="347" r:id="rId107"/>
    <p:sldId id="349" r:id="rId108"/>
    <p:sldId id="350" r:id="rId109"/>
    <p:sldId id="348" r:id="rId110"/>
    <p:sldId id="351" r:id="rId111"/>
    <p:sldId id="352" r:id="rId112"/>
    <p:sldId id="353" r:id="rId113"/>
    <p:sldId id="354" r:id="rId114"/>
    <p:sldId id="356" r:id="rId115"/>
    <p:sldId id="357" r:id="rId116"/>
    <p:sldId id="359" r:id="rId117"/>
    <p:sldId id="360" r:id="rId118"/>
    <p:sldId id="361" r:id="rId119"/>
    <p:sldId id="371" r:id="rId120"/>
    <p:sldId id="372" r:id="rId121"/>
    <p:sldId id="378" r:id="rId122"/>
    <p:sldId id="362" r:id="rId123"/>
    <p:sldId id="363" r:id="rId124"/>
    <p:sldId id="364" r:id="rId125"/>
    <p:sldId id="365" r:id="rId126"/>
    <p:sldId id="366" r:id="rId127"/>
    <p:sldId id="367" r:id="rId128"/>
    <p:sldId id="370" r:id="rId129"/>
    <p:sldId id="368" r:id="rId130"/>
    <p:sldId id="369" r:id="rId131"/>
    <p:sldId id="373" r:id="rId132"/>
    <p:sldId id="382" r:id="rId133"/>
    <p:sldId id="374" r:id="rId134"/>
    <p:sldId id="375" r:id="rId135"/>
    <p:sldId id="376" r:id="rId136"/>
    <p:sldId id="407" r:id="rId137"/>
    <p:sldId id="377" r:id="rId138"/>
    <p:sldId id="379" r:id="rId139"/>
    <p:sldId id="406" r:id="rId140"/>
    <p:sldId id="380" r:id="rId141"/>
    <p:sldId id="381" r:id="rId1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00FC4-44A3-49AD-BF1A-A1BE1E887E26}" type="datetimeFigureOut">
              <a:rPr lang="en-US" smtClean="0"/>
              <a:t>19/04/11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65390-9681-4FD1-AEBF-9B8651F35FEF}" type="slidenum">
              <a:rPr lang="en-US" smtClean="0"/>
              <a:t>‹#›</a:t>
            </a:fld>
            <a:endParaRPr lang="en-US"/>
          </a:p>
        </p:txBody>
      </p:sp>
    </p:spTree>
    <p:extLst>
      <p:ext uri="{BB962C8B-B14F-4D97-AF65-F5344CB8AC3E}">
        <p14:creationId xmlns:p14="http://schemas.microsoft.com/office/powerpoint/2010/main" val="1593516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7665390-9681-4FD1-AEBF-9B8651F35FEF}" type="slidenum">
              <a:rPr lang="en-US" smtClean="0"/>
              <a:t>44</a:t>
            </a:fld>
            <a:endParaRPr lang="en-US"/>
          </a:p>
        </p:txBody>
      </p:sp>
    </p:spTree>
    <p:extLst>
      <p:ext uri="{BB962C8B-B14F-4D97-AF65-F5344CB8AC3E}">
        <p14:creationId xmlns:p14="http://schemas.microsoft.com/office/powerpoint/2010/main" val="16994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30D372-ABB9-4041-AF3F-CB052F5A6CE1}" type="datetime1">
              <a:rPr lang="en-US" smtClean="0"/>
              <a:t>19/04/11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73B05-C1DC-4957-AA8A-DA55F0329BFA}" type="slidenum">
              <a:rPr lang="en-US" smtClean="0"/>
              <a:t>‹#›</a:t>
            </a:fld>
            <a:endParaRPr lang="en-US"/>
          </a:p>
        </p:txBody>
      </p:sp>
    </p:spTree>
    <p:extLst>
      <p:ext uri="{BB962C8B-B14F-4D97-AF65-F5344CB8AC3E}">
        <p14:creationId xmlns:p14="http://schemas.microsoft.com/office/powerpoint/2010/main" val="4088511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8A9785-B992-43F0-81DC-15936D0A02CC}" type="datetime1">
              <a:rPr lang="en-US" smtClean="0"/>
              <a:t>19/04/11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73B05-C1DC-4957-AA8A-DA55F0329BFA}" type="slidenum">
              <a:rPr lang="en-US" smtClean="0"/>
              <a:t>‹#›</a:t>
            </a:fld>
            <a:endParaRPr lang="en-US"/>
          </a:p>
        </p:txBody>
      </p:sp>
    </p:spTree>
    <p:extLst>
      <p:ext uri="{BB962C8B-B14F-4D97-AF65-F5344CB8AC3E}">
        <p14:creationId xmlns:p14="http://schemas.microsoft.com/office/powerpoint/2010/main" val="179800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44DB47-FB09-4498-95B5-574AA1CF3EA2}" type="datetime1">
              <a:rPr lang="en-US" smtClean="0"/>
              <a:t>19/04/11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73B05-C1DC-4957-AA8A-DA55F0329BFA}" type="slidenum">
              <a:rPr lang="en-US" smtClean="0"/>
              <a:t>‹#›</a:t>
            </a:fld>
            <a:endParaRPr lang="en-US"/>
          </a:p>
        </p:txBody>
      </p:sp>
    </p:spTree>
    <p:extLst>
      <p:ext uri="{BB962C8B-B14F-4D97-AF65-F5344CB8AC3E}">
        <p14:creationId xmlns:p14="http://schemas.microsoft.com/office/powerpoint/2010/main" val="3837232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0EF785-921A-46CC-AD8B-6C999C41B21A}" type="datetime1">
              <a:rPr lang="en-US" smtClean="0"/>
              <a:t>19/04/11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73B05-C1DC-4957-AA8A-DA55F0329BFA}" type="slidenum">
              <a:rPr lang="en-US" smtClean="0"/>
              <a:t>‹#›</a:t>
            </a:fld>
            <a:endParaRPr lang="en-US"/>
          </a:p>
        </p:txBody>
      </p:sp>
    </p:spTree>
    <p:extLst>
      <p:ext uri="{BB962C8B-B14F-4D97-AF65-F5344CB8AC3E}">
        <p14:creationId xmlns:p14="http://schemas.microsoft.com/office/powerpoint/2010/main" val="3796438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668C75-2FFB-4202-BB94-A9347ED94372}" type="datetime1">
              <a:rPr lang="en-US" smtClean="0"/>
              <a:t>19/04/11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73B05-C1DC-4957-AA8A-DA55F0329BFA}" type="slidenum">
              <a:rPr lang="en-US" smtClean="0"/>
              <a:t>‹#›</a:t>
            </a:fld>
            <a:endParaRPr lang="en-US"/>
          </a:p>
        </p:txBody>
      </p:sp>
    </p:spTree>
    <p:extLst>
      <p:ext uri="{BB962C8B-B14F-4D97-AF65-F5344CB8AC3E}">
        <p14:creationId xmlns:p14="http://schemas.microsoft.com/office/powerpoint/2010/main" val="2676371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3B79A1-7345-42C3-A459-9F63469307AA}" type="datetime1">
              <a:rPr lang="en-US" smtClean="0"/>
              <a:t>19/04/11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73B05-C1DC-4957-AA8A-DA55F0329BFA}" type="slidenum">
              <a:rPr lang="en-US" smtClean="0"/>
              <a:t>‹#›</a:t>
            </a:fld>
            <a:endParaRPr lang="en-US"/>
          </a:p>
        </p:txBody>
      </p:sp>
    </p:spTree>
    <p:extLst>
      <p:ext uri="{BB962C8B-B14F-4D97-AF65-F5344CB8AC3E}">
        <p14:creationId xmlns:p14="http://schemas.microsoft.com/office/powerpoint/2010/main" val="1616505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7E2C957-D5C4-46B4-BBF5-BE84D527102E}" type="datetime1">
              <a:rPr lang="en-US" smtClean="0"/>
              <a:t>19/04/11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A73B05-C1DC-4957-AA8A-DA55F0329BFA}" type="slidenum">
              <a:rPr lang="en-US" smtClean="0"/>
              <a:t>‹#›</a:t>
            </a:fld>
            <a:endParaRPr lang="en-US"/>
          </a:p>
        </p:txBody>
      </p:sp>
    </p:spTree>
    <p:extLst>
      <p:ext uri="{BB962C8B-B14F-4D97-AF65-F5344CB8AC3E}">
        <p14:creationId xmlns:p14="http://schemas.microsoft.com/office/powerpoint/2010/main" val="782032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96EED7B-7219-4ED7-B518-45EACFF7C4C4}" type="datetime1">
              <a:rPr lang="en-US" smtClean="0"/>
              <a:t>19/04/11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A73B05-C1DC-4957-AA8A-DA55F0329BFA}" type="slidenum">
              <a:rPr lang="en-US" smtClean="0"/>
              <a:t>‹#›</a:t>
            </a:fld>
            <a:endParaRPr lang="en-US"/>
          </a:p>
        </p:txBody>
      </p:sp>
    </p:spTree>
    <p:extLst>
      <p:ext uri="{BB962C8B-B14F-4D97-AF65-F5344CB8AC3E}">
        <p14:creationId xmlns:p14="http://schemas.microsoft.com/office/powerpoint/2010/main" val="3050407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869DC6-DED5-4DFD-B6A1-E641336CB6A9}" type="datetime1">
              <a:rPr lang="en-US" smtClean="0"/>
              <a:t>19/04/11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A73B05-C1DC-4957-AA8A-DA55F0329BFA}" type="slidenum">
              <a:rPr lang="en-US" smtClean="0"/>
              <a:t>‹#›</a:t>
            </a:fld>
            <a:endParaRPr lang="en-US"/>
          </a:p>
        </p:txBody>
      </p:sp>
    </p:spTree>
    <p:extLst>
      <p:ext uri="{BB962C8B-B14F-4D97-AF65-F5344CB8AC3E}">
        <p14:creationId xmlns:p14="http://schemas.microsoft.com/office/powerpoint/2010/main" val="3241686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9CD2DB-A68E-4CFE-9243-3F1DFC95D931}" type="datetime1">
              <a:rPr lang="en-US" smtClean="0"/>
              <a:t>19/04/11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73B05-C1DC-4957-AA8A-DA55F0329BFA}" type="slidenum">
              <a:rPr lang="en-US" smtClean="0"/>
              <a:t>‹#›</a:t>
            </a:fld>
            <a:endParaRPr lang="en-US"/>
          </a:p>
        </p:txBody>
      </p:sp>
    </p:spTree>
    <p:extLst>
      <p:ext uri="{BB962C8B-B14F-4D97-AF65-F5344CB8AC3E}">
        <p14:creationId xmlns:p14="http://schemas.microsoft.com/office/powerpoint/2010/main" val="1067321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3ECD38-D642-4DF6-BE75-74B0694003E2}" type="datetime1">
              <a:rPr lang="en-US" smtClean="0"/>
              <a:t>19/04/11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73B05-C1DC-4957-AA8A-DA55F0329BFA}" type="slidenum">
              <a:rPr lang="en-US" smtClean="0"/>
              <a:t>‹#›</a:t>
            </a:fld>
            <a:endParaRPr lang="en-US"/>
          </a:p>
        </p:txBody>
      </p:sp>
    </p:spTree>
    <p:extLst>
      <p:ext uri="{BB962C8B-B14F-4D97-AF65-F5344CB8AC3E}">
        <p14:creationId xmlns:p14="http://schemas.microsoft.com/office/powerpoint/2010/main" val="544240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3EEC18-5647-43B6-A17F-581FEF47EBDF}" type="datetime1">
              <a:rPr lang="en-US" smtClean="0"/>
              <a:t>19/04/11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73B05-C1DC-4957-AA8A-DA55F0329BFA}" type="slidenum">
              <a:rPr lang="en-US" smtClean="0"/>
              <a:t>‹#›</a:t>
            </a:fld>
            <a:endParaRPr lang="en-US"/>
          </a:p>
        </p:txBody>
      </p:sp>
    </p:spTree>
    <p:extLst>
      <p:ext uri="{BB962C8B-B14F-4D97-AF65-F5344CB8AC3E}">
        <p14:creationId xmlns:p14="http://schemas.microsoft.com/office/powerpoint/2010/main" val="2595472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mn-lt"/>
              </a:rPr>
              <a:t>BABY AT RISK</a:t>
            </a:r>
            <a:endParaRPr lang="en-US" dirty="0">
              <a:latin typeface="+mn-lt"/>
            </a:endParaRPr>
          </a:p>
        </p:txBody>
      </p:sp>
      <p:sp>
        <p:nvSpPr>
          <p:cNvPr id="3" name="Subtitle 2"/>
          <p:cNvSpPr>
            <a:spLocks noGrp="1"/>
          </p:cNvSpPr>
          <p:nvPr>
            <p:ph type="subTitle" idx="1"/>
          </p:nvPr>
        </p:nvSpPr>
        <p:spPr/>
        <p:txBody>
          <a:bodyPr>
            <a:normAutofit/>
          </a:bodyPr>
          <a:lstStyle/>
          <a:p>
            <a:r>
              <a:rPr lang="en-US" sz="3200" dirty="0" smtClean="0"/>
              <a:t>By </a:t>
            </a:r>
            <a:r>
              <a:rPr lang="en-US" sz="3200" dirty="0" err="1" smtClean="0"/>
              <a:t>njiru</a:t>
            </a:r>
            <a:endParaRPr lang="en-US" sz="3200" dirty="0"/>
          </a:p>
        </p:txBody>
      </p:sp>
      <p:sp>
        <p:nvSpPr>
          <p:cNvPr id="4" name="Slide Number Placeholder 3"/>
          <p:cNvSpPr>
            <a:spLocks noGrp="1"/>
          </p:cNvSpPr>
          <p:nvPr>
            <p:ph type="sldNum" sz="quarter" idx="12"/>
          </p:nvPr>
        </p:nvSpPr>
        <p:spPr/>
        <p:txBody>
          <a:bodyPr/>
          <a:lstStyle/>
          <a:p>
            <a:fld id="{37A73B05-C1DC-4957-AA8A-DA55F0329BFA}" type="slidenum">
              <a:rPr lang="en-US" smtClean="0"/>
              <a:t>1</a:t>
            </a:fld>
            <a:endParaRPr lang="en-US"/>
          </a:p>
        </p:txBody>
      </p:sp>
    </p:spTree>
    <p:extLst>
      <p:ext uri="{BB962C8B-B14F-4D97-AF65-F5344CB8AC3E}">
        <p14:creationId xmlns:p14="http://schemas.microsoft.com/office/powerpoint/2010/main" val="1500168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547"/>
            <a:ext cx="10515600" cy="901521"/>
          </a:xfrm>
        </p:spPr>
        <p:txBody>
          <a:bodyPr/>
          <a:lstStyle/>
          <a:p>
            <a:r>
              <a:rPr lang="en-US" b="1" dirty="0" smtClean="0">
                <a:latin typeface="+mn-lt"/>
              </a:rPr>
              <a:t>           </a:t>
            </a:r>
            <a:r>
              <a:rPr lang="en-US" b="1" dirty="0" smtClean="0">
                <a:solidFill>
                  <a:srgbClr val="00B0F0"/>
                </a:solidFill>
                <a:latin typeface="+mn-lt"/>
              </a:rPr>
              <a:t>Physiology of the preterm baby</a:t>
            </a:r>
            <a:endParaRPr lang="en-US" b="1" dirty="0">
              <a:solidFill>
                <a:srgbClr val="00B0F0"/>
              </a:solidFill>
              <a:latin typeface="+mn-lt"/>
            </a:endParaRPr>
          </a:p>
        </p:txBody>
      </p:sp>
      <p:sp>
        <p:nvSpPr>
          <p:cNvPr id="3" name="Content Placeholder 2"/>
          <p:cNvSpPr>
            <a:spLocks noGrp="1"/>
          </p:cNvSpPr>
          <p:nvPr>
            <p:ph idx="1"/>
          </p:nvPr>
        </p:nvSpPr>
        <p:spPr>
          <a:xfrm>
            <a:off x="838200" y="1056068"/>
            <a:ext cx="10515600" cy="5576552"/>
          </a:xfrm>
        </p:spPr>
        <p:txBody>
          <a:bodyPr>
            <a:normAutofit fontScale="92500" lnSpcReduction="20000"/>
          </a:bodyPr>
          <a:lstStyle/>
          <a:p>
            <a:pPr marL="342900" marR="0" lvl="0" indent="-342900">
              <a:lnSpc>
                <a:spcPct val="115000"/>
              </a:lnSpc>
              <a:spcBef>
                <a:spcPts val="0"/>
              </a:spcBef>
              <a:spcAft>
                <a:spcPts val="0"/>
              </a:spcAft>
              <a:buFont typeface="+mj-lt"/>
              <a:buAutoNum type="arabicPeriod"/>
            </a:pPr>
            <a:r>
              <a:rPr lang="sw-KE" b="1" dirty="0" smtClean="0">
                <a:latin typeface="Calibri" panose="020F0502020204030204" pitchFamily="34" charset="0"/>
                <a:ea typeface="Calibri" panose="020F0502020204030204" pitchFamily="34" charset="0"/>
                <a:cs typeface="Times New Roman" panose="02020603050405020304" pitchFamily="18" charset="0"/>
              </a:rPr>
              <a:t>Immunity </a:t>
            </a:r>
            <a:r>
              <a:rPr lang="sw-KE" b="1" dirty="0">
                <a:latin typeface="Calibri" panose="020F0502020204030204" pitchFamily="34" charset="0"/>
                <a:ea typeface="Calibri" panose="020F0502020204030204" pitchFamily="34" charset="0"/>
                <a:cs typeface="Times New Roman" panose="02020603050405020304" pitchFamily="18" charset="0"/>
              </a:rPr>
              <a:t>is low due to:</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Low gamma </a:t>
            </a:r>
            <a:r>
              <a:rPr lang="sw-KE" dirty="0" smtClean="0">
                <a:latin typeface="Calibri" panose="020F0502020204030204" pitchFamily="34" charset="0"/>
                <a:ea typeface="Calibri" panose="020F0502020204030204" pitchFamily="34" charset="0"/>
                <a:cs typeface="Times New Roman" panose="02020603050405020304" pitchFamily="18" charset="0"/>
              </a:rPr>
              <a:t>globulins responsible </a:t>
            </a:r>
            <a:r>
              <a:rPr lang="sw-KE" dirty="0">
                <a:latin typeface="Calibri" panose="020F0502020204030204" pitchFamily="34" charset="0"/>
                <a:ea typeface="Calibri" panose="020F0502020204030204" pitchFamily="34" charset="0"/>
                <a:cs typeface="Times New Roman" panose="02020603050405020304" pitchFamily="18" charset="0"/>
              </a:rPr>
              <a:t>for immunity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Delicate skin that is vulnerable to injuries and infection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Lack of passive immunity which usually develops around 38 weeks gestation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spcBef>
                <a:spcPts val="0"/>
              </a:spcBef>
              <a:spcAft>
                <a:spcPts val="0"/>
              </a:spcAft>
              <a:buNone/>
            </a:pPr>
            <a:r>
              <a:rPr lang="sw-KE" b="1" dirty="0" smtClean="0">
                <a:latin typeface="Calibri" panose="020F0502020204030204" pitchFamily="34" charset="0"/>
                <a:ea typeface="Calibri" panose="020F0502020204030204" pitchFamily="34" charset="0"/>
                <a:cs typeface="Times New Roman" panose="02020603050405020304" pitchFamily="18" charset="0"/>
              </a:rPr>
              <a:t>2.  Blood </a:t>
            </a:r>
            <a:r>
              <a:rPr lang="sw-KE" b="1" dirty="0">
                <a:latin typeface="Calibri" panose="020F0502020204030204" pitchFamily="34" charset="0"/>
                <a:ea typeface="Calibri" panose="020F0502020204030204" pitchFamily="34" charset="0"/>
                <a:cs typeface="Times New Roman" panose="02020603050405020304" pitchFamily="18" charset="0"/>
              </a:rPr>
              <a:t>system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sw-KE" dirty="0">
                <a:latin typeface="Calibri" panose="020F0502020204030204" pitchFamily="34" charset="0"/>
                <a:ea typeface="Calibri" panose="020F0502020204030204" pitchFamily="34" charset="0"/>
                <a:cs typeface="Times New Roman" panose="02020603050405020304" pitchFamily="18" charset="0"/>
              </a:rPr>
              <a:t>Has poor peripheral circulation with high tendency to haemorrhage because of weak vascular </a:t>
            </a:r>
            <a:r>
              <a:rPr lang="sw-KE" dirty="0" smtClean="0">
                <a:latin typeface="Calibri" panose="020F0502020204030204" pitchFamily="34" charset="0"/>
                <a:ea typeface="Calibri" panose="020F0502020204030204" pitchFamily="34" charset="0"/>
                <a:cs typeface="Times New Roman" panose="02020603050405020304" pitchFamily="18" charset="0"/>
              </a:rPr>
              <a:t>walls.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sw-KE" dirty="0" smtClean="0">
                <a:latin typeface="Calibri" panose="020F0502020204030204" pitchFamily="34" charset="0"/>
                <a:ea typeface="Calibri" panose="020F0502020204030204" pitchFamily="34" charset="0"/>
                <a:cs typeface="Times New Roman" panose="02020603050405020304" pitchFamily="18" charset="0"/>
              </a:rPr>
              <a:t>Prone </a:t>
            </a:r>
            <a:r>
              <a:rPr lang="sw-KE" dirty="0">
                <a:latin typeface="Calibri" panose="020F0502020204030204" pitchFamily="34" charset="0"/>
                <a:ea typeface="Calibri" panose="020F0502020204030204" pitchFamily="34" charset="0"/>
                <a:cs typeface="Times New Roman" panose="02020603050405020304" pitchFamily="18" charset="0"/>
              </a:rPr>
              <a:t>to haemorrhage due to lack of clotting factors.Vitamin K is administered to promote </a:t>
            </a:r>
            <a:r>
              <a:rPr lang="sw-KE" dirty="0" smtClean="0">
                <a:latin typeface="Calibri" panose="020F0502020204030204" pitchFamily="34" charset="0"/>
                <a:ea typeface="Calibri" panose="020F0502020204030204" pitchFamily="34" charset="0"/>
                <a:cs typeface="Times New Roman" panose="02020603050405020304" pitchFamily="18" charset="0"/>
              </a:rPr>
              <a:t>clotting.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sw-KE" dirty="0" smtClean="0">
                <a:latin typeface="Calibri" panose="020F0502020204030204" pitchFamily="34" charset="0"/>
                <a:ea typeface="Calibri" panose="020F0502020204030204" pitchFamily="34" charset="0"/>
                <a:cs typeface="Times New Roman" panose="02020603050405020304" pitchFamily="18" charset="0"/>
              </a:rPr>
              <a:t>Unable  </a:t>
            </a:r>
            <a:r>
              <a:rPr lang="sw-KE" dirty="0">
                <a:latin typeface="Calibri" panose="020F0502020204030204" pitchFamily="34" charset="0"/>
                <a:ea typeface="Calibri" panose="020F0502020204030204" pitchFamily="34" charset="0"/>
                <a:cs typeface="Times New Roman" panose="02020603050405020304" pitchFamily="18" charset="0"/>
              </a:rPr>
              <a:t>to store iron hence are at risk of iron deficiency </a:t>
            </a:r>
            <a:r>
              <a:rPr lang="sw-KE" dirty="0" smtClean="0">
                <a:latin typeface="Calibri" panose="020F0502020204030204" pitchFamily="34" charset="0"/>
                <a:ea typeface="Calibri" panose="020F0502020204030204" pitchFamily="34" charset="0"/>
                <a:cs typeface="Times New Roman" panose="02020603050405020304" pitchFamily="18" charset="0"/>
              </a:rPr>
              <a:t>anaemia</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lang="sw-KE" dirty="0" smtClean="0">
                <a:latin typeface="Calibri" panose="020F0502020204030204" pitchFamily="34" charset="0"/>
                <a:ea typeface="Calibri" panose="020F0502020204030204" pitchFamily="34" charset="0"/>
                <a:cs typeface="Times New Roman" panose="02020603050405020304" pitchFamily="18" charset="0"/>
              </a:rPr>
              <a:t>They </a:t>
            </a:r>
            <a:r>
              <a:rPr lang="sw-KE" dirty="0">
                <a:latin typeface="Calibri" panose="020F0502020204030204" pitchFamily="34" charset="0"/>
                <a:ea typeface="Calibri" panose="020F0502020204030204" pitchFamily="34" charset="0"/>
                <a:cs typeface="Times New Roman" panose="02020603050405020304" pitchFamily="18" charset="0"/>
              </a:rPr>
              <a:t>have very few blood cells  and may develop nonpitting oedema</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10</a:t>
            </a:fld>
            <a:endParaRPr lang="en-US"/>
          </a:p>
        </p:txBody>
      </p:sp>
    </p:spTree>
    <p:extLst>
      <p:ext uri="{BB962C8B-B14F-4D97-AF65-F5344CB8AC3E}">
        <p14:creationId xmlns:p14="http://schemas.microsoft.com/office/powerpoint/2010/main" val="290888269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700"/>
            <a:ext cx="10515600" cy="953036"/>
          </a:xfrm>
        </p:spPr>
        <p:txBody>
          <a:bodyPr>
            <a:normAutofit fontScale="90000"/>
          </a:bodyPr>
          <a:lstStyle/>
          <a:p>
            <a:pPr lvl="0">
              <a:lnSpc>
                <a:spcPct val="115000"/>
              </a:lnSpc>
              <a:spcBef>
                <a:spcPts val="0"/>
              </a:spcBef>
            </a:pPr>
            <a:r>
              <a:rPr lang="en-US" sz="4900" dirty="0"/>
              <a:t> </a:t>
            </a:r>
            <a:r>
              <a:rPr lang="en-US" sz="4900" dirty="0" smtClean="0"/>
              <a:t>    </a:t>
            </a:r>
            <a:r>
              <a:rPr lang="en-US" sz="4000" dirty="0"/>
              <a:t/>
            </a:r>
            <a:br>
              <a:rPr lang="en-US" sz="4000" dirty="0"/>
            </a:br>
            <a:r>
              <a:rPr lang="en-US" sz="4000" dirty="0" smtClean="0">
                <a:solidFill>
                  <a:srgbClr val="00B0F0"/>
                </a:solidFill>
              </a:rPr>
              <a:t> </a:t>
            </a:r>
            <a:r>
              <a:rPr lang="sw-KE" sz="40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CAPUT </a:t>
            </a:r>
            <a:r>
              <a:rPr lang="sw-KE" sz="40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SUCCADENIUM AND CEPHALOHAEMOTOMA</a:t>
            </a:r>
            <a:r>
              <a:rPr lang="en-US" sz="26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lang="en-US" sz="26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528034" y="1197736"/>
            <a:ext cx="11127346" cy="5370489"/>
          </a:xfrm>
        </p:spPr>
        <p:txBody>
          <a:bodyPr>
            <a:normAutofit/>
          </a:bodyPr>
          <a:lstStyle/>
          <a:p>
            <a:pPr marL="514350" marR="0" indent="-514350">
              <a:lnSpc>
                <a:spcPct val="115000"/>
              </a:lnSpc>
              <a:spcBef>
                <a:spcPts val="0"/>
              </a:spcBef>
              <a:spcAft>
                <a:spcPts val="0"/>
              </a:spcAft>
              <a:buFont typeface="+mj-lt"/>
              <a:buAutoNum type="arabicPeriod"/>
            </a:pPr>
            <a:r>
              <a:rPr lang="sw-KE" b="1" dirty="0" smtClean="0">
                <a:latin typeface="Calibri" panose="020F0502020204030204" pitchFamily="34" charset="0"/>
                <a:ea typeface="Calibri" panose="020F0502020204030204" pitchFamily="34" charset="0"/>
                <a:cs typeface="Times New Roman" panose="02020603050405020304" pitchFamily="18" charset="0"/>
              </a:rPr>
              <a:t>CAPUT SUCCADENIUM - </a:t>
            </a:r>
            <a:r>
              <a:rPr lang="sw-KE" dirty="0" smtClean="0">
                <a:latin typeface="Calibri" panose="020F0502020204030204" pitchFamily="34" charset="0"/>
                <a:ea typeface="Calibri" panose="020F0502020204030204" pitchFamily="34" charset="0"/>
                <a:cs typeface="Times New Roman" panose="02020603050405020304" pitchFamily="18" charset="0"/>
              </a:rPr>
              <a:t> </a:t>
            </a:r>
            <a:r>
              <a:rPr lang="sw-KE" dirty="0">
                <a:latin typeface="Calibri" panose="020F0502020204030204" pitchFamily="34" charset="0"/>
                <a:ea typeface="Calibri" panose="020F0502020204030204" pitchFamily="34" charset="0"/>
                <a:cs typeface="Times New Roman" panose="02020603050405020304" pitchFamily="18" charset="0"/>
              </a:rPr>
              <a:t>Is an oedematous swelling due to accumulation of serum fluid </a:t>
            </a:r>
            <a:r>
              <a:rPr lang="sw-KE" b="1" dirty="0">
                <a:latin typeface="Calibri" panose="020F0502020204030204" pitchFamily="34" charset="0"/>
                <a:ea typeface="Calibri" panose="020F0502020204030204" pitchFamily="34" charset="0"/>
                <a:cs typeface="Times New Roman" panose="02020603050405020304" pitchFamily="18" charset="0"/>
              </a:rPr>
              <a:t>under the foetal scalp</a:t>
            </a:r>
            <a:r>
              <a:rPr lang="sw-KE" b="1" dirty="0" smtClean="0">
                <a:latin typeface="Calibri" panose="020F0502020204030204" pitchFamily="34" charset="0"/>
                <a:ea typeface="Calibri" panose="020F0502020204030204" pitchFamily="34" charset="0"/>
                <a:cs typeface="Times New Roman" panose="02020603050405020304" pitchFamily="18" charset="0"/>
              </a:rPr>
              <a:t>. </a:t>
            </a:r>
            <a:r>
              <a:rPr lang="sw-KE" dirty="0" smtClean="0">
                <a:latin typeface="Calibri" panose="020F0502020204030204" pitchFamily="34" charset="0"/>
                <a:ea typeface="Calibri" panose="020F0502020204030204" pitchFamily="34" charset="0"/>
                <a:cs typeface="Times New Roman" panose="02020603050405020304" pitchFamily="18" charset="0"/>
              </a:rPr>
              <a:t>it</a:t>
            </a:r>
            <a:r>
              <a:rPr lang="sw-KE" b="1" dirty="0" smtClean="0">
                <a:latin typeface="Calibri" panose="020F0502020204030204" pitchFamily="34" charset="0"/>
                <a:ea typeface="Calibri" panose="020F0502020204030204" pitchFamily="34" charset="0"/>
                <a:cs typeface="Times New Roman" panose="02020603050405020304" pitchFamily="18" charset="0"/>
              </a:rPr>
              <a:t> </a:t>
            </a:r>
            <a:r>
              <a:rPr lang="sw-KE" dirty="0">
                <a:latin typeface="Calibri" panose="020F0502020204030204" pitchFamily="34" charset="0"/>
                <a:ea typeface="Calibri" panose="020F0502020204030204" pitchFamily="34" charset="0"/>
                <a:cs typeface="Times New Roman" panose="02020603050405020304" pitchFamily="18" charset="0"/>
              </a:rPr>
              <a:t>results from pressure of the presenting part of the scalp against the dilating cervix during delivery that leads to reduced venous blood and lymphatic drainage and part of  serum escapes into the tissue </a:t>
            </a:r>
            <a:r>
              <a:rPr lang="sw-KE" dirty="0" smtClean="0">
                <a:latin typeface="Calibri" panose="020F0502020204030204" pitchFamily="34" charset="0"/>
                <a:ea typeface="Calibri" panose="020F0502020204030204" pitchFamily="34" charset="0"/>
                <a:cs typeface="Times New Roman" panose="02020603050405020304" pitchFamily="18" charset="0"/>
              </a:rPr>
              <a:t>.The </a:t>
            </a:r>
            <a:r>
              <a:rPr lang="sw-KE" dirty="0">
                <a:latin typeface="Calibri" panose="020F0502020204030204" pitchFamily="34" charset="0"/>
                <a:ea typeface="Calibri" panose="020F0502020204030204" pitchFamily="34" charset="0"/>
                <a:cs typeface="Times New Roman" panose="02020603050405020304" pitchFamily="18" charset="0"/>
              </a:rPr>
              <a:t>swelling is </a:t>
            </a:r>
            <a:r>
              <a:rPr lang="sw-KE" b="1" dirty="0">
                <a:latin typeface="Calibri" panose="020F0502020204030204" pitchFamily="34" charset="0"/>
                <a:ea typeface="Calibri" panose="020F0502020204030204" pitchFamily="34" charset="0"/>
                <a:cs typeface="Times New Roman" panose="02020603050405020304" pitchFamily="18" charset="0"/>
              </a:rPr>
              <a:t>self - limiting </a:t>
            </a:r>
            <a:r>
              <a:rPr lang="sw-KE" dirty="0">
                <a:latin typeface="Calibri" panose="020F0502020204030204" pitchFamily="34" charset="0"/>
                <a:ea typeface="Calibri" panose="020F0502020204030204" pitchFamily="34" charset="0"/>
                <a:cs typeface="Times New Roman" panose="02020603050405020304" pitchFamily="18" charset="0"/>
              </a:rPr>
              <a:t> and </a:t>
            </a:r>
            <a:r>
              <a:rPr lang="sw-KE" b="1" dirty="0">
                <a:latin typeface="Calibri" panose="020F0502020204030204" pitchFamily="34" charset="0"/>
                <a:ea typeface="Calibri" panose="020F0502020204030204" pitchFamily="34" charset="0"/>
                <a:cs typeface="Times New Roman" panose="02020603050405020304" pitchFamily="18" charset="0"/>
              </a:rPr>
              <a:t>disappears </a:t>
            </a:r>
            <a:r>
              <a:rPr lang="sw-KE" dirty="0">
                <a:latin typeface="Calibri" panose="020F0502020204030204" pitchFamily="34" charset="0"/>
                <a:ea typeface="Calibri" panose="020F0502020204030204" pitchFamily="34" charset="0"/>
                <a:cs typeface="Times New Roman" panose="02020603050405020304" pitchFamily="18" charset="0"/>
              </a:rPr>
              <a:t>within </a:t>
            </a:r>
            <a:r>
              <a:rPr lang="sw-KE" b="1" dirty="0">
                <a:latin typeface="Calibri" panose="020F0502020204030204" pitchFamily="34" charset="0"/>
                <a:ea typeface="Calibri" panose="020F0502020204030204" pitchFamily="34" charset="0"/>
                <a:cs typeface="Times New Roman" panose="02020603050405020304" pitchFamily="18" charset="0"/>
              </a:rPr>
              <a:t>36 hours of </a:t>
            </a:r>
            <a:r>
              <a:rPr lang="sw-KE" b="1" dirty="0" smtClean="0">
                <a:latin typeface="Calibri" panose="020F0502020204030204" pitchFamily="34" charset="0"/>
                <a:ea typeface="Calibri" panose="020F0502020204030204" pitchFamily="34" charset="0"/>
                <a:cs typeface="Times New Roman" panose="02020603050405020304" pitchFamily="18" charset="0"/>
              </a:rPr>
              <a:t>life.</a:t>
            </a:r>
            <a:endParaRPr lang="en-US" b="1" dirty="0" smtClean="0">
              <a:latin typeface="Calibri" panose="020F0502020204030204" pitchFamily="34" charset="0"/>
              <a:ea typeface="Calibri" panose="020F0502020204030204" pitchFamily="34" charset="0"/>
              <a:cs typeface="Times New Roman" panose="02020603050405020304" pitchFamily="18" charset="0"/>
            </a:endParaRPr>
          </a:p>
          <a:p>
            <a:pPr marL="514350" marR="0" indent="-514350">
              <a:lnSpc>
                <a:spcPct val="115000"/>
              </a:lnSpc>
              <a:spcBef>
                <a:spcPts val="0"/>
              </a:spcBef>
              <a:spcAft>
                <a:spcPts val="0"/>
              </a:spcAft>
              <a:buFont typeface="+mj-lt"/>
              <a:buAutoNum type="arabicPeriod"/>
            </a:pPr>
            <a:r>
              <a:rPr lang="sw-KE" b="1" dirty="0" smtClean="0">
                <a:latin typeface="Calibri" panose="020F0502020204030204" pitchFamily="34" charset="0"/>
                <a:ea typeface="Calibri" panose="020F0502020204030204" pitchFamily="34" charset="0"/>
                <a:cs typeface="Times New Roman" panose="02020603050405020304" pitchFamily="18" charset="0"/>
              </a:rPr>
              <a:t>Cephalohaematoma </a:t>
            </a:r>
            <a:r>
              <a:rPr lang="sw-KE" dirty="0" smtClean="0">
                <a:latin typeface="Calibri" panose="020F0502020204030204" pitchFamily="34" charset="0"/>
                <a:ea typeface="Calibri" panose="020F0502020204030204" pitchFamily="34" charset="0"/>
                <a:cs typeface="Times New Roman" panose="02020603050405020304" pitchFamily="18" charset="0"/>
              </a:rPr>
              <a:t> </a:t>
            </a:r>
            <a:r>
              <a:rPr lang="sw-KE" dirty="0">
                <a:latin typeface="Calibri" panose="020F0502020204030204" pitchFamily="34" charset="0"/>
                <a:ea typeface="Calibri" panose="020F0502020204030204" pitchFamily="34" charset="0"/>
                <a:cs typeface="Times New Roman" panose="02020603050405020304" pitchFamily="18" charset="0"/>
              </a:rPr>
              <a:t>- is accumulation of blood between the </a:t>
            </a:r>
            <a:r>
              <a:rPr lang="sw-KE" dirty="0" smtClean="0">
                <a:latin typeface="Calibri" panose="020F0502020204030204" pitchFamily="34" charset="0"/>
                <a:ea typeface="Calibri" panose="020F0502020204030204" pitchFamily="34" charset="0"/>
                <a:cs typeface="Times New Roman" panose="02020603050405020304" pitchFamily="18" charset="0"/>
              </a:rPr>
              <a:t>periosteum </a:t>
            </a:r>
            <a:r>
              <a:rPr lang="sw-KE" dirty="0">
                <a:latin typeface="Calibri" panose="020F0502020204030204" pitchFamily="34" charset="0"/>
                <a:ea typeface="Calibri" panose="020F0502020204030204" pitchFamily="34" charset="0"/>
                <a:cs typeface="Times New Roman" panose="02020603050405020304" pitchFamily="18" charset="0"/>
              </a:rPr>
              <a:t>and the skull bone.It is caused by friction between the foetal skull bones and pelvic bones eg.CPD </a:t>
            </a:r>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100</a:t>
            </a:fld>
            <a:endParaRPr lang="en-US"/>
          </a:p>
        </p:txBody>
      </p:sp>
    </p:spTree>
    <p:extLst>
      <p:ext uri="{BB962C8B-B14F-4D97-AF65-F5344CB8AC3E}">
        <p14:creationId xmlns:p14="http://schemas.microsoft.com/office/powerpoint/2010/main" val="5832910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3"/>
            <a:ext cx="10515600" cy="1197734"/>
          </a:xfrm>
        </p:spPr>
        <p:txBody>
          <a:bodyPr>
            <a:normAutofit fontScale="90000"/>
          </a:bodyPr>
          <a:lstStyle/>
          <a:p>
            <a:r>
              <a:rPr lang="en-US" b="1" dirty="0" smtClean="0">
                <a:solidFill>
                  <a:srgbClr val="00B0F0"/>
                </a:solidFill>
                <a:latin typeface="+mn-lt"/>
              </a:rPr>
              <a:t>Difference between caput succedaneum and cephalohaematoma</a:t>
            </a:r>
            <a:endParaRPr lang="en-US" b="1" dirty="0">
              <a:solidFill>
                <a:srgbClr val="00B0F0"/>
              </a:solidFill>
              <a:latin typeface="+mn-lt"/>
            </a:endParaRPr>
          </a:p>
        </p:txBody>
      </p:sp>
      <p:sp>
        <p:nvSpPr>
          <p:cNvPr id="3" name="Content Placeholder 2"/>
          <p:cNvSpPr>
            <a:spLocks noGrp="1"/>
          </p:cNvSpPr>
          <p:nvPr>
            <p:ph sz="half" idx="1"/>
          </p:nvPr>
        </p:nvSpPr>
        <p:spPr>
          <a:xfrm>
            <a:off x="343438" y="1287888"/>
            <a:ext cx="5676362" cy="5570112"/>
          </a:xfrm>
        </p:spPr>
        <p:txBody>
          <a:bodyPr>
            <a:noAutofit/>
          </a:bodyPr>
          <a:lstStyle/>
          <a:p>
            <a:pPr marL="0" marR="0" indent="0">
              <a:lnSpc>
                <a:spcPct val="170000"/>
              </a:lnSpc>
              <a:spcBef>
                <a:spcPts val="0"/>
              </a:spcBef>
              <a:spcAft>
                <a:spcPts val="0"/>
              </a:spcAft>
              <a:buNone/>
            </a:pPr>
            <a:r>
              <a:rPr lang="sw-KE" sz="2400" b="1" dirty="0" smtClean="0">
                <a:latin typeface="Calibri" panose="020F0502020204030204" pitchFamily="34" charset="0"/>
                <a:ea typeface="Calibri" panose="020F0502020204030204" pitchFamily="34" charset="0"/>
                <a:cs typeface="Times New Roman" panose="02020603050405020304" pitchFamily="18" charset="0"/>
              </a:rPr>
              <a:t>         Caput succadenium</a:t>
            </a:r>
          </a:p>
          <a:p>
            <a:pPr marL="514350" marR="0" indent="-514350">
              <a:lnSpc>
                <a:spcPct val="170000"/>
              </a:lnSpc>
              <a:spcBef>
                <a:spcPts val="0"/>
              </a:spcBef>
              <a:spcAft>
                <a:spcPts val="0"/>
              </a:spcAft>
              <a:buFont typeface="+mj-lt"/>
              <a:buAutoNum type="arabicPeriod"/>
            </a:pPr>
            <a:r>
              <a:rPr lang="sw-KE" sz="2400" dirty="0" smtClean="0">
                <a:latin typeface="Calibri" panose="020F0502020204030204" pitchFamily="34" charset="0"/>
                <a:ea typeface="Calibri" panose="020F0502020204030204" pitchFamily="34" charset="0"/>
                <a:cs typeface="Times New Roman" panose="02020603050405020304" pitchFamily="18" charset="0"/>
              </a:rPr>
              <a:t>Swelling under the scalp above the periosteum forms on the presenting part</a:t>
            </a:r>
          </a:p>
          <a:p>
            <a:pPr marL="514350" marR="0" indent="-514350">
              <a:lnSpc>
                <a:spcPct val="170000"/>
              </a:lnSpc>
              <a:spcBef>
                <a:spcPts val="0"/>
              </a:spcBef>
              <a:spcAft>
                <a:spcPts val="0"/>
              </a:spcAft>
              <a:buFont typeface="+mj-lt"/>
              <a:buAutoNum type="arabicPeriod"/>
            </a:pPr>
            <a:r>
              <a:rPr lang="sw-KE" sz="2400" dirty="0" smtClean="0">
                <a:latin typeface="Calibri" panose="020F0502020204030204" pitchFamily="34" charset="0"/>
                <a:ea typeface="Calibri" panose="020F0502020204030204" pitchFamily="34" charset="0"/>
                <a:cs typeface="Times New Roman" panose="02020603050405020304" pitchFamily="18" charset="0"/>
              </a:rPr>
              <a:t>Present  </a:t>
            </a:r>
            <a:r>
              <a:rPr lang="sw-KE" sz="2400" dirty="0">
                <a:latin typeface="Calibri" panose="020F0502020204030204" pitchFamily="34" charset="0"/>
                <a:ea typeface="Calibri" panose="020F0502020204030204" pitchFamily="34" charset="0"/>
                <a:cs typeface="Times New Roman" panose="02020603050405020304" pitchFamily="18" charset="0"/>
              </a:rPr>
              <a:t>at birth	</a:t>
            </a:r>
            <a:endParaRPr lang="sw-KE" sz="2400" dirty="0" smtClean="0">
              <a:latin typeface="Calibri" panose="020F0502020204030204" pitchFamily="34" charset="0"/>
              <a:ea typeface="Calibri" panose="020F0502020204030204" pitchFamily="34" charset="0"/>
              <a:cs typeface="Times New Roman" panose="02020603050405020304" pitchFamily="18" charset="0"/>
            </a:endParaRPr>
          </a:p>
          <a:p>
            <a:pPr marL="285750" marR="0" indent="-514350">
              <a:lnSpc>
                <a:spcPct val="170000"/>
              </a:lnSpc>
              <a:spcBef>
                <a:spcPts val="0"/>
              </a:spcBef>
              <a:spcAft>
                <a:spcPts val="0"/>
              </a:spcAft>
              <a:buFont typeface="+mj-lt"/>
              <a:buAutoNum type="arabicPeriod"/>
            </a:pPr>
            <a:r>
              <a:rPr lang="sw-KE" sz="2400" dirty="0" smtClean="0">
                <a:latin typeface="Calibri" panose="020F0502020204030204" pitchFamily="34" charset="0"/>
                <a:ea typeface="Calibri" panose="020F0502020204030204" pitchFamily="34" charset="0"/>
                <a:cs typeface="Times New Roman" panose="02020603050405020304" pitchFamily="18" charset="0"/>
              </a:rPr>
              <a:t>Disappears </a:t>
            </a:r>
            <a:r>
              <a:rPr lang="sw-KE" sz="2400" dirty="0">
                <a:latin typeface="Calibri" panose="020F0502020204030204" pitchFamily="34" charset="0"/>
                <a:ea typeface="Calibri" panose="020F0502020204030204" pitchFamily="34" charset="0"/>
                <a:cs typeface="Times New Roman" panose="02020603050405020304" pitchFamily="18" charset="0"/>
              </a:rPr>
              <a:t>within 36 </a:t>
            </a:r>
            <a:r>
              <a:rPr lang="sw-KE" sz="2400" dirty="0" smtClean="0">
                <a:latin typeface="Calibri" panose="020F0502020204030204" pitchFamily="34" charset="0"/>
                <a:ea typeface="Calibri" panose="020F0502020204030204" pitchFamily="34" charset="0"/>
                <a:cs typeface="Times New Roman" panose="02020603050405020304" pitchFamily="18" charset="0"/>
              </a:rPr>
              <a:t>hours</a:t>
            </a:r>
          </a:p>
          <a:p>
            <a:pPr marL="285750" marR="0" indent="-514350">
              <a:lnSpc>
                <a:spcPct val="170000"/>
              </a:lnSpc>
              <a:spcBef>
                <a:spcPts val="0"/>
              </a:spcBef>
              <a:spcAft>
                <a:spcPts val="0"/>
              </a:spcAft>
              <a:buFont typeface="+mj-lt"/>
              <a:buAutoNum type="arabicPeriod"/>
            </a:pPr>
            <a:r>
              <a:rPr lang="sw-KE" sz="2400" dirty="0" smtClean="0">
                <a:latin typeface="Calibri" panose="020F0502020204030204" pitchFamily="34" charset="0"/>
                <a:ea typeface="Calibri" panose="020F0502020204030204" pitchFamily="34" charset="0"/>
                <a:cs typeface="Times New Roman" panose="02020603050405020304" pitchFamily="18" charset="0"/>
              </a:rPr>
              <a:t>Diffuse </a:t>
            </a:r>
            <a:r>
              <a:rPr lang="sw-KE" sz="2400" dirty="0">
                <a:latin typeface="Calibri" panose="020F0502020204030204" pitchFamily="34" charset="0"/>
                <a:ea typeface="Calibri" panose="020F0502020204030204" pitchFamily="34" charset="0"/>
                <a:cs typeface="Times New Roman" panose="02020603050405020304" pitchFamily="18" charset="0"/>
              </a:rPr>
              <a:t>and pits on </a:t>
            </a:r>
            <a:r>
              <a:rPr lang="sw-KE" sz="2400" dirty="0" smtClean="0">
                <a:latin typeface="Calibri" panose="020F0502020204030204" pitchFamily="34" charset="0"/>
                <a:ea typeface="Calibri" panose="020F0502020204030204" pitchFamily="34" charset="0"/>
                <a:cs typeface="Times New Roman" panose="02020603050405020304" pitchFamily="18" charset="0"/>
              </a:rPr>
              <a:t>pressure</a:t>
            </a:r>
          </a:p>
          <a:p>
            <a:pPr marL="285750" marR="0" indent="-514350">
              <a:lnSpc>
                <a:spcPct val="170000"/>
              </a:lnSpc>
              <a:spcBef>
                <a:spcPts val="0"/>
              </a:spcBef>
              <a:spcAft>
                <a:spcPts val="0"/>
              </a:spcAft>
              <a:buFont typeface="+mj-lt"/>
              <a:buAutoNum type="arabicPeriod"/>
            </a:pPr>
            <a:r>
              <a:rPr lang="sw-KE" sz="2400" dirty="0" smtClean="0">
                <a:latin typeface="Calibri" panose="020F0502020204030204" pitchFamily="34" charset="0"/>
                <a:ea typeface="Calibri" panose="020F0502020204030204" pitchFamily="34" charset="0"/>
                <a:cs typeface="Times New Roman" panose="02020603050405020304" pitchFamily="18" charset="0"/>
              </a:rPr>
              <a:t>May </a:t>
            </a:r>
            <a:r>
              <a:rPr lang="sw-KE" sz="2400" dirty="0">
                <a:latin typeface="Calibri" panose="020F0502020204030204" pitchFamily="34" charset="0"/>
                <a:ea typeface="Calibri" panose="020F0502020204030204" pitchFamily="34" charset="0"/>
                <a:cs typeface="Times New Roman" panose="02020603050405020304" pitchFamily="18" charset="0"/>
              </a:rPr>
              <a:t>cross a suture </a:t>
            </a:r>
            <a:r>
              <a:rPr lang="sw-KE" sz="2400" dirty="0" smtClean="0">
                <a:latin typeface="Calibri" panose="020F0502020204030204" pitchFamily="34" charset="0"/>
                <a:ea typeface="Calibri" panose="020F0502020204030204" pitchFamily="34" charset="0"/>
                <a:cs typeface="Times New Roman" panose="02020603050405020304" pitchFamily="18" charset="0"/>
              </a:rPr>
              <a:t>line</a:t>
            </a:r>
          </a:p>
          <a:p>
            <a:pPr marL="285750" marR="0" indent="-514350">
              <a:lnSpc>
                <a:spcPct val="170000"/>
              </a:lnSpc>
              <a:spcBef>
                <a:spcPts val="0"/>
              </a:spcBef>
              <a:spcAft>
                <a:spcPts val="0"/>
              </a:spcAft>
              <a:buFont typeface="+mj-lt"/>
              <a:buAutoNum type="arabicPeriod"/>
            </a:pPr>
            <a:r>
              <a:rPr lang="sw-KE" sz="2400" dirty="0" smtClean="0">
                <a:latin typeface="Calibri" panose="020F0502020204030204" pitchFamily="34" charset="0"/>
                <a:ea typeface="Calibri" panose="020F0502020204030204" pitchFamily="34" charset="0"/>
                <a:cs typeface="Times New Roman" panose="02020603050405020304" pitchFamily="18" charset="0"/>
              </a:rPr>
              <a:t>Double </a:t>
            </a:r>
            <a:r>
              <a:rPr lang="sw-KE" sz="2400" dirty="0">
                <a:latin typeface="Calibri" panose="020F0502020204030204" pitchFamily="34" charset="0"/>
                <a:ea typeface="Calibri" panose="020F0502020204030204" pitchFamily="34" charset="0"/>
                <a:cs typeface="Times New Roman" panose="02020603050405020304" pitchFamily="18" charset="0"/>
              </a:rPr>
              <a:t>caput is unilateral	</a:t>
            </a:r>
            <a:endParaRPr lang="sw-KE" sz="2400" dirty="0" smtClean="0">
              <a:latin typeface="Calibri" panose="020F0502020204030204" pitchFamily="34" charset="0"/>
              <a:ea typeface="Calibri" panose="020F0502020204030204" pitchFamily="34" charset="0"/>
              <a:cs typeface="Times New Roman" panose="02020603050405020304" pitchFamily="18" charset="0"/>
            </a:endParaRPr>
          </a:p>
          <a:p>
            <a:pPr marL="285750" marR="0" indent="-514350">
              <a:lnSpc>
                <a:spcPct val="170000"/>
              </a:lnSpc>
              <a:spcBef>
                <a:spcPts val="0"/>
              </a:spcBef>
              <a:spcAft>
                <a:spcPts val="0"/>
              </a:spcAft>
              <a:buFont typeface="+mj-lt"/>
              <a:buAutoNum type="arabicPeriod"/>
            </a:pPr>
            <a:r>
              <a:rPr lang="sw-KE" sz="2400" dirty="0" smtClean="0">
                <a:latin typeface="Calibri" panose="020F0502020204030204" pitchFamily="34" charset="0"/>
                <a:ea typeface="Calibri" panose="020F0502020204030204" pitchFamily="34" charset="0"/>
                <a:cs typeface="Times New Roman" panose="02020603050405020304" pitchFamily="18" charset="0"/>
              </a:rPr>
              <a:t>Tends </a:t>
            </a:r>
            <a:r>
              <a:rPr lang="sw-KE" sz="2400" dirty="0">
                <a:latin typeface="Calibri" panose="020F0502020204030204" pitchFamily="34" charset="0"/>
                <a:ea typeface="Calibri" panose="020F0502020204030204" pitchFamily="34" charset="0"/>
                <a:cs typeface="Times New Roman" panose="02020603050405020304" pitchFamily="18" charset="0"/>
              </a:rPr>
              <a:t>to grow less with </a:t>
            </a:r>
            <a:r>
              <a:rPr lang="sw-KE" sz="2400" dirty="0" smtClean="0">
                <a:latin typeface="Calibri" panose="020F0502020204030204" pitchFamily="34" charset="0"/>
                <a:ea typeface="Calibri" panose="020F0502020204030204" pitchFamily="34" charset="0"/>
                <a:cs typeface="Times New Roman" panose="02020603050405020304" pitchFamily="18" charset="0"/>
              </a:rPr>
              <a:t>time</a:t>
            </a:r>
          </a:p>
          <a:p>
            <a:pPr marL="285750" marR="0" indent="-514350">
              <a:lnSpc>
                <a:spcPct val="170000"/>
              </a:lnSpc>
              <a:spcBef>
                <a:spcPts val="0"/>
              </a:spcBef>
              <a:spcAft>
                <a:spcPts val="0"/>
              </a:spcAft>
              <a:buFont typeface="+mj-lt"/>
              <a:buAutoNum type="arabicPeriod"/>
            </a:pPr>
            <a:r>
              <a:rPr lang="sw-KE" sz="2400" dirty="0" smtClean="0">
                <a:latin typeface="Calibri" panose="020F0502020204030204" pitchFamily="34" charset="0"/>
                <a:cs typeface="Times New Roman" panose="02020603050405020304" pitchFamily="18" charset="0"/>
              </a:rPr>
              <a:t>Painless ill defined edges</a:t>
            </a:r>
            <a:endParaRPr lang="en-US" sz="2400" dirty="0"/>
          </a:p>
        </p:txBody>
      </p:sp>
      <p:sp>
        <p:nvSpPr>
          <p:cNvPr id="4" name="Content Placeholder 3"/>
          <p:cNvSpPr>
            <a:spLocks noGrp="1"/>
          </p:cNvSpPr>
          <p:nvPr>
            <p:ph sz="half" idx="2"/>
          </p:nvPr>
        </p:nvSpPr>
        <p:spPr>
          <a:xfrm>
            <a:off x="6172199" y="1287887"/>
            <a:ext cx="5676363" cy="5422006"/>
          </a:xfrm>
        </p:spPr>
        <p:txBody>
          <a:bodyPr>
            <a:noAutofit/>
          </a:bodyPr>
          <a:lstStyle/>
          <a:p>
            <a:pPr marL="0" marR="0" indent="0">
              <a:lnSpc>
                <a:spcPct val="115000"/>
              </a:lnSpc>
              <a:spcBef>
                <a:spcPts val="0"/>
              </a:spcBef>
              <a:spcAft>
                <a:spcPts val="0"/>
              </a:spcAft>
              <a:buNone/>
            </a:pPr>
            <a:r>
              <a:rPr lang="sw-KE" sz="2400" b="1"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sw-KE" sz="2400" b="1" dirty="0" smtClean="0">
                <a:latin typeface="Calibri" panose="020F0502020204030204" pitchFamily="34" charset="0"/>
                <a:ea typeface="Calibri" panose="020F0502020204030204" pitchFamily="34" charset="0"/>
                <a:cs typeface="Times New Roman" panose="02020603050405020304" pitchFamily="18" charset="0"/>
              </a:rPr>
              <a:t> cephalohaematoma</a:t>
            </a:r>
          </a:p>
          <a:p>
            <a:pPr marL="514350" marR="0" indent="-514350">
              <a:lnSpc>
                <a:spcPct val="170000"/>
              </a:lnSpc>
              <a:spcBef>
                <a:spcPts val="0"/>
              </a:spcBef>
              <a:spcAft>
                <a:spcPts val="0"/>
              </a:spcAft>
              <a:buFont typeface="+mj-lt"/>
              <a:buAutoNum type="arabicPeriod"/>
            </a:pPr>
            <a:r>
              <a:rPr lang="sw-KE" sz="2400" dirty="0" smtClean="0">
                <a:latin typeface="Calibri" panose="020F0502020204030204" pitchFamily="34" charset="0"/>
                <a:ea typeface="Calibri" panose="020F0502020204030204" pitchFamily="34" charset="0"/>
                <a:cs typeface="Times New Roman" panose="02020603050405020304" pitchFamily="18" charset="0"/>
              </a:rPr>
              <a:t>Effusion of blood under the periosteum due to friction btwn the skull and the maternal pelvis.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marR="0" indent="-514350">
              <a:lnSpc>
                <a:spcPct val="170000"/>
              </a:lnSpc>
              <a:spcBef>
                <a:spcPts val="0"/>
              </a:spcBef>
              <a:spcAft>
                <a:spcPts val="0"/>
              </a:spcAft>
              <a:buFont typeface="+mj-lt"/>
              <a:buAutoNum type="arabicPeriod"/>
            </a:pPr>
            <a:r>
              <a:rPr lang="sw-KE" sz="2400" dirty="0" smtClean="0">
                <a:latin typeface="Calibri" panose="020F0502020204030204" pitchFamily="34" charset="0"/>
                <a:ea typeface="Calibri" panose="020F0502020204030204" pitchFamily="34" charset="0"/>
                <a:cs typeface="Times New Roman" panose="02020603050405020304" pitchFamily="18" charset="0"/>
              </a:rPr>
              <a:t>Appears  </a:t>
            </a:r>
            <a:r>
              <a:rPr lang="sw-KE" sz="2400" dirty="0">
                <a:latin typeface="Calibri" panose="020F0502020204030204" pitchFamily="34" charset="0"/>
                <a:ea typeface="Calibri" panose="020F0502020204030204" pitchFamily="34" charset="0"/>
                <a:cs typeface="Times New Roman" panose="02020603050405020304" pitchFamily="18" charset="0"/>
              </a:rPr>
              <a:t>after 4 hrs of life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marR="0" indent="-514350">
              <a:lnSpc>
                <a:spcPct val="170000"/>
              </a:lnSpc>
              <a:spcBef>
                <a:spcPts val="0"/>
              </a:spcBef>
              <a:spcAft>
                <a:spcPts val="0"/>
              </a:spcAft>
              <a:buFont typeface="+mj-lt"/>
              <a:buAutoNum type="arabicPeriod"/>
            </a:pPr>
            <a:r>
              <a:rPr lang="sw-KE" sz="2400" dirty="0" smtClean="0">
                <a:latin typeface="Calibri" panose="020F0502020204030204" pitchFamily="34" charset="0"/>
                <a:ea typeface="Calibri" panose="020F0502020204030204" pitchFamily="34" charset="0"/>
                <a:cs typeface="Times New Roman" panose="02020603050405020304" pitchFamily="18" charset="0"/>
              </a:rPr>
              <a:t>May  </a:t>
            </a:r>
            <a:r>
              <a:rPr lang="sw-KE" sz="2400" dirty="0">
                <a:latin typeface="Calibri" panose="020F0502020204030204" pitchFamily="34" charset="0"/>
                <a:ea typeface="Calibri" panose="020F0502020204030204" pitchFamily="34" charset="0"/>
                <a:cs typeface="Times New Roman" panose="02020603050405020304" pitchFamily="18" charset="0"/>
              </a:rPr>
              <a:t>persist for 2 weeks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marR="0" indent="-514350">
              <a:lnSpc>
                <a:spcPct val="170000"/>
              </a:lnSpc>
              <a:spcBef>
                <a:spcPts val="0"/>
              </a:spcBef>
              <a:spcAft>
                <a:spcPts val="0"/>
              </a:spcAft>
              <a:buFont typeface="+mj-lt"/>
              <a:buAutoNum type="arabicPeriod"/>
            </a:pPr>
            <a:r>
              <a:rPr lang="sw-KE" sz="2400" dirty="0" smtClean="0">
                <a:latin typeface="Calibri" panose="020F0502020204030204" pitchFamily="34" charset="0"/>
                <a:ea typeface="Calibri" panose="020F0502020204030204" pitchFamily="34" charset="0"/>
                <a:cs typeface="Times New Roman" panose="02020603050405020304" pitchFamily="18" charset="0"/>
              </a:rPr>
              <a:t>Circumscribed</a:t>
            </a:r>
            <a:r>
              <a:rPr lang="sw-KE" sz="2400" dirty="0">
                <a:latin typeface="Calibri" panose="020F0502020204030204" pitchFamily="34" charset="0"/>
                <a:ea typeface="Calibri" panose="020F0502020204030204" pitchFamily="34" charset="0"/>
                <a:cs typeface="Times New Roman" panose="02020603050405020304" pitchFamily="18" charset="0"/>
              </a:rPr>
              <a:t>; doesn’t pit on </a:t>
            </a:r>
            <a:r>
              <a:rPr lang="sw-KE" sz="2400" dirty="0" smtClean="0">
                <a:latin typeface="Calibri" panose="020F0502020204030204" pitchFamily="34" charset="0"/>
                <a:ea typeface="Calibri" panose="020F0502020204030204" pitchFamily="34" charset="0"/>
                <a:cs typeface="Times New Roman" panose="02020603050405020304" pitchFamily="18" charset="0"/>
              </a:rPr>
              <a:t>pressure</a:t>
            </a:r>
            <a:endParaRPr lang="en-US" sz="2400" dirty="0" smtClean="0">
              <a:latin typeface="Calibri" panose="020F0502020204030204" pitchFamily="34" charset="0"/>
              <a:ea typeface="Calibri" panose="020F0502020204030204" pitchFamily="34" charset="0"/>
              <a:cs typeface="Times New Roman" panose="02020603050405020304" pitchFamily="18" charset="0"/>
            </a:endParaRPr>
          </a:p>
          <a:p>
            <a:pPr marL="285750" marR="0" indent="-514350">
              <a:lnSpc>
                <a:spcPct val="170000"/>
              </a:lnSpc>
              <a:spcBef>
                <a:spcPts val="0"/>
              </a:spcBef>
              <a:spcAft>
                <a:spcPts val="0"/>
              </a:spcAft>
              <a:buFont typeface="+mj-lt"/>
              <a:buAutoNum type="arabicPeriod"/>
            </a:pPr>
            <a:r>
              <a:rPr lang="sw-KE" sz="2400" dirty="0" smtClean="0">
                <a:latin typeface="Calibri" panose="020F0502020204030204" pitchFamily="34" charset="0"/>
                <a:ea typeface="Calibri" panose="020F0502020204030204" pitchFamily="34" charset="0"/>
                <a:cs typeface="Times New Roman" panose="02020603050405020304" pitchFamily="18" charset="0"/>
              </a:rPr>
              <a:t>Never  </a:t>
            </a:r>
            <a:r>
              <a:rPr lang="sw-KE" sz="2400" dirty="0">
                <a:latin typeface="Calibri" panose="020F0502020204030204" pitchFamily="34" charset="0"/>
                <a:ea typeface="Calibri" panose="020F0502020204030204" pitchFamily="34" charset="0"/>
                <a:cs typeface="Times New Roman" panose="02020603050405020304" pitchFamily="18" charset="0"/>
              </a:rPr>
              <a:t>crosses suture lines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285750" marR="0" indent="-514350">
              <a:lnSpc>
                <a:spcPct val="170000"/>
              </a:lnSpc>
              <a:spcBef>
                <a:spcPts val="0"/>
              </a:spcBef>
              <a:spcAft>
                <a:spcPts val="0"/>
              </a:spcAft>
              <a:buFont typeface="+mj-lt"/>
              <a:buAutoNum type="arabicPeriod"/>
            </a:pPr>
            <a:r>
              <a:rPr lang="sw-KE" sz="2400" dirty="0" smtClean="0">
                <a:latin typeface="Calibri" panose="020F0502020204030204" pitchFamily="34" charset="0"/>
                <a:ea typeface="Calibri" panose="020F0502020204030204" pitchFamily="34" charset="0"/>
                <a:cs typeface="Times New Roman" panose="02020603050405020304" pitchFamily="18" charset="0"/>
              </a:rPr>
              <a:t>Double </a:t>
            </a:r>
            <a:r>
              <a:rPr lang="sw-KE" sz="2400" dirty="0">
                <a:latin typeface="Calibri" panose="020F0502020204030204" pitchFamily="34" charset="0"/>
                <a:ea typeface="Calibri" panose="020F0502020204030204" pitchFamily="34" charset="0"/>
                <a:cs typeface="Times New Roman" panose="02020603050405020304" pitchFamily="18" charset="0"/>
              </a:rPr>
              <a:t>cephalohaematoma is </a:t>
            </a:r>
            <a:r>
              <a:rPr lang="sw-KE" sz="2400" dirty="0" smtClean="0">
                <a:latin typeface="Calibri" panose="020F0502020204030204" pitchFamily="34" charset="0"/>
                <a:ea typeface="Calibri" panose="020F0502020204030204" pitchFamily="34" charset="0"/>
                <a:cs typeface="Times New Roman" panose="02020603050405020304" pitchFamily="18" charset="0"/>
              </a:rPr>
              <a:t>bilateral</a:t>
            </a:r>
          </a:p>
          <a:p>
            <a:pPr marL="285750" marR="0" indent="-514350">
              <a:lnSpc>
                <a:spcPct val="170000"/>
              </a:lnSpc>
              <a:spcBef>
                <a:spcPts val="0"/>
              </a:spcBef>
              <a:spcAft>
                <a:spcPts val="0"/>
              </a:spcAft>
              <a:buFont typeface="+mj-lt"/>
              <a:buAutoNum type="arabicPeriod"/>
            </a:pPr>
            <a:r>
              <a:rPr lang="sw-KE" sz="2400" dirty="0" smtClean="0">
                <a:latin typeface="Calibri" panose="020F0502020204030204" pitchFamily="34" charset="0"/>
                <a:ea typeface="Calibri" panose="020F0502020204030204" pitchFamily="34" charset="0"/>
                <a:cs typeface="Times New Roman" panose="02020603050405020304" pitchFamily="18" charset="0"/>
              </a:rPr>
              <a:t>Tends to grow larger with time</a:t>
            </a:r>
          </a:p>
          <a:p>
            <a:pPr marL="285750" marR="0" indent="-514350">
              <a:lnSpc>
                <a:spcPct val="170000"/>
              </a:lnSpc>
              <a:spcBef>
                <a:spcPts val="0"/>
              </a:spcBef>
              <a:spcAft>
                <a:spcPts val="0"/>
              </a:spcAft>
              <a:buFont typeface="+mj-lt"/>
              <a:buAutoNum type="arabicPeriod"/>
            </a:pPr>
            <a:r>
              <a:rPr lang="sw-KE" sz="2400" dirty="0" smtClean="0">
                <a:latin typeface="Calibri" panose="020F0502020204030204" pitchFamily="34" charset="0"/>
                <a:ea typeface="Calibri" panose="020F0502020204030204" pitchFamily="34" charset="0"/>
                <a:cs typeface="Times New Roman" panose="02020603050405020304" pitchFamily="18" charset="0"/>
              </a:rPr>
              <a:t>Painful, well defined edges</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37A73B05-C1DC-4957-AA8A-DA55F0329BFA}" type="slidenum">
              <a:rPr lang="en-US" smtClean="0"/>
              <a:t>101</a:t>
            </a:fld>
            <a:endParaRPr lang="en-US"/>
          </a:p>
        </p:txBody>
      </p:sp>
    </p:spTree>
    <p:extLst>
      <p:ext uri="{BB962C8B-B14F-4D97-AF65-F5344CB8AC3E}">
        <p14:creationId xmlns:p14="http://schemas.microsoft.com/office/powerpoint/2010/main" val="293373654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790"/>
            <a:ext cx="10515600" cy="772732"/>
          </a:xfrm>
        </p:spPr>
        <p:txBody>
          <a:bodyPr>
            <a:normAutofit/>
          </a:bodyPr>
          <a:lstStyle/>
          <a:p>
            <a:r>
              <a:rPr lang="en-US" sz="4000" dirty="0" smtClean="0">
                <a:solidFill>
                  <a:srgbClr val="00B0F0"/>
                </a:solidFill>
                <a:latin typeface="+mn-lt"/>
              </a:rPr>
              <a:t>3.  </a:t>
            </a:r>
            <a:r>
              <a:rPr lang="en-US" sz="4000" dirty="0" err="1" smtClean="0">
                <a:solidFill>
                  <a:srgbClr val="00B0F0"/>
                </a:solidFill>
                <a:latin typeface="+mn-lt"/>
              </a:rPr>
              <a:t>Subgaleal</a:t>
            </a:r>
            <a:r>
              <a:rPr lang="en-US" sz="4000" dirty="0" smtClean="0">
                <a:solidFill>
                  <a:srgbClr val="00B0F0"/>
                </a:solidFill>
                <a:latin typeface="+mn-lt"/>
              </a:rPr>
              <a:t> or </a:t>
            </a:r>
            <a:r>
              <a:rPr lang="en-US" sz="4000" dirty="0" err="1" smtClean="0">
                <a:solidFill>
                  <a:srgbClr val="00B0F0"/>
                </a:solidFill>
                <a:latin typeface="+mn-lt"/>
              </a:rPr>
              <a:t>subaponeurotic</a:t>
            </a:r>
            <a:r>
              <a:rPr lang="en-US" sz="4000" dirty="0" smtClean="0">
                <a:solidFill>
                  <a:srgbClr val="00B0F0"/>
                </a:solidFill>
                <a:latin typeface="+mn-lt"/>
              </a:rPr>
              <a:t>  </a:t>
            </a:r>
            <a:r>
              <a:rPr lang="en-US" sz="4000" dirty="0" err="1" smtClean="0">
                <a:solidFill>
                  <a:srgbClr val="00B0F0"/>
                </a:solidFill>
                <a:latin typeface="+mn-lt"/>
              </a:rPr>
              <a:t>haemorrhage</a:t>
            </a:r>
            <a:endParaRPr lang="en-US" sz="4000" dirty="0">
              <a:solidFill>
                <a:srgbClr val="00B0F0"/>
              </a:solidFill>
              <a:latin typeface="+mn-lt"/>
            </a:endParaRPr>
          </a:p>
        </p:txBody>
      </p:sp>
      <p:sp>
        <p:nvSpPr>
          <p:cNvPr id="3" name="Content Placeholder 2"/>
          <p:cNvSpPr>
            <a:spLocks noGrp="1"/>
          </p:cNvSpPr>
          <p:nvPr>
            <p:ph idx="1"/>
          </p:nvPr>
        </p:nvSpPr>
        <p:spPr>
          <a:xfrm>
            <a:off x="838200" y="1481070"/>
            <a:ext cx="10515600" cy="5151550"/>
          </a:xfrm>
        </p:spPr>
        <p:txBody>
          <a:bodyPr>
            <a:normAutofit/>
          </a:bodyPr>
          <a:lstStyle/>
          <a:p>
            <a:r>
              <a:rPr lang="en-US" dirty="0" err="1" smtClean="0"/>
              <a:t>Subgaleal</a:t>
            </a:r>
            <a:r>
              <a:rPr lang="en-US" dirty="0" smtClean="0"/>
              <a:t> </a:t>
            </a:r>
            <a:r>
              <a:rPr lang="en-US" dirty="0" err="1" smtClean="0"/>
              <a:t>haemorrhage</a:t>
            </a:r>
            <a:r>
              <a:rPr lang="en-US" dirty="0" smtClean="0"/>
              <a:t> is bleeding into the </a:t>
            </a:r>
            <a:r>
              <a:rPr lang="en-US" dirty="0" err="1" smtClean="0"/>
              <a:t>subgaleal</a:t>
            </a:r>
            <a:r>
              <a:rPr lang="en-US" dirty="0" smtClean="0"/>
              <a:t> compartment.</a:t>
            </a:r>
          </a:p>
          <a:p>
            <a:r>
              <a:rPr lang="en-US" dirty="0" smtClean="0"/>
              <a:t>The injury occurs as a result of pressure through the head (of the infant) into the pelvic outlet</a:t>
            </a:r>
          </a:p>
          <a:p>
            <a:r>
              <a:rPr lang="en-US" dirty="0" smtClean="0"/>
              <a:t>It  commonly associated with vacuum extraction</a:t>
            </a:r>
          </a:p>
          <a:p>
            <a:r>
              <a:rPr lang="en-US" dirty="0" smtClean="0"/>
              <a:t>Bleeding occurs below the </a:t>
            </a:r>
            <a:r>
              <a:rPr lang="en-US" dirty="0" err="1" smtClean="0">
                <a:solidFill>
                  <a:srgbClr val="00B0F0"/>
                </a:solidFill>
              </a:rPr>
              <a:t>epicranial</a:t>
            </a:r>
            <a:r>
              <a:rPr lang="en-US" dirty="0" smtClean="0">
                <a:solidFill>
                  <a:srgbClr val="00B0F0"/>
                </a:solidFill>
              </a:rPr>
              <a:t> </a:t>
            </a:r>
            <a:r>
              <a:rPr lang="en-US" dirty="0" err="1" smtClean="0">
                <a:solidFill>
                  <a:srgbClr val="00B0F0"/>
                </a:solidFill>
              </a:rPr>
              <a:t>aponeurosis</a:t>
            </a:r>
            <a:r>
              <a:rPr lang="en-US" dirty="0" smtClean="0">
                <a:solidFill>
                  <a:srgbClr val="00B0F0"/>
                </a:solidFill>
              </a:rPr>
              <a:t>.</a:t>
            </a:r>
          </a:p>
          <a:p>
            <a:r>
              <a:rPr lang="en-US" dirty="0" smtClean="0"/>
              <a:t>It can be confused with a caput  succedaneum as the swelling extends across the suture line.</a:t>
            </a:r>
          </a:p>
          <a:p>
            <a:r>
              <a:rPr lang="en-US" dirty="0" smtClean="0"/>
              <a:t>Early detection is vital</a:t>
            </a:r>
          </a:p>
          <a:p>
            <a:pPr marL="0" indent="0">
              <a:buNone/>
            </a:pPr>
            <a:r>
              <a:rPr lang="en-US" b="1" dirty="0"/>
              <a:t>	</a:t>
            </a:r>
            <a:endParaRPr lang="en-US" b="1" dirty="0" smtClean="0"/>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102</a:t>
            </a:fld>
            <a:endParaRPr lang="en-US"/>
          </a:p>
        </p:txBody>
      </p:sp>
    </p:spTree>
    <p:extLst>
      <p:ext uri="{BB962C8B-B14F-4D97-AF65-F5344CB8AC3E}">
        <p14:creationId xmlns:p14="http://schemas.microsoft.com/office/powerpoint/2010/main" val="16801752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latin typeface="+mn-lt"/>
              </a:rPr>
              <a:t>Characteristic of </a:t>
            </a:r>
            <a:r>
              <a:rPr lang="en-US" b="1" dirty="0" err="1" smtClean="0">
                <a:solidFill>
                  <a:srgbClr val="00B0F0"/>
                </a:solidFill>
                <a:latin typeface="+mn-lt"/>
              </a:rPr>
              <a:t>subgaleal</a:t>
            </a:r>
            <a:r>
              <a:rPr lang="en-US" b="1" dirty="0" smtClean="0">
                <a:solidFill>
                  <a:srgbClr val="00B0F0"/>
                </a:solidFill>
                <a:latin typeface="+mn-lt"/>
              </a:rPr>
              <a:t> </a:t>
            </a:r>
            <a:r>
              <a:rPr lang="en-US" b="1" dirty="0" err="1" smtClean="0">
                <a:solidFill>
                  <a:srgbClr val="00B0F0"/>
                </a:solidFill>
                <a:latin typeface="+mn-lt"/>
              </a:rPr>
              <a:t>haemorrhage</a:t>
            </a:r>
            <a:endParaRPr lang="en-US" b="1" dirty="0">
              <a:solidFill>
                <a:srgbClr val="00B0F0"/>
              </a:solidFill>
              <a:latin typeface="+mn-lt"/>
            </a:endParaRPr>
          </a:p>
        </p:txBody>
      </p:sp>
      <p:sp>
        <p:nvSpPr>
          <p:cNvPr id="3" name="Content Placeholder 2"/>
          <p:cNvSpPr>
            <a:spLocks noGrp="1"/>
          </p:cNvSpPr>
          <p:nvPr>
            <p:ph idx="1"/>
          </p:nvPr>
        </p:nvSpPr>
        <p:spPr/>
        <p:txBody>
          <a:bodyPr/>
          <a:lstStyle/>
          <a:p>
            <a:pPr marL="0" lvl="0" indent="0">
              <a:buNone/>
            </a:pPr>
            <a:endParaRPr lang="en-US" b="1" dirty="0">
              <a:solidFill>
                <a:prstClr val="black"/>
              </a:solidFill>
            </a:endParaRPr>
          </a:p>
          <a:p>
            <a:pPr marL="1428750" lvl="2" indent="-514350">
              <a:buFont typeface="+mj-lt"/>
              <a:buAutoNum type="arabicPeriod"/>
            </a:pPr>
            <a:r>
              <a:rPr lang="en-US" sz="2800" dirty="0">
                <a:solidFill>
                  <a:prstClr val="black"/>
                </a:solidFill>
              </a:rPr>
              <a:t>It is present at birth</a:t>
            </a:r>
            <a:r>
              <a:rPr lang="en-US" sz="2800" b="1" dirty="0">
                <a:solidFill>
                  <a:prstClr val="black"/>
                </a:solidFill>
              </a:rPr>
              <a:t>	</a:t>
            </a:r>
          </a:p>
          <a:p>
            <a:pPr marL="1428750" lvl="2" indent="-514350">
              <a:buFont typeface="+mj-lt"/>
              <a:buAutoNum type="arabicPeriod"/>
            </a:pPr>
            <a:r>
              <a:rPr lang="en-US" sz="2800" dirty="0">
                <a:solidFill>
                  <a:prstClr val="black"/>
                </a:solidFill>
              </a:rPr>
              <a:t>The swelling crosses the suture line</a:t>
            </a:r>
          </a:p>
          <a:p>
            <a:pPr marL="1428750" lvl="2" indent="-514350">
              <a:buFont typeface="+mj-lt"/>
              <a:buAutoNum type="arabicPeriod"/>
            </a:pPr>
            <a:r>
              <a:rPr lang="en-US" sz="2800" dirty="0">
                <a:solidFill>
                  <a:prstClr val="black"/>
                </a:solidFill>
              </a:rPr>
              <a:t>It increases in size</a:t>
            </a:r>
          </a:p>
          <a:p>
            <a:pPr marL="1428750" lvl="2" indent="-514350">
              <a:buFont typeface="+mj-lt"/>
              <a:buAutoNum type="arabicPeriod"/>
            </a:pPr>
            <a:r>
              <a:rPr lang="en-US" sz="2800" dirty="0">
                <a:solidFill>
                  <a:prstClr val="black"/>
                </a:solidFill>
              </a:rPr>
              <a:t>Resolves in 2-3 weeks</a:t>
            </a:r>
          </a:p>
          <a:p>
            <a:pPr marL="1428750" lvl="2" indent="-514350">
              <a:buFont typeface="+mj-lt"/>
              <a:buAutoNum type="arabicPeriod"/>
            </a:pPr>
            <a:r>
              <a:rPr lang="en-US" sz="2800" dirty="0">
                <a:solidFill>
                  <a:prstClr val="black"/>
                </a:solidFill>
              </a:rPr>
              <a:t>Firm </a:t>
            </a:r>
            <a:r>
              <a:rPr lang="en-US" sz="2800" dirty="0" smtClean="0">
                <a:solidFill>
                  <a:prstClr val="black"/>
                </a:solidFill>
              </a:rPr>
              <a:t>fluctuant </a:t>
            </a:r>
            <a:r>
              <a:rPr lang="en-US" sz="2800" dirty="0">
                <a:solidFill>
                  <a:prstClr val="black"/>
                </a:solidFill>
              </a:rPr>
              <a:t>mass</a:t>
            </a:r>
          </a:p>
          <a:p>
            <a:pPr marL="1428750" lvl="2" indent="-514350">
              <a:buFont typeface="+mj-lt"/>
              <a:buAutoNum type="arabicPeriod"/>
            </a:pPr>
            <a:r>
              <a:rPr lang="en-US" sz="2800" dirty="0" smtClean="0">
                <a:solidFill>
                  <a:prstClr val="black"/>
                </a:solidFill>
              </a:rPr>
              <a:t>Bleeding my  </a:t>
            </a:r>
            <a:r>
              <a:rPr lang="en-US" sz="2800" dirty="0">
                <a:solidFill>
                  <a:prstClr val="black"/>
                </a:solidFill>
              </a:rPr>
              <a:t>extend into subcutaneous tissue of the neck and eyelids</a:t>
            </a:r>
          </a:p>
          <a:p>
            <a:pPr marL="1428750" lvl="2" indent="-514350">
              <a:buFont typeface="+mj-lt"/>
              <a:buAutoNum type="arabicPeriod"/>
            </a:pPr>
            <a:r>
              <a:rPr lang="en-US" sz="2800" dirty="0">
                <a:solidFill>
                  <a:prstClr val="black"/>
                </a:solidFill>
              </a:rPr>
              <a:t>Bruising may be apparent for days and sometimes weeks.</a:t>
            </a: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103</a:t>
            </a:fld>
            <a:endParaRPr lang="en-US"/>
          </a:p>
        </p:txBody>
      </p:sp>
    </p:spTree>
    <p:extLst>
      <p:ext uri="{BB962C8B-B14F-4D97-AF65-F5344CB8AC3E}">
        <p14:creationId xmlns:p14="http://schemas.microsoft.com/office/powerpoint/2010/main" val="314434362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                         </a:t>
            </a:r>
            <a:r>
              <a:rPr lang="en-US" b="1" dirty="0" smtClean="0">
                <a:solidFill>
                  <a:srgbClr val="00B0F0"/>
                </a:solidFill>
                <a:latin typeface="+mn-lt"/>
              </a:rPr>
              <a:t>Nursing care </a:t>
            </a:r>
            <a:endParaRPr lang="en-US" b="1" dirty="0">
              <a:solidFill>
                <a:srgbClr val="00B0F0"/>
              </a:solidFill>
              <a:latin typeface="+mn-lt"/>
            </a:endParaRPr>
          </a:p>
        </p:txBody>
      </p:sp>
      <p:sp>
        <p:nvSpPr>
          <p:cNvPr id="3" name="Content Placeholder 2"/>
          <p:cNvSpPr>
            <a:spLocks noGrp="1"/>
          </p:cNvSpPr>
          <p:nvPr>
            <p:ph idx="1"/>
          </p:nvPr>
        </p:nvSpPr>
        <p:spPr/>
        <p:txBody>
          <a:bodyPr>
            <a:normAutofit fontScale="92500"/>
          </a:bodyPr>
          <a:lstStyle/>
          <a:p>
            <a:r>
              <a:rPr lang="en-US" dirty="0" smtClean="0"/>
              <a:t>Serial head circumference may detect any increase due to </a:t>
            </a:r>
            <a:r>
              <a:rPr lang="en-US" dirty="0" err="1" smtClean="0"/>
              <a:t>haemorrhage</a:t>
            </a:r>
            <a:r>
              <a:rPr lang="en-US" dirty="0" smtClean="0"/>
              <a:t>.</a:t>
            </a:r>
          </a:p>
          <a:p>
            <a:r>
              <a:rPr lang="en-US" dirty="0" smtClean="0"/>
              <a:t>The infant must be observed for signs of </a:t>
            </a:r>
            <a:r>
              <a:rPr lang="en-US" dirty="0" err="1" smtClean="0"/>
              <a:t>hyperbilirubinaemia</a:t>
            </a:r>
            <a:r>
              <a:rPr lang="en-US" dirty="0" smtClean="0"/>
              <a:t> and </a:t>
            </a:r>
            <a:r>
              <a:rPr lang="en-US" dirty="0" err="1" smtClean="0"/>
              <a:t>anaemia</a:t>
            </a:r>
            <a:r>
              <a:rPr lang="en-US" dirty="0" smtClean="0"/>
              <a:t>.</a:t>
            </a:r>
          </a:p>
          <a:p>
            <a:r>
              <a:rPr lang="en-US" dirty="0" smtClean="0"/>
              <a:t>If the </a:t>
            </a:r>
            <a:r>
              <a:rPr lang="en-US" dirty="0" err="1" smtClean="0"/>
              <a:t>haemorrhage</a:t>
            </a:r>
            <a:r>
              <a:rPr lang="en-US" dirty="0" smtClean="0"/>
              <a:t> is severe , blood transfusion may be necessary.</a:t>
            </a:r>
          </a:p>
          <a:p>
            <a:r>
              <a:rPr lang="en-US" dirty="0" smtClean="0"/>
              <a:t>Monitor the bleeding time and coagulation time.</a:t>
            </a:r>
          </a:p>
          <a:p>
            <a:r>
              <a:rPr lang="en-US" dirty="0" smtClean="0"/>
              <a:t>Assess the level of consciousness.</a:t>
            </a:r>
          </a:p>
          <a:p>
            <a:r>
              <a:rPr lang="en-US" dirty="0" smtClean="0"/>
              <a:t>Assess </a:t>
            </a:r>
            <a:r>
              <a:rPr lang="en-US" dirty="0" err="1" smtClean="0"/>
              <a:t>Haemoglobin</a:t>
            </a:r>
            <a:r>
              <a:rPr lang="en-US" dirty="0" smtClean="0"/>
              <a:t> and </a:t>
            </a:r>
            <a:r>
              <a:rPr lang="en-US" dirty="0" err="1" smtClean="0"/>
              <a:t>haematocrit</a:t>
            </a:r>
            <a:endParaRPr lang="en-US" dirty="0" smtClean="0"/>
          </a:p>
          <a:p>
            <a:r>
              <a:rPr lang="en-US" dirty="0" smtClean="0"/>
              <a:t>Increase in bilirubin is expected due to blood lyses.</a:t>
            </a:r>
          </a:p>
          <a:p>
            <a:r>
              <a:rPr lang="en-US" dirty="0" smtClean="0"/>
              <a:t>Death due to massive </a:t>
            </a:r>
            <a:r>
              <a:rPr lang="en-US" dirty="0" err="1" smtClean="0"/>
              <a:t>haemorhage</a:t>
            </a:r>
            <a:r>
              <a:rPr lang="en-US" dirty="0" smtClean="0"/>
              <a:t> is a possibility.</a:t>
            </a:r>
          </a:p>
          <a:p>
            <a:endParaRPr lang="en-US" dirty="0" smtClean="0"/>
          </a:p>
        </p:txBody>
      </p:sp>
      <p:sp>
        <p:nvSpPr>
          <p:cNvPr id="4" name="Slide Number Placeholder 3"/>
          <p:cNvSpPr>
            <a:spLocks noGrp="1"/>
          </p:cNvSpPr>
          <p:nvPr>
            <p:ph type="sldNum" sz="quarter" idx="12"/>
          </p:nvPr>
        </p:nvSpPr>
        <p:spPr/>
        <p:txBody>
          <a:bodyPr/>
          <a:lstStyle/>
          <a:p>
            <a:fld id="{37A73B05-C1DC-4957-AA8A-DA55F0329BFA}" type="slidenum">
              <a:rPr lang="en-US" smtClean="0"/>
              <a:t>104</a:t>
            </a:fld>
            <a:endParaRPr lang="en-US"/>
          </a:p>
        </p:txBody>
      </p:sp>
    </p:spTree>
    <p:extLst>
      <p:ext uri="{BB962C8B-B14F-4D97-AF65-F5344CB8AC3E}">
        <p14:creationId xmlns:p14="http://schemas.microsoft.com/office/powerpoint/2010/main" val="254112834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latin typeface="+mn-lt"/>
              </a:rPr>
              <a:t>               B)  NERVE TRAUMA/ INJURIES</a:t>
            </a:r>
            <a:endParaRPr lang="en-US" b="1" dirty="0">
              <a:solidFill>
                <a:srgbClr val="00B0F0"/>
              </a:solidFill>
              <a:latin typeface="+mn-lt"/>
            </a:endParaRPr>
          </a:p>
        </p:txBody>
      </p:sp>
      <p:sp>
        <p:nvSpPr>
          <p:cNvPr id="3" name="Content Placeholder 2"/>
          <p:cNvSpPr>
            <a:spLocks noGrp="1"/>
          </p:cNvSpPr>
          <p:nvPr>
            <p:ph idx="1"/>
          </p:nvPr>
        </p:nvSpPr>
        <p:spPr/>
        <p:txBody>
          <a:bodyPr/>
          <a:lstStyle/>
          <a:p>
            <a:r>
              <a:rPr lang="en-US" dirty="0" smtClean="0"/>
              <a:t>The most common are the facial nerve and </a:t>
            </a:r>
            <a:r>
              <a:rPr lang="en-US" dirty="0" err="1" smtClean="0"/>
              <a:t>branchial</a:t>
            </a:r>
            <a:r>
              <a:rPr lang="en-US" dirty="0" smtClean="0"/>
              <a:t> plexus injuries.</a:t>
            </a:r>
          </a:p>
          <a:p>
            <a:pPr marL="514350" indent="-514350">
              <a:buFont typeface="+mj-lt"/>
              <a:buAutoNum type="arabicPeriod"/>
            </a:pPr>
            <a:r>
              <a:rPr lang="en-US" b="1" dirty="0" smtClean="0"/>
              <a:t>Facial Nerve Injury: </a:t>
            </a:r>
          </a:p>
          <a:p>
            <a:pPr lvl="2">
              <a:buFont typeface="Wingdings" panose="05000000000000000000" pitchFamily="2" charset="2"/>
              <a:buChar char="Ø"/>
            </a:pPr>
            <a:r>
              <a:rPr lang="en-US" sz="2800" dirty="0" smtClean="0"/>
              <a:t>This is due damage of the facial nerve.</a:t>
            </a:r>
          </a:p>
          <a:p>
            <a:pPr lvl="2">
              <a:buFont typeface="Wingdings" panose="05000000000000000000" pitchFamily="2" charset="2"/>
              <a:buChar char="Ø"/>
            </a:pPr>
            <a:r>
              <a:rPr lang="en-US" sz="2800" dirty="0" smtClean="0"/>
              <a:t> The eye of the affected side remains open &amp; the mouth is drawn to the normal side. </a:t>
            </a:r>
          </a:p>
          <a:p>
            <a:pPr lvl="2">
              <a:buFont typeface="Wingdings" panose="05000000000000000000" pitchFamily="2" charset="2"/>
              <a:buChar char="Ø"/>
            </a:pPr>
            <a:r>
              <a:rPr lang="en-US" sz="2800" dirty="0" smtClean="0"/>
              <a:t>Might cause feeding problems. </a:t>
            </a:r>
          </a:p>
          <a:p>
            <a:pPr lvl="2">
              <a:buFont typeface="Wingdings" panose="05000000000000000000" pitchFamily="2" charset="2"/>
              <a:buChar char="Ø"/>
            </a:pPr>
            <a:r>
              <a:rPr lang="en-US" sz="2800" dirty="0" smtClean="0"/>
              <a:t>No treatment is required</a:t>
            </a:r>
          </a:p>
          <a:p>
            <a:pPr lvl="2">
              <a:buFont typeface="Wingdings" panose="05000000000000000000" pitchFamily="2" charset="2"/>
              <a:buChar char="Ø"/>
            </a:pPr>
            <a:r>
              <a:rPr lang="en-US" sz="2800" dirty="0" smtClean="0"/>
              <a:t>Spontaneous improvement should be seen in 7 -10 days</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105</a:t>
            </a:fld>
            <a:endParaRPr lang="en-US"/>
          </a:p>
        </p:txBody>
      </p:sp>
    </p:spTree>
    <p:extLst>
      <p:ext uri="{BB962C8B-B14F-4D97-AF65-F5344CB8AC3E}">
        <p14:creationId xmlns:p14="http://schemas.microsoft.com/office/powerpoint/2010/main" val="100617070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4699"/>
            <a:ext cx="10515600" cy="6375042"/>
          </a:xfrm>
        </p:spPr>
        <p:txBody>
          <a:bodyPr>
            <a:normAutofit fontScale="92500" lnSpcReduction="10000"/>
          </a:bodyPr>
          <a:lstStyle/>
          <a:p>
            <a:pPr marL="0" indent="0">
              <a:buNone/>
            </a:pPr>
            <a:r>
              <a:rPr lang="en-US" b="1" dirty="0" smtClean="0"/>
              <a:t>2.  </a:t>
            </a:r>
            <a:r>
              <a:rPr lang="en-US" b="1" dirty="0" err="1" smtClean="0"/>
              <a:t>Branchial</a:t>
            </a:r>
            <a:r>
              <a:rPr lang="en-US" b="1" dirty="0" smtClean="0"/>
              <a:t> Plexus Injuries:</a:t>
            </a:r>
          </a:p>
          <a:p>
            <a:r>
              <a:rPr lang="en-US" dirty="0" err="1" smtClean="0"/>
              <a:t>Branchial</a:t>
            </a:r>
            <a:r>
              <a:rPr lang="en-US" dirty="0" smtClean="0"/>
              <a:t> plexus nerves injury are caused by stretching or disruption of the nerve at the apex of the axilla, lying under the clavicle.</a:t>
            </a:r>
          </a:p>
          <a:p>
            <a:r>
              <a:rPr lang="en-US" dirty="0" smtClean="0"/>
              <a:t>Injuries can be cause by excessive lateral flexion of the head and neck in cases of shoulder dystocia or breech presentation.</a:t>
            </a:r>
          </a:p>
          <a:p>
            <a:r>
              <a:rPr lang="en-US" b="1" dirty="0" smtClean="0"/>
              <a:t>There are three main types of injury</a:t>
            </a:r>
          </a:p>
          <a:p>
            <a:pPr marL="1714500" lvl="3" indent="-342900">
              <a:buFont typeface="+mj-lt"/>
              <a:buAutoNum type="alphaLcParenR"/>
            </a:pPr>
            <a:r>
              <a:rPr lang="en-US" sz="2800" b="1" dirty="0" err="1" smtClean="0"/>
              <a:t>Erb’s</a:t>
            </a:r>
            <a:r>
              <a:rPr lang="en-US" sz="2800" b="1" dirty="0" smtClean="0"/>
              <a:t> palsy</a:t>
            </a:r>
          </a:p>
          <a:p>
            <a:pPr marL="1714500" lvl="3" indent="-342900">
              <a:buFont typeface="+mj-lt"/>
              <a:buAutoNum type="alphaLcParenR"/>
            </a:pPr>
            <a:r>
              <a:rPr lang="en-US" sz="2800" b="1" dirty="0" err="1" smtClean="0"/>
              <a:t>Klumpke’s</a:t>
            </a:r>
            <a:r>
              <a:rPr lang="en-US" sz="2800" b="1" dirty="0" smtClean="0"/>
              <a:t> palsy</a:t>
            </a:r>
          </a:p>
          <a:p>
            <a:pPr marL="1714500" lvl="3" indent="-342900">
              <a:buFont typeface="+mj-lt"/>
              <a:buAutoNum type="alphaLcParenR"/>
            </a:pPr>
            <a:r>
              <a:rPr lang="en-US" sz="2800" b="1" dirty="0" smtClean="0"/>
              <a:t>Total </a:t>
            </a:r>
            <a:r>
              <a:rPr lang="en-US" sz="2800" b="1" dirty="0" err="1" smtClean="0"/>
              <a:t>branchial</a:t>
            </a:r>
            <a:r>
              <a:rPr lang="en-US" sz="2800" b="1" dirty="0" smtClean="0"/>
              <a:t> plexus palsy</a:t>
            </a:r>
          </a:p>
          <a:p>
            <a:pPr marL="0" indent="0">
              <a:buNone/>
            </a:pPr>
            <a:r>
              <a:rPr lang="en-US" b="1" dirty="0" smtClean="0"/>
              <a:t>a)  </a:t>
            </a:r>
            <a:r>
              <a:rPr lang="en-US" b="1" dirty="0" err="1" smtClean="0"/>
              <a:t>Erb’s</a:t>
            </a:r>
            <a:r>
              <a:rPr lang="en-US" b="1" dirty="0" smtClean="0"/>
              <a:t> palsy:</a:t>
            </a:r>
            <a:r>
              <a:rPr lang="en-US" dirty="0" smtClean="0"/>
              <a:t> </a:t>
            </a:r>
          </a:p>
          <a:p>
            <a:r>
              <a:rPr lang="en-US" dirty="0" smtClean="0"/>
              <a:t>This  involves damage to the upper roots of the </a:t>
            </a:r>
            <a:r>
              <a:rPr lang="en-US" dirty="0" err="1" smtClean="0"/>
              <a:t>branchial</a:t>
            </a:r>
            <a:r>
              <a:rPr lang="en-US" dirty="0" smtClean="0"/>
              <a:t> plexus involving the 5</a:t>
            </a:r>
            <a:r>
              <a:rPr lang="en-US" baseline="30000" dirty="0" smtClean="0"/>
              <a:t>th</a:t>
            </a:r>
            <a:r>
              <a:rPr lang="en-US" dirty="0" smtClean="0"/>
              <a:t> and 6</a:t>
            </a:r>
            <a:r>
              <a:rPr lang="en-US" baseline="30000" dirty="0" smtClean="0"/>
              <a:t>th</a:t>
            </a:r>
            <a:r>
              <a:rPr lang="en-US" dirty="0" smtClean="0"/>
              <a:t> cervical nerve roots.</a:t>
            </a:r>
          </a:p>
          <a:p>
            <a:r>
              <a:rPr lang="en-US" sz="2800" dirty="0" smtClean="0"/>
              <a:t>The affect arm </a:t>
            </a:r>
            <a:r>
              <a:rPr lang="en-US" sz="2800" b="1" dirty="0" smtClean="0"/>
              <a:t>is inwardly rotated, lies limply </a:t>
            </a:r>
            <a:r>
              <a:rPr lang="en-US" sz="2800" dirty="0" smtClean="0"/>
              <a:t>by his side and he can not flex his elbow or lift his arm, the half-closed hand is turned outwards (waiter’s tip position), but there is movement of arm and fingers.</a:t>
            </a:r>
          </a:p>
          <a:p>
            <a:pPr marL="914400" lvl="2" indent="0">
              <a:buNone/>
            </a:pPr>
            <a:endParaRPr lang="en-US" sz="2800" b="1" dirty="0" smtClean="0"/>
          </a:p>
        </p:txBody>
      </p:sp>
      <p:sp>
        <p:nvSpPr>
          <p:cNvPr id="2" name="Slide Number Placeholder 1"/>
          <p:cNvSpPr>
            <a:spLocks noGrp="1"/>
          </p:cNvSpPr>
          <p:nvPr>
            <p:ph type="sldNum" sz="quarter" idx="12"/>
          </p:nvPr>
        </p:nvSpPr>
        <p:spPr/>
        <p:txBody>
          <a:bodyPr/>
          <a:lstStyle/>
          <a:p>
            <a:fld id="{37A73B05-C1DC-4957-AA8A-DA55F0329BFA}" type="slidenum">
              <a:rPr lang="en-US" smtClean="0"/>
              <a:t>106</a:t>
            </a:fld>
            <a:endParaRPr lang="en-US"/>
          </a:p>
        </p:txBody>
      </p:sp>
    </p:spTree>
    <p:extLst>
      <p:ext uri="{BB962C8B-B14F-4D97-AF65-F5344CB8AC3E}">
        <p14:creationId xmlns:p14="http://schemas.microsoft.com/office/powerpoint/2010/main" val="186687216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7577"/>
            <a:ext cx="10515600" cy="6362164"/>
          </a:xfrm>
        </p:spPr>
        <p:txBody>
          <a:bodyPr>
            <a:normAutofit fontScale="92500" lnSpcReduction="10000"/>
          </a:bodyPr>
          <a:lstStyle/>
          <a:p>
            <a:pPr marL="514350" indent="-514350">
              <a:buAutoNum type="alphaLcParenR" startAt="2"/>
            </a:pPr>
            <a:r>
              <a:rPr lang="en-US" b="1" dirty="0" err="1"/>
              <a:t>K</a:t>
            </a:r>
            <a:r>
              <a:rPr lang="en-US" b="1" dirty="0" err="1" smtClean="0"/>
              <a:t>lumpke’s</a:t>
            </a:r>
            <a:r>
              <a:rPr lang="en-US" b="1" dirty="0" smtClean="0"/>
              <a:t> palsy:</a:t>
            </a:r>
          </a:p>
          <a:p>
            <a:r>
              <a:rPr lang="en-US" dirty="0" err="1" smtClean="0"/>
              <a:t>Klumpke’s</a:t>
            </a:r>
            <a:r>
              <a:rPr lang="en-US" dirty="0" smtClean="0"/>
              <a:t> palsy involves the lower arm, wrist and hand, with wrist drop and limp ( no grasping reflex) fingers caused by damage to spinal roots  C8 and T1.</a:t>
            </a:r>
          </a:p>
          <a:p>
            <a:r>
              <a:rPr lang="en-US" dirty="0" smtClean="0"/>
              <a:t>The  shoulder and upper arm has normal movements</a:t>
            </a:r>
          </a:p>
          <a:p>
            <a:r>
              <a:rPr lang="en-US" dirty="0" smtClean="0"/>
              <a:t>The injury is caused by difficult birth e.g.in breech, large baby</a:t>
            </a:r>
          </a:p>
          <a:p>
            <a:pPr marL="514350" indent="-514350">
              <a:buAutoNum type="alphaLcParenR" startAt="3"/>
            </a:pPr>
            <a:r>
              <a:rPr lang="en-US" b="1" dirty="0" smtClean="0"/>
              <a:t>Total brachial plexus palsy: </a:t>
            </a:r>
          </a:p>
          <a:p>
            <a:r>
              <a:rPr lang="en-US" dirty="0" smtClean="0"/>
              <a:t>There  is  complete paralysis of the shoulder, arm, wrist and hand &amp; loss of sensation due to damage of all the brachial plexus nerve roots.</a:t>
            </a:r>
          </a:p>
          <a:p>
            <a:pPr marL="0" indent="0">
              <a:buNone/>
            </a:pPr>
            <a:r>
              <a:rPr lang="en-US" b="1" dirty="0" smtClean="0"/>
              <a:t>Treatment:</a:t>
            </a:r>
          </a:p>
          <a:p>
            <a:pPr lvl="2">
              <a:buFont typeface="Wingdings" panose="05000000000000000000" pitchFamily="2" charset="2"/>
              <a:buChar char="Ø"/>
            </a:pPr>
            <a:r>
              <a:rPr lang="en-US" sz="2400" dirty="0" smtClean="0"/>
              <a:t>Resting the arm for 7-10 days followed by  gentle physiotherapy to avoid contracture.</a:t>
            </a:r>
          </a:p>
          <a:p>
            <a:pPr lvl="2">
              <a:buFont typeface="Wingdings" panose="05000000000000000000" pitchFamily="2" charset="2"/>
              <a:buChar char="Ø"/>
            </a:pPr>
            <a:r>
              <a:rPr lang="en-US" sz="2400" dirty="0" smtClean="0"/>
              <a:t>Parents should be taught  a full range of passive movements for shoulder, elbow, and wrist. </a:t>
            </a:r>
          </a:p>
          <a:p>
            <a:pPr lvl="2">
              <a:buFont typeface="Wingdings" panose="05000000000000000000" pitchFamily="2" charset="2"/>
              <a:buChar char="Ø"/>
            </a:pPr>
            <a:r>
              <a:rPr lang="en-US" sz="2400" dirty="0" smtClean="0"/>
              <a:t>Complete spontaneous recovery is more common with </a:t>
            </a:r>
            <a:r>
              <a:rPr lang="en-US" sz="2400" dirty="0" err="1"/>
              <a:t>E</a:t>
            </a:r>
            <a:r>
              <a:rPr lang="en-US" sz="2400" dirty="0" err="1" smtClean="0"/>
              <a:t>rb’s</a:t>
            </a:r>
            <a:r>
              <a:rPr lang="en-US" sz="2400" dirty="0" smtClean="0"/>
              <a:t> palsy than in </a:t>
            </a:r>
            <a:r>
              <a:rPr lang="en-US" sz="2400" dirty="0" err="1" smtClean="0"/>
              <a:t>Klumpke’s</a:t>
            </a:r>
            <a:r>
              <a:rPr lang="en-US" sz="2400" dirty="0" smtClean="0"/>
              <a:t> or total brachial palsy but may take several months up to 2 years </a:t>
            </a:r>
          </a:p>
          <a:p>
            <a:pPr lvl="2">
              <a:buFont typeface="Wingdings" panose="05000000000000000000" pitchFamily="2" charset="2"/>
              <a:buChar char="Ø"/>
            </a:pPr>
            <a:r>
              <a:rPr lang="en-US" sz="2400" dirty="0" smtClean="0"/>
              <a:t>Do follow up</a:t>
            </a:r>
          </a:p>
          <a:p>
            <a:pPr marL="514350" indent="-514350">
              <a:buAutoNum type="alphaLcParenR" startAt="3"/>
            </a:pPr>
            <a:endParaRPr lang="en-US" dirty="0" smtClean="0"/>
          </a:p>
          <a:p>
            <a:pPr marL="514350" indent="-514350">
              <a:buAutoNum type="alphaLcParenR" startAt="3"/>
            </a:pPr>
            <a:endParaRPr lang="en-US" dirty="0"/>
          </a:p>
        </p:txBody>
      </p:sp>
      <p:sp>
        <p:nvSpPr>
          <p:cNvPr id="2" name="Slide Number Placeholder 1"/>
          <p:cNvSpPr>
            <a:spLocks noGrp="1"/>
          </p:cNvSpPr>
          <p:nvPr>
            <p:ph type="sldNum" sz="quarter" idx="12"/>
          </p:nvPr>
        </p:nvSpPr>
        <p:spPr/>
        <p:txBody>
          <a:bodyPr/>
          <a:lstStyle/>
          <a:p>
            <a:fld id="{37A73B05-C1DC-4957-AA8A-DA55F0329BFA}" type="slidenum">
              <a:rPr lang="en-US" smtClean="0"/>
              <a:t>107</a:t>
            </a:fld>
            <a:endParaRPr lang="en-US"/>
          </a:p>
        </p:txBody>
      </p:sp>
    </p:spTree>
    <p:extLst>
      <p:ext uri="{BB962C8B-B14F-4D97-AF65-F5344CB8AC3E}">
        <p14:creationId xmlns:p14="http://schemas.microsoft.com/office/powerpoint/2010/main" val="60117142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426557"/>
          </a:xfrm>
        </p:spPr>
        <p:txBody>
          <a:bodyPr>
            <a:normAutofit lnSpcReduction="10000"/>
          </a:bodyPr>
          <a:lstStyle/>
          <a:p>
            <a:pPr marL="514350" indent="-514350">
              <a:buAutoNum type="arabicPeriod" startAt="3"/>
            </a:pPr>
            <a:r>
              <a:rPr lang="en-US" b="1" dirty="0" smtClean="0"/>
              <a:t>Phrenic nerve injury:</a:t>
            </a:r>
          </a:p>
          <a:p>
            <a:pPr>
              <a:buFont typeface="Wingdings" panose="05000000000000000000" pitchFamily="2" charset="2"/>
              <a:buChar char="Ø"/>
            </a:pPr>
            <a:r>
              <a:rPr lang="en-US" dirty="0" smtClean="0"/>
              <a:t>Commonly  occurs in association with brachial plexus and less commonly as an isolated lesion.</a:t>
            </a:r>
          </a:p>
          <a:p>
            <a:pPr>
              <a:buFont typeface="Wingdings" panose="05000000000000000000" pitchFamily="2" charset="2"/>
              <a:buChar char="Ø"/>
            </a:pPr>
            <a:r>
              <a:rPr lang="en-US" dirty="0" smtClean="0"/>
              <a:t>It may affect one or both sides of the diaphragm.</a:t>
            </a:r>
            <a:endParaRPr lang="en-US" dirty="0"/>
          </a:p>
          <a:p>
            <a:pPr marL="0" indent="0">
              <a:buNone/>
            </a:pPr>
            <a:r>
              <a:rPr lang="en-US" b="1" dirty="0" smtClean="0"/>
              <a:t>Treatment </a:t>
            </a:r>
            <a:r>
              <a:rPr lang="en-US" dirty="0" smtClean="0"/>
              <a:t>: varies from simple oxygen therapy to intermittent positive pressure ventilation</a:t>
            </a:r>
            <a:endParaRPr lang="en-US" b="1" dirty="0" smtClean="0"/>
          </a:p>
          <a:p>
            <a:pPr marL="0" indent="0">
              <a:buNone/>
            </a:pPr>
            <a:r>
              <a:rPr lang="en-US" b="1" dirty="0" smtClean="0"/>
              <a:t>Complication: </a:t>
            </a:r>
            <a:r>
              <a:rPr lang="en-US" dirty="0" smtClean="0"/>
              <a:t>Hypostatic pneumonia</a:t>
            </a:r>
          </a:p>
          <a:p>
            <a:pPr marL="514350" indent="-514350">
              <a:buAutoNum type="arabicPeriod" startAt="4"/>
            </a:pPr>
            <a:r>
              <a:rPr lang="en-US" b="1" dirty="0" smtClean="0"/>
              <a:t>Horner’s syndrome:</a:t>
            </a:r>
          </a:p>
          <a:p>
            <a:pPr marL="0" indent="0">
              <a:buNone/>
            </a:pPr>
            <a:r>
              <a:rPr lang="en-US" dirty="0" smtClean="0"/>
              <a:t>This is caused by damage to the cervical sympathetic nerves and is often associated </a:t>
            </a:r>
            <a:r>
              <a:rPr lang="en-US" b="1" dirty="0" smtClean="0"/>
              <a:t>with </a:t>
            </a:r>
            <a:r>
              <a:rPr lang="en-US" b="1" dirty="0" err="1" smtClean="0"/>
              <a:t>klumpke’s</a:t>
            </a:r>
            <a:r>
              <a:rPr lang="en-US" b="1" dirty="0" smtClean="0"/>
              <a:t> paralysis</a:t>
            </a:r>
          </a:p>
          <a:p>
            <a:pPr marL="0" indent="0">
              <a:buNone/>
            </a:pPr>
            <a:r>
              <a:rPr lang="en-US" dirty="0" smtClean="0"/>
              <a:t>The syndrome occurs infrequently, presenting </a:t>
            </a:r>
            <a:r>
              <a:rPr lang="en-US" b="1" dirty="0" smtClean="0"/>
              <a:t>with ptosis </a:t>
            </a:r>
            <a:r>
              <a:rPr lang="en-US" dirty="0" smtClean="0"/>
              <a:t>(drooping or falling of the upper eyelid), </a:t>
            </a:r>
            <a:r>
              <a:rPr lang="en-US" b="1" dirty="0" err="1" smtClean="0"/>
              <a:t>enophthalmos</a:t>
            </a:r>
            <a:r>
              <a:rPr lang="en-US" dirty="0" smtClean="0"/>
              <a:t> (posterior displacement of the eyeball within the orbit) due to loss of function of the </a:t>
            </a:r>
            <a:r>
              <a:rPr lang="en-US" dirty="0" err="1" smtClean="0"/>
              <a:t>orbitalis</a:t>
            </a:r>
            <a:r>
              <a:rPr lang="en-US" dirty="0" smtClean="0"/>
              <a:t> muscle</a:t>
            </a:r>
            <a:r>
              <a:rPr lang="en-US" b="1" dirty="0" smtClean="0"/>
              <a:t>, constriction of the pupil </a:t>
            </a:r>
            <a:r>
              <a:rPr lang="en-US" dirty="0" smtClean="0"/>
              <a:t>and </a:t>
            </a:r>
            <a:r>
              <a:rPr lang="en-US" b="1" dirty="0" smtClean="0"/>
              <a:t>absence of sweating </a:t>
            </a:r>
            <a:r>
              <a:rPr lang="en-US" dirty="0" smtClean="0"/>
              <a:t>from the affected side of the head and  face</a:t>
            </a:r>
          </a:p>
        </p:txBody>
      </p:sp>
      <p:sp>
        <p:nvSpPr>
          <p:cNvPr id="2" name="Slide Number Placeholder 1"/>
          <p:cNvSpPr>
            <a:spLocks noGrp="1"/>
          </p:cNvSpPr>
          <p:nvPr>
            <p:ph type="sldNum" sz="quarter" idx="12"/>
          </p:nvPr>
        </p:nvSpPr>
        <p:spPr/>
        <p:txBody>
          <a:bodyPr/>
          <a:lstStyle/>
          <a:p>
            <a:fld id="{37A73B05-C1DC-4957-AA8A-DA55F0329BFA}" type="slidenum">
              <a:rPr lang="en-US" smtClean="0"/>
              <a:t>108</a:t>
            </a:fld>
            <a:endParaRPr lang="en-US"/>
          </a:p>
        </p:txBody>
      </p:sp>
    </p:spTree>
    <p:extLst>
      <p:ext uri="{BB962C8B-B14F-4D97-AF65-F5344CB8AC3E}">
        <p14:creationId xmlns:p14="http://schemas.microsoft.com/office/powerpoint/2010/main" val="142119581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1"/>
            <a:ext cx="10515600" cy="811369"/>
          </a:xfrm>
        </p:spPr>
        <p:txBody>
          <a:bodyPr/>
          <a:lstStyle/>
          <a:p>
            <a:r>
              <a:rPr lang="en-US" dirty="0">
                <a:solidFill>
                  <a:srgbClr val="00B0F0"/>
                </a:solidFill>
                <a:latin typeface="+mn-lt"/>
              </a:rPr>
              <a:t> </a:t>
            </a:r>
            <a:r>
              <a:rPr lang="en-US" dirty="0" smtClean="0">
                <a:solidFill>
                  <a:srgbClr val="00B0F0"/>
                </a:solidFill>
                <a:latin typeface="+mn-lt"/>
              </a:rPr>
              <a:t>                </a:t>
            </a:r>
            <a:r>
              <a:rPr lang="en-US" b="1" dirty="0" smtClean="0">
                <a:solidFill>
                  <a:srgbClr val="00B0F0"/>
                </a:solidFill>
                <a:latin typeface="+mn-lt"/>
              </a:rPr>
              <a:t>C)  FRACTURES</a:t>
            </a:r>
            <a:endParaRPr lang="en-US" dirty="0">
              <a:solidFill>
                <a:srgbClr val="00B0F0"/>
              </a:solidFill>
              <a:latin typeface="+mn-lt"/>
            </a:endParaRPr>
          </a:p>
        </p:txBody>
      </p:sp>
      <p:sp>
        <p:nvSpPr>
          <p:cNvPr id="3" name="Content Placeholder 2"/>
          <p:cNvSpPr>
            <a:spLocks noGrp="1"/>
          </p:cNvSpPr>
          <p:nvPr>
            <p:ph idx="1"/>
          </p:nvPr>
        </p:nvSpPr>
        <p:spPr>
          <a:xfrm>
            <a:off x="838200" y="914400"/>
            <a:ext cx="10515600" cy="5262563"/>
          </a:xfrm>
        </p:spPr>
        <p:txBody>
          <a:bodyPr>
            <a:normAutofit lnSpcReduction="10000"/>
          </a:bodyPr>
          <a:lstStyle/>
          <a:p>
            <a:r>
              <a:rPr lang="en-US" b="1" dirty="0" smtClean="0"/>
              <a:t>A </a:t>
            </a:r>
            <a:r>
              <a:rPr lang="en-US" dirty="0" smtClean="0"/>
              <a:t> fracture  can occur during delivery most common are : fractured of the </a:t>
            </a:r>
            <a:r>
              <a:rPr lang="en-US" b="1" dirty="0" smtClean="0"/>
              <a:t>skull , clavicle, </a:t>
            </a:r>
            <a:r>
              <a:rPr lang="en-US" b="1" dirty="0" err="1" smtClean="0"/>
              <a:t>humerus</a:t>
            </a:r>
            <a:r>
              <a:rPr lang="en-US" b="1" dirty="0" smtClean="0"/>
              <a:t> and femur bones.</a:t>
            </a:r>
          </a:p>
          <a:p>
            <a:pPr marL="0" indent="0">
              <a:buNone/>
            </a:pPr>
            <a:r>
              <a:rPr lang="en-US" b="1" dirty="0" smtClean="0"/>
              <a:t>1.  SKULL FRACTURES:</a:t>
            </a:r>
          </a:p>
          <a:p>
            <a:pPr lvl="2">
              <a:buFont typeface="Wingdings" panose="05000000000000000000" pitchFamily="2" charset="2"/>
              <a:buChar char="Ø"/>
            </a:pPr>
            <a:r>
              <a:rPr lang="en-US" sz="2800" dirty="0" smtClean="0"/>
              <a:t>These  are rare and majority are linear and asymptomatic.</a:t>
            </a:r>
          </a:p>
          <a:p>
            <a:pPr lvl="2">
              <a:buFont typeface="Wingdings" panose="05000000000000000000" pitchFamily="2" charset="2"/>
              <a:buChar char="Ø"/>
            </a:pPr>
            <a:r>
              <a:rPr lang="en-US" sz="2800" dirty="0" smtClean="0"/>
              <a:t>An overlying </a:t>
            </a:r>
            <a:r>
              <a:rPr lang="en-US" sz="2800" dirty="0" err="1" smtClean="0"/>
              <a:t>cephalohaematoma</a:t>
            </a:r>
            <a:r>
              <a:rPr lang="en-US" sz="2800" dirty="0" smtClean="0"/>
              <a:t> or skull deformation may be the only feature</a:t>
            </a:r>
          </a:p>
          <a:p>
            <a:pPr lvl="2">
              <a:buFont typeface="Wingdings" panose="05000000000000000000" pitchFamily="2" charset="2"/>
              <a:buChar char="Ø"/>
            </a:pPr>
            <a:r>
              <a:rPr lang="en-US" sz="2800" dirty="0" smtClean="0"/>
              <a:t>They may be associated with intracranial </a:t>
            </a:r>
            <a:r>
              <a:rPr lang="en-US" sz="2800" dirty="0" err="1" smtClean="0"/>
              <a:t>haemorrhage</a:t>
            </a:r>
            <a:r>
              <a:rPr lang="en-US" sz="2800" dirty="0" smtClean="0"/>
              <a:t>, seizures, and death as contusion of the underlying brain may have occurred</a:t>
            </a:r>
          </a:p>
          <a:p>
            <a:pPr marL="0" indent="0">
              <a:buNone/>
            </a:pPr>
            <a:r>
              <a:rPr lang="en-US" b="1" dirty="0" smtClean="0"/>
              <a:t>Treatment :</a:t>
            </a:r>
          </a:p>
          <a:p>
            <a:pPr lvl="2">
              <a:buFont typeface="Wingdings" panose="05000000000000000000" pitchFamily="2" charset="2"/>
              <a:buChar char="Ø"/>
            </a:pPr>
            <a:r>
              <a:rPr lang="en-US" sz="2800" dirty="0" smtClean="0"/>
              <a:t> symptomatic e.g. ant seizure  drugs for seizure </a:t>
            </a:r>
          </a:p>
          <a:p>
            <a:pPr lvl="2">
              <a:buFont typeface="Wingdings" panose="05000000000000000000" pitchFamily="2" charset="2"/>
              <a:buChar char="Ø"/>
            </a:pPr>
            <a:r>
              <a:rPr lang="en-US" sz="2800" dirty="0" smtClean="0"/>
              <a:t>Antibiotics cover for  patients with leak of Cerebral Spinal Fluid (CSF ) from the nasal and auditory canal </a:t>
            </a:r>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109</a:t>
            </a:fld>
            <a:endParaRPr lang="en-US"/>
          </a:p>
        </p:txBody>
      </p:sp>
    </p:spTree>
    <p:extLst>
      <p:ext uri="{BB962C8B-B14F-4D97-AF65-F5344CB8AC3E}">
        <p14:creationId xmlns:p14="http://schemas.microsoft.com/office/powerpoint/2010/main" val="713953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8940"/>
            <a:ext cx="10515600" cy="6272011"/>
          </a:xfrm>
        </p:spPr>
        <p:txBody>
          <a:bodyPr>
            <a:normAutofit fontScale="85000" lnSpcReduction="20000"/>
          </a:bodyPr>
          <a:lstStyle/>
          <a:p>
            <a:pPr marR="0" indent="0">
              <a:lnSpc>
                <a:spcPct val="115000"/>
              </a:lnSpc>
              <a:spcBef>
                <a:spcPts val="0"/>
              </a:spcBef>
              <a:spcAft>
                <a:spcPts val="0"/>
              </a:spcAft>
              <a:buNone/>
            </a:pPr>
            <a:r>
              <a:rPr lang="sw-KE" b="1" dirty="0" smtClean="0">
                <a:latin typeface="Calibri" panose="020F0502020204030204" pitchFamily="34" charset="0"/>
                <a:ea typeface="Calibri" panose="020F0502020204030204" pitchFamily="34" charset="0"/>
                <a:cs typeface="Times New Roman" panose="02020603050405020304" pitchFamily="18" charset="0"/>
              </a:rPr>
              <a:t>3.   Weight</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1371600" lvl="3">
              <a:lnSpc>
                <a:spcPct val="115000"/>
              </a:lnSpc>
              <a:spcBef>
                <a:spcPts val="0"/>
              </a:spcBef>
            </a:pPr>
            <a:r>
              <a:rPr lang="sw-KE" sz="3000" dirty="0">
                <a:latin typeface="Calibri" panose="020F0502020204030204" pitchFamily="34" charset="0"/>
                <a:ea typeface="Calibri" panose="020F0502020204030204" pitchFamily="34" charset="0"/>
                <a:cs typeface="Times New Roman" panose="02020603050405020304" pitchFamily="18" charset="0"/>
              </a:rPr>
              <a:t>Initially they lose up to 10% of their birth weight and start gaining and reach birth weight 2 – 3 weeks post delivery</a:t>
            </a:r>
            <a:endParaRPr lang="en-US" sz="30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sw-KE" dirty="0">
                <a:latin typeface="Calibri" panose="020F0502020204030204" pitchFamily="34" charset="0"/>
                <a:ea typeface="Calibri" panose="020F0502020204030204" pitchFamily="34" charset="0"/>
                <a:cs typeface="Times New Roman" panose="02020603050405020304" pitchFamily="18" charset="0"/>
              </a:rPr>
              <a:t>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sw-KE" b="1" dirty="0">
                <a:latin typeface="Calibri" panose="020F0502020204030204" pitchFamily="34" charset="0"/>
                <a:ea typeface="Calibri" panose="020F0502020204030204" pitchFamily="34" charset="0"/>
                <a:cs typeface="Times New Roman" panose="02020603050405020304" pitchFamily="18" charset="0"/>
              </a:rPr>
              <a:t>4</a:t>
            </a:r>
            <a:r>
              <a:rPr lang="sw-KE" b="1" dirty="0" smtClean="0">
                <a:latin typeface="Calibri" panose="020F0502020204030204" pitchFamily="34" charset="0"/>
                <a:ea typeface="Calibri" panose="020F0502020204030204" pitchFamily="34" charset="0"/>
                <a:cs typeface="Times New Roman" panose="02020603050405020304" pitchFamily="18" charset="0"/>
              </a:rPr>
              <a:t>.  Temperature </a:t>
            </a:r>
            <a:r>
              <a:rPr lang="sw-KE" b="1" dirty="0">
                <a:latin typeface="Calibri" panose="020F0502020204030204" pitchFamily="34" charset="0"/>
                <a:ea typeface="Calibri" panose="020F0502020204030204" pitchFamily="34" charset="0"/>
                <a:cs typeface="Times New Roman" panose="02020603050405020304" pitchFamily="18" charset="0"/>
              </a:rPr>
              <a:t>regulation is poor due to:</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1371600" lvl="2">
              <a:lnSpc>
                <a:spcPct val="115000"/>
              </a:lnSpc>
              <a:spcBef>
                <a:spcPts val="0"/>
              </a:spcBef>
            </a:pPr>
            <a:r>
              <a:rPr lang="sw-KE" sz="3000" dirty="0" smtClean="0">
                <a:latin typeface="Calibri" panose="020F0502020204030204" pitchFamily="34" charset="0"/>
                <a:ea typeface="Calibri" panose="020F0502020204030204" pitchFamily="34" charset="0"/>
                <a:cs typeface="Times New Roman" panose="02020603050405020304" pitchFamily="18" charset="0"/>
              </a:rPr>
              <a:t>Immature heat regulatory centre</a:t>
            </a:r>
            <a:endParaRPr lang="en-US" sz="3000" dirty="0" smtClean="0">
              <a:latin typeface="Calibri" panose="020F0502020204030204" pitchFamily="34" charset="0"/>
              <a:ea typeface="Calibri" panose="020F0502020204030204" pitchFamily="34" charset="0"/>
              <a:cs typeface="Times New Roman" panose="02020603050405020304" pitchFamily="18" charset="0"/>
            </a:endParaRPr>
          </a:p>
          <a:p>
            <a:pPr marL="1371600" lvl="2">
              <a:lnSpc>
                <a:spcPct val="115000"/>
              </a:lnSpc>
              <a:spcBef>
                <a:spcPts val="0"/>
              </a:spcBef>
            </a:pPr>
            <a:r>
              <a:rPr lang="sw-KE" sz="3000" dirty="0" smtClean="0">
                <a:latin typeface="Calibri" panose="020F0502020204030204" pitchFamily="34" charset="0"/>
                <a:ea typeface="Calibri" panose="020F0502020204030204" pitchFamily="34" charset="0"/>
                <a:cs typeface="Times New Roman" panose="02020603050405020304" pitchFamily="18" charset="0"/>
              </a:rPr>
              <a:t>Limited food intake and low metabolic rate </a:t>
            </a:r>
            <a:endParaRPr lang="en-US" sz="3000" dirty="0" smtClean="0">
              <a:latin typeface="Calibri" panose="020F0502020204030204" pitchFamily="34" charset="0"/>
              <a:ea typeface="Calibri" panose="020F0502020204030204" pitchFamily="34" charset="0"/>
              <a:cs typeface="Times New Roman" panose="02020603050405020304" pitchFamily="18" charset="0"/>
            </a:endParaRPr>
          </a:p>
          <a:p>
            <a:pPr marL="1371600" lvl="2">
              <a:lnSpc>
                <a:spcPct val="115000"/>
              </a:lnSpc>
              <a:spcBef>
                <a:spcPts val="0"/>
              </a:spcBef>
            </a:pPr>
            <a:r>
              <a:rPr lang="sw-KE" sz="3000" dirty="0" smtClean="0">
                <a:latin typeface="Calibri" panose="020F0502020204030204" pitchFamily="34" charset="0"/>
                <a:ea typeface="Calibri" panose="020F0502020204030204" pitchFamily="34" charset="0"/>
                <a:cs typeface="Times New Roman" panose="02020603050405020304" pitchFamily="18" charset="0"/>
              </a:rPr>
              <a:t>Inability to shiver and generate heat</a:t>
            </a:r>
            <a:endParaRPr lang="en-US" sz="3000" dirty="0" smtClean="0">
              <a:latin typeface="Calibri" panose="020F0502020204030204" pitchFamily="34" charset="0"/>
              <a:ea typeface="Calibri" panose="020F0502020204030204" pitchFamily="34" charset="0"/>
              <a:cs typeface="Times New Roman" panose="02020603050405020304" pitchFamily="18" charset="0"/>
            </a:endParaRPr>
          </a:p>
          <a:p>
            <a:pPr marL="1371600" lvl="2">
              <a:lnSpc>
                <a:spcPct val="115000"/>
              </a:lnSpc>
              <a:spcBef>
                <a:spcPts val="0"/>
              </a:spcBef>
            </a:pPr>
            <a:r>
              <a:rPr lang="sw-KE" sz="3000" dirty="0" smtClean="0">
                <a:latin typeface="Calibri" panose="020F0502020204030204" pitchFamily="34" charset="0"/>
                <a:ea typeface="Calibri" panose="020F0502020204030204" pitchFamily="34" charset="0"/>
                <a:cs typeface="Times New Roman" panose="02020603050405020304" pitchFamily="18" charset="0"/>
              </a:rPr>
              <a:t>Excessive heat loss due to little or no subcutaneous fat.The brown fat is usually in baby’s body by 36 weeks gestation</a:t>
            </a:r>
            <a:endParaRPr lang="en-US" sz="3000" dirty="0" smtClean="0">
              <a:latin typeface="Calibri" panose="020F0502020204030204" pitchFamily="34" charset="0"/>
              <a:ea typeface="Calibri" panose="020F0502020204030204" pitchFamily="34" charset="0"/>
              <a:cs typeface="Times New Roman" panose="02020603050405020304" pitchFamily="18" charset="0"/>
            </a:endParaRPr>
          </a:p>
          <a:p>
            <a:pPr marR="0" indent="0">
              <a:lnSpc>
                <a:spcPct val="115000"/>
              </a:lnSpc>
              <a:spcBef>
                <a:spcPts val="0"/>
              </a:spcBef>
              <a:spcAft>
                <a:spcPts val="0"/>
              </a:spcAft>
              <a:buNone/>
            </a:pPr>
            <a:r>
              <a:rPr lang="sw-KE"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spcBef>
                <a:spcPts val="0"/>
              </a:spcBef>
              <a:spcAft>
                <a:spcPts val="0"/>
              </a:spcAft>
              <a:buNone/>
            </a:pPr>
            <a:r>
              <a:rPr lang="sw-KE" b="1" dirty="0" smtClean="0">
                <a:latin typeface="Calibri" panose="020F0502020204030204" pitchFamily="34" charset="0"/>
                <a:ea typeface="Calibri" panose="020F0502020204030204" pitchFamily="34" charset="0"/>
                <a:cs typeface="Times New Roman" panose="02020603050405020304" pitchFamily="18" charset="0"/>
              </a:rPr>
              <a:t>5. Respiratory </a:t>
            </a:r>
            <a:r>
              <a:rPr lang="sw-KE" b="1" dirty="0">
                <a:latin typeface="Calibri" panose="020F0502020204030204" pitchFamily="34" charset="0"/>
                <a:ea typeface="Calibri" panose="020F0502020204030204" pitchFamily="34" charset="0"/>
                <a:cs typeface="Times New Roman" panose="02020603050405020304" pitchFamily="18" charset="0"/>
              </a:rPr>
              <a:t>system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1371600" lvl="2">
              <a:lnSpc>
                <a:spcPct val="115000"/>
              </a:lnSpc>
              <a:spcBef>
                <a:spcPts val="0"/>
              </a:spcBef>
            </a:pPr>
            <a:r>
              <a:rPr lang="sw-KE" sz="3000" dirty="0">
                <a:latin typeface="Calibri" panose="020F0502020204030204" pitchFamily="34" charset="0"/>
                <a:ea typeface="Calibri" panose="020F0502020204030204" pitchFamily="34" charset="0"/>
                <a:cs typeface="Times New Roman" panose="02020603050405020304" pitchFamily="18" charset="0"/>
              </a:rPr>
              <a:t>Underdeveloped respiratory centre leading to difficulty in initiation of </a:t>
            </a:r>
            <a:r>
              <a:rPr lang="sw-KE" sz="3000" dirty="0" smtClean="0">
                <a:latin typeface="Calibri" panose="020F0502020204030204" pitchFamily="34" charset="0"/>
                <a:ea typeface="Calibri" panose="020F0502020204030204" pitchFamily="34" charset="0"/>
                <a:cs typeface="Times New Roman" panose="02020603050405020304" pitchFamily="18" charset="0"/>
              </a:rPr>
              <a:t>respiration.</a:t>
            </a:r>
            <a:endParaRPr lang="en-US" sz="3000" dirty="0">
              <a:latin typeface="Calibri" panose="020F0502020204030204" pitchFamily="34" charset="0"/>
              <a:ea typeface="Calibri" panose="020F0502020204030204" pitchFamily="34" charset="0"/>
              <a:cs typeface="Times New Roman" panose="02020603050405020304" pitchFamily="18" charset="0"/>
            </a:endParaRPr>
          </a:p>
          <a:p>
            <a:pPr marL="1371600" lvl="2">
              <a:lnSpc>
                <a:spcPct val="115000"/>
              </a:lnSpc>
              <a:spcBef>
                <a:spcPts val="0"/>
              </a:spcBef>
            </a:pPr>
            <a:r>
              <a:rPr lang="sw-KE" sz="3000" dirty="0">
                <a:latin typeface="Calibri" panose="020F0502020204030204" pitchFamily="34" charset="0"/>
                <a:ea typeface="Calibri" panose="020F0502020204030204" pitchFamily="34" charset="0"/>
                <a:cs typeface="Times New Roman" panose="02020603050405020304" pitchFamily="18" charset="0"/>
              </a:rPr>
              <a:t>Frequent opnoeic attack with irregular </a:t>
            </a:r>
            <a:r>
              <a:rPr lang="sw-KE" sz="3000" dirty="0" smtClean="0">
                <a:latin typeface="Calibri" panose="020F0502020204030204" pitchFamily="34" charset="0"/>
                <a:ea typeface="Calibri" panose="020F0502020204030204" pitchFamily="34" charset="0"/>
                <a:cs typeface="Times New Roman" panose="02020603050405020304" pitchFamily="18" charset="0"/>
              </a:rPr>
              <a:t>respiration.</a:t>
            </a:r>
            <a:endParaRPr lang="en-US" sz="3000" dirty="0">
              <a:latin typeface="Calibri" panose="020F0502020204030204" pitchFamily="34" charset="0"/>
              <a:ea typeface="Calibri" panose="020F0502020204030204" pitchFamily="34" charset="0"/>
              <a:cs typeface="Times New Roman" panose="02020603050405020304" pitchFamily="18" charset="0"/>
            </a:endParaRPr>
          </a:p>
          <a:p>
            <a:pPr marL="1371600" lvl="2">
              <a:lnSpc>
                <a:spcPct val="115000"/>
              </a:lnSpc>
              <a:spcBef>
                <a:spcPts val="0"/>
              </a:spcBef>
            </a:pPr>
            <a:r>
              <a:rPr lang="sw-KE" sz="3000" dirty="0">
                <a:latin typeface="Calibri" panose="020F0502020204030204" pitchFamily="34" charset="0"/>
                <a:ea typeface="Calibri" panose="020F0502020204030204" pitchFamily="34" charset="0"/>
                <a:cs typeface="Times New Roman" panose="02020603050405020304" pitchFamily="18" charset="0"/>
              </a:rPr>
              <a:t>Abdominal movements more than chest </a:t>
            </a:r>
            <a:r>
              <a:rPr lang="sw-KE" sz="3000" dirty="0" smtClean="0">
                <a:latin typeface="Calibri" panose="020F0502020204030204" pitchFamily="34" charset="0"/>
                <a:ea typeface="Calibri" panose="020F0502020204030204" pitchFamily="34" charset="0"/>
                <a:cs typeface="Times New Roman" panose="02020603050405020304" pitchFamily="18" charset="0"/>
              </a:rPr>
              <a:t>movements.</a:t>
            </a:r>
            <a:endParaRPr lang="en-US" sz="30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Slide Number Placeholder 1"/>
          <p:cNvSpPr>
            <a:spLocks noGrp="1"/>
          </p:cNvSpPr>
          <p:nvPr>
            <p:ph type="sldNum" sz="quarter" idx="12"/>
          </p:nvPr>
        </p:nvSpPr>
        <p:spPr/>
        <p:txBody>
          <a:bodyPr/>
          <a:lstStyle/>
          <a:p>
            <a:fld id="{37A73B05-C1DC-4957-AA8A-DA55F0329BFA}" type="slidenum">
              <a:rPr lang="en-US" smtClean="0"/>
              <a:t>11</a:t>
            </a:fld>
            <a:endParaRPr lang="en-US"/>
          </a:p>
        </p:txBody>
      </p:sp>
    </p:spTree>
    <p:extLst>
      <p:ext uri="{BB962C8B-B14F-4D97-AF65-F5344CB8AC3E}">
        <p14:creationId xmlns:p14="http://schemas.microsoft.com/office/powerpoint/2010/main" val="392613424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929" y="253218"/>
            <a:ext cx="10515600" cy="6302327"/>
          </a:xfrm>
        </p:spPr>
        <p:txBody>
          <a:bodyPr/>
          <a:lstStyle/>
          <a:p>
            <a:pPr marL="0" indent="0">
              <a:buNone/>
            </a:pPr>
            <a:r>
              <a:rPr lang="en-US" b="1" dirty="0" smtClean="0"/>
              <a:t>2.  CLAVICLE FRACTURE:</a:t>
            </a:r>
          </a:p>
          <a:p>
            <a:pPr lvl="2">
              <a:buFont typeface="Wingdings" panose="05000000000000000000" pitchFamily="2" charset="2"/>
              <a:buChar char="Ø"/>
            </a:pPr>
            <a:r>
              <a:rPr lang="en-US" sz="2800" dirty="0" smtClean="0"/>
              <a:t>this occurs due to shoulder dystocia  and in breech delivery</a:t>
            </a:r>
          </a:p>
          <a:p>
            <a:pPr lvl="2">
              <a:buFont typeface="Wingdings" panose="05000000000000000000" pitchFamily="2" charset="2"/>
              <a:buChar char="Ø"/>
            </a:pPr>
            <a:r>
              <a:rPr lang="en-US" sz="2800" dirty="0" smtClean="0"/>
              <a:t>It is often asymptomatic  and may go undiagnosed</a:t>
            </a:r>
          </a:p>
          <a:p>
            <a:pPr marL="0" indent="0">
              <a:buNone/>
            </a:pPr>
            <a:r>
              <a:rPr lang="en-US" b="1" dirty="0" smtClean="0"/>
              <a:t>Signs and symptoms:</a:t>
            </a:r>
          </a:p>
          <a:p>
            <a:pPr lvl="2">
              <a:buFont typeface="Wingdings" panose="05000000000000000000" pitchFamily="2" charset="2"/>
              <a:buChar char="Ø"/>
            </a:pPr>
            <a:r>
              <a:rPr lang="en-US" sz="2800" dirty="0" smtClean="0"/>
              <a:t>A crack is heard during delivery</a:t>
            </a:r>
          </a:p>
          <a:p>
            <a:pPr lvl="2">
              <a:buFont typeface="Wingdings" panose="05000000000000000000" pitchFamily="2" charset="2"/>
              <a:buChar char="Ø"/>
            </a:pPr>
            <a:r>
              <a:rPr lang="en-US" sz="2800" dirty="0" smtClean="0"/>
              <a:t>Feeling of distortion at the break</a:t>
            </a:r>
          </a:p>
          <a:p>
            <a:pPr lvl="2">
              <a:buFont typeface="Wingdings" panose="05000000000000000000" pitchFamily="2" charset="2"/>
              <a:buChar char="Ø"/>
            </a:pPr>
            <a:r>
              <a:rPr lang="en-US" sz="2800" dirty="0" smtClean="0"/>
              <a:t>Presence of crepitus</a:t>
            </a:r>
          </a:p>
          <a:p>
            <a:pPr lvl="2">
              <a:buFont typeface="Wingdings" panose="05000000000000000000" pitchFamily="2" charset="2"/>
              <a:buChar char="Ø"/>
            </a:pPr>
            <a:r>
              <a:rPr lang="en-US" sz="2800" dirty="0" smtClean="0"/>
              <a:t>In late phase by callus formation</a:t>
            </a:r>
          </a:p>
          <a:p>
            <a:pPr marL="0" indent="0">
              <a:buNone/>
            </a:pPr>
            <a:r>
              <a:rPr lang="en-US" b="1" dirty="0" smtClean="0"/>
              <a:t>Treatment : </a:t>
            </a:r>
          </a:p>
          <a:p>
            <a:pPr lvl="2">
              <a:buFont typeface="Wingdings" panose="05000000000000000000" pitchFamily="2" charset="2"/>
              <a:buChar char="Ø"/>
            </a:pPr>
            <a:r>
              <a:rPr lang="en-US" sz="2800" dirty="0" smtClean="0"/>
              <a:t>Figure of eight bandage if the infant shows signs of discomfort</a:t>
            </a:r>
          </a:p>
          <a:p>
            <a:pPr lvl="2">
              <a:buFont typeface="Wingdings" panose="05000000000000000000" pitchFamily="2" charset="2"/>
              <a:buChar char="Ø"/>
            </a:pPr>
            <a:r>
              <a:rPr lang="en-US" sz="2800" dirty="0" smtClean="0"/>
              <a:t>A stable union of the break usually occurs within 7-10 days</a:t>
            </a:r>
            <a:endParaRPr lang="en-US" sz="2800" dirty="0"/>
          </a:p>
        </p:txBody>
      </p:sp>
      <p:sp>
        <p:nvSpPr>
          <p:cNvPr id="2" name="Slide Number Placeholder 1"/>
          <p:cNvSpPr>
            <a:spLocks noGrp="1"/>
          </p:cNvSpPr>
          <p:nvPr>
            <p:ph type="sldNum" sz="quarter" idx="12"/>
          </p:nvPr>
        </p:nvSpPr>
        <p:spPr/>
        <p:txBody>
          <a:bodyPr/>
          <a:lstStyle/>
          <a:p>
            <a:fld id="{37A73B05-C1DC-4957-AA8A-DA55F0329BFA}" type="slidenum">
              <a:rPr lang="en-US" smtClean="0"/>
              <a:t>110</a:t>
            </a:fld>
            <a:endParaRPr lang="en-US"/>
          </a:p>
        </p:txBody>
      </p:sp>
    </p:spTree>
    <p:extLst>
      <p:ext uri="{BB962C8B-B14F-4D97-AF65-F5344CB8AC3E}">
        <p14:creationId xmlns:p14="http://schemas.microsoft.com/office/powerpoint/2010/main" val="13888884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504"/>
            <a:ext cx="10515600" cy="1069144"/>
          </a:xfrm>
        </p:spPr>
        <p:txBody>
          <a:bodyPr/>
          <a:lstStyle/>
          <a:p>
            <a:r>
              <a:rPr lang="en-US" b="1" dirty="0" smtClean="0">
                <a:latin typeface="+mn-lt"/>
              </a:rPr>
              <a:t>     3. Fractured  </a:t>
            </a:r>
            <a:r>
              <a:rPr lang="en-US" b="1" dirty="0" err="1" smtClean="0">
                <a:latin typeface="+mn-lt"/>
              </a:rPr>
              <a:t>Humerus</a:t>
            </a:r>
            <a:endParaRPr lang="en-US" b="1" dirty="0">
              <a:latin typeface="+mn-lt"/>
            </a:endParaRPr>
          </a:p>
        </p:txBody>
      </p:sp>
      <p:sp>
        <p:nvSpPr>
          <p:cNvPr id="3" name="Content Placeholder 2"/>
          <p:cNvSpPr>
            <a:spLocks noGrp="1"/>
          </p:cNvSpPr>
          <p:nvPr>
            <p:ph idx="1"/>
          </p:nvPr>
        </p:nvSpPr>
        <p:spPr>
          <a:xfrm>
            <a:off x="838200" y="1223890"/>
            <a:ext cx="10515600" cy="5317587"/>
          </a:xfrm>
        </p:spPr>
        <p:txBody>
          <a:bodyPr>
            <a:normAutofit/>
          </a:bodyPr>
          <a:lstStyle/>
          <a:p>
            <a:r>
              <a:rPr lang="en-US" dirty="0" smtClean="0"/>
              <a:t>This may occur in shoulder dystocia or in extended arms in breech presentation</a:t>
            </a:r>
          </a:p>
          <a:p>
            <a:pPr marL="0" indent="0">
              <a:buNone/>
            </a:pPr>
            <a:r>
              <a:rPr lang="en-US" b="1" dirty="0" smtClean="0"/>
              <a:t>Signs and symptoms</a:t>
            </a:r>
          </a:p>
          <a:p>
            <a:pPr lvl="2">
              <a:buFont typeface="Wingdings" panose="05000000000000000000" pitchFamily="2" charset="2"/>
              <a:buChar char="Ø"/>
            </a:pPr>
            <a:r>
              <a:rPr lang="en-US" sz="2800" dirty="0" smtClean="0"/>
              <a:t>A crack may be heard at delivery  or </a:t>
            </a:r>
          </a:p>
          <a:p>
            <a:pPr lvl="2">
              <a:buFont typeface="Wingdings" panose="05000000000000000000" pitchFamily="2" charset="2"/>
              <a:buChar char="Ø"/>
            </a:pPr>
            <a:r>
              <a:rPr lang="en-US" sz="2800" dirty="0" smtClean="0"/>
              <a:t>The  infant may present with deformity or</a:t>
            </a:r>
          </a:p>
          <a:p>
            <a:pPr lvl="2">
              <a:buFont typeface="Wingdings" panose="05000000000000000000" pitchFamily="2" charset="2"/>
              <a:buChar char="Ø"/>
            </a:pPr>
            <a:r>
              <a:rPr lang="en-US" sz="2800" b="1" dirty="0" err="1" smtClean="0"/>
              <a:t>Pseudoparesi</a:t>
            </a:r>
            <a:r>
              <a:rPr lang="en-US" sz="2800" dirty="0" err="1" smtClean="0"/>
              <a:t>s</a:t>
            </a:r>
            <a:r>
              <a:rPr lang="en-US" sz="2800" dirty="0" smtClean="0"/>
              <a:t>  of the upper arm secondary to pain</a:t>
            </a:r>
          </a:p>
          <a:p>
            <a:pPr lvl="2">
              <a:buFont typeface="Wingdings" panose="05000000000000000000" pitchFamily="2" charset="2"/>
              <a:buChar char="Ø"/>
            </a:pPr>
            <a:r>
              <a:rPr lang="en-US" sz="2800" dirty="0" smtClean="0"/>
              <a:t>Confirm diagnosis by an x-ray</a:t>
            </a:r>
          </a:p>
          <a:p>
            <a:pPr marL="0" indent="0">
              <a:buNone/>
            </a:pPr>
            <a:r>
              <a:rPr lang="en-US" b="1" dirty="0" smtClean="0"/>
              <a:t>Treatment</a:t>
            </a:r>
            <a:r>
              <a:rPr lang="en-US" dirty="0" smtClean="0"/>
              <a:t>:  </a:t>
            </a:r>
          </a:p>
          <a:p>
            <a:pPr lvl="2">
              <a:buFont typeface="Wingdings" panose="05000000000000000000" pitchFamily="2" charset="2"/>
              <a:buChar char="Ø"/>
            </a:pPr>
            <a:r>
              <a:rPr lang="en-US" sz="2800" dirty="0" smtClean="0"/>
              <a:t>by splinting the upper arm or bandaging the arm to the chest</a:t>
            </a:r>
          </a:p>
          <a:p>
            <a:pPr lvl="2">
              <a:buFont typeface="Wingdings" panose="05000000000000000000" pitchFamily="2" charset="2"/>
              <a:buChar char="Ø"/>
            </a:pPr>
            <a:r>
              <a:rPr lang="en-US" sz="2800" dirty="0" smtClean="0"/>
              <a:t>Stable union occurs 3-4 weeks </a:t>
            </a:r>
          </a:p>
        </p:txBody>
      </p:sp>
      <p:sp>
        <p:nvSpPr>
          <p:cNvPr id="4" name="Slide Number Placeholder 3"/>
          <p:cNvSpPr>
            <a:spLocks noGrp="1"/>
          </p:cNvSpPr>
          <p:nvPr>
            <p:ph type="sldNum" sz="quarter" idx="12"/>
          </p:nvPr>
        </p:nvSpPr>
        <p:spPr/>
        <p:txBody>
          <a:bodyPr/>
          <a:lstStyle/>
          <a:p>
            <a:fld id="{37A73B05-C1DC-4957-AA8A-DA55F0329BFA}" type="slidenum">
              <a:rPr lang="en-US" smtClean="0"/>
              <a:t>111</a:t>
            </a:fld>
            <a:endParaRPr lang="en-US"/>
          </a:p>
        </p:txBody>
      </p:sp>
    </p:spTree>
    <p:extLst>
      <p:ext uri="{BB962C8B-B14F-4D97-AF65-F5344CB8AC3E}">
        <p14:creationId xmlns:p14="http://schemas.microsoft.com/office/powerpoint/2010/main" val="80784932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813"/>
            <a:ext cx="10515600" cy="858129"/>
          </a:xfrm>
        </p:spPr>
        <p:txBody>
          <a:bodyPr/>
          <a:lstStyle/>
          <a:p>
            <a:r>
              <a:rPr lang="en-US" b="1" dirty="0" smtClean="0">
                <a:latin typeface="+mn-lt"/>
              </a:rPr>
              <a:t>                     4.  Fracture femur</a:t>
            </a:r>
            <a:endParaRPr lang="en-US" b="1" dirty="0">
              <a:latin typeface="+mn-lt"/>
            </a:endParaRPr>
          </a:p>
        </p:txBody>
      </p:sp>
      <p:sp>
        <p:nvSpPr>
          <p:cNvPr id="3" name="Content Placeholder 2"/>
          <p:cNvSpPr>
            <a:spLocks noGrp="1"/>
          </p:cNvSpPr>
          <p:nvPr>
            <p:ph idx="1"/>
          </p:nvPr>
        </p:nvSpPr>
        <p:spPr>
          <a:xfrm>
            <a:off x="838200" y="1026942"/>
            <a:ext cx="10515600" cy="5430129"/>
          </a:xfrm>
        </p:spPr>
        <p:txBody>
          <a:bodyPr>
            <a:normAutofit fontScale="92500" lnSpcReduction="20000"/>
          </a:bodyPr>
          <a:lstStyle/>
          <a:p>
            <a:r>
              <a:rPr lang="en-US" sz="3000" dirty="0" smtClean="0"/>
              <a:t>Fracture of the femur may occur during delivery of extended legs in breech presentation.</a:t>
            </a:r>
          </a:p>
          <a:p>
            <a:pPr marL="0" indent="0">
              <a:buNone/>
            </a:pPr>
            <a:r>
              <a:rPr lang="en-US" sz="3000" b="1" dirty="0" smtClean="0"/>
              <a:t>Signs and </a:t>
            </a:r>
            <a:r>
              <a:rPr lang="en-US" sz="3000" b="1" dirty="0" err="1" smtClean="0"/>
              <a:t>symtoms</a:t>
            </a:r>
            <a:r>
              <a:rPr lang="en-US" sz="3000" b="1" dirty="0" smtClean="0"/>
              <a:t>:</a:t>
            </a:r>
          </a:p>
          <a:p>
            <a:pPr lvl="2">
              <a:buFont typeface="Wingdings" panose="05000000000000000000" pitchFamily="2" charset="2"/>
              <a:buChar char="Ø"/>
            </a:pPr>
            <a:r>
              <a:rPr lang="en-US" sz="3000" dirty="0" smtClean="0"/>
              <a:t>A crack may be heard or felt at the time</a:t>
            </a:r>
          </a:p>
          <a:p>
            <a:pPr lvl="2">
              <a:buFont typeface="Wingdings" panose="05000000000000000000" pitchFamily="2" charset="2"/>
              <a:buChar char="Ø"/>
            </a:pPr>
            <a:r>
              <a:rPr lang="en-US" sz="3000" dirty="0" smtClean="0"/>
              <a:t>Fractures are usually in the mid shaft presenting with deformity</a:t>
            </a:r>
          </a:p>
          <a:p>
            <a:pPr lvl="2">
              <a:buFont typeface="Wingdings" panose="05000000000000000000" pitchFamily="2" charset="2"/>
              <a:buChar char="Ø"/>
            </a:pPr>
            <a:r>
              <a:rPr lang="en-US" sz="3000" dirty="0" smtClean="0"/>
              <a:t>Or </a:t>
            </a:r>
            <a:r>
              <a:rPr lang="en-US" sz="3000" dirty="0" err="1" smtClean="0"/>
              <a:t>pseudoparesis</a:t>
            </a:r>
            <a:r>
              <a:rPr lang="en-US" sz="3000" dirty="0" smtClean="0"/>
              <a:t> due to pain</a:t>
            </a:r>
          </a:p>
          <a:p>
            <a:pPr lvl="2">
              <a:buFont typeface="Wingdings" panose="05000000000000000000" pitchFamily="2" charset="2"/>
              <a:buChar char="Ø"/>
            </a:pPr>
            <a:r>
              <a:rPr lang="en-US" sz="3000" dirty="0"/>
              <a:t> </a:t>
            </a:r>
            <a:r>
              <a:rPr lang="en-US" sz="3000" dirty="0" smtClean="0"/>
              <a:t>diagnosis  confirmed by x-ray</a:t>
            </a:r>
          </a:p>
          <a:p>
            <a:pPr marL="0" indent="0">
              <a:buNone/>
            </a:pPr>
            <a:r>
              <a:rPr lang="en-US" sz="3000" b="1" dirty="0" smtClean="0"/>
              <a:t>Treatment :</a:t>
            </a:r>
          </a:p>
          <a:p>
            <a:pPr lvl="2">
              <a:buFont typeface="Wingdings" panose="05000000000000000000" pitchFamily="2" charset="2"/>
              <a:buChar char="Ø"/>
            </a:pPr>
            <a:r>
              <a:rPr lang="en-US" sz="3000" b="1" dirty="0" smtClean="0"/>
              <a:t> </a:t>
            </a:r>
            <a:r>
              <a:rPr lang="en-US" sz="3000" dirty="0" smtClean="0"/>
              <a:t>simple splinting  and application of a firm a crepe bandage to the upper leg for 2-3 weeks.</a:t>
            </a:r>
          </a:p>
          <a:p>
            <a:pPr marL="0" indent="0">
              <a:buNone/>
            </a:pPr>
            <a:r>
              <a:rPr lang="en-US" sz="3000" b="1" dirty="0" smtClean="0"/>
              <a:t>5.  Fracture spine: </a:t>
            </a:r>
            <a:r>
              <a:rPr lang="en-US" sz="3000" dirty="0" smtClean="0"/>
              <a:t>very rare  but may also occur in breech deliver with extended head</a:t>
            </a:r>
          </a:p>
          <a:p>
            <a:pPr marL="0" indent="0">
              <a:buNone/>
            </a:pPr>
            <a:r>
              <a:rPr lang="en-US" dirty="0" smtClean="0"/>
              <a:t> </a:t>
            </a:r>
          </a:p>
        </p:txBody>
      </p:sp>
      <p:sp>
        <p:nvSpPr>
          <p:cNvPr id="4" name="Slide Number Placeholder 3"/>
          <p:cNvSpPr>
            <a:spLocks noGrp="1"/>
          </p:cNvSpPr>
          <p:nvPr>
            <p:ph type="sldNum" sz="quarter" idx="12"/>
          </p:nvPr>
        </p:nvSpPr>
        <p:spPr/>
        <p:txBody>
          <a:bodyPr/>
          <a:lstStyle/>
          <a:p>
            <a:fld id="{37A73B05-C1DC-4957-AA8A-DA55F0329BFA}" type="slidenum">
              <a:rPr lang="en-US" smtClean="0"/>
              <a:t>112</a:t>
            </a:fld>
            <a:endParaRPr lang="en-US"/>
          </a:p>
        </p:txBody>
      </p:sp>
    </p:spTree>
    <p:extLst>
      <p:ext uri="{BB962C8B-B14F-4D97-AF65-F5344CB8AC3E}">
        <p14:creationId xmlns:p14="http://schemas.microsoft.com/office/powerpoint/2010/main" val="80092946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latin typeface="+mn-lt"/>
              </a:rPr>
              <a:t>              D) MUSCLE INJURIES</a:t>
            </a:r>
            <a:endParaRPr lang="en-US" b="1" dirty="0">
              <a:solidFill>
                <a:srgbClr val="00B0F0"/>
              </a:solidFill>
              <a:latin typeface="+mn-lt"/>
            </a:endParaRPr>
          </a:p>
        </p:txBody>
      </p:sp>
      <p:sp>
        <p:nvSpPr>
          <p:cNvPr id="3" name="Content Placeholder 2"/>
          <p:cNvSpPr>
            <a:spLocks noGrp="1"/>
          </p:cNvSpPr>
          <p:nvPr>
            <p:ph idx="1"/>
          </p:nvPr>
        </p:nvSpPr>
        <p:spPr/>
        <p:txBody>
          <a:bodyPr/>
          <a:lstStyle/>
          <a:p>
            <a:pPr marL="0" indent="0">
              <a:buNone/>
            </a:pPr>
            <a:r>
              <a:rPr lang="en-US" b="1" dirty="0" smtClean="0"/>
              <a:t>TORTICOLIS : </a:t>
            </a:r>
          </a:p>
          <a:p>
            <a:r>
              <a:rPr lang="en-US" dirty="0" smtClean="0"/>
              <a:t>This results from injury to the sternomastoid muscle (sternocleidomastoid muscle)  during birth when the muscle is either torn or  its blood supply is impaired.</a:t>
            </a:r>
          </a:p>
          <a:p>
            <a:r>
              <a:rPr lang="en-US" dirty="0" smtClean="0"/>
              <a:t>It may occur during the delivery of the anterior shoulder in vertex presentation or while rotating the shoulders in breech presentation.</a:t>
            </a:r>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113</a:t>
            </a:fld>
            <a:endParaRPr lang="en-US"/>
          </a:p>
        </p:txBody>
      </p:sp>
    </p:spTree>
    <p:extLst>
      <p:ext uri="{BB962C8B-B14F-4D97-AF65-F5344CB8AC3E}">
        <p14:creationId xmlns:p14="http://schemas.microsoft.com/office/powerpoint/2010/main" val="128256085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11"/>
            <a:ext cx="10515600" cy="682579"/>
          </a:xfrm>
        </p:spPr>
        <p:txBody>
          <a:bodyPr>
            <a:normAutofit fontScale="90000"/>
          </a:bodyPr>
          <a:lstStyle/>
          <a:p>
            <a:r>
              <a:rPr lang="en-US" b="1" dirty="0" smtClean="0">
                <a:solidFill>
                  <a:srgbClr val="00B0F0"/>
                </a:solidFill>
                <a:latin typeface="+mn-lt"/>
              </a:rPr>
              <a:t>  E)  soft tissue injuries in  the newborn</a:t>
            </a:r>
            <a:r>
              <a:rPr lang="en-US" b="1" dirty="0" smtClean="0">
                <a:latin typeface="+mn-lt"/>
              </a:rPr>
              <a:t>.</a:t>
            </a:r>
            <a:endParaRPr lang="en-US" b="1" dirty="0">
              <a:latin typeface="+mn-lt"/>
            </a:endParaRPr>
          </a:p>
        </p:txBody>
      </p:sp>
      <p:sp>
        <p:nvSpPr>
          <p:cNvPr id="3" name="Content Placeholder 2"/>
          <p:cNvSpPr>
            <a:spLocks noGrp="1"/>
          </p:cNvSpPr>
          <p:nvPr>
            <p:ph idx="1"/>
          </p:nvPr>
        </p:nvSpPr>
        <p:spPr>
          <a:xfrm>
            <a:off x="838200" y="798490"/>
            <a:ext cx="10515600" cy="5705341"/>
          </a:xfrm>
        </p:spPr>
        <p:txBody>
          <a:bodyPr/>
          <a:lstStyle/>
          <a:p>
            <a:r>
              <a:rPr lang="en-US" dirty="0" smtClean="0"/>
              <a:t>Soft tissue injuries usually occurs when there is some degree of disproportion between the presenting part  and the maternal pelvis (cephalopelvic disproportion).</a:t>
            </a:r>
          </a:p>
          <a:p>
            <a:pPr marL="0" indent="0">
              <a:buNone/>
            </a:pPr>
            <a:r>
              <a:rPr lang="en-US" b="1" dirty="0" smtClean="0"/>
              <a:t>Causes of soft tissue injuries</a:t>
            </a:r>
          </a:p>
          <a:p>
            <a:pPr lvl="2">
              <a:buFont typeface="Wingdings" panose="05000000000000000000" pitchFamily="2" charset="2"/>
              <a:buChar char="Ø"/>
            </a:pPr>
            <a:r>
              <a:rPr lang="en-US" sz="2800" dirty="0" smtClean="0"/>
              <a:t>Dystocia</a:t>
            </a:r>
          </a:p>
          <a:p>
            <a:pPr lvl="2">
              <a:buFont typeface="Wingdings" panose="05000000000000000000" pitchFamily="2" charset="2"/>
              <a:buChar char="Ø"/>
            </a:pPr>
            <a:r>
              <a:rPr lang="en-US" sz="2800" dirty="0" smtClean="0"/>
              <a:t>Cephalopelvic disproportion</a:t>
            </a:r>
          </a:p>
          <a:p>
            <a:pPr lvl="2">
              <a:buFont typeface="Wingdings" panose="05000000000000000000" pitchFamily="2" charset="2"/>
              <a:buChar char="Ø"/>
            </a:pPr>
            <a:r>
              <a:rPr lang="en-US" sz="2800" dirty="0" smtClean="0"/>
              <a:t>Forceps delivery</a:t>
            </a:r>
          </a:p>
          <a:p>
            <a:pPr lvl="2">
              <a:buFont typeface="Wingdings" panose="05000000000000000000" pitchFamily="2" charset="2"/>
              <a:buChar char="Ø"/>
            </a:pPr>
            <a:r>
              <a:rPr lang="en-US" sz="2800" dirty="0" smtClean="0"/>
              <a:t>Enlarged fetus</a:t>
            </a:r>
          </a:p>
          <a:p>
            <a:pPr lvl="2">
              <a:buFont typeface="Wingdings" panose="05000000000000000000" pitchFamily="2" charset="2"/>
              <a:buChar char="Ø"/>
            </a:pPr>
            <a:r>
              <a:rPr lang="en-US" sz="2800" dirty="0" smtClean="0"/>
              <a:t>Vacuum delivery</a:t>
            </a:r>
          </a:p>
          <a:p>
            <a:pPr lvl="2">
              <a:buFont typeface="Wingdings" panose="05000000000000000000" pitchFamily="2" charset="2"/>
              <a:buChar char="Ø"/>
            </a:pPr>
            <a:r>
              <a:rPr lang="en-US" sz="2800" dirty="0" smtClean="0"/>
              <a:t>Improper episiotomy technique</a:t>
            </a:r>
          </a:p>
          <a:p>
            <a:pPr lvl="2">
              <a:buFont typeface="Wingdings" panose="05000000000000000000" pitchFamily="2" charset="2"/>
              <a:buChar char="Ø"/>
            </a:pPr>
            <a:r>
              <a:rPr lang="en-US" sz="2800" dirty="0" smtClean="0"/>
              <a:t>Caesarean section (rare)</a:t>
            </a: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114</a:t>
            </a:fld>
            <a:endParaRPr lang="en-US"/>
          </a:p>
        </p:txBody>
      </p:sp>
    </p:spTree>
    <p:extLst>
      <p:ext uri="{BB962C8B-B14F-4D97-AF65-F5344CB8AC3E}">
        <p14:creationId xmlns:p14="http://schemas.microsoft.com/office/powerpoint/2010/main" val="391223458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75762"/>
          </a:xfrm>
        </p:spPr>
        <p:txBody>
          <a:bodyPr>
            <a:normAutofit fontScale="90000"/>
          </a:bodyPr>
          <a:lstStyle/>
          <a:p>
            <a:r>
              <a:rPr lang="en-US" b="1" dirty="0" smtClean="0">
                <a:latin typeface="+mn-lt"/>
              </a:rPr>
              <a:t>signs , symptoms and feature  of soft tissue injuries</a:t>
            </a:r>
            <a:endParaRPr lang="en-US" b="1" dirty="0">
              <a:latin typeface="+mn-lt"/>
            </a:endParaRPr>
          </a:p>
        </p:txBody>
      </p:sp>
      <p:sp>
        <p:nvSpPr>
          <p:cNvPr id="3" name="Content Placeholder 2"/>
          <p:cNvSpPr>
            <a:spLocks noGrp="1"/>
          </p:cNvSpPr>
          <p:nvPr>
            <p:ph idx="1"/>
          </p:nvPr>
        </p:nvSpPr>
        <p:spPr>
          <a:xfrm>
            <a:off x="838200" y="991673"/>
            <a:ext cx="10515600" cy="5494383"/>
          </a:xfrm>
        </p:spPr>
        <p:txBody>
          <a:bodyPr/>
          <a:lstStyle/>
          <a:p>
            <a:r>
              <a:rPr lang="en-US" dirty="0" smtClean="0"/>
              <a:t>Bruising  with excoriation can occur in breech and face presentation</a:t>
            </a:r>
          </a:p>
          <a:p>
            <a:r>
              <a:rPr lang="en-US" dirty="0" smtClean="0"/>
              <a:t>In face presentation the face is </a:t>
            </a:r>
            <a:r>
              <a:rPr lang="en-US" b="1" dirty="0" smtClean="0"/>
              <a:t>congested</a:t>
            </a:r>
            <a:r>
              <a:rPr lang="en-US" dirty="0" smtClean="0"/>
              <a:t> and </a:t>
            </a:r>
            <a:r>
              <a:rPr lang="en-US" b="1" dirty="0" smtClean="0"/>
              <a:t>bruised </a:t>
            </a:r>
            <a:r>
              <a:rPr lang="en-US" dirty="0" smtClean="0"/>
              <a:t>and the </a:t>
            </a:r>
            <a:r>
              <a:rPr lang="en-US" b="1" dirty="0" smtClean="0"/>
              <a:t>eyelids </a:t>
            </a:r>
            <a:r>
              <a:rPr lang="en-US" dirty="0" smtClean="0"/>
              <a:t>and</a:t>
            </a:r>
            <a:r>
              <a:rPr lang="en-US" b="1" dirty="0" smtClean="0"/>
              <a:t> lips edematous.</a:t>
            </a:r>
          </a:p>
          <a:p>
            <a:r>
              <a:rPr lang="en-US" b="1" dirty="0" smtClean="0"/>
              <a:t>In breech presentation  </a:t>
            </a:r>
            <a:r>
              <a:rPr lang="en-US" dirty="0" smtClean="0"/>
              <a:t>there is </a:t>
            </a:r>
            <a:r>
              <a:rPr lang="en-US" b="1" dirty="0" smtClean="0"/>
              <a:t>bruising  and edema </a:t>
            </a:r>
            <a:r>
              <a:rPr lang="en-US" dirty="0" smtClean="0"/>
              <a:t>of the </a:t>
            </a:r>
            <a:r>
              <a:rPr lang="en-US" b="1" dirty="0" smtClean="0"/>
              <a:t>vulva </a:t>
            </a:r>
            <a:r>
              <a:rPr lang="en-US" dirty="0" smtClean="0"/>
              <a:t>area in female child and </a:t>
            </a:r>
            <a:r>
              <a:rPr lang="en-US" b="1" dirty="0" smtClean="0"/>
              <a:t>scrotum in male. </a:t>
            </a:r>
          </a:p>
          <a:p>
            <a:pPr marL="0" indent="0">
              <a:buNone/>
            </a:pPr>
            <a:r>
              <a:rPr lang="en-US" b="1" dirty="0" smtClean="0"/>
              <a:t>Nursing care for soft tissue injury.</a:t>
            </a:r>
          </a:p>
          <a:p>
            <a:pPr lvl="2">
              <a:buFont typeface="Wingdings" panose="05000000000000000000" pitchFamily="2" charset="2"/>
              <a:buChar char="Ø"/>
            </a:pPr>
            <a:r>
              <a:rPr lang="en-US" sz="2800" dirty="0" smtClean="0"/>
              <a:t>Assess the newborn for bleeding from the injury site.</a:t>
            </a:r>
          </a:p>
          <a:p>
            <a:pPr lvl="2">
              <a:buFont typeface="Wingdings" panose="05000000000000000000" pitchFamily="2" charset="2"/>
              <a:buChar char="Ø"/>
            </a:pPr>
            <a:r>
              <a:rPr lang="en-US" sz="2800" dirty="0" smtClean="0"/>
              <a:t>The soft tissue injury usually fade (disappear) spontaneously within few days, without treatment.</a:t>
            </a:r>
          </a:p>
          <a:p>
            <a:pPr lvl="2">
              <a:buFont typeface="Wingdings" panose="05000000000000000000" pitchFamily="2" charset="2"/>
              <a:buChar char="Ø"/>
            </a:pPr>
            <a:r>
              <a:rPr lang="en-US" sz="2800" dirty="0" smtClean="0"/>
              <a:t>Explain, reassure and provide health information to  the parents about these injuries.</a:t>
            </a:r>
          </a:p>
        </p:txBody>
      </p:sp>
      <p:sp>
        <p:nvSpPr>
          <p:cNvPr id="4" name="Slide Number Placeholder 3"/>
          <p:cNvSpPr>
            <a:spLocks noGrp="1"/>
          </p:cNvSpPr>
          <p:nvPr>
            <p:ph type="sldNum" sz="quarter" idx="12"/>
          </p:nvPr>
        </p:nvSpPr>
        <p:spPr/>
        <p:txBody>
          <a:bodyPr/>
          <a:lstStyle/>
          <a:p>
            <a:fld id="{37A73B05-C1DC-4957-AA8A-DA55F0329BFA}" type="slidenum">
              <a:rPr lang="en-US" smtClean="0"/>
              <a:t>115</a:t>
            </a:fld>
            <a:endParaRPr lang="en-US"/>
          </a:p>
        </p:txBody>
      </p:sp>
    </p:spTree>
    <p:extLst>
      <p:ext uri="{BB962C8B-B14F-4D97-AF65-F5344CB8AC3E}">
        <p14:creationId xmlns:p14="http://schemas.microsoft.com/office/powerpoint/2010/main" val="292657150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789"/>
            <a:ext cx="10515600" cy="785611"/>
          </a:xfrm>
        </p:spPr>
        <p:txBody>
          <a:bodyPr/>
          <a:lstStyle/>
          <a:p>
            <a:pPr algn="ctr"/>
            <a:r>
              <a:rPr lang="en-US" b="1" dirty="0" smtClean="0">
                <a:solidFill>
                  <a:srgbClr val="00B0F0"/>
                </a:solidFill>
                <a:latin typeface="+mn-lt"/>
              </a:rPr>
              <a:t>General management of birth injuries</a:t>
            </a:r>
            <a:endParaRPr lang="en-US" b="1" dirty="0">
              <a:solidFill>
                <a:srgbClr val="00B0F0"/>
              </a:solidFill>
              <a:latin typeface="+mn-lt"/>
            </a:endParaRPr>
          </a:p>
        </p:txBody>
      </p:sp>
      <p:sp>
        <p:nvSpPr>
          <p:cNvPr id="3" name="Content Placeholder 2"/>
          <p:cNvSpPr>
            <a:spLocks noGrp="1"/>
          </p:cNvSpPr>
          <p:nvPr>
            <p:ph idx="1"/>
          </p:nvPr>
        </p:nvSpPr>
        <p:spPr>
          <a:xfrm>
            <a:off x="838200" y="914400"/>
            <a:ext cx="10515600" cy="5705341"/>
          </a:xfrm>
        </p:spPr>
        <p:txBody>
          <a:bodyPr>
            <a:normAutofit fontScale="85000" lnSpcReduction="20000"/>
          </a:bodyPr>
          <a:lstStyle/>
          <a:p>
            <a:pPr lvl="1" indent="-457200">
              <a:lnSpc>
                <a:spcPct val="115000"/>
              </a:lnSpc>
              <a:spcBef>
                <a:spcPts val="0"/>
              </a:spcBef>
              <a:buFont typeface="Wingdings" panose="05000000000000000000" pitchFamily="2" charset="2"/>
              <a:buChar char="Ø"/>
            </a:pPr>
            <a:r>
              <a:rPr lang="sw-KE" sz="2900" dirty="0" smtClean="0">
                <a:latin typeface="Calibri" panose="020F0502020204030204" pitchFamily="34" charset="0"/>
                <a:ea typeface="Calibri" panose="020F0502020204030204" pitchFamily="34" charset="0"/>
                <a:cs typeface="Times New Roman" panose="02020603050405020304" pitchFamily="18" charset="0"/>
              </a:rPr>
              <a:t>Intrapartally </a:t>
            </a:r>
            <a:r>
              <a:rPr lang="sw-KE" sz="2900" dirty="0">
                <a:latin typeface="Calibri" panose="020F0502020204030204" pitchFamily="34" charset="0"/>
                <a:ea typeface="Calibri" panose="020F0502020204030204" pitchFamily="34" charset="0"/>
                <a:cs typeface="Times New Roman" panose="02020603050405020304" pitchFamily="18" charset="0"/>
              </a:rPr>
              <a:t>,predisposing  factors should be diagnosed and managed early eg.preterm labour,malpresentation,prolonged labour.</a:t>
            </a:r>
            <a:endParaRPr lang="en-US" sz="2900" dirty="0">
              <a:latin typeface="Calibri" panose="020F0502020204030204" pitchFamily="34" charset="0"/>
              <a:ea typeface="Calibri" panose="020F0502020204030204" pitchFamily="34" charset="0"/>
              <a:cs typeface="Times New Roman" panose="02020603050405020304" pitchFamily="18" charset="0"/>
            </a:endParaRPr>
          </a:p>
          <a:p>
            <a:pPr lvl="1" indent="-457200">
              <a:lnSpc>
                <a:spcPct val="115000"/>
              </a:lnSpc>
              <a:spcBef>
                <a:spcPts val="0"/>
              </a:spcBef>
              <a:buFont typeface="Wingdings" panose="05000000000000000000" pitchFamily="2" charset="2"/>
              <a:buChar char="Ø"/>
            </a:pPr>
            <a:r>
              <a:rPr lang="sw-KE" sz="2900" dirty="0">
                <a:latin typeface="Calibri" panose="020F0502020204030204" pitchFamily="34" charset="0"/>
                <a:ea typeface="Calibri" panose="020F0502020204030204" pitchFamily="34" charset="0"/>
                <a:cs typeface="Times New Roman" panose="02020603050405020304" pitchFamily="18" charset="0"/>
              </a:rPr>
              <a:t>Obseve the baby closely for skin colour</a:t>
            </a:r>
            <a:r>
              <a:rPr lang="sw-KE" sz="2900" dirty="0" smtClean="0">
                <a:latin typeface="Calibri" panose="020F0502020204030204" pitchFamily="34" charset="0"/>
                <a:ea typeface="Calibri" panose="020F0502020204030204" pitchFamily="34" charset="0"/>
                <a:cs typeface="Times New Roman" panose="02020603050405020304" pitchFamily="18" charset="0"/>
              </a:rPr>
              <a:t>, twitching, rolling  </a:t>
            </a:r>
            <a:r>
              <a:rPr lang="sw-KE" sz="2900" dirty="0">
                <a:latin typeface="Calibri" panose="020F0502020204030204" pitchFamily="34" charset="0"/>
                <a:ea typeface="Calibri" panose="020F0502020204030204" pitchFamily="34" charset="0"/>
                <a:cs typeface="Times New Roman" panose="02020603050405020304" pitchFamily="18" charset="0"/>
              </a:rPr>
              <a:t>of eyes</a:t>
            </a:r>
            <a:r>
              <a:rPr lang="sw-KE" sz="2900" dirty="0" smtClean="0">
                <a:latin typeface="Calibri" panose="020F0502020204030204" pitchFamily="34" charset="0"/>
                <a:ea typeface="Calibri" panose="020F0502020204030204" pitchFamily="34" charset="0"/>
                <a:cs typeface="Times New Roman" panose="02020603050405020304" pitchFamily="18" charset="0"/>
              </a:rPr>
              <a:t>, convulsions </a:t>
            </a:r>
            <a:endParaRPr lang="en-US" sz="2900" dirty="0">
              <a:latin typeface="Calibri" panose="020F0502020204030204" pitchFamily="34" charset="0"/>
              <a:ea typeface="Calibri" panose="020F0502020204030204" pitchFamily="34" charset="0"/>
              <a:cs typeface="Times New Roman" panose="02020603050405020304" pitchFamily="18" charset="0"/>
            </a:endParaRPr>
          </a:p>
          <a:p>
            <a:pPr lvl="1" indent="-457200">
              <a:lnSpc>
                <a:spcPct val="115000"/>
              </a:lnSpc>
              <a:spcBef>
                <a:spcPts val="0"/>
              </a:spcBef>
              <a:buFont typeface="Wingdings" panose="05000000000000000000" pitchFamily="2" charset="2"/>
              <a:buChar char="Ø"/>
            </a:pPr>
            <a:r>
              <a:rPr lang="sw-KE" sz="2900" dirty="0">
                <a:latin typeface="Calibri" panose="020F0502020204030204" pitchFamily="34" charset="0"/>
                <a:ea typeface="Calibri" panose="020F0502020204030204" pitchFamily="34" charset="0"/>
                <a:cs typeface="Times New Roman" panose="02020603050405020304" pitchFamily="18" charset="0"/>
              </a:rPr>
              <a:t>Keep  the baby warm</a:t>
            </a:r>
            <a:endParaRPr lang="en-US" sz="2900" dirty="0">
              <a:latin typeface="Calibri" panose="020F0502020204030204" pitchFamily="34" charset="0"/>
              <a:ea typeface="Calibri" panose="020F0502020204030204" pitchFamily="34" charset="0"/>
              <a:cs typeface="Times New Roman" panose="02020603050405020304" pitchFamily="18" charset="0"/>
            </a:endParaRPr>
          </a:p>
          <a:p>
            <a:pPr lvl="1" indent="-457200">
              <a:lnSpc>
                <a:spcPct val="115000"/>
              </a:lnSpc>
              <a:spcBef>
                <a:spcPts val="0"/>
              </a:spcBef>
              <a:buFont typeface="Wingdings" panose="05000000000000000000" pitchFamily="2" charset="2"/>
              <a:buChar char="Ø"/>
            </a:pPr>
            <a:r>
              <a:rPr lang="sw-KE" sz="2900" dirty="0">
                <a:latin typeface="Calibri" panose="020F0502020204030204" pitchFamily="34" charset="0"/>
                <a:ea typeface="Calibri" panose="020F0502020204030204" pitchFamily="34" charset="0"/>
                <a:cs typeface="Times New Roman" panose="02020603050405020304" pitchFamily="18" charset="0"/>
              </a:rPr>
              <a:t>Administer vitamin K 0.5 – 1mg i.m for they are predisposed to haemorrhage</a:t>
            </a:r>
            <a:endParaRPr lang="en-US" sz="2900" dirty="0">
              <a:latin typeface="Calibri" panose="020F0502020204030204" pitchFamily="34" charset="0"/>
              <a:ea typeface="Calibri" panose="020F0502020204030204" pitchFamily="34" charset="0"/>
              <a:cs typeface="Times New Roman" panose="02020603050405020304" pitchFamily="18" charset="0"/>
            </a:endParaRPr>
          </a:p>
          <a:p>
            <a:pPr lvl="1" indent="-457200">
              <a:lnSpc>
                <a:spcPct val="115000"/>
              </a:lnSpc>
              <a:spcBef>
                <a:spcPts val="0"/>
              </a:spcBef>
              <a:buFont typeface="Wingdings" panose="05000000000000000000" pitchFamily="2" charset="2"/>
              <a:buChar char="Ø"/>
            </a:pPr>
            <a:r>
              <a:rPr lang="sw-KE" sz="2900" dirty="0">
                <a:latin typeface="Calibri" panose="020F0502020204030204" pitchFamily="34" charset="0"/>
                <a:ea typeface="Calibri" panose="020F0502020204030204" pitchFamily="34" charset="0"/>
                <a:cs typeface="Times New Roman" panose="02020603050405020304" pitchFamily="18" charset="0"/>
              </a:rPr>
              <a:t>Maintain 2hrly turning of the baby</a:t>
            </a:r>
            <a:endParaRPr lang="en-US" sz="2900" dirty="0">
              <a:latin typeface="Calibri" panose="020F0502020204030204" pitchFamily="34" charset="0"/>
              <a:ea typeface="Calibri" panose="020F0502020204030204" pitchFamily="34" charset="0"/>
              <a:cs typeface="Times New Roman" panose="02020603050405020304" pitchFamily="18" charset="0"/>
            </a:endParaRPr>
          </a:p>
          <a:p>
            <a:pPr lvl="1" indent="-457200">
              <a:lnSpc>
                <a:spcPct val="115000"/>
              </a:lnSpc>
              <a:spcBef>
                <a:spcPts val="0"/>
              </a:spcBef>
              <a:buFont typeface="Wingdings" panose="05000000000000000000" pitchFamily="2" charset="2"/>
              <a:buChar char="Ø"/>
            </a:pPr>
            <a:r>
              <a:rPr lang="sw-KE" sz="2900" dirty="0">
                <a:latin typeface="Calibri" panose="020F0502020204030204" pitchFamily="34" charset="0"/>
                <a:ea typeface="Calibri" panose="020F0502020204030204" pitchFamily="34" charset="0"/>
                <a:cs typeface="Times New Roman" panose="02020603050405020304" pitchFamily="18" charset="0"/>
              </a:rPr>
              <a:t>Provide intermitent oxygen therapy </a:t>
            </a:r>
            <a:r>
              <a:rPr lang="sw-KE" sz="2900" dirty="0" smtClean="0">
                <a:latin typeface="Calibri" panose="020F0502020204030204" pitchFamily="34" charset="0"/>
                <a:ea typeface="Calibri" panose="020F0502020204030204" pitchFamily="34" charset="0"/>
                <a:cs typeface="Times New Roman" panose="02020603050405020304" pitchFamily="18" charset="0"/>
              </a:rPr>
              <a:t> when neccessary (PRN)</a:t>
            </a:r>
            <a:endParaRPr lang="en-US" sz="2900" dirty="0">
              <a:latin typeface="Calibri" panose="020F0502020204030204" pitchFamily="34" charset="0"/>
              <a:ea typeface="Calibri" panose="020F0502020204030204" pitchFamily="34" charset="0"/>
              <a:cs typeface="Times New Roman" panose="02020603050405020304" pitchFamily="18" charset="0"/>
            </a:endParaRPr>
          </a:p>
          <a:p>
            <a:pPr lvl="1" indent="-457200">
              <a:lnSpc>
                <a:spcPct val="115000"/>
              </a:lnSpc>
              <a:spcBef>
                <a:spcPts val="0"/>
              </a:spcBef>
              <a:buFont typeface="Wingdings" panose="05000000000000000000" pitchFamily="2" charset="2"/>
              <a:buChar char="Ø"/>
            </a:pPr>
            <a:r>
              <a:rPr lang="sw-KE" sz="2900" dirty="0">
                <a:latin typeface="Calibri" panose="020F0502020204030204" pitchFamily="34" charset="0"/>
                <a:ea typeface="Calibri" panose="020F0502020204030204" pitchFamily="34" charset="0"/>
                <a:cs typeface="Times New Roman" panose="02020603050405020304" pitchFamily="18" charset="0"/>
              </a:rPr>
              <a:t>Give </a:t>
            </a:r>
            <a:r>
              <a:rPr lang="sw-KE" sz="2900" dirty="0" smtClean="0">
                <a:latin typeface="Calibri" panose="020F0502020204030204" pitchFamily="34" charset="0"/>
                <a:ea typeface="Calibri" panose="020F0502020204030204" pitchFamily="34" charset="0"/>
                <a:cs typeface="Times New Roman" panose="02020603050405020304" pitchFamily="18" charset="0"/>
              </a:rPr>
              <a:t> </a:t>
            </a:r>
            <a:r>
              <a:rPr lang="sw-KE" sz="2900" dirty="0">
                <a:latin typeface="Calibri" panose="020F0502020204030204" pitchFamily="34" charset="0"/>
                <a:ea typeface="Calibri" panose="020F0502020204030204" pitchFamily="34" charset="0"/>
                <a:cs typeface="Times New Roman" panose="02020603050405020304" pitchFamily="18" charset="0"/>
              </a:rPr>
              <a:t>fluids eg.10% dextrose for the first 24 hours  then introduce oral feeds if the condition improves.</a:t>
            </a:r>
            <a:endParaRPr lang="en-US" sz="2900" dirty="0">
              <a:latin typeface="Calibri" panose="020F0502020204030204" pitchFamily="34" charset="0"/>
              <a:ea typeface="Calibri" panose="020F0502020204030204" pitchFamily="34" charset="0"/>
              <a:cs typeface="Times New Roman" panose="02020603050405020304" pitchFamily="18" charset="0"/>
            </a:endParaRPr>
          </a:p>
          <a:p>
            <a:pPr lvl="1" indent="-457200">
              <a:lnSpc>
                <a:spcPct val="115000"/>
              </a:lnSpc>
              <a:spcBef>
                <a:spcPts val="0"/>
              </a:spcBef>
              <a:buFont typeface="Wingdings" panose="05000000000000000000" pitchFamily="2" charset="2"/>
              <a:buChar char="Ø"/>
            </a:pPr>
            <a:r>
              <a:rPr lang="sw-KE" sz="2900" dirty="0">
                <a:latin typeface="Calibri" panose="020F0502020204030204" pitchFamily="34" charset="0"/>
                <a:ea typeface="Calibri" panose="020F0502020204030204" pitchFamily="34" charset="0"/>
                <a:cs typeface="Times New Roman" panose="02020603050405020304" pitchFamily="18" charset="0"/>
              </a:rPr>
              <a:t>Give symptomatic management.</a:t>
            </a:r>
            <a:endParaRPr lang="en-US" sz="2900" dirty="0">
              <a:latin typeface="Calibri" panose="020F0502020204030204" pitchFamily="34" charset="0"/>
              <a:ea typeface="Calibri" panose="020F0502020204030204" pitchFamily="34" charset="0"/>
              <a:cs typeface="Times New Roman" panose="02020603050405020304" pitchFamily="18" charset="0"/>
            </a:endParaRPr>
          </a:p>
          <a:p>
            <a:pPr lvl="1" indent="-457200">
              <a:lnSpc>
                <a:spcPct val="115000"/>
              </a:lnSpc>
              <a:spcBef>
                <a:spcPts val="0"/>
              </a:spcBef>
              <a:buFont typeface="Wingdings" panose="05000000000000000000" pitchFamily="2" charset="2"/>
              <a:buChar char="Ø"/>
            </a:pPr>
            <a:r>
              <a:rPr lang="sw-KE" sz="2900" dirty="0">
                <a:latin typeface="Calibri" panose="020F0502020204030204" pitchFamily="34" charset="0"/>
                <a:ea typeface="Calibri" panose="020F0502020204030204" pitchFamily="34" charset="0"/>
                <a:cs typeface="Times New Roman" panose="02020603050405020304" pitchFamily="18" charset="0"/>
              </a:rPr>
              <a:t>Have resuscitative equipment ready incase  of emergency</a:t>
            </a:r>
            <a:endParaRPr lang="en-US" sz="2900" dirty="0">
              <a:latin typeface="Calibri" panose="020F0502020204030204" pitchFamily="34" charset="0"/>
              <a:ea typeface="Calibri" panose="020F0502020204030204" pitchFamily="34" charset="0"/>
              <a:cs typeface="Times New Roman" panose="02020603050405020304" pitchFamily="18" charset="0"/>
            </a:endParaRPr>
          </a:p>
          <a:p>
            <a:pPr lvl="1" indent="-457200">
              <a:lnSpc>
                <a:spcPct val="115000"/>
              </a:lnSpc>
              <a:spcBef>
                <a:spcPts val="0"/>
              </a:spcBef>
              <a:buFont typeface="Wingdings" panose="05000000000000000000" pitchFamily="2" charset="2"/>
              <a:buChar char="Ø"/>
            </a:pPr>
            <a:r>
              <a:rPr lang="sw-KE" sz="2900" dirty="0">
                <a:latin typeface="Calibri" panose="020F0502020204030204" pitchFamily="34" charset="0"/>
                <a:ea typeface="Calibri" panose="020F0502020204030204" pitchFamily="34" charset="0"/>
                <a:cs typeface="Times New Roman" panose="02020603050405020304" pitchFamily="18" charset="0"/>
              </a:rPr>
              <a:t>Administer anticonvulsants  eg</a:t>
            </a:r>
            <a:r>
              <a:rPr lang="sw-KE" sz="2900" dirty="0" smtClean="0">
                <a:latin typeface="Calibri" panose="020F0502020204030204" pitchFamily="34" charset="0"/>
                <a:ea typeface="Calibri" panose="020F0502020204030204" pitchFamily="34" charset="0"/>
                <a:cs typeface="Times New Roman" panose="02020603050405020304" pitchFamily="18" charset="0"/>
              </a:rPr>
              <a:t>. Phenobarbital </a:t>
            </a:r>
            <a:r>
              <a:rPr lang="sw-KE" sz="2900" dirty="0">
                <a:latin typeface="Calibri" panose="020F0502020204030204" pitchFamily="34" charset="0"/>
                <a:ea typeface="Calibri" panose="020F0502020204030204" pitchFamily="34" charset="0"/>
                <a:cs typeface="Times New Roman" panose="02020603050405020304" pitchFamily="18" charset="0"/>
              </a:rPr>
              <a:t>prophylactically</a:t>
            </a:r>
            <a:endParaRPr lang="en-US" sz="29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sw-KE" b="1"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116</a:t>
            </a:fld>
            <a:endParaRPr lang="en-US"/>
          </a:p>
        </p:txBody>
      </p:sp>
    </p:spTree>
    <p:extLst>
      <p:ext uri="{BB962C8B-B14F-4D97-AF65-F5344CB8AC3E}">
        <p14:creationId xmlns:p14="http://schemas.microsoft.com/office/powerpoint/2010/main" val="121202350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290" y="1065771"/>
            <a:ext cx="10515600" cy="5463818"/>
          </a:xfrm>
        </p:spPr>
        <p:txBody>
          <a:bodyPr/>
          <a:lstStyle/>
          <a:p>
            <a:pPr marL="0" lvl="0" indent="0">
              <a:lnSpc>
                <a:spcPct val="115000"/>
              </a:lnSpc>
              <a:spcBef>
                <a:spcPts val="0"/>
              </a:spcBef>
              <a:buNone/>
            </a:pPr>
            <a:r>
              <a:rPr lang="sw-KE" sz="40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Complications</a:t>
            </a:r>
            <a:endParaRPr lang="en-US" sz="4000"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lvl="2" indent="-457200">
              <a:lnSpc>
                <a:spcPct val="115000"/>
              </a:lnSpc>
              <a:spcBef>
                <a:spcPts val="0"/>
              </a:spcBef>
              <a:buFont typeface="Wingdings" panose="05000000000000000000" pitchFamily="2" charset="2"/>
              <a:buChar char="Ø"/>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Musculoskeletal deformities </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2" indent="-457200">
              <a:lnSpc>
                <a:spcPct val="115000"/>
              </a:lnSpc>
              <a:spcBef>
                <a:spcPts val="0"/>
              </a:spcBef>
              <a:buFont typeface="Wingdings" panose="05000000000000000000" pitchFamily="2" charset="2"/>
              <a:buChar char="Ø"/>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Brain damage</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2" indent="-457200">
              <a:lnSpc>
                <a:spcPct val="115000"/>
              </a:lnSpc>
              <a:spcBef>
                <a:spcPts val="0"/>
              </a:spcBef>
              <a:buFont typeface="Wingdings" panose="05000000000000000000" pitchFamily="2" charset="2"/>
              <a:buChar char="Ø"/>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Respiratory distress </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2" indent="-457200">
              <a:lnSpc>
                <a:spcPct val="115000"/>
              </a:lnSpc>
              <a:spcBef>
                <a:spcPts val="0"/>
              </a:spcBef>
              <a:buFont typeface="Wingdings" panose="05000000000000000000" pitchFamily="2" charset="2"/>
              <a:buChar char="Ø"/>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Hyperbilirubinaemia (jaundice)</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2" indent="-457200">
              <a:lnSpc>
                <a:spcPct val="115000"/>
              </a:lnSpc>
              <a:spcBef>
                <a:spcPts val="0"/>
              </a:spcBef>
              <a:buFont typeface="Wingdings" panose="05000000000000000000" pitchFamily="2" charset="2"/>
              <a:buChar char="Ø"/>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Hypogycaemia</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Slide Number Placeholder 1"/>
          <p:cNvSpPr>
            <a:spLocks noGrp="1"/>
          </p:cNvSpPr>
          <p:nvPr>
            <p:ph type="sldNum" sz="quarter" idx="12"/>
          </p:nvPr>
        </p:nvSpPr>
        <p:spPr/>
        <p:txBody>
          <a:bodyPr/>
          <a:lstStyle/>
          <a:p>
            <a:fld id="{37A73B05-C1DC-4957-AA8A-DA55F0329BFA}" type="slidenum">
              <a:rPr lang="en-US" smtClean="0"/>
              <a:t>117</a:t>
            </a:fld>
            <a:endParaRPr lang="en-US"/>
          </a:p>
        </p:txBody>
      </p:sp>
    </p:spTree>
    <p:extLst>
      <p:ext uri="{BB962C8B-B14F-4D97-AF65-F5344CB8AC3E}">
        <p14:creationId xmlns:p14="http://schemas.microsoft.com/office/powerpoint/2010/main" val="319128012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F0"/>
                </a:solidFill>
                <a:latin typeface="+mn-lt"/>
              </a:rPr>
              <a:t>12.  NEONATAL INFECTIONS/NEONATAL SEPSIS</a:t>
            </a:r>
            <a:endParaRPr lang="en-US" b="1" dirty="0">
              <a:solidFill>
                <a:srgbClr val="00B0F0"/>
              </a:solidFill>
              <a:latin typeface="+mn-lt"/>
            </a:endParaRPr>
          </a:p>
        </p:txBody>
      </p:sp>
      <p:sp>
        <p:nvSpPr>
          <p:cNvPr id="3" name="Content Placeholder 2"/>
          <p:cNvSpPr>
            <a:spLocks noGrp="1"/>
          </p:cNvSpPr>
          <p:nvPr>
            <p:ph idx="1"/>
          </p:nvPr>
        </p:nvSpPr>
        <p:spPr>
          <a:xfrm>
            <a:off x="838200" y="1825624"/>
            <a:ext cx="10515600" cy="4781237"/>
          </a:xfrm>
        </p:spPr>
        <p:txBody>
          <a:bodyPr>
            <a:normAutofit/>
          </a:bodyPr>
          <a:lstStyle/>
          <a:p>
            <a:pPr marL="0" indent="0">
              <a:buNone/>
            </a:pPr>
            <a:r>
              <a:rPr lang="en-US" b="1" dirty="0" smtClean="0">
                <a:solidFill>
                  <a:srgbClr val="000000"/>
                </a:solidFill>
                <a:latin typeface="Calibri" panose="020F0502020204030204" pitchFamily="34" charset="0"/>
              </a:rPr>
              <a:t>Definition: </a:t>
            </a:r>
            <a:r>
              <a:rPr lang="en-US" dirty="0">
                <a:solidFill>
                  <a:srgbClr val="000000"/>
                </a:solidFill>
                <a:latin typeface="Calibri" panose="020F0502020204030204" pitchFamily="34" charset="0"/>
              </a:rPr>
              <a:t>Neonatal sepsis is a clinical syndrome characterized by signs and symptoms of infection with or without accompanying bacteremia in the first month of life. </a:t>
            </a:r>
            <a:endParaRPr lang="en-US" dirty="0" smtClean="0">
              <a:solidFill>
                <a:srgbClr val="000000"/>
              </a:solidFill>
              <a:latin typeface="Calibri" panose="020F0502020204030204" pitchFamily="34" charset="0"/>
            </a:endParaRPr>
          </a:p>
          <a:p>
            <a:r>
              <a:rPr lang="en-US" dirty="0" smtClean="0">
                <a:solidFill>
                  <a:srgbClr val="000000"/>
                </a:solidFill>
                <a:latin typeface="Calibri" panose="020F0502020204030204" pitchFamily="34" charset="0"/>
              </a:rPr>
              <a:t>It encompasses :</a:t>
            </a:r>
          </a:p>
          <a:p>
            <a:pPr marL="1428750" lvl="2" indent="-514350">
              <a:buFont typeface="+mj-lt"/>
              <a:buAutoNum type="arabicPeriod"/>
            </a:pPr>
            <a:r>
              <a:rPr lang="en-US" sz="2800" dirty="0" smtClean="0">
                <a:solidFill>
                  <a:srgbClr val="000000"/>
                </a:solidFill>
                <a:latin typeface="Calibri" panose="020F0502020204030204" pitchFamily="34" charset="0"/>
              </a:rPr>
              <a:t> </a:t>
            </a:r>
            <a:r>
              <a:rPr lang="en-US" sz="2800" b="1" dirty="0">
                <a:solidFill>
                  <a:srgbClr val="000000"/>
                </a:solidFill>
                <a:latin typeface="Calibri" panose="020F0502020204030204" pitchFamily="34" charset="0"/>
              </a:rPr>
              <a:t>various </a:t>
            </a:r>
            <a:r>
              <a:rPr lang="en-US" sz="2800" b="1" i="1" dirty="0">
                <a:solidFill>
                  <a:srgbClr val="000000"/>
                </a:solidFill>
                <a:latin typeface="Calibri" panose="020F0502020204030204" pitchFamily="34" charset="0"/>
              </a:rPr>
              <a:t>systemic </a:t>
            </a:r>
            <a:r>
              <a:rPr lang="en-US" sz="2800" b="1" dirty="0">
                <a:solidFill>
                  <a:srgbClr val="000000"/>
                </a:solidFill>
                <a:latin typeface="Calibri" panose="020F0502020204030204" pitchFamily="34" charset="0"/>
              </a:rPr>
              <a:t>infections </a:t>
            </a:r>
            <a:r>
              <a:rPr lang="en-US" sz="2800" dirty="0">
                <a:solidFill>
                  <a:srgbClr val="000000"/>
                </a:solidFill>
                <a:latin typeface="Calibri" panose="020F0502020204030204" pitchFamily="34" charset="0"/>
              </a:rPr>
              <a:t>of the newborn such as </a:t>
            </a:r>
            <a:r>
              <a:rPr lang="en-US" sz="2800" b="1" dirty="0">
                <a:solidFill>
                  <a:srgbClr val="000000"/>
                </a:solidFill>
                <a:latin typeface="Calibri" panose="020F0502020204030204" pitchFamily="34" charset="0"/>
              </a:rPr>
              <a:t>septicemia, meningitis, pneumonia, arthritis, osteomyelitis</a:t>
            </a:r>
            <a:r>
              <a:rPr lang="en-US" sz="2800" dirty="0">
                <a:solidFill>
                  <a:srgbClr val="000000"/>
                </a:solidFill>
                <a:latin typeface="Calibri" panose="020F0502020204030204" pitchFamily="34" charset="0"/>
              </a:rPr>
              <a:t>, and </a:t>
            </a:r>
            <a:r>
              <a:rPr lang="en-US" sz="2800" b="1" dirty="0">
                <a:solidFill>
                  <a:srgbClr val="000000"/>
                </a:solidFill>
                <a:latin typeface="Calibri" panose="020F0502020204030204" pitchFamily="34" charset="0"/>
              </a:rPr>
              <a:t>urinary tract infections</a:t>
            </a:r>
            <a:r>
              <a:rPr lang="en-US" sz="2800" dirty="0" smtClean="0">
                <a:solidFill>
                  <a:srgbClr val="000000"/>
                </a:solidFill>
                <a:latin typeface="Calibri" panose="020F0502020204030204" pitchFamily="34" charset="0"/>
              </a:rPr>
              <a:t>.</a:t>
            </a:r>
          </a:p>
          <a:p>
            <a:pPr marL="1428750" lvl="2" indent="-514350">
              <a:buFont typeface="+mj-lt"/>
              <a:buAutoNum type="arabicPeriod"/>
            </a:pPr>
            <a:r>
              <a:rPr lang="en-US" sz="2800" b="1" dirty="0" smtClean="0">
                <a:solidFill>
                  <a:srgbClr val="000000"/>
                </a:solidFill>
                <a:latin typeface="Calibri" panose="020F0502020204030204" pitchFamily="34" charset="0"/>
              </a:rPr>
              <a:t> </a:t>
            </a:r>
            <a:r>
              <a:rPr lang="en-US" sz="2800" b="1" dirty="0">
                <a:solidFill>
                  <a:srgbClr val="000000"/>
                </a:solidFill>
                <a:latin typeface="Calibri" panose="020F0502020204030204" pitchFamily="34" charset="0"/>
              </a:rPr>
              <a:t>Superficial infections </a:t>
            </a:r>
            <a:r>
              <a:rPr lang="en-US" sz="2800" dirty="0">
                <a:solidFill>
                  <a:srgbClr val="000000"/>
                </a:solidFill>
                <a:latin typeface="Calibri" panose="020F0502020204030204" pitchFamily="34" charset="0"/>
              </a:rPr>
              <a:t>like conjunctivitis and oral thrush are not usually included under neonatal sepsis. </a:t>
            </a:r>
            <a:endParaRPr lang="en-US" sz="2800" dirty="0"/>
          </a:p>
        </p:txBody>
      </p:sp>
      <p:sp>
        <p:nvSpPr>
          <p:cNvPr id="4" name="Slide Number Placeholder 3"/>
          <p:cNvSpPr>
            <a:spLocks noGrp="1"/>
          </p:cNvSpPr>
          <p:nvPr>
            <p:ph type="sldNum" sz="quarter" idx="12"/>
          </p:nvPr>
        </p:nvSpPr>
        <p:spPr/>
        <p:txBody>
          <a:bodyPr/>
          <a:lstStyle/>
          <a:p>
            <a:fld id="{37A73B05-C1DC-4957-AA8A-DA55F0329BFA}" type="slidenum">
              <a:rPr lang="en-US" smtClean="0"/>
              <a:t>118</a:t>
            </a:fld>
            <a:endParaRPr lang="en-US"/>
          </a:p>
        </p:txBody>
      </p:sp>
    </p:spTree>
    <p:extLst>
      <p:ext uri="{BB962C8B-B14F-4D97-AF65-F5344CB8AC3E}">
        <p14:creationId xmlns:p14="http://schemas.microsoft.com/office/powerpoint/2010/main" val="37437623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14399"/>
          </a:xfrm>
        </p:spPr>
        <p:txBody>
          <a:bodyPr/>
          <a:lstStyle/>
          <a:p>
            <a:r>
              <a:rPr lang="en-US" b="1" dirty="0" smtClean="0">
                <a:solidFill>
                  <a:srgbClr val="00B0F0"/>
                </a:solidFill>
                <a:latin typeface="+mn-lt"/>
              </a:rPr>
              <a:t>Vulnerability Of The Newborn To Infection</a:t>
            </a:r>
            <a:endParaRPr lang="en-US" b="1" dirty="0">
              <a:solidFill>
                <a:srgbClr val="00B0F0"/>
              </a:solidFill>
              <a:latin typeface="+mn-lt"/>
            </a:endParaRPr>
          </a:p>
        </p:txBody>
      </p:sp>
      <p:sp>
        <p:nvSpPr>
          <p:cNvPr id="3" name="Content Placeholder 2"/>
          <p:cNvSpPr>
            <a:spLocks noGrp="1"/>
          </p:cNvSpPr>
          <p:nvPr>
            <p:ph idx="1"/>
          </p:nvPr>
        </p:nvSpPr>
        <p:spPr>
          <a:xfrm>
            <a:off x="838200" y="914400"/>
            <a:ext cx="10515600" cy="5769735"/>
          </a:xfrm>
        </p:spPr>
        <p:txBody>
          <a:bodyPr>
            <a:normAutofit fontScale="92500"/>
          </a:bodyPr>
          <a:lstStyle/>
          <a:p>
            <a:pPr marL="514350" indent="-514350">
              <a:buFont typeface="+mj-lt"/>
              <a:buAutoNum type="arabicPeriod"/>
            </a:pPr>
            <a:r>
              <a:rPr lang="en-US" dirty="0" smtClean="0"/>
              <a:t>The defense mechanism of the newborn infant </a:t>
            </a:r>
            <a:r>
              <a:rPr lang="en-US" b="1" dirty="0" smtClean="0"/>
              <a:t>are imperfectly under developed,</a:t>
            </a:r>
            <a:r>
              <a:rPr lang="en-US" dirty="0" smtClean="0"/>
              <a:t> More pronounced in the preterm baby, small for gestation or born after prolonged </a:t>
            </a:r>
            <a:r>
              <a:rPr lang="en-US" dirty="0" err="1" smtClean="0"/>
              <a:t>labour</a:t>
            </a:r>
            <a:r>
              <a:rPr lang="en-US" dirty="0" smtClean="0"/>
              <a:t> or prolonged rupture of membranes.</a:t>
            </a:r>
          </a:p>
          <a:p>
            <a:pPr marL="514350" indent="-514350">
              <a:buFont typeface="+mj-lt"/>
              <a:buAutoNum type="arabicPeriod"/>
            </a:pPr>
            <a:r>
              <a:rPr lang="en-US" b="1" dirty="0" smtClean="0"/>
              <a:t>Skin and mucus membranes </a:t>
            </a:r>
            <a:r>
              <a:rPr lang="en-US" dirty="0" smtClean="0"/>
              <a:t>are thin and easily damaged,</a:t>
            </a:r>
          </a:p>
          <a:p>
            <a:pPr marL="514350" indent="-514350">
              <a:buFont typeface="+mj-lt"/>
              <a:buAutoNum type="arabicPeriod"/>
            </a:pPr>
            <a:r>
              <a:rPr lang="en-US" dirty="0" smtClean="0"/>
              <a:t>The baby is virtually free from organisms and lacking a </a:t>
            </a:r>
            <a:r>
              <a:rPr lang="en-US" b="1" dirty="0" smtClean="0"/>
              <a:t>protective resistant flora.</a:t>
            </a:r>
          </a:p>
          <a:p>
            <a:pPr marL="514350" indent="-514350">
              <a:buFont typeface="+mj-lt"/>
              <a:buAutoNum type="arabicPeriod"/>
            </a:pPr>
            <a:r>
              <a:rPr lang="en-US" dirty="0" smtClean="0"/>
              <a:t>There is decreased </a:t>
            </a:r>
            <a:r>
              <a:rPr lang="en-US" b="1" dirty="0" smtClean="0"/>
              <a:t>cellular immunity </a:t>
            </a:r>
            <a:r>
              <a:rPr lang="en-US" dirty="0" smtClean="0"/>
              <a:t>due to a reduced number of T- cell lymphocytes. </a:t>
            </a:r>
          </a:p>
          <a:p>
            <a:pPr marL="514350" indent="-514350">
              <a:buFont typeface="+mj-lt"/>
              <a:buAutoNum type="arabicPeriod"/>
            </a:pPr>
            <a:r>
              <a:rPr lang="en-US" dirty="0" smtClean="0"/>
              <a:t>Phagocytosis is less efficient.</a:t>
            </a:r>
          </a:p>
          <a:p>
            <a:pPr marL="514350" indent="-514350">
              <a:buFont typeface="+mj-lt"/>
              <a:buAutoNum type="arabicPeriod"/>
            </a:pPr>
            <a:r>
              <a:rPr lang="en-US" b="1" dirty="0" err="1" smtClean="0"/>
              <a:t>Immunoglobins</a:t>
            </a:r>
            <a:r>
              <a:rPr lang="en-US" b="1" dirty="0" smtClean="0"/>
              <a:t> (1g) are deficient</a:t>
            </a:r>
            <a:r>
              <a:rPr lang="en-US" dirty="0" smtClean="0"/>
              <a:t>,  only 1gG is transported across the placenta in the second half of pregnancy, this protects the infant against those infections to which the mother is immune. 1gM only produced by the </a:t>
            </a:r>
            <a:r>
              <a:rPr lang="en-US" dirty="0" err="1" smtClean="0"/>
              <a:t>foetus</a:t>
            </a:r>
            <a:r>
              <a:rPr lang="en-US" dirty="0" smtClean="0"/>
              <a:t>  if he is exposed to intrauterine infections and 1gA  is not manufactured until birth.</a:t>
            </a:r>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119</a:t>
            </a:fld>
            <a:endParaRPr lang="en-US"/>
          </a:p>
        </p:txBody>
      </p:sp>
    </p:spTree>
    <p:extLst>
      <p:ext uri="{BB962C8B-B14F-4D97-AF65-F5344CB8AC3E}">
        <p14:creationId xmlns:p14="http://schemas.microsoft.com/office/powerpoint/2010/main" val="3023715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14400"/>
            <a:ext cx="10515600" cy="5602310"/>
          </a:xfrm>
        </p:spPr>
        <p:txBody>
          <a:bodyPr>
            <a:normAutofit/>
          </a:bodyPr>
          <a:lstStyle/>
          <a:p>
            <a:pPr marL="0" marR="0" lvl="0" indent="0">
              <a:lnSpc>
                <a:spcPct val="115000"/>
              </a:lnSpc>
              <a:spcBef>
                <a:spcPts val="0"/>
              </a:spcBef>
              <a:spcAft>
                <a:spcPts val="0"/>
              </a:spcAft>
              <a:buNone/>
            </a:pPr>
            <a:r>
              <a:rPr lang="sw-KE" b="1" dirty="0" smtClean="0">
                <a:latin typeface="Calibri" panose="020F0502020204030204" pitchFamily="34" charset="0"/>
                <a:ea typeface="Calibri" panose="020F0502020204030204" pitchFamily="34" charset="0"/>
                <a:cs typeface="Times New Roman" panose="02020603050405020304" pitchFamily="18" charset="0"/>
              </a:rPr>
              <a:t>7.  Renal system:</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pPr>
            <a:r>
              <a:rPr lang="sw-KE" sz="2800" dirty="0">
                <a:latin typeface="Calibri" panose="020F0502020204030204" pitchFamily="34" charset="0"/>
                <a:ea typeface="Calibri" panose="020F0502020204030204" pitchFamily="34" charset="0"/>
                <a:cs typeface="Times New Roman" panose="02020603050405020304" pitchFamily="18" charset="0"/>
              </a:rPr>
              <a:t>Immature </a:t>
            </a:r>
            <a:r>
              <a:rPr lang="sw-KE" sz="2800" dirty="0" smtClean="0">
                <a:latin typeface="Calibri" panose="020F0502020204030204" pitchFamily="34" charset="0"/>
                <a:ea typeface="Calibri" panose="020F0502020204030204" pitchFamily="34" charset="0"/>
                <a:cs typeface="Times New Roman" panose="02020603050405020304" pitchFamily="18" charset="0"/>
              </a:rPr>
              <a:t>kidneys </a:t>
            </a:r>
            <a:r>
              <a:rPr lang="sw-KE" sz="2800" dirty="0">
                <a:latin typeface="Calibri" panose="020F0502020204030204" pitchFamily="34" charset="0"/>
                <a:ea typeface="Calibri" panose="020F0502020204030204" pitchFamily="34" charset="0"/>
                <a:cs typeface="Times New Roman" panose="02020603050405020304" pitchFamily="18" charset="0"/>
              </a:rPr>
              <a:t>are unable to concentrate urine hence they excrete  chlorides and phosphates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sw-KE" b="1" dirty="0">
                <a:latin typeface="Calibri" panose="020F0502020204030204" pitchFamily="34" charset="0"/>
                <a:ea typeface="Calibri" panose="020F0502020204030204" pitchFamily="34" charset="0"/>
                <a:cs typeface="Times New Roman" panose="02020603050405020304" pitchFamily="18" charset="0"/>
              </a:rPr>
              <a:t> </a:t>
            </a:r>
            <a:r>
              <a:rPr lang="en-US" b="1" dirty="0" smtClean="0">
                <a:latin typeface="Calibri" panose="020F0502020204030204" pitchFamily="34" charset="0"/>
                <a:ea typeface="Calibri" panose="020F0502020204030204" pitchFamily="34" charset="0"/>
                <a:cs typeface="Times New Roman" panose="02020603050405020304" pitchFamily="18" charset="0"/>
              </a:rPr>
              <a:t>8.  </a:t>
            </a:r>
            <a:r>
              <a:rPr lang="sw-KE" b="1" dirty="0" smtClean="0">
                <a:latin typeface="Calibri" panose="020F0502020204030204" pitchFamily="34" charset="0"/>
                <a:ea typeface="Calibri" panose="020F0502020204030204" pitchFamily="34" charset="0"/>
                <a:cs typeface="Times New Roman" panose="02020603050405020304" pitchFamily="18" charset="0"/>
              </a:rPr>
              <a:t>  Digestive </a:t>
            </a:r>
            <a:r>
              <a:rPr lang="sw-KE" b="1" dirty="0">
                <a:latin typeface="Calibri" panose="020F0502020204030204" pitchFamily="34" charset="0"/>
                <a:ea typeface="Calibri" panose="020F0502020204030204" pitchFamily="34" charset="0"/>
                <a:cs typeface="Times New Roman" panose="02020603050405020304" pitchFamily="18" charset="0"/>
              </a:rPr>
              <a:t>system</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pPr>
            <a:r>
              <a:rPr lang="sw-KE" sz="2800" dirty="0">
                <a:latin typeface="Calibri" panose="020F0502020204030204" pitchFamily="34" charset="0"/>
                <a:ea typeface="Calibri" panose="020F0502020204030204" pitchFamily="34" charset="0"/>
                <a:cs typeface="Times New Roman" panose="02020603050405020304" pitchFamily="18" charset="0"/>
              </a:rPr>
              <a:t>Absence of swallowing and sucking  reflexes lead to poor feeding</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pPr>
            <a:r>
              <a:rPr lang="sw-KE" sz="2800" dirty="0">
                <a:latin typeface="Calibri" panose="020F0502020204030204" pitchFamily="34" charset="0"/>
                <a:ea typeface="Calibri" panose="020F0502020204030204" pitchFamily="34" charset="0"/>
                <a:cs typeface="Times New Roman" panose="02020603050405020304" pitchFamily="18" charset="0"/>
              </a:rPr>
              <a:t>Regurgitation after feeds due to underdeveloped  cardiac sphincter.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spcBef>
                <a:spcPts val="0"/>
              </a:spcBef>
              <a:spcAft>
                <a:spcPts val="0"/>
              </a:spcAft>
              <a:buNone/>
            </a:pPr>
            <a:r>
              <a:rPr lang="sw-KE" b="1" dirty="0" smtClean="0">
                <a:latin typeface="Calibri" panose="020F0502020204030204" pitchFamily="34" charset="0"/>
                <a:ea typeface="Calibri" panose="020F0502020204030204" pitchFamily="34" charset="0"/>
                <a:cs typeface="Times New Roman" panose="02020603050405020304" pitchFamily="18" charset="0"/>
              </a:rPr>
              <a:t>9.  Nervous </a:t>
            </a:r>
            <a:r>
              <a:rPr lang="sw-KE" b="1" dirty="0">
                <a:latin typeface="Calibri" panose="020F0502020204030204" pitchFamily="34" charset="0"/>
                <a:ea typeface="Calibri" panose="020F0502020204030204" pitchFamily="34" charset="0"/>
                <a:cs typeface="Times New Roman" panose="02020603050405020304" pitchFamily="18" charset="0"/>
              </a:rPr>
              <a:t>system</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pPr>
            <a:r>
              <a:rPr lang="sw-KE" sz="2800" dirty="0">
                <a:latin typeface="Calibri" panose="020F0502020204030204" pitchFamily="34" charset="0"/>
                <a:ea typeface="Calibri" panose="020F0502020204030204" pitchFamily="34" charset="0"/>
                <a:cs typeface="Times New Roman" panose="02020603050405020304" pitchFamily="18" charset="0"/>
              </a:rPr>
              <a:t>All the regulatory centres are underdeveloped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Slide Number Placeholder 1"/>
          <p:cNvSpPr>
            <a:spLocks noGrp="1"/>
          </p:cNvSpPr>
          <p:nvPr>
            <p:ph type="sldNum" sz="quarter" idx="12"/>
          </p:nvPr>
        </p:nvSpPr>
        <p:spPr/>
        <p:txBody>
          <a:bodyPr/>
          <a:lstStyle/>
          <a:p>
            <a:fld id="{37A73B05-C1DC-4957-AA8A-DA55F0329BFA}" type="slidenum">
              <a:rPr lang="en-US" smtClean="0"/>
              <a:t>12</a:t>
            </a:fld>
            <a:endParaRPr lang="en-US"/>
          </a:p>
        </p:txBody>
      </p:sp>
    </p:spTree>
    <p:extLst>
      <p:ext uri="{BB962C8B-B14F-4D97-AF65-F5344CB8AC3E}">
        <p14:creationId xmlns:p14="http://schemas.microsoft.com/office/powerpoint/2010/main" val="57737834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9427"/>
          </a:xfrm>
        </p:spPr>
        <p:txBody>
          <a:bodyPr>
            <a:normAutofit fontScale="90000"/>
          </a:bodyPr>
          <a:lstStyle/>
          <a:p>
            <a:r>
              <a:rPr lang="en-US" b="1" dirty="0" smtClean="0">
                <a:latin typeface="+mn-lt"/>
              </a:rPr>
              <a:t>               </a:t>
            </a:r>
            <a:r>
              <a:rPr lang="en-US" b="1" dirty="0" smtClean="0">
                <a:solidFill>
                  <a:srgbClr val="00B0F0"/>
                </a:solidFill>
                <a:latin typeface="+mn-lt"/>
              </a:rPr>
              <a:t>Modes of acquiring infections</a:t>
            </a:r>
            <a:endParaRPr lang="en-US" b="1" dirty="0">
              <a:solidFill>
                <a:srgbClr val="00B0F0"/>
              </a:solidFill>
              <a:latin typeface="+mn-lt"/>
            </a:endParaRPr>
          </a:p>
        </p:txBody>
      </p:sp>
      <p:sp>
        <p:nvSpPr>
          <p:cNvPr id="3" name="Content Placeholder 2"/>
          <p:cNvSpPr>
            <a:spLocks noGrp="1"/>
          </p:cNvSpPr>
          <p:nvPr>
            <p:ph idx="1"/>
          </p:nvPr>
        </p:nvSpPr>
        <p:spPr>
          <a:xfrm>
            <a:off x="838200" y="1004552"/>
            <a:ext cx="10515600" cy="5640947"/>
          </a:xfrm>
        </p:spPr>
        <p:txBody>
          <a:bodyPr>
            <a:normAutofit/>
          </a:bodyPr>
          <a:lstStyle/>
          <a:p>
            <a:r>
              <a:rPr lang="en-US" b="1" dirty="0" smtClean="0"/>
              <a:t>Across the placenta  </a:t>
            </a:r>
            <a:r>
              <a:rPr lang="en-US" dirty="0" smtClean="0"/>
              <a:t>e.g.  Rubella virus, HIV, </a:t>
            </a:r>
            <a:r>
              <a:rPr lang="en-US" dirty="0" err="1" smtClean="0"/>
              <a:t>histoplasmosis</a:t>
            </a:r>
            <a:r>
              <a:rPr lang="en-US" dirty="0" smtClean="0"/>
              <a:t>, syphilis, cytomegalovirus (CMV), listeria </a:t>
            </a:r>
            <a:r>
              <a:rPr lang="en-US" dirty="0" err="1" smtClean="0"/>
              <a:t>monocytogens</a:t>
            </a:r>
            <a:endParaRPr lang="en-US" dirty="0" smtClean="0"/>
          </a:p>
          <a:p>
            <a:r>
              <a:rPr lang="en-US" b="1" dirty="0" err="1" smtClean="0"/>
              <a:t>Intrapartum</a:t>
            </a:r>
            <a:r>
              <a:rPr lang="en-US" b="1" dirty="0" smtClean="0"/>
              <a:t> transmission: </a:t>
            </a:r>
            <a:r>
              <a:rPr lang="en-US" dirty="0" smtClean="0"/>
              <a:t>herpes simplex virus, hepatitis B, candida </a:t>
            </a:r>
            <a:r>
              <a:rPr lang="en-US" dirty="0" err="1" smtClean="0"/>
              <a:t>albicans</a:t>
            </a:r>
            <a:r>
              <a:rPr lang="en-US" dirty="0" smtClean="0"/>
              <a:t>, </a:t>
            </a:r>
            <a:r>
              <a:rPr lang="en-US" dirty="0" err="1" smtClean="0"/>
              <a:t>Ophthalmia</a:t>
            </a:r>
            <a:r>
              <a:rPr lang="en-US" dirty="0" smtClean="0"/>
              <a:t> </a:t>
            </a:r>
            <a:r>
              <a:rPr lang="en-US" dirty="0" err="1" smtClean="0"/>
              <a:t>neonatorum</a:t>
            </a:r>
            <a:r>
              <a:rPr lang="en-US" dirty="0" smtClean="0"/>
              <a:t>, pneumonia</a:t>
            </a:r>
          </a:p>
          <a:p>
            <a:r>
              <a:rPr lang="en-US" b="1" dirty="0" smtClean="0"/>
              <a:t>Infections acquired after birth </a:t>
            </a:r>
            <a:r>
              <a:rPr lang="en-US" dirty="0" smtClean="0"/>
              <a:t>from the environment, from contaminated equipment’s or from people handling the baby:</a:t>
            </a:r>
          </a:p>
          <a:p>
            <a:pPr marL="0" indent="0">
              <a:buNone/>
            </a:pP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37A73B05-C1DC-4957-AA8A-DA55F0329BFA}" type="slidenum">
              <a:rPr lang="en-US" smtClean="0"/>
              <a:t>120</a:t>
            </a:fld>
            <a:endParaRPr lang="en-US"/>
          </a:p>
        </p:txBody>
      </p:sp>
    </p:spTree>
    <p:extLst>
      <p:ext uri="{BB962C8B-B14F-4D97-AF65-F5344CB8AC3E}">
        <p14:creationId xmlns:p14="http://schemas.microsoft.com/office/powerpoint/2010/main" val="3867479111"/>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228600" lvl="0" indent="-228600">
              <a:spcBef>
                <a:spcPts val="1000"/>
              </a:spcBef>
            </a:pPr>
            <a:r>
              <a:rPr lang="en-US" sz="3100" b="1" dirty="0">
                <a:solidFill>
                  <a:prstClr val="black"/>
                </a:solidFill>
                <a:latin typeface="Calibri" panose="020F0502020204030204"/>
              </a:rPr>
              <a:t>Infections acquired after birth from the environment, from contaminated equipment’s or from people handling the baby</a:t>
            </a:r>
            <a:r>
              <a:rPr lang="en-US" sz="3100" dirty="0">
                <a:solidFill>
                  <a:prstClr val="black"/>
                </a:solidFill>
                <a:latin typeface="Calibri" panose="020F0502020204030204"/>
              </a:rPr>
              <a:t>:</a:t>
            </a:r>
            <a:r>
              <a:rPr lang="en-US" sz="2800" dirty="0">
                <a:solidFill>
                  <a:prstClr val="black"/>
                </a:solidFill>
                <a:latin typeface="Calibri" panose="020F0502020204030204"/>
              </a:rPr>
              <a:t/>
            </a:r>
            <a:br>
              <a:rPr lang="en-US" sz="2800" dirty="0">
                <a:solidFill>
                  <a:prstClr val="black"/>
                </a:solidFill>
                <a:latin typeface="Calibri" panose="020F0502020204030204"/>
              </a:rPr>
            </a:br>
            <a:endParaRPr lang="en-US" dirty="0"/>
          </a:p>
        </p:txBody>
      </p:sp>
      <p:sp>
        <p:nvSpPr>
          <p:cNvPr id="3" name="Content Placeholder 2"/>
          <p:cNvSpPr>
            <a:spLocks noGrp="1"/>
          </p:cNvSpPr>
          <p:nvPr>
            <p:ph sz="half" idx="1"/>
          </p:nvPr>
        </p:nvSpPr>
        <p:spPr>
          <a:xfrm>
            <a:off x="838200" y="1519707"/>
            <a:ext cx="5181600" cy="5125792"/>
          </a:xfrm>
        </p:spPr>
        <p:txBody>
          <a:bodyPr>
            <a:noAutofit/>
          </a:bodyPr>
          <a:lstStyle/>
          <a:p>
            <a:pPr lvl="0"/>
            <a:r>
              <a:rPr lang="en-US" dirty="0" smtClean="0">
                <a:solidFill>
                  <a:prstClr val="black"/>
                </a:solidFill>
              </a:rPr>
              <a:t>Eye Infections,  </a:t>
            </a:r>
          </a:p>
          <a:p>
            <a:pPr lvl="0"/>
            <a:r>
              <a:rPr lang="en-US" dirty="0" smtClean="0">
                <a:solidFill>
                  <a:prstClr val="black"/>
                </a:solidFill>
              </a:rPr>
              <a:t>Mouth-</a:t>
            </a:r>
            <a:r>
              <a:rPr lang="en-US" dirty="0" err="1" smtClean="0">
                <a:solidFill>
                  <a:prstClr val="black"/>
                </a:solidFill>
              </a:rPr>
              <a:t>candiba</a:t>
            </a:r>
            <a:r>
              <a:rPr lang="en-US" dirty="0" smtClean="0">
                <a:solidFill>
                  <a:prstClr val="black"/>
                </a:solidFill>
              </a:rPr>
              <a:t> </a:t>
            </a:r>
            <a:r>
              <a:rPr lang="en-US" dirty="0" err="1" smtClean="0">
                <a:solidFill>
                  <a:prstClr val="black"/>
                </a:solidFill>
              </a:rPr>
              <a:t>Albicans</a:t>
            </a:r>
            <a:r>
              <a:rPr lang="en-US" dirty="0" smtClean="0">
                <a:solidFill>
                  <a:prstClr val="black"/>
                </a:solidFill>
              </a:rPr>
              <a:t> ,</a:t>
            </a:r>
          </a:p>
          <a:p>
            <a:pPr lvl="0"/>
            <a:r>
              <a:rPr lang="en-US" dirty="0" smtClean="0">
                <a:solidFill>
                  <a:prstClr val="black"/>
                </a:solidFill>
              </a:rPr>
              <a:t> Buttocks </a:t>
            </a:r>
            <a:r>
              <a:rPr lang="en-US" dirty="0" err="1" smtClean="0">
                <a:solidFill>
                  <a:prstClr val="black"/>
                </a:solidFill>
              </a:rPr>
              <a:t>Peri</a:t>
            </a:r>
            <a:r>
              <a:rPr lang="en-US" dirty="0" smtClean="0">
                <a:solidFill>
                  <a:prstClr val="black"/>
                </a:solidFill>
              </a:rPr>
              <a:t>-anal Thrush,</a:t>
            </a:r>
          </a:p>
          <a:p>
            <a:pPr lvl="0"/>
            <a:r>
              <a:rPr lang="en-US" dirty="0" smtClean="0">
                <a:solidFill>
                  <a:prstClr val="black"/>
                </a:solidFill>
              </a:rPr>
              <a:t>Skin Infections Mostly By Staphylococcus </a:t>
            </a:r>
            <a:r>
              <a:rPr lang="en-US" dirty="0" err="1" smtClean="0">
                <a:solidFill>
                  <a:prstClr val="black"/>
                </a:solidFill>
              </a:rPr>
              <a:t>Aureus</a:t>
            </a:r>
            <a:r>
              <a:rPr lang="en-US" dirty="0" smtClean="0">
                <a:solidFill>
                  <a:prstClr val="black"/>
                </a:solidFill>
              </a:rPr>
              <a:t> (Septic Spots, Paronychia, Pemphigus </a:t>
            </a:r>
            <a:r>
              <a:rPr lang="en-US" dirty="0" err="1" smtClean="0">
                <a:solidFill>
                  <a:prstClr val="black"/>
                </a:solidFill>
              </a:rPr>
              <a:t>Neonatorum</a:t>
            </a:r>
            <a:r>
              <a:rPr lang="en-US" dirty="0" smtClean="0">
                <a:solidFill>
                  <a:prstClr val="black"/>
                </a:solidFill>
              </a:rPr>
              <a:t>),</a:t>
            </a:r>
          </a:p>
          <a:p>
            <a:pPr lvl="0"/>
            <a:r>
              <a:rPr lang="en-US" dirty="0" smtClean="0">
                <a:solidFill>
                  <a:prstClr val="black"/>
                </a:solidFill>
              </a:rPr>
              <a:t> </a:t>
            </a:r>
            <a:r>
              <a:rPr lang="en-US" dirty="0" err="1" smtClean="0">
                <a:solidFill>
                  <a:prstClr val="black"/>
                </a:solidFill>
              </a:rPr>
              <a:t>Omphalitis</a:t>
            </a:r>
            <a:r>
              <a:rPr lang="en-US" dirty="0" smtClean="0">
                <a:solidFill>
                  <a:prstClr val="black"/>
                </a:solidFill>
              </a:rPr>
              <a:t>,</a:t>
            </a:r>
          </a:p>
          <a:p>
            <a:pPr lvl="0"/>
            <a:r>
              <a:rPr lang="en-US" dirty="0" smtClean="0">
                <a:solidFill>
                  <a:prstClr val="black"/>
                </a:solidFill>
              </a:rPr>
              <a:t> Neonatal Mastitis, </a:t>
            </a:r>
          </a:p>
          <a:p>
            <a:pPr lvl="0"/>
            <a:r>
              <a:rPr lang="en-US" dirty="0" smtClean="0">
                <a:solidFill>
                  <a:prstClr val="black"/>
                </a:solidFill>
              </a:rPr>
              <a:t>Respiratory Infections</a:t>
            </a:r>
            <a:endParaRPr lang="en-US" dirty="0"/>
          </a:p>
        </p:txBody>
      </p:sp>
      <p:sp>
        <p:nvSpPr>
          <p:cNvPr id="4" name="Content Placeholder 3"/>
          <p:cNvSpPr>
            <a:spLocks noGrp="1"/>
          </p:cNvSpPr>
          <p:nvPr>
            <p:ph sz="half" idx="2"/>
          </p:nvPr>
        </p:nvSpPr>
        <p:spPr>
          <a:xfrm>
            <a:off x="6172200" y="1519707"/>
            <a:ext cx="5181600" cy="5125792"/>
          </a:xfrm>
        </p:spPr>
        <p:txBody>
          <a:bodyPr/>
          <a:lstStyle/>
          <a:p>
            <a:pPr lvl="0"/>
            <a:r>
              <a:rPr lang="en-US" dirty="0" err="1" smtClean="0">
                <a:solidFill>
                  <a:prstClr val="black"/>
                </a:solidFill>
              </a:rPr>
              <a:t>Nasopharyngitis</a:t>
            </a:r>
            <a:r>
              <a:rPr lang="en-US" dirty="0" smtClean="0">
                <a:solidFill>
                  <a:prstClr val="black"/>
                </a:solidFill>
              </a:rPr>
              <a:t>,</a:t>
            </a:r>
          </a:p>
          <a:p>
            <a:pPr lvl="0"/>
            <a:r>
              <a:rPr lang="en-US" dirty="0" smtClean="0">
                <a:solidFill>
                  <a:prstClr val="black"/>
                </a:solidFill>
              </a:rPr>
              <a:t> Rhinitis, </a:t>
            </a:r>
          </a:p>
          <a:p>
            <a:pPr lvl="0"/>
            <a:r>
              <a:rPr lang="en-US" dirty="0" smtClean="0">
                <a:solidFill>
                  <a:prstClr val="black"/>
                </a:solidFill>
              </a:rPr>
              <a:t>Pneumonia, </a:t>
            </a:r>
          </a:p>
          <a:p>
            <a:pPr lvl="0"/>
            <a:r>
              <a:rPr lang="en-US" dirty="0" smtClean="0">
                <a:solidFill>
                  <a:prstClr val="black"/>
                </a:solidFill>
              </a:rPr>
              <a:t>Gastro Enteritis,</a:t>
            </a:r>
          </a:p>
          <a:p>
            <a:pPr lvl="0"/>
            <a:r>
              <a:rPr lang="en-US" dirty="0" smtClean="0">
                <a:solidFill>
                  <a:prstClr val="black"/>
                </a:solidFill>
              </a:rPr>
              <a:t>Necrotizing </a:t>
            </a:r>
            <a:r>
              <a:rPr lang="en-US" dirty="0" err="1" smtClean="0">
                <a:solidFill>
                  <a:prstClr val="black"/>
                </a:solidFill>
              </a:rPr>
              <a:t>Enterocolitis</a:t>
            </a:r>
            <a:r>
              <a:rPr lang="en-US" dirty="0" smtClean="0">
                <a:solidFill>
                  <a:prstClr val="black"/>
                </a:solidFill>
              </a:rPr>
              <a:t> (NEC), </a:t>
            </a:r>
          </a:p>
          <a:p>
            <a:pPr lvl="0"/>
            <a:r>
              <a:rPr lang="en-US" dirty="0" smtClean="0">
                <a:solidFill>
                  <a:prstClr val="black"/>
                </a:solidFill>
              </a:rPr>
              <a:t>Urinary Tract Infections, </a:t>
            </a:r>
          </a:p>
          <a:p>
            <a:pPr lvl="0"/>
            <a:r>
              <a:rPr lang="en-US" dirty="0" smtClean="0">
                <a:solidFill>
                  <a:prstClr val="black"/>
                </a:solidFill>
              </a:rPr>
              <a:t>Meningitis </a:t>
            </a:r>
          </a:p>
          <a:p>
            <a:endParaRPr lang="en-US" dirty="0"/>
          </a:p>
        </p:txBody>
      </p:sp>
      <p:sp>
        <p:nvSpPr>
          <p:cNvPr id="5" name="Slide Number Placeholder 4"/>
          <p:cNvSpPr>
            <a:spLocks noGrp="1"/>
          </p:cNvSpPr>
          <p:nvPr>
            <p:ph type="sldNum" sz="quarter" idx="12"/>
          </p:nvPr>
        </p:nvSpPr>
        <p:spPr/>
        <p:txBody>
          <a:bodyPr/>
          <a:lstStyle/>
          <a:p>
            <a:fld id="{37A73B05-C1DC-4957-AA8A-DA55F0329BFA}" type="slidenum">
              <a:rPr lang="en-US" smtClean="0"/>
              <a:t>121</a:t>
            </a:fld>
            <a:endParaRPr lang="en-US"/>
          </a:p>
        </p:txBody>
      </p:sp>
    </p:spTree>
    <p:extLst>
      <p:ext uri="{BB962C8B-B14F-4D97-AF65-F5344CB8AC3E}">
        <p14:creationId xmlns:p14="http://schemas.microsoft.com/office/powerpoint/2010/main" val="160099087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790"/>
            <a:ext cx="10515600" cy="772732"/>
          </a:xfrm>
        </p:spPr>
        <p:txBody>
          <a:bodyPr>
            <a:normAutofit fontScale="90000"/>
          </a:bodyPr>
          <a:lstStyle/>
          <a:p>
            <a:r>
              <a:rPr lang="en-US" b="1" dirty="0" smtClean="0">
                <a:solidFill>
                  <a:srgbClr val="00B0F0"/>
                </a:solidFill>
                <a:latin typeface="+mn-lt"/>
              </a:rPr>
              <a:t>        12.  CLASSIFICATION OF NEONATAL SEPSIS</a:t>
            </a:r>
            <a:endParaRPr lang="en-US" b="1" dirty="0">
              <a:solidFill>
                <a:srgbClr val="00B0F0"/>
              </a:solidFill>
              <a:latin typeface="+mn-lt"/>
            </a:endParaRPr>
          </a:p>
        </p:txBody>
      </p:sp>
      <p:sp>
        <p:nvSpPr>
          <p:cNvPr id="3" name="Content Placeholder 2"/>
          <p:cNvSpPr>
            <a:spLocks noGrp="1"/>
          </p:cNvSpPr>
          <p:nvPr>
            <p:ph idx="1"/>
          </p:nvPr>
        </p:nvSpPr>
        <p:spPr>
          <a:xfrm>
            <a:off x="838200" y="901522"/>
            <a:ext cx="10515600" cy="5756855"/>
          </a:xfrm>
        </p:spPr>
        <p:txBody>
          <a:bodyPr>
            <a:normAutofit/>
          </a:bodyPr>
          <a:lstStyle/>
          <a:p>
            <a:pPr marL="0" indent="0">
              <a:buNone/>
            </a:pPr>
            <a:r>
              <a:rPr lang="en-US" dirty="0" smtClean="0">
                <a:solidFill>
                  <a:srgbClr val="000000"/>
                </a:solidFill>
                <a:latin typeface="Calibri" panose="020F0502020204030204" pitchFamily="34" charset="0"/>
              </a:rPr>
              <a:t>Neonatal </a:t>
            </a:r>
            <a:r>
              <a:rPr lang="en-US" dirty="0">
                <a:solidFill>
                  <a:srgbClr val="000000"/>
                </a:solidFill>
                <a:latin typeface="Calibri" panose="020F0502020204030204" pitchFamily="34" charset="0"/>
              </a:rPr>
              <a:t>sepsis can be classified into two major categories depending up on the onset of </a:t>
            </a:r>
            <a:r>
              <a:rPr lang="en-US" dirty="0" smtClean="0">
                <a:solidFill>
                  <a:srgbClr val="000000"/>
                </a:solidFill>
                <a:latin typeface="Calibri" panose="020F0502020204030204" pitchFamily="34" charset="0"/>
              </a:rPr>
              <a:t>symptoms: </a:t>
            </a:r>
            <a:r>
              <a:rPr lang="en-US" b="1" dirty="0" smtClean="0">
                <a:solidFill>
                  <a:srgbClr val="000000"/>
                </a:solidFill>
                <a:latin typeface="Calibri" panose="020F0502020204030204" pitchFamily="34" charset="0"/>
              </a:rPr>
              <a:t>Early Neonatal Sepsis</a:t>
            </a:r>
            <a:r>
              <a:rPr lang="en-US" dirty="0" smtClean="0">
                <a:solidFill>
                  <a:srgbClr val="000000"/>
                </a:solidFill>
                <a:latin typeface="Calibri" panose="020F0502020204030204" pitchFamily="34" charset="0"/>
              </a:rPr>
              <a:t> And </a:t>
            </a:r>
            <a:r>
              <a:rPr lang="en-US" b="1" dirty="0" smtClean="0">
                <a:solidFill>
                  <a:srgbClr val="000000"/>
                </a:solidFill>
                <a:latin typeface="Calibri" panose="020F0502020204030204" pitchFamily="34" charset="0"/>
              </a:rPr>
              <a:t>Late Neonatal Sepsis</a:t>
            </a:r>
          </a:p>
          <a:p>
            <a:pPr marL="0" indent="0">
              <a:buNone/>
            </a:pPr>
            <a:r>
              <a:rPr lang="en-US" b="1" i="1" dirty="0" smtClean="0">
                <a:solidFill>
                  <a:srgbClr val="000000"/>
                </a:solidFill>
                <a:latin typeface="Calibri" panose="020F0502020204030204" pitchFamily="34" charset="0"/>
              </a:rPr>
              <a:t>1.  Early Onset Sepsis (</a:t>
            </a:r>
            <a:r>
              <a:rPr lang="en-US" b="1" i="1" dirty="0">
                <a:solidFill>
                  <a:srgbClr val="000000"/>
                </a:solidFill>
                <a:latin typeface="Calibri" panose="020F0502020204030204" pitchFamily="34" charset="0"/>
              </a:rPr>
              <a:t>EOS</a:t>
            </a:r>
            <a:r>
              <a:rPr lang="en-US" b="1" i="1" dirty="0" smtClean="0">
                <a:solidFill>
                  <a:srgbClr val="000000"/>
                </a:solidFill>
                <a:latin typeface="Calibri" panose="020F0502020204030204" pitchFamily="34" charset="0"/>
              </a:rPr>
              <a:t>):</a:t>
            </a:r>
          </a:p>
          <a:p>
            <a:pPr lvl="2">
              <a:buFont typeface="Wingdings" panose="05000000000000000000" pitchFamily="2" charset="2"/>
              <a:buChar char="Ø"/>
            </a:pPr>
            <a:r>
              <a:rPr lang="en-US" b="1" i="1" dirty="0" smtClean="0">
                <a:solidFill>
                  <a:srgbClr val="000000"/>
                </a:solidFill>
                <a:latin typeface="Calibri" panose="020F0502020204030204" pitchFamily="34" charset="0"/>
              </a:rPr>
              <a:t> </a:t>
            </a:r>
            <a:r>
              <a:rPr lang="en-US" sz="2800" dirty="0">
                <a:solidFill>
                  <a:srgbClr val="000000"/>
                </a:solidFill>
                <a:latin typeface="Calibri" panose="020F0502020204030204" pitchFamily="34" charset="0"/>
              </a:rPr>
              <a:t>It presents within the first 72 hours of life. </a:t>
            </a:r>
            <a:endParaRPr lang="en-US" sz="2800" dirty="0" smtClean="0">
              <a:solidFill>
                <a:srgbClr val="000000"/>
              </a:solidFill>
              <a:latin typeface="Calibri" panose="020F0502020204030204" pitchFamily="34" charset="0"/>
            </a:endParaRPr>
          </a:p>
          <a:p>
            <a:pPr lvl="2">
              <a:buFont typeface="Wingdings" panose="05000000000000000000" pitchFamily="2" charset="2"/>
              <a:buChar char="Ø"/>
            </a:pPr>
            <a:r>
              <a:rPr lang="en-US" sz="2800" dirty="0" smtClean="0">
                <a:solidFill>
                  <a:srgbClr val="000000"/>
                </a:solidFill>
                <a:latin typeface="Calibri" panose="020F0502020204030204" pitchFamily="34" charset="0"/>
              </a:rPr>
              <a:t>In </a:t>
            </a:r>
            <a:r>
              <a:rPr lang="en-US" sz="2800" dirty="0">
                <a:solidFill>
                  <a:srgbClr val="000000"/>
                </a:solidFill>
                <a:latin typeface="Calibri" panose="020F0502020204030204" pitchFamily="34" charset="0"/>
              </a:rPr>
              <a:t>severe cases, the neonate may be symptomatic </a:t>
            </a:r>
            <a:r>
              <a:rPr lang="en-US" sz="2800" i="1" dirty="0">
                <a:solidFill>
                  <a:srgbClr val="000000"/>
                </a:solidFill>
                <a:latin typeface="Calibri" panose="020F0502020204030204" pitchFamily="34" charset="0"/>
              </a:rPr>
              <a:t>at birth</a:t>
            </a:r>
            <a:r>
              <a:rPr lang="en-US" sz="2800" dirty="0">
                <a:solidFill>
                  <a:srgbClr val="000000"/>
                </a:solidFill>
                <a:latin typeface="Calibri" panose="020F0502020204030204" pitchFamily="34" charset="0"/>
              </a:rPr>
              <a:t>. </a:t>
            </a:r>
            <a:endParaRPr lang="en-US" sz="2800" dirty="0" smtClean="0">
              <a:solidFill>
                <a:srgbClr val="000000"/>
              </a:solidFill>
              <a:latin typeface="Calibri" panose="020F0502020204030204" pitchFamily="34" charset="0"/>
            </a:endParaRPr>
          </a:p>
          <a:p>
            <a:pPr lvl="2">
              <a:buFont typeface="Wingdings" panose="05000000000000000000" pitchFamily="2" charset="2"/>
              <a:buChar char="Ø"/>
            </a:pPr>
            <a:r>
              <a:rPr lang="en-US" sz="2800" dirty="0" smtClean="0">
                <a:solidFill>
                  <a:srgbClr val="000000"/>
                </a:solidFill>
                <a:latin typeface="Calibri" panose="020F0502020204030204" pitchFamily="34" charset="0"/>
              </a:rPr>
              <a:t>Infants </a:t>
            </a:r>
            <a:r>
              <a:rPr lang="en-US" sz="2800" dirty="0">
                <a:solidFill>
                  <a:srgbClr val="000000"/>
                </a:solidFill>
                <a:latin typeface="Calibri" panose="020F0502020204030204" pitchFamily="34" charset="0"/>
              </a:rPr>
              <a:t>with EOS usually present with respiratory distress and pneumonia</a:t>
            </a:r>
            <a:r>
              <a:rPr lang="en-US" sz="2800" dirty="0" smtClean="0">
                <a:solidFill>
                  <a:srgbClr val="000000"/>
                </a:solidFill>
                <a:latin typeface="Calibri" panose="020F0502020204030204" pitchFamily="34" charset="0"/>
              </a:rPr>
              <a:t>.</a:t>
            </a:r>
          </a:p>
          <a:p>
            <a:pPr lvl="2">
              <a:buFont typeface="Wingdings" panose="05000000000000000000" pitchFamily="2" charset="2"/>
              <a:buChar char="Ø"/>
            </a:pPr>
            <a:r>
              <a:rPr lang="en-US" sz="2800" dirty="0" smtClean="0">
                <a:solidFill>
                  <a:srgbClr val="000000"/>
                </a:solidFill>
                <a:latin typeface="Calibri" panose="020F0502020204030204" pitchFamily="34" charset="0"/>
              </a:rPr>
              <a:t> </a:t>
            </a:r>
            <a:r>
              <a:rPr lang="en-US" sz="2800" dirty="0">
                <a:solidFill>
                  <a:srgbClr val="000000"/>
                </a:solidFill>
                <a:latin typeface="Calibri" panose="020F0502020204030204" pitchFamily="34" charset="0"/>
              </a:rPr>
              <a:t>The source of infection is generally the maternal genital tract. </a:t>
            </a:r>
            <a:endParaRPr lang="en-US" sz="2800" dirty="0" smtClean="0">
              <a:solidFill>
                <a:srgbClr val="000000"/>
              </a:solidFill>
              <a:latin typeface="Calibri" panose="020F0502020204030204" pitchFamily="34" charset="0"/>
            </a:endParaRPr>
          </a:p>
          <a:p>
            <a:pPr lvl="2">
              <a:buFont typeface="Wingdings" panose="05000000000000000000" pitchFamily="2" charset="2"/>
              <a:buChar char="Ø"/>
            </a:pPr>
            <a:r>
              <a:rPr lang="en-US" sz="2800" dirty="0" smtClean="0">
                <a:solidFill>
                  <a:srgbClr val="000000"/>
                </a:solidFill>
                <a:latin typeface="Calibri" panose="020F0502020204030204" pitchFamily="34" charset="0"/>
              </a:rPr>
              <a:t>Some </a:t>
            </a:r>
            <a:r>
              <a:rPr lang="en-US" sz="2800" dirty="0">
                <a:solidFill>
                  <a:srgbClr val="000000"/>
                </a:solidFill>
                <a:latin typeface="Calibri" panose="020F0502020204030204" pitchFamily="34" charset="0"/>
              </a:rPr>
              <a:t>maternal/ perinatal conditions have been associated with an increased risk of EOS. Knowledge about these potential risk factors would help in early diagnosis of sepsis. </a:t>
            </a: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122</a:t>
            </a:fld>
            <a:endParaRPr lang="en-US"/>
          </a:p>
        </p:txBody>
      </p:sp>
    </p:spTree>
    <p:extLst>
      <p:ext uri="{BB962C8B-B14F-4D97-AF65-F5344CB8AC3E}">
        <p14:creationId xmlns:p14="http://schemas.microsoft.com/office/powerpoint/2010/main" val="335272495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53036"/>
          </a:xfrm>
        </p:spPr>
        <p:txBody>
          <a:bodyPr>
            <a:normAutofit/>
          </a:bodyPr>
          <a:lstStyle/>
          <a:p>
            <a:r>
              <a:rPr lang="en-US" sz="4000" b="1" dirty="0" smtClean="0">
                <a:solidFill>
                  <a:srgbClr val="00B0F0"/>
                </a:solidFill>
                <a:latin typeface="Calibri" panose="020F0502020204030204" pitchFamily="34" charset="0"/>
              </a:rPr>
              <a:t>                  Risk  Of Early Onset Sepsis</a:t>
            </a:r>
            <a:endParaRPr lang="en-US" sz="4000" b="1" dirty="0">
              <a:solidFill>
                <a:srgbClr val="00B0F0"/>
              </a:solidFill>
            </a:endParaRPr>
          </a:p>
        </p:txBody>
      </p:sp>
      <p:sp>
        <p:nvSpPr>
          <p:cNvPr id="3" name="Content Placeholder 2"/>
          <p:cNvSpPr>
            <a:spLocks noGrp="1"/>
          </p:cNvSpPr>
          <p:nvPr>
            <p:ph idx="1"/>
          </p:nvPr>
        </p:nvSpPr>
        <p:spPr>
          <a:xfrm>
            <a:off x="838200" y="953037"/>
            <a:ext cx="10515600" cy="5615188"/>
          </a:xfrm>
        </p:spPr>
        <p:txBody>
          <a:bodyPr>
            <a:normAutofit lnSpcReduction="10000"/>
          </a:bodyPr>
          <a:lstStyle/>
          <a:p>
            <a:pPr marL="0" lvl="0" indent="0">
              <a:buNone/>
            </a:pPr>
            <a:r>
              <a:rPr lang="en-US" sz="2600" dirty="0" smtClean="0">
                <a:solidFill>
                  <a:srgbClr val="000000"/>
                </a:solidFill>
                <a:latin typeface="Calibri" panose="020F0502020204030204" pitchFamily="34" charset="0"/>
              </a:rPr>
              <a:t>1</a:t>
            </a:r>
            <a:r>
              <a:rPr lang="en-US" sz="2600" dirty="0">
                <a:solidFill>
                  <a:srgbClr val="000000"/>
                </a:solidFill>
                <a:latin typeface="Calibri" panose="020F0502020204030204" pitchFamily="34" charset="0"/>
              </a:rPr>
              <a:t>. </a:t>
            </a:r>
            <a:r>
              <a:rPr lang="en-US" dirty="0">
                <a:solidFill>
                  <a:srgbClr val="000000"/>
                </a:solidFill>
                <a:latin typeface="Calibri" panose="020F0502020204030204" pitchFamily="34" charset="0"/>
              </a:rPr>
              <a:t>Low birth weight (&lt;2500 grams) or prematurity </a:t>
            </a:r>
          </a:p>
          <a:p>
            <a:pPr marL="0" lvl="0" indent="0">
              <a:buNone/>
            </a:pPr>
            <a:r>
              <a:rPr lang="en-US" dirty="0">
                <a:solidFill>
                  <a:srgbClr val="000000"/>
                </a:solidFill>
                <a:latin typeface="Calibri" panose="020F0502020204030204" pitchFamily="34" charset="0"/>
              </a:rPr>
              <a:t>2. Febrile illness in the mother with evidence of bacterial infection within 2 weeks prior to delivery </a:t>
            </a:r>
          </a:p>
          <a:p>
            <a:pPr marL="0" indent="0">
              <a:buNone/>
            </a:pPr>
            <a:r>
              <a:rPr lang="en-US" dirty="0">
                <a:solidFill>
                  <a:srgbClr val="000000"/>
                </a:solidFill>
                <a:latin typeface="Calibri" panose="020F0502020204030204" pitchFamily="34" charset="0"/>
              </a:rPr>
              <a:t>3. Foul smelling and/or meconium stained liquor </a:t>
            </a:r>
          </a:p>
          <a:p>
            <a:pPr marL="0" indent="0">
              <a:buNone/>
            </a:pPr>
            <a:r>
              <a:rPr lang="en-US" dirty="0">
                <a:solidFill>
                  <a:srgbClr val="000000"/>
                </a:solidFill>
                <a:latin typeface="Calibri" panose="020F0502020204030204" pitchFamily="34" charset="0"/>
              </a:rPr>
              <a:t>4. Rupture of membranes &gt;24 hours </a:t>
            </a:r>
          </a:p>
          <a:p>
            <a:pPr marL="0" indent="0">
              <a:buNone/>
            </a:pPr>
            <a:r>
              <a:rPr lang="en-US" dirty="0">
                <a:solidFill>
                  <a:srgbClr val="000000"/>
                </a:solidFill>
                <a:latin typeface="Calibri" panose="020F0502020204030204" pitchFamily="34" charset="0"/>
              </a:rPr>
              <a:t>5. Single unclean or &gt; 3 sterile vaginal examination(s) during labor </a:t>
            </a:r>
          </a:p>
          <a:p>
            <a:pPr marL="0" indent="0">
              <a:buNone/>
            </a:pPr>
            <a:r>
              <a:rPr lang="en-US" dirty="0">
                <a:solidFill>
                  <a:srgbClr val="000000"/>
                </a:solidFill>
                <a:latin typeface="Calibri" panose="020F0502020204030204" pitchFamily="34" charset="0"/>
              </a:rPr>
              <a:t>6. Prolonged labor (sum of 1st and 2nd stage of labor &gt; 24 </a:t>
            </a:r>
            <a:r>
              <a:rPr lang="en-US" dirty="0" err="1">
                <a:solidFill>
                  <a:srgbClr val="000000"/>
                </a:solidFill>
                <a:latin typeface="Calibri" panose="020F0502020204030204" pitchFamily="34" charset="0"/>
              </a:rPr>
              <a:t>hrs</a:t>
            </a:r>
            <a:r>
              <a:rPr lang="en-US" dirty="0">
                <a:solidFill>
                  <a:srgbClr val="000000"/>
                </a:solidFill>
                <a:latin typeface="Calibri" panose="020F0502020204030204" pitchFamily="34" charset="0"/>
              </a:rPr>
              <a:t>) </a:t>
            </a:r>
          </a:p>
          <a:p>
            <a:pPr marL="0" indent="0">
              <a:buNone/>
            </a:pPr>
            <a:r>
              <a:rPr lang="en-US" dirty="0">
                <a:solidFill>
                  <a:srgbClr val="000000"/>
                </a:solidFill>
                <a:latin typeface="Calibri" panose="020F0502020204030204" pitchFamily="34" charset="0"/>
              </a:rPr>
              <a:t>7. Perinatal asphyxia (Apgar score &lt;4 at 1 minute) </a:t>
            </a:r>
          </a:p>
          <a:p>
            <a:pPr lvl="2">
              <a:buFont typeface="Wingdings" panose="05000000000000000000" pitchFamily="2" charset="2"/>
              <a:buChar char="Ø"/>
            </a:pPr>
            <a:r>
              <a:rPr lang="en-US" sz="2800" dirty="0">
                <a:solidFill>
                  <a:srgbClr val="000000"/>
                </a:solidFill>
                <a:latin typeface="Calibri" panose="020F0502020204030204" pitchFamily="34" charset="0"/>
              </a:rPr>
              <a:t>Presence of foul smelling liquor or three of the above mentioned risk factors warrant initiation of antibiotic treatment. </a:t>
            </a:r>
            <a:endParaRPr lang="en-US" sz="2800" dirty="0" smtClean="0">
              <a:solidFill>
                <a:srgbClr val="000000"/>
              </a:solidFill>
              <a:latin typeface="Calibri" panose="020F0502020204030204" pitchFamily="34" charset="0"/>
            </a:endParaRPr>
          </a:p>
          <a:p>
            <a:pPr lvl="2">
              <a:buFont typeface="Wingdings" panose="05000000000000000000" pitchFamily="2" charset="2"/>
              <a:buChar char="Ø"/>
            </a:pPr>
            <a:r>
              <a:rPr lang="en-US" sz="2800" dirty="0" smtClean="0">
                <a:solidFill>
                  <a:srgbClr val="000000"/>
                </a:solidFill>
                <a:latin typeface="Calibri" panose="020F0502020204030204" pitchFamily="34" charset="0"/>
              </a:rPr>
              <a:t>Infants </a:t>
            </a:r>
            <a:r>
              <a:rPr lang="en-US" sz="2800" dirty="0">
                <a:solidFill>
                  <a:srgbClr val="000000"/>
                </a:solidFill>
                <a:latin typeface="Calibri" panose="020F0502020204030204" pitchFamily="34" charset="0"/>
              </a:rPr>
              <a:t>with two risk factors should be investigated and then treated accordingly.</a:t>
            </a:r>
            <a:endParaRPr lang="en-US" sz="2800" dirty="0" smtClean="0">
              <a:solidFill>
                <a:srgbClr val="000000"/>
              </a:solidFill>
              <a:latin typeface="Calibri" panose="020F0502020204030204" pitchFamily="34" charset="0"/>
            </a:endParaRPr>
          </a:p>
          <a:p>
            <a:pPr lvl="0"/>
            <a:endParaRPr lang="en-US" sz="2600" dirty="0">
              <a:solidFill>
                <a:srgbClr val="000000"/>
              </a:solidFill>
              <a:latin typeface="Calibri" panose="020F0502020204030204" pitchFamily="34"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123</a:t>
            </a:fld>
            <a:endParaRPr lang="en-US"/>
          </a:p>
        </p:txBody>
      </p:sp>
    </p:spTree>
    <p:extLst>
      <p:ext uri="{BB962C8B-B14F-4D97-AF65-F5344CB8AC3E}">
        <p14:creationId xmlns:p14="http://schemas.microsoft.com/office/powerpoint/2010/main" val="29066369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820"/>
            <a:ext cx="10515600" cy="5945143"/>
          </a:xfrm>
        </p:spPr>
        <p:txBody>
          <a:bodyPr>
            <a:normAutofit lnSpcReduction="10000"/>
          </a:bodyPr>
          <a:lstStyle/>
          <a:p>
            <a:pPr marL="514350" indent="-514350">
              <a:buAutoNum type="arabicPeriod" startAt="2"/>
            </a:pPr>
            <a:r>
              <a:rPr lang="en-US" b="1" i="1" dirty="0" smtClean="0">
                <a:solidFill>
                  <a:srgbClr val="000000"/>
                </a:solidFill>
                <a:latin typeface="Calibri" panose="020F0502020204030204" pitchFamily="34" charset="0"/>
              </a:rPr>
              <a:t>Late Onset Sepsis (</a:t>
            </a:r>
            <a:r>
              <a:rPr lang="en-US" b="1" i="1" dirty="0">
                <a:solidFill>
                  <a:srgbClr val="000000"/>
                </a:solidFill>
                <a:latin typeface="Calibri" panose="020F0502020204030204" pitchFamily="34" charset="0"/>
              </a:rPr>
              <a:t>LOS): </a:t>
            </a:r>
            <a:endParaRPr lang="en-US" b="1" i="1" dirty="0" smtClean="0">
              <a:solidFill>
                <a:srgbClr val="000000"/>
              </a:solidFill>
              <a:latin typeface="Calibri" panose="020F0502020204030204" pitchFamily="34" charset="0"/>
            </a:endParaRPr>
          </a:p>
          <a:p>
            <a:pPr lvl="4">
              <a:buFont typeface="Wingdings" panose="05000000000000000000" pitchFamily="2" charset="2"/>
              <a:buChar char="Ø"/>
            </a:pPr>
            <a:r>
              <a:rPr lang="en-US" sz="2800" dirty="0" smtClean="0">
                <a:solidFill>
                  <a:srgbClr val="000000"/>
                </a:solidFill>
                <a:latin typeface="Calibri" panose="020F0502020204030204" pitchFamily="34" charset="0"/>
              </a:rPr>
              <a:t>It </a:t>
            </a:r>
            <a:r>
              <a:rPr lang="en-US" sz="2800" dirty="0">
                <a:solidFill>
                  <a:srgbClr val="000000"/>
                </a:solidFill>
                <a:latin typeface="Calibri" panose="020F0502020204030204" pitchFamily="34" charset="0"/>
              </a:rPr>
              <a:t>usually presents after 72 hours of age. </a:t>
            </a:r>
            <a:endParaRPr lang="en-US" sz="2800" dirty="0" smtClean="0">
              <a:solidFill>
                <a:srgbClr val="000000"/>
              </a:solidFill>
              <a:latin typeface="Calibri" panose="020F0502020204030204" pitchFamily="34" charset="0"/>
            </a:endParaRPr>
          </a:p>
          <a:p>
            <a:pPr lvl="4">
              <a:buFont typeface="Wingdings" panose="05000000000000000000" pitchFamily="2" charset="2"/>
              <a:buChar char="Ø"/>
            </a:pPr>
            <a:r>
              <a:rPr lang="en-US" sz="2800" dirty="0" smtClean="0">
                <a:solidFill>
                  <a:srgbClr val="000000"/>
                </a:solidFill>
                <a:latin typeface="Calibri" panose="020F0502020204030204" pitchFamily="34" charset="0"/>
              </a:rPr>
              <a:t>The </a:t>
            </a:r>
            <a:r>
              <a:rPr lang="en-US" sz="2800" dirty="0">
                <a:solidFill>
                  <a:srgbClr val="000000"/>
                </a:solidFill>
                <a:latin typeface="Calibri" panose="020F0502020204030204" pitchFamily="34" charset="0"/>
              </a:rPr>
              <a:t>source of infection in LOS is </a:t>
            </a:r>
            <a:r>
              <a:rPr lang="en-US" sz="2800" dirty="0" smtClean="0">
                <a:solidFill>
                  <a:srgbClr val="000000"/>
                </a:solidFill>
                <a:latin typeface="Calibri" panose="020F0502020204030204" pitchFamily="34" charset="0"/>
              </a:rPr>
              <a:t>either </a:t>
            </a:r>
            <a:r>
              <a:rPr lang="en-US" sz="2800" b="1" dirty="0" smtClean="0">
                <a:solidFill>
                  <a:srgbClr val="000000"/>
                </a:solidFill>
                <a:latin typeface="Calibri" panose="020F0502020204030204" pitchFamily="34" charset="0"/>
              </a:rPr>
              <a:t>nosocomial </a:t>
            </a:r>
            <a:r>
              <a:rPr lang="en-US" sz="2800" b="1" dirty="0">
                <a:solidFill>
                  <a:srgbClr val="000000"/>
                </a:solidFill>
                <a:latin typeface="Calibri" panose="020F0502020204030204" pitchFamily="34" charset="0"/>
              </a:rPr>
              <a:t>(hospital-acquired) or community-acquired </a:t>
            </a:r>
            <a:r>
              <a:rPr lang="en-US" sz="2800" dirty="0">
                <a:solidFill>
                  <a:srgbClr val="000000"/>
                </a:solidFill>
                <a:latin typeface="Calibri" panose="020F0502020204030204" pitchFamily="34" charset="0"/>
              </a:rPr>
              <a:t>and neonates usually present with septicemia, pneumonia or </a:t>
            </a:r>
            <a:r>
              <a:rPr lang="en-US" sz="2800" dirty="0" smtClean="0">
                <a:solidFill>
                  <a:srgbClr val="000000"/>
                </a:solidFill>
                <a:latin typeface="Calibri" panose="020F0502020204030204" pitchFamily="34" charset="0"/>
              </a:rPr>
              <a:t>meningitis.</a:t>
            </a:r>
            <a:endParaRPr lang="en-US" sz="2800" dirty="0">
              <a:solidFill>
                <a:srgbClr val="000000"/>
              </a:solidFill>
              <a:latin typeface="Calibri" panose="020F0502020204030204" pitchFamily="34" charset="0"/>
            </a:endParaRPr>
          </a:p>
          <a:p>
            <a:pPr marL="0" indent="0">
              <a:buNone/>
            </a:pPr>
            <a:r>
              <a:rPr lang="en-US" b="1" dirty="0" smtClean="0">
                <a:solidFill>
                  <a:srgbClr val="000000"/>
                </a:solidFill>
                <a:latin typeface="Calibri" panose="020F0502020204030204" pitchFamily="34" charset="0"/>
              </a:rPr>
              <a:t>Risk  factors for </a:t>
            </a:r>
            <a:r>
              <a:rPr lang="en-US" b="1" dirty="0">
                <a:solidFill>
                  <a:srgbClr val="000000"/>
                </a:solidFill>
                <a:latin typeface="Calibri" panose="020F0502020204030204" pitchFamily="34" charset="0"/>
              </a:rPr>
              <a:t>nosocomial sepsis </a:t>
            </a:r>
            <a:r>
              <a:rPr lang="en-US" dirty="0" smtClean="0">
                <a:solidFill>
                  <a:srgbClr val="000000"/>
                </a:solidFill>
                <a:latin typeface="Calibri" panose="020F0502020204030204" pitchFamily="34" charset="0"/>
              </a:rPr>
              <a:t>include:</a:t>
            </a:r>
          </a:p>
          <a:p>
            <a:pPr lvl="3">
              <a:buFont typeface="Wingdings" panose="05000000000000000000" pitchFamily="2" charset="2"/>
              <a:buChar char="Ø"/>
            </a:pPr>
            <a:r>
              <a:rPr lang="en-US" sz="2800" dirty="0" smtClean="0">
                <a:solidFill>
                  <a:srgbClr val="000000"/>
                </a:solidFill>
                <a:latin typeface="Calibri" panose="020F0502020204030204" pitchFamily="34" charset="0"/>
              </a:rPr>
              <a:t> </a:t>
            </a:r>
            <a:r>
              <a:rPr lang="en-US" sz="2800" dirty="0">
                <a:solidFill>
                  <a:srgbClr val="000000"/>
                </a:solidFill>
                <a:latin typeface="Calibri" panose="020F0502020204030204" pitchFamily="34" charset="0"/>
              </a:rPr>
              <a:t>L</a:t>
            </a:r>
            <a:r>
              <a:rPr lang="en-US" sz="2800" dirty="0" smtClean="0">
                <a:solidFill>
                  <a:srgbClr val="000000"/>
                </a:solidFill>
                <a:latin typeface="Calibri" panose="020F0502020204030204" pitchFamily="34" charset="0"/>
              </a:rPr>
              <a:t>ow </a:t>
            </a:r>
            <a:r>
              <a:rPr lang="en-US" sz="2800" dirty="0">
                <a:solidFill>
                  <a:srgbClr val="000000"/>
                </a:solidFill>
                <a:latin typeface="Calibri" panose="020F0502020204030204" pitchFamily="34" charset="0"/>
              </a:rPr>
              <a:t>birth weight</a:t>
            </a:r>
            <a:r>
              <a:rPr lang="en-US" sz="2800" dirty="0" smtClean="0">
                <a:solidFill>
                  <a:srgbClr val="000000"/>
                </a:solidFill>
                <a:latin typeface="Calibri" panose="020F0502020204030204" pitchFamily="34" charset="0"/>
              </a:rPr>
              <a:t>,</a:t>
            </a:r>
          </a:p>
          <a:p>
            <a:pPr lvl="3">
              <a:buFont typeface="Wingdings" panose="05000000000000000000" pitchFamily="2" charset="2"/>
              <a:buChar char="Ø"/>
            </a:pPr>
            <a:r>
              <a:rPr lang="en-US" sz="2800" dirty="0" smtClean="0">
                <a:solidFill>
                  <a:srgbClr val="000000"/>
                </a:solidFill>
                <a:latin typeface="Calibri" panose="020F0502020204030204" pitchFamily="34" charset="0"/>
              </a:rPr>
              <a:t> </a:t>
            </a:r>
            <a:r>
              <a:rPr lang="en-US" sz="2800" dirty="0">
                <a:solidFill>
                  <a:srgbClr val="000000"/>
                </a:solidFill>
                <a:latin typeface="Calibri" panose="020F0502020204030204" pitchFamily="34" charset="0"/>
              </a:rPr>
              <a:t>P</a:t>
            </a:r>
            <a:r>
              <a:rPr lang="en-US" sz="2800" dirty="0" smtClean="0">
                <a:solidFill>
                  <a:srgbClr val="000000"/>
                </a:solidFill>
                <a:latin typeface="Calibri" panose="020F0502020204030204" pitchFamily="34" charset="0"/>
              </a:rPr>
              <a:t>rematurity,</a:t>
            </a:r>
          </a:p>
          <a:p>
            <a:pPr lvl="3">
              <a:buFont typeface="Wingdings" panose="05000000000000000000" pitchFamily="2" charset="2"/>
              <a:buChar char="Ø"/>
            </a:pPr>
            <a:r>
              <a:rPr lang="en-US" sz="2800" dirty="0" smtClean="0">
                <a:solidFill>
                  <a:srgbClr val="000000"/>
                </a:solidFill>
                <a:latin typeface="Calibri" panose="020F0502020204030204" pitchFamily="34" charset="0"/>
              </a:rPr>
              <a:t> </a:t>
            </a:r>
            <a:r>
              <a:rPr lang="en-US" sz="2800" dirty="0">
                <a:solidFill>
                  <a:srgbClr val="000000"/>
                </a:solidFill>
                <a:latin typeface="Calibri" panose="020F0502020204030204" pitchFamily="34" charset="0"/>
              </a:rPr>
              <a:t>A</a:t>
            </a:r>
            <a:r>
              <a:rPr lang="en-US" sz="2800" dirty="0" smtClean="0">
                <a:solidFill>
                  <a:srgbClr val="000000"/>
                </a:solidFill>
                <a:latin typeface="Calibri" panose="020F0502020204030204" pitchFamily="34" charset="0"/>
              </a:rPr>
              <a:t>dmission </a:t>
            </a:r>
            <a:r>
              <a:rPr lang="en-US" sz="2800" dirty="0">
                <a:solidFill>
                  <a:srgbClr val="000000"/>
                </a:solidFill>
                <a:latin typeface="Calibri" panose="020F0502020204030204" pitchFamily="34" charset="0"/>
              </a:rPr>
              <a:t>in intensive care unit, </a:t>
            </a:r>
            <a:endParaRPr lang="en-US" sz="2800" dirty="0" smtClean="0">
              <a:solidFill>
                <a:srgbClr val="000000"/>
              </a:solidFill>
              <a:latin typeface="Calibri" panose="020F0502020204030204" pitchFamily="34" charset="0"/>
            </a:endParaRPr>
          </a:p>
          <a:p>
            <a:pPr lvl="3">
              <a:buFont typeface="Wingdings" panose="05000000000000000000" pitchFamily="2" charset="2"/>
              <a:buChar char="Ø"/>
            </a:pPr>
            <a:r>
              <a:rPr lang="en-US" sz="2800" dirty="0">
                <a:solidFill>
                  <a:srgbClr val="000000"/>
                </a:solidFill>
                <a:latin typeface="Calibri" panose="020F0502020204030204" pitchFamily="34" charset="0"/>
              </a:rPr>
              <a:t>M</a:t>
            </a:r>
            <a:r>
              <a:rPr lang="en-US" sz="2800" dirty="0" smtClean="0">
                <a:solidFill>
                  <a:srgbClr val="000000"/>
                </a:solidFill>
                <a:latin typeface="Calibri" panose="020F0502020204030204" pitchFamily="34" charset="0"/>
              </a:rPr>
              <a:t>echanical </a:t>
            </a:r>
            <a:r>
              <a:rPr lang="en-US" sz="2800" dirty="0">
                <a:solidFill>
                  <a:srgbClr val="000000"/>
                </a:solidFill>
                <a:latin typeface="Calibri" panose="020F0502020204030204" pitchFamily="34" charset="0"/>
              </a:rPr>
              <a:t>ventilation, </a:t>
            </a:r>
            <a:endParaRPr lang="en-US" sz="2800" dirty="0" smtClean="0">
              <a:solidFill>
                <a:srgbClr val="000000"/>
              </a:solidFill>
              <a:latin typeface="Calibri" panose="020F0502020204030204" pitchFamily="34" charset="0"/>
            </a:endParaRPr>
          </a:p>
          <a:p>
            <a:pPr lvl="3">
              <a:buFont typeface="Wingdings" panose="05000000000000000000" pitchFamily="2" charset="2"/>
              <a:buChar char="Ø"/>
            </a:pPr>
            <a:r>
              <a:rPr lang="en-US" sz="2800" dirty="0">
                <a:solidFill>
                  <a:srgbClr val="000000"/>
                </a:solidFill>
                <a:latin typeface="Calibri" panose="020F0502020204030204" pitchFamily="34" charset="0"/>
              </a:rPr>
              <a:t>I</a:t>
            </a:r>
            <a:r>
              <a:rPr lang="en-US" sz="2800" dirty="0" smtClean="0">
                <a:solidFill>
                  <a:srgbClr val="000000"/>
                </a:solidFill>
                <a:latin typeface="Calibri" panose="020F0502020204030204" pitchFamily="34" charset="0"/>
              </a:rPr>
              <a:t>nvasive </a:t>
            </a:r>
            <a:r>
              <a:rPr lang="en-US" sz="2800" dirty="0">
                <a:solidFill>
                  <a:srgbClr val="000000"/>
                </a:solidFill>
                <a:latin typeface="Calibri" panose="020F0502020204030204" pitchFamily="34" charset="0"/>
              </a:rPr>
              <a:t>procedures</a:t>
            </a:r>
            <a:r>
              <a:rPr lang="en-US" sz="2800" dirty="0" smtClean="0">
                <a:solidFill>
                  <a:srgbClr val="000000"/>
                </a:solidFill>
                <a:latin typeface="Calibri" panose="020F0502020204030204" pitchFamily="34" charset="0"/>
              </a:rPr>
              <a:t>,</a:t>
            </a:r>
          </a:p>
          <a:p>
            <a:pPr lvl="3">
              <a:buFont typeface="Wingdings" panose="05000000000000000000" pitchFamily="2" charset="2"/>
              <a:buChar char="Ø"/>
            </a:pPr>
            <a:r>
              <a:rPr lang="en-US" sz="2800" dirty="0" smtClean="0">
                <a:solidFill>
                  <a:srgbClr val="000000"/>
                </a:solidFill>
                <a:latin typeface="Calibri" panose="020F0502020204030204" pitchFamily="34" charset="0"/>
              </a:rPr>
              <a:t> </a:t>
            </a:r>
            <a:r>
              <a:rPr lang="en-US" sz="2800" dirty="0">
                <a:solidFill>
                  <a:srgbClr val="000000"/>
                </a:solidFill>
                <a:latin typeface="Calibri" panose="020F0502020204030204" pitchFamily="34" charset="0"/>
              </a:rPr>
              <a:t>A</a:t>
            </a:r>
            <a:r>
              <a:rPr lang="en-US" sz="2800" dirty="0" smtClean="0">
                <a:solidFill>
                  <a:srgbClr val="000000"/>
                </a:solidFill>
                <a:latin typeface="Calibri" panose="020F0502020204030204" pitchFamily="34" charset="0"/>
              </a:rPr>
              <a:t>dministration </a:t>
            </a:r>
            <a:r>
              <a:rPr lang="en-US" sz="2800" dirty="0">
                <a:solidFill>
                  <a:srgbClr val="000000"/>
                </a:solidFill>
                <a:latin typeface="Calibri" panose="020F0502020204030204" pitchFamily="34" charset="0"/>
              </a:rPr>
              <a:t>of parenteral fluids, </a:t>
            </a:r>
            <a:endParaRPr lang="en-US" sz="2800" dirty="0" smtClean="0">
              <a:solidFill>
                <a:srgbClr val="000000"/>
              </a:solidFill>
              <a:latin typeface="Calibri" panose="020F0502020204030204" pitchFamily="34" charset="0"/>
            </a:endParaRPr>
          </a:p>
          <a:p>
            <a:pPr lvl="3">
              <a:buFont typeface="Wingdings" panose="05000000000000000000" pitchFamily="2" charset="2"/>
              <a:buChar char="Ø"/>
            </a:pPr>
            <a:r>
              <a:rPr lang="en-US" sz="2800" dirty="0" smtClean="0">
                <a:solidFill>
                  <a:srgbClr val="000000"/>
                </a:solidFill>
                <a:latin typeface="Calibri" panose="020F0502020204030204" pitchFamily="34" charset="0"/>
              </a:rPr>
              <a:t> </a:t>
            </a:r>
            <a:r>
              <a:rPr lang="en-US" sz="2800" dirty="0">
                <a:solidFill>
                  <a:srgbClr val="000000"/>
                </a:solidFill>
                <a:latin typeface="Calibri" panose="020F0502020204030204" pitchFamily="34" charset="0"/>
              </a:rPr>
              <a:t>U</a:t>
            </a:r>
            <a:r>
              <a:rPr lang="en-US" sz="2800" dirty="0" smtClean="0">
                <a:solidFill>
                  <a:srgbClr val="000000"/>
                </a:solidFill>
                <a:latin typeface="Calibri" panose="020F0502020204030204" pitchFamily="34" charset="0"/>
              </a:rPr>
              <a:t>se </a:t>
            </a:r>
            <a:r>
              <a:rPr lang="en-US" sz="2800" dirty="0">
                <a:solidFill>
                  <a:srgbClr val="000000"/>
                </a:solidFill>
                <a:latin typeface="Calibri" panose="020F0502020204030204" pitchFamily="34" charset="0"/>
              </a:rPr>
              <a:t>of stock solutions. </a:t>
            </a:r>
            <a:endParaRPr lang="en-US" sz="2800" dirty="0" smtClean="0">
              <a:solidFill>
                <a:srgbClr val="000000"/>
              </a:solidFill>
              <a:latin typeface="Calibri" panose="020F0502020204030204" pitchFamily="34" charset="0"/>
            </a:endParaRPr>
          </a:p>
        </p:txBody>
      </p:sp>
      <p:sp>
        <p:nvSpPr>
          <p:cNvPr id="2" name="Slide Number Placeholder 1"/>
          <p:cNvSpPr>
            <a:spLocks noGrp="1"/>
          </p:cNvSpPr>
          <p:nvPr>
            <p:ph type="sldNum" sz="quarter" idx="12"/>
          </p:nvPr>
        </p:nvSpPr>
        <p:spPr/>
        <p:txBody>
          <a:bodyPr/>
          <a:lstStyle/>
          <a:p>
            <a:fld id="{37A73B05-C1DC-4957-AA8A-DA55F0329BFA}" type="slidenum">
              <a:rPr lang="en-US" smtClean="0"/>
              <a:t>124</a:t>
            </a:fld>
            <a:endParaRPr lang="en-US"/>
          </a:p>
        </p:txBody>
      </p:sp>
    </p:spTree>
    <p:extLst>
      <p:ext uri="{BB962C8B-B14F-4D97-AF65-F5344CB8AC3E}">
        <p14:creationId xmlns:p14="http://schemas.microsoft.com/office/powerpoint/2010/main" val="79759488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3037"/>
            <a:ext cx="10515600" cy="5223926"/>
          </a:xfrm>
        </p:spPr>
        <p:txBody>
          <a:bodyPr/>
          <a:lstStyle/>
          <a:p>
            <a:pPr marL="0" lvl="0" indent="0">
              <a:buNone/>
            </a:pPr>
            <a:r>
              <a:rPr lang="en-US" sz="4000" b="1" dirty="0">
                <a:solidFill>
                  <a:srgbClr val="000000"/>
                </a:solidFill>
                <a:latin typeface="Calibri" panose="020F0502020204030204" pitchFamily="34" charset="0"/>
              </a:rPr>
              <a:t>Risk  factors for community-acquired </a:t>
            </a:r>
            <a:r>
              <a:rPr lang="en-US" sz="4000" b="1" dirty="0" smtClean="0">
                <a:solidFill>
                  <a:srgbClr val="000000"/>
                </a:solidFill>
                <a:latin typeface="Calibri" panose="020F0502020204030204" pitchFamily="34" charset="0"/>
              </a:rPr>
              <a:t>late onset neonatal sepsis (LOS) </a:t>
            </a:r>
            <a:r>
              <a:rPr lang="en-US" sz="4000" dirty="0" smtClean="0">
                <a:solidFill>
                  <a:srgbClr val="000000"/>
                </a:solidFill>
                <a:latin typeface="Calibri" panose="020F0502020204030204" pitchFamily="34" charset="0"/>
              </a:rPr>
              <a:t>include:</a:t>
            </a:r>
          </a:p>
          <a:p>
            <a:pPr lvl="3">
              <a:buFont typeface="Wingdings" panose="05000000000000000000" pitchFamily="2" charset="2"/>
              <a:buChar char="Ø"/>
            </a:pPr>
            <a:r>
              <a:rPr lang="en-US" sz="3200" dirty="0" smtClean="0">
                <a:solidFill>
                  <a:srgbClr val="000000"/>
                </a:solidFill>
                <a:latin typeface="Calibri" panose="020F0502020204030204" pitchFamily="34" charset="0"/>
              </a:rPr>
              <a:t> </a:t>
            </a:r>
            <a:r>
              <a:rPr lang="en-US" sz="3200" dirty="0">
                <a:solidFill>
                  <a:srgbClr val="000000"/>
                </a:solidFill>
                <a:latin typeface="Calibri" panose="020F0502020204030204" pitchFamily="34" charset="0"/>
              </a:rPr>
              <a:t>poor hygiene</a:t>
            </a:r>
            <a:r>
              <a:rPr lang="en-US" sz="3200" dirty="0" smtClean="0">
                <a:solidFill>
                  <a:srgbClr val="000000"/>
                </a:solidFill>
                <a:latin typeface="Calibri" panose="020F0502020204030204" pitchFamily="34" charset="0"/>
              </a:rPr>
              <a:t>,</a:t>
            </a:r>
          </a:p>
          <a:p>
            <a:pPr lvl="3">
              <a:buFont typeface="Wingdings" panose="05000000000000000000" pitchFamily="2" charset="2"/>
              <a:buChar char="Ø"/>
            </a:pPr>
            <a:r>
              <a:rPr lang="en-US" sz="3200" dirty="0" smtClean="0">
                <a:solidFill>
                  <a:srgbClr val="000000"/>
                </a:solidFill>
                <a:latin typeface="Calibri" panose="020F0502020204030204" pitchFamily="34" charset="0"/>
              </a:rPr>
              <a:t> </a:t>
            </a:r>
            <a:r>
              <a:rPr lang="en-US" sz="3200" dirty="0">
                <a:solidFill>
                  <a:srgbClr val="000000"/>
                </a:solidFill>
                <a:latin typeface="Calibri" panose="020F0502020204030204" pitchFamily="34" charset="0"/>
              </a:rPr>
              <a:t>poor cord care, </a:t>
            </a:r>
            <a:endParaRPr lang="en-US" sz="3200" dirty="0" smtClean="0">
              <a:solidFill>
                <a:srgbClr val="000000"/>
              </a:solidFill>
              <a:latin typeface="Calibri" panose="020F0502020204030204" pitchFamily="34" charset="0"/>
            </a:endParaRPr>
          </a:p>
          <a:p>
            <a:pPr lvl="3">
              <a:buFont typeface="Wingdings" panose="05000000000000000000" pitchFamily="2" charset="2"/>
              <a:buChar char="Ø"/>
            </a:pPr>
            <a:r>
              <a:rPr lang="en-US" sz="3200" dirty="0" smtClean="0">
                <a:solidFill>
                  <a:srgbClr val="000000"/>
                </a:solidFill>
                <a:latin typeface="Calibri" panose="020F0502020204030204" pitchFamily="34" charset="0"/>
              </a:rPr>
              <a:t>bottle-feeding</a:t>
            </a:r>
            <a:r>
              <a:rPr lang="en-US" sz="3200" dirty="0">
                <a:solidFill>
                  <a:srgbClr val="000000"/>
                </a:solidFill>
                <a:latin typeface="Calibri" panose="020F0502020204030204" pitchFamily="34" charset="0"/>
              </a:rPr>
              <a:t>, </a:t>
            </a:r>
          </a:p>
          <a:p>
            <a:pPr lvl="3">
              <a:buFont typeface="Wingdings" panose="05000000000000000000" pitchFamily="2" charset="2"/>
              <a:buChar char="Ø"/>
            </a:pPr>
            <a:r>
              <a:rPr lang="en-US" sz="3200" dirty="0" smtClean="0">
                <a:solidFill>
                  <a:srgbClr val="000000"/>
                </a:solidFill>
                <a:latin typeface="Calibri" panose="020F0502020204030204" pitchFamily="34" charset="0"/>
              </a:rPr>
              <a:t> </a:t>
            </a:r>
            <a:r>
              <a:rPr lang="en-US" sz="3200" dirty="0" err="1">
                <a:solidFill>
                  <a:srgbClr val="000000"/>
                </a:solidFill>
                <a:latin typeface="Calibri" panose="020F0502020204030204" pitchFamily="34" charset="0"/>
              </a:rPr>
              <a:t>prelacteal</a:t>
            </a:r>
            <a:r>
              <a:rPr lang="en-US" sz="3200" dirty="0">
                <a:solidFill>
                  <a:srgbClr val="000000"/>
                </a:solidFill>
                <a:latin typeface="Calibri" panose="020F0502020204030204" pitchFamily="34" charset="0"/>
              </a:rPr>
              <a:t> </a:t>
            </a:r>
            <a:r>
              <a:rPr lang="en-US" sz="3200" dirty="0" smtClean="0">
                <a:solidFill>
                  <a:srgbClr val="000000"/>
                </a:solidFill>
                <a:latin typeface="Calibri" panose="020F0502020204030204" pitchFamily="34" charset="0"/>
              </a:rPr>
              <a:t>feeds</a:t>
            </a:r>
            <a:r>
              <a:rPr lang="en-US" sz="3200" dirty="0">
                <a:solidFill>
                  <a:srgbClr val="000000"/>
                </a:solidFill>
                <a:latin typeface="Calibri" panose="020F0502020204030204" pitchFamily="34" charset="0"/>
              </a:rPr>
              <a:t> </a:t>
            </a:r>
            <a:r>
              <a:rPr lang="en-US" sz="3200" dirty="0" err="1" smtClean="0">
                <a:solidFill>
                  <a:srgbClr val="000000"/>
                </a:solidFill>
                <a:latin typeface="Calibri" panose="020F0502020204030204" pitchFamily="34" charset="0"/>
              </a:rPr>
              <a:t>e.g</a:t>
            </a:r>
            <a:r>
              <a:rPr lang="en-US" sz="3200" dirty="0">
                <a:solidFill>
                  <a:srgbClr val="000000"/>
                </a:solidFill>
                <a:latin typeface="Calibri" panose="020F0502020204030204" pitchFamily="34" charset="0"/>
              </a:rPr>
              <a:t> </a:t>
            </a:r>
            <a:r>
              <a:rPr lang="en-US" sz="3200" dirty="0" smtClean="0">
                <a:solidFill>
                  <a:srgbClr val="000000"/>
                </a:solidFill>
                <a:latin typeface="Calibri" panose="020F0502020204030204" pitchFamily="34" charset="0"/>
              </a:rPr>
              <a:t>10% dextrose, glucose, nun</a:t>
            </a:r>
          </a:p>
          <a:p>
            <a:pPr lvl="3">
              <a:buFont typeface="Wingdings" panose="05000000000000000000" pitchFamily="2" charset="2"/>
              <a:buChar char="Ø"/>
            </a:pPr>
            <a:r>
              <a:rPr lang="en-US" sz="3200" dirty="0" smtClean="0">
                <a:solidFill>
                  <a:srgbClr val="000000"/>
                </a:solidFill>
                <a:latin typeface="Calibri" panose="020F0502020204030204" pitchFamily="34" charset="0"/>
              </a:rPr>
              <a:t>In </a:t>
            </a:r>
            <a:r>
              <a:rPr lang="en-US" sz="3200" dirty="0">
                <a:solidFill>
                  <a:srgbClr val="000000"/>
                </a:solidFill>
                <a:latin typeface="Calibri" panose="020F0502020204030204" pitchFamily="34" charset="0"/>
              </a:rPr>
              <a:t>contrast, breastfeeding helps in prevention of infections.</a:t>
            </a:r>
            <a:endParaRPr lang="en-US" sz="3200" dirty="0">
              <a:solidFill>
                <a:prstClr val="black"/>
              </a:solidFill>
            </a:endParaRPr>
          </a:p>
          <a:p>
            <a:endParaRPr lang="en-US" dirty="0"/>
          </a:p>
        </p:txBody>
      </p:sp>
      <p:sp>
        <p:nvSpPr>
          <p:cNvPr id="2" name="Slide Number Placeholder 1"/>
          <p:cNvSpPr>
            <a:spLocks noGrp="1"/>
          </p:cNvSpPr>
          <p:nvPr>
            <p:ph type="sldNum" sz="quarter" idx="12"/>
          </p:nvPr>
        </p:nvSpPr>
        <p:spPr/>
        <p:txBody>
          <a:bodyPr/>
          <a:lstStyle/>
          <a:p>
            <a:fld id="{37A73B05-C1DC-4957-AA8A-DA55F0329BFA}" type="slidenum">
              <a:rPr lang="en-US" smtClean="0"/>
              <a:t>125</a:t>
            </a:fld>
            <a:endParaRPr lang="en-US"/>
          </a:p>
        </p:txBody>
      </p:sp>
    </p:spTree>
    <p:extLst>
      <p:ext uri="{BB962C8B-B14F-4D97-AF65-F5344CB8AC3E}">
        <p14:creationId xmlns:p14="http://schemas.microsoft.com/office/powerpoint/2010/main" val="270700328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789"/>
            <a:ext cx="10515600" cy="669701"/>
          </a:xfrm>
        </p:spPr>
        <p:txBody>
          <a:bodyPr>
            <a:normAutofit fontScale="90000"/>
          </a:bodyPr>
          <a:lstStyle/>
          <a:p>
            <a:r>
              <a:rPr lang="en-US" b="1" dirty="0" smtClean="0">
                <a:latin typeface="+mn-lt"/>
              </a:rPr>
              <a:t>            </a:t>
            </a:r>
            <a:r>
              <a:rPr lang="en-US" b="1" dirty="0" smtClean="0">
                <a:solidFill>
                  <a:srgbClr val="00B0F0"/>
                </a:solidFill>
                <a:latin typeface="+mn-lt"/>
              </a:rPr>
              <a:t>Clinical features of neonatal sepsis</a:t>
            </a:r>
            <a:endParaRPr lang="en-US" b="1" dirty="0">
              <a:solidFill>
                <a:srgbClr val="00B0F0"/>
              </a:solidFill>
              <a:latin typeface="+mn-lt"/>
            </a:endParaRPr>
          </a:p>
        </p:txBody>
      </p:sp>
      <p:sp>
        <p:nvSpPr>
          <p:cNvPr id="3" name="Content Placeholder 2"/>
          <p:cNvSpPr>
            <a:spLocks noGrp="1"/>
          </p:cNvSpPr>
          <p:nvPr>
            <p:ph idx="1"/>
          </p:nvPr>
        </p:nvSpPr>
        <p:spPr>
          <a:xfrm>
            <a:off x="838200" y="798490"/>
            <a:ext cx="10515600" cy="5859887"/>
          </a:xfrm>
        </p:spPr>
        <p:txBody>
          <a:bodyPr>
            <a:normAutofit/>
          </a:bodyPr>
          <a:lstStyle/>
          <a:p>
            <a:pPr marL="514350" indent="-514350">
              <a:buAutoNum type="arabicPeriod"/>
            </a:pPr>
            <a:r>
              <a:rPr lang="en-US" b="1" i="1" dirty="0" smtClean="0">
                <a:solidFill>
                  <a:srgbClr val="000000"/>
                </a:solidFill>
                <a:latin typeface="Calibri" panose="020F0502020204030204" pitchFamily="34" charset="0"/>
              </a:rPr>
              <a:t>Non-specific </a:t>
            </a:r>
            <a:r>
              <a:rPr lang="en-US" b="1" i="1" dirty="0">
                <a:solidFill>
                  <a:srgbClr val="000000"/>
                </a:solidFill>
                <a:latin typeface="Calibri" panose="020F0502020204030204" pitchFamily="34" charset="0"/>
              </a:rPr>
              <a:t>features: </a:t>
            </a:r>
            <a:endParaRPr lang="en-US" b="1" i="1" dirty="0" smtClean="0">
              <a:solidFill>
                <a:srgbClr val="000000"/>
              </a:solidFill>
              <a:latin typeface="Calibri" panose="020F0502020204030204" pitchFamily="34" charset="0"/>
            </a:endParaRPr>
          </a:p>
          <a:p>
            <a:r>
              <a:rPr lang="en-US" dirty="0" smtClean="0">
                <a:solidFill>
                  <a:srgbClr val="000000"/>
                </a:solidFill>
                <a:latin typeface="Calibri" panose="020F0502020204030204" pitchFamily="34" charset="0"/>
              </a:rPr>
              <a:t>The </a:t>
            </a:r>
            <a:r>
              <a:rPr lang="en-US" dirty="0">
                <a:solidFill>
                  <a:srgbClr val="000000"/>
                </a:solidFill>
                <a:latin typeface="Calibri" panose="020F0502020204030204" pitchFamily="34" charset="0"/>
              </a:rPr>
              <a:t>earliest signs of sepsis are often subtle and </a:t>
            </a:r>
            <a:r>
              <a:rPr lang="en-US" dirty="0" smtClean="0">
                <a:solidFill>
                  <a:srgbClr val="000000"/>
                </a:solidFill>
                <a:latin typeface="Calibri" panose="020F0502020204030204" pitchFamily="34" charset="0"/>
              </a:rPr>
              <a:t>nonspecific: </a:t>
            </a:r>
          </a:p>
          <a:p>
            <a:r>
              <a:rPr lang="en-US" dirty="0" smtClean="0">
                <a:solidFill>
                  <a:srgbClr val="000000"/>
                </a:solidFill>
                <a:latin typeface="Calibri" panose="020F0502020204030204" pitchFamily="34" charset="0"/>
              </a:rPr>
              <a:t>Neonates </a:t>
            </a:r>
            <a:r>
              <a:rPr lang="en-US" dirty="0">
                <a:solidFill>
                  <a:srgbClr val="000000"/>
                </a:solidFill>
                <a:latin typeface="Calibri" panose="020F0502020204030204" pitchFamily="34" charset="0"/>
              </a:rPr>
              <a:t>with sepsis may present with one or more of the following symptoms and </a:t>
            </a:r>
            <a:r>
              <a:rPr lang="en-US" dirty="0" smtClean="0">
                <a:solidFill>
                  <a:srgbClr val="000000"/>
                </a:solidFill>
                <a:latin typeface="Calibri" panose="020F0502020204030204" pitchFamily="34" charset="0"/>
              </a:rPr>
              <a:t>signs: </a:t>
            </a:r>
          </a:p>
          <a:p>
            <a:pPr marL="1885950" lvl="3" indent="-514350">
              <a:buAutoNum type="alphaLcParenBoth"/>
            </a:pPr>
            <a:r>
              <a:rPr lang="en-US" sz="2800" dirty="0" smtClean="0">
                <a:solidFill>
                  <a:srgbClr val="000000"/>
                </a:solidFill>
                <a:latin typeface="Calibri" panose="020F0502020204030204" pitchFamily="34" charset="0"/>
              </a:rPr>
              <a:t>Hypothermia </a:t>
            </a:r>
            <a:r>
              <a:rPr lang="en-US" sz="2800" dirty="0">
                <a:solidFill>
                  <a:srgbClr val="000000"/>
                </a:solidFill>
                <a:latin typeface="Calibri" panose="020F0502020204030204" pitchFamily="34" charset="0"/>
              </a:rPr>
              <a:t>or fever (former is more common in preterm low birth weight infants) </a:t>
            </a:r>
          </a:p>
          <a:p>
            <a:pPr marL="1885950" lvl="3" indent="-514350">
              <a:buAutoNum type="alphaLcParenBoth"/>
            </a:pPr>
            <a:r>
              <a:rPr lang="en-US" sz="2800" dirty="0" smtClean="0">
                <a:solidFill>
                  <a:srgbClr val="000000"/>
                </a:solidFill>
                <a:latin typeface="Calibri" panose="020F0502020204030204" pitchFamily="34" charset="0"/>
              </a:rPr>
              <a:t> </a:t>
            </a:r>
            <a:r>
              <a:rPr lang="en-US" sz="2800" dirty="0">
                <a:solidFill>
                  <a:srgbClr val="000000"/>
                </a:solidFill>
                <a:latin typeface="Calibri" panose="020F0502020204030204" pitchFamily="34" charset="0"/>
              </a:rPr>
              <a:t>Lethargy, poor cry, refusal to suck </a:t>
            </a:r>
            <a:endParaRPr lang="en-US" sz="2800" dirty="0" smtClean="0">
              <a:solidFill>
                <a:srgbClr val="000000"/>
              </a:solidFill>
              <a:latin typeface="Calibri" panose="020F0502020204030204" pitchFamily="34" charset="0"/>
            </a:endParaRPr>
          </a:p>
          <a:p>
            <a:pPr marL="1885950" lvl="3" indent="-514350">
              <a:buAutoNum type="alphaLcParenBoth"/>
            </a:pPr>
            <a:r>
              <a:rPr lang="en-US" sz="2800" dirty="0" smtClean="0">
                <a:solidFill>
                  <a:srgbClr val="000000"/>
                </a:solidFill>
                <a:latin typeface="Calibri" panose="020F0502020204030204" pitchFamily="34" charset="0"/>
              </a:rPr>
              <a:t> </a:t>
            </a:r>
            <a:r>
              <a:rPr lang="en-US" sz="2800" dirty="0">
                <a:solidFill>
                  <a:srgbClr val="000000"/>
                </a:solidFill>
                <a:latin typeface="Calibri" panose="020F0502020204030204" pitchFamily="34" charset="0"/>
              </a:rPr>
              <a:t>Poor perfusion, prolonged capillary refill time </a:t>
            </a:r>
          </a:p>
          <a:p>
            <a:pPr marL="1885950" lvl="3" indent="-514350">
              <a:buAutoNum type="alphaLcParenBoth"/>
            </a:pPr>
            <a:r>
              <a:rPr lang="en-US" sz="2800" dirty="0" smtClean="0">
                <a:solidFill>
                  <a:srgbClr val="000000"/>
                </a:solidFill>
                <a:latin typeface="Calibri" panose="020F0502020204030204" pitchFamily="34" charset="0"/>
              </a:rPr>
              <a:t> </a:t>
            </a:r>
            <a:r>
              <a:rPr lang="en-US" sz="2800" dirty="0" err="1">
                <a:solidFill>
                  <a:srgbClr val="000000"/>
                </a:solidFill>
                <a:latin typeface="Calibri" panose="020F0502020204030204" pitchFamily="34" charset="0"/>
              </a:rPr>
              <a:t>Hypotonia</a:t>
            </a:r>
            <a:r>
              <a:rPr lang="en-US" sz="2800" dirty="0">
                <a:solidFill>
                  <a:srgbClr val="000000"/>
                </a:solidFill>
                <a:latin typeface="Calibri" panose="020F0502020204030204" pitchFamily="34" charset="0"/>
              </a:rPr>
              <a:t>, absent neonatal reflexes </a:t>
            </a:r>
          </a:p>
          <a:p>
            <a:pPr marL="1885950" lvl="3" indent="-514350">
              <a:buAutoNum type="alphaLcParenBoth"/>
            </a:pPr>
            <a:r>
              <a:rPr lang="en-US" sz="2800" dirty="0" smtClean="0">
                <a:solidFill>
                  <a:srgbClr val="000000"/>
                </a:solidFill>
                <a:latin typeface="Calibri" panose="020F0502020204030204" pitchFamily="34" charset="0"/>
              </a:rPr>
              <a:t> </a:t>
            </a:r>
            <a:r>
              <a:rPr lang="en-US" sz="2800" dirty="0">
                <a:solidFill>
                  <a:srgbClr val="000000"/>
                </a:solidFill>
                <a:latin typeface="Calibri" panose="020F0502020204030204" pitchFamily="34" charset="0"/>
              </a:rPr>
              <a:t>Brady/tachycardia </a:t>
            </a:r>
          </a:p>
          <a:p>
            <a:pPr marL="1885950" lvl="3" indent="-514350">
              <a:buAutoNum type="alphaLcParenBoth"/>
            </a:pPr>
            <a:r>
              <a:rPr lang="en-US" sz="2800" dirty="0" smtClean="0">
                <a:solidFill>
                  <a:srgbClr val="000000"/>
                </a:solidFill>
                <a:latin typeface="Calibri" panose="020F0502020204030204" pitchFamily="34" charset="0"/>
              </a:rPr>
              <a:t> </a:t>
            </a:r>
            <a:r>
              <a:rPr lang="en-US" sz="2800" dirty="0">
                <a:solidFill>
                  <a:srgbClr val="000000"/>
                </a:solidFill>
                <a:latin typeface="Calibri" panose="020F0502020204030204" pitchFamily="34" charset="0"/>
              </a:rPr>
              <a:t>Respiratory distress, apnea and gasping </a:t>
            </a:r>
            <a:r>
              <a:rPr lang="en-US" sz="2800" dirty="0" smtClean="0">
                <a:solidFill>
                  <a:srgbClr val="000000"/>
                </a:solidFill>
                <a:latin typeface="Calibri" panose="020F0502020204030204" pitchFamily="34" charset="0"/>
              </a:rPr>
              <a:t>respiration</a:t>
            </a:r>
          </a:p>
          <a:p>
            <a:pPr marL="1885950" lvl="3" indent="-514350">
              <a:buAutoNum type="alphaLcParenBoth"/>
            </a:pPr>
            <a:r>
              <a:rPr lang="en-US" sz="2800" dirty="0" smtClean="0">
                <a:solidFill>
                  <a:srgbClr val="000000"/>
                </a:solidFill>
                <a:latin typeface="Calibri" panose="020F0502020204030204" pitchFamily="34" charset="0"/>
              </a:rPr>
              <a:t>  </a:t>
            </a:r>
            <a:r>
              <a:rPr lang="en-US" sz="2800" dirty="0">
                <a:solidFill>
                  <a:srgbClr val="000000"/>
                </a:solidFill>
                <a:latin typeface="Calibri" panose="020F0502020204030204" pitchFamily="34" charset="0"/>
              </a:rPr>
              <a:t>Hypo/hyperglycemia </a:t>
            </a:r>
            <a:endParaRPr lang="en-US" sz="2800" dirty="0" smtClean="0">
              <a:solidFill>
                <a:srgbClr val="000000"/>
              </a:solidFill>
              <a:latin typeface="Calibri" panose="020F0502020204030204" pitchFamily="34" charset="0"/>
            </a:endParaRPr>
          </a:p>
          <a:p>
            <a:pPr marL="1885950" lvl="3" indent="-514350">
              <a:buAutoNum type="alphaLcParenBoth"/>
            </a:pPr>
            <a:r>
              <a:rPr lang="en-US" sz="2800" dirty="0" smtClean="0">
                <a:solidFill>
                  <a:srgbClr val="000000"/>
                </a:solidFill>
                <a:latin typeface="Calibri" panose="020F0502020204030204" pitchFamily="34" charset="0"/>
              </a:rPr>
              <a:t> </a:t>
            </a:r>
            <a:r>
              <a:rPr lang="en-US" sz="2800" dirty="0">
                <a:solidFill>
                  <a:srgbClr val="000000"/>
                </a:solidFill>
                <a:latin typeface="Calibri" panose="020F0502020204030204" pitchFamily="34" charset="0"/>
              </a:rPr>
              <a:t>Metabolic acidosis. </a:t>
            </a:r>
            <a:endParaRPr lang="en-US" sz="2800" dirty="0"/>
          </a:p>
        </p:txBody>
      </p:sp>
      <p:sp>
        <p:nvSpPr>
          <p:cNvPr id="4" name="Slide Number Placeholder 3"/>
          <p:cNvSpPr>
            <a:spLocks noGrp="1"/>
          </p:cNvSpPr>
          <p:nvPr>
            <p:ph type="sldNum" sz="quarter" idx="12"/>
          </p:nvPr>
        </p:nvSpPr>
        <p:spPr/>
        <p:txBody>
          <a:bodyPr/>
          <a:lstStyle/>
          <a:p>
            <a:fld id="{37A73B05-C1DC-4957-AA8A-DA55F0329BFA}" type="slidenum">
              <a:rPr lang="en-US" smtClean="0"/>
              <a:t>126</a:t>
            </a:fld>
            <a:endParaRPr lang="en-US"/>
          </a:p>
        </p:txBody>
      </p:sp>
    </p:spTree>
    <p:extLst>
      <p:ext uri="{BB962C8B-B14F-4D97-AF65-F5344CB8AC3E}">
        <p14:creationId xmlns:p14="http://schemas.microsoft.com/office/powerpoint/2010/main" val="90803670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76517"/>
          </a:xfrm>
        </p:spPr>
        <p:txBody>
          <a:bodyPr>
            <a:normAutofit fontScale="90000"/>
          </a:bodyPr>
          <a:lstStyle/>
          <a:p>
            <a:r>
              <a:rPr lang="en-US" dirty="0" smtClean="0">
                <a:solidFill>
                  <a:srgbClr val="00B0F0"/>
                </a:solidFill>
                <a:latin typeface="+mn-lt"/>
              </a:rPr>
              <a:t>         Clinical </a:t>
            </a:r>
            <a:r>
              <a:rPr lang="en-US" dirty="0" smtClean="0">
                <a:solidFill>
                  <a:srgbClr val="00B0F0"/>
                </a:solidFill>
                <a:latin typeface="+mn-lt"/>
              </a:rPr>
              <a:t>features of neonatal sepsis</a:t>
            </a:r>
            <a:endParaRPr lang="en-US" dirty="0">
              <a:solidFill>
                <a:srgbClr val="00B0F0"/>
              </a:solidFill>
              <a:latin typeface="+mn-lt"/>
            </a:endParaRPr>
          </a:p>
        </p:txBody>
      </p:sp>
      <p:sp>
        <p:nvSpPr>
          <p:cNvPr id="3" name="Content Placeholder 2"/>
          <p:cNvSpPr>
            <a:spLocks noGrp="1"/>
          </p:cNvSpPr>
          <p:nvPr>
            <p:ph idx="1"/>
          </p:nvPr>
        </p:nvSpPr>
        <p:spPr>
          <a:xfrm>
            <a:off x="296214" y="489397"/>
            <a:ext cx="11616744" cy="6168981"/>
          </a:xfrm>
        </p:spPr>
        <p:txBody>
          <a:bodyPr>
            <a:normAutofit lnSpcReduction="10000"/>
          </a:bodyPr>
          <a:lstStyle/>
          <a:p>
            <a:pPr marL="0" indent="0">
              <a:buNone/>
            </a:pPr>
            <a:r>
              <a:rPr lang="en-US" b="1" i="1" dirty="0" smtClean="0">
                <a:solidFill>
                  <a:srgbClr val="000000"/>
                </a:solidFill>
                <a:latin typeface="Calibri" panose="020F0502020204030204" pitchFamily="34" charset="0"/>
              </a:rPr>
              <a:t>2.  Specific </a:t>
            </a:r>
            <a:r>
              <a:rPr lang="en-US" b="1" i="1" dirty="0">
                <a:solidFill>
                  <a:srgbClr val="000000"/>
                </a:solidFill>
                <a:latin typeface="Calibri" panose="020F0502020204030204" pitchFamily="34" charset="0"/>
              </a:rPr>
              <a:t>features related to various systems: </a:t>
            </a:r>
            <a:endParaRPr lang="en-US" dirty="0">
              <a:solidFill>
                <a:srgbClr val="000000"/>
              </a:solidFill>
              <a:latin typeface="Calibri" panose="020F0502020204030204" pitchFamily="34" charset="0"/>
            </a:endParaRPr>
          </a:p>
          <a:p>
            <a:pPr marL="1885950" lvl="3" indent="-514350">
              <a:buFont typeface="+mj-lt"/>
              <a:buAutoNum type="alphaLcParenR"/>
            </a:pPr>
            <a:r>
              <a:rPr lang="en-US" sz="2800" b="1" dirty="0">
                <a:solidFill>
                  <a:srgbClr val="000000"/>
                </a:solidFill>
                <a:latin typeface="Calibri" panose="020F0502020204030204" pitchFamily="34" charset="0"/>
              </a:rPr>
              <a:t>Central nervous system (CNS): </a:t>
            </a:r>
            <a:r>
              <a:rPr lang="en-US" sz="2800" dirty="0">
                <a:solidFill>
                  <a:srgbClr val="000000"/>
                </a:solidFill>
                <a:latin typeface="Calibri" panose="020F0502020204030204" pitchFamily="34" charset="0"/>
              </a:rPr>
              <a:t>Bulging anterior </a:t>
            </a:r>
            <a:r>
              <a:rPr lang="en-US" sz="2800" dirty="0" err="1">
                <a:solidFill>
                  <a:srgbClr val="000000"/>
                </a:solidFill>
                <a:latin typeface="Calibri" panose="020F0502020204030204" pitchFamily="34" charset="0"/>
              </a:rPr>
              <a:t>fontanelle</a:t>
            </a:r>
            <a:r>
              <a:rPr lang="en-US" sz="2800" dirty="0">
                <a:solidFill>
                  <a:srgbClr val="000000"/>
                </a:solidFill>
                <a:latin typeface="Calibri" panose="020F0502020204030204" pitchFamily="34" charset="0"/>
              </a:rPr>
              <a:t>, vacant stare, high-pitched cry, excess irritability, stupor/coma, seizures, neck retraction. Presence of these features should raise a clinical suspicion of meningitis </a:t>
            </a:r>
          </a:p>
          <a:p>
            <a:pPr marL="1885950" lvl="3" indent="-514350">
              <a:buFont typeface="+mj-lt"/>
              <a:buAutoNum type="alphaLcParenR"/>
            </a:pPr>
            <a:r>
              <a:rPr lang="en-US" sz="2800" b="1" dirty="0">
                <a:solidFill>
                  <a:srgbClr val="000000"/>
                </a:solidFill>
                <a:latin typeface="Calibri" panose="020F0502020204030204" pitchFamily="34" charset="0"/>
              </a:rPr>
              <a:t>Cardiac: </a:t>
            </a:r>
            <a:r>
              <a:rPr lang="en-US" sz="2800" dirty="0">
                <a:solidFill>
                  <a:srgbClr val="000000"/>
                </a:solidFill>
                <a:latin typeface="Calibri" panose="020F0502020204030204" pitchFamily="34" charset="0"/>
              </a:rPr>
              <a:t>Hypotension, poor perfusion, shock </a:t>
            </a:r>
          </a:p>
          <a:p>
            <a:pPr marL="1885950" lvl="3" indent="-514350">
              <a:buFont typeface="+mj-lt"/>
              <a:buAutoNum type="alphaLcParenR"/>
            </a:pPr>
            <a:r>
              <a:rPr lang="en-US" sz="2800" b="1" dirty="0">
                <a:solidFill>
                  <a:srgbClr val="000000"/>
                </a:solidFill>
                <a:latin typeface="Calibri" panose="020F0502020204030204" pitchFamily="34" charset="0"/>
              </a:rPr>
              <a:t>Gastrointestinal</a:t>
            </a:r>
            <a:r>
              <a:rPr lang="en-US" sz="2800" dirty="0">
                <a:solidFill>
                  <a:srgbClr val="000000"/>
                </a:solidFill>
                <a:latin typeface="Calibri" panose="020F0502020204030204" pitchFamily="34" charset="0"/>
              </a:rPr>
              <a:t>: Feed intolerance, vomiting, diarrhea, abdominal distension, paralytic ileus, necrotizing </a:t>
            </a:r>
            <a:r>
              <a:rPr lang="en-US" sz="2800" dirty="0" err="1">
                <a:solidFill>
                  <a:srgbClr val="000000"/>
                </a:solidFill>
                <a:latin typeface="Calibri" panose="020F0502020204030204" pitchFamily="34" charset="0"/>
              </a:rPr>
              <a:t>enterocolitis</a:t>
            </a:r>
            <a:r>
              <a:rPr lang="en-US" sz="2800" dirty="0">
                <a:solidFill>
                  <a:srgbClr val="000000"/>
                </a:solidFill>
                <a:latin typeface="Calibri" panose="020F0502020204030204" pitchFamily="34" charset="0"/>
              </a:rPr>
              <a:t> (NEC) </a:t>
            </a:r>
            <a:r>
              <a:rPr lang="en-US" sz="2800" dirty="0" smtClean="0">
                <a:solidFill>
                  <a:srgbClr val="000000"/>
                </a:solidFill>
                <a:latin typeface="Calibri" panose="020F0502020204030204" pitchFamily="34" charset="0"/>
              </a:rPr>
              <a:t>,oral thrush</a:t>
            </a:r>
            <a:endParaRPr lang="en-US" sz="2800" dirty="0">
              <a:solidFill>
                <a:srgbClr val="000000"/>
              </a:solidFill>
              <a:latin typeface="Calibri" panose="020F0502020204030204" pitchFamily="34" charset="0"/>
            </a:endParaRPr>
          </a:p>
          <a:p>
            <a:pPr marL="1885950" lvl="3" indent="-514350">
              <a:buFont typeface="+mj-lt"/>
              <a:buAutoNum type="alphaLcParenR"/>
            </a:pPr>
            <a:r>
              <a:rPr lang="en-US" sz="2800" b="1" dirty="0">
                <a:solidFill>
                  <a:srgbClr val="000000"/>
                </a:solidFill>
                <a:latin typeface="Calibri" panose="020F0502020204030204" pitchFamily="34" charset="0"/>
              </a:rPr>
              <a:t>Hepatic: </a:t>
            </a:r>
            <a:r>
              <a:rPr lang="en-US" sz="2800" dirty="0">
                <a:solidFill>
                  <a:srgbClr val="000000"/>
                </a:solidFill>
                <a:latin typeface="Calibri" panose="020F0502020204030204" pitchFamily="34" charset="0"/>
              </a:rPr>
              <a:t>Hepatomegaly, direct </a:t>
            </a:r>
            <a:r>
              <a:rPr lang="en-US" sz="2800" dirty="0" err="1">
                <a:solidFill>
                  <a:srgbClr val="000000"/>
                </a:solidFill>
                <a:latin typeface="Calibri" panose="020F0502020204030204" pitchFamily="34" charset="0"/>
              </a:rPr>
              <a:t>hyperbilirubinemia</a:t>
            </a:r>
            <a:r>
              <a:rPr lang="en-US" sz="2800" dirty="0">
                <a:solidFill>
                  <a:srgbClr val="000000"/>
                </a:solidFill>
                <a:latin typeface="Calibri" panose="020F0502020204030204" pitchFamily="34" charset="0"/>
              </a:rPr>
              <a:t> (especially with urinary tract infections) </a:t>
            </a:r>
          </a:p>
          <a:p>
            <a:pPr marL="1885950" lvl="3" indent="-514350">
              <a:buFont typeface="+mj-lt"/>
              <a:buAutoNum type="alphaLcParenR"/>
            </a:pPr>
            <a:r>
              <a:rPr lang="en-US" sz="2800" b="1" dirty="0">
                <a:solidFill>
                  <a:srgbClr val="000000"/>
                </a:solidFill>
                <a:latin typeface="Calibri" panose="020F0502020204030204" pitchFamily="34" charset="0"/>
              </a:rPr>
              <a:t>Renal: </a:t>
            </a:r>
            <a:r>
              <a:rPr lang="en-US" sz="2800" dirty="0">
                <a:solidFill>
                  <a:srgbClr val="000000"/>
                </a:solidFill>
                <a:latin typeface="Calibri" panose="020F0502020204030204" pitchFamily="34" charset="0"/>
              </a:rPr>
              <a:t>Acute renal failure </a:t>
            </a:r>
          </a:p>
          <a:p>
            <a:pPr marL="1885950" lvl="3" indent="-514350">
              <a:buFont typeface="+mj-lt"/>
              <a:buAutoNum type="alphaLcParenR"/>
            </a:pPr>
            <a:r>
              <a:rPr lang="en-US" sz="2800" b="1" dirty="0">
                <a:solidFill>
                  <a:srgbClr val="000000"/>
                </a:solidFill>
                <a:latin typeface="Calibri" panose="020F0502020204030204" pitchFamily="34" charset="0"/>
              </a:rPr>
              <a:t>Hematological: </a:t>
            </a:r>
            <a:r>
              <a:rPr lang="en-US" sz="2800" dirty="0">
                <a:solidFill>
                  <a:srgbClr val="000000"/>
                </a:solidFill>
                <a:latin typeface="Calibri" panose="020F0502020204030204" pitchFamily="34" charset="0"/>
              </a:rPr>
              <a:t>Bleeding, </a:t>
            </a:r>
            <a:r>
              <a:rPr lang="en-US" sz="2800" dirty="0" err="1">
                <a:solidFill>
                  <a:srgbClr val="000000"/>
                </a:solidFill>
                <a:latin typeface="Calibri" panose="020F0502020204030204" pitchFamily="34" charset="0"/>
              </a:rPr>
              <a:t>petechiae</a:t>
            </a:r>
            <a:r>
              <a:rPr lang="en-US" sz="2800" dirty="0">
                <a:solidFill>
                  <a:srgbClr val="000000"/>
                </a:solidFill>
                <a:latin typeface="Calibri" panose="020F0502020204030204" pitchFamily="34" charset="0"/>
              </a:rPr>
              <a:t>, </a:t>
            </a:r>
            <a:r>
              <a:rPr lang="en-US" sz="2800" dirty="0" err="1">
                <a:solidFill>
                  <a:srgbClr val="000000"/>
                </a:solidFill>
                <a:latin typeface="Calibri" panose="020F0502020204030204" pitchFamily="34" charset="0"/>
              </a:rPr>
              <a:t>purpura</a:t>
            </a:r>
            <a:r>
              <a:rPr lang="en-US" sz="2800" dirty="0">
                <a:solidFill>
                  <a:srgbClr val="000000"/>
                </a:solidFill>
                <a:latin typeface="Calibri" panose="020F0502020204030204" pitchFamily="34" charset="0"/>
              </a:rPr>
              <a:t> </a:t>
            </a:r>
          </a:p>
          <a:p>
            <a:pPr marL="1885950" lvl="3" indent="-514350">
              <a:buFont typeface="+mj-lt"/>
              <a:buAutoNum type="alphaLcParenR"/>
            </a:pPr>
            <a:r>
              <a:rPr lang="en-US" sz="2800" b="1" dirty="0">
                <a:solidFill>
                  <a:srgbClr val="000000"/>
                </a:solidFill>
                <a:latin typeface="Calibri" panose="020F0502020204030204" pitchFamily="34" charset="0"/>
              </a:rPr>
              <a:t>Skin changes</a:t>
            </a:r>
            <a:r>
              <a:rPr lang="en-US" sz="2800" dirty="0">
                <a:solidFill>
                  <a:srgbClr val="000000"/>
                </a:solidFill>
                <a:latin typeface="Calibri" panose="020F0502020204030204" pitchFamily="34" charset="0"/>
              </a:rPr>
              <a:t>: Multiple pustules, abscess, </a:t>
            </a:r>
            <a:r>
              <a:rPr lang="en-US" sz="2800" dirty="0" err="1">
                <a:solidFill>
                  <a:srgbClr val="000000"/>
                </a:solidFill>
                <a:latin typeface="Calibri" panose="020F0502020204030204" pitchFamily="34" charset="0"/>
              </a:rPr>
              <a:t>sclerema</a:t>
            </a:r>
            <a:r>
              <a:rPr lang="en-US" sz="2800" dirty="0">
                <a:solidFill>
                  <a:srgbClr val="000000"/>
                </a:solidFill>
                <a:latin typeface="Calibri" panose="020F0502020204030204" pitchFamily="34" charset="0"/>
              </a:rPr>
              <a:t>, mottling, umbilical redness and </a:t>
            </a:r>
            <a:r>
              <a:rPr lang="en-US" sz="2800" dirty="0" smtClean="0">
                <a:solidFill>
                  <a:srgbClr val="000000"/>
                </a:solidFill>
                <a:latin typeface="Calibri" panose="020F0502020204030204" pitchFamily="34" charset="0"/>
              </a:rPr>
              <a:t>discharge (</a:t>
            </a:r>
            <a:r>
              <a:rPr lang="en-US" sz="2800" dirty="0" err="1" smtClean="0">
                <a:solidFill>
                  <a:srgbClr val="000000"/>
                </a:solidFill>
                <a:latin typeface="Calibri" panose="020F0502020204030204" pitchFamily="34" charset="0"/>
              </a:rPr>
              <a:t>omphalitis</a:t>
            </a:r>
            <a:r>
              <a:rPr lang="en-US" sz="2800" dirty="0" smtClean="0">
                <a:solidFill>
                  <a:srgbClr val="000000"/>
                </a:solidFill>
                <a:latin typeface="Calibri" panose="020F0502020204030204" pitchFamily="34" charset="0"/>
              </a:rPr>
              <a:t>), perianal thrush.</a:t>
            </a:r>
          </a:p>
          <a:p>
            <a:pPr marL="1885950" lvl="3" indent="-514350">
              <a:buFont typeface="+mj-lt"/>
              <a:buAutoNum type="alphaLcParenR"/>
            </a:pPr>
            <a:r>
              <a:rPr lang="en-US" sz="2800" b="1" dirty="0" smtClean="0">
                <a:solidFill>
                  <a:srgbClr val="000000"/>
                </a:solidFill>
                <a:latin typeface="Calibri" panose="020F0502020204030204" pitchFamily="34" charset="0"/>
              </a:rPr>
              <a:t>Respiratory system: </a:t>
            </a:r>
            <a:r>
              <a:rPr lang="en-US" sz="2800" dirty="0" err="1" smtClean="0">
                <a:solidFill>
                  <a:srgbClr val="000000"/>
                </a:solidFill>
                <a:latin typeface="Calibri" panose="020F0502020204030204" pitchFamily="34" charset="0"/>
              </a:rPr>
              <a:t>nasopharingitis</a:t>
            </a:r>
            <a:r>
              <a:rPr lang="en-US" sz="2800" dirty="0" smtClean="0">
                <a:solidFill>
                  <a:srgbClr val="000000"/>
                </a:solidFill>
                <a:latin typeface="Calibri" panose="020F0502020204030204" pitchFamily="34" charset="0"/>
              </a:rPr>
              <a:t>, rhinitis, pneumonia</a:t>
            </a:r>
            <a:endParaRPr lang="en-US" sz="2800" dirty="0"/>
          </a:p>
        </p:txBody>
      </p:sp>
      <p:sp>
        <p:nvSpPr>
          <p:cNvPr id="4" name="Slide Number Placeholder 3"/>
          <p:cNvSpPr>
            <a:spLocks noGrp="1"/>
          </p:cNvSpPr>
          <p:nvPr>
            <p:ph type="sldNum" sz="quarter" idx="12"/>
          </p:nvPr>
        </p:nvSpPr>
        <p:spPr/>
        <p:txBody>
          <a:bodyPr/>
          <a:lstStyle/>
          <a:p>
            <a:fld id="{37A73B05-C1DC-4957-AA8A-DA55F0329BFA}" type="slidenum">
              <a:rPr lang="en-US" smtClean="0"/>
              <a:t>127</a:t>
            </a:fld>
            <a:endParaRPr lang="en-US"/>
          </a:p>
        </p:txBody>
      </p:sp>
    </p:spTree>
    <p:extLst>
      <p:ext uri="{BB962C8B-B14F-4D97-AF65-F5344CB8AC3E}">
        <p14:creationId xmlns:p14="http://schemas.microsoft.com/office/powerpoint/2010/main" val="253256189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790"/>
            <a:ext cx="10515600" cy="888642"/>
          </a:xfrm>
        </p:spPr>
        <p:txBody>
          <a:bodyPr/>
          <a:lstStyle/>
          <a:p>
            <a:r>
              <a:rPr lang="en-US" b="1" dirty="0" smtClean="0">
                <a:latin typeface="+mn-lt"/>
              </a:rPr>
              <a:t>                            Investigations </a:t>
            </a:r>
            <a:endParaRPr lang="en-US" b="1" dirty="0">
              <a:latin typeface="+mn-lt"/>
            </a:endParaRPr>
          </a:p>
        </p:txBody>
      </p:sp>
      <p:sp>
        <p:nvSpPr>
          <p:cNvPr id="3" name="Content Placeholder 2"/>
          <p:cNvSpPr>
            <a:spLocks noGrp="1"/>
          </p:cNvSpPr>
          <p:nvPr>
            <p:ph idx="1"/>
          </p:nvPr>
        </p:nvSpPr>
        <p:spPr>
          <a:xfrm>
            <a:off x="838200" y="1300767"/>
            <a:ext cx="10515600" cy="5159531"/>
          </a:xfrm>
        </p:spPr>
        <p:txBody>
          <a:bodyPr>
            <a:normAutofit fontScale="77500" lnSpcReduction="20000"/>
          </a:bodyPr>
          <a:lstStyle/>
          <a:p>
            <a:pPr lvl="3">
              <a:lnSpc>
                <a:spcPct val="120000"/>
              </a:lnSpc>
              <a:buFont typeface="Wingdings" panose="05000000000000000000" pitchFamily="2" charset="2"/>
              <a:buChar char="Ø"/>
            </a:pPr>
            <a:r>
              <a:rPr lang="en-US" sz="2800" dirty="0" smtClean="0"/>
              <a:t>Blood cultures</a:t>
            </a:r>
          </a:p>
          <a:p>
            <a:pPr lvl="3">
              <a:lnSpc>
                <a:spcPct val="120000"/>
              </a:lnSpc>
              <a:buFont typeface="Wingdings" panose="05000000000000000000" pitchFamily="2" charset="2"/>
              <a:buChar char="Ø"/>
            </a:pPr>
            <a:r>
              <a:rPr lang="en-US" sz="2800" dirty="0" smtClean="0"/>
              <a:t>Septic screen</a:t>
            </a:r>
          </a:p>
          <a:p>
            <a:pPr lvl="3">
              <a:lnSpc>
                <a:spcPct val="120000"/>
              </a:lnSpc>
              <a:buFont typeface="Wingdings" panose="05000000000000000000" pitchFamily="2" charset="2"/>
              <a:buChar char="Ø"/>
            </a:pPr>
            <a:r>
              <a:rPr lang="en-US" sz="2800" dirty="0" smtClean="0"/>
              <a:t>Lumbar puncture</a:t>
            </a:r>
          </a:p>
          <a:p>
            <a:pPr lvl="3">
              <a:lnSpc>
                <a:spcPct val="120000"/>
              </a:lnSpc>
              <a:buFont typeface="Wingdings" panose="05000000000000000000" pitchFamily="2" charset="2"/>
              <a:buChar char="Ø"/>
            </a:pPr>
            <a:r>
              <a:rPr lang="en-US" sz="2800" dirty="0" smtClean="0"/>
              <a:t>Radiological studies</a:t>
            </a:r>
          </a:p>
          <a:p>
            <a:pPr lvl="3">
              <a:lnSpc>
                <a:spcPct val="120000"/>
              </a:lnSpc>
              <a:buFont typeface="Wingdings" panose="05000000000000000000" pitchFamily="2" charset="2"/>
              <a:buChar char="Ø"/>
            </a:pPr>
            <a:r>
              <a:rPr lang="en-US" sz="2800" dirty="0" smtClean="0"/>
              <a:t>Urine for culture and sensitivity</a:t>
            </a:r>
          </a:p>
          <a:p>
            <a:pPr lvl="3">
              <a:lnSpc>
                <a:spcPct val="120000"/>
              </a:lnSpc>
              <a:buFont typeface="Wingdings" panose="05000000000000000000" pitchFamily="2" charset="2"/>
              <a:buChar char="Ø"/>
            </a:pPr>
            <a:r>
              <a:rPr lang="en-US" sz="2800" dirty="0" smtClean="0"/>
              <a:t>Stool specimen</a:t>
            </a:r>
            <a:endParaRPr lang="en-US" sz="3600" b="1" dirty="0" smtClean="0"/>
          </a:p>
          <a:p>
            <a:pPr marL="1371600" lvl="3" indent="0">
              <a:lnSpc>
                <a:spcPct val="120000"/>
              </a:lnSpc>
              <a:buNone/>
            </a:pPr>
            <a:endParaRPr lang="en-US" sz="3600" b="1" dirty="0" smtClean="0"/>
          </a:p>
          <a:p>
            <a:pPr marL="1371600" lvl="3" indent="0">
              <a:lnSpc>
                <a:spcPct val="120000"/>
              </a:lnSpc>
              <a:buNone/>
            </a:pPr>
            <a:r>
              <a:rPr lang="en-US" sz="3600" b="1" dirty="0" smtClean="0"/>
              <a:t>Antibiotic treatment</a:t>
            </a:r>
          </a:p>
          <a:p>
            <a:pPr>
              <a:lnSpc>
                <a:spcPct val="120000"/>
              </a:lnSpc>
            </a:pPr>
            <a:r>
              <a:rPr lang="en-US" sz="3600" b="1" dirty="0" smtClean="0">
                <a:solidFill>
                  <a:srgbClr val="000000"/>
                </a:solidFill>
              </a:rPr>
              <a:t>FIRST LINE</a:t>
            </a:r>
            <a:r>
              <a:rPr lang="en-US" sz="3600" dirty="0" smtClean="0">
                <a:solidFill>
                  <a:srgbClr val="000000"/>
                </a:solidFill>
              </a:rPr>
              <a:t>: </a:t>
            </a:r>
            <a:r>
              <a:rPr lang="en-US" sz="3600" dirty="0">
                <a:solidFill>
                  <a:srgbClr val="000000"/>
                </a:solidFill>
              </a:rPr>
              <a:t>Penicillin or </a:t>
            </a:r>
            <a:r>
              <a:rPr lang="en-US" sz="3600" dirty="0" smtClean="0">
                <a:solidFill>
                  <a:srgbClr val="000000"/>
                </a:solidFill>
              </a:rPr>
              <a:t>Ampicillin and  </a:t>
            </a:r>
            <a:r>
              <a:rPr lang="en-US" sz="3600" dirty="0">
                <a:solidFill>
                  <a:srgbClr val="000000"/>
                </a:solidFill>
              </a:rPr>
              <a:t>Gentamicin </a:t>
            </a:r>
          </a:p>
          <a:p>
            <a:pPr>
              <a:lnSpc>
                <a:spcPct val="120000"/>
              </a:lnSpc>
            </a:pPr>
            <a:r>
              <a:rPr lang="en-US" sz="3600" b="1" dirty="0">
                <a:solidFill>
                  <a:srgbClr val="000000"/>
                </a:solidFill>
              </a:rPr>
              <a:t>SECOND </a:t>
            </a:r>
            <a:r>
              <a:rPr lang="en-US" sz="3600" b="1" dirty="0" smtClean="0">
                <a:solidFill>
                  <a:srgbClr val="000000"/>
                </a:solidFill>
              </a:rPr>
              <a:t>LINE</a:t>
            </a:r>
            <a:r>
              <a:rPr lang="en-US" sz="3600" dirty="0" smtClean="0">
                <a:solidFill>
                  <a:srgbClr val="000000"/>
                </a:solidFill>
              </a:rPr>
              <a:t>: </a:t>
            </a:r>
            <a:r>
              <a:rPr lang="en-US" sz="3600" dirty="0">
                <a:solidFill>
                  <a:srgbClr val="000000"/>
                </a:solidFill>
              </a:rPr>
              <a:t>Ampicillin or </a:t>
            </a:r>
            <a:r>
              <a:rPr lang="en-US" sz="3600" dirty="0" err="1" smtClean="0">
                <a:solidFill>
                  <a:srgbClr val="000000"/>
                </a:solidFill>
              </a:rPr>
              <a:t>Cloxacillin</a:t>
            </a:r>
            <a:r>
              <a:rPr lang="en-US" sz="3600" dirty="0" smtClean="0">
                <a:solidFill>
                  <a:srgbClr val="000000"/>
                </a:solidFill>
              </a:rPr>
              <a:t> and </a:t>
            </a:r>
            <a:r>
              <a:rPr lang="en-US" sz="3600" dirty="0">
                <a:solidFill>
                  <a:srgbClr val="000000"/>
                </a:solidFill>
              </a:rPr>
              <a:t>Gentamicin or </a:t>
            </a:r>
            <a:r>
              <a:rPr lang="en-US" sz="3600" dirty="0" err="1">
                <a:solidFill>
                  <a:srgbClr val="000000"/>
                </a:solidFill>
              </a:rPr>
              <a:t>Amikacin</a:t>
            </a:r>
            <a:r>
              <a:rPr lang="en-US" sz="3600" dirty="0">
                <a:solidFill>
                  <a:srgbClr val="000000"/>
                </a:solidFill>
              </a:rPr>
              <a:t> </a:t>
            </a:r>
          </a:p>
          <a:p>
            <a:pPr>
              <a:lnSpc>
                <a:spcPct val="120000"/>
              </a:lnSpc>
            </a:pPr>
            <a:r>
              <a:rPr lang="en-US" sz="3600" b="1" dirty="0">
                <a:solidFill>
                  <a:srgbClr val="000000"/>
                </a:solidFill>
              </a:rPr>
              <a:t>THIRD </a:t>
            </a:r>
            <a:r>
              <a:rPr lang="en-US" sz="3600" b="1" dirty="0" smtClean="0">
                <a:solidFill>
                  <a:srgbClr val="000000"/>
                </a:solidFill>
              </a:rPr>
              <a:t>LINE: </a:t>
            </a:r>
            <a:r>
              <a:rPr lang="en-US" sz="3600" dirty="0" err="1">
                <a:solidFill>
                  <a:srgbClr val="000000"/>
                </a:solidFill>
              </a:rPr>
              <a:t>Cefotaxime</a:t>
            </a:r>
            <a:r>
              <a:rPr lang="en-US" sz="3600" dirty="0">
                <a:solidFill>
                  <a:srgbClr val="000000"/>
                </a:solidFill>
              </a:rPr>
              <a:t> or </a:t>
            </a:r>
            <a:r>
              <a:rPr lang="en-US" sz="3600" dirty="0" err="1" smtClean="0">
                <a:solidFill>
                  <a:srgbClr val="000000"/>
                </a:solidFill>
              </a:rPr>
              <a:t>Piperacillin-Tazobactam</a:t>
            </a:r>
            <a:endParaRPr lang="en-US" sz="3600" dirty="0"/>
          </a:p>
        </p:txBody>
      </p:sp>
      <p:sp>
        <p:nvSpPr>
          <p:cNvPr id="4" name="Slide Number Placeholder 3"/>
          <p:cNvSpPr>
            <a:spLocks noGrp="1"/>
          </p:cNvSpPr>
          <p:nvPr>
            <p:ph type="sldNum" sz="quarter" idx="12"/>
          </p:nvPr>
        </p:nvSpPr>
        <p:spPr/>
        <p:txBody>
          <a:bodyPr/>
          <a:lstStyle/>
          <a:p>
            <a:fld id="{37A73B05-C1DC-4957-AA8A-DA55F0329BFA}" type="slidenum">
              <a:rPr lang="en-US" smtClean="0"/>
              <a:t>128</a:t>
            </a:fld>
            <a:endParaRPr lang="en-US"/>
          </a:p>
        </p:txBody>
      </p:sp>
    </p:spTree>
    <p:extLst>
      <p:ext uri="{BB962C8B-B14F-4D97-AF65-F5344CB8AC3E}">
        <p14:creationId xmlns:p14="http://schemas.microsoft.com/office/powerpoint/2010/main" val="288940512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610"/>
          </a:xfrm>
        </p:spPr>
        <p:txBody>
          <a:bodyPr/>
          <a:lstStyle/>
          <a:p>
            <a:r>
              <a:rPr lang="en-US" b="1" dirty="0" smtClean="0">
                <a:solidFill>
                  <a:srgbClr val="00B0F0"/>
                </a:solidFill>
                <a:latin typeface="+mn-lt"/>
              </a:rPr>
              <a:t>Indications for starting antibiotics</a:t>
            </a:r>
            <a:endParaRPr lang="en-US" b="1" dirty="0">
              <a:solidFill>
                <a:srgbClr val="00B0F0"/>
              </a:solidFill>
              <a:latin typeface="+mn-lt"/>
            </a:endParaRPr>
          </a:p>
        </p:txBody>
      </p:sp>
      <p:sp>
        <p:nvSpPr>
          <p:cNvPr id="3" name="Content Placeholder 2"/>
          <p:cNvSpPr>
            <a:spLocks noGrp="1"/>
          </p:cNvSpPr>
          <p:nvPr>
            <p:ph idx="1"/>
          </p:nvPr>
        </p:nvSpPr>
        <p:spPr>
          <a:xfrm>
            <a:off x="838200" y="1313646"/>
            <a:ext cx="10515600" cy="5306096"/>
          </a:xfrm>
        </p:spPr>
        <p:txBody>
          <a:bodyPr>
            <a:normAutofit lnSpcReduction="10000"/>
          </a:bodyPr>
          <a:lstStyle/>
          <a:p>
            <a:pPr marL="0" indent="0">
              <a:buNone/>
            </a:pPr>
            <a:r>
              <a:rPr lang="en-US" dirty="0" smtClean="0">
                <a:solidFill>
                  <a:srgbClr val="000000"/>
                </a:solidFill>
                <a:latin typeface="Calibri" panose="020F0502020204030204" pitchFamily="34" charset="0"/>
              </a:rPr>
              <a:t>The </a:t>
            </a:r>
            <a:r>
              <a:rPr lang="en-US" dirty="0">
                <a:solidFill>
                  <a:srgbClr val="000000"/>
                </a:solidFill>
                <a:latin typeface="Calibri" panose="020F0502020204030204" pitchFamily="34" charset="0"/>
              </a:rPr>
              <a:t>indications for starting antibiotics in neonates at risk of </a:t>
            </a:r>
            <a:r>
              <a:rPr lang="en-US" dirty="0" smtClean="0">
                <a:solidFill>
                  <a:srgbClr val="000000"/>
                </a:solidFill>
                <a:latin typeface="Calibri" panose="020F0502020204030204" pitchFamily="34" charset="0"/>
              </a:rPr>
              <a:t>Early Onset Sepsis (EOS) </a:t>
            </a:r>
            <a:r>
              <a:rPr lang="en-US" dirty="0">
                <a:solidFill>
                  <a:srgbClr val="000000"/>
                </a:solidFill>
                <a:latin typeface="Calibri" panose="020F0502020204030204" pitchFamily="34" charset="0"/>
              </a:rPr>
              <a:t>include any one of the following: </a:t>
            </a:r>
          </a:p>
          <a:p>
            <a:pPr marL="1428750" lvl="2" indent="-514350">
              <a:buFont typeface="+mj-lt"/>
              <a:buAutoNum type="alphaLcParenR"/>
            </a:pPr>
            <a:r>
              <a:rPr lang="en-US" sz="2800" dirty="0">
                <a:solidFill>
                  <a:srgbClr val="000000"/>
                </a:solidFill>
                <a:latin typeface="Calibri" panose="020F0502020204030204" pitchFamily="34" charset="0"/>
              </a:rPr>
              <a:t>P</a:t>
            </a:r>
            <a:r>
              <a:rPr lang="en-US" sz="2800" dirty="0" smtClean="0">
                <a:solidFill>
                  <a:srgbClr val="000000"/>
                </a:solidFill>
                <a:latin typeface="Calibri" panose="020F0502020204030204" pitchFamily="34" charset="0"/>
              </a:rPr>
              <a:t>resence </a:t>
            </a:r>
            <a:r>
              <a:rPr lang="en-US" sz="2800" dirty="0">
                <a:solidFill>
                  <a:srgbClr val="000000"/>
                </a:solidFill>
                <a:latin typeface="Calibri" panose="020F0502020204030204" pitchFamily="34" charset="0"/>
              </a:rPr>
              <a:t>of &gt;3 risk factors for early onset sepsis (</a:t>
            </a:r>
            <a:r>
              <a:rPr lang="en-US" sz="2800" i="1" dirty="0">
                <a:solidFill>
                  <a:srgbClr val="000000"/>
                </a:solidFill>
                <a:latin typeface="Calibri" panose="020F0502020204030204" pitchFamily="34" charset="0"/>
              </a:rPr>
              <a:t>see above</a:t>
            </a:r>
            <a:r>
              <a:rPr lang="en-US" sz="2800" dirty="0">
                <a:solidFill>
                  <a:srgbClr val="000000"/>
                </a:solidFill>
                <a:latin typeface="Calibri" panose="020F0502020204030204" pitchFamily="34" charset="0"/>
              </a:rPr>
              <a:t>) </a:t>
            </a:r>
            <a:endParaRPr lang="en-US" sz="2800" dirty="0" smtClean="0">
              <a:solidFill>
                <a:srgbClr val="000000"/>
              </a:solidFill>
              <a:latin typeface="Calibri" panose="020F0502020204030204" pitchFamily="34" charset="0"/>
            </a:endParaRPr>
          </a:p>
          <a:p>
            <a:pPr marL="1428750" lvl="2" indent="-514350">
              <a:buFont typeface="+mj-lt"/>
              <a:buAutoNum type="alphaLcParenR"/>
            </a:pPr>
            <a:r>
              <a:rPr lang="en-US" sz="2800" dirty="0">
                <a:solidFill>
                  <a:srgbClr val="000000"/>
                </a:solidFill>
                <a:latin typeface="Calibri" panose="020F0502020204030204" pitchFamily="34" charset="0"/>
              </a:rPr>
              <a:t>P</a:t>
            </a:r>
            <a:r>
              <a:rPr lang="en-US" sz="2800" dirty="0" smtClean="0">
                <a:solidFill>
                  <a:srgbClr val="000000"/>
                </a:solidFill>
                <a:latin typeface="Calibri" panose="020F0502020204030204" pitchFamily="34" charset="0"/>
              </a:rPr>
              <a:t>resence </a:t>
            </a:r>
            <a:r>
              <a:rPr lang="en-US" sz="2800" dirty="0">
                <a:solidFill>
                  <a:srgbClr val="000000"/>
                </a:solidFill>
                <a:latin typeface="Calibri" panose="020F0502020204030204" pitchFamily="34" charset="0"/>
              </a:rPr>
              <a:t>of foul smelling liquor </a:t>
            </a:r>
            <a:endParaRPr lang="en-US" sz="2800" dirty="0" smtClean="0">
              <a:solidFill>
                <a:srgbClr val="000000"/>
              </a:solidFill>
              <a:latin typeface="Calibri" panose="020F0502020204030204" pitchFamily="34" charset="0"/>
            </a:endParaRPr>
          </a:p>
          <a:p>
            <a:pPr marL="1428750" lvl="2" indent="-514350">
              <a:buFont typeface="+mj-lt"/>
              <a:buAutoNum type="alphaLcParenR"/>
            </a:pPr>
            <a:r>
              <a:rPr lang="en-US" sz="2800" dirty="0">
                <a:solidFill>
                  <a:srgbClr val="000000"/>
                </a:solidFill>
                <a:latin typeface="Calibri" panose="020F0502020204030204" pitchFamily="34" charset="0"/>
              </a:rPr>
              <a:t>P</a:t>
            </a:r>
            <a:r>
              <a:rPr lang="en-US" sz="2800" dirty="0" smtClean="0">
                <a:solidFill>
                  <a:srgbClr val="000000"/>
                </a:solidFill>
                <a:latin typeface="Calibri" panose="020F0502020204030204" pitchFamily="34" charset="0"/>
              </a:rPr>
              <a:t>resence </a:t>
            </a:r>
            <a:r>
              <a:rPr lang="en-US" sz="2800" dirty="0">
                <a:solidFill>
                  <a:srgbClr val="000000"/>
                </a:solidFill>
                <a:latin typeface="Calibri" panose="020F0502020204030204" pitchFamily="34" charset="0"/>
              </a:rPr>
              <a:t>of </a:t>
            </a:r>
            <a:r>
              <a:rPr lang="en-US" sz="2800" dirty="0" smtClean="0">
                <a:solidFill>
                  <a:srgbClr val="000000"/>
                </a:solidFill>
                <a:latin typeface="Calibri" panose="020F0502020204030204" pitchFamily="34" charset="0"/>
              </a:rPr>
              <a:t>2 </a:t>
            </a:r>
            <a:r>
              <a:rPr lang="en-US" sz="2800" dirty="0">
                <a:solidFill>
                  <a:srgbClr val="000000"/>
                </a:solidFill>
                <a:latin typeface="Calibri" panose="020F0502020204030204" pitchFamily="34" charset="0"/>
              </a:rPr>
              <a:t>antenatal risk factor(s) </a:t>
            </a:r>
            <a:r>
              <a:rPr lang="en-US" sz="2800" i="1" dirty="0">
                <a:solidFill>
                  <a:srgbClr val="000000"/>
                </a:solidFill>
                <a:latin typeface="Calibri" panose="020F0502020204030204" pitchFamily="34" charset="0"/>
              </a:rPr>
              <a:t>and </a:t>
            </a:r>
            <a:r>
              <a:rPr lang="en-US" sz="2800" dirty="0">
                <a:solidFill>
                  <a:srgbClr val="000000"/>
                </a:solidFill>
                <a:latin typeface="Calibri" panose="020F0502020204030204" pitchFamily="34" charset="0"/>
              </a:rPr>
              <a:t>a positive septic screen </a:t>
            </a:r>
          </a:p>
          <a:p>
            <a:pPr marL="1428750" lvl="2" indent="-514350">
              <a:buFont typeface="+mj-lt"/>
              <a:buAutoNum type="alphaLcParenR"/>
            </a:pPr>
            <a:r>
              <a:rPr lang="en-US" sz="2800" dirty="0">
                <a:solidFill>
                  <a:srgbClr val="000000"/>
                </a:solidFill>
                <a:latin typeface="Calibri" panose="020F0502020204030204" pitchFamily="34" charset="0"/>
              </a:rPr>
              <a:t>S</a:t>
            </a:r>
            <a:r>
              <a:rPr lang="en-US" sz="2800" dirty="0" smtClean="0">
                <a:solidFill>
                  <a:srgbClr val="000000"/>
                </a:solidFill>
                <a:latin typeface="Calibri" panose="020F0502020204030204" pitchFamily="34" charset="0"/>
              </a:rPr>
              <a:t>trong   </a:t>
            </a:r>
            <a:r>
              <a:rPr lang="en-US" sz="2800" dirty="0">
                <a:solidFill>
                  <a:srgbClr val="000000"/>
                </a:solidFill>
                <a:latin typeface="Calibri" panose="020F0502020204030204" pitchFamily="34" charset="0"/>
              </a:rPr>
              <a:t>clinical suspicion of sepsis. </a:t>
            </a:r>
          </a:p>
          <a:p>
            <a:pPr marL="0" indent="0">
              <a:buNone/>
            </a:pPr>
            <a:endParaRPr lang="en-US" dirty="0">
              <a:solidFill>
                <a:srgbClr val="000000"/>
              </a:solidFill>
              <a:latin typeface="Calibri" panose="020F0502020204030204" pitchFamily="34" charset="0"/>
            </a:endParaRPr>
          </a:p>
          <a:p>
            <a:pPr marL="514350" indent="-514350">
              <a:buFont typeface="+mj-lt"/>
              <a:buAutoNum type="alphaLcParenR"/>
            </a:pPr>
            <a:r>
              <a:rPr lang="en-US" dirty="0">
                <a:solidFill>
                  <a:srgbClr val="000000"/>
                </a:solidFill>
                <a:latin typeface="Calibri" panose="020F0502020204030204" pitchFamily="34" charset="0"/>
              </a:rPr>
              <a:t>The indications for starting antibiotics </a:t>
            </a:r>
            <a:r>
              <a:rPr lang="en-US" dirty="0" smtClean="0">
                <a:solidFill>
                  <a:srgbClr val="000000"/>
                </a:solidFill>
                <a:latin typeface="Calibri" panose="020F0502020204030204" pitchFamily="34" charset="0"/>
              </a:rPr>
              <a:t>in Late Onset Sepsis (LOS) </a:t>
            </a:r>
            <a:r>
              <a:rPr lang="en-US" dirty="0">
                <a:solidFill>
                  <a:srgbClr val="000000"/>
                </a:solidFill>
                <a:latin typeface="Calibri" panose="020F0502020204030204" pitchFamily="34" charset="0"/>
              </a:rPr>
              <a:t>include: </a:t>
            </a:r>
          </a:p>
          <a:p>
            <a:pPr marL="1428750" lvl="2" indent="-514350">
              <a:buFont typeface="+mj-lt"/>
              <a:buAutoNum type="alphaLcParenR"/>
            </a:pPr>
            <a:r>
              <a:rPr lang="en-US" sz="2800" dirty="0">
                <a:solidFill>
                  <a:srgbClr val="000000"/>
                </a:solidFill>
                <a:latin typeface="Calibri" panose="020F0502020204030204" pitchFamily="34" charset="0"/>
              </a:rPr>
              <a:t>P</a:t>
            </a:r>
            <a:r>
              <a:rPr lang="en-US" sz="2800" dirty="0" smtClean="0">
                <a:solidFill>
                  <a:srgbClr val="000000"/>
                </a:solidFill>
                <a:latin typeface="Calibri" panose="020F0502020204030204" pitchFamily="34" charset="0"/>
              </a:rPr>
              <a:t>ositive </a:t>
            </a:r>
            <a:r>
              <a:rPr lang="en-US" sz="2800" dirty="0">
                <a:solidFill>
                  <a:srgbClr val="000000"/>
                </a:solidFill>
                <a:latin typeface="Calibri" panose="020F0502020204030204" pitchFamily="34" charset="0"/>
              </a:rPr>
              <a:t>septic screen and/or </a:t>
            </a:r>
          </a:p>
          <a:p>
            <a:pPr marL="1428750" lvl="2" indent="-514350">
              <a:buFont typeface="+mj-lt"/>
              <a:buAutoNum type="alphaLcParenR"/>
            </a:pPr>
            <a:r>
              <a:rPr lang="en-US" sz="2800" dirty="0">
                <a:solidFill>
                  <a:srgbClr val="000000"/>
                </a:solidFill>
                <a:latin typeface="Calibri" panose="020F0502020204030204" pitchFamily="34" charset="0"/>
              </a:rPr>
              <a:t>S</a:t>
            </a:r>
            <a:r>
              <a:rPr lang="en-US" sz="2800" dirty="0" smtClean="0">
                <a:solidFill>
                  <a:srgbClr val="000000"/>
                </a:solidFill>
                <a:latin typeface="Calibri" panose="020F0502020204030204" pitchFamily="34" charset="0"/>
              </a:rPr>
              <a:t>trong </a:t>
            </a:r>
            <a:r>
              <a:rPr lang="en-US" sz="2800" dirty="0">
                <a:solidFill>
                  <a:srgbClr val="000000"/>
                </a:solidFill>
                <a:latin typeface="Calibri" panose="020F0502020204030204" pitchFamily="34" charset="0"/>
              </a:rPr>
              <a:t>clinical suspicion of sepsis. </a:t>
            </a: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129</a:t>
            </a:fld>
            <a:endParaRPr lang="en-US"/>
          </a:p>
        </p:txBody>
      </p:sp>
    </p:spTree>
    <p:extLst>
      <p:ext uri="{BB962C8B-B14F-4D97-AF65-F5344CB8AC3E}">
        <p14:creationId xmlns:p14="http://schemas.microsoft.com/office/powerpoint/2010/main" val="11429616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546"/>
            <a:ext cx="10515600" cy="708339"/>
          </a:xfrm>
        </p:spPr>
        <p:txBody>
          <a:bodyPr/>
          <a:lstStyle/>
          <a:p>
            <a:r>
              <a:rPr lang="en-US" b="1" dirty="0" smtClean="0">
                <a:latin typeface="+mn-lt"/>
              </a:rPr>
              <a:t>                </a:t>
            </a:r>
            <a:r>
              <a:rPr lang="en-US" b="1" dirty="0" smtClean="0">
                <a:solidFill>
                  <a:srgbClr val="00B0F0"/>
                </a:solidFill>
                <a:latin typeface="+mn-lt"/>
              </a:rPr>
              <a:t>Nursing management</a:t>
            </a:r>
            <a:endParaRPr lang="en-US" b="1" dirty="0">
              <a:solidFill>
                <a:srgbClr val="00B0F0"/>
              </a:solidFill>
              <a:latin typeface="+mn-lt"/>
            </a:endParaRPr>
          </a:p>
        </p:txBody>
      </p:sp>
      <p:sp>
        <p:nvSpPr>
          <p:cNvPr id="3" name="Content Placeholder 2"/>
          <p:cNvSpPr>
            <a:spLocks noGrp="1"/>
          </p:cNvSpPr>
          <p:nvPr>
            <p:ph idx="1"/>
          </p:nvPr>
        </p:nvSpPr>
        <p:spPr>
          <a:xfrm>
            <a:off x="593501" y="965915"/>
            <a:ext cx="10515600" cy="5512158"/>
          </a:xfrm>
        </p:spPr>
        <p:txBody>
          <a:bodyPr>
            <a:noAutofit/>
          </a:bodyPr>
          <a:lstStyle/>
          <a:p>
            <a:pPr marL="514350" indent="-514350">
              <a:lnSpc>
                <a:spcPct val="115000"/>
              </a:lnSpc>
              <a:spcBef>
                <a:spcPts val="0"/>
              </a:spcBef>
              <a:buFont typeface="+mj-lt"/>
              <a:buAutoNum type="arabicPeriod"/>
            </a:pPr>
            <a:r>
              <a:rPr lang="sw-KE" b="1" dirty="0" smtClean="0">
                <a:latin typeface="Calibri" panose="020F0502020204030204" pitchFamily="34" charset="0"/>
                <a:ea typeface="Calibri" panose="020F0502020204030204" pitchFamily="34" charset="0"/>
                <a:cs typeface="Times New Roman" panose="02020603050405020304" pitchFamily="18" charset="0"/>
              </a:rPr>
              <a:t>Warmth: </a:t>
            </a:r>
            <a:r>
              <a:rPr lang="sw-KE" dirty="0" smtClean="0">
                <a:latin typeface="Calibri" panose="020F0502020204030204" pitchFamily="34" charset="0"/>
                <a:ea typeface="Calibri" panose="020F0502020204030204" pitchFamily="34" charset="0"/>
                <a:cs typeface="Times New Roman" panose="02020603050405020304" pitchFamily="18" charset="0"/>
              </a:rPr>
              <a:t>Delivery </a:t>
            </a:r>
            <a:r>
              <a:rPr lang="sw-KE" dirty="0">
                <a:latin typeface="Calibri" panose="020F0502020204030204" pitchFamily="34" charset="0"/>
                <a:ea typeface="Calibri" panose="020F0502020204030204" pitchFamily="34" charset="0"/>
                <a:cs typeface="Times New Roman" panose="02020603050405020304" pitchFamily="18" charset="0"/>
              </a:rPr>
              <a:t>of a preterm baby should be conducted in a warm room and subsequently nursed in preterm incubator.</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indent="-514350">
              <a:lnSpc>
                <a:spcPct val="115000"/>
              </a:lnSpc>
              <a:spcBef>
                <a:spcPts val="0"/>
              </a:spcBef>
              <a:spcAft>
                <a:spcPts val="0"/>
              </a:spcAft>
              <a:buFont typeface="+mj-lt"/>
              <a:buAutoNum type="arabicPeriod"/>
            </a:pPr>
            <a:r>
              <a:rPr lang="sw-KE" dirty="0">
                <a:latin typeface="Calibri" panose="020F0502020204030204" pitchFamily="34" charset="0"/>
                <a:ea typeface="Calibri" panose="020F0502020204030204" pitchFamily="34" charset="0"/>
                <a:cs typeface="Times New Roman" panose="02020603050405020304" pitchFamily="18" charset="0"/>
              </a:rPr>
              <a:t>Temperatures of the incubator should be maintained within normal range of about 36 – 37</a:t>
            </a:r>
            <a:r>
              <a:rPr lang="sw-KE" baseline="30000" dirty="0">
                <a:latin typeface="Calibri" panose="020F0502020204030204" pitchFamily="34" charset="0"/>
                <a:ea typeface="Calibri" panose="020F0502020204030204" pitchFamily="34" charset="0"/>
                <a:cs typeface="Times New Roman" panose="02020603050405020304" pitchFamily="18" charset="0"/>
              </a:rPr>
              <a:t>o</a:t>
            </a:r>
            <a:r>
              <a:rPr lang="sw-KE" dirty="0">
                <a:latin typeface="Calibri" panose="020F0502020204030204" pitchFamily="34" charset="0"/>
                <a:ea typeface="Calibri" panose="020F0502020204030204" pitchFamily="34" charset="0"/>
                <a:cs typeface="Times New Roman" panose="02020603050405020304" pitchFamily="18" charset="0"/>
              </a:rPr>
              <a:t>C</a:t>
            </a:r>
            <a:r>
              <a:rPr lang="sw-KE" dirty="0" smtClean="0">
                <a:latin typeface="Calibri" panose="020F0502020204030204" pitchFamily="34" charset="0"/>
                <a:ea typeface="Calibri" panose="020F0502020204030204" pitchFamily="34" charset="0"/>
                <a:cs typeface="Times New Roman" panose="02020603050405020304" pitchFamily="18" charset="0"/>
              </a:rPr>
              <a:t>.  perform </a:t>
            </a:r>
            <a:r>
              <a:rPr lang="sw-KE" dirty="0">
                <a:latin typeface="Calibri" panose="020F0502020204030204" pitchFamily="34" charset="0"/>
                <a:ea typeface="Calibri" panose="020F0502020204030204" pitchFamily="34" charset="0"/>
                <a:cs typeface="Times New Roman" panose="02020603050405020304" pitchFamily="18" charset="0"/>
              </a:rPr>
              <a:t>first examination of the baby to assess </a:t>
            </a:r>
            <a:r>
              <a:rPr lang="sw-KE" dirty="0" smtClean="0">
                <a:latin typeface="Calibri" panose="020F0502020204030204" pitchFamily="34" charset="0"/>
                <a:ea typeface="Calibri" panose="020F0502020204030204" pitchFamily="34" charset="0"/>
                <a:cs typeface="Times New Roman" panose="02020603050405020304" pitchFamily="18" charset="0"/>
              </a:rPr>
              <a:t>maturity.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indent="-514350">
              <a:lnSpc>
                <a:spcPct val="115000"/>
              </a:lnSpc>
              <a:spcBef>
                <a:spcPts val="0"/>
              </a:spcBef>
              <a:spcAft>
                <a:spcPts val="0"/>
              </a:spcAft>
              <a:buFont typeface="+mj-lt"/>
              <a:buAutoNum type="arabicPeriod"/>
            </a:pPr>
            <a:r>
              <a:rPr lang="sw-KE" b="1" dirty="0" smtClean="0">
                <a:latin typeface="Calibri" panose="020F0502020204030204" pitchFamily="34" charset="0"/>
                <a:ea typeface="Calibri" panose="020F0502020204030204" pitchFamily="34" charset="0"/>
                <a:cs typeface="Times New Roman" panose="02020603050405020304" pitchFamily="18" charset="0"/>
              </a:rPr>
              <a:t>Feeding</a:t>
            </a:r>
            <a:r>
              <a:rPr lang="sw-KE" dirty="0" smtClean="0">
                <a:latin typeface="Calibri" panose="020F0502020204030204" pitchFamily="34" charset="0"/>
                <a:ea typeface="Calibri" panose="020F0502020204030204" pitchFamily="34" charset="0"/>
                <a:cs typeface="Times New Roman" panose="02020603050405020304" pitchFamily="18" charset="0"/>
              </a:rPr>
              <a:t>: Fix </a:t>
            </a:r>
            <a:r>
              <a:rPr lang="sw-KE" dirty="0">
                <a:latin typeface="Calibri" panose="020F0502020204030204" pitchFamily="34" charset="0"/>
                <a:ea typeface="Calibri" panose="020F0502020204030204" pitchFamily="34" charset="0"/>
                <a:cs typeface="Times New Roman" panose="02020603050405020304" pitchFamily="18" charset="0"/>
              </a:rPr>
              <a:t>NG tube and feed the baby </a:t>
            </a:r>
            <a:r>
              <a:rPr lang="sw-KE" dirty="0" smtClean="0">
                <a:latin typeface="Calibri" panose="020F0502020204030204" pitchFamily="34" charset="0"/>
                <a:ea typeface="Calibri" panose="020F0502020204030204" pitchFamily="34" charset="0"/>
                <a:cs typeface="Times New Roman" panose="02020603050405020304" pitchFamily="18" charset="0"/>
              </a:rPr>
              <a:t>with expressed  </a:t>
            </a:r>
            <a:r>
              <a:rPr lang="sw-KE" dirty="0">
                <a:latin typeface="Calibri" panose="020F0502020204030204" pitchFamily="34" charset="0"/>
                <a:ea typeface="Calibri" panose="020F0502020204030204" pitchFamily="34" charset="0"/>
                <a:cs typeface="Times New Roman" panose="02020603050405020304" pitchFamily="18" charset="0"/>
              </a:rPr>
              <a:t>breast </a:t>
            </a:r>
            <a:r>
              <a:rPr lang="sw-KE" dirty="0" smtClean="0">
                <a:latin typeface="Calibri" panose="020F0502020204030204" pitchFamily="34" charset="0"/>
                <a:ea typeface="Calibri" panose="020F0502020204030204" pitchFamily="34" charset="0"/>
                <a:cs typeface="Times New Roman" panose="02020603050405020304" pitchFamily="18" charset="0"/>
              </a:rPr>
              <a:t>milk (EBM) </a:t>
            </a:r>
            <a:r>
              <a:rPr lang="sw-KE" dirty="0">
                <a:latin typeface="Calibri" panose="020F0502020204030204" pitchFamily="34" charset="0"/>
                <a:ea typeface="Calibri" panose="020F0502020204030204" pitchFamily="34" charset="0"/>
                <a:cs typeface="Times New Roman" panose="02020603050405020304" pitchFamily="18" charset="0"/>
              </a:rPr>
              <a:t>and substitute only where breast milk is not available</a:t>
            </a:r>
            <a:r>
              <a:rPr lang="sw-KE" dirty="0" smtClean="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7A73B05-C1DC-4957-AA8A-DA55F0329BFA}" type="slidenum">
              <a:rPr lang="en-US" smtClean="0"/>
              <a:t>13</a:t>
            </a:fld>
            <a:endParaRPr lang="en-US"/>
          </a:p>
        </p:txBody>
      </p:sp>
    </p:spTree>
    <p:extLst>
      <p:ext uri="{BB962C8B-B14F-4D97-AF65-F5344CB8AC3E}">
        <p14:creationId xmlns:p14="http://schemas.microsoft.com/office/powerpoint/2010/main" val="299227677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476518"/>
          </a:xfrm>
        </p:spPr>
        <p:txBody>
          <a:bodyPr>
            <a:normAutofit fontScale="90000"/>
          </a:bodyPr>
          <a:lstStyle/>
          <a:p>
            <a:r>
              <a:rPr lang="en-US" b="1" dirty="0" smtClean="0">
                <a:latin typeface="+mn-lt"/>
              </a:rPr>
              <a:t>           </a:t>
            </a:r>
            <a:r>
              <a:rPr lang="en-US" b="1" dirty="0" smtClean="0">
                <a:solidFill>
                  <a:srgbClr val="00B0F0"/>
                </a:solidFill>
                <a:latin typeface="+mn-lt"/>
              </a:rPr>
              <a:t>summary of a sick infant’s care</a:t>
            </a:r>
            <a:endParaRPr lang="en-US" b="1" dirty="0">
              <a:solidFill>
                <a:srgbClr val="00B0F0"/>
              </a:solidFill>
              <a:latin typeface="+mn-lt"/>
            </a:endParaRPr>
          </a:p>
        </p:txBody>
      </p:sp>
      <p:sp>
        <p:nvSpPr>
          <p:cNvPr id="3" name="Content Placeholder 2"/>
          <p:cNvSpPr>
            <a:spLocks noGrp="1"/>
          </p:cNvSpPr>
          <p:nvPr>
            <p:ph idx="1"/>
          </p:nvPr>
        </p:nvSpPr>
        <p:spPr>
          <a:xfrm>
            <a:off x="334851" y="476518"/>
            <a:ext cx="11018949" cy="6284890"/>
          </a:xfrm>
        </p:spPr>
        <p:txBody>
          <a:bodyPr>
            <a:noAutofit/>
          </a:bodyPr>
          <a:lstStyle/>
          <a:p>
            <a:pPr marL="0" indent="0">
              <a:lnSpc>
                <a:spcPct val="120000"/>
              </a:lnSpc>
              <a:buNone/>
            </a:pPr>
            <a:r>
              <a:rPr lang="en-US" sz="2400" dirty="0" smtClean="0"/>
              <a:t>R=   Recordings of respiration, apex beat, </a:t>
            </a:r>
            <a:r>
              <a:rPr lang="en-US" sz="2400" dirty="0" err="1" smtClean="0"/>
              <a:t>colour</a:t>
            </a:r>
            <a:r>
              <a:rPr lang="en-US" sz="2400" dirty="0" smtClean="0"/>
              <a:t>, movement, temperature and passage of urine and stool</a:t>
            </a:r>
          </a:p>
          <a:p>
            <a:pPr marL="0" indent="0">
              <a:lnSpc>
                <a:spcPct val="120000"/>
              </a:lnSpc>
              <a:buNone/>
            </a:pPr>
            <a:r>
              <a:rPr lang="en-US" sz="2400" dirty="0" smtClean="0"/>
              <a:t>E=   Elevate the head slightly, </a:t>
            </a:r>
            <a:r>
              <a:rPr lang="en-US" sz="2400" dirty="0" err="1" smtClean="0"/>
              <a:t>particulary</a:t>
            </a:r>
            <a:r>
              <a:rPr lang="en-US" sz="2400" dirty="0" smtClean="0"/>
              <a:t> if there is respiratory problems</a:t>
            </a:r>
          </a:p>
          <a:p>
            <a:pPr marL="0" indent="0">
              <a:lnSpc>
                <a:spcPct val="120000"/>
              </a:lnSpc>
              <a:buNone/>
            </a:pPr>
            <a:r>
              <a:rPr lang="en-US" sz="2400" dirty="0" smtClean="0"/>
              <a:t>S=   Specimen of blood, urine, stool, and cerebrospinal fluid for laboratory investigations.</a:t>
            </a:r>
          </a:p>
          <a:p>
            <a:pPr marL="0" indent="0">
              <a:lnSpc>
                <a:spcPct val="120000"/>
              </a:lnSpc>
              <a:buNone/>
            </a:pPr>
            <a:r>
              <a:rPr lang="en-US" sz="2400" dirty="0" smtClean="0"/>
              <a:t>P=  Protect against </a:t>
            </a:r>
            <a:r>
              <a:rPr lang="en-US" sz="2400" b="1" dirty="0" smtClean="0"/>
              <a:t>hypothermia, </a:t>
            </a:r>
            <a:r>
              <a:rPr lang="en-US" sz="2400" b="1" dirty="0" err="1" smtClean="0"/>
              <a:t>hypoglycaemia</a:t>
            </a:r>
            <a:r>
              <a:rPr lang="en-US" sz="2400" b="1" dirty="0" smtClean="0"/>
              <a:t>, hypoxia, further infection and cross-infection </a:t>
            </a:r>
            <a:r>
              <a:rPr lang="en-US" sz="2400" dirty="0" smtClean="0"/>
              <a:t>( physiotherapy if required)</a:t>
            </a:r>
          </a:p>
          <a:p>
            <a:pPr marL="0" indent="0">
              <a:lnSpc>
                <a:spcPct val="120000"/>
              </a:lnSpc>
              <a:buNone/>
            </a:pPr>
            <a:r>
              <a:rPr lang="en-US" sz="2400" dirty="0" smtClean="0"/>
              <a:t>I=  Incubator care for observation and temperature control</a:t>
            </a:r>
          </a:p>
          <a:p>
            <a:pPr marL="0" indent="0">
              <a:lnSpc>
                <a:spcPct val="120000"/>
              </a:lnSpc>
              <a:buNone/>
            </a:pPr>
            <a:r>
              <a:rPr lang="en-US" sz="2400" dirty="0" smtClean="0"/>
              <a:t>R=  Respiratory assistant as required</a:t>
            </a:r>
          </a:p>
          <a:p>
            <a:pPr marL="0" indent="0">
              <a:lnSpc>
                <a:spcPct val="120000"/>
              </a:lnSpc>
              <a:buNone/>
            </a:pPr>
            <a:r>
              <a:rPr lang="en-US" sz="2400" dirty="0" smtClean="0"/>
              <a:t>A=  Airway must be kept clear</a:t>
            </a:r>
          </a:p>
          <a:p>
            <a:pPr marL="0" indent="0">
              <a:lnSpc>
                <a:spcPct val="120000"/>
              </a:lnSpc>
              <a:buNone/>
            </a:pPr>
            <a:r>
              <a:rPr lang="en-US" sz="2400" dirty="0" smtClean="0"/>
              <a:t>T=  Total intake  must be recorded and circulatory overload avoided</a:t>
            </a:r>
          </a:p>
          <a:p>
            <a:pPr marL="0" indent="0">
              <a:lnSpc>
                <a:spcPct val="120000"/>
              </a:lnSpc>
              <a:buNone/>
            </a:pPr>
            <a:r>
              <a:rPr lang="en-US" sz="2400" dirty="0" smtClean="0"/>
              <a:t>O=  Oxygen therapy  and other drugs</a:t>
            </a:r>
          </a:p>
          <a:p>
            <a:pPr marL="0" indent="0">
              <a:lnSpc>
                <a:spcPct val="120000"/>
              </a:lnSpc>
              <a:buNone/>
            </a:pPr>
            <a:r>
              <a:rPr lang="en-US" sz="2400" dirty="0" smtClean="0"/>
              <a:t>R=  Radiography as an aid to diagnosis</a:t>
            </a:r>
          </a:p>
          <a:p>
            <a:pPr marL="0" indent="0">
              <a:lnSpc>
                <a:spcPct val="120000"/>
              </a:lnSpc>
              <a:buNone/>
            </a:pPr>
            <a:r>
              <a:rPr lang="en-US" sz="2400" dirty="0" smtClean="0"/>
              <a:t>Y=  Yet to come future development  </a:t>
            </a:r>
            <a:endParaRPr lang="en-US" sz="2400" dirty="0"/>
          </a:p>
        </p:txBody>
      </p:sp>
      <p:sp>
        <p:nvSpPr>
          <p:cNvPr id="4" name="Slide Number Placeholder 3"/>
          <p:cNvSpPr>
            <a:spLocks noGrp="1"/>
          </p:cNvSpPr>
          <p:nvPr>
            <p:ph type="sldNum" sz="quarter" idx="12"/>
          </p:nvPr>
        </p:nvSpPr>
        <p:spPr/>
        <p:txBody>
          <a:bodyPr/>
          <a:lstStyle/>
          <a:p>
            <a:fld id="{37A73B05-C1DC-4957-AA8A-DA55F0329BFA}" type="slidenum">
              <a:rPr lang="en-US" smtClean="0"/>
              <a:t>130</a:t>
            </a:fld>
            <a:endParaRPr lang="en-US"/>
          </a:p>
        </p:txBody>
      </p:sp>
    </p:spTree>
    <p:extLst>
      <p:ext uri="{BB962C8B-B14F-4D97-AF65-F5344CB8AC3E}">
        <p14:creationId xmlns:p14="http://schemas.microsoft.com/office/powerpoint/2010/main" val="402576932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40912"/>
          </a:xfrm>
        </p:spPr>
        <p:txBody>
          <a:bodyPr>
            <a:normAutofit fontScale="90000"/>
          </a:bodyPr>
          <a:lstStyle/>
          <a:p>
            <a:r>
              <a:rPr lang="en-US" b="1" dirty="0" smtClean="0">
                <a:latin typeface="+mn-lt"/>
              </a:rPr>
              <a:t>              </a:t>
            </a:r>
            <a:r>
              <a:rPr lang="en-US" b="1" dirty="0" smtClean="0">
                <a:solidFill>
                  <a:srgbClr val="00B0F0"/>
                </a:solidFill>
                <a:latin typeface="+mn-lt"/>
              </a:rPr>
              <a:t>Prevention </a:t>
            </a:r>
            <a:r>
              <a:rPr lang="en-US" b="1" dirty="0">
                <a:solidFill>
                  <a:srgbClr val="00B0F0"/>
                </a:solidFill>
                <a:latin typeface="+mn-lt"/>
              </a:rPr>
              <a:t>o</a:t>
            </a:r>
            <a:r>
              <a:rPr lang="en-US" b="1" dirty="0" smtClean="0">
                <a:solidFill>
                  <a:srgbClr val="00B0F0"/>
                </a:solidFill>
                <a:latin typeface="+mn-lt"/>
              </a:rPr>
              <a:t>f neonatal sepsis</a:t>
            </a:r>
            <a:endParaRPr lang="en-US" b="1" dirty="0">
              <a:solidFill>
                <a:srgbClr val="00B0F0"/>
              </a:solidFill>
              <a:latin typeface="+mn-lt"/>
            </a:endParaRPr>
          </a:p>
        </p:txBody>
      </p:sp>
      <p:sp>
        <p:nvSpPr>
          <p:cNvPr id="3" name="Content Placeholder 2"/>
          <p:cNvSpPr>
            <a:spLocks noGrp="1"/>
          </p:cNvSpPr>
          <p:nvPr>
            <p:ph idx="1"/>
          </p:nvPr>
        </p:nvSpPr>
        <p:spPr>
          <a:xfrm>
            <a:off x="940158" y="540914"/>
            <a:ext cx="10413642" cy="5525036"/>
          </a:xfrm>
        </p:spPr>
        <p:txBody>
          <a:bodyPr>
            <a:noAutofit/>
          </a:bodyPr>
          <a:lstStyle/>
          <a:p>
            <a:pPr marL="514350" indent="-514350">
              <a:buAutoNum type="arabicPeriod"/>
            </a:pPr>
            <a:r>
              <a:rPr lang="en-US" b="1" dirty="0"/>
              <a:t>P</a:t>
            </a:r>
            <a:r>
              <a:rPr lang="en-US" b="1" dirty="0" smtClean="0"/>
              <a:t>reconception: </a:t>
            </a:r>
          </a:p>
          <a:p>
            <a:pPr lvl="2">
              <a:buFont typeface="Wingdings" panose="05000000000000000000" pitchFamily="2" charset="2"/>
              <a:buChar char="Ø"/>
            </a:pPr>
            <a:r>
              <a:rPr lang="en-US" sz="2800" b="1" dirty="0" smtClean="0"/>
              <a:t> </a:t>
            </a:r>
            <a:r>
              <a:rPr lang="en-US" sz="2800" dirty="0" smtClean="0"/>
              <a:t>Rubella vaccination to mother who are not already immune</a:t>
            </a:r>
          </a:p>
          <a:p>
            <a:pPr lvl="2">
              <a:buFont typeface="Wingdings" panose="05000000000000000000" pitchFamily="2" charset="2"/>
              <a:buChar char="Ø"/>
            </a:pPr>
            <a:r>
              <a:rPr lang="en-US" sz="2800" dirty="0" smtClean="0"/>
              <a:t>HIV positive client are advised to conceive  when viral load is undetectable</a:t>
            </a:r>
          </a:p>
          <a:p>
            <a:pPr lvl="2">
              <a:buFont typeface="Wingdings" panose="05000000000000000000" pitchFamily="2" charset="2"/>
              <a:buChar char="Ø"/>
            </a:pPr>
            <a:r>
              <a:rPr lang="en-US" sz="2800" dirty="0" smtClean="0"/>
              <a:t>General health of  mother should be observe.</a:t>
            </a:r>
          </a:p>
          <a:p>
            <a:pPr lvl="2">
              <a:buFont typeface="Wingdings" panose="05000000000000000000" pitchFamily="2" charset="2"/>
              <a:buChar char="Ø"/>
            </a:pPr>
            <a:r>
              <a:rPr lang="en-US" sz="2800" dirty="0" smtClean="0"/>
              <a:t>Genetic screening</a:t>
            </a:r>
          </a:p>
          <a:p>
            <a:pPr marL="514350" indent="-514350">
              <a:buAutoNum type="arabicPeriod" startAt="2"/>
            </a:pPr>
            <a:r>
              <a:rPr lang="en-US" b="1" dirty="0" smtClean="0"/>
              <a:t>During pregnancy</a:t>
            </a:r>
          </a:p>
          <a:p>
            <a:pPr lvl="2">
              <a:buFont typeface="Wingdings" panose="05000000000000000000" pitchFamily="2" charset="2"/>
              <a:buChar char="Ø"/>
            </a:pPr>
            <a:r>
              <a:rPr lang="en-US" sz="2800" dirty="0" smtClean="0"/>
              <a:t>Antenatal profile </a:t>
            </a:r>
            <a:endParaRPr lang="en-US" sz="2800" dirty="0"/>
          </a:p>
          <a:p>
            <a:pPr lvl="2">
              <a:buFont typeface="Wingdings" panose="05000000000000000000" pitchFamily="2" charset="2"/>
              <a:buChar char="Ø"/>
            </a:pPr>
            <a:r>
              <a:rPr lang="en-US" sz="2800" dirty="0" smtClean="0"/>
              <a:t>Early detection treatment of any infections before delivery</a:t>
            </a:r>
          </a:p>
        </p:txBody>
      </p:sp>
      <p:sp>
        <p:nvSpPr>
          <p:cNvPr id="4" name="Slide Number Placeholder 3"/>
          <p:cNvSpPr>
            <a:spLocks noGrp="1"/>
          </p:cNvSpPr>
          <p:nvPr>
            <p:ph type="sldNum" sz="quarter" idx="12"/>
          </p:nvPr>
        </p:nvSpPr>
        <p:spPr/>
        <p:txBody>
          <a:bodyPr/>
          <a:lstStyle/>
          <a:p>
            <a:fld id="{37A73B05-C1DC-4957-AA8A-DA55F0329BFA}" type="slidenum">
              <a:rPr lang="en-US" smtClean="0"/>
              <a:t>131</a:t>
            </a:fld>
            <a:endParaRPr lang="en-US"/>
          </a:p>
        </p:txBody>
      </p:sp>
    </p:spTree>
    <p:extLst>
      <p:ext uri="{BB962C8B-B14F-4D97-AF65-F5344CB8AC3E}">
        <p14:creationId xmlns:p14="http://schemas.microsoft.com/office/powerpoint/2010/main" val="83197200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75763"/>
            <a:ext cx="10515600" cy="5301200"/>
          </a:xfrm>
        </p:spPr>
        <p:txBody>
          <a:bodyPr>
            <a:normAutofit/>
          </a:bodyPr>
          <a:lstStyle/>
          <a:p>
            <a:pPr marL="514350" lvl="0" indent="-514350">
              <a:buFont typeface="Arial" panose="020B0604020202020204" pitchFamily="34" charset="0"/>
              <a:buAutoNum type="arabicPeriod" startAt="3"/>
            </a:pPr>
            <a:r>
              <a:rPr lang="en-US" b="1" dirty="0">
                <a:solidFill>
                  <a:prstClr val="black"/>
                </a:solidFill>
              </a:rPr>
              <a:t>During </a:t>
            </a:r>
            <a:r>
              <a:rPr lang="en-US" b="1" dirty="0" err="1">
                <a:solidFill>
                  <a:prstClr val="black"/>
                </a:solidFill>
              </a:rPr>
              <a:t>labour</a:t>
            </a:r>
            <a:r>
              <a:rPr lang="en-US" b="1" dirty="0">
                <a:solidFill>
                  <a:prstClr val="black"/>
                </a:solidFill>
              </a:rPr>
              <a:t> and delivery</a:t>
            </a:r>
          </a:p>
          <a:p>
            <a:pPr lvl="2">
              <a:buFont typeface="Wingdings" panose="05000000000000000000" pitchFamily="2" charset="2"/>
              <a:buChar char="Ø"/>
            </a:pPr>
            <a:r>
              <a:rPr lang="en-US" sz="2800" dirty="0">
                <a:solidFill>
                  <a:prstClr val="black"/>
                </a:solidFill>
              </a:rPr>
              <a:t>Hand washing by birth attendant</a:t>
            </a:r>
          </a:p>
          <a:p>
            <a:pPr lvl="2">
              <a:buFont typeface="Wingdings" panose="05000000000000000000" pitchFamily="2" charset="2"/>
              <a:buChar char="Ø"/>
            </a:pPr>
            <a:r>
              <a:rPr lang="en-US" sz="2800" dirty="0">
                <a:solidFill>
                  <a:prstClr val="black"/>
                </a:solidFill>
              </a:rPr>
              <a:t>Clean and safe delivery by maintaining sterility during delivery</a:t>
            </a:r>
          </a:p>
          <a:p>
            <a:pPr lvl="2">
              <a:buFont typeface="Wingdings" panose="05000000000000000000" pitchFamily="2" charset="2"/>
              <a:buChar char="Ø"/>
            </a:pPr>
            <a:r>
              <a:rPr lang="en-US" sz="2800" dirty="0">
                <a:solidFill>
                  <a:prstClr val="black"/>
                </a:solidFill>
              </a:rPr>
              <a:t>Use of Disinfectant and sterilization of equipment’s</a:t>
            </a:r>
          </a:p>
          <a:p>
            <a:pPr lvl="2">
              <a:buFont typeface="Wingdings" panose="05000000000000000000" pitchFamily="2" charset="2"/>
              <a:buChar char="Ø"/>
            </a:pPr>
            <a:r>
              <a:rPr lang="en-US" sz="2800" dirty="0">
                <a:solidFill>
                  <a:prstClr val="black"/>
                </a:solidFill>
              </a:rPr>
              <a:t>Minimization of vaginal examination</a:t>
            </a:r>
          </a:p>
          <a:p>
            <a:pPr lvl="2">
              <a:buFont typeface="Wingdings" panose="05000000000000000000" pitchFamily="2" charset="2"/>
              <a:buChar char="Ø"/>
            </a:pPr>
            <a:r>
              <a:rPr lang="en-US" sz="2800" dirty="0">
                <a:solidFill>
                  <a:prstClr val="black"/>
                </a:solidFill>
              </a:rPr>
              <a:t>Prompt diagnosis and treatment of prolonged </a:t>
            </a:r>
            <a:r>
              <a:rPr lang="en-US" sz="2800" dirty="0" err="1">
                <a:solidFill>
                  <a:prstClr val="black"/>
                </a:solidFill>
              </a:rPr>
              <a:t>labour</a:t>
            </a:r>
            <a:r>
              <a:rPr lang="en-US" sz="2800" dirty="0">
                <a:solidFill>
                  <a:prstClr val="black"/>
                </a:solidFill>
              </a:rPr>
              <a:t>.</a:t>
            </a:r>
          </a:p>
          <a:p>
            <a:pPr lvl="2">
              <a:buFont typeface="Wingdings" panose="05000000000000000000" pitchFamily="2" charset="2"/>
              <a:buChar char="Ø"/>
            </a:pPr>
            <a:r>
              <a:rPr lang="en-US" sz="2800" dirty="0">
                <a:solidFill>
                  <a:prstClr val="black"/>
                </a:solidFill>
              </a:rPr>
              <a:t>Management of mother using a </a:t>
            </a:r>
            <a:r>
              <a:rPr lang="en-US" sz="2800" dirty="0" err="1">
                <a:solidFill>
                  <a:prstClr val="black"/>
                </a:solidFill>
              </a:rPr>
              <a:t>partoghraph</a:t>
            </a:r>
            <a:r>
              <a:rPr lang="en-US" sz="2800" dirty="0">
                <a:solidFill>
                  <a:prstClr val="black"/>
                </a:solidFill>
              </a:rPr>
              <a:t>  for early identification and management of complications</a:t>
            </a:r>
          </a:p>
          <a:p>
            <a:pPr lvl="2">
              <a:buFont typeface="Wingdings" panose="05000000000000000000" pitchFamily="2" charset="2"/>
              <a:buChar char="Ø"/>
            </a:pPr>
            <a:r>
              <a:rPr lang="en-US" sz="2800" dirty="0">
                <a:solidFill>
                  <a:prstClr val="black"/>
                </a:solidFill>
              </a:rPr>
              <a:t>Prophylaxis antibiotics for mothers with PROM</a:t>
            </a:r>
          </a:p>
        </p:txBody>
      </p:sp>
      <p:sp>
        <p:nvSpPr>
          <p:cNvPr id="2" name="Slide Number Placeholder 1"/>
          <p:cNvSpPr>
            <a:spLocks noGrp="1"/>
          </p:cNvSpPr>
          <p:nvPr>
            <p:ph type="sldNum" sz="quarter" idx="12"/>
          </p:nvPr>
        </p:nvSpPr>
        <p:spPr/>
        <p:txBody>
          <a:bodyPr/>
          <a:lstStyle/>
          <a:p>
            <a:fld id="{37A73B05-C1DC-4957-AA8A-DA55F0329BFA}" type="slidenum">
              <a:rPr lang="en-US" smtClean="0"/>
              <a:t>132</a:t>
            </a:fld>
            <a:endParaRPr lang="en-US"/>
          </a:p>
        </p:txBody>
      </p:sp>
    </p:spTree>
    <p:extLst>
      <p:ext uri="{BB962C8B-B14F-4D97-AF65-F5344CB8AC3E}">
        <p14:creationId xmlns:p14="http://schemas.microsoft.com/office/powerpoint/2010/main" val="425630587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704" y="218941"/>
            <a:ext cx="10515600" cy="643943"/>
          </a:xfrm>
        </p:spPr>
        <p:txBody>
          <a:bodyPr>
            <a:normAutofit fontScale="90000"/>
          </a:bodyPr>
          <a:lstStyle/>
          <a:p>
            <a:pPr algn="ctr"/>
            <a:r>
              <a:rPr lang="en-US" b="1" dirty="0" smtClean="0">
                <a:solidFill>
                  <a:srgbClr val="00B0F0"/>
                </a:solidFill>
                <a:latin typeface="+mn-lt"/>
              </a:rPr>
              <a:t>prevention of neonatal sepsis</a:t>
            </a:r>
            <a:endParaRPr lang="en-US" b="1" dirty="0">
              <a:solidFill>
                <a:srgbClr val="00B0F0"/>
              </a:solidFill>
              <a:latin typeface="+mn-lt"/>
            </a:endParaRPr>
          </a:p>
        </p:txBody>
      </p:sp>
      <p:sp>
        <p:nvSpPr>
          <p:cNvPr id="3" name="Content Placeholder 2"/>
          <p:cNvSpPr>
            <a:spLocks noGrp="1"/>
          </p:cNvSpPr>
          <p:nvPr>
            <p:ph idx="1"/>
          </p:nvPr>
        </p:nvSpPr>
        <p:spPr>
          <a:xfrm>
            <a:off x="332704" y="746974"/>
            <a:ext cx="11526591" cy="6085268"/>
          </a:xfrm>
        </p:spPr>
        <p:txBody>
          <a:bodyPr>
            <a:noAutofit/>
          </a:bodyPr>
          <a:lstStyle/>
          <a:p>
            <a:pPr marL="514350" indent="-514350">
              <a:buAutoNum type="arabicPeriod" startAt="4"/>
            </a:pPr>
            <a:r>
              <a:rPr lang="en-US" b="1" dirty="0" smtClean="0"/>
              <a:t>After delivery</a:t>
            </a:r>
          </a:p>
          <a:p>
            <a:pPr lvl="2">
              <a:lnSpc>
                <a:spcPct val="120000"/>
              </a:lnSpc>
              <a:buFont typeface="Wingdings" panose="05000000000000000000" pitchFamily="2" charset="2"/>
              <a:buChar char="Ø"/>
            </a:pPr>
            <a:r>
              <a:rPr lang="en-US" sz="2800" dirty="0" smtClean="0"/>
              <a:t>Early and exclusive breast feeding</a:t>
            </a:r>
          </a:p>
          <a:p>
            <a:pPr lvl="2">
              <a:lnSpc>
                <a:spcPct val="120000"/>
              </a:lnSpc>
              <a:buFont typeface="Wingdings" panose="05000000000000000000" pitchFamily="2" charset="2"/>
              <a:buChar char="Ø"/>
            </a:pPr>
            <a:r>
              <a:rPr lang="en-US" sz="2800" dirty="0" smtClean="0"/>
              <a:t>Cord care using </a:t>
            </a:r>
            <a:r>
              <a:rPr lang="en-US" sz="2800" dirty="0" err="1" smtClean="0"/>
              <a:t>chlorhexidine</a:t>
            </a:r>
            <a:endParaRPr lang="en-US" sz="2800" dirty="0" smtClean="0"/>
          </a:p>
          <a:p>
            <a:pPr lvl="2">
              <a:lnSpc>
                <a:spcPct val="120000"/>
              </a:lnSpc>
              <a:buFont typeface="Wingdings" panose="05000000000000000000" pitchFamily="2" charset="2"/>
              <a:buChar char="Ø"/>
            </a:pPr>
            <a:r>
              <a:rPr lang="en-US" sz="2800" dirty="0" smtClean="0"/>
              <a:t>Application  of tetracycline eye ointment to all babies after birth</a:t>
            </a:r>
          </a:p>
          <a:p>
            <a:pPr lvl="2">
              <a:lnSpc>
                <a:spcPct val="120000"/>
              </a:lnSpc>
              <a:buFont typeface="Wingdings" panose="05000000000000000000" pitchFamily="2" charset="2"/>
              <a:buChar char="Ø"/>
            </a:pPr>
            <a:r>
              <a:rPr lang="en-US" sz="2800" dirty="0" smtClean="0"/>
              <a:t>Neonatal immunization</a:t>
            </a:r>
          </a:p>
          <a:p>
            <a:pPr lvl="2">
              <a:lnSpc>
                <a:spcPct val="120000"/>
              </a:lnSpc>
              <a:buFont typeface="Wingdings" panose="05000000000000000000" pitchFamily="2" charset="2"/>
              <a:buChar char="Ø"/>
            </a:pPr>
            <a:r>
              <a:rPr lang="en-US" sz="2800" dirty="0" smtClean="0"/>
              <a:t>Antibiotic prophylaxis for babies at risk of neonatal sepsis e.g. foul smelling liquor, baby born by mothers with fever.</a:t>
            </a:r>
          </a:p>
          <a:p>
            <a:pPr lvl="2">
              <a:lnSpc>
                <a:spcPct val="120000"/>
              </a:lnSpc>
              <a:buFont typeface="Wingdings" panose="05000000000000000000" pitchFamily="2" charset="2"/>
              <a:buChar char="Ø"/>
            </a:pPr>
            <a:r>
              <a:rPr lang="en-US" sz="2800" dirty="0" smtClean="0"/>
              <a:t>Avoidance of trauma to the skin and the mucus membrane</a:t>
            </a:r>
          </a:p>
          <a:p>
            <a:pPr lvl="2">
              <a:lnSpc>
                <a:spcPct val="120000"/>
              </a:lnSpc>
              <a:buFont typeface="Wingdings" panose="05000000000000000000" pitchFamily="2" charset="2"/>
              <a:buChar char="Ø"/>
            </a:pPr>
            <a:r>
              <a:rPr lang="en-US" sz="2800" dirty="0" smtClean="0"/>
              <a:t>Maintaining a clean and safe  environment, regular changing of equipment  and clothing for baby and cot </a:t>
            </a:r>
          </a:p>
          <a:p>
            <a:pPr lvl="2">
              <a:lnSpc>
                <a:spcPct val="120000"/>
              </a:lnSpc>
              <a:buFont typeface="Wingdings" panose="05000000000000000000" pitchFamily="2" charset="2"/>
              <a:buChar char="Ø"/>
            </a:pPr>
            <a:r>
              <a:rPr lang="en-US" sz="2800" dirty="0" smtClean="0"/>
              <a:t>Hand washing</a:t>
            </a:r>
          </a:p>
          <a:p>
            <a:pPr lvl="2">
              <a:lnSpc>
                <a:spcPct val="120000"/>
              </a:lnSpc>
              <a:buFont typeface="Wingdings" panose="05000000000000000000" pitchFamily="2" charset="2"/>
              <a:buChar char="Ø"/>
            </a:pPr>
            <a:r>
              <a:rPr lang="en-US" sz="2800" dirty="0" smtClean="0"/>
              <a:t>Individual equipment for each baby and use of disposables</a:t>
            </a:r>
          </a:p>
          <a:p>
            <a:pPr lvl="2">
              <a:lnSpc>
                <a:spcPct val="120000"/>
              </a:lnSpc>
              <a:buFont typeface="Wingdings" panose="05000000000000000000" pitchFamily="2" charset="2"/>
              <a:buChar char="Ø"/>
            </a:pPr>
            <a:r>
              <a:rPr lang="en-US" sz="2800" dirty="0" smtClean="0"/>
              <a:t>Exclusion of infected persons from the vicinity of the babies</a:t>
            </a:r>
          </a:p>
          <a:p>
            <a:pPr lvl="2">
              <a:lnSpc>
                <a:spcPct val="120000"/>
              </a:lnSpc>
              <a:buFont typeface="Wingdings" panose="05000000000000000000" pitchFamily="2" charset="2"/>
              <a:buChar char="Ø"/>
            </a:pPr>
            <a:r>
              <a:rPr lang="en-US" sz="2800" dirty="0" smtClean="0"/>
              <a:t>Isolation of infected babies</a:t>
            </a:r>
          </a:p>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133</a:t>
            </a:fld>
            <a:endParaRPr lang="en-US"/>
          </a:p>
        </p:txBody>
      </p:sp>
    </p:spTree>
    <p:extLst>
      <p:ext uri="{BB962C8B-B14F-4D97-AF65-F5344CB8AC3E}">
        <p14:creationId xmlns:p14="http://schemas.microsoft.com/office/powerpoint/2010/main" val="298069767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latin typeface="+mn-lt"/>
              </a:rPr>
              <a:t>13. Heavy –for- dates baby?/</a:t>
            </a:r>
            <a:r>
              <a:rPr lang="en-US" b="1" dirty="0" err="1" smtClean="0">
                <a:solidFill>
                  <a:srgbClr val="00B0F0"/>
                </a:solidFill>
                <a:latin typeface="+mn-lt"/>
              </a:rPr>
              <a:t>macrosomia</a:t>
            </a:r>
            <a:r>
              <a:rPr lang="en-US" b="1" dirty="0" smtClean="0">
                <a:solidFill>
                  <a:srgbClr val="00B0F0"/>
                </a:solidFill>
                <a:latin typeface="+mn-lt"/>
              </a:rPr>
              <a:t>/</a:t>
            </a:r>
            <a:endParaRPr lang="en-US" b="1" dirty="0">
              <a:solidFill>
                <a:srgbClr val="00B0F0"/>
              </a:solidFill>
              <a:latin typeface="+mn-lt"/>
            </a:endParaRPr>
          </a:p>
        </p:txBody>
      </p:sp>
      <p:sp>
        <p:nvSpPr>
          <p:cNvPr id="3" name="Content Placeholder 2"/>
          <p:cNvSpPr>
            <a:spLocks noGrp="1"/>
          </p:cNvSpPr>
          <p:nvPr>
            <p:ph idx="1"/>
          </p:nvPr>
        </p:nvSpPr>
        <p:spPr>
          <a:xfrm>
            <a:off x="838200" y="1838502"/>
            <a:ext cx="10515600" cy="4768359"/>
          </a:xfrm>
        </p:spPr>
        <p:txBody>
          <a:bodyPr>
            <a:normAutofit lnSpcReduction="10000"/>
          </a:bodyPr>
          <a:lstStyle/>
          <a:p>
            <a:r>
              <a:rPr lang="en-US" b="1" dirty="0" smtClean="0"/>
              <a:t>Definition; </a:t>
            </a:r>
            <a:r>
              <a:rPr lang="en-US" dirty="0" smtClean="0"/>
              <a:t>a heavy for gestation baby is one whose intra-uterine growth has been excessive, the birth weight will be above 90</a:t>
            </a:r>
            <a:r>
              <a:rPr lang="en-US" baseline="30000" dirty="0" smtClean="0"/>
              <a:t>th</a:t>
            </a:r>
            <a:r>
              <a:rPr lang="en-US" dirty="0" smtClean="0"/>
              <a:t> centile and he is therefore termed large for gestation.</a:t>
            </a:r>
          </a:p>
          <a:p>
            <a:pPr marL="0" indent="0">
              <a:buNone/>
            </a:pPr>
            <a:r>
              <a:rPr lang="en-US" b="1" dirty="0" smtClean="0"/>
              <a:t>Causes:</a:t>
            </a:r>
          </a:p>
          <a:p>
            <a:r>
              <a:rPr lang="en-US" dirty="0" smtClean="0"/>
              <a:t>Maternal diabetes</a:t>
            </a:r>
          </a:p>
          <a:p>
            <a:r>
              <a:rPr lang="en-US" dirty="0" smtClean="0"/>
              <a:t>Gestational diabetes</a:t>
            </a:r>
          </a:p>
          <a:p>
            <a:pPr lvl="2">
              <a:buFont typeface="Wingdings" panose="05000000000000000000" pitchFamily="2" charset="2"/>
              <a:buChar char="Ø"/>
            </a:pPr>
            <a:r>
              <a:rPr lang="en-US" dirty="0" err="1" smtClean="0"/>
              <a:t>Macrosomia</a:t>
            </a:r>
            <a:r>
              <a:rPr lang="en-US" dirty="0" smtClean="0"/>
              <a:t> is considered to be due to maternal hyperglycemia  leading  </a:t>
            </a:r>
            <a:r>
              <a:rPr lang="en-US" dirty="0" err="1" smtClean="0"/>
              <a:t>foetal</a:t>
            </a:r>
            <a:r>
              <a:rPr lang="en-US" dirty="0" smtClean="0"/>
              <a:t> hyperglycemia which triggers fetal insulin production</a:t>
            </a:r>
          </a:p>
          <a:p>
            <a:pPr lvl="2">
              <a:buFont typeface="Wingdings" panose="05000000000000000000" pitchFamily="2" charset="2"/>
              <a:buChar char="Ø"/>
            </a:pPr>
            <a:r>
              <a:rPr lang="en-US" dirty="0"/>
              <a:t> </a:t>
            </a:r>
            <a:r>
              <a:rPr lang="en-US" dirty="0" err="1" smtClean="0"/>
              <a:t>hyperinsulinism</a:t>
            </a:r>
            <a:r>
              <a:rPr lang="en-US" dirty="0" smtClean="0"/>
              <a:t> in turn  caused increased growth and fat deposition.</a:t>
            </a:r>
          </a:p>
          <a:p>
            <a:pPr lvl="2">
              <a:buFont typeface="Wingdings" panose="05000000000000000000" pitchFamily="2" charset="2"/>
              <a:buChar char="Ø"/>
            </a:pPr>
            <a:r>
              <a:rPr lang="en-US" dirty="0" smtClean="0"/>
              <a:t>The extent of the </a:t>
            </a:r>
            <a:r>
              <a:rPr lang="en-US" dirty="0" err="1" smtClean="0"/>
              <a:t>macrosomia</a:t>
            </a:r>
            <a:r>
              <a:rPr lang="en-US" dirty="0" smtClean="0"/>
              <a:t> will depend on how well the maternal diabetes   is controlled during pregnancy</a:t>
            </a:r>
          </a:p>
          <a:p>
            <a:r>
              <a:rPr lang="en-US" dirty="0" smtClean="0"/>
              <a:t>Other cause of </a:t>
            </a:r>
            <a:r>
              <a:rPr lang="en-US" dirty="0" err="1" smtClean="0"/>
              <a:t>macrosomia</a:t>
            </a:r>
            <a:r>
              <a:rPr lang="en-US" dirty="0" smtClean="0"/>
              <a:t> is Beckwith-</a:t>
            </a:r>
            <a:r>
              <a:rPr lang="en-US" dirty="0" err="1" smtClean="0"/>
              <a:t>wiedemann</a:t>
            </a:r>
            <a:r>
              <a:rPr lang="en-US" dirty="0" smtClean="0"/>
              <a:t> syndrome             ( infant is a giant)</a:t>
            </a:r>
          </a:p>
          <a:p>
            <a:pPr marL="0" indent="0">
              <a:buNone/>
            </a:pPr>
            <a:endParaRPr lang="en-US" dirty="0" smtClean="0"/>
          </a:p>
          <a:p>
            <a:pPr marL="0" indent="0">
              <a:buNone/>
            </a:pP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134</a:t>
            </a:fld>
            <a:endParaRPr lang="en-US"/>
          </a:p>
        </p:txBody>
      </p:sp>
    </p:spTree>
    <p:extLst>
      <p:ext uri="{BB962C8B-B14F-4D97-AF65-F5344CB8AC3E}">
        <p14:creationId xmlns:p14="http://schemas.microsoft.com/office/powerpoint/2010/main" val="144820049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941"/>
            <a:ext cx="10515600" cy="695459"/>
          </a:xfrm>
        </p:spPr>
        <p:txBody>
          <a:bodyPr/>
          <a:lstStyle/>
          <a:p>
            <a:r>
              <a:rPr lang="en-US" b="1" dirty="0" smtClean="0">
                <a:latin typeface="+mn-lt"/>
              </a:rPr>
              <a:t>                     </a:t>
            </a:r>
            <a:r>
              <a:rPr lang="en-US" b="1" dirty="0" smtClean="0">
                <a:solidFill>
                  <a:srgbClr val="00B0F0"/>
                </a:solidFill>
                <a:latin typeface="+mn-lt"/>
              </a:rPr>
              <a:t>Appearance</a:t>
            </a:r>
            <a:endParaRPr lang="en-US" b="1" dirty="0">
              <a:solidFill>
                <a:srgbClr val="00B0F0"/>
              </a:solidFill>
              <a:latin typeface="+mn-lt"/>
            </a:endParaRPr>
          </a:p>
        </p:txBody>
      </p:sp>
      <p:sp>
        <p:nvSpPr>
          <p:cNvPr id="3" name="Content Placeholder 2"/>
          <p:cNvSpPr>
            <a:spLocks noGrp="1"/>
          </p:cNvSpPr>
          <p:nvPr>
            <p:ph idx="1"/>
          </p:nvPr>
        </p:nvSpPr>
        <p:spPr>
          <a:xfrm>
            <a:off x="838200" y="914400"/>
            <a:ext cx="10515600" cy="5628068"/>
          </a:xfrm>
        </p:spPr>
        <p:txBody>
          <a:bodyPr>
            <a:normAutofit/>
          </a:bodyPr>
          <a:lstStyle/>
          <a:p>
            <a:r>
              <a:rPr lang="en-US" dirty="0" smtClean="0"/>
              <a:t>The infant is large, fat, and cherubic in appearance,</a:t>
            </a:r>
          </a:p>
          <a:p>
            <a:r>
              <a:rPr lang="en-US" dirty="0" smtClean="0"/>
              <a:t>Many are preterm</a:t>
            </a:r>
          </a:p>
          <a:p>
            <a:r>
              <a:rPr lang="en-US" dirty="0" smtClean="0"/>
              <a:t>Infant of diabetic mother have a higher incidence of congenital abnormality , </a:t>
            </a:r>
          </a:p>
          <a:p>
            <a:r>
              <a:rPr lang="en-US" dirty="0"/>
              <a:t>F</a:t>
            </a:r>
            <a:r>
              <a:rPr lang="en-US" dirty="0" smtClean="0"/>
              <a:t>eatures of </a:t>
            </a:r>
            <a:r>
              <a:rPr lang="en-US" dirty="0" err="1" smtClean="0"/>
              <a:t>beckwith-weidemann</a:t>
            </a:r>
            <a:r>
              <a:rPr lang="en-US" dirty="0" smtClean="0"/>
              <a:t> syndrome , this is an over growth disorder characterized by </a:t>
            </a:r>
            <a:r>
              <a:rPr lang="en-US" dirty="0" err="1" smtClean="0"/>
              <a:t>macrosomia</a:t>
            </a:r>
            <a:r>
              <a:rPr lang="en-US" dirty="0" smtClean="0"/>
              <a:t>,  </a:t>
            </a:r>
            <a:r>
              <a:rPr lang="en-US" dirty="0" err="1" smtClean="0"/>
              <a:t>omphalocele</a:t>
            </a:r>
            <a:r>
              <a:rPr lang="en-US" dirty="0" smtClean="0"/>
              <a:t> , </a:t>
            </a:r>
            <a:r>
              <a:rPr lang="en-US" dirty="0" err="1" smtClean="0"/>
              <a:t>exomphalos</a:t>
            </a:r>
            <a:r>
              <a:rPr lang="en-US" dirty="0" smtClean="0"/>
              <a:t> or </a:t>
            </a:r>
            <a:r>
              <a:rPr lang="en-US" dirty="0" err="1" smtClean="0"/>
              <a:t>gastroschisis</a:t>
            </a:r>
            <a:r>
              <a:rPr lang="en-US" dirty="0" smtClean="0"/>
              <a:t> in conjunction with a large tongue (</a:t>
            </a:r>
            <a:r>
              <a:rPr lang="en-US" dirty="0" err="1" smtClean="0"/>
              <a:t>macroglossia</a:t>
            </a:r>
            <a:r>
              <a:rPr lang="en-US" dirty="0" smtClean="0"/>
              <a:t>) and enlarged kidneys and liver.</a:t>
            </a:r>
          </a:p>
          <a:p>
            <a:pPr marL="0" indent="0">
              <a:buNone/>
            </a:pPr>
            <a:endParaRPr lang="en-US" b="1" dirty="0" smtClean="0"/>
          </a:p>
        </p:txBody>
      </p:sp>
      <p:sp>
        <p:nvSpPr>
          <p:cNvPr id="4" name="Slide Number Placeholder 3"/>
          <p:cNvSpPr>
            <a:spLocks noGrp="1"/>
          </p:cNvSpPr>
          <p:nvPr>
            <p:ph type="sldNum" sz="quarter" idx="12"/>
          </p:nvPr>
        </p:nvSpPr>
        <p:spPr/>
        <p:txBody>
          <a:bodyPr/>
          <a:lstStyle/>
          <a:p>
            <a:fld id="{37A73B05-C1DC-4957-AA8A-DA55F0329BFA}" type="slidenum">
              <a:rPr lang="en-US" smtClean="0"/>
              <a:t>135</a:t>
            </a:fld>
            <a:endParaRPr lang="en-US"/>
          </a:p>
        </p:txBody>
      </p:sp>
    </p:spTree>
    <p:extLst>
      <p:ext uri="{BB962C8B-B14F-4D97-AF65-F5344CB8AC3E}">
        <p14:creationId xmlns:p14="http://schemas.microsoft.com/office/powerpoint/2010/main" val="1395870331"/>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latin typeface="+mn-lt"/>
              </a:rPr>
              <a:t>complication</a:t>
            </a:r>
            <a:endParaRPr lang="en-US" dirty="0">
              <a:solidFill>
                <a:srgbClr val="00B0F0"/>
              </a:solidFill>
              <a:latin typeface="+mn-lt"/>
            </a:endParaRPr>
          </a:p>
        </p:txBody>
      </p:sp>
      <p:sp>
        <p:nvSpPr>
          <p:cNvPr id="3" name="Content Placeholder 2"/>
          <p:cNvSpPr>
            <a:spLocks noGrp="1"/>
          </p:cNvSpPr>
          <p:nvPr>
            <p:ph idx="1"/>
          </p:nvPr>
        </p:nvSpPr>
        <p:spPr/>
        <p:txBody>
          <a:bodyPr/>
          <a:lstStyle/>
          <a:p>
            <a:pPr marL="0" lvl="0" indent="0">
              <a:buNone/>
            </a:pPr>
            <a:r>
              <a:rPr lang="en-US" sz="3200" b="1" dirty="0">
                <a:solidFill>
                  <a:prstClr val="black"/>
                </a:solidFill>
              </a:rPr>
              <a:t>Complications of baby’s born by diabetic mothers: </a:t>
            </a:r>
          </a:p>
          <a:p>
            <a:pPr marL="1428750" lvl="2" indent="-514350">
              <a:buFont typeface="+mj-lt"/>
              <a:buAutoNum type="arabicPeriod"/>
            </a:pPr>
            <a:r>
              <a:rPr lang="en-US" sz="3200" dirty="0" err="1">
                <a:solidFill>
                  <a:prstClr val="black"/>
                </a:solidFill>
              </a:rPr>
              <a:t>Hypoglycaemia</a:t>
            </a:r>
            <a:endParaRPr lang="en-US" sz="3200" dirty="0">
              <a:solidFill>
                <a:prstClr val="black"/>
              </a:solidFill>
            </a:endParaRPr>
          </a:p>
          <a:p>
            <a:pPr marL="1428750" lvl="2" indent="-514350">
              <a:buFont typeface="+mj-lt"/>
              <a:buAutoNum type="arabicPeriod"/>
            </a:pPr>
            <a:r>
              <a:rPr lang="en-US" sz="3200" dirty="0" err="1">
                <a:solidFill>
                  <a:prstClr val="black"/>
                </a:solidFill>
              </a:rPr>
              <a:t>Resiratory</a:t>
            </a:r>
            <a:r>
              <a:rPr lang="en-US" sz="3200" dirty="0">
                <a:solidFill>
                  <a:prstClr val="black"/>
                </a:solidFill>
              </a:rPr>
              <a:t> distress syndrome</a:t>
            </a:r>
          </a:p>
          <a:p>
            <a:pPr marL="1428750" lvl="2" indent="-514350">
              <a:buFont typeface="+mj-lt"/>
              <a:buAutoNum type="arabicPeriod"/>
            </a:pPr>
            <a:r>
              <a:rPr lang="en-US" sz="3200" dirty="0">
                <a:solidFill>
                  <a:prstClr val="black"/>
                </a:solidFill>
              </a:rPr>
              <a:t>Infections</a:t>
            </a:r>
          </a:p>
          <a:p>
            <a:pPr marL="1428750" lvl="2" indent="-514350">
              <a:buFont typeface="+mj-lt"/>
              <a:buAutoNum type="arabicPeriod"/>
            </a:pPr>
            <a:r>
              <a:rPr lang="en-US" sz="3200" dirty="0">
                <a:solidFill>
                  <a:prstClr val="black"/>
                </a:solidFill>
              </a:rPr>
              <a:t>Most are delivered at 36-37 weeks of gestation or even earlier so they may be premature</a:t>
            </a: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136</a:t>
            </a:fld>
            <a:endParaRPr lang="en-US"/>
          </a:p>
        </p:txBody>
      </p:sp>
    </p:spTree>
    <p:extLst>
      <p:ext uri="{BB962C8B-B14F-4D97-AF65-F5344CB8AC3E}">
        <p14:creationId xmlns:p14="http://schemas.microsoft.com/office/powerpoint/2010/main" val="198141858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2"/>
            <a:ext cx="10515600" cy="1094704"/>
          </a:xfrm>
        </p:spPr>
        <p:txBody>
          <a:bodyPr>
            <a:normAutofit fontScale="90000"/>
          </a:bodyPr>
          <a:lstStyle/>
          <a:p>
            <a:pPr algn="ctr"/>
            <a:r>
              <a:rPr lang="en-US" b="1" dirty="0" smtClean="0">
                <a:solidFill>
                  <a:srgbClr val="00B0F0"/>
                </a:solidFill>
                <a:latin typeface="+mn-lt"/>
              </a:rPr>
              <a:t>Management </a:t>
            </a:r>
            <a:r>
              <a:rPr lang="en-US" b="1" dirty="0" err="1" smtClean="0">
                <a:solidFill>
                  <a:srgbClr val="00B0F0"/>
                </a:solidFill>
                <a:latin typeface="+mn-lt"/>
              </a:rPr>
              <a:t>macrosomia</a:t>
            </a:r>
            <a:r>
              <a:rPr lang="en-US" b="1" dirty="0" smtClean="0">
                <a:solidFill>
                  <a:srgbClr val="00B0F0"/>
                </a:solidFill>
                <a:latin typeface="+mn-lt"/>
              </a:rPr>
              <a:t>/ heavy for gestation  infant</a:t>
            </a:r>
            <a:endParaRPr lang="en-US" b="1" dirty="0">
              <a:solidFill>
                <a:srgbClr val="00B0F0"/>
              </a:solidFill>
              <a:latin typeface="+mn-lt"/>
            </a:endParaRPr>
          </a:p>
        </p:txBody>
      </p:sp>
      <p:sp>
        <p:nvSpPr>
          <p:cNvPr id="3" name="Content Placeholder 2"/>
          <p:cNvSpPr>
            <a:spLocks noGrp="1"/>
          </p:cNvSpPr>
          <p:nvPr>
            <p:ph idx="1"/>
          </p:nvPr>
        </p:nvSpPr>
        <p:spPr>
          <a:xfrm>
            <a:off x="838200" y="1197736"/>
            <a:ext cx="10515600" cy="5344731"/>
          </a:xfrm>
        </p:spPr>
        <p:txBody>
          <a:bodyPr>
            <a:normAutofit fontScale="92500" lnSpcReduction="10000"/>
          </a:bodyPr>
          <a:lstStyle/>
          <a:p>
            <a:pPr marL="0" indent="0">
              <a:buNone/>
            </a:pPr>
            <a:r>
              <a:rPr lang="en-US" b="1" dirty="0" err="1" smtClean="0"/>
              <a:t>Labour</a:t>
            </a:r>
            <a:r>
              <a:rPr lang="en-US" b="1" dirty="0" smtClean="0"/>
              <a:t> and delivery: </a:t>
            </a:r>
          </a:p>
          <a:p>
            <a:pPr lvl="2">
              <a:buFont typeface="Wingdings" panose="05000000000000000000" pitchFamily="2" charset="2"/>
              <a:buChar char="Ø"/>
            </a:pPr>
            <a:r>
              <a:rPr lang="en-US" sz="2800" dirty="0" smtClean="0"/>
              <a:t>Assessment of the pelvis to role out Cephalopelvic disproportion</a:t>
            </a:r>
          </a:p>
          <a:p>
            <a:pPr lvl="2">
              <a:buFont typeface="Wingdings" panose="05000000000000000000" pitchFamily="2" charset="2"/>
              <a:buChar char="Ø"/>
            </a:pPr>
            <a:r>
              <a:rPr lang="en-US" sz="2800" dirty="0" smtClean="0"/>
              <a:t>If in doubt caesarean section is recommended</a:t>
            </a:r>
          </a:p>
          <a:p>
            <a:pPr lvl="2">
              <a:buFont typeface="Wingdings" panose="05000000000000000000" pitchFamily="2" charset="2"/>
              <a:buChar char="Ø"/>
            </a:pPr>
            <a:r>
              <a:rPr lang="en-US" sz="2800" dirty="0" smtClean="0"/>
              <a:t>close monitoring of the maternal blood sugars one hourly.</a:t>
            </a:r>
          </a:p>
          <a:p>
            <a:pPr lvl="2">
              <a:buFont typeface="Wingdings" panose="05000000000000000000" pitchFamily="2" charset="2"/>
              <a:buChar char="Ø"/>
            </a:pPr>
            <a:r>
              <a:rPr lang="en-US" sz="2800" dirty="0" smtClean="0"/>
              <a:t>A </a:t>
            </a:r>
            <a:r>
              <a:rPr lang="en-US" sz="2800" dirty="0" err="1" smtClean="0"/>
              <a:t>paediatrician</a:t>
            </a:r>
            <a:r>
              <a:rPr lang="en-US" sz="2800" dirty="0" smtClean="0"/>
              <a:t> should be available during  </a:t>
            </a:r>
            <a:r>
              <a:rPr lang="en-US" sz="2800" dirty="0" err="1" smtClean="0"/>
              <a:t>labour</a:t>
            </a:r>
            <a:r>
              <a:rPr lang="en-US" sz="2800" dirty="0" smtClean="0"/>
              <a:t> incase the infant may need resuscitation</a:t>
            </a:r>
          </a:p>
          <a:p>
            <a:pPr lvl="2">
              <a:buFont typeface="Wingdings" panose="05000000000000000000" pitchFamily="2" charset="2"/>
              <a:buChar char="Ø"/>
            </a:pPr>
            <a:r>
              <a:rPr lang="en-US" sz="2800" dirty="0" smtClean="0"/>
              <a:t>Admit the newborn in the NBU at  least  for 24-48 hours for monitoring and early management of complications.</a:t>
            </a:r>
          </a:p>
          <a:p>
            <a:pPr lvl="2">
              <a:buFont typeface="Wingdings" panose="05000000000000000000" pitchFamily="2" charset="2"/>
              <a:buChar char="Ø"/>
            </a:pPr>
            <a:r>
              <a:rPr lang="en-US" sz="2800" dirty="0" smtClean="0"/>
              <a:t>Monitor blood glucose levels on admission and 2 hourly</a:t>
            </a:r>
          </a:p>
          <a:p>
            <a:pPr lvl="2">
              <a:buFont typeface="Wingdings" panose="05000000000000000000" pitchFamily="2" charset="2"/>
              <a:buChar char="Ø"/>
            </a:pPr>
            <a:r>
              <a:rPr lang="en-US" sz="2800" dirty="0" smtClean="0"/>
              <a:t>Initiate early feed</a:t>
            </a:r>
          </a:p>
          <a:p>
            <a:pPr lvl="2">
              <a:buFont typeface="Wingdings" panose="05000000000000000000" pitchFamily="2" charset="2"/>
              <a:buChar char="Ø"/>
            </a:pPr>
            <a:r>
              <a:rPr lang="en-US" sz="2800" dirty="0" smtClean="0"/>
              <a:t>Continue with other observation, protection from infection and injuries, warmth, ensure baby is breathing spontaneously, provide any medication as needed, monitor input and output, care for bladder and bowel</a:t>
            </a:r>
            <a:r>
              <a:rPr lang="en-US" dirty="0" smtClean="0"/>
              <a:t>.</a:t>
            </a:r>
          </a:p>
          <a:p>
            <a:pPr>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137</a:t>
            </a:fld>
            <a:endParaRPr lang="en-US"/>
          </a:p>
        </p:txBody>
      </p:sp>
    </p:spTree>
    <p:extLst>
      <p:ext uri="{BB962C8B-B14F-4D97-AF65-F5344CB8AC3E}">
        <p14:creationId xmlns:p14="http://schemas.microsoft.com/office/powerpoint/2010/main" val="119633419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69"/>
            <a:ext cx="10515600" cy="1262128"/>
          </a:xfrm>
        </p:spPr>
        <p:txBody>
          <a:bodyPr>
            <a:normAutofit/>
          </a:bodyPr>
          <a:lstStyle/>
          <a:p>
            <a:pPr algn="ctr"/>
            <a:r>
              <a:rPr lang="en-US" b="1" dirty="0" smtClean="0">
                <a:latin typeface="+mn-lt"/>
              </a:rPr>
              <a:t> </a:t>
            </a:r>
            <a:r>
              <a:rPr lang="en-US" b="1" dirty="0" smtClean="0">
                <a:solidFill>
                  <a:srgbClr val="00B0F0"/>
                </a:solidFill>
                <a:latin typeface="+mn-lt"/>
              </a:rPr>
              <a:t>Admission criteria in a new born unit</a:t>
            </a:r>
            <a:endParaRPr lang="en-US" b="1" dirty="0">
              <a:solidFill>
                <a:srgbClr val="00B0F0"/>
              </a:solidFill>
              <a:latin typeface="+mn-lt"/>
            </a:endParaRPr>
          </a:p>
        </p:txBody>
      </p:sp>
      <p:sp>
        <p:nvSpPr>
          <p:cNvPr id="3" name="Content Placeholder 2"/>
          <p:cNvSpPr>
            <a:spLocks noGrp="1"/>
          </p:cNvSpPr>
          <p:nvPr>
            <p:ph idx="1"/>
          </p:nvPr>
        </p:nvSpPr>
        <p:spPr>
          <a:xfrm>
            <a:off x="1146220" y="1700011"/>
            <a:ext cx="9787943" cy="4237150"/>
          </a:xfrm>
        </p:spPr>
        <p:txBody>
          <a:bodyPr>
            <a:normAutofit/>
          </a:bodyPr>
          <a:lstStyle/>
          <a:p>
            <a:pPr marL="0" lvl="0">
              <a:lnSpc>
                <a:spcPct val="115000"/>
              </a:lnSpc>
              <a:spcBef>
                <a:spcPts val="0"/>
              </a:spcBef>
              <a:spcAft>
                <a:spcPts val="1000"/>
              </a:spcAft>
            </a:pPr>
            <a:r>
              <a:rPr lang="sw-KE" sz="3600" dirty="0">
                <a:solidFill>
                  <a:prstClr val="black"/>
                </a:solidFill>
                <a:latin typeface="Calibri" panose="020F0502020204030204" pitchFamily="34" charset="0"/>
                <a:ea typeface="Calibri" panose="020F0502020204030204" pitchFamily="34" charset="0"/>
                <a:cs typeface="Times New Roman" panose="02020603050405020304" pitchFamily="18" charset="0"/>
              </a:rPr>
              <a:t>The newborn unit does not only admit babies  at risk but also offers accomodation to normal neonates due to unstable  maternal condition  or death of the mother.</a:t>
            </a:r>
            <a:endParaRPr lang="en-US" sz="3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138</a:t>
            </a:fld>
            <a:endParaRPr lang="en-US"/>
          </a:p>
        </p:txBody>
      </p:sp>
    </p:spTree>
    <p:extLst>
      <p:ext uri="{BB962C8B-B14F-4D97-AF65-F5344CB8AC3E}">
        <p14:creationId xmlns:p14="http://schemas.microsoft.com/office/powerpoint/2010/main" val="301103696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gn="ctr">
              <a:lnSpc>
                <a:spcPct val="115000"/>
              </a:lnSpc>
              <a:spcBef>
                <a:spcPts val="0"/>
              </a:spcBef>
              <a:spcAft>
                <a:spcPts val="1000"/>
              </a:spcAft>
            </a:pPr>
            <a:r>
              <a:rPr lang="sw-KE" sz="36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Reasons for admitting the baby into the nursery include the following :</a:t>
            </a:r>
            <a:endParaRPr lang="en-US" sz="3600" b="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sz="half" idx="1"/>
          </p:nvPr>
        </p:nvSpPr>
        <p:spPr/>
        <p:txBody>
          <a:bodyPr>
            <a:normAutofit fontScale="92500" lnSpcReduction="20000"/>
          </a:bodyPr>
          <a:lstStyle/>
          <a:p>
            <a:pPr marL="1200150" lvl="2" indent="-514350">
              <a:lnSpc>
                <a:spcPct val="115000"/>
              </a:lnSpc>
              <a:spcBef>
                <a:spcPts val="0"/>
              </a:spcBef>
              <a:spcAft>
                <a:spcPts val="1000"/>
              </a:spcAft>
              <a:buFont typeface="+mj-lt"/>
              <a:buAutoNum type="arabicPeriod"/>
            </a:pPr>
            <a:r>
              <a:rPr lang="sw-KE" sz="30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Prematurity</a:t>
            </a:r>
          </a:p>
          <a:p>
            <a:pPr marL="1200150" lvl="2" indent="-514350">
              <a:lnSpc>
                <a:spcPct val="115000"/>
              </a:lnSpc>
              <a:spcBef>
                <a:spcPts val="0"/>
              </a:spcBef>
              <a:spcAft>
                <a:spcPts val="1000"/>
              </a:spcAft>
              <a:buFont typeface="+mj-lt"/>
              <a:buAutoNum type="arabicPeriod"/>
            </a:pPr>
            <a:r>
              <a:rPr lang="sw-KE" sz="30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Small for gestation</a:t>
            </a:r>
            <a:endParaRPr lang="en-US" sz="3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1200150" lvl="2" indent="-514350">
              <a:lnSpc>
                <a:spcPct val="115000"/>
              </a:lnSpc>
              <a:spcBef>
                <a:spcPts val="0"/>
              </a:spcBef>
              <a:spcAft>
                <a:spcPts val="1000"/>
              </a:spcAft>
              <a:buFont typeface="+mj-lt"/>
              <a:buAutoNum type="arabicPeriod"/>
            </a:pPr>
            <a:r>
              <a:rPr lang="sw-KE" sz="3000" dirty="0">
                <a:solidFill>
                  <a:prstClr val="black"/>
                </a:solidFill>
                <a:latin typeface="Calibri" panose="020F0502020204030204" pitchFamily="34" charset="0"/>
                <a:ea typeface="Calibri" panose="020F0502020204030204" pitchFamily="34" charset="0"/>
                <a:cs typeface="Times New Roman" panose="02020603050405020304" pitchFamily="18" charset="0"/>
              </a:rPr>
              <a:t>Asphyxia neonatorum </a:t>
            </a:r>
            <a:endParaRPr lang="en-US" sz="3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1200150" lvl="2" indent="-514350">
              <a:lnSpc>
                <a:spcPct val="115000"/>
              </a:lnSpc>
              <a:spcBef>
                <a:spcPts val="0"/>
              </a:spcBef>
              <a:spcAft>
                <a:spcPts val="1000"/>
              </a:spcAft>
              <a:buFont typeface="+mj-lt"/>
              <a:buAutoNum type="arabicPeriod"/>
            </a:pPr>
            <a:r>
              <a:rPr lang="sw-KE" sz="3000" dirty="0">
                <a:solidFill>
                  <a:prstClr val="black"/>
                </a:solidFill>
                <a:latin typeface="Calibri" panose="020F0502020204030204" pitchFamily="34" charset="0"/>
                <a:ea typeface="Calibri" panose="020F0502020204030204" pitchFamily="34" charset="0"/>
                <a:cs typeface="Times New Roman" panose="02020603050405020304" pitchFamily="18" charset="0"/>
              </a:rPr>
              <a:t>Heamorrhagic disease of new born</a:t>
            </a:r>
            <a:endParaRPr lang="en-US" sz="3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1200150" lvl="2" indent="-514350">
              <a:lnSpc>
                <a:spcPct val="115000"/>
              </a:lnSpc>
              <a:spcBef>
                <a:spcPts val="0"/>
              </a:spcBef>
              <a:spcAft>
                <a:spcPts val="1000"/>
              </a:spcAft>
              <a:buFont typeface="+mj-lt"/>
              <a:buAutoNum type="arabicPeriod"/>
            </a:pPr>
            <a:r>
              <a:rPr lang="sw-KE" sz="3000" dirty="0">
                <a:solidFill>
                  <a:prstClr val="black"/>
                </a:solidFill>
                <a:latin typeface="Calibri" panose="020F0502020204030204" pitchFamily="34" charset="0"/>
                <a:ea typeface="Calibri" panose="020F0502020204030204" pitchFamily="34" charset="0"/>
                <a:cs typeface="Times New Roman" panose="02020603050405020304" pitchFamily="18" charset="0"/>
              </a:rPr>
              <a:t>Ophthalmia neonatorum</a:t>
            </a:r>
            <a:endParaRPr lang="en-US" sz="3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1200150" lvl="2" indent="-514350">
              <a:lnSpc>
                <a:spcPct val="115000"/>
              </a:lnSpc>
              <a:spcBef>
                <a:spcPts val="0"/>
              </a:spcBef>
              <a:spcAft>
                <a:spcPts val="1000"/>
              </a:spcAft>
              <a:buFont typeface="+mj-lt"/>
              <a:buAutoNum type="arabicPeriod"/>
            </a:pPr>
            <a:r>
              <a:rPr lang="sw-KE" sz="3000" dirty="0">
                <a:solidFill>
                  <a:prstClr val="black"/>
                </a:solidFill>
                <a:latin typeface="Calibri" panose="020F0502020204030204" pitchFamily="34" charset="0"/>
                <a:ea typeface="Calibri" panose="020F0502020204030204" pitchFamily="34" charset="0"/>
                <a:cs typeface="Times New Roman" panose="02020603050405020304" pitchFamily="18" charset="0"/>
              </a:rPr>
              <a:t>Birth injuries </a:t>
            </a:r>
            <a:endParaRPr lang="en-US" sz="3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Content Placeholder 3"/>
          <p:cNvSpPr>
            <a:spLocks noGrp="1"/>
          </p:cNvSpPr>
          <p:nvPr>
            <p:ph sz="half" idx="2"/>
          </p:nvPr>
        </p:nvSpPr>
        <p:spPr/>
        <p:txBody>
          <a:bodyPr>
            <a:normAutofit fontScale="92500" lnSpcReduction="20000"/>
          </a:bodyPr>
          <a:lstStyle/>
          <a:p>
            <a:pPr marL="1200150" lvl="2" indent="-514350">
              <a:lnSpc>
                <a:spcPct val="115000"/>
              </a:lnSpc>
              <a:spcBef>
                <a:spcPts val="0"/>
              </a:spcBef>
              <a:spcAft>
                <a:spcPts val="1000"/>
              </a:spcAft>
              <a:buFont typeface="+mj-lt"/>
              <a:buAutoNum type="arabicPeriod" startAt="7"/>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Conjenital abnormalities  eg.hydrocephalus</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1200150" lvl="2" indent="-514350">
              <a:lnSpc>
                <a:spcPct val="115000"/>
              </a:lnSpc>
              <a:spcBef>
                <a:spcPts val="0"/>
              </a:spcBef>
              <a:spcAft>
                <a:spcPts val="1000"/>
              </a:spcAft>
              <a:buFont typeface="+mj-lt"/>
              <a:buAutoNum type="arabicPeriod" startAt="7"/>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Respiratory distress syndrome</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1200150" lvl="2" indent="-514350">
              <a:lnSpc>
                <a:spcPct val="115000"/>
              </a:lnSpc>
              <a:spcBef>
                <a:spcPts val="0"/>
              </a:spcBef>
              <a:spcAft>
                <a:spcPts val="1000"/>
              </a:spcAft>
              <a:buFont typeface="+mj-lt"/>
              <a:buAutoNum type="arabicPeriod" startAt="7"/>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Infants of diabetic mothers (risk of hypoglycaemia)</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1200150" lvl="2" indent="-514350">
              <a:lnSpc>
                <a:spcPct val="115000"/>
              </a:lnSpc>
              <a:spcBef>
                <a:spcPts val="0"/>
              </a:spcBef>
              <a:spcAft>
                <a:spcPts val="1000"/>
              </a:spcAft>
              <a:buFont typeface="+mj-lt"/>
              <a:buAutoNum type="arabicPeriod" startAt="7"/>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Maternal death</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1200150" lvl="2" indent="-514350">
              <a:lnSpc>
                <a:spcPct val="115000"/>
              </a:lnSpc>
              <a:spcBef>
                <a:spcPts val="0"/>
              </a:spcBef>
              <a:spcAft>
                <a:spcPts val="1000"/>
              </a:spcAft>
              <a:buFont typeface="+mj-lt"/>
              <a:buAutoNum type="arabicPeriod" startAt="7"/>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Unstable maternal condition</a:t>
            </a:r>
            <a:endParaRPr lang="en-US" sz="2800" dirty="0">
              <a:solidFill>
                <a:prstClr val="black"/>
              </a:solidFill>
            </a:endParaRPr>
          </a:p>
          <a:p>
            <a:endParaRPr lang="en-US" dirty="0"/>
          </a:p>
        </p:txBody>
      </p:sp>
      <p:sp>
        <p:nvSpPr>
          <p:cNvPr id="5" name="Slide Number Placeholder 4"/>
          <p:cNvSpPr>
            <a:spLocks noGrp="1"/>
          </p:cNvSpPr>
          <p:nvPr>
            <p:ph type="sldNum" sz="quarter" idx="12"/>
          </p:nvPr>
        </p:nvSpPr>
        <p:spPr/>
        <p:txBody>
          <a:bodyPr/>
          <a:lstStyle/>
          <a:p>
            <a:fld id="{37A73B05-C1DC-4957-AA8A-DA55F0329BFA}" type="slidenum">
              <a:rPr lang="en-US" smtClean="0"/>
              <a:t>139</a:t>
            </a:fld>
            <a:endParaRPr lang="en-US"/>
          </a:p>
        </p:txBody>
      </p:sp>
    </p:spTree>
    <p:extLst>
      <p:ext uri="{BB962C8B-B14F-4D97-AF65-F5344CB8AC3E}">
        <p14:creationId xmlns:p14="http://schemas.microsoft.com/office/powerpoint/2010/main" val="3326063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3"/>
            <a:ext cx="10515600" cy="566670"/>
          </a:xfrm>
        </p:spPr>
        <p:txBody>
          <a:bodyPr>
            <a:normAutofit fontScale="90000"/>
          </a:bodyPr>
          <a:lstStyle/>
          <a:p>
            <a:r>
              <a:rPr lang="en-US" b="1" dirty="0" smtClean="0">
                <a:latin typeface="+mn-lt"/>
              </a:rPr>
              <a:t>3. Feeding</a:t>
            </a:r>
            <a:endParaRPr lang="en-US" b="1" dirty="0">
              <a:latin typeface="+mn-lt"/>
            </a:endParaRPr>
          </a:p>
        </p:txBody>
      </p:sp>
      <p:sp>
        <p:nvSpPr>
          <p:cNvPr id="3" name="Content Placeholder 2"/>
          <p:cNvSpPr>
            <a:spLocks noGrp="1"/>
          </p:cNvSpPr>
          <p:nvPr>
            <p:ph idx="1"/>
          </p:nvPr>
        </p:nvSpPr>
        <p:spPr>
          <a:xfrm>
            <a:off x="838200" y="837127"/>
            <a:ext cx="10515600" cy="5756856"/>
          </a:xfrm>
        </p:spPr>
        <p:txBody>
          <a:bodyPr>
            <a:normAutofit/>
          </a:bodyPr>
          <a:lstStyle/>
          <a:p>
            <a:pPr marL="0" lvl="0" indent="0">
              <a:lnSpc>
                <a:spcPct val="115000"/>
              </a:lnSpc>
              <a:spcBef>
                <a:spcPts val="0"/>
              </a:spcBef>
              <a:buNone/>
            </a:pP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Feed the baby using the oral feeding </a:t>
            </a:r>
            <a:r>
              <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regime,</a:t>
            </a:r>
          </a:p>
          <a:p>
            <a:pPr marL="971550" lvl="1" indent="-514350">
              <a:lnSpc>
                <a:spcPct val="115000"/>
              </a:lnSpc>
              <a:spcBef>
                <a:spcPts val="0"/>
              </a:spcBef>
              <a:buFont typeface="+mj-lt"/>
              <a:buAutoNum type="alphaLcPeriod"/>
            </a:pPr>
            <a:r>
              <a:rPr lang="sw-KE"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Baby </a:t>
            </a: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is given 60 – 65 m/s per kg of body weight in 24 hours  in </a:t>
            </a:r>
            <a:r>
              <a:rPr lang="sw-KE"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8 divided </a:t>
            </a: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doses  eg 2.5 kg baby will have 2.5  x </a:t>
            </a:r>
            <a:r>
              <a:rPr lang="sw-KE"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60/8 </a:t>
            </a: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 18.99 </a:t>
            </a:r>
            <a:r>
              <a:rPr lang="sw-KE"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mls </a:t>
            </a: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per feeding thus </a:t>
            </a:r>
            <a:r>
              <a:rPr lang="sw-KE"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baby should </a:t>
            </a: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be fed  3 hourly.</a:t>
            </a:r>
          </a:p>
          <a:p>
            <a:pPr marL="971550" lvl="1" indent="-514350">
              <a:lnSpc>
                <a:spcPct val="115000"/>
              </a:lnSpc>
              <a:spcBef>
                <a:spcPts val="0"/>
              </a:spcBef>
              <a:buFont typeface="+mj-lt"/>
              <a:buAutoNum type="alphaLcPeriod"/>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Babies below 1500gms feed 2 hourly</a:t>
            </a:r>
            <a:r>
              <a:rPr lang="sw-KE"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a:t>
            </a: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endParaRPr lang="sw-KE"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971550" lvl="1" indent="-514350">
              <a:lnSpc>
                <a:spcPct val="115000"/>
              </a:lnSpc>
              <a:spcBef>
                <a:spcPts val="0"/>
              </a:spcBef>
              <a:buFont typeface="+mj-lt"/>
              <a:buAutoNum type="alphaLcPeriod"/>
            </a:pPr>
            <a:r>
              <a:rPr lang="sw-KE"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If </a:t>
            </a: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the baby tolerates the feed can be increased.</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971550" lvl="1" indent="-514350">
              <a:lnSpc>
                <a:spcPct val="115000"/>
              </a:lnSpc>
              <a:spcBef>
                <a:spcPts val="0"/>
              </a:spcBef>
              <a:buFont typeface="+mj-lt"/>
              <a:buAutoNum type="alphaLcPeriod"/>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If the baby </a:t>
            </a:r>
            <a:r>
              <a:rPr lang="sw-KE"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cannot tolerate the </a:t>
            </a: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oral feeds, give IV fluids  </a:t>
            </a:r>
            <a:r>
              <a:rPr lang="sw-KE"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e.g. </a:t>
            </a: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10% dextrose day one </a:t>
            </a:r>
            <a:r>
              <a:rPr lang="sw-KE"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then </a:t>
            </a: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(HSD/10%D ratio of 1:2 ) day 2 if there is normal renal function.</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971550" lvl="1" indent="-514350">
              <a:lnSpc>
                <a:spcPct val="115000"/>
              </a:lnSpc>
              <a:spcBef>
                <a:spcPts val="0"/>
              </a:spcBef>
              <a:buFont typeface="+mj-lt"/>
              <a:buAutoNum type="alphaLcPeriod"/>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Introduce </a:t>
            </a:r>
            <a:r>
              <a:rPr lang="sw-KE"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cup </a:t>
            </a: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feeding gradually as the baby gains weight.</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971550" lvl="1" indent="-514350">
              <a:lnSpc>
                <a:spcPct val="115000"/>
              </a:lnSpc>
              <a:spcBef>
                <a:spcPts val="0"/>
              </a:spcBef>
              <a:buFont typeface="+mj-lt"/>
              <a:buAutoNum type="alphaLcPeriod"/>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Aspirate the gastric content to rule out </a:t>
            </a:r>
            <a:r>
              <a:rPr lang="sw-KE"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indigestion.</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1428750" lvl="2" indent="-514350">
              <a:lnSpc>
                <a:spcPct val="115000"/>
              </a:lnSpc>
              <a:spcBef>
                <a:spcPts val="0"/>
              </a:spcBef>
              <a:buFont typeface="Arial" panose="020B0604020202020204" pitchFamily="34" charset="0"/>
              <a:buAutoNum type="alphaLcPeriod"/>
            </a:pPr>
            <a:endPar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1428750" lvl="2" indent="-514350">
              <a:lnSpc>
                <a:spcPct val="115000"/>
              </a:lnSpc>
              <a:spcBef>
                <a:spcPts val="0"/>
              </a:spcBef>
              <a:buFont typeface="Arial" panose="020B0604020202020204" pitchFamily="34" charset="0"/>
              <a:buAutoNum type="alphaLcPeriod"/>
            </a:pPr>
            <a:endPar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1428750" lvl="2" indent="-514350">
              <a:lnSpc>
                <a:spcPct val="115000"/>
              </a:lnSpc>
              <a:spcBef>
                <a:spcPts val="0"/>
              </a:spcBef>
              <a:buFont typeface="Arial" panose="020B0604020202020204" pitchFamily="34" charset="0"/>
              <a:buAutoNum type="alphaLcPeriod"/>
            </a:pP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7A73B05-C1DC-4957-AA8A-DA55F0329BFA}" type="slidenum">
              <a:rPr lang="en-US" smtClean="0"/>
              <a:t>14</a:t>
            </a:fld>
            <a:endParaRPr lang="en-US"/>
          </a:p>
        </p:txBody>
      </p:sp>
    </p:spTree>
    <p:extLst>
      <p:ext uri="{BB962C8B-B14F-4D97-AF65-F5344CB8AC3E}">
        <p14:creationId xmlns:p14="http://schemas.microsoft.com/office/powerpoint/2010/main" val="15289606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789"/>
            <a:ext cx="10515600" cy="759853"/>
          </a:xfrm>
        </p:spPr>
        <p:txBody>
          <a:bodyPr/>
          <a:lstStyle/>
          <a:p>
            <a:r>
              <a:rPr lang="en-US" b="1" dirty="0" smtClean="0">
                <a:solidFill>
                  <a:srgbClr val="00B0F0"/>
                </a:solidFill>
                <a:latin typeface="+mn-lt"/>
              </a:rPr>
              <a:t>Infection Prevention And Control In NBU</a:t>
            </a:r>
            <a:endParaRPr lang="en-US" b="1" dirty="0">
              <a:solidFill>
                <a:srgbClr val="00B0F0"/>
              </a:solidFill>
              <a:latin typeface="+mn-lt"/>
            </a:endParaRPr>
          </a:p>
        </p:txBody>
      </p:sp>
      <p:sp>
        <p:nvSpPr>
          <p:cNvPr id="3" name="Content Placeholder 2"/>
          <p:cNvSpPr>
            <a:spLocks noGrp="1"/>
          </p:cNvSpPr>
          <p:nvPr>
            <p:ph idx="1"/>
          </p:nvPr>
        </p:nvSpPr>
        <p:spPr>
          <a:xfrm>
            <a:off x="838200" y="1081824"/>
            <a:ext cx="10515600" cy="5383369"/>
          </a:xfrm>
        </p:spPr>
        <p:txBody>
          <a:bodyPr>
            <a:normAutofit lnSpcReduction="10000"/>
          </a:bodyPr>
          <a:lstStyle/>
          <a:p>
            <a:pPr lvl="0">
              <a:lnSpc>
                <a:spcPct val="115000"/>
              </a:lnSpc>
              <a:spcBef>
                <a:spcPts val="0"/>
              </a:spcBef>
              <a:spcAft>
                <a:spcPts val="1000"/>
              </a:spcAft>
              <a:buFont typeface="Wingdings" panose="05000000000000000000" pitchFamily="2" charset="2"/>
              <a:buChar char="§"/>
            </a:pPr>
            <a:r>
              <a:rPr lang="sw-KE" i="1" dirty="0" smtClean="0">
                <a:solidFill>
                  <a:prstClr val="black"/>
                </a:solidFill>
                <a:ea typeface="Calibri" panose="020F0502020204030204" pitchFamily="34" charset="0"/>
                <a:cs typeface="Times New Roman" panose="02020603050405020304" pitchFamily="18" charset="0"/>
              </a:rPr>
              <a:t>Due </a:t>
            </a:r>
            <a:r>
              <a:rPr lang="sw-KE" b="1" i="1" dirty="0" smtClean="0">
                <a:solidFill>
                  <a:prstClr val="black"/>
                </a:solidFill>
                <a:ea typeface="Calibri" panose="020F0502020204030204" pitchFamily="34" charset="0"/>
                <a:cs typeface="Times New Roman" panose="02020603050405020304" pitchFamily="18" charset="0"/>
              </a:rPr>
              <a:t>to low </a:t>
            </a:r>
            <a:r>
              <a:rPr lang="sw-KE" b="1" i="1" dirty="0">
                <a:solidFill>
                  <a:prstClr val="black"/>
                </a:solidFill>
                <a:ea typeface="Calibri" panose="020F0502020204030204" pitchFamily="34" charset="0"/>
                <a:cs typeface="Times New Roman" panose="02020603050405020304" pitchFamily="18" charset="0"/>
              </a:rPr>
              <a:t>immunity of the baby in </a:t>
            </a:r>
            <a:r>
              <a:rPr lang="sw-KE" b="1" i="1" dirty="0" smtClean="0">
                <a:solidFill>
                  <a:prstClr val="black"/>
                </a:solidFill>
                <a:ea typeface="Calibri" panose="020F0502020204030204" pitchFamily="34" charset="0"/>
                <a:cs typeface="Times New Roman" panose="02020603050405020304" pitchFamily="18" charset="0"/>
              </a:rPr>
              <a:t>NBU,</a:t>
            </a:r>
            <a:r>
              <a:rPr lang="sw-KE" i="1" dirty="0" smtClean="0">
                <a:solidFill>
                  <a:prstClr val="black"/>
                </a:solidFill>
                <a:ea typeface="Calibri" panose="020F0502020204030204" pitchFamily="34" charset="0"/>
                <a:cs typeface="Times New Roman" panose="02020603050405020304" pitchFamily="18" charset="0"/>
              </a:rPr>
              <a:t> infection </a:t>
            </a:r>
            <a:r>
              <a:rPr lang="sw-KE" i="1" dirty="0">
                <a:solidFill>
                  <a:prstClr val="black"/>
                </a:solidFill>
                <a:ea typeface="Calibri" panose="020F0502020204030204" pitchFamily="34" charset="0"/>
                <a:cs typeface="Times New Roman" panose="02020603050405020304" pitchFamily="18" charset="0"/>
              </a:rPr>
              <a:t>control is critical to protect the babies from infection during their stay  in the unit.This necessitates high infection control </a:t>
            </a:r>
            <a:r>
              <a:rPr lang="sw-KE" i="1" dirty="0" smtClean="0">
                <a:solidFill>
                  <a:prstClr val="black"/>
                </a:solidFill>
                <a:ea typeface="Calibri" panose="020F0502020204030204" pitchFamily="34" charset="0"/>
                <a:cs typeface="Times New Roman" panose="02020603050405020304" pitchFamily="18" charset="0"/>
              </a:rPr>
              <a:t>measures within </a:t>
            </a:r>
            <a:r>
              <a:rPr lang="sw-KE" i="1" dirty="0">
                <a:solidFill>
                  <a:prstClr val="black"/>
                </a:solidFill>
                <a:ea typeface="Calibri" panose="020F0502020204030204" pitchFamily="34" charset="0"/>
                <a:cs typeface="Times New Roman" panose="02020603050405020304" pitchFamily="18" charset="0"/>
              </a:rPr>
              <a:t>the unit.</a:t>
            </a:r>
            <a:endParaRPr lang="en-US" i="1" dirty="0">
              <a:solidFill>
                <a:prstClr val="black"/>
              </a:solidFill>
              <a:ea typeface="Calibri" panose="020F0502020204030204" pitchFamily="34" charset="0"/>
              <a:cs typeface="Times New Roman" panose="02020603050405020304" pitchFamily="18" charset="0"/>
            </a:endParaRPr>
          </a:p>
          <a:p>
            <a:pPr marL="0" lvl="0" indent="0">
              <a:lnSpc>
                <a:spcPct val="115000"/>
              </a:lnSpc>
              <a:spcBef>
                <a:spcPts val="0"/>
              </a:spcBef>
              <a:spcAft>
                <a:spcPts val="1000"/>
              </a:spcAft>
              <a:buNone/>
            </a:pPr>
            <a:r>
              <a:rPr lang="sw-KE" b="1" dirty="0">
                <a:solidFill>
                  <a:prstClr val="black"/>
                </a:solidFill>
                <a:ea typeface="Calibri" panose="020F0502020204030204" pitchFamily="34" charset="0"/>
                <a:cs typeface="Times New Roman" panose="02020603050405020304" pitchFamily="18" charset="0"/>
              </a:rPr>
              <a:t>The following are some of the ways of ensuring infection control in the nursery :</a:t>
            </a:r>
            <a:endParaRPr lang="en-US" b="1" dirty="0">
              <a:solidFill>
                <a:prstClr val="black"/>
              </a:solidFill>
              <a:ea typeface="Calibri" panose="020F0502020204030204" pitchFamily="34" charset="0"/>
              <a:cs typeface="Times New Roman" panose="02020603050405020304" pitchFamily="18" charset="0"/>
            </a:endParaRPr>
          </a:p>
          <a:p>
            <a:pPr marL="342900" lvl="0" indent="-342900">
              <a:lnSpc>
                <a:spcPct val="115000"/>
              </a:lnSpc>
              <a:spcBef>
                <a:spcPts val="0"/>
              </a:spcBef>
              <a:buFont typeface="+mj-lt"/>
              <a:buAutoNum type="arabicPeriod"/>
            </a:pPr>
            <a:r>
              <a:rPr lang="sw-KE" dirty="0">
                <a:ea typeface="Calibri" panose="020F0502020204030204" pitchFamily="34" charset="0"/>
                <a:cs typeface="Times New Roman" panose="02020603050405020304" pitchFamily="18" charset="0"/>
              </a:rPr>
              <a:t>Keep the unit clean, free from dust. The windows should remain closed at all  times  to prevent flowing in of dusty air.</a:t>
            </a:r>
            <a:endParaRPr lang="en-US" dirty="0">
              <a:ea typeface="Calibri" panose="020F0502020204030204" pitchFamily="34" charset="0"/>
              <a:cs typeface="Times New Roman" panose="02020603050405020304" pitchFamily="18" charset="0"/>
            </a:endParaRPr>
          </a:p>
          <a:p>
            <a:pPr marL="342900" lvl="0" indent="-342900">
              <a:lnSpc>
                <a:spcPct val="115000"/>
              </a:lnSpc>
              <a:spcBef>
                <a:spcPts val="0"/>
              </a:spcBef>
              <a:buFont typeface="+mj-lt"/>
              <a:buAutoNum type="arabicPeriod"/>
            </a:pPr>
            <a:r>
              <a:rPr lang="sw-KE" dirty="0">
                <a:ea typeface="Calibri" panose="020F0502020204030204" pitchFamily="34" charset="0"/>
                <a:cs typeface="Times New Roman" panose="02020603050405020304" pitchFamily="18" charset="0"/>
              </a:rPr>
              <a:t>Daily dump dusting and cleaning of incubators and cots.</a:t>
            </a:r>
            <a:endParaRPr lang="en-US" dirty="0">
              <a:ea typeface="Calibri" panose="020F0502020204030204" pitchFamily="34" charset="0"/>
              <a:cs typeface="Times New Roman" panose="02020603050405020304" pitchFamily="18" charset="0"/>
            </a:endParaRPr>
          </a:p>
          <a:p>
            <a:pPr marL="342900" lvl="0" indent="-342900">
              <a:lnSpc>
                <a:spcPct val="115000"/>
              </a:lnSpc>
              <a:spcBef>
                <a:spcPts val="0"/>
              </a:spcBef>
              <a:buFont typeface="+mj-lt"/>
              <a:buAutoNum type="arabicPeriod"/>
            </a:pPr>
            <a:r>
              <a:rPr lang="sw-KE" dirty="0">
                <a:ea typeface="Calibri" panose="020F0502020204030204" pitchFamily="34" charset="0"/>
                <a:cs typeface="Times New Roman" panose="02020603050405020304" pitchFamily="18" charset="0"/>
              </a:rPr>
              <a:t>Isolation of infected babies for barrier nursing</a:t>
            </a:r>
            <a:endParaRPr lang="en-US" dirty="0">
              <a:ea typeface="Calibri" panose="020F0502020204030204" pitchFamily="34" charset="0"/>
              <a:cs typeface="Times New Roman" panose="02020603050405020304" pitchFamily="18" charset="0"/>
            </a:endParaRPr>
          </a:p>
          <a:p>
            <a:pPr marL="342900" lvl="0" indent="-342900">
              <a:lnSpc>
                <a:spcPct val="115000"/>
              </a:lnSpc>
              <a:spcBef>
                <a:spcPts val="0"/>
              </a:spcBef>
              <a:buFont typeface="+mj-lt"/>
              <a:buAutoNum type="arabicPeriod"/>
            </a:pPr>
            <a:r>
              <a:rPr lang="sw-KE" dirty="0">
                <a:ea typeface="Calibri" panose="020F0502020204030204" pitchFamily="34" charset="0"/>
                <a:cs typeface="Times New Roman" panose="02020603050405020304" pitchFamily="18" charset="0"/>
              </a:rPr>
              <a:t>Restriction of visitors to ensure  adequate control of human traffic into the nursery.</a:t>
            </a:r>
            <a:endParaRPr lang="en-US" dirty="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140</a:t>
            </a:fld>
            <a:endParaRPr lang="en-US"/>
          </a:p>
        </p:txBody>
      </p:sp>
    </p:spTree>
    <p:extLst>
      <p:ext uri="{BB962C8B-B14F-4D97-AF65-F5344CB8AC3E}">
        <p14:creationId xmlns:p14="http://schemas.microsoft.com/office/powerpoint/2010/main" val="314134419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3182"/>
            <a:ext cx="10515600" cy="6362163"/>
          </a:xfrm>
        </p:spPr>
        <p:txBody>
          <a:bodyPr>
            <a:normAutofit lnSpcReduction="10000"/>
          </a:bodyPr>
          <a:lstStyle/>
          <a:p>
            <a:pPr marL="514350" lvl="0" indent="-514350">
              <a:lnSpc>
                <a:spcPct val="115000"/>
              </a:lnSpc>
              <a:spcBef>
                <a:spcPts val="0"/>
              </a:spcBef>
              <a:buFont typeface="Arial" panose="020B0604020202020204" pitchFamily="34" charset="0"/>
              <a:buAutoNum type="arabicPeriod" startAt="5"/>
            </a:pPr>
            <a:r>
              <a:rPr lang="sw-KE" dirty="0">
                <a:ea typeface="Calibri" panose="020F0502020204030204" pitchFamily="34" charset="0"/>
                <a:cs typeface="Times New Roman" panose="02020603050405020304" pitchFamily="18" charset="0"/>
              </a:rPr>
              <a:t>Visitors should see the babies through the glass.</a:t>
            </a:r>
            <a:endParaRPr lang="en-US" dirty="0">
              <a:ea typeface="Calibri" panose="020F0502020204030204" pitchFamily="34" charset="0"/>
              <a:cs typeface="Times New Roman" panose="02020603050405020304" pitchFamily="18" charset="0"/>
            </a:endParaRPr>
          </a:p>
          <a:p>
            <a:pPr marL="514350" lvl="0" indent="-514350">
              <a:lnSpc>
                <a:spcPct val="115000"/>
              </a:lnSpc>
              <a:spcBef>
                <a:spcPts val="0"/>
              </a:spcBef>
              <a:buFont typeface="Arial" panose="020B0604020202020204" pitchFamily="34" charset="0"/>
              <a:buAutoNum type="arabicPeriod" startAt="5"/>
            </a:pPr>
            <a:r>
              <a:rPr lang="sw-KE" dirty="0">
                <a:ea typeface="Calibri" panose="020F0502020204030204" pitchFamily="34" charset="0"/>
                <a:cs typeface="Times New Roman" panose="02020603050405020304" pitchFamily="18" charset="0"/>
              </a:rPr>
              <a:t>Strictly observing aseptic technique  while performing </a:t>
            </a:r>
            <a:r>
              <a:rPr lang="sw-KE" dirty="0" smtClean="0">
                <a:ea typeface="Calibri" panose="020F0502020204030204" pitchFamily="34" charset="0"/>
                <a:cs typeface="Times New Roman" panose="02020603050405020304" pitchFamily="18" charset="0"/>
              </a:rPr>
              <a:t>procedures like fixing branulars, feeding tubes and feeding</a:t>
            </a:r>
            <a:endParaRPr lang="en-US" dirty="0">
              <a:ea typeface="Calibri" panose="020F0502020204030204" pitchFamily="34" charset="0"/>
              <a:cs typeface="Times New Roman" panose="02020603050405020304" pitchFamily="18" charset="0"/>
            </a:endParaRPr>
          </a:p>
          <a:p>
            <a:pPr marL="514350" lvl="0" indent="-514350">
              <a:lnSpc>
                <a:spcPct val="115000"/>
              </a:lnSpc>
              <a:spcBef>
                <a:spcPts val="0"/>
              </a:spcBef>
              <a:buFont typeface="Arial" panose="020B0604020202020204" pitchFamily="34" charset="0"/>
              <a:buAutoNum type="arabicPeriod" startAt="5"/>
            </a:pPr>
            <a:r>
              <a:rPr lang="sw-KE" dirty="0">
                <a:ea typeface="Calibri" panose="020F0502020204030204" pitchFamily="34" charset="0"/>
                <a:cs typeface="Times New Roman" panose="02020603050405020304" pitchFamily="18" charset="0"/>
              </a:rPr>
              <a:t>Feeding utensils  should be </a:t>
            </a:r>
            <a:r>
              <a:rPr lang="sw-KE" dirty="0" smtClean="0">
                <a:ea typeface="Calibri" panose="020F0502020204030204" pitchFamily="34" charset="0"/>
                <a:cs typeface="Times New Roman" panose="02020603050405020304" pitchFamily="18" charset="0"/>
              </a:rPr>
              <a:t>rinsed (remove the milk), decontaminated, cleaned </a:t>
            </a:r>
            <a:r>
              <a:rPr lang="sw-KE" dirty="0">
                <a:ea typeface="Calibri" panose="020F0502020204030204" pitchFamily="34" charset="0"/>
                <a:cs typeface="Times New Roman" panose="02020603050405020304" pitchFamily="18" charset="0"/>
              </a:rPr>
              <a:t>thoroughly in soapy water and kept  in </a:t>
            </a:r>
            <a:r>
              <a:rPr lang="sw-KE" dirty="0" smtClean="0">
                <a:ea typeface="Calibri" panose="020F0502020204030204" pitchFamily="34" charset="0"/>
                <a:cs typeface="Times New Roman" panose="02020603050405020304" pitchFamily="18" charset="0"/>
              </a:rPr>
              <a:t>presept (disnifectant tablets)  till </a:t>
            </a:r>
            <a:r>
              <a:rPr lang="sw-KE" dirty="0">
                <a:ea typeface="Calibri" panose="020F0502020204030204" pitchFamily="34" charset="0"/>
                <a:cs typeface="Times New Roman" panose="02020603050405020304" pitchFamily="18" charset="0"/>
              </a:rPr>
              <a:t>the next feed </a:t>
            </a:r>
            <a:endParaRPr lang="en-US" dirty="0">
              <a:ea typeface="Calibri" panose="020F0502020204030204" pitchFamily="34" charset="0"/>
              <a:cs typeface="Times New Roman" panose="02020603050405020304" pitchFamily="18" charset="0"/>
            </a:endParaRPr>
          </a:p>
          <a:p>
            <a:pPr marL="514350" lvl="0" indent="-514350">
              <a:lnSpc>
                <a:spcPct val="115000"/>
              </a:lnSpc>
              <a:spcBef>
                <a:spcPts val="0"/>
              </a:spcBef>
              <a:buFont typeface="Arial" panose="020B0604020202020204" pitchFamily="34" charset="0"/>
              <a:buAutoNum type="arabicPeriod" startAt="5"/>
            </a:pPr>
            <a:r>
              <a:rPr lang="sw-KE" dirty="0">
                <a:ea typeface="Calibri" panose="020F0502020204030204" pitchFamily="34" charset="0"/>
                <a:cs typeface="Times New Roman" panose="02020603050405020304" pitchFamily="18" charset="0"/>
              </a:rPr>
              <a:t>Staff working in the  isolation  room should   should not move into other nurseries</a:t>
            </a:r>
            <a:endParaRPr lang="en-US" dirty="0">
              <a:ea typeface="Calibri" panose="020F0502020204030204" pitchFamily="34" charset="0"/>
              <a:cs typeface="Times New Roman" panose="02020603050405020304" pitchFamily="18" charset="0"/>
            </a:endParaRPr>
          </a:p>
          <a:p>
            <a:pPr marL="514350" lvl="0" indent="-514350">
              <a:lnSpc>
                <a:spcPct val="115000"/>
              </a:lnSpc>
              <a:spcBef>
                <a:spcPts val="0"/>
              </a:spcBef>
              <a:buFont typeface="Arial" panose="020B0604020202020204" pitchFamily="34" charset="0"/>
              <a:buAutoNum type="arabicPeriod" startAt="5"/>
            </a:pPr>
            <a:r>
              <a:rPr lang="sw-KE" dirty="0" smtClean="0">
                <a:ea typeface="Calibri" panose="020F0502020204030204" pitchFamily="34" charset="0"/>
                <a:cs typeface="Times New Roman" panose="02020603050405020304" pitchFamily="18" charset="0"/>
              </a:rPr>
              <a:t>Cleaning </a:t>
            </a:r>
            <a:r>
              <a:rPr lang="sw-KE" dirty="0">
                <a:ea typeface="Calibri" panose="020F0502020204030204" pitchFamily="34" charset="0"/>
                <a:cs typeface="Times New Roman" panose="02020603050405020304" pitchFamily="18" charset="0"/>
              </a:rPr>
              <a:t>of incubators upon discharge or death of the baby, before the next baby is </a:t>
            </a:r>
            <a:r>
              <a:rPr lang="sw-KE" dirty="0" smtClean="0">
                <a:ea typeface="Calibri" panose="020F0502020204030204" pitchFamily="34" charset="0"/>
                <a:cs typeface="Times New Roman" panose="02020603050405020304" pitchFamily="18" charset="0"/>
              </a:rPr>
              <a:t>put in.</a:t>
            </a:r>
            <a:endParaRPr lang="en-US" dirty="0">
              <a:ea typeface="Calibri" panose="020F0502020204030204" pitchFamily="34" charset="0"/>
              <a:cs typeface="Times New Roman" panose="02020603050405020304" pitchFamily="18" charset="0"/>
            </a:endParaRPr>
          </a:p>
          <a:p>
            <a:pPr marL="514350" lvl="0" indent="-514350">
              <a:lnSpc>
                <a:spcPct val="115000"/>
              </a:lnSpc>
              <a:spcBef>
                <a:spcPts val="0"/>
              </a:spcBef>
              <a:buFont typeface="Arial" panose="020B0604020202020204" pitchFamily="34" charset="0"/>
              <a:buAutoNum type="arabicPeriod" startAt="5"/>
            </a:pPr>
            <a:r>
              <a:rPr lang="sw-KE" dirty="0">
                <a:ea typeface="Calibri" panose="020F0502020204030204" pitchFamily="34" charset="0"/>
                <a:cs typeface="Times New Roman" panose="02020603050405020304" pitchFamily="18" charset="0"/>
              </a:rPr>
              <a:t>Mothers changing clothes whenever they come to feed the babies.</a:t>
            </a:r>
            <a:endParaRPr lang="en-US" dirty="0">
              <a:ea typeface="Calibri" panose="020F0502020204030204" pitchFamily="34" charset="0"/>
              <a:cs typeface="Times New Roman" panose="02020603050405020304" pitchFamily="18" charset="0"/>
            </a:endParaRPr>
          </a:p>
          <a:p>
            <a:pPr marL="514350" lvl="0" indent="-514350">
              <a:lnSpc>
                <a:spcPct val="115000"/>
              </a:lnSpc>
              <a:spcBef>
                <a:spcPts val="0"/>
              </a:spcBef>
              <a:buFont typeface="Arial" panose="020B0604020202020204" pitchFamily="34" charset="0"/>
              <a:buAutoNum type="arabicPeriod" startAt="5"/>
            </a:pPr>
            <a:r>
              <a:rPr lang="sw-KE" dirty="0">
                <a:ea typeface="Calibri" panose="020F0502020204030204" pitchFamily="34" charset="0"/>
                <a:cs typeface="Times New Roman" panose="02020603050405020304" pitchFamily="18" charset="0"/>
              </a:rPr>
              <a:t>Health educating the mothers on the importance of personal hygiene and care of the baby</a:t>
            </a:r>
            <a:r>
              <a:rPr lang="sw-KE" dirty="0">
                <a:solidFill>
                  <a:prstClr val="black"/>
                </a:solidFill>
                <a:ea typeface="Calibri" panose="020F0502020204030204" pitchFamily="34" charset="0"/>
                <a:cs typeface="Times New Roman" panose="02020603050405020304" pitchFamily="18" charset="0"/>
              </a:rPr>
              <a:t>.</a:t>
            </a:r>
            <a:endParaRPr lang="en-US" dirty="0">
              <a:solidFill>
                <a:prstClr val="black"/>
              </a:solidFill>
              <a:ea typeface="Calibri" panose="020F0502020204030204" pitchFamily="34" charset="0"/>
              <a:cs typeface="Times New Roman" panose="02020603050405020304" pitchFamily="18" charset="0"/>
            </a:endParaRPr>
          </a:p>
          <a:p>
            <a:endParaRPr lang="en-US" dirty="0"/>
          </a:p>
        </p:txBody>
      </p:sp>
      <p:sp>
        <p:nvSpPr>
          <p:cNvPr id="2" name="Slide Number Placeholder 1"/>
          <p:cNvSpPr>
            <a:spLocks noGrp="1"/>
          </p:cNvSpPr>
          <p:nvPr>
            <p:ph type="sldNum" sz="quarter" idx="12"/>
          </p:nvPr>
        </p:nvSpPr>
        <p:spPr/>
        <p:txBody>
          <a:bodyPr/>
          <a:lstStyle/>
          <a:p>
            <a:fld id="{37A73B05-C1DC-4957-AA8A-DA55F0329BFA}" type="slidenum">
              <a:rPr lang="en-US" smtClean="0"/>
              <a:t>141</a:t>
            </a:fld>
            <a:endParaRPr lang="en-US"/>
          </a:p>
        </p:txBody>
      </p:sp>
    </p:spTree>
    <p:extLst>
      <p:ext uri="{BB962C8B-B14F-4D97-AF65-F5344CB8AC3E}">
        <p14:creationId xmlns:p14="http://schemas.microsoft.com/office/powerpoint/2010/main" val="3941776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3335"/>
            <a:ext cx="10515600" cy="6297769"/>
          </a:xfrm>
        </p:spPr>
        <p:txBody>
          <a:bodyPr>
            <a:normAutofit lnSpcReduction="10000"/>
          </a:bodyPr>
          <a:lstStyle/>
          <a:p>
            <a:pPr marL="0" lvl="0" indent="0">
              <a:lnSpc>
                <a:spcPct val="115000"/>
              </a:lnSpc>
              <a:spcBef>
                <a:spcPts val="0"/>
              </a:spcBef>
              <a:buNone/>
            </a:pPr>
            <a:r>
              <a:rPr lang="sw-KE"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4.  </a:t>
            </a:r>
            <a:r>
              <a:rPr lang="sw-KE" sz="24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Close </a:t>
            </a:r>
            <a:r>
              <a:rPr lang="sw-KE" sz="24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observation to </a:t>
            </a:r>
            <a:r>
              <a:rPr lang="sw-KE" sz="24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include:</a:t>
            </a:r>
            <a:endParaRPr lang="en-US" sz="24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2" indent="-457200">
              <a:lnSpc>
                <a:spcPct val="115000"/>
              </a:lnSpc>
              <a:spcBef>
                <a:spcPts val="0"/>
              </a:spcBef>
              <a:buFont typeface="Wingdings" panose="05000000000000000000" pitchFamily="2" charset="2"/>
              <a:buChar char="Ø"/>
            </a:pPr>
            <a:r>
              <a:rPr lang="sw-KE"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Vital </a:t>
            </a:r>
            <a:r>
              <a:rPr lang="sw-KE" sz="2400" dirty="0">
                <a:solidFill>
                  <a:prstClr val="black"/>
                </a:solidFill>
                <a:latin typeface="Calibri" panose="020F0502020204030204" pitchFamily="34" charset="0"/>
                <a:ea typeface="Calibri" panose="020F0502020204030204" pitchFamily="34" charset="0"/>
                <a:cs typeface="Times New Roman" panose="02020603050405020304" pitchFamily="18" charset="0"/>
              </a:rPr>
              <a:t>	signs </a:t>
            </a:r>
            <a:r>
              <a:rPr lang="sw-KE"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Temperature, pulse and respiration</a:t>
            </a:r>
            <a:endParaRPr lang="en-US"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2" indent="-457200">
              <a:lnSpc>
                <a:spcPct val="115000"/>
              </a:lnSpc>
              <a:spcBef>
                <a:spcPts val="0"/>
              </a:spcBef>
              <a:buFont typeface="Wingdings" panose="05000000000000000000" pitchFamily="2" charset="2"/>
              <a:buChar char="Ø"/>
            </a:pPr>
            <a:r>
              <a:rPr lang="sw-KE"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Respiration </a:t>
            </a:r>
            <a:r>
              <a:rPr lang="sw-KE" sz="2400" dirty="0">
                <a:solidFill>
                  <a:prstClr val="black"/>
                </a:solidFill>
                <a:latin typeface="Calibri" panose="020F0502020204030204" pitchFamily="34" charset="0"/>
                <a:ea typeface="Calibri" panose="020F0502020204030204" pitchFamily="34" charset="0"/>
                <a:cs typeface="Times New Roman" panose="02020603050405020304" pitchFamily="18" charset="0"/>
              </a:rPr>
              <a:t>rhythm to note apnoeic attack</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2" indent="-457200">
              <a:lnSpc>
                <a:spcPct val="115000"/>
              </a:lnSpc>
              <a:spcBef>
                <a:spcPts val="0"/>
              </a:spcBef>
              <a:buFont typeface="Wingdings" panose="05000000000000000000" pitchFamily="2" charset="2"/>
              <a:buChar char="Ø"/>
            </a:pPr>
            <a:r>
              <a:rPr lang="sw-KE"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Umbilical </a:t>
            </a:r>
            <a:r>
              <a:rPr lang="sw-KE" sz="2400" dirty="0">
                <a:solidFill>
                  <a:prstClr val="black"/>
                </a:solidFill>
                <a:latin typeface="Calibri" panose="020F0502020204030204" pitchFamily="34" charset="0"/>
                <a:ea typeface="Calibri" panose="020F0502020204030204" pitchFamily="34" charset="0"/>
                <a:cs typeface="Times New Roman" panose="02020603050405020304" pitchFamily="18" charset="0"/>
              </a:rPr>
              <a:t>stump for signs of </a:t>
            </a:r>
            <a:r>
              <a:rPr lang="sw-KE"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infection.</a:t>
            </a:r>
            <a:endParaRPr lang="en-US"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2" indent="-457200">
              <a:lnSpc>
                <a:spcPct val="115000"/>
              </a:lnSpc>
              <a:spcBef>
                <a:spcPts val="0"/>
              </a:spcBef>
              <a:buFont typeface="Wingdings" panose="05000000000000000000" pitchFamily="2" charset="2"/>
              <a:buChar char="Ø"/>
            </a:pPr>
            <a:r>
              <a:rPr lang="sw-KE"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Vomiting </a:t>
            </a:r>
            <a:r>
              <a:rPr lang="sw-KE" sz="2400" dirty="0">
                <a:solidFill>
                  <a:prstClr val="black"/>
                </a:solidFill>
                <a:latin typeface="Calibri" panose="020F0502020204030204" pitchFamily="34" charset="0"/>
                <a:ea typeface="Calibri" panose="020F0502020204030204" pitchFamily="34" charset="0"/>
                <a:cs typeface="Times New Roman" panose="02020603050405020304" pitchFamily="18" charset="0"/>
              </a:rPr>
              <a:t>or retaining </a:t>
            </a:r>
            <a:r>
              <a:rPr lang="sw-KE"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food</a:t>
            </a:r>
            <a:endParaRPr lang="en-US"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2" indent="-457200">
              <a:lnSpc>
                <a:spcPct val="115000"/>
              </a:lnSpc>
              <a:spcBef>
                <a:spcPts val="0"/>
              </a:spcBef>
              <a:buFont typeface="Wingdings" panose="05000000000000000000" pitchFamily="2" charset="2"/>
              <a:buChar char="Ø"/>
            </a:pPr>
            <a:r>
              <a:rPr lang="sw-KE"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General </a:t>
            </a:r>
            <a:r>
              <a:rPr lang="sw-KE" sz="2400" dirty="0">
                <a:solidFill>
                  <a:prstClr val="black"/>
                </a:solidFill>
                <a:latin typeface="Calibri" panose="020F0502020204030204" pitchFamily="34" charset="0"/>
                <a:ea typeface="Calibri" panose="020F0502020204030204" pitchFamily="34" charset="0"/>
                <a:cs typeface="Times New Roman" panose="02020603050405020304" pitchFamily="18" charset="0"/>
              </a:rPr>
              <a:t>activity and emotional status</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457200" lvl="0" indent="-457200">
              <a:lnSpc>
                <a:spcPct val="115000"/>
              </a:lnSpc>
              <a:spcBef>
                <a:spcPts val="0"/>
              </a:spcBef>
              <a:spcAft>
                <a:spcPts val="1000"/>
              </a:spcAft>
              <a:buAutoNum type="arabicPeriod" startAt="5"/>
            </a:pPr>
            <a:r>
              <a:rPr lang="sw-KE" sz="24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Prevention of infection </a:t>
            </a:r>
            <a:r>
              <a:rPr lang="sw-KE"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by </a:t>
            </a:r>
            <a:r>
              <a:rPr lang="sw-KE" sz="2400" dirty="0">
                <a:solidFill>
                  <a:prstClr val="black"/>
                </a:solidFill>
                <a:latin typeface="Calibri" panose="020F0502020204030204" pitchFamily="34" charset="0"/>
                <a:ea typeface="Calibri" panose="020F0502020204030204" pitchFamily="34" charset="0"/>
                <a:cs typeface="Times New Roman" panose="02020603050405020304" pitchFamily="18" charset="0"/>
              </a:rPr>
              <a:t>care of IV lines  </a:t>
            </a:r>
            <a:r>
              <a:rPr lang="sw-KE"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i.e. Securing, cleaning </a:t>
            </a:r>
            <a:r>
              <a:rPr lang="sw-KE" sz="2400" dirty="0">
                <a:solidFill>
                  <a:prstClr val="black"/>
                </a:solidFill>
                <a:latin typeface="Calibri" panose="020F0502020204030204" pitchFamily="34" charset="0"/>
                <a:ea typeface="Calibri" panose="020F0502020204030204" pitchFamily="34" charset="0"/>
                <a:cs typeface="Times New Roman" panose="02020603050405020304" pitchFamily="18" charset="0"/>
              </a:rPr>
              <a:t>and </a:t>
            </a:r>
            <a:r>
              <a:rPr lang="sw-KE"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dressing, hand hygiene, cord care, giving prophylactic antibiotics, top tailing the infant daily.</a:t>
            </a:r>
            <a:endPar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457200" lvl="0" indent="-457200">
              <a:lnSpc>
                <a:spcPct val="115000"/>
              </a:lnSpc>
              <a:spcBef>
                <a:spcPts val="0"/>
              </a:spcBef>
              <a:spcAft>
                <a:spcPts val="1000"/>
              </a:spcAft>
              <a:buAutoNum type="arabicPeriod" startAt="5"/>
            </a:pPr>
            <a:r>
              <a:rPr lang="sw-KE"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sw-KE" sz="24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Give </a:t>
            </a:r>
            <a:r>
              <a:rPr lang="sw-KE" sz="24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nutritional </a:t>
            </a:r>
            <a:r>
              <a:rPr lang="sw-KE" sz="24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suplements </a:t>
            </a:r>
            <a:r>
              <a:rPr lang="sw-KE"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from 14 days i.e.</a:t>
            </a:r>
          </a:p>
          <a:p>
            <a:pPr lvl="2">
              <a:lnSpc>
                <a:spcPct val="115000"/>
              </a:lnSpc>
              <a:spcBef>
                <a:spcPts val="0"/>
              </a:spcBef>
              <a:spcAft>
                <a:spcPts val="1000"/>
              </a:spcAft>
              <a:buFont typeface="Wingdings" panose="05000000000000000000" pitchFamily="2" charset="2"/>
              <a:buChar char="Ø"/>
            </a:pPr>
            <a:r>
              <a:rPr lang="sw-KE"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sw-KE" sz="2400" dirty="0">
                <a:solidFill>
                  <a:prstClr val="black"/>
                </a:solidFill>
                <a:latin typeface="Calibri" panose="020F0502020204030204" pitchFamily="34" charset="0"/>
                <a:ea typeface="Calibri" panose="020F0502020204030204" pitchFamily="34" charset="0"/>
                <a:cs typeface="Times New Roman" panose="02020603050405020304" pitchFamily="18" charset="0"/>
              </a:rPr>
              <a:t>F</a:t>
            </a:r>
            <a:r>
              <a:rPr lang="sw-KE"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olic acid 2.5mgs weekly for 6 months, </a:t>
            </a:r>
          </a:p>
          <a:p>
            <a:pPr lvl="2">
              <a:lnSpc>
                <a:spcPct val="115000"/>
              </a:lnSpc>
              <a:spcBef>
                <a:spcPts val="0"/>
              </a:spcBef>
              <a:spcAft>
                <a:spcPts val="1000"/>
              </a:spcAft>
              <a:buFont typeface="Wingdings" panose="05000000000000000000" pitchFamily="2" charset="2"/>
              <a:buChar char="Ø"/>
            </a:pPr>
            <a:r>
              <a:rPr lang="sw-KE" sz="2400" dirty="0">
                <a:solidFill>
                  <a:prstClr val="black"/>
                </a:solidFill>
                <a:latin typeface="Calibri" panose="020F0502020204030204" pitchFamily="34" charset="0"/>
                <a:ea typeface="Calibri" panose="020F0502020204030204" pitchFamily="34" charset="0"/>
                <a:cs typeface="Times New Roman" panose="02020603050405020304" pitchFamily="18" charset="0"/>
              </a:rPr>
              <a:t>M</a:t>
            </a:r>
            <a:r>
              <a:rPr lang="sw-KE"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ultivitamin 2.5 mls daily for 6 months, </a:t>
            </a:r>
          </a:p>
          <a:p>
            <a:pPr lvl="2">
              <a:lnSpc>
                <a:spcPct val="115000"/>
              </a:lnSpc>
              <a:spcBef>
                <a:spcPts val="0"/>
              </a:spcBef>
              <a:spcAft>
                <a:spcPts val="1000"/>
              </a:spcAft>
              <a:buFont typeface="Wingdings" panose="05000000000000000000" pitchFamily="2" charset="2"/>
              <a:buChar char="Ø"/>
            </a:pPr>
            <a:r>
              <a:rPr lang="sw-KE" sz="2400" dirty="0">
                <a:solidFill>
                  <a:prstClr val="black"/>
                </a:solidFill>
                <a:latin typeface="Calibri" panose="020F0502020204030204" pitchFamily="34" charset="0"/>
                <a:ea typeface="Calibri" panose="020F0502020204030204" pitchFamily="34" charset="0"/>
                <a:cs typeface="Times New Roman" panose="02020603050405020304" pitchFamily="18" charset="0"/>
              </a:rPr>
              <a:t>V</a:t>
            </a:r>
            <a:r>
              <a:rPr lang="sw-KE"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itmin D drops 400iu (2 drops) daily for 6 months,</a:t>
            </a:r>
          </a:p>
          <a:p>
            <a:pPr lvl="2">
              <a:lnSpc>
                <a:spcPct val="115000"/>
              </a:lnSpc>
              <a:spcBef>
                <a:spcPts val="0"/>
              </a:spcBef>
              <a:spcAft>
                <a:spcPts val="1000"/>
              </a:spcAft>
              <a:buFont typeface="Wingdings" panose="05000000000000000000" pitchFamily="2" charset="2"/>
              <a:buChar char="Ø"/>
            </a:pPr>
            <a:r>
              <a:rPr lang="sw-KE" sz="24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Then  at 28 days stat giving Iron suppliment 2.5mls daily for 6 months,</a:t>
            </a:r>
            <a:endParaRPr lang="en-US" sz="2400" dirty="0"/>
          </a:p>
        </p:txBody>
      </p:sp>
      <p:sp>
        <p:nvSpPr>
          <p:cNvPr id="2" name="Slide Number Placeholder 1"/>
          <p:cNvSpPr>
            <a:spLocks noGrp="1"/>
          </p:cNvSpPr>
          <p:nvPr>
            <p:ph type="sldNum" sz="quarter" idx="12"/>
          </p:nvPr>
        </p:nvSpPr>
        <p:spPr/>
        <p:txBody>
          <a:bodyPr/>
          <a:lstStyle/>
          <a:p>
            <a:fld id="{37A73B05-C1DC-4957-AA8A-DA55F0329BFA}" type="slidenum">
              <a:rPr lang="en-US" smtClean="0"/>
              <a:t>15</a:t>
            </a:fld>
            <a:endParaRPr lang="en-US"/>
          </a:p>
        </p:txBody>
      </p:sp>
    </p:spTree>
    <p:extLst>
      <p:ext uri="{BB962C8B-B14F-4D97-AF65-F5344CB8AC3E}">
        <p14:creationId xmlns:p14="http://schemas.microsoft.com/office/powerpoint/2010/main" val="475185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7577"/>
            <a:ext cx="10515600" cy="6246254"/>
          </a:xfrm>
        </p:spPr>
        <p:txBody>
          <a:bodyPr>
            <a:noAutofit/>
          </a:bodyPr>
          <a:lstStyle/>
          <a:p>
            <a:pPr marL="0" marR="0" indent="0">
              <a:lnSpc>
                <a:spcPct val="115000"/>
              </a:lnSpc>
              <a:spcBef>
                <a:spcPts val="0"/>
              </a:spcBef>
              <a:spcAft>
                <a:spcPts val="1000"/>
              </a:spcAft>
              <a:buNone/>
            </a:pPr>
            <a:r>
              <a:rPr lang="sw-KE" dirty="0" smtClean="0">
                <a:ea typeface="Calibri" panose="020F0502020204030204" pitchFamily="34" charset="0"/>
                <a:cs typeface="Times New Roman" panose="02020603050405020304" pitchFamily="18" charset="0"/>
              </a:rPr>
              <a:t>7.  </a:t>
            </a:r>
            <a:r>
              <a:rPr lang="sw-KE" b="1" dirty="0" smtClean="0">
                <a:ea typeface="Calibri" panose="020F0502020204030204" pitchFamily="34" charset="0"/>
                <a:cs typeface="Times New Roman" panose="02020603050405020304" pitchFamily="18" charset="0"/>
              </a:rPr>
              <a:t>Initiate kangaroo mother care </a:t>
            </a:r>
            <a:r>
              <a:rPr lang="sw-KE" dirty="0" smtClean="0">
                <a:ea typeface="Calibri" panose="020F0502020204030204" pitchFamily="34" charset="0"/>
                <a:cs typeface="Times New Roman" panose="02020603050405020304" pitchFamily="18" charset="0"/>
              </a:rPr>
              <a:t>(KMC) for all babies below 2500gms, if the baby is stable and the mother mentally stable and is willing.</a:t>
            </a:r>
          </a:p>
          <a:p>
            <a:pPr lvl="3" eaLnBrk="0" fontAlgn="base" hangingPunct="0">
              <a:lnSpc>
                <a:spcPct val="100000"/>
              </a:lnSpc>
              <a:spcBef>
                <a:spcPct val="20000"/>
              </a:spcBef>
              <a:spcAft>
                <a:spcPct val="0"/>
              </a:spcAft>
              <a:buFont typeface="Wingdings" panose="05000000000000000000" pitchFamily="2" charset="2"/>
              <a:buChar char="Ø"/>
            </a:pPr>
            <a:r>
              <a:rPr lang="en-GB" altLang="en-US" sz="2800" b="1" i="1" kern="0" dirty="0" smtClean="0">
                <a:solidFill>
                  <a:srgbClr val="000000"/>
                </a:solidFill>
                <a:cs typeface="Arial"/>
              </a:rPr>
              <a:t>Kangaroo </a:t>
            </a:r>
            <a:r>
              <a:rPr lang="en-GB" altLang="en-US" sz="2800" b="1" i="1" kern="0" dirty="0">
                <a:solidFill>
                  <a:srgbClr val="000000"/>
                </a:solidFill>
                <a:cs typeface="Arial"/>
              </a:rPr>
              <a:t>Mother Care is defined as early, prolonged continuous skin-to-skin contact between a mother (or her surrogate) and her low birth weight infant.</a:t>
            </a:r>
          </a:p>
          <a:p>
            <a:pPr lvl="3" eaLnBrk="0" fontAlgn="base" hangingPunct="0">
              <a:lnSpc>
                <a:spcPct val="100000"/>
              </a:lnSpc>
              <a:spcBef>
                <a:spcPct val="20000"/>
              </a:spcBef>
              <a:spcAft>
                <a:spcPct val="0"/>
              </a:spcAft>
              <a:buFont typeface="Wingdings" panose="05000000000000000000" pitchFamily="2" charset="2"/>
              <a:buChar char="Ø"/>
            </a:pPr>
            <a:r>
              <a:rPr lang="en-GB" altLang="en-US" sz="2800" b="1" i="1" kern="0" dirty="0">
                <a:solidFill>
                  <a:srgbClr val="000000"/>
                </a:solidFill>
                <a:cs typeface="Arial"/>
              </a:rPr>
              <a:t>It is a simple, inexpensive and safe method of caring for low birth weight </a:t>
            </a:r>
            <a:r>
              <a:rPr lang="en-GB" altLang="en-US" sz="2800" b="1" i="1" kern="0" dirty="0" smtClean="0">
                <a:solidFill>
                  <a:srgbClr val="000000"/>
                </a:solidFill>
                <a:cs typeface="Arial"/>
              </a:rPr>
              <a:t>infants.</a:t>
            </a:r>
          </a:p>
          <a:p>
            <a:pPr lvl="3" eaLnBrk="0" fontAlgn="base" hangingPunct="0">
              <a:lnSpc>
                <a:spcPct val="100000"/>
              </a:lnSpc>
              <a:spcBef>
                <a:spcPct val="20000"/>
              </a:spcBef>
              <a:spcAft>
                <a:spcPct val="0"/>
              </a:spcAft>
              <a:buFont typeface="Wingdings" panose="05000000000000000000" pitchFamily="2" charset="2"/>
              <a:buChar char="Ø"/>
            </a:pPr>
            <a:r>
              <a:rPr lang="en-GB" altLang="en-US" sz="2800" b="1" i="1" kern="0" dirty="0" smtClean="0">
                <a:solidFill>
                  <a:srgbClr val="000000"/>
                </a:solidFill>
                <a:cs typeface="Arial"/>
              </a:rPr>
              <a:t>Babies below 1200gms are nursed in an incubator ( not stable for KMC) </a:t>
            </a:r>
          </a:p>
        </p:txBody>
      </p:sp>
      <p:sp>
        <p:nvSpPr>
          <p:cNvPr id="2" name="Slide Number Placeholder 1"/>
          <p:cNvSpPr>
            <a:spLocks noGrp="1"/>
          </p:cNvSpPr>
          <p:nvPr>
            <p:ph type="sldNum" sz="quarter" idx="12"/>
          </p:nvPr>
        </p:nvSpPr>
        <p:spPr/>
        <p:txBody>
          <a:bodyPr/>
          <a:lstStyle/>
          <a:p>
            <a:fld id="{37A73B05-C1DC-4957-AA8A-DA55F0329BFA}" type="slidenum">
              <a:rPr lang="en-US" smtClean="0"/>
              <a:t>16</a:t>
            </a:fld>
            <a:endParaRPr lang="en-US"/>
          </a:p>
        </p:txBody>
      </p:sp>
    </p:spTree>
    <p:extLst>
      <p:ext uri="{BB962C8B-B14F-4D97-AF65-F5344CB8AC3E}">
        <p14:creationId xmlns:p14="http://schemas.microsoft.com/office/powerpoint/2010/main" val="47451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9716" y="782435"/>
            <a:ext cx="10515600" cy="5489575"/>
          </a:xfrm>
        </p:spPr>
        <p:txBody>
          <a:bodyPr/>
          <a:lstStyle/>
          <a:p>
            <a:pPr marL="514350" lvl="0" indent="-514350" eaLnBrk="0" fontAlgn="base" hangingPunct="0">
              <a:lnSpc>
                <a:spcPct val="100000"/>
              </a:lnSpc>
              <a:spcBef>
                <a:spcPct val="20000"/>
              </a:spcBef>
              <a:spcAft>
                <a:spcPct val="0"/>
              </a:spcAft>
              <a:buAutoNum type="arabicPeriod" startAt="8"/>
            </a:pPr>
            <a:r>
              <a:rPr lang="sw-KE" b="1" dirty="0" smtClean="0">
                <a:solidFill>
                  <a:prstClr val="black"/>
                </a:solidFill>
                <a:ea typeface="Calibri" panose="020F0502020204030204" pitchFamily="34" charset="0"/>
                <a:cs typeface="Times New Roman" panose="02020603050405020304" pitchFamily="18" charset="0"/>
              </a:rPr>
              <a:t>Administer </a:t>
            </a:r>
            <a:r>
              <a:rPr lang="sw-KE" b="1" dirty="0">
                <a:solidFill>
                  <a:prstClr val="black"/>
                </a:solidFill>
                <a:ea typeface="Calibri" panose="020F0502020204030204" pitchFamily="34" charset="0"/>
                <a:cs typeface="Times New Roman" panose="02020603050405020304" pitchFamily="18" charset="0"/>
              </a:rPr>
              <a:t>broad spectrum </a:t>
            </a:r>
            <a:r>
              <a:rPr lang="sw-KE" dirty="0">
                <a:solidFill>
                  <a:prstClr val="black"/>
                </a:solidFill>
                <a:ea typeface="Calibri" panose="020F0502020204030204" pitchFamily="34" charset="0"/>
                <a:cs typeface="Times New Roman" panose="02020603050405020304" pitchFamily="18" charset="0"/>
              </a:rPr>
              <a:t>antibiotics prophylactically for prevention of </a:t>
            </a:r>
            <a:r>
              <a:rPr lang="sw-KE" dirty="0" smtClean="0">
                <a:solidFill>
                  <a:prstClr val="black"/>
                </a:solidFill>
                <a:ea typeface="Calibri" panose="020F0502020204030204" pitchFamily="34" charset="0"/>
                <a:cs typeface="Times New Roman" panose="02020603050405020304" pitchFamily="18" charset="0"/>
              </a:rPr>
              <a:t>infection.</a:t>
            </a:r>
            <a:endParaRPr lang="en-US" dirty="0">
              <a:solidFill>
                <a:prstClr val="black"/>
              </a:solidFill>
              <a:ea typeface="Calibri" panose="020F0502020204030204" pitchFamily="34" charset="0"/>
              <a:cs typeface="Times New Roman" panose="02020603050405020304" pitchFamily="18" charset="0"/>
            </a:endParaRPr>
          </a:p>
          <a:p>
            <a:pPr marL="514350" lvl="0" indent="-514350" eaLnBrk="0" fontAlgn="base" hangingPunct="0">
              <a:lnSpc>
                <a:spcPct val="100000"/>
              </a:lnSpc>
              <a:spcBef>
                <a:spcPct val="20000"/>
              </a:spcBef>
              <a:spcAft>
                <a:spcPct val="0"/>
              </a:spcAft>
              <a:buAutoNum type="arabicPeriod" startAt="8"/>
            </a:pPr>
            <a:r>
              <a:rPr lang="sw-KE" b="1" dirty="0" smtClean="0">
                <a:solidFill>
                  <a:prstClr val="black"/>
                </a:solidFill>
                <a:ea typeface="Calibri" panose="020F0502020204030204" pitchFamily="34" charset="0"/>
                <a:cs typeface="Times New Roman" panose="02020603050405020304" pitchFamily="18" charset="0"/>
              </a:rPr>
              <a:t>Take </a:t>
            </a:r>
            <a:r>
              <a:rPr lang="sw-KE" b="1" dirty="0">
                <a:solidFill>
                  <a:prstClr val="black"/>
                </a:solidFill>
                <a:ea typeface="Calibri" panose="020F0502020204030204" pitchFamily="34" charset="0"/>
                <a:cs typeface="Times New Roman" panose="02020603050405020304" pitchFamily="18" charset="0"/>
              </a:rPr>
              <a:t>weight </a:t>
            </a:r>
            <a:r>
              <a:rPr lang="sw-KE" dirty="0">
                <a:solidFill>
                  <a:prstClr val="black"/>
                </a:solidFill>
                <a:ea typeface="Calibri" panose="020F0502020204030204" pitchFamily="34" charset="0"/>
                <a:cs typeface="Times New Roman" panose="02020603050405020304" pitchFamily="18" charset="0"/>
              </a:rPr>
              <a:t>on alternate days to monitor the </a:t>
            </a:r>
            <a:r>
              <a:rPr lang="sw-KE" dirty="0" smtClean="0">
                <a:solidFill>
                  <a:prstClr val="black"/>
                </a:solidFill>
                <a:ea typeface="Calibri" panose="020F0502020204030204" pitchFamily="34" charset="0"/>
                <a:cs typeface="Times New Roman" panose="02020603050405020304" pitchFamily="18" charset="0"/>
              </a:rPr>
              <a:t>progress.</a:t>
            </a:r>
          </a:p>
          <a:p>
            <a:pPr marL="514350" lvl="0" indent="-514350" eaLnBrk="0" fontAlgn="base" hangingPunct="0">
              <a:lnSpc>
                <a:spcPct val="100000"/>
              </a:lnSpc>
              <a:spcBef>
                <a:spcPct val="20000"/>
              </a:spcBef>
              <a:spcAft>
                <a:spcPct val="0"/>
              </a:spcAft>
              <a:buAutoNum type="arabicPeriod" startAt="8"/>
            </a:pPr>
            <a:r>
              <a:rPr lang="sw-KE" dirty="0" smtClean="0">
                <a:solidFill>
                  <a:prstClr val="black"/>
                </a:solidFill>
                <a:ea typeface="Calibri" panose="020F0502020204030204" pitchFamily="34" charset="0"/>
                <a:cs typeface="Times New Roman" panose="02020603050405020304" pitchFamily="18" charset="0"/>
              </a:rPr>
              <a:t>Teach the mother on how to care for the premature infant</a:t>
            </a:r>
            <a:endParaRPr lang="en-US" dirty="0">
              <a:solidFill>
                <a:prstClr val="black"/>
              </a:solidFill>
              <a:ea typeface="Calibri" panose="020F0502020204030204" pitchFamily="34" charset="0"/>
              <a:cs typeface="Times New Roman" panose="02020603050405020304" pitchFamily="18" charset="0"/>
            </a:endParaRPr>
          </a:p>
          <a:p>
            <a:pPr marL="514350" lvl="0" indent="-514350" eaLnBrk="0" fontAlgn="base" hangingPunct="0">
              <a:lnSpc>
                <a:spcPct val="100000"/>
              </a:lnSpc>
              <a:spcBef>
                <a:spcPct val="20000"/>
              </a:spcBef>
              <a:spcAft>
                <a:spcPct val="0"/>
              </a:spcAft>
              <a:buAutoNum type="arabicPeriod" startAt="8"/>
            </a:pPr>
            <a:r>
              <a:rPr lang="sw-KE" b="1" dirty="0" smtClean="0">
                <a:solidFill>
                  <a:prstClr val="black"/>
                </a:solidFill>
                <a:ea typeface="Calibri" panose="020F0502020204030204" pitchFamily="34" charset="0"/>
                <a:cs typeface="Times New Roman" panose="02020603050405020304" pitchFamily="18" charset="0"/>
              </a:rPr>
              <a:t>Discharge </a:t>
            </a:r>
            <a:r>
              <a:rPr lang="sw-KE" dirty="0">
                <a:solidFill>
                  <a:prstClr val="black"/>
                </a:solidFill>
                <a:ea typeface="Calibri" panose="020F0502020204030204" pitchFamily="34" charset="0"/>
                <a:cs typeface="Times New Roman" panose="02020603050405020304" pitchFamily="18" charset="0"/>
              </a:rPr>
              <a:t>the baby  at 2000 – 2500 </a:t>
            </a:r>
            <a:r>
              <a:rPr lang="sw-KE" dirty="0" smtClean="0">
                <a:solidFill>
                  <a:prstClr val="black"/>
                </a:solidFill>
                <a:ea typeface="Calibri" panose="020F0502020204030204" pitchFamily="34" charset="0"/>
                <a:cs typeface="Times New Roman" panose="02020603050405020304" pitchFamily="18" charset="0"/>
              </a:rPr>
              <a:t>g on KMC.</a:t>
            </a:r>
            <a:endParaRPr lang="en-US" dirty="0">
              <a:solidFill>
                <a:prstClr val="black"/>
              </a:solidFill>
              <a:ea typeface="Calibri" panose="020F0502020204030204" pitchFamily="34" charset="0"/>
              <a:cs typeface="Times New Roman" panose="02020603050405020304" pitchFamily="18" charset="0"/>
            </a:endParaRPr>
          </a:p>
          <a:p>
            <a:pPr marL="514350" lvl="0" indent="-514350" eaLnBrk="0" fontAlgn="base" hangingPunct="0">
              <a:lnSpc>
                <a:spcPct val="100000"/>
              </a:lnSpc>
              <a:spcBef>
                <a:spcPct val="20000"/>
              </a:spcBef>
              <a:spcAft>
                <a:spcPct val="0"/>
              </a:spcAft>
              <a:buAutoNum type="arabicPeriod" startAt="8"/>
            </a:pPr>
            <a:r>
              <a:rPr lang="sw-KE" b="1" dirty="0" smtClean="0">
                <a:solidFill>
                  <a:prstClr val="black"/>
                </a:solidFill>
                <a:ea typeface="Calibri" panose="020F0502020204030204" pitchFamily="34" charset="0"/>
                <a:cs typeface="Times New Roman" panose="02020603050405020304" pitchFamily="18" charset="0"/>
              </a:rPr>
              <a:t>Give </a:t>
            </a:r>
            <a:r>
              <a:rPr lang="sw-KE" b="1" dirty="0">
                <a:solidFill>
                  <a:prstClr val="black"/>
                </a:solidFill>
                <a:ea typeface="Calibri" panose="020F0502020204030204" pitchFamily="34" charset="0"/>
                <a:cs typeface="Times New Roman" panose="02020603050405020304" pitchFamily="18" charset="0"/>
              </a:rPr>
              <a:t>BCG vaccine </a:t>
            </a:r>
            <a:r>
              <a:rPr lang="sw-KE" dirty="0">
                <a:solidFill>
                  <a:prstClr val="black"/>
                </a:solidFill>
                <a:ea typeface="Calibri" panose="020F0502020204030204" pitchFamily="34" charset="0"/>
                <a:cs typeface="Times New Roman" panose="02020603050405020304" pitchFamily="18" charset="0"/>
              </a:rPr>
              <a:t>on discharge or advice the </a:t>
            </a:r>
            <a:r>
              <a:rPr lang="sw-KE" dirty="0" smtClean="0">
                <a:solidFill>
                  <a:prstClr val="black"/>
                </a:solidFill>
                <a:ea typeface="Calibri" panose="020F0502020204030204" pitchFamily="34" charset="0"/>
                <a:cs typeface="Times New Roman" panose="02020603050405020304" pitchFamily="18" charset="0"/>
              </a:rPr>
              <a:t>mother to take the child for immunization regardless of weight.</a:t>
            </a:r>
          </a:p>
          <a:p>
            <a:pPr marL="514350" lvl="0" indent="-514350" eaLnBrk="0" fontAlgn="base" hangingPunct="0">
              <a:lnSpc>
                <a:spcPct val="100000"/>
              </a:lnSpc>
              <a:spcBef>
                <a:spcPct val="20000"/>
              </a:spcBef>
              <a:spcAft>
                <a:spcPct val="0"/>
              </a:spcAft>
              <a:buAutoNum type="arabicPeriod" startAt="8"/>
            </a:pPr>
            <a:r>
              <a:rPr lang="sw-KE" dirty="0" smtClean="0">
                <a:solidFill>
                  <a:prstClr val="black"/>
                </a:solidFill>
                <a:ea typeface="Calibri" panose="020F0502020204030204" pitchFamily="34" charset="0"/>
                <a:cs typeface="Times New Roman" panose="02020603050405020304" pitchFamily="18" charset="0"/>
              </a:rPr>
              <a:t>Advice </a:t>
            </a:r>
            <a:r>
              <a:rPr lang="sw-KE" dirty="0">
                <a:solidFill>
                  <a:prstClr val="black"/>
                </a:solidFill>
                <a:ea typeface="Calibri" panose="020F0502020204030204" pitchFamily="34" charset="0"/>
                <a:cs typeface="Times New Roman" panose="02020603050405020304" pitchFamily="18" charset="0"/>
              </a:rPr>
              <a:t>the mother on family planning so that she gets another baby when the stress has </a:t>
            </a:r>
            <a:r>
              <a:rPr lang="sw-KE" dirty="0" smtClean="0">
                <a:solidFill>
                  <a:prstClr val="black"/>
                </a:solidFill>
                <a:ea typeface="Calibri" panose="020F0502020204030204" pitchFamily="34" charset="0"/>
                <a:cs typeface="Times New Roman" panose="02020603050405020304" pitchFamily="18" charset="0"/>
              </a:rPr>
              <a:t>reduced.</a:t>
            </a:r>
            <a:endParaRPr lang="en-US" dirty="0">
              <a:solidFill>
                <a:prstClr val="black"/>
              </a:solidFill>
              <a:ea typeface="Calibri" panose="020F0502020204030204" pitchFamily="34" charset="0"/>
              <a:cs typeface="Times New Roman" panose="02020603050405020304" pitchFamily="18" charset="0"/>
            </a:endParaRPr>
          </a:p>
          <a:p>
            <a:endParaRPr lang="en-US" dirty="0"/>
          </a:p>
        </p:txBody>
      </p:sp>
      <p:sp>
        <p:nvSpPr>
          <p:cNvPr id="2" name="Slide Number Placeholder 1"/>
          <p:cNvSpPr>
            <a:spLocks noGrp="1"/>
          </p:cNvSpPr>
          <p:nvPr>
            <p:ph type="sldNum" sz="quarter" idx="12"/>
          </p:nvPr>
        </p:nvSpPr>
        <p:spPr/>
        <p:txBody>
          <a:bodyPr/>
          <a:lstStyle/>
          <a:p>
            <a:fld id="{37A73B05-C1DC-4957-AA8A-DA55F0329BFA}" type="slidenum">
              <a:rPr lang="en-US" smtClean="0"/>
              <a:t>17</a:t>
            </a:fld>
            <a:endParaRPr lang="en-US"/>
          </a:p>
        </p:txBody>
      </p:sp>
    </p:spTree>
    <p:extLst>
      <p:ext uri="{BB962C8B-B14F-4D97-AF65-F5344CB8AC3E}">
        <p14:creationId xmlns:p14="http://schemas.microsoft.com/office/powerpoint/2010/main" val="2670184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latin typeface="+mn-lt"/>
              </a:rPr>
              <a:t>Complications of premature babies</a:t>
            </a:r>
            <a:endParaRPr lang="en-US" dirty="0">
              <a:solidFill>
                <a:srgbClr val="00B0F0"/>
              </a:solidFill>
              <a:latin typeface="+mn-lt"/>
            </a:endParaRPr>
          </a:p>
        </p:txBody>
      </p:sp>
      <p:sp>
        <p:nvSpPr>
          <p:cNvPr id="3" name="Content Placeholder 2"/>
          <p:cNvSpPr>
            <a:spLocks noGrp="1"/>
          </p:cNvSpPr>
          <p:nvPr>
            <p:ph sz="half" idx="1"/>
          </p:nvPr>
        </p:nvSpPr>
        <p:spPr/>
        <p:txBody>
          <a:bodyPr>
            <a:normAutofit/>
          </a:bodyPr>
          <a:lstStyle/>
          <a:p>
            <a:pPr marL="285750" lvl="0" indent="-514350">
              <a:lnSpc>
                <a:spcPct val="115000"/>
              </a:lnSpc>
              <a:spcBef>
                <a:spcPts val="0"/>
              </a:spcBef>
              <a:spcAft>
                <a:spcPts val="1000"/>
              </a:spcAft>
              <a:buFont typeface="+mj-lt"/>
              <a:buAutoNum type="arabicPeriod"/>
            </a:pP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Hypothermia neonatorum </a:t>
            </a:r>
            <a:endPar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285750" lvl="0" indent="-514350">
              <a:lnSpc>
                <a:spcPct val="115000"/>
              </a:lnSpc>
              <a:spcBef>
                <a:spcPts val="0"/>
              </a:spcBef>
              <a:spcAft>
                <a:spcPts val="1000"/>
              </a:spcAft>
              <a:buFont typeface="+mj-lt"/>
              <a:buAutoNum type="arabicPeriod"/>
            </a:pPr>
            <a:r>
              <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Jaundice</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285750" lvl="0" indent="-514350">
              <a:lnSpc>
                <a:spcPct val="115000"/>
              </a:lnSpc>
              <a:spcBef>
                <a:spcPts val="0"/>
              </a:spcBef>
              <a:spcAft>
                <a:spcPts val="1000"/>
              </a:spcAft>
              <a:buFont typeface="+mj-lt"/>
              <a:buAutoNum type="arabicPeriod"/>
            </a:pP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Haemorrhagic disease of new </a:t>
            </a:r>
            <a:r>
              <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born</a:t>
            </a:r>
            <a:endPar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285750" lvl="0" indent="-514350">
              <a:lnSpc>
                <a:spcPct val="115000"/>
              </a:lnSpc>
              <a:spcBef>
                <a:spcPts val="0"/>
              </a:spcBef>
              <a:spcAft>
                <a:spcPts val="1000"/>
              </a:spcAft>
              <a:buFont typeface="+mj-lt"/>
              <a:buAutoNum type="arabicPeriod"/>
            </a:pPr>
            <a:r>
              <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Infections</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285750" lvl="0" indent="-514350">
              <a:lnSpc>
                <a:spcPct val="115000"/>
              </a:lnSpc>
              <a:spcBef>
                <a:spcPts val="0"/>
              </a:spcBef>
              <a:spcAft>
                <a:spcPts val="1000"/>
              </a:spcAft>
              <a:buFont typeface="+mj-lt"/>
              <a:buAutoNum type="arabicPeriod"/>
            </a:pP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Respiratory distress </a:t>
            </a:r>
            <a:r>
              <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syndrome</a:t>
            </a:r>
            <a:endPar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Content Placeholder 3"/>
          <p:cNvSpPr>
            <a:spLocks noGrp="1"/>
          </p:cNvSpPr>
          <p:nvPr>
            <p:ph sz="half" idx="2"/>
          </p:nvPr>
        </p:nvSpPr>
        <p:spPr/>
        <p:txBody>
          <a:bodyPr>
            <a:normAutofit/>
          </a:bodyPr>
          <a:lstStyle/>
          <a:p>
            <a:pPr marL="285750" lvl="0" indent="-514350">
              <a:lnSpc>
                <a:spcPct val="115000"/>
              </a:lnSpc>
              <a:spcBef>
                <a:spcPts val="0"/>
              </a:spcBef>
              <a:spcAft>
                <a:spcPts val="1000"/>
              </a:spcAft>
              <a:buFont typeface="+mj-lt"/>
              <a:buAutoNum type="arabicPeriod" startAt="6"/>
            </a:pP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 Anaemia</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285750" lvl="0" indent="-514350">
              <a:lnSpc>
                <a:spcPct val="115000"/>
              </a:lnSpc>
              <a:spcBef>
                <a:spcPts val="0"/>
              </a:spcBef>
              <a:spcAft>
                <a:spcPts val="1000"/>
              </a:spcAft>
              <a:buFont typeface="+mj-lt"/>
              <a:buAutoNum type="arabicPeriod" startAt="6"/>
            </a:pP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Retrolental			</a:t>
            </a:r>
          </a:p>
          <a:p>
            <a:pPr marL="285750" lvl="0" indent="-514350">
              <a:lnSpc>
                <a:spcPct val="115000"/>
              </a:lnSpc>
              <a:spcBef>
                <a:spcPts val="0"/>
              </a:spcBef>
              <a:spcAft>
                <a:spcPts val="1000"/>
              </a:spcAft>
              <a:buFont typeface="+mj-lt"/>
              <a:buAutoNum type="arabicPeriod" startAt="6"/>
            </a:pP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Rickets</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285750" lvl="0" indent="-514350">
              <a:lnSpc>
                <a:spcPct val="115000"/>
              </a:lnSpc>
              <a:spcBef>
                <a:spcPts val="0"/>
              </a:spcBef>
              <a:spcAft>
                <a:spcPts val="1000"/>
              </a:spcAft>
              <a:buFont typeface="+mj-lt"/>
              <a:buAutoNum type="arabicPeriod" startAt="6"/>
            </a:pP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Failure to thrive</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Slide Number Placeholder 4"/>
          <p:cNvSpPr>
            <a:spLocks noGrp="1"/>
          </p:cNvSpPr>
          <p:nvPr>
            <p:ph type="sldNum" sz="quarter" idx="12"/>
          </p:nvPr>
        </p:nvSpPr>
        <p:spPr/>
        <p:txBody>
          <a:bodyPr/>
          <a:lstStyle/>
          <a:p>
            <a:fld id="{37A73B05-C1DC-4957-AA8A-DA55F0329BFA}" type="slidenum">
              <a:rPr lang="en-US" smtClean="0"/>
              <a:t>18</a:t>
            </a:fld>
            <a:endParaRPr lang="en-US"/>
          </a:p>
        </p:txBody>
      </p:sp>
    </p:spTree>
    <p:extLst>
      <p:ext uri="{BB962C8B-B14F-4D97-AF65-F5344CB8AC3E}">
        <p14:creationId xmlns:p14="http://schemas.microsoft.com/office/powerpoint/2010/main" val="2147108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68"/>
            <a:ext cx="10515600" cy="991674"/>
          </a:xfrm>
        </p:spPr>
        <p:txBody>
          <a:bodyPr/>
          <a:lstStyle/>
          <a:p>
            <a:pPr algn="ctr"/>
            <a:r>
              <a:rPr lang="en-US" dirty="0" smtClean="0">
                <a:solidFill>
                  <a:srgbClr val="00B0F0"/>
                </a:solidFill>
              </a:rPr>
              <a:t>Prevention of premature birth</a:t>
            </a:r>
            <a:endParaRPr lang="en-US" dirty="0">
              <a:solidFill>
                <a:srgbClr val="00B0F0"/>
              </a:solidFill>
            </a:endParaRPr>
          </a:p>
        </p:txBody>
      </p:sp>
      <p:sp>
        <p:nvSpPr>
          <p:cNvPr id="3" name="Content Placeholder 2"/>
          <p:cNvSpPr>
            <a:spLocks noGrp="1"/>
          </p:cNvSpPr>
          <p:nvPr>
            <p:ph idx="1"/>
          </p:nvPr>
        </p:nvSpPr>
        <p:spPr>
          <a:xfrm>
            <a:off x="489397" y="1133342"/>
            <a:ext cx="11243257" cy="5434883"/>
          </a:xfrm>
        </p:spPr>
        <p:txBody>
          <a:bodyPr>
            <a:normAutofit/>
          </a:bodyPr>
          <a:lstStyle/>
          <a:p>
            <a:r>
              <a:rPr lang="en-US" dirty="0" smtClean="0">
                <a:ea typeface="Times New Roman" panose="02020603050405020304" pitchFamily="18" charset="0"/>
              </a:rPr>
              <a:t>One </a:t>
            </a:r>
            <a:r>
              <a:rPr lang="en-US" dirty="0">
                <a:ea typeface="Times New Roman" panose="02020603050405020304" pitchFamily="18" charset="0"/>
              </a:rPr>
              <a:t>way to prevent premature births is to give early and continued prenatal care with stress on dietary and general hygienic education to the expectant mother. </a:t>
            </a:r>
          </a:p>
          <a:p>
            <a:r>
              <a:rPr lang="en-US" dirty="0" smtClean="0">
                <a:ea typeface="Times New Roman" panose="02020603050405020304" pitchFamily="18" charset="0"/>
              </a:rPr>
              <a:t>Prolonged </a:t>
            </a:r>
            <a:r>
              <a:rPr lang="en-US" dirty="0">
                <a:ea typeface="Times New Roman" panose="02020603050405020304" pitchFamily="18" charset="0"/>
              </a:rPr>
              <a:t>bed rest should be encouraged, especially where the mother has any of the conditions that predispose to preterm </a:t>
            </a:r>
            <a:r>
              <a:rPr lang="en-US" dirty="0" err="1" smtClean="0">
                <a:ea typeface="Times New Roman" panose="02020603050405020304" pitchFamily="18" charset="0"/>
              </a:rPr>
              <a:t>labour</a:t>
            </a:r>
            <a:endParaRPr lang="en-US" dirty="0" smtClean="0">
              <a:ea typeface="Times New Roman" panose="02020603050405020304" pitchFamily="18" charset="0"/>
            </a:endParaRPr>
          </a:p>
          <a:p>
            <a:r>
              <a:rPr lang="en-US" dirty="0" smtClean="0">
                <a:ea typeface="Times New Roman" panose="02020603050405020304" pitchFamily="18" charset="0"/>
              </a:rPr>
              <a:t>Use </a:t>
            </a:r>
            <a:r>
              <a:rPr lang="en-US" dirty="0">
                <a:ea typeface="Times New Roman" panose="02020603050405020304" pitchFamily="18" charset="0"/>
              </a:rPr>
              <a:t>of sedatives during preterm </a:t>
            </a:r>
            <a:r>
              <a:rPr lang="en-US" dirty="0" err="1">
                <a:ea typeface="Times New Roman" panose="02020603050405020304" pitchFamily="18" charset="0"/>
              </a:rPr>
              <a:t>labour</a:t>
            </a:r>
            <a:r>
              <a:rPr lang="en-US" dirty="0">
                <a:ea typeface="Times New Roman" panose="02020603050405020304" pitchFamily="18" charset="0"/>
              </a:rPr>
              <a:t> to ensure complete bed </a:t>
            </a:r>
            <a:r>
              <a:rPr lang="en-US" dirty="0" smtClean="0">
                <a:ea typeface="Times New Roman" panose="02020603050405020304" pitchFamily="18" charset="0"/>
              </a:rPr>
              <a:t>rest</a:t>
            </a:r>
          </a:p>
          <a:p>
            <a:r>
              <a:rPr lang="en-US" dirty="0" smtClean="0">
                <a:ea typeface="Times New Roman" panose="02020603050405020304" pitchFamily="18" charset="0"/>
              </a:rPr>
              <a:t>Avoidance </a:t>
            </a:r>
            <a:r>
              <a:rPr lang="en-US" dirty="0">
                <a:ea typeface="Times New Roman" panose="02020603050405020304" pitchFamily="18" charset="0"/>
              </a:rPr>
              <a:t>of strenuous exercise and calming the mother, because any strain or stress may aggravate preterm </a:t>
            </a:r>
            <a:r>
              <a:rPr lang="en-US" dirty="0" err="1">
                <a:ea typeface="Times New Roman" panose="02020603050405020304" pitchFamily="18" charset="0"/>
              </a:rPr>
              <a:t>labour</a:t>
            </a:r>
            <a:endParaRPr lang="en-US" dirty="0">
              <a:ea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19</a:t>
            </a:fld>
            <a:endParaRPr lang="en-US"/>
          </a:p>
        </p:txBody>
      </p:sp>
    </p:spTree>
    <p:extLst>
      <p:ext uri="{BB962C8B-B14F-4D97-AF65-F5344CB8AC3E}">
        <p14:creationId xmlns:p14="http://schemas.microsoft.com/office/powerpoint/2010/main" val="2140308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                       MODULE OBJECTIVE</a:t>
            </a:r>
            <a:endParaRPr lang="en-US" b="1" dirty="0">
              <a:latin typeface="+mn-lt"/>
            </a:endParaRPr>
          </a:p>
        </p:txBody>
      </p:sp>
      <p:sp>
        <p:nvSpPr>
          <p:cNvPr id="3" name="Content Placeholder 2"/>
          <p:cNvSpPr>
            <a:spLocks noGrp="1"/>
          </p:cNvSpPr>
          <p:nvPr>
            <p:ph idx="1"/>
          </p:nvPr>
        </p:nvSpPr>
        <p:spPr/>
        <p:txBody>
          <a:bodyPr>
            <a:normAutofit/>
          </a:bodyPr>
          <a:lstStyle/>
          <a:p>
            <a:pPr marL="0" indent="0">
              <a:buNone/>
            </a:pPr>
            <a:r>
              <a:rPr lang="en-US" dirty="0" smtClean="0"/>
              <a:t>By the end of the module the learner should be able to:</a:t>
            </a:r>
          </a:p>
          <a:p>
            <a:pPr marL="514350" indent="-514350">
              <a:buFont typeface="+mj-lt"/>
              <a:buAutoNum type="arabicPeriod"/>
            </a:pPr>
            <a:r>
              <a:rPr lang="en-US" dirty="0" smtClean="0"/>
              <a:t>Identify babies with special needs/babies at risk</a:t>
            </a:r>
          </a:p>
          <a:p>
            <a:pPr marL="514350" indent="-514350">
              <a:buFont typeface="+mj-lt"/>
              <a:buAutoNum type="arabicPeriod"/>
            </a:pPr>
            <a:r>
              <a:rPr lang="en-US" dirty="0" smtClean="0"/>
              <a:t>Manage babies with special needs/babies at risk</a:t>
            </a:r>
          </a:p>
          <a:p>
            <a:pPr marL="514350" indent="-514350">
              <a:buFont typeface="+mj-lt"/>
              <a:buAutoNum type="arabicPeriod"/>
            </a:pPr>
            <a:r>
              <a:rPr lang="en-US" dirty="0" smtClean="0"/>
              <a:t>Utilize the nursing process in managing babies with special needs /babies at risk.</a:t>
            </a:r>
          </a:p>
          <a:p>
            <a:pPr marL="0" indent="0">
              <a:buNone/>
            </a:pPr>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2</a:t>
            </a:fld>
            <a:endParaRPr lang="en-US"/>
          </a:p>
        </p:txBody>
      </p:sp>
    </p:spTree>
    <p:extLst>
      <p:ext uri="{BB962C8B-B14F-4D97-AF65-F5344CB8AC3E}">
        <p14:creationId xmlns:p14="http://schemas.microsoft.com/office/powerpoint/2010/main" val="381363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                 Kangaroo mother care</a:t>
            </a:r>
            <a:endParaRPr lang="en-US" b="1" dirty="0">
              <a:latin typeface="+mn-lt"/>
            </a:endParaRPr>
          </a:p>
        </p:txBody>
      </p:sp>
      <p:sp>
        <p:nvSpPr>
          <p:cNvPr id="3" name="Content Placeholder 2"/>
          <p:cNvSpPr>
            <a:spLocks noGrp="1"/>
          </p:cNvSpPr>
          <p:nvPr>
            <p:ph idx="1"/>
          </p:nvPr>
        </p:nvSpPr>
        <p:spPr/>
        <p:txBody>
          <a:bodyPr/>
          <a:lstStyle/>
          <a:p>
            <a:pPr marL="342900" lvl="0" indent="-342900" eaLnBrk="0" fontAlgn="base" hangingPunct="0">
              <a:lnSpc>
                <a:spcPct val="100000"/>
              </a:lnSpc>
              <a:spcBef>
                <a:spcPct val="20000"/>
              </a:spcBef>
              <a:spcAft>
                <a:spcPct val="0"/>
              </a:spcAft>
              <a:buFontTx/>
              <a:buChar char="•"/>
            </a:pPr>
            <a:r>
              <a:rPr lang="en-GB" altLang="en-US" sz="3200" kern="0" dirty="0">
                <a:solidFill>
                  <a:srgbClr val="000000"/>
                </a:solidFill>
                <a:latin typeface="Gill Sans MT"/>
                <a:cs typeface="Arial"/>
              </a:rPr>
              <a:t>Kangaroo Mother Care is defined as early, prolonged continuous skin-to-skin contact between a mother (or her surrogate) and her low birth weight infant.</a:t>
            </a:r>
          </a:p>
          <a:p>
            <a:pPr marL="342900" lvl="0" indent="-342900" eaLnBrk="0" fontAlgn="base" hangingPunct="0">
              <a:lnSpc>
                <a:spcPct val="100000"/>
              </a:lnSpc>
              <a:spcBef>
                <a:spcPct val="20000"/>
              </a:spcBef>
              <a:spcAft>
                <a:spcPct val="0"/>
              </a:spcAft>
              <a:buFontTx/>
              <a:buChar char="•"/>
            </a:pPr>
            <a:r>
              <a:rPr lang="en-GB" altLang="en-US" sz="3200" kern="0" dirty="0">
                <a:solidFill>
                  <a:srgbClr val="000000"/>
                </a:solidFill>
                <a:latin typeface="Gill Sans MT"/>
                <a:cs typeface="Arial"/>
              </a:rPr>
              <a:t>It is a simple, inexpensive and safe method of caring for low birth weight infants.</a:t>
            </a:r>
          </a:p>
        </p:txBody>
      </p:sp>
      <p:sp>
        <p:nvSpPr>
          <p:cNvPr id="4" name="Slide Number Placeholder 3"/>
          <p:cNvSpPr>
            <a:spLocks noGrp="1"/>
          </p:cNvSpPr>
          <p:nvPr>
            <p:ph type="sldNum" sz="quarter" idx="12"/>
          </p:nvPr>
        </p:nvSpPr>
        <p:spPr/>
        <p:txBody>
          <a:bodyPr/>
          <a:lstStyle/>
          <a:p>
            <a:fld id="{37A73B05-C1DC-4957-AA8A-DA55F0329BFA}" type="slidenum">
              <a:rPr lang="en-US" smtClean="0"/>
              <a:t>20</a:t>
            </a:fld>
            <a:endParaRPr lang="en-US"/>
          </a:p>
        </p:txBody>
      </p:sp>
    </p:spTree>
    <p:extLst>
      <p:ext uri="{BB962C8B-B14F-4D97-AF65-F5344CB8AC3E}">
        <p14:creationId xmlns:p14="http://schemas.microsoft.com/office/powerpoint/2010/main" val="1699977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                      Benefits of KMC</a:t>
            </a:r>
            <a:endParaRPr lang="en-US" b="1" dirty="0">
              <a:latin typeface="+mn-lt"/>
            </a:endParaRPr>
          </a:p>
        </p:txBody>
      </p:sp>
      <p:sp>
        <p:nvSpPr>
          <p:cNvPr id="3" name="Content Placeholder 2"/>
          <p:cNvSpPr>
            <a:spLocks noGrp="1"/>
          </p:cNvSpPr>
          <p:nvPr>
            <p:ph idx="1"/>
          </p:nvPr>
        </p:nvSpPr>
        <p:spPr/>
        <p:txBody>
          <a:bodyPr/>
          <a:lstStyle/>
          <a:p>
            <a:pPr marL="514350" lvl="0" indent="-514350" eaLnBrk="0" fontAlgn="base" hangingPunct="0">
              <a:lnSpc>
                <a:spcPct val="100000"/>
              </a:lnSpc>
              <a:spcBef>
                <a:spcPct val="20000"/>
              </a:spcBef>
              <a:spcAft>
                <a:spcPct val="0"/>
              </a:spcAft>
              <a:buFont typeface="+mj-lt"/>
              <a:buAutoNum type="arabicPeriod"/>
              <a:defRPr/>
            </a:pPr>
            <a:r>
              <a:rPr lang="en-GB" sz="3000" kern="0" dirty="0">
                <a:solidFill>
                  <a:srgbClr val="000000"/>
                </a:solidFill>
                <a:latin typeface="Gill Sans MT"/>
                <a:cs typeface="Arial"/>
              </a:rPr>
              <a:t>Decreases the occurrence of apnoeic attacks and irregular breathing</a:t>
            </a:r>
            <a:endParaRPr lang="en-US" sz="3000" kern="0" dirty="0">
              <a:solidFill>
                <a:srgbClr val="000000"/>
              </a:solidFill>
              <a:latin typeface="Gill Sans MT"/>
              <a:cs typeface="Arial"/>
            </a:endParaRPr>
          </a:p>
          <a:p>
            <a:pPr marL="514350" lvl="0" indent="-514350" eaLnBrk="0" fontAlgn="base" hangingPunct="0">
              <a:lnSpc>
                <a:spcPct val="100000"/>
              </a:lnSpc>
              <a:spcBef>
                <a:spcPct val="20000"/>
              </a:spcBef>
              <a:spcAft>
                <a:spcPct val="0"/>
              </a:spcAft>
              <a:buFont typeface="+mj-lt"/>
              <a:buAutoNum type="arabicPeriod"/>
              <a:defRPr/>
            </a:pPr>
            <a:r>
              <a:rPr lang="en-GB" sz="3000" kern="0" dirty="0">
                <a:solidFill>
                  <a:srgbClr val="000000"/>
                </a:solidFill>
                <a:latin typeface="Gill Sans MT"/>
                <a:cs typeface="Arial"/>
              </a:rPr>
              <a:t>Associated with less infections and when they occur, they are less severe</a:t>
            </a:r>
            <a:endParaRPr lang="en-US" sz="3000" kern="0" dirty="0">
              <a:solidFill>
                <a:srgbClr val="000000"/>
              </a:solidFill>
              <a:latin typeface="Gill Sans MT"/>
              <a:cs typeface="Arial"/>
            </a:endParaRPr>
          </a:p>
          <a:p>
            <a:pPr marL="514350" lvl="0" indent="-514350" eaLnBrk="0" fontAlgn="base" hangingPunct="0">
              <a:lnSpc>
                <a:spcPct val="100000"/>
              </a:lnSpc>
              <a:spcBef>
                <a:spcPct val="20000"/>
              </a:spcBef>
              <a:spcAft>
                <a:spcPct val="0"/>
              </a:spcAft>
              <a:buFont typeface="+mj-lt"/>
              <a:buAutoNum type="arabicPeriod"/>
              <a:defRPr/>
            </a:pPr>
            <a:r>
              <a:rPr lang="en-GB" sz="3000" kern="0" dirty="0">
                <a:solidFill>
                  <a:srgbClr val="000000"/>
                </a:solidFill>
                <a:latin typeface="Gill Sans MT"/>
                <a:cs typeface="Arial"/>
              </a:rPr>
              <a:t>Decreases mortality of low birth weight babies </a:t>
            </a:r>
            <a:endParaRPr lang="en-US" sz="3000" kern="0" dirty="0">
              <a:solidFill>
                <a:srgbClr val="000000"/>
              </a:solidFill>
              <a:latin typeface="Gill Sans MT"/>
              <a:cs typeface="Arial"/>
            </a:endParaRPr>
          </a:p>
          <a:p>
            <a:pPr marL="514350" lvl="0" indent="-514350" eaLnBrk="0" fontAlgn="base" hangingPunct="0">
              <a:lnSpc>
                <a:spcPct val="100000"/>
              </a:lnSpc>
              <a:spcBef>
                <a:spcPct val="20000"/>
              </a:spcBef>
              <a:spcAft>
                <a:spcPct val="0"/>
              </a:spcAft>
              <a:buFont typeface="+mj-lt"/>
              <a:buAutoNum type="arabicPeriod"/>
              <a:defRPr/>
            </a:pPr>
            <a:r>
              <a:rPr lang="en-GB" sz="3000" kern="0" dirty="0">
                <a:solidFill>
                  <a:srgbClr val="000000"/>
                </a:solidFill>
                <a:latin typeface="Gill Sans MT"/>
                <a:cs typeface="Arial"/>
              </a:rPr>
              <a:t>Increases mother’s confidence in caring for her small new-born and improves bonding</a:t>
            </a:r>
            <a:endParaRPr lang="en-US" sz="3000" kern="0" dirty="0">
              <a:solidFill>
                <a:srgbClr val="000000"/>
              </a:solidFill>
              <a:latin typeface="Gill Sans MT"/>
              <a:cs typeface="Arial"/>
            </a:endParaRPr>
          </a:p>
          <a:p>
            <a:pPr marL="514350" lvl="0" indent="-514350" eaLnBrk="0" fontAlgn="base" hangingPunct="0">
              <a:lnSpc>
                <a:spcPct val="100000"/>
              </a:lnSpc>
              <a:spcBef>
                <a:spcPct val="20000"/>
              </a:spcBef>
              <a:spcAft>
                <a:spcPct val="0"/>
              </a:spcAft>
              <a:buFont typeface="+mj-lt"/>
              <a:buAutoNum type="arabicPeriod"/>
              <a:defRPr/>
            </a:pPr>
            <a:r>
              <a:rPr lang="en-GB" sz="3000" kern="0" dirty="0">
                <a:solidFill>
                  <a:srgbClr val="000000"/>
                </a:solidFill>
                <a:latin typeface="Gill Sans MT"/>
                <a:cs typeface="Arial"/>
              </a:rPr>
              <a:t>Reduces hospital stay for mother and baby (early discharge)</a:t>
            </a:r>
            <a:endParaRPr lang="en-US" sz="3000" kern="0" dirty="0">
              <a:solidFill>
                <a:srgbClr val="000000"/>
              </a:solidFill>
              <a:latin typeface="Gill Sans MT"/>
              <a:cs typeface="Arial"/>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21</a:t>
            </a:fld>
            <a:endParaRPr lang="en-US"/>
          </a:p>
        </p:txBody>
      </p:sp>
    </p:spTree>
    <p:extLst>
      <p:ext uri="{BB962C8B-B14F-4D97-AF65-F5344CB8AC3E}">
        <p14:creationId xmlns:p14="http://schemas.microsoft.com/office/powerpoint/2010/main" val="3533318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72731"/>
          </a:xfrm>
        </p:spPr>
        <p:txBody>
          <a:bodyPr/>
          <a:lstStyle/>
          <a:p>
            <a:r>
              <a:rPr lang="en-US" b="1" dirty="0" smtClean="0">
                <a:latin typeface="+mn-lt"/>
              </a:rPr>
              <a:t>                        Benefits of KMC</a:t>
            </a:r>
            <a:endParaRPr lang="en-US" b="1" dirty="0">
              <a:latin typeface="+mn-lt"/>
            </a:endParaRPr>
          </a:p>
        </p:txBody>
      </p:sp>
      <p:sp>
        <p:nvSpPr>
          <p:cNvPr id="3" name="Content Placeholder 2"/>
          <p:cNvSpPr>
            <a:spLocks noGrp="1"/>
          </p:cNvSpPr>
          <p:nvPr>
            <p:ph idx="1"/>
          </p:nvPr>
        </p:nvSpPr>
        <p:spPr>
          <a:xfrm>
            <a:off x="838200" y="862885"/>
            <a:ext cx="10515600" cy="5705340"/>
          </a:xfrm>
        </p:spPr>
        <p:txBody>
          <a:bodyPr>
            <a:normAutofit/>
          </a:bodyPr>
          <a:lstStyle/>
          <a:p>
            <a:pPr marL="514350" lvl="0" indent="-514350" eaLnBrk="0" fontAlgn="base" hangingPunct="0">
              <a:lnSpc>
                <a:spcPct val="100000"/>
              </a:lnSpc>
              <a:spcBef>
                <a:spcPct val="20000"/>
              </a:spcBef>
              <a:spcAft>
                <a:spcPct val="0"/>
              </a:spcAft>
              <a:buAutoNum type="arabicPeriod" startAt="6"/>
            </a:pPr>
            <a:r>
              <a:rPr lang="en-GB" altLang="en-US" sz="3200" kern="0" dirty="0" smtClean="0">
                <a:solidFill>
                  <a:srgbClr val="000000"/>
                </a:solidFill>
                <a:latin typeface="Gill Sans MT"/>
                <a:cs typeface="Arial"/>
              </a:rPr>
              <a:t>Helps </a:t>
            </a:r>
            <a:r>
              <a:rPr lang="en-GB" altLang="en-US" sz="3200" kern="0" dirty="0">
                <a:solidFill>
                  <a:srgbClr val="000000"/>
                </a:solidFill>
                <a:latin typeface="Gill Sans MT"/>
                <a:cs typeface="Arial"/>
              </a:rPr>
              <a:t>maintain an appropriate body temperature for the </a:t>
            </a:r>
            <a:r>
              <a:rPr lang="en-GB" altLang="en-US" sz="3200" kern="0" dirty="0" smtClean="0">
                <a:solidFill>
                  <a:srgbClr val="000000"/>
                </a:solidFill>
                <a:latin typeface="Gill Sans MT"/>
                <a:cs typeface="Arial"/>
              </a:rPr>
              <a:t>new-born</a:t>
            </a:r>
            <a:endParaRPr lang="en-US" altLang="en-US" sz="3200" kern="0" dirty="0" smtClean="0">
              <a:solidFill>
                <a:srgbClr val="000000"/>
              </a:solidFill>
              <a:latin typeface="Gill Sans MT"/>
              <a:cs typeface="Arial"/>
            </a:endParaRPr>
          </a:p>
          <a:p>
            <a:pPr marL="514350" lvl="0" indent="-514350" eaLnBrk="0" fontAlgn="base" hangingPunct="0">
              <a:lnSpc>
                <a:spcPct val="100000"/>
              </a:lnSpc>
              <a:spcBef>
                <a:spcPct val="20000"/>
              </a:spcBef>
              <a:spcAft>
                <a:spcPct val="0"/>
              </a:spcAft>
              <a:buAutoNum type="arabicPeriod" startAt="6"/>
            </a:pPr>
            <a:r>
              <a:rPr lang="en-GB" altLang="en-US" sz="3200" kern="0" dirty="0" smtClean="0">
                <a:solidFill>
                  <a:srgbClr val="000000"/>
                </a:solidFill>
                <a:latin typeface="Gill Sans MT"/>
                <a:cs typeface="Arial"/>
              </a:rPr>
              <a:t>Promotes </a:t>
            </a:r>
            <a:r>
              <a:rPr lang="en-GB" altLang="en-US" sz="3200" kern="0" dirty="0">
                <a:solidFill>
                  <a:srgbClr val="000000"/>
                </a:solidFill>
                <a:latin typeface="Gill Sans MT"/>
                <a:cs typeface="Arial"/>
              </a:rPr>
              <a:t>exclusive breastfeeding, resulting in a higher rate and longer duration of </a:t>
            </a:r>
            <a:r>
              <a:rPr lang="en-GB" altLang="en-US" sz="3200" kern="0" dirty="0" smtClean="0">
                <a:solidFill>
                  <a:srgbClr val="000000"/>
                </a:solidFill>
                <a:latin typeface="Gill Sans MT"/>
                <a:cs typeface="Arial"/>
              </a:rPr>
              <a:t>breastfeeding</a:t>
            </a:r>
            <a:endParaRPr lang="en-US" altLang="en-US" sz="3200" kern="0" dirty="0">
              <a:solidFill>
                <a:srgbClr val="000000"/>
              </a:solidFill>
              <a:latin typeface="Gill Sans MT"/>
              <a:cs typeface="Arial"/>
            </a:endParaRPr>
          </a:p>
          <a:p>
            <a:pPr marL="514350" lvl="0" indent="-514350" eaLnBrk="0" fontAlgn="base" hangingPunct="0">
              <a:lnSpc>
                <a:spcPct val="100000"/>
              </a:lnSpc>
              <a:spcBef>
                <a:spcPct val="20000"/>
              </a:spcBef>
              <a:spcAft>
                <a:spcPct val="0"/>
              </a:spcAft>
              <a:buAutoNum type="arabicPeriod" startAt="6"/>
            </a:pPr>
            <a:r>
              <a:rPr lang="en-GB" altLang="en-US" sz="3200" kern="0" dirty="0" smtClean="0">
                <a:solidFill>
                  <a:srgbClr val="000000"/>
                </a:solidFill>
                <a:latin typeface="Gill Sans MT"/>
                <a:cs typeface="Arial"/>
              </a:rPr>
              <a:t>Babies </a:t>
            </a:r>
            <a:r>
              <a:rPr lang="en-GB" altLang="en-US" sz="3200" kern="0" dirty="0">
                <a:solidFill>
                  <a:srgbClr val="000000"/>
                </a:solidFill>
                <a:latin typeface="Gill Sans MT"/>
                <a:cs typeface="Arial"/>
              </a:rPr>
              <a:t>gain weight and grow faster as KMC promotes GI growth Reduces costs for the health facility and the mother/guardian as minimal equipment is required and is less expensive than incubator </a:t>
            </a:r>
            <a:r>
              <a:rPr lang="en-GB" altLang="en-US" sz="3200" kern="0" dirty="0" smtClean="0">
                <a:solidFill>
                  <a:srgbClr val="000000"/>
                </a:solidFill>
                <a:latin typeface="Gill Sans MT"/>
                <a:cs typeface="Arial"/>
              </a:rPr>
              <a:t>care</a:t>
            </a:r>
            <a:endParaRPr lang="en-US" altLang="en-US" sz="3200" kern="0" dirty="0" smtClean="0">
              <a:solidFill>
                <a:srgbClr val="000000"/>
              </a:solidFill>
              <a:latin typeface="Gill Sans MT"/>
              <a:cs typeface="Arial"/>
            </a:endParaRPr>
          </a:p>
          <a:p>
            <a:pPr marL="514350" lvl="0" indent="-514350" eaLnBrk="0" fontAlgn="base" hangingPunct="0">
              <a:lnSpc>
                <a:spcPct val="100000"/>
              </a:lnSpc>
              <a:spcBef>
                <a:spcPct val="20000"/>
              </a:spcBef>
              <a:spcAft>
                <a:spcPct val="0"/>
              </a:spcAft>
              <a:buAutoNum type="arabicPeriod" startAt="6"/>
            </a:pPr>
            <a:r>
              <a:rPr lang="en-GB" altLang="en-US" sz="3200" kern="0" dirty="0" smtClean="0">
                <a:solidFill>
                  <a:srgbClr val="000000"/>
                </a:solidFill>
                <a:latin typeface="Gill Sans MT"/>
                <a:cs typeface="Arial"/>
              </a:rPr>
              <a:t>Enables </a:t>
            </a:r>
            <a:r>
              <a:rPr lang="en-GB" altLang="en-US" sz="3200" kern="0" dirty="0">
                <a:solidFill>
                  <a:srgbClr val="000000"/>
                </a:solidFill>
                <a:latin typeface="Gill Sans MT"/>
                <a:cs typeface="Arial"/>
              </a:rPr>
              <a:t>fewer nursing staff to care for larger numbers of low birth weight </a:t>
            </a:r>
            <a:r>
              <a:rPr lang="en-GB" altLang="en-US" sz="3200" kern="0" dirty="0" smtClean="0">
                <a:solidFill>
                  <a:srgbClr val="000000"/>
                </a:solidFill>
                <a:latin typeface="Gill Sans MT"/>
                <a:cs typeface="Arial"/>
              </a:rPr>
              <a:t>new-borns</a:t>
            </a:r>
            <a:endParaRPr lang="en-US" altLang="en-US" sz="3200" kern="0" dirty="0">
              <a:solidFill>
                <a:srgbClr val="000000"/>
              </a:solidFill>
              <a:latin typeface="Gill Sans MT"/>
              <a:cs typeface="Arial"/>
            </a:endParaRPr>
          </a:p>
          <a:p>
            <a:pPr marL="514350" lvl="0" indent="-514350" eaLnBrk="0" fontAlgn="base" hangingPunct="0">
              <a:lnSpc>
                <a:spcPct val="100000"/>
              </a:lnSpc>
              <a:spcBef>
                <a:spcPct val="20000"/>
              </a:spcBef>
              <a:spcAft>
                <a:spcPct val="0"/>
              </a:spcAft>
              <a:buClr>
                <a:srgbClr val="ED1C24"/>
              </a:buClr>
              <a:buAutoNum type="arabicPeriod" startAt="6"/>
            </a:pPr>
            <a:endParaRPr lang="en-US" altLang="en-US" sz="3200" kern="0" dirty="0">
              <a:solidFill>
                <a:srgbClr val="000000"/>
              </a:solidFill>
              <a:latin typeface="Gill Sans MT"/>
              <a:cs typeface="Arial"/>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22</a:t>
            </a:fld>
            <a:endParaRPr lang="en-US"/>
          </a:p>
        </p:txBody>
      </p:sp>
    </p:spTree>
    <p:extLst>
      <p:ext uri="{BB962C8B-B14F-4D97-AF65-F5344CB8AC3E}">
        <p14:creationId xmlns:p14="http://schemas.microsoft.com/office/powerpoint/2010/main" val="2414100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596979"/>
          </a:xfrm>
        </p:spPr>
        <p:txBody>
          <a:bodyPr/>
          <a:lstStyle/>
          <a:p>
            <a:pPr lvl="0" indent="-228600">
              <a:lnSpc>
                <a:spcPct val="115000"/>
              </a:lnSpc>
              <a:spcBef>
                <a:spcPts val="0"/>
              </a:spcBef>
              <a:spcAft>
                <a:spcPts val="1000"/>
              </a:spcAft>
            </a:pPr>
            <a:r>
              <a:rPr lang="sw-KE" sz="32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     </a:t>
            </a:r>
            <a:r>
              <a:rPr lang="sw-KE" sz="36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2.  Small For Gestational baby /small for dates </a:t>
            </a:r>
            <a:endParaRPr lang="en-US" sz="2800"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838200" y="1803042"/>
            <a:ext cx="10515600" cy="4373921"/>
          </a:xfrm>
        </p:spPr>
        <p:txBody>
          <a:bodyPr>
            <a:normAutofit/>
          </a:bodyPr>
          <a:lstStyle/>
          <a:p>
            <a:pPr lvl="0" fontAlgn="base">
              <a:lnSpc>
                <a:spcPct val="100000"/>
              </a:lnSpc>
              <a:spcBef>
                <a:spcPct val="0"/>
              </a:spcBef>
              <a:spcAft>
                <a:spcPct val="0"/>
              </a:spcAft>
            </a:pPr>
            <a:r>
              <a:rPr lang="sw-KE" sz="3200" b="1" dirty="0" smtClean="0">
                <a:ea typeface="Calibri" panose="020F0502020204030204" pitchFamily="34" charset="0"/>
                <a:cs typeface="Times New Roman" panose="02020603050405020304" pitchFamily="18" charset="0"/>
              </a:rPr>
              <a:t>Small for gestation/ small for dates</a:t>
            </a:r>
            <a:r>
              <a:rPr lang="sw-KE" sz="3200" dirty="0" smtClean="0">
                <a:ea typeface="Calibri" panose="020F0502020204030204" pitchFamily="34" charset="0"/>
                <a:cs typeface="Times New Roman" panose="02020603050405020304" pitchFamily="18" charset="0"/>
              </a:rPr>
              <a:t>: This </a:t>
            </a:r>
            <a:r>
              <a:rPr lang="sw-KE" sz="3200" dirty="0">
                <a:ea typeface="Calibri" panose="020F0502020204030204" pitchFamily="34" charset="0"/>
                <a:cs typeface="Times New Roman" panose="02020603050405020304" pitchFamily="18" charset="0"/>
              </a:rPr>
              <a:t>term refers to a baby whose birth weight is below  10 th centile for his gestational age</a:t>
            </a:r>
            <a:r>
              <a:rPr lang="sw-KE" sz="3200" dirty="0" smtClean="0">
                <a:ea typeface="Calibri" panose="020F0502020204030204" pitchFamily="34" charset="0"/>
                <a:cs typeface="Times New Roman" panose="02020603050405020304" pitchFamily="18" charset="0"/>
              </a:rPr>
              <a:t>. </a:t>
            </a:r>
          </a:p>
          <a:p>
            <a:pPr lvl="0" fontAlgn="base">
              <a:lnSpc>
                <a:spcPct val="100000"/>
              </a:lnSpc>
              <a:spcBef>
                <a:spcPct val="0"/>
              </a:spcBef>
              <a:spcAft>
                <a:spcPct val="0"/>
              </a:spcAft>
            </a:pPr>
            <a:r>
              <a:rPr lang="sw-KE" sz="3200" dirty="0" smtClean="0">
                <a:ea typeface="Calibri" panose="020F0502020204030204" pitchFamily="34" charset="0"/>
                <a:cs typeface="Times New Roman" panose="02020603050405020304" pitchFamily="18" charset="0"/>
              </a:rPr>
              <a:t>Commonly </a:t>
            </a:r>
            <a:r>
              <a:rPr lang="sw-KE" sz="3200" dirty="0">
                <a:ea typeface="Calibri" panose="020F0502020204030204" pitchFamily="34" charset="0"/>
                <a:cs typeface="Times New Roman" panose="02020603050405020304" pitchFamily="18" charset="0"/>
              </a:rPr>
              <a:t>referred to as low birth weight but this includes preterm babies</a:t>
            </a:r>
            <a:r>
              <a:rPr lang="sw-KE" sz="3200" dirty="0" smtClean="0">
                <a:ea typeface="Calibri" panose="020F0502020204030204" pitchFamily="34" charset="0"/>
                <a:cs typeface="Times New Roman" panose="02020603050405020304" pitchFamily="18" charset="0"/>
              </a:rPr>
              <a:t>.</a:t>
            </a:r>
          </a:p>
          <a:p>
            <a:pPr marL="0" lvl="0" indent="0" fontAlgn="base">
              <a:lnSpc>
                <a:spcPct val="100000"/>
              </a:lnSpc>
              <a:spcBef>
                <a:spcPct val="0"/>
              </a:spcBef>
              <a:spcAft>
                <a:spcPct val="0"/>
              </a:spcAft>
              <a:buNone/>
            </a:pPr>
            <a:r>
              <a:rPr lang="en-GB" altLang="en-US" b="1" dirty="0" smtClean="0">
                <a:solidFill>
                  <a:srgbClr val="000000"/>
                </a:solidFill>
                <a:cs typeface="Arial" panose="020B0604020202020204" pitchFamily="34" charset="0"/>
              </a:rPr>
              <a:t> </a:t>
            </a:r>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23</a:t>
            </a:fld>
            <a:endParaRPr lang="en-US"/>
          </a:p>
        </p:txBody>
      </p:sp>
    </p:spTree>
    <p:extLst>
      <p:ext uri="{BB962C8B-B14F-4D97-AF65-F5344CB8AC3E}">
        <p14:creationId xmlns:p14="http://schemas.microsoft.com/office/powerpoint/2010/main" val="650270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183"/>
            <a:ext cx="10515600" cy="901521"/>
          </a:xfrm>
        </p:spPr>
        <p:txBody>
          <a:bodyPr/>
          <a:lstStyle/>
          <a:p>
            <a:r>
              <a:rPr lang="en-US" b="1" dirty="0" smtClean="0">
                <a:solidFill>
                  <a:srgbClr val="00B0F0"/>
                </a:solidFill>
                <a:latin typeface="+mn-lt"/>
              </a:rPr>
              <a:t>They are susceptible to various problem</a:t>
            </a:r>
            <a:endParaRPr lang="en-US" b="1" dirty="0">
              <a:solidFill>
                <a:srgbClr val="00B0F0"/>
              </a:solidFill>
              <a:latin typeface="+mn-lt"/>
            </a:endParaRPr>
          </a:p>
        </p:txBody>
      </p:sp>
      <p:sp>
        <p:nvSpPr>
          <p:cNvPr id="3" name="Content Placeholder 2"/>
          <p:cNvSpPr>
            <a:spLocks noGrp="1"/>
          </p:cNvSpPr>
          <p:nvPr>
            <p:ph sz="half" idx="1"/>
          </p:nvPr>
        </p:nvSpPr>
        <p:spPr>
          <a:xfrm>
            <a:off x="188889" y="1094704"/>
            <a:ext cx="11376339" cy="5628067"/>
          </a:xfrm>
        </p:spPr>
        <p:txBody>
          <a:bodyPr>
            <a:noAutofit/>
          </a:bodyPr>
          <a:lstStyle/>
          <a:p>
            <a:pPr lvl="3" indent="-457200">
              <a:lnSpc>
                <a:spcPct val="115000"/>
              </a:lnSpc>
              <a:spcBef>
                <a:spcPts val="0"/>
              </a:spcBef>
              <a:spcAft>
                <a:spcPts val="1000"/>
              </a:spcAft>
              <a:buFont typeface="Wingdings" panose="05000000000000000000" pitchFamily="2" charset="2"/>
              <a:buChar char="Ø"/>
            </a:pPr>
            <a:r>
              <a:rPr lang="sw-KE" sz="2800" dirty="0" smtClean="0">
                <a:latin typeface="Calibri" panose="020F0502020204030204" pitchFamily="34" charset="0"/>
                <a:ea typeface="Calibri" panose="020F0502020204030204" pitchFamily="34" charset="0"/>
                <a:cs typeface="Times New Roman" panose="02020603050405020304" pitchFamily="18" charset="0"/>
              </a:rPr>
              <a:t>Congenital </a:t>
            </a:r>
            <a:r>
              <a:rPr lang="sw-KE" sz="2800" dirty="0">
                <a:latin typeface="Calibri" panose="020F0502020204030204" pitchFamily="34" charset="0"/>
                <a:ea typeface="Calibri" panose="020F0502020204030204" pitchFamily="34" charset="0"/>
                <a:cs typeface="Times New Roman" panose="02020603050405020304" pitchFamily="18" charset="0"/>
              </a:rPr>
              <a:t>abnormalities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spcAft>
                <a:spcPts val="1000"/>
              </a:spcAft>
              <a:buFont typeface="Wingdings" panose="05000000000000000000" pitchFamily="2" charset="2"/>
              <a:buChar char="Ø"/>
            </a:pPr>
            <a:r>
              <a:rPr lang="sw-KE" sz="2800" dirty="0" smtClean="0">
                <a:latin typeface="Calibri" panose="020F0502020204030204" pitchFamily="34" charset="0"/>
                <a:ea typeface="Calibri" panose="020F0502020204030204" pitchFamily="34" charset="0"/>
                <a:cs typeface="Times New Roman" panose="02020603050405020304" pitchFamily="18" charset="0"/>
              </a:rPr>
              <a:t>Foetal </a:t>
            </a:r>
            <a:r>
              <a:rPr lang="sw-KE" sz="2800" dirty="0">
                <a:latin typeface="Calibri" panose="020F0502020204030204" pitchFamily="34" charset="0"/>
                <a:ea typeface="Calibri" panose="020F0502020204030204" pitchFamily="34" charset="0"/>
                <a:cs typeface="Times New Roman" panose="02020603050405020304" pitchFamily="18" charset="0"/>
              </a:rPr>
              <a:t>hypoxia that may lead to intrapartal death</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spcAft>
                <a:spcPts val="1000"/>
              </a:spcAft>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Birth asphyxia due to inadequate  perfusion, meconium aspiration leading to airway obstruction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spcAft>
                <a:spcPts val="1000"/>
              </a:spcAft>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Hypothermia due to little subcutaneous tissue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spcAft>
                <a:spcPts val="1000"/>
              </a:spcAft>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Apnoeic attacks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spcAft>
                <a:spcPts val="1000"/>
              </a:spcAft>
              <a:buFont typeface="Wingdings" panose="05000000000000000000" pitchFamily="2" charset="2"/>
              <a:buChar char="Ø"/>
            </a:pPr>
            <a:r>
              <a:rPr lang="sw-KE" sz="2800" dirty="0" smtClean="0">
                <a:latin typeface="Calibri" panose="020F0502020204030204" pitchFamily="34" charset="0"/>
                <a:ea typeface="Calibri" panose="020F0502020204030204" pitchFamily="34" charset="0"/>
                <a:cs typeface="Times New Roman" panose="02020603050405020304" pitchFamily="18" charset="0"/>
              </a:rPr>
              <a:t>Hypoglycaemia</a:t>
            </a:r>
            <a:endParaRPr lang="en-US" sz="28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7A73B05-C1DC-4957-AA8A-DA55F0329BFA}" type="slidenum">
              <a:rPr lang="en-US" smtClean="0"/>
              <a:t>24</a:t>
            </a:fld>
            <a:endParaRPr lang="en-US"/>
          </a:p>
        </p:txBody>
      </p:sp>
    </p:spTree>
    <p:extLst>
      <p:ext uri="{BB962C8B-B14F-4D97-AF65-F5344CB8AC3E}">
        <p14:creationId xmlns:p14="http://schemas.microsoft.com/office/powerpoint/2010/main" val="3567031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latin typeface="+mn-lt"/>
              </a:rPr>
              <a:t>                Signs And Symptoms</a:t>
            </a:r>
            <a:endParaRPr lang="en-US" b="1" dirty="0">
              <a:solidFill>
                <a:srgbClr val="00B0F0"/>
              </a:solidFill>
              <a:latin typeface="+mn-lt"/>
            </a:endParaRPr>
          </a:p>
        </p:txBody>
      </p:sp>
      <p:sp>
        <p:nvSpPr>
          <p:cNvPr id="3" name="Content Placeholder 2"/>
          <p:cNvSpPr>
            <a:spLocks noGrp="1"/>
          </p:cNvSpPr>
          <p:nvPr>
            <p:ph sz="half" idx="1"/>
          </p:nvPr>
        </p:nvSpPr>
        <p:spPr>
          <a:xfrm>
            <a:off x="838200" y="1825625"/>
            <a:ext cx="5181600" cy="4678206"/>
          </a:xfrm>
        </p:spPr>
        <p:txBody>
          <a:bodyPr>
            <a:normAutofit fontScale="55000" lnSpcReduction="20000"/>
          </a:bodyPr>
          <a:lstStyle/>
          <a:p>
            <a:pPr marR="0">
              <a:lnSpc>
                <a:spcPct val="120000"/>
              </a:lnSpc>
              <a:spcBef>
                <a:spcPts val="0"/>
              </a:spcBef>
              <a:spcAft>
                <a:spcPts val="0"/>
              </a:spcAft>
              <a:buFont typeface="Wingdings" panose="05000000000000000000" pitchFamily="2" charset="2"/>
              <a:buChar char="Ø"/>
            </a:pPr>
            <a:r>
              <a:rPr lang="sw-KE" sz="5100" dirty="0">
                <a:latin typeface="Calibri" panose="020F0502020204030204" pitchFamily="34" charset="0"/>
                <a:ea typeface="Calibri" panose="020F0502020204030204" pitchFamily="34" charset="0"/>
                <a:cs typeface="Times New Roman" panose="02020603050405020304" pitchFamily="18" charset="0"/>
              </a:rPr>
              <a:t>Mostly they are born after 37th week gestation </a:t>
            </a:r>
            <a:endParaRPr lang="en-US" sz="5100" dirty="0">
              <a:latin typeface="Calibri" panose="020F0502020204030204" pitchFamily="34" charset="0"/>
              <a:ea typeface="Calibri" panose="020F0502020204030204" pitchFamily="34" charset="0"/>
              <a:cs typeface="Times New Roman" panose="02020603050405020304" pitchFamily="18" charset="0"/>
            </a:endParaRPr>
          </a:p>
          <a:p>
            <a:pPr marR="0">
              <a:lnSpc>
                <a:spcPct val="120000"/>
              </a:lnSpc>
              <a:spcBef>
                <a:spcPts val="0"/>
              </a:spcBef>
              <a:spcAft>
                <a:spcPts val="0"/>
              </a:spcAft>
              <a:buFont typeface="Wingdings" panose="05000000000000000000" pitchFamily="2" charset="2"/>
              <a:buChar char="Ø"/>
            </a:pPr>
            <a:r>
              <a:rPr lang="sw-KE" sz="5100" dirty="0" smtClean="0">
                <a:latin typeface="Calibri" panose="020F0502020204030204" pitchFamily="34" charset="0"/>
                <a:ea typeface="Calibri" panose="020F0502020204030204" pitchFamily="34" charset="0"/>
                <a:cs typeface="Times New Roman" panose="02020603050405020304" pitchFamily="18" charset="0"/>
              </a:rPr>
              <a:t>Pale, dry, loose </a:t>
            </a:r>
            <a:r>
              <a:rPr lang="sw-KE" sz="5100" dirty="0">
                <a:latin typeface="Calibri" panose="020F0502020204030204" pitchFamily="34" charset="0"/>
                <a:ea typeface="Calibri" panose="020F0502020204030204" pitchFamily="34" charset="0"/>
                <a:cs typeface="Times New Roman" panose="02020603050405020304" pitchFamily="18" charset="0"/>
              </a:rPr>
              <a:t>skin with wrinkles and have no </a:t>
            </a:r>
            <a:r>
              <a:rPr lang="sw-KE" sz="5100" dirty="0" smtClean="0">
                <a:latin typeface="Calibri" panose="020F0502020204030204" pitchFamily="34" charset="0"/>
                <a:ea typeface="Calibri" panose="020F0502020204030204" pitchFamily="34" charset="0"/>
                <a:cs typeface="Times New Roman" panose="02020603050405020304" pitchFamily="18" charset="0"/>
              </a:rPr>
              <a:t>lanugo</a:t>
            </a:r>
            <a:endParaRPr lang="en-US" sz="5100" dirty="0">
              <a:latin typeface="Calibri" panose="020F0502020204030204" pitchFamily="34" charset="0"/>
              <a:ea typeface="Calibri" panose="020F0502020204030204" pitchFamily="34" charset="0"/>
              <a:cs typeface="Times New Roman" panose="02020603050405020304" pitchFamily="18" charset="0"/>
            </a:endParaRPr>
          </a:p>
          <a:p>
            <a:pPr marR="0">
              <a:lnSpc>
                <a:spcPct val="120000"/>
              </a:lnSpc>
              <a:spcBef>
                <a:spcPts val="0"/>
              </a:spcBef>
              <a:spcAft>
                <a:spcPts val="0"/>
              </a:spcAft>
              <a:buFont typeface="Wingdings" panose="05000000000000000000" pitchFamily="2" charset="2"/>
              <a:buChar char="Ø"/>
            </a:pPr>
            <a:r>
              <a:rPr lang="sw-KE" sz="5100" dirty="0" smtClean="0">
                <a:latin typeface="Calibri" panose="020F0502020204030204" pitchFamily="34" charset="0"/>
                <a:ea typeface="Calibri" panose="020F0502020204030204" pitchFamily="34" charset="0"/>
                <a:cs typeface="Times New Roman" panose="02020603050405020304" pitchFamily="18" charset="0"/>
              </a:rPr>
              <a:t>Subcutaneous </a:t>
            </a:r>
            <a:r>
              <a:rPr lang="sw-KE" sz="5100" dirty="0">
                <a:latin typeface="Calibri" panose="020F0502020204030204" pitchFamily="34" charset="0"/>
                <a:ea typeface="Calibri" panose="020F0502020204030204" pitchFamily="34" charset="0"/>
                <a:cs typeface="Times New Roman" panose="02020603050405020304" pitchFamily="18" charset="0"/>
              </a:rPr>
              <a:t>fat is </a:t>
            </a:r>
            <a:r>
              <a:rPr lang="sw-KE" sz="5100" dirty="0" smtClean="0">
                <a:latin typeface="Calibri" panose="020F0502020204030204" pitchFamily="34" charset="0"/>
                <a:ea typeface="Calibri" panose="020F0502020204030204" pitchFamily="34" charset="0"/>
                <a:cs typeface="Times New Roman" panose="02020603050405020304" pitchFamily="18" charset="0"/>
              </a:rPr>
              <a:t>minimal</a:t>
            </a:r>
            <a:endParaRPr lang="en-US" sz="5100" dirty="0">
              <a:latin typeface="Calibri" panose="020F0502020204030204" pitchFamily="34" charset="0"/>
              <a:ea typeface="Calibri" panose="020F0502020204030204" pitchFamily="34" charset="0"/>
              <a:cs typeface="Times New Roman" panose="02020603050405020304" pitchFamily="18" charset="0"/>
            </a:endParaRPr>
          </a:p>
          <a:p>
            <a:pPr marR="0">
              <a:lnSpc>
                <a:spcPct val="120000"/>
              </a:lnSpc>
              <a:spcBef>
                <a:spcPts val="0"/>
              </a:spcBef>
              <a:spcAft>
                <a:spcPts val="0"/>
              </a:spcAft>
              <a:buFont typeface="Wingdings" panose="05000000000000000000" pitchFamily="2" charset="2"/>
              <a:buChar char="Ø"/>
            </a:pPr>
            <a:r>
              <a:rPr lang="sw-KE" sz="5100" dirty="0" smtClean="0">
                <a:latin typeface="Calibri" panose="020F0502020204030204" pitchFamily="34" charset="0"/>
                <a:ea typeface="Calibri" panose="020F0502020204030204" pitchFamily="34" charset="0"/>
                <a:cs typeface="Times New Roman" panose="02020603050405020304" pitchFamily="18" charset="0"/>
              </a:rPr>
              <a:t>Show </a:t>
            </a:r>
            <a:r>
              <a:rPr lang="sw-KE" sz="5100" dirty="0">
                <a:latin typeface="Calibri" panose="020F0502020204030204" pitchFamily="34" charset="0"/>
                <a:ea typeface="Calibri" panose="020F0502020204030204" pitchFamily="34" charset="0"/>
                <a:cs typeface="Times New Roman" panose="02020603050405020304" pitchFamily="18" charset="0"/>
              </a:rPr>
              <a:t>features of retarded </a:t>
            </a:r>
            <a:r>
              <a:rPr lang="sw-KE" sz="5100" dirty="0" smtClean="0">
                <a:latin typeface="Calibri" panose="020F0502020204030204" pitchFamily="34" charset="0"/>
                <a:ea typeface="Calibri" panose="020F0502020204030204" pitchFamily="34" charset="0"/>
                <a:cs typeface="Times New Roman" panose="02020603050405020304" pitchFamily="18" charset="0"/>
              </a:rPr>
              <a:t>gowth</a:t>
            </a:r>
            <a:endParaRPr lang="en-US" sz="5100" dirty="0">
              <a:latin typeface="Calibri" panose="020F0502020204030204" pitchFamily="34" charset="0"/>
              <a:ea typeface="Calibri" panose="020F0502020204030204" pitchFamily="34" charset="0"/>
              <a:cs typeface="Times New Roman" panose="02020603050405020304" pitchFamily="18" charset="0"/>
            </a:endParaRPr>
          </a:p>
          <a:p>
            <a:pPr marR="0">
              <a:lnSpc>
                <a:spcPct val="120000"/>
              </a:lnSpc>
              <a:spcBef>
                <a:spcPts val="0"/>
              </a:spcBef>
              <a:spcAft>
                <a:spcPts val="0"/>
              </a:spcAft>
              <a:buFont typeface="Wingdings" panose="05000000000000000000" pitchFamily="2" charset="2"/>
              <a:buChar char="Ø"/>
            </a:pPr>
            <a:r>
              <a:rPr lang="sw-KE" sz="5100" dirty="0" smtClean="0">
                <a:latin typeface="Calibri" panose="020F0502020204030204" pitchFamily="34" charset="0"/>
                <a:ea typeface="Calibri" panose="020F0502020204030204" pitchFamily="34" charset="0"/>
                <a:cs typeface="Times New Roman" panose="02020603050405020304" pitchFamily="18" charset="0"/>
              </a:rPr>
              <a:t>The </a:t>
            </a:r>
            <a:r>
              <a:rPr lang="sw-KE" sz="5100" dirty="0">
                <a:latin typeface="Calibri" panose="020F0502020204030204" pitchFamily="34" charset="0"/>
                <a:ea typeface="Calibri" panose="020F0502020204030204" pitchFamily="34" charset="0"/>
                <a:cs typeface="Times New Roman" panose="02020603050405020304" pitchFamily="18" charset="0"/>
              </a:rPr>
              <a:t>abdomen appears </a:t>
            </a:r>
            <a:r>
              <a:rPr lang="sw-KE" sz="5100" dirty="0" smtClean="0">
                <a:latin typeface="Calibri" panose="020F0502020204030204" pitchFamily="34" charset="0"/>
                <a:ea typeface="Calibri" panose="020F0502020204030204" pitchFamily="34" charset="0"/>
                <a:cs typeface="Times New Roman" panose="02020603050405020304" pitchFamily="18" charset="0"/>
              </a:rPr>
              <a:t>sunken</a:t>
            </a:r>
          </a:p>
          <a:p>
            <a:pPr marR="0">
              <a:lnSpc>
                <a:spcPct val="120000"/>
              </a:lnSpc>
              <a:spcBef>
                <a:spcPts val="0"/>
              </a:spcBef>
              <a:spcAft>
                <a:spcPts val="0"/>
              </a:spcAft>
              <a:buFont typeface="Wingdings" panose="05000000000000000000" pitchFamily="2" charset="2"/>
              <a:buChar char="Ø"/>
            </a:pPr>
            <a:r>
              <a:rPr lang="sw-KE" sz="5100" dirty="0" smtClean="0">
                <a:latin typeface="Calibri" panose="020F0502020204030204" pitchFamily="34" charset="0"/>
                <a:ea typeface="Calibri" panose="020F0502020204030204" pitchFamily="34" charset="0"/>
                <a:cs typeface="Times New Roman" panose="02020603050405020304" pitchFamily="18" charset="0"/>
              </a:rPr>
              <a:t>Sutures and fontanelles are normal</a:t>
            </a:r>
            <a:endParaRPr lang="en-US" sz="5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p:cNvSpPr>
            <a:spLocks noGrp="1"/>
          </p:cNvSpPr>
          <p:nvPr>
            <p:ph sz="half" idx="2"/>
          </p:nvPr>
        </p:nvSpPr>
        <p:spPr>
          <a:xfrm>
            <a:off x="6172200" y="1825625"/>
            <a:ext cx="5181600" cy="4832752"/>
          </a:xfrm>
        </p:spPr>
        <p:txBody>
          <a:bodyPr>
            <a:normAutofit fontScale="55000" lnSpcReduction="20000"/>
          </a:bodyPr>
          <a:lstStyle/>
          <a:p>
            <a:pPr lvl="0">
              <a:lnSpc>
                <a:spcPct val="120000"/>
              </a:lnSpc>
              <a:spcBef>
                <a:spcPts val="0"/>
              </a:spcBef>
              <a:buFont typeface="Wingdings" panose="05000000000000000000" pitchFamily="2" charset="2"/>
              <a:buChar char="Ø"/>
            </a:pPr>
            <a:r>
              <a:rPr lang="sw-KE" sz="51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Eyes </a:t>
            </a:r>
            <a:r>
              <a:rPr lang="sw-KE" sz="5100" dirty="0">
                <a:solidFill>
                  <a:prstClr val="black"/>
                </a:solidFill>
                <a:latin typeface="Calibri" panose="020F0502020204030204" pitchFamily="34" charset="0"/>
                <a:ea typeface="Calibri" panose="020F0502020204030204" pitchFamily="34" charset="0"/>
                <a:cs typeface="Times New Roman" panose="02020603050405020304" pitchFamily="18" charset="0"/>
              </a:rPr>
              <a:t>are allert and has mature facial </a:t>
            </a:r>
            <a:r>
              <a:rPr lang="sw-KE" sz="51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expression</a:t>
            </a:r>
            <a:endParaRPr lang="en-US" sz="5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20000"/>
              </a:lnSpc>
              <a:spcBef>
                <a:spcPts val="0"/>
              </a:spcBef>
              <a:buFont typeface="Wingdings" panose="05000000000000000000" pitchFamily="2" charset="2"/>
              <a:buChar char="Ø"/>
            </a:pPr>
            <a:r>
              <a:rPr lang="sw-KE" sz="51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Skull </a:t>
            </a:r>
            <a:r>
              <a:rPr lang="sw-KE" sz="5100" dirty="0">
                <a:solidFill>
                  <a:prstClr val="black"/>
                </a:solidFill>
                <a:latin typeface="Calibri" panose="020F0502020204030204" pitchFamily="34" charset="0"/>
                <a:ea typeface="Calibri" panose="020F0502020204030204" pitchFamily="34" charset="0"/>
                <a:cs typeface="Times New Roman" panose="02020603050405020304" pitchFamily="18" charset="0"/>
              </a:rPr>
              <a:t>bones are hard and allow little </a:t>
            </a:r>
            <a:r>
              <a:rPr lang="sw-KE" sz="51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mobility</a:t>
            </a:r>
            <a:endParaRPr lang="en-US" sz="5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20000"/>
              </a:lnSpc>
              <a:spcBef>
                <a:spcPts val="0"/>
              </a:spcBef>
              <a:buFont typeface="Wingdings" panose="05000000000000000000" pitchFamily="2" charset="2"/>
              <a:buChar char="Ø"/>
            </a:pPr>
            <a:r>
              <a:rPr lang="sw-KE" sz="51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Have </a:t>
            </a:r>
            <a:r>
              <a:rPr lang="sw-KE" sz="5100" dirty="0">
                <a:solidFill>
                  <a:prstClr val="black"/>
                </a:solidFill>
                <a:latin typeface="Calibri" panose="020F0502020204030204" pitchFamily="34" charset="0"/>
                <a:ea typeface="Calibri" panose="020F0502020204030204" pitchFamily="34" charset="0"/>
                <a:cs typeface="Times New Roman" panose="02020603050405020304" pitchFamily="18" charset="0"/>
              </a:rPr>
              <a:t>strong </a:t>
            </a:r>
            <a:r>
              <a:rPr lang="sw-KE" sz="51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cry</a:t>
            </a:r>
            <a:endParaRPr lang="en-US" sz="5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20000"/>
              </a:lnSpc>
              <a:spcBef>
                <a:spcPts val="0"/>
              </a:spcBef>
              <a:buFont typeface="Wingdings" panose="05000000000000000000" pitchFamily="2" charset="2"/>
              <a:buChar char="Ø"/>
            </a:pPr>
            <a:r>
              <a:rPr lang="sw-KE" sz="51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Umbilical </a:t>
            </a:r>
            <a:r>
              <a:rPr lang="sw-KE" sz="5100" dirty="0">
                <a:solidFill>
                  <a:prstClr val="black"/>
                </a:solidFill>
                <a:latin typeface="Calibri" panose="020F0502020204030204" pitchFamily="34" charset="0"/>
                <a:ea typeface="Calibri" panose="020F0502020204030204" pitchFamily="34" charset="0"/>
                <a:cs typeface="Times New Roman" panose="02020603050405020304" pitchFamily="18" charset="0"/>
              </a:rPr>
              <a:t>cord is </a:t>
            </a:r>
            <a:r>
              <a:rPr lang="sw-KE" sz="51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thin</a:t>
            </a:r>
            <a:endParaRPr lang="en-US" sz="5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20000"/>
              </a:lnSpc>
              <a:spcBef>
                <a:spcPts val="0"/>
              </a:spcBef>
              <a:buFont typeface="Wingdings" panose="05000000000000000000" pitchFamily="2" charset="2"/>
              <a:buChar char="Ø"/>
            </a:pPr>
            <a:r>
              <a:rPr lang="sw-KE" sz="51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Swallowing </a:t>
            </a:r>
            <a:r>
              <a:rPr lang="sw-KE" sz="5100" dirty="0">
                <a:solidFill>
                  <a:prstClr val="black"/>
                </a:solidFill>
                <a:latin typeface="Calibri" panose="020F0502020204030204" pitchFamily="34" charset="0"/>
                <a:ea typeface="Calibri" panose="020F0502020204030204" pitchFamily="34" charset="0"/>
                <a:cs typeface="Times New Roman" panose="02020603050405020304" pitchFamily="18" charset="0"/>
              </a:rPr>
              <a:t>and sucking reflexes  are present so they feed </a:t>
            </a:r>
            <a:r>
              <a:rPr lang="sw-KE" sz="51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well</a:t>
            </a:r>
            <a:endParaRPr lang="en-US" sz="5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20000"/>
              </a:lnSpc>
              <a:spcBef>
                <a:spcPts val="0"/>
              </a:spcBef>
              <a:buFont typeface="Wingdings" panose="05000000000000000000" pitchFamily="2" charset="2"/>
              <a:buChar char="Ø"/>
            </a:pPr>
            <a:r>
              <a:rPr lang="sw-KE" sz="51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Normal </a:t>
            </a:r>
            <a:r>
              <a:rPr lang="sw-KE" sz="5100" dirty="0">
                <a:solidFill>
                  <a:prstClr val="black"/>
                </a:solidFill>
                <a:latin typeface="Calibri" panose="020F0502020204030204" pitchFamily="34" charset="0"/>
                <a:ea typeface="Calibri" panose="020F0502020204030204" pitchFamily="34" charset="0"/>
                <a:cs typeface="Times New Roman" panose="02020603050405020304" pitchFamily="18" charset="0"/>
              </a:rPr>
              <a:t>muscle tone and are active</a:t>
            </a:r>
            <a:endParaRPr lang="en-US" sz="51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Slide Number Placeholder 4"/>
          <p:cNvSpPr>
            <a:spLocks noGrp="1"/>
          </p:cNvSpPr>
          <p:nvPr>
            <p:ph type="sldNum" sz="quarter" idx="12"/>
          </p:nvPr>
        </p:nvSpPr>
        <p:spPr/>
        <p:txBody>
          <a:bodyPr/>
          <a:lstStyle/>
          <a:p>
            <a:fld id="{37A73B05-C1DC-4957-AA8A-DA55F0329BFA}" type="slidenum">
              <a:rPr lang="en-US" smtClean="0"/>
              <a:t>25</a:t>
            </a:fld>
            <a:endParaRPr lang="en-US"/>
          </a:p>
        </p:txBody>
      </p:sp>
    </p:spTree>
    <p:extLst>
      <p:ext uri="{BB962C8B-B14F-4D97-AF65-F5344CB8AC3E}">
        <p14:creationId xmlns:p14="http://schemas.microsoft.com/office/powerpoint/2010/main" val="1083492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852"/>
          </a:xfrm>
        </p:spPr>
        <p:txBody>
          <a:bodyPr/>
          <a:lstStyle/>
          <a:p>
            <a:r>
              <a:rPr lang="en-US" b="1" dirty="0" smtClean="0">
                <a:latin typeface="+mn-lt"/>
              </a:rPr>
              <a:t>                    </a:t>
            </a:r>
            <a:r>
              <a:rPr lang="en-US" b="1" dirty="0" smtClean="0">
                <a:solidFill>
                  <a:srgbClr val="00B0F0"/>
                </a:solidFill>
                <a:latin typeface="+mn-lt"/>
              </a:rPr>
              <a:t>Nursing management</a:t>
            </a:r>
            <a:endParaRPr lang="en-US" b="1" dirty="0">
              <a:solidFill>
                <a:srgbClr val="00B0F0"/>
              </a:solidFill>
              <a:latin typeface="+mn-lt"/>
            </a:endParaRPr>
          </a:p>
        </p:txBody>
      </p:sp>
      <p:sp>
        <p:nvSpPr>
          <p:cNvPr id="3" name="Content Placeholder 2"/>
          <p:cNvSpPr>
            <a:spLocks noGrp="1"/>
          </p:cNvSpPr>
          <p:nvPr>
            <p:ph idx="1"/>
          </p:nvPr>
        </p:nvSpPr>
        <p:spPr>
          <a:xfrm>
            <a:off x="838200" y="1081825"/>
            <a:ext cx="10515600" cy="5653826"/>
          </a:xfrm>
        </p:spPr>
        <p:txBody>
          <a:bodyPr>
            <a:normAutofit/>
          </a:bodyPr>
          <a:lstStyle/>
          <a:p>
            <a:pPr marL="0" marR="0">
              <a:lnSpc>
                <a:spcPct val="115000"/>
              </a:lnSpc>
              <a:spcBef>
                <a:spcPts val="0"/>
              </a:spcBef>
              <a:spcAft>
                <a:spcPts val="1000"/>
              </a:spcAft>
            </a:pPr>
            <a:r>
              <a:rPr lang="sw-KE" dirty="0" smtClean="0">
                <a:latin typeface="Calibri" panose="020F0502020204030204" pitchFamily="34" charset="0"/>
                <a:ea typeface="Calibri" panose="020F0502020204030204" pitchFamily="34" charset="0"/>
                <a:cs typeface="Times New Roman" panose="02020603050405020304" pitchFamily="18" charset="0"/>
              </a:rPr>
              <a:t>The </a:t>
            </a:r>
            <a:r>
              <a:rPr lang="sw-KE" dirty="0">
                <a:latin typeface="Calibri" panose="020F0502020204030204" pitchFamily="34" charset="0"/>
                <a:ea typeface="Calibri" panose="020F0502020204030204" pitchFamily="34" charset="0"/>
                <a:cs typeface="Times New Roman" panose="02020603050405020304" pitchFamily="18" charset="0"/>
              </a:rPr>
              <a:t>baby is predisposed  to the risks similar to those of preterm baby thus  the management principles  are the same: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514350" marR="0" indent="-514350">
              <a:lnSpc>
                <a:spcPct val="115000"/>
              </a:lnSpc>
              <a:spcBef>
                <a:spcPts val="0"/>
              </a:spcBef>
              <a:spcAft>
                <a:spcPts val="1000"/>
              </a:spcAft>
              <a:buAutoNum type="arabicPeriod"/>
            </a:pPr>
            <a:r>
              <a:rPr lang="sw-KE" dirty="0" smtClean="0">
                <a:latin typeface="Calibri" panose="020F0502020204030204" pitchFamily="34" charset="0"/>
                <a:ea typeface="Calibri" panose="020F0502020204030204" pitchFamily="34" charset="0"/>
                <a:cs typeface="Times New Roman" panose="02020603050405020304" pitchFamily="18" charset="0"/>
              </a:rPr>
              <a:t>Management </a:t>
            </a:r>
            <a:r>
              <a:rPr lang="sw-KE" dirty="0">
                <a:latin typeface="Calibri" panose="020F0502020204030204" pitchFamily="34" charset="0"/>
                <a:ea typeface="Calibri" panose="020F0502020204030204" pitchFamily="34" charset="0"/>
                <a:cs typeface="Times New Roman" panose="02020603050405020304" pitchFamily="18" charset="0"/>
              </a:rPr>
              <a:t>should start in labour  by closely monitoring foetal condition  for signs of foetal </a:t>
            </a:r>
            <a:r>
              <a:rPr lang="sw-KE" dirty="0" smtClean="0">
                <a:latin typeface="Calibri" panose="020F0502020204030204" pitchFamily="34" charset="0"/>
                <a:ea typeface="Calibri" panose="020F0502020204030204" pitchFamily="34" charset="0"/>
                <a:cs typeface="Times New Roman" panose="02020603050405020304" pitchFamily="18" charset="0"/>
              </a:rPr>
              <a:t>distress</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514350" marR="0" indent="-514350">
              <a:lnSpc>
                <a:spcPct val="115000"/>
              </a:lnSpc>
              <a:spcBef>
                <a:spcPts val="0"/>
              </a:spcBef>
              <a:spcAft>
                <a:spcPts val="1000"/>
              </a:spcAft>
              <a:buAutoNum type="arabicPeriod"/>
            </a:pPr>
            <a:r>
              <a:rPr lang="sw-KE" dirty="0" smtClean="0">
                <a:latin typeface="Calibri" panose="020F0502020204030204" pitchFamily="34" charset="0"/>
                <a:ea typeface="Calibri" panose="020F0502020204030204" pitchFamily="34" charset="0"/>
                <a:cs typeface="Times New Roman" panose="02020603050405020304" pitchFamily="18" charset="0"/>
              </a:rPr>
              <a:t>In </a:t>
            </a:r>
            <a:r>
              <a:rPr lang="sw-KE" dirty="0">
                <a:latin typeface="Calibri" panose="020F0502020204030204" pitchFamily="34" charset="0"/>
                <a:ea typeface="Calibri" panose="020F0502020204030204" pitchFamily="34" charset="0"/>
                <a:cs typeface="Times New Roman" panose="02020603050405020304" pitchFamily="18" charset="0"/>
              </a:rPr>
              <a:t>case of fortal distress in first stage</a:t>
            </a:r>
            <a:r>
              <a:rPr lang="sw-KE" dirty="0" smtClean="0">
                <a:latin typeface="Calibri" panose="020F0502020204030204" pitchFamily="34" charset="0"/>
                <a:ea typeface="Calibri" panose="020F0502020204030204" pitchFamily="34" charset="0"/>
                <a:cs typeface="Times New Roman" panose="02020603050405020304" pitchFamily="18" charset="0"/>
              </a:rPr>
              <a:t>, administer </a:t>
            </a:r>
            <a:r>
              <a:rPr lang="sw-KE" dirty="0">
                <a:latin typeface="Calibri" panose="020F0502020204030204" pitchFamily="34" charset="0"/>
                <a:ea typeface="Calibri" panose="020F0502020204030204" pitchFamily="34" charset="0"/>
                <a:cs typeface="Times New Roman" panose="02020603050405020304" pitchFamily="18" charset="0"/>
              </a:rPr>
              <a:t>oxygen to the mother and start IV drip of 10% dextrose as you prepare the mother for emergency </a:t>
            </a:r>
            <a:r>
              <a:rPr lang="sw-KE" dirty="0" smtClean="0">
                <a:latin typeface="Calibri" panose="020F0502020204030204" pitchFamily="34" charset="0"/>
                <a:ea typeface="Calibri" panose="020F0502020204030204" pitchFamily="34" charset="0"/>
                <a:cs typeface="Times New Roman" panose="02020603050405020304" pitchFamily="18" charset="0"/>
              </a:rPr>
              <a:t>c/s.</a:t>
            </a:r>
          </a:p>
          <a:p>
            <a:pPr marL="514350" marR="0" indent="-514350">
              <a:lnSpc>
                <a:spcPct val="115000"/>
              </a:lnSpc>
              <a:spcBef>
                <a:spcPts val="0"/>
              </a:spcBef>
              <a:spcAft>
                <a:spcPts val="1000"/>
              </a:spcAft>
              <a:buAutoNum type="arabicPeriod"/>
            </a:pPr>
            <a:r>
              <a:rPr lang="sw-KE" sz="2800" dirty="0" smtClean="0">
                <a:latin typeface="Calibri" panose="020F0502020204030204" pitchFamily="34" charset="0"/>
                <a:ea typeface="Calibri" panose="020F0502020204030204" pitchFamily="34" charset="0"/>
                <a:cs typeface="Times New Roman" panose="02020603050405020304" pitchFamily="18" charset="0"/>
              </a:rPr>
              <a:t>If in the second stage the delivery is hastened by giving a generous episiotomy.</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26</a:t>
            </a:fld>
            <a:endParaRPr lang="en-US"/>
          </a:p>
        </p:txBody>
      </p:sp>
    </p:spTree>
    <p:extLst>
      <p:ext uri="{BB962C8B-B14F-4D97-AF65-F5344CB8AC3E}">
        <p14:creationId xmlns:p14="http://schemas.microsoft.com/office/powerpoint/2010/main" val="793404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245" y="193184"/>
            <a:ext cx="11462197" cy="6503830"/>
          </a:xfrm>
        </p:spPr>
        <p:txBody>
          <a:bodyPr>
            <a:normAutofit/>
          </a:bodyPr>
          <a:lstStyle/>
          <a:p>
            <a:pPr marL="514350" marR="0" indent="-514350">
              <a:lnSpc>
                <a:spcPct val="115000"/>
              </a:lnSpc>
              <a:spcBef>
                <a:spcPts val="0"/>
              </a:spcBef>
              <a:spcAft>
                <a:spcPts val="1000"/>
              </a:spcAft>
              <a:buFont typeface="+mj-lt"/>
              <a:buAutoNum type="arabicPeriod" startAt="4"/>
            </a:pPr>
            <a:r>
              <a:rPr lang="sw-KE" sz="3000" dirty="0" smtClean="0">
                <a:latin typeface="Calibri" panose="020F0502020204030204" pitchFamily="34" charset="0"/>
                <a:ea typeface="Calibri" panose="020F0502020204030204" pitchFamily="34" charset="0"/>
                <a:cs typeface="Times New Roman" panose="02020603050405020304" pitchFamily="18" charset="0"/>
              </a:rPr>
              <a:t>Since </a:t>
            </a:r>
            <a:r>
              <a:rPr lang="sw-KE" sz="3000" dirty="0">
                <a:latin typeface="Calibri" panose="020F0502020204030204" pitchFamily="34" charset="0"/>
                <a:ea typeface="Calibri" panose="020F0502020204030204" pitchFamily="34" charset="0"/>
                <a:cs typeface="Times New Roman" panose="02020603050405020304" pitchFamily="18" charset="0"/>
              </a:rPr>
              <a:t>the baby is prone to hypoglaecaemia, it should be started on breast feeding as soon as </a:t>
            </a:r>
            <a:r>
              <a:rPr lang="sw-KE" sz="3000" dirty="0" smtClean="0">
                <a:latin typeface="Calibri" panose="020F0502020204030204" pitchFamily="34" charset="0"/>
                <a:ea typeface="Calibri" panose="020F0502020204030204" pitchFamily="34" charset="0"/>
                <a:cs typeface="Times New Roman" panose="02020603050405020304" pitchFamily="18" charset="0"/>
              </a:rPr>
              <a:t>possible.</a:t>
            </a:r>
          </a:p>
          <a:p>
            <a:pPr marL="514350" marR="0" indent="-514350">
              <a:lnSpc>
                <a:spcPct val="115000"/>
              </a:lnSpc>
              <a:spcBef>
                <a:spcPts val="0"/>
              </a:spcBef>
              <a:spcAft>
                <a:spcPts val="1000"/>
              </a:spcAft>
              <a:buFont typeface="+mj-lt"/>
              <a:buAutoNum type="arabicPeriod" startAt="4"/>
            </a:pPr>
            <a:r>
              <a:rPr lang="sw-KE" sz="3000" dirty="0" smtClean="0">
                <a:latin typeface="Calibri" panose="020F0502020204030204" pitchFamily="34" charset="0"/>
                <a:ea typeface="Calibri" panose="020F0502020204030204" pitchFamily="34" charset="0"/>
                <a:cs typeface="Times New Roman" panose="02020603050405020304" pitchFamily="18" charset="0"/>
              </a:rPr>
              <a:t>Gastric </a:t>
            </a:r>
            <a:r>
              <a:rPr lang="sw-KE" sz="3000" dirty="0">
                <a:latin typeface="Calibri" panose="020F0502020204030204" pitchFamily="34" charset="0"/>
                <a:ea typeface="Calibri" panose="020F0502020204030204" pitchFamily="34" charset="0"/>
                <a:cs typeface="Times New Roman" panose="02020603050405020304" pitchFamily="18" charset="0"/>
              </a:rPr>
              <a:t>lavage should be done with warm dextrose before </a:t>
            </a:r>
            <a:r>
              <a:rPr lang="sw-KE" sz="3000" dirty="0" smtClean="0">
                <a:latin typeface="Calibri" panose="020F0502020204030204" pitchFamily="34" charset="0"/>
                <a:ea typeface="Calibri" panose="020F0502020204030204" pitchFamily="34" charset="0"/>
                <a:cs typeface="Times New Roman" panose="02020603050405020304" pitchFamily="18" charset="0"/>
              </a:rPr>
              <a:t>breastfeeding</a:t>
            </a:r>
            <a:endParaRPr lang="en-US" sz="3000" dirty="0" smtClean="0">
              <a:latin typeface="Calibri" panose="020F0502020204030204" pitchFamily="34" charset="0"/>
              <a:ea typeface="Calibri" panose="020F0502020204030204" pitchFamily="34" charset="0"/>
              <a:cs typeface="Times New Roman" panose="02020603050405020304" pitchFamily="18" charset="0"/>
            </a:endParaRPr>
          </a:p>
          <a:p>
            <a:pPr marL="514350" marR="0" indent="-514350">
              <a:lnSpc>
                <a:spcPct val="115000"/>
              </a:lnSpc>
              <a:spcBef>
                <a:spcPts val="0"/>
              </a:spcBef>
              <a:spcAft>
                <a:spcPts val="1000"/>
              </a:spcAft>
              <a:buFont typeface="+mj-lt"/>
              <a:buAutoNum type="arabicPeriod" startAt="4"/>
            </a:pPr>
            <a:r>
              <a:rPr lang="sw-KE" sz="3000" dirty="0" smtClean="0">
                <a:latin typeface="Calibri" panose="020F0502020204030204" pitchFamily="34" charset="0"/>
                <a:ea typeface="Calibri" panose="020F0502020204030204" pitchFamily="34" charset="0"/>
                <a:cs typeface="Times New Roman" panose="02020603050405020304" pitchFamily="18" charset="0"/>
              </a:rPr>
              <a:t>Substitutes </a:t>
            </a:r>
            <a:r>
              <a:rPr lang="sw-KE" sz="3000" dirty="0">
                <a:latin typeface="Calibri" panose="020F0502020204030204" pitchFamily="34" charset="0"/>
                <a:ea typeface="Calibri" panose="020F0502020204030204" pitchFamily="34" charset="0"/>
                <a:cs typeface="Times New Roman" panose="02020603050405020304" pitchFamily="18" charset="0"/>
              </a:rPr>
              <a:t>are given if there is no breast </a:t>
            </a:r>
            <a:r>
              <a:rPr lang="sw-KE" sz="3000" dirty="0" smtClean="0">
                <a:latin typeface="Calibri" panose="020F0502020204030204" pitchFamily="34" charset="0"/>
                <a:ea typeface="Calibri" panose="020F0502020204030204" pitchFamily="34" charset="0"/>
                <a:cs typeface="Times New Roman" panose="02020603050405020304" pitchFamily="18" charset="0"/>
              </a:rPr>
              <a:t>milk</a:t>
            </a:r>
            <a:r>
              <a:rPr lang="en-US" sz="3000" dirty="0" smtClean="0">
                <a:latin typeface="Calibri" panose="020F0502020204030204" pitchFamily="34" charset="0"/>
                <a:ea typeface="Calibri" panose="020F0502020204030204" pitchFamily="34" charset="0"/>
                <a:cs typeface="Times New Roman" panose="02020603050405020304" pitchFamily="18" charset="0"/>
              </a:rPr>
              <a:t>, the feed is calculated at 80mls/kg body weight in 24 hours</a:t>
            </a:r>
            <a:r>
              <a:rPr lang="sw-KE" sz="3000" dirty="0" smtClean="0">
                <a:latin typeface="Calibri" panose="020F0502020204030204" pitchFamily="34" charset="0"/>
                <a:ea typeface="Calibri" panose="020F0502020204030204" pitchFamily="34" charset="0"/>
                <a:cs typeface="Times New Roman" panose="02020603050405020304" pitchFamily="18" charset="0"/>
              </a:rPr>
              <a:t> </a:t>
            </a:r>
            <a:r>
              <a:rPr lang="sw-KE" sz="3000" dirty="0">
                <a:latin typeface="Calibri" panose="020F0502020204030204" pitchFamily="34" charset="0"/>
                <a:ea typeface="Calibri" panose="020F0502020204030204" pitchFamily="34" charset="0"/>
                <a:cs typeface="Times New Roman" panose="02020603050405020304" pitchFamily="18" charset="0"/>
              </a:rPr>
              <a:t>in 8 divided doses  ie 3 hourly  </a:t>
            </a:r>
            <a:r>
              <a:rPr lang="sw-KE" sz="3000" dirty="0" smtClean="0">
                <a:latin typeface="Calibri" panose="020F0502020204030204" pitchFamily="34" charset="0"/>
                <a:ea typeface="Calibri" panose="020F0502020204030204" pitchFamily="34" charset="0"/>
                <a:cs typeface="Times New Roman" panose="02020603050405020304" pitchFamily="18" charset="0"/>
              </a:rPr>
              <a:t>feeding</a:t>
            </a:r>
            <a:endParaRPr lang="en-US" sz="3000" dirty="0" smtClean="0">
              <a:latin typeface="Calibri" panose="020F0502020204030204" pitchFamily="34" charset="0"/>
              <a:ea typeface="Calibri" panose="020F0502020204030204" pitchFamily="34" charset="0"/>
              <a:cs typeface="Times New Roman" panose="02020603050405020304" pitchFamily="18" charset="0"/>
            </a:endParaRPr>
          </a:p>
          <a:p>
            <a:pPr marL="514350" marR="0" indent="-514350">
              <a:lnSpc>
                <a:spcPct val="115000"/>
              </a:lnSpc>
              <a:spcBef>
                <a:spcPts val="0"/>
              </a:spcBef>
              <a:spcAft>
                <a:spcPts val="1000"/>
              </a:spcAft>
              <a:buFont typeface="+mj-lt"/>
              <a:buAutoNum type="arabicPeriod" startAt="4"/>
            </a:pPr>
            <a:r>
              <a:rPr lang="sw-KE" sz="3000" dirty="0" smtClean="0">
                <a:latin typeface="Calibri" panose="020F0502020204030204" pitchFamily="34" charset="0"/>
                <a:ea typeface="Calibri" panose="020F0502020204030204" pitchFamily="34" charset="0"/>
                <a:cs typeface="Times New Roman" panose="02020603050405020304" pitchFamily="18" charset="0"/>
              </a:rPr>
              <a:t>Closely </a:t>
            </a:r>
            <a:r>
              <a:rPr lang="sw-KE" sz="3000" dirty="0">
                <a:latin typeface="Calibri" panose="020F0502020204030204" pitchFamily="34" charset="0"/>
                <a:ea typeface="Calibri" panose="020F0502020204030204" pitchFamily="34" charset="0"/>
                <a:cs typeface="Times New Roman" panose="02020603050405020304" pitchFamily="18" charset="0"/>
              </a:rPr>
              <a:t>observe vital signs TPR and signs of </a:t>
            </a:r>
            <a:r>
              <a:rPr lang="sw-KE" sz="3000" dirty="0" smtClean="0">
                <a:latin typeface="Calibri" panose="020F0502020204030204" pitchFamily="34" charset="0"/>
                <a:ea typeface="Calibri" panose="020F0502020204030204" pitchFamily="34" charset="0"/>
                <a:cs typeface="Times New Roman" panose="02020603050405020304" pitchFamily="18" charset="0"/>
              </a:rPr>
              <a:t>infection, give vitamin K to prevent haemorrhagic disease of the newborn, TEO to prevent opthalmia neonatorium, and CHX for cord care.</a:t>
            </a:r>
            <a:endParaRPr lang="en-US" sz="30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Slide Number Placeholder 1"/>
          <p:cNvSpPr>
            <a:spLocks noGrp="1"/>
          </p:cNvSpPr>
          <p:nvPr>
            <p:ph type="sldNum" sz="quarter" idx="12"/>
          </p:nvPr>
        </p:nvSpPr>
        <p:spPr/>
        <p:txBody>
          <a:bodyPr/>
          <a:lstStyle/>
          <a:p>
            <a:fld id="{37A73B05-C1DC-4957-AA8A-DA55F0329BFA}" type="slidenum">
              <a:rPr lang="en-US" smtClean="0"/>
              <a:t>27</a:t>
            </a:fld>
            <a:endParaRPr lang="en-US"/>
          </a:p>
        </p:txBody>
      </p:sp>
    </p:spTree>
    <p:extLst>
      <p:ext uri="{BB962C8B-B14F-4D97-AF65-F5344CB8AC3E}">
        <p14:creationId xmlns:p14="http://schemas.microsoft.com/office/powerpoint/2010/main" val="3490349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3639"/>
            <a:ext cx="10515600" cy="5713324"/>
          </a:xfrm>
        </p:spPr>
        <p:txBody>
          <a:bodyPr/>
          <a:lstStyle/>
          <a:p>
            <a:pPr marL="514350" lvl="0" indent="-514350">
              <a:lnSpc>
                <a:spcPct val="115000"/>
              </a:lnSpc>
              <a:spcBef>
                <a:spcPts val="0"/>
              </a:spcBef>
              <a:spcAft>
                <a:spcPts val="1000"/>
              </a:spcAft>
              <a:buFont typeface="+mj-lt"/>
              <a:buAutoNum type="arabicPeriod" startAt="8"/>
            </a:pP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The baby should be nursed in a warm environment  to prevent  hypothermia although it has temperature regulation mechanism.</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514350" lvl="0" indent="-514350">
              <a:lnSpc>
                <a:spcPct val="115000"/>
              </a:lnSpc>
              <a:spcBef>
                <a:spcPts val="0"/>
              </a:spcBef>
              <a:spcAft>
                <a:spcPts val="1000"/>
              </a:spcAft>
              <a:buFont typeface="+mj-lt"/>
              <a:buAutoNum type="arabicPeriod" startAt="8"/>
            </a:pP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Closely monitor blood sugar to rule out hypoglycaemia.</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514350" lvl="0" indent="-514350">
              <a:lnSpc>
                <a:spcPct val="115000"/>
              </a:lnSpc>
              <a:spcBef>
                <a:spcPts val="0"/>
              </a:spcBef>
              <a:spcAft>
                <a:spcPts val="1000"/>
              </a:spcAft>
              <a:buFont typeface="+mj-lt"/>
              <a:buAutoNum type="arabicPeriod" startAt="8"/>
            </a:pP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Weigh the baby on alternate days to monitor the progress. Usually weight loss is minimal and it gains weight more rapidly and steadily than preterm.</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514350" lvl="0" indent="-514350">
              <a:lnSpc>
                <a:spcPct val="115000"/>
              </a:lnSpc>
              <a:spcBef>
                <a:spcPts val="0"/>
              </a:spcBef>
              <a:spcAft>
                <a:spcPts val="1000"/>
              </a:spcAft>
              <a:buFont typeface="+mj-lt"/>
              <a:buAutoNum type="arabicPeriod" startAt="8"/>
            </a:pP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Teach the mother how to take care of the delicate skin that may be dry , cracked or </a:t>
            </a:r>
            <a:r>
              <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peeling</a:t>
            </a:r>
          </a:p>
          <a:p>
            <a:pPr marL="514350" lvl="0" indent="-514350">
              <a:lnSpc>
                <a:spcPct val="115000"/>
              </a:lnSpc>
              <a:spcBef>
                <a:spcPts val="0"/>
              </a:spcBef>
              <a:spcAft>
                <a:spcPts val="1000"/>
              </a:spcAft>
              <a:buFont typeface="+mj-lt"/>
              <a:buAutoNum type="arabicPeriod" startAt="8"/>
            </a:pPr>
            <a:r>
              <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Discharge at 2000-2500gms if newborn is stable.</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Slide Number Placeholder 1"/>
          <p:cNvSpPr>
            <a:spLocks noGrp="1"/>
          </p:cNvSpPr>
          <p:nvPr>
            <p:ph type="sldNum" sz="quarter" idx="12"/>
          </p:nvPr>
        </p:nvSpPr>
        <p:spPr/>
        <p:txBody>
          <a:bodyPr/>
          <a:lstStyle/>
          <a:p>
            <a:fld id="{37A73B05-C1DC-4957-AA8A-DA55F0329BFA}" type="slidenum">
              <a:rPr lang="en-US" smtClean="0"/>
              <a:t>28</a:t>
            </a:fld>
            <a:endParaRPr lang="en-US"/>
          </a:p>
        </p:txBody>
      </p:sp>
    </p:spTree>
    <p:extLst>
      <p:ext uri="{BB962C8B-B14F-4D97-AF65-F5344CB8AC3E}">
        <p14:creationId xmlns:p14="http://schemas.microsoft.com/office/powerpoint/2010/main" val="485235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                         </a:t>
            </a:r>
            <a:r>
              <a:rPr lang="en-US" b="1" dirty="0" smtClean="0">
                <a:solidFill>
                  <a:srgbClr val="00B0F0"/>
                </a:solidFill>
                <a:latin typeface="+mn-lt"/>
              </a:rPr>
              <a:t>complications</a:t>
            </a:r>
            <a:endParaRPr lang="en-US" b="1" dirty="0">
              <a:solidFill>
                <a:srgbClr val="00B0F0"/>
              </a:solidFill>
              <a:latin typeface="+mn-lt"/>
            </a:endParaRPr>
          </a:p>
        </p:txBody>
      </p:sp>
      <p:sp>
        <p:nvSpPr>
          <p:cNvPr id="3" name="Content Placeholder 2"/>
          <p:cNvSpPr>
            <a:spLocks noGrp="1"/>
          </p:cNvSpPr>
          <p:nvPr>
            <p:ph idx="1"/>
          </p:nvPr>
        </p:nvSpPr>
        <p:spPr/>
        <p:txBody>
          <a:bodyPr/>
          <a:lstStyle/>
          <a:p>
            <a:pPr marL="0" marR="0" indent="0">
              <a:lnSpc>
                <a:spcPct val="115000"/>
              </a:lnSpc>
              <a:spcBef>
                <a:spcPts val="0"/>
              </a:spcBef>
              <a:spcAft>
                <a:spcPts val="1000"/>
              </a:spcAft>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571750" lvl="5" indent="-514350">
              <a:lnSpc>
                <a:spcPct val="115000"/>
              </a:lnSpc>
              <a:spcBef>
                <a:spcPts val="0"/>
              </a:spcBef>
              <a:spcAft>
                <a:spcPts val="1000"/>
              </a:spcAft>
              <a:buFont typeface="+mj-lt"/>
              <a:buAutoNum type="arabicPeriod"/>
            </a:pPr>
            <a:r>
              <a:rPr lang="sw-KE" sz="2800" dirty="0">
                <a:latin typeface="Calibri" panose="020F0502020204030204" pitchFamily="34" charset="0"/>
                <a:ea typeface="Calibri" panose="020F0502020204030204" pitchFamily="34" charset="0"/>
                <a:cs typeface="Times New Roman" panose="02020603050405020304" pitchFamily="18" charset="0"/>
              </a:rPr>
              <a:t>Hypoglycaemia</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2571750" lvl="5" indent="-514350">
              <a:lnSpc>
                <a:spcPct val="115000"/>
              </a:lnSpc>
              <a:spcBef>
                <a:spcPts val="0"/>
              </a:spcBef>
              <a:spcAft>
                <a:spcPts val="1000"/>
              </a:spcAft>
              <a:buFont typeface="+mj-lt"/>
              <a:buAutoNum type="arabicPeriod"/>
            </a:pPr>
            <a:r>
              <a:rPr lang="sw-KE" sz="2800" dirty="0">
                <a:latin typeface="Calibri" panose="020F0502020204030204" pitchFamily="34" charset="0"/>
                <a:ea typeface="Calibri" panose="020F0502020204030204" pitchFamily="34" charset="0"/>
                <a:cs typeface="Times New Roman" panose="02020603050405020304" pitchFamily="18" charset="0"/>
              </a:rPr>
              <a:t>Respiratory distress syndrome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2571750" lvl="5" indent="-514350">
              <a:lnSpc>
                <a:spcPct val="115000"/>
              </a:lnSpc>
              <a:spcBef>
                <a:spcPts val="0"/>
              </a:spcBef>
              <a:spcAft>
                <a:spcPts val="1000"/>
              </a:spcAft>
              <a:buFont typeface="+mj-lt"/>
              <a:buAutoNum type="arabicPeriod"/>
            </a:pPr>
            <a:r>
              <a:rPr lang="sw-KE" sz="2800" dirty="0">
                <a:latin typeface="Calibri" panose="020F0502020204030204" pitchFamily="34" charset="0"/>
                <a:ea typeface="Calibri" panose="020F0502020204030204" pitchFamily="34" charset="0"/>
                <a:cs typeface="Times New Roman" panose="02020603050405020304" pitchFamily="18" charset="0"/>
              </a:rPr>
              <a:t>Aspiration pneumonia</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2571750" lvl="5" indent="-514350">
              <a:lnSpc>
                <a:spcPct val="115000"/>
              </a:lnSpc>
              <a:spcBef>
                <a:spcPts val="0"/>
              </a:spcBef>
              <a:spcAft>
                <a:spcPts val="1000"/>
              </a:spcAft>
              <a:buFont typeface="+mj-lt"/>
              <a:buAutoNum type="arabicPeriod"/>
            </a:pPr>
            <a:r>
              <a:rPr lang="sw-KE" sz="2800" dirty="0">
                <a:latin typeface="Calibri" panose="020F0502020204030204" pitchFamily="34" charset="0"/>
                <a:ea typeface="Calibri" panose="020F0502020204030204" pitchFamily="34" charset="0"/>
                <a:cs typeface="Times New Roman" panose="02020603050405020304" pitchFamily="18" charset="0"/>
              </a:rPr>
              <a:t>Brain damage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29</a:t>
            </a:fld>
            <a:endParaRPr lang="en-US"/>
          </a:p>
        </p:txBody>
      </p:sp>
    </p:spTree>
    <p:extLst>
      <p:ext uri="{BB962C8B-B14F-4D97-AF65-F5344CB8AC3E}">
        <p14:creationId xmlns:p14="http://schemas.microsoft.com/office/powerpoint/2010/main" val="2063755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07584"/>
          </a:xfrm>
        </p:spPr>
        <p:txBody>
          <a:bodyPr/>
          <a:lstStyle/>
          <a:p>
            <a:pPr algn="ctr"/>
            <a:r>
              <a:rPr lang="en-US" dirty="0" smtClean="0">
                <a:solidFill>
                  <a:srgbClr val="00B0F0"/>
                </a:solidFill>
              </a:rPr>
              <a:t>Babies at risk</a:t>
            </a:r>
            <a:endParaRPr lang="en-US" dirty="0">
              <a:solidFill>
                <a:srgbClr val="00B0F0"/>
              </a:solidFill>
            </a:endParaRPr>
          </a:p>
        </p:txBody>
      </p:sp>
      <p:sp>
        <p:nvSpPr>
          <p:cNvPr id="3" name="Content Placeholder 2"/>
          <p:cNvSpPr>
            <a:spLocks noGrp="1"/>
          </p:cNvSpPr>
          <p:nvPr>
            <p:ph sz="half" idx="1"/>
          </p:nvPr>
        </p:nvSpPr>
        <p:spPr>
          <a:xfrm>
            <a:off x="838200" y="1107584"/>
            <a:ext cx="5181600" cy="5069379"/>
          </a:xfrm>
        </p:spPr>
        <p:txBody>
          <a:bodyPr>
            <a:normAutofit/>
          </a:bodyPr>
          <a:lstStyle/>
          <a:p>
            <a:pPr marL="514350" lvl="0" indent="-514350">
              <a:buFont typeface="+mj-lt"/>
              <a:buAutoNum type="arabicPeriod"/>
            </a:pPr>
            <a:r>
              <a:rPr lang="en-US" dirty="0" smtClean="0">
                <a:solidFill>
                  <a:prstClr val="black"/>
                </a:solidFill>
              </a:rPr>
              <a:t> </a:t>
            </a:r>
            <a:r>
              <a:rPr lang="en-US" dirty="0">
                <a:solidFill>
                  <a:prstClr val="black"/>
                </a:solidFill>
              </a:rPr>
              <a:t>low birth weigh babies, </a:t>
            </a:r>
          </a:p>
          <a:p>
            <a:pPr marL="514350" lvl="0" indent="-514350">
              <a:buFont typeface="+mj-lt"/>
              <a:buAutoNum type="arabicPeriod"/>
            </a:pPr>
            <a:r>
              <a:rPr lang="en-US" dirty="0">
                <a:solidFill>
                  <a:prstClr val="black"/>
                </a:solidFill>
              </a:rPr>
              <a:t>congenital abnormalities, </a:t>
            </a:r>
          </a:p>
          <a:p>
            <a:pPr marL="514350" lvl="0" indent="-514350">
              <a:buFont typeface="+mj-lt"/>
              <a:buAutoNum type="arabicPeriod"/>
            </a:pPr>
            <a:r>
              <a:rPr lang="en-US" dirty="0">
                <a:solidFill>
                  <a:prstClr val="black"/>
                </a:solidFill>
              </a:rPr>
              <a:t>respiratory distress syndrome,</a:t>
            </a:r>
          </a:p>
          <a:p>
            <a:pPr marL="514350" lvl="0" indent="-514350">
              <a:buFont typeface="+mj-lt"/>
              <a:buAutoNum type="arabicPeriod"/>
            </a:pPr>
            <a:r>
              <a:rPr lang="en-US" dirty="0">
                <a:solidFill>
                  <a:prstClr val="black"/>
                </a:solidFill>
              </a:rPr>
              <a:t> birth injuries and trauma, </a:t>
            </a:r>
          </a:p>
          <a:p>
            <a:pPr marL="514350" lvl="0" indent="-514350">
              <a:buFont typeface="+mj-lt"/>
              <a:buAutoNum type="arabicPeriod"/>
            </a:pPr>
            <a:r>
              <a:rPr lang="en-US" dirty="0">
                <a:solidFill>
                  <a:prstClr val="black"/>
                </a:solidFill>
              </a:rPr>
              <a:t>neonatal jaundice, </a:t>
            </a:r>
            <a:endParaRPr lang="en-US" dirty="0" smtClean="0">
              <a:solidFill>
                <a:prstClr val="black"/>
              </a:solidFill>
            </a:endParaRPr>
          </a:p>
          <a:p>
            <a:pPr marL="514350" lvl="0" indent="-514350">
              <a:buFont typeface="+mj-lt"/>
              <a:buAutoNum type="arabicPeriod"/>
            </a:pPr>
            <a:r>
              <a:rPr lang="en-US" dirty="0" smtClean="0">
                <a:solidFill>
                  <a:prstClr val="black"/>
                </a:solidFill>
              </a:rPr>
              <a:t>Post term baby</a:t>
            </a:r>
            <a:endParaRPr lang="en-US" dirty="0">
              <a:solidFill>
                <a:prstClr val="black"/>
              </a:solidFill>
            </a:endParaRPr>
          </a:p>
          <a:p>
            <a:endParaRPr lang="en-US" dirty="0"/>
          </a:p>
        </p:txBody>
      </p:sp>
      <p:sp>
        <p:nvSpPr>
          <p:cNvPr id="4" name="Content Placeholder 3"/>
          <p:cNvSpPr>
            <a:spLocks noGrp="1"/>
          </p:cNvSpPr>
          <p:nvPr>
            <p:ph sz="half" idx="2"/>
          </p:nvPr>
        </p:nvSpPr>
        <p:spPr>
          <a:xfrm>
            <a:off x="6172200" y="1107584"/>
            <a:ext cx="5181600" cy="5069379"/>
          </a:xfrm>
        </p:spPr>
        <p:txBody>
          <a:bodyPr>
            <a:normAutofit/>
          </a:bodyPr>
          <a:lstStyle/>
          <a:p>
            <a:pPr marL="514350" lvl="0" indent="-514350">
              <a:buFont typeface="+mj-lt"/>
              <a:buAutoNum type="arabicPeriod" startAt="7"/>
            </a:pPr>
            <a:r>
              <a:rPr lang="en-US" dirty="0">
                <a:solidFill>
                  <a:prstClr val="black"/>
                </a:solidFill>
              </a:rPr>
              <a:t>neonatal sepsis, </a:t>
            </a:r>
          </a:p>
          <a:p>
            <a:pPr marL="514350" lvl="0" indent="-514350">
              <a:buFont typeface="+mj-lt"/>
              <a:buAutoNum type="arabicPeriod" startAt="7"/>
            </a:pPr>
            <a:r>
              <a:rPr lang="en-US" dirty="0">
                <a:solidFill>
                  <a:prstClr val="black"/>
                </a:solidFill>
              </a:rPr>
              <a:t>hypothermia,</a:t>
            </a:r>
          </a:p>
          <a:p>
            <a:pPr marL="514350" lvl="0" indent="-514350">
              <a:buFont typeface="+mj-lt"/>
              <a:buAutoNum type="arabicPeriod" startAt="7"/>
            </a:pPr>
            <a:r>
              <a:rPr lang="en-US" dirty="0">
                <a:solidFill>
                  <a:prstClr val="black"/>
                </a:solidFill>
              </a:rPr>
              <a:t> hypoglycemia, </a:t>
            </a:r>
          </a:p>
          <a:p>
            <a:pPr marL="514350" lvl="0" indent="-514350">
              <a:buFont typeface="+mj-lt"/>
              <a:buAutoNum type="arabicPeriod" startAt="7"/>
            </a:pPr>
            <a:r>
              <a:rPr lang="en-US" dirty="0" err="1">
                <a:solidFill>
                  <a:prstClr val="black"/>
                </a:solidFill>
              </a:rPr>
              <a:t>haemorrhage</a:t>
            </a:r>
            <a:r>
              <a:rPr lang="en-US" dirty="0">
                <a:solidFill>
                  <a:prstClr val="black"/>
                </a:solidFill>
              </a:rPr>
              <a:t>, </a:t>
            </a:r>
          </a:p>
          <a:p>
            <a:pPr marL="514350" lvl="0" indent="-514350">
              <a:buFont typeface="+mj-lt"/>
              <a:buAutoNum type="arabicPeriod" startAt="7"/>
            </a:pPr>
            <a:r>
              <a:rPr lang="en-US" dirty="0">
                <a:solidFill>
                  <a:prstClr val="black"/>
                </a:solidFill>
              </a:rPr>
              <a:t>babies of diabetic mother, </a:t>
            </a:r>
            <a:r>
              <a:rPr lang="en-US" dirty="0" err="1">
                <a:solidFill>
                  <a:prstClr val="black"/>
                </a:solidFill>
              </a:rPr>
              <a:t>opthalmia</a:t>
            </a:r>
            <a:r>
              <a:rPr lang="en-US" dirty="0">
                <a:solidFill>
                  <a:prstClr val="black"/>
                </a:solidFill>
              </a:rPr>
              <a:t> </a:t>
            </a:r>
            <a:r>
              <a:rPr lang="en-US" dirty="0" err="1">
                <a:solidFill>
                  <a:prstClr val="black"/>
                </a:solidFill>
              </a:rPr>
              <a:t>neonatorum</a:t>
            </a:r>
            <a:r>
              <a:rPr lang="en-US" dirty="0">
                <a:solidFill>
                  <a:prstClr val="black"/>
                </a:solidFill>
              </a:rPr>
              <a:t> </a:t>
            </a:r>
            <a:endParaRPr lang="en-US" dirty="0" smtClean="0">
              <a:solidFill>
                <a:prstClr val="black"/>
              </a:solidFill>
            </a:endParaRPr>
          </a:p>
          <a:p>
            <a:pPr marL="514350" lvl="0" indent="-514350">
              <a:buFont typeface="+mj-lt"/>
              <a:buAutoNum type="arabicPeriod" startAt="7"/>
            </a:pPr>
            <a:r>
              <a:rPr lang="en-US" dirty="0" smtClean="0">
                <a:solidFill>
                  <a:prstClr val="black"/>
                </a:solidFill>
              </a:rPr>
              <a:t>fetal </a:t>
            </a:r>
            <a:r>
              <a:rPr lang="en-US" dirty="0">
                <a:solidFill>
                  <a:prstClr val="black"/>
                </a:solidFill>
              </a:rPr>
              <a:t>compromise covered in abnormal midwifery</a:t>
            </a:r>
          </a:p>
          <a:p>
            <a:endParaRPr lang="en-US" dirty="0"/>
          </a:p>
        </p:txBody>
      </p:sp>
      <p:sp>
        <p:nvSpPr>
          <p:cNvPr id="5" name="Slide Number Placeholder 4"/>
          <p:cNvSpPr>
            <a:spLocks noGrp="1"/>
          </p:cNvSpPr>
          <p:nvPr>
            <p:ph type="sldNum" sz="quarter" idx="12"/>
          </p:nvPr>
        </p:nvSpPr>
        <p:spPr/>
        <p:txBody>
          <a:bodyPr/>
          <a:lstStyle/>
          <a:p>
            <a:fld id="{37A73B05-C1DC-4957-AA8A-DA55F0329BFA}" type="slidenum">
              <a:rPr lang="en-US" smtClean="0"/>
              <a:t>3</a:t>
            </a:fld>
            <a:endParaRPr lang="en-US"/>
          </a:p>
        </p:txBody>
      </p:sp>
    </p:spTree>
    <p:extLst>
      <p:ext uri="{BB962C8B-B14F-4D97-AF65-F5344CB8AC3E}">
        <p14:creationId xmlns:p14="http://schemas.microsoft.com/office/powerpoint/2010/main" val="27292233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98490"/>
          </a:xfrm>
        </p:spPr>
        <p:txBody>
          <a:bodyPr/>
          <a:lstStyle/>
          <a:p>
            <a:r>
              <a:rPr lang="en-US" b="1" dirty="0" smtClean="0">
                <a:solidFill>
                  <a:srgbClr val="00B0F0"/>
                </a:solidFill>
                <a:latin typeface="+mn-lt"/>
              </a:rPr>
              <a:t>                  3.  ASPHIXIA NEONATORUM</a:t>
            </a:r>
            <a:endParaRPr lang="en-US" b="1" dirty="0">
              <a:solidFill>
                <a:srgbClr val="00B0F0"/>
              </a:solidFill>
              <a:latin typeface="+mn-lt"/>
            </a:endParaRPr>
          </a:p>
        </p:txBody>
      </p:sp>
      <p:sp>
        <p:nvSpPr>
          <p:cNvPr id="3" name="Content Placeholder 2"/>
          <p:cNvSpPr>
            <a:spLocks noGrp="1"/>
          </p:cNvSpPr>
          <p:nvPr>
            <p:ph idx="1"/>
          </p:nvPr>
        </p:nvSpPr>
        <p:spPr>
          <a:xfrm>
            <a:off x="231821" y="798490"/>
            <a:ext cx="11603864" cy="5859887"/>
          </a:xfrm>
        </p:spPr>
        <p:txBody>
          <a:bodyPr>
            <a:normAutofit fontScale="47500" lnSpcReduction="20000"/>
          </a:bodyPr>
          <a:lstStyle/>
          <a:p>
            <a:pPr>
              <a:lnSpc>
                <a:spcPct val="115000"/>
              </a:lnSpc>
              <a:spcBef>
                <a:spcPts val="0"/>
              </a:spcBef>
            </a:pPr>
            <a:r>
              <a:rPr lang="sw-KE" sz="5100" b="1" dirty="0" smtClean="0">
                <a:latin typeface="Calibri" panose="020F0502020204030204" pitchFamily="34" charset="0"/>
                <a:ea typeface="Calibri" panose="020F0502020204030204" pitchFamily="34" charset="0"/>
                <a:cs typeface="Times New Roman" panose="02020603050405020304" pitchFamily="18" charset="0"/>
              </a:rPr>
              <a:t>Asphyxia</a:t>
            </a:r>
            <a:r>
              <a:rPr lang="sw-KE" sz="5100" dirty="0" smtClean="0">
                <a:latin typeface="Calibri" panose="020F0502020204030204" pitchFamily="34" charset="0"/>
                <a:ea typeface="Calibri" panose="020F0502020204030204" pitchFamily="34" charset="0"/>
                <a:cs typeface="Times New Roman" panose="02020603050405020304" pitchFamily="18" charset="0"/>
              </a:rPr>
              <a:t>  </a:t>
            </a:r>
            <a:r>
              <a:rPr lang="sw-KE" sz="5100" dirty="0">
                <a:latin typeface="Calibri" panose="020F0502020204030204" pitchFamily="34" charset="0"/>
                <a:ea typeface="Calibri" panose="020F0502020204030204" pitchFamily="34" charset="0"/>
                <a:cs typeface="Times New Roman" panose="02020603050405020304" pitchFamily="18" charset="0"/>
              </a:rPr>
              <a:t>is a </a:t>
            </a:r>
            <a:r>
              <a:rPr lang="sw-KE" sz="5100" dirty="0" smtClean="0">
                <a:latin typeface="Calibri" panose="020F0502020204030204" pitchFamily="34" charset="0"/>
                <a:ea typeface="Calibri" panose="020F0502020204030204" pitchFamily="34" charset="0"/>
                <a:cs typeface="Times New Roman" panose="02020603050405020304" pitchFamily="18" charset="0"/>
              </a:rPr>
              <a:t>term used  when  </a:t>
            </a:r>
            <a:r>
              <a:rPr lang="sw-KE" sz="5100" dirty="0">
                <a:latin typeface="Calibri" panose="020F0502020204030204" pitchFamily="34" charset="0"/>
                <a:ea typeface="Calibri" panose="020F0502020204030204" pitchFamily="34" charset="0"/>
                <a:cs typeface="Times New Roman" panose="02020603050405020304" pitchFamily="18" charset="0"/>
              </a:rPr>
              <a:t>the baby fails to breath at birth.</a:t>
            </a:r>
            <a:endParaRPr lang="en-US" sz="51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sw-KE" sz="5100" b="1" dirty="0">
                <a:latin typeface="Calibri" panose="020F0502020204030204" pitchFamily="34" charset="0"/>
                <a:ea typeface="Calibri" panose="020F0502020204030204" pitchFamily="34" charset="0"/>
                <a:cs typeface="Times New Roman" panose="02020603050405020304" pitchFamily="18" charset="0"/>
              </a:rPr>
              <a:t>Types of Asphyxia :</a:t>
            </a:r>
            <a:endParaRPr lang="en-US" sz="5100" b="1"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sz="5100" dirty="0">
                <a:latin typeface="Calibri" panose="020F0502020204030204" pitchFamily="34" charset="0"/>
                <a:ea typeface="Calibri" panose="020F0502020204030204" pitchFamily="34" charset="0"/>
                <a:cs typeface="Times New Roman" panose="02020603050405020304" pitchFamily="18" charset="0"/>
              </a:rPr>
              <a:t>The degree of asphyxia  is determined by </a:t>
            </a:r>
            <a:r>
              <a:rPr lang="sw-KE" sz="5100" b="1" dirty="0">
                <a:latin typeface="Calibri" panose="020F0502020204030204" pitchFamily="34" charset="0"/>
                <a:ea typeface="Calibri" panose="020F0502020204030204" pitchFamily="34" charset="0"/>
                <a:cs typeface="Times New Roman" panose="02020603050405020304" pitchFamily="18" charset="0"/>
              </a:rPr>
              <a:t>Apgar score  </a:t>
            </a:r>
            <a:r>
              <a:rPr lang="sw-KE" sz="5100" dirty="0">
                <a:latin typeface="Calibri" panose="020F0502020204030204" pitchFamily="34" charset="0"/>
                <a:ea typeface="Calibri" panose="020F0502020204030204" pitchFamily="34" charset="0"/>
                <a:cs typeface="Times New Roman" panose="02020603050405020304" pitchFamily="18" charset="0"/>
              </a:rPr>
              <a:t>in which the following features are  observed and scored 0-2 </a:t>
            </a:r>
            <a:endParaRPr lang="en-US" sz="5100" dirty="0">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buFont typeface="Wingdings" panose="05000000000000000000" pitchFamily="2" charset="2"/>
              <a:buChar char="Ø"/>
            </a:pPr>
            <a:r>
              <a:rPr lang="sw-KE" sz="5100" b="1" dirty="0" smtClean="0">
                <a:latin typeface="Calibri" panose="020F0502020204030204" pitchFamily="34" charset="0"/>
                <a:ea typeface="Calibri" panose="020F0502020204030204" pitchFamily="34" charset="0"/>
                <a:cs typeface="Times New Roman" panose="02020603050405020304" pitchFamily="18" charset="0"/>
              </a:rPr>
              <a:t>Appearance( A): </a:t>
            </a:r>
            <a:r>
              <a:rPr lang="sw-KE" sz="5100" dirty="0">
                <a:latin typeface="Calibri" panose="020F0502020204030204" pitchFamily="34" charset="0"/>
                <a:ea typeface="Calibri" panose="020F0502020204030204" pitchFamily="34" charset="0"/>
                <a:cs typeface="Times New Roman" panose="02020603050405020304" pitchFamily="18" charset="0"/>
              </a:rPr>
              <a:t>N</a:t>
            </a:r>
            <a:r>
              <a:rPr lang="sw-KE" sz="5100" dirty="0" smtClean="0">
                <a:latin typeface="Calibri" panose="020F0502020204030204" pitchFamily="34" charset="0"/>
                <a:ea typeface="Calibri" panose="020F0502020204030204" pitchFamily="34" charset="0"/>
                <a:cs typeface="Times New Roman" panose="02020603050405020304" pitchFamily="18" charset="0"/>
              </a:rPr>
              <a:t>ote colour of the skin</a:t>
            </a:r>
            <a:endParaRPr lang="en-US" sz="5100" dirty="0" smtClean="0">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buFont typeface="Wingdings" panose="05000000000000000000" pitchFamily="2" charset="2"/>
              <a:buChar char="Ø"/>
            </a:pPr>
            <a:r>
              <a:rPr lang="sw-KE" sz="5100" b="1" dirty="0" smtClean="0">
                <a:latin typeface="Calibri" panose="020F0502020204030204" pitchFamily="34" charset="0"/>
                <a:ea typeface="Calibri" panose="020F0502020204030204" pitchFamily="34" charset="0"/>
                <a:cs typeface="Times New Roman" panose="02020603050405020304" pitchFamily="18" charset="0"/>
              </a:rPr>
              <a:t>Pulse (P) </a:t>
            </a:r>
            <a:r>
              <a:rPr lang="sw-KE" sz="5100" dirty="0" smtClean="0">
                <a:latin typeface="Calibri" panose="020F0502020204030204" pitchFamily="34" charset="0"/>
                <a:ea typeface="Calibri" panose="020F0502020204030204" pitchFamily="34" charset="0"/>
                <a:cs typeface="Times New Roman" panose="02020603050405020304" pitchFamily="18" charset="0"/>
              </a:rPr>
              <a:t>(heart rate):</a:t>
            </a:r>
            <a:endParaRPr lang="en-US" sz="5100" dirty="0" smtClean="0">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buFont typeface="Wingdings" panose="05000000000000000000" pitchFamily="2" charset="2"/>
              <a:buChar char="Ø"/>
            </a:pPr>
            <a:r>
              <a:rPr lang="sw-KE" sz="5100" b="1" dirty="0" smtClean="0">
                <a:latin typeface="Calibri" panose="020F0502020204030204" pitchFamily="34" charset="0"/>
                <a:ea typeface="Calibri" panose="020F0502020204030204" pitchFamily="34" charset="0"/>
                <a:cs typeface="Times New Roman" panose="02020603050405020304" pitchFamily="18" charset="0"/>
              </a:rPr>
              <a:t>Grimance (G):</a:t>
            </a:r>
            <a:r>
              <a:rPr lang="sw-KE" sz="5100" dirty="0" smtClean="0">
                <a:latin typeface="Calibri" panose="020F0502020204030204" pitchFamily="34" charset="0"/>
                <a:ea typeface="Calibri" panose="020F0502020204030204" pitchFamily="34" charset="0"/>
                <a:cs typeface="Times New Roman" panose="02020603050405020304" pitchFamily="18" charset="0"/>
              </a:rPr>
              <a:t> Note response to stimulation. Gently rub on to the sole of foot and note grimace.</a:t>
            </a:r>
            <a:endParaRPr lang="en-US" sz="5100" dirty="0" smtClean="0">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buFont typeface="Wingdings" panose="05000000000000000000" pitchFamily="2" charset="2"/>
              <a:buChar char="Ø"/>
            </a:pPr>
            <a:r>
              <a:rPr lang="sw-KE" sz="5100" b="1" dirty="0" smtClean="0">
                <a:latin typeface="Calibri" panose="020F0502020204030204" pitchFamily="34" charset="0"/>
                <a:ea typeface="Calibri" panose="020F0502020204030204" pitchFamily="34" charset="0"/>
                <a:cs typeface="Times New Roman" panose="02020603050405020304" pitchFamily="18" charset="0"/>
              </a:rPr>
              <a:t>Activity  (A) : </a:t>
            </a:r>
            <a:r>
              <a:rPr lang="sw-KE" sz="5100" dirty="0">
                <a:latin typeface="Calibri" panose="020F0502020204030204" pitchFamily="34" charset="0"/>
                <a:ea typeface="Calibri" panose="020F0502020204030204" pitchFamily="34" charset="0"/>
                <a:cs typeface="Times New Roman" panose="02020603050405020304" pitchFamily="18" charset="0"/>
              </a:rPr>
              <a:t>N</a:t>
            </a:r>
            <a:r>
              <a:rPr lang="sw-KE" sz="5100" dirty="0" smtClean="0">
                <a:latin typeface="Calibri" panose="020F0502020204030204" pitchFamily="34" charset="0"/>
                <a:ea typeface="Calibri" panose="020F0502020204030204" pitchFamily="34" charset="0"/>
                <a:cs typeface="Times New Roman" panose="02020603050405020304" pitchFamily="18" charset="0"/>
              </a:rPr>
              <a:t>ote activity and muscle tone of the baby by stimulating the arms and  legs by pulling the</a:t>
            </a:r>
            <a:endParaRPr lang="en-US" sz="5100" dirty="0" smtClean="0">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buFont typeface="Wingdings" panose="05000000000000000000" pitchFamily="2" charset="2"/>
              <a:buChar char="Ø"/>
            </a:pPr>
            <a:r>
              <a:rPr lang="sw-KE" sz="5100" b="1" dirty="0" smtClean="0">
                <a:latin typeface="Calibri" panose="020F0502020204030204" pitchFamily="34" charset="0"/>
                <a:ea typeface="Calibri" panose="020F0502020204030204" pitchFamily="34" charset="0"/>
                <a:cs typeface="Times New Roman" panose="02020603050405020304" pitchFamily="18" charset="0"/>
              </a:rPr>
              <a:t>Respiration (R)  </a:t>
            </a:r>
            <a:r>
              <a:rPr lang="sw-KE" sz="5100" dirty="0" smtClean="0">
                <a:latin typeface="Calibri" panose="020F0502020204030204" pitchFamily="34" charset="0"/>
                <a:ea typeface="Calibri" panose="020F0502020204030204" pitchFamily="34" charset="0"/>
                <a:cs typeface="Times New Roman" panose="02020603050405020304" pitchFamily="18" charset="0"/>
              </a:rPr>
              <a:t>/ respiratory effort: Note respiration by looking at the abdomen and chest.</a:t>
            </a:r>
          </a:p>
          <a:p>
            <a:pPr marL="1143000" lvl="3" indent="0">
              <a:lnSpc>
                <a:spcPct val="115000"/>
              </a:lnSpc>
              <a:spcBef>
                <a:spcPts val="0"/>
              </a:spcBef>
              <a:buNone/>
            </a:pPr>
            <a:r>
              <a:rPr lang="sw-KE" sz="5100" b="1" dirty="0" smtClean="0">
                <a:latin typeface="Calibri" panose="020F0502020204030204" pitchFamily="34" charset="0"/>
                <a:ea typeface="Calibri" panose="020F0502020204030204" pitchFamily="34" charset="0"/>
                <a:cs typeface="Times New Roman" panose="02020603050405020304" pitchFamily="18" charset="0"/>
              </a:rPr>
              <a:t>For further reading on APGAR score refer NCK procedure manual pg 271</a:t>
            </a:r>
            <a:endParaRPr lang="en-US" sz="5100" b="1"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sz="5100" dirty="0" smtClean="0">
                <a:latin typeface="Calibri" panose="020F0502020204030204" pitchFamily="34" charset="0"/>
                <a:ea typeface="Calibri" panose="020F0502020204030204" pitchFamily="34" charset="0"/>
                <a:cs typeface="Times New Roman" panose="02020603050405020304" pitchFamily="18" charset="0"/>
              </a:rPr>
              <a:t>A </a:t>
            </a:r>
            <a:r>
              <a:rPr lang="sw-KE" sz="5100" dirty="0">
                <a:latin typeface="Calibri" panose="020F0502020204030204" pitchFamily="34" charset="0"/>
                <a:ea typeface="Calibri" panose="020F0502020204030204" pitchFamily="34" charset="0"/>
                <a:cs typeface="Times New Roman" panose="02020603050405020304" pitchFamily="18" charset="0"/>
              </a:rPr>
              <a:t>score between 8-10 does not show asphyxia. </a:t>
            </a:r>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30</a:t>
            </a:fld>
            <a:endParaRPr lang="en-US"/>
          </a:p>
        </p:txBody>
      </p:sp>
    </p:spTree>
    <p:extLst>
      <p:ext uri="{BB962C8B-B14F-4D97-AF65-F5344CB8AC3E}">
        <p14:creationId xmlns:p14="http://schemas.microsoft.com/office/powerpoint/2010/main" val="2055766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                          </a:t>
            </a:r>
            <a:r>
              <a:rPr lang="en-US" b="1" dirty="0" smtClean="0">
                <a:solidFill>
                  <a:srgbClr val="00B0F0"/>
                </a:solidFill>
                <a:latin typeface="+mn-lt"/>
              </a:rPr>
              <a:t>Types of asphyxia</a:t>
            </a:r>
            <a:endParaRPr lang="en-US" b="1" dirty="0">
              <a:solidFill>
                <a:srgbClr val="00B0F0"/>
              </a:solidFill>
              <a:latin typeface="+mn-lt"/>
            </a:endParaRPr>
          </a:p>
        </p:txBody>
      </p:sp>
      <p:sp>
        <p:nvSpPr>
          <p:cNvPr id="3" name="Content Placeholder 2"/>
          <p:cNvSpPr>
            <a:spLocks noGrp="1"/>
          </p:cNvSpPr>
          <p:nvPr>
            <p:ph idx="1"/>
          </p:nvPr>
        </p:nvSpPr>
        <p:spPr/>
        <p:txBody>
          <a:bodyPr/>
          <a:lstStyle/>
          <a:p>
            <a:pPr marL="0" lvl="0" indent="0">
              <a:lnSpc>
                <a:spcPct val="115000"/>
              </a:lnSpc>
              <a:spcBef>
                <a:spcPts val="0"/>
              </a:spcBef>
              <a:buNone/>
            </a:pP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There are three types  of asphyxia namely:</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0"/>
              </a:spcBef>
              <a:buFont typeface="+mj-lt"/>
              <a:buAutoNum type="arabicPeriod"/>
            </a:pPr>
            <a:r>
              <a:rPr lang="sw-KE" b="1" dirty="0">
                <a:solidFill>
                  <a:prstClr val="black"/>
                </a:solidFill>
                <a:latin typeface="Calibri" panose="020F0502020204030204" pitchFamily="34" charset="0"/>
                <a:ea typeface="Calibri" panose="020F0502020204030204" pitchFamily="34" charset="0"/>
                <a:cs typeface="Times New Roman" panose="02020603050405020304" pitchFamily="18" charset="0"/>
              </a:rPr>
              <a:t>Mild asphyxia:  </a:t>
            </a: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Apgar score is  6 – 7 .It requires clearing of the airway  and application of external stimuli  to initiate breathing.</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0"/>
              </a:spcBef>
              <a:buFont typeface="+mj-lt"/>
              <a:buAutoNum type="arabicPeriod"/>
            </a:pPr>
            <a:r>
              <a:rPr lang="sw-KE" b="1" dirty="0">
                <a:solidFill>
                  <a:prstClr val="black"/>
                </a:solidFill>
                <a:latin typeface="Calibri" panose="020F0502020204030204" pitchFamily="34" charset="0"/>
                <a:ea typeface="Calibri" panose="020F0502020204030204" pitchFamily="34" charset="0"/>
                <a:cs typeface="Times New Roman" panose="02020603050405020304" pitchFamily="18" charset="0"/>
              </a:rPr>
              <a:t>Moderate asphyxia:  </a:t>
            </a: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Apgar score is  4 – 5. It requires resuscitation , administration of oxygen  and drugs to initiate breathing.</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Bef>
                <a:spcPts val="0"/>
              </a:spcBef>
              <a:buFont typeface="+mj-lt"/>
              <a:buAutoNum type="arabicPeriod"/>
            </a:pPr>
            <a:r>
              <a:rPr lang="sw-KE" b="1" dirty="0">
                <a:solidFill>
                  <a:prstClr val="black"/>
                </a:solidFill>
                <a:latin typeface="Calibri" panose="020F0502020204030204" pitchFamily="34" charset="0"/>
                <a:ea typeface="Calibri" panose="020F0502020204030204" pitchFamily="34" charset="0"/>
                <a:cs typeface="Times New Roman" panose="02020603050405020304" pitchFamily="18" charset="0"/>
              </a:rPr>
              <a:t>Severe asphyxia:  </a:t>
            </a: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Apgar score is  0 – 3 . It requires intensive resuscitative  measures  and intubation to survive.</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31</a:t>
            </a:fld>
            <a:endParaRPr lang="en-US"/>
          </a:p>
        </p:txBody>
      </p:sp>
    </p:spTree>
    <p:extLst>
      <p:ext uri="{BB962C8B-B14F-4D97-AF65-F5344CB8AC3E}">
        <p14:creationId xmlns:p14="http://schemas.microsoft.com/office/powerpoint/2010/main" val="1170163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75764"/>
          </a:xfrm>
        </p:spPr>
        <p:txBody>
          <a:bodyPr>
            <a:normAutofit/>
          </a:bodyPr>
          <a:lstStyle/>
          <a:p>
            <a:r>
              <a:rPr lang="en-US" b="1" dirty="0" smtClean="0">
                <a:latin typeface="+mn-lt"/>
              </a:rPr>
              <a:t>               </a:t>
            </a:r>
            <a:r>
              <a:rPr lang="en-US" b="1" dirty="0" smtClean="0">
                <a:solidFill>
                  <a:srgbClr val="00B0F0"/>
                </a:solidFill>
                <a:latin typeface="+mn-lt"/>
              </a:rPr>
              <a:t>Predisposing factors</a:t>
            </a:r>
            <a:endParaRPr lang="en-US" b="1" dirty="0">
              <a:solidFill>
                <a:srgbClr val="00B0F0"/>
              </a:solidFill>
              <a:latin typeface="+mn-lt"/>
            </a:endParaRPr>
          </a:p>
        </p:txBody>
      </p:sp>
      <p:sp>
        <p:nvSpPr>
          <p:cNvPr id="3" name="Content Placeholder 2"/>
          <p:cNvSpPr>
            <a:spLocks noGrp="1"/>
          </p:cNvSpPr>
          <p:nvPr>
            <p:ph idx="1"/>
          </p:nvPr>
        </p:nvSpPr>
        <p:spPr>
          <a:xfrm>
            <a:off x="838200" y="1197736"/>
            <a:ext cx="10515600" cy="5434884"/>
          </a:xfrm>
        </p:spPr>
        <p:txBody>
          <a:bodyPr>
            <a:normAutofit lnSpcReduction="10000"/>
          </a:bodyPr>
          <a:lstStyle/>
          <a:p>
            <a:pPr marL="742950" lvl="1" indent="-514350">
              <a:lnSpc>
                <a:spcPct val="115000"/>
              </a:lnSpc>
              <a:spcBef>
                <a:spcPts val="0"/>
              </a:spcBef>
              <a:buFont typeface="+mj-lt"/>
              <a:buAutoNum type="arabicPeriod"/>
            </a:pPr>
            <a:r>
              <a:rPr lang="sw-KE" sz="2800" b="1" dirty="0" smtClean="0">
                <a:latin typeface="Calibri" panose="020F0502020204030204" pitchFamily="34" charset="0"/>
                <a:ea typeface="Calibri" panose="020F0502020204030204" pitchFamily="34" charset="0"/>
                <a:cs typeface="Times New Roman" panose="02020603050405020304" pitchFamily="18" charset="0"/>
              </a:rPr>
              <a:t>Any </a:t>
            </a:r>
            <a:r>
              <a:rPr lang="sw-KE" sz="2800" b="1" dirty="0">
                <a:latin typeface="Calibri" panose="020F0502020204030204" pitchFamily="34" charset="0"/>
                <a:ea typeface="Calibri" panose="020F0502020204030204" pitchFamily="34" charset="0"/>
                <a:cs typeface="Times New Roman" panose="02020603050405020304" pitchFamily="18" charset="0"/>
              </a:rPr>
              <a:t>condition causing foetal distress </a:t>
            </a:r>
            <a:r>
              <a:rPr lang="sw-KE" sz="2800" dirty="0" smtClean="0">
                <a:latin typeface="Calibri" panose="020F0502020204030204" pitchFamily="34" charset="0"/>
                <a:ea typeface="Calibri" panose="020F0502020204030204" pitchFamily="34" charset="0"/>
                <a:cs typeface="Times New Roman" panose="02020603050405020304" pitchFamily="18" charset="0"/>
              </a:rPr>
              <a:t>e.g. cord </a:t>
            </a:r>
            <a:r>
              <a:rPr lang="sw-KE" sz="2800" dirty="0">
                <a:latin typeface="Calibri" panose="020F0502020204030204" pitchFamily="34" charset="0"/>
                <a:ea typeface="Calibri" panose="020F0502020204030204" pitchFamily="34" charset="0"/>
                <a:cs typeface="Times New Roman" panose="02020603050405020304" pitchFamily="18" charset="0"/>
              </a:rPr>
              <a:t>prolapse</a:t>
            </a:r>
            <a:r>
              <a:rPr lang="sw-KE" sz="2800" dirty="0" smtClean="0">
                <a:latin typeface="Calibri" panose="020F0502020204030204" pitchFamily="34" charset="0"/>
                <a:ea typeface="Calibri" panose="020F0502020204030204" pitchFamily="34" charset="0"/>
                <a:cs typeface="Times New Roman" panose="02020603050405020304" pitchFamily="18" charset="0"/>
              </a:rPr>
              <a:t>, prolonged </a:t>
            </a:r>
            <a:r>
              <a:rPr lang="sw-KE" sz="2800" dirty="0">
                <a:latin typeface="Calibri" panose="020F0502020204030204" pitchFamily="34" charset="0"/>
                <a:ea typeface="Calibri" panose="020F0502020204030204" pitchFamily="34" charset="0"/>
                <a:cs typeface="Times New Roman" panose="02020603050405020304" pitchFamily="18" charset="0"/>
              </a:rPr>
              <a:t>labour</a:t>
            </a:r>
            <a:r>
              <a:rPr lang="sw-KE" sz="2800" dirty="0" smtClean="0">
                <a:latin typeface="Calibri" panose="020F0502020204030204" pitchFamily="34" charset="0"/>
                <a:ea typeface="Calibri" panose="020F0502020204030204" pitchFamily="34" charset="0"/>
                <a:cs typeface="Times New Roman" panose="02020603050405020304" pitchFamily="18" charset="0"/>
              </a:rPr>
              <a:t>, APH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742950" lvl="1" indent="-514350">
              <a:lnSpc>
                <a:spcPct val="115000"/>
              </a:lnSpc>
              <a:spcBef>
                <a:spcPts val="0"/>
              </a:spcBef>
              <a:buFont typeface="+mj-lt"/>
              <a:buAutoNum type="arabicPeriod"/>
            </a:pPr>
            <a:r>
              <a:rPr lang="sw-KE" sz="2800" b="1" dirty="0">
                <a:latin typeface="Calibri" panose="020F0502020204030204" pitchFamily="34" charset="0"/>
                <a:ea typeface="Calibri" panose="020F0502020204030204" pitchFamily="34" charset="0"/>
                <a:cs typeface="Times New Roman" panose="02020603050405020304" pitchFamily="18" charset="0"/>
              </a:rPr>
              <a:t>Intrauterine hypoxia  </a:t>
            </a:r>
            <a:r>
              <a:rPr lang="sw-KE" sz="2800" dirty="0">
                <a:latin typeface="Calibri" panose="020F0502020204030204" pitchFamily="34" charset="0"/>
                <a:ea typeface="Calibri" panose="020F0502020204030204" pitchFamily="34" charset="0"/>
                <a:cs typeface="Times New Roman" panose="02020603050405020304" pitchFamily="18" charset="0"/>
              </a:rPr>
              <a:t>due to </a:t>
            </a:r>
            <a:r>
              <a:rPr lang="sw-KE" sz="2800" dirty="0" smtClean="0">
                <a:latin typeface="Calibri" panose="020F0502020204030204" pitchFamily="34" charset="0"/>
                <a:ea typeface="Calibri" panose="020F0502020204030204" pitchFamily="34" charset="0"/>
                <a:cs typeface="Times New Roman" panose="02020603050405020304" pitchFamily="18" charset="0"/>
              </a:rPr>
              <a:t>placental  insufficiency, postmaturity, placenta </a:t>
            </a:r>
            <a:r>
              <a:rPr lang="sw-KE" sz="2800" dirty="0">
                <a:latin typeface="Calibri" panose="020F0502020204030204" pitchFamily="34" charset="0"/>
                <a:ea typeface="Calibri" panose="020F0502020204030204" pitchFamily="34" charset="0"/>
                <a:cs typeface="Times New Roman" panose="02020603050405020304" pitchFamily="18" charset="0"/>
              </a:rPr>
              <a:t>abruption</a:t>
            </a:r>
            <a:r>
              <a:rPr lang="sw-KE" sz="2800" dirty="0" smtClean="0">
                <a:latin typeface="Calibri" panose="020F0502020204030204" pitchFamily="34" charset="0"/>
                <a:ea typeface="Calibri" panose="020F0502020204030204" pitchFamily="34" charset="0"/>
                <a:cs typeface="Times New Roman" panose="02020603050405020304" pitchFamily="18" charset="0"/>
              </a:rPr>
              <a:t>, anaemia and pre-eclampsia</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742950" lvl="1" indent="-514350">
              <a:lnSpc>
                <a:spcPct val="115000"/>
              </a:lnSpc>
              <a:spcBef>
                <a:spcPts val="0"/>
              </a:spcBef>
              <a:buFont typeface="+mj-lt"/>
              <a:buAutoNum type="arabicPeriod"/>
            </a:pPr>
            <a:r>
              <a:rPr lang="sw-KE" sz="2800" b="1" dirty="0">
                <a:latin typeface="Calibri" panose="020F0502020204030204" pitchFamily="34" charset="0"/>
                <a:ea typeface="Calibri" panose="020F0502020204030204" pitchFamily="34" charset="0"/>
                <a:cs typeface="Times New Roman" panose="02020603050405020304" pitchFamily="18" charset="0"/>
              </a:rPr>
              <a:t>Prematurity due </a:t>
            </a:r>
            <a:r>
              <a:rPr lang="sw-KE" sz="2800" dirty="0">
                <a:latin typeface="Calibri" panose="020F0502020204030204" pitchFamily="34" charset="0"/>
                <a:ea typeface="Calibri" panose="020F0502020204030204" pitchFamily="34" charset="0"/>
                <a:cs typeface="Times New Roman" panose="02020603050405020304" pitchFamily="18" charset="0"/>
              </a:rPr>
              <a:t>to underdeveloped respiratory centre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742950" lvl="1" indent="-514350">
              <a:lnSpc>
                <a:spcPct val="115000"/>
              </a:lnSpc>
              <a:spcBef>
                <a:spcPts val="0"/>
              </a:spcBef>
              <a:buFont typeface="+mj-lt"/>
              <a:buAutoNum type="arabicPeriod"/>
            </a:pPr>
            <a:r>
              <a:rPr lang="sw-KE" sz="2800" b="1" dirty="0">
                <a:latin typeface="Calibri" panose="020F0502020204030204" pitchFamily="34" charset="0"/>
                <a:ea typeface="Calibri" panose="020F0502020204030204" pitchFamily="34" charset="0"/>
                <a:cs typeface="Times New Roman" panose="02020603050405020304" pitchFamily="18" charset="0"/>
              </a:rPr>
              <a:t>Blockage of airway </a:t>
            </a:r>
            <a:r>
              <a:rPr lang="sw-KE" sz="2800" b="1" dirty="0" smtClean="0">
                <a:latin typeface="Calibri" panose="020F0502020204030204" pitchFamily="34" charset="0"/>
                <a:ea typeface="Calibri" panose="020F0502020204030204" pitchFamily="34" charset="0"/>
                <a:cs typeface="Times New Roman" panose="02020603050405020304" pitchFamily="18" charset="0"/>
              </a:rPr>
              <a:t> </a:t>
            </a:r>
            <a:r>
              <a:rPr lang="sw-KE" sz="2800" dirty="0" smtClean="0">
                <a:latin typeface="Calibri" panose="020F0502020204030204" pitchFamily="34" charset="0"/>
                <a:ea typeface="Calibri" panose="020F0502020204030204" pitchFamily="34" charset="0"/>
                <a:cs typeface="Times New Roman" panose="02020603050405020304" pitchFamily="18" charset="0"/>
              </a:rPr>
              <a:t>by mucus </a:t>
            </a:r>
            <a:r>
              <a:rPr lang="sw-KE" sz="2800" dirty="0">
                <a:latin typeface="Calibri" panose="020F0502020204030204" pitchFamily="34" charset="0"/>
                <a:ea typeface="Calibri" panose="020F0502020204030204" pitchFamily="34" charset="0"/>
                <a:cs typeface="Times New Roman" panose="02020603050405020304" pitchFamily="18" charset="0"/>
              </a:rPr>
              <a:t>or liquor amni at  birth.</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742950" lvl="1" indent="-514350">
              <a:lnSpc>
                <a:spcPct val="115000"/>
              </a:lnSpc>
              <a:spcBef>
                <a:spcPts val="0"/>
              </a:spcBef>
              <a:buFont typeface="+mj-lt"/>
              <a:buAutoNum type="arabicPeriod"/>
            </a:pPr>
            <a:r>
              <a:rPr lang="sw-KE" sz="2800" b="1" dirty="0">
                <a:latin typeface="Calibri" panose="020F0502020204030204" pitchFamily="34" charset="0"/>
                <a:ea typeface="Calibri" panose="020F0502020204030204" pitchFamily="34" charset="0"/>
                <a:cs typeface="Times New Roman" panose="02020603050405020304" pitchFamily="18" charset="0"/>
              </a:rPr>
              <a:t>Birth injuries  </a:t>
            </a:r>
            <a:r>
              <a:rPr lang="sw-KE" sz="2800" dirty="0" smtClean="0">
                <a:latin typeface="Calibri" panose="020F0502020204030204" pitchFamily="34" charset="0"/>
                <a:ea typeface="Calibri" panose="020F0502020204030204" pitchFamily="34" charset="0"/>
                <a:cs typeface="Times New Roman" panose="02020603050405020304" pitchFamily="18" charset="0"/>
              </a:rPr>
              <a:t>e.g. </a:t>
            </a:r>
            <a:r>
              <a:rPr lang="sw-KE" sz="2800" dirty="0">
                <a:latin typeface="Calibri" panose="020F0502020204030204" pitchFamily="34" charset="0"/>
                <a:ea typeface="Calibri" panose="020F0502020204030204" pitchFamily="34" charset="0"/>
                <a:cs typeface="Times New Roman" panose="02020603050405020304" pitchFamily="18" charset="0"/>
              </a:rPr>
              <a:t>intracranial injury</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742950" lvl="1" indent="-514350">
              <a:lnSpc>
                <a:spcPct val="115000"/>
              </a:lnSpc>
              <a:spcBef>
                <a:spcPts val="0"/>
              </a:spcBef>
              <a:buFont typeface="+mj-lt"/>
              <a:buAutoNum type="arabicPeriod"/>
            </a:pPr>
            <a:r>
              <a:rPr lang="sw-KE" sz="2800" b="1" dirty="0">
                <a:latin typeface="Calibri" panose="020F0502020204030204" pitchFamily="34" charset="0"/>
                <a:ea typeface="Calibri" panose="020F0502020204030204" pitchFamily="34" charset="0"/>
                <a:cs typeface="Times New Roman" panose="02020603050405020304" pitchFamily="18" charset="0"/>
              </a:rPr>
              <a:t>Severe maternal disease  </a:t>
            </a:r>
            <a:r>
              <a:rPr lang="sw-KE" sz="2800" dirty="0">
                <a:latin typeface="Calibri" panose="020F0502020204030204" pitchFamily="34" charset="0"/>
                <a:ea typeface="Calibri" panose="020F0502020204030204" pitchFamily="34" charset="0"/>
                <a:cs typeface="Times New Roman" panose="02020603050405020304" pitchFamily="18" charset="0"/>
              </a:rPr>
              <a:t>in pregnancy  eg sickle cell anaemia, cardiac  disease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742950" lvl="1" indent="-514350">
              <a:lnSpc>
                <a:spcPct val="115000"/>
              </a:lnSpc>
              <a:spcBef>
                <a:spcPts val="0"/>
              </a:spcBef>
              <a:buFont typeface="+mj-lt"/>
              <a:buAutoNum type="arabicPeriod"/>
            </a:pPr>
            <a:r>
              <a:rPr lang="sw-KE" sz="2800" b="1" dirty="0">
                <a:latin typeface="Calibri" panose="020F0502020204030204" pitchFamily="34" charset="0"/>
                <a:ea typeface="Calibri" panose="020F0502020204030204" pitchFamily="34" charset="0"/>
                <a:cs typeface="Times New Roman" panose="02020603050405020304" pitchFamily="18" charset="0"/>
              </a:rPr>
              <a:t>Depression of respiratory </a:t>
            </a:r>
            <a:r>
              <a:rPr lang="sw-KE" sz="2800" dirty="0">
                <a:latin typeface="Calibri" panose="020F0502020204030204" pitchFamily="34" charset="0"/>
                <a:ea typeface="Calibri" panose="020F0502020204030204" pitchFamily="34" charset="0"/>
                <a:cs typeface="Times New Roman" panose="02020603050405020304" pitchFamily="18" charset="0"/>
              </a:rPr>
              <a:t>centre due to drugs </a:t>
            </a:r>
            <a:r>
              <a:rPr lang="sw-KE" sz="2800" dirty="0" smtClean="0">
                <a:latin typeface="Calibri" panose="020F0502020204030204" pitchFamily="34" charset="0"/>
                <a:ea typeface="Calibri" panose="020F0502020204030204" pitchFamily="34" charset="0"/>
                <a:cs typeface="Times New Roman" panose="02020603050405020304" pitchFamily="18" charset="0"/>
              </a:rPr>
              <a:t>e.g. General Anaesthesia  </a:t>
            </a:r>
            <a:r>
              <a:rPr lang="sw-KE" sz="2800" dirty="0">
                <a:latin typeface="Calibri" panose="020F0502020204030204" pitchFamily="34" charset="0"/>
                <a:ea typeface="Calibri" panose="020F0502020204030204" pitchFamily="34" charset="0"/>
                <a:cs typeface="Times New Roman" panose="02020603050405020304" pitchFamily="18" charset="0"/>
              </a:rPr>
              <a:t>and narcotics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32</a:t>
            </a:fld>
            <a:endParaRPr lang="en-US"/>
          </a:p>
        </p:txBody>
      </p:sp>
    </p:spTree>
    <p:extLst>
      <p:ext uri="{BB962C8B-B14F-4D97-AF65-F5344CB8AC3E}">
        <p14:creationId xmlns:p14="http://schemas.microsoft.com/office/powerpoint/2010/main" val="3093453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425"/>
            <a:ext cx="10515600" cy="1017431"/>
          </a:xfrm>
        </p:spPr>
        <p:txBody>
          <a:bodyPr/>
          <a:lstStyle/>
          <a:p>
            <a:pPr algn="ctr"/>
            <a:r>
              <a:rPr lang="en-US" dirty="0" smtClean="0">
                <a:solidFill>
                  <a:srgbClr val="00B0F0"/>
                </a:solidFill>
                <a:latin typeface="+mn-lt"/>
              </a:rPr>
              <a:t>Signs and </a:t>
            </a:r>
            <a:r>
              <a:rPr lang="en-US" b="1" dirty="0" smtClean="0">
                <a:solidFill>
                  <a:srgbClr val="00B0F0"/>
                </a:solidFill>
                <a:latin typeface="+mn-lt"/>
              </a:rPr>
              <a:t>symptoms of asphyxia</a:t>
            </a:r>
            <a:endParaRPr lang="en-US" b="1" dirty="0">
              <a:solidFill>
                <a:srgbClr val="00B0F0"/>
              </a:solidFill>
              <a:latin typeface="+mn-lt"/>
            </a:endParaRPr>
          </a:p>
        </p:txBody>
      </p:sp>
      <p:sp>
        <p:nvSpPr>
          <p:cNvPr id="3" name="Content Placeholder 2"/>
          <p:cNvSpPr>
            <a:spLocks noGrp="1"/>
          </p:cNvSpPr>
          <p:nvPr>
            <p:ph sz="half" idx="1"/>
          </p:nvPr>
        </p:nvSpPr>
        <p:spPr>
          <a:xfrm>
            <a:off x="515155" y="1184856"/>
            <a:ext cx="5504645" cy="5331853"/>
          </a:xfrm>
        </p:spPr>
        <p:txBody>
          <a:bodyPr>
            <a:normAutofit/>
          </a:bodyPr>
          <a:lstStyle/>
          <a:p>
            <a:pPr marL="0" marR="0" indent="0">
              <a:lnSpc>
                <a:spcPct val="115000"/>
              </a:lnSpc>
              <a:spcBef>
                <a:spcPts val="0"/>
              </a:spcBef>
              <a:spcAft>
                <a:spcPts val="0"/>
              </a:spcAft>
              <a:buNone/>
            </a:pPr>
            <a:r>
              <a:rPr lang="sw-KE" b="1" dirty="0" smtClean="0">
                <a:latin typeface="Calibri" panose="020F0502020204030204" pitchFamily="34" charset="0"/>
                <a:ea typeface="Calibri" panose="020F0502020204030204" pitchFamily="34" charset="0"/>
                <a:cs typeface="Times New Roman" panose="02020603050405020304" pitchFamily="18" charset="0"/>
              </a:rPr>
              <a:t> Mild </a:t>
            </a:r>
            <a:r>
              <a:rPr lang="sw-KE" b="1" dirty="0">
                <a:latin typeface="Calibri" panose="020F0502020204030204" pitchFamily="34" charset="0"/>
                <a:ea typeface="Calibri" panose="020F0502020204030204" pitchFamily="34" charset="0"/>
                <a:cs typeface="Times New Roman" panose="02020603050405020304" pitchFamily="18" charset="0"/>
              </a:rPr>
              <a:t>and moderate asphyxia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Bef>
                <a:spcPts val="0"/>
              </a:spcBef>
              <a:buFont typeface="Wingdings" panose="05000000000000000000" pitchFamily="2" charset="2"/>
              <a:buChar char="Ø"/>
            </a:pPr>
            <a:r>
              <a:rPr lang="sw-KE" sz="2800" dirty="0" smtClean="0">
                <a:latin typeface="Calibri" panose="020F0502020204030204" pitchFamily="34" charset="0"/>
                <a:ea typeface="Calibri" panose="020F0502020204030204" pitchFamily="34" charset="0"/>
                <a:cs typeface="Times New Roman" panose="02020603050405020304" pitchFamily="18" charset="0"/>
              </a:rPr>
              <a:t>Apex </a:t>
            </a:r>
            <a:r>
              <a:rPr lang="sw-KE" sz="2800" dirty="0">
                <a:latin typeface="Calibri" panose="020F0502020204030204" pitchFamily="34" charset="0"/>
                <a:ea typeface="Calibri" panose="020F0502020204030204" pitchFamily="34" charset="0"/>
                <a:cs typeface="Times New Roman" panose="02020603050405020304" pitchFamily="18" charset="0"/>
              </a:rPr>
              <a:t>beat  (pulse rate ) 100/min or </a:t>
            </a:r>
            <a:r>
              <a:rPr lang="sw-KE" sz="2800" dirty="0" smtClean="0">
                <a:latin typeface="Calibri" panose="020F0502020204030204" pitchFamily="34" charset="0"/>
                <a:ea typeface="Calibri" panose="020F0502020204030204" pitchFamily="34" charset="0"/>
                <a:cs typeface="Times New Roman" panose="02020603050405020304" pitchFamily="18" charset="0"/>
              </a:rPr>
              <a:t>less</a:t>
            </a: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Bef>
                <a:spcPts val="0"/>
              </a:spcBef>
              <a:buFont typeface="Wingdings" panose="05000000000000000000" pitchFamily="2" charset="2"/>
              <a:buChar char="Ø"/>
            </a:pPr>
            <a:r>
              <a:rPr lang="sw-KE" sz="2800" dirty="0" smtClean="0">
                <a:latin typeface="Calibri" panose="020F0502020204030204" pitchFamily="34" charset="0"/>
                <a:ea typeface="Calibri" panose="020F0502020204030204" pitchFamily="34" charset="0"/>
                <a:cs typeface="Times New Roman" panose="02020603050405020304" pitchFamily="18" charset="0"/>
              </a:rPr>
              <a:t>Skin </a:t>
            </a:r>
            <a:r>
              <a:rPr lang="sw-KE" sz="2800" dirty="0">
                <a:latin typeface="Calibri" panose="020F0502020204030204" pitchFamily="34" charset="0"/>
                <a:ea typeface="Calibri" panose="020F0502020204030204" pitchFamily="34" charset="0"/>
                <a:cs typeface="Times New Roman" panose="02020603050405020304" pitchFamily="18" charset="0"/>
              </a:rPr>
              <a:t>colour is pink  with blue extremities </a:t>
            </a: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Bef>
                <a:spcPts val="0"/>
              </a:spcBef>
              <a:buFont typeface="Wingdings" panose="05000000000000000000" pitchFamily="2" charset="2"/>
              <a:buChar char="Ø"/>
            </a:pPr>
            <a:r>
              <a:rPr lang="sw-KE" sz="2800" dirty="0" smtClean="0">
                <a:latin typeface="Calibri" panose="020F0502020204030204" pitchFamily="34" charset="0"/>
                <a:ea typeface="Calibri" panose="020F0502020204030204" pitchFamily="34" charset="0"/>
                <a:cs typeface="Times New Roman" panose="02020603050405020304" pitchFamily="18" charset="0"/>
              </a:rPr>
              <a:t>Response </a:t>
            </a:r>
            <a:r>
              <a:rPr lang="sw-KE" sz="2800" dirty="0">
                <a:latin typeface="Calibri" panose="020F0502020204030204" pitchFamily="34" charset="0"/>
                <a:ea typeface="Calibri" panose="020F0502020204030204" pitchFamily="34" charset="0"/>
                <a:cs typeface="Times New Roman" panose="02020603050405020304" pitchFamily="18" charset="0"/>
              </a:rPr>
              <a:t>to stimuli may be </a:t>
            </a:r>
            <a:r>
              <a:rPr lang="sw-KE" sz="2800" dirty="0" smtClean="0">
                <a:latin typeface="Calibri" panose="020F0502020204030204" pitchFamily="34" charset="0"/>
                <a:ea typeface="Calibri" panose="020F0502020204030204" pitchFamily="34" charset="0"/>
                <a:cs typeface="Times New Roman" panose="02020603050405020304" pitchFamily="18" charset="0"/>
              </a:rPr>
              <a:t>present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Bef>
                <a:spcPts val="0"/>
              </a:spcBef>
              <a:buFont typeface="Wingdings" panose="05000000000000000000" pitchFamily="2" charset="2"/>
              <a:buChar char="Ø"/>
            </a:pPr>
            <a:r>
              <a:rPr lang="sw-KE" sz="2800" dirty="0" smtClean="0">
                <a:latin typeface="Calibri" panose="020F0502020204030204" pitchFamily="34" charset="0"/>
                <a:ea typeface="Calibri" panose="020F0502020204030204" pitchFamily="34" charset="0"/>
                <a:cs typeface="Times New Roman" panose="02020603050405020304" pitchFamily="18" charset="0"/>
              </a:rPr>
              <a:t>Cry </a:t>
            </a:r>
            <a:r>
              <a:rPr lang="sw-KE" sz="2800" dirty="0">
                <a:latin typeface="Calibri" panose="020F0502020204030204" pitchFamily="34" charset="0"/>
                <a:ea typeface="Calibri" panose="020F0502020204030204" pitchFamily="34" charset="0"/>
                <a:cs typeface="Times New Roman" panose="02020603050405020304" pitchFamily="18" charset="0"/>
              </a:rPr>
              <a:t>may be weak or </a:t>
            </a:r>
            <a:r>
              <a:rPr lang="sw-KE" sz="2800" dirty="0" smtClean="0">
                <a:latin typeface="Calibri" panose="020F0502020204030204" pitchFamily="34" charset="0"/>
                <a:ea typeface="Calibri" panose="020F0502020204030204" pitchFamily="34" charset="0"/>
                <a:cs typeface="Times New Roman" panose="02020603050405020304" pitchFamily="18" charset="0"/>
              </a:rPr>
              <a:t>strong</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Bef>
                <a:spcPts val="0"/>
              </a:spcBef>
              <a:buFont typeface="Wingdings" panose="05000000000000000000" pitchFamily="2" charset="2"/>
              <a:buChar char="Ø"/>
            </a:pPr>
            <a:r>
              <a:rPr lang="sw-KE" sz="2800" dirty="0" smtClean="0">
                <a:latin typeface="Calibri" panose="020F0502020204030204" pitchFamily="34" charset="0"/>
                <a:ea typeface="Calibri" panose="020F0502020204030204" pitchFamily="34" charset="0"/>
                <a:cs typeface="Times New Roman" panose="02020603050405020304" pitchFamily="18" charset="0"/>
              </a:rPr>
              <a:t>Makes </a:t>
            </a:r>
            <a:r>
              <a:rPr lang="sw-KE" sz="2800" dirty="0">
                <a:latin typeface="Calibri" panose="020F0502020204030204" pitchFamily="34" charset="0"/>
                <a:ea typeface="Calibri" panose="020F0502020204030204" pitchFamily="34" charset="0"/>
                <a:cs typeface="Times New Roman" panose="02020603050405020304" pitchFamily="18" charset="0"/>
              </a:rPr>
              <a:t>effort to breath and may gasp with irregular respiration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3"/>
          <p:cNvSpPr>
            <a:spLocks noGrp="1"/>
          </p:cNvSpPr>
          <p:nvPr>
            <p:ph sz="half" idx="2"/>
          </p:nvPr>
        </p:nvSpPr>
        <p:spPr>
          <a:xfrm>
            <a:off x="6172199" y="1275008"/>
            <a:ext cx="5547575" cy="5241701"/>
          </a:xfrm>
        </p:spPr>
        <p:txBody>
          <a:bodyPr>
            <a:normAutofit/>
          </a:bodyPr>
          <a:lstStyle/>
          <a:p>
            <a:pPr marL="0" marR="0" indent="0">
              <a:lnSpc>
                <a:spcPct val="115000"/>
              </a:lnSpc>
              <a:spcBef>
                <a:spcPts val="0"/>
              </a:spcBef>
              <a:spcAft>
                <a:spcPts val="0"/>
              </a:spcAft>
              <a:buNone/>
            </a:pPr>
            <a:r>
              <a:rPr lang="sw-KE" b="1" dirty="0">
                <a:latin typeface="Calibri" panose="020F0502020204030204" pitchFamily="34" charset="0"/>
                <a:ea typeface="Calibri" panose="020F0502020204030204" pitchFamily="34" charset="0"/>
                <a:cs typeface="Times New Roman" panose="02020603050405020304" pitchFamily="18" charset="0"/>
              </a:rPr>
              <a:t>Severe asphyxia </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lvl="1" indent="-457200">
              <a:lnSpc>
                <a:spcPct val="115000"/>
              </a:lnSpc>
              <a:spcBef>
                <a:spcPts val="0"/>
              </a:spcBef>
              <a:buFont typeface="Wingdings" panose="05000000000000000000" pitchFamily="2" charset="2"/>
              <a:buChar char="Ø"/>
            </a:pPr>
            <a:r>
              <a:rPr lang="sw-KE" sz="2800" dirty="0" smtClean="0">
                <a:latin typeface="Calibri" panose="020F0502020204030204" pitchFamily="34" charset="0"/>
                <a:ea typeface="Calibri" panose="020F0502020204030204" pitchFamily="34" charset="0"/>
                <a:cs typeface="Times New Roman" panose="02020603050405020304" pitchFamily="18" charset="0"/>
              </a:rPr>
              <a:t>No </a:t>
            </a:r>
            <a:r>
              <a:rPr lang="sw-KE" sz="2800" dirty="0">
                <a:latin typeface="Calibri" panose="020F0502020204030204" pitchFamily="34" charset="0"/>
                <a:ea typeface="Calibri" panose="020F0502020204030204" pitchFamily="34" charset="0"/>
                <a:cs typeface="Times New Roman" panose="02020603050405020304" pitchFamily="18" charset="0"/>
              </a:rPr>
              <a:t>attempt to breath and may </a:t>
            </a:r>
            <a:r>
              <a:rPr lang="sw-KE" sz="2800" dirty="0" smtClean="0">
                <a:latin typeface="Calibri" panose="020F0502020204030204" pitchFamily="34" charset="0"/>
                <a:ea typeface="Calibri" panose="020F0502020204030204" pitchFamily="34" charset="0"/>
                <a:cs typeface="Times New Roman" panose="02020603050405020304" pitchFamily="18" charset="0"/>
              </a:rPr>
              <a:t>gasp </a:t>
            </a:r>
            <a:r>
              <a:rPr lang="sw-KE" sz="2800" dirty="0">
                <a:latin typeface="Calibri" panose="020F0502020204030204" pitchFamily="34" charset="0"/>
                <a:ea typeface="Calibri" panose="020F0502020204030204" pitchFamily="34" charset="0"/>
                <a:cs typeface="Times New Roman" panose="02020603050405020304" pitchFamily="18" charset="0"/>
              </a:rPr>
              <a:t>periodically</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1" indent="-457200">
              <a:lnSpc>
                <a:spcPct val="115000"/>
              </a:lnSpc>
              <a:spcBef>
                <a:spcPts val="0"/>
              </a:spcBef>
              <a:buFont typeface="Wingdings" panose="05000000000000000000" pitchFamily="2" charset="2"/>
              <a:buChar char="Ø"/>
            </a:pPr>
            <a:r>
              <a:rPr lang="sw-KE" sz="2800" dirty="0" smtClean="0">
                <a:latin typeface="Calibri" panose="020F0502020204030204" pitchFamily="34" charset="0"/>
                <a:ea typeface="Calibri" panose="020F0502020204030204" pitchFamily="34" charset="0"/>
                <a:cs typeface="Times New Roman" panose="02020603050405020304" pitchFamily="18" charset="0"/>
              </a:rPr>
              <a:t>It </a:t>
            </a:r>
            <a:r>
              <a:rPr lang="sw-KE" sz="2800" dirty="0">
                <a:latin typeface="Calibri" panose="020F0502020204030204" pitchFamily="34" charset="0"/>
                <a:ea typeface="Calibri" panose="020F0502020204030204" pitchFamily="34" charset="0"/>
                <a:cs typeface="Times New Roman" panose="02020603050405020304" pitchFamily="18" charset="0"/>
              </a:rPr>
              <a:t>does not cry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1" indent="-457200">
              <a:lnSpc>
                <a:spcPct val="115000"/>
              </a:lnSpc>
              <a:spcBef>
                <a:spcPts val="0"/>
              </a:spcBef>
              <a:buFont typeface="Wingdings" panose="05000000000000000000" pitchFamily="2" charset="2"/>
              <a:buChar char="Ø"/>
            </a:pPr>
            <a:r>
              <a:rPr lang="sw-KE" sz="2800" dirty="0" smtClean="0">
                <a:latin typeface="Calibri" panose="020F0502020204030204" pitchFamily="34" charset="0"/>
                <a:ea typeface="Calibri" panose="020F0502020204030204" pitchFamily="34" charset="0"/>
                <a:cs typeface="Times New Roman" panose="02020603050405020304" pitchFamily="18" charset="0"/>
              </a:rPr>
              <a:t>Entire </a:t>
            </a:r>
            <a:r>
              <a:rPr lang="sw-KE" sz="2800" dirty="0">
                <a:latin typeface="Calibri" panose="020F0502020204030204" pitchFamily="34" charset="0"/>
                <a:ea typeface="Calibri" panose="020F0502020204030204" pitchFamily="34" charset="0"/>
                <a:cs typeface="Times New Roman" panose="02020603050405020304" pitchFamily="18" charset="0"/>
              </a:rPr>
              <a:t>body skin is blue ie</a:t>
            </a:r>
            <a:r>
              <a:rPr lang="sw-KE" sz="2800" dirty="0" smtClean="0">
                <a:latin typeface="Calibri" panose="020F0502020204030204" pitchFamily="34" charset="0"/>
                <a:ea typeface="Calibri" panose="020F0502020204030204" pitchFamily="34" charset="0"/>
                <a:cs typeface="Times New Roman" panose="02020603050405020304" pitchFamily="18" charset="0"/>
              </a:rPr>
              <a:t>. cyanosed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1" indent="-457200">
              <a:lnSpc>
                <a:spcPct val="115000"/>
              </a:lnSpc>
              <a:spcBef>
                <a:spcPts val="0"/>
              </a:spcBef>
              <a:buFont typeface="Wingdings" panose="05000000000000000000" pitchFamily="2" charset="2"/>
              <a:buChar char="Ø"/>
            </a:pPr>
            <a:r>
              <a:rPr lang="sw-KE" sz="2800" dirty="0" smtClean="0">
                <a:latin typeface="Calibri" panose="020F0502020204030204" pitchFamily="34" charset="0"/>
                <a:ea typeface="Calibri" panose="020F0502020204030204" pitchFamily="34" charset="0"/>
                <a:cs typeface="Times New Roman" panose="02020603050405020304" pitchFamily="18" charset="0"/>
              </a:rPr>
              <a:t>No </a:t>
            </a:r>
            <a:r>
              <a:rPr lang="sw-KE" sz="2800" dirty="0">
                <a:latin typeface="Calibri" panose="020F0502020204030204" pitchFamily="34" charset="0"/>
                <a:ea typeface="Calibri" panose="020F0502020204030204" pitchFamily="34" charset="0"/>
                <a:cs typeface="Times New Roman" panose="02020603050405020304" pitchFamily="18" charset="0"/>
              </a:rPr>
              <a:t>response to stimuli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1" indent="-457200">
              <a:lnSpc>
                <a:spcPct val="115000"/>
              </a:lnSpc>
              <a:spcBef>
                <a:spcPts val="0"/>
              </a:spcBef>
              <a:buFont typeface="Wingdings" panose="05000000000000000000" pitchFamily="2" charset="2"/>
              <a:buChar char="Ø"/>
            </a:pPr>
            <a:r>
              <a:rPr lang="sw-KE" sz="2800" dirty="0" smtClean="0">
                <a:latin typeface="Calibri" panose="020F0502020204030204" pitchFamily="34" charset="0"/>
                <a:ea typeface="Calibri" panose="020F0502020204030204" pitchFamily="34" charset="0"/>
                <a:cs typeface="Times New Roman" panose="02020603050405020304" pitchFamily="18" charset="0"/>
              </a:rPr>
              <a:t>Pulse </a:t>
            </a:r>
            <a:r>
              <a:rPr lang="sw-KE" sz="2800" dirty="0">
                <a:latin typeface="Calibri" panose="020F0502020204030204" pitchFamily="34" charset="0"/>
                <a:ea typeface="Calibri" panose="020F0502020204030204" pitchFamily="34" charset="0"/>
                <a:cs typeface="Times New Roman" panose="02020603050405020304" pitchFamily="18" charset="0"/>
              </a:rPr>
              <a:t>rate very slow or </a:t>
            </a:r>
            <a:r>
              <a:rPr lang="sw-KE" sz="2800" dirty="0" smtClean="0">
                <a:latin typeface="Calibri" panose="020F0502020204030204" pitchFamily="34" charset="0"/>
                <a:ea typeface="Calibri" panose="020F0502020204030204" pitchFamily="34" charset="0"/>
                <a:cs typeface="Times New Roman" panose="02020603050405020304" pitchFamily="18" charset="0"/>
              </a:rPr>
              <a:t>absent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1" indent="-457200">
              <a:lnSpc>
                <a:spcPct val="115000"/>
              </a:lnSpc>
              <a:spcBef>
                <a:spcPts val="0"/>
              </a:spcBef>
              <a:buFont typeface="Wingdings" panose="05000000000000000000" pitchFamily="2" charset="2"/>
              <a:buChar char="Ø"/>
            </a:pPr>
            <a:r>
              <a:rPr lang="sw-KE" sz="2800" dirty="0" smtClean="0">
                <a:latin typeface="Calibri" panose="020F0502020204030204" pitchFamily="34" charset="0"/>
                <a:ea typeface="Calibri" panose="020F0502020204030204" pitchFamily="34" charset="0"/>
                <a:cs typeface="Times New Roman" panose="02020603050405020304" pitchFamily="18" charset="0"/>
              </a:rPr>
              <a:t>Poor </a:t>
            </a:r>
            <a:r>
              <a:rPr lang="sw-KE" sz="2800" dirty="0">
                <a:latin typeface="Calibri" panose="020F0502020204030204" pitchFamily="34" charset="0"/>
                <a:ea typeface="Calibri" panose="020F0502020204030204" pitchFamily="34" charset="0"/>
                <a:cs typeface="Times New Roman" panose="02020603050405020304" pitchFamily="18" charset="0"/>
              </a:rPr>
              <a:t>muscle tone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Slide Number Placeholder 4"/>
          <p:cNvSpPr>
            <a:spLocks noGrp="1"/>
          </p:cNvSpPr>
          <p:nvPr>
            <p:ph type="sldNum" sz="quarter" idx="12"/>
          </p:nvPr>
        </p:nvSpPr>
        <p:spPr/>
        <p:txBody>
          <a:bodyPr/>
          <a:lstStyle/>
          <a:p>
            <a:fld id="{37A73B05-C1DC-4957-AA8A-DA55F0329BFA}" type="slidenum">
              <a:rPr lang="en-US" smtClean="0"/>
              <a:t>33</a:t>
            </a:fld>
            <a:endParaRPr lang="en-US"/>
          </a:p>
        </p:txBody>
      </p:sp>
    </p:spTree>
    <p:extLst>
      <p:ext uri="{BB962C8B-B14F-4D97-AF65-F5344CB8AC3E}">
        <p14:creationId xmlns:p14="http://schemas.microsoft.com/office/powerpoint/2010/main" val="1483355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5" y="90152"/>
            <a:ext cx="10515600" cy="802046"/>
          </a:xfrm>
        </p:spPr>
        <p:txBody>
          <a:bodyPr/>
          <a:lstStyle/>
          <a:p>
            <a:r>
              <a:rPr lang="en-US" b="1" dirty="0" smtClean="0">
                <a:latin typeface="+mn-lt"/>
              </a:rPr>
              <a:t>                 </a:t>
            </a:r>
            <a:r>
              <a:rPr lang="en-US" b="1" dirty="0" smtClean="0">
                <a:solidFill>
                  <a:srgbClr val="00B0F0"/>
                </a:solidFill>
                <a:latin typeface="+mn-lt"/>
              </a:rPr>
              <a:t>Nursing management</a:t>
            </a:r>
            <a:endParaRPr lang="en-US" b="1" dirty="0">
              <a:solidFill>
                <a:srgbClr val="00B0F0"/>
              </a:solidFill>
              <a:latin typeface="+mn-lt"/>
            </a:endParaRPr>
          </a:p>
        </p:txBody>
      </p:sp>
      <p:sp>
        <p:nvSpPr>
          <p:cNvPr id="3" name="Content Placeholder 2"/>
          <p:cNvSpPr>
            <a:spLocks noGrp="1"/>
          </p:cNvSpPr>
          <p:nvPr>
            <p:ph idx="1"/>
          </p:nvPr>
        </p:nvSpPr>
        <p:spPr>
          <a:xfrm>
            <a:off x="838200" y="930835"/>
            <a:ext cx="10515600" cy="5701785"/>
          </a:xfrm>
        </p:spPr>
        <p:txBody>
          <a:bodyPr>
            <a:normAutofit fontScale="77500" lnSpcReduction="20000"/>
          </a:bodyPr>
          <a:lstStyle/>
          <a:p>
            <a:pPr marL="0" marR="0" indent="0">
              <a:lnSpc>
                <a:spcPct val="115000"/>
              </a:lnSpc>
              <a:spcBef>
                <a:spcPts val="0"/>
              </a:spcBef>
              <a:spcAft>
                <a:spcPts val="0"/>
              </a:spcAft>
              <a:buNone/>
            </a:pPr>
            <a:endParaRPr lang="sw-KE" dirty="0" smtClean="0">
              <a:latin typeface="Calibri" panose="020F0502020204030204" pitchFamily="34" charset="0"/>
              <a:ea typeface="Calibri" panose="020F0502020204030204" pitchFamily="34" charset="0"/>
              <a:cs typeface="Times New Roman" panose="02020603050405020304" pitchFamily="18" charset="0"/>
            </a:endParaRPr>
          </a:p>
          <a:p>
            <a:pPr marL="514350" marR="0" indent="-514350">
              <a:lnSpc>
                <a:spcPct val="115000"/>
              </a:lnSpc>
              <a:spcBef>
                <a:spcPts val="0"/>
              </a:spcBef>
              <a:spcAft>
                <a:spcPts val="0"/>
              </a:spcAft>
              <a:buAutoNum type="arabicPeriod"/>
            </a:pPr>
            <a:r>
              <a:rPr lang="sw-KE" b="1" dirty="0" smtClean="0">
                <a:latin typeface="Calibri" panose="020F0502020204030204" pitchFamily="34" charset="0"/>
                <a:ea typeface="Calibri" panose="020F0502020204030204" pitchFamily="34" charset="0"/>
                <a:cs typeface="Times New Roman" panose="02020603050405020304" pitchFamily="18" charset="0"/>
              </a:rPr>
              <a:t>Clear the   </a:t>
            </a:r>
            <a:r>
              <a:rPr lang="sw-KE" b="1" dirty="0">
                <a:latin typeface="Calibri" panose="020F0502020204030204" pitchFamily="34" charset="0"/>
                <a:ea typeface="Calibri" panose="020F0502020204030204" pitchFamily="34" charset="0"/>
                <a:cs typeface="Times New Roman" panose="02020603050405020304" pitchFamily="18" charset="0"/>
              </a:rPr>
              <a:t>airway </a:t>
            </a:r>
            <a:r>
              <a:rPr lang="sw-KE" dirty="0">
                <a:latin typeface="Calibri" panose="020F0502020204030204" pitchFamily="34" charset="0"/>
                <a:ea typeface="Calibri" panose="020F0502020204030204" pitchFamily="34" charset="0"/>
                <a:cs typeface="Times New Roman" panose="02020603050405020304" pitchFamily="18" charset="0"/>
              </a:rPr>
              <a:t>as soon as the baby is born</a:t>
            </a:r>
            <a:r>
              <a:rPr lang="sw-KE" dirty="0" smtClean="0">
                <a:latin typeface="Calibri" panose="020F0502020204030204" pitchFamily="34" charset="0"/>
                <a:ea typeface="Calibri" panose="020F0502020204030204" pitchFamily="34" charset="0"/>
                <a:cs typeface="Times New Roman" panose="02020603050405020304" pitchFamily="18" charset="0"/>
              </a:rPr>
              <a:t>.</a:t>
            </a:r>
          </a:p>
          <a:p>
            <a:pPr marL="514350" marR="0" indent="-514350">
              <a:lnSpc>
                <a:spcPct val="115000"/>
              </a:lnSpc>
              <a:spcBef>
                <a:spcPts val="0"/>
              </a:spcBef>
              <a:spcAft>
                <a:spcPts val="0"/>
              </a:spcAft>
              <a:buAutoNum type="arabicPeriod"/>
            </a:pPr>
            <a:r>
              <a:rPr lang="sw-KE" dirty="0" smtClean="0">
                <a:latin typeface="Calibri" panose="020F0502020204030204" pitchFamily="34" charset="0"/>
                <a:ea typeface="Calibri" panose="020F0502020204030204" pitchFamily="34" charset="0"/>
                <a:cs typeface="Times New Roman" panose="02020603050405020304" pitchFamily="18" charset="0"/>
              </a:rPr>
              <a:t> </a:t>
            </a:r>
            <a:r>
              <a:rPr lang="sw-KE" dirty="0">
                <a:latin typeface="Calibri" panose="020F0502020204030204" pitchFamily="34" charset="0"/>
                <a:ea typeface="Calibri" panose="020F0502020204030204" pitchFamily="34" charset="0"/>
                <a:cs typeface="Times New Roman" panose="02020603050405020304" pitchFamily="18" charset="0"/>
              </a:rPr>
              <a:t>N</a:t>
            </a:r>
            <a:r>
              <a:rPr lang="sw-KE" dirty="0" smtClean="0">
                <a:latin typeface="Calibri" panose="020F0502020204030204" pitchFamily="34" charset="0"/>
                <a:ea typeface="Calibri" panose="020F0502020204030204" pitchFamily="34" charset="0"/>
                <a:cs typeface="Times New Roman" panose="02020603050405020304" pitchFamily="18" charset="0"/>
              </a:rPr>
              <a:t>urse </a:t>
            </a:r>
            <a:r>
              <a:rPr lang="sw-KE" dirty="0">
                <a:latin typeface="Calibri" panose="020F0502020204030204" pitchFamily="34" charset="0"/>
                <a:ea typeface="Calibri" panose="020F0502020204030204" pitchFamily="34" charset="0"/>
                <a:cs typeface="Times New Roman" panose="02020603050405020304" pitchFamily="18" charset="0"/>
              </a:rPr>
              <a:t>the baby in an incubator for at least 48 hours </a:t>
            </a:r>
            <a:r>
              <a:rPr lang="sw-KE" b="1" dirty="0">
                <a:latin typeface="Calibri" panose="020F0502020204030204" pitchFamily="34" charset="0"/>
                <a:ea typeface="Calibri" panose="020F0502020204030204" pitchFamily="34" charset="0"/>
                <a:cs typeface="Times New Roman" panose="02020603050405020304" pitchFamily="18" charset="0"/>
              </a:rPr>
              <a:t>to keep it warm </a:t>
            </a:r>
            <a:r>
              <a:rPr lang="sw-KE" dirty="0">
                <a:latin typeface="Calibri" panose="020F0502020204030204" pitchFamily="34" charset="0"/>
                <a:ea typeface="Calibri" panose="020F0502020204030204" pitchFamily="34" charset="0"/>
                <a:cs typeface="Times New Roman" panose="02020603050405020304" pitchFamily="18" charset="0"/>
              </a:rPr>
              <a:t>at body </a:t>
            </a:r>
            <a:r>
              <a:rPr lang="sw-KE" dirty="0" smtClean="0">
                <a:latin typeface="Calibri" panose="020F0502020204030204" pitchFamily="34" charset="0"/>
                <a:ea typeface="Calibri" panose="020F0502020204030204" pitchFamily="34" charset="0"/>
                <a:cs typeface="Times New Roman" panose="02020603050405020304" pitchFamily="18" charset="0"/>
              </a:rPr>
              <a:t>temperature.</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514350" marR="0" indent="-514350">
              <a:lnSpc>
                <a:spcPct val="115000"/>
              </a:lnSpc>
              <a:spcBef>
                <a:spcPts val="0"/>
              </a:spcBef>
              <a:spcAft>
                <a:spcPts val="0"/>
              </a:spcAft>
              <a:buAutoNum type="arabicPeriod"/>
            </a:pPr>
            <a:r>
              <a:rPr lang="sw-KE" b="1" dirty="0" smtClean="0">
                <a:latin typeface="Calibri" panose="020F0502020204030204" pitchFamily="34" charset="0"/>
                <a:ea typeface="Calibri" panose="020F0502020204030204" pitchFamily="34" charset="0"/>
                <a:cs typeface="Times New Roman" panose="02020603050405020304" pitchFamily="18" charset="0"/>
              </a:rPr>
              <a:t>Resuscitation </a:t>
            </a:r>
            <a:r>
              <a:rPr lang="sw-KE" b="1" dirty="0">
                <a:latin typeface="Calibri" panose="020F0502020204030204" pitchFamily="34" charset="0"/>
                <a:ea typeface="Calibri" panose="020F0502020204030204" pitchFamily="34" charset="0"/>
                <a:cs typeface="Times New Roman" panose="02020603050405020304" pitchFamily="18" charset="0"/>
              </a:rPr>
              <a:t>may be needed to promote ventilation </a:t>
            </a:r>
            <a:r>
              <a:rPr lang="sw-KE" dirty="0">
                <a:latin typeface="Calibri" panose="020F0502020204030204" pitchFamily="34" charset="0"/>
                <a:ea typeface="Calibri" panose="020F0502020204030204" pitchFamily="34" charset="0"/>
                <a:cs typeface="Times New Roman" panose="02020603050405020304" pitchFamily="18" charset="0"/>
              </a:rPr>
              <a:t>and ensure effective circulation to prevent acidosis,hypoglycaemia and intracranial </a:t>
            </a:r>
            <a:r>
              <a:rPr lang="sw-KE" dirty="0" smtClean="0">
                <a:latin typeface="Calibri" panose="020F0502020204030204" pitchFamily="34" charset="0"/>
                <a:ea typeface="Calibri" panose="020F0502020204030204" pitchFamily="34" charset="0"/>
                <a:cs typeface="Times New Roman" panose="02020603050405020304" pitchFamily="18" charset="0"/>
              </a:rPr>
              <a:t>haemorrhage</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514350" marR="0" indent="-514350">
              <a:lnSpc>
                <a:spcPct val="115000"/>
              </a:lnSpc>
              <a:spcBef>
                <a:spcPts val="0"/>
              </a:spcBef>
              <a:spcAft>
                <a:spcPts val="0"/>
              </a:spcAft>
              <a:buAutoNum type="arabicPeriod"/>
            </a:pPr>
            <a:r>
              <a:rPr lang="sw-KE" b="1" dirty="0" smtClean="0">
                <a:latin typeface="Calibri" panose="020F0502020204030204" pitchFamily="34" charset="0"/>
                <a:ea typeface="Calibri" panose="020F0502020204030204" pitchFamily="34" charset="0"/>
                <a:cs typeface="Times New Roman" panose="02020603050405020304" pitchFamily="18" charset="0"/>
              </a:rPr>
              <a:t>Do </a:t>
            </a:r>
            <a:r>
              <a:rPr lang="sw-KE" b="1" dirty="0">
                <a:latin typeface="Calibri" panose="020F0502020204030204" pitchFamily="34" charset="0"/>
                <a:ea typeface="Calibri" panose="020F0502020204030204" pitchFamily="34" charset="0"/>
                <a:cs typeface="Times New Roman" panose="02020603050405020304" pitchFamily="18" charset="0"/>
              </a:rPr>
              <a:t>suctioning whenever </a:t>
            </a:r>
            <a:r>
              <a:rPr lang="sw-KE" dirty="0" smtClean="0">
                <a:latin typeface="Calibri" panose="020F0502020204030204" pitchFamily="34" charset="0"/>
                <a:ea typeface="Calibri" panose="020F0502020204030204" pitchFamily="34" charset="0"/>
                <a:cs typeface="Times New Roman" panose="02020603050405020304" pitchFamily="18" charset="0"/>
              </a:rPr>
              <a:t>necessary</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514350" marR="0" indent="-514350">
              <a:lnSpc>
                <a:spcPct val="115000"/>
              </a:lnSpc>
              <a:spcBef>
                <a:spcPts val="0"/>
              </a:spcBef>
              <a:spcAft>
                <a:spcPts val="0"/>
              </a:spcAft>
              <a:buAutoNum type="arabicPeriod"/>
            </a:pPr>
            <a:r>
              <a:rPr lang="sw-KE" b="1" dirty="0" smtClean="0">
                <a:latin typeface="Calibri" panose="020F0502020204030204" pitchFamily="34" charset="0"/>
                <a:ea typeface="Calibri" panose="020F0502020204030204" pitchFamily="34" charset="0"/>
                <a:cs typeface="Times New Roman" panose="02020603050405020304" pitchFamily="18" charset="0"/>
              </a:rPr>
              <a:t>Closely </a:t>
            </a:r>
            <a:r>
              <a:rPr lang="sw-KE" b="1" dirty="0">
                <a:latin typeface="Calibri" panose="020F0502020204030204" pitchFamily="34" charset="0"/>
                <a:ea typeface="Calibri" panose="020F0502020204030204" pitchFamily="34" charset="0"/>
                <a:cs typeface="Times New Roman" panose="02020603050405020304" pitchFamily="18" charset="0"/>
              </a:rPr>
              <a:t>observe </a:t>
            </a:r>
            <a:r>
              <a:rPr lang="sw-KE" dirty="0">
                <a:latin typeface="Calibri" panose="020F0502020204030204" pitchFamily="34" charset="0"/>
                <a:ea typeface="Calibri" panose="020F0502020204030204" pitchFamily="34" charset="0"/>
                <a:cs typeface="Times New Roman" panose="02020603050405020304" pitchFamily="18" charset="0"/>
              </a:rPr>
              <a:t>the baby for skin colour </a:t>
            </a:r>
            <a:r>
              <a:rPr lang="sw-KE" dirty="0" smtClean="0">
                <a:latin typeface="Calibri" panose="020F0502020204030204" pitchFamily="34" charset="0"/>
                <a:ea typeface="Calibri" panose="020F0502020204030204" pitchFamily="34" charset="0"/>
                <a:cs typeface="Times New Roman" panose="02020603050405020304" pitchFamily="18" charset="0"/>
              </a:rPr>
              <a:t>TPR</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514350" lvl="0" indent="-514350">
              <a:lnSpc>
                <a:spcPct val="115000"/>
              </a:lnSpc>
              <a:spcBef>
                <a:spcPts val="0"/>
              </a:spcBef>
              <a:buFont typeface="Arial" panose="020B0604020202020204" pitchFamily="34" charset="0"/>
              <a:buAutoNum type="arabicPeriod"/>
            </a:pPr>
            <a:r>
              <a:rPr lang="sw-KE" b="1" dirty="0" smtClean="0">
                <a:latin typeface="Calibri" panose="020F0502020204030204" pitchFamily="34" charset="0"/>
                <a:ea typeface="Calibri" panose="020F0502020204030204" pitchFamily="34" charset="0"/>
                <a:cs typeface="Times New Roman" panose="02020603050405020304" pitchFamily="18" charset="0"/>
              </a:rPr>
              <a:t>Administer </a:t>
            </a:r>
            <a:r>
              <a:rPr lang="sw-KE" b="1" dirty="0">
                <a:latin typeface="Calibri" panose="020F0502020204030204" pitchFamily="34" charset="0"/>
                <a:ea typeface="Calibri" panose="020F0502020204030204" pitchFamily="34" charset="0"/>
                <a:cs typeface="Times New Roman" panose="02020603050405020304" pitchFamily="18" charset="0"/>
              </a:rPr>
              <a:t>oxygen </a:t>
            </a:r>
            <a:r>
              <a:rPr lang="sw-KE" dirty="0">
                <a:latin typeface="Calibri" panose="020F0502020204030204" pitchFamily="34" charset="0"/>
                <a:ea typeface="Calibri" panose="020F0502020204030204" pitchFamily="34" charset="0"/>
                <a:cs typeface="Times New Roman" panose="02020603050405020304" pitchFamily="18" charset="0"/>
              </a:rPr>
              <a:t>by mask, ambu bag  or nasal catheter whenever there is an apnoetic attack </a:t>
            </a:r>
            <a:endParaRPr lang="sw-KE" dirty="0" smtClean="0">
              <a:latin typeface="Calibri" panose="020F0502020204030204" pitchFamily="34" charset="0"/>
              <a:ea typeface="Calibri" panose="020F0502020204030204" pitchFamily="34" charset="0"/>
              <a:cs typeface="Times New Roman" panose="02020603050405020304" pitchFamily="18" charset="0"/>
            </a:endParaRPr>
          </a:p>
          <a:p>
            <a:pPr marL="514350" lvl="0" indent="-514350">
              <a:lnSpc>
                <a:spcPct val="115000"/>
              </a:lnSpc>
              <a:spcBef>
                <a:spcPts val="0"/>
              </a:spcBef>
              <a:buFont typeface="Arial" panose="020B0604020202020204" pitchFamily="34" charset="0"/>
              <a:buAutoNum type="arabicPeriod"/>
            </a:pPr>
            <a:r>
              <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Aspirate </a:t>
            </a: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mucus to unblock the airway or may  intubate the </a:t>
            </a:r>
            <a:r>
              <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baby</a:t>
            </a:r>
            <a:endParaRPr lang="en-US"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514350" lvl="0" indent="-514350">
              <a:lnSpc>
                <a:spcPct val="115000"/>
              </a:lnSpc>
              <a:spcBef>
                <a:spcPts val="0"/>
              </a:spcBef>
              <a:buFont typeface="Arial" panose="020B0604020202020204" pitchFamily="34" charset="0"/>
              <a:buAutoNum type="arabicPeriod"/>
            </a:pPr>
            <a:r>
              <a:rPr lang="sw-KE" b="1" dirty="0" smtClean="0">
                <a:latin typeface="Calibri" panose="020F0502020204030204" pitchFamily="34" charset="0"/>
                <a:ea typeface="Calibri" panose="020F0502020204030204" pitchFamily="34" charset="0"/>
                <a:cs typeface="Times New Roman" panose="02020603050405020304" pitchFamily="18" charset="0"/>
              </a:rPr>
              <a:t>Give </a:t>
            </a:r>
            <a:r>
              <a:rPr lang="sw-KE" b="1" dirty="0">
                <a:latin typeface="Calibri" panose="020F0502020204030204" pitchFamily="34" charset="0"/>
                <a:ea typeface="Calibri" panose="020F0502020204030204" pitchFamily="34" charset="0"/>
                <a:cs typeface="Times New Roman" panose="02020603050405020304" pitchFamily="18" charset="0"/>
              </a:rPr>
              <a:t>IV fluids </a:t>
            </a:r>
            <a:r>
              <a:rPr lang="sw-KE" b="1" dirty="0" smtClean="0">
                <a:latin typeface="Calibri" panose="020F0502020204030204" pitchFamily="34" charset="0"/>
                <a:ea typeface="Calibri" panose="020F0502020204030204" pitchFamily="34" charset="0"/>
                <a:cs typeface="Times New Roman" panose="02020603050405020304" pitchFamily="18" charset="0"/>
              </a:rPr>
              <a:t> 10%D for rehydration calculate as for feeds day 1</a:t>
            </a:r>
            <a:endParaRPr lang="en-US" b="1" dirty="0" smtClean="0">
              <a:latin typeface="Calibri" panose="020F0502020204030204" pitchFamily="34" charset="0"/>
              <a:ea typeface="Calibri" panose="020F0502020204030204" pitchFamily="34" charset="0"/>
              <a:cs typeface="Times New Roman" panose="02020603050405020304" pitchFamily="18" charset="0"/>
            </a:endParaRPr>
          </a:p>
          <a:p>
            <a:pPr marL="514350" marR="0" indent="-514350">
              <a:lnSpc>
                <a:spcPct val="115000"/>
              </a:lnSpc>
              <a:spcBef>
                <a:spcPts val="0"/>
              </a:spcBef>
              <a:spcAft>
                <a:spcPts val="0"/>
              </a:spcAft>
              <a:buAutoNum type="arabicPeriod"/>
            </a:pPr>
            <a:r>
              <a:rPr lang="sw-KE" b="1" dirty="0" smtClean="0">
                <a:latin typeface="Calibri" panose="020F0502020204030204" pitchFamily="34" charset="0"/>
                <a:ea typeface="Calibri" panose="020F0502020204030204" pitchFamily="34" charset="0"/>
                <a:cs typeface="Times New Roman" panose="02020603050405020304" pitchFamily="18" charset="0"/>
              </a:rPr>
              <a:t>Give </a:t>
            </a:r>
            <a:r>
              <a:rPr lang="sw-KE" b="1" dirty="0">
                <a:latin typeface="Calibri" panose="020F0502020204030204" pitchFamily="34" charset="0"/>
                <a:ea typeface="Calibri" panose="020F0502020204030204" pitchFamily="34" charset="0"/>
                <a:cs typeface="Times New Roman" panose="02020603050405020304" pitchFamily="18" charset="0"/>
              </a:rPr>
              <a:t>fluids with </a:t>
            </a:r>
            <a:r>
              <a:rPr lang="sw-KE" dirty="0">
                <a:latin typeface="Calibri" panose="020F0502020204030204" pitchFamily="34" charset="0"/>
                <a:ea typeface="Calibri" panose="020F0502020204030204" pitchFamily="34" charset="0"/>
                <a:cs typeface="Times New Roman" panose="02020603050405020304" pitchFamily="18" charset="0"/>
              </a:rPr>
              <a:t>electrolytes to maintain fluid – electrolyte balance </a:t>
            </a:r>
            <a:r>
              <a:rPr lang="sw-KE" dirty="0" smtClean="0">
                <a:latin typeface="Calibri" panose="020F0502020204030204" pitchFamily="34" charset="0"/>
                <a:ea typeface="Calibri" panose="020F0502020204030204" pitchFamily="34" charset="0"/>
                <a:cs typeface="Times New Roman" panose="02020603050405020304" pitchFamily="18" charset="0"/>
              </a:rPr>
              <a:t>i.e.half strength darrows day 2.</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514350" marR="0" indent="-514350">
              <a:lnSpc>
                <a:spcPct val="115000"/>
              </a:lnSpc>
              <a:spcBef>
                <a:spcPts val="0"/>
              </a:spcBef>
              <a:spcAft>
                <a:spcPts val="0"/>
              </a:spcAft>
              <a:buAutoNum type="arabicPeriod"/>
            </a:pPr>
            <a:r>
              <a:rPr lang="sw-KE" dirty="0" smtClean="0">
                <a:latin typeface="Calibri" panose="020F0502020204030204" pitchFamily="34" charset="0"/>
                <a:ea typeface="Calibri" panose="020F0502020204030204" pitchFamily="34" charset="0"/>
                <a:cs typeface="Times New Roman" panose="02020603050405020304" pitchFamily="18" charset="0"/>
              </a:rPr>
              <a:t> </a:t>
            </a:r>
            <a:r>
              <a:rPr lang="sw-KE" dirty="0">
                <a:latin typeface="Calibri" panose="020F0502020204030204" pitchFamily="34" charset="0"/>
                <a:ea typeface="Calibri" panose="020F0502020204030204" pitchFamily="34" charset="0"/>
                <a:cs typeface="Times New Roman" panose="02020603050405020304" pitchFamily="18" charset="0"/>
              </a:rPr>
              <a:t>If the mother was given narcotics during labour</a:t>
            </a:r>
            <a:r>
              <a:rPr lang="sw-KE" dirty="0" smtClean="0">
                <a:latin typeface="Calibri" panose="020F0502020204030204" pitchFamily="34" charset="0"/>
                <a:ea typeface="Calibri" panose="020F0502020204030204" pitchFamily="34" charset="0"/>
                <a:cs typeface="Times New Roman" panose="02020603050405020304" pitchFamily="18" charset="0"/>
              </a:rPr>
              <a:t>, administer </a:t>
            </a:r>
            <a:r>
              <a:rPr lang="sw-KE" dirty="0">
                <a:latin typeface="Calibri" panose="020F0502020204030204" pitchFamily="34" charset="0"/>
                <a:ea typeface="Calibri" panose="020F0502020204030204" pitchFamily="34" charset="0"/>
                <a:cs typeface="Times New Roman" panose="02020603050405020304" pitchFamily="18" charset="0"/>
              </a:rPr>
              <a:t>its antidote </a:t>
            </a:r>
            <a:r>
              <a:rPr lang="sw-KE" b="1" dirty="0">
                <a:latin typeface="Calibri" panose="020F0502020204030204" pitchFamily="34" charset="0"/>
                <a:ea typeface="Calibri" panose="020F0502020204030204" pitchFamily="34" charset="0"/>
                <a:cs typeface="Times New Roman" panose="02020603050405020304" pitchFamily="18" charset="0"/>
              </a:rPr>
              <a:t>Naloxone</a:t>
            </a:r>
            <a:r>
              <a:rPr lang="sw-KE" dirty="0">
                <a:latin typeface="Calibri" panose="020F0502020204030204" pitchFamily="34" charset="0"/>
                <a:ea typeface="Calibri" panose="020F0502020204030204" pitchFamily="34" charset="0"/>
                <a:cs typeface="Times New Roman" panose="02020603050405020304" pitchFamily="18" charset="0"/>
              </a:rPr>
              <a:t> through the umbilical </a:t>
            </a:r>
            <a:r>
              <a:rPr lang="sw-KE" dirty="0" smtClean="0">
                <a:latin typeface="Calibri" panose="020F0502020204030204" pitchFamily="34" charset="0"/>
                <a:ea typeface="Calibri" panose="020F0502020204030204" pitchFamily="34" charset="0"/>
                <a:cs typeface="Times New Roman" panose="02020603050405020304" pitchFamily="18" charset="0"/>
              </a:rPr>
              <a:t>vein, </a:t>
            </a:r>
          </a:p>
          <a:p>
            <a:pPr marL="514350" marR="0" indent="-514350">
              <a:lnSpc>
                <a:spcPct val="115000"/>
              </a:lnSpc>
              <a:spcBef>
                <a:spcPts val="0"/>
              </a:spcBef>
              <a:spcAft>
                <a:spcPts val="0"/>
              </a:spcAft>
              <a:buAutoNum type="arabicPeriod"/>
            </a:pPr>
            <a:r>
              <a:rPr lang="sw-KE" b="1" dirty="0" smtClean="0">
                <a:latin typeface="Calibri" panose="020F0502020204030204" pitchFamily="34" charset="0"/>
                <a:ea typeface="Calibri" panose="020F0502020204030204" pitchFamily="34" charset="0"/>
                <a:cs typeface="Times New Roman" panose="02020603050405020304" pitchFamily="18" charset="0"/>
              </a:rPr>
              <a:t>Give </a:t>
            </a:r>
            <a:r>
              <a:rPr lang="sw-KE" b="1" dirty="0">
                <a:latin typeface="Calibri" panose="020F0502020204030204" pitchFamily="34" charset="0"/>
                <a:ea typeface="Calibri" panose="020F0502020204030204" pitchFamily="34" charset="0"/>
                <a:cs typeface="Times New Roman" panose="02020603050405020304" pitchFamily="18" charset="0"/>
              </a:rPr>
              <a:t>anticonvulsants   </a:t>
            </a:r>
            <a:r>
              <a:rPr lang="sw-KE" dirty="0">
                <a:latin typeface="Calibri" panose="020F0502020204030204" pitchFamily="34" charset="0"/>
                <a:ea typeface="Calibri" panose="020F0502020204030204" pitchFamily="34" charset="0"/>
                <a:cs typeface="Times New Roman" panose="02020603050405020304" pitchFamily="18" charset="0"/>
              </a:rPr>
              <a:t>to control convulsions  if </a:t>
            </a:r>
            <a:r>
              <a:rPr lang="sw-KE" dirty="0" smtClean="0">
                <a:latin typeface="Calibri" panose="020F0502020204030204" pitchFamily="34" charset="0"/>
                <a:ea typeface="Calibri" panose="020F0502020204030204" pitchFamily="34" charset="0"/>
                <a:cs typeface="Times New Roman" panose="02020603050405020304" pitchFamily="18" charset="0"/>
              </a:rPr>
              <a:t>present, </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34</a:t>
            </a:fld>
            <a:endParaRPr lang="en-US"/>
          </a:p>
        </p:txBody>
      </p:sp>
    </p:spTree>
    <p:extLst>
      <p:ext uri="{BB962C8B-B14F-4D97-AF65-F5344CB8AC3E}">
        <p14:creationId xmlns:p14="http://schemas.microsoft.com/office/powerpoint/2010/main" val="1852874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2885"/>
            <a:ext cx="10515600" cy="5314078"/>
          </a:xfrm>
        </p:spPr>
        <p:txBody>
          <a:bodyPr>
            <a:normAutofit fontScale="92500" lnSpcReduction="10000"/>
          </a:bodyPr>
          <a:lstStyle/>
          <a:p>
            <a:pPr marL="0" marR="0" indent="0">
              <a:lnSpc>
                <a:spcPct val="115000"/>
              </a:lnSpc>
              <a:spcBef>
                <a:spcPts val="0"/>
              </a:spcBef>
              <a:spcAft>
                <a:spcPts val="0"/>
              </a:spcAft>
              <a:buNone/>
            </a:pPr>
            <a:r>
              <a:rPr lang="sw-KE" dirty="0" smtClean="0">
                <a:latin typeface="Calibri" panose="020F0502020204030204" pitchFamily="34" charset="0"/>
                <a:ea typeface="Calibri" panose="020F0502020204030204" pitchFamily="34" charset="0"/>
                <a:cs typeface="Times New Roman" panose="02020603050405020304" pitchFamily="18" charset="0"/>
              </a:rPr>
              <a:t>10.  Administer </a:t>
            </a:r>
            <a:r>
              <a:rPr lang="sw-KE" dirty="0">
                <a:latin typeface="Calibri" panose="020F0502020204030204" pitchFamily="34" charset="0"/>
                <a:ea typeface="Calibri" panose="020F0502020204030204" pitchFamily="34" charset="0"/>
                <a:cs typeface="Times New Roman" panose="02020603050405020304" pitchFamily="18" charset="0"/>
              </a:rPr>
              <a:t>the following drugs: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1485900" lvl="3" indent="-342900">
              <a:lnSpc>
                <a:spcPct val="115000"/>
              </a:lnSpc>
              <a:spcBef>
                <a:spcPts val="0"/>
              </a:spcBef>
              <a:spcAft>
                <a:spcPts val="1000"/>
              </a:spcAft>
              <a:buFont typeface="Wingdings" panose="05000000000000000000" pitchFamily="2" charset="2"/>
              <a:buChar char="Ø"/>
            </a:pPr>
            <a:r>
              <a:rPr lang="sw-KE" sz="2800" dirty="0" smtClean="0">
                <a:latin typeface="Calibri" panose="020F0502020204030204" pitchFamily="34" charset="0"/>
                <a:ea typeface="Calibri" panose="020F0502020204030204" pitchFamily="34" charset="0"/>
                <a:cs typeface="Times New Roman" panose="02020603050405020304" pitchFamily="18" charset="0"/>
              </a:rPr>
              <a:t>Sodium </a:t>
            </a:r>
            <a:r>
              <a:rPr lang="sw-KE" sz="2800" dirty="0">
                <a:latin typeface="Calibri" panose="020F0502020204030204" pitchFamily="34" charset="0"/>
                <a:ea typeface="Calibri" panose="020F0502020204030204" pitchFamily="34" charset="0"/>
                <a:cs typeface="Times New Roman" panose="02020603050405020304" pitchFamily="18" charset="0"/>
              </a:rPr>
              <a:t>bicarbonate 1 – 2 mls to combat acidosis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1485900" lvl="3" indent="-342900">
              <a:lnSpc>
                <a:spcPct val="115000"/>
              </a:lnSpc>
              <a:spcBef>
                <a:spcPts val="0"/>
              </a:spcBef>
              <a:spcAft>
                <a:spcPts val="1000"/>
              </a:spcAft>
              <a:buFont typeface="Wingdings" panose="05000000000000000000" pitchFamily="2" charset="2"/>
              <a:buChar char="Ø"/>
            </a:pPr>
            <a:r>
              <a:rPr lang="sw-KE" sz="2800" dirty="0" smtClean="0">
                <a:latin typeface="Calibri" panose="020F0502020204030204" pitchFamily="34" charset="0"/>
                <a:ea typeface="Calibri" panose="020F0502020204030204" pitchFamily="34" charset="0"/>
                <a:cs typeface="Times New Roman" panose="02020603050405020304" pitchFamily="18" charset="0"/>
              </a:rPr>
              <a:t>Vitamin </a:t>
            </a:r>
            <a:r>
              <a:rPr lang="sw-KE" sz="2800" dirty="0">
                <a:latin typeface="Calibri" panose="020F0502020204030204" pitchFamily="34" charset="0"/>
                <a:ea typeface="Calibri" panose="020F0502020204030204" pitchFamily="34" charset="0"/>
                <a:cs typeface="Times New Roman" panose="02020603050405020304" pitchFamily="18" charset="0"/>
              </a:rPr>
              <a:t>K 0.5 – 1 mg  i.m to prevent  haemorrhagic disorders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1485900" lvl="3" indent="-342900">
              <a:lnSpc>
                <a:spcPct val="115000"/>
              </a:lnSpc>
              <a:spcBef>
                <a:spcPts val="0"/>
              </a:spcBef>
              <a:spcAft>
                <a:spcPts val="1000"/>
              </a:spcAft>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Aminophylline to strengthen heart </a:t>
            </a:r>
            <a:r>
              <a:rPr lang="sw-KE" sz="2800" dirty="0" smtClean="0">
                <a:latin typeface="Calibri" panose="020F0502020204030204" pitchFamily="34" charset="0"/>
                <a:ea typeface="Calibri" panose="020F0502020204030204" pitchFamily="34" charset="0"/>
                <a:cs typeface="Times New Roman" panose="02020603050405020304" pitchFamily="18" charset="0"/>
              </a:rPr>
              <a:t>muscles</a:t>
            </a: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marL="514350" marR="0" indent="-514350">
              <a:lnSpc>
                <a:spcPct val="115000"/>
              </a:lnSpc>
              <a:spcBef>
                <a:spcPts val="0"/>
              </a:spcBef>
              <a:spcAft>
                <a:spcPts val="1000"/>
              </a:spcAft>
              <a:buAutoNum type="arabicPeriod" startAt="11"/>
            </a:pPr>
            <a:r>
              <a:rPr lang="sw-KE" dirty="0" smtClean="0">
                <a:latin typeface="Calibri" panose="020F0502020204030204" pitchFamily="34" charset="0"/>
                <a:ea typeface="Calibri" panose="020F0502020204030204" pitchFamily="34" charset="0"/>
                <a:cs typeface="Times New Roman" panose="02020603050405020304" pitchFamily="18" charset="0"/>
              </a:rPr>
              <a:t>Maintain accurate input output  charts to prevent overhydration or underhydration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514350" marR="0" indent="-514350">
              <a:lnSpc>
                <a:spcPct val="115000"/>
              </a:lnSpc>
              <a:spcBef>
                <a:spcPts val="0"/>
              </a:spcBef>
              <a:spcAft>
                <a:spcPts val="1000"/>
              </a:spcAft>
              <a:buAutoNum type="arabicPeriod" startAt="11"/>
            </a:pPr>
            <a:r>
              <a:rPr lang="sw-KE" dirty="0" smtClean="0">
                <a:latin typeface="Calibri" panose="020F0502020204030204" pitchFamily="34" charset="0"/>
                <a:ea typeface="Calibri" panose="020F0502020204030204" pitchFamily="34" charset="0"/>
                <a:cs typeface="Times New Roman" panose="02020603050405020304" pitchFamily="18" charset="0"/>
              </a:rPr>
              <a:t>When </a:t>
            </a:r>
            <a:r>
              <a:rPr lang="sw-KE" dirty="0">
                <a:latin typeface="Calibri" panose="020F0502020204030204" pitchFamily="34" charset="0"/>
                <a:ea typeface="Calibri" panose="020F0502020204030204" pitchFamily="34" charset="0"/>
                <a:cs typeface="Times New Roman" panose="02020603050405020304" pitchFamily="18" charset="0"/>
              </a:rPr>
              <a:t>the </a:t>
            </a:r>
            <a:r>
              <a:rPr lang="sw-KE" dirty="0" smtClean="0">
                <a:latin typeface="Calibri" panose="020F0502020204030204" pitchFamily="34" charset="0"/>
                <a:ea typeface="Calibri" panose="020F0502020204030204" pitchFamily="34" charset="0"/>
                <a:cs typeface="Times New Roman" panose="02020603050405020304" pitchFamily="18" charset="0"/>
              </a:rPr>
              <a:t>baby is stable, pass </a:t>
            </a:r>
            <a:r>
              <a:rPr lang="sw-KE" dirty="0">
                <a:latin typeface="Calibri" panose="020F0502020204030204" pitchFamily="34" charset="0"/>
                <a:ea typeface="Calibri" panose="020F0502020204030204" pitchFamily="34" charset="0"/>
                <a:cs typeface="Times New Roman" panose="02020603050405020304" pitchFamily="18" charset="0"/>
              </a:rPr>
              <a:t>the NG tube and start feeding </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514350" marR="0" indent="-514350">
              <a:lnSpc>
                <a:spcPct val="115000"/>
              </a:lnSpc>
              <a:spcBef>
                <a:spcPts val="0"/>
              </a:spcBef>
              <a:spcAft>
                <a:spcPts val="1000"/>
              </a:spcAft>
              <a:buAutoNum type="arabicPeriod" startAt="11"/>
            </a:pPr>
            <a:r>
              <a:rPr lang="sw-KE" dirty="0" smtClean="0">
                <a:latin typeface="Calibri" panose="020F0502020204030204" pitchFamily="34" charset="0"/>
                <a:ea typeface="Calibri" panose="020F0502020204030204" pitchFamily="34" charset="0"/>
                <a:cs typeface="Times New Roman" panose="02020603050405020304" pitchFamily="18" charset="0"/>
              </a:rPr>
              <a:t>Observe hand hygiene, aseptic </a:t>
            </a:r>
            <a:r>
              <a:rPr lang="sw-KE" dirty="0">
                <a:latin typeface="Calibri" panose="020F0502020204030204" pitchFamily="34" charset="0"/>
                <a:ea typeface="Calibri" panose="020F0502020204030204" pitchFamily="34" charset="0"/>
                <a:cs typeface="Times New Roman" panose="02020603050405020304" pitchFamily="18" charset="0"/>
              </a:rPr>
              <a:t>technique to prevent cross </a:t>
            </a:r>
            <a:r>
              <a:rPr lang="sw-KE" dirty="0" smtClean="0">
                <a:latin typeface="Calibri" panose="020F0502020204030204" pitchFamily="34" charset="0"/>
                <a:ea typeface="Calibri" panose="020F0502020204030204" pitchFamily="34" charset="0"/>
                <a:cs typeface="Times New Roman" panose="02020603050405020304" pitchFamily="18" charset="0"/>
              </a:rPr>
              <a:t>infection</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514350" marR="0" indent="-514350">
              <a:lnSpc>
                <a:spcPct val="115000"/>
              </a:lnSpc>
              <a:spcBef>
                <a:spcPts val="0"/>
              </a:spcBef>
              <a:spcAft>
                <a:spcPts val="1000"/>
              </a:spcAft>
              <a:buAutoNum type="arabicPeriod" startAt="11"/>
            </a:pPr>
            <a:r>
              <a:rPr lang="sw-KE" dirty="0" smtClean="0">
                <a:latin typeface="Calibri" panose="020F0502020204030204" pitchFamily="34" charset="0"/>
                <a:ea typeface="Calibri" panose="020F0502020204030204" pitchFamily="34" charset="0"/>
                <a:cs typeface="Times New Roman" panose="02020603050405020304" pitchFamily="18" charset="0"/>
              </a:rPr>
              <a:t>Administer </a:t>
            </a:r>
            <a:r>
              <a:rPr lang="sw-KE" dirty="0">
                <a:latin typeface="Calibri" panose="020F0502020204030204" pitchFamily="34" charset="0"/>
                <a:ea typeface="Calibri" panose="020F0502020204030204" pitchFamily="34" charset="0"/>
                <a:cs typeface="Times New Roman" panose="02020603050405020304" pitchFamily="18" charset="0"/>
              </a:rPr>
              <a:t>broad spectrum antibiotics prophylatically </a:t>
            </a:r>
            <a:endParaRPr lang="sw-KE" dirty="0" smtClean="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1000"/>
              </a:spcAft>
              <a:buNone/>
            </a:pPr>
            <a:r>
              <a:rPr lang="sw-KE" b="1" dirty="0" smtClean="0">
                <a:latin typeface="Calibri" panose="020F0502020204030204" pitchFamily="34" charset="0"/>
                <a:ea typeface="Calibri" panose="020F0502020204030204" pitchFamily="34" charset="0"/>
                <a:cs typeface="Times New Roman" panose="02020603050405020304" pitchFamily="18" charset="0"/>
              </a:rPr>
              <a:t>NURSING PROCESS CLASS PRESENTATION GROUP 2</a:t>
            </a:r>
            <a:endParaRPr lang="en-US" b="1"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Slide Number Placeholder 1"/>
          <p:cNvSpPr>
            <a:spLocks noGrp="1"/>
          </p:cNvSpPr>
          <p:nvPr>
            <p:ph type="sldNum" sz="quarter" idx="12"/>
          </p:nvPr>
        </p:nvSpPr>
        <p:spPr/>
        <p:txBody>
          <a:bodyPr/>
          <a:lstStyle/>
          <a:p>
            <a:fld id="{37A73B05-C1DC-4957-AA8A-DA55F0329BFA}" type="slidenum">
              <a:rPr lang="en-US" smtClean="0"/>
              <a:t>35</a:t>
            </a:fld>
            <a:endParaRPr lang="en-US"/>
          </a:p>
        </p:txBody>
      </p:sp>
    </p:spTree>
    <p:extLst>
      <p:ext uri="{BB962C8B-B14F-4D97-AF65-F5344CB8AC3E}">
        <p14:creationId xmlns:p14="http://schemas.microsoft.com/office/powerpoint/2010/main" val="2192368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547"/>
            <a:ext cx="10515600" cy="772732"/>
          </a:xfrm>
        </p:spPr>
        <p:txBody>
          <a:bodyPr/>
          <a:lstStyle/>
          <a:p>
            <a:r>
              <a:rPr lang="en-US" b="1" dirty="0" smtClean="0">
                <a:latin typeface="+mn-lt"/>
              </a:rPr>
              <a:t>                      </a:t>
            </a:r>
            <a:r>
              <a:rPr lang="en-US" b="1" dirty="0" smtClean="0">
                <a:solidFill>
                  <a:srgbClr val="00B0F0"/>
                </a:solidFill>
                <a:latin typeface="+mn-lt"/>
              </a:rPr>
              <a:t>Prevention of asphyxia</a:t>
            </a:r>
            <a:endParaRPr lang="en-US" b="1" dirty="0">
              <a:solidFill>
                <a:srgbClr val="00B0F0"/>
              </a:solidFill>
              <a:latin typeface="+mn-lt"/>
            </a:endParaRPr>
          </a:p>
        </p:txBody>
      </p:sp>
      <p:sp>
        <p:nvSpPr>
          <p:cNvPr id="3" name="Content Placeholder 2"/>
          <p:cNvSpPr>
            <a:spLocks noGrp="1"/>
          </p:cNvSpPr>
          <p:nvPr>
            <p:ph idx="1"/>
          </p:nvPr>
        </p:nvSpPr>
        <p:spPr>
          <a:xfrm>
            <a:off x="838200" y="1269740"/>
            <a:ext cx="10515600" cy="5046176"/>
          </a:xfrm>
        </p:spPr>
        <p:txBody>
          <a:bodyPr>
            <a:normAutofit fontScale="92500" lnSpcReduction="20000"/>
          </a:bodyPr>
          <a:lstStyle/>
          <a:p>
            <a:pPr marL="0" marR="0" indent="0">
              <a:lnSpc>
                <a:spcPct val="115000"/>
              </a:lnSpc>
              <a:spcBef>
                <a:spcPts val="0"/>
              </a:spcBef>
              <a:spcAft>
                <a:spcPts val="1000"/>
              </a:spcAft>
              <a:buNone/>
            </a:pPr>
            <a:r>
              <a:rPr lang="sw-KE" b="1" dirty="0" smtClean="0">
                <a:latin typeface="Calibri" panose="020F0502020204030204" pitchFamily="34" charset="0"/>
                <a:ea typeface="Calibri" panose="020F0502020204030204" pitchFamily="34" charset="0"/>
                <a:cs typeface="Times New Roman" panose="02020603050405020304" pitchFamily="18" charset="0"/>
              </a:rPr>
              <a:t>Antinatal period: </a:t>
            </a:r>
          </a:p>
          <a:p>
            <a:pPr lvl="1">
              <a:lnSpc>
                <a:spcPct val="115000"/>
              </a:lnSpc>
              <a:spcBef>
                <a:spcPts val="0"/>
              </a:spcBef>
              <a:spcAft>
                <a:spcPts val="1000"/>
              </a:spcAft>
            </a:pPr>
            <a:r>
              <a:rPr lang="sw-KE" dirty="0" smtClean="0">
                <a:latin typeface="Calibri" panose="020F0502020204030204" pitchFamily="34" charset="0"/>
                <a:ea typeface="Calibri" panose="020F0502020204030204" pitchFamily="34" charset="0"/>
                <a:cs typeface="Times New Roman" panose="02020603050405020304" pitchFamily="18" charset="0"/>
              </a:rPr>
              <a:t>Proper </a:t>
            </a:r>
            <a:r>
              <a:rPr lang="sw-KE" dirty="0">
                <a:latin typeface="Calibri" panose="020F0502020204030204" pitchFamily="34" charset="0"/>
                <a:ea typeface="Calibri" panose="020F0502020204030204" pitchFamily="34" charset="0"/>
                <a:cs typeface="Times New Roman" panose="02020603050405020304" pitchFamily="18" charset="0"/>
              </a:rPr>
              <a:t>screening of mothers   to detect those at risk and advice on delivery in hospital for proper </a:t>
            </a:r>
            <a:r>
              <a:rPr lang="sw-KE" dirty="0" smtClean="0">
                <a:latin typeface="Calibri" panose="020F0502020204030204" pitchFamily="34" charset="0"/>
                <a:ea typeface="Calibri" panose="020F0502020204030204" pitchFamily="34" charset="0"/>
                <a:cs typeface="Times New Roman" panose="02020603050405020304" pitchFamily="18" charset="0"/>
              </a:rPr>
              <a:t>management.</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Bef>
                <a:spcPts val="0"/>
              </a:spcBef>
              <a:spcAft>
                <a:spcPts val="1000"/>
              </a:spcAft>
            </a:pPr>
            <a:r>
              <a:rPr lang="sw-KE" dirty="0" smtClean="0">
                <a:latin typeface="Calibri" panose="020F0502020204030204" pitchFamily="34" charset="0"/>
                <a:ea typeface="Calibri" panose="020F0502020204030204" pitchFamily="34" charset="0"/>
                <a:cs typeface="Times New Roman" panose="02020603050405020304" pitchFamily="18" charset="0"/>
              </a:rPr>
              <a:t>Pelvic </a:t>
            </a:r>
            <a:r>
              <a:rPr lang="sw-KE" dirty="0">
                <a:latin typeface="Calibri" panose="020F0502020204030204" pitchFamily="34" charset="0"/>
                <a:ea typeface="Calibri" panose="020F0502020204030204" pitchFamily="34" charset="0"/>
                <a:cs typeface="Times New Roman" panose="02020603050405020304" pitchFamily="18" charset="0"/>
              </a:rPr>
              <a:t>assesment  should be done at 36 weeks to rule </a:t>
            </a:r>
            <a:r>
              <a:rPr lang="sw-KE" dirty="0" smtClean="0">
                <a:latin typeface="Calibri" panose="020F0502020204030204" pitchFamily="34" charset="0"/>
                <a:ea typeface="Calibri" panose="020F0502020204030204" pitchFamily="34" charset="0"/>
                <a:cs typeface="Times New Roman" panose="02020603050405020304" pitchFamily="18" charset="0"/>
              </a:rPr>
              <a:t>out cephalo pelvic dispropation (CPD)</a:t>
            </a:r>
          </a:p>
          <a:p>
            <a:pPr marL="0" marR="0" indent="0">
              <a:lnSpc>
                <a:spcPct val="115000"/>
              </a:lnSpc>
              <a:spcBef>
                <a:spcPts val="0"/>
              </a:spcBef>
              <a:spcAft>
                <a:spcPts val="1000"/>
              </a:spcAft>
              <a:buNone/>
            </a:pPr>
            <a:r>
              <a:rPr lang="sw-KE" b="1" dirty="0">
                <a:latin typeface="Calibri" panose="020F0502020204030204" pitchFamily="34" charset="0"/>
                <a:ea typeface="Calibri" panose="020F0502020204030204" pitchFamily="34" charset="0"/>
                <a:cs typeface="Times New Roman" panose="02020603050405020304" pitchFamily="18" charset="0"/>
              </a:rPr>
              <a:t>I</a:t>
            </a:r>
            <a:r>
              <a:rPr lang="sw-KE" b="1" dirty="0" smtClean="0">
                <a:latin typeface="Calibri" panose="020F0502020204030204" pitchFamily="34" charset="0"/>
                <a:ea typeface="Calibri" panose="020F0502020204030204" pitchFamily="34" charset="0"/>
                <a:cs typeface="Times New Roman" panose="02020603050405020304" pitchFamily="18" charset="0"/>
              </a:rPr>
              <a:t>ntrapartum:</a:t>
            </a:r>
            <a:endParaRPr lang="en-US" b="1" dirty="0">
              <a:latin typeface="Calibri" panose="020F0502020204030204" pitchFamily="34" charset="0"/>
              <a:ea typeface="Calibri" panose="020F0502020204030204" pitchFamily="34" charset="0"/>
              <a:cs typeface="Times New Roman" panose="02020603050405020304" pitchFamily="18" charset="0"/>
            </a:endParaRPr>
          </a:p>
          <a:p>
            <a:pPr marL="914400" lvl="2">
              <a:lnSpc>
                <a:spcPct val="115000"/>
              </a:lnSpc>
              <a:spcBef>
                <a:spcPts val="0"/>
              </a:spcBef>
              <a:spcAft>
                <a:spcPts val="1000"/>
              </a:spcAft>
            </a:pPr>
            <a:r>
              <a:rPr lang="sw-KE" sz="2400" dirty="0">
                <a:latin typeface="Calibri" panose="020F0502020204030204" pitchFamily="34" charset="0"/>
                <a:ea typeface="Calibri" panose="020F0502020204030204" pitchFamily="34" charset="0"/>
                <a:cs typeface="Times New Roman" panose="02020603050405020304" pitchFamily="18" charset="0"/>
              </a:rPr>
              <a:t>Drugs that depress respiratory centre  eg.sedatives, GA ,narcotics should be avoided in late first </a:t>
            </a:r>
            <a:r>
              <a:rPr lang="sw-KE" sz="2400" dirty="0" smtClean="0">
                <a:latin typeface="Calibri" panose="020F0502020204030204" pitchFamily="34" charset="0"/>
                <a:ea typeface="Calibri" panose="020F0502020204030204" pitchFamily="34" charset="0"/>
                <a:cs typeface="Times New Roman" panose="02020603050405020304" pitchFamily="18" charset="0"/>
              </a:rPr>
              <a:t>stage;</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lvl="2">
              <a:lnSpc>
                <a:spcPct val="115000"/>
              </a:lnSpc>
              <a:spcBef>
                <a:spcPts val="0"/>
              </a:spcBef>
              <a:spcAft>
                <a:spcPts val="1000"/>
              </a:spcAft>
            </a:pPr>
            <a:r>
              <a:rPr lang="sw-KE" sz="2400" dirty="0">
                <a:latin typeface="Calibri" panose="020F0502020204030204" pitchFamily="34" charset="0"/>
                <a:ea typeface="Calibri" panose="020F0502020204030204" pitchFamily="34" charset="0"/>
                <a:cs typeface="Times New Roman" panose="02020603050405020304" pitchFamily="18" charset="0"/>
              </a:rPr>
              <a:t>Early detection  and management of foetal distress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lvl="2">
              <a:lnSpc>
                <a:spcPct val="115000"/>
              </a:lnSpc>
              <a:spcBef>
                <a:spcPts val="0"/>
              </a:spcBef>
              <a:spcAft>
                <a:spcPts val="1000"/>
              </a:spcAft>
            </a:pPr>
            <a:r>
              <a:rPr lang="sw-KE" sz="2400" dirty="0">
                <a:latin typeface="Calibri" panose="020F0502020204030204" pitchFamily="34" charset="0"/>
                <a:ea typeface="Calibri" panose="020F0502020204030204" pitchFamily="34" charset="0"/>
                <a:cs typeface="Times New Roman" panose="02020603050405020304" pitchFamily="18" charset="0"/>
              </a:rPr>
              <a:t>Clearing  baby’s airway  as soon as the head is </a:t>
            </a:r>
            <a:r>
              <a:rPr lang="sw-KE" sz="2400" dirty="0" smtClean="0">
                <a:latin typeface="Calibri" panose="020F0502020204030204" pitchFamily="34" charset="0"/>
                <a:ea typeface="Calibri" panose="020F0502020204030204" pitchFamily="34" charset="0"/>
                <a:cs typeface="Times New Roman" panose="02020603050405020304" pitchFamily="18" charset="0"/>
              </a:rPr>
              <a:t>born;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914400" lvl="2">
              <a:lnSpc>
                <a:spcPct val="115000"/>
              </a:lnSpc>
              <a:spcBef>
                <a:spcPts val="0"/>
              </a:spcBef>
              <a:spcAft>
                <a:spcPts val="1000"/>
              </a:spcAft>
            </a:pPr>
            <a:r>
              <a:rPr lang="sw-KE" sz="2400" dirty="0">
                <a:latin typeface="Calibri" panose="020F0502020204030204" pitchFamily="34" charset="0"/>
                <a:ea typeface="Calibri" panose="020F0502020204030204" pitchFamily="34" charset="0"/>
                <a:cs typeface="Times New Roman" panose="02020603050405020304" pitchFamily="18" charset="0"/>
              </a:rPr>
              <a:t>Avoid instrumental deliveries but rather prepare for </a:t>
            </a:r>
            <a:r>
              <a:rPr lang="sw-KE" sz="2400" dirty="0" smtClean="0">
                <a:latin typeface="Calibri" panose="020F0502020204030204" pitchFamily="34" charset="0"/>
                <a:ea typeface="Calibri" panose="020F0502020204030204" pitchFamily="34" charset="0"/>
                <a:cs typeface="Times New Roman" panose="02020603050405020304" pitchFamily="18" charset="0"/>
              </a:rPr>
              <a:t>c/s; </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36</a:t>
            </a:fld>
            <a:endParaRPr lang="en-US"/>
          </a:p>
        </p:txBody>
      </p:sp>
    </p:spTree>
    <p:extLst>
      <p:ext uri="{BB962C8B-B14F-4D97-AF65-F5344CB8AC3E}">
        <p14:creationId xmlns:p14="http://schemas.microsoft.com/office/powerpoint/2010/main" val="11388279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solidFill>
                  <a:srgbClr val="00B0F0"/>
                </a:solidFill>
                <a:latin typeface="+mn-lt"/>
              </a:rPr>
              <a:t>Complication</a:t>
            </a:r>
            <a:endParaRPr lang="en-US" b="1" dirty="0">
              <a:solidFill>
                <a:srgbClr val="00B0F0"/>
              </a:solidFill>
              <a:latin typeface="+mn-lt"/>
            </a:endParaRPr>
          </a:p>
        </p:txBody>
      </p:sp>
      <p:sp>
        <p:nvSpPr>
          <p:cNvPr id="3" name="Content Placeholder 2"/>
          <p:cNvSpPr>
            <a:spLocks noGrp="1"/>
          </p:cNvSpPr>
          <p:nvPr>
            <p:ph idx="1"/>
          </p:nvPr>
        </p:nvSpPr>
        <p:spPr/>
        <p:txBody>
          <a:bodyPr/>
          <a:lstStyle/>
          <a:p>
            <a:pPr marL="0" marR="0" indent="0">
              <a:lnSpc>
                <a:spcPct val="115000"/>
              </a:lnSpc>
              <a:spcBef>
                <a:spcPts val="0"/>
              </a:spcBef>
              <a:spcAft>
                <a:spcPts val="1000"/>
              </a:spcAft>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2571750" lvl="5" indent="-514350">
              <a:lnSpc>
                <a:spcPct val="115000"/>
              </a:lnSpc>
              <a:spcBef>
                <a:spcPts val="0"/>
              </a:spcBef>
              <a:spcAft>
                <a:spcPts val="1000"/>
              </a:spcAft>
              <a:buFont typeface="+mj-lt"/>
              <a:buAutoNum type="arabicPeriod"/>
            </a:pPr>
            <a:r>
              <a:rPr lang="sw-KE" sz="2800" dirty="0">
                <a:latin typeface="Calibri" panose="020F0502020204030204" pitchFamily="34" charset="0"/>
                <a:ea typeface="Calibri" panose="020F0502020204030204" pitchFamily="34" charset="0"/>
                <a:cs typeface="Times New Roman" panose="02020603050405020304" pitchFamily="18" charset="0"/>
              </a:rPr>
              <a:t>Brain damage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2571750" lvl="5" indent="-514350">
              <a:lnSpc>
                <a:spcPct val="115000"/>
              </a:lnSpc>
              <a:spcBef>
                <a:spcPts val="0"/>
              </a:spcBef>
              <a:spcAft>
                <a:spcPts val="1000"/>
              </a:spcAft>
              <a:buFont typeface="+mj-lt"/>
              <a:buAutoNum type="arabicPeriod"/>
            </a:pPr>
            <a:r>
              <a:rPr lang="sw-KE" sz="2800" dirty="0">
                <a:latin typeface="Calibri" panose="020F0502020204030204" pitchFamily="34" charset="0"/>
                <a:ea typeface="Calibri" panose="020F0502020204030204" pitchFamily="34" charset="0"/>
                <a:cs typeface="Times New Roman" panose="02020603050405020304" pitchFamily="18" charset="0"/>
              </a:rPr>
              <a:t>Cardiac arrest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2571750" lvl="5" indent="-514350">
              <a:lnSpc>
                <a:spcPct val="115000"/>
              </a:lnSpc>
              <a:spcBef>
                <a:spcPts val="0"/>
              </a:spcBef>
              <a:spcAft>
                <a:spcPts val="1000"/>
              </a:spcAft>
              <a:buFont typeface="+mj-lt"/>
              <a:buAutoNum type="arabicPeriod"/>
            </a:pPr>
            <a:r>
              <a:rPr lang="sw-KE" sz="2800" dirty="0">
                <a:latin typeface="Calibri" panose="020F0502020204030204" pitchFamily="34" charset="0"/>
                <a:ea typeface="Calibri" panose="020F0502020204030204" pitchFamily="34" charset="0"/>
                <a:cs typeface="Times New Roman" panose="02020603050405020304" pitchFamily="18" charset="0"/>
              </a:rPr>
              <a:t>Respiratory distress syndrome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2571750" lvl="5" indent="-514350">
              <a:lnSpc>
                <a:spcPct val="115000"/>
              </a:lnSpc>
              <a:spcBef>
                <a:spcPts val="0"/>
              </a:spcBef>
              <a:spcAft>
                <a:spcPts val="1000"/>
              </a:spcAft>
              <a:buFont typeface="+mj-lt"/>
              <a:buAutoNum type="arabicPeriod"/>
            </a:pPr>
            <a:r>
              <a:rPr lang="sw-KE" sz="2800" dirty="0">
                <a:latin typeface="Calibri" panose="020F0502020204030204" pitchFamily="34" charset="0"/>
                <a:ea typeface="Calibri" panose="020F0502020204030204" pitchFamily="34" charset="0"/>
                <a:cs typeface="Times New Roman" panose="02020603050405020304" pitchFamily="18" charset="0"/>
              </a:rPr>
              <a:t>Respiratory acidosis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37</a:t>
            </a:fld>
            <a:endParaRPr lang="en-US"/>
          </a:p>
        </p:txBody>
      </p:sp>
    </p:spTree>
    <p:extLst>
      <p:ext uri="{BB962C8B-B14F-4D97-AF65-F5344CB8AC3E}">
        <p14:creationId xmlns:p14="http://schemas.microsoft.com/office/powerpoint/2010/main" val="47600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790"/>
            <a:ext cx="10515600" cy="824248"/>
          </a:xfrm>
        </p:spPr>
        <p:txBody>
          <a:bodyPr>
            <a:normAutofit/>
          </a:bodyPr>
          <a:lstStyle/>
          <a:p>
            <a:pPr algn="ctr"/>
            <a:r>
              <a:rPr lang="en-US" dirty="0" smtClean="0">
                <a:solidFill>
                  <a:srgbClr val="00B0F0"/>
                </a:solidFill>
              </a:rPr>
              <a:t>Neonatal Emergency</a:t>
            </a:r>
            <a:endParaRPr lang="en-US" dirty="0">
              <a:solidFill>
                <a:srgbClr val="00B0F0"/>
              </a:solidFill>
            </a:endParaRPr>
          </a:p>
        </p:txBody>
      </p:sp>
      <p:sp>
        <p:nvSpPr>
          <p:cNvPr id="3" name="Content Placeholder 2"/>
          <p:cNvSpPr>
            <a:spLocks noGrp="1"/>
          </p:cNvSpPr>
          <p:nvPr>
            <p:ph idx="1"/>
          </p:nvPr>
        </p:nvSpPr>
        <p:spPr>
          <a:xfrm>
            <a:off x="838200" y="953038"/>
            <a:ext cx="10515600" cy="5615187"/>
          </a:xfrm>
        </p:spPr>
        <p:txBody>
          <a:bodyPr>
            <a:normAutofit/>
          </a:bodyPr>
          <a:lstStyle/>
          <a:p>
            <a:pPr marL="0" marR="0" algn="just">
              <a:spcBef>
                <a:spcPts val="0"/>
              </a:spcBef>
              <a:spcAft>
                <a:spcPts val="0"/>
              </a:spcAft>
            </a:pPr>
            <a:r>
              <a:rPr lang="en-US" dirty="0">
                <a:ea typeface="Times New Roman" panose="02020603050405020304" pitchFamily="18" charset="0"/>
              </a:rPr>
              <a:t>Neonatal emergencies are conditions or situations that require prompt and accurate action by the midwife. </a:t>
            </a:r>
            <a:endParaRPr lang="en-US" dirty="0" smtClean="0">
              <a:ea typeface="Times New Roman" panose="02020603050405020304" pitchFamily="18" charset="0"/>
            </a:endParaRPr>
          </a:p>
          <a:p>
            <a:pPr marL="0" marR="0" algn="just">
              <a:spcBef>
                <a:spcPts val="0"/>
              </a:spcBef>
              <a:spcAft>
                <a:spcPts val="0"/>
              </a:spcAft>
            </a:pPr>
            <a:r>
              <a:rPr lang="en-US" dirty="0" smtClean="0">
                <a:ea typeface="Times New Roman" panose="02020603050405020304" pitchFamily="18" charset="0"/>
              </a:rPr>
              <a:t>The </a:t>
            </a:r>
            <a:r>
              <a:rPr lang="en-US" dirty="0">
                <a:ea typeface="Times New Roman" panose="02020603050405020304" pitchFamily="18" charset="0"/>
              </a:rPr>
              <a:t>speed of these actions will often help determine the outcome for the baby</a:t>
            </a:r>
            <a:r>
              <a:rPr lang="en-US" dirty="0" smtClean="0">
                <a:ea typeface="Times New Roman" panose="02020603050405020304" pitchFamily="18" charset="0"/>
              </a:rPr>
              <a:t>.</a:t>
            </a:r>
          </a:p>
          <a:p>
            <a:pPr marL="0" marR="0" algn="just">
              <a:spcBef>
                <a:spcPts val="0"/>
              </a:spcBef>
              <a:spcAft>
                <a:spcPts val="0"/>
              </a:spcAft>
            </a:pPr>
            <a:r>
              <a:rPr lang="en-US" dirty="0" smtClean="0">
                <a:ea typeface="Times New Roman" panose="02020603050405020304" pitchFamily="18" charset="0"/>
              </a:rPr>
              <a:t> </a:t>
            </a:r>
            <a:r>
              <a:rPr lang="en-US" dirty="0">
                <a:ea typeface="Times New Roman" panose="02020603050405020304" pitchFamily="18" charset="0"/>
              </a:rPr>
              <a:t>It is usually a matter of</a:t>
            </a:r>
            <a:r>
              <a:rPr lang="en-US" dirty="0">
                <a:solidFill>
                  <a:srgbClr val="00B0F0"/>
                </a:solidFill>
                <a:ea typeface="Times New Roman" panose="02020603050405020304" pitchFamily="18" charset="0"/>
              </a:rPr>
              <a:t> life </a:t>
            </a:r>
            <a:r>
              <a:rPr lang="en-US" dirty="0">
                <a:ea typeface="Times New Roman" panose="02020603050405020304" pitchFamily="18" charset="0"/>
              </a:rPr>
              <a:t>and</a:t>
            </a:r>
            <a:r>
              <a:rPr lang="en-US" dirty="0">
                <a:solidFill>
                  <a:srgbClr val="00B0F0"/>
                </a:solidFill>
                <a:ea typeface="Times New Roman" panose="02020603050405020304" pitchFamily="18" charset="0"/>
              </a:rPr>
              <a:t> death </a:t>
            </a:r>
            <a:r>
              <a:rPr lang="en-US" dirty="0">
                <a:ea typeface="Times New Roman" panose="02020603050405020304" pitchFamily="18" charset="0"/>
              </a:rPr>
              <a:t>and midwife's </a:t>
            </a:r>
            <a:r>
              <a:rPr lang="en-US" dirty="0">
                <a:solidFill>
                  <a:srgbClr val="00B0F0"/>
                </a:solidFill>
                <a:ea typeface="Times New Roman" panose="02020603050405020304" pitchFamily="18" charset="0"/>
              </a:rPr>
              <a:t>knowledge, skill </a:t>
            </a:r>
            <a:r>
              <a:rPr lang="en-US" dirty="0">
                <a:ea typeface="Times New Roman" panose="02020603050405020304" pitchFamily="18" charset="0"/>
              </a:rPr>
              <a:t>and </a:t>
            </a:r>
            <a:r>
              <a:rPr lang="en-US" dirty="0">
                <a:solidFill>
                  <a:srgbClr val="00B0F0"/>
                </a:solidFill>
                <a:ea typeface="Times New Roman" panose="02020603050405020304" pitchFamily="18" charset="0"/>
              </a:rPr>
              <a:t>correct attitude </a:t>
            </a:r>
            <a:r>
              <a:rPr lang="en-US" dirty="0">
                <a:ea typeface="Times New Roman" panose="02020603050405020304" pitchFamily="18" charset="0"/>
              </a:rPr>
              <a:t>go a long way in successful management of </a:t>
            </a:r>
            <a:br>
              <a:rPr lang="en-US" dirty="0">
                <a:ea typeface="Times New Roman" panose="02020603050405020304" pitchFamily="18" charset="0"/>
              </a:rPr>
            </a:br>
            <a:r>
              <a:rPr lang="en-US" dirty="0">
                <a:ea typeface="Times New Roman" panose="02020603050405020304" pitchFamily="18" charset="0"/>
              </a:rPr>
              <a:t>the situation. </a:t>
            </a:r>
            <a:endParaRPr lang="en-US" sz="4000" dirty="0">
              <a:ea typeface="Times New Roman" panose="02020603050405020304" pitchFamily="18" charset="0"/>
            </a:endParaRPr>
          </a:p>
          <a:p>
            <a:r>
              <a:rPr lang="en-US" dirty="0" smtClean="0">
                <a:ea typeface="Times New Roman" panose="02020603050405020304" pitchFamily="18" charset="0"/>
              </a:rPr>
              <a:t>Example of neonatal emergencies:</a:t>
            </a:r>
          </a:p>
          <a:p>
            <a:pPr marL="1428750" lvl="2" indent="-514350">
              <a:buFont typeface="+mj-lt"/>
              <a:buAutoNum type="arabicPeriod"/>
            </a:pPr>
            <a:r>
              <a:rPr lang="en-US" sz="2800" dirty="0">
                <a:ea typeface="Times New Roman" panose="02020603050405020304" pitchFamily="18" charset="0"/>
              </a:rPr>
              <a:t>A</a:t>
            </a:r>
            <a:r>
              <a:rPr lang="en-US" sz="2800" dirty="0" smtClean="0">
                <a:ea typeface="Times New Roman" panose="02020603050405020304" pitchFamily="18" charset="0"/>
              </a:rPr>
              <a:t>sphyxia </a:t>
            </a:r>
            <a:r>
              <a:rPr lang="en-US" sz="2800" dirty="0" err="1">
                <a:ea typeface="Times New Roman" panose="02020603050405020304" pitchFamily="18" charset="0"/>
              </a:rPr>
              <a:t>neonatorum</a:t>
            </a:r>
            <a:r>
              <a:rPr lang="en-US" sz="2800" dirty="0">
                <a:ea typeface="Times New Roman" panose="02020603050405020304" pitchFamily="18" charset="0"/>
              </a:rPr>
              <a:t>, </a:t>
            </a:r>
          </a:p>
          <a:p>
            <a:pPr marL="1428750" lvl="2" indent="-514350">
              <a:buFont typeface="+mj-lt"/>
              <a:buAutoNum type="arabicPeriod"/>
            </a:pPr>
            <a:r>
              <a:rPr lang="en-US" sz="2800" dirty="0" smtClean="0">
                <a:ea typeface="Times New Roman" panose="02020603050405020304" pitchFamily="18" charset="0"/>
              </a:rPr>
              <a:t>Respiratory </a:t>
            </a:r>
            <a:r>
              <a:rPr lang="en-US" sz="2800" dirty="0">
                <a:ea typeface="Times New Roman" panose="02020603050405020304" pitchFamily="18" charset="0"/>
              </a:rPr>
              <a:t>distress syndrome (</a:t>
            </a:r>
            <a:r>
              <a:rPr lang="en-US" sz="2800" dirty="0" smtClean="0">
                <a:ea typeface="Times New Roman" panose="02020603050405020304" pitchFamily="18" charset="0"/>
              </a:rPr>
              <a:t>RDS)</a:t>
            </a:r>
          </a:p>
          <a:p>
            <a:pPr marL="1428750" lvl="2" indent="-514350">
              <a:buFont typeface="+mj-lt"/>
              <a:buAutoNum type="arabicPeriod"/>
            </a:pPr>
            <a:r>
              <a:rPr lang="en-US" sz="2800" dirty="0" err="1">
                <a:ea typeface="Times New Roman" panose="02020603050405020304" pitchFamily="18" charset="0"/>
              </a:rPr>
              <a:t>H</a:t>
            </a:r>
            <a:r>
              <a:rPr lang="en-US" sz="2800" dirty="0" err="1" smtClean="0">
                <a:ea typeface="Times New Roman" panose="02020603050405020304" pitchFamily="18" charset="0"/>
              </a:rPr>
              <a:t>aemorrhagic</a:t>
            </a:r>
            <a:r>
              <a:rPr lang="en-US" sz="2800" dirty="0" smtClean="0">
                <a:ea typeface="Times New Roman" panose="02020603050405020304" pitchFamily="18" charset="0"/>
              </a:rPr>
              <a:t> </a:t>
            </a:r>
            <a:r>
              <a:rPr lang="en-US" sz="2800" dirty="0">
                <a:ea typeface="Times New Roman" panose="02020603050405020304" pitchFamily="18" charset="0"/>
              </a:rPr>
              <a:t>diseases </a:t>
            </a:r>
            <a:endParaRPr lang="en-US" sz="2800" dirty="0"/>
          </a:p>
        </p:txBody>
      </p:sp>
      <p:sp>
        <p:nvSpPr>
          <p:cNvPr id="4" name="Slide Number Placeholder 3"/>
          <p:cNvSpPr>
            <a:spLocks noGrp="1"/>
          </p:cNvSpPr>
          <p:nvPr>
            <p:ph type="sldNum" sz="quarter" idx="12"/>
          </p:nvPr>
        </p:nvSpPr>
        <p:spPr/>
        <p:txBody>
          <a:bodyPr/>
          <a:lstStyle/>
          <a:p>
            <a:fld id="{37A73B05-C1DC-4957-AA8A-DA55F0329BFA}" type="slidenum">
              <a:rPr lang="en-US" smtClean="0"/>
              <a:t>38</a:t>
            </a:fld>
            <a:endParaRPr lang="en-US"/>
          </a:p>
        </p:txBody>
      </p:sp>
    </p:spTree>
    <p:extLst>
      <p:ext uri="{BB962C8B-B14F-4D97-AF65-F5344CB8AC3E}">
        <p14:creationId xmlns:p14="http://schemas.microsoft.com/office/powerpoint/2010/main" val="30821356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790"/>
            <a:ext cx="10515600" cy="772732"/>
          </a:xfrm>
        </p:spPr>
        <p:txBody>
          <a:bodyPr/>
          <a:lstStyle/>
          <a:p>
            <a:pPr algn="ctr"/>
            <a:r>
              <a:rPr lang="en-US" b="1" dirty="0" smtClean="0">
                <a:solidFill>
                  <a:srgbClr val="00B0F0"/>
                </a:solidFill>
                <a:latin typeface="+mn-lt"/>
              </a:rPr>
              <a:t>RESUSCITATION OF A NEWBORN BABY</a:t>
            </a:r>
            <a:endParaRPr lang="en-US" b="1" dirty="0">
              <a:solidFill>
                <a:srgbClr val="00B0F0"/>
              </a:solidFill>
              <a:latin typeface="+mn-lt"/>
            </a:endParaRPr>
          </a:p>
        </p:txBody>
      </p:sp>
      <p:sp>
        <p:nvSpPr>
          <p:cNvPr id="3" name="Content Placeholder 2"/>
          <p:cNvSpPr>
            <a:spLocks noGrp="1"/>
          </p:cNvSpPr>
          <p:nvPr>
            <p:ph idx="1"/>
          </p:nvPr>
        </p:nvSpPr>
        <p:spPr>
          <a:xfrm>
            <a:off x="334851" y="901522"/>
            <a:ext cx="11590986" cy="5628067"/>
          </a:xfrm>
        </p:spPr>
        <p:txBody>
          <a:bodyPr>
            <a:normAutofit lnSpcReduction="10000"/>
          </a:bodyPr>
          <a:lstStyle/>
          <a:p>
            <a:pPr>
              <a:buFont typeface="Wingdings" panose="05000000000000000000" pitchFamily="2" charset="2"/>
              <a:buChar char="Ø"/>
            </a:pPr>
            <a:r>
              <a:rPr lang="en-US" b="1" dirty="0" smtClean="0"/>
              <a:t>Definition: </a:t>
            </a:r>
            <a:r>
              <a:rPr lang="en-US" dirty="0" smtClean="0"/>
              <a:t>Resuscitation is a series of actions taken to establish Normal Breathing, Heart Rate, Color, Tone and Activity in an infant who has not established breathing or crying or those suffering from  birth asphyxia. </a:t>
            </a:r>
          </a:p>
          <a:p>
            <a:pPr>
              <a:buFont typeface="Wingdings" panose="05000000000000000000" pitchFamily="2" charset="2"/>
              <a:buChar char="Ø"/>
            </a:pPr>
            <a:r>
              <a:rPr lang="en-US" dirty="0" smtClean="0"/>
              <a:t>OR resuscitation is an emergency measure taken to sustain life or to revive when life has just ceased.</a:t>
            </a:r>
          </a:p>
          <a:p>
            <a:pPr>
              <a:buFont typeface="Wingdings" panose="05000000000000000000" pitchFamily="2" charset="2"/>
              <a:buChar char="Ø"/>
            </a:pPr>
            <a:r>
              <a:rPr lang="en-US" b="1" dirty="0" smtClean="0"/>
              <a:t>Purpose </a:t>
            </a:r>
            <a:r>
              <a:rPr lang="en-US" dirty="0" smtClean="0"/>
              <a:t>is to restore lung and heart functions through establishing and maintaining a clear airway, ensuring effective circulation, correcting acidosis and preventing hypothermia, hypoglycemia and </a:t>
            </a:r>
            <a:r>
              <a:rPr lang="en-US" dirty="0" err="1" smtClean="0"/>
              <a:t>haemorrhage</a:t>
            </a:r>
            <a:r>
              <a:rPr lang="en-US" dirty="0" smtClean="0"/>
              <a:t>.</a:t>
            </a:r>
          </a:p>
          <a:p>
            <a:pPr>
              <a:buFont typeface="Wingdings" panose="05000000000000000000" pitchFamily="2" charset="2"/>
              <a:buChar char="Ø"/>
            </a:pPr>
            <a:r>
              <a:rPr lang="en-US" b="1" dirty="0" smtClean="0"/>
              <a:t> Indications: </a:t>
            </a:r>
            <a:endParaRPr lang="en-US" dirty="0" smtClean="0"/>
          </a:p>
          <a:p>
            <a:pPr lvl="2">
              <a:buFont typeface="Wingdings" panose="05000000000000000000" pitchFamily="2" charset="2"/>
              <a:buChar char="Ø"/>
            </a:pPr>
            <a:r>
              <a:rPr lang="en-US" sz="2800" dirty="0" smtClean="0"/>
              <a:t>All infants who do not breath well after delivery (birth asphyxia)</a:t>
            </a:r>
          </a:p>
          <a:p>
            <a:pPr lvl="2">
              <a:buFont typeface="Wingdings" panose="05000000000000000000" pitchFamily="2" charset="2"/>
              <a:buChar char="Ø"/>
            </a:pPr>
            <a:r>
              <a:rPr lang="en-US" sz="2800" dirty="0" smtClean="0"/>
              <a:t>Babies who have an APGAR score of below 7 in 1 minute.</a:t>
            </a:r>
          </a:p>
          <a:p>
            <a:pPr lvl="2">
              <a:buFont typeface="Wingdings" panose="05000000000000000000" pitchFamily="2" charset="2"/>
              <a:buChar char="Ø"/>
            </a:pPr>
            <a:r>
              <a:rPr lang="en-US" sz="2800" dirty="0" smtClean="0"/>
              <a:t>Any infant who stops breathing or has depressed vital signs at any time after delivery or in newborn unit</a:t>
            </a:r>
          </a:p>
          <a:p>
            <a:pPr marL="914400" lvl="2" indent="0">
              <a:buNone/>
            </a:pPr>
            <a:endParaRPr lang="en-US" sz="2800" dirty="0"/>
          </a:p>
        </p:txBody>
      </p:sp>
      <p:sp>
        <p:nvSpPr>
          <p:cNvPr id="4" name="Slide Number Placeholder 3"/>
          <p:cNvSpPr>
            <a:spLocks noGrp="1"/>
          </p:cNvSpPr>
          <p:nvPr>
            <p:ph type="sldNum" sz="quarter" idx="12"/>
          </p:nvPr>
        </p:nvSpPr>
        <p:spPr/>
        <p:txBody>
          <a:bodyPr/>
          <a:lstStyle/>
          <a:p>
            <a:fld id="{37A73B05-C1DC-4957-AA8A-DA55F0329BFA}" type="slidenum">
              <a:rPr lang="en-US" smtClean="0"/>
              <a:t>39</a:t>
            </a:fld>
            <a:endParaRPr lang="en-US"/>
          </a:p>
        </p:txBody>
      </p:sp>
    </p:spTree>
    <p:extLst>
      <p:ext uri="{BB962C8B-B14F-4D97-AF65-F5344CB8AC3E}">
        <p14:creationId xmlns:p14="http://schemas.microsoft.com/office/powerpoint/2010/main" val="2569780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4821"/>
            <a:ext cx="10515600" cy="703821"/>
          </a:xfrm>
        </p:spPr>
        <p:txBody>
          <a:bodyPr/>
          <a:lstStyle/>
          <a:p>
            <a:r>
              <a:rPr lang="en-US" b="1" dirty="0" smtClean="0">
                <a:solidFill>
                  <a:srgbClr val="00B0F0"/>
                </a:solidFill>
                <a:latin typeface="+mn-lt"/>
              </a:rPr>
              <a:t>                           Definition  </a:t>
            </a:r>
            <a:endParaRPr lang="en-US" b="1" dirty="0">
              <a:solidFill>
                <a:srgbClr val="00B0F0"/>
              </a:solidFill>
              <a:latin typeface="+mn-lt"/>
            </a:endParaRPr>
          </a:p>
        </p:txBody>
      </p:sp>
      <p:sp>
        <p:nvSpPr>
          <p:cNvPr id="3" name="Content Placeholder 2"/>
          <p:cNvSpPr>
            <a:spLocks noGrp="1"/>
          </p:cNvSpPr>
          <p:nvPr>
            <p:ph idx="1"/>
          </p:nvPr>
        </p:nvSpPr>
        <p:spPr>
          <a:xfrm>
            <a:off x="838200" y="888642"/>
            <a:ext cx="10515600" cy="5628068"/>
          </a:xfrm>
        </p:spPr>
        <p:txBody>
          <a:bodyPr>
            <a:normAutofit/>
          </a:bodyPr>
          <a:lstStyle/>
          <a:p>
            <a:r>
              <a:rPr lang="en-US" sz="3200" b="1" dirty="0" smtClean="0"/>
              <a:t>A high risk infant </a:t>
            </a:r>
            <a:r>
              <a:rPr lang="en-US" sz="3200" dirty="0" smtClean="0"/>
              <a:t>is</a:t>
            </a:r>
            <a:r>
              <a:rPr lang="en-US" sz="3200" dirty="0" smtClean="0">
                <a:solidFill>
                  <a:srgbClr val="00B0F0"/>
                </a:solidFill>
              </a:rPr>
              <a:t> </a:t>
            </a:r>
            <a:r>
              <a:rPr lang="en-US" sz="3200" b="1" dirty="0" smtClean="0">
                <a:solidFill>
                  <a:srgbClr val="00B0F0"/>
                </a:solidFill>
              </a:rPr>
              <a:t>any </a:t>
            </a:r>
            <a:r>
              <a:rPr lang="en-US" sz="3200" b="1" dirty="0">
                <a:solidFill>
                  <a:srgbClr val="00B0F0"/>
                </a:solidFill>
              </a:rPr>
              <a:t> </a:t>
            </a:r>
            <a:r>
              <a:rPr lang="en-US" sz="3200" b="1" dirty="0" smtClean="0">
                <a:solidFill>
                  <a:srgbClr val="00B0F0"/>
                </a:solidFill>
              </a:rPr>
              <a:t>neonate , regardless of weight ,size or gestational age </a:t>
            </a:r>
            <a:r>
              <a:rPr lang="en-US" sz="3200" dirty="0" smtClean="0"/>
              <a:t>who has a greater than average chance of </a:t>
            </a:r>
            <a:r>
              <a:rPr lang="en-US" sz="3200" dirty="0" smtClean="0">
                <a:solidFill>
                  <a:srgbClr val="00B0F0"/>
                </a:solidFill>
              </a:rPr>
              <a:t>morbidity</a:t>
            </a:r>
            <a:r>
              <a:rPr lang="en-US" sz="3200" dirty="0" smtClean="0"/>
              <a:t>, or </a:t>
            </a:r>
            <a:r>
              <a:rPr lang="en-US" sz="3200" dirty="0" smtClean="0">
                <a:solidFill>
                  <a:srgbClr val="00B0F0"/>
                </a:solidFill>
              </a:rPr>
              <a:t>mortality</a:t>
            </a:r>
            <a:r>
              <a:rPr lang="en-US" sz="3200" dirty="0" smtClean="0"/>
              <a:t>, , especially  within the first 28 days of life.</a:t>
            </a:r>
          </a:p>
          <a:p>
            <a:r>
              <a:rPr lang="en-US" sz="3200" b="1" dirty="0" smtClean="0"/>
              <a:t>Risk factors</a:t>
            </a:r>
            <a:r>
              <a:rPr lang="en-US" sz="3200" dirty="0" smtClean="0"/>
              <a:t>: include </a:t>
            </a:r>
          </a:p>
          <a:p>
            <a:pPr lvl="2">
              <a:buFont typeface="Wingdings" panose="05000000000000000000" pitchFamily="2" charset="2"/>
              <a:buChar char="ü"/>
            </a:pPr>
            <a:r>
              <a:rPr lang="en-US" sz="3200" b="1" dirty="0" smtClean="0">
                <a:solidFill>
                  <a:srgbClr val="00B0F0"/>
                </a:solidFill>
              </a:rPr>
              <a:t>preconception, </a:t>
            </a:r>
          </a:p>
          <a:p>
            <a:pPr lvl="2">
              <a:buFont typeface="Wingdings" panose="05000000000000000000" pitchFamily="2" charset="2"/>
              <a:buChar char="ü"/>
            </a:pPr>
            <a:r>
              <a:rPr lang="en-US" sz="3200" b="1" dirty="0" smtClean="0">
                <a:solidFill>
                  <a:srgbClr val="00B0F0"/>
                </a:solidFill>
              </a:rPr>
              <a:t>prenatal, </a:t>
            </a:r>
          </a:p>
          <a:p>
            <a:pPr lvl="2">
              <a:buFont typeface="Wingdings" panose="05000000000000000000" pitchFamily="2" charset="2"/>
              <a:buChar char="ü"/>
            </a:pPr>
            <a:r>
              <a:rPr lang="en-US" sz="3200" b="1" dirty="0" smtClean="0">
                <a:solidFill>
                  <a:srgbClr val="00B0F0"/>
                </a:solidFill>
              </a:rPr>
              <a:t>natal, or </a:t>
            </a:r>
          </a:p>
          <a:p>
            <a:pPr lvl="2">
              <a:buFont typeface="Wingdings" panose="05000000000000000000" pitchFamily="2" charset="2"/>
              <a:buChar char="ü"/>
            </a:pPr>
            <a:r>
              <a:rPr lang="en-US" sz="3200" b="1" dirty="0" smtClean="0">
                <a:solidFill>
                  <a:srgbClr val="00B0F0"/>
                </a:solidFill>
              </a:rPr>
              <a:t>postnatal </a:t>
            </a:r>
            <a:r>
              <a:rPr lang="en-US" sz="3200" dirty="0" smtClean="0"/>
              <a:t>conditions or conditions that interfere with the normal birth process.</a:t>
            </a:r>
            <a:endParaRPr lang="en-US" sz="3200" dirty="0"/>
          </a:p>
        </p:txBody>
      </p:sp>
      <p:sp>
        <p:nvSpPr>
          <p:cNvPr id="4" name="Slide Number Placeholder 3"/>
          <p:cNvSpPr>
            <a:spLocks noGrp="1"/>
          </p:cNvSpPr>
          <p:nvPr>
            <p:ph type="sldNum" sz="quarter" idx="12"/>
          </p:nvPr>
        </p:nvSpPr>
        <p:spPr/>
        <p:txBody>
          <a:bodyPr/>
          <a:lstStyle/>
          <a:p>
            <a:fld id="{37A73B05-C1DC-4957-AA8A-DA55F0329BFA}" type="slidenum">
              <a:rPr lang="en-US" smtClean="0"/>
              <a:t>4</a:t>
            </a:fld>
            <a:endParaRPr lang="en-US"/>
          </a:p>
        </p:txBody>
      </p:sp>
    </p:spTree>
    <p:extLst>
      <p:ext uri="{BB962C8B-B14F-4D97-AF65-F5344CB8AC3E}">
        <p14:creationId xmlns:p14="http://schemas.microsoft.com/office/powerpoint/2010/main" val="1253612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3"/>
            <a:ext cx="10515600" cy="708337"/>
          </a:xfrm>
        </p:spPr>
        <p:txBody>
          <a:bodyPr/>
          <a:lstStyle/>
          <a:p>
            <a:pPr algn="ctr"/>
            <a:r>
              <a:rPr lang="en-US" b="1" dirty="0" smtClean="0"/>
              <a:t> </a:t>
            </a:r>
            <a:r>
              <a:rPr lang="en-US" b="1" dirty="0" smtClean="0">
                <a:solidFill>
                  <a:srgbClr val="00B0F0"/>
                </a:solidFill>
              </a:rPr>
              <a:t>principles of newborn resuscitation</a:t>
            </a:r>
            <a:endParaRPr lang="en-US" b="1" dirty="0">
              <a:solidFill>
                <a:srgbClr val="00B0F0"/>
              </a:solidFill>
            </a:endParaRPr>
          </a:p>
        </p:txBody>
      </p:sp>
      <p:sp>
        <p:nvSpPr>
          <p:cNvPr id="3" name="Content Placeholder 2"/>
          <p:cNvSpPr>
            <a:spLocks noGrp="1"/>
          </p:cNvSpPr>
          <p:nvPr>
            <p:ph idx="1"/>
          </p:nvPr>
        </p:nvSpPr>
        <p:spPr>
          <a:xfrm>
            <a:off x="838200" y="798490"/>
            <a:ext cx="10515600" cy="5756856"/>
          </a:xfrm>
        </p:spPr>
        <p:txBody>
          <a:bodyPr>
            <a:normAutofit lnSpcReduction="10000"/>
          </a:bodyPr>
          <a:lstStyle/>
          <a:p>
            <a:pPr marL="0" marR="0" algn="just">
              <a:spcBef>
                <a:spcPts val="0"/>
              </a:spcBef>
              <a:spcAft>
                <a:spcPts val="0"/>
              </a:spcAft>
            </a:pPr>
            <a:r>
              <a:rPr lang="en-US" dirty="0" smtClean="0"/>
              <a:t>First ensure that all the equipment's and drugs are ready then follow the principles of resuscitation</a:t>
            </a:r>
            <a:r>
              <a:rPr lang="en-US" b="1" dirty="0" smtClean="0"/>
              <a:t> </a:t>
            </a:r>
            <a:r>
              <a:rPr lang="en-US" b="1" dirty="0" smtClean="0">
                <a:solidFill>
                  <a:srgbClr val="00B0F0"/>
                </a:solidFill>
              </a:rPr>
              <a:t>A, B, C, D, O</a:t>
            </a:r>
            <a:endParaRPr lang="en-US" dirty="0" smtClean="0">
              <a:solidFill>
                <a:srgbClr val="00B0F0"/>
              </a:solidFill>
            </a:endParaRPr>
          </a:p>
          <a:p>
            <a:pPr marL="0" marR="0" algn="just">
              <a:spcBef>
                <a:spcPts val="0"/>
              </a:spcBef>
              <a:spcAft>
                <a:spcPts val="0"/>
              </a:spcAft>
            </a:pPr>
            <a:endParaRPr lang="en-US" dirty="0" smtClean="0"/>
          </a:p>
          <a:p>
            <a:pPr marL="1200150" lvl="2" indent="-514350" algn="just">
              <a:spcBef>
                <a:spcPts val="0"/>
              </a:spcBef>
              <a:buFont typeface="+mj-lt"/>
              <a:buAutoNum type="arabicPeriod"/>
            </a:pPr>
            <a:r>
              <a:rPr lang="en-US" sz="2800" b="1" dirty="0" smtClean="0">
                <a:ea typeface="Times New Roman" panose="02020603050405020304" pitchFamily="18" charset="0"/>
              </a:rPr>
              <a:t>Airway</a:t>
            </a:r>
            <a:r>
              <a:rPr lang="en-US" sz="2800" dirty="0" smtClean="0">
                <a:ea typeface="Times New Roman" panose="02020603050405020304" pitchFamily="18" charset="0"/>
              </a:rPr>
              <a:t> </a:t>
            </a:r>
            <a:r>
              <a:rPr lang="en-US" sz="2800" dirty="0">
                <a:ea typeface="Times New Roman" panose="02020603050405020304" pitchFamily="18" charset="0"/>
              </a:rPr>
              <a:t>should be cleared either by suction or positioning the infant.</a:t>
            </a:r>
          </a:p>
          <a:p>
            <a:pPr marL="1200150" lvl="2" indent="-514350" algn="just">
              <a:spcBef>
                <a:spcPts val="0"/>
              </a:spcBef>
              <a:buFont typeface="+mj-lt"/>
              <a:buAutoNum type="arabicPeriod"/>
            </a:pPr>
            <a:r>
              <a:rPr lang="en-US" sz="2800" b="1" dirty="0">
                <a:ea typeface="Times New Roman" panose="02020603050405020304" pitchFamily="18" charset="0"/>
              </a:rPr>
              <a:t>Breathing</a:t>
            </a:r>
            <a:r>
              <a:rPr lang="en-US" sz="2800" dirty="0">
                <a:ea typeface="Times New Roman" panose="02020603050405020304" pitchFamily="18" charset="0"/>
              </a:rPr>
              <a:t>, that is, establish respiration if not breathing.</a:t>
            </a:r>
          </a:p>
          <a:p>
            <a:pPr marL="1200150" lvl="2" indent="-514350" algn="just">
              <a:spcBef>
                <a:spcPts val="0"/>
              </a:spcBef>
              <a:buFont typeface="+mj-lt"/>
              <a:buAutoNum type="arabicPeriod"/>
            </a:pPr>
            <a:r>
              <a:rPr lang="en-US" sz="2800" b="1" dirty="0">
                <a:ea typeface="Times New Roman" panose="02020603050405020304" pitchFamily="18" charset="0"/>
              </a:rPr>
              <a:t>Circulation</a:t>
            </a:r>
            <a:r>
              <a:rPr lang="en-US" sz="2800" dirty="0">
                <a:ea typeface="Times New Roman" panose="02020603050405020304" pitchFamily="18" charset="0"/>
              </a:rPr>
              <a:t> should be noted through pulse, </a:t>
            </a:r>
            <a:r>
              <a:rPr lang="en-US" sz="2800" dirty="0" err="1">
                <a:ea typeface="Times New Roman" panose="02020603050405020304" pitchFamily="18" charset="0"/>
              </a:rPr>
              <a:t>colour</a:t>
            </a:r>
            <a:r>
              <a:rPr lang="en-US" sz="2800" dirty="0">
                <a:ea typeface="Times New Roman" panose="02020603050405020304" pitchFamily="18" charset="0"/>
              </a:rPr>
              <a:t> of mucus membrane and heart beat. Start cardiac massage if there is no heart beat or pulse.</a:t>
            </a:r>
          </a:p>
          <a:p>
            <a:pPr marL="1200150" lvl="2" indent="-514350" algn="just">
              <a:spcBef>
                <a:spcPts val="0"/>
              </a:spcBef>
              <a:buFont typeface="+mj-lt"/>
              <a:buAutoNum type="arabicPeriod"/>
            </a:pPr>
            <a:r>
              <a:rPr lang="en-US" sz="2800" b="1" dirty="0">
                <a:ea typeface="Times New Roman" panose="02020603050405020304" pitchFamily="18" charset="0"/>
              </a:rPr>
              <a:t>Drugs </a:t>
            </a:r>
            <a:endParaRPr lang="en-US" sz="2800" dirty="0">
              <a:ea typeface="Times New Roman" panose="02020603050405020304" pitchFamily="18" charset="0"/>
            </a:endParaRPr>
          </a:p>
          <a:p>
            <a:pPr marL="1200150" lvl="2" indent="-514350" algn="just">
              <a:spcBef>
                <a:spcPts val="0"/>
              </a:spcBef>
              <a:buFont typeface="+mj-lt"/>
              <a:buAutoNum type="arabicPeriod"/>
            </a:pPr>
            <a:r>
              <a:rPr lang="en-US" sz="2800" b="1" dirty="0" smtClean="0">
                <a:ea typeface="Times New Roman" panose="02020603050405020304" pitchFamily="18" charset="0"/>
              </a:rPr>
              <a:t>Observations</a:t>
            </a:r>
            <a:r>
              <a:rPr lang="en-US" sz="2800" dirty="0" smtClean="0">
                <a:ea typeface="Times New Roman" panose="02020603050405020304" pitchFamily="18" charset="0"/>
              </a:rPr>
              <a:t> </a:t>
            </a:r>
            <a:r>
              <a:rPr lang="en-US" sz="2800" dirty="0">
                <a:ea typeface="Times New Roman" panose="02020603050405020304" pitchFamily="18" charset="0"/>
              </a:rPr>
              <a:t>to make a diagnosis</a:t>
            </a:r>
            <a:r>
              <a:rPr lang="en-US" sz="2800" dirty="0" smtClean="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US" dirty="0" smtClean="0">
              <a:latin typeface="Arial" panose="020B0604020202020204" pitchFamily="34" charset="0"/>
              <a:ea typeface="Times New Roman" panose="02020603050405020304" pitchFamily="18" charset="0"/>
            </a:endParaRPr>
          </a:p>
          <a:p>
            <a:pPr marL="1200150" lvl="2" indent="-514350" algn="just">
              <a:spcBef>
                <a:spcPts val="0"/>
              </a:spcBef>
              <a:buFont typeface="+mj-lt"/>
              <a:buAutoNum type="arabicPeriod"/>
            </a:pPr>
            <a:endParaRPr lang="en-US" dirty="0">
              <a:latin typeface="Arial" panose="020B0604020202020204" pitchFamily="34" charset="0"/>
              <a:ea typeface="Times New Roman" panose="02020603050405020304" pitchFamily="18" charset="0"/>
            </a:endParaRPr>
          </a:p>
          <a:p>
            <a:pPr lvl="2" indent="-457200" algn="just">
              <a:spcBef>
                <a:spcPts val="0"/>
              </a:spcBef>
              <a:buFont typeface="Wingdings" panose="05000000000000000000" pitchFamily="2" charset="2"/>
              <a:buChar char="Ø"/>
            </a:pPr>
            <a:r>
              <a:rPr lang="en-US" sz="2800" b="1" dirty="0" smtClean="0">
                <a:solidFill>
                  <a:srgbClr val="00B0F0"/>
                </a:solidFill>
                <a:ea typeface="Times New Roman" panose="02020603050405020304" pitchFamily="18" charset="0"/>
              </a:rPr>
              <a:t>First </a:t>
            </a:r>
            <a:r>
              <a:rPr lang="en-US" sz="2800" b="1" dirty="0">
                <a:solidFill>
                  <a:srgbClr val="00B0F0"/>
                </a:solidFill>
                <a:ea typeface="Times New Roman" panose="02020603050405020304" pitchFamily="18" charset="0"/>
              </a:rPr>
              <a:t>level resuscitation </a:t>
            </a:r>
            <a:r>
              <a:rPr lang="en-US" sz="2800" dirty="0">
                <a:ea typeface="Times New Roman" panose="02020603050405020304" pitchFamily="18" charset="0"/>
              </a:rPr>
              <a:t>includes wiping of the face and body and flicking the soles of the feet to stimulate the </a:t>
            </a:r>
            <a:r>
              <a:rPr lang="en-US" sz="2800" dirty="0" smtClean="0">
                <a:ea typeface="Times New Roman" panose="02020603050405020304" pitchFamily="18" charset="0"/>
              </a:rPr>
              <a:t>baby</a:t>
            </a:r>
          </a:p>
          <a:p>
            <a:pPr lvl="2" indent="-457200" algn="just">
              <a:spcBef>
                <a:spcPts val="0"/>
              </a:spcBef>
              <a:buFont typeface="Wingdings" panose="05000000000000000000" pitchFamily="2" charset="2"/>
              <a:buChar char="Ø"/>
            </a:pPr>
            <a:endParaRPr lang="en-US" sz="2800" dirty="0">
              <a:ea typeface="Times New Roman" panose="02020603050405020304" pitchFamily="18" charset="0"/>
            </a:endParaRPr>
          </a:p>
          <a:p>
            <a:pPr lvl="2" indent="-457200" algn="just">
              <a:spcBef>
                <a:spcPts val="0"/>
              </a:spcBef>
              <a:buFont typeface="Wingdings" panose="05000000000000000000" pitchFamily="2" charset="2"/>
              <a:buChar char="Ø"/>
            </a:pPr>
            <a:r>
              <a:rPr lang="en-US" sz="2800" b="1" dirty="0">
                <a:solidFill>
                  <a:srgbClr val="00B0F0"/>
                </a:solidFill>
                <a:ea typeface="Times New Roman" panose="02020603050405020304" pitchFamily="18" charset="0"/>
              </a:rPr>
              <a:t>Second level resuscitation </a:t>
            </a:r>
            <a:r>
              <a:rPr lang="en-US" sz="2800" dirty="0">
                <a:ea typeface="Times New Roman" panose="02020603050405020304" pitchFamily="18" charset="0"/>
              </a:rPr>
              <a:t>involves</a:t>
            </a:r>
            <a:r>
              <a:rPr lang="en-US" sz="2800" dirty="0" smtClean="0">
                <a:ea typeface="Times New Roman" panose="02020603050405020304" pitchFamily="18" charset="0"/>
              </a:rPr>
              <a:t>: A,B,C,D,</a:t>
            </a:r>
            <a:endParaRPr lang="en-US" sz="2800" dirty="0">
              <a:ea typeface="Times New Roman" panose="02020603050405020304" pitchFamily="18" charset="0"/>
            </a:endParaRPr>
          </a:p>
          <a:p>
            <a:pPr marL="1200150" lvl="2" indent="-514350" algn="just">
              <a:spcBef>
                <a:spcPts val="0"/>
              </a:spcBef>
              <a:buFont typeface="+mj-lt"/>
              <a:buAutoNum type="arabicPeriod"/>
            </a:pPr>
            <a:endParaRPr lang="en-US" sz="2800" dirty="0" smtClean="0">
              <a:ea typeface="Times New Roman" panose="02020603050405020304" pitchFamily="18" charset="0"/>
            </a:endParaRPr>
          </a:p>
          <a:p>
            <a:pPr marL="685800" lvl="2" indent="0" algn="just">
              <a:spcBef>
                <a:spcPts val="0"/>
              </a:spcBef>
              <a:buNone/>
            </a:pPr>
            <a:endParaRPr lang="en-US" sz="2800" dirty="0">
              <a:ea typeface="Times New Roman" panose="02020603050405020304" pitchFamily="18" charset="0"/>
            </a:endParaRPr>
          </a:p>
          <a:p>
            <a:pPr marL="0" marR="0" indent="0" algn="just">
              <a:spcBef>
                <a:spcPts val="0"/>
              </a:spcBef>
              <a:spcAft>
                <a:spcPts val="0"/>
              </a:spcAft>
              <a:buNone/>
            </a:pPr>
            <a:endParaRPr lang="en-US" sz="4000" dirty="0">
              <a:latin typeface="Times New Roman" panose="02020603050405020304" pitchFamily="18" charset="0"/>
              <a:ea typeface="Times New Roman" panose="02020603050405020304" pitchFamily="18" charset="0"/>
            </a:endParaRPr>
          </a:p>
          <a:p>
            <a:endParaRPr lang="en-US" dirty="0" smtClean="0"/>
          </a:p>
          <a:p>
            <a:endParaRPr lang="en-US" dirty="0"/>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40</a:t>
            </a:fld>
            <a:endParaRPr lang="en-US"/>
          </a:p>
        </p:txBody>
      </p:sp>
    </p:spTree>
    <p:extLst>
      <p:ext uri="{BB962C8B-B14F-4D97-AF65-F5344CB8AC3E}">
        <p14:creationId xmlns:p14="http://schemas.microsoft.com/office/powerpoint/2010/main" val="1079283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3334"/>
            <a:ext cx="10515600" cy="6387921"/>
          </a:xfrm>
        </p:spPr>
        <p:txBody>
          <a:bodyPr>
            <a:normAutofit lnSpcReduction="10000"/>
          </a:bodyPr>
          <a:lstStyle/>
          <a:p>
            <a:pPr marL="514350" indent="-514350">
              <a:buAutoNum type="arabicPeriod"/>
            </a:pPr>
            <a:r>
              <a:rPr lang="en-US" b="1" dirty="0" smtClean="0"/>
              <a:t>Keep the baby warm</a:t>
            </a:r>
            <a:r>
              <a:rPr lang="en-US" dirty="0" smtClean="0"/>
              <a:t>:</a:t>
            </a:r>
          </a:p>
          <a:p>
            <a:pPr>
              <a:buFont typeface="Wingdings" panose="05000000000000000000" pitchFamily="2" charset="2"/>
              <a:buChar char="Ø"/>
            </a:pPr>
            <a:r>
              <a:rPr lang="en-US" dirty="0" smtClean="0"/>
              <a:t>Place the baby on a firm, clean and warm surface.</a:t>
            </a:r>
          </a:p>
          <a:p>
            <a:pPr>
              <a:buFont typeface="Wingdings" panose="05000000000000000000" pitchFamily="2" charset="2"/>
              <a:buChar char="Ø"/>
            </a:pPr>
            <a:r>
              <a:rPr lang="en-US" dirty="0" smtClean="0"/>
              <a:t>Inform the mother that the baby has difficulty breathing and that you will help the baby breath.</a:t>
            </a:r>
          </a:p>
          <a:p>
            <a:pPr>
              <a:buFont typeface="Wingdings" panose="05000000000000000000" pitchFamily="2" charset="2"/>
              <a:buChar char="Ø"/>
            </a:pPr>
            <a:r>
              <a:rPr lang="en-US" dirty="0" smtClean="0"/>
              <a:t>Keep the baby wrapped and under radiant heater if possible.</a:t>
            </a:r>
          </a:p>
          <a:p>
            <a:pPr>
              <a:buFont typeface="Wingdings" panose="05000000000000000000" pitchFamily="2" charset="2"/>
              <a:buChar char="Ø"/>
            </a:pPr>
            <a:endParaRPr lang="en-US" dirty="0"/>
          </a:p>
          <a:p>
            <a:pPr marL="514350" indent="-514350">
              <a:buAutoNum type="arabicPeriod" startAt="2"/>
            </a:pPr>
            <a:r>
              <a:rPr lang="en-US" b="1" dirty="0" smtClean="0"/>
              <a:t>Open the airway:</a:t>
            </a:r>
          </a:p>
          <a:p>
            <a:pPr>
              <a:buFont typeface="Wingdings" panose="05000000000000000000" pitchFamily="2" charset="2"/>
              <a:buChar char="Ø"/>
            </a:pPr>
            <a:r>
              <a:rPr lang="en-US" dirty="0" smtClean="0"/>
              <a:t>Position the head so that it is slightly extended to open the airway. (neutral position).</a:t>
            </a:r>
          </a:p>
          <a:p>
            <a:pPr>
              <a:buFont typeface="Wingdings" panose="05000000000000000000" pitchFamily="2" charset="2"/>
              <a:buChar char="Ø"/>
            </a:pPr>
            <a:r>
              <a:rPr lang="en-US" dirty="0" smtClean="0"/>
              <a:t>Overextension or flexion will collapse the pharyngeal airway. A towel folded to 2-3 cm thickness placed under the shoulders will help to achieve the correct position.</a:t>
            </a:r>
          </a:p>
          <a:p>
            <a:pPr>
              <a:buFont typeface="Wingdings" panose="05000000000000000000" pitchFamily="2" charset="2"/>
              <a:buChar char="Ø"/>
            </a:pPr>
            <a:r>
              <a:rPr lang="en-US" dirty="0" smtClean="0"/>
              <a:t>If baby is floppy, use the jaw thrust to bring the tongue forward and open airway.</a:t>
            </a:r>
          </a:p>
          <a:p>
            <a:pPr>
              <a:buFont typeface="Wingdings" panose="05000000000000000000" pitchFamily="2" charset="2"/>
              <a:buChar char="Ø"/>
            </a:pPr>
            <a:r>
              <a:rPr lang="en-US" dirty="0" smtClean="0"/>
              <a:t>If the baby has secretions suck the mouth and the nose, </a:t>
            </a:r>
          </a:p>
        </p:txBody>
      </p:sp>
      <p:sp>
        <p:nvSpPr>
          <p:cNvPr id="2" name="Slide Number Placeholder 1"/>
          <p:cNvSpPr>
            <a:spLocks noGrp="1"/>
          </p:cNvSpPr>
          <p:nvPr>
            <p:ph type="sldNum" sz="quarter" idx="12"/>
          </p:nvPr>
        </p:nvSpPr>
        <p:spPr/>
        <p:txBody>
          <a:bodyPr/>
          <a:lstStyle/>
          <a:p>
            <a:fld id="{37A73B05-C1DC-4957-AA8A-DA55F0329BFA}" type="slidenum">
              <a:rPr lang="en-US" smtClean="0"/>
              <a:t>41</a:t>
            </a:fld>
            <a:endParaRPr lang="en-US"/>
          </a:p>
        </p:txBody>
      </p:sp>
    </p:spTree>
    <p:extLst>
      <p:ext uri="{BB962C8B-B14F-4D97-AF65-F5344CB8AC3E}">
        <p14:creationId xmlns:p14="http://schemas.microsoft.com/office/powerpoint/2010/main" val="1930607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63" y="0"/>
            <a:ext cx="11694016" cy="6684135"/>
          </a:xfrm>
        </p:spPr>
        <p:txBody>
          <a:bodyPr>
            <a:normAutofit fontScale="92500" lnSpcReduction="20000"/>
          </a:bodyPr>
          <a:lstStyle/>
          <a:p>
            <a:pPr>
              <a:buFont typeface="Wingdings" panose="05000000000000000000" pitchFamily="2" charset="2"/>
              <a:buChar char="Ø"/>
            </a:pPr>
            <a:r>
              <a:rPr lang="en-US" dirty="0" smtClean="0"/>
              <a:t>Introduce the suction tube into the newborn’s  mouth 5cm from lips and suck while withdrawing.</a:t>
            </a:r>
          </a:p>
          <a:p>
            <a:pPr>
              <a:buFont typeface="Wingdings" panose="05000000000000000000" pitchFamily="2" charset="2"/>
              <a:buChar char="Ø"/>
            </a:pPr>
            <a:r>
              <a:rPr lang="en-US" dirty="0" smtClean="0"/>
              <a:t>Introduce the suction tube 3cm into each nostril and suck while withdrawing until no mucus.</a:t>
            </a:r>
          </a:p>
          <a:p>
            <a:pPr>
              <a:buFont typeface="Wingdings" panose="05000000000000000000" pitchFamily="2" charset="2"/>
              <a:buChar char="Ø"/>
            </a:pPr>
            <a:r>
              <a:rPr lang="en-US" dirty="0" smtClean="0"/>
              <a:t>Repeat each suction if necessary but no more than twice and no more than 20 seconds in total.</a:t>
            </a:r>
          </a:p>
          <a:p>
            <a:pPr marL="0" indent="0">
              <a:buNone/>
            </a:pPr>
            <a:r>
              <a:rPr lang="en-US" b="1" dirty="0" smtClean="0"/>
              <a:t>3. BREATHING (If still no breathing, ventilate):</a:t>
            </a:r>
          </a:p>
          <a:p>
            <a:pPr>
              <a:buFont typeface="Wingdings" panose="05000000000000000000" pitchFamily="2" charset="2"/>
              <a:buChar char="Ø"/>
            </a:pPr>
            <a:r>
              <a:rPr lang="en-US" dirty="0" smtClean="0"/>
              <a:t>Place a mask ( attached to bag )to cover chin, mouth and nose form a seal between the mask and the newborn’s face.</a:t>
            </a:r>
          </a:p>
          <a:p>
            <a:pPr>
              <a:buFont typeface="Wingdings" panose="05000000000000000000" pitchFamily="2" charset="2"/>
              <a:buChar char="Ø"/>
            </a:pPr>
            <a:r>
              <a:rPr lang="en-US" dirty="0" smtClean="0"/>
              <a:t>Using the bag and mask give five inflation breaths</a:t>
            </a:r>
            <a:r>
              <a:rPr lang="en-US" dirty="0">
                <a:solidFill>
                  <a:prstClr val="black"/>
                </a:solidFill>
              </a:rPr>
              <a:t> each of 2-3 seconds</a:t>
            </a:r>
            <a:r>
              <a:rPr lang="en-US" dirty="0" smtClean="0"/>
              <a:t> ( also known as rescue breaths).</a:t>
            </a:r>
          </a:p>
          <a:p>
            <a:pPr>
              <a:buFont typeface="Wingdings" panose="05000000000000000000" pitchFamily="2" charset="2"/>
              <a:buChar char="Ø"/>
            </a:pPr>
            <a:r>
              <a:rPr lang="en-US" dirty="0" smtClean="0"/>
              <a:t>Check the rise of the chest. The chest may not rise during the first 1-3 inflation  breaths which are needed displace fluid from the lungs. </a:t>
            </a:r>
          </a:p>
          <a:p>
            <a:pPr>
              <a:buFont typeface="Wingdings" panose="05000000000000000000" pitchFamily="2" charset="2"/>
              <a:buChar char="Ø"/>
            </a:pPr>
            <a:r>
              <a:rPr lang="en-US" dirty="0" smtClean="0"/>
              <a:t>If chest is not raising </a:t>
            </a:r>
            <a:r>
              <a:rPr lang="en-US" b="1" dirty="0" smtClean="0"/>
              <a:t>reposition the head, check mask  seal </a:t>
            </a:r>
            <a:r>
              <a:rPr lang="en-US" dirty="0" smtClean="0"/>
              <a:t>and </a:t>
            </a:r>
            <a:r>
              <a:rPr lang="en-US" b="1" dirty="0" smtClean="0"/>
              <a:t>squeeze the bag harder</a:t>
            </a:r>
          </a:p>
          <a:p>
            <a:pPr>
              <a:buFont typeface="Wingdings" panose="05000000000000000000" pitchFamily="2" charset="2"/>
              <a:buChar char="Ø"/>
            </a:pPr>
            <a:r>
              <a:rPr lang="en-US" b="1" dirty="0" smtClean="0"/>
              <a:t>Once chest is raising, </a:t>
            </a:r>
            <a:r>
              <a:rPr lang="en-US" dirty="0" smtClean="0"/>
              <a:t>ventilate at 40 squeezes per minute until baby start breathing spontaneously.</a:t>
            </a:r>
          </a:p>
          <a:p>
            <a:pPr>
              <a:buFont typeface="Wingdings" panose="05000000000000000000" pitchFamily="2" charset="2"/>
              <a:buChar char="Ø"/>
            </a:pPr>
            <a:r>
              <a:rPr lang="en-US" dirty="0" smtClean="0"/>
              <a:t>If breathing or crying stop ventilating, look for chest in drawing, count breaths, </a:t>
            </a:r>
            <a:r>
              <a:rPr lang="en-US" dirty="0" err="1" smtClean="0"/>
              <a:t>ct</a:t>
            </a:r>
            <a:r>
              <a:rPr lang="en-US" dirty="0" smtClean="0"/>
              <a:t> care</a:t>
            </a:r>
            <a:endParaRPr lang="en-US" dirty="0"/>
          </a:p>
        </p:txBody>
      </p:sp>
      <p:sp>
        <p:nvSpPr>
          <p:cNvPr id="2" name="Slide Number Placeholder 1"/>
          <p:cNvSpPr>
            <a:spLocks noGrp="1"/>
          </p:cNvSpPr>
          <p:nvPr>
            <p:ph type="sldNum" sz="quarter" idx="12"/>
          </p:nvPr>
        </p:nvSpPr>
        <p:spPr/>
        <p:txBody>
          <a:bodyPr/>
          <a:lstStyle/>
          <a:p>
            <a:fld id="{37A73B05-C1DC-4957-AA8A-DA55F0329BFA}" type="slidenum">
              <a:rPr lang="en-US" smtClean="0"/>
              <a:t>42</a:t>
            </a:fld>
            <a:endParaRPr lang="en-US"/>
          </a:p>
        </p:txBody>
      </p:sp>
    </p:spTree>
    <p:extLst>
      <p:ext uri="{BB962C8B-B14F-4D97-AF65-F5344CB8AC3E}">
        <p14:creationId xmlns:p14="http://schemas.microsoft.com/office/powerpoint/2010/main" val="956858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425"/>
            <a:ext cx="10515600" cy="6490952"/>
          </a:xfrm>
        </p:spPr>
        <p:txBody>
          <a:bodyPr/>
          <a:lstStyle/>
          <a:p>
            <a:pPr>
              <a:buFont typeface="Wingdings" panose="05000000000000000000" pitchFamily="2" charset="2"/>
              <a:buChar char="Ø"/>
            </a:pPr>
            <a:r>
              <a:rPr lang="en-US" dirty="0" smtClean="0"/>
              <a:t>If breaths are less than 30/min continue ventilating and arrange for referral inform the mother and reassure</a:t>
            </a:r>
          </a:p>
          <a:p>
            <a:pPr>
              <a:buFont typeface="Wingdings" panose="05000000000000000000" pitchFamily="2" charset="2"/>
              <a:buChar char="Ø"/>
            </a:pPr>
            <a:r>
              <a:rPr lang="en-US" dirty="0" smtClean="0"/>
              <a:t>Re-assess heart rate after first five breath an increasing heart rate or heart rate above 100bpm is a sign of effective ventilation. </a:t>
            </a:r>
          </a:p>
          <a:p>
            <a:pPr marL="0" indent="0">
              <a:buNone/>
            </a:pPr>
            <a:r>
              <a:rPr lang="en-US" b="1" dirty="0" smtClean="0"/>
              <a:t>4. CIRCULATION </a:t>
            </a:r>
            <a:r>
              <a:rPr lang="en-US" dirty="0" smtClean="0"/>
              <a:t>:if there is no heart beat or  heart is &lt;60bpm, even when the chest is being ventilated, give chest compression (cardiac massage)</a:t>
            </a:r>
          </a:p>
          <a:p>
            <a:pPr>
              <a:buFont typeface="Wingdings" panose="05000000000000000000" pitchFamily="2" charset="2"/>
              <a:buChar char="Ø"/>
            </a:pPr>
            <a:r>
              <a:rPr lang="en-US" dirty="0" smtClean="0"/>
              <a:t>The best way to give cardiac massage is to encircle the newborn’s chest with two hands so that the thumbs meet on the sternum below the line between the nipples .</a:t>
            </a:r>
          </a:p>
          <a:p>
            <a:pPr>
              <a:buFont typeface="Wingdings" panose="05000000000000000000" pitchFamily="2" charset="2"/>
              <a:buChar char="Ø"/>
            </a:pPr>
            <a:r>
              <a:rPr lang="en-US" dirty="0" smtClean="0"/>
              <a:t>Compress chest by 1/3 of its depth-three times for each inflation.  3 chest compression: 1 ventilation. 3:1</a:t>
            </a:r>
          </a:p>
          <a:p>
            <a:pPr>
              <a:buFont typeface="Wingdings" panose="05000000000000000000" pitchFamily="2" charset="2"/>
              <a:buChar char="Ø"/>
            </a:pPr>
            <a:r>
              <a:rPr lang="en-US" dirty="0" smtClean="0"/>
              <a:t>Once heart rate is above 60bpm and rising , discontinue chest compression and continue with ventilation and assessing the response.</a:t>
            </a:r>
          </a:p>
          <a:p>
            <a:pPr>
              <a:buFont typeface="Wingdings" panose="05000000000000000000" pitchFamily="2" charset="2"/>
              <a:buChar char="Ø"/>
            </a:pPr>
            <a:endParaRPr lang="en-US"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43</a:t>
            </a:fld>
            <a:endParaRPr lang="en-US"/>
          </a:p>
        </p:txBody>
      </p:sp>
    </p:spTree>
    <p:extLst>
      <p:ext uri="{BB962C8B-B14F-4D97-AF65-F5344CB8AC3E}">
        <p14:creationId xmlns:p14="http://schemas.microsoft.com/office/powerpoint/2010/main" val="707382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5016" y="125613"/>
            <a:ext cx="10515600" cy="6442611"/>
          </a:xfrm>
        </p:spPr>
        <p:txBody>
          <a:bodyPr>
            <a:normAutofit lnSpcReduction="10000"/>
          </a:bodyPr>
          <a:lstStyle/>
          <a:p>
            <a:r>
              <a:rPr lang="en-US" dirty="0" smtClean="0"/>
              <a:t>If the newborn is breathing normally (30-60bpm) and there is no chest </a:t>
            </a:r>
            <a:r>
              <a:rPr lang="en-US" dirty="0" err="1" smtClean="0"/>
              <a:t>indrawing</a:t>
            </a:r>
            <a:r>
              <a:rPr lang="en-US" dirty="0" smtClean="0"/>
              <a:t> and no grunting</a:t>
            </a:r>
          </a:p>
          <a:p>
            <a:pPr>
              <a:buFont typeface="Wingdings" panose="05000000000000000000" pitchFamily="2" charset="2"/>
              <a:buChar char="Ø"/>
            </a:pPr>
            <a:r>
              <a:rPr lang="en-US" dirty="0" smtClean="0"/>
              <a:t>Put baby into skin to skin with the mother;</a:t>
            </a:r>
          </a:p>
          <a:p>
            <a:pPr>
              <a:buFont typeface="Wingdings" panose="05000000000000000000" pitchFamily="2" charset="2"/>
              <a:buChar char="Ø"/>
            </a:pPr>
            <a:r>
              <a:rPr lang="en-US" dirty="0" smtClean="0"/>
              <a:t>Observe breathing at quick intervals;</a:t>
            </a:r>
          </a:p>
          <a:p>
            <a:pPr>
              <a:buFont typeface="Wingdings" panose="05000000000000000000" pitchFamily="2" charset="2"/>
              <a:buChar char="Ø"/>
            </a:pPr>
            <a:r>
              <a:rPr lang="en-US" dirty="0" smtClean="0"/>
              <a:t>Measure temperature and rewarm if 36 degrees;</a:t>
            </a:r>
          </a:p>
          <a:p>
            <a:pPr>
              <a:buFont typeface="Wingdings" panose="05000000000000000000" pitchFamily="2" charset="2"/>
              <a:buChar char="Ø"/>
            </a:pPr>
            <a:r>
              <a:rPr lang="en-US" dirty="0" smtClean="0"/>
              <a:t>Encourage mother to initiate breast feeding</a:t>
            </a:r>
          </a:p>
          <a:p>
            <a:pPr>
              <a:buFont typeface="Wingdings" panose="05000000000000000000" pitchFamily="2" charset="2"/>
              <a:buChar char="Ø"/>
            </a:pPr>
            <a:r>
              <a:rPr lang="en-US" dirty="0" smtClean="0"/>
              <a:t>Keep the baby under observations until she or he has been stable for at least 6 hours.</a:t>
            </a:r>
          </a:p>
          <a:p>
            <a:pPr>
              <a:buFont typeface="Wingdings" panose="05000000000000000000" pitchFamily="2" charset="2"/>
              <a:buChar char="Ø"/>
            </a:pPr>
            <a:r>
              <a:rPr lang="en-US" dirty="0" smtClean="0"/>
              <a:t>Explain what has happened to the mother.</a:t>
            </a:r>
          </a:p>
          <a:p>
            <a:pPr marL="0" indent="0">
              <a:buNone/>
            </a:pPr>
            <a:r>
              <a:rPr lang="en-US" dirty="0" smtClean="0"/>
              <a:t>If there is no gasping or breathing at all after 20 min of ventilating stop ventilating and give emotional support to the family.</a:t>
            </a:r>
          </a:p>
          <a:p>
            <a:pPr marL="0" indent="0">
              <a:buNone/>
            </a:pPr>
            <a:r>
              <a:rPr lang="en-US" b="1" dirty="0" smtClean="0"/>
              <a:t>5. DRUGS </a:t>
            </a:r>
            <a:r>
              <a:rPr lang="en-US" dirty="0" smtClean="0"/>
              <a:t>do not give drugs as a routine  during resuscitation if any drug is to be given give intravenously preferably  adrenaline</a:t>
            </a:r>
          </a:p>
          <a:p>
            <a:pPr marL="0" indent="0">
              <a:buNone/>
            </a:pPr>
            <a:r>
              <a:rPr lang="en-US" b="1" dirty="0" smtClean="0"/>
              <a:t>6. OBSERVATION: </a:t>
            </a:r>
            <a:r>
              <a:rPr lang="en-US" dirty="0" smtClean="0"/>
              <a:t>perform observation to make a diagnosis APGAR SCORE then continue to assess response to intervention</a:t>
            </a:r>
            <a:endParaRPr lang="en-US" b="1" dirty="0" smtClean="0"/>
          </a:p>
          <a:p>
            <a:pPr marL="0" indent="0">
              <a:buNone/>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44</a:t>
            </a:fld>
            <a:endParaRPr lang="en-US"/>
          </a:p>
        </p:txBody>
      </p:sp>
    </p:spTree>
    <p:extLst>
      <p:ext uri="{BB962C8B-B14F-4D97-AF65-F5344CB8AC3E}">
        <p14:creationId xmlns:p14="http://schemas.microsoft.com/office/powerpoint/2010/main" val="37714754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00B0F0"/>
                </a:solidFill>
              </a:rPr>
              <a:t>Do not in any case</a:t>
            </a:r>
            <a:endParaRPr lang="en-US" dirty="0">
              <a:solidFill>
                <a:srgbClr val="00B0F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Do  not Slap, blow on or  pour cold water on the baby.</a:t>
            </a:r>
          </a:p>
          <a:p>
            <a:pPr marL="514350" indent="-514350">
              <a:buFont typeface="+mj-lt"/>
              <a:buAutoNum type="arabicPeriod"/>
            </a:pPr>
            <a:r>
              <a:rPr lang="en-US" dirty="0" smtClean="0"/>
              <a:t>Do not Hold the baby up side down</a:t>
            </a:r>
          </a:p>
          <a:p>
            <a:pPr marL="514350" indent="-514350">
              <a:buFont typeface="+mj-lt"/>
              <a:buAutoNum type="arabicPeriod"/>
            </a:pPr>
            <a:r>
              <a:rPr lang="en-US" dirty="0" smtClean="0"/>
              <a:t>Do not routinely suction the mouth nose of a well baby.</a:t>
            </a:r>
          </a:p>
          <a:p>
            <a:pPr marL="514350" indent="-514350">
              <a:buFont typeface="+mj-lt"/>
              <a:buAutoNum type="arabicPeriod"/>
            </a:pPr>
            <a:r>
              <a:rPr lang="en-US" dirty="0" smtClean="0"/>
              <a:t>Do not Use heavy suctioning of the back of the throat of the baby.</a:t>
            </a:r>
          </a:p>
          <a:p>
            <a:pPr marL="514350" indent="-514350">
              <a:buFont typeface="+mj-lt"/>
              <a:buAutoNum type="arabicPeriod"/>
            </a:pPr>
            <a:r>
              <a:rPr lang="en-US" dirty="0" smtClean="0"/>
              <a:t>Do not give injections of respiratory stimulants or routine </a:t>
            </a:r>
            <a:r>
              <a:rPr lang="en-US" dirty="0" err="1" smtClean="0"/>
              <a:t>sidium</a:t>
            </a:r>
            <a:r>
              <a:rPr lang="en-US" smtClean="0"/>
              <a:t> bicarbonate.</a:t>
            </a:r>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45</a:t>
            </a:fld>
            <a:endParaRPr lang="en-US"/>
          </a:p>
        </p:txBody>
      </p:sp>
    </p:spTree>
    <p:extLst>
      <p:ext uri="{BB962C8B-B14F-4D97-AF65-F5344CB8AC3E}">
        <p14:creationId xmlns:p14="http://schemas.microsoft.com/office/powerpoint/2010/main" val="3700648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2"/>
            <a:ext cx="10515600" cy="798490"/>
          </a:xfrm>
        </p:spPr>
        <p:txBody>
          <a:bodyPr>
            <a:normAutofit fontScale="90000"/>
          </a:bodyPr>
          <a:lstStyle/>
          <a:p>
            <a:r>
              <a:rPr lang="en-US" b="1" dirty="0" smtClean="0">
                <a:solidFill>
                  <a:srgbClr val="00B0F0"/>
                </a:solidFill>
                <a:latin typeface="+mn-lt"/>
              </a:rPr>
              <a:t>     4</a:t>
            </a:r>
            <a:r>
              <a:rPr lang="en-US" dirty="0" smtClean="0">
                <a:solidFill>
                  <a:srgbClr val="00B0F0"/>
                </a:solidFill>
              </a:rPr>
              <a:t>.  </a:t>
            </a:r>
            <a:r>
              <a:rPr lang="en-US" b="1" dirty="0" smtClean="0">
                <a:solidFill>
                  <a:srgbClr val="00B0F0"/>
                </a:solidFill>
                <a:latin typeface="+mn-lt"/>
              </a:rPr>
              <a:t>RESPIRATORY DISTRESS SYNDROME (RDS) </a:t>
            </a:r>
            <a:endParaRPr lang="en-US" b="1" dirty="0">
              <a:solidFill>
                <a:srgbClr val="00B0F0"/>
              </a:solidFill>
              <a:latin typeface="+mn-lt"/>
            </a:endParaRPr>
          </a:p>
        </p:txBody>
      </p:sp>
      <p:sp>
        <p:nvSpPr>
          <p:cNvPr id="3" name="Content Placeholder 2"/>
          <p:cNvSpPr>
            <a:spLocks noGrp="1"/>
          </p:cNvSpPr>
          <p:nvPr>
            <p:ph idx="1"/>
          </p:nvPr>
        </p:nvSpPr>
        <p:spPr>
          <a:xfrm>
            <a:off x="321972" y="901522"/>
            <a:ext cx="11565228" cy="5859886"/>
          </a:xfrm>
        </p:spPr>
        <p:txBody>
          <a:bodyPr>
            <a:normAutofit/>
          </a:bodyPr>
          <a:lstStyle/>
          <a:p>
            <a:pPr marR="0">
              <a:lnSpc>
                <a:spcPct val="115000"/>
              </a:lnSpc>
              <a:spcBef>
                <a:spcPts val="0"/>
              </a:spcBef>
              <a:spcAft>
                <a:spcPts val="1000"/>
              </a:spcAft>
            </a:pPr>
            <a:r>
              <a:rPr lang="sw-KE" dirty="0">
                <a:latin typeface="Calibri" panose="020F0502020204030204" pitchFamily="34" charset="0"/>
                <a:ea typeface="Calibri" panose="020F0502020204030204" pitchFamily="34" charset="0"/>
                <a:cs typeface="Times New Roman" panose="02020603050405020304" pitchFamily="18" charset="0"/>
              </a:rPr>
              <a:t> </a:t>
            </a:r>
            <a:r>
              <a:rPr lang="sw-KE" b="1" dirty="0" smtClean="0">
                <a:latin typeface="Calibri" panose="020F0502020204030204" pitchFamily="34" charset="0"/>
                <a:ea typeface="Calibri" panose="020F0502020204030204" pitchFamily="34" charset="0"/>
                <a:cs typeface="Times New Roman" panose="02020603050405020304" pitchFamily="18" charset="0"/>
              </a:rPr>
              <a:t>Respiratory  Distress Syndrome: </a:t>
            </a:r>
            <a:r>
              <a:rPr lang="sw-KE" dirty="0" smtClean="0">
                <a:latin typeface="Calibri" panose="020F0502020204030204" pitchFamily="34" charset="0"/>
                <a:ea typeface="Calibri" panose="020F0502020204030204" pitchFamily="34" charset="0"/>
                <a:cs typeface="Times New Roman" panose="02020603050405020304" pitchFamily="18" charset="0"/>
              </a:rPr>
              <a:t>is </a:t>
            </a:r>
            <a:r>
              <a:rPr lang="sw-KE" dirty="0">
                <a:latin typeface="Calibri" panose="020F0502020204030204" pitchFamily="34" charset="0"/>
                <a:ea typeface="Calibri" panose="020F0502020204030204" pitchFamily="34" charset="0"/>
                <a:cs typeface="Times New Roman" panose="02020603050405020304" pitchFamily="18" charset="0"/>
              </a:rPr>
              <a:t>a condition that occurs due to lack of or inadequate surfactant in the lung tissue</a:t>
            </a:r>
            <a:r>
              <a:rPr lang="sw-KE" dirty="0" smtClean="0">
                <a:latin typeface="Calibri" panose="020F0502020204030204" pitchFamily="34" charset="0"/>
                <a:ea typeface="Calibri" panose="020F0502020204030204" pitchFamily="34" charset="0"/>
                <a:cs typeface="Times New Roman" panose="02020603050405020304" pitchFamily="18" charset="0"/>
              </a:rPr>
              <a:t>.</a:t>
            </a:r>
          </a:p>
          <a:p>
            <a:pPr marR="0">
              <a:lnSpc>
                <a:spcPct val="115000"/>
              </a:lnSpc>
              <a:spcBef>
                <a:spcPts val="0"/>
              </a:spcBef>
              <a:spcAft>
                <a:spcPts val="1000"/>
              </a:spcAft>
            </a:pPr>
            <a:r>
              <a:rPr lang="sw-KE" dirty="0" smtClean="0">
                <a:latin typeface="Calibri" panose="020F0502020204030204" pitchFamily="34" charset="0"/>
                <a:ea typeface="Calibri" panose="020F0502020204030204" pitchFamily="34" charset="0"/>
                <a:cs typeface="Times New Roman" panose="02020603050405020304" pitchFamily="18" charset="0"/>
              </a:rPr>
              <a:t>Mature </a:t>
            </a:r>
            <a:r>
              <a:rPr lang="sw-KE" dirty="0">
                <a:latin typeface="Calibri" panose="020F0502020204030204" pitchFamily="34" charset="0"/>
                <a:ea typeface="Calibri" panose="020F0502020204030204" pitchFamily="34" charset="0"/>
                <a:cs typeface="Times New Roman" panose="02020603050405020304" pitchFamily="18" charset="0"/>
              </a:rPr>
              <a:t>lungs have adequate surfactant that lowers surface tention in the alveoli,stabilises the alveoli and prevents them from adhering together and collapse.This leads to breathing with ease</a:t>
            </a:r>
            <a:r>
              <a:rPr lang="sw-KE" dirty="0" smtClean="0">
                <a:latin typeface="Calibri" panose="020F0502020204030204" pitchFamily="34" charset="0"/>
                <a:ea typeface="Calibri" panose="020F0502020204030204" pitchFamily="34" charset="0"/>
                <a:cs typeface="Times New Roman" panose="02020603050405020304" pitchFamily="18" charset="0"/>
              </a:rPr>
              <a:t>.</a:t>
            </a:r>
          </a:p>
          <a:p>
            <a:pPr marR="0">
              <a:lnSpc>
                <a:spcPct val="115000"/>
              </a:lnSpc>
              <a:spcBef>
                <a:spcPts val="0"/>
              </a:spcBef>
              <a:spcAft>
                <a:spcPts val="1000"/>
              </a:spcAft>
            </a:pPr>
            <a:r>
              <a:rPr lang="sw-KE" dirty="0" smtClean="0">
                <a:latin typeface="Calibri" panose="020F0502020204030204" pitchFamily="34" charset="0"/>
                <a:ea typeface="Calibri" panose="020F0502020204030204" pitchFamily="34" charset="0"/>
                <a:cs typeface="Times New Roman" panose="02020603050405020304" pitchFamily="18" charset="0"/>
              </a:rPr>
              <a:t>Surfactant factor is produced slowly from 20 weeks gestation and reaches a surge at 30 – 34 weeks gestation and another surge at onset of labour.The premature infants lack this factor  thus the alveoli wall pressure rises as he breathes out and alveoli  collapse leading to severe difficulty in breathing</a:t>
            </a:r>
            <a:r>
              <a:rPr lang="sw-KE" b="1" dirty="0" smtClean="0">
                <a:latin typeface="Calibri" panose="020F050202020403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37A73B05-C1DC-4957-AA8A-DA55F0329BFA}" type="slidenum">
              <a:rPr lang="en-US" smtClean="0"/>
              <a:t>46</a:t>
            </a:fld>
            <a:endParaRPr lang="en-US"/>
          </a:p>
        </p:txBody>
      </p:sp>
    </p:spTree>
    <p:extLst>
      <p:ext uri="{BB962C8B-B14F-4D97-AF65-F5344CB8AC3E}">
        <p14:creationId xmlns:p14="http://schemas.microsoft.com/office/powerpoint/2010/main" val="9524662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RDS………………………………………</a:t>
            </a:r>
            <a:endParaRPr lang="en-US" dirty="0"/>
          </a:p>
        </p:txBody>
      </p:sp>
      <p:sp>
        <p:nvSpPr>
          <p:cNvPr id="3" name="Content Placeholder 2"/>
          <p:cNvSpPr>
            <a:spLocks noGrp="1"/>
          </p:cNvSpPr>
          <p:nvPr>
            <p:ph idx="1"/>
          </p:nvPr>
        </p:nvSpPr>
        <p:spPr/>
        <p:txBody>
          <a:bodyPr/>
          <a:lstStyle/>
          <a:p>
            <a:pPr lvl="0">
              <a:lnSpc>
                <a:spcPct val="115000"/>
              </a:lnSpc>
              <a:spcBef>
                <a:spcPts val="0"/>
              </a:spcBef>
              <a:spcAft>
                <a:spcPts val="1000"/>
              </a:spcAft>
            </a:pPr>
            <a:r>
              <a:rPr lang="sw-KE" sz="23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 Other names  used to refer to RDS:</a:t>
            </a:r>
            <a:endParaRPr lang="en-US" sz="2300" b="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spcAft>
                <a:spcPts val="1000"/>
              </a:spcAft>
              <a:buFont typeface="Wingdings" panose="05000000000000000000" pitchFamily="2" charset="2"/>
              <a:buChar char="Ø"/>
            </a:pPr>
            <a:r>
              <a:rPr lang="sw-KE" sz="23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Hyaline membrane disease</a:t>
            </a:r>
            <a:endParaRPr lang="en-US" sz="2300" b="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spcAft>
                <a:spcPts val="1000"/>
              </a:spcAft>
              <a:buFont typeface="Wingdings" panose="05000000000000000000" pitchFamily="2" charset="2"/>
              <a:buChar char="Ø"/>
            </a:pPr>
            <a:r>
              <a:rPr lang="sw-KE" sz="23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Pulmonary syndrome of the newborn </a:t>
            </a:r>
            <a:endParaRPr lang="en-US" sz="2300" b="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spcAft>
                <a:spcPts val="1000"/>
              </a:spcAft>
              <a:buFont typeface="Wingdings" panose="05000000000000000000" pitchFamily="2" charset="2"/>
              <a:buChar char="Ø"/>
            </a:pPr>
            <a:r>
              <a:rPr lang="sw-KE" sz="23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Developmental respiratory distress</a:t>
            </a:r>
            <a:endParaRPr lang="en-US" sz="2300" b="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0" lvl="0">
              <a:lnSpc>
                <a:spcPct val="115000"/>
              </a:lnSpc>
              <a:spcBef>
                <a:spcPts val="0"/>
              </a:spcBef>
              <a:spcAft>
                <a:spcPts val="1000"/>
              </a:spcAft>
            </a:pPr>
            <a:r>
              <a:rPr lang="sw-KE" sz="23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Respiratory distress syndrome is a </a:t>
            </a:r>
            <a:r>
              <a:rPr lang="sw-KE" sz="2300" dirty="0">
                <a:solidFill>
                  <a:prstClr val="black"/>
                </a:solidFill>
                <a:latin typeface="Calibri" panose="020F0502020204030204" pitchFamily="34" charset="0"/>
                <a:ea typeface="Calibri" panose="020F0502020204030204" pitchFamily="34" charset="0"/>
                <a:cs typeface="Times New Roman" panose="02020603050405020304" pitchFamily="18" charset="0"/>
              </a:rPr>
              <a:t>disease of prematurity and </a:t>
            </a:r>
            <a:r>
              <a:rPr lang="sw-KE" sz="23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self – limiting with recovery phase </a:t>
            </a:r>
            <a:r>
              <a:rPr lang="sw-KE" sz="2300" dirty="0">
                <a:solidFill>
                  <a:prstClr val="black"/>
                </a:solidFill>
                <a:latin typeface="Calibri" panose="020F0502020204030204" pitchFamily="34" charset="0"/>
                <a:ea typeface="Calibri" panose="020F0502020204030204" pitchFamily="34" charset="0"/>
                <a:cs typeface="Times New Roman" panose="02020603050405020304" pitchFamily="18" charset="0"/>
              </a:rPr>
              <a:t> or </a:t>
            </a:r>
            <a:r>
              <a:rPr lang="sw-KE" sz="23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death</a:t>
            </a:r>
            <a:r>
              <a:rPr lang="sw-KE" sz="23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a:t>
            </a:r>
            <a:endParaRPr lang="en-US" sz="2300" b="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7A73B05-C1DC-4957-AA8A-DA55F0329BFA}" type="slidenum">
              <a:rPr lang="en-US" smtClean="0"/>
              <a:t>47</a:t>
            </a:fld>
            <a:endParaRPr lang="en-US"/>
          </a:p>
        </p:txBody>
      </p:sp>
    </p:spTree>
    <p:extLst>
      <p:ext uri="{BB962C8B-B14F-4D97-AF65-F5344CB8AC3E}">
        <p14:creationId xmlns:p14="http://schemas.microsoft.com/office/powerpoint/2010/main" val="23450430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62884"/>
          </a:xfrm>
        </p:spPr>
        <p:txBody>
          <a:bodyPr/>
          <a:lstStyle/>
          <a:p>
            <a:r>
              <a:rPr lang="en-US" b="1" dirty="0" smtClean="0">
                <a:latin typeface="+mn-lt"/>
              </a:rPr>
              <a:t>                          </a:t>
            </a:r>
            <a:r>
              <a:rPr lang="en-US" b="1" dirty="0" smtClean="0">
                <a:solidFill>
                  <a:srgbClr val="00B0F0"/>
                </a:solidFill>
                <a:latin typeface="+mn-lt"/>
              </a:rPr>
              <a:t>Predisposing factors</a:t>
            </a:r>
            <a:endParaRPr lang="en-US" b="1" dirty="0">
              <a:solidFill>
                <a:srgbClr val="00B0F0"/>
              </a:solidFill>
              <a:latin typeface="+mn-lt"/>
            </a:endParaRPr>
          </a:p>
        </p:txBody>
      </p:sp>
      <p:sp>
        <p:nvSpPr>
          <p:cNvPr id="3" name="Content Placeholder 2"/>
          <p:cNvSpPr>
            <a:spLocks noGrp="1"/>
          </p:cNvSpPr>
          <p:nvPr>
            <p:ph idx="1"/>
          </p:nvPr>
        </p:nvSpPr>
        <p:spPr>
          <a:xfrm>
            <a:off x="838200" y="862884"/>
            <a:ext cx="10515600" cy="5859887"/>
          </a:xfrm>
        </p:spPr>
        <p:txBody>
          <a:bodyPr/>
          <a:lstStyle/>
          <a:p>
            <a:pPr lvl="1">
              <a:lnSpc>
                <a:spcPct val="115000"/>
              </a:lnSpc>
              <a:spcBef>
                <a:spcPts val="0"/>
              </a:spcBef>
              <a:spcAft>
                <a:spcPts val="1000"/>
              </a:spcAft>
              <a:buFont typeface="Wingdings" panose="05000000000000000000" pitchFamily="2" charset="2"/>
              <a:buChar char="Ø"/>
            </a:pPr>
            <a:r>
              <a:rPr lang="sw-KE" sz="2800" b="1" dirty="0" smtClean="0">
                <a:latin typeface="Calibri" panose="020F0502020204030204" pitchFamily="34" charset="0"/>
                <a:ea typeface="Calibri" panose="020F0502020204030204" pitchFamily="34" charset="0"/>
                <a:cs typeface="Times New Roman" panose="02020603050405020304" pitchFamily="18" charset="0"/>
              </a:rPr>
              <a:t>RDS </a:t>
            </a:r>
            <a:r>
              <a:rPr lang="sw-KE" sz="2800" dirty="0">
                <a:latin typeface="Calibri" panose="020F0502020204030204" pitchFamily="34" charset="0"/>
                <a:ea typeface="Calibri" panose="020F0502020204030204" pitchFamily="34" charset="0"/>
                <a:cs typeface="Times New Roman" panose="02020603050405020304" pitchFamily="18" charset="0"/>
              </a:rPr>
              <a:t>may may be a complication of asphyxia  and develops within </a:t>
            </a:r>
            <a:r>
              <a:rPr lang="sw-KE" sz="2800" b="1" dirty="0">
                <a:latin typeface="Calibri" panose="020F0502020204030204" pitchFamily="34" charset="0"/>
                <a:ea typeface="Calibri" panose="020F0502020204030204" pitchFamily="34" charset="0"/>
                <a:cs typeface="Times New Roman" panose="02020603050405020304" pitchFamily="18" charset="0"/>
              </a:rPr>
              <a:t>4 hours of birth</a:t>
            </a:r>
            <a:endParaRPr lang="en-US" sz="2800" b="1" dirty="0">
              <a:latin typeface="Calibri" panose="020F0502020204030204" pitchFamily="34" charset="0"/>
              <a:ea typeface="Calibri" panose="020F0502020204030204" pitchFamily="34" charset="0"/>
              <a:cs typeface="Times New Roman" panose="02020603050405020304" pitchFamily="18" charset="0"/>
            </a:endParaRPr>
          </a:p>
          <a:p>
            <a:pPr lvl="1" indent="-457200">
              <a:lnSpc>
                <a:spcPct val="115000"/>
              </a:lnSpc>
              <a:spcBef>
                <a:spcPts val="0"/>
              </a:spcBef>
              <a:spcAft>
                <a:spcPts val="600"/>
              </a:spcAft>
              <a:buFont typeface="Wingdings" panose="05000000000000000000" pitchFamily="2" charset="2"/>
              <a:buChar char="Ø"/>
            </a:pPr>
            <a:r>
              <a:rPr lang="sw-KE" sz="2800" b="1" dirty="0">
                <a:latin typeface="Calibri" panose="020F0502020204030204" pitchFamily="34" charset="0"/>
                <a:ea typeface="Calibri" panose="020F0502020204030204" pitchFamily="34" charset="0"/>
                <a:cs typeface="Times New Roman" panose="02020603050405020304" pitchFamily="18" charset="0"/>
              </a:rPr>
              <a:t>Prematurity </a:t>
            </a:r>
            <a:r>
              <a:rPr lang="sw-KE" sz="2800" dirty="0">
                <a:latin typeface="Calibri" panose="020F0502020204030204" pitchFamily="34" charset="0"/>
                <a:ea typeface="Calibri" panose="020F0502020204030204" pitchFamily="34" charset="0"/>
                <a:cs typeface="Times New Roman" panose="02020603050405020304" pitchFamily="18" charset="0"/>
              </a:rPr>
              <a:t>due to inadequate surfactant  factor</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1" indent="-457200">
              <a:lnSpc>
                <a:spcPct val="115000"/>
              </a:lnSpc>
              <a:spcBef>
                <a:spcPts val="0"/>
              </a:spcBef>
              <a:spcAft>
                <a:spcPts val="600"/>
              </a:spcAft>
              <a:buFont typeface="Wingdings" panose="05000000000000000000" pitchFamily="2" charset="2"/>
              <a:buChar char="Ø"/>
            </a:pPr>
            <a:r>
              <a:rPr lang="sw-KE" sz="2800" b="1" dirty="0">
                <a:latin typeface="Calibri" panose="020F0502020204030204" pitchFamily="34" charset="0"/>
                <a:ea typeface="Calibri" panose="020F0502020204030204" pitchFamily="34" charset="0"/>
                <a:cs typeface="Times New Roman" panose="02020603050405020304" pitchFamily="18" charset="0"/>
              </a:rPr>
              <a:t>Prenatal hypoxia </a:t>
            </a:r>
            <a:r>
              <a:rPr lang="sw-KE" sz="2800" dirty="0">
                <a:latin typeface="Calibri" panose="020F0502020204030204" pitchFamily="34" charset="0"/>
                <a:ea typeface="Calibri" panose="020F0502020204030204" pitchFamily="34" charset="0"/>
                <a:cs typeface="Times New Roman" panose="02020603050405020304" pitchFamily="18" charset="0"/>
              </a:rPr>
              <a:t>eg due to APH  which reduces surfactant synthesis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1" indent="-457200">
              <a:lnSpc>
                <a:spcPct val="115000"/>
              </a:lnSpc>
              <a:spcBef>
                <a:spcPts val="0"/>
              </a:spcBef>
              <a:spcAft>
                <a:spcPts val="600"/>
              </a:spcAft>
              <a:buFont typeface="Wingdings" panose="05000000000000000000" pitchFamily="2" charset="2"/>
              <a:buChar char="Ø"/>
            </a:pPr>
            <a:r>
              <a:rPr lang="sw-KE" sz="2800" b="1" dirty="0">
                <a:latin typeface="Calibri" panose="020F0502020204030204" pitchFamily="34" charset="0"/>
                <a:ea typeface="Calibri" panose="020F0502020204030204" pitchFamily="34" charset="0"/>
                <a:cs typeface="Times New Roman" panose="02020603050405020304" pitchFamily="18" charset="0"/>
              </a:rPr>
              <a:t>Trauma to CNS </a:t>
            </a:r>
            <a:r>
              <a:rPr lang="sw-KE" sz="2800" dirty="0">
                <a:latin typeface="Calibri" panose="020F0502020204030204" pitchFamily="34" charset="0"/>
                <a:ea typeface="Calibri" panose="020F0502020204030204" pitchFamily="34" charset="0"/>
                <a:cs typeface="Times New Roman" panose="02020603050405020304" pitchFamily="18" charset="0"/>
              </a:rPr>
              <a:t>due to difficult delivery or precipitate labour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1" indent="-457200">
              <a:lnSpc>
                <a:spcPct val="115000"/>
              </a:lnSpc>
              <a:spcBef>
                <a:spcPts val="0"/>
              </a:spcBef>
              <a:spcAft>
                <a:spcPts val="600"/>
              </a:spcAft>
              <a:buFont typeface="Wingdings" panose="05000000000000000000" pitchFamily="2" charset="2"/>
              <a:buChar char="Ø"/>
            </a:pPr>
            <a:r>
              <a:rPr lang="sw-KE" sz="2800" b="1" dirty="0">
                <a:latin typeface="Calibri" panose="020F0502020204030204" pitchFamily="34" charset="0"/>
                <a:ea typeface="Calibri" panose="020F0502020204030204" pitchFamily="34" charset="0"/>
                <a:cs typeface="Times New Roman" panose="02020603050405020304" pitchFamily="18" charset="0"/>
              </a:rPr>
              <a:t>Perinatal hypoxia</a:t>
            </a:r>
            <a:endParaRPr lang="en-US" sz="2800" b="1" dirty="0">
              <a:latin typeface="Calibri" panose="020F0502020204030204" pitchFamily="34" charset="0"/>
              <a:ea typeface="Calibri" panose="020F0502020204030204" pitchFamily="34" charset="0"/>
              <a:cs typeface="Times New Roman" panose="02020603050405020304" pitchFamily="18" charset="0"/>
            </a:endParaRPr>
          </a:p>
          <a:p>
            <a:pPr lvl="1" indent="-457200">
              <a:lnSpc>
                <a:spcPct val="115000"/>
              </a:lnSpc>
              <a:spcBef>
                <a:spcPts val="0"/>
              </a:spcBef>
              <a:spcAft>
                <a:spcPts val="600"/>
              </a:spcAft>
              <a:buFont typeface="Wingdings" panose="05000000000000000000" pitchFamily="2" charset="2"/>
              <a:buChar char="Ø"/>
            </a:pPr>
            <a:r>
              <a:rPr lang="sw-KE" sz="2800" b="1" dirty="0">
                <a:latin typeface="Calibri" panose="020F0502020204030204" pitchFamily="34" charset="0"/>
                <a:ea typeface="Calibri" panose="020F0502020204030204" pitchFamily="34" charset="0"/>
                <a:cs typeface="Times New Roman" panose="02020603050405020304" pitchFamily="18" charset="0"/>
              </a:rPr>
              <a:t>Profound </a:t>
            </a:r>
            <a:r>
              <a:rPr lang="sw-KE" sz="2800" b="1" dirty="0" smtClean="0">
                <a:latin typeface="Calibri" panose="020F0502020204030204" pitchFamily="34" charset="0"/>
                <a:ea typeface="Calibri" panose="020F0502020204030204" pitchFamily="34" charset="0"/>
                <a:cs typeface="Times New Roman" panose="02020603050405020304" pitchFamily="18" charset="0"/>
              </a:rPr>
              <a:t>hypothermia: </a:t>
            </a:r>
            <a:r>
              <a:rPr lang="sw-KE" sz="2800" dirty="0">
                <a:latin typeface="Calibri" panose="020F0502020204030204" pitchFamily="34" charset="0"/>
                <a:ea typeface="Calibri" panose="020F0502020204030204" pitchFamily="34" charset="0"/>
                <a:cs typeface="Times New Roman" panose="02020603050405020304" pitchFamily="18" charset="0"/>
              </a:rPr>
              <a:t>leads to injury of cells that produce surfactant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1" indent="-457200">
              <a:lnSpc>
                <a:spcPct val="115000"/>
              </a:lnSpc>
              <a:spcBef>
                <a:spcPts val="0"/>
              </a:spcBef>
              <a:spcAft>
                <a:spcPts val="600"/>
              </a:spcAft>
              <a:buFont typeface="Wingdings" panose="05000000000000000000" pitchFamily="2" charset="2"/>
              <a:buChar char="Ø"/>
            </a:pPr>
            <a:r>
              <a:rPr lang="sw-KE" sz="2800" b="1" dirty="0">
                <a:latin typeface="Calibri" panose="020F0502020204030204" pitchFamily="34" charset="0"/>
                <a:ea typeface="Calibri" panose="020F0502020204030204" pitchFamily="34" charset="0"/>
                <a:cs typeface="Times New Roman" panose="02020603050405020304" pitchFamily="18" charset="0"/>
              </a:rPr>
              <a:t>Congenital heart disease</a:t>
            </a:r>
            <a:endParaRPr lang="en-US" sz="2800" b="1"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48</a:t>
            </a:fld>
            <a:endParaRPr lang="en-US"/>
          </a:p>
        </p:txBody>
      </p:sp>
    </p:spTree>
    <p:extLst>
      <p:ext uri="{BB962C8B-B14F-4D97-AF65-F5344CB8AC3E}">
        <p14:creationId xmlns:p14="http://schemas.microsoft.com/office/powerpoint/2010/main" val="232511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fontScale="90000"/>
          </a:bodyPr>
          <a:lstStyle/>
          <a:p>
            <a:pPr algn="ctr"/>
            <a:r>
              <a:rPr lang="en-US" b="1" dirty="0" smtClean="0">
                <a:solidFill>
                  <a:srgbClr val="00B0F0"/>
                </a:solidFill>
                <a:latin typeface="+mn-lt"/>
              </a:rPr>
              <a:t>Clinical Features</a:t>
            </a:r>
            <a:endParaRPr lang="en-US" b="1" dirty="0">
              <a:solidFill>
                <a:srgbClr val="00B0F0"/>
              </a:solidFill>
              <a:latin typeface="+mn-lt"/>
            </a:endParaRPr>
          </a:p>
        </p:txBody>
      </p:sp>
      <p:sp>
        <p:nvSpPr>
          <p:cNvPr id="3" name="Content Placeholder 2"/>
          <p:cNvSpPr>
            <a:spLocks noGrp="1"/>
          </p:cNvSpPr>
          <p:nvPr>
            <p:ph sz="half" idx="1"/>
          </p:nvPr>
        </p:nvSpPr>
        <p:spPr>
          <a:xfrm>
            <a:off x="838200" y="1017432"/>
            <a:ext cx="5181600" cy="5338918"/>
          </a:xfrm>
        </p:spPr>
        <p:txBody>
          <a:bodyPr>
            <a:normAutofit fontScale="92500" lnSpcReduction="10000"/>
          </a:bodyPr>
          <a:lstStyle/>
          <a:p>
            <a:pPr marL="971550" lvl="1" indent="-514350">
              <a:lnSpc>
                <a:spcPct val="115000"/>
              </a:lnSpc>
              <a:spcBef>
                <a:spcPts val="0"/>
              </a:spcBef>
              <a:spcAft>
                <a:spcPts val="1000"/>
              </a:spcAft>
              <a:buFont typeface="+mj-lt"/>
              <a:buAutoNum type="arabicPeriod"/>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Difficulty in breathing (</a:t>
            </a:r>
            <a:r>
              <a:rPr lang="sw-KE"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dyspnoea)</a:t>
            </a:r>
            <a:endParaRPr lang="en-US"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971550" lvl="1" indent="-514350">
              <a:lnSpc>
                <a:spcPct val="115000"/>
              </a:lnSpc>
              <a:spcBef>
                <a:spcPts val="0"/>
              </a:spcBef>
              <a:spcAft>
                <a:spcPts val="1000"/>
              </a:spcAft>
              <a:buFont typeface="+mj-lt"/>
              <a:buAutoNum type="arabicPeriod"/>
            </a:pPr>
            <a:r>
              <a:rPr lang="sw-KE"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Flaring </a:t>
            </a: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of alae </a:t>
            </a:r>
            <a:r>
              <a:rPr lang="sw-KE"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nasi</a:t>
            </a:r>
          </a:p>
          <a:p>
            <a:pPr marL="971550" lvl="1" indent="-514350">
              <a:lnSpc>
                <a:spcPct val="115000"/>
              </a:lnSpc>
              <a:spcBef>
                <a:spcPts val="0"/>
              </a:spcBef>
              <a:spcAft>
                <a:spcPts val="1000"/>
              </a:spcAft>
              <a:buFont typeface="+mj-lt"/>
              <a:buAutoNum type="arabicPeriod"/>
            </a:pPr>
            <a:r>
              <a:rPr lang="sw-KE"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Tachypnoea  </a:t>
            </a: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with respirations above  60/min normal (30 -60 </a:t>
            </a:r>
            <a:r>
              <a:rPr lang="sw-KE"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bpm)</a:t>
            </a:r>
            <a:endParaRPr lang="en-US"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971550" lvl="1" indent="-514350">
              <a:lnSpc>
                <a:spcPct val="115000"/>
              </a:lnSpc>
              <a:spcBef>
                <a:spcPts val="0"/>
              </a:spcBef>
              <a:spcAft>
                <a:spcPts val="1000"/>
              </a:spcAft>
              <a:buFont typeface="+mj-lt"/>
              <a:buAutoNum type="arabicPeriod"/>
            </a:pPr>
            <a:r>
              <a:rPr lang="sw-KE"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Hypothermia</a:t>
            </a:r>
            <a:endParaRPr lang="en-US"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971550" lvl="1" indent="-514350">
              <a:lnSpc>
                <a:spcPct val="115000"/>
              </a:lnSpc>
              <a:spcBef>
                <a:spcPts val="0"/>
              </a:spcBef>
              <a:spcAft>
                <a:spcPts val="1000"/>
              </a:spcAft>
              <a:buFont typeface="+mj-lt"/>
              <a:buAutoNum type="arabicPeriod"/>
            </a:pPr>
            <a:r>
              <a:rPr lang="sw-KE"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Generalised  cyanosis</a:t>
            </a:r>
            <a:endParaRPr lang="en-US"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971550" lvl="1" indent="-514350">
              <a:lnSpc>
                <a:spcPct val="115000"/>
              </a:lnSpc>
              <a:spcBef>
                <a:spcPts val="0"/>
              </a:spcBef>
              <a:spcAft>
                <a:spcPts val="1000"/>
              </a:spcAft>
              <a:buFont typeface="+mj-lt"/>
              <a:buAutoNum type="arabicPeriod"/>
            </a:pPr>
            <a:r>
              <a:rPr lang="sw-KE"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Costal </a:t>
            </a: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and sternal retraction </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Content Placeholder 3"/>
          <p:cNvSpPr>
            <a:spLocks noGrp="1"/>
          </p:cNvSpPr>
          <p:nvPr>
            <p:ph sz="half" idx="2"/>
          </p:nvPr>
        </p:nvSpPr>
        <p:spPr>
          <a:xfrm>
            <a:off x="6172200" y="1017432"/>
            <a:ext cx="5181600" cy="5563672"/>
          </a:xfrm>
        </p:spPr>
        <p:txBody>
          <a:bodyPr>
            <a:normAutofit fontScale="92500" lnSpcReduction="10000"/>
          </a:bodyPr>
          <a:lstStyle/>
          <a:p>
            <a:pPr marL="742950" lvl="1" indent="-514350">
              <a:lnSpc>
                <a:spcPct val="115000"/>
              </a:lnSpc>
              <a:spcBef>
                <a:spcPts val="0"/>
              </a:spcBef>
              <a:spcAft>
                <a:spcPts val="1000"/>
              </a:spcAft>
              <a:buFont typeface="+mj-lt"/>
              <a:buAutoNum type="arabicPeriod" startAt="7"/>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Grunting expirations</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742950" lvl="1" indent="-514350">
              <a:lnSpc>
                <a:spcPct val="115000"/>
              </a:lnSpc>
              <a:spcBef>
                <a:spcPts val="0"/>
              </a:spcBef>
              <a:spcAft>
                <a:spcPts val="1000"/>
              </a:spcAft>
              <a:buFont typeface="+mj-lt"/>
              <a:buAutoNum type="arabicPeriod" startAt="7"/>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Reduced or increased heart rate</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742950" lvl="1" indent="-514350">
              <a:lnSpc>
                <a:spcPct val="115000"/>
              </a:lnSpc>
              <a:spcBef>
                <a:spcPts val="0"/>
              </a:spcBef>
              <a:spcAft>
                <a:spcPts val="1000"/>
              </a:spcAft>
              <a:buFont typeface="+mj-lt"/>
              <a:buAutoNum type="arabicPeriod" startAt="7"/>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Chest x rays shows collapsed  alveoli</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742950" lvl="1" indent="-514350">
              <a:lnSpc>
                <a:spcPct val="115000"/>
              </a:lnSpc>
              <a:spcBef>
                <a:spcPts val="0"/>
              </a:spcBef>
              <a:spcAft>
                <a:spcPts val="1000"/>
              </a:spcAft>
              <a:buFont typeface="+mj-lt"/>
              <a:buAutoNum type="arabicPeriod" startAt="7"/>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The baby has poor muscle tones and is motionless</a:t>
            </a:r>
          </a:p>
          <a:p>
            <a:pPr marL="742950" lvl="1" indent="-514350">
              <a:lnSpc>
                <a:spcPct val="115000"/>
              </a:lnSpc>
              <a:spcBef>
                <a:spcPts val="0"/>
              </a:spcBef>
              <a:spcAft>
                <a:spcPts val="1000"/>
              </a:spcAft>
              <a:buFont typeface="+mj-lt"/>
              <a:buAutoNum type="arabicPeriod" startAt="7"/>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Poor digestion due to diminished  bowel movement</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742950" lvl="1" indent="-514350">
              <a:lnSpc>
                <a:spcPct val="115000"/>
              </a:lnSpc>
              <a:spcBef>
                <a:spcPts val="0"/>
              </a:spcBef>
              <a:spcAft>
                <a:spcPts val="1000"/>
              </a:spcAft>
              <a:buFont typeface="+mj-lt"/>
              <a:buAutoNum type="arabicPeriod" startAt="7"/>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Resolves or death occurs within 3 – 5 days</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Slide Number Placeholder 4"/>
          <p:cNvSpPr>
            <a:spLocks noGrp="1"/>
          </p:cNvSpPr>
          <p:nvPr>
            <p:ph type="sldNum" sz="quarter" idx="12"/>
          </p:nvPr>
        </p:nvSpPr>
        <p:spPr/>
        <p:txBody>
          <a:bodyPr/>
          <a:lstStyle/>
          <a:p>
            <a:fld id="{37A73B05-C1DC-4957-AA8A-DA55F0329BFA}" type="slidenum">
              <a:rPr lang="en-US" smtClean="0"/>
              <a:t>49</a:t>
            </a:fld>
            <a:endParaRPr lang="en-US"/>
          </a:p>
        </p:txBody>
      </p:sp>
    </p:spTree>
    <p:extLst>
      <p:ext uri="{BB962C8B-B14F-4D97-AF65-F5344CB8AC3E}">
        <p14:creationId xmlns:p14="http://schemas.microsoft.com/office/powerpoint/2010/main" val="1415116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790"/>
            <a:ext cx="10515600" cy="734096"/>
          </a:xfrm>
        </p:spPr>
        <p:txBody>
          <a:bodyPr/>
          <a:lstStyle/>
          <a:p>
            <a:pPr algn="ctr"/>
            <a:r>
              <a:rPr lang="en-US" dirty="0" smtClean="0">
                <a:solidFill>
                  <a:srgbClr val="00B0F0"/>
                </a:solidFill>
                <a:latin typeface="+mn-lt"/>
              </a:rPr>
              <a:t>LOW BIRTH WEIGHT BABYIES</a:t>
            </a:r>
            <a:endParaRPr lang="en-US" dirty="0">
              <a:solidFill>
                <a:srgbClr val="00B0F0"/>
              </a:solidFill>
              <a:latin typeface="+mn-lt"/>
            </a:endParaRPr>
          </a:p>
        </p:txBody>
      </p:sp>
      <p:sp>
        <p:nvSpPr>
          <p:cNvPr id="3" name="Content Placeholder 2"/>
          <p:cNvSpPr>
            <a:spLocks noGrp="1"/>
          </p:cNvSpPr>
          <p:nvPr>
            <p:ph idx="1"/>
          </p:nvPr>
        </p:nvSpPr>
        <p:spPr>
          <a:xfrm>
            <a:off x="489397" y="862886"/>
            <a:ext cx="11114468" cy="5563671"/>
          </a:xfrm>
        </p:spPr>
        <p:txBody>
          <a:bodyPr>
            <a:normAutofit lnSpcReduction="10000"/>
          </a:bodyPr>
          <a:lstStyle/>
          <a:p>
            <a:pPr lvl="0" fontAlgn="base">
              <a:lnSpc>
                <a:spcPct val="100000"/>
              </a:lnSpc>
              <a:spcBef>
                <a:spcPct val="0"/>
              </a:spcBef>
              <a:spcAft>
                <a:spcPct val="0"/>
              </a:spcAft>
              <a:buFont typeface="Wingdings" panose="05000000000000000000" pitchFamily="2" charset="2"/>
              <a:buChar char="v"/>
            </a:pPr>
            <a:r>
              <a:rPr lang="en-GB" altLang="en-US" b="1" dirty="0" smtClean="0">
                <a:solidFill>
                  <a:srgbClr val="000000"/>
                </a:solidFill>
                <a:cs typeface="Arial" panose="020B0604020202020204" pitchFamily="34" charset="0"/>
              </a:rPr>
              <a:t>Low birth weight </a:t>
            </a:r>
            <a:r>
              <a:rPr lang="en-GB" altLang="en-US" dirty="0" smtClean="0">
                <a:solidFill>
                  <a:srgbClr val="000000"/>
                </a:solidFill>
                <a:cs typeface="Arial" panose="020B0604020202020204" pitchFamily="34" charset="0"/>
              </a:rPr>
              <a:t>refers to  babies born with weight is less than 2500gms regardless of period of gestation.</a:t>
            </a:r>
          </a:p>
          <a:p>
            <a:pPr lvl="0" fontAlgn="base">
              <a:lnSpc>
                <a:spcPct val="100000"/>
              </a:lnSpc>
              <a:spcBef>
                <a:spcPct val="0"/>
              </a:spcBef>
              <a:spcAft>
                <a:spcPct val="0"/>
              </a:spcAft>
              <a:buFont typeface="Wingdings" panose="05000000000000000000" pitchFamily="2" charset="2"/>
              <a:buChar char="v"/>
            </a:pPr>
            <a:r>
              <a:rPr lang="en-GB" altLang="en-US" dirty="0" smtClean="0">
                <a:solidFill>
                  <a:srgbClr val="000000"/>
                </a:solidFill>
                <a:cs typeface="Arial" panose="020B0604020202020204" pitchFamily="34" charset="0"/>
              </a:rPr>
              <a:t>Category </a:t>
            </a:r>
            <a:r>
              <a:rPr lang="en-GB" altLang="en-US" dirty="0">
                <a:solidFill>
                  <a:srgbClr val="000000"/>
                </a:solidFill>
                <a:cs typeface="Arial" panose="020B0604020202020204" pitchFamily="34" charset="0"/>
              </a:rPr>
              <a:t>of low birth weight </a:t>
            </a:r>
            <a:r>
              <a:rPr lang="en-GB" altLang="en-US" dirty="0" smtClean="0">
                <a:solidFill>
                  <a:srgbClr val="000000"/>
                </a:solidFill>
                <a:cs typeface="Arial" panose="020B0604020202020204" pitchFamily="34" charset="0"/>
              </a:rPr>
              <a:t>babies:</a:t>
            </a:r>
          </a:p>
          <a:p>
            <a:pPr lvl="2" fontAlgn="base">
              <a:lnSpc>
                <a:spcPct val="100000"/>
              </a:lnSpc>
              <a:spcBef>
                <a:spcPct val="0"/>
              </a:spcBef>
              <a:spcAft>
                <a:spcPct val="0"/>
              </a:spcAft>
              <a:buFont typeface="Wingdings" panose="05000000000000000000" pitchFamily="2" charset="2"/>
              <a:buChar char="Ø"/>
            </a:pPr>
            <a:r>
              <a:rPr lang="en-GB" altLang="en-US" sz="2800" b="1" dirty="0" smtClean="0">
                <a:solidFill>
                  <a:srgbClr val="000000"/>
                </a:solidFill>
                <a:cs typeface="Arial" panose="020B0604020202020204" pitchFamily="34" charset="0"/>
              </a:rPr>
              <a:t>Low-birth-weight </a:t>
            </a:r>
            <a:r>
              <a:rPr lang="en-GB" altLang="en-US" sz="2800" b="1" dirty="0">
                <a:solidFill>
                  <a:srgbClr val="000000"/>
                </a:solidFill>
                <a:cs typeface="Arial" panose="020B0604020202020204" pitchFamily="34" charset="0"/>
              </a:rPr>
              <a:t>infant</a:t>
            </a:r>
            <a:r>
              <a:rPr lang="en-GB" altLang="en-US" sz="2800" dirty="0">
                <a:solidFill>
                  <a:srgbClr val="000000"/>
                </a:solidFill>
                <a:cs typeface="Arial" panose="020B0604020202020204" pitchFamily="34" charset="0"/>
              </a:rPr>
              <a:t>: infant with birth weight lower than 2500g (up to and including 2499g), regardless of gestational </a:t>
            </a:r>
            <a:r>
              <a:rPr lang="en-GB" altLang="en-US" sz="2800" dirty="0" smtClean="0">
                <a:solidFill>
                  <a:srgbClr val="000000"/>
                </a:solidFill>
                <a:cs typeface="Arial" panose="020B0604020202020204" pitchFamily="34" charset="0"/>
              </a:rPr>
              <a:t>age.</a:t>
            </a:r>
          </a:p>
          <a:p>
            <a:pPr lvl="2" fontAlgn="base">
              <a:lnSpc>
                <a:spcPct val="100000"/>
              </a:lnSpc>
              <a:spcBef>
                <a:spcPct val="0"/>
              </a:spcBef>
              <a:spcAft>
                <a:spcPct val="0"/>
              </a:spcAft>
              <a:buFont typeface="Wingdings" panose="05000000000000000000" pitchFamily="2" charset="2"/>
              <a:buChar char="Ø"/>
            </a:pPr>
            <a:r>
              <a:rPr lang="en-GB" altLang="en-US" sz="2800" b="1" dirty="0" smtClean="0">
                <a:solidFill>
                  <a:srgbClr val="000000"/>
                </a:solidFill>
                <a:cs typeface="Arial" panose="020B0604020202020204" pitchFamily="34" charset="0"/>
              </a:rPr>
              <a:t>Very </a:t>
            </a:r>
            <a:r>
              <a:rPr lang="en-GB" altLang="en-US" sz="2800" b="1" dirty="0">
                <a:solidFill>
                  <a:srgbClr val="000000"/>
                </a:solidFill>
                <a:cs typeface="Arial" panose="020B0604020202020204" pitchFamily="34" charset="0"/>
              </a:rPr>
              <a:t>low-birth-weight infant: </a:t>
            </a:r>
            <a:r>
              <a:rPr lang="en-GB" altLang="en-US" sz="2800" dirty="0">
                <a:solidFill>
                  <a:srgbClr val="000000"/>
                </a:solidFill>
                <a:cs typeface="Arial" panose="020B0604020202020204" pitchFamily="34" charset="0"/>
              </a:rPr>
              <a:t>infant with birth weight lower than 1500g (up to and including 1499g), regardless of gestational </a:t>
            </a:r>
            <a:r>
              <a:rPr lang="en-GB" altLang="en-US" sz="2800" dirty="0" smtClean="0">
                <a:solidFill>
                  <a:srgbClr val="000000"/>
                </a:solidFill>
                <a:cs typeface="Arial" panose="020B0604020202020204" pitchFamily="34" charset="0"/>
              </a:rPr>
              <a:t>age.</a:t>
            </a:r>
          </a:p>
          <a:p>
            <a:pPr lvl="2" fontAlgn="base">
              <a:lnSpc>
                <a:spcPct val="100000"/>
              </a:lnSpc>
              <a:spcBef>
                <a:spcPct val="0"/>
              </a:spcBef>
              <a:spcAft>
                <a:spcPct val="0"/>
              </a:spcAft>
              <a:buFont typeface="Wingdings" panose="05000000000000000000" pitchFamily="2" charset="2"/>
              <a:buChar char="Ø"/>
            </a:pPr>
            <a:r>
              <a:rPr lang="en-GB" altLang="en-US" sz="2800" b="1" dirty="0" smtClean="0">
                <a:solidFill>
                  <a:srgbClr val="000000"/>
                </a:solidFill>
                <a:cs typeface="Arial" panose="020B0604020202020204" pitchFamily="34" charset="0"/>
              </a:rPr>
              <a:t>Extremely </a:t>
            </a:r>
            <a:r>
              <a:rPr lang="en-GB" altLang="en-US" sz="2800" b="1" dirty="0">
                <a:solidFill>
                  <a:srgbClr val="000000"/>
                </a:solidFill>
                <a:cs typeface="Arial" panose="020B0604020202020204" pitchFamily="34" charset="0"/>
              </a:rPr>
              <a:t>low-birth-weight infant</a:t>
            </a:r>
            <a:r>
              <a:rPr lang="en-GB" altLang="en-US" sz="2800" dirty="0">
                <a:solidFill>
                  <a:srgbClr val="000000"/>
                </a:solidFill>
                <a:cs typeface="Arial" panose="020B0604020202020204" pitchFamily="34" charset="0"/>
              </a:rPr>
              <a:t>: infant with birth weight lower than 1000g (up to and including 999g), regardless of gestational </a:t>
            </a:r>
            <a:r>
              <a:rPr lang="en-GB" altLang="en-US" sz="2800" dirty="0" smtClean="0">
                <a:solidFill>
                  <a:srgbClr val="000000"/>
                </a:solidFill>
                <a:cs typeface="Arial" panose="020B0604020202020204" pitchFamily="34" charset="0"/>
              </a:rPr>
              <a:t>age</a:t>
            </a:r>
          </a:p>
          <a:p>
            <a:pPr marL="914400" lvl="2" indent="0" fontAlgn="base">
              <a:lnSpc>
                <a:spcPct val="100000"/>
              </a:lnSpc>
              <a:spcBef>
                <a:spcPct val="0"/>
              </a:spcBef>
              <a:spcAft>
                <a:spcPct val="0"/>
              </a:spcAft>
              <a:buNone/>
            </a:pPr>
            <a:endParaRPr lang="en-GB" altLang="en-US" sz="2800" b="1" dirty="0" smtClean="0">
              <a:solidFill>
                <a:srgbClr val="000000"/>
              </a:solidFill>
              <a:cs typeface="Arial" panose="020B0604020202020204" pitchFamily="34" charset="0"/>
            </a:endParaRPr>
          </a:p>
          <a:p>
            <a:pPr marL="914400" lvl="2" indent="0" fontAlgn="base">
              <a:lnSpc>
                <a:spcPct val="100000"/>
              </a:lnSpc>
              <a:spcBef>
                <a:spcPct val="0"/>
              </a:spcBef>
              <a:spcAft>
                <a:spcPct val="0"/>
              </a:spcAft>
              <a:buNone/>
            </a:pPr>
            <a:r>
              <a:rPr lang="en-GB" altLang="en-US" sz="2800" b="1" dirty="0" smtClean="0">
                <a:solidFill>
                  <a:srgbClr val="00B0F0"/>
                </a:solidFill>
                <a:cs typeface="Arial" panose="020B0604020202020204" pitchFamily="34" charset="0"/>
              </a:rPr>
              <a:t>Low birth weight babies are:</a:t>
            </a:r>
          </a:p>
          <a:p>
            <a:pPr marL="1428750" lvl="2" indent="-514350" fontAlgn="base">
              <a:lnSpc>
                <a:spcPct val="100000"/>
              </a:lnSpc>
              <a:spcBef>
                <a:spcPct val="0"/>
              </a:spcBef>
              <a:spcAft>
                <a:spcPct val="0"/>
              </a:spcAft>
              <a:buAutoNum type="arabicPeriod"/>
            </a:pPr>
            <a:r>
              <a:rPr lang="en-GB" altLang="en-US" sz="2800" dirty="0" smtClean="0">
                <a:cs typeface="Arial" panose="020B0604020202020204" pitchFamily="34" charset="0"/>
              </a:rPr>
              <a:t>Premature babies     </a:t>
            </a:r>
            <a:endParaRPr lang="en-GB" altLang="en-US" sz="2800" dirty="0">
              <a:cs typeface="Arial" panose="020B0604020202020204" pitchFamily="34" charset="0"/>
            </a:endParaRPr>
          </a:p>
          <a:p>
            <a:pPr marL="1428750" lvl="2" indent="-514350" fontAlgn="base">
              <a:lnSpc>
                <a:spcPct val="100000"/>
              </a:lnSpc>
              <a:spcBef>
                <a:spcPct val="0"/>
              </a:spcBef>
              <a:spcAft>
                <a:spcPct val="0"/>
              </a:spcAft>
              <a:buAutoNum type="arabicPeriod"/>
            </a:pPr>
            <a:r>
              <a:rPr lang="en-GB" altLang="en-US" sz="2800" dirty="0">
                <a:cs typeface="Arial" panose="020B0604020202020204" pitchFamily="34" charset="0"/>
              </a:rPr>
              <a:t>L</a:t>
            </a:r>
            <a:r>
              <a:rPr lang="en-GB" altLang="en-US" sz="2800" dirty="0" smtClean="0">
                <a:cs typeface="Arial" panose="020B0604020202020204" pitchFamily="34" charset="0"/>
              </a:rPr>
              <a:t>ight for gestation babies/ light for dates</a:t>
            </a:r>
            <a:endParaRPr lang="en-US" altLang="en-US" sz="2800" dirty="0">
              <a:cs typeface="Arial" panose="020B0604020202020204" pitchFamily="34"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5</a:t>
            </a:fld>
            <a:endParaRPr lang="en-US"/>
          </a:p>
        </p:txBody>
      </p:sp>
    </p:spTree>
    <p:extLst>
      <p:ext uri="{BB962C8B-B14F-4D97-AF65-F5344CB8AC3E}">
        <p14:creationId xmlns:p14="http://schemas.microsoft.com/office/powerpoint/2010/main" val="1435286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3"/>
            <a:ext cx="10515600" cy="746974"/>
          </a:xfrm>
        </p:spPr>
        <p:txBody>
          <a:bodyPr/>
          <a:lstStyle/>
          <a:p>
            <a:r>
              <a:rPr lang="en-US" b="1" dirty="0" smtClean="0">
                <a:latin typeface="+mn-lt"/>
              </a:rPr>
              <a:t>                    </a:t>
            </a:r>
            <a:r>
              <a:rPr lang="en-US" b="1" dirty="0" smtClean="0">
                <a:solidFill>
                  <a:srgbClr val="00B0F0"/>
                </a:solidFill>
                <a:latin typeface="+mn-lt"/>
              </a:rPr>
              <a:t>Nursing management</a:t>
            </a:r>
            <a:endParaRPr lang="en-US" b="1" dirty="0">
              <a:solidFill>
                <a:srgbClr val="00B0F0"/>
              </a:solidFill>
              <a:latin typeface="+mn-lt"/>
            </a:endParaRPr>
          </a:p>
        </p:txBody>
      </p:sp>
      <p:sp>
        <p:nvSpPr>
          <p:cNvPr id="3" name="Content Placeholder 2"/>
          <p:cNvSpPr>
            <a:spLocks noGrp="1"/>
          </p:cNvSpPr>
          <p:nvPr>
            <p:ph idx="1"/>
          </p:nvPr>
        </p:nvSpPr>
        <p:spPr>
          <a:xfrm>
            <a:off x="347729" y="837126"/>
            <a:ext cx="11578107" cy="6020873"/>
          </a:xfrm>
        </p:spPr>
        <p:txBody>
          <a:bodyPr>
            <a:noAutofit/>
          </a:bodyPr>
          <a:lstStyle/>
          <a:p>
            <a:pPr marL="514350" marR="0" indent="-514350">
              <a:lnSpc>
                <a:spcPct val="115000"/>
              </a:lnSpc>
              <a:spcBef>
                <a:spcPts val="0"/>
              </a:spcBef>
              <a:spcAft>
                <a:spcPts val="1000"/>
              </a:spcAft>
              <a:buFont typeface="+mj-lt"/>
              <a:buAutoNum type="arabicPeriod"/>
            </a:pPr>
            <a:r>
              <a:rPr lang="sw-KE" sz="2000" dirty="0" smtClean="0">
                <a:latin typeface="Calibri" panose="020F0502020204030204" pitchFamily="34" charset="0"/>
                <a:ea typeface="Calibri" panose="020F0502020204030204" pitchFamily="34" charset="0"/>
                <a:cs typeface="Times New Roman" panose="02020603050405020304" pitchFamily="18" charset="0"/>
              </a:rPr>
              <a:t>The principle of management during care of babies with RDS are </a:t>
            </a:r>
            <a:r>
              <a:rPr lang="sw-KE" sz="20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observations, oxygenation, positioning, nutrition, and hydration. </a:t>
            </a:r>
          </a:p>
          <a:p>
            <a:pPr marL="514350" marR="0" indent="-514350">
              <a:lnSpc>
                <a:spcPct val="115000"/>
              </a:lnSpc>
              <a:spcBef>
                <a:spcPts val="0"/>
              </a:spcBef>
              <a:spcAft>
                <a:spcPts val="1000"/>
              </a:spcAft>
              <a:buFont typeface="+mj-lt"/>
              <a:buAutoNum type="arabicPeriod"/>
            </a:pPr>
            <a:r>
              <a:rPr lang="sw-KE" sz="2000" dirty="0" smtClean="0">
                <a:latin typeface="Calibri" panose="020F0502020204030204" pitchFamily="34" charset="0"/>
                <a:ea typeface="Calibri" panose="020F0502020204030204" pitchFamily="34" charset="0"/>
                <a:cs typeface="Times New Roman" panose="02020603050405020304" pitchFamily="18" charset="0"/>
              </a:rPr>
              <a:t>Management </a:t>
            </a:r>
            <a:r>
              <a:rPr lang="sw-KE" sz="2000" dirty="0">
                <a:latin typeface="Calibri" panose="020F0502020204030204" pitchFamily="34" charset="0"/>
                <a:ea typeface="Calibri" panose="020F0502020204030204" pitchFamily="34" charset="0"/>
                <a:cs typeface="Times New Roman" panose="02020603050405020304" pitchFamily="18" charset="0"/>
              </a:rPr>
              <a:t>is symptomatic until the disease dissolves</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marR="0" indent="-514350">
              <a:lnSpc>
                <a:spcPct val="115000"/>
              </a:lnSpc>
              <a:spcBef>
                <a:spcPts val="0"/>
              </a:spcBef>
              <a:spcAft>
                <a:spcPts val="1000"/>
              </a:spcAft>
              <a:buFont typeface="+mj-lt"/>
              <a:buAutoNum type="arabicPeriod"/>
            </a:pPr>
            <a:r>
              <a:rPr lang="sw-KE" sz="2000" dirty="0">
                <a:latin typeface="Calibri" panose="020F0502020204030204" pitchFamily="34" charset="0"/>
                <a:ea typeface="Calibri" panose="020F0502020204030204" pitchFamily="34" charset="0"/>
                <a:cs typeface="Times New Roman" panose="02020603050405020304" pitchFamily="18" charset="0"/>
              </a:rPr>
              <a:t>If RDS is anticipated,inform a paediatrician to resuscitate the baby.</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marR="0" indent="-514350">
              <a:lnSpc>
                <a:spcPct val="115000"/>
              </a:lnSpc>
              <a:spcBef>
                <a:spcPts val="0"/>
              </a:spcBef>
              <a:spcAft>
                <a:spcPts val="1000"/>
              </a:spcAft>
              <a:buFont typeface="+mj-lt"/>
              <a:buAutoNum type="arabicPeriod"/>
            </a:pPr>
            <a:r>
              <a:rPr lang="sw-KE" sz="2000" dirty="0">
                <a:latin typeface="Calibri" panose="020F0502020204030204" pitchFamily="34" charset="0"/>
                <a:ea typeface="Calibri" panose="020F0502020204030204" pitchFamily="34" charset="0"/>
                <a:cs typeface="Times New Roman" panose="02020603050405020304" pitchFamily="18" charset="0"/>
              </a:rPr>
              <a:t>Nurse the baby in an incubator to avoid hypothermia by controling body temperature</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marR="0" indent="-514350">
              <a:lnSpc>
                <a:spcPct val="115000"/>
              </a:lnSpc>
              <a:spcBef>
                <a:spcPts val="0"/>
              </a:spcBef>
              <a:spcAft>
                <a:spcPts val="1000"/>
              </a:spcAft>
              <a:buFont typeface="+mj-lt"/>
              <a:buAutoNum type="arabicPeriod"/>
            </a:pPr>
            <a:r>
              <a:rPr lang="sw-KE" sz="2000" dirty="0">
                <a:latin typeface="Calibri" panose="020F0502020204030204" pitchFamily="34" charset="0"/>
                <a:ea typeface="Calibri" panose="020F0502020204030204" pitchFamily="34" charset="0"/>
                <a:cs typeface="Times New Roman" panose="02020603050405020304" pitchFamily="18" charset="0"/>
              </a:rPr>
              <a:t>Administer oxygen or do </a:t>
            </a:r>
            <a:r>
              <a:rPr lang="sw-KE" sz="2000" dirty="0" smtClean="0">
                <a:latin typeface="Calibri" panose="020F0502020204030204" pitchFamily="34" charset="0"/>
                <a:ea typeface="Calibri" panose="020F0502020204030204" pitchFamily="34" charset="0"/>
                <a:cs typeface="Times New Roman" panose="02020603050405020304" pitchFamily="18" charset="0"/>
              </a:rPr>
              <a:t>artificial ventilation </a:t>
            </a:r>
            <a:r>
              <a:rPr lang="sw-KE" sz="2000" dirty="0">
                <a:latin typeface="Calibri" panose="020F0502020204030204" pitchFamily="34" charset="0"/>
                <a:ea typeface="Calibri" panose="020F0502020204030204" pitchFamily="34" charset="0"/>
                <a:cs typeface="Times New Roman" panose="02020603050405020304" pitchFamily="18" charset="0"/>
              </a:rPr>
              <a:t>to prevent hypoxia</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marR="0" indent="-514350">
              <a:lnSpc>
                <a:spcPct val="115000"/>
              </a:lnSpc>
              <a:spcBef>
                <a:spcPts val="0"/>
              </a:spcBef>
              <a:spcAft>
                <a:spcPts val="1000"/>
              </a:spcAft>
              <a:buFont typeface="+mj-lt"/>
              <a:buAutoNum type="arabicPeriod"/>
            </a:pPr>
            <a:r>
              <a:rPr lang="sw-KE" sz="2000" dirty="0">
                <a:latin typeface="Calibri" panose="020F0502020204030204" pitchFamily="34" charset="0"/>
                <a:ea typeface="Calibri" panose="020F0502020204030204" pitchFamily="34" charset="0"/>
                <a:cs typeface="Times New Roman" panose="02020603050405020304" pitchFamily="18" charset="0"/>
              </a:rPr>
              <a:t>Closely monitor the blood pH to prevent acidosis and support pulmonary circulation because high carbon dioxide levels lead to constriction of  pulmonary arterioles leading to poor pulmonary blood flow.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marR="0" indent="-514350">
              <a:lnSpc>
                <a:spcPct val="115000"/>
              </a:lnSpc>
              <a:spcBef>
                <a:spcPts val="0"/>
              </a:spcBef>
              <a:spcAft>
                <a:spcPts val="1000"/>
              </a:spcAft>
              <a:buFont typeface="+mj-lt"/>
              <a:buAutoNum type="arabicPeriod"/>
            </a:pPr>
            <a:r>
              <a:rPr lang="sw-KE" sz="2000" dirty="0">
                <a:latin typeface="Calibri" panose="020F0502020204030204" pitchFamily="34" charset="0"/>
                <a:ea typeface="Calibri" panose="020F0502020204030204" pitchFamily="34" charset="0"/>
                <a:cs typeface="Times New Roman" panose="02020603050405020304" pitchFamily="18" charset="0"/>
              </a:rPr>
              <a:t>Incase there is acidosis , sodium </a:t>
            </a:r>
            <a:r>
              <a:rPr lang="sw-KE" sz="2000" dirty="0" smtClean="0">
                <a:latin typeface="Calibri" panose="020F0502020204030204" pitchFamily="34" charset="0"/>
                <a:ea typeface="Calibri" panose="020F0502020204030204" pitchFamily="34" charset="0"/>
                <a:cs typeface="Times New Roman" panose="02020603050405020304" pitchFamily="18" charset="0"/>
              </a:rPr>
              <a:t>bicarbonate  </a:t>
            </a:r>
            <a:r>
              <a:rPr lang="sw-KE" sz="2000" dirty="0">
                <a:latin typeface="Calibri" panose="020F0502020204030204" pitchFamily="34" charset="0"/>
                <a:ea typeface="Calibri" panose="020F0502020204030204" pitchFamily="34" charset="0"/>
                <a:cs typeface="Times New Roman" panose="02020603050405020304" pitchFamily="18" charset="0"/>
              </a:rPr>
              <a:t>is added to 10 %  dextrose  drip  </a:t>
            </a:r>
            <a:endParaRPr lang="sw-KE" sz="2000" dirty="0" smtClean="0">
              <a:latin typeface="Calibri" panose="020F0502020204030204" pitchFamily="34" charset="0"/>
              <a:ea typeface="Calibri" panose="020F0502020204030204" pitchFamily="34" charset="0"/>
              <a:cs typeface="Times New Roman" panose="02020603050405020304" pitchFamily="18" charset="0"/>
            </a:endParaRPr>
          </a:p>
          <a:p>
            <a:pPr marL="285750" marR="0" indent="-514350">
              <a:lnSpc>
                <a:spcPct val="115000"/>
              </a:lnSpc>
              <a:spcBef>
                <a:spcPts val="0"/>
              </a:spcBef>
              <a:spcAft>
                <a:spcPts val="1000"/>
              </a:spcAft>
              <a:buFont typeface="+mj-lt"/>
              <a:buAutoNum type="arabicPeriod"/>
            </a:pPr>
            <a:r>
              <a:rPr lang="sw-KE" sz="2000" dirty="0">
                <a:latin typeface="Calibri" panose="020F0502020204030204" pitchFamily="34" charset="0"/>
                <a:ea typeface="Calibri" panose="020F0502020204030204" pitchFamily="34" charset="0"/>
                <a:cs typeface="Times New Roman" panose="02020603050405020304" pitchFamily="18" charset="0"/>
              </a:rPr>
              <a:t>K</a:t>
            </a:r>
            <a:r>
              <a:rPr lang="sw-KE" sz="2000" dirty="0" smtClean="0">
                <a:latin typeface="Calibri" panose="020F0502020204030204" pitchFamily="34" charset="0"/>
                <a:ea typeface="Calibri" panose="020F0502020204030204" pitchFamily="34" charset="0"/>
                <a:cs typeface="Times New Roman" panose="02020603050405020304" pitchFamily="18" charset="0"/>
              </a:rPr>
              <a:t>eep </a:t>
            </a:r>
            <a:r>
              <a:rPr lang="sw-KE" sz="2000" dirty="0">
                <a:latin typeface="Calibri" panose="020F0502020204030204" pitchFamily="34" charset="0"/>
                <a:ea typeface="Calibri" panose="020F0502020204030204" pitchFamily="34" charset="0"/>
                <a:cs typeface="Times New Roman" panose="02020603050405020304" pitchFamily="18" charset="0"/>
              </a:rPr>
              <a:t>the baby  </a:t>
            </a:r>
            <a:r>
              <a:rPr lang="sw-KE" sz="2000" dirty="0" smtClean="0">
                <a:latin typeface="Calibri" panose="020F0502020204030204" pitchFamily="34" charset="0"/>
                <a:ea typeface="Calibri" panose="020F0502020204030204" pitchFamily="34" charset="0"/>
                <a:cs typeface="Times New Roman" panose="02020603050405020304" pitchFamily="18" charset="0"/>
              </a:rPr>
              <a:t>nil </a:t>
            </a:r>
            <a:r>
              <a:rPr lang="sw-KE" sz="2000" dirty="0">
                <a:latin typeface="Calibri" panose="020F0502020204030204" pitchFamily="34" charset="0"/>
                <a:ea typeface="Calibri" panose="020F0502020204030204" pitchFamily="34" charset="0"/>
                <a:cs typeface="Times New Roman" panose="02020603050405020304" pitchFamily="18" charset="0"/>
              </a:rPr>
              <a:t>per oral  till  the distress  resolves </a:t>
            </a: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marL="285750" marR="0" indent="-514350">
              <a:lnSpc>
                <a:spcPct val="115000"/>
              </a:lnSpc>
              <a:spcBef>
                <a:spcPts val="0"/>
              </a:spcBef>
              <a:spcAft>
                <a:spcPts val="1000"/>
              </a:spcAft>
              <a:buFont typeface="+mj-lt"/>
              <a:buAutoNum type="arabicPeriod"/>
            </a:pPr>
            <a:r>
              <a:rPr lang="sw-KE" sz="2000" dirty="0">
                <a:latin typeface="Calibri" panose="020F0502020204030204" pitchFamily="34" charset="0"/>
                <a:ea typeface="Calibri" panose="020F0502020204030204" pitchFamily="34" charset="0"/>
                <a:cs typeface="Times New Roman" panose="02020603050405020304" pitchFamily="18" charset="0"/>
              </a:rPr>
              <a:t>Administer IV fluids eg.10% dextrose and add calcium gluconate  to strengthen heart muscles ; sodium bicarbonate </a:t>
            </a:r>
            <a:r>
              <a:rPr lang="sw-KE" sz="2000" dirty="0" smtClean="0">
                <a:latin typeface="Calibri" panose="020F0502020204030204" pitchFamily="34" charset="0"/>
                <a:ea typeface="Calibri" panose="020F0502020204030204" pitchFamily="34" charset="0"/>
                <a:cs typeface="Times New Roman" panose="02020603050405020304" pitchFamily="18" charset="0"/>
              </a:rPr>
              <a:t> </a:t>
            </a:r>
            <a:r>
              <a:rPr lang="sw-KE" sz="2000" dirty="0">
                <a:latin typeface="Calibri" panose="020F0502020204030204" pitchFamily="34" charset="0"/>
                <a:ea typeface="Calibri" panose="020F0502020204030204" pitchFamily="34" charset="0"/>
                <a:cs typeface="Times New Roman" panose="02020603050405020304" pitchFamily="18" charset="0"/>
              </a:rPr>
              <a:t>to ensure fluid electrolyte balance </a:t>
            </a:r>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7A73B05-C1DC-4957-AA8A-DA55F0329BFA}" type="slidenum">
              <a:rPr lang="en-US" smtClean="0"/>
              <a:t>50</a:t>
            </a:fld>
            <a:endParaRPr lang="en-US"/>
          </a:p>
        </p:txBody>
      </p:sp>
    </p:spTree>
    <p:extLst>
      <p:ext uri="{BB962C8B-B14F-4D97-AF65-F5344CB8AC3E}">
        <p14:creationId xmlns:p14="http://schemas.microsoft.com/office/powerpoint/2010/main" val="16262456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06062"/>
            <a:ext cx="10515600" cy="6439437"/>
          </a:xfrm>
        </p:spPr>
        <p:txBody>
          <a:bodyPr>
            <a:normAutofit lnSpcReduction="10000"/>
          </a:bodyPr>
          <a:lstStyle/>
          <a:p>
            <a:pPr marL="514350" lvl="0" indent="-514350">
              <a:lnSpc>
                <a:spcPct val="115000"/>
              </a:lnSpc>
              <a:spcBef>
                <a:spcPts val="0"/>
              </a:spcBef>
              <a:spcAft>
                <a:spcPts val="1000"/>
              </a:spcAft>
              <a:buAutoNum type="arabicPeriod" startAt="9"/>
            </a:pPr>
            <a:r>
              <a:rPr lang="sw-KE" dirty="0" smtClean="0">
                <a:latin typeface="Calibri" panose="020F0502020204030204" pitchFamily="34" charset="0"/>
                <a:ea typeface="Calibri" panose="020F0502020204030204" pitchFamily="34" charset="0"/>
                <a:cs typeface="Times New Roman" panose="02020603050405020304" pitchFamily="18" charset="0"/>
              </a:rPr>
              <a:t>Check </a:t>
            </a:r>
            <a:r>
              <a:rPr lang="sw-KE" dirty="0">
                <a:latin typeface="Calibri" panose="020F0502020204030204" pitchFamily="34" charset="0"/>
                <a:ea typeface="Calibri" panose="020F0502020204030204" pitchFamily="34" charset="0"/>
                <a:cs typeface="Times New Roman" panose="02020603050405020304" pitchFamily="18" charset="0"/>
              </a:rPr>
              <a:t>haematocrit  (PVC) and if less than  40% transfuse with </a:t>
            </a:r>
            <a:r>
              <a:rPr lang="sw-KE" dirty="0" smtClean="0">
                <a:latin typeface="Calibri" panose="020F0502020204030204" pitchFamily="34" charset="0"/>
                <a:ea typeface="Calibri" panose="020F0502020204030204" pitchFamily="34" charset="0"/>
                <a:cs typeface="Times New Roman" panose="02020603050405020304" pitchFamily="18" charset="0"/>
              </a:rPr>
              <a:t>blood.</a:t>
            </a:r>
          </a:p>
          <a:p>
            <a:pPr marL="514350" lvl="0" indent="-514350">
              <a:lnSpc>
                <a:spcPct val="115000"/>
              </a:lnSpc>
              <a:spcBef>
                <a:spcPts val="0"/>
              </a:spcBef>
              <a:spcAft>
                <a:spcPts val="1000"/>
              </a:spcAft>
              <a:buAutoNum type="arabicPeriod" startAt="9"/>
            </a:pPr>
            <a:r>
              <a:rPr lang="sw-KE" dirty="0" smtClean="0">
                <a:latin typeface="Calibri" panose="020F0502020204030204" pitchFamily="34" charset="0"/>
                <a:ea typeface="Calibri" panose="020F0502020204030204" pitchFamily="34" charset="0"/>
                <a:cs typeface="Times New Roman" panose="02020603050405020304" pitchFamily="18" charset="0"/>
              </a:rPr>
              <a:t>Maintain </a:t>
            </a:r>
            <a:r>
              <a:rPr lang="sw-KE" dirty="0">
                <a:latin typeface="Calibri" panose="020F0502020204030204" pitchFamily="34" charset="0"/>
                <a:ea typeface="Calibri" panose="020F0502020204030204" pitchFamily="34" charset="0"/>
                <a:cs typeface="Times New Roman" panose="02020603050405020304" pitchFamily="18" charset="0"/>
              </a:rPr>
              <a:t>the normal BP with volume </a:t>
            </a:r>
            <a:r>
              <a:rPr lang="sw-KE" dirty="0" smtClean="0">
                <a:latin typeface="Calibri" panose="020F0502020204030204" pitchFamily="34" charset="0"/>
                <a:ea typeface="Calibri" panose="020F0502020204030204" pitchFamily="34" charset="0"/>
                <a:cs typeface="Times New Roman" panose="02020603050405020304" pitchFamily="18" charset="0"/>
              </a:rPr>
              <a:t>expanders</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514350" lvl="0" indent="-514350">
              <a:lnSpc>
                <a:spcPct val="115000"/>
              </a:lnSpc>
              <a:spcBef>
                <a:spcPts val="0"/>
              </a:spcBef>
              <a:spcAft>
                <a:spcPts val="1000"/>
              </a:spcAft>
              <a:buAutoNum type="arabicPeriod" startAt="9"/>
            </a:pPr>
            <a:r>
              <a:rPr lang="sw-KE" dirty="0" smtClean="0">
                <a:latin typeface="Calibri" panose="020F0502020204030204" pitchFamily="34" charset="0"/>
                <a:ea typeface="Calibri" panose="020F0502020204030204" pitchFamily="34" charset="0"/>
                <a:cs typeface="Times New Roman" panose="02020603050405020304" pitchFamily="18" charset="0"/>
              </a:rPr>
              <a:t>Position </a:t>
            </a:r>
            <a:r>
              <a:rPr lang="sw-KE" dirty="0">
                <a:latin typeface="Calibri" panose="020F0502020204030204" pitchFamily="34" charset="0"/>
                <a:ea typeface="Calibri" panose="020F0502020204030204" pitchFamily="34" charset="0"/>
                <a:cs typeface="Times New Roman" panose="02020603050405020304" pitchFamily="18" charset="0"/>
              </a:rPr>
              <a:t>the baby to provide greatest air entry  (prone position with extended </a:t>
            </a:r>
            <a:r>
              <a:rPr lang="sw-KE" dirty="0" smtClean="0">
                <a:latin typeface="Calibri" panose="020F0502020204030204" pitchFamily="34" charset="0"/>
                <a:ea typeface="Calibri" panose="020F0502020204030204" pitchFamily="34" charset="0"/>
                <a:cs typeface="Times New Roman" panose="02020603050405020304" pitchFamily="18" charset="0"/>
              </a:rPr>
              <a:t>head neutral ponormaly  )</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514350" lvl="0" indent="-514350">
              <a:lnSpc>
                <a:spcPct val="115000"/>
              </a:lnSpc>
              <a:spcBef>
                <a:spcPts val="0"/>
              </a:spcBef>
              <a:spcAft>
                <a:spcPts val="1000"/>
              </a:spcAft>
              <a:buAutoNum type="arabicPeriod" startAt="9"/>
            </a:pPr>
            <a:r>
              <a:rPr lang="sw-KE" dirty="0" smtClean="0">
                <a:latin typeface="Calibri" panose="020F0502020204030204" pitchFamily="34" charset="0"/>
                <a:ea typeface="Calibri" panose="020F0502020204030204" pitchFamily="34" charset="0"/>
                <a:cs typeface="Times New Roman" panose="02020603050405020304" pitchFamily="18" charset="0"/>
              </a:rPr>
              <a:t>Suction </a:t>
            </a:r>
            <a:r>
              <a:rPr lang="sw-KE" dirty="0">
                <a:latin typeface="Calibri" panose="020F0502020204030204" pitchFamily="34" charset="0"/>
                <a:ea typeface="Calibri" panose="020F0502020204030204" pitchFamily="34" charset="0"/>
                <a:cs typeface="Times New Roman" panose="02020603050405020304" pitchFamily="18" charset="0"/>
              </a:rPr>
              <a:t>and do postural drainage to remove secretions and keep the airway </a:t>
            </a:r>
            <a:r>
              <a:rPr lang="sw-KE" dirty="0" smtClean="0">
                <a:latin typeface="Calibri" panose="020F0502020204030204" pitchFamily="34" charset="0"/>
                <a:ea typeface="Calibri" panose="020F0502020204030204" pitchFamily="34" charset="0"/>
                <a:cs typeface="Times New Roman" panose="02020603050405020304" pitchFamily="18" charset="0"/>
              </a:rPr>
              <a:t>patent.</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514350" lvl="0" indent="-514350">
              <a:lnSpc>
                <a:spcPct val="115000"/>
              </a:lnSpc>
              <a:spcBef>
                <a:spcPts val="0"/>
              </a:spcBef>
              <a:spcAft>
                <a:spcPts val="1000"/>
              </a:spcAft>
              <a:buAutoNum type="arabicPeriod" startAt="9"/>
            </a:pPr>
            <a:r>
              <a:rPr lang="sw-KE" dirty="0" smtClean="0">
                <a:latin typeface="Calibri" panose="020F0502020204030204" pitchFamily="34" charset="0"/>
                <a:ea typeface="Calibri" panose="020F0502020204030204" pitchFamily="34" charset="0"/>
                <a:cs typeface="Times New Roman" panose="02020603050405020304" pitchFamily="18" charset="0"/>
              </a:rPr>
              <a:t>Close </a:t>
            </a:r>
            <a:r>
              <a:rPr lang="sw-KE" dirty="0">
                <a:latin typeface="Calibri" panose="020F0502020204030204" pitchFamily="34" charset="0"/>
                <a:ea typeface="Calibri" panose="020F0502020204030204" pitchFamily="34" charset="0"/>
                <a:cs typeface="Times New Roman" panose="02020603050405020304" pitchFamily="18" charset="0"/>
              </a:rPr>
              <a:t>observations to monitor the process whether improving or deteroriating ie</a:t>
            </a:r>
            <a:r>
              <a:rPr lang="sw-KE" dirty="0" smtClean="0">
                <a:latin typeface="Calibri" panose="020F0502020204030204" pitchFamily="34" charset="0"/>
                <a:ea typeface="Calibri" panose="020F0502020204030204" pitchFamily="34" charset="0"/>
                <a:cs typeface="Times New Roman" panose="02020603050405020304" pitchFamily="18" charset="0"/>
              </a:rPr>
              <a:t>. heart rate,respiration,cyanosis.</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514350" lvl="0" indent="-514350">
              <a:lnSpc>
                <a:spcPct val="115000"/>
              </a:lnSpc>
              <a:spcBef>
                <a:spcPts val="0"/>
              </a:spcBef>
              <a:spcAft>
                <a:spcPts val="1000"/>
              </a:spcAft>
              <a:buAutoNum type="arabicPeriod" startAt="9"/>
            </a:pPr>
            <a:r>
              <a:rPr lang="sw-KE" dirty="0" smtClean="0">
                <a:latin typeface="Calibri" panose="020F0502020204030204" pitchFamily="34" charset="0"/>
                <a:ea typeface="Calibri" panose="020F0502020204030204" pitchFamily="34" charset="0"/>
                <a:cs typeface="Times New Roman" panose="02020603050405020304" pitchFamily="18" charset="0"/>
              </a:rPr>
              <a:t>When  </a:t>
            </a:r>
            <a:r>
              <a:rPr lang="sw-KE" dirty="0">
                <a:latin typeface="Calibri" panose="020F0502020204030204" pitchFamily="34" charset="0"/>
                <a:ea typeface="Calibri" panose="020F0502020204030204" pitchFamily="34" charset="0"/>
                <a:cs typeface="Times New Roman" panose="02020603050405020304" pitchFamily="18" charset="0"/>
              </a:rPr>
              <a:t>the condition resolves,introduce oral </a:t>
            </a:r>
            <a:r>
              <a:rPr lang="sw-KE" dirty="0" smtClean="0">
                <a:latin typeface="Calibri" panose="020F0502020204030204" pitchFamily="34" charset="0"/>
                <a:ea typeface="Calibri" panose="020F0502020204030204" pitchFamily="34" charset="0"/>
                <a:cs typeface="Times New Roman" panose="02020603050405020304" pitchFamily="18" charset="0"/>
              </a:rPr>
              <a:t>feeds gradually. In case the baby developes abdominal distension due to indigestion, stope oral feeds and start IV fluids.</a:t>
            </a:r>
            <a:endParaRPr lang="en-US" dirty="0"/>
          </a:p>
          <a:p>
            <a:endParaRPr lang="en-US" dirty="0"/>
          </a:p>
        </p:txBody>
      </p:sp>
      <p:sp>
        <p:nvSpPr>
          <p:cNvPr id="2" name="Slide Number Placeholder 1"/>
          <p:cNvSpPr>
            <a:spLocks noGrp="1"/>
          </p:cNvSpPr>
          <p:nvPr>
            <p:ph type="sldNum" sz="quarter" idx="12"/>
          </p:nvPr>
        </p:nvSpPr>
        <p:spPr/>
        <p:txBody>
          <a:bodyPr/>
          <a:lstStyle/>
          <a:p>
            <a:fld id="{37A73B05-C1DC-4957-AA8A-DA55F0329BFA}" type="slidenum">
              <a:rPr lang="en-US" smtClean="0"/>
              <a:t>51</a:t>
            </a:fld>
            <a:endParaRPr lang="en-US"/>
          </a:p>
        </p:txBody>
      </p:sp>
    </p:spTree>
    <p:extLst>
      <p:ext uri="{BB962C8B-B14F-4D97-AF65-F5344CB8AC3E}">
        <p14:creationId xmlns:p14="http://schemas.microsoft.com/office/powerpoint/2010/main" val="33872634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53036"/>
          </a:xfrm>
        </p:spPr>
        <p:txBody>
          <a:bodyPr/>
          <a:lstStyle/>
          <a:p>
            <a:r>
              <a:rPr lang="en-US" b="1" dirty="0" smtClean="0">
                <a:latin typeface="+mn-lt"/>
              </a:rPr>
              <a:t>                     </a:t>
            </a:r>
            <a:r>
              <a:rPr lang="en-US" b="1" dirty="0" smtClean="0">
                <a:solidFill>
                  <a:srgbClr val="00B0F0"/>
                </a:solidFill>
                <a:latin typeface="+mn-lt"/>
              </a:rPr>
              <a:t>Prevention of RDS</a:t>
            </a:r>
            <a:endParaRPr lang="en-US" b="1" dirty="0">
              <a:solidFill>
                <a:srgbClr val="00B0F0"/>
              </a:solidFill>
              <a:latin typeface="+mn-lt"/>
            </a:endParaRPr>
          </a:p>
        </p:txBody>
      </p:sp>
      <p:sp>
        <p:nvSpPr>
          <p:cNvPr id="3" name="Content Placeholder 2"/>
          <p:cNvSpPr>
            <a:spLocks noGrp="1"/>
          </p:cNvSpPr>
          <p:nvPr>
            <p:ph idx="1"/>
          </p:nvPr>
        </p:nvSpPr>
        <p:spPr>
          <a:xfrm>
            <a:off x="838200" y="953037"/>
            <a:ext cx="10515600" cy="5223926"/>
          </a:xfrm>
        </p:spPr>
        <p:txBody>
          <a:bodyPr>
            <a:normAutofit fontScale="92500"/>
          </a:bodyPr>
          <a:lstStyle/>
          <a:p>
            <a:pPr marR="0">
              <a:lnSpc>
                <a:spcPct val="115000"/>
              </a:lnSpc>
              <a:spcBef>
                <a:spcPts val="0"/>
              </a:spcBef>
              <a:spcAft>
                <a:spcPts val="0"/>
              </a:spcAft>
              <a:tabLst>
                <a:tab pos="4276090" algn="l"/>
              </a:tabLst>
            </a:pPr>
            <a:r>
              <a:rPr lang="sw-KE" dirty="0" smtClean="0">
                <a:latin typeface="Calibri" panose="020F0502020204030204" pitchFamily="34" charset="0"/>
                <a:ea typeface="Calibri" panose="020F0502020204030204" pitchFamily="34" charset="0"/>
                <a:cs typeface="Times New Roman" panose="02020603050405020304" pitchFamily="18" charset="0"/>
              </a:rPr>
              <a:t>Early </a:t>
            </a:r>
            <a:r>
              <a:rPr lang="sw-KE" dirty="0">
                <a:latin typeface="Calibri" panose="020F0502020204030204" pitchFamily="34" charset="0"/>
                <a:ea typeface="Calibri" panose="020F0502020204030204" pitchFamily="34" charset="0"/>
                <a:cs typeface="Times New Roman" panose="02020603050405020304" pitchFamily="18" charset="0"/>
              </a:rPr>
              <a:t>detection and  management of high risk pregnancies to prevent premature delivery.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pos="4276090" algn="l"/>
              </a:tabLst>
            </a:pPr>
            <a:r>
              <a:rPr lang="sw-KE" dirty="0">
                <a:latin typeface="Calibri" panose="020F0502020204030204" pitchFamily="34" charset="0"/>
                <a:ea typeface="Calibri" panose="020F0502020204030204" pitchFamily="34" charset="0"/>
                <a:cs typeface="Times New Roman" panose="02020603050405020304" pitchFamily="18" charset="0"/>
              </a:rPr>
              <a:t>Conditions such as diabetes mellitus should be properly managed so that delivery can be prolonged to 36 – 38 weeks.The mother is then given </a:t>
            </a:r>
            <a:r>
              <a:rPr lang="sw-KE" dirty="0" smtClean="0">
                <a:latin typeface="Calibri" panose="020F0502020204030204" pitchFamily="34" charset="0"/>
                <a:ea typeface="Calibri" panose="020F0502020204030204" pitchFamily="34" charset="0"/>
                <a:cs typeface="Times New Roman" panose="02020603050405020304" pitchFamily="18" charset="0"/>
              </a:rPr>
              <a:t>Dexamethasone </a:t>
            </a:r>
            <a:r>
              <a:rPr lang="sw-KE" dirty="0">
                <a:latin typeface="Calibri" panose="020F0502020204030204" pitchFamily="34" charset="0"/>
                <a:ea typeface="Calibri" panose="020F0502020204030204" pitchFamily="34" charset="0"/>
                <a:cs typeface="Times New Roman" panose="02020603050405020304" pitchFamily="18" charset="0"/>
              </a:rPr>
              <a:t>4mg tds 48 hrs before c/s to stimulate lung maturity.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pos="4276090" algn="l"/>
              </a:tabLst>
            </a:pPr>
            <a:r>
              <a:rPr lang="sw-KE" dirty="0">
                <a:latin typeface="Calibri" panose="020F0502020204030204" pitchFamily="34" charset="0"/>
                <a:ea typeface="Calibri" panose="020F0502020204030204" pitchFamily="34" charset="0"/>
                <a:cs typeface="Times New Roman" panose="02020603050405020304" pitchFamily="18" charset="0"/>
              </a:rPr>
              <a:t>Prevent perinatal hypoxia by ensuring there is no intracranial injury at birth.</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pos="4276090" algn="l"/>
              </a:tabLst>
            </a:pPr>
            <a:r>
              <a:rPr lang="sw-KE" dirty="0">
                <a:latin typeface="Calibri" panose="020F0502020204030204" pitchFamily="34" charset="0"/>
                <a:ea typeface="Calibri" panose="020F0502020204030204" pitchFamily="34" charset="0"/>
                <a:cs typeface="Times New Roman" panose="02020603050405020304" pitchFamily="18" charset="0"/>
              </a:rPr>
              <a:t>Effective resuscitation at birth of high risk babies.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pos="4276090" algn="l"/>
              </a:tabLst>
            </a:pPr>
            <a:r>
              <a:rPr lang="sw-KE" dirty="0">
                <a:latin typeface="Calibri" panose="020F0502020204030204" pitchFamily="34" charset="0"/>
                <a:ea typeface="Calibri" panose="020F0502020204030204" pitchFamily="34" charset="0"/>
                <a:cs typeface="Times New Roman" panose="02020603050405020304" pitchFamily="18" charset="0"/>
              </a:rPr>
              <a:t>Assesment of gestational age and lung maturity  through amniocentesis  so that elective c/s or delivery can be delayed if lungs are not mature enough.</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52</a:t>
            </a:fld>
            <a:endParaRPr lang="en-US"/>
          </a:p>
        </p:txBody>
      </p:sp>
    </p:spTree>
    <p:extLst>
      <p:ext uri="{BB962C8B-B14F-4D97-AF65-F5344CB8AC3E}">
        <p14:creationId xmlns:p14="http://schemas.microsoft.com/office/powerpoint/2010/main" val="18403364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latin typeface="+mn-lt"/>
              </a:rPr>
              <a:t>                             </a:t>
            </a:r>
            <a:r>
              <a:rPr lang="en-US" b="1" dirty="0">
                <a:solidFill>
                  <a:srgbClr val="00B0F0"/>
                </a:solidFill>
                <a:latin typeface="+mn-lt"/>
              </a:rPr>
              <a:t>C</a:t>
            </a:r>
            <a:r>
              <a:rPr lang="en-US" b="1" dirty="0" smtClean="0">
                <a:solidFill>
                  <a:srgbClr val="00B0F0"/>
                </a:solidFill>
                <a:latin typeface="+mn-lt"/>
              </a:rPr>
              <a:t>omplication</a:t>
            </a:r>
            <a:endParaRPr lang="en-US" b="1" dirty="0">
              <a:solidFill>
                <a:srgbClr val="00B0F0"/>
              </a:solidFill>
              <a:latin typeface="+mn-lt"/>
            </a:endParaRPr>
          </a:p>
        </p:txBody>
      </p:sp>
      <p:sp>
        <p:nvSpPr>
          <p:cNvPr id="3" name="Content Placeholder 2"/>
          <p:cNvSpPr>
            <a:spLocks noGrp="1"/>
          </p:cNvSpPr>
          <p:nvPr>
            <p:ph idx="1"/>
          </p:nvPr>
        </p:nvSpPr>
        <p:spPr/>
        <p:txBody>
          <a:bodyPr>
            <a:normAutofit lnSpcReduction="10000"/>
          </a:bodyPr>
          <a:lstStyle/>
          <a:p>
            <a:pPr marL="0" marR="0" indent="0">
              <a:lnSpc>
                <a:spcPct val="115000"/>
              </a:lnSpc>
              <a:spcBef>
                <a:spcPts val="0"/>
              </a:spcBef>
              <a:spcAft>
                <a:spcPts val="0"/>
              </a:spcAft>
              <a:buNone/>
              <a:tabLst>
                <a:tab pos="427609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buFont typeface="Wingdings" panose="05000000000000000000" pitchFamily="2" charset="2"/>
              <a:buChar char="Ø"/>
              <a:tabLst>
                <a:tab pos="4276090" algn="l"/>
              </a:tabLst>
            </a:pPr>
            <a:r>
              <a:rPr lang="sw-KE" sz="2800" dirty="0">
                <a:latin typeface="Calibri" panose="020F0502020204030204" pitchFamily="34" charset="0"/>
                <a:ea typeface="Calibri" panose="020F0502020204030204" pitchFamily="34" charset="0"/>
                <a:cs typeface="Times New Roman" panose="02020603050405020304" pitchFamily="18" charset="0"/>
              </a:rPr>
              <a:t>Retrolental fibroplasia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buFont typeface="Wingdings" panose="05000000000000000000" pitchFamily="2" charset="2"/>
              <a:buChar char="Ø"/>
              <a:tabLst>
                <a:tab pos="4276090" algn="l"/>
              </a:tabLst>
            </a:pPr>
            <a:r>
              <a:rPr lang="sw-KE" sz="2800" dirty="0">
                <a:latin typeface="Calibri" panose="020F0502020204030204" pitchFamily="34" charset="0"/>
                <a:ea typeface="Calibri" panose="020F0502020204030204" pitchFamily="34" charset="0"/>
                <a:cs typeface="Times New Roman" panose="02020603050405020304" pitchFamily="18" charset="0"/>
              </a:rPr>
              <a:t>Hypothermia</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buFont typeface="Wingdings" panose="05000000000000000000" pitchFamily="2" charset="2"/>
              <a:buChar char="Ø"/>
              <a:tabLst>
                <a:tab pos="4276090" algn="l"/>
              </a:tabLst>
            </a:pPr>
            <a:r>
              <a:rPr lang="sw-KE" sz="2800" dirty="0">
                <a:latin typeface="Calibri" panose="020F0502020204030204" pitchFamily="34" charset="0"/>
                <a:ea typeface="Calibri" panose="020F0502020204030204" pitchFamily="34" charset="0"/>
                <a:cs typeface="Times New Roman" panose="02020603050405020304" pitchFamily="18" charset="0"/>
              </a:rPr>
              <a:t>Hypoglycaemia</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buFont typeface="Wingdings" panose="05000000000000000000" pitchFamily="2" charset="2"/>
              <a:buChar char="Ø"/>
              <a:tabLst>
                <a:tab pos="4276090" algn="l"/>
              </a:tabLst>
            </a:pPr>
            <a:r>
              <a:rPr lang="sw-KE" sz="2800" dirty="0">
                <a:latin typeface="Calibri" panose="020F0502020204030204" pitchFamily="34" charset="0"/>
                <a:ea typeface="Calibri" panose="020F0502020204030204" pitchFamily="34" charset="0"/>
                <a:cs typeface="Times New Roman" panose="02020603050405020304" pitchFamily="18" charset="0"/>
              </a:rPr>
              <a:t>Patent ductus arteriosus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buFont typeface="Wingdings" panose="05000000000000000000" pitchFamily="2" charset="2"/>
              <a:buChar char="Ø"/>
              <a:tabLst>
                <a:tab pos="4276090" algn="l"/>
              </a:tabLst>
            </a:pPr>
            <a:r>
              <a:rPr lang="sw-KE" sz="2800" dirty="0">
                <a:latin typeface="Calibri" panose="020F0502020204030204" pitchFamily="34" charset="0"/>
                <a:ea typeface="Calibri" panose="020F0502020204030204" pitchFamily="34" charset="0"/>
                <a:cs typeface="Times New Roman" panose="02020603050405020304" pitchFamily="18" charset="0"/>
              </a:rPr>
              <a:t>Abdominal distention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buFont typeface="Wingdings" panose="05000000000000000000" pitchFamily="2" charset="2"/>
              <a:buChar char="Ø"/>
              <a:tabLst>
                <a:tab pos="4276090" algn="l"/>
              </a:tabLst>
            </a:pPr>
            <a:r>
              <a:rPr lang="sw-KE" sz="2800" dirty="0">
                <a:latin typeface="Calibri" panose="020F0502020204030204" pitchFamily="34" charset="0"/>
                <a:ea typeface="Calibri" panose="020F0502020204030204" pitchFamily="34" charset="0"/>
                <a:cs typeface="Times New Roman" panose="02020603050405020304" pitchFamily="18" charset="0"/>
              </a:rPr>
              <a:t>Hypocalcaemia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buFont typeface="Wingdings" panose="05000000000000000000" pitchFamily="2" charset="2"/>
              <a:buChar char="Ø"/>
              <a:tabLst>
                <a:tab pos="4276090" algn="l"/>
              </a:tabLst>
            </a:pPr>
            <a:r>
              <a:rPr lang="sw-KE" sz="2800" dirty="0">
                <a:latin typeface="Calibri" panose="020F0502020204030204" pitchFamily="34" charset="0"/>
                <a:ea typeface="Calibri" panose="020F0502020204030204" pitchFamily="34" charset="0"/>
                <a:cs typeface="Times New Roman" panose="02020603050405020304" pitchFamily="18" charset="0"/>
              </a:rPr>
              <a:t>Intracrania hemorrhage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buFont typeface="Wingdings" panose="05000000000000000000" pitchFamily="2" charset="2"/>
              <a:buChar char="Ø"/>
              <a:tabLst>
                <a:tab pos="4276090" algn="l"/>
              </a:tabLst>
            </a:pPr>
            <a:r>
              <a:rPr lang="sw-KE" sz="2800" dirty="0">
                <a:latin typeface="Calibri" panose="020F0502020204030204" pitchFamily="34" charset="0"/>
                <a:ea typeface="Calibri" panose="020F0502020204030204" pitchFamily="34" charset="0"/>
                <a:cs typeface="Times New Roman" panose="02020603050405020304" pitchFamily="18" charset="0"/>
              </a:rPr>
              <a:t>infection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53</a:t>
            </a:fld>
            <a:endParaRPr lang="en-US"/>
          </a:p>
        </p:txBody>
      </p:sp>
    </p:spTree>
    <p:extLst>
      <p:ext uri="{BB962C8B-B14F-4D97-AF65-F5344CB8AC3E}">
        <p14:creationId xmlns:p14="http://schemas.microsoft.com/office/powerpoint/2010/main" val="33528147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07584"/>
          </a:xfrm>
        </p:spPr>
        <p:txBody>
          <a:bodyPr>
            <a:normAutofit fontScale="90000"/>
          </a:bodyPr>
          <a:lstStyle/>
          <a:p>
            <a:pPr marL="2026920" lvl="0" indent="-228600">
              <a:lnSpc>
                <a:spcPct val="115000"/>
              </a:lnSpc>
              <a:spcBef>
                <a:spcPts val="0"/>
              </a:spcBef>
              <a:spcAft>
                <a:spcPts val="1000"/>
              </a:spcAft>
            </a:pPr>
            <a:r>
              <a:rPr lang="sw-KE" sz="34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                   5.  HYPOGLYCAEMIA</a:t>
            </a:r>
            <a:r>
              <a:rPr lang="en-US" sz="2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lang="en-US" sz="22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463639" y="1107584"/>
            <a:ext cx="11397803" cy="5537915"/>
          </a:xfrm>
        </p:spPr>
        <p:txBody>
          <a:bodyPr>
            <a:normAutofit lnSpcReduction="10000"/>
          </a:bodyPr>
          <a:lstStyle/>
          <a:p>
            <a:pPr marR="0">
              <a:lnSpc>
                <a:spcPct val="115000"/>
              </a:lnSpc>
              <a:spcBef>
                <a:spcPts val="0"/>
              </a:spcBef>
              <a:spcAft>
                <a:spcPts val="1000"/>
              </a:spcAft>
            </a:pPr>
            <a:r>
              <a:rPr lang="sw-KE" dirty="0" smtClean="0">
                <a:latin typeface="Calibri" panose="020F0502020204030204" pitchFamily="34" charset="0"/>
                <a:ea typeface="Calibri" panose="020F0502020204030204" pitchFamily="34" charset="0"/>
                <a:cs typeface="Times New Roman" panose="02020603050405020304" pitchFamily="18" charset="0"/>
              </a:rPr>
              <a:t>This </a:t>
            </a:r>
            <a:r>
              <a:rPr lang="sw-KE" dirty="0">
                <a:latin typeface="Calibri" panose="020F0502020204030204" pitchFamily="34" charset="0"/>
                <a:ea typeface="Calibri" panose="020F0502020204030204" pitchFamily="34" charset="0"/>
                <a:cs typeface="Times New Roman" panose="02020603050405020304" pitchFamily="18" charset="0"/>
              </a:rPr>
              <a:t>is a metabolic disorder in which the blood </a:t>
            </a:r>
            <a:r>
              <a:rPr lang="sw-KE" dirty="0" smtClean="0">
                <a:latin typeface="Calibri" panose="020F0502020204030204" pitchFamily="34" charset="0"/>
                <a:ea typeface="Calibri" panose="020F0502020204030204" pitchFamily="34" charset="0"/>
                <a:cs typeface="Times New Roman" panose="02020603050405020304" pitchFamily="18" charset="0"/>
              </a:rPr>
              <a:t>glucose level </a:t>
            </a:r>
            <a:r>
              <a:rPr lang="sw-KE" dirty="0">
                <a:latin typeface="Calibri" panose="020F0502020204030204" pitchFamily="34" charset="0"/>
                <a:ea typeface="Calibri" panose="020F0502020204030204" pitchFamily="34" charset="0"/>
                <a:cs typeface="Times New Roman" panose="02020603050405020304" pitchFamily="18" charset="0"/>
              </a:rPr>
              <a:t>falls below 2.6mmol/l</a:t>
            </a:r>
            <a:r>
              <a:rPr lang="sw-KE" dirty="0" smtClean="0">
                <a:latin typeface="Calibri" panose="020F0502020204030204" pitchFamily="34" charset="0"/>
                <a:ea typeface="Calibri" panose="020F0502020204030204" pitchFamily="34" charset="0"/>
                <a:cs typeface="Times New Roman" panose="02020603050405020304" pitchFamily="18" charset="0"/>
              </a:rPr>
              <a:t>.</a:t>
            </a:r>
          </a:p>
          <a:p>
            <a:pPr marR="0">
              <a:lnSpc>
                <a:spcPct val="115000"/>
              </a:lnSpc>
              <a:spcBef>
                <a:spcPts val="0"/>
              </a:spcBef>
              <a:spcAft>
                <a:spcPts val="1000"/>
              </a:spcAft>
            </a:pPr>
            <a:r>
              <a:rPr lang="sw-KE" dirty="0" smtClean="0">
                <a:latin typeface="Calibri" panose="020F0502020204030204" pitchFamily="34" charset="0"/>
                <a:ea typeface="Calibri" panose="020F0502020204030204" pitchFamily="34" charset="0"/>
                <a:cs typeface="Times New Roman" panose="02020603050405020304" pitchFamily="18" charset="0"/>
              </a:rPr>
              <a:t>At </a:t>
            </a:r>
            <a:r>
              <a:rPr lang="sw-KE" dirty="0">
                <a:latin typeface="Calibri" panose="020F0502020204030204" pitchFamily="34" charset="0"/>
                <a:ea typeface="Calibri" panose="020F0502020204030204" pitchFamily="34" charset="0"/>
                <a:cs typeface="Times New Roman" panose="02020603050405020304" pitchFamily="18" charset="0"/>
              </a:rPr>
              <a:t>term,the baby’s glucose level is almost equal to that of the mother but gradually drops within 3 – 4 hours after birth</a:t>
            </a:r>
            <a:r>
              <a:rPr lang="sw-KE" dirty="0" smtClean="0">
                <a:latin typeface="Calibri" panose="020F0502020204030204" pitchFamily="34" charset="0"/>
                <a:ea typeface="Calibri" panose="020F0502020204030204" pitchFamily="34" charset="0"/>
                <a:cs typeface="Times New Roman" panose="02020603050405020304" pitchFamily="18" charset="0"/>
              </a:rPr>
              <a:t>.</a:t>
            </a:r>
          </a:p>
          <a:p>
            <a:pPr marR="0">
              <a:lnSpc>
                <a:spcPct val="115000"/>
              </a:lnSpc>
              <a:spcBef>
                <a:spcPts val="0"/>
              </a:spcBef>
              <a:spcAft>
                <a:spcPts val="1000"/>
              </a:spcAft>
            </a:pPr>
            <a:r>
              <a:rPr lang="sw-KE" dirty="0" smtClean="0">
                <a:latin typeface="Calibri" panose="020F0502020204030204" pitchFamily="34" charset="0"/>
                <a:ea typeface="Calibri" panose="020F0502020204030204" pitchFamily="34" charset="0"/>
                <a:cs typeface="Times New Roman" panose="02020603050405020304" pitchFamily="18" charset="0"/>
              </a:rPr>
              <a:t>This </a:t>
            </a:r>
            <a:r>
              <a:rPr lang="sw-KE" dirty="0">
                <a:latin typeface="Calibri" panose="020F0502020204030204" pitchFamily="34" charset="0"/>
                <a:ea typeface="Calibri" panose="020F0502020204030204" pitchFamily="34" charset="0"/>
                <a:cs typeface="Times New Roman" panose="02020603050405020304" pitchFamily="18" charset="0"/>
              </a:rPr>
              <a:t>is why the baby has to be fed within one hour of life</a:t>
            </a:r>
            <a:r>
              <a:rPr lang="sw-KE" dirty="0" smtClean="0">
                <a:latin typeface="Calibri" panose="020F0502020204030204" pitchFamily="34" charset="0"/>
                <a:ea typeface="Calibri" panose="020F0502020204030204" pitchFamily="34" charset="0"/>
                <a:cs typeface="Times New Roman" panose="02020603050405020304" pitchFamily="18" charset="0"/>
              </a:rPr>
              <a:t>.</a:t>
            </a:r>
          </a:p>
          <a:p>
            <a:pPr marR="0">
              <a:lnSpc>
                <a:spcPct val="115000"/>
              </a:lnSpc>
              <a:spcBef>
                <a:spcPts val="0"/>
              </a:spcBef>
              <a:spcAft>
                <a:spcPts val="1000"/>
              </a:spcAft>
            </a:pPr>
            <a:r>
              <a:rPr lang="sw-KE" dirty="0" smtClean="0">
                <a:latin typeface="Calibri" panose="020F0502020204030204" pitchFamily="34" charset="0"/>
                <a:ea typeface="Calibri" panose="020F0502020204030204" pitchFamily="34" charset="0"/>
                <a:cs typeface="Times New Roman" panose="02020603050405020304" pitchFamily="18" charset="0"/>
              </a:rPr>
              <a:t>The </a:t>
            </a:r>
            <a:r>
              <a:rPr lang="sw-KE" dirty="0">
                <a:latin typeface="Calibri" panose="020F0502020204030204" pitchFamily="34" charset="0"/>
                <a:ea typeface="Calibri" panose="020F0502020204030204" pitchFamily="34" charset="0"/>
                <a:cs typeface="Times New Roman" panose="02020603050405020304" pitchFamily="18" charset="0"/>
              </a:rPr>
              <a:t>baby’s blood glucose rises steadily following feeds to 2.8 – 4.5 mmol/l  in 6 – 12 hrs</a:t>
            </a:r>
            <a:r>
              <a:rPr lang="sw-KE" dirty="0" smtClean="0">
                <a:latin typeface="Calibri" panose="020F0502020204030204" pitchFamily="34" charset="0"/>
                <a:ea typeface="Calibri" panose="020F0502020204030204" pitchFamily="34" charset="0"/>
                <a:cs typeface="Times New Roman" panose="02020603050405020304" pitchFamily="18" charset="0"/>
              </a:rPr>
              <a:t>.</a:t>
            </a:r>
          </a:p>
          <a:p>
            <a:pPr marR="0">
              <a:lnSpc>
                <a:spcPct val="115000"/>
              </a:lnSpc>
              <a:spcBef>
                <a:spcPts val="0"/>
              </a:spcBef>
              <a:spcAft>
                <a:spcPts val="1000"/>
              </a:spcAft>
            </a:pPr>
            <a:r>
              <a:rPr lang="sw-KE" dirty="0" smtClean="0">
                <a:latin typeface="Calibri" panose="020F0502020204030204" pitchFamily="34" charset="0"/>
                <a:ea typeface="Calibri" panose="020F0502020204030204" pitchFamily="34" charset="0"/>
                <a:cs typeface="Times New Roman" panose="02020603050405020304" pitchFamily="18" charset="0"/>
              </a:rPr>
              <a:t>Term </a:t>
            </a:r>
            <a:r>
              <a:rPr lang="sw-KE" dirty="0">
                <a:latin typeface="Calibri" panose="020F0502020204030204" pitchFamily="34" charset="0"/>
                <a:ea typeface="Calibri" panose="020F0502020204030204" pitchFamily="34" charset="0"/>
                <a:cs typeface="Times New Roman" panose="02020603050405020304" pitchFamily="18" charset="0"/>
              </a:rPr>
              <a:t>babies can maintain their energy requirements as long as they are kept warm.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sw-KE" dirty="0">
                <a:latin typeface="Calibri" panose="020F0502020204030204" pitchFamily="34" charset="0"/>
                <a:ea typeface="Calibri" panose="020F0502020204030204" pitchFamily="34" charset="0"/>
                <a:cs typeface="Times New Roman" panose="02020603050405020304" pitchFamily="18" charset="0"/>
              </a:rPr>
              <a:t>This condition is common in infants of diabetic mothers</a:t>
            </a:r>
            <a:r>
              <a:rPr lang="sw-KE" dirty="0" smtClean="0">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54</a:t>
            </a:fld>
            <a:endParaRPr lang="en-US"/>
          </a:p>
        </p:txBody>
      </p:sp>
    </p:spTree>
    <p:extLst>
      <p:ext uri="{BB962C8B-B14F-4D97-AF65-F5344CB8AC3E}">
        <p14:creationId xmlns:p14="http://schemas.microsoft.com/office/powerpoint/2010/main" val="18052950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6214"/>
            <a:ext cx="10515600" cy="6297769"/>
          </a:xfrm>
        </p:spPr>
        <p:txBody>
          <a:bodyPr/>
          <a:lstStyle/>
          <a:p>
            <a:pPr marL="0" lvl="0">
              <a:lnSpc>
                <a:spcPct val="115000"/>
              </a:lnSpc>
              <a:spcBef>
                <a:spcPts val="0"/>
              </a:spcBef>
              <a:spcAft>
                <a:spcPts val="1000"/>
              </a:spcAft>
            </a:pP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Due to excess glucose, the foetus produces more insulin which increases its body fat and muscle mass leading to large babies (macrosomia).</a:t>
            </a:r>
          </a:p>
          <a:p>
            <a:pPr marL="0" lvl="0">
              <a:lnSpc>
                <a:spcPct val="115000"/>
              </a:lnSpc>
              <a:spcBef>
                <a:spcPts val="0"/>
              </a:spcBef>
              <a:spcAft>
                <a:spcPts val="1000"/>
              </a:spcAft>
            </a:pP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At birth the glucose level falls rapidly while insulin levels remail relatively high so the baby is at risk os hypoglycaemia</a:t>
            </a:r>
            <a:r>
              <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a:t>
            </a:r>
          </a:p>
          <a:p>
            <a:pPr marL="0" lvl="0">
              <a:lnSpc>
                <a:spcPct val="115000"/>
              </a:lnSpc>
              <a:spcBef>
                <a:spcPts val="0"/>
              </a:spcBef>
              <a:spcAft>
                <a:spcPts val="1000"/>
              </a:spcAft>
            </a:pPr>
            <a:r>
              <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This </a:t>
            </a: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is why such babies are admitted into NBU.</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Prolonged hypoglycaemia can lead </a:t>
            </a:r>
            <a:r>
              <a:rPr lang="sw-KE" dirty="0" smtClean="0">
                <a:latin typeface="Calibri" panose="020F0502020204030204" pitchFamily="34" charset="0"/>
                <a:ea typeface="Calibri" panose="020F0502020204030204" pitchFamily="34" charset="0"/>
                <a:cs typeface="Times New Roman" panose="02020603050405020304" pitchFamily="18" charset="0"/>
              </a:rPr>
              <a:t>to:</a:t>
            </a:r>
          </a:p>
          <a:p>
            <a:pPr marL="1428750" lvl="3" indent="-285750">
              <a:lnSpc>
                <a:spcPct val="115000"/>
              </a:lnSpc>
              <a:spcBef>
                <a:spcPts val="0"/>
              </a:spcBef>
              <a:buFont typeface="Wingdings" panose="05000000000000000000" pitchFamily="2" charset="2"/>
              <a:buChar char="Ø"/>
            </a:pPr>
            <a:r>
              <a:rPr lang="sw-KE" sz="2800" b="1" dirty="0" smtClean="0">
                <a:latin typeface="Calibri" panose="020F0502020204030204" pitchFamily="34" charset="0"/>
                <a:ea typeface="Calibri" panose="020F0502020204030204" pitchFamily="34" charset="0"/>
                <a:cs typeface="Times New Roman" panose="02020603050405020304" pitchFamily="18" charset="0"/>
              </a:rPr>
              <a:t>Mental </a:t>
            </a:r>
            <a:r>
              <a:rPr lang="sw-KE" sz="2800" b="1" dirty="0">
                <a:latin typeface="Calibri" panose="020F0502020204030204" pitchFamily="34" charset="0"/>
                <a:ea typeface="Calibri" panose="020F0502020204030204" pitchFamily="34" charset="0"/>
                <a:cs typeface="Times New Roman" panose="02020603050405020304" pitchFamily="18" charset="0"/>
              </a:rPr>
              <a:t>retardation</a:t>
            </a:r>
            <a:r>
              <a:rPr lang="sw-KE" sz="2800" b="1" dirty="0" smtClean="0">
                <a:latin typeface="Calibri" panose="020F0502020204030204" pitchFamily="34" charset="0"/>
                <a:ea typeface="Calibri" panose="020F0502020204030204" pitchFamily="34" charset="0"/>
                <a:cs typeface="Times New Roman" panose="02020603050405020304" pitchFamily="18" charset="0"/>
              </a:rPr>
              <a:t>, </a:t>
            </a:r>
          </a:p>
          <a:p>
            <a:pPr marL="1428750" lvl="3" indent="-285750">
              <a:lnSpc>
                <a:spcPct val="115000"/>
              </a:lnSpc>
              <a:spcBef>
                <a:spcPts val="0"/>
              </a:spcBef>
              <a:buFont typeface="Wingdings" panose="05000000000000000000" pitchFamily="2" charset="2"/>
              <a:buChar char="Ø"/>
            </a:pPr>
            <a:r>
              <a:rPr lang="sw-KE" sz="2800" b="1" dirty="0">
                <a:latin typeface="Calibri" panose="020F0502020204030204" pitchFamily="34" charset="0"/>
                <a:ea typeface="Calibri" panose="020F0502020204030204" pitchFamily="34" charset="0"/>
                <a:cs typeface="Times New Roman" panose="02020603050405020304" pitchFamily="18" charset="0"/>
              </a:rPr>
              <a:t>P</a:t>
            </a:r>
            <a:r>
              <a:rPr lang="sw-KE" sz="2800" b="1" dirty="0" smtClean="0">
                <a:latin typeface="Calibri" panose="020F0502020204030204" pitchFamily="34" charset="0"/>
                <a:ea typeface="Calibri" panose="020F0502020204030204" pitchFamily="34" charset="0"/>
                <a:cs typeface="Times New Roman" panose="02020603050405020304" pitchFamily="18" charset="0"/>
              </a:rPr>
              <a:t>ermanent </a:t>
            </a:r>
            <a:r>
              <a:rPr lang="sw-KE" sz="2800" b="1" dirty="0">
                <a:latin typeface="Calibri" panose="020F0502020204030204" pitchFamily="34" charset="0"/>
                <a:ea typeface="Calibri" panose="020F0502020204030204" pitchFamily="34" charset="0"/>
                <a:cs typeface="Times New Roman" panose="02020603050405020304" pitchFamily="18" charset="0"/>
              </a:rPr>
              <a:t>neurological damage </a:t>
            </a:r>
            <a:r>
              <a:rPr lang="sw-KE" sz="2800" dirty="0">
                <a:latin typeface="Calibri" panose="020F0502020204030204" pitchFamily="34" charset="0"/>
                <a:ea typeface="Calibri" panose="020F0502020204030204" pitchFamily="34" charset="0"/>
                <a:cs typeface="Times New Roman" panose="02020603050405020304" pitchFamily="18" charset="0"/>
              </a:rPr>
              <a:t> </a:t>
            </a:r>
            <a:r>
              <a:rPr lang="sw-KE" sz="2800" dirty="0" smtClean="0">
                <a:latin typeface="Calibri" panose="020F0502020204030204" pitchFamily="34" charset="0"/>
                <a:ea typeface="Calibri" panose="020F0502020204030204" pitchFamily="34" charset="0"/>
                <a:cs typeface="Times New Roman" panose="02020603050405020304" pitchFamily="18" charset="0"/>
              </a:rPr>
              <a:t>and</a:t>
            </a:r>
          </a:p>
          <a:p>
            <a:pPr marL="1428750" lvl="3" indent="-285750">
              <a:lnSpc>
                <a:spcPct val="115000"/>
              </a:lnSpc>
              <a:spcBef>
                <a:spcPts val="0"/>
              </a:spcBef>
              <a:buFont typeface="Wingdings" panose="05000000000000000000" pitchFamily="2" charset="2"/>
              <a:buChar char="Ø"/>
            </a:pPr>
            <a:r>
              <a:rPr lang="sw-KE" sz="2800" dirty="0" smtClean="0">
                <a:latin typeface="Calibri" panose="020F0502020204030204" pitchFamily="34" charset="0"/>
                <a:ea typeface="Calibri" panose="020F0502020204030204" pitchFamily="34" charset="0"/>
                <a:cs typeface="Times New Roman" panose="02020603050405020304" pitchFamily="18" charset="0"/>
              </a:rPr>
              <a:t> </a:t>
            </a:r>
            <a:r>
              <a:rPr lang="sw-KE" sz="2800" b="1" dirty="0">
                <a:latin typeface="Calibri" panose="020F0502020204030204" pitchFamily="34" charset="0"/>
                <a:ea typeface="Calibri" panose="020F0502020204030204" pitchFamily="34" charset="0"/>
                <a:cs typeface="Times New Roman" panose="02020603050405020304" pitchFamily="18" charset="0"/>
              </a:rPr>
              <a:t>D</a:t>
            </a:r>
            <a:r>
              <a:rPr lang="sw-KE" sz="2800" b="1" dirty="0" smtClean="0">
                <a:latin typeface="Calibri" panose="020F0502020204030204" pitchFamily="34" charset="0"/>
                <a:ea typeface="Calibri" panose="020F0502020204030204" pitchFamily="34" charset="0"/>
                <a:cs typeface="Times New Roman" panose="02020603050405020304" pitchFamily="18" charset="0"/>
              </a:rPr>
              <a:t>eath </a:t>
            </a:r>
            <a:r>
              <a:rPr lang="sw-KE" sz="2800" b="1" dirty="0">
                <a:latin typeface="Calibri" panose="020F0502020204030204" pitchFamily="34" charset="0"/>
                <a:ea typeface="Calibri" panose="020F0502020204030204" pitchFamily="34" charset="0"/>
                <a:cs typeface="Times New Roman" panose="02020603050405020304" pitchFamily="18" charset="0"/>
              </a:rPr>
              <a:t>due to respiratory and metabolic </a:t>
            </a:r>
            <a:r>
              <a:rPr lang="sw-KE" sz="2800" dirty="0">
                <a:latin typeface="Calibri" panose="020F0502020204030204" pitchFamily="34" charset="0"/>
                <a:ea typeface="Calibri" panose="020F0502020204030204" pitchFamily="34" charset="0"/>
                <a:cs typeface="Times New Roman" panose="02020603050405020304" pitchFamily="18" charset="0"/>
              </a:rPr>
              <a:t>acidosis.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2" name="Slide Number Placeholder 1"/>
          <p:cNvSpPr>
            <a:spLocks noGrp="1"/>
          </p:cNvSpPr>
          <p:nvPr>
            <p:ph type="sldNum" sz="quarter" idx="12"/>
          </p:nvPr>
        </p:nvSpPr>
        <p:spPr/>
        <p:txBody>
          <a:bodyPr/>
          <a:lstStyle/>
          <a:p>
            <a:fld id="{37A73B05-C1DC-4957-AA8A-DA55F0329BFA}" type="slidenum">
              <a:rPr lang="en-US" smtClean="0"/>
              <a:t>55</a:t>
            </a:fld>
            <a:endParaRPr lang="en-US"/>
          </a:p>
        </p:txBody>
      </p:sp>
    </p:spTree>
    <p:extLst>
      <p:ext uri="{BB962C8B-B14F-4D97-AF65-F5344CB8AC3E}">
        <p14:creationId xmlns:p14="http://schemas.microsoft.com/office/powerpoint/2010/main" val="10204615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        </a:t>
            </a:r>
            <a:r>
              <a:rPr lang="en-US" b="1" dirty="0" smtClean="0">
                <a:solidFill>
                  <a:srgbClr val="00B0F0"/>
                </a:solidFill>
                <a:latin typeface="+mn-lt"/>
              </a:rPr>
              <a:t>Predisposing factors to </a:t>
            </a:r>
            <a:r>
              <a:rPr lang="en-US" b="1" dirty="0" err="1" smtClean="0">
                <a:solidFill>
                  <a:srgbClr val="00B0F0"/>
                </a:solidFill>
                <a:latin typeface="+mn-lt"/>
              </a:rPr>
              <a:t>hypoglycaemia</a:t>
            </a:r>
            <a:endParaRPr lang="en-US" b="1" dirty="0">
              <a:solidFill>
                <a:srgbClr val="00B0F0"/>
              </a:solidFill>
              <a:latin typeface="+mn-lt"/>
            </a:endParaRPr>
          </a:p>
        </p:txBody>
      </p:sp>
      <p:sp>
        <p:nvSpPr>
          <p:cNvPr id="3" name="Content Placeholder 2"/>
          <p:cNvSpPr>
            <a:spLocks noGrp="1"/>
          </p:cNvSpPr>
          <p:nvPr>
            <p:ph idx="1"/>
          </p:nvPr>
        </p:nvSpPr>
        <p:spPr/>
        <p:txBody>
          <a:bodyPr/>
          <a:lstStyle/>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Low </a:t>
            </a:r>
            <a:r>
              <a:rPr lang="sw-KE" dirty="0">
                <a:latin typeface="Calibri" panose="020F0502020204030204" pitchFamily="34" charset="0"/>
                <a:ea typeface="Calibri" panose="020F0502020204030204" pitchFamily="34" charset="0"/>
                <a:cs typeface="Times New Roman" panose="02020603050405020304" pitchFamily="18" charset="0"/>
              </a:rPr>
              <a:t>birth weight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Prematurity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Birth injuries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Maternal diabetes mellitus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Asphyxia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Septicaemia</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Respiratory distress syndrome</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56</a:t>
            </a:fld>
            <a:endParaRPr lang="en-US"/>
          </a:p>
        </p:txBody>
      </p:sp>
    </p:spTree>
    <p:extLst>
      <p:ext uri="{BB962C8B-B14F-4D97-AF65-F5344CB8AC3E}">
        <p14:creationId xmlns:p14="http://schemas.microsoft.com/office/powerpoint/2010/main" val="1409933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latin typeface="+mn-lt"/>
              </a:rPr>
              <a:t>Clinical features for </a:t>
            </a:r>
            <a:r>
              <a:rPr lang="en-US" b="1" dirty="0" err="1" smtClean="0">
                <a:solidFill>
                  <a:srgbClr val="00B0F0"/>
                </a:solidFill>
                <a:latin typeface="+mn-lt"/>
              </a:rPr>
              <a:t>hypoglycaemia</a:t>
            </a:r>
            <a:endParaRPr lang="en-US" b="1" dirty="0">
              <a:solidFill>
                <a:srgbClr val="00B0F0"/>
              </a:solidFill>
              <a:latin typeface="+mn-lt"/>
            </a:endParaRPr>
          </a:p>
        </p:txBody>
      </p:sp>
      <p:sp>
        <p:nvSpPr>
          <p:cNvPr id="3" name="Content Placeholder 2"/>
          <p:cNvSpPr>
            <a:spLocks noGrp="1"/>
          </p:cNvSpPr>
          <p:nvPr>
            <p:ph idx="1"/>
          </p:nvPr>
        </p:nvSpPr>
        <p:spPr/>
        <p:txBody>
          <a:bodyPr>
            <a:normAutofit lnSpcReduction="10000"/>
          </a:bodyPr>
          <a:lstStyle/>
          <a:p>
            <a:pPr marL="0" marR="0" indent="0">
              <a:lnSpc>
                <a:spcPct val="115000"/>
              </a:lnSpc>
              <a:spcBef>
                <a:spcPts val="0"/>
              </a:spcBef>
              <a:spcAft>
                <a:spcPts val="0"/>
              </a:spcAft>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Low blood glucose less than </a:t>
            </a:r>
            <a:r>
              <a:rPr lang="sw-KE" dirty="0" smtClean="0">
                <a:latin typeface="Calibri" panose="020F0502020204030204" pitchFamily="34" charset="0"/>
                <a:ea typeface="Calibri" panose="020F0502020204030204" pitchFamily="34" charset="0"/>
                <a:cs typeface="Times New Roman" panose="02020603050405020304" pitchFamily="18" charset="0"/>
              </a:rPr>
              <a:t>2.6mmol/l</a:t>
            </a:r>
          </a:p>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Irritability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Poor </a:t>
            </a:r>
            <a:r>
              <a:rPr lang="sw-KE" dirty="0" smtClean="0">
                <a:latin typeface="Calibri" panose="020F0502020204030204" pitchFamily="34" charset="0"/>
                <a:ea typeface="Calibri" panose="020F0502020204030204" pitchFamily="34" charset="0"/>
                <a:cs typeface="Times New Roman" panose="02020603050405020304" pitchFamily="18" charset="0"/>
              </a:rPr>
              <a:t>feeding</a:t>
            </a:r>
          </a:p>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Hypotonic </a:t>
            </a:r>
            <a:r>
              <a:rPr lang="sw-KE" dirty="0">
                <a:latin typeface="Calibri" panose="020F0502020204030204" pitchFamily="34" charset="0"/>
                <a:ea typeface="Calibri" panose="020F0502020204030204" pitchFamily="34" charset="0"/>
                <a:cs typeface="Times New Roman" panose="02020603050405020304" pitchFamily="18" charset="0"/>
              </a:rPr>
              <a:t>muscle activity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High pitched </a:t>
            </a:r>
            <a:r>
              <a:rPr lang="sw-KE" dirty="0" smtClean="0">
                <a:latin typeface="Calibri" panose="020F0502020204030204" pitchFamily="34" charset="0"/>
                <a:ea typeface="Calibri" panose="020F0502020204030204" pitchFamily="34" charset="0"/>
                <a:cs typeface="Times New Roman" panose="02020603050405020304" pitchFamily="18" charset="0"/>
              </a:rPr>
              <a:t>cry</a:t>
            </a:r>
          </a:p>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Hypothermia</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Lethargy								</a:t>
            </a:r>
          </a:p>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Apnoea</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57</a:t>
            </a:fld>
            <a:endParaRPr lang="en-US"/>
          </a:p>
        </p:txBody>
      </p:sp>
    </p:spTree>
    <p:extLst>
      <p:ext uri="{BB962C8B-B14F-4D97-AF65-F5344CB8AC3E}">
        <p14:creationId xmlns:p14="http://schemas.microsoft.com/office/powerpoint/2010/main" val="12436110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0036"/>
          </a:xfrm>
        </p:spPr>
        <p:txBody>
          <a:bodyPr/>
          <a:lstStyle/>
          <a:p>
            <a:r>
              <a:rPr lang="en-US" b="1" dirty="0" smtClean="0">
                <a:latin typeface="+mn-lt"/>
              </a:rPr>
              <a:t>                       </a:t>
            </a:r>
            <a:r>
              <a:rPr lang="en-US" b="1" dirty="0" smtClean="0">
                <a:solidFill>
                  <a:srgbClr val="00B0F0"/>
                </a:solidFill>
                <a:latin typeface="+mn-lt"/>
              </a:rPr>
              <a:t>Nursing management</a:t>
            </a:r>
            <a:endParaRPr lang="en-US" b="1" dirty="0">
              <a:solidFill>
                <a:srgbClr val="00B0F0"/>
              </a:solidFill>
              <a:latin typeface="+mn-lt"/>
            </a:endParaRPr>
          </a:p>
        </p:txBody>
      </p:sp>
      <p:sp>
        <p:nvSpPr>
          <p:cNvPr id="3" name="Content Placeholder 2"/>
          <p:cNvSpPr>
            <a:spLocks noGrp="1"/>
          </p:cNvSpPr>
          <p:nvPr>
            <p:ph idx="1"/>
          </p:nvPr>
        </p:nvSpPr>
        <p:spPr>
          <a:xfrm>
            <a:off x="838200" y="1236372"/>
            <a:ext cx="10515600" cy="5357611"/>
          </a:xfrm>
        </p:spPr>
        <p:txBody>
          <a:bodyPr>
            <a:normAutofit lnSpcReduction="10000"/>
          </a:bodyPr>
          <a:lstStyle/>
          <a:p>
            <a:pPr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Give </a:t>
            </a:r>
            <a:r>
              <a:rPr lang="sw-KE" dirty="0">
                <a:latin typeface="Calibri" panose="020F0502020204030204" pitchFamily="34" charset="0"/>
                <a:ea typeface="Calibri" panose="020F0502020204030204" pitchFamily="34" charset="0"/>
                <a:cs typeface="Times New Roman" panose="02020603050405020304" pitchFamily="18" charset="0"/>
              </a:rPr>
              <a:t>10 % dextrose infusion untill normal glucose levels are achieved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Encourage the mother to breastfeed the baby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Feed through NG tube or cup </a:t>
            </a:r>
            <a:r>
              <a:rPr lang="sw-KE" dirty="0" smtClean="0">
                <a:latin typeface="Calibri" panose="020F0502020204030204" pitchFamily="34" charset="0"/>
                <a:ea typeface="Calibri" panose="020F0502020204030204" pitchFamily="34" charset="0"/>
                <a:cs typeface="Times New Roman" panose="02020603050405020304" pitchFamily="18" charset="0"/>
              </a:rPr>
              <a:t>feeding </a:t>
            </a:r>
            <a:r>
              <a:rPr lang="sw-KE" dirty="0">
                <a:latin typeface="Calibri" panose="020F0502020204030204" pitchFamily="34" charset="0"/>
                <a:ea typeface="Calibri" panose="020F0502020204030204" pitchFamily="34" charset="0"/>
                <a:cs typeface="Times New Roman" panose="02020603050405020304" pitchFamily="18" charset="0"/>
              </a:rPr>
              <a:t>expressed breast milk</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If the hypoglycaemia  is severe, put up 10% </a:t>
            </a:r>
            <a:r>
              <a:rPr lang="sw-KE" dirty="0" smtClean="0">
                <a:latin typeface="Calibri" panose="020F0502020204030204" pitchFamily="34" charset="0"/>
                <a:ea typeface="Calibri" panose="020F0502020204030204" pitchFamily="34" charset="0"/>
                <a:cs typeface="Times New Roman" panose="02020603050405020304" pitchFamily="18" charset="0"/>
              </a:rPr>
              <a:t>dextrose </a:t>
            </a:r>
            <a:r>
              <a:rPr lang="sw-KE" dirty="0">
                <a:latin typeface="Calibri" panose="020F0502020204030204" pitchFamily="34" charset="0"/>
                <a:ea typeface="Calibri" panose="020F0502020204030204" pitchFamily="34" charset="0"/>
                <a:cs typeface="Times New Roman" panose="02020603050405020304" pitchFamily="18" charset="0"/>
              </a:rPr>
              <a:t>infusion and give  65 – 85 mls/kg of body weight in 24 hours.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Give a bolus dose of 25% </a:t>
            </a:r>
            <a:r>
              <a:rPr lang="sw-KE" dirty="0" smtClean="0">
                <a:latin typeface="Calibri" panose="020F0502020204030204" pitchFamily="34" charset="0"/>
                <a:ea typeface="Calibri" panose="020F0502020204030204" pitchFamily="34" charset="0"/>
                <a:cs typeface="Times New Roman" panose="02020603050405020304" pitchFamily="18" charset="0"/>
              </a:rPr>
              <a:t>dextrose </a:t>
            </a:r>
            <a:r>
              <a:rPr lang="sw-KE" dirty="0">
                <a:latin typeface="Calibri" panose="020F0502020204030204" pitchFamily="34" charset="0"/>
                <a:ea typeface="Calibri" panose="020F0502020204030204" pitchFamily="34" charset="0"/>
                <a:cs typeface="Times New Roman" panose="02020603050405020304" pitchFamily="18" charset="0"/>
              </a:rPr>
              <a:t>2mls/kg body weight i.v slowly for 30 minutes.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Closely monitor the glucose levels 1 hourly untill the general condition is stable or normal levels have been achieved.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Once the normal levels are achieved, wean off the </a:t>
            </a:r>
            <a:r>
              <a:rPr lang="sw-KE" dirty="0" smtClean="0">
                <a:latin typeface="Calibri" panose="020F0502020204030204" pitchFamily="34" charset="0"/>
                <a:ea typeface="Calibri" panose="020F0502020204030204" pitchFamily="34" charset="0"/>
                <a:cs typeface="Times New Roman" panose="02020603050405020304" pitchFamily="18" charset="0"/>
              </a:rPr>
              <a:t>dextrose </a:t>
            </a:r>
            <a:r>
              <a:rPr lang="sw-KE" dirty="0">
                <a:latin typeface="Calibri" panose="020F0502020204030204" pitchFamily="34" charset="0"/>
                <a:ea typeface="Calibri" panose="020F0502020204030204" pitchFamily="34" charset="0"/>
                <a:cs typeface="Times New Roman" panose="02020603050405020304" pitchFamily="18" charset="0"/>
              </a:rPr>
              <a:t>and observe closely for changes in the condition.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7A73B05-C1DC-4957-AA8A-DA55F0329BFA}" type="slidenum">
              <a:rPr lang="en-US" smtClean="0"/>
              <a:t>58</a:t>
            </a:fld>
            <a:endParaRPr lang="en-US"/>
          </a:p>
        </p:txBody>
      </p:sp>
    </p:spTree>
    <p:extLst>
      <p:ext uri="{BB962C8B-B14F-4D97-AF65-F5344CB8AC3E}">
        <p14:creationId xmlns:p14="http://schemas.microsoft.com/office/powerpoint/2010/main" val="27843109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820"/>
            <a:ext cx="10515600" cy="6323526"/>
          </a:xfrm>
        </p:spPr>
        <p:txBody>
          <a:bodyPr>
            <a:normAutofit lnSpcReduction="10000"/>
          </a:bodyPr>
          <a:lstStyle/>
          <a:p>
            <a:pPr marL="0" indent="0">
              <a:lnSpc>
                <a:spcPct val="115000"/>
              </a:lnSpc>
              <a:spcBef>
                <a:spcPts val="0"/>
              </a:spcBef>
              <a:spcAft>
                <a:spcPts val="1000"/>
              </a:spcAft>
              <a:buNone/>
            </a:pPr>
            <a:r>
              <a:rPr lang="sw-KE" b="1" dirty="0">
                <a:latin typeface="Calibri" panose="020F0502020204030204" pitchFamily="34" charset="0"/>
                <a:ea typeface="Calibri" panose="020F0502020204030204" pitchFamily="34" charset="0"/>
                <a:cs typeface="Times New Roman" panose="02020603050405020304" pitchFamily="18" charset="0"/>
              </a:rPr>
              <a:t>Prevention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Taking blood glucose levels at birth and introducing glucose feeds eg</a:t>
            </a:r>
            <a:r>
              <a:rPr lang="sw-KE" sz="2800" dirty="0" smtClean="0">
                <a:latin typeface="Calibri" panose="020F0502020204030204" pitchFamily="34" charset="0"/>
                <a:ea typeface="Calibri" panose="020F0502020204030204" pitchFamily="34" charset="0"/>
                <a:cs typeface="Times New Roman" panose="02020603050405020304" pitchFamily="18" charset="0"/>
              </a:rPr>
              <a:t>. dextrose </a:t>
            </a:r>
            <a:r>
              <a:rPr lang="sw-KE" sz="2800" dirty="0">
                <a:latin typeface="Calibri" panose="020F0502020204030204" pitchFamily="34" charset="0"/>
                <a:ea typeface="Calibri" panose="020F0502020204030204" pitchFamily="34" charset="0"/>
                <a:cs typeface="Times New Roman" panose="02020603050405020304" pitchFamily="18" charset="0"/>
              </a:rPr>
              <a:t>and breastfeeding within 1 hours of life.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Prevent hypothermia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Monitoring glucose levels 2hourly  for the first 6 – 8 hours.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Infants of diabetic mothers should be admitted to NBU and </a:t>
            </a:r>
            <a:r>
              <a:rPr lang="sw-KE" sz="2800" dirty="0" smtClean="0">
                <a:latin typeface="Calibri" panose="020F0502020204030204" pitchFamily="34" charset="0"/>
                <a:ea typeface="Calibri" panose="020F0502020204030204" pitchFamily="34" charset="0"/>
                <a:cs typeface="Times New Roman" panose="02020603050405020304" pitchFamily="18" charset="0"/>
              </a:rPr>
              <a:t>blood </a:t>
            </a:r>
            <a:r>
              <a:rPr lang="sw-KE" sz="2800" dirty="0">
                <a:latin typeface="Calibri" panose="020F0502020204030204" pitchFamily="34" charset="0"/>
                <a:ea typeface="Calibri" panose="020F0502020204030204" pitchFamily="34" charset="0"/>
                <a:cs typeface="Times New Roman" panose="02020603050405020304" pitchFamily="18" charset="0"/>
              </a:rPr>
              <a:t>glucose level regularly  checked.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sw-KE" b="1"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Bef>
                <a:spcPts val="0"/>
              </a:spcBef>
              <a:buNone/>
            </a:pPr>
            <a:r>
              <a:rPr lang="sw-KE" b="1" dirty="0">
                <a:latin typeface="Calibri" panose="020F0502020204030204" pitchFamily="34" charset="0"/>
                <a:ea typeface="Calibri" panose="020F0502020204030204" pitchFamily="34" charset="0"/>
                <a:cs typeface="Times New Roman" panose="02020603050405020304" pitchFamily="18" charset="0"/>
              </a:rPr>
              <a:t>Complications</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Hypothermia</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Convulsions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Brain damage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Neonatal death as an outcome.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Slide Number Placeholder 1"/>
          <p:cNvSpPr>
            <a:spLocks noGrp="1"/>
          </p:cNvSpPr>
          <p:nvPr>
            <p:ph type="sldNum" sz="quarter" idx="12"/>
          </p:nvPr>
        </p:nvSpPr>
        <p:spPr/>
        <p:txBody>
          <a:bodyPr/>
          <a:lstStyle/>
          <a:p>
            <a:fld id="{37A73B05-C1DC-4957-AA8A-DA55F0329BFA}" type="slidenum">
              <a:rPr lang="en-US" smtClean="0"/>
              <a:t>59</a:t>
            </a:fld>
            <a:endParaRPr lang="en-US"/>
          </a:p>
        </p:txBody>
      </p:sp>
    </p:spTree>
    <p:extLst>
      <p:ext uri="{BB962C8B-B14F-4D97-AF65-F5344CB8AC3E}">
        <p14:creationId xmlns:p14="http://schemas.microsoft.com/office/powerpoint/2010/main" val="2627745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789"/>
            <a:ext cx="10515600" cy="940157"/>
          </a:xfrm>
        </p:spPr>
        <p:txBody>
          <a:bodyPr/>
          <a:lstStyle/>
          <a:p>
            <a:r>
              <a:rPr lang="en-US" b="1" dirty="0" smtClean="0">
                <a:latin typeface="+mn-lt"/>
              </a:rPr>
              <a:t>              </a:t>
            </a:r>
            <a:r>
              <a:rPr lang="en-US" b="1" dirty="0" smtClean="0">
                <a:solidFill>
                  <a:srgbClr val="00B0F0"/>
                </a:solidFill>
                <a:latin typeface="+mn-lt"/>
              </a:rPr>
              <a:t> 1. PREMATURE BABY</a:t>
            </a:r>
            <a:endParaRPr lang="en-US" b="1" dirty="0">
              <a:solidFill>
                <a:srgbClr val="00B0F0"/>
              </a:solidFill>
              <a:latin typeface="+mn-lt"/>
            </a:endParaRPr>
          </a:p>
        </p:txBody>
      </p:sp>
      <p:sp>
        <p:nvSpPr>
          <p:cNvPr id="3" name="Content Placeholder 2"/>
          <p:cNvSpPr>
            <a:spLocks noGrp="1"/>
          </p:cNvSpPr>
          <p:nvPr>
            <p:ph idx="1"/>
          </p:nvPr>
        </p:nvSpPr>
        <p:spPr>
          <a:xfrm>
            <a:off x="838200" y="1068946"/>
            <a:ext cx="10515600" cy="5563674"/>
          </a:xfrm>
        </p:spPr>
        <p:txBody>
          <a:bodyPr>
            <a:normAutofit/>
          </a:bodyPr>
          <a:lstStyle/>
          <a:p>
            <a:pPr lvl="0">
              <a:lnSpc>
                <a:spcPct val="115000"/>
              </a:lnSpc>
              <a:spcBef>
                <a:spcPts val="0"/>
              </a:spcBef>
              <a:spcAft>
                <a:spcPts val="1000"/>
              </a:spcAft>
              <a:buFont typeface="Wingdings" panose="05000000000000000000" pitchFamily="2" charset="2"/>
              <a:buChar char="Ø"/>
            </a:pPr>
            <a:r>
              <a:rPr lang="en-US" altLang="en-US" sz="3200" b="1" kern="0" dirty="0">
                <a:cs typeface="Arial"/>
              </a:rPr>
              <a:t>Preterm </a:t>
            </a:r>
            <a:r>
              <a:rPr lang="en-US" altLang="en-US" sz="3200" b="1" kern="0" dirty="0" smtClean="0">
                <a:cs typeface="Arial"/>
              </a:rPr>
              <a:t>baby </a:t>
            </a:r>
            <a:r>
              <a:rPr lang="en-US" altLang="en-US" sz="3200" kern="0" dirty="0" smtClean="0">
                <a:cs typeface="Arial"/>
              </a:rPr>
              <a:t>is </a:t>
            </a:r>
            <a:r>
              <a:rPr lang="en-US" altLang="en-US" sz="3200" kern="0" dirty="0">
                <a:cs typeface="Arial"/>
              </a:rPr>
              <a:t>defined as babies born alive before 37 weeks of pregnancy are completed</a:t>
            </a:r>
            <a:r>
              <a:rPr lang="en-US" altLang="en-US" sz="3200" kern="0" dirty="0" smtClean="0">
                <a:cs typeface="Arial"/>
              </a:rPr>
              <a:t>.</a:t>
            </a:r>
          </a:p>
          <a:p>
            <a:pPr lvl="0">
              <a:lnSpc>
                <a:spcPct val="115000"/>
              </a:lnSpc>
              <a:spcBef>
                <a:spcPts val="0"/>
              </a:spcBef>
              <a:spcAft>
                <a:spcPts val="1000"/>
              </a:spcAft>
              <a:buFont typeface="Wingdings" panose="05000000000000000000" pitchFamily="2" charset="2"/>
              <a:buChar char="Ø"/>
            </a:pPr>
            <a:r>
              <a:rPr lang="en-US" altLang="en-US" sz="3200" kern="0" dirty="0" smtClean="0">
                <a:cs typeface="Arial"/>
              </a:rPr>
              <a:t> </a:t>
            </a:r>
            <a:r>
              <a:rPr lang="sw-KE"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Some of them may have growth retardation and therefore be </a:t>
            </a:r>
            <a:r>
              <a:rPr lang="sw-KE" sz="32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small for gestation</a:t>
            </a:r>
            <a:r>
              <a:rPr lang="sw-KE" sz="32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sw-KE"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while others may </a:t>
            </a:r>
            <a:r>
              <a:rPr lang="sw-KE" sz="32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be exessively large for gestational age </a:t>
            </a:r>
            <a:r>
              <a:rPr lang="sw-KE" sz="3200" dirty="0">
                <a:solidFill>
                  <a:prstClr val="black"/>
                </a:solidFill>
                <a:latin typeface="Calibri" panose="020F0502020204030204" pitchFamily="34" charset="0"/>
                <a:ea typeface="Calibri" panose="020F0502020204030204" pitchFamily="34" charset="0"/>
                <a:cs typeface="Times New Roman" panose="02020603050405020304" pitchFamily="18" charset="0"/>
              </a:rPr>
              <a:t>(macrosomia</a:t>
            </a:r>
            <a:r>
              <a:rPr lang="sw-KE" sz="32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a:t>
            </a:r>
            <a:endParaRPr lang="en-US" sz="32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7A73B05-C1DC-4957-AA8A-DA55F0329BFA}" type="slidenum">
              <a:rPr lang="en-US" smtClean="0"/>
              <a:t>6</a:t>
            </a:fld>
            <a:endParaRPr lang="en-US"/>
          </a:p>
        </p:txBody>
      </p:sp>
    </p:spTree>
    <p:extLst>
      <p:ext uri="{BB962C8B-B14F-4D97-AF65-F5344CB8AC3E}">
        <p14:creationId xmlns:p14="http://schemas.microsoft.com/office/powerpoint/2010/main" val="31117766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439" y="2"/>
            <a:ext cx="10515600" cy="888642"/>
          </a:xfrm>
        </p:spPr>
        <p:txBody>
          <a:bodyPr>
            <a:normAutofit fontScale="90000"/>
          </a:bodyPr>
          <a:lstStyle/>
          <a:p>
            <a:pPr marL="228600" lvl="0" indent="-228600">
              <a:lnSpc>
                <a:spcPct val="115000"/>
              </a:lnSpc>
              <a:spcBef>
                <a:spcPts val="0"/>
              </a:spcBef>
            </a:pPr>
            <a:r>
              <a:rPr lang="sw-KE" sz="49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 </a:t>
            </a:r>
            <a:r>
              <a:rPr lang="sw-KE" sz="49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            6.    NEONATAL  </a:t>
            </a:r>
            <a:r>
              <a:rPr lang="sw-KE" sz="49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HYPOTHERMIA</a:t>
            </a:r>
            <a:r>
              <a:rPr lang="en-US" sz="27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lang="en-US" sz="27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endParaRPr lang="en-US" sz="2700" dirty="0"/>
          </a:p>
        </p:txBody>
      </p:sp>
      <p:sp>
        <p:nvSpPr>
          <p:cNvPr id="3" name="Content Placeholder 2"/>
          <p:cNvSpPr>
            <a:spLocks noGrp="1"/>
          </p:cNvSpPr>
          <p:nvPr>
            <p:ph idx="1"/>
          </p:nvPr>
        </p:nvSpPr>
        <p:spPr>
          <a:xfrm>
            <a:off x="838200" y="888644"/>
            <a:ext cx="10515600" cy="5705340"/>
          </a:xfrm>
        </p:spPr>
        <p:txBody>
          <a:bodyPr>
            <a:normAutofit/>
          </a:bodyPr>
          <a:lstStyle/>
          <a:p>
            <a:pPr>
              <a:lnSpc>
                <a:spcPct val="150000"/>
              </a:lnSpc>
              <a:spcBef>
                <a:spcPts val="0"/>
              </a:spcBef>
            </a:pPr>
            <a:r>
              <a:rPr lang="sw-KE" sz="3000" dirty="0" smtClean="0">
                <a:latin typeface="Calibri" panose="020F0502020204030204" pitchFamily="34" charset="0"/>
                <a:ea typeface="Calibri" panose="020F0502020204030204" pitchFamily="34" charset="0"/>
                <a:cs typeface="Times New Roman" panose="02020603050405020304" pitchFamily="18" charset="0"/>
              </a:rPr>
              <a:t>This </a:t>
            </a:r>
            <a:r>
              <a:rPr lang="sw-KE" sz="3000" dirty="0">
                <a:latin typeface="Calibri" panose="020F0502020204030204" pitchFamily="34" charset="0"/>
                <a:ea typeface="Calibri" panose="020F0502020204030204" pitchFamily="34" charset="0"/>
                <a:cs typeface="Times New Roman" panose="02020603050405020304" pitchFamily="18" charset="0"/>
              </a:rPr>
              <a:t>is a condition in which the </a:t>
            </a:r>
            <a:r>
              <a:rPr lang="sw-KE" sz="3000" dirty="0" smtClean="0">
                <a:latin typeface="Calibri" panose="020F0502020204030204" pitchFamily="34" charset="0"/>
                <a:ea typeface="Calibri" panose="020F0502020204030204" pitchFamily="34" charset="0"/>
                <a:cs typeface="Times New Roman" panose="02020603050405020304" pitchFamily="18" charset="0"/>
              </a:rPr>
              <a:t>neonates’body </a:t>
            </a:r>
            <a:r>
              <a:rPr lang="sw-KE" sz="3000" dirty="0">
                <a:latin typeface="Calibri" panose="020F0502020204030204" pitchFamily="34" charset="0"/>
                <a:ea typeface="Calibri" panose="020F0502020204030204" pitchFamily="34" charset="0"/>
                <a:cs typeface="Times New Roman" panose="02020603050405020304" pitchFamily="18" charset="0"/>
              </a:rPr>
              <a:t>temperature falls </a:t>
            </a:r>
            <a:r>
              <a:rPr lang="sw-KE" sz="3000" dirty="0" smtClean="0">
                <a:latin typeface="Calibri" panose="020F0502020204030204" pitchFamily="34" charset="0"/>
                <a:ea typeface="Calibri" panose="020F0502020204030204" pitchFamily="34" charset="0"/>
                <a:cs typeface="Times New Roman" panose="02020603050405020304" pitchFamily="18" charset="0"/>
              </a:rPr>
              <a:t>below </a:t>
            </a:r>
            <a:r>
              <a:rPr lang="sw-KE" sz="3000" dirty="0">
                <a:latin typeface="Calibri" panose="020F0502020204030204" pitchFamily="34" charset="0"/>
                <a:ea typeface="Calibri" panose="020F0502020204030204" pitchFamily="34" charset="0"/>
                <a:cs typeface="Times New Roman" panose="02020603050405020304" pitchFamily="18" charset="0"/>
              </a:rPr>
              <a:t>36 </a:t>
            </a:r>
            <a:r>
              <a:rPr lang="sw-KE" sz="3000" baseline="30000" dirty="0">
                <a:latin typeface="Calibri" panose="020F0502020204030204" pitchFamily="34" charset="0"/>
                <a:ea typeface="Calibri" panose="020F0502020204030204" pitchFamily="34" charset="0"/>
                <a:cs typeface="Times New Roman" panose="02020603050405020304" pitchFamily="18" charset="0"/>
              </a:rPr>
              <a:t>o</a:t>
            </a:r>
            <a:r>
              <a:rPr lang="sw-KE" sz="3000" dirty="0">
                <a:latin typeface="Calibri" panose="020F0502020204030204" pitchFamily="34" charset="0"/>
                <a:ea typeface="Calibri" panose="020F0502020204030204" pitchFamily="34" charset="0"/>
                <a:cs typeface="Times New Roman" panose="02020603050405020304" pitchFamily="18" charset="0"/>
              </a:rPr>
              <a:t>c</a:t>
            </a:r>
            <a:r>
              <a:rPr lang="sw-KE" sz="3000" dirty="0" smtClean="0">
                <a:latin typeface="Calibri" panose="020F0502020204030204" pitchFamily="34" charset="0"/>
                <a:ea typeface="Calibri" panose="020F0502020204030204" pitchFamily="34" charset="0"/>
                <a:cs typeface="Times New Roman" panose="02020603050405020304" pitchFamily="18" charset="0"/>
              </a:rPr>
              <a:t>.</a:t>
            </a:r>
          </a:p>
          <a:p>
            <a:pPr lvl="0">
              <a:lnSpc>
                <a:spcPct val="150000"/>
              </a:lnSpc>
              <a:spcBef>
                <a:spcPts val="0"/>
              </a:spcBef>
            </a:pPr>
            <a:r>
              <a:rPr lang="sw-KE" sz="3000" dirty="0" smtClean="0">
                <a:latin typeface="Calibri" panose="020F0502020204030204" pitchFamily="34" charset="0"/>
                <a:ea typeface="Calibri" panose="020F0502020204030204" pitchFamily="34" charset="0"/>
                <a:cs typeface="Times New Roman" panose="02020603050405020304" pitchFamily="18" charset="0"/>
              </a:rPr>
              <a:t>The infants surface area:body mass ratio pontentiates heat loss,especially from the head which comprises 25% of his size.</a:t>
            </a:r>
            <a:r>
              <a:rPr lang="sw-KE" b="1"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sw-KE"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T</a:t>
            </a:r>
          </a:p>
          <a:p>
            <a:pPr lvl="0">
              <a:lnSpc>
                <a:spcPct val="150000"/>
              </a:lnSpc>
              <a:spcBef>
                <a:spcPts val="0"/>
              </a:spcBef>
            </a:pPr>
            <a:r>
              <a:rPr lang="sw-KE"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he  </a:t>
            </a:r>
            <a:r>
              <a:rPr lang="sw-KE" b="1" dirty="0">
                <a:solidFill>
                  <a:prstClr val="black"/>
                </a:solidFill>
                <a:latin typeface="Calibri" panose="020F0502020204030204" pitchFamily="34" charset="0"/>
                <a:ea typeface="Calibri" panose="020F0502020204030204" pitchFamily="34" charset="0"/>
                <a:cs typeface="Times New Roman" panose="02020603050405020304" pitchFamily="18" charset="0"/>
              </a:rPr>
              <a:t>infants subcutaneous  layer is thin</a:t>
            </a: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 and provides poor insulation allowing transfer of core heat  to the  enviroment and also cooling of </a:t>
            </a:r>
            <a:r>
              <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blood</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7A73B05-C1DC-4957-AA8A-DA55F0329BFA}" type="slidenum">
              <a:rPr lang="en-US" smtClean="0"/>
              <a:t>60</a:t>
            </a:fld>
            <a:endParaRPr lang="en-US"/>
          </a:p>
        </p:txBody>
      </p:sp>
    </p:spTree>
    <p:extLst>
      <p:ext uri="{BB962C8B-B14F-4D97-AF65-F5344CB8AC3E}">
        <p14:creationId xmlns:p14="http://schemas.microsoft.com/office/powerpoint/2010/main" val="27997824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210614"/>
          </a:xfrm>
        </p:spPr>
        <p:txBody>
          <a:bodyPr/>
          <a:lstStyle/>
          <a:p>
            <a:r>
              <a:rPr lang="en-US" b="1" dirty="0" smtClean="0">
                <a:solidFill>
                  <a:srgbClr val="00B0F0"/>
                </a:solidFill>
                <a:latin typeface="+mn-lt"/>
              </a:rPr>
              <a:t>                          hypothermia</a:t>
            </a:r>
            <a:endParaRPr lang="en-US" b="1" dirty="0">
              <a:solidFill>
                <a:srgbClr val="00B0F0"/>
              </a:solidFill>
              <a:latin typeface="+mn-lt"/>
            </a:endParaRPr>
          </a:p>
        </p:txBody>
      </p:sp>
      <p:sp>
        <p:nvSpPr>
          <p:cNvPr id="3" name="Content Placeholder 2"/>
          <p:cNvSpPr>
            <a:spLocks noGrp="1"/>
          </p:cNvSpPr>
          <p:nvPr>
            <p:ph idx="1"/>
          </p:nvPr>
        </p:nvSpPr>
        <p:spPr>
          <a:xfrm>
            <a:off x="838200" y="1210614"/>
            <a:ext cx="10515600" cy="5396247"/>
          </a:xfrm>
        </p:spPr>
        <p:txBody>
          <a:bodyPr>
            <a:normAutofit lnSpcReduction="10000"/>
          </a:bodyPr>
          <a:lstStyle/>
          <a:p>
            <a:pPr marL="0" lvl="0" indent="0">
              <a:lnSpc>
                <a:spcPct val="115000"/>
              </a:lnSpc>
              <a:spcBef>
                <a:spcPts val="0"/>
              </a:spcBef>
              <a:buNone/>
            </a:pPr>
            <a:r>
              <a:rPr lang="sw-KE" sz="3000" dirty="0">
                <a:solidFill>
                  <a:prstClr val="black"/>
                </a:solidFill>
                <a:latin typeface="Calibri" panose="020F0502020204030204" pitchFamily="34" charset="0"/>
                <a:ea typeface="Calibri" panose="020F0502020204030204" pitchFamily="34" charset="0"/>
                <a:cs typeface="Times New Roman" panose="02020603050405020304" pitchFamily="18" charset="0"/>
              </a:rPr>
              <a:t>The baby loses heat through: </a:t>
            </a:r>
          </a:p>
          <a:p>
            <a:pPr lvl="4">
              <a:lnSpc>
                <a:spcPct val="115000"/>
              </a:lnSpc>
              <a:spcBef>
                <a:spcPts val="0"/>
              </a:spcBef>
              <a:buFont typeface="Wingdings" panose="05000000000000000000" pitchFamily="2" charset="2"/>
              <a:buChar char="Ø"/>
            </a:pPr>
            <a:r>
              <a:rPr lang="sw-KE" sz="24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Evaporation</a:t>
            </a:r>
          </a:p>
          <a:p>
            <a:pPr lvl="4">
              <a:lnSpc>
                <a:spcPct val="115000"/>
              </a:lnSpc>
              <a:spcBef>
                <a:spcPts val="0"/>
              </a:spcBef>
              <a:buFont typeface="Wingdings" panose="05000000000000000000" pitchFamily="2" charset="2"/>
              <a:buChar char="Ø"/>
            </a:pPr>
            <a:r>
              <a:rPr lang="sw-KE" sz="24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Conduction   </a:t>
            </a:r>
          </a:p>
          <a:p>
            <a:pPr lvl="4">
              <a:lnSpc>
                <a:spcPct val="115000"/>
              </a:lnSpc>
              <a:spcBef>
                <a:spcPts val="0"/>
              </a:spcBef>
              <a:buFont typeface="Wingdings" panose="05000000000000000000" pitchFamily="2" charset="2"/>
              <a:buChar char="Ø"/>
            </a:pPr>
            <a:r>
              <a:rPr lang="sw-KE" sz="24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Radiation  </a:t>
            </a:r>
            <a:r>
              <a:rPr lang="sw-KE" sz="24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p>
          <a:p>
            <a:pPr lvl="4">
              <a:lnSpc>
                <a:spcPct val="115000"/>
              </a:lnSpc>
              <a:spcBef>
                <a:spcPts val="0"/>
              </a:spcBef>
              <a:buFont typeface="Wingdings" panose="05000000000000000000" pitchFamily="2" charset="2"/>
              <a:buChar char="Ø"/>
            </a:pPr>
            <a:r>
              <a:rPr lang="sw-KE" sz="24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Convention</a:t>
            </a:r>
            <a:endParaRPr lang="sw-KE"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514350" lvl="0" indent="-514350">
              <a:lnSpc>
                <a:spcPct val="115000"/>
              </a:lnSpc>
              <a:spcBef>
                <a:spcPts val="0"/>
              </a:spcBef>
              <a:buFont typeface="+mj-lt"/>
              <a:buAutoNum type="arabicPeriod"/>
            </a:pPr>
            <a:r>
              <a:rPr lang="sw-KE"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Evaporation </a:t>
            </a:r>
            <a:r>
              <a:rPr lang="sw-KE" b="1"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cooling of the body by loss of fluid on the skin (amniotic fluid</a:t>
            </a:r>
            <a:r>
              <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a:t>
            </a:r>
          </a:p>
          <a:p>
            <a:pPr marL="514350" lvl="0" indent="-514350">
              <a:lnSpc>
                <a:spcPct val="115000"/>
              </a:lnSpc>
              <a:spcBef>
                <a:spcPts val="0"/>
              </a:spcBef>
              <a:buFont typeface="Arial" panose="020B0604020202020204" pitchFamily="34" charset="0"/>
              <a:buAutoNum type="arabicPeriod"/>
            </a:pPr>
            <a:r>
              <a:rPr lang="sw-KE"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Conduction</a:t>
            </a:r>
            <a:r>
              <a:rPr lang="sw-KE" b="1"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Heat is lost when the baby is in contact with cold </a:t>
            </a:r>
            <a:r>
              <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surfaces.</a:t>
            </a:r>
          </a:p>
          <a:p>
            <a:pPr marL="514350" lvl="0" indent="-514350">
              <a:lnSpc>
                <a:spcPct val="115000"/>
              </a:lnSpc>
              <a:spcBef>
                <a:spcPts val="0"/>
              </a:spcBef>
              <a:buAutoNum type="arabicPeriod" startAt="2"/>
            </a:pPr>
            <a:r>
              <a:rPr lang="sw-KE"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Radiation</a:t>
            </a:r>
            <a:r>
              <a:rPr lang="sw-KE" b="1"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loss of heat to cold objects in the </a:t>
            </a:r>
            <a:r>
              <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enviroment</a:t>
            </a:r>
          </a:p>
          <a:p>
            <a:pPr marL="514350" lvl="0" indent="-514350">
              <a:lnSpc>
                <a:spcPct val="115000"/>
              </a:lnSpc>
              <a:spcBef>
                <a:spcPts val="0"/>
              </a:spcBef>
              <a:buAutoNum type="arabicPeriod" startAt="2"/>
            </a:pPr>
            <a:r>
              <a:rPr lang="sw-KE"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Convention</a:t>
            </a:r>
            <a:r>
              <a:rPr lang="sw-KE" b="1" dirty="0">
                <a:solidFill>
                  <a:prstClr val="black"/>
                </a:solidFill>
                <a:latin typeface="Calibri" panose="020F0502020204030204" pitchFamily="34" charset="0"/>
                <a:ea typeface="Calibri" panose="020F0502020204030204" pitchFamily="34" charset="0"/>
                <a:cs typeface="Times New Roman" panose="02020603050405020304" pitchFamily="18" charset="0"/>
              </a:rPr>
              <a:t>:</a:t>
            </a: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  loss of heat caused by currents of cold air passing over the surface of the body</a:t>
            </a:r>
            <a:r>
              <a:rPr lang="sw-KE" sz="2600" dirty="0">
                <a:solidFill>
                  <a:prstClr val="black"/>
                </a:solidFill>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61</a:t>
            </a:fld>
            <a:endParaRPr lang="en-US"/>
          </a:p>
        </p:txBody>
      </p:sp>
    </p:spTree>
    <p:extLst>
      <p:ext uri="{BB962C8B-B14F-4D97-AF65-F5344CB8AC3E}">
        <p14:creationId xmlns:p14="http://schemas.microsoft.com/office/powerpoint/2010/main" val="25709688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Predisposing factors</a:t>
            </a:r>
            <a:endParaRPr lang="en-US" b="1" dirty="0">
              <a:latin typeface="+mn-lt"/>
            </a:endParaRPr>
          </a:p>
        </p:txBody>
      </p:sp>
      <p:sp>
        <p:nvSpPr>
          <p:cNvPr id="3" name="Content Placeholder 2"/>
          <p:cNvSpPr>
            <a:spLocks noGrp="1"/>
          </p:cNvSpPr>
          <p:nvPr>
            <p:ph idx="1"/>
          </p:nvPr>
        </p:nvSpPr>
        <p:spPr/>
        <p:txBody>
          <a:bodyPr/>
          <a:lstStyle/>
          <a:p>
            <a:pPr lvl="2">
              <a:lnSpc>
                <a:spcPct val="115000"/>
              </a:lnSpc>
              <a:spcBef>
                <a:spcPts val="0"/>
              </a:spcBef>
              <a:buFont typeface="Wingdings" panose="05000000000000000000" pitchFamily="2" charset="2"/>
              <a:buChar char="Ø"/>
            </a:pPr>
            <a:r>
              <a:rPr lang="sw-KE"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Prematurity</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Asphyxia neonatorum</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Maternal diabetes mellitus</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Respiratory distress syndrome</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Cold environment</a:t>
            </a:r>
            <a:endPar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62</a:t>
            </a:fld>
            <a:endParaRPr lang="en-US"/>
          </a:p>
        </p:txBody>
      </p:sp>
    </p:spTree>
    <p:extLst>
      <p:ext uri="{BB962C8B-B14F-4D97-AF65-F5344CB8AC3E}">
        <p14:creationId xmlns:p14="http://schemas.microsoft.com/office/powerpoint/2010/main" val="31353190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latin typeface="+mn-lt"/>
              </a:rPr>
              <a:t>Clinical features</a:t>
            </a:r>
            <a:endParaRPr lang="en-US" b="1" dirty="0">
              <a:latin typeface="+mn-lt"/>
            </a:endParaRPr>
          </a:p>
        </p:txBody>
      </p:sp>
      <p:sp>
        <p:nvSpPr>
          <p:cNvPr id="3" name="Content Placeholder 2"/>
          <p:cNvSpPr>
            <a:spLocks noGrp="1"/>
          </p:cNvSpPr>
          <p:nvPr>
            <p:ph idx="1"/>
          </p:nvPr>
        </p:nvSpPr>
        <p:spPr/>
        <p:txBody>
          <a:bodyPr>
            <a:normAutofit/>
          </a:bodyPr>
          <a:lstStyle/>
          <a:p>
            <a:pPr lvl="3">
              <a:lnSpc>
                <a:spcPct val="115000"/>
              </a:lnSpc>
              <a:spcBef>
                <a:spcPts val="0"/>
              </a:spcBef>
              <a:buFont typeface="Wingdings" panose="05000000000000000000" pitchFamily="2" charset="2"/>
              <a:buChar char="Ø"/>
            </a:pP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3">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Rectal temperature is below 36 </a:t>
            </a:r>
            <a:r>
              <a:rPr lang="sw-KE" sz="2800" baseline="30000" dirty="0">
                <a:latin typeface="Calibri" panose="020F0502020204030204" pitchFamily="34" charset="0"/>
                <a:ea typeface="Calibri" panose="020F0502020204030204" pitchFamily="34" charset="0"/>
                <a:cs typeface="Times New Roman" panose="02020603050405020304" pitchFamily="18" charset="0"/>
              </a:rPr>
              <a:t>o</a:t>
            </a:r>
            <a:r>
              <a:rPr lang="sw-KE" sz="2800" dirty="0">
                <a:latin typeface="Calibri" panose="020F0502020204030204" pitchFamily="34" charset="0"/>
                <a:ea typeface="Calibri" panose="020F0502020204030204" pitchFamily="34" charset="0"/>
                <a:cs typeface="Times New Roman" panose="02020603050405020304" pitchFamily="18" charset="0"/>
              </a:rPr>
              <a:t>c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3">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Baby feels cold on touch</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3">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Paleness of extrimities and face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3">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Very weak cry</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3">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Low respiration rate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3">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Baby not eager to feed (poor feeding</a:t>
            </a:r>
            <a:endParaRPr lang="en-US" sz="2800" dirty="0"/>
          </a:p>
        </p:txBody>
      </p:sp>
      <p:sp>
        <p:nvSpPr>
          <p:cNvPr id="4" name="Slide Number Placeholder 3"/>
          <p:cNvSpPr>
            <a:spLocks noGrp="1"/>
          </p:cNvSpPr>
          <p:nvPr>
            <p:ph type="sldNum" sz="quarter" idx="12"/>
          </p:nvPr>
        </p:nvSpPr>
        <p:spPr/>
        <p:txBody>
          <a:bodyPr/>
          <a:lstStyle/>
          <a:p>
            <a:fld id="{37A73B05-C1DC-4957-AA8A-DA55F0329BFA}" type="slidenum">
              <a:rPr lang="en-US" smtClean="0"/>
              <a:t>63</a:t>
            </a:fld>
            <a:endParaRPr lang="en-US"/>
          </a:p>
        </p:txBody>
      </p:sp>
    </p:spTree>
    <p:extLst>
      <p:ext uri="{BB962C8B-B14F-4D97-AF65-F5344CB8AC3E}">
        <p14:creationId xmlns:p14="http://schemas.microsoft.com/office/powerpoint/2010/main" val="32271132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425"/>
            <a:ext cx="10515600" cy="888643"/>
          </a:xfrm>
        </p:spPr>
        <p:txBody>
          <a:bodyPr>
            <a:normAutofit/>
          </a:bodyPr>
          <a:lstStyle/>
          <a:p>
            <a:r>
              <a:rPr lang="en-US" b="1" dirty="0" smtClean="0">
                <a:latin typeface="+mn-lt"/>
              </a:rPr>
              <a:t>                Nursing management</a:t>
            </a:r>
            <a:endParaRPr lang="en-US" b="1" dirty="0">
              <a:latin typeface="+mn-lt"/>
            </a:endParaRPr>
          </a:p>
        </p:txBody>
      </p:sp>
      <p:sp>
        <p:nvSpPr>
          <p:cNvPr id="3" name="Content Placeholder 2"/>
          <p:cNvSpPr>
            <a:spLocks noGrp="1"/>
          </p:cNvSpPr>
          <p:nvPr>
            <p:ph idx="1"/>
          </p:nvPr>
        </p:nvSpPr>
        <p:spPr>
          <a:xfrm>
            <a:off x="524814" y="1056068"/>
            <a:ext cx="10765665" cy="5402978"/>
          </a:xfrm>
        </p:spPr>
        <p:txBody>
          <a:bodyPr>
            <a:normAutofit/>
          </a:bodyPr>
          <a:lstStyle/>
          <a:p>
            <a:pPr>
              <a:lnSpc>
                <a:spcPct val="115000"/>
              </a:lnSpc>
              <a:spcBef>
                <a:spcPts val="0"/>
              </a:spcBef>
            </a:pPr>
            <a:r>
              <a:rPr lang="sw-KE" dirty="0" smtClean="0">
                <a:latin typeface="Calibri" panose="020F0502020204030204" pitchFamily="34" charset="0"/>
                <a:ea typeface="Calibri" panose="020F0502020204030204" pitchFamily="34" charset="0"/>
                <a:cs typeface="Times New Roman" panose="02020603050405020304" pitchFamily="18" charset="0"/>
              </a:rPr>
              <a:t> </a:t>
            </a:r>
            <a:r>
              <a:rPr lang="sw-KE" dirty="0">
                <a:latin typeface="Calibri" panose="020F0502020204030204" pitchFamily="34" charset="0"/>
                <a:ea typeface="Calibri" panose="020F0502020204030204" pitchFamily="34" charset="0"/>
                <a:cs typeface="Times New Roman" panose="02020603050405020304" pitchFamily="18" charset="0"/>
              </a:rPr>
              <a:t>Nurse the baby in a warm environment in a resuscitaire or wrap it in warm </a:t>
            </a:r>
            <a:r>
              <a:rPr lang="sw-KE" dirty="0" smtClean="0">
                <a:latin typeface="Calibri" panose="020F0502020204030204" pitchFamily="34" charset="0"/>
                <a:ea typeface="Calibri" panose="020F0502020204030204" pitchFamily="34" charset="0"/>
                <a:cs typeface="Times New Roman" panose="02020603050405020304" pitchFamily="18" charset="0"/>
              </a:rPr>
              <a:t>clothing or KMC</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pPr>
            <a:r>
              <a:rPr lang="sw-KE" dirty="0">
                <a:latin typeface="Calibri" panose="020F0502020204030204" pitchFamily="34" charset="0"/>
                <a:ea typeface="Calibri" panose="020F0502020204030204" pitchFamily="34" charset="0"/>
                <a:cs typeface="Times New Roman" panose="02020603050405020304" pitchFamily="18" charset="0"/>
              </a:rPr>
              <a:t>Feed the baby  with expressed breast milk via NG </a:t>
            </a:r>
            <a:r>
              <a:rPr lang="sw-KE" dirty="0" smtClean="0">
                <a:latin typeface="Calibri" panose="020F0502020204030204" pitchFamily="34" charset="0"/>
                <a:ea typeface="Calibri" panose="020F0502020204030204" pitchFamily="34" charset="0"/>
                <a:cs typeface="Times New Roman" panose="02020603050405020304" pitchFamily="18" charset="0"/>
              </a:rPr>
              <a:t>tube or cup if able to swallow.</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pPr>
            <a:r>
              <a:rPr lang="sw-KE" dirty="0">
                <a:latin typeface="Calibri" panose="020F0502020204030204" pitchFamily="34" charset="0"/>
                <a:ea typeface="Calibri" panose="020F0502020204030204" pitchFamily="34" charset="0"/>
                <a:cs typeface="Times New Roman" panose="02020603050405020304" pitchFamily="18" charset="0"/>
              </a:rPr>
              <a:t>Give the baby extra glucose eg.dextrose</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pPr>
            <a:r>
              <a:rPr lang="sw-KE" dirty="0">
                <a:latin typeface="Calibri" panose="020F0502020204030204" pitchFamily="34" charset="0"/>
                <a:ea typeface="Calibri" panose="020F0502020204030204" pitchFamily="34" charset="0"/>
                <a:cs typeface="Times New Roman" panose="02020603050405020304" pitchFamily="18" charset="0"/>
              </a:rPr>
              <a:t>Closely observe the baby for signs of hypoglycaemia and if present</a:t>
            </a:r>
            <a:r>
              <a:rPr lang="sw-KE" dirty="0" smtClean="0">
                <a:latin typeface="Calibri" panose="020F0502020204030204" pitchFamily="34" charset="0"/>
                <a:ea typeface="Calibri" panose="020F0502020204030204" pitchFamily="34" charset="0"/>
                <a:cs typeface="Times New Roman" panose="02020603050405020304" pitchFamily="18" charset="0"/>
              </a:rPr>
              <a:t>, give </a:t>
            </a:r>
            <a:r>
              <a:rPr lang="sw-KE" dirty="0">
                <a:latin typeface="Calibri" panose="020F0502020204030204" pitchFamily="34" charset="0"/>
                <a:ea typeface="Calibri" panose="020F0502020204030204" pitchFamily="34" charset="0"/>
                <a:cs typeface="Times New Roman" panose="02020603050405020304" pitchFamily="18" charset="0"/>
              </a:rPr>
              <a:t>10% dextrose </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pPr>
            <a:r>
              <a:rPr lang="sw-KE" dirty="0">
                <a:latin typeface="Calibri" panose="020F0502020204030204" pitchFamily="34" charset="0"/>
                <a:ea typeface="Calibri" panose="020F0502020204030204" pitchFamily="34" charset="0"/>
                <a:cs typeface="Times New Roman" panose="02020603050405020304" pitchFamily="18" charset="0"/>
              </a:rPr>
              <a:t>Check for and treat  convulsions  with anticovulsants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smtClean="0"/>
              <a:t>Continue With General Nursing Care In NBU</a:t>
            </a:r>
            <a:r>
              <a:rPr lang="en-US" b="1" dirty="0" smtClean="0"/>
              <a:t> ( warmth, feeding, prevention of infection, protection from injury, observation, involve the mother in the care of the newborn baby </a:t>
            </a:r>
            <a:r>
              <a:rPr lang="en-US" dirty="0" smtClean="0"/>
              <a:t>)</a:t>
            </a:r>
          </a:p>
        </p:txBody>
      </p:sp>
      <p:sp>
        <p:nvSpPr>
          <p:cNvPr id="4" name="Slide Number Placeholder 3"/>
          <p:cNvSpPr>
            <a:spLocks noGrp="1"/>
          </p:cNvSpPr>
          <p:nvPr>
            <p:ph type="sldNum" sz="quarter" idx="12"/>
          </p:nvPr>
        </p:nvSpPr>
        <p:spPr/>
        <p:txBody>
          <a:bodyPr/>
          <a:lstStyle/>
          <a:p>
            <a:fld id="{37A73B05-C1DC-4957-AA8A-DA55F0329BFA}" type="slidenum">
              <a:rPr lang="en-US" smtClean="0"/>
              <a:t>64</a:t>
            </a:fld>
            <a:endParaRPr lang="en-US"/>
          </a:p>
        </p:txBody>
      </p:sp>
    </p:spTree>
    <p:extLst>
      <p:ext uri="{BB962C8B-B14F-4D97-AF65-F5344CB8AC3E}">
        <p14:creationId xmlns:p14="http://schemas.microsoft.com/office/powerpoint/2010/main" val="35908510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78795"/>
          </a:xfrm>
        </p:spPr>
        <p:txBody>
          <a:bodyPr>
            <a:normAutofit fontScale="90000"/>
          </a:bodyPr>
          <a:lstStyle/>
          <a:p>
            <a:pPr lvl="0" algn="ctr">
              <a:lnSpc>
                <a:spcPct val="115000"/>
              </a:lnSpc>
              <a:spcBef>
                <a:spcPts val="0"/>
              </a:spcBef>
            </a:pPr>
            <a:r>
              <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r>
              <a:rPr lang="en-US" sz="4000"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Prevention Of Neonatal Hypothermia</a:t>
            </a:r>
            <a:endParaRPr lang="en-US" sz="4000" dirty="0">
              <a:solidFill>
                <a:srgbClr val="00B0F0"/>
              </a:solidFill>
            </a:endParaRPr>
          </a:p>
        </p:txBody>
      </p:sp>
      <p:sp>
        <p:nvSpPr>
          <p:cNvPr id="3" name="Content Placeholder 2"/>
          <p:cNvSpPr>
            <a:spLocks noGrp="1"/>
          </p:cNvSpPr>
          <p:nvPr>
            <p:ph idx="1"/>
          </p:nvPr>
        </p:nvSpPr>
        <p:spPr>
          <a:xfrm>
            <a:off x="347730" y="978794"/>
            <a:ext cx="11449318" cy="5563674"/>
          </a:xfrm>
        </p:spPr>
        <p:txBody>
          <a:bodyPr>
            <a:normAutofit lnSpcReduction="10000"/>
          </a:bodyPr>
          <a:lstStyle/>
          <a:p>
            <a:pPr lvl="2">
              <a:lnSpc>
                <a:spcPct val="115000"/>
              </a:lnSpc>
              <a:spcBef>
                <a:spcPts val="0"/>
              </a:spcBef>
              <a:buFont typeface="Wingdings" panose="05000000000000000000" pitchFamily="2" charset="2"/>
              <a:buChar char="Ø"/>
            </a:pPr>
            <a:r>
              <a:rPr lang="sw-KE" sz="2800" dirty="0" smtClean="0">
                <a:solidFill>
                  <a:prstClr val="black"/>
                </a:solidFill>
                <a:ea typeface="Calibri" panose="020F0502020204030204" pitchFamily="34" charset="0"/>
                <a:cs typeface="Times New Roman" panose="02020603050405020304" pitchFamily="18" charset="0"/>
              </a:rPr>
              <a:t>Delivery </a:t>
            </a:r>
            <a:r>
              <a:rPr lang="sw-KE" sz="2800" dirty="0">
                <a:solidFill>
                  <a:prstClr val="black"/>
                </a:solidFill>
                <a:ea typeface="Calibri" panose="020F0502020204030204" pitchFamily="34" charset="0"/>
                <a:cs typeface="Times New Roman" panose="02020603050405020304" pitchFamily="18" charset="0"/>
              </a:rPr>
              <a:t>should be conducted in a room with controlled temperatures.</a:t>
            </a:r>
          </a:p>
          <a:p>
            <a:pPr lvl="2">
              <a:lnSpc>
                <a:spcPct val="115000"/>
              </a:lnSpc>
              <a:spcBef>
                <a:spcPts val="0"/>
              </a:spcBef>
              <a:buFont typeface="Wingdings" panose="05000000000000000000" pitchFamily="2" charset="2"/>
              <a:buChar char="Ø"/>
            </a:pPr>
            <a:r>
              <a:rPr lang="sw-KE" sz="2800" dirty="0">
                <a:solidFill>
                  <a:prstClr val="black"/>
                </a:solidFill>
                <a:ea typeface="Calibri" panose="020F0502020204030204" pitchFamily="34" charset="0"/>
                <a:cs typeface="Times New Roman" panose="02020603050405020304" pitchFamily="18" charset="0"/>
              </a:rPr>
              <a:t>Dry the baby immediately to prevent heat loss through evaporation.</a:t>
            </a:r>
            <a:endParaRPr lang="en-US" sz="2800" dirty="0">
              <a:solidFill>
                <a:prstClr val="black"/>
              </a:solidFill>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a:solidFill>
                  <a:prstClr val="black"/>
                </a:solidFill>
                <a:ea typeface="Calibri" panose="020F0502020204030204" pitchFamily="34" charset="0"/>
                <a:cs typeface="Times New Roman" panose="02020603050405020304" pitchFamily="18" charset="0"/>
              </a:rPr>
              <a:t>Put the baby on resuscitaire or incubator to compensate heat loss to the environment.</a:t>
            </a:r>
            <a:endParaRPr lang="en-US" sz="2800" dirty="0">
              <a:solidFill>
                <a:prstClr val="black"/>
              </a:solidFill>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a:solidFill>
                  <a:prstClr val="black"/>
                </a:solidFill>
                <a:ea typeface="Calibri" panose="020F0502020204030204" pitchFamily="34" charset="0"/>
                <a:cs typeface="Times New Roman" panose="02020603050405020304" pitchFamily="18" charset="0"/>
              </a:rPr>
              <a:t>Baby should not be bathed within 1 hour of life  but top – tailing can be done after one hour.</a:t>
            </a:r>
            <a:endParaRPr lang="en-US" sz="2800" dirty="0">
              <a:solidFill>
                <a:prstClr val="black"/>
              </a:solidFill>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a:solidFill>
                  <a:prstClr val="black"/>
                </a:solidFill>
                <a:ea typeface="Calibri" panose="020F0502020204030204" pitchFamily="34" charset="0"/>
                <a:cs typeface="Times New Roman" panose="02020603050405020304" pitchFamily="18" charset="0"/>
              </a:rPr>
              <a:t>Encourage skin to skin contact  (KMC) method  when carrying the baby.</a:t>
            </a:r>
          </a:p>
          <a:p>
            <a:pPr lvl="2">
              <a:lnSpc>
                <a:spcPct val="115000"/>
              </a:lnSpc>
              <a:spcBef>
                <a:spcPts val="0"/>
              </a:spcBef>
              <a:buFont typeface="Wingdings" panose="05000000000000000000" pitchFamily="2" charset="2"/>
              <a:buChar char="Ø"/>
            </a:pPr>
            <a:r>
              <a:rPr lang="sw-KE" sz="2800" dirty="0">
                <a:solidFill>
                  <a:prstClr val="black"/>
                </a:solidFill>
                <a:ea typeface="Calibri" panose="020F0502020204030204" pitchFamily="34" charset="0"/>
                <a:cs typeface="Times New Roman" panose="02020603050405020304" pitchFamily="18" charset="0"/>
              </a:rPr>
              <a:t>Cover  the baby with warmclothing and a cap</a:t>
            </a:r>
          </a:p>
          <a:p>
            <a:pPr lvl="2">
              <a:lnSpc>
                <a:spcPct val="115000"/>
              </a:lnSpc>
              <a:spcBef>
                <a:spcPts val="0"/>
              </a:spcBef>
              <a:buFont typeface="Wingdings" panose="05000000000000000000" pitchFamily="2" charset="2"/>
              <a:buChar char="Ø"/>
            </a:pPr>
            <a:r>
              <a:rPr lang="sw-KE" sz="2800" dirty="0">
                <a:solidFill>
                  <a:prstClr val="black"/>
                </a:solidFill>
                <a:ea typeface="Calibri" panose="020F0502020204030204" pitchFamily="34" charset="0"/>
                <a:cs typeface="Times New Roman" panose="02020603050405020304" pitchFamily="18" charset="0"/>
              </a:rPr>
              <a:t>Change diapers whenever soiled to prevent  heat loss through conduction. </a:t>
            </a:r>
            <a:endParaRPr lang="en-US" sz="2800" dirty="0">
              <a:solidFill>
                <a:prstClr val="black"/>
              </a:solidFill>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7A73B05-C1DC-4957-AA8A-DA55F0329BFA}" type="slidenum">
              <a:rPr lang="en-US" smtClean="0"/>
              <a:t>65</a:t>
            </a:fld>
            <a:endParaRPr lang="en-US"/>
          </a:p>
        </p:txBody>
      </p:sp>
    </p:spTree>
    <p:extLst>
      <p:ext uri="{BB962C8B-B14F-4D97-AF65-F5344CB8AC3E}">
        <p14:creationId xmlns:p14="http://schemas.microsoft.com/office/powerpoint/2010/main" val="10946892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latin typeface="+mn-lt"/>
              </a:rPr>
              <a:t>Complication</a:t>
            </a:r>
            <a:r>
              <a:rPr lang="en-US" b="1" dirty="0" smtClean="0">
                <a:latin typeface="+mn-lt"/>
              </a:rPr>
              <a:t> </a:t>
            </a:r>
            <a:endParaRPr lang="en-US" b="1" dirty="0">
              <a:latin typeface="+mn-lt"/>
            </a:endParaRPr>
          </a:p>
        </p:txBody>
      </p:sp>
      <p:sp>
        <p:nvSpPr>
          <p:cNvPr id="3" name="Content Placeholder 2"/>
          <p:cNvSpPr>
            <a:spLocks noGrp="1"/>
          </p:cNvSpPr>
          <p:nvPr>
            <p:ph idx="1"/>
          </p:nvPr>
        </p:nvSpPr>
        <p:spPr/>
        <p:txBody>
          <a:bodyPr/>
          <a:lstStyle/>
          <a:p>
            <a:pPr marL="0" lvl="0" indent="0">
              <a:lnSpc>
                <a:spcPct val="115000"/>
              </a:lnSpc>
              <a:spcBef>
                <a:spcPts val="0"/>
              </a:spcBef>
              <a:buNone/>
            </a:pPr>
            <a:endParaRPr lang="en-US" sz="2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600" dirty="0">
                <a:solidFill>
                  <a:prstClr val="black"/>
                </a:solidFill>
                <a:latin typeface="Calibri" panose="020F0502020204030204" pitchFamily="34" charset="0"/>
                <a:ea typeface="Calibri" panose="020F0502020204030204" pitchFamily="34" charset="0"/>
                <a:cs typeface="Times New Roman" panose="02020603050405020304" pitchFamily="18" charset="0"/>
              </a:rPr>
              <a:t>Convulsions</a:t>
            </a:r>
            <a:endParaRPr lang="en-US" sz="2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600" dirty="0">
                <a:solidFill>
                  <a:prstClr val="black"/>
                </a:solidFill>
                <a:latin typeface="Calibri" panose="020F0502020204030204" pitchFamily="34" charset="0"/>
                <a:ea typeface="Calibri" panose="020F0502020204030204" pitchFamily="34" charset="0"/>
                <a:cs typeface="Times New Roman" panose="02020603050405020304" pitchFamily="18" charset="0"/>
              </a:rPr>
              <a:t>Hypoglycaemia</a:t>
            </a:r>
          </a:p>
          <a:p>
            <a:pPr lvl="2">
              <a:lnSpc>
                <a:spcPct val="115000"/>
              </a:lnSpc>
              <a:spcBef>
                <a:spcPts val="0"/>
              </a:spcBef>
              <a:buFont typeface="Wingdings" panose="05000000000000000000" pitchFamily="2" charset="2"/>
              <a:buChar char="Ø"/>
            </a:pPr>
            <a:r>
              <a:rPr lang="sw-KE" sz="2600" dirty="0">
                <a:solidFill>
                  <a:prstClr val="black"/>
                </a:solidFill>
                <a:latin typeface="Calibri" panose="020F0502020204030204" pitchFamily="34" charset="0"/>
                <a:ea typeface="Calibri" panose="020F0502020204030204" pitchFamily="34" charset="0"/>
                <a:cs typeface="Times New Roman" panose="02020603050405020304" pitchFamily="18" charset="0"/>
              </a:rPr>
              <a:t>Brain damage</a:t>
            </a:r>
            <a:endParaRPr lang="en-US" sz="2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66</a:t>
            </a:fld>
            <a:endParaRPr lang="en-US"/>
          </a:p>
        </p:txBody>
      </p:sp>
    </p:spTree>
    <p:extLst>
      <p:ext uri="{BB962C8B-B14F-4D97-AF65-F5344CB8AC3E}">
        <p14:creationId xmlns:p14="http://schemas.microsoft.com/office/powerpoint/2010/main" val="40789301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1"/>
            <a:ext cx="10515600" cy="927279"/>
          </a:xfrm>
        </p:spPr>
        <p:txBody>
          <a:bodyPr/>
          <a:lstStyle/>
          <a:p>
            <a:pPr algn="ctr"/>
            <a:r>
              <a:rPr lang="en-US" dirty="0" smtClean="0">
                <a:solidFill>
                  <a:srgbClr val="00B0F0"/>
                </a:solidFill>
              </a:rPr>
              <a:t>Warm chain</a:t>
            </a:r>
            <a:endParaRPr lang="en-US" dirty="0">
              <a:solidFill>
                <a:srgbClr val="00B0F0"/>
              </a:solidFill>
            </a:endParaRPr>
          </a:p>
        </p:txBody>
      </p:sp>
      <p:sp>
        <p:nvSpPr>
          <p:cNvPr id="3" name="Content Placeholder 2"/>
          <p:cNvSpPr>
            <a:spLocks noGrp="1"/>
          </p:cNvSpPr>
          <p:nvPr>
            <p:ph idx="1"/>
          </p:nvPr>
        </p:nvSpPr>
        <p:spPr>
          <a:xfrm>
            <a:off x="838200" y="1030310"/>
            <a:ext cx="10515600" cy="5512158"/>
          </a:xfrm>
        </p:spPr>
        <p:txBody>
          <a:bodyPr/>
          <a:lstStyle/>
          <a:p>
            <a:pPr marL="2800350" lvl="5" indent="-514350">
              <a:buFont typeface="+mj-lt"/>
              <a:buAutoNum type="arabicPeriod"/>
            </a:pPr>
            <a:r>
              <a:rPr lang="en-US" sz="2800" dirty="0">
                <a:solidFill>
                  <a:prstClr val="black"/>
                </a:solidFill>
              </a:rPr>
              <a:t>Warm delivery room</a:t>
            </a:r>
          </a:p>
          <a:p>
            <a:pPr marL="2800350" lvl="5" indent="-514350">
              <a:buFont typeface="+mj-lt"/>
              <a:buAutoNum type="arabicPeriod"/>
            </a:pPr>
            <a:r>
              <a:rPr lang="en-US" sz="2800" dirty="0">
                <a:solidFill>
                  <a:prstClr val="black"/>
                </a:solidFill>
              </a:rPr>
              <a:t>Immediate drying the newborn thoroughly</a:t>
            </a:r>
          </a:p>
          <a:p>
            <a:pPr marL="2800350" lvl="5" indent="-514350">
              <a:buFont typeface="+mj-lt"/>
              <a:buAutoNum type="arabicPeriod"/>
            </a:pPr>
            <a:r>
              <a:rPr lang="en-US" sz="2800" dirty="0">
                <a:solidFill>
                  <a:prstClr val="black"/>
                </a:solidFill>
              </a:rPr>
              <a:t>Skin to skin contact</a:t>
            </a:r>
          </a:p>
          <a:p>
            <a:pPr marL="2800350" lvl="5" indent="-514350">
              <a:buFont typeface="+mj-lt"/>
              <a:buAutoNum type="arabicPeriod"/>
            </a:pPr>
            <a:r>
              <a:rPr lang="en-US" sz="2800" dirty="0">
                <a:solidFill>
                  <a:prstClr val="black"/>
                </a:solidFill>
              </a:rPr>
              <a:t>Breastfeeding the newborn within an hour</a:t>
            </a:r>
          </a:p>
          <a:p>
            <a:pPr marL="2800350" lvl="5" indent="-514350">
              <a:buFont typeface="+mj-lt"/>
              <a:buAutoNum type="arabicPeriod"/>
            </a:pPr>
            <a:r>
              <a:rPr lang="en-US" sz="2800" dirty="0">
                <a:solidFill>
                  <a:prstClr val="black"/>
                </a:solidFill>
              </a:rPr>
              <a:t>Bathing and weighing is postponed</a:t>
            </a:r>
          </a:p>
          <a:p>
            <a:pPr marL="2800350" lvl="5" indent="-514350">
              <a:buFont typeface="+mj-lt"/>
              <a:buAutoNum type="arabicPeriod"/>
            </a:pPr>
            <a:r>
              <a:rPr lang="en-US" sz="2800" dirty="0">
                <a:solidFill>
                  <a:prstClr val="black"/>
                </a:solidFill>
              </a:rPr>
              <a:t>Appropriate clothing and bending</a:t>
            </a:r>
          </a:p>
          <a:p>
            <a:pPr marL="2800350" lvl="5" indent="-514350">
              <a:buFont typeface="+mj-lt"/>
              <a:buAutoNum type="arabicPeriod"/>
            </a:pPr>
            <a:r>
              <a:rPr lang="en-US" sz="2800" dirty="0">
                <a:solidFill>
                  <a:prstClr val="black"/>
                </a:solidFill>
              </a:rPr>
              <a:t>Mother and baby together (rooming in)</a:t>
            </a:r>
          </a:p>
          <a:p>
            <a:pPr marL="2800350" lvl="5" indent="-514350">
              <a:buFont typeface="+mj-lt"/>
              <a:buAutoNum type="arabicPeriod"/>
            </a:pPr>
            <a:r>
              <a:rPr lang="en-US" sz="2800" dirty="0">
                <a:solidFill>
                  <a:prstClr val="black"/>
                </a:solidFill>
              </a:rPr>
              <a:t>Warm transportation ( skin to skin)</a:t>
            </a:r>
          </a:p>
          <a:p>
            <a:pPr marL="2800350" lvl="5" indent="-514350">
              <a:buFont typeface="+mj-lt"/>
              <a:buAutoNum type="arabicPeriod"/>
            </a:pPr>
            <a:r>
              <a:rPr lang="en-US" sz="2800" dirty="0">
                <a:solidFill>
                  <a:prstClr val="black"/>
                </a:solidFill>
              </a:rPr>
              <a:t>Warm resuscitation</a:t>
            </a:r>
          </a:p>
          <a:p>
            <a:pPr marL="2800350" lvl="5" indent="-514350">
              <a:buFont typeface="+mj-lt"/>
              <a:buAutoNum type="arabicPeriod"/>
            </a:pPr>
            <a:r>
              <a:rPr lang="en-US" sz="2800" dirty="0">
                <a:solidFill>
                  <a:prstClr val="black"/>
                </a:solidFill>
              </a:rPr>
              <a:t>Training and awareness for the mother.</a:t>
            </a:r>
          </a:p>
          <a:p>
            <a:pPr marL="0" indent="0">
              <a:buNone/>
            </a:pPr>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67</a:t>
            </a:fld>
            <a:endParaRPr lang="en-US"/>
          </a:p>
        </p:txBody>
      </p:sp>
    </p:spTree>
    <p:extLst>
      <p:ext uri="{BB962C8B-B14F-4D97-AF65-F5344CB8AC3E}">
        <p14:creationId xmlns:p14="http://schemas.microsoft.com/office/powerpoint/2010/main" val="14729333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27280"/>
          </a:xfrm>
        </p:spPr>
        <p:txBody>
          <a:bodyPr>
            <a:normAutofit fontScale="90000"/>
          </a:bodyPr>
          <a:lstStyle/>
          <a:p>
            <a:pPr marL="228600" lvl="0" indent="220980">
              <a:lnSpc>
                <a:spcPct val="115000"/>
              </a:lnSpc>
              <a:spcBef>
                <a:spcPts val="0"/>
              </a:spcBef>
            </a:pPr>
            <a:r>
              <a:rPr lang="sw-KE" sz="36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sw-KE" sz="36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t>
            </a:r>
            <a:br>
              <a:rPr lang="sw-KE" sz="36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br>
            <a:r>
              <a:rPr lang="sw-KE" sz="36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 </a:t>
            </a:r>
            <a:r>
              <a:rPr lang="sw-KE" sz="36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                  7.   OPTHALMIA </a:t>
            </a:r>
            <a:r>
              <a:rPr lang="sw-KE" sz="36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NEONATORUM</a:t>
            </a:r>
            <a:r>
              <a:rPr lang="en-US" sz="2800" dirty="0">
                <a:solidFill>
                  <a:srgbClr val="00B0F0"/>
                </a:solidFill>
                <a:latin typeface="Calibri" panose="020F0502020204030204" pitchFamily="34" charset="0"/>
                <a:ea typeface="Calibri" panose="020F0502020204030204" pitchFamily="34" charset="0"/>
                <a:cs typeface="Times New Roman" panose="02020603050405020304" pitchFamily="18" charset="0"/>
              </a:rPr>
              <a:t/>
            </a:r>
            <a:br>
              <a:rPr lang="en-US" sz="2800" dirty="0">
                <a:solidFill>
                  <a:srgbClr val="00B0F0"/>
                </a:solidFill>
                <a:latin typeface="Calibri" panose="020F0502020204030204" pitchFamily="34" charset="0"/>
                <a:ea typeface="Calibri" panose="020F0502020204030204" pitchFamily="34" charset="0"/>
                <a:cs typeface="Times New Roman" panose="02020603050405020304" pitchFamily="18" charset="0"/>
              </a:rPr>
            </a:br>
            <a:endParaRPr lang="en-US" dirty="0">
              <a:solidFill>
                <a:srgbClr val="00B0F0"/>
              </a:solidFill>
            </a:endParaRPr>
          </a:p>
        </p:txBody>
      </p:sp>
      <p:sp>
        <p:nvSpPr>
          <p:cNvPr id="3" name="Content Placeholder 2"/>
          <p:cNvSpPr>
            <a:spLocks noGrp="1"/>
          </p:cNvSpPr>
          <p:nvPr>
            <p:ph idx="1"/>
          </p:nvPr>
        </p:nvSpPr>
        <p:spPr>
          <a:xfrm>
            <a:off x="838200" y="1416676"/>
            <a:ext cx="10515600" cy="4906851"/>
          </a:xfrm>
        </p:spPr>
        <p:txBody>
          <a:bodyPr/>
          <a:lstStyle/>
          <a:p>
            <a:pPr>
              <a:lnSpc>
                <a:spcPct val="115000"/>
              </a:lnSpc>
              <a:spcBef>
                <a:spcPts val="0"/>
              </a:spcBef>
            </a:pPr>
            <a:r>
              <a:rPr lang="sw-KE" dirty="0" smtClean="0">
                <a:latin typeface="Calibri" panose="020F0502020204030204" pitchFamily="34" charset="0"/>
                <a:ea typeface="Calibri" panose="020F0502020204030204" pitchFamily="34" charset="0"/>
                <a:cs typeface="Times New Roman" panose="02020603050405020304" pitchFamily="18" charset="0"/>
              </a:rPr>
              <a:t>This </a:t>
            </a:r>
            <a:r>
              <a:rPr lang="sw-KE" dirty="0">
                <a:latin typeface="Calibri" panose="020F0502020204030204" pitchFamily="34" charset="0"/>
                <a:ea typeface="Calibri" panose="020F0502020204030204" pitchFamily="34" charset="0"/>
                <a:cs typeface="Times New Roman" panose="02020603050405020304" pitchFamily="18" charset="0"/>
              </a:rPr>
              <a:t>is a condition that occurs in neonates within 21 days of life and is characterised  by purulent discharge from the eyes</a:t>
            </a:r>
            <a:r>
              <a:rPr lang="sw-KE" dirty="0" smtClean="0">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Bef>
                <a:spcPts val="0"/>
              </a:spcBef>
            </a:pPr>
            <a:r>
              <a:rPr lang="sw-KE" dirty="0" smtClean="0">
                <a:latin typeface="Calibri" panose="020F0502020204030204" pitchFamily="34" charset="0"/>
                <a:ea typeface="Calibri" panose="020F0502020204030204" pitchFamily="34" charset="0"/>
                <a:cs typeface="Times New Roman" panose="02020603050405020304" pitchFamily="18" charset="0"/>
              </a:rPr>
              <a:t>It </a:t>
            </a:r>
            <a:r>
              <a:rPr lang="sw-KE" dirty="0">
                <a:latin typeface="Calibri" panose="020F0502020204030204" pitchFamily="34" charset="0"/>
                <a:ea typeface="Calibri" panose="020F0502020204030204" pitchFamily="34" charset="0"/>
                <a:cs typeface="Times New Roman" panose="02020603050405020304" pitchFamily="18" charset="0"/>
              </a:rPr>
              <a:t>is common in infants of mothers who had vaginal discharge eg</a:t>
            </a:r>
            <a:r>
              <a:rPr lang="sw-KE" dirty="0" smtClean="0">
                <a:latin typeface="Calibri" panose="020F0502020204030204" pitchFamily="34" charset="0"/>
                <a:ea typeface="Calibri" panose="020F0502020204030204" pitchFamily="34" charset="0"/>
                <a:cs typeface="Times New Roman" panose="02020603050405020304" pitchFamily="18" charset="0"/>
              </a:rPr>
              <a:t>. gonorrhoea </a:t>
            </a:r>
            <a:r>
              <a:rPr lang="sw-KE" dirty="0">
                <a:latin typeface="Calibri" panose="020F0502020204030204" pitchFamily="34" charset="0"/>
                <a:ea typeface="Calibri" panose="020F0502020204030204" pitchFamily="34" charset="0"/>
                <a:cs typeface="Times New Roman" panose="02020603050405020304" pitchFamily="18" charset="0"/>
              </a:rPr>
              <a:t>during pergnancy</a:t>
            </a:r>
            <a:r>
              <a:rPr lang="sw-KE" dirty="0" smtClean="0">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Bef>
                <a:spcPts val="0"/>
              </a:spcBef>
            </a:pPr>
            <a:r>
              <a:rPr lang="sw-KE" dirty="0" smtClean="0">
                <a:latin typeface="Calibri" panose="020F0502020204030204" pitchFamily="34" charset="0"/>
                <a:ea typeface="Calibri" panose="020F0502020204030204" pitchFamily="34" charset="0"/>
                <a:cs typeface="Times New Roman" panose="02020603050405020304" pitchFamily="18" charset="0"/>
              </a:rPr>
              <a:t>Syphilis </a:t>
            </a:r>
            <a:r>
              <a:rPr lang="sw-KE" dirty="0">
                <a:latin typeface="Calibri" panose="020F0502020204030204" pitchFamily="34" charset="0"/>
                <a:ea typeface="Calibri" panose="020F0502020204030204" pitchFamily="34" charset="0"/>
                <a:cs typeface="Times New Roman" panose="02020603050405020304" pitchFamily="18" charset="0"/>
              </a:rPr>
              <a:t>does not predispose an infant to opthalmia neonatorum but it causes congenital syphilis that is characterised by gross congenital malformation.</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68</a:t>
            </a:fld>
            <a:endParaRPr lang="en-US"/>
          </a:p>
        </p:txBody>
      </p:sp>
    </p:spTree>
    <p:extLst>
      <p:ext uri="{BB962C8B-B14F-4D97-AF65-F5344CB8AC3E}">
        <p14:creationId xmlns:p14="http://schemas.microsoft.com/office/powerpoint/2010/main" val="17716768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244699"/>
            <a:ext cx="5157787" cy="592428"/>
          </a:xfrm>
        </p:spPr>
        <p:txBody>
          <a:bodyPr>
            <a:noAutofit/>
          </a:bodyPr>
          <a:lstStyle/>
          <a:p>
            <a:r>
              <a:rPr lang="en-US" sz="4000" dirty="0" smtClean="0">
                <a:solidFill>
                  <a:srgbClr val="00B0F0"/>
                </a:solidFill>
              </a:rPr>
              <a:t>Causative organism</a:t>
            </a:r>
            <a:endParaRPr lang="en-US" sz="4000" dirty="0">
              <a:solidFill>
                <a:srgbClr val="00B0F0"/>
              </a:solidFill>
            </a:endParaRPr>
          </a:p>
        </p:txBody>
      </p:sp>
      <p:sp>
        <p:nvSpPr>
          <p:cNvPr id="4" name="Content Placeholder 3"/>
          <p:cNvSpPr>
            <a:spLocks noGrp="1"/>
          </p:cNvSpPr>
          <p:nvPr>
            <p:ph sz="half" idx="2"/>
          </p:nvPr>
        </p:nvSpPr>
        <p:spPr>
          <a:xfrm>
            <a:off x="839788" y="1107583"/>
            <a:ext cx="5157787" cy="5082080"/>
          </a:xfrm>
        </p:spPr>
        <p:txBody>
          <a:bodyPr>
            <a:normAutofit/>
          </a:bodyPr>
          <a:lstStyle/>
          <a:p>
            <a:pPr marL="0" indent="0">
              <a:lnSpc>
                <a:spcPct val="115000"/>
              </a:lnSpc>
              <a:spcBef>
                <a:spcPts val="0"/>
              </a:spcBef>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Neisseria </a:t>
            </a:r>
            <a:r>
              <a:rPr lang="sw-KE" sz="2800" dirty="0" smtClean="0">
                <a:latin typeface="Calibri" panose="020F0502020204030204" pitchFamily="34" charset="0"/>
                <a:ea typeface="Calibri" panose="020F0502020204030204" pitchFamily="34" charset="0"/>
                <a:cs typeface="Times New Roman" panose="02020603050405020304" pitchFamily="18" charset="0"/>
              </a:rPr>
              <a:t>gonorrhoeae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Chlamydia trachomatis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Staphylococcus aureus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Escherichia coli</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Haemophilus influenzae</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Streptococcus pneumoniae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Pseudomonas spp</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klebsiella</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 Placeholder 4"/>
          <p:cNvSpPr>
            <a:spLocks noGrp="1"/>
          </p:cNvSpPr>
          <p:nvPr>
            <p:ph type="body" sz="quarter" idx="3"/>
          </p:nvPr>
        </p:nvSpPr>
        <p:spPr>
          <a:xfrm>
            <a:off x="6172200" y="244699"/>
            <a:ext cx="5183188" cy="592428"/>
          </a:xfrm>
        </p:spPr>
        <p:txBody>
          <a:bodyPr>
            <a:noAutofit/>
          </a:bodyPr>
          <a:lstStyle/>
          <a:p>
            <a:r>
              <a:rPr lang="en-US" sz="4000" dirty="0" smtClean="0"/>
              <a:t>      </a:t>
            </a:r>
            <a:r>
              <a:rPr lang="en-US" sz="4000" dirty="0" smtClean="0">
                <a:solidFill>
                  <a:srgbClr val="00B0F0"/>
                </a:solidFill>
              </a:rPr>
              <a:t>Clinical features</a:t>
            </a:r>
            <a:endParaRPr lang="en-US" sz="4000" dirty="0">
              <a:solidFill>
                <a:srgbClr val="00B0F0"/>
              </a:solidFill>
            </a:endParaRPr>
          </a:p>
        </p:txBody>
      </p:sp>
      <p:sp>
        <p:nvSpPr>
          <p:cNvPr id="6" name="Content Placeholder 5"/>
          <p:cNvSpPr>
            <a:spLocks noGrp="1"/>
          </p:cNvSpPr>
          <p:nvPr>
            <p:ph sz="quarter" idx="4"/>
          </p:nvPr>
        </p:nvSpPr>
        <p:spPr>
          <a:xfrm>
            <a:off x="6800044" y="1107583"/>
            <a:ext cx="5203066" cy="5082080"/>
          </a:xfrm>
        </p:spPr>
        <p:txBody>
          <a:bodyPr/>
          <a:lstStyle/>
          <a:p>
            <a:pPr marL="0" marR="0" indent="0">
              <a:lnSpc>
                <a:spcPct val="115000"/>
              </a:lnSpc>
              <a:spcBef>
                <a:spcPts val="0"/>
              </a:spcBef>
              <a:spcAft>
                <a:spcPts val="0"/>
              </a:spcAft>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indent="-457200">
              <a:lnSpc>
                <a:spcPct val="115000"/>
              </a:lnSpc>
              <a:spcBef>
                <a:spcPts val="0"/>
              </a:spcBef>
              <a:spcAft>
                <a:spcPts val="0"/>
              </a:spcAft>
              <a:buFont typeface="Wingdings" panose="05000000000000000000" pitchFamily="2" charset="2"/>
              <a:buChar char="Ø"/>
            </a:pPr>
            <a:r>
              <a:rPr lang="sw-KE" dirty="0">
                <a:latin typeface="Calibri" panose="020F0502020204030204" pitchFamily="34" charset="0"/>
                <a:ea typeface="Calibri" panose="020F0502020204030204" pitchFamily="34" charset="0"/>
                <a:cs typeface="Times New Roman" panose="02020603050405020304" pitchFamily="18" charset="0"/>
              </a:rPr>
              <a:t>Eyes have sticky </a:t>
            </a:r>
            <a:r>
              <a:rPr lang="sw-KE" dirty="0" smtClean="0">
                <a:latin typeface="Calibri" panose="020F0502020204030204" pitchFamily="34" charset="0"/>
                <a:ea typeface="Calibri" panose="020F0502020204030204" pitchFamily="34" charset="0"/>
                <a:cs typeface="Times New Roman" panose="02020603050405020304" pitchFamily="18" charset="0"/>
              </a:rPr>
              <a:t>watery discharge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indent="-457200">
              <a:lnSpc>
                <a:spcPct val="115000"/>
              </a:lnSpc>
              <a:spcBef>
                <a:spcPts val="0"/>
              </a:spcBef>
              <a:spcAft>
                <a:spcPts val="0"/>
              </a:spcAft>
              <a:buFont typeface="Wingdings" panose="05000000000000000000" pitchFamily="2" charset="2"/>
              <a:buChar char="Ø"/>
            </a:pPr>
            <a:r>
              <a:rPr lang="sw-KE" dirty="0">
                <a:latin typeface="Calibri" panose="020F0502020204030204" pitchFamily="34" charset="0"/>
                <a:ea typeface="Calibri" panose="020F0502020204030204" pitchFamily="34" charset="0"/>
                <a:cs typeface="Times New Roman" panose="02020603050405020304" pitchFamily="18" charset="0"/>
              </a:rPr>
              <a:t>Eyes are slightly red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indent="-457200">
              <a:lnSpc>
                <a:spcPct val="115000"/>
              </a:lnSpc>
              <a:spcBef>
                <a:spcPts val="0"/>
              </a:spcBef>
              <a:spcAft>
                <a:spcPts val="0"/>
              </a:spcAft>
              <a:buFont typeface="Wingdings" panose="05000000000000000000" pitchFamily="2" charset="2"/>
              <a:buChar char="Ø"/>
            </a:pPr>
            <a:r>
              <a:rPr lang="sw-KE" dirty="0">
                <a:latin typeface="Calibri" panose="020F0502020204030204" pitchFamily="34" charset="0"/>
                <a:ea typeface="Calibri" panose="020F0502020204030204" pitchFamily="34" charset="0"/>
                <a:cs typeface="Times New Roman" panose="02020603050405020304" pitchFamily="18" charset="0"/>
              </a:rPr>
              <a:t>Oedematous eyelids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indent="-457200">
              <a:lnSpc>
                <a:spcPct val="115000"/>
              </a:lnSpc>
              <a:spcBef>
                <a:spcPts val="0"/>
              </a:spcBef>
              <a:spcAft>
                <a:spcPts val="0"/>
              </a:spcAft>
              <a:buFont typeface="Wingdings" panose="05000000000000000000" pitchFamily="2" charset="2"/>
              <a:buChar char="Ø"/>
            </a:pPr>
            <a:r>
              <a:rPr lang="sw-KE" dirty="0">
                <a:latin typeface="Calibri" panose="020F0502020204030204" pitchFamily="34" charset="0"/>
                <a:ea typeface="Calibri" panose="020F0502020204030204" pitchFamily="34" charset="0"/>
                <a:cs typeface="Times New Roman" panose="02020603050405020304" pitchFamily="18" charset="0"/>
              </a:rPr>
              <a:t>Yellowish purulent discharge  if the infection is by N. Gonorrhoeae</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Slide Number Placeholder 1"/>
          <p:cNvSpPr>
            <a:spLocks noGrp="1"/>
          </p:cNvSpPr>
          <p:nvPr>
            <p:ph type="sldNum" sz="quarter" idx="12"/>
          </p:nvPr>
        </p:nvSpPr>
        <p:spPr/>
        <p:txBody>
          <a:bodyPr/>
          <a:lstStyle/>
          <a:p>
            <a:fld id="{37A73B05-C1DC-4957-AA8A-DA55F0329BFA}" type="slidenum">
              <a:rPr lang="en-US" smtClean="0"/>
              <a:t>69</a:t>
            </a:fld>
            <a:endParaRPr lang="en-US"/>
          </a:p>
        </p:txBody>
      </p:sp>
    </p:spTree>
    <p:extLst>
      <p:ext uri="{BB962C8B-B14F-4D97-AF65-F5344CB8AC3E}">
        <p14:creationId xmlns:p14="http://schemas.microsoft.com/office/powerpoint/2010/main" val="1152735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F0"/>
                </a:solidFill>
              </a:rPr>
              <a:t>Sub categories of premature births</a:t>
            </a:r>
            <a:endParaRPr lang="en-US" b="1" dirty="0">
              <a:solidFill>
                <a:srgbClr val="00B0F0"/>
              </a:solidFill>
            </a:endParaRPr>
          </a:p>
        </p:txBody>
      </p:sp>
      <p:sp>
        <p:nvSpPr>
          <p:cNvPr id="3" name="Content Placeholder 2"/>
          <p:cNvSpPr>
            <a:spLocks noGrp="1"/>
          </p:cNvSpPr>
          <p:nvPr>
            <p:ph idx="1"/>
          </p:nvPr>
        </p:nvSpPr>
        <p:spPr/>
        <p:txBody>
          <a:bodyPr/>
          <a:lstStyle/>
          <a:p>
            <a:pPr marL="0" lvl="0" indent="0">
              <a:lnSpc>
                <a:spcPct val="115000"/>
              </a:lnSpc>
              <a:spcBef>
                <a:spcPts val="0"/>
              </a:spcBef>
              <a:spcAft>
                <a:spcPts val="1000"/>
              </a:spcAft>
              <a:buNone/>
            </a:pPr>
            <a:r>
              <a:rPr lang="en-US" altLang="en-US" sz="3000" kern="0" dirty="0">
                <a:solidFill>
                  <a:prstClr val="black"/>
                </a:solidFill>
                <a:cs typeface="Arial"/>
              </a:rPr>
              <a:t>S</a:t>
            </a:r>
            <a:r>
              <a:rPr lang="en-US" altLang="en-US" sz="3000" kern="0" dirty="0" smtClean="0">
                <a:solidFill>
                  <a:prstClr val="black"/>
                </a:solidFill>
                <a:cs typeface="Arial"/>
              </a:rPr>
              <a:t>ub-categories </a:t>
            </a:r>
            <a:r>
              <a:rPr lang="en-US" altLang="en-US" sz="3000" kern="0" dirty="0">
                <a:solidFill>
                  <a:prstClr val="black"/>
                </a:solidFill>
                <a:cs typeface="Arial"/>
              </a:rPr>
              <a:t>of preterm birth, based on gestational age:</a:t>
            </a:r>
          </a:p>
          <a:p>
            <a:pPr lvl="2" eaLnBrk="0" fontAlgn="base" hangingPunct="0">
              <a:lnSpc>
                <a:spcPct val="100000"/>
              </a:lnSpc>
              <a:spcBef>
                <a:spcPct val="20000"/>
              </a:spcBef>
              <a:spcAft>
                <a:spcPct val="0"/>
              </a:spcAft>
              <a:buFont typeface="Wingdings" panose="05000000000000000000" pitchFamily="2" charset="2"/>
              <a:buChar char="Ø"/>
            </a:pPr>
            <a:r>
              <a:rPr lang="en-US" altLang="en-US" sz="3000" kern="0" dirty="0" smtClean="0">
                <a:solidFill>
                  <a:prstClr val="black"/>
                </a:solidFill>
                <a:cs typeface="Arial"/>
              </a:rPr>
              <a:t>Extremely </a:t>
            </a:r>
            <a:r>
              <a:rPr lang="en-US" altLang="en-US" sz="3000" kern="0" dirty="0">
                <a:solidFill>
                  <a:prstClr val="black"/>
                </a:solidFill>
                <a:cs typeface="Arial"/>
              </a:rPr>
              <a:t>preterm (&lt;28 weeks)</a:t>
            </a:r>
          </a:p>
          <a:p>
            <a:pPr lvl="2" eaLnBrk="0" fontAlgn="base" hangingPunct="0">
              <a:lnSpc>
                <a:spcPct val="100000"/>
              </a:lnSpc>
              <a:spcBef>
                <a:spcPct val="20000"/>
              </a:spcBef>
              <a:spcAft>
                <a:spcPct val="0"/>
              </a:spcAft>
              <a:buFont typeface="Wingdings" panose="05000000000000000000" pitchFamily="2" charset="2"/>
              <a:buChar char="Ø"/>
            </a:pPr>
            <a:r>
              <a:rPr lang="en-US" altLang="en-US" sz="3000" kern="0" dirty="0" smtClean="0">
                <a:solidFill>
                  <a:prstClr val="black"/>
                </a:solidFill>
                <a:cs typeface="Arial"/>
              </a:rPr>
              <a:t>Very </a:t>
            </a:r>
            <a:r>
              <a:rPr lang="en-US" altLang="en-US" sz="3000" kern="0" dirty="0">
                <a:solidFill>
                  <a:prstClr val="black"/>
                </a:solidFill>
                <a:cs typeface="Arial"/>
              </a:rPr>
              <a:t>preterm (28 to &lt;32 weeks)</a:t>
            </a:r>
          </a:p>
          <a:p>
            <a:pPr lvl="2" eaLnBrk="0" fontAlgn="base" hangingPunct="0">
              <a:lnSpc>
                <a:spcPct val="100000"/>
              </a:lnSpc>
              <a:spcBef>
                <a:spcPct val="20000"/>
              </a:spcBef>
              <a:spcAft>
                <a:spcPct val="0"/>
              </a:spcAft>
              <a:buFont typeface="Wingdings" panose="05000000000000000000" pitchFamily="2" charset="2"/>
              <a:buChar char="Ø"/>
            </a:pPr>
            <a:r>
              <a:rPr lang="en-US" altLang="en-US" sz="3000" kern="0" dirty="0" smtClean="0">
                <a:solidFill>
                  <a:prstClr val="black"/>
                </a:solidFill>
                <a:cs typeface="Arial"/>
              </a:rPr>
              <a:t>Moderate </a:t>
            </a:r>
            <a:r>
              <a:rPr lang="en-US" altLang="en-US" sz="3000" kern="0" dirty="0">
                <a:solidFill>
                  <a:prstClr val="black"/>
                </a:solidFill>
                <a:cs typeface="Arial"/>
              </a:rPr>
              <a:t>to late preterm (32 to &lt;37 weeks).</a:t>
            </a:r>
          </a:p>
        </p:txBody>
      </p:sp>
      <p:sp>
        <p:nvSpPr>
          <p:cNvPr id="4" name="Slide Number Placeholder 3"/>
          <p:cNvSpPr>
            <a:spLocks noGrp="1"/>
          </p:cNvSpPr>
          <p:nvPr>
            <p:ph type="sldNum" sz="quarter" idx="12"/>
          </p:nvPr>
        </p:nvSpPr>
        <p:spPr/>
        <p:txBody>
          <a:bodyPr/>
          <a:lstStyle/>
          <a:p>
            <a:fld id="{37A73B05-C1DC-4957-AA8A-DA55F0329BFA}" type="slidenum">
              <a:rPr lang="en-US" smtClean="0"/>
              <a:t>7</a:t>
            </a:fld>
            <a:endParaRPr lang="en-US"/>
          </a:p>
        </p:txBody>
      </p:sp>
    </p:spTree>
    <p:extLst>
      <p:ext uri="{BB962C8B-B14F-4D97-AF65-F5344CB8AC3E}">
        <p14:creationId xmlns:p14="http://schemas.microsoft.com/office/powerpoint/2010/main" val="41392170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2"/>
            <a:ext cx="10515600" cy="528034"/>
          </a:xfrm>
        </p:spPr>
        <p:txBody>
          <a:bodyPr>
            <a:normAutofit fontScale="90000"/>
          </a:bodyPr>
          <a:lstStyle/>
          <a:p>
            <a:r>
              <a:rPr lang="en-US" dirty="0" smtClean="0"/>
              <a:t>                    </a:t>
            </a:r>
            <a:r>
              <a:rPr lang="en-US" b="1" dirty="0" smtClean="0">
                <a:solidFill>
                  <a:srgbClr val="00B0F0"/>
                </a:solidFill>
                <a:latin typeface="+mn-lt"/>
              </a:rPr>
              <a:t>Nursing management</a:t>
            </a:r>
            <a:endParaRPr lang="en-US" b="1" dirty="0">
              <a:solidFill>
                <a:srgbClr val="00B0F0"/>
              </a:solidFill>
              <a:latin typeface="+mn-lt"/>
            </a:endParaRPr>
          </a:p>
        </p:txBody>
      </p:sp>
      <p:sp>
        <p:nvSpPr>
          <p:cNvPr id="3" name="Content Placeholder 2"/>
          <p:cNvSpPr>
            <a:spLocks noGrp="1"/>
          </p:cNvSpPr>
          <p:nvPr>
            <p:ph idx="1"/>
          </p:nvPr>
        </p:nvSpPr>
        <p:spPr>
          <a:xfrm>
            <a:off x="321971" y="631066"/>
            <a:ext cx="11526591" cy="6053069"/>
          </a:xfrm>
        </p:spPr>
        <p:txBody>
          <a:bodyPr>
            <a:normAutofit fontScale="62500" lnSpcReduction="20000"/>
          </a:bodyPr>
          <a:lstStyle/>
          <a:p>
            <a:pPr marR="0">
              <a:lnSpc>
                <a:spcPct val="115000"/>
              </a:lnSpc>
              <a:spcBef>
                <a:spcPts val="0"/>
              </a:spcBef>
              <a:spcAft>
                <a:spcPts val="0"/>
              </a:spcAft>
            </a:pPr>
            <a:r>
              <a:rPr lang="sw-KE" sz="4000" dirty="0" smtClean="0">
                <a:latin typeface="Calibri" panose="020F0502020204030204" pitchFamily="34" charset="0"/>
                <a:ea typeface="Calibri" panose="020F0502020204030204" pitchFamily="34" charset="0"/>
                <a:cs typeface="Times New Roman" panose="02020603050405020304" pitchFamily="18" charset="0"/>
              </a:rPr>
              <a:t>All prenatal mothers presentig with vaginal discharge suggestive of gonorrhoea should be treated before delivery.</a:t>
            </a:r>
            <a:endParaRPr lang="en-US" sz="4000"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sz="4000" dirty="0" smtClean="0">
                <a:latin typeface="Calibri" panose="020F0502020204030204" pitchFamily="34" charset="0"/>
                <a:ea typeface="Calibri" panose="020F0502020204030204" pitchFamily="34" charset="0"/>
                <a:cs typeface="Times New Roman" panose="02020603050405020304" pitchFamily="18" charset="0"/>
              </a:rPr>
              <a:t>Correctly swab the baby’s eyes at birth.</a:t>
            </a:r>
            <a:endParaRPr lang="en-US" sz="4000"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sz="4000" dirty="0" smtClean="0">
                <a:latin typeface="Calibri" panose="020F0502020204030204" pitchFamily="34" charset="0"/>
                <a:ea typeface="Calibri" panose="020F0502020204030204" pitchFamily="34" charset="0"/>
                <a:cs typeface="Times New Roman" panose="02020603050405020304" pitchFamily="18" charset="0"/>
              </a:rPr>
              <a:t>Instill 1% tracycline  eye ointment  (TEO) to all babies at birth prophylactically .</a:t>
            </a:r>
            <a:endParaRPr lang="en-US" sz="4000"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sz="4000" dirty="0" smtClean="0">
                <a:latin typeface="Calibri" panose="020F0502020204030204" pitchFamily="34" charset="0"/>
                <a:ea typeface="Calibri" panose="020F0502020204030204" pitchFamily="34" charset="0"/>
                <a:cs typeface="Times New Roman" panose="02020603050405020304" pitchFamily="18" charset="0"/>
              </a:rPr>
              <a:t>All infected babies should be isolated take eye swab for culture and sensitivity.</a:t>
            </a:r>
            <a:endParaRPr lang="en-US" sz="4000"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sz="4000" dirty="0" smtClean="0">
                <a:latin typeface="Calibri" panose="020F0502020204030204" pitchFamily="34" charset="0"/>
                <a:ea typeface="Calibri" panose="020F0502020204030204" pitchFamily="34" charset="0"/>
                <a:cs typeface="Times New Roman" panose="02020603050405020304" pitchFamily="18" charset="0"/>
              </a:rPr>
              <a:t>Administer drugs such as: </a:t>
            </a:r>
            <a:endParaRPr lang="en-US" sz="4000" dirty="0" smtClean="0">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buFont typeface="Wingdings" panose="05000000000000000000" pitchFamily="2" charset="2"/>
              <a:buChar char="Ø"/>
            </a:pPr>
            <a:r>
              <a:rPr lang="sw-KE" sz="4000" dirty="0" smtClean="0">
                <a:latin typeface="Calibri" panose="020F0502020204030204" pitchFamily="34" charset="0"/>
                <a:ea typeface="Calibri" panose="020F0502020204030204" pitchFamily="34" charset="0"/>
                <a:cs typeface="Times New Roman" panose="02020603050405020304" pitchFamily="18" charset="0"/>
              </a:rPr>
              <a:t>Gentamicyn eye drops</a:t>
            </a:r>
            <a:endParaRPr lang="en-US" sz="4000" dirty="0" smtClean="0">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buFont typeface="Wingdings" panose="05000000000000000000" pitchFamily="2" charset="2"/>
              <a:buChar char="Ø"/>
            </a:pPr>
            <a:r>
              <a:rPr lang="sw-KE" sz="4000" dirty="0" smtClean="0">
                <a:latin typeface="Calibri" panose="020F0502020204030204" pitchFamily="34" charset="0"/>
                <a:ea typeface="Calibri" panose="020F0502020204030204" pitchFamily="34" charset="0"/>
                <a:cs typeface="Times New Roman" panose="02020603050405020304" pitchFamily="18" charset="0"/>
              </a:rPr>
              <a:t>TEO but not systemic  tetracycline</a:t>
            </a:r>
            <a:endParaRPr lang="en-US" sz="4000" dirty="0" smtClean="0">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buFont typeface="Wingdings" panose="05000000000000000000" pitchFamily="2" charset="2"/>
              <a:buChar char="Ø"/>
            </a:pPr>
            <a:r>
              <a:rPr lang="sw-KE" sz="4000" dirty="0" smtClean="0">
                <a:latin typeface="Calibri" panose="020F0502020204030204" pitchFamily="34" charset="0"/>
                <a:ea typeface="Calibri" panose="020F0502020204030204" pitchFamily="34" charset="0"/>
                <a:cs typeface="Times New Roman" panose="02020603050405020304" pitchFamily="18" charset="0"/>
              </a:rPr>
              <a:t>Penicilin eye drops</a:t>
            </a:r>
            <a:endParaRPr lang="en-US" sz="4000" dirty="0" smtClean="0">
              <a:latin typeface="Calibri" panose="020F0502020204030204" pitchFamily="34" charset="0"/>
              <a:ea typeface="Calibri" panose="020F0502020204030204" pitchFamily="34" charset="0"/>
              <a:cs typeface="Times New Roman" panose="02020603050405020304" pitchFamily="18" charset="0"/>
            </a:endParaRPr>
          </a:p>
          <a:p>
            <a:pPr lvl="3" indent="-457200">
              <a:lnSpc>
                <a:spcPct val="115000"/>
              </a:lnSpc>
              <a:spcBef>
                <a:spcPts val="0"/>
              </a:spcBef>
              <a:buFont typeface="Wingdings" panose="05000000000000000000" pitchFamily="2" charset="2"/>
              <a:buChar char="Ø"/>
            </a:pPr>
            <a:r>
              <a:rPr lang="sw-KE" sz="4000" dirty="0" smtClean="0">
                <a:latin typeface="Calibri" panose="020F0502020204030204" pitchFamily="34" charset="0"/>
                <a:ea typeface="Calibri" panose="020F0502020204030204" pitchFamily="34" charset="0"/>
                <a:cs typeface="Times New Roman" panose="02020603050405020304" pitchFamily="18" charset="0"/>
              </a:rPr>
              <a:t>Kanamycin eye drops</a:t>
            </a:r>
            <a:endParaRPr lang="en-US" sz="4000"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sz="4000" dirty="0" smtClean="0">
                <a:latin typeface="Calibri" panose="020F0502020204030204" pitchFamily="34" charset="0"/>
                <a:ea typeface="Calibri" panose="020F0502020204030204" pitchFamily="34" charset="0"/>
                <a:cs typeface="Times New Roman" panose="02020603050405020304" pitchFamily="18" charset="0"/>
              </a:rPr>
              <a:t>Swab the eyes with warm saline 3 times a day from inside outwards.</a:t>
            </a:r>
            <a:endParaRPr lang="en-US" sz="4000"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sz="4000" dirty="0" smtClean="0">
                <a:latin typeface="Calibri" panose="020F0502020204030204" pitchFamily="34" charset="0"/>
                <a:ea typeface="Calibri" panose="020F0502020204030204" pitchFamily="34" charset="0"/>
                <a:cs typeface="Times New Roman" panose="02020603050405020304" pitchFamily="18" charset="0"/>
              </a:rPr>
              <a:t>Administer some broad spectrum systemic antibiotics but not tetracycline  because it can cause deposits in bone leading to depressed bone growth.</a:t>
            </a:r>
            <a:endParaRPr lang="en-US" sz="4000" dirty="0" smtClean="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endParaRPr lang="en-US" sz="4000" dirty="0" smtClean="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sw-KE" sz="4000" b="1" dirty="0" smtClean="0">
                <a:latin typeface="Calibri" panose="020F0502020204030204" pitchFamily="34" charset="0"/>
                <a:ea typeface="Calibri" panose="020F0502020204030204" pitchFamily="34" charset="0"/>
                <a:cs typeface="Times New Roman" panose="02020603050405020304" pitchFamily="18" charset="0"/>
              </a:rPr>
              <a:t>Complications </a:t>
            </a:r>
            <a:endParaRPr lang="en-US" sz="4000"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sz="4000" dirty="0" smtClean="0">
                <a:latin typeface="Calibri" panose="020F0502020204030204" pitchFamily="34" charset="0"/>
                <a:ea typeface="Calibri" panose="020F0502020204030204" pitchFamily="34" charset="0"/>
                <a:cs typeface="Times New Roman" panose="02020603050405020304" pitchFamily="18" charset="0"/>
              </a:rPr>
              <a:t>Partial or permanent blindness</a:t>
            </a:r>
            <a:endParaRPr lang="en-US" sz="4000" dirty="0" smtClean="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70</a:t>
            </a:fld>
            <a:endParaRPr lang="en-US"/>
          </a:p>
        </p:txBody>
      </p:sp>
    </p:spTree>
    <p:extLst>
      <p:ext uri="{BB962C8B-B14F-4D97-AF65-F5344CB8AC3E}">
        <p14:creationId xmlns:p14="http://schemas.microsoft.com/office/powerpoint/2010/main" val="6341723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11"/>
            <a:ext cx="10515600" cy="1210612"/>
          </a:xfrm>
        </p:spPr>
        <p:txBody>
          <a:bodyPr>
            <a:normAutofit fontScale="90000"/>
          </a:bodyPr>
          <a:lstStyle/>
          <a:p>
            <a:pPr lvl="0">
              <a:lnSpc>
                <a:spcPct val="115000"/>
              </a:lnSpc>
              <a:spcBef>
                <a:spcPts val="0"/>
              </a:spcBef>
            </a:pPr>
            <a:r>
              <a:rPr lang="sw-KE" sz="41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lang="sw-KE" sz="41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br>
            <a:r>
              <a:rPr lang="sw-KE" sz="41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 </a:t>
            </a:r>
            <a:r>
              <a:rPr lang="sw-KE" sz="41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                         8.  NEONATAL </a:t>
            </a:r>
            <a:r>
              <a:rPr lang="sw-KE" sz="41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JAUNDICE</a:t>
            </a:r>
            <a:r>
              <a:rPr lang="en-US" sz="27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
            </a:r>
            <a:br>
              <a:rPr lang="en-US" sz="27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br>
            <a:endParaRPr lang="en-US" b="1" dirty="0">
              <a:solidFill>
                <a:srgbClr val="00B0F0"/>
              </a:solidFill>
            </a:endParaRPr>
          </a:p>
        </p:txBody>
      </p:sp>
      <p:sp>
        <p:nvSpPr>
          <p:cNvPr id="3" name="Content Placeholder 2"/>
          <p:cNvSpPr>
            <a:spLocks noGrp="1"/>
          </p:cNvSpPr>
          <p:nvPr>
            <p:ph idx="1"/>
          </p:nvPr>
        </p:nvSpPr>
        <p:spPr>
          <a:xfrm>
            <a:off x="838200" y="1326523"/>
            <a:ext cx="10515600" cy="4726547"/>
          </a:xfrm>
        </p:spPr>
        <p:txBody>
          <a:bodyPr>
            <a:normAutofit/>
          </a:bodyPr>
          <a:lstStyle/>
          <a:p>
            <a:pPr marR="0">
              <a:lnSpc>
                <a:spcPct val="115000"/>
              </a:lnSpc>
              <a:spcBef>
                <a:spcPts val="0"/>
              </a:spcBef>
              <a:spcAft>
                <a:spcPts val="0"/>
              </a:spcAft>
            </a:pPr>
            <a:r>
              <a:rPr lang="sw-KE" b="1" dirty="0" smtClean="0">
                <a:latin typeface="Calibri" panose="020F0502020204030204" pitchFamily="34" charset="0"/>
                <a:ea typeface="Calibri" panose="020F0502020204030204" pitchFamily="34" charset="0"/>
                <a:cs typeface="Times New Roman" panose="02020603050405020304" pitchFamily="18" charset="0"/>
              </a:rPr>
              <a:t>Neonatal Jaundice </a:t>
            </a:r>
            <a:r>
              <a:rPr lang="sw-KE" dirty="0" smtClean="0">
                <a:latin typeface="Calibri" panose="020F0502020204030204" pitchFamily="34" charset="0"/>
                <a:ea typeface="Calibri" panose="020F0502020204030204" pitchFamily="34" charset="0"/>
                <a:cs typeface="Times New Roman" panose="02020603050405020304" pitchFamily="18" charset="0"/>
              </a:rPr>
              <a:t> is </a:t>
            </a:r>
            <a:r>
              <a:rPr lang="sw-KE" dirty="0">
                <a:latin typeface="Calibri" panose="020F0502020204030204" pitchFamily="34" charset="0"/>
                <a:ea typeface="Calibri" panose="020F0502020204030204" pitchFamily="34" charset="0"/>
                <a:cs typeface="Times New Roman" panose="02020603050405020304" pitchFamily="18" charset="0"/>
              </a:rPr>
              <a:t>a condition in neonates characterised by yellow discolouration of the skin</a:t>
            </a:r>
            <a:r>
              <a:rPr lang="sw-KE" dirty="0" smtClean="0">
                <a:latin typeface="Calibri" panose="020F0502020204030204" pitchFamily="34" charset="0"/>
                <a:ea typeface="Calibri" panose="020F0502020204030204" pitchFamily="34" charset="0"/>
                <a:cs typeface="Times New Roman" panose="02020603050405020304" pitchFamily="18" charset="0"/>
              </a:rPr>
              <a:t>, sclera </a:t>
            </a:r>
            <a:r>
              <a:rPr lang="sw-KE" dirty="0">
                <a:latin typeface="Calibri" panose="020F0502020204030204" pitchFamily="34" charset="0"/>
                <a:ea typeface="Calibri" panose="020F0502020204030204" pitchFamily="34" charset="0"/>
                <a:cs typeface="Times New Roman" panose="02020603050405020304" pitchFamily="18" charset="0"/>
              </a:rPr>
              <a:t>and mucous membranes</a:t>
            </a:r>
            <a:r>
              <a:rPr lang="sw-KE" dirty="0" smtClean="0">
                <a:latin typeface="Calibri" panose="020F0502020204030204" pitchFamily="34" charset="0"/>
                <a:ea typeface="Calibri" panose="020F0502020204030204" pitchFamily="34" charset="0"/>
                <a:cs typeface="Times New Roman" panose="02020603050405020304" pitchFamily="18" charset="0"/>
              </a:rPr>
              <a:t>.</a:t>
            </a:r>
          </a:p>
          <a:p>
            <a:pPr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 </a:t>
            </a:r>
            <a:r>
              <a:rPr lang="sw-KE" dirty="0">
                <a:latin typeface="Calibri" panose="020F0502020204030204" pitchFamily="34" charset="0"/>
                <a:ea typeface="Calibri" panose="020F0502020204030204" pitchFamily="34" charset="0"/>
                <a:cs typeface="Times New Roman" panose="02020603050405020304" pitchFamily="18" charset="0"/>
              </a:rPr>
              <a:t>It develops when there is excessive  bilirubin  levels in the blood stream</a:t>
            </a:r>
            <a:r>
              <a:rPr lang="sw-KE" dirty="0" smtClean="0">
                <a:latin typeface="Calibri" panose="020F0502020204030204" pitchFamily="34" charset="0"/>
                <a:ea typeface="Calibri" panose="020F0502020204030204" pitchFamily="34" charset="0"/>
                <a:cs typeface="Times New Roman" panose="02020603050405020304" pitchFamily="18" charset="0"/>
              </a:rPr>
              <a:t>.</a:t>
            </a:r>
          </a:p>
          <a:p>
            <a:pPr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When </a:t>
            </a:r>
            <a:r>
              <a:rPr lang="sw-KE" dirty="0">
                <a:latin typeface="Calibri" panose="020F0502020204030204" pitchFamily="34" charset="0"/>
                <a:ea typeface="Calibri" panose="020F0502020204030204" pitchFamily="34" charset="0"/>
                <a:cs typeface="Times New Roman" panose="02020603050405020304" pitchFamily="18" charset="0"/>
              </a:rPr>
              <a:t>there </a:t>
            </a:r>
            <a:r>
              <a:rPr lang="sw-KE" b="1" dirty="0">
                <a:latin typeface="Calibri" panose="020F0502020204030204" pitchFamily="34" charset="0"/>
                <a:ea typeface="Calibri" panose="020F0502020204030204" pitchFamily="34" charset="0"/>
                <a:cs typeface="Times New Roman" panose="02020603050405020304" pitchFamily="18" charset="0"/>
              </a:rPr>
              <a:t>is increased rate of haemolysis  of RBC or decreased </a:t>
            </a:r>
            <a:r>
              <a:rPr lang="sw-KE" b="1" dirty="0" smtClean="0">
                <a:latin typeface="Calibri" panose="020F0502020204030204" pitchFamily="34" charset="0"/>
                <a:ea typeface="Calibri" panose="020F0502020204030204" pitchFamily="34" charset="0"/>
                <a:cs typeface="Times New Roman" panose="02020603050405020304" pitchFamily="18" charset="0"/>
              </a:rPr>
              <a:t>conjugation</a:t>
            </a:r>
            <a:r>
              <a:rPr lang="sw-KE" b="1" dirty="0">
                <a:latin typeface="Calibri" panose="020F0502020204030204" pitchFamily="34" charset="0"/>
                <a:ea typeface="Calibri" panose="020F0502020204030204" pitchFamily="34" charset="0"/>
                <a:cs typeface="Times New Roman" panose="02020603050405020304" pitchFamily="18" charset="0"/>
              </a:rPr>
              <a:t> </a:t>
            </a:r>
            <a:r>
              <a:rPr lang="sw-KE" b="1" dirty="0" smtClean="0">
                <a:latin typeface="Calibri" panose="020F0502020204030204" pitchFamily="34" charset="0"/>
                <a:ea typeface="Calibri" panose="020F0502020204030204" pitchFamily="34" charset="0"/>
                <a:cs typeface="Times New Roman" panose="02020603050405020304" pitchFamily="18" charset="0"/>
              </a:rPr>
              <a:t>or ostruction of the flow of bile, </a:t>
            </a:r>
            <a:r>
              <a:rPr lang="sw-KE" dirty="0" smtClean="0">
                <a:latin typeface="Calibri" panose="020F0502020204030204" pitchFamily="34" charset="0"/>
                <a:ea typeface="Calibri" panose="020F0502020204030204" pitchFamily="34" charset="0"/>
                <a:cs typeface="Times New Roman" panose="02020603050405020304" pitchFamily="18" charset="0"/>
              </a:rPr>
              <a:t>there will be </a:t>
            </a:r>
            <a:r>
              <a:rPr lang="sw-KE" dirty="0">
                <a:latin typeface="Calibri" panose="020F0502020204030204" pitchFamily="34" charset="0"/>
                <a:ea typeface="Calibri" panose="020F0502020204030204" pitchFamily="34" charset="0"/>
                <a:cs typeface="Times New Roman" panose="02020603050405020304" pitchFamily="18" charset="0"/>
              </a:rPr>
              <a:t>high amounts of  free bilirubin in circulation leading to  jaundice.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71</a:t>
            </a:fld>
            <a:endParaRPr lang="en-US"/>
          </a:p>
        </p:txBody>
      </p:sp>
    </p:spTree>
    <p:extLst>
      <p:ext uri="{BB962C8B-B14F-4D97-AF65-F5344CB8AC3E}">
        <p14:creationId xmlns:p14="http://schemas.microsoft.com/office/powerpoint/2010/main" val="36615611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3"/>
            <a:ext cx="10515600" cy="489396"/>
          </a:xfrm>
        </p:spPr>
        <p:txBody>
          <a:bodyPr>
            <a:normAutofit fontScale="90000"/>
          </a:bodyPr>
          <a:lstStyle/>
          <a:p>
            <a:r>
              <a:rPr lang="en-US" b="1" dirty="0" smtClean="0">
                <a:solidFill>
                  <a:srgbClr val="00B0F0"/>
                </a:solidFill>
                <a:latin typeface="+mn-lt"/>
              </a:rPr>
              <a:t>                          Bilirubin Metabolism</a:t>
            </a:r>
            <a:endParaRPr lang="en-US" b="1" dirty="0">
              <a:solidFill>
                <a:srgbClr val="00B0F0"/>
              </a:solidFill>
              <a:latin typeface="+mn-lt"/>
            </a:endParaRPr>
          </a:p>
        </p:txBody>
      </p:sp>
      <p:sp>
        <p:nvSpPr>
          <p:cNvPr id="3" name="Content Placeholder 2"/>
          <p:cNvSpPr>
            <a:spLocks noGrp="1"/>
          </p:cNvSpPr>
          <p:nvPr>
            <p:ph idx="1"/>
          </p:nvPr>
        </p:nvSpPr>
        <p:spPr>
          <a:xfrm>
            <a:off x="334851" y="579550"/>
            <a:ext cx="11668259" cy="6143222"/>
          </a:xfrm>
        </p:spPr>
        <p:txBody>
          <a:bodyPr>
            <a:normAutofit lnSpcReduction="10000"/>
          </a:bodyPr>
          <a:lstStyle/>
          <a:p>
            <a:pPr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When aged, immature, malformed </a:t>
            </a:r>
            <a:r>
              <a:rPr lang="sw-KE" dirty="0">
                <a:latin typeface="Calibri" panose="020F0502020204030204" pitchFamily="34" charset="0"/>
                <a:ea typeface="Calibri" panose="020F0502020204030204" pitchFamily="34" charset="0"/>
                <a:cs typeface="Times New Roman" panose="02020603050405020304" pitchFamily="18" charset="0"/>
              </a:rPr>
              <a:t>RBCs are broken down  by </a:t>
            </a:r>
            <a:r>
              <a:rPr lang="sw-KE" dirty="0" smtClean="0">
                <a:latin typeface="Calibri" panose="020F0502020204030204" pitchFamily="34" charset="0"/>
                <a:ea typeface="Calibri" panose="020F0502020204030204" pitchFamily="34" charset="0"/>
                <a:cs typeface="Times New Roman" panose="02020603050405020304" pitchFamily="18" charset="0"/>
              </a:rPr>
              <a:t>hemolysis in the reticuloendothelial system (liver, spleen and the macrophages), </a:t>
            </a:r>
            <a:r>
              <a:rPr lang="sw-KE" dirty="0">
                <a:latin typeface="Calibri" panose="020F0502020204030204" pitchFamily="34" charset="0"/>
                <a:ea typeface="Calibri" panose="020F0502020204030204" pitchFamily="34" charset="0"/>
                <a:cs typeface="Times New Roman" panose="02020603050405020304" pitchFamily="18" charset="0"/>
              </a:rPr>
              <a:t>they produce  </a:t>
            </a:r>
            <a:r>
              <a:rPr lang="sw-KE" b="1" dirty="0" smtClean="0">
                <a:latin typeface="Calibri" panose="020F0502020204030204" pitchFamily="34" charset="0"/>
                <a:ea typeface="Calibri" panose="020F0502020204030204" pitchFamily="34" charset="0"/>
                <a:cs typeface="Times New Roman" panose="02020603050405020304" pitchFamily="18" charset="0"/>
              </a:rPr>
              <a:t>haem </a:t>
            </a:r>
            <a:r>
              <a:rPr lang="sw-KE" b="1" dirty="0">
                <a:latin typeface="Calibri" panose="020F0502020204030204" pitchFamily="34" charset="0"/>
                <a:ea typeface="Calibri" panose="020F0502020204030204" pitchFamily="34" charset="0"/>
                <a:cs typeface="Times New Roman" panose="02020603050405020304" pitchFamily="18" charset="0"/>
              </a:rPr>
              <a:t>and globulin</a:t>
            </a:r>
            <a:r>
              <a:rPr lang="sw-KE" dirty="0" smtClean="0">
                <a:latin typeface="Calibri" panose="020F0502020204030204" pitchFamily="34" charset="0"/>
                <a:ea typeface="Calibri" panose="020F0502020204030204" pitchFamily="34" charset="0"/>
                <a:cs typeface="Times New Roman" panose="02020603050405020304" pitchFamily="18" charset="0"/>
              </a:rPr>
              <a:t>. Globulin is stored for reuse.</a:t>
            </a:r>
          </a:p>
          <a:p>
            <a:pPr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The </a:t>
            </a:r>
            <a:r>
              <a:rPr lang="sw-KE" dirty="0">
                <a:latin typeface="Calibri" panose="020F0502020204030204" pitchFamily="34" charset="0"/>
                <a:ea typeface="Calibri" panose="020F0502020204030204" pitchFamily="34" charset="0"/>
                <a:cs typeface="Times New Roman" panose="02020603050405020304" pitchFamily="18" charset="0"/>
              </a:rPr>
              <a:t>haeme part </a:t>
            </a:r>
            <a:r>
              <a:rPr lang="sw-KE" dirty="0" smtClean="0">
                <a:latin typeface="Calibri" panose="020F0502020204030204" pitchFamily="34" charset="0"/>
                <a:ea typeface="Calibri" panose="020F0502020204030204" pitchFamily="34" charset="0"/>
                <a:cs typeface="Times New Roman" panose="02020603050405020304" pitchFamily="18" charset="0"/>
              </a:rPr>
              <a:t>is broken down to </a:t>
            </a:r>
            <a:r>
              <a:rPr lang="sw-KE" b="1" dirty="0">
                <a:latin typeface="Calibri" panose="020F0502020204030204" pitchFamily="34" charset="0"/>
                <a:ea typeface="Calibri" panose="020F0502020204030204" pitchFamily="34" charset="0"/>
                <a:cs typeface="Times New Roman" panose="02020603050405020304" pitchFamily="18" charset="0"/>
              </a:rPr>
              <a:t>bilirubin and iron</a:t>
            </a:r>
            <a:r>
              <a:rPr lang="sw-KE" dirty="0" smtClean="0">
                <a:latin typeface="Calibri" panose="020F0502020204030204" pitchFamily="34" charset="0"/>
                <a:ea typeface="Calibri" panose="020F0502020204030204" pitchFamily="34" charset="0"/>
                <a:cs typeface="Times New Roman" panose="02020603050405020304" pitchFamily="18" charset="0"/>
              </a:rPr>
              <a:t>. Iron is stored for re use and uncojugated bilirubin (</a:t>
            </a:r>
            <a:r>
              <a:rPr lang="sw-KE" b="1" dirty="0" smtClean="0">
                <a:latin typeface="Calibri" panose="020F0502020204030204" pitchFamily="34" charset="0"/>
                <a:ea typeface="Calibri" panose="020F0502020204030204" pitchFamily="34" charset="0"/>
                <a:cs typeface="Times New Roman" panose="02020603050405020304" pitchFamily="18" charset="0"/>
              </a:rPr>
              <a:t>fat soluble) </a:t>
            </a:r>
            <a:r>
              <a:rPr lang="sw-KE" dirty="0" smtClean="0">
                <a:latin typeface="Calibri" panose="020F0502020204030204" pitchFamily="34" charset="0"/>
                <a:ea typeface="Calibri" panose="020F0502020204030204" pitchFamily="34" charset="0"/>
                <a:cs typeface="Times New Roman" panose="02020603050405020304" pitchFamily="18" charset="0"/>
              </a:rPr>
              <a:t>is waste product which should be excreted.</a:t>
            </a:r>
          </a:p>
          <a:p>
            <a:pPr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Unconjugated </a:t>
            </a:r>
            <a:r>
              <a:rPr lang="sw-KE" dirty="0">
                <a:latin typeface="Calibri" panose="020F0502020204030204" pitchFamily="34" charset="0"/>
                <a:ea typeface="Calibri" panose="020F0502020204030204" pitchFamily="34" charset="0"/>
                <a:cs typeface="Times New Roman" panose="02020603050405020304" pitchFamily="18" charset="0"/>
              </a:rPr>
              <a:t>(indirect) bilirubin is fat soluble.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Unconjugated bilirubin has </a:t>
            </a:r>
            <a:r>
              <a:rPr lang="sw-KE" dirty="0">
                <a:latin typeface="Calibri" panose="020F0502020204030204" pitchFamily="34" charset="0"/>
                <a:ea typeface="Calibri" panose="020F0502020204030204" pitchFamily="34" charset="0"/>
                <a:cs typeface="Times New Roman" panose="02020603050405020304" pitchFamily="18" charset="0"/>
              </a:rPr>
              <a:t>to be  converted to </a:t>
            </a:r>
            <a:r>
              <a:rPr lang="sw-KE" b="1" dirty="0">
                <a:latin typeface="Calibri" panose="020F0502020204030204" pitchFamily="34" charset="0"/>
                <a:ea typeface="Calibri" panose="020F0502020204030204" pitchFamily="34" charset="0"/>
                <a:cs typeface="Times New Roman" panose="02020603050405020304" pitchFamily="18" charset="0"/>
              </a:rPr>
              <a:t>water soluble form</a:t>
            </a:r>
            <a:r>
              <a:rPr lang="sw-KE" dirty="0" smtClean="0">
                <a:latin typeface="Calibri" panose="020F0502020204030204" pitchFamily="34" charset="0"/>
                <a:ea typeface="Calibri" panose="020F0502020204030204" pitchFamily="34" charset="0"/>
                <a:cs typeface="Times New Roman" panose="02020603050405020304" pitchFamily="18" charset="0"/>
              </a:rPr>
              <a:t>. (</a:t>
            </a:r>
            <a:r>
              <a:rPr lang="sw-KE" b="1" dirty="0">
                <a:latin typeface="Calibri" panose="020F0502020204030204" pitchFamily="34" charset="0"/>
                <a:ea typeface="Calibri" panose="020F0502020204030204" pitchFamily="34" charset="0"/>
                <a:cs typeface="Times New Roman" panose="02020603050405020304" pitchFamily="18" charset="0"/>
              </a:rPr>
              <a:t>conjugated/ direct bilirubin</a:t>
            </a:r>
            <a:r>
              <a:rPr lang="sw-KE" b="1" dirty="0" smtClean="0">
                <a:latin typeface="Calibri" panose="020F0502020204030204" pitchFamily="34" charset="0"/>
                <a:ea typeface="Calibri" panose="020F0502020204030204" pitchFamily="34" charset="0"/>
                <a:cs typeface="Times New Roman" panose="02020603050405020304" pitchFamily="18" charset="0"/>
              </a:rPr>
              <a:t>) by  a </a:t>
            </a:r>
            <a:r>
              <a:rPr lang="sw-KE" dirty="0" smtClean="0">
                <a:latin typeface="Calibri" panose="020F0502020204030204" pitchFamily="34" charset="0"/>
                <a:ea typeface="Calibri" panose="020F0502020204030204" pitchFamily="34" charset="0"/>
                <a:cs typeface="Times New Roman" panose="02020603050405020304" pitchFamily="18" charset="0"/>
              </a:rPr>
              <a:t>process </a:t>
            </a:r>
            <a:r>
              <a:rPr lang="sw-KE" dirty="0">
                <a:latin typeface="Calibri" panose="020F0502020204030204" pitchFamily="34" charset="0"/>
                <a:ea typeface="Calibri" panose="020F0502020204030204" pitchFamily="34" charset="0"/>
                <a:cs typeface="Times New Roman" panose="02020603050405020304" pitchFamily="18" charset="0"/>
              </a:rPr>
              <a:t>of conjugation for it to be excreted</a:t>
            </a:r>
            <a:r>
              <a:rPr lang="sw-KE" dirty="0" smtClean="0">
                <a:latin typeface="Calibri" panose="020F0502020204030204" pitchFamily="34" charset="0"/>
                <a:ea typeface="Calibri" panose="020F0502020204030204" pitchFamily="34" charset="0"/>
                <a:cs typeface="Times New Roman" panose="02020603050405020304" pitchFamily="18" charset="0"/>
              </a:rPr>
              <a:t>.</a:t>
            </a:r>
          </a:p>
          <a:p>
            <a:pPr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Conjugation </a:t>
            </a:r>
            <a:r>
              <a:rPr lang="sw-KE" dirty="0">
                <a:latin typeface="Calibri" panose="020F0502020204030204" pitchFamily="34" charset="0"/>
                <a:ea typeface="Calibri" panose="020F0502020204030204" pitchFamily="34" charset="0"/>
                <a:cs typeface="Times New Roman" panose="02020603050405020304" pitchFamily="18" charset="0"/>
              </a:rPr>
              <a:t>of bilirubin occurs in </a:t>
            </a:r>
            <a:r>
              <a:rPr lang="sw-KE" b="1" dirty="0">
                <a:latin typeface="Calibri" panose="020F0502020204030204" pitchFamily="34" charset="0"/>
                <a:ea typeface="Calibri" panose="020F0502020204030204" pitchFamily="34" charset="0"/>
                <a:cs typeface="Times New Roman" panose="02020603050405020304" pitchFamily="18" charset="0"/>
              </a:rPr>
              <a:t>the liver thus </a:t>
            </a:r>
            <a:r>
              <a:rPr lang="sw-KE" dirty="0">
                <a:latin typeface="Calibri" panose="020F0502020204030204" pitchFamily="34" charset="0"/>
                <a:ea typeface="Calibri" panose="020F0502020204030204" pitchFamily="34" charset="0"/>
                <a:cs typeface="Times New Roman" panose="02020603050405020304" pitchFamily="18" charset="0"/>
              </a:rPr>
              <a:t>it has to be transported to the liver by binding to transport </a:t>
            </a:r>
            <a:r>
              <a:rPr lang="sw-KE" b="1" dirty="0">
                <a:latin typeface="Calibri" panose="020F0502020204030204" pitchFamily="34" charset="0"/>
                <a:ea typeface="Calibri" panose="020F0502020204030204" pitchFamily="34" charset="0"/>
                <a:cs typeface="Times New Roman" panose="02020603050405020304" pitchFamily="18" charset="0"/>
              </a:rPr>
              <a:t>protien</a:t>
            </a:r>
            <a:r>
              <a:rPr lang="sw-KE" b="1" dirty="0" smtClean="0">
                <a:latin typeface="Calibri" panose="020F0502020204030204" pitchFamily="34" charset="0"/>
                <a:ea typeface="Calibri" panose="020F0502020204030204" pitchFamily="34" charset="0"/>
                <a:cs typeface="Times New Roman" panose="02020603050405020304" pitchFamily="18" charset="0"/>
              </a:rPr>
              <a:t>, albumin</a:t>
            </a:r>
            <a:r>
              <a:rPr lang="sw-KE" dirty="0" smtClean="0">
                <a:latin typeface="Calibri" panose="020F0502020204030204" pitchFamily="34" charset="0"/>
                <a:ea typeface="Calibri" panose="020F0502020204030204" pitchFamily="34" charset="0"/>
                <a:cs typeface="Times New Roman" panose="02020603050405020304" pitchFamily="18" charset="0"/>
              </a:rPr>
              <a:t>.On arrival to the liver, bilirubin </a:t>
            </a:r>
            <a:r>
              <a:rPr lang="sw-KE" dirty="0">
                <a:latin typeface="Calibri" panose="020F0502020204030204" pitchFamily="34" charset="0"/>
                <a:ea typeface="Calibri" panose="020F0502020204030204" pitchFamily="34" charset="0"/>
                <a:cs typeface="Times New Roman" panose="02020603050405020304" pitchFamily="18" charset="0"/>
              </a:rPr>
              <a:t>detaches itself from </a:t>
            </a:r>
            <a:r>
              <a:rPr lang="sw-KE" dirty="0" smtClean="0">
                <a:latin typeface="Calibri" panose="020F0502020204030204" pitchFamily="34" charset="0"/>
                <a:ea typeface="Calibri" panose="020F0502020204030204" pitchFamily="34" charset="0"/>
                <a:cs typeface="Times New Roman" panose="02020603050405020304" pitchFamily="18" charset="0"/>
              </a:rPr>
              <a:t>albumin attaches to x and y receptor proteins.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7A73B05-C1DC-4957-AA8A-DA55F0329BFA}" type="slidenum">
              <a:rPr lang="en-US" smtClean="0"/>
              <a:t>72</a:t>
            </a:fld>
            <a:endParaRPr lang="en-US"/>
          </a:p>
        </p:txBody>
      </p:sp>
    </p:spTree>
    <p:extLst>
      <p:ext uri="{BB962C8B-B14F-4D97-AF65-F5344CB8AC3E}">
        <p14:creationId xmlns:p14="http://schemas.microsoft.com/office/powerpoint/2010/main" val="2699516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6366" y="1"/>
            <a:ext cx="11565228" cy="6684134"/>
          </a:xfrm>
        </p:spPr>
        <p:txBody>
          <a:bodyPr>
            <a:normAutofit fontScale="92500"/>
          </a:bodyPr>
          <a:lstStyle/>
          <a:p>
            <a:pPr marL="0" marR="0">
              <a:lnSpc>
                <a:spcPct val="115000"/>
              </a:lnSpc>
              <a:spcBef>
                <a:spcPts val="0"/>
              </a:spcBef>
              <a:spcAft>
                <a:spcPts val="0"/>
              </a:spcAft>
            </a:pPr>
            <a:r>
              <a:rPr lang="sw-KE" sz="3000" dirty="0">
                <a:latin typeface="Calibri" panose="020F0502020204030204" pitchFamily="34" charset="0"/>
                <a:ea typeface="Calibri" panose="020F0502020204030204" pitchFamily="34" charset="0"/>
                <a:cs typeface="Times New Roman" panose="02020603050405020304" pitchFamily="18" charset="0"/>
              </a:rPr>
              <a:t>Conjugation </a:t>
            </a:r>
            <a:r>
              <a:rPr lang="sw-KE" sz="3000" dirty="0" smtClean="0">
                <a:latin typeface="Calibri" panose="020F0502020204030204" pitchFamily="34" charset="0"/>
                <a:ea typeface="Calibri" panose="020F0502020204030204" pitchFamily="34" charset="0"/>
                <a:cs typeface="Times New Roman" panose="02020603050405020304" pitchFamily="18" charset="0"/>
              </a:rPr>
              <a:t>with </a:t>
            </a:r>
            <a:r>
              <a:rPr lang="sw-KE" sz="3000" b="1" dirty="0" smtClean="0">
                <a:latin typeface="Calibri" panose="020F0502020204030204" pitchFamily="34" charset="0"/>
                <a:ea typeface="Calibri" panose="020F0502020204030204" pitchFamily="34" charset="0"/>
                <a:cs typeface="Times New Roman" panose="02020603050405020304" pitchFamily="18" charset="0"/>
              </a:rPr>
              <a:t>glucuronic acid </a:t>
            </a:r>
            <a:r>
              <a:rPr lang="sw-KE" sz="3000" dirty="0" smtClean="0">
                <a:latin typeface="Calibri" panose="020F0502020204030204" pitchFamily="34" charset="0"/>
                <a:ea typeface="Calibri" panose="020F0502020204030204" pitchFamily="34" charset="0"/>
                <a:cs typeface="Times New Roman" panose="02020603050405020304" pitchFamily="18" charset="0"/>
              </a:rPr>
              <a:t>by means </a:t>
            </a:r>
            <a:r>
              <a:rPr lang="sw-KE" sz="3000" b="1" dirty="0" smtClean="0">
                <a:latin typeface="Calibri" panose="020F0502020204030204" pitchFamily="34" charset="0"/>
                <a:ea typeface="Calibri" panose="020F0502020204030204" pitchFamily="34" charset="0"/>
                <a:cs typeface="Times New Roman" panose="02020603050405020304" pitchFamily="18" charset="0"/>
              </a:rPr>
              <a:t>of glucuronyl transferase enzyme </a:t>
            </a:r>
            <a:r>
              <a:rPr lang="sw-KE" sz="3000" dirty="0">
                <a:latin typeface="Calibri" panose="020F0502020204030204" pitchFamily="34" charset="0"/>
                <a:ea typeface="Calibri" panose="020F0502020204030204" pitchFamily="34" charset="0"/>
                <a:cs typeface="Times New Roman" panose="02020603050405020304" pitchFamily="18" charset="0"/>
              </a:rPr>
              <a:t>to become to become </a:t>
            </a:r>
            <a:r>
              <a:rPr lang="sw-KE" sz="3000" b="1" dirty="0">
                <a:latin typeface="Calibri" panose="020F0502020204030204" pitchFamily="34" charset="0"/>
                <a:ea typeface="Calibri" panose="020F0502020204030204" pitchFamily="34" charset="0"/>
                <a:cs typeface="Times New Roman" panose="02020603050405020304" pitchFamily="18" charset="0"/>
              </a:rPr>
              <a:t>bilirubin diglucoronide </a:t>
            </a:r>
            <a:r>
              <a:rPr lang="sw-KE" sz="3000" dirty="0">
                <a:latin typeface="Calibri" panose="020F0502020204030204" pitchFamily="34" charset="0"/>
                <a:ea typeface="Calibri" panose="020F0502020204030204" pitchFamily="34" charset="0"/>
                <a:cs typeface="Times New Roman" panose="02020603050405020304" pitchFamily="18" charset="0"/>
              </a:rPr>
              <a:t>that is water soluble</a:t>
            </a:r>
            <a:r>
              <a:rPr lang="sw-KE" sz="3000" dirty="0" smtClean="0">
                <a:latin typeface="Calibri" panose="020F0502020204030204" pitchFamily="34" charset="0"/>
                <a:ea typeface="Calibri" panose="020F0502020204030204" pitchFamily="34" charset="0"/>
                <a:cs typeface="Times New Roman" panose="02020603050405020304" pitchFamily="18" charset="0"/>
              </a:rPr>
              <a:t>.</a:t>
            </a:r>
          </a:p>
          <a:p>
            <a:pPr marL="0" marR="0">
              <a:lnSpc>
                <a:spcPct val="115000"/>
              </a:lnSpc>
              <a:spcBef>
                <a:spcPts val="0"/>
              </a:spcBef>
              <a:spcAft>
                <a:spcPts val="0"/>
              </a:spcAft>
            </a:pPr>
            <a:r>
              <a:rPr lang="sw-KE" sz="3000" dirty="0" smtClean="0">
                <a:latin typeface="Calibri" panose="020F0502020204030204" pitchFamily="34" charset="0"/>
                <a:ea typeface="Calibri" panose="020F0502020204030204" pitchFamily="34" charset="0"/>
                <a:cs typeface="Times New Roman" panose="02020603050405020304" pitchFamily="18" charset="0"/>
              </a:rPr>
              <a:t>Excretion </a:t>
            </a:r>
            <a:r>
              <a:rPr lang="sw-KE" sz="3000" dirty="0">
                <a:latin typeface="Calibri" panose="020F0502020204030204" pitchFamily="34" charset="0"/>
                <a:ea typeface="Calibri" panose="020F0502020204030204" pitchFamily="34" charset="0"/>
                <a:cs typeface="Times New Roman" panose="02020603050405020304" pitchFamily="18" charset="0"/>
              </a:rPr>
              <a:t>of bilirubin is done through the biliary system into the intestines</a:t>
            </a:r>
            <a:r>
              <a:rPr lang="sw-KE" sz="3000" dirty="0" smtClean="0">
                <a:latin typeface="Calibri" panose="020F0502020204030204" pitchFamily="34" charset="0"/>
                <a:ea typeface="Calibri" panose="020F0502020204030204" pitchFamily="34" charset="0"/>
                <a:cs typeface="Times New Roman" panose="02020603050405020304" pitchFamily="18" charset="0"/>
              </a:rPr>
              <a:t>.</a:t>
            </a:r>
          </a:p>
          <a:p>
            <a:pPr marL="0" marR="0">
              <a:lnSpc>
                <a:spcPct val="115000"/>
              </a:lnSpc>
              <a:spcBef>
                <a:spcPts val="0"/>
              </a:spcBef>
              <a:spcAft>
                <a:spcPts val="0"/>
              </a:spcAft>
            </a:pPr>
            <a:r>
              <a:rPr lang="sw-KE" sz="3000" dirty="0" smtClean="0">
                <a:latin typeface="Calibri" panose="020F0502020204030204" pitchFamily="34" charset="0"/>
                <a:ea typeface="Calibri" panose="020F0502020204030204" pitchFamily="34" charset="0"/>
                <a:cs typeface="Times New Roman" panose="02020603050405020304" pitchFamily="18" charset="0"/>
              </a:rPr>
              <a:t>While </a:t>
            </a:r>
            <a:r>
              <a:rPr lang="sw-KE" sz="3000" dirty="0">
                <a:latin typeface="Calibri" panose="020F0502020204030204" pitchFamily="34" charset="0"/>
                <a:ea typeface="Calibri" panose="020F0502020204030204" pitchFamily="34" charset="0"/>
                <a:cs typeface="Times New Roman" panose="02020603050405020304" pitchFamily="18" charset="0"/>
              </a:rPr>
              <a:t>in the intestines, it is converted to </a:t>
            </a:r>
            <a:r>
              <a:rPr lang="sw-KE" sz="3000" b="1" dirty="0" smtClean="0">
                <a:latin typeface="Calibri" panose="020F0502020204030204" pitchFamily="34" charset="0"/>
                <a:ea typeface="Calibri" panose="020F0502020204030204" pitchFamily="34" charset="0"/>
                <a:cs typeface="Times New Roman" panose="02020603050405020304" pitchFamily="18" charset="0"/>
              </a:rPr>
              <a:t>stercobilinogen</a:t>
            </a:r>
            <a:r>
              <a:rPr lang="sw-KE" sz="3000" dirty="0" smtClean="0">
                <a:latin typeface="Calibri" panose="020F0502020204030204" pitchFamily="34" charset="0"/>
                <a:ea typeface="Calibri" panose="020F0502020204030204" pitchFamily="34" charset="0"/>
                <a:cs typeface="Times New Roman" panose="02020603050405020304" pitchFamily="18" charset="0"/>
              </a:rPr>
              <a:t> </a:t>
            </a:r>
            <a:r>
              <a:rPr lang="sw-KE" sz="3000" dirty="0">
                <a:latin typeface="Calibri" panose="020F0502020204030204" pitchFamily="34" charset="0"/>
                <a:ea typeface="Calibri" panose="020F0502020204030204" pitchFamily="34" charset="0"/>
                <a:cs typeface="Times New Roman" panose="02020603050405020304" pitchFamily="18" charset="0"/>
              </a:rPr>
              <a:t>by gut normal flora  and excreted in </a:t>
            </a:r>
            <a:r>
              <a:rPr lang="sw-KE" sz="3000" dirty="0" smtClean="0">
                <a:latin typeface="Calibri" panose="020F0502020204030204" pitchFamily="34" charset="0"/>
                <a:ea typeface="Calibri" panose="020F0502020204030204" pitchFamily="34" charset="0"/>
                <a:cs typeface="Times New Roman" panose="02020603050405020304" pitchFamily="18" charset="0"/>
              </a:rPr>
              <a:t>stool ( gives stool the colour).</a:t>
            </a:r>
          </a:p>
          <a:p>
            <a:pPr marL="0" marR="0">
              <a:lnSpc>
                <a:spcPct val="115000"/>
              </a:lnSpc>
              <a:spcBef>
                <a:spcPts val="0"/>
              </a:spcBef>
              <a:spcAft>
                <a:spcPts val="0"/>
              </a:spcAft>
            </a:pPr>
            <a:r>
              <a:rPr lang="sw-KE" sz="3000" dirty="0" smtClean="0">
                <a:latin typeface="Calibri" panose="020F0502020204030204" pitchFamily="34" charset="0"/>
                <a:ea typeface="Calibri" panose="020F0502020204030204" pitchFamily="34" charset="0"/>
                <a:cs typeface="Times New Roman" panose="02020603050405020304" pitchFamily="18" charset="0"/>
              </a:rPr>
              <a:t>Some </a:t>
            </a:r>
            <a:r>
              <a:rPr lang="sw-KE" sz="3000" dirty="0">
                <a:latin typeface="Calibri" panose="020F0502020204030204" pitchFamily="34" charset="0"/>
                <a:ea typeface="Calibri" panose="020F0502020204030204" pitchFamily="34" charset="0"/>
                <a:cs typeface="Times New Roman" panose="02020603050405020304" pitchFamily="18" charset="0"/>
              </a:rPr>
              <a:t>of it absorbed from the gut and becomes </a:t>
            </a:r>
            <a:r>
              <a:rPr lang="sw-KE" sz="3000" b="1" dirty="0">
                <a:latin typeface="Calibri" panose="020F0502020204030204" pitchFamily="34" charset="0"/>
                <a:ea typeface="Calibri" panose="020F0502020204030204" pitchFamily="34" charset="0"/>
                <a:cs typeface="Times New Roman" panose="02020603050405020304" pitchFamily="18" charset="0"/>
              </a:rPr>
              <a:t>urobilinogen</a:t>
            </a:r>
            <a:r>
              <a:rPr lang="sw-KE" sz="3000" dirty="0">
                <a:latin typeface="Calibri" panose="020F0502020204030204" pitchFamily="34" charset="0"/>
                <a:ea typeface="Calibri" panose="020F0502020204030204" pitchFamily="34" charset="0"/>
                <a:cs typeface="Times New Roman" panose="02020603050405020304" pitchFamily="18" charset="0"/>
              </a:rPr>
              <a:t> which is excreted in urine</a:t>
            </a:r>
            <a:r>
              <a:rPr lang="sw-KE" sz="3000" dirty="0" smtClean="0">
                <a:latin typeface="Calibri" panose="020F0502020204030204" pitchFamily="34" charset="0"/>
                <a:ea typeface="Calibri" panose="020F0502020204030204" pitchFamily="34" charset="0"/>
                <a:cs typeface="Times New Roman" panose="02020603050405020304" pitchFamily="18" charset="0"/>
              </a:rPr>
              <a:t>. If passage though the gut is slow some bilirubin will be unconjugated be </a:t>
            </a:r>
            <a:r>
              <a:rPr lang="sw-KE" sz="3000" b="1" dirty="0" smtClean="0">
                <a:latin typeface="Calibri" panose="020F0502020204030204" pitchFamily="34" charset="0"/>
                <a:ea typeface="Calibri" panose="020F0502020204030204" pitchFamily="34" charset="0"/>
                <a:cs typeface="Times New Roman" panose="02020603050405020304" pitchFamily="18" charset="0"/>
              </a:rPr>
              <a:t>beta glucuronidase</a:t>
            </a:r>
            <a:r>
              <a:rPr lang="sw-KE" sz="3000" dirty="0">
                <a:latin typeface="Calibri" panose="020F0502020204030204" pitchFamily="34" charset="0"/>
                <a:ea typeface="Calibri" panose="020F0502020204030204" pitchFamily="34" charset="0"/>
                <a:cs typeface="Times New Roman" panose="02020603050405020304" pitchFamily="18" charset="0"/>
              </a:rPr>
              <a:t> </a:t>
            </a:r>
            <a:endParaRPr lang="en-US" sz="30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sz="3000" dirty="0">
                <a:latin typeface="Calibri" panose="020F0502020204030204" pitchFamily="34" charset="0"/>
                <a:ea typeface="Calibri" panose="020F0502020204030204" pitchFamily="34" charset="0"/>
                <a:cs typeface="Times New Roman" panose="02020603050405020304" pitchFamily="18" charset="0"/>
              </a:rPr>
              <a:t>If conjugation process is interfered with,there will be accumulation of unconjugated bilirubin leading to hyperbilirubinaemia and jaundice</a:t>
            </a:r>
            <a:r>
              <a:rPr lang="sw-KE" sz="3000" dirty="0" smtClean="0">
                <a:latin typeface="Calibri" panose="020F0502020204030204" pitchFamily="34" charset="0"/>
                <a:ea typeface="Calibri" panose="020F0502020204030204" pitchFamily="34" charset="0"/>
                <a:cs typeface="Times New Roman" panose="02020603050405020304" pitchFamily="18" charset="0"/>
              </a:rPr>
              <a:t>.</a:t>
            </a:r>
          </a:p>
          <a:p>
            <a:pPr marL="0" marR="0">
              <a:lnSpc>
                <a:spcPct val="115000"/>
              </a:lnSpc>
              <a:spcBef>
                <a:spcPts val="0"/>
              </a:spcBef>
              <a:spcAft>
                <a:spcPts val="0"/>
              </a:spcAft>
            </a:pPr>
            <a:r>
              <a:rPr lang="sw-KE" sz="3000" dirty="0" smtClean="0">
                <a:latin typeface="Calibri" panose="020F0502020204030204" pitchFamily="34" charset="0"/>
                <a:ea typeface="Calibri" panose="020F0502020204030204" pitchFamily="34" charset="0"/>
                <a:cs typeface="Times New Roman" panose="02020603050405020304" pitchFamily="18" charset="0"/>
              </a:rPr>
              <a:t>This bilirubin (unconjugated bilirubin) </a:t>
            </a:r>
            <a:r>
              <a:rPr lang="sw-KE" sz="3000" dirty="0">
                <a:latin typeface="Calibri" panose="020F0502020204030204" pitchFamily="34" charset="0"/>
                <a:ea typeface="Calibri" panose="020F0502020204030204" pitchFamily="34" charset="0"/>
                <a:cs typeface="Times New Roman" panose="02020603050405020304" pitchFamily="18" charset="0"/>
              </a:rPr>
              <a:t>may cross theBBB and cause brain damage,a condition known </a:t>
            </a:r>
            <a:r>
              <a:rPr lang="sw-KE" sz="3000" b="1" dirty="0">
                <a:latin typeface="Calibri" panose="020F0502020204030204" pitchFamily="34" charset="0"/>
                <a:ea typeface="Calibri" panose="020F0502020204030204" pitchFamily="34" charset="0"/>
                <a:cs typeface="Times New Roman" panose="02020603050405020304" pitchFamily="18" charset="0"/>
              </a:rPr>
              <a:t>as </a:t>
            </a:r>
            <a:r>
              <a:rPr lang="sw-KE" sz="3000" b="1" i="1" dirty="0">
                <a:latin typeface="Calibri" panose="020F0502020204030204" pitchFamily="34" charset="0"/>
                <a:ea typeface="Calibri" panose="020F0502020204030204" pitchFamily="34" charset="0"/>
                <a:cs typeface="Times New Roman" panose="02020603050405020304" pitchFamily="18" charset="0"/>
              </a:rPr>
              <a:t>Kernicterus </a:t>
            </a:r>
            <a:r>
              <a:rPr lang="sw-KE" sz="3000" b="1" dirty="0">
                <a:latin typeface="Calibri" panose="020F0502020204030204" pitchFamily="34" charset="0"/>
                <a:ea typeface="Calibri" panose="020F0502020204030204" pitchFamily="34" charset="0"/>
                <a:cs typeface="Times New Roman" panose="02020603050405020304" pitchFamily="18" charset="0"/>
              </a:rPr>
              <a:t> </a:t>
            </a:r>
            <a:r>
              <a:rPr lang="sw-KE" sz="3000" dirty="0">
                <a:latin typeface="Calibri" panose="020F0502020204030204" pitchFamily="34" charset="0"/>
                <a:ea typeface="Calibri" panose="020F0502020204030204" pitchFamily="34" charset="0"/>
                <a:cs typeface="Times New Roman" panose="02020603050405020304" pitchFamily="18" charset="0"/>
              </a:rPr>
              <a:t>that is characterised by seizures</a:t>
            </a:r>
            <a:r>
              <a:rPr lang="sw-KE" sz="3000" dirty="0" smtClean="0">
                <a:latin typeface="Calibri" panose="020F0502020204030204" pitchFamily="34" charset="0"/>
                <a:ea typeface="Calibri" panose="020F0502020204030204" pitchFamily="34" charset="0"/>
                <a:cs typeface="Times New Roman" panose="02020603050405020304" pitchFamily="18" charset="0"/>
              </a:rPr>
              <a:t>, hyper </a:t>
            </a:r>
            <a:r>
              <a:rPr lang="sw-KE" sz="3000" dirty="0">
                <a:latin typeface="Calibri" panose="020F0502020204030204" pitchFamily="34" charset="0"/>
                <a:ea typeface="Calibri" panose="020F0502020204030204" pitchFamily="34" charset="0"/>
                <a:cs typeface="Times New Roman" panose="02020603050405020304" pitchFamily="18" charset="0"/>
              </a:rPr>
              <a:t>– tonicity , lethargy, stiff neck with hyper – extended head</a:t>
            </a:r>
            <a:r>
              <a:rPr lang="sw-KE" dirty="0">
                <a:latin typeface="Calibri" panose="020F0502020204030204" pitchFamily="34" charset="0"/>
                <a:ea typeface="Calibri" panose="020F0502020204030204" pitchFamily="34" charset="0"/>
                <a:cs typeface="Times New Roman" panose="02020603050405020304" pitchFamily="18" charset="0"/>
              </a:rPr>
              <a:t>.</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Slide Number Placeholder 1"/>
          <p:cNvSpPr>
            <a:spLocks noGrp="1"/>
          </p:cNvSpPr>
          <p:nvPr>
            <p:ph type="sldNum" sz="quarter" idx="12"/>
          </p:nvPr>
        </p:nvSpPr>
        <p:spPr/>
        <p:txBody>
          <a:bodyPr/>
          <a:lstStyle/>
          <a:p>
            <a:fld id="{37A73B05-C1DC-4957-AA8A-DA55F0329BFA}" type="slidenum">
              <a:rPr lang="en-US" smtClean="0"/>
              <a:t>73</a:t>
            </a:fld>
            <a:endParaRPr lang="en-US"/>
          </a:p>
        </p:txBody>
      </p:sp>
    </p:spTree>
    <p:extLst>
      <p:ext uri="{BB962C8B-B14F-4D97-AF65-F5344CB8AC3E}">
        <p14:creationId xmlns:p14="http://schemas.microsoft.com/office/powerpoint/2010/main" val="12111568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0153"/>
            <a:ext cx="10515600" cy="553791"/>
          </a:xfrm>
        </p:spPr>
        <p:txBody>
          <a:bodyPr>
            <a:normAutofit fontScale="90000"/>
          </a:bodyPr>
          <a:lstStyle/>
          <a:p>
            <a:r>
              <a:rPr lang="en-US" b="1" dirty="0" smtClean="0">
                <a:solidFill>
                  <a:srgbClr val="00B0F0"/>
                </a:solidFill>
                <a:latin typeface="+mn-lt"/>
              </a:rPr>
              <a:t>                         Types of jaundice</a:t>
            </a:r>
            <a:endParaRPr lang="en-US" b="1" dirty="0">
              <a:solidFill>
                <a:srgbClr val="00B0F0"/>
              </a:solidFill>
              <a:latin typeface="+mn-lt"/>
            </a:endParaRPr>
          </a:p>
        </p:txBody>
      </p:sp>
      <p:sp>
        <p:nvSpPr>
          <p:cNvPr id="3" name="Content Placeholder 2"/>
          <p:cNvSpPr>
            <a:spLocks noGrp="1"/>
          </p:cNvSpPr>
          <p:nvPr>
            <p:ph idx="1"/>
          </p:nvPr>
        </p:nvSpPr>
        <p:spPr>
          <a:xfrm>
            <a:off x="476518" y="643944"/>
            <a:ext cx="11269014" cy="5885645"/>
          </a:xfrm>
        </p:spPr>
        <p:txBody>
          <a:bodyPr>
            <a:normAutofit fontScale="47500" lnSpcReduction="20000"/>
          </a:bodyPr>
          <a:lstStyle/>
          <a:p>
            <a:pPr marL="0" marR="0" indent="0">
              <a:lnSpc>
                <a:spcPct val="115000"/>
              </a:lnSpc>
              <a:spcBef>
                <a:spcPts val="0"/>
              </a:spcBef>
              <a:spcAft>
                <a:spcPts val="0"/>
              </a:spcAft>
              <a:buNone/>
            </a:pPr>
            <a:r>
              <a:rPr lang="en-US" sz="5900" dirty="0" smtClean="0">
                <a:latin typeface="Calibri" panose="020F0502020204030204" pitchFamily="34" charset="0"/>
                <a:ea typeface="Calibri" panose="020F0502020204030204" pitchFamily="34" charset="0"/>
                <a:cs typeface="Times New Roman" panose="02020603050405020304" pitchFamily="18" charset="0"/>
              </a:rPr>
              <a:t>There two types of jaundice: </a:t>
            </a:r>
          </a:p>
          <a:p>
            <a:pPr lvl="2">
              <a:lnSpc>
                <a:spcPct val="115000"/>
              </a:lnSpc>
              <a:spcBef>
                <a:spcPts val="0"/>
              </a:spcBef>
              <a:buFont typeface="Wingdings" panose="05000000000000000000" pitchFamily="2" charset="2"/>
              <a:buChar char="Ø"/>
            </a:pPr>
            <a:r>
              <a:rPr lang="en-US" sz="5900" b="1" dirty="0" smtClean="0">
                <a:latin typeface="Calibri" panose="020F0502020204030204" pitchFamily="34" charset="0"/>
                <a:ea typeface="Calibri" panose="020F0502020204030204" pitchFamily="34" charset="0"/>
                <a:cs typeface="Times New Roman" panose="02020603050405020304" pitchFamily="18" charset="0"/>
              </a:rPr>
              <a:t>physiological </a:t>
            </a:r>
            <a:endParaRPr lang="en-US" sz="5900" dirty="0" smtClean="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en-US" sz="5900" b="1" dirty="0" smtClean="0">
                <a:latin typeface="Calibri" panose="020F0502020204030204" pitchFamily="34" charset="0"/>
                <a:ea typeface="Calibri" panose="020F0502020204030204" pitchFamily="34" charset="0"/>
                <a:cs typeface="Times New Roman" panose="02020603050405020304" pitchFamily="18" charset="0"/>
              </a:rPr>
              <a:t>pathological</a:t>
            </a:r>
          </a:p>
          <a:p>
            <a:pPr marL="0" marR="0" lvl="0" indent="0">
              <a:lnSpc>
                <a:spcPct val="115000"/>
              </a:lnSpc>
              <a:spcBef>
                <a:spcPts val="0"/>
              </a:spcBef>
              <a:spcAft>
                <a:spcPts val="0"/>
              </a:spcAft>
              <a:buNone/>
            </a:pPr>
            <a:r>
              <a:rPr lang="en-US" sz="5900" dirty="0" smtClean="0">
                <a:latin typeface="Calibri" panose="020F0502020204030204" pitchFamily="34" charset="0"/>
                <a:ea typeface="Calibri" panose="020F0502020204030204" pitchFamily="34" charset="0"/>
                <a:cs typeface="Times New Roman" panose="02020603050405020304" pitchFamily="18" charset="0"/>
              </a:rPr>
              <a:t>1.  </a:t>
            </a:r>
            <a:r>
              <a:rPr lang="sw-KE" sz="5900" b="1" dirty="0" smtClean="0">
                <a:latin typeface="Calibri" panose="020F0502020204030204" pitchFamily="34" charset="0"/>
                <a:ea typeface="Calibri" panose="020F0502020204030204" pitchFamily="34" charset="0"/>
                <a:cs typeface="Times New Roman" panose="02020603050405020304" pitchFamily="18" charset="0"/>
              </a:rPr>
              <a:t>PHYSIOLOGICAL </a:t>
            </a:r>
            <a:r>
              <a:rPr lang="sw-KE" sz="5900" b="1" dirty="0">
                <a:latin typeface="Calibri" panose="020F0502020204030204" pitchFamily="34" charset="0"/>
                <a:ea typeface="Calibri" panose="020F0502020204030204" pitchFamily="34" charset="0"/>
                <a:cs typeface="Times New Roman" panose="02020603050405020304" pitchFamily="18" charset="0"/>
              </a:rPr>
              <a:t>JAUNDICE</a:t>
            </a:r>
            <a:endParaRPr lang="en-US" sz="5900" dirty="0">
              <a:latin typeface="Calibri" panose="020F0502020204030204" pitchFamily="34" charset="0"/>
              <a:ea typeface="Calibri" panose="020F0502020204030204" pitchFamily="34" charset="0"/>
              <a:cs typeface="Times New Roman" panose="02020603050405020304" pitchFamily="18" charset="0"/>
            </a:endParaRPr>
          </a:p>
          <a:p>
            <a:pPr marR="0">
              <a:lnSpc>
                <a:spcPct val="115000"/>
              </a:lnSpc>
              <a:spcBef>
                <a:spcPts val="0"/>
              </a:spcBef>
              <a:spcAft>
                <a:spcPts val="0"/>
              </a:spcAft>
              <a:buFont typeface="Wingdings" panose="05000000000000000000" pitchFamily="2" charset="2"/>
              <a:buChar char="Ø"/>
            </a:pPr>
            <a:r>
              <a:rPr lang="sw-KE" sz="5900" dirty="0" smtClean="0">
                <a:latin typeface="Calibri" panose="020F0502020204030204" pitchFamily="34" charset="0"/>
                <a:ea typeface="Calibri" panose="020F0502020204030204" pitchFamily="34" charset="0"/>
                <a:cs typeface="Times New Roman" panose="02020603050405020304" pitchFamily="18" charset="0"/>
              </a:rPr>
              <a:t>Physiological  </a:t>
            </a:r>
            <a:r>
              <a:rPr lang="sw-KE" sz="5900" dirty="0">
                <a:latin typeface="Calibri" panose="020F0502020204030204" pitchFamily="34" charset="0"/>
                <a:ea typeface="Calibri" panose="020F0502020204030204" pitchFamily="34" charset="0"/>
                <a:cs typeface="Times New Roman" panose="02020603050405020304" pitchFamily="18" charset="0"/>
              </a:rPr>
              <a:t>jaundice affects </a:t>
            </a:r>
            <a:r>
              <a:rPr lang="sw-KE" sz="5900" b="1" dirty="0">
                <a:latin typeface="Calibri" panose="020F0502020204030204" pitchFamily="34" charset="0"/>
                <a:ea typeface="Calibri" panose="020F0502020204030204" pitchFamily="34" charset="0"/>
                <a:cs typeface="Times New Roman" panose="02020603050405020304" pitchFamily="18" charset="0"/>
              </a:rPr>
              <a:t>both pretem </a:t>
            </a:r>
            <a:r>
              <a:rPr lang="sw-KE" sz="5900" dirty="0">
                <a:latin typeface="Calibri" panose="020F0502020204030204" pitchFamily="34" charset="0"/>
                <a:ea typeface="Calibri" panose="020F0502020204030204" pitchFamily="34" charset="0"/>
                <a:cs typeface="Times New Roman" panose="02020603050405020304" pitchFamily="18" charset="0"/>
              </a:rPr>
              <a:t>and </a:t>
            </a:r>
            <a:r>
              <a:rPr lang="sw-KE" sz="5900" b="1" dirty="0">
                <a:latin typeface="Calibri" panose="020F0502020204030204" pitchFamily="34" charset="0"/>
                <a:ea typeface="Calibri" panose="020F0502020204030204" pitchFamily="34" charset="0"/>
                <a:cs typeface="Times New Roman" panose="02020603050405020304" pitchFamily="18" charset="0"/>
              </a:rPr>
              <a:t>term babies </a:t>
            </a:r>
            <a:r>
              <a:rPr lang="sw-KE" sz="5900" dirty="0">
                <a:latin typeface="Calibri" panose="020F0502020204030204" pitchFamily="34" charset="0"/>
                <a:ea typeface="Calibri" panose="020F0502020204030204" pitchFamily="34" charset="0"/>
                <a:cs typeface="Times New Roman" panose="02020603050405020304" pitchFamily="18" charset="0"/>
              </a:rPr>
              <a:t>in the first few days </a:t>
            </a:r>
            <a:r>
              <a:rPr lang="sw-KE" sz="5900" dirty="0" smtClean="0">
                <a:latin typeface="Calibri" panose="020F0502020204030204" pitchFamily="34" charset="0"/>
                <a:ea typeface="Calibri" panose="020F0502020204030204" pitchFamily="34" charset="0"/>
                <a:cs typeface="Times New Roman" panose="02020603050405020304" pitchFamily="18" charset="0"/>
              </a:rPr>
              <a:t>of life . It is a normal occurence  but it may indicate a serious condition.</a:t>
            </a:r>
          </a:p>
          <a:p>
            <a:pPr marL="0" marR="0" indent="0">
              <a:lnSpc>
                <a:spcPct val="115000"/>
              </a:lnSpc>
              <a:spcBef>
                <a:spcPts val="0"/>
              </a:spcBef>
              <a:spcAft>
                <a:spcPts val="0"/>
              </a:spcAft>
              <a:buNone/>
            </a:pPr>
            <a:r>
              <a:rPr lang="sw-KE" sz="5900" b="1" dirty="0" smtClean="0">
                <a:latin typeface="Calibri" panose="020F0502020204030204" pitchFamily="34" charset="0"/>
                <a:ea typeface="Calibri" panose="020F0502020204030204" pitchFamily="34" charset="0"/>
                <a:cs typeface="Times New Roman" panose="02020603050405020304" pitchFamily="18" charset="0"/>
              </a:rPr>
              <a:t>Characteristic of physiological jaundice:</a:t>
            </a:r>
          </a:p>
          <a:p>
            <a:pPr lvl="2">
              <a:lnSpc>
                <a:spcPct val="115000"/>
              </a:lnSpc>
              <a:spcBef>
                <a:spcPts val="0"/>
              </a:spcBef>
              <a:buFont typeface="Wingdings" panose="05000000000000000000" pitchFamily="2" charset="2"/>
              <a:buChar char="Ø"/>
            </a:pPr>
            <a:r>
              <a:rPr lang="sw-KE" sz="5900" dirty="0" smtClean="0">
                <a:latin typeface="Calibri" panose="020F0502020204030204" pitchFamily="34" charset="0"/>
                <a:ea typeface="Calibri" panose="020F0502020204030204" pitchFamily="34" charset="0"/>
                <a:cs typeface="Times New Roman" panose="02020603050405020304" pitchFamily="18" charset="0"/>
              </a:rPr>
              <a:t>Jaundice never appears before 24 hours of age</a:t>
            </a:r>
          </a:p>
          <a:p>
            <a:pPr lvl="2">
              <a:lnSpc>
                <a:spcPct val="115000"/>
              </a:lnSpc>
              <a:spcBef>
                <a:spcPts val="0"/>
              </a:spcBef>
              <a:buFont typeface="Wingdings" panose="05000000000000000000" pitchFamily="2" charset="2"/>
              <a:buChar char="Ø"/>
            </a:pPr>
            <a:r>
              <a:rPr lang="sw-KE" sz="5900" dirty="0" smtClean="0">
                <a:latin typeface="Calibri" panose="020F0502020204030204" pitchFamily="34" charset="0"/>
                <a:ea typeface="Calibri" panose="020F0502020204030204" pitchFamily="34" charset="0"/>
                <a:cs typeface="Times New Roman" panose="02020603050405020304" pitchFamily="18" charset="0"/>
              </a:rPr>
              <a:t>The serum bilirubin levels never exceeds 250 umol/l</a:t>
            </a:r>
          </a:p>
          <a:p>
            <a:pPr lvl="2">
              <a:lnSpc>
                <a:spcPct val="115000"/>
              </a:lnSpc>
              <a:spcBef>
                <a:spcPts val="0"/>
              </a:spcBef>
              <a:buFont typeface="Wingdings" panose="05000000000000000000" pitchFamily="2" charset="2"/>
              <a:buChar char="Ø"/>
            </a:pPr>
            <a:r>
              <a:rPr lang="sw-KE" sz="5900" dirty="0" smtClean="0">
                <a:latin typeface="Calibri" panose="020F0502020204030204" pitchFamily="34" charset="0"/>
                <a:ea typeface="Calibri" panose="020F0502020204030204" pitchFamily="34" charset="0"/>
                <a:cs typeface="Times New Roman" panose="02020603050405020304" pitchFamily="18" charset="0"/>
              </a:rPr>
              <a:t>The highest serum bilirubin level occurs on the 3rd or 4th day of life</a:t>
            </a:r>
          </a:p>
          <a:p>
            <a:pPr lvl="2">
              <a:lnSpc>
                <a:spcPct val="115000"/>
              </a:lnSpc>
              <a:spcBef>
                <a:spcPts val="0"/>
              </a:spcBef>
              <a:buFont typeface="Wingdings" panose="05000000000000000000" pitchFamily="2" charset="2"/>
              <a:buChar char="Ø"/>
            </a:pPr>
            <a:r>
              <a:rPr lang="sw-KE" sz="5900" dirty="0" smtClean="0">
                <a:latin typeface="Calibri" panose="020F0502020204030204" pitchFamily="34" charset="0"/>
                <a:ea typeface="Calibri" panose="020F0502020204030204" pitchFamily="34" charset="0"/>
                <a:cs typeface="Times New Roman" panose="02020603050405020304" pitchFamily="18" charset="0"/>
              </a:rPr>
              <a:t>The jaundice fades by the 7th day of life</a:t>
            </a:r>
          </a:p>
          <a:p>
            <a:pPr lvl="2">
              <a:lnSpc>
                <a:spcPct val="115000"/>
              </a:lnSpc>
              <a:spcBef>
                <a:spcPts val="0"/>
              </a:spcBef>
              <a:buFont typeface="Wingdings" panose="05000000000000000000" pitchFamily="2" charset="2"/>
              <a:buChar char="Ø"/>
            </a:pPr>
            <a:r>
              <a:rPr lang="sw-KE" sz="5900" dirty="0" smtClean="0">
                <a:latin typeface="Calibri" panose="020F0502020204030204" pitchFamily="34" charset="0"/>
                <a:ea typeface="Calibri" panose="020F0502020204030204" pitchFamily="34" charset="0"/>
                <a:cs typeface="Times New Roman" panose="02020603050405020304" pitchFamily="18" charset="0"/>
              </a:rPr>
              <a:t>The baby is otherwise well</a:t>
            </a:r>
          </a:p>
          <a:p>
            <a:pPr marL="0" marR="0" indent="0">
              <a:lnSpc>
                <a:spcPct val="115000"/>
              </a:lnSpc>
              <a:spcBef>
                <a:spcPts val="0"/>
              </a:spcBef>
              <a:spcAft>
                <a:spcPts val="0"/>
              </a:spcAft>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sw-KE" b="1"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514350" indent="-514350">
              <a:buFont typeface="+mj-lt"/>
              <a:buAutoNum type="arabicPeriod"/>
            </a:pPr>
            <a:endParaRPr lang="en-US" b="1" dirty="0"/>
          </a:p>
        </p:txBody>
      </p:sp>
      <p:sp>
        <p:nvSpPr>
          <p:cNvPr id="4" name="Slide Number Placeholder 3"/>
          <p:cNvSpPr>
            <a:spLocks noGrp="1"/>
          </p:cNvSpPr>
          <p:nvPr>
            <p:ph type="sldNum" sz="quarter" idx="12"/>
          </p:nvPr>
        </p:nvSpPr>
        <p:spPr/>
        <p:txBody>
          <a:bodyPr/>
          <a:lstStyle/>
          <a:p>
            <a:fld id="{37A73B05-C1DC-4957-AA8A-DA55F0329BFA}" type="slidenum">
              <a:rPr lang="en-US" smtClean="0"/>
              <a:t>74</a:t>
            </a:fld>
            <a:endParaRPr lang="en-US"/>
          </a:p>
        </p:txBody>
      </p:sp>
    </p:spTree>
    <p:extLst>
      <p:ext uri="{BB962C8B-B14F-4D97-AF65-F5344CB8AC3E}">
        <p14:creationId xmlns:p14="http://schemas.microsoft.com/office/powerpoint/2010/main" val="35819436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425"/>
            <a:ext cx="10515600" cy="927279"/>
          </a:xfrm>
        </p:spPr>
        <p:txBody>
          <a:bodyPr/>
          <a:lstStyle/>
          <a:p>
            <a:pPr algn="ctr"/>
            <a:r>
              <a:rPr lang="en-US" b="1" dirty="0" smtClean="0">
                <a:solidFill>
                  <a:srgbClr val="00B0F0"/>
                </a:solidFill>
                <a:latin typeface="+mn-lt"/>
              </a:rPr>
              <a:t>Causes of physiological jaundice</a:t>
            </a:r>
            <a:endParaRPr lang="en-US" b="1" dirty="0">
              <a:solidFill>
                <a:srgbClr val="00B0F0"/>
              </a:solidFill>
              <a:latin typeface="+mn-lt"/>
            </a:endParaRPr>
          </a:p>
        </p:txBody>
      </p:sp>
      <p:sp>
        <p:nvSpPr>
          <p:cNvPr id="3" name="Content Placeholder 2"/>
          <p:cNvSpPr>
            <a:spLocks noGrp="1"/>
          </p:cNvSpPr>
          <p:nvPr>
            <p:ph idx="1"/>
          </p:nvPr>
        </p:nvSpPr>
        <p:spPr>
          <a:xfrm>
            <a:off x="838200" y="1094704"/>
            <a:ext cx="10515600" cy="5653826"/>
          </a:xfrm>
        </p:spPr>
        <p:txBody>
          <a:bodyPr>
            <a:normAutofit fontScale="92500"/>
          </a:bodyPr>
          <a:lstStyle/>
          <a:p>
            <a:pPr marL="514350" marR="0" indent="-514350">
              <a:lnSpc>
                <a:spcPct val="115000"/>
              </a:lnSpc>
              <a:spcBef>
                <a:spcPts val="0"/>
              </a:spcBef>
              <a:spcAft>
                <a:spcPts val="0"/>
              </a:spcAft>
              <a:buFont typeface="+mj-lt"/>
              <a:buAutoNum type="alphaLcParenR"/>
            </a:pPr>
            <a:r>
              <a:rPr lang="sw-KE" b="1" dirty="0" smtClean="0">
                <a:latin typeface="Calibri" panose="020F0502020204030204" pitchFamily="34" charset="0"/>
                <a:ea typeface="Calibri" panose="020F0502020204030204" pitchFamily="34" charset="0"/>
                <a:cs typeface="Times New Roman" panose="02020603050405020304" pitchFamily="18" charset="0"/>
              </a:rPr>
              <a:t>Excessive </a:t>
            </a:r>
            <a:r>
              <a:rPr lang="sw-KE" b="1" dirty="0">
                <a:latin typeface="Calibri" panose="020F0502020204030204" pitchFamily="34" charset="0"/>
                <a:ea typeface="Calibri" panose="020F0502020204030204" pitchFamily="34" charset="0"/>
                <a:cs typeface="Times New Roman" panose="02020603050405020304" pitchFamily="18" charset="0"/>
              </a:rPr>
              <a:t>haemolysis of RBCs </a:t>
            </a:r>
            <a:r>
              <a:rPr lang="sw-KE" dirty="0">
                <a:latin typeface="Calibri" panose="020F0502020204030204" pitchFamily="34" charset="0"/>
                <a:ea typeface="Calibri" panose="020F0502020204030204" pitchFamily="34" charset="0"/>
                <a:cs typeface="Times New Roman" panose="02020603050405020304" pitchFamily="18" charset="0"/>
              </a:rPr>
              <a:t>greater than conjugation rate</a:t>
            </a:r>
            <a:r>
              <a:rPr lang="sw-KE" dirty="0" smtClean="0">
                <a:latin typeface="Calibri" panose="020F0502020204030204" pitchFamily="34" charset="0"/>
                <a:ea typeface="Calibri" panose="020F0502020204030204" pitchFamily="34" charset="0"/>
                <a:cs typeface="Times New Roman" panose="02020603050405020304" pitchFamily="18" charset="0"/>
              </a:rPr>
              <a:t>. In utero the foetus high haemoglibin level (18-22g/dl)in order to attract sufficient oxygen across the placenta. The  neonatal rbc’s have a shorter life span (60-70days) than those of adults.</a:t>
            </a:r>
          </a:p>
          <a:p>
            <a:pPr marL="514350" marR="0" indent="-514350">
              <a:lnSpc>
                <a:spcPct val="115000"/>
              </a:lnSpc>
              <a:spcBef>
                <a:spcPts val="0"/>
              </a:spcBef>
              <a:spcAft>
                <a:spcPts val="0"/>
              </a:spcAft>
              <a:buFont typeface="+mj-lt"/>
              <a:buAutoNum type="alphaLcParenR"/>
            </a:pPr>
            <a:r>
              <a:rPr lang="sw-KE" b="1" dirty="0" smtClean="0">
                <a:latin typeface="Calibri" panose="020F0502020204030204" pitchFamily="34" charset="0"/>
                <a:ea typeface="Calibri" panose="020F0502020204030204" pitchFamily="34" charset="0"/>
                <a:cs typeface="Times New Roman" panose="02020603050405020304" pitchFamily="18" charset="0"/>
              </a:rPr>
              <a:t>Glucoronyl </a:t>
            </a:r>
            <a:r>
              <a:rPr lang="sw-KE" b="1" dirty="0">
                <a:latin typeface="Calibri" panose="020F0502020204030204" pitchFamily="34" charset="0"/>
                <a:ea typeface="Calibri" panose="020F0502020204030204" pitchFamily="34" charset="0"/>
                <a:cs typeface="Times New Roman" panose="02020603050405020304" pitchFamily="18" charset="0"/>
              </a:rPr>
              <a:t>transferase enzyme </a:t>
            </a:r>
            <a:r>
              <a:rPr lang="sw-KE" b="1" dirty="0" smtClean="0">
                <a:latin typeface="Calibri" panose="020F0502020204030204" pitchFamily="34" charset="0"/>
                <a:ea typeface="Calibri" panose="020F0502020204030204" pitchFamily="34" charset="0"/>
                <a:cs typeface="Times New Roman" panose="02020603050405020304" pitchFamily="18" charset="0"/>
              </a:rPr>
              <a:t>deficiency </a:t>
            </a:r>
            <a:r>
              <a:rPr lang="sw-KE" dirty="0" smtClean="0">
                <a:latin typeface="Calibri" panose="020F0502020204030204" pitchFamily="34" charset="0"/>
                <a:ea typeface="Calibri" panose="020F0502020204030204" pitchFamily="34" charset="0"/>
                <a:cs typeface="Times New Roman" panose="02020603050405020304" pitchFamily="18" charset="0"/>
              </a:rPr>
              <a:t>this is due to liver immaturity thus the liver can not cope with the increased haemolysis of rbc’s</a:t>
            </a:r>
          </a:p>
          <a:p>
            <a:pPr marL="514350" marR="0" indent="-514350">
              <a:lnSpc>
                <a:spcPct val="115000"/>
              </a:lnSpc>
              <a:spcBef>
                <a:spcPts val="0"/>
              </a:spcBef>
              <a:spcAft>
                <a:spcPts val="0"/>
              </a:spcAft>
              <a:buFont typeface="+mj-lt"/>
              <a:buAutoNum type="alphaLcParenR"/>
            </a:pPr>
            <a:r>
              <a:rPr lang="sw-KE" b="1" dirty="0" smtClean="0">
                <a:latin typeface="Calibri" panose="020F0502020204030204" pitchFamily="34" charset="0"/>
                <a:ea typeface="Calibri" panose="020F0502020204030204" pitchFamily="34" charset="0"/>
                <a:cs typeface="Times New Roman" panose="02020603050405020304" pitchFamily="18" charset="0"/>
              </a:rPr>
              <a:t>Increased </a:t>
            </a:r>
            <a:r>
              <a:rPr lang="sw-KE" b="1" dirty="0">
                <a:latin typeface="Calibri" panose="020F0502020204030204" pitchFamily="34" charset="0"/>
                <a:ea typeface="Calibri" panose="020F0502020204030204" pitchFamily="34" charset="0"/>
                <a:cs typeface="Times New Roman" panose="02020603050405020304" pitchFamily="18" charset="0"/>
              </a:rPr>
              <a:t>enterohepatic </a:t>
            </a:r>
            <a:r>
              <a:rPr lang="sw-KE" b="1" dirty="0" smtClean="0">
                <a:latin typeface="Calibri" panose="020F0502020204030204" pitchFamily="34" charset="0"/>
                <a:ea typeface="Calibri" panose="020F0502020204030204" pitchFamily="34" charset="0"/>
                <a:cs typeface="Times New Roman" panose="02020603050405020304" pitchFamily="18" charset="0"/>
              </a:rPr>
              <a:t>reabsorption: </a:t>
            </a:r>
            <a:r>
              <a:rPr lang="sw-KE" dirty="0" smtClean="0">
                <a:latin typeface="Calibri" panose="020F0502020204030204" pitchFamily="34" charset="0"/>
                <a:ea typeface="Calibri" panose="020F0502020204030204" pitchFamily="34" charset="0"/>
                <a:cs typeface="Times New Roman" panose="02020603050405020304" pitchFamily="18" charset="0"/>
              </a:rPr>
              <a:t>peristalsis is slow  until feeding is established and the new born gut is not yet colonised with the normal bacteria responsible for converting bilirubin digluconate to stercobilinogen. These allows apportunity  for reabsorbtion</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514350" marR="0" indent="-514350">
              <a:lnSpc>
                <a:spcPct val="115000"/>
              </a:lnSpc>
              <a:spcBef>
                <a:spcPts val="0"/>
              </a:spcBef>
              <a:spcAft>
                <a:spcPts val="0"/>
              </a:spcAft>
              <a:buFont typeface="+mj-lt"/>
              <a:buAutoNum type="alphaLcParenR"/>
            </a:pPr>
            <a:r>
              <a:rPr lang="sw-KE" b="1" dirty="0" smtClean="0">
                <a:latin typeface="Calibri" panose="020F0502020204030204" pitchFamily="34" charset="0"/>
                <a:ea typeface="Calibri" panose="020F0502020204030204" pitchFamily="34" charset="0"/>
                <a:cs typeface="Times New Roman" panose="02020603050405020304" pitchFamily="18" charset="0"/>
              </a:rPr>
              <a:t>Decreased </a:t>
            </a:r>
            <a:r>
              <a:rPr lang="sw-KE" b="1" dirty="0">
                <a:latin typeface="Calibri" panose="020F0502020204030204" pitchFamily="34" charset="0"/>
                <a:ea typeface="Calibri" panose="020F0502020204030204" pitchFamily="34" charset="0"/>
                <a:cs typeface="Times New Roman" panose="02020603050405020304" pitchFamily="18" charset="0"/>
              </a:rPr>
              <a:t>albumin binding </a:t>
            </a:r>
            <a:r>
              <a:rPr lang="sw-KE" b="1" dirty="0" smtClean="0">
                <a:latin typeface="Calibri" panose="020F0502020204030204" pitchFamily="34" charset="0"/>
                <a:ea typeface="Calibri" panose="020F0502020204030204" pitchFamily="34" charset="0"/>
                <a:cs typeface="Times New Roman" panose="02020603050405020304" pitchFamily="18" charset="0"/>
              </a:rPr>
              <a:t>capacity: </a:t>
            </a:r>
            <a:r>
              <a:rPr lang="sw-KE" dirty="0">
                <a:latin typeface="Calibri" panose="020F0502020204030204" pitchFamily="34" charset="0"/>
                <a:ea typeface="Calibri" panose="020F0502020204030204" pitchFamily="34" charset="0"/>
                <a:cs typeface="Times New Roman" panose="02020603050405020304" pitchFamily="18" charset="0"/>
              </a:rPr>
              <a:t>thus less bilirubin is transported to the liver for conjugation.</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75</a:t>
            </a:fld>
            <a:endParaRPr lang="en-US"/>
          </a:p>
        </p:txBody>
      </p:sp>
    </p:spTree>
    <p:extLst>
      <p:ext uri="{BB962C8B-B14F-4D97-AF65-F5344CB8AC3E}">
        <p14:creationId xmlns:p14="http://schemas.microsoft.com/office/powerpoint/2010/main" val="26308695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69"/>
            <a:ext cx="10515600" cy="746973"/>
          </a:xfrm>
        </p:spPr>
        <p:txBody>
          <a:bodyPr/>
          <a:lstStyle/>
          <a:p>
            <a:r>
              <a:rPr lang="en-US" b="1" dirty="0" smtClean="0">
                <a:solidFill>
                  <a:srgbClr val="00B0F0"/>
                </a:solidFill>
                <a:latin typeface="+mn-lt"/>
              </a:rPr>
              <a:t>                      Nursing management</a:t>
            </a:r>
            <a:endParaRPr lang="en-US" b="1" dirty="0">
              <a:solidFill>
                <a:srgbClr val="00B0F0"/>
              </a:solidFill>
              <a:latin typeface="+mn-lt"/>
            </a:endParaRPr>
          </a:p>
        </p:txBody>
      </p:sp>
      <p:sp>
        <p:nvSpPr>
          <p:cNvPr id="3" name="Content Placeholder 2"/>
          <p:cNvSpPr>
            <a:spLocks noGrp="1"/>
          </p:cNvSpPr>
          <p:nvPr>
            <p:ph idx="1"/>
          </p:nvPr>
        </p:nvSpPr>
        <p:spPr>
          <a:xfrm>
            <a:off x="838200" y="888642"/>
            <a:ext cx="10515600" cy="5653826"/>
          </a:xfrm>
        </p:spPr>
        <p:txBody>
          <a:bodyPr>
            <a:normAutofit/>
          </a:bodyPr>
          <a:lstStyle/>
          <a:p>
            <a:pPr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 </a:t>
            </a:r>
            <a:r>
              <a:rPr lang="sw-KE" dirty="0">
                <a:latin typeface="Calibri" panose="020F0502020204030204" pitchFamily="34" charset="0"/>
                <a:ea typeface="Calibri" panose="020F0502020204030204" pitchFamily="34" charset="0"/>
                <a:cs typeface="Times New Roman" panose="02020603050405020304" pitchFamily="18" charset="0"/>
              </a:rPr>
              <a:t>Admit the baby into the NBU and and asses the general condition.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Start early and frequent breast feeding </a:t>
            </a:r>
            <a:r>
              <a:rPr lang="sw-KE" dirty="0" smtClean="0">
                <a:latin typeface="Calibri" panose="020F0502020204030204" pitchFamily="34" charset="0"/>
                <a:ea typeface="Calibri" panose="020F0502020204030204" pitchFamily="34" charset="0"/>
                <a:cs typeface="Times New Roman" panose="02020603050405020304" pitchFamily="18" charset="0"/>
              </a:rPr>
              <a:t>for;</a:t>
            </a:r>
          </a:p>
          <a:p>
            <a:pPr marL="1428750" lvl="3" indent="-285750">
              <a:lnSpc>
                <a:spcPct val="115000"/>
              </a:lnSpc>
              <a:spcBef>
                <a:spcPts val="0"/>
              </a:spcBef>
              <a:buFont typeface="Wingdings" panose="05000000000000000000" pitchFamily="2" charset="2"/>
              <a:buChar char="Ø"/>
            </a:pPr>
            <a:r>
              <a:rPr lang="sw-KE" sz="2400" i="1" dirty="0" smtClean="0">
                <a:latin typeface="Calibri" panose="020F0502020204030204" pitchFamily="34" charset="0"/>
                <a:ea typeface="Calibri" panose="020F0502020204030204" pitchFamily="34" charset="0"/>
                <a:cs typeface="Times New Roman" panose="02020603050405020304" pitchFamily="18" charset="0"/>
              </a:rPr>
              <a:t> feending  </a:t>
            </a:r>
            <a:r>
              <a:rPr lang="sw-KE" sz="2400" i="1" dirty="0">
                <a:latin typeface="Calibri" panose="020F0502020204030204" pitchFamily="34" charset="0"/>
                <a:ea typeface="Calibri" panose="020F0502020204030204" pitchFamily="34" charset="0"/>
                <a:cs typeface="Times New Roman" panose="02020603050405020304" pitchFamily="18" charset="0"/>
              </a:rPr>
              <a:t>provides glucose to the liver cells </a:t>
            </a:r>
            <a:endParaRPr lang="sw-KE" sz="2400" i="1" dirty="0" smtClean="0">
              <a:latin typeface="Calibri" panose="020F0502020204030204" pitchFamily="34" charset="0"/>
              <a:ea typeface="Calibri" panose="020F0502020204030204" pitchFamily="34" charset="0"/>
              <a:cs typeface="Times New Roman" panose="02020603050405020304" pitchFamily="18" charset="0"/>
            </a:endParaRPr>
          </a:p>
          <a:p>
            <a:pPr marL="1428750" lvl="3" indent="-285750">
              <a:lnSpc>
                <a:spcPct val="115000"/>
              </a:lnSpc>
              <a:spcBef>
                <a:spcPts val="0"/>
              </a:spcBef>
              <a:buFont typeface="Wingdings" panose="05000000000000000000" pitchFamily="2" charset="2"/>
              <a:buChar char="Ø"/>
            </a:pPr>
            <a:r>
              <a:rPr lang="sw-KE" sz="2400" i="1" dirty="0" smtClean="0">
                <a:latin typeface="Calibri" panose="020F0502020204030204" pitchFamily="34" charset="0"/>
                <a:ea typeface="Calibri" panose="020F0502020204030204" pitchFamily="34" charset="0"/>
                <a:cs typeface="Times New Roman" panose="02020603050405020304" pitchFamily="18" charset="0"/>
              </a:rPr>
              <a:t>Feending also </a:t>
            </a:r>
            <a:r>
              <a:rPr lang="sw-KE" sz="2400" i="1" dirty="0">
                <a:latin typeface="Calibri" panose="020F0502020204030204" pitchFamily="34" charset="0"/>
                <a:ea typeface="Calibri" panose="020F0502020204030204" pitchFamily="34" charset="0"/>
                <a:cs typeface="Times New Roman" panose="02020603050405020304" pitchFamily="18" charset="0"/>
              </a:rPr>
              <a:t>encourages bowel colonisation with normal flora which are important in formation of stercobilinogen for excretion in stool</a:t>
            </a:r>
            <a:r>
              <a:rPr lang="sw-KE" sz="2400" i="1" dirty="0" smtClean="0">
                <a:latin typeface="Calibri" panose="020F0502020204030204" pitchFamily="34" charset="0"/>
                <a:ea typeface="Calibri" panose="020F0502020204030204" pitchFamily="34" charset="0"/>
                <a:cs typeface="Times New Roman" panose="02020603050405020304" pitchFamily="18" charset="0"/>
              </a:rPr>
              <a:t>.</a:t>
            </a:r>
          </a:p>
          <a:p>
            <a:pPr marL="1428750" lvl="3" indent="-285750">
              <a:lnSpc>
                <a:spcPct val="115000"/>
              </a:lnSpc>
              <a:spcBef>
                <a:spcPts val="0"/>
              </a:spcBef>
              <a:buFont typeface="Wingdings" panose="05000000000000000000" pitchFamily="2" charset="2"/>
              <a:buChar char="Ø"/>
            </a:pPr>
            <a:r>
              <a:rPr lang="sw-KE" sz="2400" i="1" dirty="0" smtClean="0">
                <a:latin typeface="Calibri" panose="020F0502020204030204" pitchFamily="34" charset="0"/>
                <a:ea typeface="Calibri" panose="020F0502020204030204" pitchFamily="34" charset="0"/>
                <a:cs typeface="Times New Roman" panose="02020603050405020304" pitchFamily="18" charset="0"/>
              </a:rPr>
              <a:t>Early feeding also leads to increased gut motility leading to faster excretion of bilirubin.</a:t>
            </a:r>
          </a:p>
          <a:p>
            <a:pPr marL="1428750" lvl="3" indent="-285750">
              <a:lnSpc>
                <a:spcPct val="115000"/>
              </a:lnSpc>
              <a:spcBef>
                <a:spcPts val="0"/>
              </a:spcBef>
              <a:buFont typeface="Wingdings" panose="05000000000000000000" pitchFamily="2" charset="2"/>
              <a:buChar char="Ø"/>
            </a:pPr>
            <a:r>
              <a:rPr lang="sw-KE" sz="2400" i="1" dirty="0" smtClean="0">
                <a:latin typeface="Calibri" panose="020F0502020204030204" pitchFamily="34" charset="0"/>
                <a:ea typeface="Calibri" panose="020F0502020204030204" pitchFamily="34" charset="0"/>
                <a:cs typeface="Times New Roman" panose="02020603050405020304" pitchFamily="18" charset="0"/>
              </a:rPr>
              <a:t>Feeding also enhances enzyme production and conjugation.</a:t>
            </a:r>
            <a:endParaRPr lang="en-US" sz="2400" i="1"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Closely monitor serum bilirubin levels  at 12 - 24 hr interval.</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If bilirubin levels take time to clear, put the baby on phototherapy.</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76</a:t>
            </a:fld>
            <a:endParaRPr lang="en-US"/>
          </a:p>
        </p:txBody>
      </p:sp>
    </p:spTree>
    <p:extLst>
      <p:ext uri="{BB962C8B-B14F-4D97-AF65-F5344CB8AC3E}">
        <p14:creationId xmlns:p14="http://schemas.microsoft.com/office/powerpoint/2010/main" val="29054176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7425"/>
            <a:ext cx="10515600" cy="914401"/>
          </a:xfrm>
        </p:spPr>
        <p:txBody>
          <a:bodyPr/>
          <a:lstStyle/>
          <a:p>
            <a:pPr algn="ctr"/>
            <a:r>
              <a:rPr lang="en-US" b="1" dirty="0" smtClean="0">
                <a:solidFill>
                  <a:srgbClr val="00B0F0"/>
                </a:solidFill>
                <a:latin typeface="+mn-lt"/>
              </a:rPr>
              <a:t>Jaundice in preterm babies</a:t>
            </a:r>
            <a:endParaRPr lang="en-US" b="1" dirty="0">
              <a:solidFill>
                <a:srgbClr val="00B0F0"/>
              </a:solidFill>
              <a:latin typeface="+mn-lt"/>
            </a:endParaRPr>
          </a:p>
        </p:txBody>
      </p:sp>
      <p:sp>
        <p:nvSpPr>
          <p:cNvPr id="3" name="Content Placeholder 2"/>
          <p:cNvSpPr>
            <a:spLocks noGrp="1"/>
          </p:cNvSpPr>
          <p:nvPr>
            <p:ph idx="1"/>
          </p:nvPr>
        </p:nvSpPr>
        <p:spPr>
          <a:xfrm>
            <a:off x="838200" y="1081826"/>
            <a:ext cx="10515600" cy="5537915"/>
          </a:xfrm>
        </p:spPr>
        <p:txBody>
          <a:bodyPr>
            <a:normAutofit lnSpcReduction="10000"/>
          </a:bodyPr>
          <a:lstStyle/>
          <a:p>
            <a:r>
              <a:rPr lang="en-US" dirty="0" smtClean="0"/>
              <a:t>The preterm baby is more prone to jaundice than the term baby</a:t>
            </a:r>
          </a:p>
          <a:p>
            <a:r>
              <a:rPr lang="en-US" dirty="0" smtClean="0"/>
              <a:t>The parameters are slightly different</a:t>
            </a:r>
          </a:p>
          <a:p>
            <a:pPr lvl="2">
              <a:buFont typeface="Wingdings" panose="05000000000000000000" pitchFamily="2" charset="2"/>
              <a:buChar char="Ø"/>
            </a:pPr>
            <a:r>
              <a:rPr lang="en-US" sz="2800" dirty="0" smtClean="0"/>
              <a:t>Jaundice tends to occur earlier</a:t>
            </a:r>
          </a:p>
          <a:p>
            <a:pPr lvl="2">
              <a:buFont typeface="Wingdings" panose="05000000000000000000" pitchFamily="2" charset="2"/>
              <a:buChar char="Ø"/>
            </a:pPr>
            <a:r>
              <a:rPr lang="en-US" sz="2800" dirty="0" smtClean="0"/>
              <a:t>Peak later  and last longer than the in full term baby</a:t>
            </a:r>
          </a:p>
          <a:p>
            <a:pPr lvl="2">
              <a:buFont typeface="Wingdings" panose="05000000000000000000" pitchFamily="2" charset="2"/>
              <a:buChar char="Ø"/>
            </a:pPr>
            <a:r>
              <a:rPr lang="en-US" sz="2800" dirty="0" err="1" smtClean="0"/>
              <a:t>Haemolysis</a:t>
            </a:r>
            <a:r>
              <a:rPr lang="en-US" sz="2800" dirty="0" smtClean="0"/>
              <a:t> occur in the same way but the life of the </a:t>
            </a:r>
            <a:r>
              <a:rPr lang="en-US" sz="2800" dirty="0" err="1" smtClean="0"/>
              <a:t>rbc’s</a:t>
            </a:r>
            <a:r>
              <a:rPr lang="en-US" sz="2800" dirty="0" smtClean="0"/>
              <a:t> is shorter (30-40 days)</a:t>
            </a:r>
          </a:p>
          <a:p>
            <a:pPr lvl="2">
              <a:buFont typeface="Wingdings" panose="05000000000000000000" pitchFamily="2" charset="2"/>
              <a:buChar char="Ø"/>
            </a:pPr>
            <a:r>
              <a:rPr lang="en-US" sz="2800" dirty="0" smtClean="0"/>
              <a:t>There is likely to delay feeding of a preterm baby especially if sick</a:t>
            </a:r>
          </a:p>
          <a:p>
            <a:pPr lvl="2">
              <a:buFont typeface="Wingdings" panose="05000000000000000000" pitchFamily="2" charset="2"/>
              <a:buChar char="Ø"/>
            </a:pPr>
            <a:r>
              <a:rPr lang="en-US" sz="2800" dirty="0" smtClean="0"/>
              <a:t>The gut is also immature thus peristalsis is reduced</a:t>
            </a:r>
          </a:p>
          <a:p>
            <a:pPr lvl="2">
              <a:buFont typeface="Wingdings" panose="05000000000000000000" pitchFamily="2" charset="2"/>
              <a:buChar char="Ø"/>
            </a:pPr>
            <a:r>
              <a:rPr lang="en-US" sz="2800" dirty="0" smtClean="0"/>
              <a:t>Albumin binding capacity is affected by an increased tendency to hypoxia, acidosis, hypoglycemia, and </a:t>
            </a:r>
            <a:r>
              <a:rPr lang="en-US" sz="2800" dirty="0" err="1" smtClean="0"/>
              <a:t>hypoalbiminaemia</a:t>
            </a:r>
            <a:endParaRPr lang="en-US" sz="2800" dirty="0" smtClean="0"/>
          </a:p>
          <a:p>
            <a:pPr lvl="2">
              <a:buFont typeface="Wingdings" panose="05000000000000000000" pitchFamily="2" charset="2"/>
              <a:buChar char="Ø"/>
            </a:pPr>
            <a:r>
              <a:rPr lang="en-US" sz="2800" dirty="0" smtClean="0"/>
              <a:t>Liver immaturity </a:t>
            </a:r>
          </a:p>
          <a:p>
            <a:pPr lvl="2">
              <a:buFont typeface="Wingdings" panose="05000000000000000000" pitchFamily="2" charset="2"/>
              <a:buChar char="Ø"/>
            </a:pPr>
            <a:r>
              <a:rPr lang="en-US" sz="2800" dirty="0" smtClean="0"/>
              <a:t>Likely to complicate due to jaundice and requires treatment for jaundice at a lower bilirubin  than full term infants.</a:t>
            </a: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77</a:t>
            </a:fld>
            <a:endParaRPr lang="en-US"/>
          </a:p>
        </p:txBody>
      </p:sp>
    </p:spTree>
    <p:extLst>
      <p:ext uri="{BB962C8B-B14F-4D97-AF65-F5344CB8AC3E}">
        <p14:creationId xmlns:p14="http://schemas.microsoft.com/office/powerpoint/2010/main" val="21320794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69"/>
            <a:ext cx="10515600" cy="695458"/>
          </a:xfrm>
        </p:spPr>
        <p:txBody>
          <a:bodyPr/>
          <a:lstStyle/>
          <a:p>
            <a:r>
              <a:rPr lang="en-US" b="1" dirty="0" smtClean="0">
                <a:solidFill>
                  <a:srgbClr val="00B0F0"/>
                </a:solidFill>
                <a:latin typeface="+mn-lt"/>
              </a:rPr>
              <a:t>2.  Pathological jaundice</a:t>
            </a:r>
            <a:endParaRPr lang="en-US" b="1" dirty="0">
              <a:solidFill>
                <a:srgbClr val="00B0F0"/>
              </a:solidFill>
              <a:latin typeface="+mn-lt"/>
            </a:endParaRPr>
          </a:p>
        </p:txBody>
      </p:sp>
      <p:sp>
        <p:nvSpPr>
          <p:cNvPr id="3" name="Content Placeholder 2"/>
          <p:cNvSpPr>
            <a:spLocks noGrp="1"/>
          </p:cNvSpPr>
          <p:nvPr>
            <p:ph idx="1"/>
          </p:nvPr>
        </p:nvSpPr>
        <p:spPr>
          <a:xfrm>
            <a:off x="838200" y="837127"/>
            <a:ext cx="10515600" cy="5782614"/>
          </a:xfrm>
        </p:spPr>
        <p:txBody>
          <a:bodyPr/>
          <a:lstStyle/>
          <a:p>
            <a:pPr marR="0">
              <a:lnSpc>
                <a:spcPct val="115000"/>
              </a:lnSpc>
              <a:spcBef>
                <a:spcPts val="0"/>
              </a:spcBef>
              <a:spcAft>
                <a:spcPts val="0"/>
              </a:spcAft>
            </a:pPr>
            <a:r>
              <a:rPr lang="sw-KE" b="1" dirty="0" smtClean="0">
                <a:latin typeface="Calibri" panose="020F0502020204030204" pitchFamily="34" charset="0"/>
                <a:ea typeface="Calibri" panose="020F0502020204030204" pitchFamily="34" charset="0"/>
                <a:cs typeface="Times New Roman" panose="02020603050405020304" pitchFamily="18" charset="0"/>
              </a:rPr>
              <a:t>Pathological  </a:t>
            </a:r>
            <a:r>
              <a:rPr lang="sw-KE" b="1" dirty="0">
                <a:latin typeface="Calibri" panose="020F0502020204030204" pitchFamily="34" charset="0"/>
                <a:ea typeface="Calibri" panose="020F0502020204030204" pitchFamily="34" charset="0"/>
                <a:cs typeface="Times New Roman" panose="02020603050405020304" pitchFamily="18" charset="0"/>
              </a:rPr>
              <a:t>jaundice </a:t>
            </a:r>
            <a:r>
              <a:rPr lang="sw-KE" dirty="0">
                <a:latin typeface="Calibri" panose="020F0502020204030204" pitchFamily="34" charset="0"/>
                <a:ea typeface="Calibri" panose="020F0502020204030204" pitchFamily="34" charset="0"/>
                <a:cs typeface="Times New Roman" panose="02020603050405020304" pitchFamily="18" charset="0"/>
              </a:rPr>
              <a:t>appears within 24 hrs of </a:t>
            </a:r>
            <a:r>
              <a:rPr lang="sw-KE" dirty="0" smtClean="0">
                <a:latin typeface="Calibri" panose="020F0502020204030204" pitchFamily="34" charset="0"/>
                <a:ea typeface="Calibri" panose="020F0502020204030204" pitchFamily="34" charset="0"/>
                <a:cs typeface="Times New Roman" panose="02020603050405020304" pitchFamily="18" charset="0"/>
              </a:rPr>
              <a:t> </a:t>
            </a:r>
            <a:r>
              <a:rPr lang="sw-KE" dirty="0">
                <a:latin typeface="Calibri" panose="020F0502020204030204" pitchFamily="34" charset="0"/>
                <a:ea typeface="Calibri" panose="020F0502020204030204" pitchFamily="34" charset="0"/>
                <a:cs typeface="Times New Roman" panose="02020603050405020304" pitchFamily="18" charset="0"/>
              </a:rPr>
              <a:t>life and is not self- limiting thus may persist for long</a:t>
            </a:r>
            <a:r>
              <a:rPr lang="sw-KE" dirty="0" smtClean="0">
                <a:latin typeface="Calibri" panose="020F0502020204030204" pitchFamily="34" charset="0"/>
                <a:ea typeface="Calibri" panose="020F0502020204030204" pitchFamily="34" charset="0"/>
                <a:cs typeface="Times New Roman" panose="02020603050405020304" pitchFamily="18" charset="0"/>
              </a:rPr>
              <a:t>.</a:t>
            </a:r>
          </a:p>
          <a:p>
            <a:pPr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There </a:t>
            </a:r>
            <a:r>
              <a:rPr lang="sw-KE" dirty="0">
                <a:latin typeface="Calibri" panose="020F0502020204030204" pitchFamily="34" charset="0"/>
                <a:ea typeface="Calibri" panose="020F0502020204030204" pitchFamily="34" charset="0"/>
                <a:cs typeface="Times New Roman" panose="02020603050405020304" pitchFamily="18" charset="0"/>
              </a:rPr>
              <a:t>is rapid rise in serum bilirubin</a:t>
            </a:r>
            <a:r>
              <a:rPr lang="sw-KE" dirty="0" smtClean="0">
                <a:latin typeface="Calibri" panose="020F0502020204030204" pitchFamily="34" charset="0"/>
                <a:ea typeface="Calibri" panose="020F0502020204030204" pitchFamily="34" charset="0"/>
                <a:cs typeface="Times New Roman" panose="02020603050405020304" pitchFamily="18" charset="0"/>
              </a:rPr>
              <a:t>.</a:t>
            </a:r>
          </a:p>
          <a:p>
            <a:pPr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It </a:t>
            </a:r>
            <a:r>
              <a:rPr lang="sw-KE" dirty="0">
                <a:latin typeface="Calibri" panose="020F0502020204030204" pitchFamily="34" charset="0"/>
                <a:ea typeface="Calibri" panose="020F0502020204030204" pitchFamily="34" charset="0"/>
                <a:cs typeface="Times New Roman" panose="02020603050405020304" pitchFamily="18" charset="0"/>
              </a:rPr>
              <a:t>includes both obstructive and haemolytic jaundice.</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7A73B05-C1DC-4957-AA8A-DA55F0329BFA}" type="slidenum">
              <a:rPr lang="en-US" smtClean="0"/>
              <a:t>78</a:t>
            </a:fld>
            <a:endParaRPr lang="en-US"/>
          </a:p>
        </p:txBody>
      </p:sp>
    </p:spTree>
    <p:extLst>
      <p:ext uri="{BB962C8B-B14F-4D97-AF65-F5344CB8AC3E}">
        <p14:creationId xmlns:p14="http://schemas.microsoft.com/office/powerpoint/2010/main" val="16572494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46975"/>
          </a:xfrm>
        </p:spPr>
        <p:txBody>
          <a:bodyPr/>
          <a:lstStyle/>
          <a:p>
            <a:r>
              <a:rPr lang="en-US" b="1" dirty="0" smtClean="0">
                <a:solidFill>
                  <a:srgbClr val="00B0F0"/>
                </a:solidFill>
                <a:latin typeface="+mn-lt"/>
              </a:rPr>
              <a:t>                                   Causes</a:t>
            </a:r>
            <a:endParaRPr lang="en-US" b="1" dirty="0">
              <a:solidFill>
                <a:srgbClr val="00B0F0"/>
              </a:solidFill>
              <a:latin typeface="+mn-lt"/>
            </a:endParaRPr>
          </a:p>
        </p:txBody>
      </p:sp>
      <p:sp>
        <p:nvSpPr>
          <p:cNvPr id="3" name="Content Placeholder 2"/>
          <p:cNvSpPr>
            <a:spLocks noGrp="1"/>
          </p:cNvSpPr>
          <p:nvPr>
            <p:ph idx="1"/>
          </p:nvPr>
        </p:nvSpPr>
        <p:spPr>
          <a:xfrm>
            <a:off x="386365" y="746975"/>
            <a:ext cx="11423561" cy="5988676"/>
          </a:xfrm>
        </p:spPr>
        <p:txBody>
          <a:bodyPr>
            <a:noAutofit/>
          </a:bodyPr>
          <a:lstStyle/>
          <a:p>
            <a:pPr marR="0">
              <a:lnSpc>
                <a:spcPct val="115000"/>
              </a:lnSpc>
              <a:spcBef>
                <a:spcPts val="0"/>
              </a:spcBef>
              <a:spcAft>
                <a:spcPts val="0"/>
              </a:spcAft>
            </a:pPr>
            <a:r>
              <a:rPr lang="sw-KE" dirty="0" smtClean="0">
                <a:ea typeface="Calibri" panose="020F0502020204030204" pitchFamily="34" charset="0"/>
                <a:cs typeface="Times New Roman" panose="02020603050405020304" pitchFamily="18" charset="0"/>
              </a:rPr>
              <a:t>They </a:t>
            </a:r>
            <a:r>
              <a:rPr lang="sw-KE" dirty="0">
                <a:ea typeface="Calibri" panose="020F0502020204030204" pitchFamily="34" charset="0"/>
                <a:cs typeface="Times New Roman" panose="02020603050405020304" pitchFamily="18" charset="0"/>
              </a:rPr>
              <a:t>include pathological disorders </a:t>
            </a:r>
            <a:r>
              <a:rPr lang="sw-KE" dirty="0" smtClean="0">
                <a:ea typeface="Calibri" panose="020F0502020204030204" pitchFamily="34" charset="0"/>
                <a:cs typeface="Times New Roman" panose="02020603050405020304" pitchFamily="18" charset="0"/>
              </a:rPr>
              <a:t>that </a:t>
            </a:r>
            <a:r>
              <a:rPr lang="sw-KE" dirty="0">
                <a:ea typeface="Calibri" panose="020F0502020204030204" pitchFamily="34" charset="0"/>
                <a:cs typeface="Times New Roman" panose="02020603050405020304" pitchFamily="18" charset="0"/>
              </a:rPr>
              <a:t>increase </a:t>
            </a:r>
            <a:r>
              <a:rPr lang="sw-KE" b="1" dirty="0" smtClean="0">
                <a:ea typeface="Calibri" panose="020F0502020204030204" pitchFamily="34" charset="0"/>
                <a:cs typeface="Times New Roman" panose="02020603050405020304" pitchFamily="18" charset="0"/>
              </a:rPr>
              <a:t>bilirubin production, reduces </a:t>
            </a:r>
            <a:r>
              <a:rPr lang="sw-KE" b="1" dirty="0">
                <a:ea typeface="Calibri" panose="020F0502020204030204" pitchFamily="34" charset="0"/>
                <a:cs typeface="Times New Roman" panose="02020603050405020304" pitchFamily="18" charset="0"/>
              </a:rPr>
              <a:t>transportation </a:t>
            </a:r>
            <a:r>
              <a:rPr lang="sw-KE" dirty="0">
                <a:ea typeface="Calibri" panose="020F0502020204030204" pitchFamily="34" charset="0"/>
                <a:cs typeface="Times New Roman" panose="02020603050405020304" pitchFamily="18" charset="0"/>
              </a:rPr>
              <a:t>to and fro the liver or reduces rate of conjugation.</a:t>
            </a:r>
            <a:endParaRPr lang="en-US"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sw-KE" b="1" dirty="0">
                <a:ea typeface="Calibri" panose="020F0502020204030204" pitchFamily="34" charset="0"/>
                <a:cs typeface="Times New Roman" panose="02020603050405020304" pitchFamily="18" charset="0"/>
              </a:rPr>
              <a:t>Increased haemolysis </a:t>
            </a:r>
            <a:r>
              <a:rPr lang="sw-KE" dirty="0">
                <a:ea typeface="Calibri" panose="020F0502020204030204" pitchFamily="34" charset="0"/>
                <a:cs typeface="Times New Roman" panose="02020603050405020304" pitchFamily="18" charset="0"/>
              </a:rPr>
              <a:t>– Rhesus and ABO incompatibility</a:t>
            </a:r>
            <a:r>
              <a:rPr lang="sw-KE" dirty="0" smtClean="0">
                <a:ea typeface="Calibri" panose="020F0502020204030204" pitchFamily="34" charset="0"/>
                <a:cs typeface="Times New Roman" panose="02020603050405020304" pitchFamily="18" charset="0"/>
              </a:rPr>
              <a:t>, G6PD </a:t>
            </a:r>
            <a:r>
              <a:rPr lang="sw-KE" dirty="0">
                <a:ea typeface="Calibri" panose="020F0502020204030204" pitchFamily="34" charset="0"/>
                <a:cs typeface="Times New Roman" panose="02020603050405020304" pitchFamily="18" charset="0"/>
              </a:rPr>
              <a:t>enzyme deficiency</a:t>
            </a:r>
            <a:r>
              <a:rPr lang="sw-KE" dirty="0" smtClean="0">
                <a:ea typeface="Calibri" panose="020F0502020204030204" pitchFamily="34" charset="0"/>
                <a:cs typeface="Times New Roman" panose="02020603050405020304" pitchFamily="18" charset="0"/>
              </a:rPr>
              <a:t>, baterial </a:t>
            </a:r>
            <a:r>
              <a:rPr lang="sw-KE" dirty="0">
                <a:ea typeface="Calibri" panose="020F0502020204030204" pitchFamily="34" charset="0"/>
                <a:cs typeface="Times New Roman" panose="02020603050405020304" pitchFamily="18" charset="0"/>
              </a:rPr>
              <a:t>septicaemia.</a:t>
            </a:r>
            <a:endParaRPr lang="en-US"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sw-KE" b="1" dirty="0">
                <a:ea typeface="Calibri" panose="020F0502020204030204" pitchFamily="34" charset="0"/>
                <a:cs typeface="Times New Roman" panose="02020603050405020304" pitchFamily="18" charset="0"/>
              </a:rPr>
              <a:t>Non-haemolytic causes </a:t>
            </a:r>
            <a:r>
              <a:rPr lang="sw-KE" dirty="0">
                <a:ea typeface="Calibri" panose="020F0502020204030204" pitchFamily="34" charset="0"/>
                <a:cs typeface="Times New Roman" panose="02020603050405020304" pitchFamily="18" charset="0"/>
              </a:rPr>
              <a:t>of increased unconjugated  bilirubin – CNS haemorrhage</a:t>
            </a:r>
            <a:r>
              <a:rPr lang="sw-KE" dirty="0" smtClean="0">
                <a:ea typeface="Calibri" panose="020F0502020204030204" pitchFamily="34" charset="0"/>
                <a:cs typeface="Times New Roman" panose="02020603050405020304" pitchFamily="18" charset="0"/>
              </a:rPr>
              <a:t>, cephalohaematoma, polycythaemia, exerggerated </a:t>
            </a:r>
            <a:r>
              <a:rPr lang="sw-KE" dirty="0">
                <a:ea typeface="Calibri" panose="020F0502020204030204" pitchFamily="34" charset="0"/>
                <a:cs typeface="Times New Roman" panose="02020603050405020304" pitchFamily="18" charset="0"/>
              </a:rPr>
              <a:t>enterohepatic circulation  of bilirubin due to functional ileus.</a:t>
            </a:r>
            <a:endParaRPr lang="en-US"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sw-KE" b="1" dirty="0">
                <a:ea typeface="Calibri" panose="020F0502020204030204" pitchFamily="34" charset="0"/>
                <a:cs typeface="Times New Roman" panose="02020603050405020304" pitchFamily="18" charset="0"/>
              </a:rPr>
              <a:t>Decreased rate of conjugation </a:t>
            </a:r>
            <a:r>
              <a:rPr lang="sw-KE" dirty="0">
                <a:ea typeface="Calibri" panose="020F0502020204030204" pitchFamily="34" charset="0"/>
                <a:cs typeface="Times New Roman" panose="02020603050405020304" pitchFamily="18" charset="0"/>
              </a:rPr>
              <a:t>– Cliggler Nagar Syndrome,Gilbert’s syndrome.</a:t>
            </a:r>
            <a:endParaRPr lang="en-US"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sw-KE" b="1" dirty="0">
                <a:ea typeface="Calibri" panose="020F0502020204030204" pitchFamily="34" charset="0"/>
                <a:cs typeface="Times New Roman" panose="02020603050405020304" pitchFamily="18" charset="0"/>
              </a:rPr>
              <a:t>Hepatotoxic drugs</a:t>
            </a:r>
            <a:endParaRPr lang="en-US" b="1" dirty="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sw-KE" b="1" dirty="0">
                <a:ea typeface="Calibri" panose="020F0502020204030204" pitchFamily="34" charset="0"/>
                <a:cs typeface="Times New Roman" panose="02020603050405020304" pitchFamily="18" charset="0"/>
              </a:rPr>
              <a:t>Biliary obstruction </a:t>
            </a:r>
            <a:r>
              <a:rPr lang="sw-KE" dirty="0">
                <a:ea typeface="Calibri" panose="020F0502020204030204" pitchFamily="34" charset="0"/>
                <a:cs typeface="Times New Roman" panose="02020603050405020304" pitchFamily="18" charset="0"/>
              </a:rPr>
              <a:t>that prevents transport of conjugated bilirubin to GIT for excretion </a:t>
            </a:r>
            <a:endParaRPr lang="en-US" dirty="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7A73B05-C1DC-4957-AA8A-DA55F0329BFA}" type="slidenum">
              <a:rPr lang="en-US" smtClean="0"/>
              <a:t>79</a:t>
            </a:fld>
            <a:endParaRPr lang="en-US"/>
          </a:p>
        </p:txBody>
      </p:sp>
    </p:spTree>
    <p:extLst>
      <p:ext uri="{BB962C8B-B14F-4D97-AF65-F5344CB8AC3E}">
        <p14:creationId xmlns:p14="http://schemas.microsoft.com/office/powerpoint/2010/main" val="1363519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4248" y="141668"/>
            <a:ext cx="10470524" cy="6426557"/>
          </a:xfrm>
        </p:spPr>
        <p:txBody>
          <a:bodyPr>
            <a:normAutofit fontScale="47500" lnSpcReduction="20000"/>
          </a:bodyPr>
          <a:lstStyle/>
          <a:p>
            <a:pPr marL="0" marR="0" indent="0" algn="ctr">
              <a:lnSpc>
                <a:spcPct val="115000"/>
              </a:lnSpc>
              <a:spcBef>
                <a:spcPts val="0"/>
              </a:spcBef>
              <a:spcAft>
                <a:spcPts val="1000"/>
              </a:spcAft>
              <a:buNone/>
            </a:pPr>
            <a:r>
              <a:rPr lang="sw-KE" sz="84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Predisposing factors to prematurity</a:t>
            </a:r>
            <a:endParaRPr lang="en-US" sz="8400"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spcBef>
                <a:spcPts val="0"/>
              </a:spcBef>
              <a:spcAft>
                <a:spcPts val="0"/>
              </a:spcAft>
              <a:buFont typeface="+mj-lt"/>
              <a:buAutoNum type="arabicPeriod"/>
            </a:pPr>
            <a:r>
              <a:rPr lang="sw-KE" sz="5900" b="1" dirty="0">
                <a:latin typeface="Calibri" panose="020F0502020204030204" pitchFamily="34" charset="0"/>
                <a:ea typeface="Calibri" panose="020F0502020204030204" pitchFamily="34" charset="0"/>
                <a:cs typeface="Times New Roman" panose="02020603050405020304" pitchFamily="18" charset="0"/>
              </a:rPr>
              <a:t>Maternal </a:t>
            </a:r>
            <a:r>
              <a:rPr lang="sw-KE" sz="5900" b="1" dirty="0" smtClean="0">
                <a:latin typeface="Calibri" panose="020F0502020204030204" pitchFamily="34" charset="0"/>
                <a:ea typeface="Calibri" panose="020F0502020204030204" pitchFamily="34" charset="0"/>
                <a:cs typeface="Times New Roman" panose="02020603050405020304" pitchFamily="18" charset="0"/>
              </a:rPr>
              <a:t>factors: </a:t>
            </a:r>
            <a:r>
              <a:rPr lang="sw-KE" sz="5900" dirty="0">
                <a:latin typeface="Calibri" panose="020F0502020204030204" pitchFamily="34" charset="0"/>
                <a:ea typeface="Calibri" panose="020F0502020204030204" pitchFamily="34" charset="0"/>
                <a:cs typeface="Times New Roman" panose="02020603050405020304" pitchFamily="18" charset="0"/>
              </a:rPr>
              <a:t>Maternal  age </a:t>
            </a:r>
            <a:r>
              <a:rPr lang="sw-KE" sz="5900" dirty="0" smtClean="0">
                <a:latin typeface="Calibri" panose="020F0502020204030204" pitchFamily="34" charset="0"/>
                <a:ea typeface="Calibri" panose="020F0502020204030204" pitchFamily="34" charset="0"/>
                <a:cs typeface="Times New Roman" panose="02020603050405020304" pitchFamily="18" charset="0"/>
              </a:rPr>
              <a:t>e.g. </a:t>
            </a:r>
            <a:r>
              <a:rPr lang="sw-KE" sz="5900" dirty="0">
                <a:latin typeface="Calibri" panose="020F0502020204030204" pitchFamily="34" charset="0"/>
                <a:ea typeface="Calibri" panose="020F0502020204030204" pitchFamily="34" charset="0"/>
                <a:cs typeface="Times New Roman" panose="02020603050405020304" pitchFamily="18" charset="0"/>
              </a:rPr>
              <a:t>primigravida below 17 years or above 35 years ; maternal disease in pregnancy such as </a:t>
            </a:r>
            <a:r>
              <a:rPr lang="sw-KE" sz="5900" dirty="0" smtClean="0">
                <a:latin typeface="Calibri" panose="020F0502020204030204" pitchFamily="34" charset="0"/>
                <a:ea typeface="Calibri" panose="020F0502020204030204" pitchFamily="34" charset="0"/>
                <a:cs typeface="Times New Roman" panose="02020603050405020304" pitchFamily="18" charset="0"/>
              </a:rPr>
              <a:t>anaemia,hypertention,pre-eclampsia</a:t>
            </a:r>
            <a:r>
              <a:rPr lang="sw-KE" sz="5900" dirty="0">
                <a:latin typeface="Calibri" panose="020F0502020204030204" pitchFamily="34" charset="0"/>
                <a:ea typeface="Calibri" panose="020F0502020204030204" pitchFamily="34" charset="0"/>
                <a:cs typeface="Times New Roman" panose="02020603050405020304" pitchFamily="18" charset="0"/>
              </a:rPr>
              <a:t>.</a:t>
            </a:r>
            <a:endParaRPr lang="en-US" sz="59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spcBef>
                <a:spcPts val="0"/>
              </a:spcBef>
              <a:spcAft>
                <a:spcPts val="0"/>
              </a:spcAft>
              <a:buFont typeface="+mj-lt"/>
              <a:buAutoNum type="arabicPeriod"/>
            </a:pPr>
            <a:r>
              <a:rPr lang="sw-KE" sz="5900" b="1" dirty="0">
                <a:latin typeface="Calibri" panose="020F0502020204030204" pitchFamily="34" charset="0"/>
                <a:ea typeface="Calibri" panose="020F0502020204030204" pitchFamily="34" charset="0"/>
                <a:cs typeface="Times New Roman" panose="02020603050405020304" pitchFamily="18" charset="0"/>
              </a:rPr>
              <a:t>Foetal </a:t>
            </a:r>
            <a:r>
              <a:rPr lang="sw-KE" sz="5900" b="1" dirty="0" smtClean="0">
                <a:latin typeface="Calibri" panose="020F0502020204030204" pitchFamily="34" charset="0"/>
                <a:ea typeface="Calibri" panose="020F0502020204030204" pitchFamily="34" charset="0"/>
                <a:cs typeface="Times New Roman" panose="02020603050405020304" pitchFamily="18" charset="0"/>
              </a:rPr>
              <a:t>factors: </a:t>
            </a:r>
            <a:r>
              <a:rPr lang="sw-KE" sz="5900" dirty="0" smtClean="0">
                <a:latin typeface="Calibri" panose="020F0502020204030204" pitchFamily="34" charset="0"/>
                <a:ea typeface="Calibri" panose="020F0502020204030204" pitchFamily="34" charset="0"/>
                <a:cs typeface="Times New Roman" panose="02020603050405020304" pitchFamily="18" charset="0"/>
              </a:rPr>
              <a:t>Congenital</a:t>
            </a:r>
            <a:r>
              <a:rPr lang="sw-KE" sz="5900" b="1" dirty="0" smtClean="0">
                <a:latin typeface="Calibri" panose="020F0502020204030204" pitchFamily="34" charset="0"/>
                <a:ea typeface="Calibri" panose="020F0502020204030204" pitchFamily="34" charset="0"/>
                <a:cs typeface="Times New Roman" panose="02020603050405020304" pitchFamily="18" charset="0"/>
              </a:rPr>
              <a:t> </a:t>
            </a:r>
            <a:r>
              <a:rPr lang="sw-KE" sz="5900" dirty="0">
                <a:latin typeface="Calibri" panose="020F0502020204030204" pitchFamily="34" charset="0"/>
                <a:ea typeface="Calibri" panose="020F0502020204030204" pitchFamily="34" charset="0"/>
                <a:cs typeface="Times New Roman" panose="02020603050405020304" pitchFamily="18" charset="0"/>
              </a:rPr>
              <a:t>abnormalities</a:t>
            </a:r>
            <a:r>
              <a:rPr lang="sw-KE" sz="5900" dirty="0" smtClean="0">
                <a:latin typeface="Calibri" panose="020F0502020204030204" pitchFamily="34" charset="0"/>
                <a:ea typeface="Calibri" panose="020F0502020204030204" pitchFamily="34" charset="0"/>
                <a:cs typeface="Times New Roman" panose="02020603050405020304" pitchFamily="18" charset="0"/>
              </a:rPr>
              <a:t>; multiple </a:t>
            </a:r>
            <a:r>
              <a:rPr lang="sw-KE" sz="5900" dirty="0">
                <a:latin typeface="Calibri" panose="020F0502020204030204" pitchFamily="34" charset="0"/>
                <a:ea typeface="Calibri" panose="020F0502020204030204" pitchFamily="34" charset="0"/>
                <a:cs typeface="Times New Roman" panose="02020603050405020304" pitchFamily="18" charset="0"/>
              </a:rPr>
              <a:t>pregnancy and </a:t>
            </a:r>
            <a:r>
              <a:rPr lang="sw-KE" sz="5900" dirty="0" smtClean="0">
                <a:latin typeface="Calibri" panose="020F0502020204030204" pitchFamily="34" charset="0"/>
                <a:ea typeface="Calibri" panose="020F0502020204030204" pitchFamily="34" charset="0"/>
                <a:cs typeface="Times New Roman" panose="02020603050405020304" pitchFamily="18" charset="0"/>
              </a:rPr>
              <a:t>polyhydamnios </a:t>
            </a:r>
            <a:r>
              <a:rPr lang="sw-KE" sz="5900" dirty="0">
                <a:latin typeface="Calibri" panose="020F0502020204030204" pitchFamily="34" charset="0"/>
                <a:ea typeface="Calibri" panose="020F0502020204030204" pitchFamily="34" charset="0"/>
                <a:cs typeface="Times New Roman" panose="02020603050405020304" pitchFamily="18" charset="0"/>
              </a:rPr>
              <a:t>due to over digestion of the uterus ;rhesus incompactibility interfering with foetal viability.</a:t>
            </a:r>
            <a:endParaRPr lang="en-US" sz="59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spcBef>
                <a:spcPts val="0"/>
              </a:spcBef>
              <a:spcAft>
                <a:spcPts val="0"/>
              </a:spcAft>
              <a:buFont typeface="+mj-lt"/>
              <a:buAutoNum type="arabicPeriod"/>
            </a:pPr>
            <a:r>
              <a:rPr lang="sw-KE" sz="5900" b="1" dirty="0">
                <a:latin typeface="Calibri" panose="020F0502020204030204" pitchFamily="34" charset="0"/>
                <a:ea typeface="Calibri" panose="020F0502020204030204" pitchFamily="34" charset="0"/>
                <a:cs typeface="Times New Roman" panose="02020603050405020304" pitchFamily="18" charset="0"/>
              </a:rPr>
              <a:t>Placental </a:t>
            </a:r>
            <a:r>
              <a:rPr lang="sw-KE" sz="5900" b="1" dirty="0" smtClean="0">
                <a:latin typeface="Calibri" panose="020F0502020204030204" pitchFamily="34" charset="0"/>
                <a:ea typeface="Calibri" panose="020F0502020204030204" pitchFamily="34" charset="0"/>
                <a:cs typeface="Times New Roman" panose="02020603050405020304" pitchFamily="18" charset="0"/>
              </a:rPr>
              <a:t>factors: </a:t>
            </a:r>
            <a:r>
              <a:rPr lang="sw-KE" sz="5900" dirty="0">
                <a:latin typeface="Calibri" panose="020F0502020204030204" pitchFamily="34" charset="0"/>
                <a:ea typeface="Calibri" panose="020F0502020204030204" pitchFamily="34" charset="0"/>
                <a:cs typeface="Times New Roman" panose="02020603050405020304" pitchFamily="18" charset="0"/>
              </a:rPr>
              <a:t>APH due to placenta praevia and placenta abruption.</a:t>
            </a:r>
            <a:endParaRPr lang="en-US" sz="59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20000"/>
              </a:lnSpc>
              <a:spcBef>
                <a:spcPts val="0"/>
              </a:spcBef>
              <a:spcAft>
                <a:spcPts val="1000"/>
              </a:spcAft>
              <a:buFont typeface="+mj-lt"/>
              <a:buAutoNum type="arabicPeriod"/>
            </a:pPr>
            <a:r>
              <a:rPr lang="sw-KE" sz="5900" b="1" dirty="0">
                <a:latin typeface="Calibri" panose="020F0502020204030204" pitchFamily="34" charset="0"/>
                <a:ea typeface="Calibri" panose="020F0502020204030204" pitchFamily="34" charset="0"/>
                <a:cs typeface="Times New Roman" panose="02020603050405020304" pitchFamily="18" charset="0"/>
              </a:rPr>
              <a:t>Social </a:t>
            </a:r>
            <a:r>
              <a:rPr lang="sw-KE" sz="5900" b="1" dirty="0" smtClean="0">
                <a:latin typeface="Calibri" panose="020F0502020204030204" pitchFamily="34" charset="0"/>
                <a:ea typeface="Calibri" panose="020F0502020204030204" pitchFamily="34" charset="0"/>
                <a:cs typeface="Times New Roman" panose="02020603050405020304" pitchFamily="18" charset="0"/>
              </a:rPr>
              <a:t>factors: </a:t>
            </a:r>
            <a:r>
              <a:rPr lang="sw-KE" sz="5900" dirty="0" smtClean="0">
                <a:latin typeface="Calibri" panose="020F0502020204030204" pitchFamily="34" charset="0"/>
                <a:ea typeface="Calibri" panose="020F0502020204030204" pitchFamily="34" charset="0"/>
                <a:cs typeface="Times New Roman" panose="02020603050405020304" pitchFamily="18" charset="0"/>
              </a:rPr>
              <a:t>Straineous</a:t>
            </a:r>
            <a:r>
              <a:rPr lang="sw-KE" sz="5900" b="1" dirty="0" smtClean="0">
                <a:latin typeface="Calibri" panose="020F0502020204030204" pitchFamily="34" charset="0"/>
                <a:ea typeface="Calibri" panose="020F0502020204030204" pitchFamily="34" charset="0"/>
                <a:cs typeface="Times New Roman" panose="02020603050405020304" pitchFamily="18" charset="0"/>
              </a:rPr>
              <a:t> </a:t>
            </a:r>
            <a:r>
              <a:rPr lang="sw-KE" sz="5900" dirty="0" smtClean="0">
                <a:latin typeface="Calibri" panose="020F0502020204030204" pitchFamily="34" charset="0"/>
                <a:ea typeface="Calibri" panose="020F0502020204030204" pitchFamily="34" charset="0"/>
                <a:cs typeface="Times New Roman" panose="02020603050405020304" pitchFamily="18" charset="0"/>
              </a:rPr>
              <a:t>exercises</a:t>
            </a:r>
            <a:r>
              <a:rPr lang="sw-KE" sz="5900" dirty="0">
                <a:latin typeface="Calibri" panose="020F0502020204030204" pitchFamily="34" charset="0"/>
                <a:ea typeface="Calibri" panose="020F0502020204030204" pitchFamily="34" charset="0"/>
                <a:cs typeface="Times New Roman" panose="02020603050405020304" pitchFamily="18" charset="0"/>
              </a:rPr>
              <a:t>, </a:t>
            </a:r>
            <a:r>
              <a:rPr lang="sw-KE" sz="5900" dirty="0" smtClean="0">
                <a:latin typeface="Calibri" panose="020F0502020204030204" pitchFamily="34" charset="0"/>
                <a:ea typeface="Calibri" panose="020F0502020204030204" pitchFamily="34" charset="0"/>
                <a:cs typeface="Times New Roman" panose="02020603050405020304" pitchFamily="18" charset="0"/>
              </a:rPr>
              <a:t>excessive </a:t>
            </a:r>
            <a:r>
              <a:rPr lang="sw-KE" sz="5900" dirty="0">
                <a:latin typeface="Calibri" panose="020F0502020204030204" pitchFamily="34" charset="0"/>
                <a:ea typeface="Calibri" panose="020F0502020204030204" pitchFamily="34" charset="0"/>
                <a:cs typeface="Times New Roman" panose="02020603050405020304" pitchFamily="18" charset="0"/>
              </a:rPr>
              <a:t>drinking of alcohol and smoking, previous history of miscarriage</a:t>
            </a:r>
            <a:r>
              <a:rPr lang="sw-KE" sz="5900" dirty="0" smtClean="0">
                <a:latin typeface="Calibri" panose="020F0502020204030204" pitchFamily="34" charset="0"/>
                <a:ea typeface="Calibri" panose="020F0502020204030204" pitchFamily="34" charset="0"/>
                <a:cs typeface="Times New Roman" panose="02020603050405020304" pitchFamily="18" charset="0"/>
              </a:rPr>
              <a:t>, psychological </a:t>
            </a:r>
            <a:r>
              <a:rPr lang="sw-KE" sz="5900" dirty="0">
                <a:latin typeface="Calibri" panose="020F0502020204030204" pitchFamily="34" charset="0"/>
                <a:ea typeface="Calibri" panose="020F0502020204030204" pitchFamily="34" charset="0"/>
                <a:cs typeface="Times New Roman" panose="02020603050405020304" pitchFamily="18" charset="0"/>
              </a:rPr>
              <a:t>stress.</a:t>
            </a:r>
            <a:endParaRPr lang="en-US" sz="59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Slide Number Placeholder 1"/>
          <p:cNvSpPr>
            <a:spLocks noGrp="1"/>
          </p:cNvSpPr>
          <p:nvPr>
            <p:ph type="sldNum" sz="quarter" idx="12"/>
          </p:nvPr>
        </p:nvSpPr>
        <p:spPr/>
        <p:txBody>
          <a:bodyPr/>
          <a:lstStyle/>
          <a:p>
            <a:fld id="{37A73B05-C1DC-4957-AA8A-DA55F0329BFA}" type="slidenum">
              <a:rPr lang="en-US" smtClean="0"/>
              <a:t>8</a:t>
            </a:fld>
            <a:endParaRPr lang="en-US"/>
          </a:p>
        </p:txBody>
      </p:sp>
    </p:spTree>
    <p:extLst>
      <p:ext uri="{BB962C8B-B14F-4D97-AF65-F5344CB8AC3E}">
        <p14:creationId xmlns:p14="http://schemas.microsoft.com/office/powerpoint/2010/main" val="24271311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14350" lvl="0" indent="-514350">
              <a:lnSpc>
                <a:spcPct val="115000"/>
              </a:lnSpc>
              <a:spcBef>
                <a:spcPts val="0"/>
              </a:spcBef>
              <a:buAutoNum type="arabicPeriod" startAt="6"/>
            </a:pPr>
            <a:r>
              <a:rPr lang="sw-KE" b="1" dirty="0" smtClean="0">
                <a:solidFill>
                  <a:prstClr val="black"/>
                </a:solidFill>
                <a:ea typeface="Calibri" panose="020F0502020204030204" pitchFamily="34" charset="0"/>
                <a:cs typeface="Times New Roman" panose="02020603050405020304" pitchFamily="18" charset="0"/>
              </a:rPr>
              <a:t>Reduced </a:t>
            </a:r>
            <a:r>
              <a:rPr lang="sw-KE" b="1" dirty="0">
                <a:solidFill>
                  <a:prstClr val="black"/>
                </a:solidFill>
                <a:ea typeface="Calibri" panose="020F0502020204030204" pitchFamily="34" charset="0"/>
                <a:cs typeface="Times New Roman" panose="02020603050405020304" pitchFamily="18" charset="0"/>
              </a:rPr>
              <a:t>bilirubin binding sites </a:t>
            </a:r>
            <a:r>
              <a:rPr lang="sw-KE" dirty="0">
                <a:solidFill>
                  <a:prstClr val="black"/>
                </a:solidFill>
                <a:ea typeface="Calibri" panose="020F0502020204030204" pitchFamily="34" charset="0"/>
                <a:cs typeface="Times New Roman" panose="02020603050405020304" pitchFamily="18" charset="0"/>
              </a:rPr>
              <a:t>on the </a:t>
            </a:r>
            <a:r>
              <a:rPr lang="sw-KE" dirty="0" smtClean="0">
                <a:solidFill>
                  <a:prstClr val="black"/>
                </a:solidFill>
                <a:ea typeface="Calibri" panose="020F0502020204030204" pitchFamily="34" charset="0"/>
                <a:cs typeface="Times New Roman" panose="02020603050405020304" pitchFamily="18" charset="0"/>
              </a:rPr>
              <a:t>albumin</a:t>
            </a:r>
            <a:endParaRPr lang="en-US" dirty="0" smtClean="0">
              <a:solidFill>
                <a:prstClr val="black"/>
              </a:solidFill>
              <a:ea typeface="Calibri" panose="020F0502020204030204" pitchFamily="34" charset="0"/>
              <a:cs typeface="Times New Roman" panose="02020603050405020304" pitchFamily="18" charset="0"/>
            </a:endParaRPr>
          </a:p>
          <a:p>
            <a:pPr marL="514350" lvl="0" indent="-514350">
              <a:lnSpc>
                <a:spcPct val="115000"/>
              </a:lnSpc>
              <a:spcBef>
                <a:spcPts val="0"/>
              </a:spcBef>
              <a:buAutoNum type="arabicPeriod" startAt="6"/>
            </a:pPr>
            <a:r>
              <a:rPr lang="sw-KE" b="1" dirty="0" smtClean="0">
                <a:solidFill>
                  <a:prstClr val="black"/>
                </a:solidFill>
                <a:ea typeface="Calibri" panose="020F0502020204030204" pitchFamily="34" charset="0"/>
                <a:cs typeface="Times New Roman" panose="02020603050405020304" pitchFamily="18" charset="0"/>
              </a:rPr>
              <a:t>Malnutrition</a:t>
            </a:r>
            <a:endParaRPr lang="en-US" b="1" dirty="0" smtClean="0">
              <a:solidFill>
                <a:prstClr val="black"/>
              </a:solidFill>
              <a:ea typeface="Calibri" panose="020F0502020204030204" pitchFamily="34" charset="0"/>
              <a:cs typeface="Times New Roman" panose="02020603050405020304" pitchFamily="18" charset="0"/>
            </a:endParaRPr>
          </a:p>
          <a:p>
            <a:pPr marL="514350" lvl="0" indent="-514350">
              <a:lnSpc>
                <a:spcPct val="115000"/>
              </a:lnSpc>
              <a:spcBef>
                <a:spcPts val="0"/>
              </a:spcBef>
              <a:buAutoNum type="arabicPeriod" startAt="6"/>
            </a:pPr>
            <a:r>
              <a:rPr lang="sw-KE" b="1" dirty="0" smtClean="0">
                <a:solidFill>
                  <a:prstClr val="black"/>
                </a:solidFill>
                <a:ea typeface="Calibri" panose="020F0502020204030204" pitchFamily="34" charset="0"/>
                <a:cs typeface="Times New Roman" panose="02020603050405020304" pitchFamily="18" charset="0"/>
              </a:rPr>
              <a:t>Increased </a:t>
            </a:r>
            <a:r>
              <a:rPr lang="sw-KE" b="1" dirty="0">
                <a:solidFill>
                  <a:prstClr val="black"/>
                </a:solidFill>
                <a:ea typeface="Calibri" panose="020F0502020204030204" pitchFamily="34" charset="0"/>
                <a:cs typeface="Times New Roman" panose="02020603050405020304" pitchFamily="18" charset="0"/>
              </a:rPr>
              <a:t>reconversion of conjugated </a:t>
            </a:r>
            <a:r>
              <a:rPr lang="sw-KE" dirty="0">
                <a:solidFill>
                  <a:prstClr val="black"/>
                </a:solidFill>
                <a:ea typeface="Calibri" panose="020F0502020204030204" pitchFamily="34" charset="0"/>
                <a:cs typeface="Times New Roman" panose="02020603050405020304" pitchFamily="18" charset="0"/>
              </a:rPr>
              <a:t>to unconjugated bilirubin  if it stays in the GIT.</a:t>
            </a:r>
            <a:endParaRPr lang="en-US" dirty="0">
              <a:solidFill>
                <a:prstClr val="black"/>
              </a:solidFill>
              <a:ea typeface="Calibri" panose="020F0502020204030204" pitchFamily="34"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37A73B05-C1DC-4957-AA8A-DA55F0329BFA}" type="slidenum">
              <a:rPr lang="en-US" smtClean="0"/>
              <a:t>80</a:t>
            </a:fld>
            <a:endParaRPr lang="en-US"/>
          </a:p>
        </p:txBody>
      </p:sp>
    </p:spTree>
    <p:extLst>
      <p:ext uri="{BB962C8B-B14F-4D97-AF65-F5344CB8AC3E}">
        <p14:creationId xmlns:p14="http://schemas.microsoft.com/office/powerpoint/2010/main" val="20489385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789"/>
            <a:ext cx="10515600" cy="721217"/>
          </a:xfrm>
        </p:spPr>
        <p:txBody>
          <a:bodyPr/>
          <a:lstStyle/>
          <a:p>
            <a:r>
              <a:rPr lang="en-US" b="1" dirty="0" smtClean="0">
                <a:latin typeface="+mn-lt"/>
              </a:rPr>
              <a:t>                 </a:t>
            </a:r>
            <a:r>
              <a:rPr lang="en-US" b="1" dirty="0" smtClean="0">
                <a:solidFill>
                  <a:srgbClr val="00B0F0"/>
                </a:solidFill>
                <a:latin typeface="+mn-lt"/>
              </a:rPr>
              <a:t>Nursing management</a:t>
            </a:r>
            <a:endParaRPr lang="en-US" b="1" dirty="0">
              <a:solidFill>
                <a:srgbClr val="00B0F0"/>
              </a:solidFill>
              <a:latin typeface="+mn-lt"/>
            </a:endParaRPr>
          </a:p>
        </p:txBody>
      </p:sp>
      <p:sp>
        <p:nvSpPr>
          <p:cNvPr id="3" name="Content Placeholder 2"/>
          <p:cNvSpPr>
            <a:spLocks noGrp="1"/>
          </p:cNvSpPr>
          <p:nvPr>
            <p:ph idx="1"/>
          </p:nvPr>
        </p:nvSpPr>
        <p:spPr>
          <a:xfrm>
            <a:off x="838200" y="1030310"/>
            <a:ext cx="10515600" cy="5718220"/>
          </a:xfrm>
        </p:spPr>
        <p:txBody>
          <a:bodyPr>
            <a:normAutofit lnSpcReduction="10000"/>
          </a:bodyPr>
          <a:lstStyle/>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Asses </a:t>
            </a:r>
            <a:r>
              <a:rPr lang="sw-KE" dirty="0">
                <a:latin typeface="Calibri" panose="020F0502020204030204" pitchFamily="34" charset="0"/>
                <a:ea typeface="Calibri" panose="020F0502020204030204" pitchFamily="34" charset="0"/>
                <a:cs typeface="Times New Roman" panose="02020603050405020304" pitchFamily="18" charset="0"/>
              </a:rPr>
              <a:t>the baby to determine the degree of jaundice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Do investigation on serum bilirubin levels and Hb</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Start the baby on </a:t>
            </a:r>
            <a:r>
              <a:rPr lang="sw-KE" dirty="0" smtClean="0">
                <a:latin typeface="Calibri" panose="020F0502020204030204" pitchFamily="34" charset="0"/>
                <a:ea typeface="Calibri" panose="020F0502020204030204" pitchFamily="34" charset="0"/>
                <a:cs typeface="Times New Roman" panose="02020603050405020304" pitchFamily="18" charset="0"/>
              </a:rPr>
              <a:t>phototherapy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Order for blood exchange transfussion if necessary</a:t>
            </a:r>
            <a:r>
              <a:rPr lang="sw-KE" dirty="0" smtClean="0">
                <a:latin typeface="Calibri" panose="020F0502020204030204" pitchFamily="34" charset="0"/>
                <a:ea typeface="Calibri" panose="020F0502020204030204" pitchFamily="34" charset="0"/>
                <a:cs typeface="Times New Roman" panose="02020603050405020304" pitchFamily="18" charset="0"/>
              </a:rPr>
              <a:t>.</a:t>
            </a:r>
          </a:p>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Ct general nursing of newborn baby at risk</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0" algn="ctr">
              <a:lnSpc>
                <a:spcPct val="115000"/>
              </a:lnSpc>
              <a:spcBef>
                <a:spcPts val="0"/>
              </a:spcBef>
              <a:spcAft>
                <a:spcPts val="0"/>
              </a:spcAft>
              <a:buNone/>
            </a:pPr>
            <a:r>
              <a:rPr lang="sw-KE" sz="32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Complications </a:t>
            </a:r>
            <a:r>
              <a:rPr lang="sw-KE" sz="32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of </a:t>
            </a:r>
            <a:r>
              <a:rPr lang="sw-KE" sz="32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neonatal </a:t>
            </a:r>
            <a:r>
              <a:rPr lang="sw-KE" sz="32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jaundice</a:t>
            </a:r>
            <a:endParaRPr lang="en-US"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a:p>
            <a:pPr marL="914400" lvl="2">
              <a:lnSpc>
                <a:spcPct val="115000"/>
              </a:lnSpc>
              <a:spcBef>
                <a:spcPts val="0"/>
              </a:spcBef>
            </a:pPr>
            <a:r>
              <a:rPr lang="sw-KE" sz="2800" dirty="0">
                <a:latin typeface="Calibri" panose="020F0502020204030204" pitchFamily="34" charset="0"/>
                <a:ea typeface="Calibri" panose="020F0502020204030204" pitchFamily="34" charset="0"/>
                <a:cs typeface="Times New Roman" panose="02020603050405020304" pitchFamily="18" charset="0"/>
              </a:rPr>
              <a:t>Retinal damage due to light used in treatment</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914400" lvl="2">
              <a:lnSpc>
                <a:spcPct val="115000"/>
              </a:lnSpc>
              <a:spcBef>
                <a:spcPts val="0"/>
              </a:spcBef>
            </a:pPr>
            <a:r>
              <a:rPr lang="sw-KE" sz="2800" dirty="0">
                <a:latin typeface="Calibri" panose="020F0502020204030204" pitchFamily="34" charset="0"/>
                <a:ea typeface="Calibri" panose="020F0502020204030204" pitchFamily="34" charset="0"/>
                <a:cs typeface="Times New Roman" panose="02020603050405020304" pitchFamily="18" charset="0"/>
              </a:rPr>
              <a:t>Anaemia</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914400" lvl="2">
              <a:lnSpc>
                <a:spcPct val="115000"/>
              </a:lnSpc>
              <a:spcBef>
                <a:spcPts val="0"/>
              </a:spcBef>
            </a:pPr>
            <a:r>
              <a:rPr lang="sw-KE" sz="2800" dirty="0">
                <a:latin typeface="Calibri" panose="020F0502020204030204" pitchFamily="34" charset="0"/>
                <a:ea typeface="Calibri" panose="020F0502020204030204" pitchFamily="34" charset="0"/>
                <a:cs typeface="Times New Roman" panose="02020603050405020304" pitchFamily="18" charset="0"/>
              </a:rPr>
              <a:t>Hyperthermia associated with phototherapy</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914400" lvl="2">
              <a:lnSpc>
                <a:spcPct val="115000"/>
              </a:lnSpc>
              <a:spcBef>
                <a:spcPts val="0"/>
              </a:spcBef>
            </a:pPr>
            <a:r>
              <a:rPr lang="sw-KE" sz="2800" dirty="0">
                <a:latin typeface="Calibri" panose="020F0502020204030204" pitchFamily="34" charset="0"/>
                <a:ea typeface="Calibri" panose="020F0502020204030204" pitchFamily="34" charset="0"/>
                <a:cs typeface="Times New Roman" panose="02020603050405020304" pitchFamily="18" charset="0"/>
              </a:rPr>
              <a:t>Hypocacaemia</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lvl="0">
              <a:lnSpc>
                <a:spcPct val="115000"/>
              </a:lnSpc>
              <a:spcBef>
                <a:spcPts val="0"/>
              </a:spcBef>
            </a:pPr>
            <a:r>
              <a:rPr lang="sw-KE" sz="2800" dirty="0" smtClean="0">
                <a:latin typeface="Calibri" panose="020F0502020204030204" pitchFamily="34" charset="0"/>
                <a:ea typeface="Calibri" panose="020F0502020204030204" pitchFamily="34" charset="0"/>
                <a:cs typeface="Times New Roman" panose="02020603050405020304" pitchFamily="18" charset="0"/>
              </a:rPr>
              <a:t>Kernicterus </a:t>
            </a: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that is characterised by </a:t>
            </a:r>
            <a:r>
              <a:rPr lang="sw-KE" b="1" dirty="0">
                <a:solidFill>
                  <a:prstClr val="black"/>
                </a:solidFill>
                <a:latin typeface="Calibri" panose="020F0502020204030204" pitchFamily="34" charset="0"/>
                <a:ea typeface="Calibri" panose="020F0502020204030204" pitchFamily="34" charset="0"/>
                <a:cs typeface="Times New Roman" panose="02020603050405020304" pitchFamily="18" charset="0"/>
              </a:rPr>
              <a:t>seizures, hyper – tonicity , lethargy, stiff neck with hyper – extended head</a:t>
            </a:r>
            <a:r>
              <a:rPr lang="sw-KE" sz="2600" b="1" dirty="0">
                <a:solidFill>
                  <a:prstClr val="black"/>
                </a:solidFill>
                <a:latin typeface="Calibri" panose="020F0502020204030204" pitchFamily="34" charset="0"/>
                <a:ea typeface="Calibri" panose="020F0502020204030204" pitchFamily="34" charset="0"/>
                <a:cs typeface="Times New Roman" panose="02020603050405020304" pitchFamily="18" charset="0"/>
              </a:rPr>
              <a:t>.</a:t>
            </a:r>
            <a:endParaRPr lang="en-US" sz="2600" b="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914400" lvl="2">
              <a:lnSpc>
                <a:spcPct val="115000"/>
              </a:lnSpc>
              <a:spcBef>
                <a:spcPts val="0"/>
              </a:spcBef>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7A73B05-C1DC-4957-AA8A-DA55F0329BFA}" type="slidenum">
              <a:rPr lang="en-US" smtClean="0"/>
              <a:t>81</a:t>
            </a:fld>
            <a:endParaRPr lang="en-US"/>
          </a:p>
        </p:txBody>
      </p:sp>
    </p:spTree>
    <p:extLst>
      <p:ext uri="{BB962C8B-B14F-4D97-AF65-F5344CB8AC3E}">
        <p14:creationId xmlns:p14="http://schemas.microsoft.com/office/powerpoint/2010/main" val="39711935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3183"/>
            <a:ext cx="10515600" cy="901522"/>
          </a:xfrm>
        </p:spPr>
        <p:txBody>
          <a:bodyPr/>
          <a:lstStyle/>
          <a:p>
            <a:r>
              <a:rPr lang="en-US" b="1" dirty="0" smtClean="0">
                <a:solidFill>
                  <a:srgbClr val="00B0F0"/>
                </a:solidFill>
                <a:latin typeface="+mn-lt"/>
              </a:rPr>
              <a:t>Treatment modalities for neonatal jaundice</a:t>
            </a:r>
            <a:endParaRPr lang="en-US" b="1" dirty="0">
              <a:solidFill>
                <a:srgbClr val="00B0F0"/>
              </a:solidFill>
              <a:latin typeface="+mn-lt"/>
            </a:endParaRPr>
          </a:p>
        </p:txBody>
      </p:sp>
      <p:sp>
        <p:nvSpPr>
          <p:cNvPr id="3" name="Content Placeholder 2"/>
          <p:cNvSpPr>
            <a:spLocks noGrp="1"/>
          </p:cNvSpPr>
          <p:nvPr>
            <p:ph idx="1"/>
          </p:nvPr>
        </p:nvSpPr>
        <p:spPr>
          <a:xfrm>
            <a:off x="373487" y="1275007"/>
            <a:ext cx="11418195" cy="5383369"/>
          </a:xfrm>
        </p:spPr>
        <p:txBody>
          <a:bodyPr>
            <a:noAutofit/>
          </a:bodyPr>
          <a:lstStyle/>
          <a:p>
            <a:pPr marL="0" marR="0" indent="0">
              <a:lnSpc>
                <a:spcPct val="115000"/>
              </a:lnSpc>
              <a:spcBef>
                <a:spcPts val="0"/>
              </a:spcBef>
              <a:spcAft>
                <a:spcPts val="0"/>
              </a:spcAft>
              <a:buNone/>
            </a:pPr>
            <a:r>
              <a:rPr lang="sw-KE" dirty="0" smtClean="0">
                <a:latin typeface="Calibri" panose="020F0502020204030204" pitchFamily="34" charset="0"/>
                <a:ea typeface="Calibri" panose="020F0502020204030204" pitchFamily="34" charset="0"/>
                <a:cs typeface="Times New Roman" panose="02020603050405020304" pitchFamily="18" charset="0"/>
              </a:rPr>
              <a:t>There </a:t>
            </a:r>
            <a:r>
              <a:rPr lang="sw-KE" dirty="0">
                <a:latin typeface="Calibri" panose="020F0502020204030204" pitchFamily="34" charset="0"/>
                <a:ea typeface="Calibri" panose="020F0502020204030204" pitchFamily="34" charset="0"/>
                <a:cs typeface="Times New Roman" panose="02020603050405020304" pitchFamily="18" charset="0"/>
              </a:rPr>
              <a:t>are three main modalitie named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1714500" lvl="3" indent="-342900">
              <a:lnSpc>
                <a:spcPct val="115000"/>
              </a:lnSpc>
              <a:spcBef>
                <a:spcPts val="0"/>
              </a:spcBef>
              <a:buFont typeface="Symbol" panose="05050102010706020507" pitchFamily="18" charset="2"/>
              <a:buChar char=""/>
            </a:pPr>
            <a:r>
              <a:rPr lang="sw-KE" sz="2400" dirty="0">
                <a:latin typeface="Calibri" panose="020F0502020204030204" pitchFamily="34" charset="0"/>
                <a:ea typeface="Calibri" panose="020F0502020204030204" pitchFamily="34" charset="0"/>
                <a:cs typeface="Times New Roman" panose="02020603050405020304" pitchFamily="18" charset="0"/>
              </a:rPr>
              <a:t>Phototherapy</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714500" lvl="3" indent="-342900">
              <a:lnSpc>
                <a:spcPct val="115000"/>
              </a:lnSpc>
              <a:spcBef>
                <a:spcPts val="0"/>
              </a:spcBef>
              <a:buFont typeface="Symbol" panose="05050102010706020507" pitchFamily="18" charset="2"/>
              <a:buChar char=""/>
            </a:pPr>
            <a:r>
              <a:rPr lang="sw-KE" sz="2400" dirty="0">
                <a:latin typeface="Calibri" panose="020F0502020204030204" pitchFamily="34" charset="0"/>
                <a:ea typeface="Calibri" panose="020F0502020204030204" pitchFamily="34" charset="0"/>
                <a:cs typeface="Times New Roman" panose="02020603050405020304" pitchFamily="18" charset="0"/>
              </a:rPr>
              <a:t>Blood exchange transfusion</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1714500" lvl="3" indent="-342900">
              <a:lnSpc>
                <a:spcPct val="115000"/>
              </a:lnSpc>
              <a:spcBef>
                <a:spcPts val="0"/>
              </a:spcBef>
              <a:buFont typeface="Symbol" panose="05050102010706020507" pitchFamily="18" charset="2"/>
              <a:buChar char=""/>
            </a:pPr>
            <a:r>
              <a:rPr lang="sw-KE" sz="2400" dirty="0" smtClean="0">
                <a:latin typeface="Calibri" panose="020F0502020204030204" pitchFamily="34" charset="0"/>
                <a:ea typeface="Calibri" panose="020F0502020204030204" pitchFamily="34" charset="0"/>
                <a:cs typeface="Times New Roman" panose="02020603050405020304" pitchFamily="18" charset="0"/>
              </a:rPr>
              <a:t>Protoporphyrins</a:t>
            </a:r>
            <a:endParaRPr lang="en-US"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7A73B05-C1DC-4957-AA8A-DA55F0329BFA}" type="slidenum">
              <a:rPr lang="en-US" smtClean="0"/>
              <a:t>82</a:t>
            </a:fld>
            <a:endParaRPr lang="en-US"/>
          </a:p>
        </p:txBody>
      </p:sp>
    </p:spTree>
    <p:extLst>
      <p:ext uri="{BB962C8B-B14F-4D97-AF65-F5344CB8AC3E}">
        <p14:creationId xmlns:p14="http://schemas.microsoft.com/office/powerpoint/2010/main" val="38435191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6062"/>
            <a:ext cx="10515600" cy="1004552"/>
          </a:xfrm>
        </p:spPr>
        <p:txBody>
          <a:bodyPr>
            <a:normAutofit fontScale="90000"/>
          </a:bodyPr>
          <a:lstStyle/>
          <a:p>
            <a:pPr marL="228600" lvl="0">
              <a:lnSpc>
                <a:spcPct val="115000"/>
              </a:lnSpc>
              <a:spcBef>
                <a:spcPts val="0"/>
              </a:spcBef>
            </a:pPr>
            <a:r>
              <a:rPr lang="sw-KE" sz="49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sw-KE" sz="49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A</a:t>
            </a:r>
            <a:r>
              <a:rPr lang="sw-KE" sz="49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 Phototherapy</a:t>
            </a:r>
            <a:r>
              <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838200" y="1210614"/>
            <a:ext cx="10515600" cy="4966349"/>
          </a:xfrm>
        </p:spPr>
        <p:txBody>
          <a:bodyPr/>
          <a:lstStyle/>
          <a:p>
            <a:pPr marL="0" lvl="0">
              <a:lnSpc>
                <a:spcPct val="115000"/>
              </a:lnSpc>
              <a:spcBef>
                <a:spcPts val="0"/>
              </a:spcBef>
            </a:pPr>
            <a:r>
              <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Phototherapy this is the use of ultraviolet blue prevents </a:t>
            </a: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bilirubin  levels from going high enough to cross BBB and cause </a:t>
            </a:r>
            <a:r>
              <a:rPr lang="sw-KE" i="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kernicterus</a:t>
            </a:r>
          </a:p>
          <a:p>
            <a:pPr marL="0" lvl="0">
              <a:lnSpc>
                <a:spcPct val="115000"/>
              </a:lnSpc>
              <a:spcBef>
                <a:spcPts val="0"/>
              </a:spcBef>
            </a:pPr>
            <a:r>
              <a:rPr lang="sw-KE" i="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It is a safe and effective treatment with mild side effects.</a:t>
            </a:r>
          </a:p>
          <a:p>
            <a:pPr marL="0" lvl="0" indent="0">
              <a:lnSpc>
                <a:spcPct val="115000"/>
              </a:lnSpc>
              <a:spcBef>
                <a:spcPts val="0"/>
              </a:spcBef>
              <a:buNone/>
            </a:pPr>
            <a:endParaRPr lang="sw-KE" i="1"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spcBef>
                <a:spcPts val="0"/>
              </a:spcBef>
              <a:buNone/>
            </a:pPr>
            <a:r>
              <a:rPr lang="en-US"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M</a:t>
            </a:r>
            <a:r>
              <a:rPr lang="sw-KE"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echanism Of Action:</a:t>
            </a:r>
            <a:r>
              <a:rPr lang="en-US"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Blue </a:t>
            </a: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fluorescent  light at a given wavelength  is absorbed by the unconjugated  bilirubin in the skin and superficial capillary and </a:t>
            </a:r>
            <a:r>
              <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unconjugated bilirubin (indirect) is converted </a:t>
            </a: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into conjugated </a:t>
            </a:r>
            <a:r>
              <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bilirubin (direct) </a:t>
            </a: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which is water soluble and can be excreted in stool and urine.</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83</a:t>
            </a:fld>
            <a:endParaRPr lang="en-US"/>
          </a:p>
        </p:txBody>
      </p:sp>
    </p:spTree>
    <p:extLst>
      <p:ext uri="{BB962C8B-B14F-4D97-AF65-F5344CB8AC3E}">
        <p14:creationId xmlns:p14="http://schemas.microsoft.com/office/powerpoint/2010/main" val="5504676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413679"/>
          </a:xfrm>
        </p:spPr>
        <p:txBody>
          <a:bodyPr>
            <a:normAutofit/>
          </a:bodyPr>
          <a:lstStyle/>
          <a:p>
            <a:pPr marL="0" marR="0" indent="0">
              <a:lnSpc>
                <a:spcPct val="115000"/>
              </a:lnSpc>
              <a:spcBef>
                <a:spcPts val="0"/>
              </a:spcBef>
              <a:spcAft>
                <a:spcPts val="0"/>
              </a:spcAft>
              <a:buNone/>
            </a:pPr>
            <a:r>
              <a:rPr lang="sw-KE" b="1" dirty="0">
                <a:latin typeface="Calibri" panose="020F0502020204030204" pitchFamily="34" charset="0"/>
                <a:ea typeface="Calibri" panose="020F0502020204030204" pitchFamily="34" charset="0"/>
                <a:cs typeface="Times New Roman" panose="02020603050405020304" pitchFamily="18" charset="0"/>
              </a:rPr>
              <a:t>Indications.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Preterm with jaundice  appearing after 48 hrs and bilirubin levels are 260 – 265 mol/l</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Preterm with weight  less than 1500g and bilirubin levels are 85 – 114 mol/l</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Preterm with weight more than 1500g and bilirubin levels are 14 – 165 </a:t>
            </a:r>
            <a:r>
              <a:rPr lang="sw-KE" dirty="0" smtClean="0">
                <a:latin typeface="Calibri" panose="020F0502020204030204" pitchFamily="34" charset="0"/>
                <a:ea typeface="Calibri" panose="020F0502020204030204" pitchFamily="34" charset="0"/>
                <a:cs typeface="Times New Roman" panose="02020603050405020304" pitchFamily="18" charset="0"/>
              </a:rPr>
              <a:t>mol/l</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37A73B05-C1DC-4957-AA8A-DA55F0329BFA}" type="slidenum">
              <a:rPr lang="en-US" smtClean="0"/>
              <a:t>84</a:t>
            </a:fld>
            <a:endParaRPr lang="en-US"/>
          </a:p>
        </p:txBody>
      </p:sp>
    </p:spTree>
    <p:extLst>
      <p:ext uri="{BB962C8B-B14F-4D97-AF65-F5344CB8AC3E}">
        <p14:creationId xmlns:p14="http://schemas.microsoft.com/office/powerpoint/2010/main" val="30833703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3974"/>
          </a:xfrm>
        </p:spPr>
        <p:txBody>
          <a:bodyPr>
            <a:normAutofit fontScale="90000"/>
          </a:bodyPr>
          <a:lstStyle/>
          <a:p>
            <a:pPr lvl="0">
              <a:lnSpc>
                <a:spcPct val="115000"/>
              </a:lnSpc>
              <a:spcBef>
                <a:spcPts val="0"/>
              </a:spcBef>
            </a:pPr>
            <a:r>
              <a:rPr lang="sw-KE" sz="53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lang="sw-KE" sz="53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br>
            <a:r>
              <a:rPr lang="sw-KE" sz="53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Care </a:t>
            </a:r>
            <a:r>
              <a:rPr lang="sw-KE" sz="53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of a Baby on Phototherapy</a:t>
            </a:r>
            <a:r>
              <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lang="en-US" sz="24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515155" y="1339403"/>
            <a:ext cx="11423560" cy="5544355"/>
          </a:xfrm>
        </p:spPr>
        <p:txBody>
          <a:bodyPr>
            <a:noAutofit/>
          </a:bodyPr>
          <a:lstStyle/>
          <a:p>
            <a:pPr marL="285750" lvl="0" indent="-514350">
              <a:lnSpc>
                <a:spcPct val="115000"/>
              </a:lnSpc>
              <a:spcBef>
                <a:spcPts val="0"/>
              </a:spcBef>
              <a:buFont typeface="+mj-lt"/>
              <a:buAutoNum type="arabicPeriod"/>
            </a:pPr>
            <a:r>
              <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Expose </a:t>
            </a: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the whole body of the baby to increase surface area exposed to light</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285750" lvl="0" indent="-514350">
              <a:lnSpc>
                <a:spcPct val="115000"/>
              </a:lnSpc>
              <a:spcBef>
                <a:spcPts val="0"/>
              </a:spcBef>
              <a:buFont typeface="+mj-lt"/>
              <a:buAutoNum type="arabicPeriod"/>
            </a:pP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Keep turning the baby 2 hourly to expose all parts to the fluorescent light.</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285750" lvl="0" indent="-514350">
              <a:lnSpc>
                <a:spcPct val="115000"/>
              </a:lnSpc>
              <a:spcBef>
                <a:spcPts val="0"/>
              </a:spcBef>
              <a:buFont typeface="+mj-lt"/>
              <a:buAutoNum type="arabicPeriod"/>
            </a:pP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Ensure the airway of the baby is patent by extending the head</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285750" lvl="0" indent="-514350">
              <a:lnSpc>
                <a:spcPct val="115000"/>
              </a:lnSpc>
              <a:spcBef>
                <a:spcPts val="0"/>
              </a:spcBef>
              <a:buFont typeface="+mj-lt"/>
              <a:buAutoNum type="arabicPeriod"/>
            </a:pP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Cover the eyes to prevent damage by direct rays of light</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285750" lvl="0" indent="-514350">
              <a:lnSpc>
                <a:spcPct val="115000"/>
              </a:lnSpc>
              <a:spcBef>
                <a:spcPts val="0"/>
              </a:spcBef>
              <a:buFont typeface="+mj-lt"/>
              <a:buAutoNum type="arabicPeriod"/>
            </a:pP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When breastfeeding the eyes are  unpadded to encourage eye contact with the mother</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285750" lvl="0" indent="-514350">
              <a:lnSpc>
                <a:spcPct val="115000"/>
              </a:lnSpc>
              <a:spcBef>
                <a:spcPts val="0"/>
              </a:spcBef>
              <a:buFont typeface="+mj-lt"/>
              <a:buAutoNum type="arabicPeriod"/>
            </a:pP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Provide intermittent phototherapy </a:t>
            </a:r>
            <a:r>
              <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i.e. 6hrs </a:t>
            </a: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on </a:t>
            </a:r>
            <a:r>
              <a:rPr lang="sw-KE"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and 6 </a:t>
            </a: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hrs off but may be continuous.</a:t>
            </a:r>
            <a:endParaRPr lang="en-US"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514350" lvl="0" indent="-514350">
              <a:buFont typeface="+mj-lt"/>
              <a:buAutoNum type="arabicPeriod"/>
            </a:pPr>
            <a:r>
              <a:rPr lang="sw-KE" dirty="0">
                <a:solidFill>
                  <a:prstClr val="black"/>
                </a:solidFill>
                <a:latin typeface="Calibri" panose="020F0502020204030204" pitchFamily="34" charset="0"/>
                <a:ea typeface="Calibri" panose="020F0502020204030204" pitchFamily="34" charset="0"/>
                <a:cs typeface="Times New Roman" panose="02020603050405020304" pitchFamily="18" charset="0"/>
              </a:rPr>
              <a:t>Give phototherapy for 2 – 3 days and asses the serum bilirubin levels twice or three times a day</a:t>
            </a:r>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85</a:t>
            </a:fld>
            <a:endParaRPr lang="en-US"/>
          </a:p>
        </p:txBody>
      </p:sp>
    </p:spTree>
    <p:extLst>
      <p:ext uri="{BB962C8B-B14F-4D97-AF65-F5344CB8AC3E}">
        <p14:creationId xmlns:p14="http://schemas.microsoft.com/office/powerpoint/2010/main" val="24480379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7882"/>
            <a:ext cx="10515600" cy="6001555"/>
          </a:xfrm>
        </p:spPr>
        <p:txBody>
          <a:bodyPr>
            <a:normAutofit lnSpcReduction="10000"/>
          </a:bodyPr>
          <a:lstStyle/>
          <a:p>
            <a:pPr marL="0" marR="0" indent="0">
              <a:lnSpc>
                <a:spcPct val="115000"/>
              </a:lnSpc>
              <a:spcBef>
                <a:spcPts val="0"/>
              </a:spcBef>
              <a:spcAft>
                <a:spcPts val="0"/>
              </a:spcAft>
              <a:buNone/>
            </a:pPr>
            <a:r>
              <a:rPr lang="en-US" dirty="0" smtClean="0"/>
              <a:t> </a:t>
            </a:r>
            <a:r>
              <a:rPr lang="sw-KE" b="1" dirty="0">
                <a:latin typeface="Calibri" panose="020F0502020204030204" pitchFamily="34" charset="0"/>
                <a:ea typeface="Calibri" panose="020F0502020204030204" pitchFamily="34" charset="0"/>
                <a:cs typeface="Times New Roman" panose="02020603050405020304" pitchFamily="18" charset="0"/>
              </a:rPr>
              <a:t>NB :</a:t>
            </a:r>
            <a:r>
              <a:rPr lang="sw-KE" dirty="0">
                <a:latin typeface="Calibri" panose="020F0502020204030204" pitchFamily="34" charset="0"/>
                <a:ea typeface="Calibri" panose="020F0502020204030204" pitchFamily="34" charset="0"/>
                <a:cs typeface="Times New Roman" panose="02020603050405020304" pitchFamily="18" charset="0"/>
              </a:rPr>
              <a:t> Greatest reduction in bilirubin levels will be in the first 24 hrs of phototherapy.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indent="-514350">
              <a:lnSpc>
                <a:spcPct val="115000"/>
              </a:lnSpc>
              <a:spcBef>
                <a:spcPts val="0"/>
              </a:spcBef>
              <a:spcAft>
                <a:spcPts val="0"/>
              </a:spcAft>
              <a:buFont typeface="+mj-lt"/>
              <a:buAutoNum type="arabicPeriod" startAt="8"/>
            </a:pPr>
            <a:r>
              <a:rPr lang="sw-KE" dirty="0">
                <a:latin typeface="Calibri" panose="020F0502020204030204" pitchFamily="34" charset="0"/>
                <a:ea typeface="Calibri" panose="020F0502020204030204" pitchFamily="34" charset="0"/>
                <a:cs typeface="Times New Roman" panose="02020603050405020304" pitchFamily="18" charset="0"/>
              </a:rPr>
              <a:t>Observe the eyes for weeping or discharge.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indent="-514350">
              <a:lnSpc>
                <a:spcPct val="115000"/>
              </a:lnSpc>
              <a:spcBef>
                <a:spcPts val="0"/>
              </a:spcBef>
              <a:spcAft>
                <a:spcPts val="0"/>
              </a:spcAft>
              <a:buFont typeface="+mj-lt"/>
              <a:buAutoNum type="arabicPeriod" startAt="8"/>
            </a:pPr>
            <a:r>
              <a:rPr lang="sw-KE" dirty="0">
                <a:latin typeface="Calibri" panose="020F0502020204030204" pitchFamily="34" charset="0"/>
                <a:ea typeface="Calibri" panose="020F0502020204030204" pitchFamily="34" charset="0"/>
                <a:cs typeface="Times New Roman" panose="02020603050405020304" pitchFamily="18" charset="0"/>
              </a:rPr>
              <a:t>If photo therapy is continuous, give extra fluids to prevent dehydration and maintain accurate input output charts.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indent="-514350">
              <a:lnSpc>
                <a:spcPct val="115000"/>
              </a:lnSpc>
              <a:spcBef>
                <a:spcPts val="0"/>
              </a:spcBef>
              <a:spcAft>
                <a:spcPts val="0"/>
              </a:spcAft>
              <a:buFont typeface="+mj-lt"/>
              <a:buAutoNum type="arabicPeriod" startAt="8"/>
            </a:pPr>
            <a:r>
              <a:rPr lang="sw-KE" dirty="0">
                <a:latin typeface="Calibri" panose="020F0502020204030204" pitchFamily="34" charset="0"/>
                <a:ea typeface="Calibri" panose="020F0502020204030204" pitchFamily="34" charset="0"/>
                <a:cs typeface="Times New Roman" panose="02020603050405020304" pitchFamily="18" charset="0"/>
              </a:rPr>
              <a:t>Change </a:t>
            </a:r>
            <a:r>
              <a:rPr lang="sw-KE" dirty="0" smtClean="0">
                <a:latin typeface="Calibri" panose="020F0502020204030204" pitchFamily="34" charset="0"/>
                <a:ea typeface="Calibri" panose="020F0502020204030204" pitchFamily="34" charset="0"/>
                <a:cs typeface="Times New Roman" panose="02020603050405020304" pitchFamily="18" charset="0"/>
              </a:rPr>
              <a:t>linen </a:t>
            </a:r>
            <a:r>
              <a:rPr lang="sw-KE" dirty="0">
                <a:latin typeface="Calibri" panose="020F0502020204030204" pitchFamily="34" charset="0"/>
                <a:ea typeface="Calibri" panose="020F0502020204030204" pitchFamily="34" charset="0"/>
                <a:cs typeface="Times New Roman" panose="02020603050405020304" pitchFamily="18" charset="0"/>
              </a:rPr>
              <a:t>frequently because opening of bowels is increased. (loose stool)</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indent="-514350">
              <a:lnSpc>
                <a:spcPct val="115000"/>
              </a:lnSpc>
              <a:spcBef>
                <a:spcPts val="0"/>
              </a:spcBef>
              <a:spcAft>
                <a:spcPts val="0"/>
              </a:spcAft>
              <a:buFont typeface="+mj-lt"/>
              <a:buAutoNum type="arabicPeriod" startAt="8"/>
            </a:pPr>
            <a:r>
              <a:rPr lang="sw-KE" dirty="0">
                <a:latin typeface="Calibri" panose="020F0502020204030204" pitchFamily="34" charset="0"/>
                <a:ea typeface="Calibri" panose="020F0502020204030204" pitchFamily="34" charset="0"/>
                <a:cs typeface="Times New Roman" panose="02020603050405020304" pitchFamily="18" charset="0"/>
              </a:rPr>
              <a:t>Observe the feeding and sleeping behaviour of the baby.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85750" marR="0" indent="-514350">
              <a:lnSpc>
                <a:spcPct val="115000"/>
              </a:lnSpc>
              <a:spcBef>
                <a:spcPts val="0"/>
              </a:spcBef>
              <a:spcAft>
                <a:spcPts val="0"/>
              </a:spcAft>
              <a:buFont typeface="+mj-lt"/>
              <a:buAutoNum type="arabicPeriod" startAt="8"/>
            </a:pPr>
            <a:r>
              <a:rPr lang="sw-KE" dirty="0" smtClean="0">
                <a:latin typeface="Calibri" panose="020F0502020204030204" pitchFamily="34" charset="0"/>
                <a:ea typeface="Calibri" panose="020F0502020204030204" pitchFamily="34" charset="0"/>
                <a:cs typeface="Times New Roman" panose="02020603050405020304" pitchFamily="18" charset="0"/>
              </a:rPr>
              <a:t>Observations e.g </a:t>
            </a:r>
            <a:r>
              <a:rPr lang="sw-KE" dirty="0">
                <a:latin typeface="Calibri" panose="020F0502020204030204" pitchFamily="34" charset="0"/>
                <a:ea typeface="Calibri" panose="020F0502020204030204" pitchFamily="34" charset="0"/>
                <a:cs typeface="Times New Roman" panose="02020603050405020304" pitchFamily="18" charset="0"/>
              </a:rPr>
              <a:t>temperature to rule out </a:t>
            </a:r>
            <a:r>
              <a:rPr lang="sw-KE" dirty="0" smtClean="0">
                <a:latin typeface="Calibri" panose="020F0502020204030204" pitchFamily="34" charset="0"/>
                <a:ea typeface="Calibri" panose="020F0502020204030204" pitchFamily="34" charset="0"/>
                <a:cs typeface="Times New Roman" panose="02020603050405020304" pitchFamily="18" charset="0"/>
              </a:rPr>
              <a:t>hyperthermia,  </a:t>
            </a:r>
            <a:r>
              <a:rPr lang="sw-KE" dirty="0">
                <a:latin typeface="Calibri" panose="020F0502020204030204" pitchFamily="34" charset="0"/>
                <a:ea typeface="Calibri" panose="020F0502020204030204" pitchFamily="34" charset="0"/>
                <a:cs typeface="Times New Roman" panose="02020603050405020304" pitchFamily="18" charset="0"/>
              </a:rPr>
              <a:t>skin colour to monitor the </a:t>
            </a:r>
            <a:r>
              <a:rPr lang="sw-KE" dirty="0" smtClean="0">
                <a:latin typeface="Calibri" panose="020F0502020204030204" pitchFamily="34" charset="0"/>
                <a:ea typeface="Calibri" panose="020F0502020204030204" pitchFamily="34" charset="0"/>
                <a:cs typeface="Times New Roman" panose="02020603050405020304" pitchFamily="18" charset="0"/>
              </a:rPr>
              <a:t>progress, apex beat, and respiration</a:t>
            </a:r>
            <a:r>
              <a:rPr lang="sw-KE" dirty="0">
                <a:latin typeface="Calibri" panose="020F0502020204030204" pitchFamily="34" charset="0"/>
                <a:ea typeface="Calibri" panose="020F0502020204030204" pitchFamily="34" charset="0"/>
                <a:cs typeface="Times New Roman" panose="02020603050405020304" pitchFamily="18" charset="0"/>
              </a:rPr>
              <a:t> </a:t>
            </a:r>
            <a:r>
              <a:rPr lang="sw-KE" dirty="0" smtClean="0">
                <a:latin typeface="Calibri" panose="020F0502020204030204" pitchFamily="34" charset="0"/>
                <a:ea typeface="Calibri" panose="020F0502020204030204" pitchFamily="34" charset="0"/>
                <a:cs typeface="Times New Roman" panose="02020603050405020304" pitchFamily="18" charset="0"/>
              </a:rPr>
              <a:t>should be done 4 hourly, assess regularly for signs of dehydration.</a:t>
            </a:r>
          </a:p>
          <a:p>
            <a:pPr marL="285750" marR="0" indent="-514350">
              <a:lnSpc>
                <a:spcPct val="115000"/>
              </a:lnSpc>
              <a:spcBef>
                <a:spcPts val="0"/>
              </a:spcBef>
              <a:spcAft>
                <a:spcPts val="0"/>
              </a:spcAft>
              <a:buFont typeface="+mj-lt"/>
              <a:buAutoNum type="arabicPeriod" startAt="8"/>
            </a:pPr>
            <a:r>
              <a:rPr lang="sw-KE" smtClean="0">
                <a:latin typeface="Calibri" panose="020F0502020204030204" pitchFamily="34" charset="0"/>
                <a:ea typeface="Calibri" panose="020F0502020204030204" pitchFamily="34" charset="0"/>
                <a:cs typeface="Times New Roman" panose="02020603050405020304" pitchFamily="18" charset="0"/>
              </a:rPr>
              <a:t>Involve mother in the care of the baby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dirty="0" smtClean="0"/>
              <a:t> </a:t>
            </a:r>
            <a:endParaRPr lang="en-US" dirty="0"/>
          </a:p>
        </p:txBody>
      </p:sp>
      <p:sp>
        <p:nvSpPr>
          <p:cNvPr id="2" name="Slide Number Placeholder 1"/>
          <p:cNvSpPr>
            <a:spLocks noGrp="1"/>
          </p:cNvSpPr>
          <p:nvPr>
            <p:ph type="sldNum" sz="quarter" idx="12"/>
          </p:nvPr>
        </p:nvSpPr>
        <p:spPr/>
        <p:txBody>
          <a:bodyPr/>
          <a:lstStyle/>
          <a:p>
            <a:fld id="{37A73B05-C1DC-4957-AA8A-DA55F0329BFA}" type="slidenum">
              <a:rPr lang="en-US" smtClean="0"/>
              <a:t>86</a:t>
            </a:fld>
            <a:endParaRPr lang="en-US"/>
          </a:p>
        </p:txBody>
      </p:sp>
    </p:spTree>
    <p:extLst>
      <p:ext uri="{BB962C8B-B14F-4D97-AF65-F5344CB8AC3E}">
        <p14:creationId xmlns:p14="http://schemas.microsoft.com/office/powerpoint/2010/main" val="40667823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B0F0"/>
                </a:solidFill>
              </a:rPr>
              <a:t>When to stop phototherapy</a:t>
            </a:r>
            <a:endParaRPr lang="en-US" b="1" dirty="0">
              <a:solidFill>
                <a:srgbClr val="00B0F0"/>
              </a:solidFill>
            </a:endParaRPr>
          </a:p>
        </p:txBody>
      </p:sp>
      <p:sp>
        <p:nvSpPr>
          <p:cNvPr id="3" name="Content Placeholder 2"/>
          <p:cNvSpPr>
            <a:spLocks noGrp="1"/>
          </p:cNvSpPr>
          <p:nvPr>
            <p:ph idx="1"/>
          </p:nvPr>
        </p:nvSpPr>
        <p:spPr/>
        <p:txBody>
          <a:bodyPr/>
          <a:lstStyle/>
          <a:p>
            <a:r>
              <a:rPr lang="en-US" dirty="0" smtClean="0"/>
              <a:t>When serum bilirubin levels is 50 </a:t>
            </a:r>
            <a:r>
              <a:rPr lang="en-US" dirty="0" err="1" smtClean="0"/>
              <a:t>umol</a:t>
            </a:r>
            <a:r>
              <a:rPr lang="en-US" dirty="0" smtClean="0"/>
              <a:t>/L.</a:t>
            </a:r>
          </a:p>
          <a:p>
            <a:r>
              <a:rPr lang="en-US" dirty="0" smtClean="0"/>
              <a:t>Repeat serum bilirubin measurements if necessary12-18 hours after ceasing phototherapy to check for rebound </a:t>
            </a:r>
            <a:r>
              <a:rPr lang="en-US" dirty="0" err="1" smtClean="0"/>
              <a:t>hyperbilirubinaemia</a:t>
            </a:r>
            <a:r>
              <a:rPr lang="en-US" dirty="0"/>
              <a:t>.</a:t>
            </a:r>
          </a:p>
        </p:txBody>
      </p:sp>
      <p:sp>
        <p:nvSpPr>
          <p:cNvPr id="4" name="Slide Number Placeholder 3"/>
          <p:cNvSpPr>
            <a:spLocks noGrp="1"/>
          </p:cNvSpPr>
          <p:nvPr>
            <p:ph type="sldNum" sz="quarter" idx="12"/>
          </p:nvPr>
        </p:nvSpPr>
        <p:spPr/>
        <p:txBody>
          <a:bodyPr/>
          <a:lstStyle/>
          <a:p>
            <a:fld id="{37A73B05-C1DC-4957-AA8A-DA55F0329BFA}" type="slidenum">
              <a:rPr lang="en-US" smtClean="0"/>
              <a:t>87</a:t>
            </a:fld>
            <a:endParaRPr lang="en-US"/>
          </a:p>
        </p:txBody>
      </p:sp>
    </p:spTree>
    <p:extLst>
      <p:ext uri="{BB962C8B-B14F-4D97-AF65-F5344CB8AC3E}">
        <p14:creationId xmlns:p14="http://schemas.microsoft.com/office/powerpoint/2010/main" val="40761371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669"/>
            <a:ext cx="10515600" cy="901520"/>
          </a:xfrm>
        </p:spPr>
        <p:txBody>
          <a:bodyPr/>
          <a:lstStyle/>
          <a:p>
            <a:r>
              <a:rPr lang="en-US" b="1" dirty="0" smtClean="0">
                <a:latin typeface="+mn-lt"/>
              </a:rPr>
              <a:t>                           </a:t>
            </a:r>
            <a:r>
              <a:rPr lang="en-US" b="1" dirty="0" smtClean="0">
                <a:solidFill>
                  <a:srgbClr val="00B0F0"/>
                </a:solidFill>
                <a:latin typeface="+mn-lt"/>
              </a:rPr>
              <a:t>Side effects</a:t>
            </a:r>
            <a:endParaRPr lang="en-US" b="1" dirty="0">
              <a:solidFill>
                <a:srgbClr val="00B0F0"/>
              </a:solidFill>
              <a:latin typeface="+mn-lt"/>
            </a:endParaRPr>
          </a:p>
        </p:txBody>
      </p:sp>
      <p:sp>
        <p:nvSpPr>
          <p:cNvPr id="3" name="Content Placeholder 2"/>
          <p:cNvSpPr>
            <a:spLocks noGrp="1"/>
          </p:cNvSpPr>
          <p:nvPr>
            <p:ph idx="1"/>
          </p:nvPr>
        </p:nvSpPr>
        <p:spPr>
          <a:xfrm>
            <a:off x="838200" y="1043189"/>
            <a:ext cx="10515600" cy="5133774"/>
          </a:xfrm>
        </p:spPr>
        <p:txBody>
          <a:bodyPr/>
          <a:lstStyle/>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loose stool due rapid interstinal </a:t>
            </a:r>
            <a:r>
              <a:rPr lang="sw-KE" dirty="0" smtClean="0">
                <a:latin typeface="Calibri" panose="020F0502020204030204" pitchFamily="34" charset="0"/>
                <a:ea typeface="Calibri" panose="020F0502020204030204" pitchFamily="34" charset="0"/>
                <a:cs typeface="Times New Roman" panose="02020603050405020304" pitchFamily="18" charset="0"/>
              </a:rPr>
              <a:t>transit</a:t>
            </a:r>
          </a:p>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  </a:t>
            </a:r>
            <a:r>
              <a:rPr lang="sw-KE" dirty="0">
                <a:latin typeface="Calibri" panose="020F0502020204030204" pitchFamily="34" charset="0"/>
                <a:ea typeface="Calibri" panose="020F0502020204030204" pitchFamily="34" charset="0"/>
                <a:cs typeface="Times New Roman" panose="02020603050405020304" pitchFamily="18" charset="0"/>
              </a:rPr>
              <a:t>poor </a:t>
            </a:r>
            <a:r>
              <a:rPr lang="sw-KE" dirty="0" smtClean="0">
                <a:latin typeface="Calibri" panose="020F0502020204030204" pitchFamily="34" charset="0"/>
                <a:ea typeface="Calibri" panose="020F0502020204030204" pitchFamily="34" charset="0"/>
                <a:cs typeface="Times New Roman" panose="02020603050405020304" pitchFamily="18" charset="0"/>
              </a:rPr>
              <a:t>feeding </a:t>
            </a:r>
          </a:p>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Hypocalcaemia</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F</a:t>
            </a:r>
            <a:r>
              <a:rPr lang="sw-KE" dirty="0" smtClean="0">
                <a:latin typeface="Calibri" panose="020F0502020204030204" pitchFamily="34" charset="0"/>
                <a:ea typeface="Calibri" panose="020F0502020204030204" pitchFamily="34" charset="0"/>
                <a:cs typeface="Times New Roman" panose="02020603050405020304" pitchFamily="18" charset="0"/>
              </a:rPr>
              <a:t>ragility </a:t>
            </a:r>
            <a:r>
              <a:rPr lang="sw-KE" dirty="0">
                <a:latin typeface="Calibri" panose="020F0502020204030204" pitchFamily="34" charset="0"/>
                <a:ea typeface="Calibri" panose="020F0502020204030204" pitchFamily="34"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Hyperthermia due to increased fluid loss and dehydration.</a:t>
            </a:r>
          </a:p>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 Lethargy</a:t>
            </a:r>
          </a:p>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Retinal damage from intensity light</a:t>
            </a:r>
          </a:p>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Visual </a:t>
            </a:r>
            <a:r>
              <a:rPr lang="sw-KE" dirty="0">
                <a:latin typeface="Calibri" panose="020F0502020204030204" pitchFamily="34" charset="0"/>
                <a:ea typeface="Calibri" panose="020F0502020204030204" pitchFamily="34" charset="0"/>
                <a:cs typeface="Times New Roman" panose="02020603050405020304" pitchFamily="18" charset="0"/>
              </a:rPr>
              <a:t>deprivation				   </a:t>
            </a:r>
            <a:endParaRPr lang="sw-KE"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Irritability.</a:t>
            </a:r>
          </a:p>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Skin rashes and skin burns.</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88</a:t>
            </a:fld>
            <a:endParaRPr lang="en-US"/>
          </a:p>
        </p:txBody>
      </p:sp>
    </p:spTree>
    <p:extLst>
      <p:ext uri="{BB962C8B-B14F-4D97-AF65-F5344CB8AC3E}">
        <p14:creationId xmlns:p14="http://schemas.microsoft.com/office/powerpoint/2010/main" val="31076550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92428"/>
          </a:xfrm>
        </p:spPr>
        <p:txBody>
          <a:bodyPr>
            <a:normAutofit fontScale="90000"/>
          </a:bodyPr>
          <a:lstStyle/>
          <a:p>
            <a:pPr marL="449580" lvl="0" indent="449580">
              <a:lnSpc>
                <a:spcPct val="115000"/>
              </a:lnSpc>
              <a:spcBef>
                <a:spcPts val="0"/>
              </a:spcBef>
            </a:pPr>
            <a:r>
              <a:rPr lang="sw-KE" sz="33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B)  BLOOD EXCHANGE TRANSFUSION</a:t>
            </a:r>
            <a:endParaRPr lang="en-US" sz="2600"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a:xfrm>
            <a:off x="257577" y="592429"/>
            <a:ext cx="11681138" cy="6091705"/>
          </a:xfrm>
        </p:spPr>
        <p:txBody>
          <a:bodyPr>
            <a:normAutofit/>
          </a:bodyPr>
          <a:lstStyle/>
          <a:p>
            <a:pPr marR="0">
              <a:lnSpc>
                <a:spcPct val="115000"/>
              </a:lnSpc>
              <a:spcBef>
                <a:spcPts val="0"/>
              </a:spcBef>
              <a:spcAft>
                <a:spcPts val="0"/>
              </a:spcAft>
            </a:pPr>
            <a:r>
              <a:rPr lang="sw-KE" dirty="0" smtClean="0">
                <a:ea typeface="Calibri" panose="020F0502020204030204" pitchFamily="34" charset="0"/>
                <a:cs typeface="Times New Roman" panose="02020603050405020304" pitchFamily="18" charset="0"/>
              </a:rPr>
              <a:t>This </a:t>
            </a:r>
            <a:r>
              <a:rPr lang="sw-KE" dirty="0">
                <a:ea typeface="Calibri" panose="020F0502020204030204" pitchFamily="34" charset="0"/>
                <a:cs typeface="Times New Roman" panose="02020603050405020304" pitchFamily="18" charset="0"/>
              </a:rPr>
              <a:t>is a treatment in which the baby’s blood is gradually removed and replaced by donors blood.It is used as a difinitive treatment when bilirubin concentrations are approaching toxic levels,the baby has haemolytic disease or low Hb</a:t>
            </a:r>
            <a:r>
              <a:rPr lang="sw-KE" dirty="0" smtClean="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r>
              <a:rPr lang="sw-KE" dirty="0" smtClean="0">
                <a:ea typeface="Calibri" panose="020F0502020204030204" pitchFamily="34" charset="0"/>
                <a:cs typeface="Times New Roman" panose="02020603050405020304" pitchFamily="18" charset="0"/>
              </a:rPr>
              <a:t>The </a:t>
            </a:r>
            <a:r>
              <a:rPr lang="sw-KE" dirty="0">
                <a:ea typeface="Calibri" panose="020F0502020204030204" pitchFamily="34" charset="0"/>
                <a:cs typeface="Times New Roman" panose="02020603050405020304" pitchFamily="18" charset="0"/>
              </a:rPr>
              <a:t>transfusion has the following benefits :</a:t>
            </a:r>
            <a:endParaRPr lang="en-US" dirty="0">
              <a:ea typeface="Calibri" panose="020F0502020204030204" pitchFamily="34" charset="0"/>
              <a:cs typeface="Times New Roman" panose="02020603050405020304" pitchFamily="18" charset="0"/>
            </a:endParaRPr>
          </a:p>
          <a:p>
            <a:pPr lvl="2" indent="-457200">
              <a:lnSpc>
                <a:spcPct val="115000"/>
              </a:lnSpc>
              <a:spcBef>
                <a:spcPts val="0"/>
              </a:spcBef>
              <a:buFont typeface="Wingdings" panose="05000000000000000000" pitchFamily="2" charset="2"/>
              <a:buChar char="Ø"/>
            </a:pPr>
            <a:r>
              <a:rPr lang="sw-KE" sz="2800" b="1" dirty="0" smtClean="0">
                <a:ea typeface="Calibri" panose="020F0502020204030204" pitchFamily="34" charset="0"/>
                <a:cs typeface="Times New Roman" panose="02020603050405020304" pitchFamily="18" charset="0"/>
              </a:rPr>
              <a:t>It </a:t>
            </a:r>
            <a:r>
              <a:rPr lang="sw-KE" sz="2800" b="1" dirty="0">
                <a:ea typeface="Calibri" panose="020F0502020204030204" pitchFamily="34" charset="0"/>
                <a:cs typeface="Times New Roman" panose="02020603050405020304" pitchFamily="18" charset="0"/>
              </a:rPr>
              <a:t>helps in increasing the baby’s Hb </a:t>
            </a:r>
            <a:endParaRPr lang="en-US" sz="2800" b="1" dirty="0">
              <a:ea typeface="Calibri" panose="020F0502020204030204" pitchFamily="34" charset="0"/>
              <a:cs typeface="Times New Roman" panose="02020603050405020304" pitchFamily="18" charset="0"/>
            </a:endParaRPr>
          </a:p>
          <a:p>
            <a:pPr lvl="2" indent="-457200">
              <a:lnSpc>
                <a:spcPct val="115000"/>
              </a:lnSpc>
              <a:spcBef>
                <a:spcPts val="0"/>
              </a:spcBef>
              <a:buFont typeface="Wingdings" panose="05000000000000000000" pitchFamily="2" charset="2"/>
              <a:buChar char="Ø"/>
            </a:pPr>
            <a:r>
              <a:rPr lang="sw-KE" sz="2800" b="1" dirty="0" smtClean="0">
                <a:ea typeface="Calibri" panose="020F0502020204030204" pitchFamily="34" charset="0"/>
                <a:cs typeface="Times New Roman" panose="02020603050405020304" pitchFamily="18" charset="0"/>
              </a:rPr>
              <a:t>Excessive </a:t>
            </a:r>
            <a:r>
              <a:rPr lang="sw-KE" sz="2800" b="1" dirty="0">
                <a:ea typeface="Calibri" panose="020F0502020204030204" pitchFamily="34" charset="0"/>
                <a:cs typeface="Times New Roman" panose="02020603050405020304" pitchFamily="18" charset="0"/>
              </a:rPr>
              <a:t>bilirubin and unwanted antibodies are washed from the baby’s circulation.</a:t>
            </a:r>
            <a:endParaRPr lang="en-US" sz="2800" b="1" dirty="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ea typeface="Calibri" panose="020F0502020204030204" pitchFamily="34" charset="0"/>
                <a:cs typeface="Times New Roman" panose="02020603050405020304" pitchFamily="18" charset="0"/>
              </a:rPr>
              <a:t>The donor’s blood used for the transfusion should be Rhesus negative so that it does not alter the baby’s blood group </a:t>
            </a:r>
            <a:r>
              <a:rPr lang="sw-KE" dirty="0" smtClean="0">
                <a:ea typeface="Calibri" panose="020F0502020204030204" pitchFamily="34" charset="0"/>
                <a:cs typeface="Times New Roman" panose="02020603050405020304" pitchFamily="18" charset="0"/>
              </a:rPr>
              <a:t>and </a:t>
            </a:r>
            <a:r>
              <a:rPr lang="sw-KE" dirty="0">
                <a:ea typeface="Calibri" panose="020F0502020204030204" pitchFamily="34" charset="0"/>
                <a:cs typeface="Times New Roman" panose="02020603050405020304" pitchFamily="18" charset="0"/>
              </a:rPr>
              <a:t>to ensure that no antigen is introduced into baby’s circulation that may lead to antibodies production</a:t>
            </a:r>
            <a:r>
              <a:rPr lang="sw-KE" dirty="0" smtClean="0">
                <a:ea typeface="Calibri" panose="020F0502020204030204" pitchFamily="34" charset="0"/>
                <a:cs typeface="Times New Roman" panose="02020603050405020304" pitchFamily="18" charset="0"/>
              </a:rPr>
              <a:t>.</a:t>
            </a:r>
          </a:p>
          <a:p>
            <a:pPr marL="0" marR="0">
              <a:lnSpc>
                <a:spcPct val="115000"/>
              </a:lnSpc>
              <a:spcBef>
                <a:spcPts val="0"/>
              </a:spcBef>
              <a:spcAft>
                <a:spcPts val="0"/>
              </a:spcAft>
            </a:pPr>
            <a:r>
              <a:rPr lang="sw-KE" dirty="0" smtClean="0">
                <a:ea typeface="Calibri" panose="020F0502020204030204" pitchFamily="34" charset="0"/>
                <a:cs typeface="Times New Roman" panose="02020603050405020304" pitchFamily="18" charset="0"/>
              </a:rPr>
              <a:t>It </a:t>
            </a:r>
            <a:r>
              <a:rPr lang="sw-KE" dirty="0">
                <a:ea typeface="Calibri" panose="020F0502020204030204" pitchFamily="34" charset="0"/>
                <a:cs typeface="Times New Roman" panose="02020603050405020304" pitchFamily="18" charset="0"/>
              </a:rPr>
              <a:t>should also be fresh and ABO compatible.</a:t>
            </a:r>
            <a:endParaRPr lang="en-US" dirty="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89</a:t>
            </a:fld>
            <a:endParaRPr lang="en-US"/>
          </a:p>
        </p:txBody>
      </p:sp>
    </p:spTree>
    <p:extLst>
      <p:ext uri="{BB962C8B-B14F-4D97-AF65-F5344CB8AC3E}">
        <p14:creationId xmlns:p14="http://schemas.microsoft.com/office/powerpoint/2010/main" val="1520147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95459"/>
          </a:xfrm>
        </p:spPr>
        <p:txBody>
          <a:bodyPr/>
          <a:lstStyle/>
          <a:p>
            <a:r>
              <a:rPr lang="en-US" b="1" dirty="0" smtClean="0">
                <a:solidFill>
                  <a:srgbClr val="00B0F0"/>
                </a:solidFill>
                <a:latin typeface="+mn-lt"/>
              </a:rPr>
              <a:t>Clinical Features Of A Premature Baby</a:t>
            </a:r>
            <a:endParaRPr lang="en-US" b="1" dirty="0">
              <a:solidFill>
                <a:srgbClr val="00B0F0"/>
              </a:solidFill>
              <a:latin typeface="+mn-lt"/>
            </a:endParaRPr>
          </a:p>
        </p:txBody>
      </p:sp>
      <p:sp>
        <p:nvSpPr>
          <p:cNvPr id="3" name="Content Placeholder 2"/>
          <p:cNvSpPr>
            <a:spLocks noGrp="1"/>
          </p:cNvSpPr>
          <p:nvPr>
            <p:ph sz="half" idx="1"/>
          </p:nvPr>
        </p:nvSpPr>
        <p:spPr>
          <a:xfrm>
            <a:off x="334851" y="740535"/>
            <a:ext cx="5684949" cy="5982237"/>
          </a:xfrm>
        </p:spPr>
        <p:txBody>
          <a:bodyPr>
            <a:normAutofit fontScale="25000" lnSpcReduction="20000"/>
          </a:bodyPr>
          <a:lstStyle/>
          <a:p>
            <a:pPr lvl="0">
              <a:lnSpc>
                <a:spcPct val="115000"/>
              </a:lnSpc>
              <a:spcBef>
                <a:spcPts val="0"/>
              </a:spcBef>
              <a:spcAft>
                <a:spcPts val="1000"/>
              </a:spcAft>
            </a:pPr>
            <a:r>
              <a:rPr lang="sw-KE" sz="9600" dirty="0">
                <a:latin typeface="Calibri" panose="020F0502020204030204" pitchFamily="34" charset="0"/>
                <a:ea typeface="Calibri" panose="020F0502020204030204" pitchFamily="34" charset="0"/>
                <a:cs typeface="Times New Roman" panose="02020603050405020304" pitchFamily="18" charset="0"/>
              </a:rPr>
              <a:t>Small stature with low birth weight less than 2500 </a:t>
            </a:r>
            <a:r>
              <a:rPr lang="sw-KE" sz="9600" dirty="0" smtClean="0">
                <a:latin typeface="Calibri" panose="020F0502020204030204" pitchFamily="34" charset="0"/>
                <a:ea typeface="Calibri" panose="020F0502020204030204" pitchFamily="34" charset="0"/>
                <a:cs typeface="Times New Roman" panose="02020603050405020304" pitchFamily="18" charset="0"/>
              </a:rPr>
              <a:t>g</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Bef>
                <a:spcPts val="0"/>
              </a:spcBef>
              <a:spcAft>
                <a:spcPts val="1000"/>
              </a:spcAft>
            </a:pPr>
            <a:r>
              <a:rPr lang="sw-KE" sz="9600" dirty="0" smtClean="0">
                <a:latin typeface="Calibri" panose="020F0502020204030204" pitchFamily="34" charset="0"/>
                <a:ea typeface="Calibri" panose="020F0502020204030204" pitchFamily="34" charset="0"/>
                <a:cs typeface="Times New Roman" panose="02020603050405020304" pitchFamily="18" charset="0"/>
              </a:rPr>
              <a:t>Thin </a:t>
            </a:r>
            <a:r>
              <a:rPr lang="sw-KE" sz="9600" dirty="0">
                <a:latin typeface="Calibri" panose="020F0502020204030204" pitchFamily="34" charset="0"/>
                <a:ea typeface="Calibri" panose="020F0502020204030204" pitchFamily="34" charset="0"/>
                <a:cs typeface="Times New Roman" panose="02020603050405020304" pitchFamily="18" charset="0"/>
              </a:rPr>
              <a:t>and sparsely distributed hair on the head</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marL="0" lvl="0">
              <a:lnSpc>
                <a:spcPct val="115000"/>
              </a:lnSpc>
              <a:spcBef>
                <a:spcPts val="0"/>
              </a:spcBef>
              <a:spcAft>
                <a:spcPts val="1000"/>
              </a:spcAft>
            </a:pPr>
            <a:r>
              <a:rPr lang="sw-KE" sz="9600" dirty="0">
                <a:latin typeface="Calibri" panose="020F0502020204030204" pitchFamily="34" charset="0"/>
                <a:ea typeface="Calibri" panose="020F0502020204030204" pitchFamily="34" charset="0"/>
                <a:cs typeface="Times New Roman" panose="02020603050405020304" pitchFamily="18" charset="0"/>
              </a:rPr>
              <a:t>Skin is reddish with plenty of laguno</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marL="0" lvl="0">
              <a:lnSpc>
                <a:spcPct val="115000"/>
              </a:lnSpc>
              <a:spcBef>
                <a:spcPts val="0"/>
              </a:spcBef>
              <a:spcAft>
                <a:spcPts val="1000"/>
              </a:spcAft>
            </a:pPr>
            <a:r>
              <a:rPr lang="sw-KE" sz="9600" dirty="0">
                <a:latin typeface="Calibri" panose="020F0502020204030204" pitchFamily="34" charset="0"/>
                <a:ea typeface="Calibri" panose="020F0502020204030204" pitchFamily="34" charset="0"/>
                <a:cs typeface="Times New Roman" panose="02020603050405020304" pitchFamily="18" charset="0"/>
              </a:rPr>
              <a:t>Widely open sutures</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marL="0" lvl="0">
              <a:lnSpc>
                <a:spcPct val="115000"/>
              </a:lnSpc>
              <a:spcBef>
                <a:spcPts val="0"/>
              </a:spcBef>
              <a:spcAft>
                <a:spcPts val="1000"/>
              </a:spcAft>
            </a:pPr>
            <a:r>
              <a:rPr lang="sw-KE" sz="9600" dirty="0">
                <a:latin typeface="Calibri" panose="020F0502020204030204" pitchFamily="34" charset="0"/>
                <a:ea typeface="Calibri" panose="020F0502020204030204" pitchFamily="34" charset="0"/>
                <a:cs typeface="Times New Roman" panose="02020603050405020304" pitchFamily="18" charset="0"/>
              </a:rPr>
              <a:t>Eyes are closed most of the </a:t>
            </a:r>
            <a:r>
              <a:rPr lang="sw-KE" sz="9600" dirty="0" smtClean="0">
                <a:latin typeface="Calibri" panose="020F0502020204030204" pitchFamily="34" charset="0"/>
                <a:ea typeface="Calibri" panose="020F0502020204030204" pitchFamily="34" charset="0"/>
                <a:cs typeface="Times New Roman" panose="02020603050405020304" pitchFamily="18" charset="0"/>
              </a:rPr>
              <a:t>time</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marL="0" lvl="0">
              <a:lnSpc>
                <a:spcPct val="115000"/>
              </a:lnSpc>
              <a:spcBef>
                <a:spcPts val="0"/>
              </a:spcBef>
              <a:spcAft>
                <a:spcPts val="1000"/>
              </a:spcAft>
            </a:pPr>
            <a:r>
              <a:rPr lang="sw-KE" sz="9600" dirty="0" smtClean="0">
                <a:latin typeface="Calibri" panose="020F0502020204030204" pitchFamily="34" charset="0"/>
                <a:ea typeface="Calibri" panose="020F0502020204030204" pitchFamily="34" charset="0"/>
                <a:cs typeface="Times New Roman" panose="02020603050405020304" pitchFamily="18" charset="0"/>
              </a:rPr>
              <a:t>Pinnae </a:t>
            </a:r>
            <a:r>
              <a:rPr lang="sw-KE" sz="9600" dirty="0">
                <a:latin typeface="Calibri" panose="020F0502020204030204" pitchFamily="34" charset="0"/>
                <a:ea typeface="Calibri" panose="020F0502020204030204" pitchFamily="34" charset="0"/>
                <a:cs typeface="Times New Roman" panose="02020603050405020304" pitchFamily="18" charset="0"/>
              </a:rPr>
              <a:t>of the ears are soft and fold easily on pressure and slow to </a:t>
            </a:r>
            <a:r>
              <a:rPr lang="sw-KE" sz="9600" dirty="0" smtClean="0">
                <a:latin typeface="Calibri" panose="020F0502020204030204" pitchFamily="34" charset="0"/>
                <a:ea typeface="Calibri" panose="020F0502020204030204" pitchFamily="34" charset="0"/>
                <a:cs typeface="Times New Roman" panose="02020603050405020304" pitchFamily="18" charset="0"/>
              </a:rPr>
              <a:t>uncoil.</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marL="0" lvl="0">
              <a:lnSpc>
                <a:spcPct val="115000"/>
              </a:lnSpc>
              <a:spcBef>
                <a:spcPts val="0"/>
              </a:spcBef>
              <a:spcAft>
                <a:spcPts val="1000"/>
              </a:spcAft>
            </a:pPr>
            <a:r>
              <a:rPr lang="sw-KE" sz="9600" dirty="0" smtClean="0">
                <a:latin typeface="Calibri" panose="020F0502020204030204" pitchFamily="34" charset="0"/>
                <a:ea typeface="Calibri" panose="020F0502020204030204" pitchFamily="34" charset="0"/>
                <a:cs typeface="Times New Roman" panose="02020603050405020304" pitchFamily="18" charset="0"/>
              </a:rPr>
              <a:t>Narrow </a:t>
            </a:r>
            <a:r>
              <a:rPr lang="sw-KE" sz="9600" dirty="0">
                <a:latin typeface="Calibri" panose="020F0502020204030204" pitchFamily="34" charset="0"/>
                <a:ea typeface="Calibri" panose="020F0502020204030204" pitchFamily="34" charset="0"/>
                <a:cs typeface="Times New Roman" panose="02020603050405020304" pitchFamily="18" charset="0"/>
              </a:rPr>
              <a:t>sinuses and and the nose a bit </a:t>
            </a:r>
            <a:r>
              <a:rPr lang="sw-KE" sz="9600" dirty="0" smtClean="0">
                <a:latin typeface="Calibri" panose="020F0502020204030204" pitchFamily="34" charset="0"/>
                <a:ea typeface="Calibri" panose="020F0502020204030204" pitchFamily="34" charset="0"/>
                <a:cs typeface="Times New Roman" panose="02020603050405020304" pitchFamily="18" charset="0"/>
              </a:rPr>
              <a:t>flat</a:t>
            </a:r>
          </a:p>
          <a:p>
            <a:pPr marL="0" lvl="0">
              <a:lnSpc>
                <a:spcPct val="115000"/>
              </a:lnSpc>
              <a:spcBef>
                <a:spcPts val="0"/>
              </a:spcBef>
              <a:spcAft>
                <a:spcPts val="1000"/>
              </a:spcAft>
            </a:pPr>
            <a:r>
              <a:rPr lang="sw-KE" sz="9600" dirty="0" smtClean="0">
                <a:latin typeface="Calibri" panose="020F0502020204030204" pitchFamily="34" charset="0"/>
                <a:ea typeface="Calibri" panose="020F0502020204030204" pitchFamily="34" charset="0"/>
                <a:cs typeface="Times New Roman" panose="02020603050405020304" pitchFamily="18" charset="0"/>
              </a:rPr>
              <a:t>Swallowing and sucking reflexes absent or very weak</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15000"/>
              </a:lnSpc>
              <a:spcBef>
                <a:spcPts val="0"/>
              </a:spcBef>
              <a:spcAft>
                <a:spcPts val="1000"/>
              </a:spcAft>
              <a:buNone/>
            </a:pPr>
            <a:endParaRPr lang="en-US" sz="37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Content Placeholder 3"/>
          <p:cNvSpPr>
            <a:spLocks noGrp="1"/>
          </p:cNvSpPr>
          <p:nvPr>
            <p:ph sz="half" idx="2"/>
          </p:nvPr>
        </p:nvSpPr>
        <p:spPr>
          <a:xfrm>
            <a:off x="6019800" y="740535"/>
            <a:ext cx="5843789" cy="5872766"/>
          </a:xfrm>
        </p:spPr>
        <p:txBody>
          <a:bodyPr>
            <a:normAutofit fontScale="25000" lnSpcReduction="20000"/>
          </a:bodyPr>
          <a:lstStyle/>
          <a:p>
            <a:pPr marR="0">
              <a:lnSpc>
                <a:spcPct val="115000"/>
              </a:lnSpc>
              <a:spcBef>
                <a:spcPts val="0"/>
              </a:spcBef>
              <a:spcAft>
                <a:spcPts val="1000"/>
              </a:spcAft>
            </a:pPr>
            <a:r>
              <a:rPr lang="sw-KE" sz="9600" dirty="0" smtClean="0">
                <a:latin typeface="Calibri" panose="020F0502020204030204" pitchFamily="34" charset="0"/>
                <a:ea typeface="Calibri" panose="020F0502020204030204" pitchFamily="34" charset="0"/>
                <a:cs typeface="Times New Roman" panose="02020603050405020304" pitchFamily="18" charset="0"/>
              </a:rPr>
              <a:t>Weak </a:t>
            </a:r>
            <a:r>
              <a:rPr lang="sw-KE" sz="9600" dirty="0">
                <a:latin typeface="Calibri" panose="020F0502020204030204" pitchFamily="34" charset="0"/>
                <a:ea typeface="Calibri" panose="020F0502020204030204" pitchFamily="34" charset="0"/>
                <a:cs typeface="Times New Roman" panose="02020603050405020304" pitchFamily="18" charset="0"/>
              </a:rPr>
              <a:t>cry and there is no tears.</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sw-KE" sz="9600" dirty="0">
                <a:latin typeface="Calibri" panose="020F0502020204030204" pitchFamily="34" charset="0"/>
                <a:ea typeface="Calibri" panose="020F0502020204030204" pitchFamily="34" charset="0"/>
                <a:cs typeface="Times New Roman" panose="02020603050405020304" pitchFamily="18" charset="0"/>
              </a:rPr>
              <a:t>Chest is small, soft with underdevelped breast tissues</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sw-KE" sz="9600" dirty="0">
                <a:latin typeface="Calibri" panose="020F0502020204030204" pitchFamily="34" charset="0"/>
                <a:ea typeface="Calibri" panose="020F0502020204030204" pitchFamily="34" charset="0"/>
                <a:cs typeface="Times New Roman" panose="02020603050405020304" pitchFamily="18" charset="0"/>
              </a:rPr>
              <a:t>Poor muscle tone and the baby lies inactive most of the time</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sw-KE" sz="9600" dirty="0">
                <a:latin typeface="Calibri" panose="020F0502020204030204" pitchFamily="34" charset="0"/>
                <a:ea typeface="Calibri" panose="020F0502020204030204" pitchFamily="34" charset="0"/>
                <a:cs typeface="Times New Roman" panose="02020603050405020304" pitchFamily="18" charset="0"/>
              </a:rPr>
              <a:t>In females,labis majora are widely separated and the libia minora is protruding  in between</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sw-KE" sz="9600" dirty="0">
                <a:latin typeface="Calibri" panose="020F0502020204030204" pitchFamily="34" charset="0"/>
                <a:ea typeface="Calibri" panose="020F0502020204030204" pitchFamily="34" charset="0"/>
                <a:cs typeface="Times New Roman" panose="02020603050405020304" pitchFamily="18" charset="0"/>
              </a:rPr>
              <a:t>In males, scrotal muscles are smooth and testes are undescended</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sw-KE" sz="9600" dirty="0">
                <a:latin typeface="Calibri" panose="020F0502020204030204" pitchFamily="34" charset="0"/>
                <a:ea typeface="Calibri" panose="020F0502020204030204" pitchFamily="34" charset="0"/>
                <a:cs typeface="Times New Roman" panose="02020603050405020304" pitchFamily="18" charset="0"/>
              </a:rPr>
              <a:t>Palmer and  planter creases are absent </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lang="sw-KE" sz="9600" dirty="0">
                <a:latin typeface="Calibri" panose="020F0502020204030204" pitchFamily="34" charset="0"/>
                <a:ea typeface="Calibri" panose="020F0502020204030204" pitchFamily="34" charset="0"/>
                <a:cs typeface="Times New Roman" panose="02020603050405020304" pitchFamily="18" charset="0"/>
              </a:rPr>
              <a:t>Grasp reflexes are absent</a:t>
            </a:r>
            <a:endParaRPr lang="en-US" sz="96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Slide Number Placeholder 4"/>
          <p:cNvSpPr>
            <a:spLocks noGrp="1"/>
          </p:cNvSpPr>
          <p:nvPr>
            <p:ph type="sldNum" sz="quarter" idx="12"/>
          </p:nvPr>
        </p:nvSpPr>
        <p:spPr/>
        <p:txBody>
          <a:bodyPr/>
          <a:lstStyle/>
          <a:p>
            <a:fld id="{37A73B05-C1DC-4957-AA8A-DA55F0329BFA}" type="slidenum">
              <a:rPr lang="en-US" smtClean="0"/>
              <a:t>9</a:t>
            </a:fld>
            <a:endParaRPr lang="en-US"/>
          </a:p>
        </p:txBody>
      </p:sp>
    </p:spTree>
    <p:extLst>
      <p:ext uri="{BB962C8B-B14F-4D97-AF65-F5344CB8AC3E}">
        <p14:creationId xmlns:p14="http://schemas.microsoft.com/office/powerpoint/2010/main" val="72983060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310648"/>
          </a:xfrm>
        </p:spPr>
        <p:txBody>
          <a:bodyPr>
            <a:normAutofit lnSpcReduction="10000"/>
          </a:bodyPr>
          <a:lstStyle/>
          <a:p>
            <a:pPr marL="0" marR="0" indent="0">
              <a:lnSpc>
                <a:spcPct val="115000"/>
              </a:lnSpc>
              <a:spcBef>
                <a:spcPts val="0"/>
              </a:spcBef>
              <a:spcAft>
                <a:spcPts val="0"/>
              </a:spcAft>
              <a:buNone/>
            </a:pPr>
            <a:r>
              <a:rPr lang="sw-KE" b="1" dirty="0" smtClean="0">
                <a:latin typeface="Calibri" panose="020F0502020204030204" pitchFamily="34" charset="0"/>
                <a:ea typeface="Calibri" panose="020F0502020204030204" pitchFamily="34" charset="0"/>
                <a:cs typeface="Times New Roman" panose="02020603050405020304" pitchFamily="18" charset="0"/>
              </a:rPr>
              <a:t>Indications</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smtClean="0">
                <a:latin typeface="Calibri" panose="020F0502020204030204" pitchFamily="34" charset="0"/>
                <a:ea typeface="Calibri" panose="020F0502020204030204" pitchFamily="34" charset="0"/>
                <a:cs typeface="Times New Roman" panose="02020603050405020304" pitchFamily="18" charset="0"/>
              </a:rPr>
              <a:t>Infants </a:t>
            </a:r>
            <a:r>
              <a:rPr lang="sw-KE" sz="2800" dirty="0">
                <a:latin typeface="Calibri" panose="020F0502020204030204" pitchFamily="34" charset="0"/>
                <a:ea typeface="Calibri" panose="020F0502020204030204" pitchFamily="34" charset="0"/>
                <a:cs typeface="Times New Roman" panose="02020603050405020304" pitchFamily="18" charset="0"/>
              </a:rPr>
              <a:t>with haemolytic </a:t>
            </a:r>
            <a:r>
              <a:rPr lang="sw-KE" sz="2800" dirty="0" smtClean="0">
                <a:latin typeface="Calibri" panose="020F0502020204030204" pitchFamily="34" charset="0"/>
                <a:ea typeface="Calibri" panose="020F0502020204030204" pitchFamily="34" charset="0"/>
                <a:cs typeface="Times New Roman" panose="02020603050405020304" pitchFamily="18" charset="0"/>
              </a:rPr>
              <a:t>diseases</a:t>
            </a:r>
          </a:p>
          <a:p>
            <a:pPr lvl="2">
              <a:lnSpc>
                <a:spcPct val="115000"/>
              </a:lnSpc>
              <a:spcBef>
                <a:spcPts val="0"/>
              </a:spcBef>
              <a:buFont typeface="Wingdings" panose="05000000000000000000" pitchFamily="2" charset="2"/>
              <a:buChar char="Ø"/>
            </a:pPr>
            <a:r>
              <a:rPr lang="sw-KE" sz="2800" dirty="0" smtClean="0">
                <a:latin typeface="Calibri" panose="020F0502020204030204" pitchFamily="34" charset="0"/>
                <a:ea typeface="Calibri" panose="020F0502020204030204" pitchFamily="34" charset="0"/>
                <a:cs typeface="Times New Roman" panose="02020603050405020304" pitchFamily="18" charset="0"/>
              </a:rPr>
              <a:t>Preterms </a:t>
            </a:r>
            <a:r>
              <a:rPr lang="sw-KE" sz="2800" dirty="0">
                <a:latin typeface="Calibri" panose="020F0502020204030204" pitchFamily="34" charset="0"/>
                <a:ea typeface="Calibri" panose="020F0502020204030204" pitchFamily="34" charset="0"/>
                <a:cs typeface="Times New Roman" panose="02020603050405020304" pitchFamily="18" charset="0"/>
              </a:rPr>
              <a:t>with bilirubin levels  of 300 – 400 </a:t>
            </a:r>
            <a:r>
              <a:rPr lang="sw-KE" sz="2800" dirty="0" smtClean="0">
                <a:latin typeface="Calibri" panose="020F0502020204030204" pitchFamily="34" charset="0"/>
                <a:ea typeface="Calibri" panose="020F0502020204030204" pitchFamily="34" charset="0"/>
                <a:cs typeface="Times New Roman" panose="02020603050405020304" pitchFamily="18" charset="0"/>
              </a:rPr>
              <a:t>mol/l</a:t>
            </a:r>
            <a:endParaRPr lang="en-US" sz="2800" dirty="0" smtClean="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lang="sw-KE" sz="2800" dirty="0" smtClean="0">
                <a:latin typeface="Calibri" panose="020F0502020204030204" pitchFamily="34" charset="0"/>
                <a:ea typeface="Calibri" panose="020F0502020204030204" pitchFamily="34" charset="0"/>
                <a:cs typeface="Times New Roman" panose="02020603050405020304" pitchFamily="18" charset="0"/>
              </a:rPr>
              <a:t>Babies </a:t>
            </a:r>
            <a:r>
              <a:rPr lang="sw-KE" sz="2800" dirty="0">
                <a:latin typeface="Calibri" panose="020F0502020204030204" pitchFamily="34" charset="0"/>
                <a:ea typeface="Calibri" panose="020F0502020204030204" pitchFamily="34" charset="0"/>
                <a:cs typeface="Times New Roman" panose="02020603050405020304" pitchFamily="18" charset="0"/>
              </a:rPr>
              <a:t>whose birth weight was less than 1500g and have bilirubin levels of 225 </a:t>
            </a:r>
            <a:r>
              <a:rPr lang="sw-KE" sz="2800" dirty="0" smtClean="0">
                <a:latin typeface="Calibri" panose="020F0502020204030204" pitchFamily="34" charset="0"/>
                <a:ea typeface="Calibri" panose="020F0502020204030204" pitchFamily="34" charset="0"/>
                <a:cs typeface="Times New Roman" panose="02020603050405020304" pitchFamily="18" charset="0"/>
              </a:rPr>
              <a:t>mol/l</a:t>
            </a:r>
          </a:p>
          <a:p>
            <a:pPr lvl="2">
              <a:lnSpc>
                <a:spcPct val="115000"/>
              </a:lnSpc>
              <a:spcBef>
                <a:spcPts val="0"/>
              </a:spcBef>
              <a:buFont typeface="Wingdings" panose="05000000000000000000" pitchFamily="2" charset="2"/>
              <a:buChar char="Ø"/>
            </a:pPr>
            <a:r>
              <a:rPr lang="sw-KE" sz="2800" dirty="0" smtClean="0">
                <a:latin typeface="Calibri" panose="020F0502020204030204" pitchFamily="34" charset="0"/>
                <a:ea typeface="Calibri" panose="020F0502020204030204" pitchFamily="34" charset="0"/>
                <a:cs typeface="Times New Roman" panose="02020603050405020304" pitchFamily="18" charset="0"/>
              </a:rPr>
              <a:t>Term </a:t>
            </a:r>
            <a:r>
              <a:rPr lang="sw-KE" sz="2800" dirty="0">
                <a:latin typeface="Calibri" panose="020F0502020204030204" pitchFamily="34" charset="0"/>
                <a:ea typeface="Calibri" panose="020F0502020204030204" pitchFamily="34" charset="0"/>
                <a:cs typeface="Times New Roman" panose="02020603050405020304" pitchFamily="18" charset="0"/>
              </a:rPr>
              <a:t>babies with bilirubin levels above 100 mol/l at birth or later 400 – 500 mol/l</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sw-KE" b="1" dirty="0">
                <a:latin typeface="Calibri" panose="020F0502020204030204" pitchFamily="34" charset="0"/>
                <a:ea typeface="Calibri" panose="020F0502020204030204" pitchFamily="34" charset="0"/>
                <a:cs typeface="Times New Roman" panose="02020603050405020304" pitchFamily="18" charset="0"/>
              </a:rPr>
              <a:t>Care of the baby post transfusion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lvl="2" indent="-457200">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Put the baby back to phototherapy</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2" indent="-457200">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Closely observe the baby  for bleeding from the umbilical cord</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2" indent="-457200">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If the baby was on infusion</a:t>
            </a:r>
            <a:r>
              <a:rPr lang="sw-KE" sz="2800" dirty="0" smtClean="0">
                <a:latin typeface="Calibri" panose="020F0502020204030204" pitchFamily="34" charset="0"/>
                <a:ea typeface="Calibri" panose="020F0502020204030204" pitchFamily="34" charset="0"/>
                <a:cs typeface="Times New Roman" panose="02020603050405020304" pitchFamily="18" charset="0"/>
              </a:rPr>
              <a:t>, continue </a:t>
            </a:r>
            <a:r>
              <a:rPr lang="sw-KE" sz="2800" dirty="0">
                <a:latin typeface="Calibri" panose="020F0502020204030204" pitchFamily="34" charset="0"/>
                <a:ea typeface="Calibri" panose="020F0502020204030204" pitchFamily="34" charset="0"/>
                <a:cs typeface="Times New Roman" panose="02020603050405020304" pitchFamily="18" charset="0"/>
              </a:rPr>
              <a:t>for some time </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2" indent="-457200">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Reassure the mother and involve her in the care of the baby</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2" name="Slide Number Placeholder 1"/>
          <p:cNvSpPr>
            <a:spLocks noGrp="1"/>
          </p:cNvSpPr>
          <p:nvPr>
            <p:ph type="sldNum" sz="quarter" idx="12"/>
          </p:nvPr>
        </p:nvSpPr>
        <p:spPr/>
        <p:txBody>
          <a:bodyPr/>
          <a:lstStyle/>
          <a:p>
            <a:fld id="{37A73B05-C1DC-4957-AA8A-DA55F0329BFA}" type="slidenum">
              <a:rPr lang="en-US" smtClean="0"/>
              <a:t>90</a:t>
            </a:fld>
            <a:endParaRPr lang="en-US"/>
          </a:p>
        </p:txBody>
      </p:sp>
    </p:spTree>
    <p:extLst>
      <p:ext uri="{BB962C8B-B14F-4D97-AF65-F5344CB8AC3E}">
        <p14:creationId xmlns:p14="http://schemas.microsoft.com/office/powerpoint/2010/main" val="2986280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nSpc>
                <a:spcPct val="115000"/>
              </a:lnSpc>
              <a:spcBef>
                <a:spcPts val="0"/>
              </a:spcBef>
            </a:pPr>
            <a:r>
              <a:rPr lang="sw-KE" sz="28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                                        C) PROTOPORPHYRINS</a:t>
            </a:r>
            <a:r>
              <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lang="en-US" sz="28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r>
              <a:rPr lang="en-US" sz="2800"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3" name="Content Placeholder 2"/>
          <p:cNvSpPr>
            <a:spLocks noGrp="1"/>
          </p:cNvSpPr>
          <p:nvPr>
            <p:ph idx="1"/>
          </p:nvPr>
        </p:nvSpPr>
        <p:spPr/>
        <p:txBody>
          <a:bodyPr/>
          <a:lstStyle/>
          <a:p>
            <a:pPr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These </a:t>
            </a:r>
            <a:r>
              <a:rPr lang="sw-KE" dirty="0">
                <a:latin typeface="Calibri" panose="020F0502020204030204" pitchFamily="34" charset="0"/>
                <a:ea typeface="Calibri" panose="020F0502020204030204" pitchFamily="34" charset="0"/>
                <a:cs typeface="Times New Roman" panose="02020603050405020304" pitchFamily="18" charset="0"/>
              </a:rPr>
              <a:t>are haeme oxygenase  inhibitors which are administered to inhibit the breakdown of haeme thus reduce bilirubin production.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They are usually used in combination with phototherapy and/or blood exchange transfusion</a:t>
            </a:r>
            <a:r>
              <a:rPr lang="sw-KE" dirty="0" smtClean="0">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15000"/>
              </a:lnSpc>
              <a:spcBef>
                <a:spcPts val="0"/>
              </a:spcBef>
              <a:spcAft>
                <a:spcPts val="0"/>
              </a:spcAft>
              <a:buNone/>
            </a:pPr>
            <a:endParaRPr lang="sw-KE"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endParaRPr lang="sw-KE" dirty="0" smtClean="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en-US" b="1" i="1" dirty="0" smtClean="0">
                <a:ea typeface="Calibri" panose="020F0502020204030204" pitchFamily="34" charset="0"/>
                <a:cs typeface="Times New Roman" panose="02020603050405020304" pitchFamily="18" charset="0"/>
              </a:rPr>
              <a:t>READ AND MAKE NOTES ON RHESUS AND ABO INCOMPATIBILITY, MANAGEMENT AND  PREVENTION </a:t>
            </a: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91</a:t>
            </a:fld>
            <a:endParaRPr lang="en-US"/>
          </a:p>
        </p:txBody>
      </p:sp>
    </p:spTree>
    <p:extLst>
      <p:ext uri="{BB962C8B-B14F-4D97-AF65-F5344CB8AC3E}">
        <p14:creationId xmlns:p14="http://schemas.microsoft.com/office/powerpoint/2010/main" val="81366109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latin typeface="+mn-lt"/>
              </a:rPr>
              <a:t>9.  HAEMORRHAGIC DISEASE OF THE NEW BORN.  </a:t>
            </a:r>
            <a:endParaRPr lang="en-US" b="1" dirty="0">
              <a:solidFill>
                <a:srgbClr val="00B0F0"/>
              </a:solidFill>
              <a:latin typeface="+mn-lt"/>
            </a:endParaRPr>
          </a:p>
        </p:txBody>
      </p:sp>
      <p:sp>
        <p:nvSpPr>
          <p:cNvPr id="3" name="Content Placeholder 2"/>
          <p:cNvSpPr>
            <a:spLocks noGrp="1"/>
          </p:cNvSpPr>
          <p:nvPr>
            <p:ph idx="1"/>
          </p:nvPr>
        </p:nvSpPr>
        <p:spPr/>
        <p:txBody>
          <a:bodyPr/>
          <a:lstStyle/>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This bleeding that occurs during the first few days of life due to </a:t>
            </a:r>
            <a:r>
              <a:rPr lang="sw-KE" dirty="0" smtClean="0">
                <a:latin typeface="Calibri" panose="020F0502020204030204" pitchFamily="34" charset="0"/>
                <a:ea typeface="Calibri" panose="020F0502020204030204" pitchFamily="34" charset="0"/>
                <a:cs typeface="Times New Roman" panose="02020603050405020304" pitchFamily="18" charset="0"/>
              </a:rPr>
              <a:t>vitamin k </a:t>
            </a:r>
            <a:r>
              <a:rPr lang="sw-KE" dirty="0">
                <a:latin typeface="Calibri" panose="020F0502020204030204" pitchFamily="34" charset="0"/>
                <a:ea typeface="Calibri" panose="020F0502020204030204" pitchFamily="34" charset="0"/>
                <a:cs typeface="Times New Roman" panose="02020603050405020304" pitchFamily="18" charset="0"/>
              </a:rPr>
              <a:t>deficiency.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Vitamin K is synthesised by the bowel normal flora and its role is to convert  clotting factors such as prothrombin</a:t>
            </a:r>
            <a:r>
              <a:rPr lang="sw-KE" dirty="0" smtClean="0">
                <a:latin typeface="Calibri" panose="020F0502020204030204" pitchFamily="34" charset="0"/>
                <a:ea typeface="Calibri" panose="020F0502020204030204" pitchFamily="34" charset="0"/>
                <a:cs typeface="Times New Roman" panose="02020603050405020304" pitchFamily="18" charset="0"/>
              </a:rPr>
              <a:t>, thrombokinase, thromboplastin.</a:t>
            </a:r>
          </a:p>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To </a:t>
            </a:r>
            <a:r>
              <a:rPr lang="sw-KE" dirty="0">
                <a:latin typeface="Calibri" panose="020F0502020204030204" pitchFamily="34" charset="0"/>
                <a:ea typeface="Calibri" panose="020F0502020204030204" pitchFamily="34" charset="0"/>
                <a:cs typeface="Times New Roman" panose="02020603050405020304" pitchFamily="18" charset="0"/>
              </a:rPr>
              <a:t>prevent HDN, </a:t>
            </a:r>
            <a:r>
              <a:rPr lang="sw-KE" dirty="0" smtClean="0">
                <a:latin typeface="Calibri" panose="020F0502020204030204" pitchFamily="34" charset="0"/>
                <a:ea typeface="Calibri" panose="020F0502020204030204" pitchFamily="34" charset="0"/>
                <a:cs typeface="Times New Roman" panose="02020603050405020304" pitchFamily="18" charset="0"/>
              </a:rPr>
              <a:t>all neonates  </a:t>
            </a:r>
            <a:r>
              <a:rPr lang="sw-KE" dirty="0">
                <a:latin typeface="Calibri" panose="020F0502020204030204" pitchFamily="34" charset="0"/>
                <a:ea typeface="Calibri" panose="020F0502020204030204" pitchFamily="34" charset="0"/>
                <a:cs typeface="Times New Roman" panose="02020603050405020304" pitchFamily="18" charset="0"/>
              </a:rPr>
              <a:t>are given  </a:t>
            </a:r>
            <a:r>
              <a:rPr lang="sw-KE" b="1" i="1" dirty="0" smtClean="0">
                <a:latin typeface="Calibri" panose="020F0502020204030204" pitchFamily="34" charset="0"/>
                <a:ea typeface="Calibri" panose="020F0502020204030204" pitchFamily="34" charset="0"/>
                <a:cs typeface="Times New Roman" panose="02020603050405020304" pitchFamily="18" charset="0"/>
              </a:rPr>
              <a:t>vitamin </a:t>
            </a:r>
            <a:r>
              <a:rPr lang="sw-KE" b="1" i="1" dirty="0">
                <a:latin typeface="Calibri" panose="020F0502020204030204" pitchFamily="34" charset="0"/>
                <a:ea typeface="Calibri" panose="020F0502020204030204" pitchFamily="34" charset="0"/>
                <a:cs typeface="Times New Roman" panose="02020603050405020304" pitchFamily="18" charset="0"/>
              </a:rPr>
              <a:t>K  0.5 -  1 mg </a:t>
            </a:r>
            <a:r>
              <a:rPr lang="sw-KE" b="1" i="1" dirty="0" smtClean="0">
                <a:latin typeface="Calibri" panose="020F0502020204030204" pitchFamily="34" charset="0"/>
                <a:ea typeface="Calibri" panose="020F0502020204030204" pitchFamily="34" charset="0"/>
                <a:cs typeface="Times New Roman" panose="02020603050405020304" pitchFamily="18" charset="0"/>
              </a:rPr>
              <a:t>i.m</a:t>
            </a:r>
            <a:r>
              <a:rPr lang="sw-KE" i="1" dirty="0">
                <a:latin typeface="Calibri" panose="020F0502020204030204" pitchFamily="34" charset="0"/>
                <a:ea typeface="Calibri" panose="020F0502020204030204" pitchFamily="34" charset="0"/>
                <a:cs typeface="Times New Roman" panose="02020603050405020304" pitchFamily="18" charset="0"/>
              </a:rPr>
              <a:t> </a:t>
            </a:r>
            <a:r>
              <a:rPr lang="sw-KE" i="1" dirty="0" smtClean="0">
                <a:latin typeface="Calibri" panose="020F0502020204030204" pitchFamily="34" charset="0"/>
                <a:ea typeface="Calibri" panose="020F0502020204030204" pitchFamily="34" charset="0"/>
                <a:cs typeface="Times New Roman" panose="02020603050405020304" pitchFamily="18" charset="0"/>
              </a:rPr>
              <a:t>at birth.</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92</a:t>
            </a:fld>
            <a:endParaRPr lang="en-US"/>
          </a:p>
        </p:txBody>
      </p:sp>
    </p:spTree>
    <p:extLst>
      <p:ext uri="{BB962C8B-B14F-4D97-AF65-F5344CB8AC3E}">
        <p14:creationId xmlns:p14="http://schemas.microsoft.com/office/powerpoint/2010/main" val="233084731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                    </a:t>
            </a:r>
            <a:r>
              <a:rPr lang="en-US" b="1" dirty="0" smtClean="0">
                <a:solidFill>
                  <a:srgbClr val="00B0F0"/>
                </a:solidFill>
                <a:latin typeface="+mn-lt"/>
              </a:rPr>
              <a:t>Predisposing factors</a:t>
            </a:r>
            <a:endParaRPr lang="en-US" b="1" dirty="0">
              <a:solidFill>
                <a:srgbClr val="00B0F0"/>
              </a:solidFill>
              <a:latin typeface="+mn-lt"/>
            </a:endParaRPr>
          </a:p>
        </p:txBody>
      </p:sp>
      <p:sp>
        <p:nvSpPr>
          <p:cNvPr id="3" name="Content Placeholder 2"/>
          <p:cNvSpPr>
            <a:spLocks noGrp="1"/>
          </p:cNvSpPr>
          <p:nvPr>
            <p:ph idx="1"/>
          </p:nvPr>
        </p:nvSpPr>
        <p:spPr/>
        <p:txBody>
          <a:bodyPr>
            <a:normAutofit/>
          </a:bodyPr>
          <a:lstStyle/>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H</a:t>
            </a:r>
            <a:r>
              <a:rPr lang="sw-KE" dirty="0" smtClean="0">
                <a:latin typeface="Calibri" panose="020F0502020204030204" pitchFamily="34" charset="0"/>
                <a:ea typeface="Calibri" panose="020F0502020204030204" pitchFamily="34" charset="0"/>
                <a:cs typeface="Times New Roman" panose="02020603050405020304" pitchFamily="18" charset="0"/>
              </a:rPr>
              <a:t>ereditary </a:t>
            </a:r>
            <a:r>
              <a:rPr lang="sw-KE" dirty="0">
                <a:latin typeface="Calibri" panose="020F0502020204030204" pitchFamily="34" charset="0"/>
                <a:ea typeface="Calibri" panose="020F0502020204030204" pitchFamily="34" charset="0"/>
                <a:cs typeface="Times New Roman" panose="02020603050405020304" pitchFamily="18" charset="0"/>
              </a:rPr>
              <a:t>factors </a:t>
            </a:r>
            <a:r>
              <a:rPr lang="sw-KE" dirty="0" smtClean="0">
                <a:latin typeface="Calibri" panose="020F0502020204030204" pitchFamily="34" charset="0"/>
                <a:ea typeface="Calibri" panose="020F0502020204030204" pitchFamily="34" charset="0"/>
                <a:cs typeface="Times New Roman" panose="02020603050405020304" pitchFamily="18" charset="0"/>
              </a:rPr>
              <a:t>(clotting </a:t>
            </a:r>
            <a:r>
              <a:rPr lang="sw-KE" dirty="0">
                <a:latin typeface="Calibri" panose="020F0502020204030204" pitchFamily="34" charset="0"/>
                <a:ea typeface="Calibri" panose="020F0502020204030204" pitchFamily="34" charset="0"/>
                <a:cs typeface="Times New Roman" panose="02020603050405020304" pitchFamily="18" charset="0"/>
              </a:rPr>
              <a:t>factor </a:t>
            </a:r>
            <a:r>
              <a:rPr lang="sw-KE" dirty="0" smtClean="0">
                <a:latin typeface="Calibri" panose="020F0502020204030204" pitchFamily="34" charset="0"/>
                <a:ea typeface="Calibri" panose="020F0502020204030204" pitchFamily="34" charset="0"/>
                <a:cs typeface="Times New Roman" panose="02020603050405020304" pitchFamily="18" charset="0"/>
              </a:rPr>
              <a:t>defect)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Prematurity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Birth </a:t>
            </a:r>
            <a:r>
              <a:rPr lang="sw-KE" dirty="0">
                <a:latin typeface="Calibri" panose="020F0502020204030204" pitchFamily="34" charset="0"/>
                <a:ea typeface="Calibri" panose="020F0502020204030204" pitchFamily="34" charset="0"/>
                <a:cs typeface="Times New Roman" panose="02020603050405020304" pitchFamily="18" charset="0"/>
              </a:rPr>
              <a:t>trauma</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Treatment  </a:t>
            </a:r>
            <a:r>
              <a:rPr lang="sw-KE" dirty="0">
                <a:latin typeface="Calibri" panose="020F0502020204030204" pitchFamily="34" charset="0"/>
                <a:ea typeface="Calibri" panose="020F0502020204030204" pitchFamily="34" charset="0"/>
                <a:cs typeface="Times New Roman" panose="02020603050405020304" pitchFamily="18" charset="0"/>
              </a:rPr>
              <a:t>with antibiotics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Respiratory  </a:t>
            </a:r>
            <a:r>
              <a:rPr lang="sw-KE" dirty="0">
                <a:latin typeface="Calibri" panose="020F0502020204030204" pitchFamily="34" charset="0"/>
                <a:ea typeface="Calibri" panose="020F0502020204030204" pitchFamily="34" charset="0"/>
                <a:cs typeface="Times New Roman" panose="02020603050405020304" pitchFamily="18" charset="0"/>
              </a:rPr>
              <a:t>distress syndrome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Disseminated intravascular coagulopathy (DIC)</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Birth asphyxia</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Mothers who are on drugs like warfarin</a:t>
            </a:r>
            <a:r>
              <a:rPr lang="sw-KE" dirty="0" smtClean="0">
                <a:latin typeface="Calibri" panose="020F0502020204030204" pitchFamily="34" charset="0"/>
                <a:ea typeface="Calibri" panose="020F0502020204030204" pitchFamily="34" charset="0"/>
                <a:cs typeface="Times New Roman" panose="02020603050405020304" pitchFamily="18" charset="0"/>
              </a:rPr>
              <a:t>, heparin, phenobarbital</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93</a:t>
            </a:fld>
            <a:endParaRPr lang="en-US"/>
          </a:p>
        </p:txBody>
      </p:sp>
    </p:spTree>
    <p:extLst>
      <p:ext uri="{BB962C8B-B14F-4D97-AF65-F5344CB8AC3E}">
        <p14:creationId xmlns:p14="http://schemas.microsoft.com/office/powerpoint/2010/main" val="303545017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latin typeface="+mn-lt"/>
              </a:rPr>
              <a:t> </a:t>
            </a:r>
            <a:r>
              <a:rPr lang="en-US" b="1" dirty="0" smtClean="0">
                <a:solidFill>
                  <a:srgbClr val="00B0F0"/>
                </a:solidFill>
                <a:latin typeface="+mn-lt"/>
              </a:rPr>
              <a:t>                        Clinical features</a:t>
            </a:r>
            <a:endParaRPr lang="en-US" b="1" dirty="0">
              <a:solidFill>
                <a:srgbClr val="00B0F0"/>
              </a:solidFill>
              <a:latin typeface="+mn-lt"/>
            </a:endParaRPr>
          </a:p>
        </p:txBody>
      </p:sp>
      <p:sp>
        <p:nvSpPr>
          <p:cNvPr id="3" name="Content Placeholder 2"/>
          <p:cNvSpPr>
            <a:spLocks noGrp="1"/>
          </p:cNvSpPr>
          <p:nvPr>
            <p:ph idx="1"/>
          </p:nvPr>
        </p:nvSpPr>
        <p:spPr/>
        <p:txBody>
          <a:bodyPr>
            <a:normAutofit/>
          </a:bodyPr>
          <a:lstStyle/>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Continuous </a:t>
            </a:r>
            <a:r>
              <a:rPr lang="sw-KE" dirty="0">
                <a:latin typeface="Calibri" panose="020F0502020204030204" pitchFamily="34" charset="0"/>
                <a:ea typeface="Calibri" panose="020F0502020204030204" pitchFamily="34" charset="0"/>
                <a:cs typeface="Times New Roman" panose="02020603050405020304" pitchFamily="18" charset="0"/>
              </a:rPr>
              <a:t>oozing of blood from  umbilical cord.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There is spontaneous bleeding from various parts of the body.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Bleeding in the mucous membranes of GIT and may present with maleana  stool or haematemesis.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Continuous bleeding from any punctured blood vessel or injection site thus when looking for venous access avoid puncturing  femoral </a:t>
            </a:r>
            <a:r>
              <a:rPr lang="sw-KE" dirty="0" smtClean="0">
                <a:latin typeface="Calibri" panose="020F0502020204030204" pitchFamily="34" charset="0"/>
                <a:ea typeface="Calibri" panose="020F0502020204030204" pitchFamily="34" charset="0"/>
                <a:cs typeface="Times New Roman" panose="02020603050405020304" pitchFamily="18" charset="0"/>
              </a:rPr>
              <a:t>or juguolar </a:t>
            </a:r>
            <a:r>
              <a:rPr lang="sw-KE" dirty="0">
                <a:latin typeface="Calibri" panose="020F0502020204030204" pitchFamily="34" charset="0"/>
                <a:ea typeface="Calibri" panose="020F0502020204030204" pitchFamily="34" charset="0"/>
                <a:cs typeface="Times New Roman" panose="02020603050405020304" pitchFamily="18" charset="0"/>
              </a:rPr>
              <a:t>veins which are the larget veins in the body.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Haematuria or omphalorrhagia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37A73B05-C1DC-4957-AA8A-DA55F0329BFA}" type="slidenum">
              <a:rPr lang="en-US" smtClean="0"/>
              <a:t>94</a:t>
            </a:fld>
            <a:endParaRPr lang="en-US"/>
          </a:p>
        </p:txBody>
      </p:sp>
    </p:spTree>
    <p:extLst>
      <p:ext uri="{BB962C8B-B14F-4D97-AF65-F5344CB8AC3E}">
        <p14:creationId xmlns:p14="http://schemas.microsoft.com/office/powerpoint/2010/main" val="72609573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94704"/>
          </a:xfrm>
        </p:spPr>
        <p:txBody>
          <a:bodyPr>
            <a:normAutofit fontScale="90000"/>
          </a:bodyPr>
          <a:lstStyle/>
          <a:p>
            <a:pPr lvl="0" indent="-228600">
              <a:lnSpc>
                <a:spcPct val="115000"/>
              </a:lnSpc>
              <a:spcBef>
                <a:spcPts val="0"/>
              </a:spcBef>
            </a:pPr>
            <a:r>
              <a:rPr lang="sw-KE" sz="49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t>
            </a:r>
            <a:br>
              <a:rPr lang="sw-KE" sz="49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br>
            <a:r>
              <a:rPr lang="sw-KE" sz="49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lang="sw-KE" sz="49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Nursing Management</a:t>
            </a:r>
            <a:r>
              <a:rPr lang="en-US" sz="26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lang="en-US" sz="26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838200" y="1094705"/>
            <a:ext cx="10515600" cy="5563672"/>
          </a:xfrm>
        </p:spPr>
        <p:txBody>
          <a:bodyPr>
            <a:normAutofit/>
          </a:bodyPr>
          <a:lstStyle/>
          <a:p>
            <a:pPr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Upon </a:t>
            </a:r>
            <a:r>
              <a:rPr lang="sw-KE" dirty="0">
                <a:latin typeface="Calibri" panose="020F0502020204030204" pitchFamily="34" charset="0"/>
                <a:ea typeface="Calibri" panose="020F0502020204030204" pitchFamily="34" charset="0"/>
                <a:cs typeface="Times New Roman" panose="02020603050405020304" pitchFamily="18" charset="0"/>
              </a:rPr>
              <a:t>admission into NBU</a:t>
            </a:r>
            <a:r>
              <a:rPr lang="sw-KE" dirty="0" smtClean="0">
                <a:latin typeface="Calibri" panose="020F0502020204030204" pitchFamily="34" charset="0"/>
                <a:ea typeface="Calibri" panose="020F0502020204030204" pitchFamily="34" charset="0"/>
                <a:cs typeface="Times New Roman" panose="02020603050405020304" pitchFamily="18" charset="0"/>
              </a:rPr>
              <a:t>, administer </a:t>
            </a:r>
            <a:r>
              <a:rPr lang="sw-KE" dirty="0">
                <a:latin typeface="Calibri" panose="020F0502020204030204" pitchFamily="34" charset="0"/>
                <a:ea typeface="Calibri" panose="020F0502020204030204" pitchFamily="34" charset="0"/>
                <a:cs typeface="Times New Roman" panose="02020603050405020304" pitchFamily="18" charset="0"/>
              </a:rPr>
              <a:t>vitamin K 0.5 – 1 mg </a:t>
            </a:r>
            <a:r>
              <a:rPr lang="sw-KE" dirty="0" smtClean="0">
                <a:latin typeface="Calibri" panose="020F0502020204030204" pitchFamily="34" charset="0"/>
                <a:ea typeface="Calibri" panose="020F0502020204030204" pitchFamily="34" charset="0"/>
                <a:cs typeface="Times New Roman" panose="02020603050405020304" pitchFamily="18" charset="0"/>
              </a:rPr>
              <a:t>I.M</a:t>
            </a:r>
            <a:endParaRPr lang="en-US" dirty="0"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Preserve </a:t>
            </a:r>
            <a:r>
              <a:rPr lang="sw-KE" dirty="0">
                <a:latin typeface="Calibri" panose="020F0502020204030204" pitchFamily="34" charset="0"/>
                <a:ea typeface="Calibri" panose="020F0502020204030204" pitchFamily="34" charset="0"/>
                <a:cs typeface="Times New Roman" panose="02020603050405020304" pitchFamily="18" charset="0"/>
              </a:rPr>
              <a:t>all linen soiled by blood for estimation of blood loss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Administer vitamin K 1 – 2 mg to arrest bleeding immediately.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Observe vital signs TPR ¼   hourly.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If bleeding is severe</a:t>
            </a:r>
            <a:r>
              <a:rPr lang="sw-KE" dirty="0" smtClean="0">
                <a:latin typeface="Calibri" panose="020F0502020204030204" pitchFamily="34" charset="0"/>
                <a:ea typeface="Calibri" panose="020F0502020204030204" pitchFamily="34" charset="0"/>
                <a:cs typeface="Times New Roman" panose="02020603050405020304" pitchFamily="18" charset="0"/>
              </a:rPr>
              <a:t>, transfuse </a:t>
            </a:r>
            <a:r>
              <a:rPr lang="sw-KE" dirty="0">
                <a:latin typeface="Calibri" panose="020F0502020204030204" pitchFamily="34" charset="0"/>
                <a:ea typeface="Calibri" panose="020F0502020204030204" pitchFamily="34" charset="0"/>
                <a:cs typeface="Times New Roman" panose="02020603050405020304" pitchFamily="18" charset="0"/>
              </a:rPr>
              <a:t>fresh blood or frozen plasma at 20 mls / kg of body weight.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Observe for signs of shock and if present transfuse with packed cells and fresh whole blood at 75 – 100 mls/kg of body weight if the baby is term.</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General management is like any other baby in the unit.</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95</a:t>
            </a:fld>
            <a:endParaRPr lang="en-US"/>
          </a:p>
        </p:txBody>
      </p:sp>
    </p:spTree>
    <p:extLst>
      <p:ext uri="{BB962C8B-B14F-4D97-AF65-F5344CB8AC3E}">
        <p14:creationId xmlns:p14="http://schemas.microsoft.com/office/powerpoint/2010/main" val="33599575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latin typeface="+mn-lt"/>
              </a:rPr>
              <a:t>                         complications</a:t>
            </a:r>
            <a:endParaRPr lang="en-US" b="1" dirty="0">
              <a:solidFill>
                <a:srgbClr val="00B0F0"/>
              </a:solidFill>
              <a:latin typeface="+mn-lt"/>
            </a:endParaRPr>
          </a:p>
        </p:txBody>
      </p:sp>
      <p:sp>
        <p:nvSpPr>
          <p:cNvPr id="3" name="Content Placeholder 2"/>
          <p:cNvSpPr>
            <a:spLocks noGrp="1"/>
          </p:cNvSpPr>
          <p:nvPr>
            <p:ph idx="1"/>
          </p:nvPr>
        </p:nvSpPr>
        <p:spPr/>
        <p:txBody>
          <a:bodyPr/>
          <a:lstStyle/>
          <a:p>
            <a:pPr marL="0" marR="0" indent="0">
              <a:lnSpc>
                <a:spcPct val="115000"/>
              </a:lnSpc>
              <a:spcBef>
                <a:spcPts val="0"/>
              </a:spcBef>
              <a:spcAft>
                <a:spcPts val="0"/>
              </a:spcAft>
              <a:buNone/>
            </a:pPr>
            <a:endParaRPr lang="en-US" b="1" dirty="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Anaemia</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Hypovolaemic shock</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lang="sw-KE" dirty="0">
                <a:latin typeface="Calibri" panose="020F0502020204030204" pitchFamily="34" charset="0"/>
                <a:ea typeface="Calibri" panose="020F0502020204030204" pitchFamily="34" charset="0"/>
                <a:cs typeface="Times New Roman" panose="02020603050405020304" pitchFamily="18" charset="0"/>
              </a:rPr>
              <a:t>Brain damage</a:t>
            </a: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96</a:t>
            </a:fld>
            <a:endParaRPr lang="en-US"/>
          </a:p>
        </p:txBody>
      </p:sp>
    </p:spTree>
    <p:extLst>
      <p:ext uri="{BB962C8B-B14F-4D97-AF65-F5344CB8AC3E}">
        <p14:creationId xmlns:p14="http://schemas.microsoft.com/office/powerpoint/2010/main" val="14706761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5911"/>
            <a:ext cx="10515600" cy="579548"/>
          </a:xfrm>
        </p:spPr>
        <p:txBody>
          <a:bodyPr>
            <a:normAutofit fontScale="90000"/>
          </a:bodyPr>
          <a:lstStyle/>
          <a:p>
            <a:pPr lvl="0" indent="-228600">
              <a:lnSpc>
                <a:spcPct val="115000"/>
              </a:lnSpc>
              <a:spcBef>
                <a:spcPts val="0"/>
              </a:spcBef>
            </a:pPr>
            <a:r>
              <a:rPr lang="sw-KE" sz="48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t>
            </a:r>
            <a:br>
              <a:rPr lang="sw-KE" sz="48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rPr>
            </a:br>
            <a:r>
              <a:rPr lang="sw-KE" sz="48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 </a:t>
            </a:r>
            <a:r>
              <a:rPr lang="sw-KE" sz="4800" b="1" dirty="0" smtClean="0">
                <a:solidFill>
                  <a:srgbClr val="00B0F0"/>
                </a:solidFill>
                <a:latin typeface="Calibri" panose="020F0502020204030204" pitchFamily="34" charset="0"/>
                <a:ea typeface="Calibri" panose="020F0502020204030204" pitchFamily="34" charset="0"/>
                <a:cs typeface="Times New Roman" panose="02020603050405020304" pitchFamily="18" charset="0"/>
              </a:rPr>
              <a:t>                    11.    BIRTH </a:t>
            </a:r>
            <a:r>
              <a:rPr lang="sw-KE" sz="4800" b="1" dirty="0">
                <a:solidFill>
                  <a:srgbClr val="00B0F0"/>
                </a:solidFill>
                <a:latin typeface="Calibri" panose="020F0502020204030204" pitchFamily="34" charset="0"/>
                <a:ea typeface="Calibri" panose="020F0502020204030204" pitchFamily="34" charset="0"/>
                <a:cs typeface="Times New Roman" panose="02020603050405020304" pitchFamily="18" charset="0"/>
              </a:rPr>
              <a:t>INJURIES</a:t>
            </a:r>
            <a:r>
              <a:rPr lang="en-US" sz="15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lang="en-US" sz="15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838200" y="888642"/>
            <a:ext cx="10515600" cy="5288321"/>
          </a:xfrm>
        </p:spPr>
        <p:txBody>
          <a:bodyPr>
            <a:normAutofit fontScale="85000" lnSpcReduction="10000"/>
          </a:bodyPr>
          <a:lstStyle/>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Birth </a:t>
            </a:r>
            <a:r>
              <a:rPr lang="sw-KE" dirty="0">
                <a:latin typeface="Calibri" panose="020F0502020204030204" pitchFamily="34" charset="0"/>
                <a:ea typeface="Calibri" panose="020F0502020204030204" pitchFamily="34" charset="0"/>
                <a:cs typeface="Times New Roman" panose="02020603050405020304" pitchFamily="18" charset="0"/>
              </a:rPr>
              <a:t>injuries refer to trauma that a foetus sustains during birth</a:t>
            </a:r>
            <a:r>
              <a:rPr lang="sw-KE" dirty="0" smtClean="0">
                <a:latin typeface="Calibri" panose="020F0502020204030204" pitchFamily="34" charset="0"/>
                <a:ea typeface="Calibri" panose="020F0502020204030204" pitchFamily="34" charset="0"/>
                <a:cs typeface="Times New Roman" panose="02020603050405020304" pitchFamily="18" charset="0"/>
              </a:rPr>
              <a:t>. </a:t>
            </a:r>
          </a:p>
          <a:p>
            <a:pPr marL="0" marR="0">
              <a:lnSpc>
                <a:spcPct val="115000"/>
              </a:lnSpc>
              <a:spcBef>
                <a:spcPts val="0"/>
              </a:spcBef>
              <a:spcAft>
                <a:spcPts val="0"/>
              </a:spcAft>
            </a:pPr>
            <a:r>
              <a:rPr lang="sw-KE" dirty="0" smtClean="0">
                <a:latin typeface="Calibri" panose="020F0502020204030204" pitchFamily="34" charset="0"/>
                <a:ea typeface="Calibri" panose="020F0502020204030204" pitchFamily="34" charset="0"/>
                <a:cs typeface="Times New Roman" panose="02020603050405020304" pitchFamily="18" charset="0"/>
              </a:rPr>
              <a:t>The </a:t>
            </a:r>
            <a:r>
              <a:rPr lang="sw-KE" dirty="0">
                <a:latin typeface="Calibri" panose="020F0502020204030204" pitchFamily="34" charset="0"/>
                <a:ea typeface="Calibri" panose="020F0502020204030204" pitchFamily="34" charset="0"/>
                <a:cs typeface="Times New Roman" panose="02020603050405020304" pitchFamily="18" charset="0"/>
              </a:rPr>
              <a:t>structures commonly involved </a:t>
            </a:r>
            <a:r>
              <a:rPr lang="sw-KE" dirty="0" smtClean="0">
                <a:latin typeface="Calibri" panose="020F0502020204030204" pitchFamily="34" charset="0"/>
                <a:ea typeface="Calibri" panose="020F0502020204030204" pitchFamily="34" charset="0"/>
                <a:cs typeface="Times New Roman" panose="02020603050405020304" pitchFamily="18" charset="0"/>
              </a:rPr>
              <a:t>are:</a:t>
            </a:r>
          </a:p>
          <a:p>
            <a:pPr lvl="4" indent="-457200">
              <a:lnSpc>
                <a:spcPct val="115000"/>
              </a:lnSpc>
              <a:spcBef>
                <a:spcPts val="0"/>
              </a:spcBef>
              <a:buFont typeface="Wingdings" panose="05000000000000000000" pitchFamily="2" charset="2"/>
              <a:buChar char="Ø"/>
            </a:pPr>
            <a:r>
              <a:rPr lang="sw-KE" sz="2200" dirty="0" smtClean="0">
                <a:latin typeface="Calibri" panose="020F0502020204030204" pitchFamily="34" charset="0"/>
                <a:ea typeface="Calibri" panose="020F0502020204030204" pitchFamily="34" charset="0"/>
                <a:cs typeface="Times New Roman" panose="02020603050405020304" pitchFamily="18" charset="0"/>
              </a:rPr>
              <a:t> </a:t>
            </a:r>
            <a:r>
              <a:rPr lang="sw-KE" sz="2200" b="1" dirty="0">
                <a:latin typeface="Calibri" panose="020F0502020204030204" pitchFamily="34" charset="0"/>
                <a:ea typeface="Calibri" panose="020F0502020204030204" pitchFamily="34" charset="0"/>
                <a:cs typeface="Times New Roman" panose="02020603050405020304" pitchFamily="18" charset="0"/>
              </a:rPr>
              <a:t>muscles</a:t>
            </a:r>
            <a:r>
              <a:rPr lang="sw-KE" sz="2200" b="1" dirty="0" smtClean="0">
                <a:latin typeface="Calibri" panose="020F0502020204030204" pitchFamily="34" charset="0"/>
                <a:ea typeface="Calibri" panose="020F0502020204030204" pitchFamily="34" charset="0"/>
                <a:cs typeface="Times New Roman" panose="02020603050405020304" pitchFamily="18" charset="0"/>
              </a:rPr>
              <a:t>,</a:t>
            </a:r>
          </a:p>
          <a:p>
            <a:pPr lvl="4" indent="-457200">
              <a:lnSpc>
                <a:spcPct val="115000"/>
              </a:lnSpc>
              <a:spcBef>
                <a:spcPts val="0"/>
              </a:spcBef>
              <a:buFont typeface="Wingdings" panose="05000000000000000000" pitchFamily="2" charset="2"/>
              <a:buChar char="Ø"/>
            </a:pPr>
            <a:r>
              <a:rPr lang="sw-KE" sz="2200" b="1" dirty="0" smtClean="0">
                <a:latin typeface="Calibri" panose="020F0502020204030204" pitchFamily="34" charset="0"/>
                <a:ea typeface="Calibri" panose="020F0502020204030204" pitchFamily="34" charset="0"/>
                <a:cs typeface="Times New Roman" panose="02020603050405020304" pitchFamily="18" charset="0"/>
              </a:rPr>
              <a:t>nerves,</a:t>
            </a:r>
          </a:p>
          <a:p>
            <a:pPr lvl="4" indent="-457200">
              <a:lnSpc>
                <a:spcPct val="115000"/>
              </a:lnSpc>
              <a:spcBef>
                <a:spcPts val="0"/>
              </a:spcBef>
              <a:buFont typeface="Wingdings" panose="05000000000000000000" pitchFamily="2" charset="2"/>
              <a:buChar char="Ø"/>
            </a:pPr>
            <a:r>
              <a:rPr lang="sw-KE" sz="2200" b="1" dirty="0" smtClean="0">
                <a:latin typeface="Calibri" panose="020F0502020204030204" pitchFamily="34" charset="0"/>
                <a:ea typeface="Calibri" panose="020F0502020204030204" pitchFamily="34" charset="0"/>
                <a:cs typeface="Times New Roman" panose="02020603050405020304" pitchFamily="18" charset="0"/>
              </a:rPr>
              <a:t>bones,</a:t>
            </a:r>
          </a:p>
          <a:p>
            <a:pPr lvl="4" indent="-457200">
              <a:lnSpc>
                <a:spcPct val="115000"/>
              </a:lnSpc>
              <a:spcBef>
                <a:spcPts val="0"/>
              </a:spcBef>
              <a:buFont typeface="Wingdings" panose="05000000000000000000" pitchFamily="2" charset="2"/>
              <a:buChar char="Ø"/>
            </a:pPr>
            <a:r>
              <a:rPr lang="sw-KE" sz="2200" b="1" dirty="0" smtClean="0">
                <a:latin typeface="Calibri" panose="020F0502020204030204" pitchFamily="34" charset="0"/>
                <a:ea typeface="Calibri" panose="020F0502020204030204" pitchFamily="34" charset="0"/>
                <a:cs typeface="Times New Roman" panose="02020603050405020304" pitchFamily="18" charset="0"/>
              </a:rPr>
              <a:t>visceral </a:t>
            </a:r>
            <a:r>
              <a:rPr lang="sw-KE" sz="2200" b="1" dirty="0">
                <a:latin typeface="Calibri" panose="020F0502020204030204" pitchFamily="34" charset="0"/>
                <a:ea typeface="Calibri" panose="020F0502020204030204" pitchFamily="34" charset="0"/>
                <a:cs typeface="Times New Roman" panose="02020603050405020304" pitchFamily="18" charset="0"/>
              </a:rPr>
              <a:t>organs </a:t>
            </a:r>
            <a:endParaRPr lang="sw-KE" sz="2200" b="1" dirty="0" smtClean="0">
              <a:latin typeface="Calibri" panose="020F0502020204030204" pitchFamily="34" charset="0"/>
              <a:ea typeface="Calibri" panose="020F0502020204030204" pitchFamily="34" charset="0"/>
              <a:cs typeface="Times New Roman" panose="02020603050405020304" pitchFamily="18" charset="0"/>
            </a:endParaRPr>
          </a:p>
          <a:p>
            <a:pPr lvl="4" indent="-457200">
              <a:lnSpc>
                <a:spcPct val="115000"/>
              </a:lnSpc>
              <a:spcBef>
                <a:spcPts val="0"/>
              </a:spcBef>
              <a:buFont typeface="Wingdings" panose="05000000000000000000" pitchFamily="2" charset="2"/>
              <a:buChar char="Ø"/>
            </a:pPr>
            <a:r>
              <a:rPr lang="sw-KE" sz="2200" b="1" dirty="0" smtClean="0">
                <a:latin typeface="Calibri" panose="020F0502020204030204" pitchFamily="34" charset="0"/>
                <a:ea typeface="Calibri" panose="020F0502020204030204" pitchFamily="34" charset="0"/>
                <a:cs typeface="Times New Roman" panose="02020603050405020304" pitchFamily="18" charset="0"/>
              </a:rPr>
              <a:t> </a:t>
            </a:r>
            <a:r>
              <a:rPr lang="sw-KE" sz="2200" b="1" dirty="0">
                <a:latin typeface="Calibri" panose="020F0502020204030204" pitchFamily="34" charset="0"/>
                <a:ea typeface="Calibri" panose="020F0502020204030204" pitchFamily="34" charset="0"/>
                <a:cs typeface="Times New Roman" panose="02020603050405020304" pitchFamily="18" charset="0"/>
              </a:rPr>
              <a:t>skin.</a:t>
            </a:r>
            <a:endParaRPr lang="en-US" sz="2200" b="1"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r>
              <a:rPr lang="sw-KE" b="1" dirty="0" smtClean="0">
                <a:latin typeface="Calibri" panose="020F0502020204030204" pitchFamily="34" charset="0"/>
                <a:ea typeface="Calibri" panose="020F0502020204030204" pitchFamily="34" charset="0"/>
                <a:cs typeface="Times New Roman" panose="02020603050405020304" pitchFamily="18" charset="0"/>
              </a:rPr>
              <a:t>TYPES </a:t>
            </a:r>
            <a:r>
              <a:rPr lang="sw-KE" b="1" dirty="0">
                <a:latin typeface="Calibri" panose="020F0502020204030204" pitchFamily="34" charset="0"/>
                <a:ea typeface="Calibri" panose="020F0502020204030204" pitchFamily="34" charset="0"/>
                <a:cs typeface="Times New Roman" panose="02020603050405020304" pitchFamily="18" charset="0"/>
              </a:rPr>
              <a:t>OF BIRTH INJURIES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1885950" lvl="4" indent="-285750">
              <a:lnSpc>
                <a:spcPct val="115000"/>
              </a:lnSpc>
              <a:spcBef>
                <a:spcPts val="0"/>
              </a:spcBef>
              <a:buFont typeface="Wingdings" panose="05000000000000000000" pitchFamily="2" charset="2"/>
              <a:buChar char="Ø"/>
            </a:pPr>
            <a:r>
              <a:rPr lang="sw-KE" sz="2800" b="1" dirty="0">
                <a:latin typeface="Calibri" panose="020F0502020204030204" pitchFamily="34" charset="0"/>
                <a:ea typeface="Calibri" panose="020F0502020204030204" pitchFamily="34" charset="0"/>
                <a:cs typeface="Times New Roman" panose="02020603050405020304" pitchFamily="18" charset="0"/>
              </a:rPr>
              <a:t>Internal organ </a:t>
            </a:r>
            <a:r>
              <a:rPr lang="sw-KE" sz="2800" b="1" dirty="0" smtClean="0">
                <a:latin typeface="Calibri" panose="020F0502020204030204" pitchFamily="34" charset="0"/>
                <a:ea typeface="Calibri" panose="020F0502020204030204" pitchFamily="34" charset="0"/>
                <a:cs typeface="Times New Roman" panose="02020603050405020304" pitchFamily="18" charset="0"/>
              </a:rPr>
              <a:t>injury</a:t>
            </a:r>
            <a:r>
              <a:rPr lang="sw-KE" sz="2800" dirty="0" smtClean="0">
                <a:latin typeface="Calibri" panose="020F0502020204030204" pitchFamily="34" charset="0"/>
                <a:ea typeface="Calibri" panose="020F0502020204030204" pitchFamily="34" charset="0"/>
                <a:cs typeface="Times New Roman" panose="02020603050405020304" pitchFamily="18" charset="0"/>
              </a:rPr>
              <a:t>: spleen, liver, adrenal glands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1885950" lvl="4" indent="-285750">
              <a:lnSpc>
                <a:spcPct val="115000"/>
              </a:lnSpc>
              <a:spcBef>
                <a:spcPts val="0"/>
              </a:spcBef>
              <a:buFont typeface="Wingdings" panose="05000000000000000000" pitchFamily="2" charset="2"/>
              <a:buChar char="Ø"/>
            </a:pPr>
            <a:r>
              <a:rPr lang="sw-KE" sz="2800" b="1" dirty="0">
                <a:latin typeface="Calibri" panose="020F0502020204030204" pitchFamily="34" charset="0"/>
                <a:ea typeface="Calibri" panose="020F0502020204030204" pitchFamily="34" charset="0"/>
                <a:cs typeface="Times New Roman" panose="02020603050405020304" pitchFamily="18" charset="0"/>
              </a:rPr>
              <a:t>Nerve injury </a:t>
            </a:r>
            <a:r>
              <a:rPr lang="sw-KE" sz="2800" dirty="0">
                <a:latin typeface="Calibri" panose="020F0502020204030204" pitchFamily="34" charset="0"/>
                <a:ea typeface="Calibri" panose="020F0502020204030204" pitchFamily="34" charset="0"/>
                <a:cs typeface="Times New Roman" panose="02020603050405020304" pitchFamily="18" charset="0"/>
              </a:rPr>
              <a:t>– mostly branchial  plexus  leading to Erb’s </a:t>
            </a:r>
            <a:r>
              <a:rPr lang="sw-KE" sz="2800" dirty="0" smtClean="0">
                <a:latin typeface="Calibri" panose="020F0502020204030204" pitchFamily="34" charset="0"/>
                <a:ea typeface="Calibri" panose="020F0502020204030204" pitchFamily="34" charset="0"/>
                <a:cs typeface="Times New Roman" panose="02020603050405020304" pitchFamily="18" charset="0"/>
              </a:rPr>
              <a:t>paralysis, klumpke’s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1885950" lvl="4" indent="-285750">
              <a:lnSpc>
                <a:spcPct val="115000"/>
              </a:lnSpc>
              <a:spcBef>
                <a:spcPts val="0"/>
              </a:spcBef>
              <a:buFont typeface="Wingdings" panose="05000000000000000000" pitchFamily="2" charset="2"/>
              <a:buChar char="Ø"/>
            </a:pPr>
            <a:r>
              <a:rPr lang="sw-KE" sz="2800" b="1" dirty="0">
                <a:latin typeface="Calibri" panose="020F0502020204030204" pitchFamily="34" charset="0"/>
                <a:ea typeface="Calibri" panose="020F0502020204030204" pitchFamily="34" charset="0"/>
                <a:cs typeface="Times New Roman" panose="02020603050405020304" pitchFamily="18" charset="0"/>
              </a:rPr>
              <a:t>Soft tissue injury – genitalia</a:t>
            </a:r>
            <a:r>
              <a:rPr lang="sw-KE" sz="2800" b="1" dirty="0" smtClean="0">
                <a:latin typeface="Calibri" panose="020F0502020204030204" pitchFamily="34" charset="0"/>
                <a:ea typeface="Calibri" panose="020F0502020204030204" pitchFamily="34" charset="0"/>
                <a:cs typeface="Times New Roman" panose="02020603050405020304" pitchFamily="18" charset="0"/>
              </a:rPr>
              <a:t>, eyes</a:t>
            </a:r>
            <a:endParaRPr lang="en-US" sz="2800" b="1" dirty="0">
              <a:latin typeface="Calibri" panose="020F0502020204030204" pitchFamily="34" charset="0"/>
              <a:ea typeface="Calibri" panose="020F0502020204030204" pitchFamily="34" charset="0"/>
              <a:cs typeface="Times New Roman" panose="02020603050405020304" pitchFamily="18" charset="0"/>
            </a:endParaRPr>
          </a:p>
          <a:p>
            <a:pPr marL="1885950" lvl="4" indent="-285750">
              <a:lnSpc>
                <a:spcPct val="115000"/>
              </a:lnSpc>
              <a:spcBef>
                <a:spcPts val="0"/>
              </a:spcBef>
              <a:buFont typeface="Wingdings" panose="05000000000000000000" pitchFamily="2" charset="2"/>
              <a:buChar char="Ø"/>
            </a:pPr>
            <a:r>
              <a:rPr lang="sw-KE" sz="2800" b="1" dirty="0">
                <a:latin typeface="Calibri" panose="020F0502020204030204" pitchFamily="34" charset="0"/>
                <a:ea typeface="Calibri" panose="020F0502020204030204" pitchFamily="34" charset="0"/>
                <a:cs typeface="Times New Roman" panose="02020603050405020304" pitchFamily="18" charset="0"/>
              </a:rPr>
              <a:t>Intracranial injuries </a:t>
            </a:r>
            <a:r>
              <a:rPr lang="sw-KE" sz="2800" dirty="0">
                <a:latin typeface="Calibri" panose="020F0502020204030204" pitchFamily="34" charset="0"/>
                <a:ea typeface="Calibri" panose="020F0502020204030204" pitchFamily="34" charset="0"/>
                <a:cs typeface="Times New Roman" panose="02020603050405020304" pitchFamily="18" charset="0"/>
              </a:rPr>
              <a:t>– intracranial haemorrhage</a:t>
            </a:r>
            <a:r>
              <a:rPr lang="sw-KE" sz="2800" dirty="0" smtClean="0">
                <a:latin typeface="Calibri" panose="020F0502020204030204" pitchFamily="34" charset="0"/>
                <a:ea typeface="Calibri" panose="020F0502020204030204" pitchFamily="34" charset="0"/>
                <a:cs typeface="Times New Roman" panose="02020603050405020304" pitchFamily="18" charset="0"/>
              </a:rPr>
              <a:t>, skull </a:t>
            </a:r>
            <a:r>
              <a:rPr lang="sw-KE" sz="2800" dirty="0">
                <a:latin typeface="Calibri" panose="020F0502020204030204" pitchFamily="34" charset="0"/>
                <a:ea typeface="Calibri" panose="020F0502020204030204" pitchFamily="34" charset="0"/>
                <a:cs typeface="Times New Roman" panose="02020603050405020304" pitchFamily="18" charset="0"/>
              </a:rPr>
              <a:t>features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1885950" lvl="4" indent="-285750">
              <a:lnSpc>
                <a:spcPct val="115000"/>
              </a:lnSpc>
              <a:spcBef>
                <a:spcPts val="0"/>
              </a:spcBef>
              <a:buFont typeface="Wingdings" panose="05000000000000000000" pitchFamily="2" charset="2"/>
              <a:buChar char="Ø"/>
            </a:pPr>
            <a:r>
              <a:rPr lang="sw-KE" sz="2800" b="1" dirty="0">
                <a:latin typeface="Calibri" panose="020F0502020204030204" pitchFamily="34" charset="0"/>
                <a:ea typeface="Calibri" panose="020F0502020204030204" pitchFamily="34" charset="0"/>
                <a:cs typeface="Times New Roman" panose="02020603050405020304" pitchFamily="18" charset="0"/>
              </a:rPr>
              <a:t>Extracranial injuries – </a:t>
            </a:r>
            <a:r>
              <a:rPr lang="sw-KE" sz="2800" dirty="0">
                <a:latin typeface="Calibri" panose="020F0502020204030204" pitchFamily="34" charset="0"/>
                <a:ea typeface="Calibri" panose="020F0502020204030204" pitchFamily="34" charset="0"/>
                <a:cs typeface="Times New Roman" panose="02020603050405020304" pitchFamily="18" charset="0"/>
              </a:rPr>
              <a:t>cephalohaematoma, caput succadenium.</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0"/>
              </a:spcAft>
              <a:buNone/>
            </a:pPr>
            <a:endParaRPr lang="en-US"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97</a:t>
            </a:fld>
            <a:endParaRPr lang="en-US"/>
          </a:p>
        </p:txBody>
      </p:sp>
    </p:spTree>
    <p:extLst>
      <p:ext uri="{BB962C8B-B14F-4D97-AF65-F5344CB8AC3E}">
        <p14:creationId xmlns:p14="http://schemas.microsoft.com/office/powerpoint/2010/main" val="138577671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          </a:t>
            </a:r>
            <a:r>
              <a:rPr lang="en-US" b="1" dirty="0" smtClean="0">
                <a:solidFill>
                  <a:srgbClr val="00B0F0"/>
                </a:solidFill>
                <a:latin typeface="+mn-lt"/>
              </a:rPr>
              <a:t>Predisposing factors to birth injuries</a:t>
            </a:r>
            <a:endParaRPr lang="en-US" b="1" dirty="0">
              <a:solidFill>
                <a:srgbClr val="00B0F0"/>
              </a:solidFill>
              <a:latin typeface="+mn-lt"/>
            </a:endParaRPr>
          </a:p>
        </p:txBody>
      </p:sp>
      <p:sp>
        <p:nvSpPr>
          <p:cNvPr id="3" name="Content Placeholder 2"/>
          <p:cNvSpPr>
            <a:spLocks noGrp="1"/>
          </p:cNvSpPr>
          <p:nvPr>
            <p:ph idx="1"/>
          </p:nvPr>
        </p:nvSpPr>
        <p:spPr/>
        <p:txBody>
          <a:bodyPr/>
          <a:lstStyle/>
          <a:p>
            <a:pPr marL="0" lvl="0" indent="0">
              <a:lnSpc>
                <a:spcPct val="115000"/>
              </a:lnSpc>
              <a:spcBef>
                <a:spcPts val="0"/>
              </a:spcBef>
              <a:buNone/>
            </a:pPr>
            <a:endParaRPr lang="en-US" sz="1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2" indent="-457200">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Prematurity</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2" indent="-457200">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Large for dates babies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2" indent="-457200">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Cephalopelvic disproportion</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2" indent="-457200">
              <a:lnSpc>
                <a:spcPct val="115000"/>
              </a:lnSpc>
              <a:spcBef>
                <a:spcPts val="0"/>
              </a:spcBef>
              <a:buFont typeface="Wingdings" panose="05000000000000000000" pitchFamily="2" charset="2"/>
              <a:buChar char="Ø"/>
            </a:pPr>
            <a:r>
              <a:rPr lang="sw-KE" sz="2800" dirty="0" smtClean="0">
                <a:latin typeface="Calibri" panose="020F0502020204030204" pitchFamily="34" charset="0"/>
                <a:ea typeface="Calibri" panose="020F0502020204030204" pitchFamily="34" charset="0"/>
                <a:cs typeface="Times New Roman" panose="02020603050405020304" pitchFamily="18" charset="0"/>
              </a:rPr>
              <a:t>Malpresentation eg brow, breecch,face etc</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lvl="2" indent="-457200">
              <a:lnSpc>
                <a:spcPct val="115000"/>
              </a:lnSpc>
              <a:spcBef>
                <a:spcPts val="0"/>
              </a:spcBef>
              <a:buFont typeface="Wingdings" panose="05000000000000000000" pitchFamily="2" charset="2"/>
              <a:buChar char="Ø"/>
            </a:pPr>
            <a:r>
              <a:rPr lang="sw-KE" sz="2800" dirty="0">
                <a:latin typeface="Calibri" panose="020F0502020204030204" pitchFamily="34" charset="0"/>
                <a:ea typeface="Calibri" panose="020F0502020204030204" pitchFamily="34" charset="0"/>
                <a:cs typeface="Times New Roman" panose="02020603050405020304" pitchFamily="18" charset="0"/>
              </a:rPr>
              <a:t>Congenital malformations eg hydrocephalus</a:t>
            </a:r>
            <a:endParaRPr lang="en-US" sz="2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
        <p:nvSpPr>
          <p:cNvPr id="4" name="Slide Number Placeholder 3"/>
          <p:cNvSpPr>
            <a:spLocks noGrp="1"/>
          </p:cNvSpPr>
          <p:nvPr>
            <p:ph type="sldNum" sz="quarter" idx="12"/>
          </p:nvPr>
        </p:nvSpPr>
        <p:spPr/>
        <p:txBody>
          <a:bodyPr/>
          <a:lstStyle/>
          <a:p>
            <a:fld id="{37A73B05-C1DC-4957-AA8A-DA55F0329BFA}" type="slidenum">
              <a:rPr lang="en-US" smtClean="0"/>
              <a:t>98</a:t>
            </a:fld>
            <a:endParaRPr lang="en-US"/>
          </a:p>
        </p:txBody>
      </p:sp>
    </p:spTree>
    <p:extLst>
      <p:ext uri="{BB962C8B-B14F-4D97-AF65-F5344CB8AC3E}">
        <p14:creationId xmlns:p14="http://schemas.microsoft.com/office/powerpoint/2010/main" val="232280742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latin typeface="+mn-lt"/>
              </a:rPr>
              <a:t>                    A) HEAD TRAUMA</a:t>
            </a:r>
            <a:endParaRPr lang="en-US" b="1" dirty="0">
              <a:solidFill>
                <a:srgbClr val="00B0F0"/>
              </a:solidFill>
              <a:latin typeface="+mn-lt"/>
            </a:endParaRPr>
          </a:p>
        </p:txBody>
      </p:sp>
      <p:sp>
        <p:nvSpPr>
          <p:cNvPr id="3" name="Content Placeholder 2"/>
          <p:cNvSpPr>
            <a:spLocks noGrp="1"/>
          </p:cNvSpPr>
          <p:nvPr>
            <p:ph idx="1"/>
          </p:nvPr>
        </p:nvSpPr>
        <p:spPr/>
        <p:txBody>
          <a:bodyPr/>
          <a:lstStyle/>
          <a:p>
            <a:r>
              <a:rPr lang="en-US" dirty="0" smtClean="0"/>
              <a:t>Trauma to the head and scalp that occurs during  the birth </a:t>
            </a:r>
            <a:r>
              <a:rPr lang="en-US" dirty="0" err="1" smtClean="0"/>
              <a:t>processis</a:t>
            </a:r>
            <a:r>
              <a:rPr lang="en-US" dirty="0" smtClean="0"/>
              <a:t> usually benign but occasionally results in more serious injuries.</a:t>
            </a:r>
          </a:p>
          <a:p>
            <a:r>
              <a:rPr lang="en-US" dirty="0" smtClean="0"/>
              <a:t>There are three main types of </a:t>
            </a:r>
            <a:r>
              <a:rPr lang="en-US" dirty="0" err="1" smtClean="0"/>
              <a:t>extracranial</a:t>
            </a:r>
            <a:r>
              <a:rPr lang="en-US" dirty="0" smtClean="0"/>
              <a:t>  (out of the cranium, brain) </a:t>
            </a:r>
            <a:r>
              <a:rPr lang="en-US" dirty="0" err="1" smtClean="0"/>
              <a:t>haemorrhage</a:t>
            </a:r>
            <a:r>
              <a:rPr lang="en-US" dirty="0"/>
              <a:t> </a:t>
            </a:r>
            <a:r>
              <a:rPr lang="en-US" dirty="0" smtClean="0"/>
              <a:t>which are :</a:t>
            </a:r>
          </a:p>
          <a:p>
            <a:pPr lvl="2">
              <a:buFont typeface="Wingdings" panose="05000000000000000000" pitchFamily="2" charset="2"/>
              <a:buChar char="Ø"/>
            </a:pPr>
            <a:r>
              <a:rPr lang="en-US" sz="2800" dirty="0" smtClean="0"/>
              <a:t>Caput succedaneum</a:t>
            </a:r>
          </a:p>
          <a:p>
            <a:pPr lvl="2">
              <a:buFont typeface="Wingdings" panose="05000000000000000000" pitchFamily="2" charset="2"/>
              <a:buChar char="Ø"/>
            </a:pPr>
            <a:r>
              <a:rPr lang="en-US" sz="2800" dirty="0" err="1" smtClean="0"/>
              <a:t>Cephalohaematoma</a:t>
            </a:r>
            <a:endParaRPr lang="en-US" sz="2800" dirty="0" smtClean="0"/>
          </a:p>
          <a:p>
            <a:pPr lvl="2">
              <a:buFont typeface="Wingdings" panose="05000000000000000000" pitchFamily="2" charset="2"/>
              <a:buChar char="Ø"/>
            </a:pPr>
            <a:r>
              <a:rPr lang="en-US" sz="2800" dirty="0" err="1" smtClean="0"/>
              <a:t>Subgaleal</a:t>
            </a:r>
            <a:r>
              <a:rPr lang="en-US" sz="2800" dirty="0" smtClean="0"/>
              <a:t> or </a:t>
            </a:r>
            <a:r>
              <a:rPr lang="en-US" sz="2800" dirty="0" err="1" smtClean="0"/>
              <a:t>subaponeurotic</a:t>
            </a:r>
            <a:r>
              <a:rPr lang="en-US" sz="2800" dirty="0" smtClean="0"/>
              <a:t>  </a:t>
            </a:r>
            <a:r>
              <a:rPr lang="en-US" sz="2800" dirty="0" err="1" smtClean="0"/>
              <a:t>haemorrhage</a:t>
            </a:r>
            <a:endParaRPr lang="en-US" sz="2800" dirty="0"/>
          </a:p>
        </p:txBody>
      </p:sp>
      <p:sp>
        <p:nvSpPr>
          <p:cNvPr id="4" name="Slide Number Placeholder 3"/>
          <p:cNvSpPr>
            <a:spLocks noGrp="1"/>
          </p:cNvSpPr>
          <p:nvPr>
            <p:ph type="sldNum" sz="quarter" idx="12"/>
          </p:nvPr>
        </p:nvSpPr>
        <p:spPr/>
        <p:txBody>
          <a:bodyPr/>
          <a:lstStyle/>
          <a:p>
            <a:fld id="{37A73B05-C1DC-4957-AA8A-DA55F0329BFA}" type="slidenum">
              <a:rPr lang="en-US" smtClean="0"/>
              <a:t>99</a:t>
            </a:fld>
            <a:endParaRPr lang="en-US"/>
          </a:p>
        </p:txBody>
      </p:sp>
    </p:spTree>
    <p:extLst>
      <p:ext uri="{BB962C8B-B14F-4D97-AF65-F5344CB8AC3E}">
        <p14:creationId xmlns:p14="http://schemas.microsoft.com/office/powerpoint/2010/main" val="3495569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3691</TotalTime>
  <Words>10799</Words>
  <Application>Microsoft Office PowerPoint</Application>
  <PresentationFormat>Widescreen</PresentationFormat>
  <Paragraphs>1292</Paragraphs>
  <Slides>141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141</vt:i4>
      </vt:variant>
    </vt:vector>
  </HeadingPairs>
  <TitlesOfParts>
    <vt:vector size="149" baseType="lpstr">
      <vt:lpstr>Arial</vt:lpstr>
      <vt:lpstr>Calibri</vt:lpstr>
      <vt:lpstr>Calibri Light</vt:lpstr>
      <vt:lpstr>Gill Sans MT</vt:lpstr>
      <vt:lpstr>Symbol</vt:lpstr>
      <vt:lpstr>Times New Roman</vt:lpstr>
      <vt:lpstr>Wingdings</vt:lpstr>
      <vt:lpstr>Office Theme</vt:lpstr>
      <vt:lpstr>BABY AT RISK</vt:lpstr>
      <vt:lpstr>                       MODULE OBJECTIVE</vt:lpstr>
      <vt:lpstr>Babies at risk</vt:lpstr>
      <vt:lpstr>                           Definition  </vt:lpstr>
      <vt:lpstr>LOW BIRTH WEIGHT BABYIES</vt:lpstr>
      <vt:lpstr>               1. PREMATURE BABY</vt:lpstr>
      <vt:lpstr>Sub categories of premature births</vt:lpstr>
      <vt:lpstr>PowerPoint Presentation</vt:lpstr>
      <vt:lpstr>Clinical Features Of A Premature Baby</vt:lpstr>
      <vt:lpstr>           Physiology of the preterm baby</vt:lpstr>
      <vt:lpstr>PowerPoint Presentation</vt:lpstr>
      <vt:lpstr>PowerPoint Presentation</vt:lpstr>
      <vt:lpstr>                Nursing management</vt:lpstr>
      <vt:lpstr>3. Feeding</vt:lpstr>
      <vt:lpstr>PowerPoint Presentation</vt:lpstr>
      <vt:lpstr>PowerPoint Presentation</vt:lpstr>
      <vt:lpstr>PowerPoint Presentation</vt:lpstr>
      <vt:lpstr>Complications of premature babies</vt:lpstr>
      <vt:lpstr>Prevention of premature birth</vt:lpstr>
      <vt:lpstr>                 Kangaroo mother care</vt:lpstr>
      <vt:lpstr>                      Benefits of KMC</vt:lpstr>
      <vt:lpstr>                        Benefits of KMC</vt:lpstr>
      <vt:lpstr>     2.  Small For Gestational baby /small for dates </vt:lpstr>
      <vt:lpstr>They are susceptible to various problem</vt:lpstr>
      <vt:lpstr>                Signs And Symptoms</vt:lpstr>
      <vt:lpstr>                    Nursing management</vt:lpstr>
      <vt:lpstr>PowerPoint Presentation</vt:lpstr>
      <vt:lpstr>PowerPoint Presentation</vt:lpstr>
      <vt:lpstr>                         complications</vt:lpstr>
      <vt:lpstr>                  3.  ASPHIXIA NEONATORUM</vt:lpstr>
      <vt:lpstr>                          Types of asphyxia</vt:lpstr>
      <vt:lpstr>               Predisposing factors</vt:lpstr>
      <vt:lpstr>Signs and symptoms of asphyxia</vt:lpstr>
      <vt:lpstr>                 Nursing management</vt:lpstr>
      <vt:lpstr>PowerPoint Presentation</vt:lpstr>
      <vt:lpstr>                      Prevention of asphyxia</vt:lpstr>
      <vt:lpstr>                               Complication</vt:lpstr>
      <vt:lpstr>Neonatal Emergency</vt:lpstr>
      <vt:lpstr>RESUSCITATION OF A NEWBORN BABY</vt:lpstr>
      <vt:lpstr> principles of newborn resuscitation</vt:lpstr>
      <vt:lpstr>PowerPoint Presentation</vt:lpstr>
      <vt:lpstr>PowerPoint Presentation</vt:lpstr>
      <vt:lpstr>PowerPoint Presentation</vt:lpstr>
      <vt:lpstr>PowerPoint Presentation</vt:lpstr>
      <vt:lpstr>Do not in any case</vt:lpstr>
      <vt:lpstr>     4.  RESPIRATORY DISTRESS SYNDROME (RDS) </vt:lpstr>
      <vt:lpstr>RDS………………………………………</vt:lpstr>
      <vt:lpstr>                          Predisposing factors</vt:lpstr>
      <vt:lpstr>Clinical Features</vt:lpstr>
      <vt:lpstr>                    Nursing management</vt:lpstr>
      <vt:lpstr>PowerPoint Presentation</vt:lpstr>
      <vt:lpstr>                     Prevention of RDS</vt:lpstr>
      <vt:lpstr>                             Complication</vt:lpstr>
      <vt:lpstr>                   5.  HYPOGLYCAEMIA </vt:lpstr>
      <vt:lpstr>PowerPoint Presentation</vt:lpstr>
      <vt:lpstr>        Predisposing factors to hypoglycaemia</vt:lpstr>
      <vt:lpstr>Clinical features for hypoglycaemia</vt:lpstr>
      <vt:lpstr>                       Nursing management</vt:lpstr>
      <vt:lpstr>PowerPoint Presentation</vt:lpstr>
      <vt:lpstr>             6.    NEONATAL  HYPOTHERMIA </vt:lpstr>
      <vt:lpstr>                          hypothermia</vt:lpstr>
      <vt:lpstr>Predisposing factors</vt:lpstr>
      <vt:lpstr>                      Clinical features</vt:lpstr>
      <vt:lpstr>                Nursing management</vt:lpstr>
      <vt:lpstr> Prevention Of Neonatal Hypothermia</vt:lpstr>
      <vt:lpstr>Complication </vt:lpstr>
      <vt:lpstr>Warm chain</vt:lpstr>
      <vt:lpstr>                                    7.   OPTHALMIA NEONATORUM </vt:lpstr>
      <vt:lpstr>PowerPoint Presentation</vt:lpstr>
      <vt:lpstr>                    Nursing management</vt:lpstr>
      <vt:lpstr>                           8.  NEONATAL JAUNDICE </vt:lpstr>
      <vt:lpstr>                          Bilirubin Metabolism</vt:lpstr>
      <vt:lpstr>PowerPoint Presentation</vt:lpstr>
      <vt:lpstr>                         Types of jaundice</vt:lpstr>
      <vt:lpstr>Causes of physiological jaundice</vt:lpstr>
      <vt:lpstr>                      Nursing management</vt:lpstr>
      <vt:lpstr>Jaundice in preterm babies</vt:lpstr>
      <vt:lpstr>2.  Pathological jaundice</vt:lpstr>
      <vt:lpstr>                                   Causes</vt:lpstr>
      <vt:lpstr>PowerPoint Presentation</vt:lpstr>
      <vt:lpstr>                 Nursing management</vt:lpstr>
      <vt:lpstr>Treatment modalities for neonatal jaundice</vt:lpstr>
      <vt:lpstr>                     A) Phototherapy </vt:lpstr>
      <vt:lpstr>PowerPoint Presentation</vt:lpstr>
      <vt:lpstr> Care of a Baby on Phototherapy </vt:lpstr>
      <vt:lpstr>PowerPoint Presentation</vt:lpstr>
      <vt:lpstr>When to stop phototherapy</vt:lpstr>
      <vt:lpstr>                           Side effects</vt:lpstr>
      <vt:lpstr>B)  BLOOD EXCHANGE TRANSFUSION</vt:lpstr>
      <vt:lpstr>PowerPoint Presentation</vt:lpstr>
      <vt:lpstr>                                        C) PROTOPORPHYRINS                    </vt:lpstr>
      <vt:lpstr>9.  HAEMORRHAGIC DISEASE OF THE NEW BORN.  </vt:lpstr>
      <vt:lpstr>                    Predisposing factors</vt:lpstr>
      <vt:lpstr>                         Clinical features</vt:lpstr>
      <vt:lpstr>                              Nursing Management </vt:lpstr>
      <vt:lpstr>                         complications</vt:lpstr>
      <vt:lpstr>                                        11.    BIRTH INJURIES </vt:lpstr>
      <vt:lpstr>          Predisposing factors to birth injuries</vt:lpstr>
      <vt:lpstr>                    A) HEAD TRAUMA</vt:lpstr>
      <vt:lpstr>       CAPUT SUCCADENIUM AND CEPHALOHAEMOTOMA </vt:lpstr>
      <vt:lpstr>Difference between caput succedaneum and cephalohaematoma</vt:lpstr>
      <vt:lpstr>3.  Subgaleal or subaponeurotic  haemorrhage</vt:lpstr>
      <vt:lpstr>Characteristic of subgaleal haemorrhage</vt:lpstr>
      <vt:lpstr>                         Nursing care </vt:lpstr>
      <vt:lpstr>               B)  NERVE TRAUMA/ INJURIES</vt:lpstr>
      <vt:lpstr>PowerPoint Presentation</vt:lpstr>
      <vt:lpstr>PowerPoint Presentation</vt:lpstr>
      <vt:lpstr>PowerPoint Presentation</vt:lpstr>
      <vt:lpstr>                 C)  FRACTURES</vt:lpstr>
      <vt:lpstr>PowerPoint Presentation</vt:lpstr>
      <vt:lpstr>     3. Fractured  Humerus</vt:lpstr>
      <vt:lpstr>                     4.  Fracture femur</vt:lpstr>
      <vt:lpstr>              D) MUSCLE INJURIES</vt:lpstr>
      <vt:lpstr>  E)  soft tissue injuries in  the newborn.</vt:lpstr>
      <vt:lpstr>signs , symptoms and feature  of soft tissue injuries</vt:lpstr>
      <vt:lpstr>General management of birth injuries</vt:lpstr>
      <vt:lpstr>PowerPoint Presentation</vt:lpstr>
      <vt:lpstr>12.  NEONATAL INFECTIONS/NEONATAL SEPSIS</vt:lpstr>
      <vt:lpstr>Vulnerability Of The Newborn To Infection</vt:lpstr>
      <vt:lpstr>               Modes of acquiring infections</vt:lpstr>
      <vt:lpstr>Infections acquired after birth from the environment, from contaminated equipment’s or from people handling the baby: </vt:lpstr>
      <vt:lpstr>        12.  CLASSIFICATION OF NEONATAL SEPSIS</vt:lpstr>
      <vt:lpstr>                  Risk  Of Early Onset Sepsis</vt:lpstr>
      <vt:lpstr>PowerPoint Presentation</vt:lpstr>
      <vt:lpstr>PowerPoint Presentation</vt:lpstr>
      <vt:lpstr>            Clinical features of neonatal sepsis</vt:lpstr>
      <vt:lpstr>         Clinical features of neonatal sepsis</vt:lpstr>
      <vt:lpstr>                            Investigations </vt:lpstr>
      <vt:lpstr>Indications for starting antibiotics</vt:lpstr>
      <vt:lpstr>           summary of a sick infant’s care</vt:lpstr>
      <vt:lpstr>              Prevention of neonatal sepsis</vt:lpstr>
      <vt:lpstr>PowerPoint Presentation</vt:lpstr>
      <vt:lpstr>prevention of neonatal sepsis</vt:lpstr>
      <vt:lpstr>13. Heavy –for- dates baby?/macrosomia/</vt:lpstr>
      <vt:lpstr>                     Appearance</vt:lpstr>
      <vt:lpstr>complication</vt:lpstr>
      <vt:lpstr>Management macrosomia/ heavy for gestation  infant</vt:lpstr>
      <vt:lpstr> Admission criteria in a new born unit</vt:lpstr>
      <vt:lpstr>Reasons for admitting the baby into the nursery include the following :</vt:lpstr>
      <vt:lpstr>Infection Prevention And Control In NBU</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COMPLICATIONS OF NEW BORN</dc:title>
  <dc:creator>user</dc:creator>
  <cp:lastModifiedBy>user</cp:lastModifiedBy>
  <cp:revision>310</cp:revision>
  <dcterms:created xsi:type="dcterms:W3CDTF">2018-07-15T16:51:42Z</dcterms:created>
  <dcterms:modified xsi:type="dcterms:W3CDTF">2019-04-11T09:36:19Z</dcterms:modified>
</cp:coreProperties>
</file>