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9"/>
  </p:notesMasterIdLst>
  <p:sldIdLst>
    <p:sldId id="257" r:id="rId2"/>
    <p:sldId id="382" r:id="rId3"/>
    <p:sldId id="262" r:id="rId4"/>
    <p:sldId id="258" r:id="rId5"/>
    <p:sldId id="260" r:id="rId6"/>
    <p:sldId id="384" r:id="rId7"/>
    <p:sldId id="385" r:id="rId8"/>
    <p:sldId id="264" r:id="rId9"/>
    <p:sldId id="290" r:id="rId10"/>
    <p:sldId id="291" r:id="rId11"/>
    <p:sldId id="374" r:id="rId12"/>
    <p:sldId id="263" r:id="rId13"/>
    <p:sldId id="277" r:id="rId14"/>
    <p:sldId id="278" r:id="rId15"/>
    <p:sldId id="269" r:id="rId16"/>
    <p:sldId id="276" r:id="rId17"/>
    <p:sldId id="272" r:id="rId18"/>
    <p:sldId id="273" r:id="rId19"/>
    <p:sldId id="274" r:id="rId20"/>
    <p:sldId id="279" r:id="rId21"/>
    <p:sldId id="280" r:id="rId22"/>
    <p:sldId id="282" r:id="rId23"/>
    <p:sldId id="281" r:id="rId24"/>
    <p:sldId id="283" r:id="rId25"/>
    <p:sldId id="284" r:id="rId26"/>
    <p:sldId id="285" r:id="rId27"/>
    <p:sldId id="286" r:id="rId28"/>
    <p:sldId id="383" r:id="rId29"/>
    <p:sldId id="287" r:id="rId30"/>
    <p:sldId id="288" r:id="rId31"/>
    <p:sldId id="292" r:id="rId32"/>
    <p:sldId id="297" r:id="rId33"/>
    <p:sldId id="293" r:id="rId34"/>
    <p:sldId id="294" r:id="rId35"/>
    <p:sldId id="381" r:id="rId36"/>
    <p:sldId id="296" r:id="rId37"/>
    <p:sldId id="298" r:id="rId38"/>
    <p:sldId id="299" r:id="rId39"/>
    <p:sldId id="300" r:id="rId40"/>
    <p:sldId id="301" r:id="rId41"/>
    <p:sldId id="375" r:id="rId42"/>
    <p:sldId id="376" r:id="rId43"/>
    <p:sldId id="377" r:id="rId44"/>
    <p:sldId id="378" r:id="rId45"/>
    <p:sldId id="379" r:id="rId46"/>
    <p:sldId id="380"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2" r:id="rId86"/>
    <p:sldId id="343" r:id="rId87"/>
    <p:sldId id="344" r:id="rId88"/>
    <p:sldId id="345" r:id="rId89"/>
    <p:sldId id="341"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96" r:id="rId118"/>
    <p:sldId id="397" r:id="rId119"/>
    <p:sldId id="398" r:id="rId120"/>
    <p:sldId id="399" r:id="rId121"/>
    <p:sldId id="400" r:id="rId122"/>
    <p:sldId id="401" r:id="rId123"/>
    <p:sldId id="402" r:id="rId124"/>
    <p:sldId id="403" r:id="rId125"/>
    <p:sldId id="404" r:id="rId126"/>
    <p:sldId id="405" r:id="rId127"/>
    <p:sldId id="406" r:id="rId128"/>
    <p:sldId id="407" r:id="rId129"/>
    <p:sldId id="408" r:id="rId130"/>
    <p:sldId id="409" r:id="rId131"/>
    <p:sldId id="410" r:id="rId132"/>
    <p:sldId id="411" r:id="rId133"/>
    <p:sldId id="412" r:id="rId134"/>
    <p:sldId id="413" r:id="rId135"/>
    <p:sldId id="414" r:id="rId136"/>
    <p:sldId id="415" r:id="rId137"/>
    <p:sldId id="416" r:id="rId138"/>
    <p:sldId id="417" r:id="rId139"/>
    <p:sldId id="418" r:id="rId140"/>
    <p:sldId id="419" r:id="rId141"/>
    <p:sldId id="420" r:id="rId142"/>
    <p:sldId id="421" r:id="rId143"/>
    <p:sldId id="422" r:id="rId144"/>
    <p:sldId id="423" r:id="rId145"/>
    <p:sldId id="424" r:id="rId146"/>
    <p:sldId id="425" r:id="rId147"/>
    <p:sldId id="426" r:id="rId148"/>
    <p:sldId id="427" r:id="rId149"/>
    <p:sldId id="428" r:id="rId150"/>
    <p:sldId id="429" r:id="rId151"/>
    <p:sldId id="430" r:id="rId152"/>
    <p:sldId id="431" r:id="rId153"/>
    <p:sldId id="432" r:id="rId154"/>
    <p:sldId id="433" r:id="rId155"/>
    <p:sldId id="434" r:id="rId156"/>
    <p:sldId id="435" r:id="rId157"/>
    <p:sldId id="436" r:id="rId158"/>
    <p:sldId id="437" r:id="rId159"/>
    <p:sldId id="438" r:id="rId160"/>
    <p:sldId id="439" r:id="rId161"/>
    <p:sldId id="440" r:id="rId162"/>
    <p:sldId id="386" r:id="rId163"/>
    <p:sldId id="387" r:id="rId164"/>
    <p:sldId id="388" r:id="rId165"/>
    <p:sldId id="389" r:id="rId166"/>
    <p:sldId id="390" r:id="rId167"/>
    <p:sldId id="391" r:id="rId168"/>
    <p:sldId id="392" r:id="rId169"/>
    <p:sldId id="393" r:id="rId170"/>
    <p:sldId id="394" r:id="rId171"/>
    <p:sldId id="395" r:id="rId172"/>
    <p:sldId id="441" r:id="rId173"/>
    <p:sldId id="442" r:id="rId174"/>
    <p:sldId id="443" r:id="rId175"/>
    <p:sldId id="444" r:id="rId176"/>
    <p:sldId id="445" r:id="rId177"/>
    <p:sldId id="446" r:id="rId178"/>
    <p:sldId id="447" r:id="rId179"/>
    <p:sldId id="448" r:id="rId180"/>
    <p:sldId id="449" r:id="rId181"/>
    <p:sldId id="450" r:id="rId182"/>
    <p:sldId id="451" r:id="rId183"/>
    <p:sldId id="452" r:id="rId184"/>
    <p:sldId id="453" r:id="rId185"/>
    <p:sldId id="454" r:id="rId186"/>
    <p:sldId id="455" r:id="rId187"/>
    <p:sldId id="456" r:id="rId1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45A53C-8CAA-46B7-A1FE-B85001DCC18C}">
          <p14:sldIdLst>
            <p14:sldId id="257"/>
            <p14:sldId id="382"/>
            <p14:sldId id="262"/>
            <p14:sldId id="258"/>
            <p14:sldId id="260"/>
            <p14:sldId id="384"/>
            <p14:sldId id="385"/>
            <p14:sldId id="264"/>
            <p14:sldId id="290"/>
            <p14:sldId id="291"/>
            <p14:sldId id="374"/>
            <p14:sldId id="263"/>
            <p14:sldId id="277"/>
            <p14:sldId id="278"/>
            <p14:sldId id="269"/>
            <p14:sldId id="276"/>
            <p14:sldId id="272"/>
            <p14:sldId id="273"/>
            <p14:sldId id="274"/>
            <p14:sldId id="279"/>
            <p14:sldId id="280"/>
            <p14:sldId id="282"/>
            <p14:sldId id="281"/>
            <p14:sldId id="283"/>
            <p14:sldId id="284"/>
            <p14:sldId id="285"/>
            <p14:sldId id="286"/>
            <p14:sldId id="383"/>
            <p14:sldId id="287"/>
            <p14:sldId id="288"/>
            <p14:sldId id="292"/>
            <p14:sldId id="297"/>
            <p14:sldId id="293"/>
            <p14:sldId id="294"/>
            <p14:sldId id="381"/>
            <p14:sldId id="296"/>
            <p14:sldId id="298"/>
            <p14:sldId id="299"/>
            <p14:sldId id="300"/>
            <p14:sldId id="301"/>
            <p14:sldId id="375"/>
            <p14:sldId id="376"/>
            <p14:sldId id="377"/>
            <p14:sldId id="378"/>
            <p14:sldId id="379"/>
            <p14:sldId id="380"/>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2"/>
            <p14:sldId id="343"/>
            <p14:sldId id="344"/>
            <p14:sldId id="345"/>
            <p14:sldId id="341"/>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386"/>
            <p14:sldId id="387"/>
            <p14:sldId id="388"/>
            <p14:sldId id="389"/>
            <p14:sldId id="390"/>
            <p14:sldId id="391"/>
            <p14:sldId id="392"/>
            <p14:sldId id="393"/>
            <p14:sldId id="394"/>
            <p14:sldId id="395"/>
            <p14:sldId id="441"/>
            <p14:sldId id="442"/>
            <p14:sldId id="443"/>
            <p14:sldId id="444"/>
            <p14:sldId id="445"/>
            <p14:sldId id="446"/>
            <p14:sldId id="447"/>
            <p14:sldId id="448"/>
            <p14:sldId id="449"/>
            <p14:sldId id="450"/>
            <p14:sldId id="451"/>
            <p14:sldId id="452"/>
            <p14:sldId id="453"/>
            <p14:sldId id="454"/>
            <p14:sldId id="455"/>
            <p14:sldId id="456"/>
          </p14:sldIdLst>
        </p14:section>
        <p14:section name="Untitled Section" id="{6975EA50-F642-455C-92CD-3E450058B4F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68" y="-204"/>
      </p:cViewPr>
      <p:guideLst>
        <p:guide orient="horz" pos="2160"/>
        <p:guide pos="3840"/>
      </p:guideLst>
    </p:cSldViewPr>
  </p:slideViewPr>
  <p:notesTextViewPr>
    <p:cViewPr>
      <p:scale>
        <a:sx n="1" d="1"/>
        <a:sy n="1" d="1"/>
      </p:scale>
      <p:origin x="0" y="0"/>
    </p:cViewPr>
  </p:notesTextViewPr>
  <p:sorterViewPr>
    <p:cViewPr>
      <p:scale>
        <a:sx n="100" d="100"/>
        <a:sy n="100" d="100"/>
      </p:scale>
      <p:origin x="0" y="-94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3FDC6-7CFC-42FB-86FF-7DE94F8C4024}"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n-US"/>
        </a:p>
      </dgm:t>
    </dgm:pt>
    <dgm:pt modelId="{B66A05A4-894B-40C6-BDB3-4DD2CC598880}">
      <dgm:prSet custT="1">
        <dgm:style>
          <a:lnRef idx="3">
            <a:schemeClr val="lt1"/>
          </a:lnRef>
          <a:fillRef idx="1">
            <a:schemeClr val="accent1"/>
          </a:fillRef>
          <a:effectRef idx="1">
            <a:schemeClr val="accent1"/>
          </a:effectRef>
          <a:fontRef idx="minor">
            <a:schemeClr val="lt1"/>
          </a:fontRef>
        </dgm:style>
      </dgm:prSet>
      <dgm:spPr>
        <a:noFill/>
        <a:ln>
          <a:noFill/>
        </a:ln>
      </dgm:spPr>
      <dgm:t>
        <a:bodyPr/>
        <a:lstStyle/>
        <a:p>
          <a:pPr rtl="0"/>
          <a:r>
            <a:rPr lang="en-US" sz="8800" b="1" dirty="0" smtClean="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BABY WITH SPECIAL NEEDS</a:t>
          </a:r>
          <a:br>
            <a:rPr lang="en-US" sz="8800" b="1" dirty="0" smtClean="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8800" b="1" dirty="0" smtClean="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a:p>
          <a:pPr rtl="0"/>
          <a:endParaRPr lang="en-US" sz="8800" b="1" dirty="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dgm:t>
    </dgm:pt>
    <dgm:pt modelId="{74DEA6F4-C9F8-408E-BE0F-940B36F5B435}" type="parTrans" cxnId="{7D2154DD-5189-4715-972D-C575C7402237}">
      <dgm:prSet/>
      <dgm:spPr/>
      <dgm:t>
        <a:bodyPr/>
        <a:lstStyle/>
        <a:p>
          <a:endParaRPr lang="en-US" sz="5400" b="1">
            <a:solidFill>
              <a:schemeClr val="accent5">
                <a:lumMod val="50000"/>
              </a:schemeClr>
            </a:solidFill>
          </a:endParaRPr>
        </a:p>
      </dgm:t>
    </dgm:pt>
    <dgm:pt modelId="{C370C03B-CD79-4BD8-8558-C3AA847031FB}" type="sibTrans" cxnId="{7D2154DD-5189-4715-972D-C575C7402237}">
      <dgm:prSet/>
      <dgm:spPr/>
      <dgm:t>
        <a:bodyPr/>
        <a:lstStyle/>
        <a:p>
          <a:endParaRPr lang="en-US" sz="5400" b="1">
            <a:solidFill>
              <a:schemeClr val="accent5">
                <a:lumMod val="50000"/>
              </a:schemeClr>
            </a:solidFill>
          </a:endParaRPr>
        </a:p>
      </dgm:t>
    </dgm:pt>
    <dgm:pt modelId="{83A1EC7E-041C-4F55-9892-6ECC1AA41B3A}" type="pres">
      <dgm:prSet presAssocID="{4183FDC6-7CFC-42FB-86FF-7DE94F8C4024}" presName="diagram" presStyleCnt="0">
        <dgm:presLayoutVars>
          <dgm:chPref val="1"/>
          <dgm:dir/>
          <dgm:animOne val="branch"/>
          <dgm:animLvl val="lvl"/>
          <dgm:resizeHandles/>
        </dgm:presLayoutVars>
      </dgm:prSet>
      <dgm:spPr/>
      <dgm:t>
        <a:bodyPr/>
        <a:lstStyle/>
        <a:p>
          <a:endParaRPr lang="en-US"/>
        </a:p>
      </dgm:t>
    </dgm:pt>
    <dgm:pt modelId="{478F2465-6DF6-4333-BAB7-605F288BA968}" type="pres">
      <dgm:prSet presAssocID="{B66A05A4-894B-40C6-BDB3-4DD2CC598880}" presName="root" presStyleCnt="0"/>
      <dgm:spPr/>
    </dgm:pt>
    <dgm:pt modelId="{D4EBEDDE-C792-49AC-B295-4BC9E2F927E2}" type="pres">
      <dgm:prSet presAssocID="{B66A05A4-894B-40C6-BDB3-4DD2CC598880}" presName="rootComposite" presStyleCnt="0"/>
      <dgm:spPr/>
    </dgm:pt>
    <dgm:pt modelId="{EAE1CA93-D05C-4733-8C69-6A52F79111C9}" type="pres">
      <dgm:prSet presAssocID="{B66A05A4-894B-40C6-BDB3-4DD2CC598880}" presName="rootText" presStyleLbl="node1" presStyleIdx="0" presStyleCnt="1" custScaleX="134629" custScaleY="97114" custLinFactNeighborX="2185" custLinFactNeighborY="23013"/>
      <dgm:spPr/>
      <dgm:t>
        <a:bodyPr/>
        <a:lstStyle/>
        <a:p>
          <a:endParaRPr lang="en-US"/>
        </a:p>
      </dgm:t>
    </dgm:pt>
    <dgm:pt modelId="{6CFE371F-C118-49AF-96D6-1BEA59F5BE50}" type="pres">
      <dgm:prSet presAssocID="{B66A05A4-894B-40C6-BDB3-4DD2CC598880}" presName="rootConnector" presStyleLbl="node1" presStyleIdx="0" presStyleCnt="1"/>
      <dgm:spPr/>
      <dgm:t>
        <a:bodyPr/>
        <a:lstStyle/>
        <a:p>
          <a:endParaRPr lang="en-US"/>
        </a:p>
      </dgm:t>
    </dgm:pt>
    <dgm:pt modelId="{1529B284-9330-4546-917F-205D913492F8}" type="pres">
      <dgm:prSet presAssocID="{B66A05A4-894B-40C6-BDB3-4DD2CC598880}" presName="childShape" presStyleCnt="0"/>
      <dgm:spPr/>
    </dgm:pt>
  </dgm:ptLst>
  <dgm:cxnLst>
    <dgm:cxn modelId="{746EAD6E-5493-429E-AD4B-2E1341E7DE58}" type="presOf" srcId="{B66A05A4-894B-40C6-BDB3-4DD2CC598880}" destId="{6CFE371F-C118-49AF-96D6-1BEA59F5BE50}" srcOrd="1" destOrd="0" presId="urn:microsoft.com/office/officeart/2005/8/layout/hierarchy3"/>
    <dgm:cxn modelId="{11FB0314-A129-4D38-84BC-74035200F5FB}" type="presOf" srcId="{4183FDC6-7CFC-42FB-86FF-7DE94F8C4024}" destId="{83A1EC7E-041C-4F55-9892-6ECC1AA41B3A}" srcOrd="0" destOrd="0" presId="urn:microsoft.com/office/officeart/2005/8/layout/hierarchy3"/>
    <dgm:cxn modelId="{FCF65775-E33D-47B1-A2E4-83CCD0B00003}" type="presOf" srcId="{B66A05A4-894B-40C6-BDB3-4DD2CC598880}" destId="{EAE1CA93-D05C-4733-8C69-6A52F79111C9}" srcOrd="0" destOrd="0" presId="urn:microsoft.com/office/officeart/2005/8/layout/hierarchy3"/>
    <dgm:cxn modelId="{7D2154DD-5189-4715-972D-C575C7402237}" srcId="{4183FDC6-7CFC-42FB-86FF-7DE94F8C4024}" destId="{B66A05A4-894B-40C6-BDB3-4DD2CC598880}" srcOrd="0" destOrd="0" parTransId="{74DEA6F4-C9F8-408E-BE0F-940B36F5B435}" sibTransId="{C370C03B-CD79-4BD8-8558-C3AA847031FB}"/>
    <dgm:cxn modelId="{94E98501-4823-4015-A5EB-E147310DA678}" type="presParOf" srcId="{83A1EC7E-041C-4F55-9892-6ECC1AA41B3A}" destId="{478F2465-6DF6-4333-BAB7-605F288BA968}" srcOrd="0" destOrd="0" presId="urn:microsoft.com/office/officeart/2005/8/layout/hierarchy3"/>
    <dgm:cxn modelId="{09A7280C-FCC0-48B8-B983-20D43ABFF71B}" type="presParOf" srcId="{478F2465-6DF6-4333-BAB7-605F288BA968}" destId="{D4EBEDDE-C792-49AC-B295-4BC9E2F927E2}" srcOrd="0" destOrd="0" presId="urn:microsoft.com/office/officeart/2005/8/layout/hierarchy3"/>
    <dgm:cxn modelId="{F5723B42-4A34-450D-8AB2-32400846F941}" type="presParOf" srcId="{D4EBEDDE-C792-49AC-B295-4BC9E2F927E2}" destId="{EAE1CA93-D05C-4733-8C69-6A52F79111C9}" srcOrd="0" destOrd="0" presId="urn:microsoft.com/office/officeart/2005/8/layout/hierarchy3"/>
    <dgm:cxn modelId="{13EFFF78-0A8E-4F61-92CF-95142492E91E}" type="presParOf" srcId="{D4EBEDDE-C792-49AC-B295-4BC9E2F927E2}" destId="{6CFE371F-C118-49AF-96D6-1BEA59F5BE50}" srcOrd="1" destOrd="0" presId="urn:microsoft.com/office/officeart/2005/8/layout/hierarchy3"/>
    <dgm:cxn modelId="{0389B0CD-9D7F-4959-8381-A4736256DFEA}" type="presParOf" srcId="{478F2465-6DF6-4333-BAB7-605F288BA968}" destId="{1529B284-9330-4546-917F-205D913492F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1CA93-D05C-4733-8C69-6A52F79111C9}">
      <dsp:nvSpPr>
        <dsp:cNvPr id="0" name=""/>
        <dsp:cNvSpPr/>
      </dsp:nvSpPr>
      <dsp:spPr>
        <a:xfrm>
          <a:off x="8631" y="1600192"/>
          <a:ext cx="10774886" cy="3886207"/>
        </a:xfrm>
        <a:prstGeom prst="roundRect">
          <a:avLst>
            <a:gd name="adj" fmla="val 10000"/>
          </a:avLst>
        </a:prstGeom>
        <a:noFill/>
        <a:ln w="19050" cap="flat" cmpd="sng" algn="ctr">
          <a:no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167640" tIns="111760" rIns="167640" bIns="111760" numCol="1" spcCol="1270" anchor="ctr" anchorCtr="0">
          <a:noAutofit/>
        </a:bodyPr>
        <a:lstStyle/>
        <a:p>
          <a:pPr lvl="0" algn="ctr" defTabSz="3911600" rtl="0">
            <a:lnSpc>
              <a:spcPct val="90000"/>
            </a:lnSpc>
            <a:spcBef>
              <a:spcPct val="0"/>
            </a:spcBef>
            <a:spcAft>
              <a:spcPct val="35000"/>
            </a:spcAft>
          </a:pPr>
          <a:r>
            <a:rPr lang="en-US" sz="8800" b="1" kern="1200" dirty="0" smtClean="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BABY WITH SPECIAL NEEDS</a:t>
          </a:r>
          <a:br>
            <a:rPr lang="en-US" sz="8800" b="1" kern="1200" dirty="0" smtClean="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8800" b="1" kern="1200" dirty="0" smtClean="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a:p>
          <a:pPr lvl="0" algn="ctr" defTabSz="3911600" rtl="0">
            <a:lnSpc>
              <a:spcPct val="90000"/>
            </a:lnSpc>
            <a:spcBef>
              <a:spcPct val="0"/>
            </a:spcBef>
            <a:spcAft>
              <a:spcPct val="35000"/>
            </a:spcAft>
          </a:pPr>
          <a:endParaRPr lang="en-US" sz="8800" b="1" kern="1200" dirty="0">
            <a:solidFill>
              <a:srgbClr val="0000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dsp:txBody>
      <dsp:txXfrm>
        <a:off x="122454" y="1714015"/>
        <a:ext cx="10547240" cy="36585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470C5-7BDB-48B9-9D2B-983FA2AA7486}" type="datetimeFigureOut">
              <a:rPr lang="en-US" smtClean="0"/>
              <a:t>5/17/2019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4BB56D-866E-4E88-A81F-A6564B6BB8DD}" type="slidenum">
              <a:rPr lang="en-US" smtClean="0"/>
              <a:t>‹#›</a:t>
            </a:fld>
            <a:endParaRPr lang="en-US"/>
          </a:p>
        </p:txBody>
      </p:sp>
    </p:spTree>
    <p:extLst>
      <p:ext uri="{BB962C8B-B14F-4D97-AF65-F5344CB8AC3E}">
        <p14:creationId xmlns:p14="http://schemas.microsoft.com/office/powerpoint/2010/main" val="256547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685800"/>
            <a:ext cx="5575300" cy="3429000"/>
          </a:xfrm>
        </p:spPr>
      </p:sp>
      <p:sp>
        <p:nvSpPr>
          <p:cNvPr id="3" name="Notes Placeholder 2"/>
          <p:cNvSpPr>
            <a:spLocks noGrp="1"/>
          </p:cNvSpPr>
          <p:nvPr>
            <p:ph type="body" idx="1"/>
          </p:nvPr>
        </p:nvSpPr>
        <p:spPr/>
        <p:txBody>
          <a:bodyPr>
            <a:normAutofit/>
          </a:bodyPr>
          <a:lstStyle/>
          <a:p>
            <a:r>
              <a:rPr lang="en-US" dirty="0" smtClean="0"/>
              <a:t>Majority of neonatal</a:t>
            </a:r>
            <a:r>
              <a:rPr lang="en-US" baseline="0" dirty="0" smtClean="0"/>
              <a:t> deaths are associated with preterm </a:t>
            </a:r>
            <a:r>
              <a:rPr lang="en-US" baseline="0" dirty="0" err="1" smtClean="0"/>
              <a:t>labour</a:t>
            </a:r>
            <a:r>
              <a:rPr lang="en-US" baseline="0" dirty="0" smtClean="0"/>
              <a:t> and low birth weight</a:t>
            </a:r>
            <a:endParaRPr lang="en-US" dirty="0"/>
          </a:p>
        </p:txBody>
      </p:sp>
      <p:sp>
        <p:nvSpPr>
          <p:cNvPr id="4" name="Slide Number Placeholder 3"/>
          <p:cNvSpPr>
            <a:spLocks noGrp="1"/>
          </p:cNvSpPr>
          <p:nvPr>
            <p:ph type="sldNum" sz="quarter" idx="10"/>
          </p:nvPr>
        </p:nvSpPr>
        <p:spPr/>
        <p:txBody>
          <a:bodyPr/>
          <a:lstStyle/>
          <a:p>
            <a:fld id="{AA18526B-BF0A-4207-BBB2-F0D8630C7C16}" type="slidenum">
              <a:rPr lang="en-US" smtClean="0"/>
              <a:pPr/>
              <a:t>128</a:t>
            </a:fld>
            <a:endParaRPr lang="en-US" dirty="0"/>
          </a:p>
        </p:txBody>
      </p:sp>
    </p:spTree>
    <p:extLst>
      <p:ext uri="{BB962C8B-B14F-4D97-AF65-F5344CB8AC3E}">
        <p14:creationId xmlns:p14="http://schemas.microsoft.com/office/powerpoint/2010/main" val="427749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685800"/>
            <a:ext cx="5575300" cy="3429000"/>
          </a:xfrm>
        </p:spPr>
      </p:sp>
      <p:sp>
        <p:nvSpPr>
          <p:cNvPr id="3" name="Notes Placeholder 2"/>
          <p:cNvSpPr>
            <a:spLocks noGrp="1"/>
          </p:cNvSpPr>
          <p:nvPr>
            <p:ph type="body" idx="1"/>
          </p:nvPr>
        </p:nvSpPr>
        <p:spPr/>
        <p:txBody>
          <a:bodyPr>
            <a:normAutofit/>
          </a:bodyPr>
          <a:lstStyle/>
          <a:p>
            <a:r>
              <a:rPr lang="en-US" b="1" dirty="0" smtClean="0"/>
              <a:t>Pharmacology and child birth: </a:t>
            </a:r>
            <a:r>
              <a:rPr lang="en-US" b="1" dirty="0" err="1" smtClean="0"/>
              <a:t>myles</a:t>
            </a:r>
            <a:r>
              <a:rPr lang="en-US" b="1" dirty="0" smtClean="0"/>
              <a:t> </a:t>
            </a:r>
            <a:r>
              <a:rPr lang="en-US" b="1" dirty="0" err="1" smtClean="0"/>
              <a:t>african</a:t>
            </a:r>
            <a:r>
              <a:rPr lang="en-US" b="1" dirty="0" smtClean="0"/>
              <a:t> edition chapter 47 page 943</a:t>
            </a:r>
            <a:endParaRPr lang="en-US" b="1" dirty="0"/>
          </a:p>
        </p:txBody>
      </p:sp>
      <p:sp>
        <p:nvSpPr>
          <p:cNvPr id="4" name="Slide Number Placeholder 3"/>
          <p:cNvSpPr>
            <a:spLocks noGrp="1"/>
          </p:cNvSpPr>
          <p:nvPr>
            <p:ph type="sldNum" sz="quarter" idx="10"/>
          </p:nvPr>
        </p:nvSpPr>
        <p:spPr/>
        <p:txBody>
          <a:bodyPr/>
          <a:lstStyle/>
          <a:p>
            <a:fld id="{AA18526B-BF0A-4207-BBB2-F0D8630C7C16}" type="slidenum">
              <a:rPr lang="en-US" smtClean="0"/>
              <a:pPr/>
              <a:t>151</a:t>
            </a:fld>
            <a:endParaRPr lang="en-US" dirty="0"/>
          </a:p>
        </p:txBody>
      </p:sp>
    </p:spTree>
    <p:extLst>
      <p:ext uri="{BB962C8B-B14F-4D97-AF65-F5344CB8AC3E}">
        <p14:creationId xmlns:p14="http://schemas.microsoft.com/office/powerpoint/2010/main" val="40887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65F26D-B947-48B2-BE57-63A92E05AC0C}"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17435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5F26D-B947-48B2-BE57-63A92E05AC0C}"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298558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5F26D-B947-48B2-BE57-63A92E05AC0C}"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3534308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C3CB9783-01DC-42CC-829D-536049F0276E}" type="slidenum">
              <a:rPr lang="ar-LY"/>
              <a:pPr/>
              <a:t>‹#›</a:t>
            </a:fld>
            <a:endParaRPr lang="en-US"/>
          </a:p>
        </p:txBody>
      </p:sp>
      <p:sp>
        <p:nvSpPr>
          <p:cNvPr id="6" name="Footer Placeholder 5"/>
          <p:cNvSpPr>
            <a:spLocks noGrp="1"/>
          </p:cNvSpPr>
          <p:nvPr>
            <p:ph type="ftr" sz="quarter" idx="12"/>
          </p:nvPr>
        </p:nvSpPr>
        <p:spPr>
          <a:xfrm>
            <a:off x="4165600" y="6248400"/>
            <a:ext cx="3860800" cy="476250"/>
          </a:xfrm>
        </p:spPr>
        <p:txBody>
          <a:bodyPr/>
          <a:lstStyle>
            <a:lvl1pPr>
              <a:defRPr/>
            </a:lvl1pPr>
          </a:lstStyle>
          <a:p>
            <a:endParaRPr lang="en-US"/>
          </a:p>
        </p:txBody>
      </p:sp>
    </p:spTree>
    <p:extLst>
      <p:ext uri="{BB962C8B-B14F-4D97-AF65-F5344CB8AC3E}">
        <p14:creationId xmlns:p14="http://schemas.microsoft.com/office/powerpoint/2010/main" val="154867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5F26D-B947-48B2-BE57-63A92E05AC0C}"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209763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65F26D-B947-48B2-BE57-63A92E05AC0C}"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58165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65F26D-B947-48B2-BE57-63A92E05AC0C}"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244894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65F26D-B947-48B2-BE57-63A92E05AC0C}"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78896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65F26D-B947-48B2-BE57-63A92E05AC0C}"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291118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5F26D-B947-48B2-BE57-63A92E05AC0C}"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73332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5F26D-B947-48B2-BE57-63A92E05AC0C}"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195189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5F26D-B947-48B2-BE57-63A92E05AC0C}"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53C6-B415-43E4-AAF3-56A376252731}" type="slidenum">
              <a:rPr lang="en-US" smtClean="0"/>
              <a:t>‹#›</a:t>
            </a:fld>
            <a:endParaRPr lang="en-US"/>
          </a:p>
        </p:txBody>
      </p:sp>
    </p:spTree>
    <p:extLst>
      <p:ext uri="{BB962C8B-B14F-4D97-AF65-F5344CB8AC3E}">
        <p14:creationId xmlns:p14="http://schemas.microsoft.com/office/powerpoint/2010/main" val="240799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5F26D-B947-48B2-BE57-63A92E05AC0C}" type="datetimeFigureOut">
              <a:rPr lang="en-US" smtClean="0"/>
              <a:t>5/17/2019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53C6-B415-43E4-AAF3-56A376252731}" type="slidenum">
              <a:rPr lang="en-US" smtClean="0"/>
              <a:t>‹#›</a:t>
            </a:fld>
            <a:endParaRPr lang="en-US"/>
          </a:p>
        </p:txBody>
      </p:sp>
    </p:spTree>
    <p:extLst>
      <p:ext uri="{BB962C8B-B14F-4D97-AF65-F5344CB8AC3E}">
        <p14:creationId xmlns:p14="http://schemas.microsoft.com/office/powerpoint/2010/main" val="157777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23308990"/>
              </p:ext>
            </p:extLst>
          </p:nvPr>
        </p:nvGraphicFramePr>
        <p:xfrm>
          <a:off x="704242" y="152400"/>
          <a:ext cx="10783518"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9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b="1" dirty="0">
                <a:solidFill>
                  <a:srgbClr val="FF0000"/>
                </a:solidFill>
              </a:rPr>
              <a:t>Classification of high risk infants (weight</a:t>
            </a:r>
            <a:endParaRPr lang="en-US" dirty="0"/>
          </a:p>
        </p:txBody>
      </p:sp>
      <p:sp>
        <p:nvSpPr>
          <p:cNvPr id="3" name="Content Placeholder 2"/>
          <p:cNvSpPr>
            <a:spLocks noGrp="1"/>
          </p:cNvSpPr>
          <p:nvPr>
            <p:ph idx="1"/>
          </p:nvPr>
        </p:nvSpPr>
        <p:spPr>
          <a:xfrm>
            <a:off x="838200" y="914400"/>
            <a:ext cx="10515600" cy="5262563"/>
          </a:xfrm>
        </p:spPr>
        <p:txBody>
          <a:bodyPr>
            <a:normAutofit lnSpcReduction="10000"/>
          </a:bodyPr>
          <a:lstStyle/>
          <a:p>
            <a:pPr marL="0" indent="0">
              <a:buNone/>
            </a:pPr>
            <a:r>
              <a:rPr lang="en-US" dirty="0" smtClean="0"/>
              <a:t> </a:t>
            </a:r>
            <a:endParaRPr lang="en-US" dirty="0"/>
          </a:p>
          <a:p>
            <a:pPr marL="0" indent="0">
              <a:buNone/>
            </a:pPr>
            <a:r>
              <a:rPr lang="en-US" b="1" dirty="0"/>
              <a:t>•</a:t>
            </a:r>
            <a:r>
              <a:rPr lang="en-US" sz="3600" b="1" dirty="0"/>
              <a:t>Small for date/ gestation (SGA) </a:t>
            </a:r>
            <a:r>
              <a:rPr lang="en-US" sz="3600" dirty="0"/>
              <a:t>– an infant whose rate of intrauterine growth was slowed &amp; whose birth weight falls below the 10th percentile on intrauterine growth curves</a:t>
            </a:r>
          </a:p>
          <a:p>
            <a:pPr marL="0" indent="0">
              <a:buNone/>
            </a:pPr>
            <a:r>
              <a:rPr lang="en-US" sz="3600" b="1" dirty="0"/>
              <a:t>Intrauterine growth restriction </a:t>
            </a:r>
            <a:r>
              <a:rPr lang="en-US" sz="3600" dirty="0"/>
              <a:t>– infants whose intrauterine growth is restricted </a:t>
            </a:r>
          </a:p>
          <a:p>
            <a:pPr marL="0" indent="0">
              <a:buNone/>
            </a:pPr>
            <a:r>
              <a:rPr lang="en-US" sz="3600" b="1" dirty="0"/>
              <a:t>•Large for gestation age (LGA) </a:t>
            </a:r>
            <a:r>
              <a:rPr lang="en-US" sz="3600" dirty="0"/>
              <a:t>– an infant whose birth weight falls above the 90th percentile on intrauterine growth charts </a:t>
            </a:r>
          </a:p>
        </p:txBody>
      </p:sp>
    </p:spTree>
    <p:extLst>
      <p:ext uri="{BB962C8B-B14F-4D97-AF65-F5344CB8AC3E}">
        <p14:creationId xmlns:p14="http://schemas.microsoft.com/office/powerpoint/2010/main" val="3774306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rgbClr val="FF0000"/>
                </a:solidFill>
              </a:rPr>
              <a:t>ABO incompatibility</a:t>
            </a:r>
            <a:r>
              <a:rPr lang="en-US" dirty="0" smtClean="0"/>
              <a:t>…</a:t>
            </a:r>
          </a:p>
        </p:txBody>
      </p:sp>
      <p:sp>
        <p:nvSpPr>
          <p:cNvPr id="23555" name="Content Placeholder 2"/>
          <p:cNvSpPr>
            <a:spLocks noGrp="1"/>
          </p:cNvSpPr>
          <p:nvPr>
            <p:ph idx="1"/>
          </p:nvPr>
        </p:nvSpPr>
        <p:spPr/>
        <p:txBody>
          <a:bodyPr/>
          <a:lstStyle/>
          <a:p>
            <a:r>
              <a:rPr lang="en-US" dirty="0" smtClean="0"/>
              <a:t>The anti-A and anti-B antibodies formed are </a:t>
            </a:r>
            <a:r>
              <a:rPr lang="en-US" dirty="0" err="1" smtClean="0"/>
              <a:t>igG</a:t>
            </a:r>
            <a:r>
              <a:rPr lang="en-US" dirty="0" smtClean="0"/>
              <a:t> antibodies</a:t>
            </a:r>
          </a:p>
          <a:p>
            <a:r>
              <a:rPr lang="en-US" dirty="0" err="1" smtClean="0"/>
              <a:t>igG</a:t>
            </a:r>
            <a:r>
              <a:rPr lang="en-US" dirty="0" smtClean="0"/>
              <a:t> can cross the placenta and attach to fetal red cells and destroy them</a:t>
            </a:r>
          </a:p>
          <a:p>
            <a:pPr>
              <a:buFont typeface="Arial" pitchFamily="34" charset="0"/>
              <a:buNone/>
            </a:pPr>
            <a:endParaRPr lang="en-US" dirty="0" smtClean="0"/>
          </a:p>
        </p:txBody>
      </p:sp>
    </p:spTree>
    <p:extLst>
      <p:ext uri="{BB962C8B-B14F-4D97-AF65-F5344CB8AC3E}">
        <p14:creationId xmlns:p14="http://schemas.microsoft.com/office/powerpoint/2010/main" val="37041233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solidFill>
                  <a:srgbClr val="FF0000"/>
                </a:solidFill>
              </a:rPr>
              <a:t>ABO incompatibility</a:t>
            </a:r>
            <a:r>
              <a:rPr lang="en-US" dirty="0" smtClean="0"/>
              <a:t>…</a:t>
            </a:r>
          </a:p>
        </p:txBody>
      </p:sp>
      <p:sp>
        <p:nvSpPr>
          <p:cNvPr id="24579" name="Content Placeholder 2"/>
          <p:cNvSpPr>
            <a:spLocks noGrp="1"/>
          </p:cNvSpPr>
          <p:nvPr>
            <p:ph idx="1"/>
          </p:nvPr>
        </p:nvSpPr>
        <p:spPr/>
        <p:txBody>
          <a:bodyPr/>
          <a:lstStyle/>
          <a:p>
            <a:r>
              <a:rPr lang="en-US" smtClean="0"/>
              <a:t>When a type O blood mom is pregnant with a type A, B, or AB blood baby, there is a chance that the anti-A or anti-B antibodies will pass through the placenta during pregnancy or birth and cause ABO Incompatibility.</a:t>
            </a:r>
          </a:p>
        </p:txBody>
      </p:sp>
    </p:spTree>
    <p:extLst>
      <p:ext uri="{BB962C8B-B14F-4D97-AF65-F5344CB8AC3E}">
        <p14:creationId xmlns:p14="http://schemas.microsoft.com/office/powerpoint/2010/main" val="36528337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solidFill>
                  <a:srgbClr val="FF0000"/>
                </a:solidFill>
              </a:rPr>
              <a:t>ABO incompatibility</a:t>
            </a:r>
            <a:r>
              <a:rPr lang="en-US" dirty="0"/>
              <a:t>.</a:t>
            </a:r>
            <a:endParaRPr lang="en-US" dirty="0" smtClean="0"/>
          </a:p>
        </p:txBody>
      </p:sp>
      <p:sp>
        <p:nvSpPr>
          <p:cNvPr id="25603" name="Content Placeholder 2"/>
          <p:cNvSpPr>
            <a:spLocks noGrp="1"/>
          </p:cNvSpPr>
          <p:nvPr>
            <p:ph idx="1"/>
          </p:nvPr>
        </p:nvSpPr>
        <p:spPr/>
        <p:txBody>
          <a:bodyPr/>
          <a:lstStyle/>
          <a:p>
            <a:r>
              <a:rPr lang="en-US" dirty="0" smtClean="0"/>
              <a:t>Like the antibodies produced in Rh Disease, the antibodies with ABO incompatibility attack the baby's red blood cells once they pass through the placenta.</a:t>
            </a:r>
          </a:p>
          <a:p>
            <a:r>
              <a:rPr lang="en-US" dirty="0" smtClean="0"/>
              <a:t> These antibodies can cause the rapid breakdown of the baby's red blood cells. </a:t>
            </a:r>
          </a:p>
          <a:p>
            <a:endParaRPr lang="en-US" dirty="0" smtClean="0"/>
          </a:p>
        </p:txBody>
      </p:sp>
    </p:spTree>
    <p:extLst>
      <p:ext uri="{BB962C8B-B14F-4D97-AF65-F5344CB8AC3E}">
        <p14:creationId xmlns:p14="http://schemas.microsoft.com/office/powerpoint/2010/main" val="7832982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solidFill>
                  <a:srgbClr val="FF0000"/>
                </a:solidFill>
              </a:rPr>
              <a:t>ABO incompatibility</a:t>
            </a:r>
          </a:p>
        </p:txBody>
      </p:sp>
      <p:sp>
        <p:nvSpPr>
          <p:cNvPr id="26627" name="Content Placeholder 2"/>
          <p:cNvSpPr>
            <a:spLocks noGrp="1"/>
          </p:cNvSpPr>
          <p:nvPr>
            <p:ph idx="1"/>
          </p:nvPr>
        </p:nvSpPr>
        <p:spPr/>
        <p:txBody>
          <a:bodyPr/>
          <a:lstStyle/>
          <a:p>
            <a:r>
              <a:rPr lang="en-US" smtClean="0"/>
              <a:t>Bilirubin is produced when the body breaks down red blood cells and this rapid breakdown of the baby's red blood cells causes a quick build up of bilirubin, resulting in jaundice and sometimes anemia.</a:t>
            </a:r>
          </a:p>
          <a:p>
            <a:r>
              <a:rPr lang="en-US" smtClean="0"/>
              <a:t>Diagnosis is done by direct coombs test to identify maternal antibodies on foetal RBCs</a:t>
            </a:r>
          </a:p>
          <a:p>
            <a:pPr>
              <a:buFont typeface="Arial" pitchFamily="34" charset="0"/>
              <a:buNone/>
            </a:pPr>
            <a:endParaRPr lang="en-US" smtClean="0"/>
          </a:p>
        </p:txBody>
      </p:sp>
    </p:spTree>
    <p:extLst>
      <p:ext uri="{BB962C8B-B14F-4D97-AF65-F5344CB8AC3E}">
        <p14:creationId xmlns:p14="http://schemas.microsoft.com/office/powerpoint/2010/main" val="24282827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solidFill>
                  <a:srgbClr val="FF0000"/>
                </a:solidFill>
              </a:rPr>
              <a:t>ABO incompatibility</a:t>
            </a:r>
          </a:p>
        </p:txBody>
      </p:sp>
      <p:sp>
        <p:nvSpPr>
          <p:cNvPr id="27651" name="Content Placeholder 2"/>
          <p:cNvSpPr>
            <a:spLocks noGrp="1"/>
          </p:cNvSpPr>
          <p:nvPr>
            <p:ph idx="1"/>
          </p:nvPr>
        </p:nvSpPr>
        <p:spPr/>
        <p:txBody>
          <a:bodyPr/>
          <a:lstStyle/>
          <a:p>
            <a:r>
              <a:rPr lang="en-US" dirty="0" smtClean="0"/>
              <a:t>ABO usually causes mild </a:t>
            </a:r>
            <a:r>
              <a:rPr lang="en-US" dirty="0" err="1" smtClean="0"/>
              <a:t>haemolysis</a:t>
            </a:r>
            <a:endParaRPr lang="en-US" dirty="0" smtClean="0"/>
          </a:p>
          <a:p>
            <a:r>
              <a:rPr lang="en-US" dirty="0" smtClean="0"/>
              <a:t>Management depends on the degree of jaundice</a:t>
            </a:r>
          </a:p>
        </p:txBody>
      </p:sp>
    </p:spTree>
    <p:extLst>
      <p:ext uri="{BB962C8B-B14F-4D97-AF65-F5344CB8AC3E}">
        <p14:creationId xmlns:p14="http://schemas.microsoft.com/office/powerpoint/2010/main" val="2051507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solidFill>
                  <a:srgbClr val="FF0000"/>
                </a:solidFill>
              </a:rPr>
              <a:t>Rhesus </a:t>
            </a:r>
            <a:r>
              <a:rPr lang="en-US" dirty="0" err="1" smtClean="0">
                <a:solidFill>
                  <a:srgbClr val="FF0000"/>
                </a:solidFill>
              </a:rPr>
              <a:t>Isoimmunisation</a:t>
            </a:r>
            <a:endParaRPr lang="en-US" dirty="0" smtClean="0">
              <a:solidFill>
                <a:srgbClr val="FF0000"/>
              </a:solidFill>
            </a:endParaRPr>
          </a:p>
        </p:txBody>
      </p:sp>
      <p:sp>
        <p:nvSpPr>
          <p:cNvPr id="28675" name="Content Placeholder 2"/>
          <p:cNvSpPr>
            <a:spLocks noGrp="1"/>
          </p:cNvSpPr>
          <p:nvPr>
            <p:ph idx="1"/>
          </p:nvPr>
        </p:nvSpPr>
        <p:spPr/>
        <p:txBody>
          <a:bodyPr/>
          <a:lstStyle/>
          <a:p>
            <a:endParaRPr lang="en-US" smtClean="0"/>
          </a:p>
        </p:txBody>
      </p:sp>
    </p:spTree>
    <p:extLst>
      <p:ext uri="{BB962C8B-B14F-4D97-AF65-F5344CB8AC3E}">
        <p14:creationId xmlns:p14="http://schemas.microsoft.com/office/powerpoint/2010/main" val="30475278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solidFill>
                  <a:srgbClr val="FF0000"/>
                </a:solidFill>
              </a:rPr>
              <a:t>Introduction</a:t>
            </a:r>
          </a:p>
        </p:txBody>
      </p:sp>
      <p:sp>
        <p:nvSpPr>
          <p:cNvPr id="29699" name="Content Placeholder 2"/>
          <p:cNvSpPr>
            <a:spLocks noGrp="1"/>
          </p:cNvSpPr>
          <p:nvPr>
            <p:ph idx="1"/>
          </p:nvPr>
        </p:nvSpPr>
        <p:spPr/>
        <p:txBody>
          <a:bodyPr/>
          <a:lstStyle/>
          <a:p>
            <a:r>
              <a:rPr lang="en-US" dirty="0" smtClean="0"/>
              <a:t>Also called </a:t>
            </a:r>
            <a:r>
              <a:rPr lang="en-US" dirty="0" err="1" smtClean="0"/>
              <a:t>RhD</a:t>
            </a:r>
            <a:r>
              <a:rPr lang="en-US" dirty="0" smtClean="0"/>
              <a:t> incompatibility</a:t>
            </a:r>
          </a:p>
          <a:p>
            <a:r>
              <a:rPr lang="en-US" dirty="0" smtClean="0"/>
              <a:t>The D antigen is found on RBCs</a:t>
            </a:r>
          </a:p>
          <a:p>
            <a:r>
              <a:rPr lang="en-US" dirty="0" smtClean="0"/>
              <a:t>RBCs with antigen D (rhesus positive)</a:t>
            </a:r>
          </a:p>
          <a:p>
            <a:r>
              <a:rPr lang="en-US" dirty="0" smtClean="0"/>
              <a:t>RBCs without antigen D (rhesus negative)</a:t>
            </a:r>
          </a:p>
        </p:txBody>
      </p:sp>
    </p:spTree>
    <p:extLst>
      <p:ext uri="{BB962C8B-B14F-4D97-AF65-F5344CB8AC3E}">
        <p14:creationId xmlns:p14="http://schemas.microsoft.com/office/powerpoint/2010/main" val="33332087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Introduction </a:t>
            </a:r>
          </a:p>
        </p:txBody>
      </p:sp>
      <p:sp>
        <p:nvSpPr>
          <p:cNvPr id="3" name="Content Placeholder 2"/>
          <p:cNvSpPr>
            <a:spLocks noGrp="1"/>
          </p:cNvSpPr>
          <p:nvPr>
            <p:ph idx="1"/>
          </p:nvPr>
        </p:nvSpPr>
        <p:spPr/>
        <p:txBody>
          <a:bodyPr>
            <a:normAutofit/>
          </a:bodyPr>
          <a:lstStyle/>
          <a:p>
            <a:pPr>
              <a:defRPr/>
            </a:pPr>
            <a:r>
              <a:rPr lang="en-US" dirty="0" smtClean="0"/>
              <a:t>Rhesus disease occur when a woman with Rh-negative blood is pregnant with </a:t>
            </a:r>
            <a:r>
              <a:rPr lang="en-US" dirty="0" err="1" smtClean="0"/>
              <a:t>Rh</a:t>
            </a:r>
            <a:r>
              <a:rPr lang="en-US" dirty="0" smtClean="0"/>
              <a:t> positive fetus</a:t>
            </a:r>
          </a:p>
          <a:p>
            <a:pPr>
              <a:defRPr/>
            </a:pPr>
            <a:r>
              <a:rPr lang="en-US" dirty="0" smtClean="0"/>
              <a:t>Rhesus disease does not affect a first pregnancy</a:t>
            </a:r>
          </a:p>
          <a:p>
            <a:pPr>
              <a:defRPr/>
            </a:pPr>
            <a:r>
              <a:rPr lang="en-US" dirty="0" smtClean="0"/>
              <a:t>Mother must have exposure to Rh-positive fetal cells in previous pregnancy</a:t>
            </a:r>
          </a:p>
          <a:p>
            <a:pPr>
              <a:defRPr/>
            </a:pPr>
            <a:r>
              <a:rPr lang="en-US" dirty="0" smtClean="0"/>
              <a:t>Then she develops antibodies against the rhesus antigen</a:t>
            </a:r>
          </a:p>
          <a:p>
            <a:pPr>
              <a:defRPr/>
            </a:pPr>
            <a:endParaRPr lang="en-US" dirty="0"/>
          </a:p>
        </p:txBody>
      </p:sp>
    </p:spTree>
    <p:extLst>
      <p:ext uri="{BB962C8B-B14F-4D97-AF65-F5344CB8AC3E}">
        <p14:creationId xmlns:p14="http://schemas.microsoft.com/office/powerpoint/2010/main" val="13197672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solidFill>
                  <a:srgbClr val="FF0000"/>
                </a:solidFill>
              </a:rPr>
              <a:t>Introduction</a:t>
            </a:r>
            <a:r>
              <a:rPr lang="en-US" dirty="0" smtClean="0"/>
              <a:t> </a:t>
            </a:r>
          </a:p>
        </p:txBody>
      </p:sp>
      <p:sp>
        <p:nvSpPr>
          <p:cNvPr id="31747" name="Content Placeholder 2"/>
          <p:cNvSpPr>
            <a:spLocks noGrp="1"/>
          </p:cNvSpPr>
          <p:nvPr>
            <p:ph idx="1"/>
          </p:nvPr>
        </p:nvSpPr>
        <p:spPr/>
        <p:txBody>
          <a:bodyPr/>
          <a:lstStyle/>
          <a:p>
            <a:r>
              <a:rPr lang="en-US" dirty="0" smtClean="0"/>
              <a:t>The </a:t>
            </a:r>
            <a:r>
              <a:rPr lang="en-US" dirty="0" err="1" smtClean="0"/>
              <a:t>ig</a:t>
            </a:r>
            <a:r>
              <a:rPr lang="en-US" dirty="0" smtClean="0"/>
              <a:t> G antibodies can cross from the mother to the fetus through the </a:t>
            </a:r>
            <a:r>
              <a:rPr lang="en-US" dirty="0" err="1" smtClean="0"/>
              <a:t>plcenta</a:t>
            </a:r>
            <a:endParaRPr lang="en-US" dirty="0" smtClean="0"/>
          </a:p>
        </p:txBody>
      </p:sp>
    </p:spTree>
    <p:extLst>
      <p:ext uri="{BB962C8B-B14F-4D97-AF65-F5344CB8AC3E}">
        <p14:creationId xmlns:p14="http://schemas.microsoft.com/office/powerpoint/2010/main" val="38584389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r>
              <a:rPr lang="en-US" dirty="0" smtClean="0">
                <a:solidFill>
                  <a:srgbClr val="FF0000"/>
                </a:solidFill>
              </a:rPr>
              <a:t>Rh-</a:t>
            </a:r>
            <a:r>
              <a:rPr lang="en-US" dirty="0" err="1" smtClean="0">
                <a:solidFill>
                  <a:srgbClr val="FF0000"/>
                </a:solidFill>
              </a:rPr>
              <a:t>Isoimmunization</a:t>
            </a:r>
            <a:endParaRPr lang="en-US" dirty="0" smtClean="0">
              <a:solidFill>
                <a:srgbClr val="FF0000"/>
              </a:solidFill>
            </a:endParaRPr>
          </a:p>
        </p:txBody>
      </p:sp>
      <p:pic>
        <p:nvPicPr>
          <p:cNvPr id="32771" name="Picture 4" descr="196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4" y="1989139"/>
            <a:ext cx="4800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5" descr="197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351" y="2133600"/>
            <a:ext cx="489796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197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833" y="4221164"/>
            <a:ext cx="48006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294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1"/>
            <a:ext cx="10972800" cy="4983163"/>
          </a:xfrm>
        </p:spPr>
        <p:txBody>
          <a:bodyPr rtlCol="0">
            <a:normAutofit fontScale="85000" lnSpcReduction="20000"/>
          </a:bodyPr>
          <a:lstStyle/>
          <a:p>
            <a:pPr marL="365760" indent="-256032" eaLnBrk="1" fontAlgn="auto" hangingPunct="1">
              <a:spcAft>
                <a:spcPts val="0"/>
              </a:spcAft>
              <a:buFont typeface="Arial" panose="020B0604020202020204" pitchFamily="34" charset="0"/>
              <a:buChar char="•"/>
              <a:defRPr/>
            </a:pPr>
            <a:r>
              <a:rPr lang="en-US" sz="3500" b="1" dirty="0" smtClean="0"/>
              <a:t>Term </a:t>
            </a:r>
            <a:r>
              <a:rPr lang="en-US" sz="3500" b="1" dirty="0"/>
              <a:t>birth</a:t>
            </a:r>
            <a:r>
              <a:rPr lang="en-US" sz="3500" dirty="0"/>
              <a:t>: delivery occurring between 37 and 42 weeks of gestational age  </a:t>
            </a:r>
            <a:endParaRPr lang="en-US" sz="3500" dirty="0" smtClean="0"/>
          </a:p>
          <a:p>
            <a:pPr marL="0" indent="0" eaLnBrk="1" fontAlgn="auto" hangingPunct="1">
              <a:spcAft>
                <a:spcPts val="0"/>
              </a:spcAft>
              <a:buFont typeface="Arial" panose="020B0604020202020204" pitchFamily="34" charset="0"/>
              <a:buNone/>
              <a:defRPr/>
            </a:pPr>
            <a:endParaRPr lang="en-US" sz="3500" dirty="0"/>
          </a:p>
          <a:p>
            <a:pPr marL="365760" indent="-256032" eaLnBrk="1" fontAlgn="auto" hangingPunct="1">
              <a:spcAft>
                <a:spcPts val="0"/>
              </a:spcAft>
              <a:buFont typeface="Arial" panose="020B0604020202020204" pitchFamily="34" charset="0"/>
              <a:buChar char="•"/>
              <a:defRPr/>
            </a:pPr>
            <a:r>
              <a:rPr lang="en-US" sz="3500" b="1" dirty="0" smtClean="0"/>
              <a:t>Preterm </a:t>
            </a:r>
            <a:r>
              <a:rPr lang="en-US" sz="3500" b="1" dirty="0"/>
              <a:t>birth</a:t>
            </a:r>
            <a:r>
              <a:rPr lang="en-US" sz="3500" dirty="0"/>
              <a:t>: delivery occurring before 37 weeks of gestational age  </a:t>
            </a:r>
            <a:endParaRPr lang="en-US" sz="3500" dirty="0" smtClean="0"/>
          </a:p>
          <a:p>
            <a:pPr marL="0" indent="0" eaLnBrk="1" fontAlgn="auto" hangingPunct="1">
              <a:spcAft>
                <a:spcPts val="0"/>
              </a:spcAft>
              <a:buFont typeface="Arial" panose="020B0604020202020204" pitchFamily="34" charset="0"/>
              <a:buNone/>
              <a:defRPr/>
            </a:pPr>
            <a:endParaRPr lang="en-US" sz="3500" dirty="0"/>
          </a:p>
          <a:p>
            <a:pPr marL="365760" indent="-256032" eaLnBrk="1" fontAlgn="auto" hangingPunct="1">
              <a:spcAft>
                <a:spcPts val="0"/>
              </a:spcAft>
              <a:buFont typeface="Arial" panose="020B0604020202020204" pitchFamily="34" charset="0"/>
              <a:buChar char="•"/>
              <a:defRPr/>
            </a:pPr>
            <a:r>
              <a:rPr lang="en-US" sz="3500" b="1" dirty="0" smtClean="0"/>
              <a:t>Extremely preterm: </a:t>
            </a:r>
            <a:r>
              <a:rPr lang="en-US" sz="3500" dirty="0"/>
              <a:t>- &lt; 28 weeks of gestational age </a:t>
            </a:r>
            <a:endParaRPr lang="en-US" sz="3500" dirty="0" smtClean="0"/>
          </a:p>
          <a:p>
            <a:pPr marL="365760" indent="-256032" eaLnBrk="1" fontAlgn="auto" hangingPunct="1">
              <a:spcAft>
                <a:spcPts val="0"/>
              </a:spcAft>
              <a:buFont typeface="Arial" panose="020B0604020202020204" pitchFamily="34" charset="0"/>
              <a:buChar char="•"/>
              <a:defRPr/>
            </a:pPr>
            <a:r>
              <a:rPr lang="en-US" sz="3500" b="1" dirty="0" smtClean="0"/>
              <a:t>Very </a:t>
            </a:r>
            <a:r>
              <a:rPr lang="en-US" sz="3500" b="1" dirty="0"/>
              <a:t>preterm </a:t>
            </a:r>
            <a:r>
              <a:rPr lang="en-US" sz="3500" dirty="0"/>
              <a:t>– 28 to 32 weeks of gestational age </a:t>
            </a:r>
            <a:endParaRPr lang="en-US" sz="3500" dirty="0" smtClean="0"/>
          </a:p>
          <a:p>
            <a:pPr marL="365760" indent="-256032" eaLnBrk="1" fontAlgn="auto" hangingPunct="1">
              <a:spcAft>
                <a:spcPts val="0"/>
              </a:spcAft>
              <a:buFont typeface="Arial" panose="020B0604020202020204" pitchFamily="34" charset="0"/>
              <a:buChar char="•"/>
              <a:defRPr/>
            </a:pPr>
            <a:r>
              <a:rPr lang="en-US" sz="3500" b="1" dirty="0" smtClean="0"/>
              <a:t>Moderate </a:t>
            </a:r>
            <a:r>
              <a:rPr lang="en-US" sz="3500" b="1" dirty="0"/>
              <a:t>to late preterm </a:t>
            </a:r>
            <a:r>
              <a:rPr lang="en-US" sz="3500" dirty="0"/>
              <a:t>– 32 to &lt;37 weeks of gestational age </a:t>
            </a:r>
            <a:endParaRPr lang="en-US" sz="3500" dirty="0" smtClean="0"/>
          </a:p>
          <a:p>
            <a:pPr marL="0" indent="0" eaLnBrk="1" fontAlgn="auto" hangingPunct="1">
              <a:spcAft>
                <a:spcPts val="0"/>
              </a:spcAft>
              <a:buFont typeface="Arial" panose="020B0604020202020204" pitchFamily="34" charset="0"/>
              <a:buNone/>
              <a:defRPr/>
            </a:pPr>
            <a:endParaRPr lang="en-US" sz="3500" dirty="0"/>
          </a:p>
          <a:p>
            <a:pPr marL="365760" indent="-256032" eaLnBrk="1" fontAlgn="auto" hangingPunct="1">
              <a:spcAft>
                <a:spcPts val="0"/>
              </a:spcAft>
              <a:buFont typeface="Arial" panose="020B0604020202020204" pitchFamily="34" charset="0"/>
              <a:buChar char="•"/>
              <a:defRPr/>
            </a:pPr>
            <a:r>
              <a:rPr lang="en-US" sz="3500" b="1" dirty="0" smtClean="0"/>
              <a:t>Post-term </a:t>
            </a:r>
            <a:r>
              <a:rPr lang="en-US" sz="3500" b="1" dirty="0"/>
              <a:t>birth</a:t>
            </a:r>
            <a:r>
              <a:rPr lang="en-US" sz="3500" dirty="0"/>
              <a:t>: delivery occurring after 42 weeks of gestational age </a:t>
            </a:r>
          </a:p>
          <a:p>
            <a:pPr marL="0" indent="0" eaLnBrk="1" fontAlgn="auto" hangingPunct="1">
              <a:spcAft>
                <a:spcPts val="0"/>
              </a:spcAft>
              <a:buFont typeface="Arial" panose="020B0604020202020204" pitchFamily="34" charset="0"/>
              <a:buNone/>
              <a:defRPr/>
            </a:pPr>
            <a:endParaRPr lang="en-US" dirty="0"/>
          </a:p>
        </p:txBody>
      </p:sp>
      <p:sp>
        <p:nvSpPr>
          <p:cNvPr id="10242" name="Title 1"/>
          <p:cNvSpPr>
            <a:spLocks noGrp="1"/>
          </p:cNvSpPr>
          <p:nvPr>
            <p:ph type="title"/>
          </p:nvPr>
        </p:nvSpPr>
        <p:spPr>
          <a:xfrm>
            <a:off x="1472485" y="210243"/>
            <a:ext cx="10972800" cy="868362"/>
          </a:xfrm>
        </p:spPr>
        <p:txBody>
          <a:bodyPr/>
          <a:lstStyle/>
          <a:p>
            <a:pPr>
              <a:defRPr/>
            </a:pPr>
            <a:r>
              <a:rPr lang="en-US" sz="3200" b="1" dirty="0" smtClean="0">
                <a:solidFill>
                  <a:srgbClr val="FF0000"/>
                </a:solidFill>
              </a:rPr>
              <a:t>CLASSIFICATION BY GESTATIONAL AGE </a:t>
            </a:r>
            <a:endParaRPr lang="en-US" sz="3200" b="1" dirty="0">
              <a:solidFill>
                <a:srgbClr val="FF0000"/>
              </a:solidFill>
            </a:endParaRPr>
          </a:p>
        </p:txBody>
      </p:sp>
    </p:spTree>
    <p:extLst>
      <p:ext uri="{BB962C8B-B14F-4D97-AF65-F5344CB8AC3E}">
        <p14:creationId xmlns:p14="http://schemas.microsoft.com/office/powerpoint/2010/main" val="26355436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FF0000"/>
                </a:solidFill>
              </a:rPr>
              <a:t>Events that facilitate rhesus disease</a:t>
            </a:r>
            <a:endParaRPr lang="en-US" dirty="0">
              <a:solidFill>
                <a:srgbClr val="FF0000"/>
              </a:solidFill>
            </a:endParaRPr>
          </a:p>
        </p:txBody>
      </p:sp>
      <p:sp>
        <p:nvSpPr>
          <p:cNvPr id="33795" name="Content Placeholder 2"/>
          <p:cNvSpPr>
            <a:spLocks noGrp="1"/>
          </p:cNvSpPr>
          <p:nvPr>
            <p:ph idx="1"/>
          </p:nvPr>
        </p:nvSpPr>
        <p:spPr/>
        <p:txBody>
          <a:bodyPr/>
          <a:lstStyle/>
          <a:p>
            <a:r>
              <a:rPr lang="en-US" dirty="0" smtClean="0"/>
              <a:t>Miscarriage</a:t>
            </a:r>
          </a:p>
          <a:p>
            <a:r>
              <a:rPr lang="en-US" dirty="0" smtClean="0"/>
              <a:t>Termination of pregnancy (abortion)</a:t>
            </a:r>
          </a:p>
          <a:p>
            <a:r>
              <a:rPr lang="en-US" dirty="0" smtClean="0"/>
              <a:t>APH</a:t>
            </a:r>
          </a:p>
          <a:p>
            <a:r>
              <a:rPr lang="en-US" dirty="0" smtClean="0"/>
              <a:t>Invasive prenatal testing e.g. amniocentesis , </a:t>
            </a:r>
            <a:r>
              <a:rPr lang="en-US" dirty="0" err="1" smtClean="0"/>
              <a:t>cordocentesis,chorionic</a:t>
            </a:r>
            <a:r>
              <a:rPr lang="en-US" dirty="0" smtClean="0"/>
              <a:t> villus </a:t>
            </a:r>
            <a:r>
              <a:rPr lang="en-US" dirty="0" err="1" smtClean="0"/>
              <a:t>sampling,fetal</a:t>
            </a:r>
            <a:r>
              <a:rPr lang="en-US" dirty="0" smtClean="0"/>
              <a:t> blood sampling</a:t>
            </a:r>
          </a:p>
          <a:p>
            <a:r>
              <a:rPr lang="en-US" dirty="0" smtClean="0"/>
              <a:t>delivery</a:t>
            </a:r>
          </a:p>
        </p:txBody>
      </p:sp>
    </p:spTree>
    <p:extLst>
      <p:ext uri="{BB962C8B-B14F-4D97-AF65-F5344CB8AC3E}">
        <p14:creationId xmlns:p14="http://schemas.microsoft.com/office/powerpoint/2010/main" val="21914974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FF0000"/>
                </a:solidFill>
              </a:rPr>
              <a:t>Events that trigger </a:t>
            </a:r>
            <a:r>
              <a:rPr lang="en-US" dirty="0" err="1" smtClean="0">
                <a:solidFill>
                  <a:srgbClr val="FF0000"/>
                </a:solidFill>
              </a:rPr>
              <a:t>isoimmunization</a:t>
            </a:r>
            <a:endParaRPr lang="en-US" dirty="0">
              <a:solidFill>
                <a:srgbClr val="FF0000"/>
              </a:solidFill>
            </a:endParaRPr>
          </a:p>
        </p:txBody>
      </p:sp>
      <p:sp>
        <p:nvSpPr>
          <p:cNvPr id="34819" name="Content Placeholder 2"/>
          <p:cNvSpPr>
            <a:spLocks noGrp="1"/>
          </p:cNvSpPr>
          <p:nvPr>
            <p:ph idx="1"/>
          </p:nvPr>
        </p:nvSpPr>
        <p:spPr/>
        <p:txBody>
          <a:bodyPr/>
          <a:lstStyle/>
          <a:p>
            <a:r>
              <a:rPr lang="en-US" dirty="0" smtClean="0"/>
              <a:t>Ectopic pregnancy</a:t>
            </a:r>
          </a:p>
          <a:p>
            <a:r>
              <a:rPr lang="en-US" dirty="0" smtClean="0"/>
              <a:t>External cephalic version</a:t>
            </a:r>
          </a:p>
          <a:p>
            <a:r>
              <a:rPr lang="en-US" dirty="0" smtClean="0"/>
              <a:t>Fetal death in utero or stillbirth</a:t>
            </a:r>
          </a:p>
          <a:p>
            <a:r>
              <a:rPr lang="en-US" dirty="0" smtClean="0"/>
              <a:t>Abdominal trauma </a:t>
            </a:r>
          </a:p>
          <a:p>
            <a:endParaRPr lang="en-US" dirty="0" smtClean="0"/>
          </a:p>
        </p:txBody>
      </p:sp>
    </p:spTree>
    <p:extLst>
      <p:ext uri="{BB962C8B-B14F-4D97-AF65-F5344CB8AC3E}">
        <p14:creationId xmlns:p14="http://schemas.microsoft.com/office/powerpoint/2010/main" val="42197779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solidFill>
                  <a:srgbClr val="FF0000"/>
                </a:solidFill>
              </a:rPr>
              <a:t>Prevention of Rhesus disease</a:t>
            </a:r>
          </a:p>
        </p:txBody>
      </p:sp>
      <p:sp>
        <p:nvSpPr>
          <p:cNvPr id="35843" name="Content Placeholder 2"/>
          <p:cNvSpPr>
            <a:spLocks noGrp="1"/>
          </p:cNvSpPr>
          <p:nvPr>
            <p:ph idx="1"/>
          </p:nvPr>
        </p:nvSpPr>
        <p:spPr/>
        <p:txBody>
          <a:bodyPr/>
          <a:lstStyle/>
          <a:p>
            <a:r>
              <a:rPr lang="en-US" dirty="0" smtClean="0"/>
              <a:t>Screening women for the rhesus factor and antibodies</a:t>
            </a:r>
          </a:p>
          <a:p>
            <a:r>
              <a:rPr lang="en-US" dirty="0" smtClean="0"/>
              <a:t>Administration of anti-D </a:t>
            </a:r>
            <a:r>
              <a:rPr lang="en-US" dirty="0" err="1" smtClean="0"/>
              <a:t>immunoglobulins</a:t>
            </a:r>
            <a:r>
              <a:rPr lang="en-US" dirty="0" smtClean="0"/>
              <a:t> to non-sensitized women within 72 hours of birth or any other sensitizing event</a:t>
            </a:r>
          </a:p>
          <a:p>
            <a:r>
              <a:rPr lang="en-US" dirty="0" smtClean="0"/>
              <a:t>Anti-D </a:t>
            </a:r>
            <a:r>
              <a:rPr lang="en-US" dirty="0" err="1" smtClean="0"/>
              <a:t>ig</a:t>
            </a:r>
            <a:r>
              <a:rPr lang="en-US" dirty="0" smtClean="0"/>
              <a:t> destroys any fetal cells in the mothers blood before her immune system produces antibodies</a:t>
            </a:r>
          </a:p>
        </p:txBody>
      </p:sp>
    </p:spTree>
    <p:extLst>
      <p:ext uri="{BB962C8B-B14F-4D97-AF65-F5344CB8AC3E}">
        <p14:creationId xmlns:p14="http://schemas.microsoft.com/office/powerpoint/2010/main" val="417462781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solidFill>
                  <a:srgbClr val="FF0000"/>
                </a:solidFill>
              </a:rPr>
              <a:t>Prevention of Rhesus disease</a:t>
            </a:r>
          </a:p>
        </p:txBody>
      </p:sp>
      <p:sp>
        <p:nvSpPr>
          <p:cNvPr id="3" name="Content Placeholder 2"/>
          <p:cNvSpPr>
            <a:spLocks noGrp="1"/>
          </p:cNvSpPr>
          <p:nvPr>
            <p:ph idx="1"/>
          </p:nvPr>
        </p:nvSpPr>
        <p:spPr>
          <a:xfrm>
            <a:off x="-1" y="1478844"/>
            <a:ext cx="12056533" cy="5379156"/>
          </a:xfrm>
        </p:spPr>
        <p:txBody>
          <a:bodyPr>
            <a:normAutofit/>
          </a:bodyPr>
          <a:lstStyle/>
          <a:p>
            <a:pPr>
              <a:defRPr/>
            </a:pPr>
            <a:r>
              <a:rPr lang="en-US" dirty="0" smtClean="0"/>
              <a:t>Rh-negative women screened for </a:t>
            </a:r>
            <a:r>
              <a:rPr lang="en-US" dirty="0" err="1" smtClean="0"/>
              <a:t>Rh</a:t>
            </a:r>
            <a:r>
              <a:rPr lang="en-US" dirty="0" smtClean="0"/>
              <a:t> antibodies (indirect </a:t>
            </a:r>
            <a:r>
              <a:rPr lang="en-US" dirty="0" err="1" smtClean="0"/>
              <a:t>coomb’s</a:t>
            </a:r>
            <a:r>
              <a:rPr lang="en-US" dirty="0" smtClean="0"/>
              <a:t> test)</a:t>
            </a:r>
          </a:p>
          <a:p>
            <a:pPr>
              <a:defRPr/>
            </a:pPr>
            <a:r>
              <a:rPr lang="en-US" dirty="0" smtClean="0"/>
              <a:t>A negative test shows an absence of antibodies or no  sensitization</a:t>
            </a:r>
          </a:p>
          <a:p>
            <a:pPr>
              <a:defRPr/>
            </a:pPr>
            <a:r>
              <a:rPr lang="en-US" dirty="0" smtClean="0"/>
              <a:t>After birth, fetal blood checked for the presence of maternal antibodies on fetal red blood cells (direct </a:t>
            </a:r>
            <a:r>
              <a:rPr lang="en-US" dirty="0" err="1" smtClean="0"/>
              <a:t>coomb’s</a:t>
            </a:r>
            <a:r>
              <a:rPr lang="en-US" dirty="0" smtClean="0"/>
              <a:t> test)</a:t>
            </a:r>
          </a:p>
          <a:p>
            <a:pPr>
              <a:defRPr/>
            </a:pPr>
            <a:r>
              <a:rPr lang="en-US" dirty="0" smtClean="0"/>
              <a:t>A negative test shows absence of antibodies or no sensitization</a:t>
            </a:r>
          </a:p>
          <a:p>
            <a:pPr>
              <a:buFont typeface="Arial" pitchFamily="34" charset="0"/>
              <a:buNone/>
              <a:defRPr/>
            </a:pPr>
            <a:r>
              <a:rPr lang="en-US" dirty="0" smtClean="0"/>
              <a:t>NB: anti D </a:t>
            </a:r>
            <a:r>
              <a:rPr lang="en-US" dirty="0" err="1" smtClean="0"/>
              <a:t>ig</a:t>
            </a:r>
            <a:r>
              <a:rPr lang="en-US" dirty="0" smtClean="0"/>
              <a:t> NOT given to women who are already sensitized</a:t>
            </a:r>
          </a:p>
          <a:p>
            <a:pPr>
              <a:defRPr/>
            </a:pPr>
            <a:endParaRPr lang="en-US" dirty="0" smtClean="0"/>
          </a:p>
          <a:p>
            <a:pPr>
              <a:defRPr/>
            </a:pPr>
            <a:endParaRPr lang="en-US" dirty="0"/>
          </a:p>
        </p:txBody>
      </p:sp>
    </p:spTree>
    <p:extLst>
      <p:ext uri="{BB962C8B-B14F-4D97-AF65-F5344CB8AC3E}">
        <p14:creationId xmlns:p14="http://schemas.microsoft.com/office/powerpoint/2010/main" val="3102101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solidFill>
                  <a:srgbClr val="FF0000"/>
                </a:solidFill>
              </a:rPr>
              <a:t>Prevention of Rhesus disease </a:t>
            </a:r>
            <a:r>
              <a:rPr lang="en-US" dirty="0" err="1" smtClean="0">
                <a:solidFill>
                  <a:srgbClr val="FF0000"/>
                </a:solidFill>
              </a:rPr>
              <a:t>cont</a:t>
            </a:r>
            <a:r>
              <a:rPr lang="en-US" dirty="0" smtClean="0"/>
              <a:t>’</a:t>
            </a:r>
          </a:p>
        </p:txBody>
      </p:sp>
      <p:sp>
        <p:nvSpPr>
          <p:cNvPr id="37891" name="Content Placeholder 2"/>
          <p:cNvSpPr>
            <a:spLocks noGrp="1"/>
          </p:cNvSpPr>
          <p:nvPr>
            <p:ph idx="1"/>
          </p:nvPr>
        </p:nvSpPr>
        <p:spPr/>
        <p:txBody>
          <a:bodyPr/>
          <a:lstStyle/>
          <a:p>
            <a:r>
              <a:rPr lang="en-US" smtClean="0"/>
              <a:t>Where feasible,  administration of anti-D at 28 &amp; 34 weeks gestation is recommended</a:t>
            </a:r>
          </a:p>
          <a:p>
            <a:endParaRPr lang="en-US" smtClean="0"/>
          </a:p>
        </p:txBody>
      </p:sp>
    </p:spTree>
    <p:extLst>
      <p:ext uri="{BB962C8B-B14F-4D97-AF65-F5344CB8AC3E}">
        <p14:creationId xmlns:p14="http://schemas.microsoft.com/office/powerpoint/2010/main" val="290546625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rgbClr val="FF0000"/>
                </a:solidFill>
              </a:rPr>
              <a:t>Effects of Rh D </a:t>
            </a:r>
            <a:r>
              <a:rPr lang="en-US" dirty="0" err="1" smtClean="0">
                <a:solidFill>
                  <a:srgbClr val="FF0000"/>
                </a:solidFill>
              </a:rPr>
              <a:t>isoimmunization</a:t>
            </a:r>
            <a:endParaRPr lang="en-US" dirty="0" smtClean="0">
              <a:solidFill>
                <a:srgbClr val="FF0000"/>
              </a:solidFill>
            </a:endParaRPr>
          </a:p>
        </p:txBody>
      </p:sp>
      <p:sp>
        <p:nvSpPr>
          <p:cNvPr id="38915" name="Content Placeholder 2"/>
          <p:cNvSpPr>
            <a:spLocks noGrp="1"/>
          </p:cNvSpPr>
          <p:nvPr>
            <p:ph idx="1"/>
          </p:nvPr>
        </p:nvSpPr>
        <p:spPr/>
        <p:txBody>
          <a:bodyPr/>
          <a:lstStyle/>
          <a:p>
            <a:r>
              <a:rPr lang="en-US" dirty="0" smtClean="0"/>
              <a:t>Destruction of fetal RBCs (hemolytic anemia)</a:t>
            </a:r>
          </a:p>
          <a:p>
            <a:r>
              <a:rPr lang="en-US" dirty="0" err="1" smtClean="0"/>
              <a:t>Oedema</a:t>
            </a:r>
            <a:endParaRPr lang="en-US" dirty="0" smtClean="0"/>
          </a:p>
          <a:p>
            <a:r>
              <a:rPr lang="en-US" dirty="0" smtClean="0"/>
              <a:t>Congestive Cardiac failure</a:t>
            </a:r>
          </a:p>
          <a:p>
            <a:r>
              <a:rPr lang="en-US" dirty="0" smtClean="0"/>
              <a:t>Jaundice with kernicterus</a:t>
            </a:r>
          </a:p>
          <a:p>
            <a:r>
              <a:rPr lang="en-US" dirty="0" err="1" smtClean="0"/>
              <a:t>Haemorrhagic</a:t>
            </a:r>
            <a:r>
              <a:rPr lang="en-US" dirty="0" smtClean="0"/>
              <a:t> disease of the newborn</a:t>
            </a:r>
          </a:p>
          <a:p>
            <a:r>
              <a:rPr lang="en-US" dirty="0" err="1" smtClean="0"/>
              <a:t>Hydrops</a:t>
            </a:r>
            <a:r>
              <a:rPr lang="en-US" dirty="0" smtClean="0"/>
              <a:t> </a:t>
            </a:r>
            <a:r>
              <a:rPr lang="en-US" dirty="0" err="1" smtClean="0"/>
              <a:t>fetalis</a:t>
            </a:r>
            <a:r>
              <a:rPr lang="en-US" dirty="0" smtClean="0"/>
              <a:t> due to excessive </a:t>
            </a:r>
            <a:r>
              <a:rPr lang="en-US" dirty="0" err="1" smtClean="0"/>
              <a:t>haemolysis</a:t>
            </a:r>
            <a:endParaRPr lang="en-US" dirty="0" smtClean="0"/>
          </a:p>
          <a:p>
            <a:endParaRPr lang="en-US" dirty="0" smtClean="0"/>
          </a:p>
          <a:p>
            <a:endParaRPr lang="en-US" dirty="0" smtClean="0"/>
          </a:p>
        </p:txBody>
      </p:sp>
    </p:spTree>
    <p:extLst>
      <p:ext uri="{BB962C8B-B14F-4D97-AF65-F5344CB8AC3E}">
        <p14:creationId xmlns:p14="http://schemas.microsoft.com/office/powerpoint/2010/main" val="33088631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FF0000"/>
                </a:solidFill>
              </a:rPr>
              <a:t>Management of </a:t>
            </a:r>
            <a:r>
              <a:rPr lang="en-US" dirty="0" err="1" smtClean="0">
                <a:solidFill>
                  <a:srgbClr val="FF0000"/>
                </a:solidFill>
              </a:rPr>
              <a:t>RhD</a:t>
            </a:r>
            <a:r>
              <a:rPr lang="en-US" dirty="0" smtClean="0">
                <a:solidFill>
                  <a:srgbClr val="FF0000"/>
                </a:solidFill>
              </a:rPr>
              <a:t> </a:t>
            </a:r>
            <a:r>
              <a:rPr lang="en-US" dirty="0" err="1" smtClean="0">
                <a:solidFill>
                  <a:srgbClr val="FF0000"/>
                </a:solidFill>
              </a:rPr>
              <a:t>isoimmunization</a:t>
            </a:r>
            <a:endParaRPr lang="en-US" dirty="0">
              <a:solidFill>
                <a:srgbClr val="FF0000"/>
              </a:solidFill>
            </a:endParaRPr>
          </a:p>
        </p:txBody>
      </p:sp>
      <p:sp>
        <p:nvSpPr>
          <p:cNvPr id="39939" name="Content Placeholder 2"/>
          <p:cNvSpPr>
            <a:spLocks noGrp="1"/>
          </p:cNvSpPr>
          <p:nvPr>
            <p:ph idx="1"/>
          </p:nvPr>
        </p:nvSpPr>
        <p:spPr/>
        <p:txBody>
          <a:bodyPr/>
          <a:lstStyle/>
          <a:p>
            <a:r>
              <a:rPr lang="en-US" dirty="0" smtClean="0"/>
              <a:t>Exchange blood transfusion</a:t>
            </a:r>
          </a:p>
          <a:p>
            <a:r>
              <a:rPr lang="en-US" dirty="0" smtClean="0"/>
              <a:t>Phototherapy to reduce bilirubin levels</a:t>
            </a:r>
          </a:p>
          <a:p>
            <a:endParaRPr lang="en-US" dirty="0" smtClean="0"/>
          </a:p>
          <a:p>
            <a:endParaRPr lang="en-US" dirty="0" smtClean="0"/>
          </a:p>
        </p:txBody>
      </p:sp>
    </p:spTree>
    <p:extLst>
      <p:ext uri="{BB962C8B-B14F-4D97-AF65-F5344CB8AC3E}">
        <p14:creationId xmlns:p14="http://schemas.microsoft.com/office/powerpoint/2010/main" val="1804446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a:off x="711200" y="914400"/>
            <a:ext cx="10668000" cy="4495800"/>
          </a:xfrm>
          <a:prstGeom prst="wedgeRectCallou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smtClean="0">
                <a:solidFill>
                  <a:srgbClr val="FFFF00"/>
                </a:solidFill>
                <a:effectLst>
                  <a:outerShdw blurRad="38100" dist="38100" dir="2700000" algn="tl">
                    <a:srgbClr val="000000">
                      <a:alpha val="43137"/>
                    </a:srgbClr>
                  </a:outerShdw>
                </a:effectLst>
                <a:latin typeface="AR CENA" panose="02000000000000000000" pitchFamily="2" charset="0"/>
              </a:rPr>
              <a:t>VITAL STATISTICS IN MIDWIFERY</a:t>
            </a:r>
            <a:endParaRPr lang="en-US" sz="8800" dirty="0">
              <a:solidFill>
                <a:srgbClr val="FFFF00"/>
              </a:solidFill>
              <a:effectLst>
                <a:outerShdw blurRad="38100" dist="38100" dir="2700000" algn="tl">
                  <a:srgbClr val="000000">
                    <a:alpha val="43137"/>
                  </a:srgbClr>
                </a:outerShdw>
              </a:effectLst>
              <a:latin typeface="AR CENA" panose="02000000000000000000" pitchFamily="2" charset="0"/>
            </a:endParaRPr>
          </a:p>
        </p:txBody>
      </p:sp>
    </p:spTree>
    <p:extLst>
      <p:ext uri="{BB962C8B-B14F-4D97-AF65-F5344CB8AC3E}">
        <p14:creationId xmlns:p14="http://schemas.microsoft.com/office/powerpoint/2010/main" val="1302491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8100"/>
            <a:ext cx="12192000" cy="1066800"/>
          </a:xfrm>
          <a:solidFill>
            <a:srgbClr val="0000FF"/>
          </a:solidFill>
          <a:scene3d>
            <a:camera prst="orthographicFront"/>
            <a:lightRig rig="threePt" dir="t"/>
          </a:scene3d>
          <a:sp3d>
            <a:bevelT prst="slope"/>
          </a:sp3d>
        </p:spPr>
        <p:txBody>
          <a:bodyPr>
            <a:noAutofit/>
          </a:bodyPr>
          <a:lstStyle/>
          <a:p>
            <a:pPr algn="ctr"/>
            <a:r>
              <a:rPr lang="en-US" sz="4800" b="1" dirty="0" smtClean="0">
                <a:solidFill>
                  <a:srgbClr val="FFFF00"/>
                </a:solidFill>
                <a:latin typeface="AR CENA" panose="02000000000000000000" pitchFamily="2" charset="0"/>
                <a:cs typeface="Aharoni" panose="02010803020104030203" pitchFamily="2" charset="-79"/>
              </a:rPr>
              <a:t/>
            </a:r>
            <a:br>
              <a:rPr lang="en-US" sz="4800" b="1" dirty="0" smtClean="0">
                <a:solidFill>
                  <a:srgbClr val="FFFF00"/>
                </a:solidFill>
                <a:latin typeface="AR CENA" panose="02000000000000000000" pitchFamily="2" charset="0"/>
                <a:cs typeface="Aharoni" panose="02010803020104030203" pitchFamily="2" charset="-79"/>
              </a:rPr>
            </a:br>
            <a:r>
              <a:rPr lang="en-US" sz="4800" b="1" dirty="0" smtClean="0">
                <a:solidFill>
                  <a:srgbClr val="FFFF00"/>
                </a:solidFill>
                <a:latin typeface="AR CENA" panose="02000000000000000000" pitchFamily="2" charset="0"/>
                <a:cs typeface="Aharoni" panose="02010803020104030203" pitchFamily="2" charset="-79"/>
              </a:rPr>
              <a:t>VITAL STATISTICS</a:t>
            </a:r>
            <a:r>
              <a:rPr lang="en-US" sz="4800" dirty="0" smtClean="0">
                <a:solidFill>
                  <a:srgbClr val="FFFF00"/>
                </a:solidFill>
                <a:latin typeface="AR CENA" panose="02000000000000000000" pitchFamily="2" charset="0"/>
                <a:cs typeface="Aharoni" panose="02010803020104030203" pitchFamily="2" charset="-79"/>
              </a:rPr>
              <a:t/>
            </a:r>
            <a:br>
              <a:rPr lang="en-US" sz="4800" dirty="0" smtClean="0">
                <a:solidFill>
                  <a:srgbClr val="FFFF00"/>
                </a:solidFill>
                <a:latin typeface="AR CENA" panose="02000000000000000000" pitchFamily="2" charset="0"/>
                <a:cs typeface="Aharoni" panose="02010803020104030203" pitchFamily="2" charset="-79"/>
              </a:rPr>
            </a:br>
            <a:endParaRPr lang="en-US" sz="4800" dirty="0">
              <a:solidFill>
                <a:srgbClr val="FFFF00"/>
              </a:solidFill>
              <a:latin typeface="AR CENA" panose="02000000000000000000" pitchFamily="2" charset="0"/>
              <a:cs typeface="Aharoni" panose="02010803020104030203" pitchFamily="2" charset="-79"/>
            </a:endParaRPr>
          </a:p>
        </p:txBody>
      </p:sp>
      <p:sp>
        <p:nvSpPr>
          <p:cNvPr id="3" name="Content Placeholder 2"/>
          <p:cNvSpPr>
            <a:spLocks noGrp="1"/>
          </p:cNvSpPr>
          <p:nvPr>
            <p:ph idx="1"/>
          </p:nvPr>
        </p:nvSpPr>
        <p:spPr>
          <a:xfrm>
            <a:off x="183044" y="1295400"/>
            <a:ext cx="11825910" cy="5562600"/>
          </a:xfrm>
        </p:spPr>
        <p:txBody>
          <a:bodyPr>
            <a:normAutofit/>
          </a:bodyPr>
          <a:lstStyle/>
          <a:p>
            <a:pPr algn="just">
              <a:buNone/>
            </a:pPr>
            <a:r>
              <a:rPr lang="en-US" sz="3600" b="1" u="sng" dirty="0" smtClean="0"/>
              <a:t>DEFINITION.</a:t>
            </a:r>
            <a:endParaRPr lang="en-US" sz="3600" u="sng" dirty="0" smtClean="0"/>
          </a:p>
          <a:p>
            <a:pPr lvl="0" algn="just"/>
            <a:r>
              <a:rPr lang="en-US" sz="3600" dirty="0" smtClean="0"/>
              <a:t>Refers to the systematic collection of numerical figures, related to life and death events then they are summarized and studied.</a:t>
            </a:r>
          </a:p>
          <a:p>
            <a:pPr algn="just">
              <a:buNone/>
            </a:pPr>
            <a:r>
              <a:rPr lang="en-US" sz="3600" b="1" u="sng" dirty="0" smtClean="0"/>
              <a:t>SPECIFIC OBSTETRICAL STATISTICS.</a:t>
            </a:r>
            <a:endParaRPr lang="en-US" sz="3600" dirty="0" smtClean="0"/>
          </a:p>
          <a:p>
            <a:pPr algn="just"/>
            <a:r>
              <a:rPr lang="en-US" sz="3600" dirty="0" smtClean="0"/>
              <a:t>Refers to those of special interest in obstetric, they include:-</a:t>
            </a:r>
          </a:p>
          <a:p>
            <a:pPr algn="just">
              <a:buNone/>
            </a:pPr>
            <a:endParaRPr lang="en-US" sz="3600" dirty="0"/>
          </a:p>
        </p:txBody>
      </p:sp>
    </p:spTree>
    <p:extLst>
      <p:ext uri="{BB962C8B-B14F-4D97-AF65-F5344CB8AC3E}">
        <p14:creationId xmlns:p14="http://schemas.microsoft.com/office/powerpoint/2010/main" val="50361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514" y="228600"/>
            <a:ext cx="11809486" cy="6629400"/>
          </a:xfrm>
        </p:spPr>
        <p:txBody>
          <a:bodyPr/>
          <a:lstStyle/>
          <a:p>
            <a:pPr marL="514350" lvl="0" indent="-514350">
              <a:buFont typeface="+mj-lt"/>
              <a:buAutoNum type="arabicPeriod"/>
            </a:pPr>
            <a:r>
              <a:rPr lang="en-US" sz="2800" b="1" u="sng" dirty="0" smtClean="0"/>
              <a:t>BIRTH RATE</a:t>
            </a:r>
            <a:r>
              <a:rPr lang="en-US" sz="2800" b="1" dirty="0" smtClean="0"/>
              <a:t>.</a:t>
            </a:r>
            <a:endParaRPr lang="en-US" sz="2800" dirty="0" smtClean="0"/>
          </a:p>
          <a:p>
            <a:r>
              <a:rPr lang="en-US" sz="2800" dirty="0" smtClean="0"/>
              <a:t>Rate: - Refers to relation of the collected figures to a specific number within the population. The specific no. is generally 1,000 newborn infants, so birth rate is calculated as:</a:t>
            </a:r>
          </a:p>
          <a:p>
            <a:pPr>
              <a:buNone/>
            </a:pPr>
            <a:r>
              <a:rPr lang="en-US" sz="2800" dirty="0" smtClean="0"/>
              <a:t>	</a:t>
            </a:r>
            <a:r>
              <a:rPr lang="en-US" sz="2400" b="1" i="1" dirty="0" smtClean="0">
                <a:solidFill>
                  <a:schemeClr val="accent1">
                    <a:lumMod val="25000"/>
                  </a:schemeClr>
                </a:solidFill>
              </a:rPr>
              <a:t>Number of births i.e. live &amp;dead	 													× 1,000</a:t>
            </a:r>
          </a:p>
          <a:p>
            <a:pPr>
              <a:buNone/>
            </a:pPr>
            <a:r>
              <a:rPr lang="en-US" sz="2400" b="1" i="1" dirty="0" smtClean="0">
                <a:solidFill>
                  <a:schemeClr val="accent1">
                    <a:lumMod val="25000"/>
                  </a:schemeClr>
                </a:solidFill>
              </a:rPr>
              <a:t>	Number of women in child bearing age</a:t>
            </a:r>
          </a:p>
          <a:p>
            <a:pPr>
              <a:buNone/>
            </a:pPr>
            <a:r>
              <a:rPr lang="en-US" sz="2800" b="1" i="1" dirty="0" smtClean="0"/>
              <a:t> </a:t>
            </a:r>
          </a:p>
          <a:p>
            <a:r>
              <a:rPr lang="en-US" sz="2800" dirty="0" smtClean="0"/>
              <a:t>Therefore, accurate records of birth notifications and registration are important tools for correct birth rate.</a:t>
            </a:r>
          </a:p>
          <a:p>
            <a:r>
              <a:rPr lang="en-US" sz="2800" dirty="0" smtClean="0"/>
              <a:t>The findings help to estimate the population growth together with other relevant statistics.</a:t>
            </a:r>
          </a:p>
          <a:p>
            <a:pPr>
              <a:buNone/>
            </a:pPr>
            <a:endParaRPr lang="en-US" sz="2800" dirty="0" smtClean="0"/>
          </a:p>
          <a:p>
            <a:endParaRPr lang="en-US" sz="2800" dirty="0"/>
          </a:p>
        </p:txBody>
      </p:sp>
      <p:cxnSp>
        <p:nvCxnSpPr>
          <p:cNvPr id="11" name="Straight Connector 10"/>
          <p:cNvCxnSpPr/>
          <p:nvPr/>
        </p:nvCxnSpPr>
        <p:spPr bwMode="auto">
          <a:xfrm>
            <a:off x="508001" y="2895600"/>
            <a:ext cx="7518401" cy="76200"/>
          </a:xfrm>
          <a:prstGeom prst="line">
            <a:avLst/>
          </a:prstGeom>
          <a:noFill/>
          <a:ln w="9525" cap="flat" cmpd="sng" algn="ctr">
            <a:noFill/>
            <a:prstDash val="solid"/>
            <a:round/>
            <a:headEnd type="none" w="med" len="med"/>
            <a:tailEnd type="none" w="med" len="med"/>
          </a:ln>
          <a:effectLst/>
        </p:spPr>
      </p:cxnSp>
      <p:sp>
        <p:nvSpPr>
          <p:cNvPr id="1026" name="Straight Connector 2"/>
          <p:cNvSpPr>
            <a:spLocks noChangeShapeType="1"/>
          </p:cNvSpPr>
          <p:nvPr/>
        </p:nvSpPr>
        <p:spPr bwMode="auto">
          <a:xfrm>
            <a:off x="382514" y="2743200"/>
            <a:ext cx="68794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3143019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The Premature Infant (Preterm) </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sz="3600" dirty="0" smtClean="0"/>
              <a:t>Definition</a:t>
            </a:r>
          </a:p>
          <a:p>
            <a:r>
              <a:rPr lang="en-US" sz="3600" dirty="0"/>
              <a:t>The preterm baby is born before the end of the 37th gestational</a:t>
            </a:r>
          </a:p>
          <a:p>
            <a:pPr marL="0" indent="0">
              <a:buNone/>
            </a:pPr>
            <a:r>
              <a:rPr lang="en-US" sz="3600" dirty="0"/>
              <a:t>week, regardless of birth </a:t>
            </a:r>
            <a:r>
              <a:rPr lang="en-US" sz="3600" dirty="0" smtClean="0"/>
              <a:t>weight.</a:t>
            </a:r>
          </a:p>
          <a:p>
            <a:r>
              <a:rPr lang="en-US" sz="3600" dirty="0" smtClean="0"/>
              <a:t>Or baby born </a:t>
            </a:r>
            <a:r>
              <a:rPr lang="en-US" sz="3600" dirty="0"/>
              <a:t>before the 37th completed week of gestation</a:t>
            </a:r>
            <a:r>
              <a:rPr lang="en-US" dirty="0"/>
              <a:t>. </a:t>
            </a:r>
          </a:p>
        </p:txBody>
      </p:sp>
    </p:spTree>
    <p:extLst>
      <p:ext uri="{BB962C8B-B14F-4D97-AF65-F5344CB8AC3E}">
        <p14:creationId xmlns:p14="http://schemas.microsoft.com/office/powerpoint/2010/main" val="36726398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buFont typeface="+mj-lt"/>
              <a:buAutoNum type="arabicPeriod" startAt="2"/>
            </a:pPr>
            <a:r>
              <a:rPr lang="en-US" sz="2800" b="1" u="sng" dirty="0" smtClean="0"/>
              <a:t>STILLBIRTH RATE.</a:t>
            </a:r>
            <a:endParaRPr lang="en-US" sz="2800" u="sng" dirty="0" smtClean="0"/>
          </a:p>
          <a:p>
            <a:r>
              <a:rPr lang="en-US" sz="2800" dirty="0" smtClean="0"/>
              <a:t>Calculated through accounting for total number of stillbirths i.e. both fresh and macerated in a year. Compared to the number of total births/deliveries (live &amp;dead) relate to a group of 1,000 of those births.</a:t>
            </a:r>
          </a:p>
          <a:p>
            <a:r>
              <a:rPr lang="en-US" sz="2800" dirty="0" smtClean="0"/>
              <a:t>NB: - Birth/ delivery is that which occurs as from 24</a:t>
            </a:r>
            <a:r>
              <a:rPr lang="en-US" sz="2800" baseline="30000" dirty="0" smtClean="0"/>
              <a:t>th</a:t>
            </a:r>
            <a:r>
              <a:rPr lang="en-US" sz="2800" dirty="0" smtClean="0"/>
              <a:t> week of pregnancy. </a:t>
            </a:r>
          </a:p>
          <a:p>
            <a:r>
              <a:rPr lang="en-US" sz="2800" b="1" dirty="0" smtClean="0"/>
              <a:t>FORMULA: </a:t>
            </a:r>
          </a:p>
          <a:p>
            <a:pPr>
              <a:buNone/>
            </a:pPr>
            <a:r>
              <a:rPr lang="en-US" sz="2800" dirty="0" smtClean="0"/>
              <a:t>	</a:t>
            </a:r>
            <a:r>
              <a:rPr lang="en-US" sz="2400" b="1" i="1" dirty="0" smtClean="0">
                <a:solidFill>
                  <a:schemeClr val="accent1">
                    <a:lumMod val="25000"/>
                  </a:schemeClr>
                </a:solidFill>
              </a:rPr>
              <a:t>Total number of stillbirths (fresh &amp; macerated)</a:t>
            </a:r>
          </a:p>
          <a:p>
            <a:pPr>
              <a:buNone/>
            </a:pPr>
            <a:r>
              <a:rPr lang="en-US" sz="2400" b="1" i="1" dirty="0" smtClean="0">
                <a:solidFill>
                  <a:schemeClr val="accent1">
                    <a:lumMod val="25000"/>
                  </a:schemeClr>
                </a:solidFill>
              </a:rPr>
              <a:t>										× 1,000</a:t>
            </a:r>
          </a:p>
          <a:p>
            <a:pPr>
              <a:buNone/>
            </a:pPr>
            <a:r>
              <a:rPr lang="en-US" sz="2400" b="1" i="1" dirty="0" smtClean="0">
                <a:solidFill>
                  <a:schemeClr val="accent1">
                    <a:lumMod val="25000"/>
                  </a:schemeClr>
                </a:solidFill>
              </a:rPr>
              <a:t>	Total number of deliveries (live &amp; still)</a:t>
            </a:r>
          </a:p>
          <a:p>
            <a:endParaRPr lang="en-US" sz="2800" dirty="0"/>
          </a:p>
        </p:txBody>
      </p:sp>
      <p:cxnSp>
        <p:nvCxnSpPr>
          <p:cNvPr id="5" name="Straight Connector 4"/>
          <p:cNvCxnSpPr/>
          <p:nvPr/>
        </p:nvCxnSpPr>
        <p:spPr bwMode="auto">
          <a:xfrm flipV="1">
            <a:off x="406400" y="4343400"/>
            <a:ext cx="8229600" cy="76200"/>
          </a:xfrm>
          <a:prstGeom prst="line">
            <a:avLst/>
          </a:prstGeom>
          <a:noFill/>
          <a:ln w="9525" cap="flat" cmpd="sng" algn="ctr">
            <a:noFill/>
            <a:prstDash val="solid"/>
            <a:round/>
            <a:headEnd type="none" w="med" len="med"/>
            <a:tailEnd type="none" w="med" len="med"/>
          </a:ln>
          <a:effectLst/>
        </p:spPr>
      </p:cxnSp>
      <p:cxnSp>
        <p:nvCxnSpPr>
          <p:cNvPr id="17" name="Straight Connector 16"/>
          <p:cNvCxnSpPr/>
          <p:nvPr/>
        </p:nvCxnSpPr>
        <p:spPr bwMode="auto">
          <a:xfrm>
            <a:off x="508000" y="4419600"/>
            <a:ext cx="1219200" cy="914400"/>
          </a:xfrm>
          <a:prstGeom prst="line">
            <a:avLst/>
          </a:prstGeom>
          <a:noFill/>
          <a:ln w="9525" cap="flat" cmpd="sng" algn="ctr">
            <a:noFill/>
            <a:prstDash val="solid"/>
            <a:round/>
            <a:headEnd type="none" w="med" len="med"/>
            <a:tailEnd type="none" w="med" len="med"/>
          </a:ln>
          <a:effectLst/>
        </p:spPr>
      </p:cxnSp>
      <p:cxnSp>
        <p:nvCxnSpPr>
          <p:cNvPr id="19" name="Straight Connector 18"/>
          <p:cNvCxnSpPr/>
          <p:nvPr/>
        </p:nvCxnSpPr>
        <p:spPr bwMode="auto">
          <a:xfrm>
            <a:off x="508000" y="4419600"/>
            <a:ext cx="609600" cy="685800"/>
          </a:xfrm>
          <a:prstGeom prst="line">
            <a:avLst/>
          </a:prstGeom>
          <a:noFill/>
          <a:ln w="9525" cap="flat" cmpd="sng" algn="ctr">
            <a:noFill/>
            <a:prstDash val="solid"/>
            <a:round/>
            <a:headEnd type="none" w="med" len="med"/>
            <a:tailEnd type="none" w="med" len="med"/>
          </a:ln>
          <a:effectLst/>
        </p:spPr>
      </p:cxnSp>
      <p:sp>
        <p:nvSpPr>
          <p:cNvPr id="22" name="Straight Connector 2"/>
          <p:cNvSpPr>
            <a:spLocks noChangeShapeType="1"/>
          </p:cNvSpPr>
          <p:nvPr/>
        </p:nvSpPr>
        <p:spPr bwMode="auto">
          <a:xfrm>
            <a:off x="406401" y="4495800"/>
            <a:ext cx="718865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1614652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algn="just"/>
            <a:r>
              <a:rPr lang="en-US" sz="2800" dirty="0" smtClean="0"/>
              <a:t>The findings help to assess the antenatal care and delivery system performance. Take into account when exactly death occurred in terms of whether before arrival to health facility, already admitted but not in labour or in the course of labour.</a:t>
            </a:r>
          </a:p>
          <a:p>
            <a:pPr marL="514350" lvl="0" indent="-514350" algn="just">
              <a:buFont typeface="+mj-lt"/>
              <a:buAutoNum type="arabicPeriod" startAt="3"/>
            </a:pPr>
            <a:r>
              <a:rPr lang="en-US" sz="2800" b="1" u="sng" dirty="0" smtClean="0"/>
              <a:t>PERINATAL DEATH RATE</a:t>
            </a:r>
            <a:endParaRPr lang="en-US" sz="2800" u="sng" dirty="0" smtClean="0"/>
          </a:p>
          <a:p>
            <a:pPr marL="514350" indent="-514350" algn="just"/>
            <a:r>
              <a:rPr lang="en-US" sz="2800" dirty="0" smtClean="0"/>
              <a:t>Around birth period &amp;1</a:t>
            </a:r>
            <a:r>
              <a:rPr lang="en-US" sz="2800" baseline="30000" dirty="0" smtClean="0"/>
              <a:t>st</a:t>
            </a:r>
            <a:r>
              <a:rPr lang="en-US" sz="2800" dirty="0" smtClean="0"/>
              <a:t> week after birth.</a:t>
            </a:r>
          </a:p>
          <a:p>
            <a:pPr algn="just">
              <a:buNone/>
            </a:pPr>
            <a:r>
              <a:rPr lang="en-US" sz="2800" b="1" u="sng" dirty="0" smtClean="0"/>
              <a:t>Definition of </a:t>
            </a:r>
            <a:r>
              <a:rPr lang="en-US" sz="2800" b="1" u="sng" dirty="0" err="1" smtClean="0"/>
              <a:t>Perinatal</a:t>
            </a:r>
            <a:r>
              <a:rPr lang="en-US" sz="2800" b="1" u="sng" dirty="0" smtClean="0"/>
              <a:t> Death </a:t>
            </a:r>
          </a:p>
          <a:p>
            <a:pPr algn="just"/>
            <a:r>
              <a:rPr lang="en-US" sz="2800" dirty="0" smtClean="0"/>
              <a:t>The definition of a </a:t>
            </a:r>
            <a:r>
              <a:rPr lang="en-US" sz="2800" dirty="0" err="1" smtClean="0"/>
              <a:t>perinatal</a:t>
            </a:r>
            <a:r>
              <a:rPr lang="en-US" sz="2800" dirty="0" smtClean="0"/>
              <a:t> death is: “</a:t>
            </a:r>
            <a:r>
              <a:rPr lang="en-US" sz="2800" i="1" dirty="0" smtClean="0"/>
              <a:t>The definition of a </a:t>
            </a:r>
            <a:r>
              <a:rPr lang="en-US" sz="2800" i="1" dirty="0" err="1" smtClean="0"/>
              <a:t>foetus</a:t>
            </a:r>
            <a:r>
              <a:rPr lang="en-US" sz="2800" i="1" dirty="0" smtClean="0"/>
              <a:t> weighing at least 500 grams (or 22 weeks gestation), plus the number of early neonatal deaths (up to 7 days) </a:t>
            </a:r>
            <a:endParaRPr lang="en-US" sz="2800" dirty="0" smtClean="0"/>
          </a:p>
          <a:p>
            <a:pPr algn="just"/>
            <a:r>
              <a:rPr lang="en-US" sz="2800" dirty="0" smtClean="0"/>
              <a:t>It’s a good indicator of the country’s socio-economic status, quality of perinatal care and extent to which patients/clients use these services (perinatal services- prenatal &amp; delivery)</a:t>
            </a:r>
          </a:p>
          <a:p>
            <a:pPr lvl="0" algn="just"/>
            <a:r>
              <a:rPr lang="en-US" sz="2800" dirty="0" smtClean="0"/>
              <a:t>Perinatal death refers to both stillbirths and early neonatal death.</a:t>
            </a:r>
          </a:p>
          <a:p>
            <a:pPr algn="just">
              <a:buNone/>
            </a:pPr>
            <a:endParaRPr lang="en-US" sz="2800" dirty="0" smtClean="0"/>
          </a:p>
          <a:p>
            <a:pPr algn="just"/>
            <a:endParaRPr lang="en-US" sz="2800" dirty="0"/>
          </a:p>
        </p:txBody>
      </p:sp>
    </p:spTree>
    <p:extLst>
      <p:ext uri="{BB962C8B-B14F-4D97-AF65-F5344CB8AC3E}">
        <p14:creationId xmlns:p14="http://schemas.microsoft.com/office/powerpoint/2010/main" val="3148068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63" y="152400"/>
            <a:ext cx="11825910" cy="6477000"/>
          </a:xfrm>
        </p:spPr>
        <p:txBody>
          <a:bodyPr/>
          <a:lstStyle/>
          <a:p>
            <a:pPr lvl="0" algn="just"/>
            <a:r>
              <a:rPr lang="en-US" sz="2800" dirty="0" smtClean="0"/>
              <a:t>Its significance is to evaluate the performance of relevant disciplines i.e. midwives and obstetrician as well as the responsibility of the mother i.e. whether has played her role accurately.</a:t>
            </a:r>
          </a:p>
          <a:p>
            <a:pPr lvl="0" algn="just"/>
            <a:r>
              <a:rPr lang="en-US" sz="2800" dirty="0" smtClean="0"/>
              <a:t>However, others, such as socio-economic factors have to be considered as well.</a:t>
            </a:r>
          </a:p>
          <a:p>
            <a:pPr lvl="0" algn="just"/>
            <a:r>
              <a:rPr lang="en-US" sz="2800" dirty="0" smtClean="0"/>
              <a:t>Mortality rate is expressed as number of stillbirth and early neonatal deaths per 1,000 total birth (live &amp; still)</a:t>
            </a:r>
          </a:p>
          <a:p>
            <a:r>
              <a:rPr lang="en-US" sz="2800" b="1" dirty="0" smtClean="0"/>
              <a:t>FORMULA</a:t>
            </a:r>
            <a:r>
              <a:rPr lang="en-US" sz="2800" dirty="0" smtClean="0"/>
              <a:t>:</a:t>
            </a:r>
          </a:p>
          <a:p>
            <a:pPr>
              <a:buNone/>
            </a:pPr>
            <a:r>
              <a:rPr lang="en-US" sz="2800" dirty="0" smtClean="0"/>
              <a:t>	</a:t>
            </a:r>
            <a:r>
              <a:rPr lang="en-US" sz="2800" b="1" i="1" dirty="0" smtClean="0">
                <a:solidFill>
                  <a:schemeClr val="accent1">
                    <a:lumMod val="25000"/>
                  </a:schemeClr>
                </a:solidFill>
              </a:rPr>
              <a:t>No. of stillbirths + Early neonatal deaths </a:t>
            </a:r>
          </a:p>
          <a:p>
            <a:pPr>
              <a:buNone/>
            </a:pPr>
            <a:r>
              <a:rPr lang="en-US" sz="2800" b="1" i="1" dirty="0" smtClean="0">
                <a:solidFill>
                  <a:schemeClr val="accent1">
                    <a:lumMod val="25000"/>
                  </a:schemeClr>
                </a:solidFill>
              </a:rPr>
              <a:t>       						         		× 1,000</a:t>
            </a:r>
          </a:p>
          <a:p>
            <a:pPr>
              <a:buNone/>
            </a:pPr>
            <a:r>
              <a:rPr lang="en-US" sz="2800" b="1" i="1" dirty="0" smtClean="0">
                <a:solidFill>
                  <a:schemeClr val="accent1">
                    <a:lumMod val="25000"/>
                  </a:schemeClr>
                </a:solidFill>
              </a:rPr>
              <a:t>	Total no. of births (live &amp; still)</a:t>
            </a:r>
          </a:p>
          <a:p>
            <a:r>
              <a:rPr lang="en-US" sz="2800" dirty="0"/>
              <a:t>The perinatal mortality rate </a:t>
            </a:r>
            <a:r>
              <a:rPr lang="en-US" sz="2800" dirty="0" smtClean="0"/>
              <a:t>is currently at </a:t>
            </a:r>
            <a:r>
              <a:rPr lang="en-US" sz="2800" b="1" dirty="0" smtClean="0"/>
              <a:t>29 deaths </a:t>
            </a:r>
            <a:r>
              <a:rPr lang="en-US" sz="2800" dirty="0" smtClean="0"/>
              <a:t>per </a:t>
            </a:r>
            <a:r>
              <a:rPr lang="en-US" sz="2800" dirty="0"/>
              <a:t>1,000 </a:t>
            </a:r>
            <a:r>
              <a:rPr lang="en-US" sz="2800" dirty="0" smtClean="0"/>
              <a:t>total births (KDHS, 2014)</a:t>
            </a:r>
            <a:endParaRPr lang="en-US" sz="2800" dirty="0"/>
          </a:p>
        </p:txBody>
      </p:sp>
      <p:sp>
        <p:nvSpPr>
          <p:cNvPr id="4" name="Straight Connector 2"/>
          <p:cNvSpPr>
            <a:spLocks noChangeShapeType="1"/>
          </p:cNvSpPr>
          <p:nvPr/>
        </p:nvSpPr>
        <p:spPr bwMode="auto">
          <a:xfrm flipV="1">
            <a:off x="508002" y="5105400"/>
            <a:ext cx="742018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3744954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buFont typeface="+mj-lt"/>
              <a:buAutoNum type="arabicPeriod" startAt="4"/>
            </a:pPr>
            <a:r>
              <a:rPr lang="en-US" sz="2800" b="1" u="sng" dirty="0" smtClean="0"/>
              <a:t>NEONATAL DEATH RATE</a:t>
            </a:r>
            <a:r>
              <a:rPr lang="en-US" sz="2800" b="1" dirty="0" smtClean="0"/>
              <a:t>.</a:t>
            </a:r>
            <a:endParaRPr lang="en-US" sz="2800" dirty="0" smtClean="0"/>
          </a:p>
          <a:p>
            <a:r>
              <a:rPr lang="en-US" sz="2800" dirty="0" smtClean="0"/>
              <a:t>It’s expressed as total number of both early and late neonatal deaths per 1,000 live births.</a:t>
            </a:r>
          </a:p>
          <a:p>
            <a:r>
              <a:rPr lang="en-US" sz="2800" b="1" dirty="0" smtClean="0"/>
              <a:t>FORMULA</a:t>
            </a:r>
            <a:r>
              <a:rPr lang="en-US" sz="2800" dirty="0" smtClean="0"/>
              <a:t>:   </a:t>
            </a:r>
          </a:p>
          <a:p>
            <a:pPr>
              <a:buNone/>
            </a:pPr>
            <a:r>
              <a:rPr lang="en-US" sz="2800" dirty="0" smtClean="0"/>
              <a:t>	 </a:t>
            </a:r>
            <a:r>
              <a:rPr lang="en-US" sz="2400" b="1" i="1" dirty="0" smtClean="0">
                <a:solidFill>
                  <a:schemeClr val="accent1">
                    <a:lumMod val="25000"/>
                  </a:schemeClr>
                </a:solidFill>
              </a:rPr>
              <a:t>Early +Late neonatal death</a:t>
            </a:r>
          </a:p>
          <a:p>
            <a:pPr>
              <a:buNone/>
            </a:pPr>
            <a:r>
              <a:rPr lang="en-US" sz="2400" b="1" i="1" dirty="0" smtClean="0">
                <a:solidFill>
                  <a:schemeClr val="accent1">
                    <a:lumMod val="25000"/>
                  </a:schemeClr>
                </a:solidFill>
              </a:rPr>
              <a:t>(no. of deaths among babies below 28 days) </a:t>
            </a:r>
          </a:p>
          <a:p>
            <a:pPr>
              <a:buNone/>
            </a:pPr>
            <a:r>
              <a:rPr lang="en-US" sz="2400" b="1" i="1" dirty="0" smtClean="0">
                <a:solidFill>
                  <a:schemeClr val="accent1">
                    <a:lumMod val="25000"/>
                  </a:schemeClr>
                </a:solidFill>
              </a:rPr>
              <a:t>           							× 1,000</a:t>
            </a:r>
          </a:p>
          <a:p>
            <a:pPr>
              <a:buNone/>
            </a:pPr>
            <a:endParaRPr lang="en-US" sz="2400" b="1" i="1" dirty="0" smtClean="0">
              <a:solidFill>
                <a:schemeClr val="accent1">
                  <a:lumMod val="25000"/>
                </a:schemeClr>
              </a:solidFill>
            </a:endParaRPr>
          </a:p>
          <a:p>
            <a:pPr>
              <a:buNone/>
            </a:pPr>
            <a:r>
              <a:rPr lang="en-US" sz="2400" b="1" i="1" dirty="0" smtClean="0">
                <a:solidFill>
                  <a:schemeClr val="accent1">
                    <a:lumMod val="25000"/>
                  </a:schemeClr>
                </a:solidFill>
              </a:rPr>
              <a:t>   Total no. of live births/delivery</a:t>
            </a:r>
          </a:p>
          <a:p>
            <a:pPr>
              <a:buNone/>
            </a:pPr>
            <a:r>
              <a:rPr lang="en-US" sz="2400" b="1" i="1" dirty="0" smtClean="0">
                <a:solidFill>
                  <a:schemeClr val="accent1">
                    <a:lumMod val="25000"/>
                  </a:schemeClr>
                </a:solidFill>
              </a:rPr>
              <a:t>	</a:t>
            </a:r>
            <a:endParaRPr lang="en-US" sz="2800" b="1" i="1" dirty="0" smtClean="0"/>
          </a:p>
          <a:p>
            <a:pPr>
              <a:buNone/>
            </a:pPr>
            <a:r>
              <a:rPr lang="en-US" sz="2800" b="1" i="1" dirty="0" smtClean="0"/>
              <a:t>                                                                                                                                       </a:t>
            </a:r>
            <a:endParaRPr lang="en-US" sz="2800" b="1" i="1" dirty="0"/>
          </a:p>
        </p:txBody>
      </p:sp>
      <p:sp>
        <p:nvSpPr>
          <p:cNvPr id="4" name="Straight Connector 2"/>
          <p:cNvSpPr>
            <a:spLocks noChangeShapeType="1"/>
          </p:cNvSpPr>
          <p:nvPr/>
        </p:nvSpPr>
        <p:spPr bwMode="auto">
          <a:xfrm flipV="1">
            <a:off x="406400" y="3200400"/>
            <a:ext cx="73552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5214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28600"/>
            <a:ext cx="10363200" cy="1143000"/>
          </a:xfrm>
        </p:spPr>
        <p:txBody>
          <a:bodyPr/>
          <a:lstStyle/>
          <a:p>
            <a:r>
              <a:rPr lang="en-US" b="1" dirty="0" smtClean="0"/>
              <a:t>NEONATAL DEATH:</a:t>
            </a:r>
            <a:endParaRPr lang="en-US" dirty="0"/>
          </a:p>
        </p:txBody>
      </p:sp>
      <p:sp>
        <p:nvSpPr>
          <p:cNvPr id="3" name="Content Placeholder 2"/>
          <p:cNvSpPr>
            <a:spLocks noGrp="1"/>
          </p:cNvSpPr>
          <p:nvPr>
            <p:ph idx="1"/>
          </p:nvPr>
        </p:nvSpPr>
        <p:spPr>
          <a:xfrm>
            <a:off x="1" y="1219200"/>
            <a:ext cx="12192000" cy="5638800"/>
          </a:xfrm>
        </p:spPr>
        <p:txBody>
          <a:bodyPr/>
          <a:lstStyle/>
          <a:p>
            <a:pPr algn="just"/>
            <a:r>
              <a:rPr lang="en-US" dirty="0" smtClean="0"/>
              <a:t>It’s demise of newborn within the first 28days of extra-uterine life OR Death of a baby during the neonatal period.</a:t>
            </a:r>
          </a:p>
          <a:p>
            <a:pPr algn="just">
              <a:buNone/>
            </a:pPr>
            <a:r>
              <a:rPr lang="en-US" b="1" u="sng" dirty="0" smtClean="0"/>
              <a:t>CLASSIFICATION.</a:t>
            </a:r>
            <a:endParaRPr lang="en-US" dirty="0" smtClean="0"/>
          </a:p>
          <a:p>
            <a:pPr lvl="0" algn="just"/>
            <a:r>
              <a:rPr lang="en-US" dirty="0" smtClean="0"/>
              <a:t>Early neonatal death: Demise that occurs to a neonate within the first week or 0-7days of birth.</a:t>
            </a:r>
          </a:p>
          <a:p>
            <a:pPr lvl="0" algn="just"/>
            <a:r>
              <a:rPr lang="en-US" dirty="0" smtClean="0"/>
              <a:t>Late neonatal death: Demise occurring after the first week, but within the neonatal period </a:t>
            </a:r>
            <a:r>
              <a:rPr lang="en-US" b="1" dirty="0" smtClean="0"/>
              <a:t>OR </a:t>
            </a:r>
            <a:r>
              <a:rPr lang="en-US" dirty="0" smtClean="0"/>
              <a:t>Death of a baby that occurs as from the 8</a:t>
            </a:r>
            <a:r>
              <a:rPr lang="en-US" baseline="30000" dirty="0" smtClean="0"/>
              <a:t>th</a:t>
            </a:r>
            <a:r>
              <a:rPr lang="en-US" dirty="0" smtClean="0"/>
              <a:t>- 28</a:t>
            </a:r>
            <a:r>
              <a:rPr lang="en-US" baseline="30000" dirty="0" smtClean="0"/>
              <a:t>th</a:t>
            </a:r>
            <a:r>
              <a:rPr lang="en-US" dirty="0" smtClean="0"/>
              <a:t> day after birth.</a:t>
            </a:r>
          </a:p>
          <a:p>
            <a:r>
              <a:rPr lang="en-US" dirty="0" smtClean="0"/>
              <a:t>Neonatal mortality rate is currently at 22 deaths </a:t>
            </a:r>
            <a:r>
              <a:rPr lang="en-US" dirty="0"/>
              <a:t>per 1,000 live births </a:t>
            </a:r>
            <a:r>
              <a:rPr lang="en-US" dirty="0" smtClean="0"/>
              <a:t>(KDHS, 2014).</a:t>
            </a:r>
          </a:p>
          <a:p>
            <a:pPr algn="just">
              <a:buNone/>
            </a:pPr>
            <a:endParaRPr lang="en-US" dirty="0" smtClean="0"/>
          </a:p>
          <a:p>
            <a:pPr algn="just">
              <a:buNone/>
            </a:pPr>
            <a:endParaRPr lang="en-US" dirty="0" smtClean="0"/>
          </a:p>
          <a:p>
            <a:pPr algn="just"/>
            <a:endParaRPr lang="en-US" dirty="0"/>
          </a:p>
        </p:txBody>
      </p:sp>
    </p:spTree>
    <p:extLst>
      <p:ext uri="{BB962C8B-B14F-4D97-AF65-F5344CB8AC3E}">
        <p14:creationId xmlns:p14="http://schemas.microsoft.com/office/powerpoint/2010/main" val="3336533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buFont typeface="+mj-lt"/>
              <a:buAutoNum type="arabicPeriod" startAt="5"/>
            </a:pPr>
            <a:r>
              <a:rPr lang="en-US" b="1" u="sng" dirty="0" smtClean="0"/>
              <a:t>POST NEONATAL DEATH RATE.</a:t>
            </a:r>
            <a:endParaRPr lang="en-US" u="sng" dirty="0" smtClean="0"/>
          </a:p>
          <a:p>
            <a:r>
              <a:rPr lang="en-US" sz="2800" dirty="0" smtClean="0"/>
              <a:t>Expressed as number of deaths after the neonatal period per 1,000 live births. </a:t>
            </a:r>
          </a:p>
          <a:p>
            <a:r>
              <a:rPr lang="en-US" sz="2800" b="1" dirty="0" smtClean="0"/>
              <a:t>FORMULA</a:t>
            </a:r>
            <a:r>
              <a:rPr lang="en-US" sz="2800" dirty="0" smtClean="0"/>
              <a:t>:</a:t>
            </a:r>
          </a:p>
          <a:p>
            <a:pPr>
              <a:buNone/>
            </a:pPr>
            <a:r>
              <a:rPr lang="en-US" sz="2400" b="1" i="1" dirty="0" smtClean="0">
                <a:solidFill>
                  <a:schemeClr val="accent1">
                    <a:lumMod val="25000"/>
                  </a:schemeClr>
                </a:solidFill>
              </a:rPr>
              <a:t>No. of post neonatal deaths i.e. before 1year old              </a:t>
            </a:r>
          </a:p>
          <a:p>
            <a:pPr>
              <a:buNone/>
            </a:pPr>
            <a:r>
              <a:rPr lang="en-US" sz="2400" b="1" i="1" dirty="0" smtClean="0">
                <a:solidFill>
                  <a:schemeClr val="accent1">
                    <a:lumMod val="25000"/>
                  </a:schemeClr>
                </a:solidFill>
              </a:rPr>
              <a:t>                                                                                                                     								   × 1,000</a:t>
            </a:r>
          </a:p>
          <a:p>
            <a:pPr>
              <a:buNone/>
            </a:pPr>
            <a:r>
              <a:rPr lang="en-US" sz="2400" b="1" i="1" dirty="0" smtClean="0">
                <a:solidFill>
                  <a:schemeClr val="accent1">
                    <a:lumMod val="25000"/>
                  </a:schemeClr>
                </a:solidFill>
              </a:rPr>
              <a:t>Total No. of live births</a:t>
            </a:r>
          </a:p>
          <a:p>
            <a:endParaRPr lang="en-US" sz="2800" dirty="0" smtClean="0"/>
          </a:p>
          <a:p>
            <a:r>
              <a:rPr lang="en-US" sz="2800" dirty="0" smtClean="0"/>
              <a:t>Post-neonatal death refers to demise of a baby after the neonatal stage but within the first year after birth or before the first birthday anniversally.</a:t>
            </a:r>
          </a:p>
          <a:p>
            <a:endParaRPr lang="en-US" sz="2800" dirty="0"/>
          </a:p>
        </p:txBody>
      </p:sp>
      <p:sp>
        <p:nvSpPr>
          <p:cNvPr id="4" name="Straight Connector 2"/>
          <p:cNvSpPr>
            <a:spLocks noChangeShapeType="1"/>
          </p:cNvSpPr>
          <p:nvPr/>
        </p:nvSpPr>
        <p:spPr bwMode="auto">
          <a:xfrm>
            <a:off x="203200" y="2819400"/>
            <a:ext cx="805810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112892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buFont typeface="+mj-lt"/>
              <a:buAutoNum type="arabicPeriod" startAt="6"/>
            </a:pPr>
            <a:r>
              <a:rPr lang="en-US" sz="2800" b="1" u="sng" dirty="0" smtClean="0"/>
              <a:t>INFANT DEATH(MORTALITY) RATE(IMR)</a:t>
            </a:r>
            <a:endParaRPr lang="en-US" sz="2800" u="sng" dirty="0" smtClean="0"/>
          </a:p>
          <a:p>
            <a:r>
              <a:rPr lang="en-US" sz="2800" dirty="0" smtClean="0"/>
              <a:t>It’s expressed as total number of neonatal and post-neonatal deaths per 1,000 live births.</a:t>
            </a:r>
          </a:p>
          <a:p>
            <a:r>
              <a:rPr lang="en-US" sz="2800" b="1" dirty="0" smtClean="0"/>
              <a:t>FORMULA</a:t>
            </a:r>
            <a:r>
              <a:rPr lang="en-US" sz="2800" dirty="0" smtClean="0"/>
              <a:t>:     </a:t>
            </a:r>
          </a:p>
          <a:p>
            <a:pPr>
              <a:buNone/>
            </a:pPr>
            <a:r>
              <a:rPr lang="en-US" sz="2800" dirty="0" smtClean="0"/>
              <a:t>	</a:t>
            </a:r>
            <a:r>
              <a:rPr lang="en-US" sz="2400" b="1" i="1" dirty="0" smtClean="0">
                <a:solidFill>
                  <a:schemeClr val="accent1">
                    <a:lumMod val="25000"/>
                  </a:schemeClr>
                </a:solidFill>
              </a:rPr>
              <a:t>Neonatal + Post neonatal deaths </a:t>
            </a:r>
          </a:p>
          <a:p>
            <a:pPr>
              <a:buNone/>
            </a:pPr>
            <a:r>
              <a:rPr lang="en-US" sz="2400" b="1" i="1" dirty="0" smtClean="0">
                <a:solidFill>
                  <a:schemeClr val="accent1">
                    <a:lumMod val="25000"/>
                  </a:schemeClr>
                </a:solidFill>
              </a:rPr>
              <a:t>(same year) </a:t>
            </a:r>
          </a:p>
          <a:p>
            <a:pPr>
              <a:buNone/>
            </a:pPr>
            <a:r>
              <a:rPr lang="en-US" sz="2400" b="1" i="1" dirty="0" smtClean="0">
                <a:solidFill>
                  <a:schemeClr val="accent1">
                    <a:lumMod val="25000"/>
                  </a:schemeClr>
                </a:solidFill>
              </a:rPr>
              <a:t>								      × 1000                      </a:t>
            </a:r>
          </a:p>
          <a:p>
            <a:pPr>
              <a:buNone/>
            </a:pPr>
            <a:r>
              <a:rPr lang="en-US" sz="2400" b="1" i="1" dirty="0" smtClean="0">
                <a:solidFill>
                  <a:schemeClr val="accent1">
                    <a:lumMod val="25000"/>
                  </a:schemeClr>
                </a:solidFill>
              </a:rPr>
              <a:t>	Total No. of live births            </a:t>
            </a:r>
          </a:p>
          <a:p>
            <a:endParaRPr lang="en-US" sz="2800" dirty="0" smtClean="0"/>
          </a:p>
          <a:p>
            <a:r>
              <a:rPr lang="en-US" sz="2800" dirty="0" smtClean="0"/>
              <a:t>The result (rate) is among the best tools of evaluating the nation’s health hence helps in estimating the future population with certainty.</a:t>
            </a:r>
          </a:p>
          <a:p>
            <a:endParaRPr lang="en-US" sz="2800" dirty="0"/>
          </a:p>
        </p:txBody>
      </p:sp>
      <p:sp>
        <p:nvSpPr>
          <p:cNvPr id="4" name="Straight Connector 2"/>
          <p:cNvSpPr>
            <a:spLocks noChangeShapeType="1"/>
          </p:cNvSpPr>
          <p:nvPr/>
        </p:nvSpPr>
        <p:spPr bwMode="auto">
          <a:xfrm flipV="1">
            <a:off x="304800" y="3276600"/>
            <a:ext cx="65407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3045987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7010400"/>
          </a:xfrm>
        </p:spPr>
        <p:txBody>
          <a:bodyPr/>
          <a:lstStyle/>
          <a:p>
            <a:pPr algn="just"/>
            <a:r>
              <a:rPr lang="en-US" dirty="0" smtClean="0"/>
              <a:t>Currently IMR is on the </a:t>
            </a:r>
            <a:r>
              <a:rPr lang="en-US" b="1" dirty="0" smtClean="0"/>
              <a:t>increase</a:t>
            </a:r>
            <a:r>
              <a:rPr lang="en-US" dirty="0" smtClean="0"/>
              <a:t> due to multiple factors such as, HIV/AIDS Pandemic, vector borne disease and low socio-economic and westernization status among others.</a:t>
            </a:r>
          </a:p>
          <a:p>
            <a:pPr algn="just"/>
            <a:r>
              <a:rPr lang="en-US" dirty="0" smtClean="0"/>
              <a:t>Therefore the respective health care disciplines have to protect the fetus prenatally, intrapartumly and the infant postnatally in collaboration with other key sectors (stakeholders), if our future population is to be healthy.</a:t>
            </a:r>
          </a:p>
          <a:p>
            <a:pPr algn="just"/>
            <a:r>
              <a:rPr lang="en-US" dirty="0" smtClean="0"/>
              <a:t>The specific aim is to lay down a firm foundation for the baby’s health.</a:t>
            </a:r>
          </a:p>
          <a:p>
            <a:pPr algn="just"/>
            <a:endParaRPr lang="en-US" dirty="0"/>
          </a:p>
        </p:txBody>
      </p:sp>
    </p:spTree>
    <p:extLst>
      <p:ext uri="{BB962C8B-B14F-4D97-AF65-F5344CB8AC3E}">
        <p14:creationId xmlns:p14="http://schemas.microsoft.com/office/powerpoint/2010/main" val="4212965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tha njeri kairu\Downloads\causes-graph-rev_4.png"/>
          <p:cNvPicPr>
            <a:picLocks noGrp="1" noChangeAspect="1" noChangeArrowheads="1"/>
          </p:cNvPicPr>
          <p:nvPr>
            <p:ph idx="1"/>
          </p:nvPr>
        </p:nvPicPr>
        <p:blipFill>
          <a:blip r:embed="rId3" cstate="print"/>
          <a:srcRect/>
          <a:stretch>
            <a:fillRect/>
          </a:stretch>
        </p:blipFill>
        <p:spPr bwMode="auto">
          <a:xfrm>
            <a:off x="1" y="0"/>
            <a:ext cx="12192000" cy="6858000"/>
          </a:xfrm>
          <a:prstGeom prst="rect">
            <a:avLst/>
          </a:prstGeom>
          <a:noFill/>
        </p:spPr>
      </p:pic>
    </p:spTree>
    <p:extLst>
      <p:ext uri="{BB962C8B-B14F-4D97-AF65-F5344CB8AC3E}">
        <p14:creationId xmlns:p14="http://schemas.microsoft.com/office/powerpoint/2010/main" val="350548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728" y="11373"/>
            <a:ext cx="10972800" cy="1143000"/>
          </a:xfrm>
        </p:spPr>
        <p:txBody>
          <a:bodyPr/>
          <a:lstStyle/>
          <a:p>
            <a:r>
              <a:rPr lang="en-US" dirty="0" smtClean="0">
                <a:solidFill>
                  <a:schemeClr val="tx1"/>
                </a:solidFill>
                <a:latin typeface="Arial Black" panose="020B0A04020102020204" pitchFamily="34" charset="0"/>
              </a:rPr>
              <a:t>KDHS 2013/2014 REPORT!</a:t>
            </a:r>
            <a:endParaRPr lang="en-US" dirty="0">
              <a:solidFill>
                <a:schemeClr val="tx1"/>
              </a:solidFill>
              <a:latin typeface="Arial Black" panose="020B0A04020102020204" pitchFamily="34" charset="0"/>
            </a:endParaRPr>
          </a:p>
        </p:txBody>
      </p:sp>
      <p:sp>
        <p:nvSpPr>
          <p:cNvPr id="3" name="Content Placeholder 2"/>
          <p:cNvSpPr>
            <a:spLocks noGrp="1"/>
          </p:cNvSpPr>
          <p:nvPr>
            <p:ph idx="1"/>
          </p:nvPr>
        </p:nvSpPr>
        <p:spPr>
          <a:xfrm>
            <a:off x="551893" y="1119117"/>
            <a:ext cx="11030508" cy="5011810"/>
          </a:xfrm>
        </p:spPr>
        <p:txBody>
          <a:bodyPr/>
          <a:lstStyle/>
          <a:p>
            <a:pPr algn="just"/>
            <a:r>
              <a:rPr lang="en-US" dirty="0"/>
              <a:t>The infant mortality rate is 39 deaths per 1,000 live births, and </a:t>
            </a:r>
            <a:r>
              <a:rPr lang="en-US" dirty="0" smtClean="0"/>
              <a:t>under-5 mortality </a:t>
            </a:r>
            <a:r>
              <a:rPr lang="en-US" dirty="0"/>
              <a:t>is 52 deaths per 1,000 live births. </a:t>
            </a:r>
            <a:endParaRPr lang="en-US" dirty="0" smtClean="0"/>
          </a:p>
          <a:p>
            <a:pPr algn="just"/>
            <a:r>
              <a:rPr lang="en-US" dirty="0" smtClean="0"/>
              <a:t>At </a:t>
            </a:r>
            <a:r>
              <a:rPr lang="en-US" dirty="0"/>
              <a:t>these levels, </a:t>
            </a:r>
            <a:r>
              <a:rPr lang="en-US" dirty="0" smtClean="0"/>
              <a:t>currently, about </a:t>
            </a:r>
            <a:r>
              <a:rPr lang="en-US" dirty="0"/>
              <a:t>one </a:t>
            </a:r>
            <a:r>
              <a:rPr lang="en-US" dirty="0" smtClean="0"/>
              <a:t>in every </a:t>
            </a:r>
            <a:r>
              <a:rPr lang="en-US" dirty="0"/>
              <a:t>26 Kenyan children dies before reaching age 1, and about one </a:t>
            </a:r>
            <a:r>
              <a:rPr lang="en-US" dirty="0" smtClean="0"/>
              <a:t>in every </a:t>
            </a:r>
            <a:r>
              <a:rPr lang="en-US" dirty="0"/>
              <a:t>19 does not survive to his or her fifth birthday.</a:t>
            </a:r>
          </a:p>
        </p:txBody>
      </p:sp>
    </p:spTree>
    <p:extLst>
      <p:ext uri="{BB962C8B-B14F-4D97-AF65-F5344CB8AC3E}">
        <p14:creationId xmlns:p14="http://schemas.microsoft.com/office/powerpoint/2010/main" val="361209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2"/>
            <a:ext cx="10515600" cy="1325563"/>
          </a:xfrm>
        </p:spPr>
        <p:txBody>
          <a:bodyPr/>
          <a:lstStyle/>
          <a:p>
            <a:r>
              <a:rPr lang="en-US" b="1" dirty="0">
                <a:solidFill>
                  <a:srgbClr val="FF0000"/>
                </a:solidFill>
              </a:rPr>
              <a:t>Causes of Prematurity </a:t>
            </a:r>
            <a:endParaRPr lang="en-US" dirty="0">
              <a:solidFill>
                <a:srgbClr val="FF0000"/>
              </a:solidFill>
            </a:endParaRPr>
          </a:p>
        </p:txBody>
      </p:sp>
      <p:sp>
        <p:nvSpPr>
          <p:cNvPr id="3" name="Content Placeholder 2"/>
          <p:cNvSpPr>
            <a:spLocks noGrp="1"/>
          </p:cNvSpPr>
          <p:nvPr>
            <p:ph idx="1"/>
          </p:nvPr>
        </p:nvSpPr>
        <p:spPr>
          <a:xfrm>
            <a:off x="838200" y="1236372"/>
            <a:ext cx="10515600" cy="4940591"/>
          </a:xfrm>
        </p:spPr>
        <p:txBody>
          <a:bodyPr>
            <a:normAutofit lnSpcReduction="10000"/>
          </a:bodyPr>
          <a:lstStyle/>
          <a:p>
            <a:pPr marL="0" indent="0">
              <a:buNone/>
            </a:pPr>
            <a:r>
              <a:rPr lang="en-US" dirty="0" smtClean="0"/>
              <a:t>•</a:t>
            </a:r>
            <a:r>
              <a:rPr lang="en-US" sz="3600" dirty="0" smtClean="0"/>
              <a:t>Unknown- </a:t>
            </a:r>
            <a:r>
              <a:rPr lang="en-US" sz="3600" dirty="0"/>
              <a:t>40% unknown</a:t>
            </a:r>
          </a:p>
          <a:p>
            <a:pPr marL="0" indent="0">
              <a:buNone/>
            </a:pPr>
            <a:r>
              <a:rPr lang="en-US" sz="3600" dirty="0"/>
              <a:t>•</a:t>
            </a:r>
            <a:r>
              <a:rPr lang="en-US" sz="3600" b="1" dirty="0"/>
              <a:t>Maternal factors; </a:t>
            </a:r>
            <a:r>
              <a:rPr lang="en-US" sz="3600" dirty="0"/>
              <a:t>malnutrition, chronic diseases (heart diseases, renal disease&amp; liver </a:t>
            </a:r>
            <a:r>
              <a:rPr lang="en-US" sz="3600" dirty="0" err="1"/>
              <a:t>dse</a:t>
            </a:r>
            <a:r>
              <a:rPr lang="en-US" sz="3600" dirty="0"/>
              <a:t>), malaria, Tobacco use </a:t>
            </a:r>
          </a:p>
          <a:p>
            <a:pPr marL="0" indent="0">
              <a:buNone/>
            </a:pPr>
            <a:r>
              <a:rPr lang="en-US" sz="3600" dirty="0"/>
              <a:t>•</a:t>
            </a:r>
            <a:r>
              <a:rPr lang="en-US" sz="3600" b="1" dirty="0"/>
              <a:t>Pregnancy related factors; </a:t>
            </a:r>
            <a:r>
              <a:rPr lang="en-US" sz="3600" dirty="0"/>
              <a:t>hypertension, Anemia, abruption placenta or placenta </a:t>
            </a:r>
            <a:r>
              <a:rPr lang="en-US" sz="3600" dirty="0" err="1"/>
              <a:t>previa</a:t>
            </a:r>
            <a:r>
              <a:rPr lang="en-US" sz="3600" dirty="0"/>
              <a:t>, multiple pregnancy, incompetent cervix, PROM, </a:t>
            </a:r>
            <a:r>
              <a:rPr lang="en-US" sz="3600" dirty="0" err="1"/>
              <a:t>chorioamnionitis</a:t>
            </a:r>
            <a:r>
              <a:rPr lang="en-US" sz="3600" dirty="0"/>
              <a:t> &amp; </a:t>
            </a:r>
            <a:r>
              <a:rPr lang="en-US" sz="3600" dirty="0" err="1"/>
              <a:t>polyhydramnios</a:t>
            </a:r>
            <a:r>
              <a:rPr lang="en-US" sz="3600" dirty="0"/>
              <a:t> </a:t>
            </a:r>
          </a:p>
          <a:p>
            <a:pPr marL="0" indent="0">
              <a:buNone/>
            </a:pPr>
            <a:r>
              <a:rPr lang="en-US" sz="3600" dirty="0"/>
              <a:t>•</a:t>
            </a:r>
            <a:r>
              <a:rPr lang="en-US" sz="3600" b="1" dirty="0"/>
              <a:t>Fetal factors; </a:t>
            </a:r>
            <a:r>
              <a:rPr lang="en-US" sz="3600" dirty="0"/>
              <a:t>chromosomal abnormalities, intrauterine infections, anatomic abnormalities </a:t>
            </a:r>
          </a:p>
          <a:p>
            <a:endParaRPr lang="en-US" dirty="0"/>
          </a:p>
        </p:txBody>
      </p:sp>
    </p:spTree>
    <p:extLst>
      <p:ext uri="{BB962C8B-B14F-4D97-AF65-F5344CB8AC3E}">
        <p14:creationId xmlns:p14="http://schemas.microsoft.com/office/powerpoint/2010/main" val="5959307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52401"/>
            <a:ext cx="10972800" cy="5978526"/>
          </a:xfrm>
        </p:spPr>
        <p:txBody>
          <a:bodyPr/>
          <a:lstStyle/>
          <a:p>
            <a:pPr marL="0" indent="0">
              <a:buNone/>
            </a:pPr>
            <a:r>
              <a:rPr lang="en-US" b="1" dirty="0" smtClean="0">
                <a:effectLst/>
                <a:latin typeface="Bernard MT Condensed" panose="02050806060905020404" pitchFamily="18" charset="0"/>
              </a:rPr>
              <a:t>KDHS 2014; IMPORTANT TO NOTE;</a:t>
            </a:r>
          </a:p>
          <a:p>
            <a:pPr algn="just"/>
            <a:r>
              <a:rPr lang="en-US" dirty="0" smtClean="0"/>
              <a:t>A child </a:t>
            </a:r>
            <a:r>
              <a:rPr lang="en-US" dirty="0"/>
              <a:t>born in the Nyanza region is almost twice as likely to die </a:t>
            </a:r>
            <a:r>
              <a:rPr lang="en-US" dirty="0" smtClean="0"/>
              <a:t>before age </a:t>
            </a:r>
            <a:r>
              <a:rPr lang="en-US" dirty="0"/>
              <a:t>5 as a child born in the Central region. </a:t>
            </a:r>
            <a:endParaRPr lang="en-US" dirty="0" smtClean="0"/>
          </a:p>
          <a:p>
            <a:pPr algn="just"/>
            <a:r>
              <a:rPr lang="en-US" dirty="0" smtClean="0"/>
              <a:t>Nairobi </a:t>
            </a:r>
            <a:r>
              <a:rPr lang="en-US" dirty="0"/>
              <a:t>has the </a:t>
            </a:r>
            <a:r>
              <a:rPr lang="en-US" dirty="0" smtClean="0"/>
              <a:t>second highest </a:t>
            </a:r>
            <a:r>
              <a:rPr lang="en-US" dirty="0"/>
              <a:t>under-5 mortality rate, following Nyanza (72 deaths per </a:t>
            </a:r>
            <a:r>
              <a:rPr lang="en-US" dirty="0" smtClean="0"/>
              <a:t>1,000 live </a:t>
            </a:r>
            <a:r>
              <a:rPr lang="en-US" dirty="0"/>
              <a:t>births).</a:t>
            </a:r>
          </a:p>
          <a:p>
            <a:pPr algn="just"/>
            <a:r>
              <a:rPr lang="en-US" dirty="0" smtClean="0"/>
              <a:t>Male </a:t>
            </a:r>
            <a:r>
              <a:rPr lang="en-US" dirty="0"/>
              <a:t>children are more likely than female children to die during their </a:t>
            </a:r>
            <a:r>
              <a:rPr lang="en-US" dirty="0" smtClean="0"/>
              <a:t>first year </a:t>
            </a:r>
            <a:r>
              <a:rPr lang="en-US" dirty="0"/>
              <a:t>of life (44 deaths versus 37 deaths per 1,000 live </a:t>
            </a:r>
            <a:r>
              <a:rPr lang="en-US" dirty="0" smtClean="0"/>
              <a:t>births)</a:t>
            </a:r>
            <a:endParaRPr lang="en-US" dirty="0">
              <a:latin typeface="Calibri" panose="020F0502020204030204" pitchFamily="34" charset="0"/>
            </a:endParaRPr>
          </a:p>
        </p:txBody>
      </p:sp>
    </p:spTree>
    <p:extLst>
      <p:ext uri="{BB962C8B-B14F-4D97-AF65-F5344CB8AC3E}">
        <p14:creationId xmlns:p14="http://schemas.microsoft.com/office/powerpoint/2010/main" val="2222447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984" y="150126"/>
            <a:ext cx="11567689" cy="6326875"/>
          </a:xfrm>
        </p:spPr>
        <p:txBody>
          <a:bodyPr/>
          <a:lstStyle/>
          <a:p>
            <a:pPr marL="514350" lvl="0" indent="-514350" algn="just">
              <a:buFont typeface="+mj-lt"/>
              <a:buAutoNum type="arabicPeriod" startAt="7"/>
            </a:pPr>
            <a:r>
              <a:rPr lang="en-US" sz="2800" b="1" u="sng" dirty="0" smtClean="0">
                <a:latin typeface="Calibri" panose="020F0502020204030204" pitchFamily="34" charset="0"/>
              </a:rPr>
              <a:t>MATERNAL DEATH (MATERNAL MORTALITY RATE- MMR)</a:t>
            </a:r>
          </a:p>
          <a:p>
            <a:pPr marL="514350" lvl="0" indent="-514350" algn="just">
              <a:buNone/>
            </a:pPr>
            <a:r>
              <a:rPr lang="en-US" sz="2800" b="1" dirty="0" smtClean="0">
                <a:latin typeface="Calibri" panose="020F0502020204030204" pitchFamily="34" charset="0"/>
              </a:rPr>
              <a:t>	</a:t>
            </a:r>
            <a:r>
              <a:rPr lang="en-US" sz="2800" b="1" u="sng" dirty="0" err="1">
                <a:latin typeface="Calibri" panose="020F0502020204030204" pitchFamily="34" charset="0"/>
              </a:rPr>
              <a:t>D</a:t>
            </a:r>
            <a:r>
              <a:rPr lang="en-US" sz="2800" b="1" u="sng" dirty="0" err="1" smtClean="0">
                <a:latin typeface="Calibri" panose="020F0502020204030204" pitchFamily="34" charset="0"/>
              </a:rPr>
              <a:t>efiniton</a:t>
            </a:r>
            <a:endParaRPr lang="en-US" sz="2800" u="sng" dirty="0" smtClean="0">
              <a:latin typeface="Calibri" panose="020F0502020204030204" pitchFamily="34" charset="0"/>
            </a:endParaRPr>
          </a:p>
          <a:p>
            <a:pPr algn="just"/>
            <a:r>
              <a:rPr lang="en-US" sz="2800" i="1" dirty="0" smtClean="0">
                <a:latin typeface="High Tower Text" panose="02040502050506030303" pitchFamily="18" charset="0"/>
              </a:rPr>
              <a:t>Death of a woman while pregnant or within 42 days (6weeks) of termination of pregnancy, irrespective of the duration and site of pregnancy, from any cause related to/or worsened by the pregnancy or its management </a:t>
            </a:r>
            <a:r>
              <a:rPr lang="en-US" sz="2800" i="1" u="sng" dirty="0" smtClean="0">
                <a:latin typeface="High Tower Text" panose="02040502050506030303" pitchFamily="18" charset="0"/>
              </a:rPr>
              <a:t>but not </a:t>
            </a:r>
            <a:r>
              <a:rPr lang="en-US" sz="2800" i="1" dirty="0" smtClean="0">
                <a:latin typeface="High Tower Text" panose="02040502050506030303" pitchFamily="18" charset="0"/>
              </a:rPr>
              <a:t>from accidental or incidental causes</a:t>
            </a:r>
            <a:r>
              <a:rPr lang="en-US" sz="2800" dirty="0" smtClean="0">
                <a:latin typeface="Calibri" panose="020F0502020204030204" pitchFamily="34" charset="0"/>
              </a:rPr>
              <a:t>.</a:t>
            </a:r>
          </a:p>
          <a:p>
            <a:r>
              <a:rPr lang="en-US" sz="2800" dirty="0">
                <a:latin typeface="Calibri" panose="020F0502020204030204" pitchFamily="34" charset="0"/>
              </a:rPr>
              <a:t>Maternal deaths account for </a:t>
            </a:r>
            <a:r>
              <a:rPr lang="en-US" sz="2800" dirty="0" smtClean="0">
                <a:latin typeface="Calibri" panose="020F0502020204030204" pitchFamily="34" charset="0"/>
              </a:rPr>
              <a:t>14% of </a:t>
            </a:r>
            <a:r>
              <a:rPr lang="en-US" sz="2800" dirty="0">
                <a:latin typeface="Calibri" panose="020F0502020204030204" pitchFamily="34" charset="0"/>
              </a:rPr>
              <a:t>all deaths to women age </a:t>
            </a:r>
            <a:r>
              <a:rPr lang="en-US" sz="2800" dirty="0" smtClean="0">
                <a:latin typeface="Calibri" panose="020F0502020204030204" pitchFamily="34" charset="0"/>
              </a:rPr>
              <a:t>15-49</a:t>
            </a:r>
            <a:r>
              <a:rPr lang="en-US" sz="2800" dirty="0">
                <a:latin typeface="Calibri" panose="020F0502020204030204" pitchFamily="34" charset="0"/>
              </a:rPr>
              <a:t> </a:t>
            </a:r>
            <a:r>
              <a:rPr lang="en-US" sz="2800" dirty="0" smtClean="0">
                <a:latin typeface="Calibri" panose="020F0502020204030204" pitchFamily="34" charset="0"/>
              </a:rPr>
              <a:t>Years</a:t>
            </a:r>
          </a:p>
          <a:p>
            <a:pPr algn="just"/>
            <a:r>
              <a:rPr lang="en-US" sz="2800" dirty="0" smtClean="0">
                <a:latin typeface="Calibri" panose="020F0502020204030204" pitchFamily="34" charset="0"/>
              </a:rPr>
              <a:t>According to KDHS (2008/2009), MMR was at 488/100,000 live births.</a:t>
            </a:r>
          </a:p>
          <a:p>
            <a:r>
              <a:rPr lang="en-US" dirty="0" smtClean="0">
                <a:latin typeface="Calibri" panose="020F0502020204030204" pitchFamily="34" charset="0"/>
              </a:rPr>
              <a:t>The target was to reduce this rate </a:t>
            </a:r>
            <a:r>
              <a:rPr lang="en-US" dirty="0">
                <a:latin typeface="Calibri" panose="020F0502020204030204" pitchFamily="34" charset="0"/>
              </a:rPr>
              <a:t>to </a:t>
            </a:r>
            <a:r>
              <a:rPr lang="en-US" dirty="0" smtClean="0">
                <a:latin typeface="Calibri" panose="020F0502020204030204" pitchFamily="34" charset="0"/>
              </a:rPr>
              <a:t>200 deaths </a:t>
            </a:r>
            <a:r>
              <a:rPr lang="en-US" dirty="0">
                <a:latin typeface="Calibri" panose="020F0502020204030204" pitchFamily="34" charset="0"/>
              </a:rPr>
              <a:t>per 100,000 live births by 2030</a:t>
            </a:r>
            <a:endParaRPr lang="en-US" dirty="0" smtClean="0">
              <a:latin typeface="Calibri" panose="020F0502020204030204" pitchFamily="34" charset="0"/>
            </a:endParaRPr>
          </a:p>
          <a:p>
            <a:pPr algn="just"/>
            <a:r>
              <a:rPr lang="en-US" sz="2800" dirty="0" smtClean="0">
                <a:latin typeface="Calibri" panose="020F0502020204030204" pitchFamily="34" charset="0"/>
              </a:rPr>
              <a:t>KDHS (2013/2014) reports of maternal mortality ratio of </a:t>
            </a:r>
            <a:r>
              <a:rPr lang="en-US" sz="2800" b="1" dirty="0" smtClean="0">
                <a:latin typeface="Calibri" panose="020F0502020204030204" pitchFamily="34" charset="0"/>
              </a:rPr>
              <a:t>362</a:t>
            </a:r>
            <a:r>
              <a:rPr lang="en-US" sz="2800" dirty="0" smtClean="0">
                <a:latin typeface="Calibri" panose="020F0502020204030204" pitchFamily="34" charset="0"/>
              </a:rPr>
              <a:t> </a:t>
            </a:r>
            <a:r>
              <a:rPr lang="en-US" sz="2800" dirty="0">
                <a:latin typeface="Calibri" panose="020F0502020204030204" pitchFamily="34" charset="0"/>
              </a:rPr>
              <a:t>deaths per 100,000 live births</a:t>
            </a:r>
            <a:endParaRPr lang="en-US" sz="2800" dirty="0" smtClean="0">
              <a:latin typeface="Calibri" panose="020F0502020204030204" pitchFamily="34" charset="0"/>
            </a:endParaRPr>
          </a:p>
          <a:p>
            <a:pPr algn="just"/>
            <a:endParaRPr lang="en-US" sz="2800" dirty="0">
              <a:latin typeface="Calibri" panose="020F0502020204030204" pitchFamily="34" charset="0"/>
            </a:endParaRPr>
          </a:p>
        </p:txBody>
      </p:sp>
    </p:spTree>
    <p:extLst>
      <p:ext uri="{BB962C8B-B14F-4D97-AF65-F5344CB8AC3E}">
        <p14:creationId xmlns:p14="http://schemas.microsoft.com/office/powerpoint/2010/main" val="1083941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602"/>
            <a:ext cx="11582400" cy="5902325"/>
          </a:xfrm>
        </p:spPr>
        <p:txBody>
          <a:bodyPr/>
          <a:lstStyle/>
          <a:p>
            <a:pPr algn="just">
              <a:buNone/>
            </a:pPr>
            <a:r>
              <a:rPr lang="en-US" b="1" u="sng" dirty="0" smtClean="0">
                <a:latin typeface="Calibri" pitchFamily="34" charset="0"/>
              </a:rPr>
              <a:t>GLOBAL CAUSES OF MATERNAL DEATH.</a:t>
            </a:r>
            <a:endParaRPr lang="en-US" dirty="0" smtClean="0">
              <a:latin typeface="Calibri" pitchFamily="34" charset="0"/>
            </a:endParaRPr>
          </a:p>
          <a:p>
            <a:pPr lvl="0" algn="just"/>
            <a:r>
              <a:rPr lang="en-US" dirty="0" smtClean="0">
                <a:latin typeface="Calibri" pitchFamily="34" charset="0"/>
              </a:rPr>
              <a:t>Hemorrhage: - APH, PPH, abortion and from ectopic pregnancy. Accounts for 42%.</a:t>
            </a:r>
          </a:p>
          <a:p>
            <a:pPr lvl="0" algn="just"/>
            <a:r>
              <a:rPr lang="en-US" dirty="0" smtClean="0">
                <a:latin typeface="Calibri" pitchFamily="34" charset="0"/>
              </a:rPr>
              <a:t>Infections: - Puerperal sepsis, thrombosis, pulmonary embolism and aggravated maternal chronic medical condition or when a new medical condition occurs in pregnancy.</a:t>
            </a:r>
          </a:p>
          <a:p>
            <a:pPr lvl="0" algn="just"/>
            <a:r>
              <a:rPr lang="en-US" dirty="0" smtClean="0">
                <a:latin typeface="Calibri" pitchFamily="34" charset="0"/>
              </a:rPr>
              <a:t>Pregnancy induced conditions, mostly HTN disorder.</a:t>
            </a:r>
          </a:p>
          <a:p>
            <a:pPr lvl="0" algn="just"/>
            <a:r>
              <a:rPr lang="en-US" dirty="0" smtClean="0">
                <a:latin typeface="Calibri" pitchFamily="34" charset="0"/>
              </a:rPr>
              <a:t>Labour related complications </a:t>
            </a:r>
            <a:r>
              <a:rPr lang="en-US" dirty="0" err="1" smtClean="0">
                <a:latin typeface="Calibri" pitchFamily="34" charset="0"/>
              </a:rPr>
              <a:t>e.g</a:t>
            </a:r>
            <a:r>
              <a:rPr lang="en-US" dirty="0" smtClean="0">
                <a:latin typeface="Calibri" pitchFamily="34" charset="0"/>
              </a:rPr>
              <a:t> Obstructed labour</a:t>
            </a:r>
          </a:p>
          <a:p>
            <a:pPr algn="just"/>
            <a:endParaRPr lang="en-US" dirty="0">
              <a:latin typeface="Calibri" pitchFamily="34" charset="0"/>
            </a:endParaRPr>
          </a:p>
        </p:txBody>
      </p:sp>
    </p:spTree>
    <p:extLst>
      <p:ext uri="{BB962C8B-B14F-4D97-AF65-F5344CB8AC3E}">
        <p14:creationId xmlns:p14="http://schemas.microsoft.com/office/powerpoint/2010/main" val="371226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09600"/>
            <a:ext cx="12192000" cy="6248400"/>
          </a:xfrm>
        </p:spPr>
        <p:txBody>
          <a:bodyPr/>
          <a:lstStyle/>
          <a:p>
            <a:pPr lvl="0" algn="just"/>
            <a:r>
              <a:rPr lang="en-US" dirty="0" smtClean="0"/>
              <a:t>Incidental Causes:- Natural and created calamities.</a:t>
            </a:r>
          </a:p>
          <a:p>
            <a:pPr algn="just"/>
            <a:r>
              <a:rPr lang="en-US" b="1" dirty="0" smtClean="0"/>
              <a:t>WHO 2002,</a:t>
            </a:r>
            <a:r>
              <a:rPr lang="en-US" dirty="0" smtClean="0"/>
              <a:t> launched an initiative referred to as making pregnancy safe (MPS) which has 3 (three) targets namely;-</a:t>
            </a:r>
          </a:p>
          <a:p>
            <a:pPr lvl="1" algn="just"/>
            <a:r>
              <a:rPr lang="en-US" sz="3200" dirty="0" smtClean="0"/>
              <a:t>Primary management of unwanted pregnancy and safe abortion.</a:t>
            </a:r>
          </a:p>
          <a:p>
            <a:pPr lvl="1" algn="just"/>
            <a:r>
              <a:rPr lang="en-US" sz="3200" dirty="0" smtClean="0"/>
              <a:t>Skilled care during pregnancy and delivery.</a:t>
            </a:r>
          </a:p>
          <a:p>
            <a:pPr lvl="1" algn="just"/>
            <a:r>
              <a:rPr lang="en-US" sz="3200" dirty="0" smtClean="0"/>
              <a:t>Access to accurate referral system when complications arise.</a:t>
            </a:r>
          </a:p>
        </p:txBody>
      </p:sp>
    </p:spTree>
    <p:extLst>
      <p:ext uri="{BB962C8B-B14F-4D97-AF65-F5344CB8AC3E}">
        <p14:creationId xmlns:p14="http://schemas.microsoft.com/office/powerpoint/2010/main" val="230361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7813"/>
            <a:ext cx="12192000" cy="1143000"/>
          </a:xfrm>
        </p:spPr>
        <p:txBody>
          <a:bodyPr/>
          <a:lstStyle/>
          <a:p>
            <a:r>
              <a:rPr lang="en-US" dirty="0" smtClean="0">
                <a:solidFill>
                  <a:schemeClr val="accent1">
                    <a:lumMod val="50000"/>
                  </a:schemeClr>
                </a:solidFill>
              </a:rPr>
              <a:t>Purpose of maternal &amp; </a:t>
            </a:r>
            <a:r>
              <a:rPr lang="en-US" dirty="0" err="1" smtClean="0">
                <a:solidFill>
                  <a:schemeClr val="accent1">
                    <a:lumMod val="50000"/>
                  </a:schemeClr>
                </a:solidFill>
              </a:rPr>
              <a:t>perinatal</a:t>
            </a:r>
            <a:r>
              <a:rPr lang="en-US" dirty="0" smtClean="0">
                <a:solidFill>
                  <a:schemeClr val="accent1">
                    <a:lumMod val="50000"/>
                  </a:schemeClr>
                </a:solidFill>
              </a:rPr>
              <a:t> death review</a:t>
            </a:r>
            <a:endParaRPr lang="en-US" dirty="0">
              <a:solidFill>
                <a:schemeClr val="accent1">
                  <a:lumMod val="50000"/>
                </a:schemeClr>
              </a:solidFill>
            </a:endParaRPr>
          </a:p>
        </p:txBody>
      </p:sp>
      <p:sp>
        <p:nvSpPr>
          <p:cNvPr id="3" name="Content Placeholder 2"/>
          <p:cNvSpPr>
            <a:spLocks noGrp="1"/>
          </p:cNvSpPr>
          <p:nvPr>
            <p:ph idx="1"/>
          </p:nvPr>
        </p:nvSpPr>
        <p:spPr/>
        <p:txBody>
          <a:bodyPr/>
          <a:lstStyle/>
          <a:p>
            <a:pPr algn="just"/>
            <a:r>
              <a:rPr lang="en-US" sz="2800" dirty="0" smtClean="0"/>
              <a:t>To raise awareness among health professionals, administrators, </a:t>
            </a:r>
            <a:r>
              <a:rPr lang="en-US" sz="2800" dirty="0" err="1" smtClean="0"/>
              <a:t>programme</a:t>
            </a:r>
            <a:r>
              <a:rPr lang="en-US" sz="2800" dirty="0" smtClean="0"/>
              <a:t> managers, policy makers and community members about these factors in the facilities &amp; the communities, which, if they had been managed, the death may have not occurred</a:t>
            </a:r>
          </a:p>
          <a:p>
            <a:pPr algn="just"/>
            <a:r>
              <a:rPr lang="en-US" sz="2800" dirty="0" smtClean="0"/>
              <a:t>To stimulate action to address these avoidable factors &amp; so prevent further maternal &amp; </a:t>
            </a:r>
            <a:r>
              <a:rPr lang="en-US" sz="2800" dirty="0" err="1" smtClean="0"/>
              <a:t>perinatal</a:t>
            </a:r>
            <a:r>
              <a:rPr lang="en-US" sz="2800" dirty="0" smtClean="0"/>
              <a:t> deaths</a:t>
            </a:r>
            <a:endParaRPr lang="en-US" sz="2800" dirty="0"/>
          </a:p>
        </p:txBody>
      </p:sp>
    </p:spTree>
    <p:extLst>
      <p:ext uri="{BB962C8B-B14F-4D97-AF65-F5344CB8AC3E}">
        <p14:creationId xmlns:p14="http://schemas.microsoft.com/office/powerpoint/2010/main" val="1661006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371600"/>
          </a:xfrm>
          <a:solidFill>
            <a:srgbClr val="0000FF"/>
          </a:solidFill>
        </p:spPr>
        <p:txBody>
          <a:bodyPr/>
          <a:lstStyle/>
          <a:p>
            <a:r>
              <a:rPr lang="en-US" sz="4800" b="1" dirty="0" smtClean="0">
                <a:solidFill>
                  <a:srgbClr val="FFFF00"/>
                </a:solidFill>
                <a:latin typeface="Aharoni" panose="02010803020104030203" pitchFamily="2" charset="-79"/>
                <a:cs typeface="Aharoni" panose="02010803020104030203" pitchFamily="2" charset="-79"/>
              </a:rPr>
              <a:t>SAFE MOTHERHOOD</a:t>
            </a:r>
            <a:endParaRPr lang="en-US" sz="4800" dirty="0">
              <a:solidFill>
                <a:srgbClr val="FFFF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 y="1524000"/>
            <a:ext cx="12192000" cy="5334000"/>
          </a:xfrm>
        </p:spPr>
        <p:txBody>
          <a:bodyPr/>
          <a:lstStyle/>
          <a:p>
            <a:pPr lvl="0" algn="just"/>
            <a:r>
              <a:rPr lang="en-US" sz="2800" dirty="0" smtClean="0"/>
              <a:t>Refers to empowerment of women of reproductive age (15-49 yrs) to have quality services hence a healthy pregnancy, safe delivery and healthy neonate.</a:t>
            </a:r>
          </a:p>
          <a:p>
            <a:pPr lvl="0" algn="just"/>
            <a:r>
              <a:rPr lang="en-US" sz="2800" dirty="0" smtClean="0"/>
              <a:t>Therefore safe motherhood is the model in which maternal morbidity and mortality as well as fetal and neonatal deaths and morbidity are expected to be reduced due to the following integrated services which serves as Pillar.</a:t>
            </a:r>
          </a:p>
          <a:p>
            <a:pPr lvl="0" algn="just"/>
            <a:r>
              <a:rPr lang="en-US" sz="2800" dirty="0" smtClean="0"/>
              <a:t>These </a:t>
            </a:r>
            <a:r>
              <a:rPr lang="en-US" sz="2800" b="1" u="sng" dirty="0" smtClean="0"/>
              <a:t>pillars </a:t>
            </a:r>
            <a:r>
              <a:rPr lang="en-US" sz="2800" dirty="0" smtClean="0"/>
              <a:t>represent important factors namely;-</a:t>
            </a:r>
          </a:p>
          <a:p>
            <a:pPr lvl="0" algn="just">
              <a:buFont typeface="Wingdings" pitchFamily="2" charset="2"/>
              <a:buChar char="Ø"/>
            </a:pPr>
            <a:r>
              <a:rPr lang="en-US" sz="2800" b="1" dirty="0" smtClean="0"/>
              <a:t>Family Planning</a:t>
            </a:r>
            <a:r>
              <a:rPr lang="en-US" sz="2800" dirty="0" smtClean="0"/>
              <a:t>: The individuals or couples have the right  information. This helps them make informed decisions in terms of planning on the timing, number and spacing of the pregnancies.</a:t>
            </a:r>
          </a:p>
          <a:p>
            <a:pPr algn="just"/>
            <a:endParaRPr lang="en-US" sz="2800" dirty="0"/>
          </a:p>
        </p:txBody>
      </p:sp>
    </p:spTree>
    <p:extLst>
      <p:ext uri="{BB962C8B-B14F-4D97-AF65-F5344CB8AC3E}">
        <p14:creationId xmlns:p14="http://schemas.microsoft.com/office/powerpoint/2010/main" val="3698516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algn="just">
              <a:buFont typeface="Wingdings" pitchFamily="2" charset="2"/>
              <a:buChar char="Ø"/>
            </a:pPr>
            <a:r>
              <a:rPr lang="en-US" sz="2800" b="1" dirty="0" smtClean="0">
                <a:latin typeface="Calibri" pitchFamily="34" charset="0"/>
              </a:rPr>
              <a:t>Focused Antenatal Care:</a:t>
            </a:r>
            <a:r>
              <a:rPr lang="en-US" sz="2800" dirty="0" smtClean="0">
                <a:latin typeface="Calibri" pitchFamily="34" charset="0"/>
              </a:rPr>
              <a:t> Aimed at early detection and treatment of complications as well as preventing them where possible.</a:t>
            </a:r>
          </a:p>
          <a:p>
            <a:pPr lvl="0" algn="just">
              <a:buFont typeface="Wingdings" pitchFamily="2" charset="2"/>
              <a:buChar char="Ø"/>
            </a:pPr>
            <a:r>
              <a:rPr lang="en-US" sz="2800" b="1" dirty="0" smtClean="0">
                <a:latin typeface="Calibri" pitchFamily="34" charset="0"/>
              </a:rPr>
              <a:t>Clean and safe deliveries</a:t>
            </a:r>
            <a:r>
              <a:rPr lang="en-US" sz="2800" dirty="0" smtClean="0">
                <a:latin typeface="Calibri" pitchFamily="34" charset="0"/>
              </a:rPr>
              <a:t>: By ensuring that all birth attendants have knowledge, skills, positive attitude and equipment’s needed to perform clean and safe delivery. Simultaneously provides postpartum care to the mother and the baby.</a:t>
            </a:r>
          </a:p>
          <a:p>
            <a:pPr algn="just">
              <a:buFont typeface="Wingdings" pitchFamily="2" charset="2"/>
              <a:buChar char="Ø"/>
            </a:pPr>
            <a:r>
              <a:rPr lang="en-US" sz="2800" dirty="0" smtClean="0">
                <a:latin typeface="Calibri" pitchFamily="34" charset="0"/>
              </a:rPr>
              <a:t> Prevention of mother to child transmission of HIV/AIDS during pregnancy, child birth or through breastfeeding, by taking the most appropriate precautions.</a:t>
            </a:r>
          </a:p>
          <a:p>
            <a:pPr lvl="0" algn="just">
              <a:buFont typeface="Wingdings" pitchFamily="2" charset="2"/>
              <a:buChar char="Ø"/>
            </a:pPr>
            <a:r>
              <a:rPr lang="en-US" sz="2800" b="1" dirty="0" smtClean="0">
                <a:latin typeface="Calibri" pitchFamily="34" charset="0"/>
              </a:rPr>
              <a:t>Neonatal Care</a:t>
            </a:r>
            <a:r>
              <a:rPr lang="en-US" sz="2800" dirty="0" smtClean="0">
                <a:latin typeface="Calibri" pitchFamily="34" charset="0"/>
              </a:rPr>
              <a:t>: The goal is to offer optimal care to prevent complications that may arise after birth.</a:t>
            </a:r>
          </a:p>
          <a:p>
            <a:pPr lvl="0" algn="just"/>
            <a:endParaRPr lang="en-US" sz="2800" dirty="0" smtClean="0">
              <a:latin typeface="Calibri" pitchFamily="34" charset="0"/>
            </a:endParaRPr>
          </a:p>
          <a:p>
            <a:pPr algn="just"/>
            <a:endParaRPr lang="en-US" sz="2800" dirty="0">
              <a:latin typeface="Calibri" pitchFamily="34" charset="0"/>
            </a:endParaRPr>
          </a:p>
        </p:txBody>
      </p:sp>
    </p:spTree>
    <p:extLst>
      <p:ext uri="{BB962C8B-B14F-4D97-AF65-F5344CB8AC3E}">
        <p14:creationId xmlns:p14="http://schemas.microsoft.com/office/powerpoint/2010/main" val="424244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52400"/>
            <a:ext cx="12192000" cy="6705600"/>
          </a:xfrm>
        </p:spPr>
        <p:txBody>
          <a:bodyPr/>
          <a:lstStyle/>
          <a:p>
            <a:pPr algn="just"/>
            <a:r>
              <a:rPr lang="en-US" sz="2800" dirty="0" smtClean="0"/>
              <a:t>To realize the above services, the following are the </a:t>
            </a:r>
            <a:r>
              <a:rPr lang="en-US" sz="2800" b="1" u="sng" dirty="0" smtClean="0"/>
              <a:t>Foundations of the Model</a:t>
            </a:r>
            <a:r>
              <a:rPr lang="en-US" sz="2800" dirty="0" smtClean="0"/>
              <a:t>. They are at 4 (four) levels namely:-</a:t>
            </a:r>
          </a:p>
          <a:p>
            <a:pPr marL="514350" lvl="0" indent="-514350" algn="just">
              <a:buFont typeface="+mj-lt"/>
              <a:buAutoNum type="arabicPeriod"/>
            </a:pPr>
            <a:r>
              <a:rPr lang="en-US" sz="2800" b="1" dirty="0" smtClean="0">
                <a:solidFill>
                  <a:schemeClr val="accent1">
                    <a:lumMod val="50000"/>
                  </a:schemeClr>
                </a:solidFill>
              </a:rPr>
              <a:t>SKILLED ATTENDANTS AND ENABLING ENVIRONMENT TO PROVIDE QUALITY CARE.</a:t>
            </a:r>
            <a:endParaRPr lang="en-US" sz="2800" dirty="0" smtClean="0">
              <a:solidFill>
                <a:schemeClr val="accent1">
                  <a:lumMod val="50000"/>
                </a:schemeClr>
              </a:solidFill>
            </a:endParaRPr>
          </a:p>
          <a:p>
            <a:pPr algn="just"/>
            <a:r>
              <a:rPr lang="en-US" sz="2800" dirty="0" smtClean="0"/>
              <a:t>A skilled attendant is a health professional with midwifery skills. They have been trained to proficiency in the skills needed to manage normal deliveries, postnatal period and diagnose or refer obstetric complications- </a:t>
            </a:r>
            <a:r>
              <a:rPr lang="en-US" sz="2800" b="1" dirty="0" smtClean="0"/>
              <a:t>does not include traditional birth attendants (TBAs)</a:t>
            </a:r>
          </a:p>
        </p:txBody>
      </p:sp>
    </p:spTree>
    <p:extLst>
      <p:ext uri="{BB962C8B-B14F-4D97-AF65-F5344CB8AC3E}">
        <p14:creationId xmlns:p14="http://schemas.microsoft.com/office/powerpoint/2010/main" val="43173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algn="just">
              <a:buNone/>
            </a:pPr>
            <a:r>
              <a:rPr lang="en-US" sz="2800" dirty="0" smtClean="0"/>
              <a:t>The skilled attendant also has;-</a:t>
            </a:r>
          </a:p>
          <a:p>
            <a:pPr lvl="0" algn="just">
              <a:buFont typeface="Wingdings" pitchFamily="2" charset="2"/>
              <a:buChar char="v"/>
            </a:pPr>
            <a:r>
              <a:rPr lang="en-US" sz="2800" dirty="0" smtClean="0"/>
              <a:t>Effective interpersonal communication skills. This creates an enabling environment for collaboration with other key parties in the planning and implementation of safe motherhood.</a:t>
            </a:r>
          </a:p>
          <a:p>
            <a:pPr lvl="0" algn="just">
              <a:buFont typeface="Wingdings" pitchFamily="2" charset="2"/>
              <a:buChar char="v"/>
            </a:pPr>
            <a:r>
              <a:rPr lang="en-US" sz="2800" dirty="0" smtClean="0"/>
              <a:t>Ensures privacy and confidentiality.</a:t>
            </a:r>
          </a:p>
          <a:p>
            <a:pPr lvl="0" algn="just">
              <a:buFont typeface="Wingdings" pitchFamily="2" charset="2"/>
              <a:buChar char="v"/>
            </a:pPr>
            <a:r>
              <a:rPr lang="en-US" sz="2800" dirty="0" smtClean="0"/>
              <a:t>Woman friendly services as per local social-culture context increases women’s confidence and they get involved in the care they receive.</a:t>
            </a:r>
          </a:p>
          <a:p>
            <a:pPr lvl="0" algn="just">
              <a:buFont typeface="Wingdings" pitchFamily="2" charset="2"/>
              <a:buChar char="v"/>
            </a:pPr>
            <a:r>
              <a:rPr lang="en-US" sz="2800" dirty="0" smtClean="0"/>
              <a:t>Quality improvement of clients and RH: It’s a process which goes hand in hand with adherence to improved standards and guidelines to satisfy clients needs in a culturally acceptable means.</a:t>
            </a:r>
          </a:p>
          <a:p>
            <a:pPr algn="just"/>
            <a:endParaRPr lang="en-US" sz="2800" dirty="0"/>
          </a:p>
        </p:txBody>
      </p:sp>
    </p:spTree>
    <p:extLst>
      <p:ext uri="{BB962C8B-B14F-4D97-AF65-F5344CB8AC3E}">
        <p14:creationId xmlns:p14="http://schemas.microsoft.com/office/powerpoint/2010/main" val="281564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lgn="just">
              <a:buFont typeface="+mj-lt"/>
              <a:buAutoNum type="arabicPeriod" startAt="2"/>
            </a:pPr>
            <a:r>
              <a:rPr lang="en-US" sz="2800" b="1" dirty="0" smtClean="0">
                <a:solidFill>
                  <a:schemeClr val="accent1">
                    <a:lumMod val="50000"/>
                  </a:schemeClr>
                </a:solidFill>
                <a:latin typeface="Calibri" pitchFamily="34" charset="0"/>
              </a:rPr>
              <a:t>SUPPORTIVE HEALTH SYSTEMS.</a:t>
            </a:r>
          </a:p>
          <a:p>
            <a:pPr lvl="0" algn="just"/>
            <a:r>
              <a:rPr lang="en-US" sz="2800" dirty="0" smtClean="0">
                <a:latin typeface="Calibri" pitchFamily="34" charset="0"/>
              </a:rPr>
              <a:t>Effective communication between health care providers is essential for management of obstetric emergencies for ensuring continuity of care.</a:t>
            </a:r>
          </a:p>
          <a:p>
            <a:pPr lvl="0" algn="just"/>
            <a:r>
              <a:rPr lang="en-US" sz="2800" dirty="0" smtClean="0">
                <a:latin typeface="Calibri" pitchFamily="34" charset="0"/>
              </a:rPr>
              <a:t>A functional referral system is very important in terms of 24hour access to means of transport, office, telephone, good record keeping to facilitate in writing of a detailed referral notes.</a:t>
            </a:r>
          </a:p>
          <a:p>
            <a:pPr lvl="0" algn="just"/>
            <a:r>
              <a:rPr lang="en-US" sz="2800" dirty="0" smtClean="0">
                <a:latin typeface="Calibri" pitchFamily="34" charset="0"/>
              </a:rPr>
              <a:t>Referral system is further strengthened by active supportive supervision, regular feedback on cases, continuing education and in service update sessions.</a:t>
            </a:r>
          </a:p>
          <a:p>
            <a:pPr lvl="0" algn="just"/>
            <a:r>
              <a:rPr lang="en-US" sz="2800" dirty="0" smtClean="0">
                <a:latin typeface="Calibri" pitchFamily="34" charset="0"/>
              </a:rPr>
              <a:t>Upward consultation facilitates development of professional trust and confidence. “Upward consultation: - between health centers, dispensaries and hospitals.</a:t>
            </a:r>
          </a:p>
          <a:p>
            <a:pPr algn="just"/>
            <a:endParaRPr lang="en-US" sz="2800" dirty="0">
              <a:latin typeface="Calibri" pitchFamily="34" charset="0"/>
            </a:endParaRPr>
          </a:p>
        </p:txBody>
      </p:sp>
    </p:spTree>
    <p:extLst>
      <p:ext uri="{BB962C8B-B14F-4D97-AF65-F5344CB8AC3E}">
        <p14:creationId xmlns:p14="http://schemas.microsoft.com/office/powerpoint/2010/main" val="251022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40" y="-180304"/>
            <a:ext cx="10515600" cy="759853"/>
          </a:xfrm>
        </p:spPr>
        <p:txBody>
          <a:bodyPr/>
          <a:lstStyle/>
          <a:p>
            <a:r>
              <a:rPr lang="en-US" dirty="0" smtClean="0"/>
              <a:t>	</a:t>
            </a:r>
            <a:r>
              <a:rPr lang="en-US" dirty="0" smtClean="0">
                <a:solidFill>
                  <a:srgbClr val="FF0000"/>
                </a:solidFill>
              </a:rPr>
              <a:t>others</a:t>
            </a:r>
            <a:r>
              <a:rPr lang="en-US" dirty="0" smtClean="0"/>
              <a:t>.</a:t>
            </a:r>
            <a:endParaRPr lang="en-US" dirty="0"/>
          </a:p>
        </p:txBody>
      </p:sp>
      <p:sp>
        <p:nvSpPr>
          <p:cNvPr id="3" name="Content Placeholder 2"/>
          <p:cNvSpPr>
            <a:spLocks noGrp="1"/>
          </p:cNvSpPr>
          <p:nvPr>
            <p:ph idx="1"/>
          </p:nvPr>
        </p:nvSpPr>
        <p:spPr>
          <a:xfrm>
            <a:off x="838200" y="450760"/>
            <a:ext cx="10515600" cy="6220495"/>
          </a:xfrm>
        </p:spPr>
        <p:txBody>
          <a:bodyPr>
            <a:normAutofit/>
          </a:bodyPr>
          <a:lstStyle/>
          <a:p>
            <a:r>
              <a:rPr lang="en-US" sz="3500" dirty="0" smtClean="0"/>
              <a:t>Frequent </a:t>
            </a:r>
            <a:r>
              <a:rPr lang="en-US" sz="3500" dirty="0"/>
              <a:t>pregnancies </a:t>
            </a:r>
          </a:p>
          <a:p>
            <a:pPr marL="0" indent="0">
              <a:buNone/>
            </a:pPr>
            <a:r>
              <a:rPr lang="en-US" sz="3500" dirty="0"/>
              <a:t>•Low maternal weight (mothers with a weight &lt; 40kg &amp; a height of &lt; 145cm often give birth to LBW babies </a:t>
            </a:r>
          </a:p>
          <a:p>
            <a:pPr marL="0" indent="0">
              <a:buNone/>
            </a:pPr>
            <a:r>
              <a:rPr lang="en-US" sz="3500" dirty="0"/>
              <a:t>•Teenage pregnancy </a:t>
            </a:r>
          </a:p>
          <a:p>
            <a:pPr marL="0" indent="0">
              <a:buNone/>
            </a:pPr>
            <a:r>
              <a:rPr lang="en-US" sz="3500" dirty="0"/>
              <a:t>•Previous preterm baby </a:t>
            </a:r>
          </a:p>
          <a:p>
            <a:pPr marL="0" indent="0">
              <a:buNone/>
            </a:pPr>
            <a:r>
              <a:rPr lang="en-US" sz="3500" dirty="0"/>
              <a:t>•Cervical incompetence </a:t>
            </a:r>
            <a:r>
              <a:rPr lang="en-US" sz="3500" dirty="0" smtClean="0"/>
              <a:t>,</a:t>
            </a:r>
            <a:r>
              <a:rPr lang="en-US" sz="3600" dirty="0"/>
              <a:t> history of cone biopsy</a:t>
            </a:r>
            <a:endParaRPr lang="en-US" sz="3500" dirty="0"/>
          </a:p>
          <a:p>
            <a:pPr marL="0" indent="0">
              <a:buNone/>
            </a:pPr>
            <a:r>
              <a:rPr lang="en-US" sz="3500" dirty="0"/>
              <a:t>•Induced premature </a:t>
            </a:r>
            <a:r>
              <a:rPr lang="en-US" sz="3500" dirty="0" smtClean="0"/>
              <a:t>labor</a:t>
            </a:r>
          </a:p>
          <a:p>
            <a:pPr marL="0" indent="0">
              <a:buNone/>
            </a:pPr>
            <a:r>
              <a:rPr lang="en-US" sz="3600" dirty="0" smtClean="0"/>
              <a:t>Physical </a:t>
            </a:r>
            <a:r>
              <a:rPr lang="en-US" sz="3600" dirty="0"/>
              <a:t>stress caused by non obstetric surgery may lead to premature </a:t>
            </a:r>
            <a:r>
              <a:rPr lang="en-US" sz="3600" dirty="0" err="1"/>
              <a:t>labour</a:t>
            </a:r>
            <a:r>
              <a:rPr lang="en-US" sz="3600" dirty="0"/>
              <a:t> if the mother has this procedure while pregnant</a:t>
            </a:r>
            <a:r>
              <a:rPr lang="en-US" sz="3500" dirty="0" smtClean="0"/>
              <a:t> .</a:t>
            </a:r>
            <a:endParaRPr lang="en-US" sz="3500" dirty="0"/>
          </a:p>
          <a:p>
            <a:endParaRPr lang="en-US" dirty="0"/>
          </a:p>
        </p:txBody>
      </p:sp>
    </p:spTree>
    <p:extLst>
      <p:ext uri="{BB962C8B-B14F-4D97-AF65-F5344CB8AC3E}">
        <p14:creationId xmlns:p14="http://schemas.microsoft.com/office/powerpoint/2010/main" val="1959139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63" y="228600"/>
            <a:ext cx="12092237" cy="6629400"/>
          </a:xfrm>
        </p:spPr>
        <p:txBody>
          <a:bodyPr/>
          <a:lstStyle/>
          <a:p>
            <a:pPr marL="514350" lvl="0" indent="-514350" algn="just">
              <a:buFont typeface="+mj-lt"/>
              <a:buAutoNum type="arabicPeriod" startAt="3"/>
            </a:pPr>
            <a:r>
              <a:rPr lang="en-US" sz="2800" b="1" dirty="0" smtClean="0">
                <a:solidFill>
                  <a:schemeClr val="accent1">
                    <a:lumMod val="50000"/>
                  </a:schemeClr>
                </a:solidFill>
              </a:rPr>
              <a:t>COMMUNITY ACTION PARTNERSHIPS.</a:t>
            </a:r>
            <a:endParaRPr lang="en-US" sz="2800" dirty="0" smtClean="0">
              <a:solidFill>
                <a:schemeClr val="accent1">
                  <a:lumMod val="50000"/>
                </a:schemeClr>
              </a:solidFill>
            </a:endParaRPr>
          </a:p>
          <a:p>
            <a:pPr lvl="0" algn="just"/>
            <a:r>
              <a:rPr lang="en-US" sz="2800" dirty="0" smtClean="0"/>
              <a:t>This cannot be underestimated. This refers to community mobilization, particularly women, their family (particularly the spouse) and local leaders as well as health care providers of every level, e.g. TBAs.</a:t>
            </a:r>
          </a:p>
          <a:p>
            <a:pPr lvl="0" algn="just"/>
            <a:r>
              <a:rPr lang="en-US" sz="2800" dirty="0" smtClean="0"/>
              <a:t>Appropriate supervision of TBA activities is imperative to prevent delays in women seeking and receiving treatment in regard to obstetric emergencies.</a:t>
            </a:r>
          </a:p>
          <a:p>
            <a:pPr algn="just"/>
            <a:endParaRPr lang="en-US" sz="2800" dirty="0"/>
          </a:p>
        </p:txBody>
      </p:sp>
    </p:spTree>
    <p:extLst>
      <p:ext uri="{BB962C8B-B14F-4D97-AF65-F5344CB8AC3E}">
        <p14:creationId xmlns:p14="http://schemas.microsoft.com/office/powerpoint/2010/main" val="268271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lgn="just">
              <a:buFont typeface="+mj-lt"/>
              <a:buAutoNum type="arabicPeriod" startAt="4"/>
            </a:pPr>
            <a:r>
              <a:rPr lang="en-US" sz="2800" b="1" dirty="0" smtClean="0">
                <a:solidFill>
                  <a:schemeClr val="accent1">
                    <a:lumMod val="50000"/>
                  </a:schemeClr>
                </a:solidFill>
                <a:latin typeface="Calibri" pitchFamily="34" charset="0"/>
              </a:rPr>
              <a:t>EQUITY FOR ALL/REPRODUCTIVE RIGHTS.</a:t>
            </a:r>
            <a:endParaRPr lang="en-US" sz="2800" dirty="0" smtClean="0">
              <a:solidFill>
                <a:schemeClr val="accent1">
                  <a:lumMod val="50000"/>
                </a:schemeClr>
              </a:solidFill>
              <a:latin typeface="Calibri" pitchFamily="34" charset="0"/>
            </a:endParaRPr>
          </a:p>
          <a:p>
            <a:pPr lvl="0" algn="just"/>
            <a:r>
              <a:rPr lang="en-US" sz="2800" dirty="0" smtClean="0">
                <a:latin typeface="Calibri" pitchFamily="34" charset="0"/>
              </a:rPr>
              <a:t>Women’s health is basically the nation’s health. Therefore, uniquities for any reason have to be dealt with in the best way possible, so enabling policies based on strong political support and national ownership are vital to attract resources for maternal and newborns health. It’s equally important to ensure that the resources reach groups/communities with the highest maternal mortality.</a:t>
            </a:r>
          </a:p>
          <a:p>
            <a:pPr lvl="0" algn="just"/>
            <a:r>
              <a:rPr lang="en-US" sz="2800" dirty="0" smtClean="0">
                <a:latin typeface="Calibri" pitchFamily="34" charset="0"/>
              </a:rPr>
              <a:t>However it’s injustice not to point out that most maternal and perinatal deaths are unavoidable. Nevertheless, maternal and newborn health must be given its due rights, as women are entitled to enjoy a safe pregnancy and childbirth.</a:t>
            </a:r>
          </a:p>
          <a:p>
            <a:pPr algn="just"/>
            <a:endParaRPr lang="en-US" sz="2800" dirty="0">
              <a:latin typeface="Calibri" pitchFamily="34" charset="0"/>
            </a:endParaRPr>
          </a:p>
        </p:txBody>
      </p:sp>
    </p:spTree>
    <p:extLst>
      <p:ext uri="{BB962C8B-B14F-4D97-AF65-F5344CB8AC3E}">
        <p14:creationId xmlns:p14="http://schemas.microsoft.com/office/powerpoint/2010/main" val="426490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algn="just">
              <a:buNone/>
            </a:pPr>
            <a:r>
              <a:rPr lang="en-US" sz="2800" b="1" u="sng" dirty="0" smtClean="0"/>
              <a:t>CLASSIFICATION – MATERNAL DEATHS.</a:t>
            </a:r>
            <a:endParaRPr lang="en-US" sz="2800" dirty="0" smtClean="0"/>
          </a:p>
          <a:p>
            <a:pPr marL="514350" lvl="0" indent="-514350" algn="just">
              <a:buFont typeface="+mj-lt"/>
              <a:buAutoNum type="alphaUcPeriod"/>
            </a:pPr>
            <a:r>
              <a:rPr lang="en-US" sz="2800" b="1" dirty="0" smtClean="0"/>
              <a:t>True or Direct Obstetrical Death.</a:t>
            </a:r>
            <a:endParaRPr lang="en-US" sz="2800" dirty="0" smtClean="0"/>
          </a:p>
          <a:p>
            <a:pPr algn="just"/>
            <a:r>
              <a:rPr lang="en-US" sz="2800" dirty="0" smtClean="0"/>
              <a:t>Its demise resulting from obvious obstetrical complications occurring during either during pregnancy, labour, or in puerperium.</a:t>
            </a:r>
          </a:p>
          <a:p>
            <a:pPr algn="just"/>
            <a:r>
              <a:rPr lang="en-US" sz="2800" dirty="0" smtClean="0"/>
              <a:t>Contributing factors could be unnecessary intervention (over-indulgence), omissions, incorrect treatment or late diagnosis. Therefore number one cause of death in pregnancy.</a:t>
            </a:r>
          </a:p>
          <a:p>
            <a:pPr algn="just"/>
            <a:endParaRPr lang="en-US" sz="2800" dirty="0"/>
          </a:p>
        </p:txBody>
      </p:sp>
    </p:spTree>
    <p:extLst>
      <p:ext uri="{BB962C8B-B14F-4D97-AF65-F5344CB8AC3E}">
        <p14:creationId xmlns:p14="http://schemas.microsoft.com/office/powerpoint/2010/main" val="3474124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buFont typeface="+mj-lt"/>
              <a:buAutoNum type="alphaUcPeriod" startAt="2"/>
            </a:pPr>
            <a:r>
              <a:rPr lang="en-US" sz="2800" b="1" dirty="0" smtClean="0">
                <a:latin typeface="Calibri" pitchFamily="34" charset="0"/>
              </a:rPr>
              <a:t>Indirect Obstetrical Death.</a:t>
            </a:r>
            <a:endParaRPr lang="en-US" sz="2800" dirty="0" smtClean="0">
              <a:latin typeface="Calibri" pitchFamily="34" charset="0"/>
            </a:endParaRPr>
          </a:p>
          <a:p>
            <a:r>
              <a:rPr lang="en-US" sz="2800" dirty="0" smtClean="0">
                <a:latin typeface="Calibri" pitchFamily="34" charset="0"/>
              </a:rPr>
              <a:t>Refers to demise due to either a chronic condition or a demise that develops prenatally, but not related to pregnancy state. Physiological change worsens the state of the condition</a:t>
            </a:r>
          </a:p>
          <a:p>
            <a:r>
              <a:rPr lang="en-US" sz="2800" dirty="0" smtClean="0">
                <a:latin typeface="Calibri" pitchFamily="34" charset="0"/>
              </a:rPr>
              <a:t>Therefore number one cause of death is the condition or the new demise, pregnancy is only secondary.</a:t>
            </a:r>
          </a:p>
          <a:p>
            <a:pPr marL="514350" indent="-514350">
              <a:buFont typeface="+mj-lt"/>
              <a:buAutoNum type="alphaUcPeriod" startAt="3"/>
            </a:pPr>
            <a:r>
              <a:rPr lang="en-US" sz="2800" dirty="0" smtClean="0">
                <a:latin typeface="Calibri" pitchFamily="34" charset="0"/>
              </a:rPr>
              <a:t> </a:t>
            </a:r>
            <a:r>
              <a:rPr lang="en-US" sz="2800" b="1" dirty="0" smtClean="0">
                <a:latin typeface="Calibri" pitchFamily="34" charset="0"/>
              </a:rPr>
              <a:t>Coincidental/ Incidental/ Fortuitous Death.</a:t>
            </a:r>
            <a:endParaRPr lang="en-US" sz="2800" dirty="0" smtClean="0">
              <a:latin typeface="Calibri" pitchFamily="34" charset="0"/>
            </a:endParaRPr>
          </a:p>
          <a:p>
            <a:r>
              <a:rPr lang="en-US" sz="2800" dirty="0" smtClean="0">
                <a:latin typeface="Calibri" pitchFamily="34" charset="0"/>
              </a:rPr>
              <a:t>That which results from other caused factors, not related to obstetric in any way but occurring either during pregnancy, labor or puerperium. </a:t>
            </a:r>
          </a:p>
          <a:p>
            <a:pPr lvl="0"/>
            <a:r>
              <a:rPr lang="en-US" sz="2800" dirty="0" smtClean="0">
                <a:latin typeface="Calibri" pitchFamily="34" charset="0"/>
              </a:rPr>
              <a:t>E.g. Natural catastrophes-land slide, famine.</a:t>
            </a:r>
          </a:p>
          <a:p>
            <a:pPr lvl="0"/>
            <a:r>
              <a:rPr lang="en-US" sz="2800" dirty="0" smtClean="0">
                <a:latin typeface="Calibri" pitchFamily="34" charset="0"/>
              </a:rPr>
              <a:t>Aircraft accidents.</a:t>
            </a:r>
          </a:p>
          <a:p>
            <a:pPr lvl="0"/>
            <a:r>
              <a:rPr lang="en-US" sz="2800" dirty="0" smtClean="0">
                <a:latin typeface="Calibri" pitchFamily="34" charset="0"/>
              </a:rPr>
              <a:t>Assault- war </a:t>
            </a:r>
          </a:p>
          <a:p>
            <a:endParaRPr lang="en-US" sz="2800" dirty="0">
              <a:latin typeface="Calibri" pitchFamily="34" charset="0"/>
            </a:endParaRPr>
          </a:p>
        </p:txBody>
      </p:sp>
    </p:spTree>
    <p:extLst>
      <p:ext uri="{BB962C8B-B14F-4D97-AF65-F5344CB8AC3E}">
        <p14:creationId xmlns:p14="http://schemas.microsoft.com/office/powerpoint/2010/main" val="209214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514350" lvl="0" indent="-514350" algn="just">
              <a:buFont typeface="+mj-lt"/>
              <a:buAutoNum type="alphaUcPeriod" startAt="4"/>
            </a:pPr>
            <a:r>
              <a:rPr lang="en-US" sz="2400" b="1" dirty="0" smtClean="0"/>
              <a:t>Later (late) death.</a:t>
            </a:r>
            <a:endParaRPr lang="en-US" sz="2400" dirty="0" smtClean="0"/>
          </a:p>
          <a:p>
            <a:pPr algn="just"/>
            <a:r>
              <a:rPr lang="en-US" sz="2400" dirty="0" smtClean="0"/>
              <a:t>Demise caused by either direct or indirect obstetrical factor. Death occurs after puerperium but within the 1</a:t>
            </a:r>
            <a:r>
              <a:rPr lang="en-US" sz="2400" baseline="30000" dirty="0" smtClean="0"/>
              <a:t>st</a:t>
            </a:r>
            <a:r>
              <a:rPr lang="en-US" sz="2400" dirty="0" smtClean="0"/>
              <a:t> year of abortion or delivery.</a:t>
            </a:r>
          </a:p>
          <a:p>
            <a:pPr algn="just">
              <a:buNone/>
            </a:pPr>
            <a:r>
              <a:rPr lang="en-US" sz="2400" b="1" u="sng" dirty="0" smtClean="0"/>
              <a:t>CONCLUSION.</a:t>
            </a:r>
            <a:endParaRPr lang="en-US" sz="2400" dirty="0" smtClean="0"/>
          </a:p>
          <a:p>
            <a:pPr algn="just"/>
            <a:r>
              <a:rPr lang="en-US" sz="2400" dirty="0" smtClean="0"/>
              <a:t>The rates have generally decreased currently compared to 20-30 years ago. </a:t>
            </a:r>
          </a:p>
          <a:p>
            <a:pPr algn="just"/>
            <a:r>
              <a:rPr lang="en-US" sz="2400" dirty="0" smtClean="0"/>
              <a:t>This is due to;-</a:t>
            </a:r>
          </a:p>
          <a:p>
            <a:pPr lvl="1" algn="just"/>
            <a:r>
              <a:rPr lang="en-US" sz="2400" dirty="0" smtClean="0"/>
              <a:t>Great advancement in the field of medicine in terms of chemotherapeutic agents, specialized personnel and life support machines/facilities.</a:t>
            </a:r>
          </a:p>
          <a:p>
            <a:pPr lvl="1" algn="just"/>
            <a:r>
              <a:rPr lang="en-US" sz="2400" dirty="0" smtClean="0"/>
              <a:t>Better standards of living- hygiene, housing and means of communication.</a:t>
            </a:r>
          </a:p>
          <a:p>
            <a:pPr lvl="1" algn="just"/>
            <a:r>
              <a:rPr lang="en-US" sz="2400" dirty="0" smtClean="0"/>
              <a:t>Increase of literally rate- Has helped communities to modify or even abandon, certain beliefs and practices that are not maternal/neonatal health friendly.</a:t>
            </a:r>
          </a:p>
          <a:p>
            <a:pPr algn="just">
              <a:buNone/>
            </a:pPr>
            <a:endParaRPr lang="en-US" sz="2400" dirty="0"/>
          </a:p>
        </p:txBody>
      </p:sp>
    </p:spTree>
    <p:extLst>
      <p:ext uri="{BB962C8B-B14F-4D97-AF65-F5344CB8AC3E}">
        <p14:creationId xmlns:p14="http://schemas.microsoft.com/office/powerpoint/2010/main" val="1365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lvl="0" algn="just"/>
            <a:r>
              <a:rPr lang="en-US" sz="2400" dirty="0" smtClean="0"/>
              <a:t>Availability of health facilities within reach.</a:t>
            </a:r>
          </a:p>
          <a:p>
            <a:pPr algn="just"/>
            <a:r>
              <a:rPr lang="en-US" sz="2400" dirty="0" smtClean="0"/>
              <a:t>However there is still room for improvement since HIV/AIDS menace and low socio-economic status are contributory to rise in various death rates.</a:t>
            </a:r>
          </a:p>
          <a:p>
            <a:pPr algn="just">
              <a:buNone/>
            </a:pPr>
            <a:r>
              <a:rPr lang="en-US" sz="2400" b="1" u="sng" dirty="0" smtClean="0"/>
              <a:t>RECOMMENDATION.</a:t>
            </a:r>
          </a:p>
          <a:p>
            <a:pPr algn="just"/>
            <a:r>
              <a:rPr lang="en-US" sz="2400" dirty="0" smtClean="0"/>
              <a:t>The aim is to gradually reduce death rates through intersectional collaboration efforts. Ensure Millennium Development Goals 3, 4, 5 and 6 are closely followed up; </a:t>
            </a:r>
          </a:p>
          <a:p>
            <a:pPr lvl="1" algn="just"/>
            <a:r>
              <a:rPr lang="en-US" sz="2400" dirty="0" smtClean="0"/>
              <a:t>3) Promote gender equity &amp; empower women</a:t>
            </a:r>
          </a:p>
          <a:p>
            <a:pPr lvl="1" algn="just"/>
            <a:r>
              <a:rPr lang="en-US" sz="2400" dirty="0" smtClean="0"/>
              <a:t>4) Reduce child mortality, </a:t>
            </a:r>
          </a:p>
          <a:p>
            <a:pPr lvl="1" algn="just"/>
            <a:r>
              <a:rPr lang="en-US" sz="2400" dirty="0" smtClean="0"/>
              <a:t>5) Improve maternal health </a:t>
            </a:r>
          </a:p>
          <a:p>
            <a:pPr lvl="1" algn="just"/>
            <a:r>
              <a:rPr lang="en-US" sz="2400" dirty="0" smtClean="0"/>
              <a:t>6) Combat HIV/AIDS, malaria and other diseases.</a:t>
            </a:r>
          </a:p>
          <a:p>
            <a:pPr lvl="0" algn="just"/>
            <a:r>
              <a:rPr lang="en-US" sz="2400" dirty="0" smtClean="0"/>
              <a:t>System behavior change in HIV/AIDS through change of attitude.</a:t>
            </a:r>
          </a:p>
          <a:p>
            <a:pPr lvl="0" algn="just"/>
            <a:r>
              <a:rPr lang="en-US" sz="2400" dirty="0" smtClean="0"/>
              <a:t>Control/eradicate corruption which leads to inequitable distribution of resources hence poor socio-economic status.</a:t>
            </a:r>
          </a:p>
          <a:p>
            <a:pPr algn="just"/>
            <a:endParaRPr lang="en-US" sz="2400" dirty="0"/>
          </a:p>
        </p:txBody>
      </p:sp>
    </p:spTree>
    <p:extLst>
      <p:ext uri="{BB962C8B-B14F-4D97-AF65-F5344CB8AC3E}">
        <p14:creationId xmlns:p14="http://schemas.microsoft.com/office/powerpoint/2010/main" val="58611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lvl="0" algn="just"/>
            <a:r>
              <a:rPr lang="en-US" sz="2800" dirty="0" smtClean="0"/>
              <a:t>Improve infrastructure and communication network.</a:t>
            </a:r>
          </a:p>
          <a:p>
            <a:pPr lvl="0" algn="just"/>
            <a:r>
              <a:rPr lang="en-US" sz="2800" dirty="0" smtClean="0"/>
              <a:t>Well equipped government health facilities in terms of infrastructure, motivated personnel and conducive environment which favors rendering of services round the clock.</a:t>
            </a:r>
          </a:p>
          <a:p>
            <a:pPr lvl="0" algn="just"/>
            <a:r>
              <a:rPr lang="en-US" sz="2800" dirty="0" smtClean="0"/>
              <a:t>Control the licensing of private health facilities to avoid substandard services.</a:t>
            </a:r>
          </a:p>
          <a:p>
            <a:pPr lvl="0" algn="just"/>
            <a:r>
              <a:rPr lang="en-US" sz="2800" dirty="0" smtClean="0"/>
              <a:t>Ensure accessibility of health services payment organization to all e.g. NHIF.</a:t>
            </a:r>
          </a:p>
          <a:p>
            <a:pPr lvl="0" algn="just"/>
            <a:r>
              <a:rPr lang="en-US" sz="2800" dirty="0" smtClean="0"/>
              <a:t>Standardization of professional bills- private facilities hence are accessible/affordable to common citizen/non-citizen.</a:t>
            </a:r>
          </a:p>
          <a:p>
            <a:pPr lvl="0" algn="just"/>
            <a:r>
              <a:rPr lang="en-US" sz="2800" dirty="0" smtClean="0"/>
              <a:t>Availability of affordable drugs for HIV/AIDS, opportunistic infection control.</a:t>
            </a:r>
          </a:p>
          <a:p>
            <a:pPr marL="0" indent="0" algn="just">
              <a:buNone/>
            </a:pPr>
            <a:endParaRPr lang="en-US" sz="2800" dirty="0" smtClean="0"/>
          </a:p>
          <a:p>
            <a:pPr algn="just"/>
            <a:endParaRPr lang="en-US" sz="2800" dirty="0"/>
          </a:p>
        </p:txBody>
      </p:sp>
    </p:spTree>
    <p:extLst>
      <p:ext uri="{BB962C8B-B14F-4D97-AF65-F5344CB8AC3E}">
        <p14:creationId xmlns:p14="http://schemas.microsoft.com/office/powerpoint/2010/main" val="165572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52400"/>
            <a:ext cx="12192000" cy="6705600"/>
          </a:xfrm>
        </p:spPr>
        <p:txBody>
          <a:bodyPr/>
          <a:lstStyle/>
          <a:p>
            <a:pPr lvl="0" algn="just"/>
            <a:r>
              <a:rPr lang="en-US" dirty="0" smtClean="0"/>
              <a:t>Introduction of community midwifery services- more of long term goal. Currently empower the TBA through extensive training hence control death rates.</a:t>
            </a:r>
          </a:p>
          <a:p>
            <a:pPr lvl="0" algn="just"/>
            <a:r>
              <a:rPr lang="en-US" dirty="0" smtClean="0"/>
              <a:t>Tough penalties for those who transmit HIV/AIDS virus knowingly- perhaps will curb the rate of infection hence death rate.</a:t>
            </a:r>
          </a:p>
          <a:p>
            <a:pPr algn="just"/>
            <a:r>
              <a:rPr lang="en-US" dirty="0" smtClean="0"/>
              <a:t>Maternal mortality rate is expressed as total number of deaths i.e. prenatally, intrapartum and in puerpenium per </a:t>
            </a:r>
            <a:r>
              <a:rPr lang="en-US" b="1" dirty="0" smtClean="0"/>
              <a:t>100,000</a:t>
            </a:r>
            <a:r>
              <a:rPr lang="en-US" dirty="0" smtClean="0"/>
              <a:t> total births.</a:t>
            </a:r>
          </a:p>
          <a:p>
            <a:pPr algn="just">
              <a:buNone/>
            </a:pPr>
            <a:r>
              <a:rPr lang="en-US" dirty="0" smtClean="0"/>
              <a:t> </a:t>
            </a:r>
          </a:p>
          <a:p>
            <a:pPr algn="just">
              <a:buNone/>
            </a:pPr>
            <a:endParaRPr lang="en-US" dirty="0" smtClean="0"/>
          </a:p>
          <a:p>
            <a:pPr algn="just"/>
            <a:endParaRPr lang="en-US" dirty="0"/>
          </a:p>
        </p:txBody>
      </p:sp>
    </p:spTree>
    <p:extLst>
      <p:ext uri="{BB962C8B-B14F-4D97-AF65-F5344CB8AC3E}">
        <p14:creationId xmlns:p14="http://schemas.microsoft.com/office/powerpoint/2010/main" val="2289296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r>
              <a:rPr lang="en-US" sz="2400" b="1" i="1" dirty="0" smtClean="0"/>
              <a:t>FORMULA OF DETERMINING MMR:</a:t>
            </a:r>
          </a:p>
          <a:p>
            <a:pPr>
              <a:buNone/>
            </a:pPr>
            <a:r>
              <a:rPr lang="en-US" sz="2400" dirty="0" smtClean="0"/>
              <a:t>	</a:t>
            </a:r>
            <a:r>
              <a:rPr lang="en-US" sz="2400" b="1" i="1" dirty="0" smtClean="0">
                <a:solidFill>
                  <a:schemeClr val="accent1">
                    <a:lumMod val="25000"/>
                  </a:schemeClr>
                </a:solidFill>
              </a:rPr>
              <a:t>prenatal+ intrapartum+ puerperium deaths</a:t>
            </a:r>
          </a:p>
          <a:p>
            <a:pPr>
              <a:buNone/>
            </a:pPr>
            <a:r>
              <a:rPr lang="en-US" sz="2400" b="1" i="1" dirty="0" smtClean="0">
                <a:solidFill>
                  <a:schemeClr val="accent1">
                    <a:lumMod val="25000"/>
                  </a:schemeClr>
                </a:solidFill>
              </a:rPr>
              <a:t>								         × 100,000</a:t>
            </a:r>
          </a:p>
          <a:p>
            <a:pPr>
              <a:buNone/>
            </a:pPr>
            <a:r>
              <a:rPr lang="en-US" sz="2400" b="1" i="1" dirty="0" smtClean="0">
                <a:solidFill>
                  <a:schemeClr val="accent1">
                    <a:lumMod val="25000"/>
                  </a:schemeClr>
                </a:solidFill>
              </a:rPr>
              <a:t>	Total no. of births (live/dead)                                   </a:t>
            </a:r>
            <a:r>
              <a:rPr lang="en-US" sz="2400" dirty="0" smtClean="0"/>
              <a:t>	</a:t>
            </a:r>
          </a:p>
          <a:p>
            <a:endParaRPr lang="en-US" sz="2400" dirty="0" smtClean="0"/>
          </a:p>
          <a:p>
            <a:pPr>
              <a:buNone/>
            </a:pPr>
            <a:r>
              <a:rPr lang="en-US" sz="2400" b="1" u="sng" dirty="0" smtClean="0"/>
              <a:t>MAJOR CAUSES OF OBSTETRIC DEATHS.</a:t>
            </a:r>
            <a:endParaRPr lang="en-US" sz="2400" dirty="0" smtClean="0"/>
          </a:p>
          <a:p>
            <a:pPr lvl="0"/>
            <a:r>
              <a:rPr lang="en-US" sz="2400" dirty="0" smtClean="0"/>
              <a:t>Non-pregnancy related infections- criminal abortion, systematic diseases e.g. malaria.</a:t>
            </a:r>
          </a:p>
          <a:p>
            <a:pPr lvl="0"/>
            <a:r>
              <a:rPr lang="en-US" sz="2400" dirty="0" smtClean="0"/>
              <a:t>Complications of hypersensitive disorders prenatally.</a:t>
            </a:r>
          </a:p>
          <a:p>
            <a:pPr lvl="0"/>
            <a:r>
              <a:rPr lang="en-US" sz="2400" dirty="0" smtClean="0"/>
              <a:t>Obstetric hemorrhage.</a:t>
            </a:r>
          </a:p>
          <a:p>
            <a:pPr lvl="0"/>
            <a:r>
              <a:rPr lang="en-US" sz="2400" dirty="0" smtClean="0"/>
              <a:t>Pregnancy related sepsis.</a:t>
            </a:r>
          </a:p>
          <a:p>
            <a:pPr lvl="0"/>
            <a:r>
              <a:rPr lang="en-US" sz="2400" dirty="0" smtClean="0"/>
              <a:t>Pre-existing medical conditions e.g. cardiac diseases, HIV opportunistic infections, cancer, renal diseases etc.</a:t>
            </a:r>
          </a:p>
          <a:p>
            <a:endParaRPr lang="en-US" sz="2400" dirty="0"/>
          </a:p>
        </p:txBody>
      </p:sp>
      <p:sp>
        <p:nvSpPr>
          <p:cNvPr id="4" name="Straight Connector 2"/>
          <p:cNvSpPr>
            <a:spLocks noChangeShapeType="1"/>
          </p:cNvSpPr>
          <p:nvPr/>
        </p:nvSpPr>
        <p:spPr bwMode="auto">
          <a:xfrm flipV="1">
            <a:off x="508001" y="1219200"/>
            <a:ext cx="72536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403844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1"/>
            <a:ext cx="12192000" cy="609601"/>
          </a:xfrm>
        </p:spPr>
        <p:txBody>
          <a:bodyPr/>
          <a:lstStyle/>
          <a:p>
            <a:r>
              <a:rPr lang="en-US" dirty="0" smtClean="0"/>
              <a:t>Causes of Maternal Mortality in the African Region</a:t>
            </a:r>
            <a:endParaRPr lang="en-US" dirty="0"/>
          </a:p>
        </p:txBody>
      </p:sp>
      <p:pic>
        <p:nvPicPr>
          <p:cNvPr id="6" name="Content Placeholder 5"/>
          <p:cNvPicPr>
            <a:picLocks noGrp="1"/>
          </p:cNvPicPr>
          <p:nvPr>
            <p:ph idx="1"/>
          </p:nvPr>
        </p:nvPicPr>
        <p:blipFill>
          <a:blip r:embed="rId2" cstate="print"/>
          <a:stretch>
            <a:fillRect/>
          </a:stretch>
        </p:blipFill>
        <p:spPr bwMode="auto">
          <a:xfrm>
            <a:off x="2609531" y="1600201"/>
            <a:ext cx="6972937" cy="4525963"/>
          </a:xfrm>
          <a:prstGeom prst="rect">
            <a:avLst/>
          </a:prstGeom>
          <a:noFill/>
          <a:ln w="9525">
            <a:noFill/>
            <a:miter lim="800000"/>
            <a:headEnd/>
            <a:tailEnd/>
          </a:ln>
        </p:spPr>
      </p:pic>
    </p:spTree>
    <p:extLst>
      <p:ext uri="{BB962C8B-B14F-4D97-AF65-F5344CB8AC3E}">
        <p14:creationId xmlns:p14="http://schemas.microsoft.com/office/powerpoint/2010/main" val="1516841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8945"/>
            <a:ext cx="10515600" cy="2717441"/>
          </a:xfrm>
        </p:spPr>
        <p:txBody>
          <a:bodyPr/>
          <a:lstStyle/>
          <a:p>
            <a:r>
              <a:rPr lang="en-US" dirty="0">
                <a:solidFill>
                  <a:srgbClr val="FF0000"/>
                </a:solidFill>
              </a:rPr>
              <a:t>Characteristics of the preterm baby</a:t>
            </a:r>
          </a:p>
        </p:txBody>
      </p:sp>
      <p:sp>
        <p:nvSpPr>
          <p:cNvPr id="3" name="Content Placeholder 2"/>
          <p:cNvSpPr>
            <a:spLocks noGrp="1"/>
          </p:cNvSpPr>
          <p:nvPr>
            <p:ph idx="1"/>
          </p:nvPr>
        </p:nvSpPr>
        <p:spPr>
          <a:xfrm>
            <a:off x="0" y="515156"/>
            <a:ext cx="11353800" cy="6452314"/>
          </a:xfrm>
        </p:spPr>
        <p:txBody>
          <a:bodyPr>
            <a:normAutofit lnSpcReduction="10000"/>
          </a:bodyPr>
          <a:lstStyle/>
          <a:p>
            <a:r>
              <a:rPr lang="en-US" sz="3600" dirty="0" smtClean="0"/>
              <a:t>skull </a:t>
            </a:r>
            <a:r>
              <a:rPr lang="en-US" sz="3600" dirty="0"/>
              <a:t>bones are </a:t>
            </a:r>
            <a:r>
              <a:rPr lang="en-US" sz="3600" dirty="0" smtClean="0"/>
              <a:t>soft  ,large fontanels  and wide </a:t>
            </a:r>
            <a:r>
              <a:rPr lang="en-US" sz="3600" dirty="0"/>
              <a:t>sutures. </a:t>
            </a:r>
            <a:endParaRPr lang="en-US" sz="3600" dirty="0" smtClean="0"/>
          </a:p>
          <a:p>
            <a:r>
              <a:rPr lang="en-US" sz="3600" dirty="0" smtClean="0"/>
              <a:t>The </a:t>
            </a:r>
            <a:r>
              <a:rPr lang="en-US" sz="3600" dirty="0"/>
              <a:t>chest is </a:t>
            </a:r>
            <a:r>
              <a:rPr lang="en-US" sz="3600" dirty="0" smtClean="0"/>
              <a:t>small and </a:t>
            </a:r>
            <a:r>
              <a:rPr lang="en-US" sz="3600" dirty="0"/>
              <a:t>narrow and appears underdeveloped. </a:t>
            </a:r>
            <a:endParaRPr lang="en-US" sz="3600" dirty="0" smtClean="0"/>
          </a:p>
          <a:p>
            <a:r>
              <a:rPr lang="en-US" sz="3600" dirty="0" smtClean="0"/>
              <a:t>The abdomen is </a:t>
            </a:r>
            <a:r>
              <a:rPr lang="en-US" sz="3600" dirty="0"/>
              <a:t>prominent because the liver and spleen are large and</a:t>
            </a:r>
          </a:p>
          <a:p>
            <a:pPr marL="0" indent="0">
              <a:buNone/>
            </a:pPr>
            <a:r>
              <a:rPr lang="en-US" sz="3600" dirty="0"/>
              <a:t>abdominal muscle tone is poor </a:t>
            </a:r>
          </a:p>
          <a:p>
            <a:r>
              <a:rPr lang="en-US" sz="3600" dirty="0" smtClean="0"/>
              <a:t>Large liver</a:t>
            </a:r>
          </a:p>
          <a:p>
            <a:r>
              <a:rPr lang="en-US" sz="3600" dirty="0" smtClean="0"/>
              <a:t>Most reflexes are absent</a:t>
            </a:r>
          </a:p>
          <a:p>
            <a:r>
              <a:rPr lang="en-US" sz="3600" dirty="0" smtClean="0"/>
              <a:t>Plantar creases not visible</a:t>
            </a:r>
          </a:p>
          <a:p>
            <a:r>
              <a:rPr lang="en-US" sz="3600" dirty="0" smtClean="0"/>
              <a:t>Plentiful lanugo</a:t>
            </a:r>
          </a:p>
          <a:p>
            <a:r>
              <a:rPr lang="en-US" sz="3600" dirty="0" smtClean="0"/>
              <a:t>Red skin</a:t>
            </a:r>
          </a:p>
          <a:p>
            <a:endParaRPr lang="en-US" dirty="0" smtClean="0"/>
          </a:p>
          <a:p>
            <a:endParaRPr lang="en-US" dirty="0"/>
          </a:p>
        </p:txBody>
      </p:sp>
    </p:spTree>
    <p:extLst>
      <p:ext uri="{BB962C8B-B14F-4D97-AF65-F5344CB8AC3E}">
        <p14:creationId xmlns:p14="http://schemas.microsoft.com/office/powerpoint/2010/main" val="216545718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6200"/>
            <a:ext cx="12192000" cy="6858000"/>
          </a:xfrm>
        </p:spPr>
        <p:txBody>
          <a:bodyPr/>
          <a:lstStyle/>
          <a:p>
            <a:pPr algn="just">
              <a:buNone/>
            </a:pPr>
            <a:r>
              <a:rPr lang="en-US" sz="2800" b="1" u="sng" dirty="0" smtClean="0"/>
              <a:t>FACTORS INFLUENCING MMR.</a:t>
            </a:r>
            <a:endParaRPr lang="en-US" sz="2800" dirty="0" smtClean="0"/>
          </a:p>
          <a:p>
            <a:pPr lvl="0" algn="just"/>
            <a:r>
              <a:rPr lang="en-US" sz="2800" dirty="0" smtClean="0"/>
              <a:t>Prenatal care; - attendance failure, quality of care given, late booking- because of possibility of unforeseen problems.</a:t>
            </a:r>
          </a:p>
          <a:p>
            <a:pPr lvl="0" algn="just"/>
            <a:r>
              <a:rPr lang="en-US" sz="2800" dirty="0" smtClean="0"/>
              <a:t>Parity; - usually high among primigravidae due to backstreet (illegal) abortion. Higher among grand multiparous above chances of medical complications and obstetric hemorrhage.</a:t>
            </a:r>
          </a:p>
          <a:p>
            <a:pPr lvl="0" algn="just"/>
            <a:r>
              <a:rPr lang="en-US" sz="2800" dirty="0" smtClean="0"/>
              <a:t>Age;-below 15years- poor ANC attendant, above 40 years, presence of medical condition and ignorance.</a:t>
            </a:r>
          </a:p>
          <a:p>
            <a:pPr lvl="0" algn="just"/>
            <a:r>
              <a:rPr lang="en-US" sz="2800" dirty="0" smtClean="0"/>
              <a:t>Socio – economic factors; - Perhaps due to ignorance and stress hence under utilization of prenatal services</a:t>
            </a:r>
          </a:p>
          <a:p>
            <a:pPr lvl="0" algn="just">
              <a:buNone/>
            </a:pPr>
            <a:endParaRPr lang="en-US" sz="2800" dirty="0" smtClean="0"/>
          </a:p>
          <a:p>
            <a:pPr lvl="0" algn="ctr">
              <a:buNone/>
            </a:pPr>
            <a:r>
              <a:rPr lang="en-US" b="1" dirty="0" smtClean="0">
                <a:solidFill>
                  <a:srgbClr val="FF0000"/>
                </a:solidFill>
                <a:latin typeface="AR DECODE" pitchFamily="2" charset="0"/>
              </a:rPr>
              <a:t>END</a:t>
            </a:r>
          </a:p>
          <a:p>
            <a:pPr algn="just"/>
            <a:endParaRPr lang="en-US" sz="2800" dirty="0"/>
          </a:p>
        </p:txBody>
      </p:sp>
    </p:spTree>
    <p:extLst>
      <p:ext uri="{BB962C8B-B14F-4D97-AF65-F5344CB8AC3E}">
        <p14:creationId xmlns:p14="http://schemas.microsoft.com/office/powerpoint/2010/main" val="997939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92" y="76200"/>
            <a:ext cx="11829962" cy="1452349"/>
          </a:xfr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4000" b="1" dirty="0" smtClean="0">
                <a:solidFill>
                  <a:srgbClr val="FFFF00"/>
                </a:solidFill>
                <a:effectLst/>
                <a:latin typeface="Berlin Sans FB Demi" panose="020E0802020502020306" pitchFamily="34" charset="0"/>
                <a:cs typeface="Aharoni" pitchFamily="2" charset="-79"/>
              </a:rPr>
              <a:t>EFFECTS OF MATERNAL DRUG ABUSE/USE DURING PREGNANCY ON THE NEWBORN</a:t>
            </a:r>
            <a:endParaRPr lang="en-US" sz="4000" b="1" dirty="0">
              <a:solidFill>
                <a:srgbClr val="FFFF00"/>
              </a:solidFill>
              <a:effectLst/>
              <a:latin typeface="Berlin Sans FB Demi" panose="020E0802020502020306" pitchFamily="34" charset="0"/>
              <a:cs typeface="Aharoni" pitchFamily="2" charset="-79"/>
            </a:endParaRPr>
          </a:p>
        </p:txBody>
      </p:sp>
      <p:sp>
        <p:nvSpPr>
          <p:cNvPr id="3" name="Content Placeholder 2"/>
          <p:cNvSpPr>
            <a:spLocks noGrp="1"/>
          </p:cNvSpPr>
          <p:nvPr>
            <p:ph idx="1"/>
          </p:nvPr>
        </p:nvSpPr>
        <p:spPr>
          <a:xfrm>
            <a:off x="183044" y="1600200"/>
            <a:ext cx="11492786" cy="5029200"/>
          </a:xfrm>
        </p:spPr>
        <p:txBody>
          <a:bodyPr/>
          <a:lstStyle/>
          <a:p>
            <a:pPr algn="ctr">
              <a:buNone/>
            </a:pPr>
            <a:r>
              <a:rPr lang="en-US" b="1" u="sng" dirty="0" smtClean="0">
                <a:latin typeface="Calibri" panose="020F0502020204030204" pitchFamily="34" charset="0"/>
              </a:rPr>
              <a:t>DESCRIPTION:</a:t>
            </a:r>
          </a:p>
          <a:p>
            <a:pPr algn="just"/>
            <a:r>
              <a:rPr lang="en-US" sz="2800" dirty="0" smtClean="0">
                <a:latin typeface="Calibri" panose="020F0502020204030204" pitchFamily="34" charset="0"/>
              </a:rPr>
              <a:t>The incidence of drug use within the population has a large geographical variation. As a result, the incidence of drug withdrawal symptoms among neonates &amp; infants also has a high incidence</a:t>
            </a:r>
          </a:p>
          <a:p>
            <a:pPr algn="just"/>
            <a:r>
              <a:rPr lang="en-US" sz="2800" dirty="0" smtClean="0">
                <a:latin typeface="Calibri" panose="020F0502020204030204" pitchFamily="34" charset="0"/>
              </a:rPr>
              <a:t>Opiates &amp; other drugs cross the placenta &amp; the fetus during pregnancy is likely to be exposed to the same peaks &amp; troughs of drug exposure that the mother is. Withdrawal may be manifested b4 birth</a:t>
            </a:r>
          </a:p>
          <a:p>
            <a:pPr algn="just">
              <a:buNone/>
            </a:pPr>
            <a:r>
              <a:rPr lang="en-US" sz="2800" b="1" dirty="0" smtClean="0">
                <a:latin typeface="Calibri" panose="020F0502020204030204" pitchFamily="34" charset="0"/>
              </a:rPr>
              <a:t>ASSIGNMENT:</a:t>
            </a:r>
            <a:r>
              <a:rPr lang="en-US" sz="2800" dirty="0" smtClean="0">
                <a:latin typeface="Calibri" panose="020F0502020204030204" pitchFamily="34" charset="0"/>
              </a:rPr>
              <a:t> </a:t>
            </a:r>
            <a:r>
              <a:rPr lang="en-US" sz="2800" dirty="0" smtClean="0">
                <a:solidFill>
                  <a:srgbClr val="FF0000"/>
                </a:solidFill>
                <a:latin typeface="Calibri" panose="020F0502020204030204" pitchFamily="34" charset="0"/>
              </a:rPr>
              <a:t>Pharmacological drugs that can easily cross the placenta barrier &amp; their effects on the fetus.</a:t>
            </a:r>
          </a:p>
          <a:p>
            <a:pPr algn="just"/>
            <a:endParaRPr lang="en-US" dirty="0">
              <a:latin typeface="Calibri" panose="020F0502020204030204" pitchFamily="34" charset="0"/>
            </a:endParaRPr>
          </a:p>
        </p:txBody>
      </p:sp>
    </p:spTree>
    <p:extLst>
      <p:ext uri="{BB962C8B-B14F-4D97-AF65-F5344CB8AC3E}">
        <p14:creationId xmlns:p14="http://schemas.microsoft.com/office/powerpoint/2010/main" val="76429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326" y="304800"/>
            <a:ext cx="11326223" cy="6248400"/>
          </a:xfrm>
        </p:spPr>
        <p:txBody>
          <a:bodyPr>
            <a:normAutofit/>
          </a:bodyPr>
          <a:lstStyle/>
          <a:p>
            <a:pPr algn="just"/>
            <a:r>
              <a:rPr lang="en-US" sz="3600" dirty="0" smtClean="0">
                <a:latin typeface="Calibri" pitchFamily="34" charset="0"/>
              </a:rPr>
              <a:t>The increased incidence of fetal compromise may be related to drug withdrawal during labour but the effects of the drugs &amp; withdrawal on the fetus &amp; newborn are related to the timings of drug doses</a:t>
            </a:r>
          </a:p>
          <a:p>
            <a:pPr algn="just"/>
            <a:r>
              <a:rPr lang="en-US" sz="3600" dirty="0" smtClean="0">
                <a:latin typeface="Calibri" pitchFamily="34" charset="0"/>
              </a:rPr>
              <a:t>Infants born to mothers who have used illicit drugs during pregnancy are at risk of withdrawal symptoms.  </a:t>
            </a:r>
            <a:endParaRPr lang="en-US" sz="3600" dirty="0">
              <a:latin typeface="Calibri" pitchFamily="34" charset="0"/>
            </a:endParaRPr>
          </a:p>
        </p:txBody>
      </p:sp>
    </p:spTree>
    <p:extLst>
      <p:ext uri="{BB962C8B-B14F-4D97-AF65-F5344CB8AC3E}">
        <p14:creationId xmlns:p14="http://schemas.microsoft.com/office/powerpoint/2010/main" val="411340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228600"/>
            <a:ext cx="11582400" cy="6629400"/>
          </a:xfrm>
        </p:spPr>
        <p:txBody>
          <a:bodyPr>
            <a:normAutofit/>
          </a:bodyPr>
          <a:lstStyle/>
          <a:p>
            <a:pPr algn="just"/>
            <a:r>
              <a:rPr lang="en-US" sz="3200" dirty="0" smtClean="0">
                <a:latin typeface="Calibri" pitchFamily="34" charset="0"/>
              </a:rPr>
              <a:t>The common substances abused by pregnant women are:-</a:t>
            </a:r>
          </a:p>
          <a:p>
            <a:pPr lvl="1" algn="just"/>
            <a:r>
              <a:rPr lang="en-US" sz="3200" dirty="0" smtClean="0">
                <a:latin typeface="Calibri" pitchFamily="34" charset="0"/>
              </a:rPr>
              <a:t>CNS depressants: alcohol, sedatives, anxiolytics, and hypnotics</a:t>
            </a:r>
          </a:p>
          <a:p>
            <a:pPr lvl="1" algn="just"/>
            <a:r>
              <a:rPr lang="en-US" sz="3200" dirty="0" smtClean="0">
                <a:latin typeface="Calibri" pitchFamily="34" charset="0"/>
              </a:rPr>
              <a:t>Stimulants: cocaine and amphetamines</a:t>
            </a:r>
          </a:p>
          <a:p>
            <a:pPr lvl="1" algn="just"/>
            <a:r>
              <a:rPr lang="en-US" sz="3200" dirty="0" smtClean="0">
                <a:latin typeface="Calibri" pitchFamily="34" charset="0"/>
              </a:rPr>
              <a:t>Opiates &amp; narcotics</a:t>
            </a:r>
          </a:p>
          <a:p>
            <a:pPr lvl="1" algn="just"/>
            <a:r>
              <a:rPr lang="en-US" sz="3200" dirty="0" smtClean="0">
                <a:latin typeface="Calibri" pitchFamily="34" charset="0"/>
              </a:rPr>
              <a:t>Hallucinogens</a:t>
            </a:r>
          </a:p>
          <a:p>
            <a:pPr algn="just"/>
            <a:r>
              <a:rPr lang="en-US" sz="3200" dirty="0" smtClean="0">
                <a:latin typeface="Calibri" pitchFamily="34" charset="0"/>
              </a:rPr>
              <a:t>Intoxication and withdrawal represent the most common substance-related disorders. </a:t>
            </a:r>
          </a:p>
          <a:p>
            <a:pPr algn="just"/>
            <a:r>
              <a:rPr lang="en-US" sz="3200" i="1" dirty="0" smtClean="0">
                <a:latin typeface="Calibri" pitchFamily="34" charset="0"/>
              </a:rPr>
              <a:t>Intoxication,</a:t>
            </a:r>
            <a:r>
              <a:rPr lang="en-US" sz="3200" dirty="0" smtClean="0">
                <a:latin typeface="Calibri" pitchFamily="34" charset="0"/>
              </a:rPr>
              <a:t> defined as the development of a reversible substance-specific syndrome during or after substance use, becomes a clinical problem when significant maladaptive patterns of behavior leads to distress and impairment. </a:t>
            </a:r>
          </a:p>
        </p:txBody>
      </p:sp>
    </p:spTree>
    <p:extLst>
      <p:ext uri="{BB962C8B-B14F-4D97-AF65-F5344CB8AC3E}">
        <p14:creationId xmlns:p14="http://schemas.microsoft.com/office/powerpoint/2010/main" val="1901916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11037906" cy="6400800"/>
          </a:xfrm>
        </p:spPr>
        <p:txBody>
          <a:bodyPr>
            <a:normAutofit/>
          </a:bodyPr>
          <a:lstStyle/>
          <a:p>
            <a:pPr algn="just"/>
            <a:r>
              <a:rPr lang="en-US" sz="3200" i="1" dirty="0" smtClean="0">
                <a:latin typeface="Calibri" pitchFamily="34" charset="0"/>
              </a:rPr>
              <a:t>Withdrawal,</a:t>
            </a:r>
            <a:r>
              <a:rPr lang="en-US" sz="3200" dirty="0" smtClean="0">
                <a:latin typeface="Calibri" pitchFamily="34" charset="0"/>
              </a:rPr>
              <a:t> another substance-specific syndrome, occurs when the chronic intake of a substance is abruptly discontinued. </a:t>
            </a:r>
          </a:p>
          <a:p>
            <a:pPr algn="just"/>
            <a:r>
              <a:rPr lang="en-US" sz="3200" b="1" i="1" dirty="0" smtClean="0">
                <a:latin typeface="Calibri" pitchFamily="34" charset="0"/>
              </a:rPr>
              <a:t>Substance abuse</a:t>
            </a:r>
            <a:r>
              <a:rPr lang="en-US" sz="3200" dirty="0" smtClean="0">
                <a:latin typeface="Calibri" pitchFamily="34" charset="0"/>
              </a:rPr>
              <a:t> is there4 a </a:t>
            </a:r>
            <a:r>
              <a:rPr lang="en-US" sz="3200" u="sng" dirty="0" smtClean="0">
                <a:latin typeface="Calibri" pitchFamily="34" charset="0"/>
              </a:rPr>
              <a:t>maladaptive pattern </a:t>
            </a:r>
            <a:r>
              <a:rPr lang="en-US" sz="3200" dirty="0" smtClean="0">
                <a:latin typeface="Calibri" pitchFamily="34" charset="0"/>
              </a:rPr>
              <a:t>of use that results in clinically significant </a:t>
            </a:r>
            <a:r>
              <a:rPr lang="en-US" sz="3200" u="sng" dirty="0" smtClean="0">
                <a:latin typeface="Calibri" pitchFamily="34" charset="0"/>
              </a:rPr>
              <a:t>functional impairment </a:t>
            </a:r>
            <a:r>
              <a:rPr lang="en-US" sz="3200" dirty="0" smtClean="0">
                <a:latin typeface="Calibri" pitchFamily="34" charset="0"/>
              </a:rPr>
              <a:t>without satisfying the criteria for substance dependence. </a:t>
            </a:r>
          </a:p>
          <a:p>
            <a:pPr algn="just"/>
            <a:r>
              <a:rPr lang="en-US" sz="3200" dirty="0" smtClean="0">
                <a:latin typeface="Calibri" pitchFamily="34" charset="0"/>
              </a:rPr>
              <a:t>Abuse is indicated by any one of the following: </a:t>
            </a:r>
          </a:p>
          <a:p>
            <a:pPr lvl="1" algn="just"/>
            <a:r>
              <a:rPr lang="en-US" sz="3200" dirty="0" smtClean="0">
                <a:latin typeface="Calibri" pitchFamily="34" charset="0"/>
              </a:rPr>
              <a:t>failure to fulfill reasonable obligations, drug use in dangerous situations eg pregnancy and continued use despite recurrent legal, social, and psychological problems associated with the substance</a:t>
            </a:r>
            <a:endParaRPr lang="en-US" sz="3200" dirty="0">
              <a:latin typeface="Calibri" pitchFamily="34" charset="0"/>
            </a:endParaRPr>
          </a:p>
        </p:txBody>
      </p:sp>
    </p:spTree>
    <p:extLst>
      <p:ext uri="{BB962C8B-B14F-4D97-AF65-F5344CB8AC3E}">
        <p14:creationId xmlns:p14="http://schemas.microsoft.com/office/powerpoint/2010/main" val="356718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1759111" cy="6858000"/>
          </a:xfrm>
        </p:spPr>
        <p:txBody>
          <a:bodyPr>
            <a:noAutofit/>
          </a:bodyPr>
          <a:lstStyle/>
          <a:p>
            <a:pPr algn="just"/>
            <a:r>
              <a:rPr lang="en-US" sz="2800" dirty="0" smtClean="0"/>
              <a:t>The effects of substance abuse during pregnancy may be classified into three categories: </a:t>
            </a:r>
          </a:p>
          <a:p>
            <a:pPr lvl="1" algn="just"/>
            <a:r>
              <a:rPr lang="en-US" sz="2800" dirty="0" smtClean="0"/>
              <a:t>Effects of the illicit substance(s) on the mother</a:t>
            </a:r>
          </a:p>
          <a:p>
            <a:pPr lvl="1" algn="just"/>
            <a:r>
              <a:rPr lang="en-US" sz="2800" dirty="0" smtClean="0"/>
              <a:t>Effects on the course of pregnancy and delivery</a:t>
            </a:r>
          </a:p>
          <a:p>
            <a:pPr lvl="1" algn="just"/>
            <a:r>
              <a:rPr lang="en-US" sz="2800" dirty="0" smtClean="0"/>
              <a:t>Effects on the fetus, newborn, and developing child</a:t>
            </a:r>
          </a:p>
          <a:p>
            <a:pPr algn="just"/>
            <a:r>
              <a:rPr lang="en-US" sz="2800" b="1" u="sng" dirty="0" smtClean="0"/>
              <a:t>Maternal complications of drug abuse include:</a:t>
            </a:r>
          </a:p>
          <a:p>
            <a:pPr lvl="1" algn="just"/>
            <a:r>
              <a:rPr lang="en-US" sz="2800" dirty="0" smtClean="0"/>
              <a:t>Respiratory complications (infections)</a:t>
            </a:r>
          </a:p>
          <a:p>
            <a:pPr lvl="1" algn="just"/>
            <a:r>
              <a:rPr lang="en-US" sz="2800" dirty="0" smtClean="0"/>
              <a:t>Cardiovascular,  including hypertension and </a:t>
            </a:r>
            <a:r>
              <a:rPr lang="en-US" sz="2800" dirty="0" err="1" smtClean="0"/>
              <a:t>endocarditis</a:t>
            </a:r>
            <a:endParaRPr lang="en-US" sz="2800" dirty="0" smtClean="0"/>
          </a:p>
          <a:p>
            <a:pPr lvl="1" algn="just"/>
            <a:r>
              <a:rPr lang="en-US" sz="2800" dirty="0"/>
              <a:t>N</a:t>
            </a:r>
            <a:r>
              <a:rPr lang="en-US" sz="2800" dirty="0" smtClean="0"/>
              <a:t>eurologic, with seizures, cerebrovascular accidents, and psychoses</a:t>
            </a:r>
          </a:p>
          <a:p>
            <a:pPr lvl="1" algn="just"/>
            <a:r>
              <a:rPr lang="en-US" sz="2800" dirty="0" smtClean="0"/>
              <a:t>Infectious, such as STIs and HIV</a:t>
            </a:r>
          </a:p>
          <a:p>
            <a:pPr lvl="1" algn="just"/>
            <a:r>
              <a:rPr lang="en-US" sz="2800" dirty="0"/>
              <a:t>R</a:t>
            </a:r>
            <a:r>
              <a:rPr lang="en-US" sz="2800" dirty="0" smtClean="0"/>
              <a:t>enal and gastrointestinal, including acute tubular necrosis and hepatitis; and/or metabolic, such as malnutrition and vitamin deficiencies- Which can lead to end- organ failure</a:t>
            </a:r>
          </a:p>
        </p:txBody>
      </p:sp>
    </p:spTree>
    <p:extLst>
      <p:ext uri="{BB962C8B-B14F-4D97-AF65-F5344CB8AC3E}">
        <p14:creationId xmlns:p14="http://schemas.microsoft.com/office/powerpoint/2010/main" val="3472371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228600"/>
            <a:ext cx="11277600" cy="6629400"/>
          </a:xfrm>
        </p:spPr>
        <p:txBody>
          <a:bodyPr/>
          <a:lstStyle/>
          <a:p>
            <a:pPr>
              <a:buNone/>
            </a:pPr>
            <a:r>
              <a:rPr lang="en-US" sz="2800" b="1" u="sng" dirty="0" smtClean="0"/>
              <a:t>Obstetric and fetal complications associated with maternal substance abuse include:</a:t>
            </a:r>
          </a:p>
          <a:p>
            <a:r>
              <a:rPr lang="en-US" sz="2800" dirty="0"/>
              <a:t>P</a:t>
            </a:r>
            <a:r>
              <a:rPr lang="en-US" sz="2800" dirty="0" smtClean="0"/>
              <a:t>lacenta praevia</a:t>
            </a:r>
          </a:p>
          <a:p>
            <a:r>
              <a:rPr lang="en-US" sz="2800" dirty="0"/>
              <a:t>A</a:t>
            </a:r>
            <a:r>
              <a:rPr lang="en-US" sz="2800" dirty="0" smtClean="0"/>
              <a:t>bruptio placentae</a:t>
            </a:r>
          </a:p>
          <a:p>
            <a:r>
              <a:rPr lang="en-US" sz="2800" dirty="0"/>
              <a:t>P</a:t>
            </a:r>
            <a:r>
              <a:rPr lang="en-US" sz="2800" dirty="0" smtClean="0"/>
              <a:t>remature rupture of membranes</a:t>
            </a:r>
          </a:p>
          <a:p>
            <a:r>
              <a:rPr lang="en-US" sz="2800" dirty="0"/>
              <a:t>S</a:t>
            </a:r>
            <a:r>
              <a:rPr lang="en-US" sz="2800" dirty="0" smtClean="0"/>
              <a:t>pontaneous abortion</a:t>
            </a:r>
          </a:p>
          <a:p>
            <a:r>
              <a:rPr lang="en-US" sz="2800" dirty="0" smtClean="0"/>
              <a:t>Intrauterine growth retardation</a:t>
            </a:r>
          </a:p>
          <a:p>
            <a:r>
              <a:rPr lang="en-US" sz="2800" dirty="0" smtClean="0"/>
              <a:t>Premature delivery</a:t>
            </a:r>
          </a:p>
          <a:p>
            <a:r>
              <a:rPr lang="en-US" sz="2800" dirty="0" smtClean="0"/>
              <a:t>Birth defects</a:t>
            </a:r>
          </a:p>
          <a:p>
            <a:r>
              <a:rPr lang="en-US" sz="2800" dirty="0" smtClean="0"/>
              <a:t>Neonatal and long-term developmental effects</a:t>
            </a:r>
          </a:p>
          <a:p>
            <a:r>
              <a:rPr lang="en-US" sz="2800" dirty="0" smtClean="0"/>
              <a:t>Poor attendance for </a:t>
            </a:r>
            <a:r>
              <a:rPr lang="en-US" sz="2800" dirty="0"/>
              <a:t>a</a:t>
            </a:r>
            <a:r>
              <a:rPr lang="en-US" sz="2800" dirty="0" smtClean="0"/>
              <a:t>ntenatal care</a:t>
            </a:r>
            <a:endParaRPr lang="en-US" sz="2800" dirty="0"/>
          </a:p>
        </p:txBody>
      </p:sp>
    </p:spTree>
    <p:extLst>
      <p:ext uri="{BB962C8B-B14F-4D97-AF65-F5344CB8AC3E}">
        <p14:creationId xmlns:p14="http://schemas.microsoft.com/office/powerpoint/2010/main" val="206416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379200" cy="6705600"/>
          </a:xfrm>
        </p:spPr>
        <p:txBody>
          <a:bodyPr>
            <a:normAutofit/>
          </a:bodyPr>
          <a:lstStyle/>
          <a:p>
            <a:pPr>
              <a:buNone/>
            </a:pPr>
            <a:r>
              <a:rPr lang="en-US" sz="3200" u="sng" dirty="0" smtClean="0">
                <a:latin typeface="Calibri" pitchFamily="34" charset="0"/>
              </a:rPr>
              <a:t>Neonatal effects of substance abuse:</a:t>
            </a:r>
          </a:p>
          <a:p>
            <a:pPr>
              <a:buNone/>
            </a:pPr>
            <a:r>
              <a:rPr lang="en-US" sz="3200" dirty="0" smtClean="0">
                <a:latin typeface="Calibri" pitchFamily="34" charset="0"/>
              </a:rPr>
              <a:t>NB// These depend on the specific substance abused by the mother but generally include:</a:t>
            </a:r>
          </a:p>
          <a:p>
            <a:r>
              <a:rPr lang="en-US" sz="3200" dirty="0" smtClean="0">
                <a:latin typeface="Calibri" pitchFamily="34" charset="0"/>
              </a:rPr>
              <a:t>congenital anomalies</a:t>
            </a:r>
          </a:p>
          <a:p>
            <a:r>
              <a:rPr lang="en-US" sz="3200" dirty="0" smtClean="0">
                <a:latin typeface="Calibri" pitchFamily="34" charset="0"/>
              </a:rPr>
              <a:t>neonatal medical complications such as sudden infant death syndrome (SIDS), neonatal abstinence syndrome (NAS), and respiratory distress syndrome.</a:t>
            </a:r>
          </a:p>
          <a:p>
            <a:r>
              <a:rPr lang="en-US" sz="3200" dirty="0" smtClean="0">
                <a:latin typeface="Calibri" pitchFamily="34" charset="0"/>
              </a:rPr>
              <a:t>Neurobehavioral changes</a:t>
            </a:r>
            <a:endParaRPr lang="en-US" sz="3200" dirty="0">
              <a:latin typeface="Calibri" pitchFamily="34" charset="0"/>
            </a:endParaRPr>
          </a:p>
        </p:txBody>
      </p:sp>
    </p:spTree>
    <p:extLst>
      <p:ext uri="{BB962C8B-B14F-4D97-AF65-F5344CB8AC3E}">
        <p14:creationId xmlns:p14="http://schemas.microsoft.com/office/powerpoint/2010/main" val="2538964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10972800" cy="1143000"/>
          </a:xfrm>
        </p:spPr>
        <p:txBody>
          <a:bodyPr/>
          <a:lstStyle/>
          <a:p>
            <a:r>
              <a:rPr lang="en-US" b="1" dirty="0" smtClean="0">
                <a:solidFill>
                  <a:srgbClr val="FF0000"/>
                </a:solidFill>
                <a:latin typeface="Aharoni" pitchFamily="2" charset="-79"/>
                <a:cs typeface="Aharoni" pitchFamily="2" charset="-79"/>
              </a:rPr>
              <a:t>What is neonatal abstinence syndrome (NAS)?</a:t>
            </a:r>
            <a:endParaRPr lang="en-US" b="1" dirty="0">
              <a:solidFill>
                <a:srgbClr val="FF0000"/>
              </a:solidFill>
              <a:latin typeface="Aharoni" pitchFamily="2" charset="-79"/>
              <a:cs typeface="Aharoni" pitchFamily="2" charset="-79"/>
            </a:endParaRPr>
          </a:p>
        </p:txBody>
      </p:sp>
      <p:sp>
        <p:nvSpPr>
          <p:cNvPr id="3" name="Content Placeholder 2"/>
          <p:cNvSpPr>
            <a:spLocks noGrp="1"/>
          </p:cNvSpPr>
          <p:nvPr>
            <p:ph idx="1"/>
          </p:nvPr>
        </p:nvSpPr>
        <p:spPr>
          <a:xfrm>
            <a:off x="508001" y="1219200"/>
            <a:ext cx="10972800" cy="5638800"/>
          </a:xfrm>
        </p:spPr>
        <p:txBody>
          <a:bodyPr>
            <a:normAutofit/>
          </a:bodyPr>
          <a:lstStyle/>
          <a:p>
            <a:r>
              <a:rPr lang="en-US" sz="3200" dirty="0" smtClean="0"/>
              <a:t>Refers to a group of problems that occur in a newborn who was exposed to addictive opiate &amp; narcotic drugs in utero.</a:t>
            </a:r>
          </a:p>
          <a:p>
            <a:r>
              <a:rPr lang="en-US" sz="3200" dirty="0" smtClean="0"/>
              <a:t>These substances cross the placenta barrier and the fetus becomes addicted along with the mother.</a:t>
            </a:r>
          </a:p>
          <a:p>
            <a:r>
              <a:rPr lang="en-US" sz="3200" dirty="0" smtClean="0"/>
              <a:t>This disorder may be associated with long term problems to the baby.</a:t>
            </a:r>
          </a:p>
          <a:p>
            <a:pPr>
              <a:buNone/>
            </a:pPr>
            <a:r>
              <a:rPr lang="en-US" sz="3200" dirty="0" smtClean="0"/>
              <a:t> </a:t>
            </a:r>
            <a:endParaRPr lang="en-US" sz="3200" i="1" dirty="0"/>
          </a:p>
        </p:txBody>
      </p:sp>
    </p:spTree>
    <p:extLst>
      <p:ext uri="{BB962C8B-B14F-4D97-AF65-F5344CB8AC3E}">
        <p14:creationId xmlns:p14="http://schemas.microsoft.com/office/powerpoint/2010/main" val="1906624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0"/>
            <a:ext cx="11379200" cy="6858000"/>
          </a:xfrm>
        </p:spPr>
        <p:txBody>
          <a:bodyPr>
            <a:normAutofit fontScale="92500" lnSpcReduction="10000"/>
          </a:bodyPr>
          <a:lstStyle/>
          <a:p>
            <a:pPr algn="ctr">
              <a:buNone/>
            </a:pPr>
            <a:r>
              <a:rPr lang="en-US" sz="3200" b="1" u="sng" dirty="0" smtClean="0">
                <a:solidFill>
                  <a:srgbClr val="7030A0"/>
                </a:solidFill>
                <a:latin typeface="Calibri" pitchFamily="34" charset="0"/>
              </a:rPr>
              <a:t>CLINICAL FEATURES OF NEONATAL </a:t>
            </a:r>
            <a:r>
              <a:rPr lang="en-US" sz="3200" b="1" u="sng" dirty="0">
                <a:solidFill>
                  <a:srgbClr val="7030A0"/>
                </a:solidFill>
                <a:latin typeface="Calibri" pitchFamily="34" charset="0"/>
              </a:rPr>
              <a:t>DRUG</a:t>
            </a:r>
            <a:r>
              <a:rPr lang="en-US" sz="3200" b="1" u="sng" dirty="0" smtClean="0">
                <a:solidFill>
                  <a:srgbClr val="7030A0"/>
                </a:solidFill>
                <a:latin typeface="Calibri" pitchFamily="34" charset="0"/>
              </a:rPr>
              <a:t> WITHDRAWAL</a:t>
            </a:r>
            <a:endParaRPr lang="en-US" sz="3200" b="1" u="sng" dirty="0" smtClean="0">
              <a:solidFill>
                <a:srgbClr val="7030A0"/>
              </a:solidFill>
              <a:effectLst/>
              <a:latin typeface="Calibri" pitchFamily="34" charset="0"/>
            </a:endParaRPr>
          </a:p>
          <a:p>
            <a:pPr algn="just"/>
            <a:r>
              <a:rPr lang="en-US" sz="2800" dirty="0" smtClean="0">
                <a:effectLst/>
                <a:latin typeface="Calibri" panose="020F0502020204030204" pitchFamily="34" charset="0"/>
              </a:rPr>
              <a:t>These symptoms usually begin 1-3 days after birth but may take up to a week to appear.</a:t>
            </a:r>
          </a:p>
          <a:p>
            <a:pPr algn="just"/>
            <a:r>
              <a:rPr lang="en-US" sz="2800" dirty="0" smtClean="0">
                <a:effectLst/>
                <a:latin typeface="Calibri" panose="020F0502020204030204" pitchFamily="34" charset="0"/>
              </a:rPr>
              <a:t>The withdrawal symptoms most frequently seen in neonates are:</a:t>
            </a:r>
          </a:p>
          <a:p>
            <a:pPr lvl="1" algn="just"/>
            <a:r>
              <a:rPr lang="en-US" sz="2800" dirty="0" smtClean="0">
                <a:effectLst/>
                <a:latin typeface="Calibri" panose="020F0502020204030204" pitchFamily="34" charset="0"/>
              </a:rPr>
              <a:t>Jitteriness/ restlessness </a:t>
            </a:r>
          </a:p>
          <a:p>
            <a:pPr lvl="1" algn="just"/>
            <a:r>
              <a:rPr lang="en-US" sz="2800" dirty="0" smtClean="0">
                <a:effectLst/>
                <a:latin typeface="Calibri" panose="020F0502020204030204" pitchFamily="34" charset="0"/>
              </a:rPr>
              <a:t>Tremor &amp; Irritability</a:t>
            </a:r>
          </a:p>
          <a:p>
            <a:pPr lvl="1" algn="just"/>
            <a:r>
              <a:rPr lang="en-US" sz="2800" dirty="0" smtClean="0">
                <a:effectLst/>
                <a:latin typeface="Calibri" panose="020F0502020204030204" pitchFamily="34" charset="0"/>
              </a:rPr>
              <a:t>Constant/persistent high pitched crying</a:t>
            </a:r>
          </a:p>
          <a:p>
            <a:pPr lvl="1" algn="just"/>
            <a:r>
              <a:rPr lang="en-US" sz="2800" dirty="0" smtClean="0">
                <a:effectLst/>
                <a:latin typeface="Calibri" panose="020F0502020204030204" pitchFamily="34" charset="0"/>
              </a:rPr>
              <a:t>Infants often fail to settle </a:t>
            </a:r>
            <a:r>
              <a:rPr lang="en-US" sz="2800" dirty="0" err="1" smtClean="0">
                <a:effectLst/>
                <a:latin typeface="Calibri" pitchFamily="34" charset="0"/>
              </a:rPr>
              <a:t>btwn</a:t>
            </a:r>
            <a:r>
              <a:rPr lang="en-US" sz="2800" dirty="0" smtClean="0">
                <a:effectLst/>
                <a:latin typeface="Calibri" pitchFamily="34" charset="0"/>
              </a:rPr>
              <a:t> feeds (disorganized sucking)</a:t>
            </a:r>
          </a:p>
          <a:p>
            <a:pPr lvl="1" algn="just"/>
            <a:r>
              <a:rPr lang="en-US" sz="2800" dirty="0" smtClean="0">
                <a:effectLst/>
                <a:latin typeface="Calibri" pitchFamily="34" charset="0"/>
              </a:rPr>
              <a:t>Hyperactivity</a:t>
            </a:r>
          </a:p>
          <a:p>
            <a:pPr lvl="1" algn="just"/>
            <a:r>
              <a:rPr lang="en-US" sz="2800" dirty="0" smtClean="0">
                <a:effectLst/>
                <a:latin typeface="Calibri" pitchFamily="34" charset="0"/>
              </a:rPr>
              <a:t>Frequent yawning (irrespective of adequate periods of feeding), sneezing &amp; vomiting</a:t>
            </a:r>
          </a:p>
          <a:p>
            <a:pPr lvl="1" algn="just"/>
            <a:r>
              <a:rPr lang="en-US" sz="2800" dirty="0" smtClean="0">
                <a:latin typeface="Calibri" panose="020F0502020204030204" pitchFamily="34" charset="0"/>
              </a:rPr>
              <a:t>Sweating</a:t>
            </a:r>
            <a:r>
              <a:rPr lang="en-US" sz="2800" dirty="0">
                <a:latin typeface="Calibri" panose="020F0502020204030204" pitchFamily="34" charset="0"/>
              </a:rPr>
              <a:t>, </a:t>
            </a:r>
            <a:r>
              <a:rPr lang="en-US" sz="2800" dirty="0" smtClean="0">
                <a:latin typeface="Calibri" panose="020F0502020204030204" pitchFamily="34" charset="0"/>
              </a:rPr>
              <a:t>pyrexia (may also be in the absence of an infection) &amp; convulsions</a:t>
            </a:r>
          </a:p>
          <a:p>
            <a:pPr lvl="1" algn="just"/>
            <a:r>
              <a:rPr lang="en-US" sz="2800" dirty="0" smtClean="0">
                <a:latin typeface="Calibri" panose="020F0502020204030204" pitchFamily="34" charset="0"/>
              </a:rPr>
              <a:t>Respiratory distress</a:t>
            </a:r>
          </a:p>
          <a:p>
            <a:pPr lvl="1" algn="just"/>
            <a:r>
              <a:rPr lang="en-US" sz="2800" dirty="0" err="1" smtClean="0">
                <a:latin typeface="Calibri" panose="020F0502020204030204" pitchFamily="34" charset="0"/>
              </a:rPr>
              <a:t>Diarrhoea</a:t>
            </a:r>
            <a:r>
              <a:rPr lang="en-US" sz="2800" dirty="0" smtClean="0">
                <a:latin typeface="Calibri" panose="020F0502020204030204" pitchFamily="34" charset="0"/>
              </a:rPr>
              <a:t> &amp; an irritant nappy rash</a:t>
            </a:r>
          </a:p>
          <a:p>
            <a:pPr lvl="1" algn="just"/>
            <a:r>
              <a:rPr lang="en-US" sz="2800" dirty="0">
                <a:latin typeface="Calibri" pitchFamily="34" charset="0"/>
              </a:rPr>
              <a:t>Episodes of high temp in the absence of an </a:t>
            </a:r>
            <a:r>
              <a:rPr lang="en-US" sz="2800" dirty="0" smtClean="0">
                <a:latin typeface="Calibri" pitchFamily="34" charset="0"/>
              </a:rPr>
              <a:t>infection</a:t>
            </a:r>
            <a:endParaRPr lang="en-US" sz="2800" dirty="0">
              <a:latin typeface="Calibri" pitchFamily="34" charset="0"/>
            </a:endParaRPr>
          </a:p>
        </p:txBody>
      </p:sp>
    </p:spTree>
    <p:extLst>
      <p:ext uri="{BB962C8B-B14F-4D97-AF65-F5344CB8AC3E}">
        <p14:creationId xmlns:p14="http://schemas.microsoft.com/office/powerpoint/2010/main" val="69109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Characteristics </a:t>
            </a:r>
            <a:r>
              <a:rPr lang="en-US" dirty="0">
                <a:solidFill>
                  <a:srgbClr val="FF0000"/>
                </a:solidFill>
              </a:rPr>
              <a:t>of the preterm baby</a:t>
            </a:r>
            <a:endParaRPr lang="en-US" dirty="0"/>
          </a:p>
        </p:txBody>
      </p:sp>
      <p:sp>
        <p:nvSpPr>
          <p:cNvPr id="3" name="Content Placeholder 2"/>
          <p:cNvSpPr>
            <a:spLocks noGrp="1"/>
          </p:cNvSpPr>
          <p:nvPr>
            <p:ph idx="1"/>
          </p:nvPr>
        </p:nvSpPr>
        <p:spPr>
          <a:xfrm>
            <a:off x="838200" y="1210614"/>
            <a:ext cx="10515600" cy="4966349"/>
          </a:xfrm>
        </p:spPr>
        <p:txBody>
          <a:bodyPr>
            <a:normAutofit/>
          </a:bodyPr>
          <a:lstStyle/>
          <a:p>
            <a:r>
              <a:rPr lang="en-US" sz="3200" dirty="0" smtClean="0"/>
              <a:t>Very </a:t>
            </a:r>
            <a:r>
              <a:rPr lang="en-US" sz="3200" dirty="0"/>
              <a:t>small </a:t>
            </a:r>
          </a:p>
          <a:p>
            <a:r>
              <a:rPr lang="en-US" sz="3200" dirty="0" smtClean="0"/>
              <a:t>Labia </a:t>
            </a:r>
            <a:r>
              <a:rPr lang="en-US" sz="3200" dirty="0"/>
              <a:t>are widely separated, not covering the </a:t>
            </a:r>
            <a:r>
              <a:rPr lang="en-US" sz="3200" dirty="0" err="1"/>
              <a:t>minora</a:t>
            </a:r>
            <a:r>
              <a:rPr lang="en-US" sz="3200" dirty="0"/>
              <a:t> resulting in prominent appearance of the clitoris </a:t>
            </a:r>
          </a:p>
          <a:p>
            <a:r>
              <a:rPr lang="en-US" sz="3200" dirty="0" smtClean="0"/>
              <a:t>Scrotum </a:t>
            </a:r>
            <a:r>
              <a:rPr lang="en-US" sz="3200" dirty="0"/>
              <a:t>does not have </a:t>
            </a:r>
            <a:r>
              <a:rPr lang="en-US" sz="3200" dirty="0" err="1"/>
              <a:t>rugae</a:t>
            </a:r>
            <a:r>
              <a:rPr lang="en-US" sz="3200" dirty="0"/>
              <a:t> &amp; testes are not descended </a:t>
            </a:r>
            <a:endParaRPr lang="en-US" sz="3200" dirty="0" smtClean="0"/>
          </a:p>
          <a:p>
            <a:r>
              <a:rPr lang="en-US" sz="3200" dirty="0"/>
              <a:t>Pinna soft and flat.</a:t>
            </a:r>
          </a:p>
          <a:p>
            <a:r>
              <a:rPr lang="en-US" sz="3200" dirty="0"/>
              <a:t>Feeble cry</a:t>
            </a:r>
          </a:p>
          <a:p>
            <a:r>
              <a:rPr lang="en-US" sz="3200" dirty="0"/>
              <a:t>Scanty hair on the head</a:t>
            </a:r>
          </a:p>
          <a:p>
            <a:r>
              <a:rPr lang="en-US" sz="3200" dirty="0"/>
              <a:t>Absent eyebrows</a:t>
            </a:r>
          </a:p>
          <a:p>
            <a:r>
              <a:rPr lang="en-US" sz="3200" dirty="0"/>
              <a:t>Visible vessels because of thin subcutaneous tissue</a:t>
            </a:r>
          </a:p>
          <a:p>
            <a:endParaRPr lang="en-US" dirty="0"/>
          </a:p>
          <a:p>
            <a:endParaRPr lang="en-US" dirty="0"/>
          </a:p>
          <a:p>
            <a:endParaRPr lang="en-US" dirty="0"/>
          </a:p>
        </p:txBody>
      </p:sp>
    </p:spTree>
    <p:extLst>
      <p:ext uri="{BB962C8B-B14F-4D97-AF65-F5344CB8AC3E}">
        <p14:creationId xmlns:p14="http://schemas.microsoft.com/office/powerpoint/2010/main" val="327773453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045" y="304800"/>
            <a:ext cx="11576066" cy="6553200"/>
          </a:xfrm>
        </p:spPr>
        <p:txBody>
          <a:bodyPr>
            <a:noAutofit/>
          </a:bodyPr>
          <a:lstStyle/>
          <a:p>
            <a:pPr algn="ctr">
              <a:buNone/>
            </a:pPr>
            <a:r>
              <a:rPr lang="en-US" sz="3200" b="1" u="sng" dirty="0" smtClean="0">
                <a:latin typeface="Calibri" panose="020F0502020204030204" pitchFamily="34" charset="0"/>
              </a:rPr>
              <a:t>SPECIFIC MGT OF NEONATAL ABSTINENCE SYNDROME:</a:t>
            </a:r>
          </a:p>
          <a:p>
            <a:pPr algn="just"/>
            <a:r>
              <a:rPr lang="en-US" sz="3200" dirty="0" smtClean="0">
                <a:latin typeface="Calibri" pitchFamily="34" charset="0"/>
              </a:rPr>
              <a:t>Divided into general care given to these infants &amp; pharmacological rx</a:t>
            </a:r>
          </a:p>
          <a:p>
            <a:pPr algn="just"/>
            <a:r>
              <a:rPr lang="en-US" sz="3200" dirty="0" smtClean="0">
                <a:latin typeface="Calibri" pitchFamily="34" charset="0"/>
              </a:rPr>
              <a:t>Keep the infant with the mother to enhance bonding</a:t>
            </a:r>
          </a:p>
          <a:p>
            <a:pPr algn="just"/>
            <a:r>
              <a:rPr lang="en-US" sz="3200" dirty="0" smtClean="0">
                <a:latin typeface="Calibri" pitchFamily="34" charset="0"/>
              </a:rPr>
              <a:t>Encourage breastfeeding as long as there’s no evidence of HIV or ongoing drug use by the mother esp. cocaine and heroine</a:t>
            </a:r>
          </a:p>
          <a:p>
            <a:pPr algn="just"/>
            <a:r>
              <a:rPr lang="en-US" sz="3200" dirty="0" smtClean="0">
                <a:latin typeface="Calibri" pitchFamily="34" charset="0"/>
              </a:rPr>
              <a:t>A quiet envt with reduced light and noise is helpful in keeping stimuli to a minimum</a:t>
            </a:r>
          </a:p>
          <a:p>
            <a:pPr algn="just"/>
            <a:r>
              <a:rPr lang="en-US" sz="3200" dirty="0" smtClean="0">
                <a:latin typeface="Calibri" pitchFamily="34" charset="0"/>
              </a:rPr>
              <a:t>Feeds should be given frequently</a:t>
            </a:r>
          </a:p>
          <a:p>
            <a:pPr marL="0" indent="0" algn="just">
              <a:buNone/>
            </a:pPr>
            <a:endParaRPr lang="en-US" sz="3200" dirty="0">
              <a:latin typeface="Calibri" pitchFamily="34" charset="0"/>
            </a:endParaRPr>
          </a:p>
        </p:txBody>
      </p:sp>
    </p:spTree>
    <p:extLst>
      <p:ext uri="{BB962C8B-B14F-4D97-AF65-F5344CB8AC3E}">
        <p14:creationId xmlns:p14="http://schemas.microsoft.com/office/powerpoint/2010/main" val="318897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10649825" cy="6169152"/>
          </a:xfrm>
        </p:spPr>
        <p:txBody>
          <a:bodyPr>
            <a:normAutofit/>
          </a:bodyPr>
          <a:lstStyle/>
          <a:p>
            <a:pPr algn="just"/>
            <a:r>
              <a:rPr lang="en-US" sz="3200" dirty="0">
                <a:latin typeface="Calibri" panose="020F0502020204030204" pitchFamily="34" charset="0"/>
              </a:rPr>
              <a:t>Build up a good working relationship with the mother</a:t>
            </a:r>
          </a:p>
          <a:p>
            <a:pPr algn="just"/>
            <a:r>
              <a:rPr lang="en-US" sz="3200" dirty="0">
                <a:latin typeface="Calibri" panose="020F0502020204030204" pitchFamily="34" charset="0"/>
              </a:rPr>
              <a:t>Communication should be clear and non judgmental</a:t>
            </a:r>
          </a:p>
          <a:p>
            <a:pPr algn="just"/>
            <a:r>
              <a:rPr lang="en-US" sz="3200" dirty="0">
                <a:latin typeface="Calibri" panose="020F0502020204030204" pitchFamily="34" charset="0"/>
              </a:rPr>
              <a:t>Explain the baby’s presenting signs and emphasize that the behavior is not a rejection of their parents</a:t>
            </a:r>
          </a:p>
          <a:p>
            <a:pPr algn="just"/>
            <a:r>
              <a:rPr lang="en-US" sz="3200" dirty="0">
                <a:latin typeface="Calibri" panose="020F0502020204030204" pitchFamily="34" charset="0"/>
              </a:rPr>
              <a:t>Encourage parents to take active part in the care of their baby</a:t>
            </a:r>
          </a:p>
          <a:p>
            <a:pPr algn="just"/>
            <a:r>
              <a:rPr lang="en-US" sz="3200" dirty="0">
                <a:latin typeface="Calibri" panose="020F0502020204030204" pitchFamily="34" charset="0"/>
              </a:rPr>
              <a:t>Emphasize the possible effects of breast feeding, which would be harmful especially with cocaine and heroine.</a:t>
            </a:r>
          </a:p>
          <a:p>
            <a:endParaRPr lang="en-US" sz="3200" dirty="0"/>
          </a:p>
        </p:txBody>
      </p:sp>
    </p:spTree>
    <p:extLst>
      <p:ext uri="{BB962C8B-B14F-4D97-AF65-F5344CB8AC3E}">
        <p14:creationId xmlns:p14="http://schemas.microsoft.com/office/powerpoint/2010/main" val="377599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6169" y="914401"/>
            <a:ext cx="11242941" cy="2590800"/>
          </a:xfrm>
        </p:spPr>
        <p:txBody>
          <a:bodyPr>
            <a:normAutofit/>
          </a:bodyPr>
          <a:lstStyle/>
          <a:p>
            <a:r>
              <a:rPr lang="en-US" sz="6600" b="1" dirty="0" smtClean="0">
                <a:effectLst>
                  <a:outerShdw blurRad="38100" dist="38100" dir="2700000" algn="tl">
                    <a:srgbClr val="000000">
                      <a:alpha val="43137"/>
                    </a:srgbClr>
                  </a:outerShdw>
                </a:effectLst>
                <a:latin typeface="Berlin Sans FB Demi" panose="020E0802020502020306" pitchFamily="34" charset="0"/>
              </a:rPr>
              <a:t>DOMICILLIARY SERVICES</a:t>
            </a:r>
            <a:endParaRPr lang="en-US" sz="6600" b="1" dirty="0">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98443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219200"/>
          </a:xfrm>
          <a:solidFill>
            <a:srgbClr val="E018D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US" b="1" dirty="0" smtClean="0">
                <a:solidFill>
                  <a:srgbClr val="FFFF00"/>
                </a:solidFill>
                <a:effectLst>
                  <a:outerShdw blurRad="38100" dist="38100" dir="2700000" algn="tl">
                    <a:srgbClr val="000000">
                      <a:alpha val="43137"/>
                    </a:srgbClr>
                  </a:outerShdw>
                </a:effectLst>
                <a:latin typeface="Baskerville Old Face" panose="02020602080505020303" pitchFamily="18" charset="0"/>
              </a:rPr>
              <a:t/>
            </a:r>
            <a:br>
              <a:rPr lang="en-US" b="1" dirty="0" smtClean="0">
                <a:solidFill>
                  <a:srgbClr val="FFFF00"/>
                </a:solidFill>
                <a:effectLst>
                  <a:outerShdw blurRad="38100" dist="38100" dir="2700000" algn="tl">
                    <a:srgbClr val="000000">
                      <a:alpha val="43137"/>
                    </a:srgbClr>
                  </a:outerShdw>
                </a:effectLst>
                <a:latin typeface="Baskerville Old Face" panose="02020602080505020303" pitchFamily="18" charset="0"/>
              </a:rPr>
            </a:br>
            <a:r>
              <a:rPr lang="en-US" b="1" dirty="0" smtClean="0">
                <a:solidFill>
                  <a:srgbClr val="FFFF00"/>
                </a:solidFill>
                <a:effectLst>
                  <a:outerShdw blurRad="38100" dist="38100" dir="2700000" algn="tl">
                    <a:srgbClr val="000000">
                      <a:alpha val="43137"/>
                    </a:srgbClr>
                  </a:outerShdw>
                </a:effectLst>
                <a:latin typeface="Baskerville Old Face" panose="02020602080505020303" pitchFamily="18" charset="0"/>
              </a:rPr>
              <a:t>DOMICILIARY SERVICES</a:t>
            </a:r>
            <a:br>
              <a:rPr lang="en-US" b="1" dirty="0" smtClean="0">
                <a:solidFill>
                  <a:srgbClr val="FFFF00"/>
                </a:solidFill>
                <a:effectLst>
                  <a:outerShdw blurRad="38100" dist="38100" dir="2700000" algn="tl">
                    <a:srgbClr val="000000">
                      <a:alpha val="43137"/>
                    </a:srgbClr>
                  </a:outerShdw>
                </a:effectLst>
                <a:latin typeface="Baskerville Old Face" panose="02020602080505020303" pitchFamily="18" charset="0"/>
              </a:rPr>
            </a:br>
            <a:endParaRPr lang="en-US" b="1" dirty="0">
              <a:solidFill>
                <a:srgbClr val="FFFF00"/>
              </a:solidFill>
              <a:effectLst>
                <a:outerShdw blurRad="38100" dist="38100" dir="2700000" algn="tl">
                  <a:srgbClr val="000000">
                    <a:alpha val="43137"/>
                  </a:srgbClr>
                </a:outerShdw>
              </a:effectLst>
              <a:latin typeface="Baskerville Old Face" panose="02020602080505020303" pitchFamily="18" charset="0"/>
            </a:endParaRPr>
          </a:p>
        </p:txBody>
      </p:sp>
      <p:sp>
        <p:nvSpPr>
          <p:cNvPr id="3" name="Content Placeholder 2"/>
          <p:cNvSpPr>
            <a:spLocks noGrp="1"/>
          </p:cNvSpPr>
          <p:nvPr>
            <p:ph idx="1"/>
          </p:nvPr>
        </p:nvSpPr>
        <p:spPr>
          <a:xfrm>
            <a:off x="99763" y="1371600"/>
            <a:ext cx="11909191" cy="5486400"/>
          </a:xfrm>
        </p:spPr>
        <p:txBody>
          <a:bodyPr>
            <a:normAutofit/>
          </a:bodyPr>
          <a:lstStyle/>
          <a:p>
            <a:pPr lvl="0" algn="just"/>
            <a:r>
              <a:rPr lang="en-US" dirty="0" smtClean="0"/>
              <a:t>Also referred to as: - </a:t>
            </a:r>
            <a:r>
              <a:rPr lang="en-US" b="1" u="sng" dirty="0" smtClean="0">
                <a:solidFill>
                  <a:srgbClr val="002060"/>
                </a:solidFill>
              </a:rPr>
              <a:t>POSTNATAL HOME VISIT.</a:t>
            </a:r>
          </a:p>
          <a:p>
            <a:pPr lvl="0" algn="just">
              <a:buNone/>
            </a:pPr>
            <a:r>
              <a:rPr lang="en-US" b="1" u="sng" dirty="0" smtClean="0"/>
              <a:t>DESCRIPTION</a:t>
            </a:r>
            <a:r>
              <a:rPr lang="en-US" b="1" dirty="0" smtClean="0"/>
              <a:t>: </a:t>
            </a:r>
          </a:p>
          <a:p>
            <a:pPr algn="just"/>
            <a:r>
              <a:rPr lang="en-US" dirty="0" smtClean="0"/>
              <a:t>It’s the care given </a:t>
            </a:r>
            <a:r>
              <a:rPr lang="en-US" b="1" dirty="0" smtClean="0"/>
              <a:t>to the normal puerperal mother </a:t>
            </a:r>
            <a:r>
              <a:rPr lang="en-US" dirty="0" smtClean="0"/>
              <a:t>and her newborn (neonate) at her home environment after discharge from a health institution (facility).</a:t>
            </a:r>
          </a:p>
          <a:p>
            <a:pPr lvl="0" algn="just"/>
            <a:r>
              <a:rPr lang="en-US" dirty="0" smtClean="0"/>
              <a:t>Before discharge, they are carefully assessed to ensure no unforeseen complications with the domestic arrangements.</a:t>
            </a:r>
          </a:p>
          <a:p>
            <a:pPr lvl="0" algn="just"/>
            <a:r>
              <a:rPr lang="en-US" dirty="0" smtClean="0"/>
              <a:t>So discuss with the couple in order to gain consent for the services.</a:t>
            </a:r>
          </a:p>
          <a:p>
            <a:pPr algn="just">
              <a:buNone/>
            </a:pPr>
            <a:endParaRPr lang="en-US" dirty="0" smtClean="0"/>
          </a:p>
          <a:p>
            <a:pPr algn="just"/>
            <a:endParaRPr lang="en-US" dirty="0"/>
          </a:p>
        </p:txBody>
      </p:sp>
    </p:spTree>
    <p:extLst>
      <p:ext uri="{BB962C8B-B14F-4D97-AF65-F5344CB8AC3E}">
        <p14:creationId xmlns:p14="http://schemas.microsoft.com/office/powerpoint/2010/main" val="2993986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algn="ctr">
              <a:buNone/>
            </a:pPr>
            <a:r>
              <a:rPr lang="en-US" sz="2800" b="1" u="sng" dirty="0" smtClean="0">
                <a:latin typeface="Calibri" pitchFamily="34" charset="0"/>
              </a:rPr>
              <a:t>OBJECTIVES.</a:t>
            </a:r>
          </a:p>
          <a:p>
            <a:pPr lvl="0" algn="just"/>
            <a:r>
              <a:rPr lang="en-US" sz="2800" dirty="0" smtClean="0">
                <a:latin typeface="Calibri" pitchFamily="34" charset="0"/>
              </a:rPr>
              <a:t>To offer routine post-natal care to mother and neonate: - hence monitor their recovery and developments i.e. physically and psychologically.</a:t>
            </a:r>
          </a:p>
          <a:p>
            <a:pPr lvl="0" algn="just"/>
            <a:r>
              <a:rPr lang="en-US" sz="2800" dirty="0" smtClean="0">
                <a:latin typeface="Calibri" pitchFamily="34" charset="0"/>
              </a:rPr>
              <a:t>To assess realities of motherhood in terms of:- Development of independent skills of caring for herself and her baby in a home environment and her attitude towards the baby.</a:t>
            </a:r>
          </a:p>
          <a:p>
            <a:pPr lvl="0" algn="just"/>
            <a:r>
              <a:rPr lang="en-US" sz="2800" dirty="0" smtClean="0">
                <a:latin typeface="Calibri" pitchFamily="34" charset="0"/>
              </a:rPr>
              <a:t>To assess the reaction of other family members as each comes to term with their altered roles.</a:t>
            </a:r>
          </a:p>
          <a:p>
            <a:pPr lvl="0" algn="just"/>
            <a:r>
              <a:rPr lang="en-US" sz="2800" dirty="0" smtClean="0">
                <a:latin typeface="Calibri" pitchFamily="34" charset="0"/>
              </a:rPr>
              <a:t>To offer an opportunity for the parents to express any anxieties about the baby, other children or their own relationship e.g. sexuality.</a:t>
            </a:r>
          </a:p>
          <a:p>
            <a:pPr algn="just"/>
            <a:r>
              <a:rPr lang="en-US" sz="2800" dirty="0" smtClean="0">
                <a:latin typeface="Calibri" pitchFamily="34" charset="0"/>
              </a:rPr>
              <a:t>Then give unstinting (general) support and encouragement.</a:t>
            </a:r>
          </a:p>
          <a:p>
            <a:pPr algn="just">
              <a:buNone/>
            </a:pPr>
            <a:endParaRPr lang="en-US" sz="2800" dirty="0" smtClean="0">
              <a:latin typeface="Calibri" pitchFamily="34" charset="0"/>
            </a:endParaRPr>
          </a:p>
          <a:p>
            <a:pPr algn="just"/>
            <a:endParaRPr lang="en-US" sz="2800" dirty="0">
              <a:latin typeface="Calibri" pitchFamily="34" charset="0"/>
            </a:endParaRPr>
          </a:p>
        </p:txBody>
      </p:sp>
    </p:spTree>
    <p:extLst>
      <p:ext uri="{BB962C8B-B14F-4D97-AF65-F5344CB8AC3E}">
        <p14:creationId xmlns:p14="http://schemas.microsoft.com/office/powerpoint/2010/main" val="3835797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lvl="0" algn="just"/>
            <a:r>
              <a:rPr lang="en-US" sz="2800" dirty="0" smtClean="0"/>
              <a:t>To share relevant health messages such as diet using locally available and affordable foods, hygiene and family planning.</a:t>
            </a:r>
          </a:p>
          <a:p>
            <a:pPr marL="0" indent="0" algn="just">
              <a:buNone/>
            </a:pPr>
            <a:r>
              <a:rPr lang="en-US" sz="2800" dirty="0" smtClean="0"/>
              <a:t>	</a:t>
            </a:r>
            <a:r>
              <a:rPr lang="en-US" sz="2800" b="1" dirty="0" smtClean="0"/>
              <a:t>NB:</a:t>
            </a:r>
            <a:r>
              <a:rPr lang="en-US" sz="2800" dirty="0" smtClean="0"/>
              <a:t>- </a:t>
            </a:r>
            <a:r>
              <a:rPr lang="en-US" sz="2800" i="1" dirty="0" smtClean="0"/>
              <a:t>Family planning awareness only, but let the couple decide on the best methods</a:t>
            </a:r>
            <a:r>
              <a:rPr lang="en-US" sz="2800" dirty="0" smtClean="0"/>
              <a:t>.</a:t>
            </a:r>
          </a:p>
          <a:p>
            <a:pPr lvl="0" algn="just"/>
            <a:r>
              <a:rPr lang="en-US" sz="2800" dirty="0" smtClean="0"/>
              <a:t>Strive to maintain optimal health whereby for any noted health problem, work with the family for the best solution.</a:t>
            </a:r>
          </a:p>
          <a:p>
            <a:pPr algn="just">
              <a:buNone/>
            </a:pPr>
            <a:r>
              <a:rPr lang="en-US" sz="2800" b="1" u="sng" dirty="0" smtClean="0"/>
              <a:t>PERIOD (DURATION).</a:t>
            </a:r>
            <a:endParaRPr lang="en-US" sz="2800" dirty="0" smtClean="0"/>
          </a:p>
          <a:p>
            <a:pPr lvl="0" algn="just"/>
            <a:r>
              <a:rPr lang="en-US" sz="2800" dirty="0" smtClean="0"/>
              <a:t>Minimum- 10 consecutive days i.e. on daily basis.</a:t>
            </a:r>
          </a:p>
          <a:p>
            <a:pPr lvl="0" algn="just"/>
            <a:r>
              <a:rPr lang="en-US" sz="2800" dirty="0" smtClean="0"/>
              <a:t>Maximim-28 consecutive days, frequency as earlier stated.</a:t>
            </a:r>
          </a:p>
          <a:p>
            <a:pPr lvl="0" algn="just"/>
            <a:r>
              <a:rPr lang="en-US" sz="2800" dirty="0" smtClean="0"/>
              <a:t>Specific time- best in the mornings, for a period of one 1hour. Actual timing organize  the mother(client)</a:t>
            </a:r>
          </a:p>
          <a:p>
            <a:pPr algn="just"/>
            <a:endParaRPr lang="en-US" sz="2800" dirty="0" smtClean="0"/>
          </a:p>
          <a:p>
            <a:pPr algn="just"/>
            <a:endParaRPr lang="en-US" sz="2800" dirty="0"/>
          </a:p>
        </p:txBody>
      </p:sp>
    </p:spTree>
    <p:extLst>
      <p:ext uri="{BB962C8B-B14F-4D97-AF65-F5344CB8AC3E}">
        <p14:creationId xmlns:p14="http://schemas.microsoft.com/office/powerpoint/2010/main" val="16308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a:buNone/>
            </a:pPr>
            <a:r>
              <a:rPr lang="en-US" sz="2800" b="1" u="sng" dirty="0" smtClean="0"/>
              <a:t>REQUIREMENTS.</a:t>
            </a:r>
            <a:endParaRPr lang="en-US" sz="2800" dirty="0" smtClean="0"/>
          </a:p>
          <a:p>
            <a:r>
              <a:rPr lang="en-US" sz="2800" dirty="0" smtClean="0"/>
              <a:t>Refers to items (articles) which comprise the post-natal home visiting kit. They include:-</a:t>
            </a:r>
          </a:p>
          <a:p>
            <a:pPr lvl="0">
              <a:buFont typeface="Wingdings" pitchFamily="2" charset="2"/>
              <a:buChar char="Ø"/>
            </a:pPr>
            <a:r>
              <a:rPr lang="en-US" sz="2800" dirty="0" smtClean="0"/>
              <a:t>Sphygmomanometer (BP machine).</a:t>
            </a:r>
          </a:p>
          <a:p>
            <a:pPr lvl="0">
              <a:buFont typeface="Wingdings" pitchFamily="2" charset="2"/>
              <a:buChar char="Ø"/>
            </a:pPr>
            <a:r>
              <a:rPr lang="en-US" sz="2800" dirty="0" smtClean="0"/>
              <a:t>Stethoscope.</a:t>
            </a:r>
          </a:p>
          <a:p>
            <a:pPr lvl="0">
              <a:buFont typeface="Wingdings" pitchFamily="2" charset="2"/>
              <a:buChar char="Ø"/>
            </a:pPr>
            <a:r>
              <a:rPr lang="en-US" sz="2800" dirty="0" smtClean="0"/>
              <a:t>Rectal thermometer.</a:t>
            </a:r>
          </a:p>
          <a:p>
            <a:pPr lvl="0">
              <a:buFont typeface="Wingdings" pitchFamily="2" charset="2"/>
              <a:buChar char="Ø"/>
            </a:pPr>
            <a:r>
              <a:rPr lang="en-US" sz="2800" dirty="0" smtClean="0"/>
              <a:t>Tape measure/ Ruler.</a:t>
            </a:r>
          </a:p>
          <a:p>
            <a:pPr lvl="0">
              <a:buFont typeface="Wingdings" pitchFamily="2" charset="2"/>
              <a:buChar char="Ø"/>
            </a:pPr>
            <a:r>
              <a:rPr lang="en-US" sz="2800" dirty="0" smtClean="0"/>
              <a:t>Spirit swabs.</a:t>
            </a:r>
          </a:p>
          <a:p>
            <a:pPr lvl="0">
              <a:buFont typeface="Wingdings" pitchFamily="2" charset="2"/>
              <a:buChar char="Ø"/>
            </a:pPr>
            <a:r>
              <a:rPr lang="en-US" sz="2800" dirty="0" smtClean="0"/>
              <a:t>Clean gauze and wool swabs.</a:t>
            </a:r>
          </a:p>
          <a:p>
            <a:pPr lvl="0">
              <a:buFont typeface="Wingdings" pitchFamily="2" charset="2"/>
              <a:buChar char="Ø"/>
            </a:pPr>
            <a:r>
              <a:rPr lang="en-US" sz="2800" dirty="0" smtClean="0"/>
              <a:t>Piece of soap and towel.</a:t>
            </a:r>
          </a:p>
          <a:p>
            <a:pPr lvl="0">
              <a:buFont typeface="Wingdings" pitchFamily="2" charset="2"/>
              <a:buChar char="Ø"/>
            </a:pPr>
            <a:r>
              <a:rPr lang="en-US" sz="2800" dirty="0" smtClean="0"/>
              <a:t>Recording charts- both mother /neonate.</a:t>
            </a:r>
          </a:p>
          <a:p>
            <a:pPr lvl="0">
              <a:buFont typeface="Wingdings" pitchFamily="2" charset="2"/>
              <a:buChar char="Ø"/>
            </a:pPr>
            <a:r>
              <a:rPr lang="en-US" sz="2800" dirty="0" smtClean="0"/>
              <a:t>Baby’s weighing scale-carried along on alternate visits.</a:t>
            </a:r>
          </a:p>
          <a:p>
            <a:pPr>
              <a:buNone/>
            </a:pPr>
            <a:r>
              <a:rPr lang="en-US" sz="2800" dirty="0" smtClean="0"/>
              <a:t> </a:t>
            </a:r>
          </a:p>
          <a:p>
            <a:pPr>
              <a:buNone/>
            </a:pPr>
            <a:endParaRPr lang="en-US" sz="2800" dirty="0"/>
          </a:p>
        </p:txBody>
      </p:sp>
    </p:spTree>
    <p:extLst>
      <p:ext uri="{BB962C8B-B14F-4D97-AF65-F5344CB8AC3E}">
        <p14:creationId xmlns:p14="http://schemas.microsoft.com/office/powerpoint/2010/main" val="241793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normAutofit/>
          </a:bodyPr>
          <a:lstStyle/>
          <a:p>
            <a:pPr algn="just">
              <a:buNone/>
            </a:pPr>
            <a:r>
              <a:rPr lang="en-US" b="1" u="sng" dirty="0" smtClean="0"/>
              <a:t>HOME VISIT.</a:t>
            </a:r>
            <a:endParaRPr lang="en-US" dirty="0" smtClean="0"/>
          </a:p>
          <a:p>
            <a:pPr algn="just"/>
            <a:r>
              <a:rPr lang="en-US" dirty="0" smtClean="0"/>
              <a:t>In the clients home the midwife is a guest hence must behave appropriately.</a:t>
            </a:r>
          </a:p>
          <a:p>
            <a:pPr algn="just"/>
            <a:r>
              <a:rPr lang="en-US" dirty="0" smtClean="0"/>
              <a:t>So in order to work smoothly with a particular family, bear the following factors:-</a:t>
            </a:r>
          </a:p>
          <a:p>
            <a:pPr lvl="0" algn="just">
              <a:buFont typeface="Wingdings" pitchFamily="2" charset="2"/>
              <a:buChar char="Ø"/>
            </a:pPr>
            <a:r>
              <a:rPr lang="en-US" dirty="0" smtClean="0"/>
              <a:t>Must rely on tact and persuasion in order to communicate and provide the care effectively. In other words;-The midwife has no authority to insist that things be done a particular way.</a:t>
            </a:r>
          </a:p>
          <a:p>
            <a:pPr lvl="0" algn="just">
              <a:buFont typeface="Wingdings" pitchFamily="2" charset="2"/>
              <a:buChar char="Ø"/>
            </a:pPr>
            <a:r>
              <a:rPr lang="en-US" dirty="0" smtClean="0"/>
              <a:t>Have to work very hard to win the confidence of the family, by showing them that you have their interests at heart.</a:t>
            </a:r>
          </a:p>
        </p:txBody>
      </p:sp>
    </p:spTree>
    <p:extLst>
      <p:ext uri="{BB962C8B-B14F-4D97-AF65-F5344CB8AC3E}">
        <p14:creationId xmlns:p14="http://schemas.microsoft.com/office/powerpoint/2010/main" val="777777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600"/>
            <a:ext cx="12192000" cy="6629400"/>
          </a:xfrm>
        </p:spPr>
        <p:txBody>
          <a:bodyPr>
            <a:normAutofit/>
          </a:bodyPr>
          <a:lstStyle/>
          <a:p>
            <a:pPr lvl="0" algn="just">
              <a:buFont typeface="Wingdings" pitchFamily="2" charset="2"/>
              <a:buChar char="Ø"/>
            </a:pPr>
            <a:r>
              <a:rPr lang="en-US" dirty="0" smtClean="0"/>
              <a:t>Must tactfully and sensitively convey the advice and health education to the situation you will find e.g. if you had earlier shared on prevention of home accidents, then you find potato peels all over, you don’t show anger or comment carelessly i.e. you are giving up because she seems not to have learned from the talk.</a:t>
            </a:r>
          </a:p>
          <a:p>
            <a:pPr lvl="0" algn="just">
              <a:buFont typeface="Wingdings" pitchFamily="2" charset="2"/>
              <a:buChar char="Ø"/>
            </a:pPr>
            <a:r>
              <a:rPr lang="en-US" dirty="0" smtClean="0"/>
              <a:t>Eventually the midwife must be accommodative, adaptable and prepared to improvise in order to provide the highest standards of care.</a:t>
            </a:r>
          </a:p>
          <a:p>
            <a:pPr algn="just"/>
            <a:endParaRPr lang="en-US" dirty="0" smtClean="0"/>
          </a:p>
          <a:p>
            <a:pPr algn="just"/>
            <a:endParaRPr lang="en-US" dirty="0"/>
          </a:p>
        </p:txBody>
      </p:sp>
    </p:spTree>
    <p:extLst>
      <p:ext uri="{BB962C8B-B14F-4D97-AF65-F5344CB8AC3E}">
        <p14:creationId xmlns:p14="http://schemas.microsoft.com/office/powerpoint/2010/main" val="296107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04800"/>
            <a:ext cx="12192000" cy="6553200"/>
          </a:xfrm>
        </p:spPr>
        <p:txBody>
          <a:bodyPr>
            <a:normAutofit/>
          </a:bodyPr>
          <a:lstStyle/>
          <a:p>
            <a:pPr algn="just">
              <a:buNone/>
            </a:pPr>
            <a:r>
              <a:rPr lang="en-US" b="1" u="sng" dirty="0" smtClean="0"/>
              <a:t>DAY OF DISCHARGE FROM HEALTH INSTITUION.</a:t>
            </a:r>
            <a:endParaRPr lang="en-US" dirty="0" smtClean="0"/>
          </a:p>
          <a:p>
            <a:pPr lvl="0" algn="just"/>
            <a:r>
              <a:rPr lang="en-US" dirty="0" smtClean="0"/>
              <a:t>Perform a thorough examination to both mother and neonate in order to serve as guideline for the future progress.</a:t>
            </a:r>
          </a:p>
          <a:p>
            <a:pPr lvl="0" algn="just"/>
            <a:r>
              <a:rPr lang="en-US" dirty="0" smtClean="0"/>
              <a:t>2 or 3 of you (midwives) escorts the mother on discharge to her home in order to be familiar with the locality and to assess the situation, or in this era of mobile phones- can ask for the direction then exchange Tel. nos.</a:t>
            </a:r>
          </a:p>
          <a:p>
            <a:pPr lvl="0" algn="just"/>
            <a:r>
              <a:rPr lang="en-US" dirty="0" smtClean="0"/>
              <a:t>Then remind her of the learned health messages and organize on the time and day of visit, as appropriate.</a:t>
            </a:r>
          </a:p>
          <a:p>
            <a:pPr algn="just"/>
            <a:endParaRPr lang="en-US" dirty="0" smtClean="0"/>
          </a:p>
          <a:p>
            <a:pPr algn="just"/>
            <a:endParaRPr lang="en-US" dirty="0"/>
          </a:p>
        </p:txBody>
      </p:sp>
    </p:spTree>
    <p:extLst>
      <p:ext uri="{BB962C8B-B14F-4D97-AF65-F5344CB8AC3E}">
        <p14:creationId xmlns:p14="http://schemas.microsoft.com/office/powerpoint/2010/main" val="1692300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274973"/>
            <a:ext cx="10515600" cy="1325563"/>
          </a:xfrm>
        </p:spPr>
        <p:txBody>
          <a:bodyPr/>
          <a:lstStyle/>
          <a:p>
            <a:r>
              <a:rPr lang="en-US" b="1" dirty="0">
                <a:solidFill>
                  <a:srgbClr val="FF0000"/>
                </a:solidFill>
              </a:rPr>
              <a:t>Problems of Preterm neonates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004552"/>
            <a:ext cx="10515600" cy="5172411"/>
          </a:xfrm>
        </p:spPr>
        <p:txBody>
          <a:bodyPr>
            <a:normAutofit lnSpcReduction="10000"/>
          </a:bodyPr>
          <a:lstStyle/>
          <a:p>
            <a:endParaRPr lang="en-US" dirty="0"/>
          </a:p>
          <a:p>
            <a:pPr marL="0" indent="0">
              <a:buNone/>
            </a:pPr>
            <a:r>
              <a:rPr lang="en-US" dirty="0" smtClean="0"/>
              <a:t>•</a:t>
            </a:r>
            <a:r>
              <a:rPr lang="en-US" sz="3600" dirty="0"/>
              <a:t>Birth asphyxia </a:t>
            </a:r>
          </a:p>
          <a:p>
            <a:pPr marL="0" indent="0">
              <a:buNone/>
            </a:pPr>
            <a:r>
              <a:rPr lang="en-US" sz="3600" dirty="0"/>
              <a:t>•Hypothermia (term babies keep themselves by active metabolism of brown fat stores, </a:t>
            </a:r>
            <a:r>
              <a:rPr lang="en-US" sz="3600" dirty="0" err="1"/>
              <a:t>preterms</a:t>
            </a:r>
            <a:r>
              <a:rPr lang="en-US" sz="3600" dirty="0"/>
              <a:t> lack brown fat) </a:t>
            </a:r>
          </a:p>
          <a:p>
            <a:pPr marL="0" indent="0">
              <a:buNone/>
            </a:pPr>
            <a:r>
              <a:rPr lang="en-US" sz="3600" dirty="0"/>
              <a:t>•</a:t>
            </a:r>
            <a:r>
              <a:rPr lang="en-US" sz="3600" dirty="0" err="1"/>
              <a:t>Preterms</a:t>
            </a:r>
            <a:r>
              <a:rPr lang="en-US" sz="3600" dirty="0"/>
              <a:t> &lt;34 </a:t>
            </a:r>
            <a:r>
              <a:rPr lang="en-US" sz="3600" dirty="0" err="1"/>
              <a:t>wks</a:t>
            </a:r>
            <a:r>
              <a:rPr lang="en-US" sz="3600" dirty="0"/>
              <a:t> gestation cannot coordinate suckling &amp; swallowing. Therefore unable to feed from the breast </a:t>
            </a:r>
          </a:p>
          <a:p>
            <a:pPr marL="0" indent="0">
              <a:buNone/>
            </a:pPr>
            <a:r>
              <a:rPr lang="en-US" sz="3600" dirty="0"/>
              <a:t>•</a:t>
            </a:r>
            <a:r>
              <a:rPr lang="en-US" sz="3600" dirty="0" err="1"/>
              <a:t>Preterms</a:t>
            </a:r>
            <a:r>
              <a:rPr lang="en-US" sz="3600" dirty="0"/>
              <a:t> &lt; 30wks of gestation may not tolerate any enteral feeds initially because of gut immaturity </a:t>
            </a:r>
          </a:p>
        </p:txBody>
      </p:sp>
    </p:spTree>
    <p:extLst>
      <p:ext uri="{BB962C8B-B14F-4D97-AF65-F5344CB8AC3E}">
        <p14:creationId xmlns:p14="http://schemas.microsoft.com/office/powerpoint/2010/main" val="101316368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326" y="228600"/>
            <a:ext cx="11925674" cy="6629400"/>
          </a:xfrm>
        </p:spPr>
        <p:txBody>
          <a:bodyPr/>
          <a:lstStyle/>
          <a:p>
            <a:pPr algn="just">
              <a:buNone/>
            </a:pPr>
            <a:r>
              <a:rPr lang="en-US" sz="2800" b="1" u="sng" dirty="0" smtClean="0"/>
              <a:t>VISITS ACTIVITIES.</a:t>
            </a:r>
            <a:endParaRPr lang="en-US" sz="2800" dirty="0" smtClean="0"/>
          </a:p>
          <a:p>
            <a:pPr lvl="0" algn="just"/>
            <a:r>
              <a:rPr lang="en-US" sz="2800" dirty="0" smtClean="0"/>
              <a:t>Wait to be welcomed in the house after you knock the door gently.</a:t>
            </a:r>
          </a:p>
          <a:p>
            <a:pPr lvl="0" algn="just"/>
            <a:r>
              <a:rPr lang="en-US" sz="2800" dirty="0" smtClean="0"/>
              <a:t>Establish rapport.</a:t>
            </a:r>
          </a:p>
          <a:p>
            <a:pPr lvl="0" algn="just"/>
            <a:r>
              <a:rPr lang="en-US" sz="2800" dirty="0" smtClean="0"/>
              <a:t>Enquire on the routine care starting with the mother: mother maintain privacy as appropriate.</a:t>
            </a:r>
          </a:p>
          <a:p>
            <a:pPr lvl="0" algn="just"/>
            <a:r>
              <a:rPr lang="en-US" sz="2800" dirty="0" smtClean="0"/>
              <a:t>Lastly attend to the baby-Supervise the feeding of the baby at least once every 2days.</a:t>
            </a:r>
          </a:p>
          <a:p>
            <a:pPr algn="just"/>
            <a:r>
              <a:rPr lang="en-US" sz="2800" b="1" i="1" u="sng" dirty="0" smtClean="0"/>
              <a:t>NB: - </a:t>
            </a:r>
            <a:r>
              <a:rPr lang="en-US" sz="2800" dirty="0" smtClean="0"/>
              <a:t>The environment should be conducive. Depending on the weather, may undress baby completely or just remove the top clothings.</a:t>
            </a:r>
          </a:p>
          <a:p>
            <a:pPr lvl="0" algn="just"/>
            <a:r>
              <a:rPr lang="en-US" sz="2800" dirty="0" smtClean="0"/>
              <a:t>Generally advise as appropriate, and emphasize on diets and adequate rest. Record your findings on the chart daily and interpret.</a:t>
            </a:r>
          </a:p>
          <a:p>
            <a:pPr algn="just"/>
            <a:endParaRPr lang="en-US" sz="2800" dirty="0"/>
          </a:p>
        </p:txBody>
      </p:sp>
    </p:spTree>
    <p:extLst>
      <p:ext uri="{BB962C8B-B14F-4D97-AF65-F5344CB8AC3E}">
        <p14:creationId xmlns:p14="http://schemas.microsoft.com/office/powerpoint/2010/main" val="1845469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450" y="0"/>
            <a:ext cx="11592550" cy="6858000"/>
          </a:xfrm>
        </p:spPr>
        <p:style>
          <a:lnRef idx="2">
            <a:schemeClr val="dk1"/>
          </a:lnRef>
          <a:fillRef idx="1">
            <a:schemeClr val="lt1"/>
          </a:fillRef>
          <a:effectRef idx="0">
            <a:schemeClr val="dk1"/>
          </a:effectRef>
          <a:fontRef idx="minor">
            <a:schemeClr val="dk1"/>
          </a:fontRef>
        </p:style>
        <p:txBody>
          <a:bodyPr/>
          <a:lstStyle/>
          <a:p>
            <a:pPr lvl="0" algn="just"/>
            <a:r>
              <a:rPr lang="en-US" sz="2800" dirty="0" smtClean="0"/>
              <a:t>Allow time for questions, clarification, expression of worries and concerns. Then respond to them as fairly as possible and refer as appropriate.</a:t>
            </a:r>
          </a:p>
          <a:p>
            <a:pPr algn="just">
              <a:buNone/>
            </a:pPr>
            <a:r>
              <a:rPr lang="en-US" sz="2800" b="1" u="sng" dirty="0" smtClean="0"/>
              <a:t>CONCLUSION.</a:t>
            </a:r>
            <a:endParaRPr lang="en-US" sz="2800" dirty="0" smtClean="0"/>
          </a:p>
          <a:p>
            <a:pPr lvl="0" algn="just"/>
            <a:r>
              <a:rPr lang="en-US" sz="2800" dirty="0" smtClean="0"/>
              <a:t>On completion of mandatory visits, summarize the events and file the chart with the other clients’ records in the institution records department.</a:t>
            </a:r>
          </a:p>
          <a:p>
            <a:pPr lvl="0" algn="just"/>
            <a:r>
              <a:rPr lang="en-US" sz="2800" dirty="0" smtClean="0"/>
              <a:t>In case a problem is noted in the course of the care, a management plan is worked out together with the family.</a:t>
            </a:r>
          </a:p>
          <a:p>
            <a:pPr lvl="0" algn="just"/>
            <a:r>
              <a:rPr lang="en-US" sz="2800" dirty="0" smtClean="0"/>
              <a:t>The patient (unwell family member) is referred to a health facility of their choice. Thereafter follow up care is carried out as per need.</a:t>
            </a:r>
          </a:p>
          <a:p>
            <a:pPr lvl="0" algn="just">
              <a:buNone/>
            </a:pPr>
            <a:r>
              <a:rPr lang="en-US" sz="2800" dirty="0" smtClean="0"/>
              <a:t>					</a:t>
            </a:r>
            <a:r>
              <a:rPr lang="en-US" sz="4400" b="1" u="sng" dirty="0" smtClean="0">
                <a:solidFill>
                  <a:srgbClr val="E018D2"/>
                </a:solidFill>
                <a:effectLst>
                  <a:outerShdw blurRad="38100" dist="38100" dir="2700000" algn="tl">
                    <a:srgbClr val="000000">
                      <a:alpha val="43137"/>
                    </a:srgbClr>
                  </a:outerShdw>
                </a:effectLst>
              </a:rPr>
              <a:t>END</a:t>
            </a:r>
          </a:p>
          <a:p>
            <a:pPr algn="just">
              <a:buNone/>
            </a:pPr>
            <a:endParaRPr lang="en-US" sz="2800" dirty="0"/>
          </a:p>
        </p:txBody>
      </p:sp>
    </p:spTree>
    <p:extLst>
      <p:ext uri="{BB962C8B-B14F-4D97-AF65-F5344CB8AC3E}">
        <p14:creationId xmlns:p14="http://schemas.microsoft.com/office/powerpoint/2010/main" val="91490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OBSTETRIC OPERATION AND PROCEDURES</a:t>
            </a:r>
            <a:endParaRPr lang="en-US" b="1" dirty="0">
              <a:solidFill>
                <a:srgbClr val="FF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98629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6"/>
          <p:cNvSpPr>
            <a:spLocks noGrp="1" noChangeArrowheads="1"/>
          </p:cNvSpPr>
          <p:nvPr>
            <p:ph type="ctrTitle"/>
          </p:nvPr>
        </p:nvSpPr>
        <p:spPr>
          <a:xfrm>
            <a:off x="914400" y="1676400"/>
            <a:ext cx="10363200" cy="2743200"/>
          </a:xfrm>
        </p:spPr>
        <p:txBody>
          <a:bodyPr>
            <a:normAutofit fontScale="90000"/>
          </a:bodyPr>
          <a:lstStyle/>
          <a:p>
            <a:r>
              <a:rPr lang="en-US" sz="10900"/>
              <a:t>Induction of labour</a:t>
            </a:r>
          </a:p>
        </p:txBody>
      </p:sp>
    </p:spTree>
    <p:extLst>
      <p:ext uri="{BB962C8B-B14F-4D97-AF65-F5344CB8AC3E}">
        <p14:creationId xmlns:p14="http://schemas.microsoft.com/office/powerpoint/2010/main" val="18529545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subTitle" idx="1"/>
          </p:nvPr>
        </p:nvSpPr>
        <p:spPr>
          <a:xfrm>
            <a:off x="812800" y="609600"/>
            <a:ext cx="10261600" cy="5638800"/>
          </a:xfrm>
        </p:spPr>
        <p:txBody>
          <a:bodyPr/>
          <a:lstStyle/>
          <a:p>
            <a:pPr algn="l"/>
            <a:r>
              <a:rPr lang="en-US" sz="4000" b="1">
                <a:solidFill>
                  <a:srgbClr val="FFCC00"/>
                </a:solidFill>
                <a:latin typeface="Wingdings" pitchFamily="2" charset="2"/>
              </a:rPr>
              <a:t>v</a:t>
            </a:r>
            <a:r>
              <a:rPr lang="en-US" sz="3600" b="1">
                <a:solidFill>
                  <a:srgbClr val="FFCC00"/>
                </a:solidFill>
              </a:rPr>
              <a:t>Definition:-</a:t>
            </a:r>
          </a:p>
          <a:p>
            <a:pPr algn="l"/>
            <a:r>
              <a:rPr lang="en-US" b="1">
                <a:solidFill>
                  <a:schemeClr val="folHlink"/>
                </a:solidFill>
                <a:latin typeface="Wingdings" pitchFamily="2" charset="2"/>
              </a:rPr>
              <a:t>q</a:t>
            </a:r>
            <a:r>
              <a:rPr lang="en-US" sz="3600" b="1"/>
              <a:t>Induction of labour is the artificial       initiation of uterine contractions           prior to their spontaneous onset           leading to progressive dilatation and   delivery of the baby.</a:t>
            </a:r>
          </a:p>
          <a:p>
            <a:pPr algn="l"/>
            <a:r>
              <a:rPr lang="en-US" sz="4000" b="1">
                <a:solidFill>
                  <a:srgbClr val="FFCC00"/>
                </a:solidFill>
                <a:latin typeface="Wingdings" pitchFamily="2" charset="2"/>
              </a:rPr>
              <a:t>v</a:t>
            </a:r>
            <a:r>
              <a:rPr lang="en-US" sz="3600" b="1">
                <a:solidFill>
                  <a:srgbClr val="FFCC00"/>
                </a:solidFill>
              </a:rPr>
              <a:t>Incidence:-</a:t>
            </a:r>
          </a:p>
          <a:p>
            <a:pPr algn="l"/>
            <a:r>
              <a:rPr lang="en-US" sz="3600" b="1"/>
              <a:t>   Variable (</a:t>
            </a:r>
            <a:r>
              <a:rPr lang="en-US" sz="3600" b="1">
                <a:solidFill>
                  <a:schemeClr val="folHlink"/>
                </a:solidFill>
              </a:rPr>
              <a:t>15-20</a:t>
            </a:r>
            <a:r>
              <a:rPr lang="en-US" sz="3600" b="1"/>
              <a:t>)%.</a:t>
            </a:r>
          </a:p>
        </p:txBody>
      </p:sp>
    </p:spTree>
    <p:extLst>
      <p:ext uri="{BB962C8B-B14F-4D97-AF65-F5344CB8AC3E}">
        <p14:creationId xmlns:p14="http://schemas.microsoft.com/office/powerpoint/2010/main" val="14969935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406400" y="838200"/>
            <a:ext cx="11785600" cy="6019800"/>
          </a:xfrm>
        </p:spPr>
        <p:txBody>
          <a:bodyPr/>
          <a:lstStyle/>
          <a:p>
            <a:pPr algn="l">
              <a:buFont typeface="Wingdings" pitchFamily="2" charset="2"/>
              <a:buNone/>
            </a:pPr>
            <a:r>
              <a:rPr lang="en-US" sz="4000" b="1">
                <a:solidFill>
                  <a:srgbClr val="FFCC00"/>
                </a:solidFill>
                <a:latin typeface="Wingdings" pitchFamily="2" charset="2"/>
              </a:rPr>
              <a:t>v</a:t>
            </a:r>
            <a:r>
              <a:rPr lang="en-US" sz="4000" b="1">
                <a:solidFill>
                  <a:srgbClr val="FFCC00"/>
                </a:solidFill>
              </a:rPr>
              <a:t>Indication:-</a:t>
            </a:r>
          </a:p>
          <a:p>
            <a:pPr algn="l">
              <a:buFont typeface="Wingdings" pitchFamily="2" charset="2"/>
              <a:buNone/>
            </a:pPr>
            <a:endParaRPr lang="en-US" b="1">
              <a:solidFill>
                <a:schemeClr val="folHlink"/>
              </a:solidFill>
              <a:latin typeface="Wingdings" pitchFamily="2" charset="2"/>
            </a:endParaRPr>
          </a:p>
          <a:p>
            <a:pPr algn="l">
              <a:buFont typeface="Wingdings" pitchFamily="2" charset="2"/>
              <a:buNone/>
            </a:pPr>
            <a:r>
              <a:rPr lang="en-US" b="1">
                <a:solidFill>
                  <a:schemeClr val="folHlink"/>
                </a:solidFill>
                <a:latin typeface="Wingdings" pitchFamily="2" charset="2"/>
              </a:rPr>
              <a:t>q</a:t>
            </a:r>
            <a:r>
              <a:rPr lang="en-US" sz="4000" b="1"/>
              <a:t>The purpose of an induction is to           achieve benefit to the health of the       mother and or baby when their            suspected or confirmed risk to               mother and or baby.   </a:t>
            </a:r>
          </a:p>
        </p:txBody>
      </p:sp>
    </p:spTree>
    <p:extLst>
      <p:ext uri="{BB962C8B-B14F-4D97-AF65-F5344CB8AC3E}">
        <p14:creationId xmlns:p14="http://schemas.microsoft.com/office/powerpoint/2010/main" val="7994121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609600" y="381000"/>
            <a:ext cx="10972800" cy="5715000"/>
          </a:xfrm>
        </p:spPr>
        <p:txBody>
          <a:bodyPr>
            <a:normAutofit lnSpcReduction="10000"/>
          </a:bodyPr>
          <a:lstStyle/>
          <a:p>
            <a:pPr algn="l">
              <a:lnSpc>
                <a:spcPct val="80000"/>
              </a:lnSpc>
              <a:buFont typeface="Wingdings" pitchFamily="2" charset="2"/>
              <a:buNone/>
            </a:pPr>
            <a:r>
              <a:rPr lang="en-US" sz="2800">
                <a:solidFill>
                  <a:srgbClr val="FFCC00"/>
                </a:solidFill>
                <a:latin typeface="Arial Black" pitchFamily="34" charset="0"/>
              </a:rPr>
              <a:t>1-Maternal diseases :-</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Diabetes.</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Hypertention \ renal diseases.</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cardiac disease.</a:t>
            </a:r>
          </a:p>
          <a:p>
            <a:pPr algn="l">
              <a:lnSpc>
                <a:spcPct val="80000"/>
              </a:lnSpc>
              <a:buFont typeface="Wingdings" pitchFamily="2" charset="2"/>
              <a:buNone/>
            </a:pPr>
            <a:r>
              <a:rPr lang="en-US" sz="2800">
                <a:solidFill>
                  <a:srgbClr val="FFCC00"/>
                </a:solidFill>
                <a:latin typeface="Arial Black" pitchFamily="34" charset="0"/>
              </a:rPr>
              <a:t>2-pregnancy – related conditions:-</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pre  eclampsia.</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intra hepatic choleostasis of pregnancy.</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APH at term.</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placental abruption.</a:t>
            </a:r>
          </a:p>
          <a:p>
            <a:pPr algn="l">
              <a:lnSpc>
                <a:spcPct val="80000"/>
              </a:lnSpc>
              <a:buFont typeface="Wingdings" pitchFamily="2" charset="2"/>
              <a:buNone/>
            </a:pPr>
            <a:r>
              <a:rPr lang="en-US" sz="2800">
                <a:solidFill>
                  <a:srgbClr val="FFCC00"/>
                </a:solidFill>
                <a:latin typeface="Arial Black" pitchFamily="34" charset="0"/>
              </a:rPr>
              <a:t>3-fetal indication:-</a:t>
            </a:r>
          </a:p>
          <a:p>
            <a:pPr algn="l">
              <a:lnSpc>
                <a:spcPct val="80000"/>
              </a:lnSpc>
              <a:buFont typeface="Wingdings" pitchFamily="2" charset="2"/>
              <a:buNone/>
            </a:pPr>
            <a:r>
              <a:rPr lang="en-US" sz="2800">
                <a:latin typeface="Arial Black" pitchFamily="34" charset="0"/>
              </a:rPr>
              <a:t>      </a:t>
            </a:r>
            <a:r>
              <a:rPr lang="en-US" sz="2800">
                <a:solidFill>
                  <a:schemeClr val="folHlink"/>
                </a:solidFill>
                <a:latin typeface="Wingdings" pitchFamily="2" charset="2"/>
              </a:rPr>
              <a:t>w</a:t>
            </a:r>
            <a:r>
              <a:rPr lang="en-US" sz="2800">
                <a:latin typeface="Berlin Sans FB" pitchFamily="34" charset="0"/>
              </a:rPr>
              <a:t> intra uterine growth restricted.</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solidFill>
                  <a:schemeClr val="folHlink"/>
                </a:solidFill>
                <a:latin typeface="Berlin Sans FB" pitchFamily="34" charset="0"/>
              </a:rPr>
              <a:t> </a:t>
            </a:r>
            <a:r>
              <a:rPr lang="en-US" sz="2800">
                <a:latin typeface="Berlin Sans FB" pitchFamily="34" charset="0"/>
              </a:rPr>
              <a:t>oligohydramnious.</a:t>
            </a:r>
          </a:p>
          <a:p>
            <a:pPr algn="l">
              <a:lnSpc>
                <a:spcPct val="80000"/>
              </a:lnSpc>
              <a:buFont typeface="Wingdings" pitchFamily="2" charset="2"/>
              <a:buNone/>
            </a:pPr>
            <a:r>
              <a:rPr lang="en-US" sz="2800">
                <a:latin typeface="Berlin Sans FB" pitchFamily="34" charset="0"/>
              </a:rPr>
              <a:t>        </a:t>
            </a:r>
            <a:r>
              <a:rPr lang="en-US" sz="2800">
                <a:solidFill>
                  <a:schemeClr val="folHlink"/>
                </a:solidFill>
                <a:latin typeface="Wingdings" pitchFamily="2" charset="2"/>
              </a:rPr>
              <a:t>w</a:t>
            </a:r>
            <a:r>
              <a:rPr lang="en-US" sz="2800">
                <a:latin typeface="Berlin Sans FB" pitchFamily="34" charset="0"/>
              </a:rPr>
              <a:t> Iso immunization.      </a:t>
            </a:r>
            <a:r>
              <a:rPr lang="en-US" sz="2800"/>
              <a:t> </a:t>
            </a:r>
          </a:p>
        </p:txBody>
      </p:sp>
    </p:spTree>
    <p:extLst>
      <p:ext uri="{BB962C8B-B14F-4D97-AF65-F5344CB8AC3E}">
        <p14:creationId xmlns:p14="http://schemas.microsoft.com/office/powerpoint/2010/main" val="180258473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609600" y="457200"/>
            <a:ext cx="10972800" cy="5638800"/>
          </a:xfrm>
        </p:spPr>
        <p:txBody>
          <a:bodyPr/>
          <a:lstStyle/>
          <a:p>
            <a:pPr algn="l">
              <a:buFont typeface="Wingdings" pitchFamily="2" charset="2"/>
              <a:buNone/>
            </a:pPr>
            <a:endParaRPr lang="en-US">
              <a:latin typeface="Arial Black" pitchFamily="34" charset="0"/>
            </a:endParaRPr>
          </a:p>
          <a:p>
            <a:pPr algn="l">
              <a:buFont typeface="Wingdings" pitchFamily="2" charset="2"/>
              <a:buNone/>
            </a:pPr>
            <a:endParaRPr lang="en-US">
              <a:latin typeface="Arial Black" pitchFamily="34" charset="0"/>
            </a:endParaRPr>
          </a:p>
          <a:p>
            <a:pPr algn="l">
              <a:buFont typeface="Wingdings" pitchFamily="2" charset="2"/>
              <a:buNone/>
            </a:pPr>
            <a:r>
              <a:rPr lang="en-US">
                <a:solidFill>
                  <a:srgbClr val="FFCC00"/>
                </a:solidFill>
                <a:latin typeface="Arial Black" pitchFamily="34" charset="0"/>
              </a:rPr>
              <a:t>4- Pregnancy passing 41 weeks.</a:t>
            </a:r>
          </a:p>
          <a:p>
            <a:pPr algn="l">
              <a:buFont typeface="Wingdings" pitchFamily="2" charset="2"/>
              <a:buNone/>
            </a:pPr>
            <a:endParaRPr lang="en-US">
              <a:latin typeface="Arial Black" pitchFamily="34" charset="0"/>
            </a:endParaRPr>
          </a:p>
          <a:p>
            <a:pPr algn="l">
              <a:buFont typeface="Wingdings" pitchFamily="2" charset="2"/>
              <a:buNone/>
            </a:pPr>
            <a:r>
              <a:rPr lang="en-US">
                <a:solidFill>
                  <a:srgbClr val="FFCC00"/>
                </a:solidFill>
                <a:latin typeface="Arial Black" pitchFamily="34" charset="0"/>
              </a:rPr>
              <a:t>5- Pre-labour spontaneous rupture       of membrane (PLROM).</a:t>
            </a:r>
          </a:p>
          <a:p>
            <a:pPr algn="l">
              <a:buFont typeface="Wingdings" pitchFamily="2" charset="2"/>
              <a:buNone/>
            </a:pPr>
            <a:endParaRPr lang="en-US">
              <a:solidFill>
                <a:srgbClr val="FFCC00"/>
              </a:solidFill>
              <a:latin typeface="Arial Black" pitchFamily="34" charset="0"/>
            </a:endParaRPr>
          </a:p>
          <a:p>
            <a:pPr algn="l">
              <a:buFont typeface="Wingdings" pitchFamily="2" charset="2"/>
              <a:buNone/>
            </a:pPr>
            <a:r>
              <a:rPr lang="en-US">
                <a:solidFill>
                  <a:srgbClr val="FFCC00"/>
                </a:solidFill>
                <a:latin typeface="Arial Black" pitchFamily="34" charset="0"/>
              </a:rPr>
              <a:t>6- Maternal request.</a:t>
            </a:r>
          </a:p>
        </p:txBody>
      </p:sp>
    </p:spTree>
    <p:extLst>
      <p:ext uri="{BB962C8B-B14F-4D97-AF65-F5344CB8AC3E}">
        <p14:creationId xmlns:p14="http://schemas.microsoft.com/office/powerpoint/2010/main" val="395415024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609600" y="457200"/>
            <a:ext cx="11176000" cy="6172200"/>
          </a:xfrm>
        </p:spPr>
        <p:txBody>
          <a:bodyPr/>
          <a:lstStyle/>
          <a:p>
            <a:pPr algn="l">
              <a:buFont typeface="Wingdings" pitchFamily="2" charset="2"/>
              <a:buNone/>
            </a:pPr>
            <a:r>
              <a:rPr lang="en-US" u="sng" dirty="0">
                <a:solidFill>
                  <a:srgbClr val="FFCC00"/>
                </a:solidFill>
                <a:latin typeface="Arial Black" pitchFamily="34" charset="0"/>
              </a:rPr>
              <a:t>*</a:t>
            </a:r>
            <a:r>
              <a:rPr lang="en-US" sz="2400" u="sng" dirty="0">
                <a:solidFill>
                  <a:srgbClr val="FFCC00"/>
                </a:solidFill>
                <a:latin typeface="Arial Black" pitchFamily="34" charset="0"/>
              </a:rPr>
              <a:t>Assessment before induction commence:-</a:t>
            </a:r>
            <a:r>
              <a:rPr lang="en-US" u="sng" dirty="0">
                <a:latin typeface="Arial Black" pitchFamily="34" charset="0"/>
              </a:rPr>
              <a:t> </a:t>
            </a:r>
          </a:p>
          <a:p>
            <a:pPr algn="l">
              <a:buFont typeface="Wingdings" pitchFamily="2" charset="2"/>
              <a:buNone/>
            </a:pPr>
            <a:r>
              <a:rPr lang="en-US" dirty="0">
                <a:latin typeface="Arial Black" pitchFamily="34" charset="0"/>
              </a:rPr>
              <a:t> </a:t>
            </a:r>
          </a:p>
          <a:p>
            <a:pPr algn="l">
              <a:buFont typeface="Wingdings" pitchFamily="2" charset="2"/>
              <a:buNone/>
            </a:pPr>
            <a:r>
              <a:rPr lang="en-US" dirty="0">
                <a:latin typeface="Modern No. 20" pitchFamily="18" charset="0"/>
              </a:rPr>
              <a:t>The obstetrician should assess the balance between the risk associated with allowing the pregnancy to continue and those associated with interrupting it:</a:t>
            </a:r>
          </a:p>
          <a:p>
            <a:pPr algn="l">
              <a:buFont typeface="Wingdings" pitchFamily="2" charset="2"/>
              <a:buNone/>
            </a:pPr>
            <a:r>
              <a:rPr lang="en-US" b="1" dirty="0">
                <a:solidFill>
                  <a:srgbClr val="FF0000"/>
                </a:solidFill>
                <a:latin typeface="Modern No. 20" pitchFamily="18" charset="0"/>
              </a:rPr>
              <a:t>1-confirmation of gestational age:</a:t>
            </a:r>
          </a:p>
          <a:p>
            <a:pPr algn="l">
              <a:buFont typeface="Wingdings" pitchFamily="2" charset="2"/>
              <a:buNone/>
            </a:pPr>
            <a:r>
              <a:rPr lang="en-US" dirty="0">
                <a:latin typeface="Modern No. 20" pitchFamily="18" charset="0"/>
              </a:rPr>
              <a:t>      to avoid risk of iatrogenic prematurity.</a:t>
            </a:r>
          </a:p>
          <a:p>
            <a:pPr algn="l">
              <a:buFont typeface="Wingdings" pitchFamily="2" charset="2"/>
              <a:buNone/>
            </a:pPr>
            <a:r>
              <a:rPr lang="en-US" dirty="0">
                <a:latin typeface="Modern No. 20" pitchFamily="18" charset="0"/>
              </a:rPr>
              <a:t>        </a:t>
            </a:r>
            <a:r>
              <a:rPr lang="en-US" dirty="0">
                <a:solidFill>
                  <a:schemeClr val="folHlink"/>
                </a:solidFill>
                <a:latin typeface="Wingdings" pitchFamily="2" charset="2"/>
              </a:rPr>
              <a:t>w</a:t>
            </a:r>
            <a:r>
              <a:rPr lang="en-US" dirty="0">
                <a:solidFill>
                  <a:schemeClr val="folHlink"/>
                </a:solidFill>
                <a:latin typeface="Modern No. 20" pitchFamily="18" charset="0"/>
              </a:rPr>
              <a:t> </a:t>
            </a:r>
            <a:r>
              <a:rPr lang="en-US" dirty="0">
                <a:latin typeface="Modern No. 20" pitchFamily="18" charset="0"/>
              </a:rPr>
              <a:t>History – LMP.</a:t>
            </a:r>
          </a:p>
          <a:p>
            <a:pPr algn="l">
              <a:buFont typeface="Wingdings" pitchFamily="2" charset="2"/>
              <a:buNone/>
            </a:pPr>
            <a:r>
              <a:rPr lang="en-US" dirty="0">
                <a:latin typeface="Modern No. 20" pitchFamily="18" charset="0"/>
              </a:rPr>
              <a:t>        </a:t>
            </a:r>
            <a:r>
              <a:rPr lang="en-US" dirty="0">
                <a:solidFill>
                  <a:schemeClr val="folHlink"/>
                </a:solidFill>
                <a:latin typeface="Wingdings" pitchFamily="2" charset="2"/>
              </a:rPr>
              <a:t>w</a:t>
            </a:r>
            <a:r>
              <a:rPr lang="en-US" dirty="0">
                <a:latin typeface="Modern No. 20" pitchFamily="18" charset="0"/>
              </a:rPr>
              <a:t> Examination.</a:t>
            </a:r>
          </a:p>
          <a:p>
            <a:pPr algn="l">
              <a:buFont typeface="Wingdings" pitchFamily="2" charset="2"/>
              <a:buNone/>
            </a:pPr>
            <a:r>
              <a:rPr lang="en-US" dirty="0">
                <a:latin typeface="Modern No. 20" pitchFamily="18" charset="0"/>
              </a:rPr>
              <a:t>        </a:t>
            </a:r>
            <a:r>
              <a:rPr lang="en-US" dirty="0">
                <a:solidFill>
                  <a:schemeClr val="folHlink"/>
                </a:solidFill>
                <a:latin typeface="Wingdings" pitchFamily="2" charset="2"/>
              </a:rPr>
              <a:t>w</a:t>
            </a:r>
            <a:r>
              <a:rPr lang="en-US" dirty="0">
                <a:solidFill>
                  <a:schemeClr val="folHlink"/>
                </a:solidFill>
                <a:latin typeface="Modern No. 20" pitchFamily="18" charset="0"/>
              </a:rPr>
              <a:t> </a:t>
            </a:r>
            <a:r>
              <a:rPr lang="en-US" dirty="0">
                <a:latin typeface="Modern No. 20" pitchFamily="18" charset="0"/>
              </a:rPr>
              <a:t>U\S Scan. </a:t>
            </a:r>
          </a:p>
        </p:txBody>
      </p:sp>
    </p:spTree>
    <p:extLst>
      <p:ext uri="{BB962C8B-B14F-4D97-AF65-F5344CB8AC3E}">
        <p14:creationId xmlns:p14="http://schemas.microsoft.com/office/powerpoint/2010/main" val="13669853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9600" y="1295400"/>
            <a:ext cx="10972800" cy="4800600"/>
          </a:xfrm>
        </p:spPr>
        <p:txBody>
          <a:bodyPr/>
          <a:lstStyle/>
          <a:p>
            <a:pPr algn="l">
              <a:buFont typeface="Wingdings" pitchFamily="2" charset="2"/>
              <a:buNone/>
            </a:pPr>
            <a:r>
              <a:rPr lang="en-US" dirty="0">
                <a:solidFill>
                  <a:srgbClr val="FF0000"/>
                </a:solidFill>
                <a:latin typeface="Modern No. 20" pitchFamily="18" charset="0"/>
              </a:rPr>
              <a:t>2-Are there mechanical impedance to                  delivery?.</a:t>
            </a:r>
          </a:p>
          <a:p>
            <a:pPr algn="l">
              <a:buFont typeface="Wingdings" pitchFamily="2" charset="2"/>
              <a:buNone/>
            </a:pPr>
            <a:r>
              <a:rPr lang="en-US" b="1" dirty="0">
                <a:latin typeface="Modern No. 20" pitchFamily="18" charset="0"/>
              </a:rPr>
              <a:t>        </a:t>
            </a:r>
            <a:r>
              <a:rPr lang="en-US" b="1" dirty="0">
                <a:solidFill>
                  <a:schemeClr val="folHlink"/>
                </a:solidFill>
                <a:latin typeface="Wingdings" pitchFamily="2" charset="2"/>
              </a:rPr>
              <a:t>w</a:t>
            </a:r>
            <a:r>
              <a:rPr lang="en-US" b="1" dirty="0">
                <a:latin typeface="Modern No. 20" pitchFamily="18" charset="0"/>
              </a:rPr>
              <a:t> Disproportion.</a:t>
            </a:r>
          </a:p>
          <a:p>
            <a:pPr algn="l">
              <a:buFont typeface="Wingdings" pitchFamily="2" charset="2"/>
              <a:buNone/>
            </a:pPr>
            <a:r>
              <a:rPr lang="en-US" b="1" dirty="0">
                <a:latin typeface="Modern No. 20" pitchFamily="18" charset="0"/>
              </a:rPr>
              <a:t>        </a:t>
            </a:r>
            <a:r>
              <a:rPr lang="en-US" b="1" dirty="0">
                <a:solidFill>
                  <a:schemeClr val="folHlink"/>
                </a:solidFill>
                <a:latin typeface="Wingdings" pitchFamily="2" charset="2"/>
              </a:rPr>
              <a:t>w</a:t>
            </a:r>
            <a:r>
              <a:rPr lang="en-US" b="1" dirty="0">
                <a:latin typeface="Modern No. 20" pitchFamily="18" charset="0"/>
              </a:rPr>
              <a:t> Pelvic </a:t>
            </a:r>
            <a:r>
              <a:rPr lang="en-US" b="1" dirty="0" err="1">
                <a:latin typeface="Modern No. 20" pitchFamily="18" charset="0"/>
              </a:rPr>
              <a:t>tumour</a:t>
            </a:r>
            <a:r>
              <a:rPr lang="en-US" b="1" dirty="0">
                <a:latin typeface="Modern No. 20" pitchFamily="18" charset="0"/>
              </a:rPr>
              <a:t>.</a:t>
            </a:r>
          </a:p>
          <a:p>
            <a:pPr algn="l">
              <a:buFont typeface="Wingdings" pitchFamily="2" charset="2"/>
              <a:buNone/>
            </a:pPr>
            <a:r>
              <a:rPr lang="en-US" b="1" dirty="0">
                <a:latin typeface="Modern No. 20" pitchFamily="18" charset="0"/>
              </a:rPr>
              <a:t>        </a:t>
            </a:r>
            <a:r>
              <a:rPr lang="en-US" b="1" dirty="0">
                <a:solidFill>
                  <a:schemeClr val="folHlink"/>
                </a:solidFill>
                <a:latin typeface="Wingdings" pitchFamily="2" charset="2"/>
              </a:rPr>
              <a:t>w</a:t>
            </a:r>
            <a:r>
              <a:rPr lang="en-US" b="1" dirty="0">
                <a:solidFill>
                  <a:schemeClr val="folHlink"/>
                </a:solidFill>
                <a:latin typeface="Modern No. 20" pitchFamily="18" charset="0"/>
              </a:rPr>
              <a:t> </a:t>
            </a:r>
            <a:r>
              <a:rPr lang="en-US" b="1" dirty="0">
                <a:latin typeface="Modern No. 20" pitchFamily="18" charset="0"/>
              </a:rPr>
              <a:t>Placenta </a:t>
            </a:r>
            <a:r>
              <a:rPr lang="en-US" b="1" dirty="0" err="1">
                <a:latin typeface="Modern No. 20" pitchFamily="18" charset="0"/>
              </a:rPr>
              <a:t>previa</a:t>
            </a:r>
            <a:r>
              <a:rPr lang="en-US" b="1" dirty="0">
                <a:latin typeface="Modern No. 20" pitchFamily="18" charset="0"/>
              </a:rPr>
              <a:t>.</a:t>
            </a:r>
          </a:p>
          <a:p>
            <a:pPr algn="l">
              <a:buFont typeface="Wingdings" pitchFamily="2" charset="2"/>
              <a:buNone/>
            </a:pPr>
            <a:endParaRPr lang="en-US" b="1" dirty="0">
              <a:latin typeface="Modern No. 20" pitchFamily="18" charset="0"/>
            </a:endParaRPr>
          </a:p>
          <a:p>
            <a:pPr algn="l">
              <a:buFont typeface="Wingdings" pitchFamily="2" charset="2"/>
              <a:buNone/>
            </a:pPr>
            <a:r>
              <a:rPr lang="en-US" dirty="0">
                <a:solidFill>
                  <a:srgbClr val="FF0000"/>
                </a:solidFill>
                <a:latin typeface="Modern No. 20" pitchFamily="18" charset="0"/>
              </a:rPr>
              <a:t>3- What is the condition of cervix assisted by        bishop score (1964).  </a:t>
            </a:r>
          </a:p>
        </p:txBody>
      </p:sp>
    </p:spTree>
    <p:extLst>
      <p:ext uri="{BB962C8B-B14F-4D97-AF65-F5344CB8AC3E}">
        <p14:creationId xmlns:p14="http://schemas.microsoft.com/office/powerpoint/2010/main" val="4121578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5"/>
            <a:ext cx="10515600" cy="1378038"/>
          </a:xfrm>
        </p:spPr>
        <p:txBody>
          <a:bodyPr/>
          <a:lstStyle/>
          <a:p>
            <a:r>
              <a:rPr lang="en-US" b="1" dirty="0">
                <a:solidFill>
                  <a:srgbClr val="FF0000"/>
                </a:solidFill>
              </a:rPr>
              <a:t>Problems of Preterm neonates</a:t>
            </a:r>
            <a:endParaRPr lang="en-US" dirty="0"/>
          </a:p>
        </p:txBody>
      </p:sp>
      <p:sp>
        <p:nvSpPr>
          <p:cNvPr id="3" name="Content Placeholder 2"/>
          <p:cNvSpPr>
            <a:spLocks noGrp="1"/>
          </p:cNvSpPr>
          <p:nvPr>
            <p:ph idx="1"/>
          </p:nvPr>
        </p:nvSpPr>
        <p:spPr>
          <a:xfrm>
            <a:off x="90152" y="940159"/>
            <a:ext cx="11173496" cy="5157988"/>
          </a:xfrm>
        </p:spPr>
        <p:txBody>
          <a:bodyPr>
            <a:normAutofit fontScale="92500"/>
          </a:bodyPr>
          <a:lstStyle/>
          <a:p>
            <a:r>
              <a:rPr lang="en-US" sz="3900" dirty="0" smtClean="0"/>
              <a:t> </a:t>
            </a:r>
            <a:r>
              <a:rPr lang="en-US" sz="3900" b="1" dirty="0"/>
              <a:t>respiratory distress </a:t>
            </a:r>
            <a:r>
              <a:rPr lang="en-US" sz="3900" dirty="0"/>
              <a:t>(</a:t>
            </a:r>
            <a:r>
              <a:rPr lang="en-US" sz="3900" dirty="0" err="1"/>
              <a:t>esp</a:t>
            </a:r>
            <a:r>
              <a:rPr lang="en-US" sz="3900" dirty="0"/>
              <a:t> &lt;34 </a:t>
            </a:r>
            <a:r>
              <a:rPr lang="en-US" sz="3900" dirty="0" err="1"/>
              <a:t>wks</a:t>
            </a:r>
            <a:r>
              <a:rPr lang="en-US" sz="3900" dirty="0"/>
              <a:t>) coz of immature lungs. There will be impaired gaseous exchange, </a:t>
            </a:r>
            <a:r>
              <a:rPr lang="en-US" sz="3900" dirty="0" err="1"/>
              <a:t>xtized</a:t>
            </a:r>
            <a:r>
              <a:rPr lang="en-US" sz="3900" dirty="0"/>
              <a:t> by </a:t>
            </a:r>
            <a:r>
              <a:rPr lang="en-US" sz="3900" dirty="0" err="1"/>
              <a:t>tachypnoea</a:t>
            </a:r>
            <a:r>
              <a:rPr lang="en-US" sz="3900" dirty="0"/>
              <a:t>, </a:t>
            </a:r>
            <a:r>
              <a:rPr lang="en-US" sz="3900" dirty="0" err="1"/>
              <a:t>indrawing</a:t>
            </a:r>
            <a:r>
              <a:rPr lang="en-US" sz="3900" dirty="0"/>
              <a:t> of the chest, grunting &amp; cyanosis </a:t>
            </a:r>
          </a:p>
          <a:p>
            <a:pPr marL="0" indent="0">
              <a:buNone/>
            </a:pPr>
            <a:r>
              <a:rPr lang="en-US" sz="3900" dirty="0"/>
              <a:t>•</a:t>
            </a:r>
            <a:r>
              <a:rPr lang="en-US" sz="3900" b="1" dirty="0" err="1"/>
              <a:t>Apnoeic</a:t>
            </a:r>
            <a:r>
              <a:rPr lang="en-US" sz="3900" b="1" dirty="0"/>
              <a:t> spells/ attacks </a:t>
            </a:r>
            <a:r>
              <a:rPr lang="en-US" sz="3900" dirty="0"/>
              <a:t>– due to immature respiratory control mechanisms. In an </a:t>
            </a:r>
            <a:r>
              <a:rPr lang="en-US" sz="3900" dirty="0" err="1"/>
              <a:t>apnoeic</a:t>
            </a:r>
            <a:r>
              <a:rPr lang="en-US" sz="3900" dirty="0"/>
              <a:t> attack, </a:t>
            </a:r>
            <a:r>
              <a:rPr lang="en-US" sz="3900" b="1" dirty="0"/>
              <a:t>the baby stops breathing, develops slow heart rate &amp; turns blue </a:t>
            </a:r>
            <a:endParaRPr lang="en-US" sz="3900" dirty="0"/>
          </a:p>
          <a:p>
            <a:pPr marL="0" indent="0">
              <a:buNone/>
            </a:pPr>
            <a:r>
              <a:rPr lang="en-US" sz="3900" dirty="0"/>
              <a:t>•</a:t>
            </a:r>
            <a:r>
              <a:rPr lang="en-US" sz="3900" b="1" dirty="0"/>
              <a:t>Infections </a:t>
            </a:r>
            <a:r>
              <a:rPr lang="en-US" sz="3900" dirty="0"/>
              <a:t>– </a:t>
            </a:r>
            <a:r>
              <a:rPr lang="en-US" sz="3900" dirty="0" err="1"/>
              <a:t>immunocompromised</a:t>
            </a:r>
            <a:r>
              <a:rPr lang="en-US" sz="3900" dirty="0"/>
              <a:t>. Do not have sufficient </a:t>
            </a:r>
            <a:r>
              <a:rPr lang="en-US" sz="3900" dirty="0" err="1"/>
              <a:t>humoral</a:t>
            </a:r>
            <a:r>
              <a:rPr lang="en-US" sz="3900" dirty="0"/>
              <a:t>, cellular &amp; mucosal immune mechanisms to protect themselves against bacteria </a:t>
            </a:r>
          </a:p>
        </p:txBody>
      </p:sp>
    </p:spTree>
    <p:extLst>
      <p:ext uri="{BB962C8B-B14F-4D97-AF65-F5344CB8AC3E}">
        <p14:creationId xmlns:p14="http://schemas.microsoft.com/office/powerpoint/2010/main" val="35805054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en-US">
                <a:solidFill>
                  <a:srgbClr val="FFCC00"/>
                </a:solidFill>
                <a:latin typeface="Modern No. 20" pitchFamily="18" charset="0"/>
              </a:rPr>
              <a:t>Bishop score</a:t>
            </a:r>
          </a:p>
        </p:txBody>
      </p:sp>
      <p:graphicFrame>
        <p:nvGraphicFramePr>
          <p:cNvPr id="57347" name="Group 3"/>
          <p:cNvGraphicFramePr>
            <a:graphicFrameLocks noGrp="1"/>
          </p:cNvGraphicFramePr>
          <p:nvPr>
            <p:ph idx="1"/>
          </p:nvPr>
        </p:nvGraphicFramePr>
        <p:xfrm>
          <a:off x="406400" y="1676400"/>
          <a:ext cx="11480800" cy="4343402"/>
        </p:xfrm>
        <a:graphic>
          <a:graphicData uri="http://schemas.openxmlformats.org/drawingml/2006/table">
            <a:tbl>
              <a:tblPr/>
              <a:tblGrid>
                <a:gridCol w="1883833"/>
                <a:gridCol w="1631951"/>
                <a:gridCol w="2070100"/>
                <a:gridCol w="1881716"/>
                <a:gridCol w="2110317"/>
                <a:gridCol w="1902883"/>
              </a:tblGrid>
              <a:tr h="812800">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Arial"/>
                          <a:cs typeface="Times New Roman" pitchFamily="18" charset="0"/>
                        </a:rPr>
                        <a:t> </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gridSpan="5">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600" b="1" i="0" u="none" strike="noStrike" cap="none" normalizeH="0" baseline="0" smtClean="0">
                          <a:ln>
                            <a:noFill/>
                          </a:ln>
                          <a:solidFill>
                            <a:schemeClr val="bg2"/>
                          </a:solidFill>
                          <a:effectLst/>
                          <a:latin typeface="Times New Roman" pitchFamily="18" charset="0"/>
                          <a:cs typeface="Times New Roman" pitchFamily="18" charset="0"/>
                        </a:rPr>
                        <a:t>factors</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4813">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SCORE</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DILATATION</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EFFACEMENT</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STATION</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CERVICAL</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CERVICAL</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r>
              <a:tr h="363538">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2"/>
                          </a:solidFill>
                          <a:effectLst/>
                          <a:latin typeface="Arial" charset="0"/>
                          <a:cs typeface="Arial" charset="0"/>
                        </a:rPr>
                        <a:t> </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CM</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(-3 - +3)</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CONSISTENCY</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2"/>
                          </a:solidFill>
                          <a:effectLst/>
                          <a:latin typeface="Times New Roman" pitchFamily="18" charset="0"/>
                          <a:cs typeface="Times New Roman" pitchFamily="18" charset="0"/>
                        </a:rPr>
                        <a:t>POSITION</a:t>
                      </a:r>
                      <a:endParaRPr kumimoji="0" lang="en-US" sz="18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49288">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ar-SA" sz="2000" b="0" i="0" u="none" strike="noStrike" cap="none" normalizeH="0" baseline="0" smtClean="0">
                          <a:ln>
                            <a:noFill/>
                          </a:ln>
                          <a:solidFill>
                            <a:schemeClr val="bg2"/>
                          </a:solidFill>
                          <a:effectLst/>
                          <a:latin typeface="Times New Roman" pitchFamily="18" charset="0"/>
                          <a:cs typeface="Times New Roman" pitchFamily="18" charset="0"/>
                        </a:rPr>
                        <a:t>0</a:t>
                      </a:r>
                      <a:endParaRPr kumimoji="0" lang="ar-SA"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closed</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0-30%</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firm</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posterior</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933450">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ar-SA" sz="2000" b="0" i="0" u="none" strike="noStrike" cap="none" normalizeH="0" baseline="0" smtClean="0">
                          <a:ln>
                            <a:noFill/>
                          </a:ln>
                          <a:solidFill>
                            <a:schemeClr val="bg2"/>
                          </a:solidFill>
                          <a:effectLst/>
                          <a:latin typeface="Times New Roman" pitchFamily="18" charset="0"/>
                          <a:cs typeface="Times New Roman" pitchFamily="18" charset="0"/>
                        </a:rPr>
                        <a:t>1</a:t>
                      </a:r>
                      <a:endParaRPr kumimoji="0" lang="ar-SA"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1-2</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40-50%</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medium</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Mid position</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50875">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ar-SA" sz="2000" b="0" i="0" u="none" strike="noStrike" cap="none" normalizeH="0" baseline="0" smtClean="0">
                          <a:ln>
                            <a:noFill/>
                          </a:ln>
                          <a:solidFill>
                            <a:schemeClr val="bg2"/>
                          </a:solidFill>
                          <a:effectLst/>
                          <a:latin typeface="Times New Roman" pitchFamily="18" charset="0"/>
                          <a:cs typeface="Times New Roman" pitchFamily="18" charset="0"/>
                        </a:rPr>
                        <a:t>2</a:t>
                      </a:r>
                      <a:endParaRPr kumimoji="0" lang="ar-SA"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Arial" charset="0"/>
                          <a:cs typeface="Arial" charset="0"/>
                        </a:rPr>
                        <a:t>3-4</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60-70%</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soft</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anterior</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28638">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ar-SA" sz="2000" b="0" i="0" u="none" strike="noStrike" cap="none" normalizeH="0" baseline="0" smtClean="0">
                          <a:ln>
                            <a:noFill/>
                          </a:ln>
                          <a:solidFill>
                            <a:schemeClr val="bg2"/>
                          </a:solidFill>
                          <a:effectLst/>
                          <a:latin typeface="Times New Roman" pitchFamily="18" charset="0"/>
                          <a:cs typeface="Times New Roman" pitchFamily="18" charset="0"/>
                        </a:rPr>
                        <a:t>3</a:t>
                      </a:r>
                      <a:endParaRPr kumimoji="0" lang="ar-SA"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bg2"/>
                          </a:solidFill>
                          <a:effectLst>
                            <a:outerShdw blurRad="38100" dist="38100" dir="2700000" algn="tl">
                              <a:srgbClr val="C0C0C0"/>
                            </a:outerShdw>
                          </a:effectLst>
                          <a:latin typeface="Garamond" pitchFamily="18" charset="0"/>
                          <a:cs typeface="Arial" charset="0"/>
                        </a:rPr>
                        <a:t>≥</a:t>
                      </a: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 5</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bg2"/>
                          </a:solidFill>
                          <a:effectLst>
                            <a:outerShdw blurRad="38100" dist="38100" dir="2700000" algn="tl">
                              <a:srgbClr val="C0C0C0"/>
                            </a:outerShdw>
                          </a:effectLst>
                          <a:latin typeface="Garamond" pitchFamily="18" charset="0"/>
                          <a:cs typeface="Arial" charset="0"/>
                        </a:rPr>
                        <a:t>≥</a:t>
                      </a:r>
                      <a:r>
                        <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 </a:t>
                      </a: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80%</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2"/>
                          </a:solidFill>
                          <a:effectLst/>
                          <a:latin typeface="Times New Roman" pitchFamily="18" charset="0"/>
                          <a:cs typeface="Times New Roman" pitchFamily="18" charset="0"/>
                        </a:rPr>
                        <a:t>+1,+2</a:t>
                      </a:r>
                      <a:endParaRPr kumimoji="0" lang="en-US"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ar-SA" sz="2000" b="0" i="0" u="none" strike="noStrike" cap="none" normalizeH="0" baseline="0" smtClean="0">
                          <a:ln>
                            <a:noFill/>
                          </a:ln>
                          <a:solidFill>
                            <a:schemeClr val="bg2"/>
                          </a:solidFill>
                          <a:effectLst/>
                          <a:latin typeface="Times New Roman" pitchFamily="18" charset="0"/>
                          <a:cs typeface="Times New Roman" pitchFamily="18" charset="0"/>
                        </a:rPr>
                        <a:t>_</a:t>
                      </a:r>
                      <a:endParaRPr kumimoji="0" lang="ar-SA"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ar-SA" sz="2000" b="0" i="0" u="none" strike="noStrike" cap="none" normalizeH="0" baseline="0" smtClean="0">
                          <a:ln>
                            <a:noFill/>
                          </a:ln>
                          <a:solidFill>
                            <a:schemeClr val="bg2"/>
                          </a:solidFill>
                          <a:effectLst/>
                          <a:latin typeface="Times New Roman" pitchFamily="18" charset="0"/>
                          <a:cs typeface="Times New Roman" pitchFamily="18" charset="0"/>
                        </a:rPr>
                        <a:t>_</a:t>
                      </a:r>
                      <a:endParaRPr kumimoji="0" lang="ar-SA" sz="2000" b="0" i="0" u="none" strike="noStrike" cap="none" normalizeH="0" baseline="0" smtClean="0">
                        <a:ln>
                          <a:noFill/>
                        </a:ln>
                        <a:solidFill>
                          <a:schemeClr val="bg2"/>
                        </a:solidFill>
                        <a:effectLst/>
                        <a:latin typeface="Arial" charset="0"/>
                        <a:cs typeface="Arial" charset="0"/>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266062962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609600" y="228600"/>
            <a:ext cx="10972800" cy="6400800"/>
          </a:xfrm>
        </p:spPr>
        <p:txBody>
          <a:bodyPr/>
          <a:lstStyle/>
          <a:p>
            <a:pPr algn="l">
              <a:lnSpc>
                <a:spcPct val="80000"/>
              </a:lnSpc>
              <a:buFont typeface="Wingdings" pitchFamily="2" charset="2"/>
              <a:buNone/>
            </a:pPr>
            <a:r>
              <a:rPr lang="en-US" sz="2800" u="sng" dirty="0">
                <a:solidFill>
                  <a:srgbClr val="FFCC00"/>
                </a:solidFill>
                <a:latin typeface="Arial Black" pitchFamily="34" charset="0"/>
              </a:rPr>
              <a:t>*Methods of induction:-</a:t>
            </a:r>
          </a:p>
          <a:p>
            <a:pPr algn="l">
              <a:lnSpc>
                <a:spcPct val="80000"/>
              </a:lnSpc>
              <a:buFont typeface="Wingdings" pitchFamily="2" charset="2"/>
              <a:buNone/>
            </a:pPr>
            <a:r>
              <a:rPr lang="en-US" sz="2800" dirty="0">
                <a:latin typeface="Modern No. 20" pitchFamily="18" charset="0"/>
              </a:rPr>
              <a:t>      </a:t>
            </a:r>
            <a:r>
              <a:rPr lang="en-US" sz="2800" dirty="0">
                <a:solidFill>
                  <a:srgbClr val="FF0000"/>
                </a:solidFill>
                <a:latin typeface="Modern No. 20" pitchFamily="18" charset="0"/>
              </a:rPr>
              <a:t>1-Medical :- </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Prostaglandin.</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Oxytocin.</a:t>
            </a:r>
          </a:p>
          <a:p>
            <a:pPr algn="l">
              <a:lnSpc>
                <a:spcPct val="80000"/>
              </a:lnSpc>
              <a:buFont typeface="Wingdings" pitchFamily="2" charset="2"/>
              <a:buNone/>
            </a:pPr>
            <a:r>
              <a:rPr lang="en-US" sz="2800" b="1" dirty="0">
                <a:solidFill>
                  <a:srgbClr val="FFFF66"/>
                </a:solidFill>
                <a:latin typeface="Modern No. 20" pitchFamily="18" charset="0"/>
              </a:rPr>
              <a:t>      </a:t>
            </a:r>
            <a:r>
              <a:rPr lang="en-US" sz="2800" b="1" dirty="0">
                <a:solidFill>
                  <a:srgbClr val="FF0000"/>
                </a:solidFill>
                <a:latin typeface="Modern No. 20" pitchFamily="18" charset="0"/>
              </a:rPr>
              <a:t>2-Surgical :-</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Membrane sweeping.</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a:t>
            </a:r>
            <a:r>
              <a:rPr lang="en-US" sz="2800" dirty="0" err="1">
                <a:latin typeface="Modern No. 20" pitchFamily="18" charset="0"/>
              </a:rPr>
              <a:t>Amniotomy</a:t>
            </a:r>
            <a:r>
              <a:rPr lang="en-US" sz="2800" dirty="0">
                <a:latin typeface="Modern No. 20" pitchFamily="18" charset="0"/>
              </a:rPr>
              <a:t>.</a:t>
            </a:r>
          </a:p>
          <a:p>
            <a:pPr algn="l">
              <a:lnSpc>
                <a:spcPct val="80000"/>
              </a:lnSpc>
              <a:buFont typeface="Wingdings" pitchFamily="2" charset="2"/>
              <a:buNone/>
            </a:pPr>
            <a:r>
              <a:rPr lang="en-US" sz="2800" b="1" dirty="0">
                <a:solidFill>
                  <a:srgbClr val="FFFF66"/>
                </a:solidFill>
                <a:latin typeface="Modern No. 20" pitchFamily="18" charset="0"/>
              </a:rPr>
              <a:t>      </a:t>
            </a:r>
            <a:r>
              <a:rPr lang="en-US" sz="2800" b="1" dirty="0">
                <a:solidFill>
                  <a:srgbClr val="FF0000"/>
                </a:solidFill>
                <a:latin typeface="Modern No. 20" pitchFamily="18" charset="0"/>
              </a:rPr>
              <a:t>3-Combination</a:t>
            </a:r>
          </a:p>
          <a:p>
            <a:pPr algn="l">
              <a:lnSpc>
                <a:spcPct val="80000"/>
              </a:lnSpc>
              <a:buFont typeface="Wingdings" pitchFamily="2" charset="2"/>
              <a:buNone/>
            </a:pPr>
            <a:r>
              <a:rPr lang="en-US" sz="2800" b="1" dirty="0">
                <a:solidFill>
                  <a:srgbClr val="FF0000"/>
                </a:solidFill>
                <a:latin typeface="Modern No. 20" pitchFamily="18" charset="0"/>
              </a:rPr>
              <a:t>      4-Agents currently researched :-</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Nitric oxide donors.</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Anti </a:t>
            </a:r>
            <a:r>
              <a:rPr lang="en-US" sz="2800" dirty="0" err="1">
                <a:latin typeface="Modern No. 20" pitchFamily="18" charset="0"/>
              </a:rPr>
              <a:t>progestogens</a:t>
            </a:r>
            <a:r>
              <a:rPr lang="en-US" sz="2800" dirty="0">
                <a:latin typeface="Modern No. 20" pitchFamily="18" charset="0"/>
              </a:rPr>
              <a:t> (</a:t>
            </a:r>
            <a:r>
              <a:rPr lang="en-US" sz="2800" dirty="0">
                <a:solidFill>
                  <a:schemeClr val="folHlink"/>
                </a:solidFill>
                <a:latin typeface="Modern No. 20" pitchFamily="18" charset="0"/>
              </a:rPr>
              <a:t>Ru-486</a:t>
            </a:r>
            <a:r>
              <a:rPr lang="en-US" sz="2800" dirty="0">
                <a:latin typeface="Modern No. 20" pitchFamily="18" charset="0"/>
              </a:rPr>
              <a:t>).</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Inter-leukin-</a:t>
            </a:r>
            <a:r>
              <a:rPr lang="en-US" sz="2800" dirty="0">
                <a:solidFill>
                  <a:schemeClr val="folHlink"/>
                </a:solidFill>
                <a:latin typeface="Modern No. 20" pitchFamily="18" charset="0"/>
              </a:rPr>
              <a:t>8</a:t>
            </a:r>
            <a:r>
              <a:rPr lang="en-US" sz="2800" dirty="0">
                <a:latin typeface="Modern No. 20" pitchFamily="18" charset="0"/>
              </a:rPr>
              <a:t>.</a:t>
            </a:r>
          </a:p>
          <a:p>
            <a:pPr algn="l">
              <a:lnSpc>
                <a:spcPct val="80000"/>
              </a:lnSpc>
              <a:buFont typeface="Wingdings" pitchFamily="2" charset="2"/>
              <a:buNone/>
            </a:pPr>
            <a:r>
              <a:rPr lang="en-US" dirty="0">
                <a:solidFill>
                  <a:schemeClr val="folHlink"/>
                </a:solidFill>
                <a:latin typeface="Wingdings" pitchFamily="2" charset="2"/>
              </a:rPr>
              <a:t>w</a:t>
            </a:r>
            <a:r>
              <a:rPr lang="en-US" sz="2800" dirty="0">
                <a:latin typeface="Modern No. 20" pitchFamily="18" charset="0"/>
              </a:rPr>
              <a:t> </a:t>
            </a:r>
            <a:r>
              <a:rPr lang="en-US" sz="2800" dirty="0" err="1">
                <a:latin typeface="Modern No. 20" pitchFamily="18" charset="0"/>
              </a:rPr>
              <a:t>Relaxin</a:t>
            </a:r>
            <a:r>
              <a:rPr lang="en-US" sz="2800" dirty="0">
                <a:latin typeface="Modern No. 20" pitchFamily="18" charset="0"/>
              </a:rPr>
              <a:t>. </a:t>
            </a:r>
          </a:p>
        </p:txBody>
      </p:sp>
    </p:spTree>
    <p:extLst>
      <p:ext uri="{BB962C8B-B14F-4D97-AF65-F5344CB8AC3E}">
        <p14:creationId xmlns:p14="http://schemas.microsoft.com/office/powerpoint/2010/main" val="32428342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609600" y="457200"/>
            <a:ext cx="10972800" cy="6019800"/>
          </a:xfrm>
        </p:spPr>
        <p:txBody>
          <a:bodyPr/>
          <a:lstStyle/>
          <a:p>
            <a:pPr algn="l">
              <a:lnSpc>
                <a:spcPct val="80000"/>
              </a:lnSpc>
              <a:buFontTx/>
              <a:buNone/>
            </a:pPr>
            <a:r>
              <a:rPr lang="en-US" sz="2800" b="1" u="sng" dirty="0">
                <a:solidFill>
                  <a:srgbClr val="FFCC00"/>
                </a:solidFill>
                <a:latin typeface="Arial Black" pitchFamily="34" charset="0"/>
              </a:rPr>
              <a:t>1- Medical methods:-</a:t>
            </a:r>
          </a:p>
          <a:p>
            <a:pPr algn="l">
              <a:lnSpc>
                <a:spcPct val="80000"/>
              </a:lnSpc>
              <a:buFontTx/>
              <a:buNone/>
            </a:pPr>
            <a:r>
              <a:rPr lang="en-US" sz="2800" dirty="0">
                <a:solidFill>
                  <a:srgbClr val="FFCC00"/>
                </a:solidFill>
                <a:latin typeface="Wingdings" pitchFamily="2" charset="2"/>
              </a:rPr>
              <a:t>v </a:t>
            </a:r>
            <a:r>
              <a:rPr lang="en-US" b="1" dirty="0">
                <a:solidFill>
                  <a:srgbClr val="FFCC00"/>
                </a:solidFill>
                <a:latin typeface="Modern No. 20" pitchFamily="18" charset="0"/>
              </a:rPr>
              <a:t>If the cervix is unfavorable (un-ripe):-</a:t>
            </a:r>
          </a:p>
          <a:p>
            <a:pPr algn="l">
              <a:lnSpc>
                <a:spcPct val="80000"/>
              </a:lnSpc>
              <a:buFontTx/>
              <a:buNone/>
            </a:pPr>
            <a:r>
              <a:rPr lang="en-US" sz="2800" dirty="0">
                <a:solidFill>
                  <a:srgbClr val="FF0000"/>
                </a:solidFill>
                <a:latin typeface="Wingdings" pitchFamily="2" charset="2"/>
              </a:rPr>
              <a:t>q </a:t>
            </a:r>
            <a:r>
              <a:rPr lang="en-US" sz="2800" dirty="0">
                <a:solidFill>
                  <a:srgbClr val="FF0000"/>
                </a:solidFill>
                <a:latin typeface="Modern No. 20" pitchFamily="18" charset="0"/>
              </a:rPr>
              <a:t>prostaglandin:</a:t>
            </a:r>
          </a:p>
          <a:p>
            <a:pPr algn="l">
              <a:lnSpc>
                <a:spcPct val="80000"/>
              </a:lnSpc>
              <a:buFontTx/>
              <a:buNone/>
            </a:pPr>
            <a:r>
              <a:rPr lang="en-US" sz="3600" dirty="0">
                <a:solidFill>
                  <a:srgbClr val="CC3300"/>
                </a:solidFill>
                <a:latin typeface="Wingdings" pitchFamily="2" charset="2"/>
              </a:rPr>
              <a:t>F</a:t>
            </a:r>
            <a:r>
              <a:rPr lang="en-US" sz="2800" dirty="0">
                <a:latin typeface="Modern No. 20" pitchFamily="18" charset="0"/>
              </a:rPr>
              <a:t> local vaginal administration:-</a:t>
            </a:r>
          </a:p>
          <a:p>
            <a:pPr algn="l">
              <a:lnSpc>
                <a:spcPct val="80000"/>
              </a:lnSpc>
              <a:buFontTx/>
              <a:buNone/>
            </a:pPr>
            <a:r>
              <a:rPr lang="en-US" sz="2800" dirty="0">
                <a:latin typeface="Modern No. 20" pitchFamily="18" charset="0"/>
              </a:rPr>
              <a:t> </a:t>
            </a:r>
            <a:r>
              <a:rPr lang="en-US" dirty="0">
                <a:solidFill>
                  <a:schemeClr val="folHlink"/>
                </a:solidFill>
                <a:latin typeface="Wingdings" pitchFamily="2" charset="2"/>
              </a:rPr>
              <a:t>w</a:t>
            </a:r>
            <a:r>
              <a:rPr lang="en-US" sz="2800" dirty="0">
                <a:latin typeface="Modern No. 20" pitchFamily="18" charset="0"/>
              </a:rPr>
              <a:t> tablet (</a:t>
            </a:r>
            <a:r>
              <a:rPr lang="en-US" sz="2800" dirty="0">
                <a:solidFill>
                  <a:schemeClr val="folHlink"/>
                </a:solidFill>
                <a:latin typeface="Modern No. 20" pitchFamily="18" charset="0"/>
              </a:rPr>
              <a:t>0.5 mg</a:t>
            </a:r>
            <a:r>
              <a:rPr lang="en-US" sz="2800" dirty="0">
                <a:latin typeface="Modern No. 20" pitchFamily="18" charset="0"/>
              </a:rPr>
              <a:t>).</a:t>
            </a:r>
          </a:p>
          <a:p>
            <a:pPr algn="l">
              <a:lnSpc>
                <a:spcPct val="80000"/>
              </a:lnSpc>
              <a:buFontTx/>
              <a:buNone/>
            </a:pPr>
            <a:r>
              <a:rPr lang="en-US" sz="2800" dirty="0">
                <a:latin typeface="Modern No. 20" pitchFamily="18" charset="0"/>
              </a:rPr>
              <a:t> </a:t>
            </a:r>
            <a:r>
              <a:rPr lang="en-US" dirty="0">
                <a:solidFill>
                  <a:schemeClr val="folHlink"/>
                </a:solidFill>
                <a:latin typeface="Wingdings" pitchFamily="2" charset="2"/>
              </a:rPr>
              <a:t>w</a:t>
            </a:r>
            <a:r>
              <a:rPr lang="en-US" sz="2800" dirty="0">
                <a:latin typeface="Modern No. 20" pitchFamily="18" charset="0"/>
              </a:rPr>
              <a:t> </a:t>
            </a:r>
            <a:r>
              <a:rPr lang="en-US" sz="2800" dirty="0" err="1">
                <a:latin typeface="Modern No. 20" pitchFamily="18" charset="0"/>
              </a:rPr>
              <a:t>pessary</a:t>
            </a:r>
            <a:r>
              <a:rPr lang="en-US" sz="2800" dirty="0">
                <a:latin typeface="Modern No. 20" pitchFamily="18" charset="0"/>
              </a:rPr>
              <a:t> (</a:t>
            </a:r>
            <a:r>
              <a:rPr lang="en-US" sz="2800" dirty="0">
                <a:solidFill>
                  <a:schemeClr val="folHlink"/>
                </a:solidFill>
                <a:latin typeface="Modern No. 20" pitchFamily="18" charset="0"/>
              </a:rPr>
              <a:t>3 mg</a:t>
            </a:r>
            <a:r>
              <a:rPr lang="en-US" sz="2800" dirty="0">
                <a:latin typeface="Modern No. 20" pitchFamily="18" charset="0"/>
              </a:rPr>
              <a:t>).</a:t>
            </a:r>
          </a:p>
          <a:p>
            <a:pPr algn="l">
              <a:lnSpc>
                <a:spcPct val="80000"/>
              </a:lnSpc>
              <a:buFontTx/>
              <a:buNone/>
            </a:pPr>
            <a:r>
              <a:rPr lang="en-US" sz="2800" dirty="0">
                <a:latin typeface="Modern No. 20" pitchFamily="18" charset="0"/>
              </a:rPr>
              <a:t> </a:t>
            </a:r>
            <a:r>
              <a:rPr lang="en-US" dirty="0">
                <a:solidFill>
                  <a:schemeClr val="folHlink"/>
                </a:solidFill>
                <a:latin typeface="Wingdings" pitchFamily="2" charset="2"/>
              </a:rPr>
              <a:t>w</a:t>
            </a:r>
            <a:r>
              <a:rPr lang="en-US" sz="2800" dirty="0">
                <a:latin typeface="Modern No. 20" pitchFamily="18" charset="0"/>
              </a:rPr>
              <a:t> </a:t>
            </a:r>
            <a:r>
              <a:rPr lang="en-US" sz="2800" dirty="0" err="1">
                <a:latin typeface="Modern No. 20" pitchFamily="18" charset="0"/>
              </a:rPr>
              <a:t>gelly</a:t>
            </a:r>
            <a:r>
              <a:rPr lang="en-US" sz="2800" dirty="0">
                <a:latin typeface="Modern No. 20" pitchFamily="18" charset="0"/>
              </a:rPr>
              <a:t> (</a:t>
            </a:r>
            <a:r>
              <a:rPr lang="en-US" sz="2800" dirty="0">
                <a:solidFill>
                  <a:schemeClr val="folHlink"/>
                </a:solidFill>
                <a:latin typeface="Modern No. 20" pitchFamily="18" charset="0"/>
              </a:rPr>
              <a:t>1 mg</a:t>
            </a:r>
            <a:r>
              <a:rPr lang="en-US" sz="2800" dirty="0">
                <a:latin typeface="Modern No. 20" pitchFamily="18" charset="0"/>
              </a:rPr>
              <a:t>).</a:t>
            </a:r>
          </a:p>
          <a:p>
            <a:pPr algn="l">
              <a:lnSpc>
                <a:spcPct val="80000"/>
              </a:lnSpc>
              <a:buFontTx/>
              <a:buNone/>
            </a:pPr>
            <a:r>
              <a:rPr lang="en-US" sz="2800" dirty="0">
                <a:latin typeface="Modern No. 20" pitchFamily="18" charset="0"/>
              </a:rPr>
              <a:t> </a:t>
            </a:r>
            <a:r>
              <a:rPr lang="en-US" sz="3600" dirty="0">
                <a:solidFill>
                  <a:srgbClr val="CC3300"/>
                </a:solidFill>
                <a:latin typeface="Wingdings" pitchFamily="2" charset="2"/>
              </a:rPr>
              <a:t>F</a:t>
            </a:r>
            <a:r>
              <a:rPr lang="en-US" sz="2800" dirty="0">
                <a:solidFill>
                  <a:srgbClr val="FFCC00"/>
                </a:solidFill>
                <a:latin typeface="Modern No. 20" pitchFamily="18" charset="0"/>
              </a:rPr>
              <a:t> side effect of prostaglandin:-</a:t>
            </a:r>
          </a:p>
          <a:p>
            <a:pPr algn="l">
              <a:lnSpc>
                <a:spcPct val="80000"/>
              </a:lnSpc>
              <a:buFontTx/>
              <a:buNone/>
            </a:pPr>
            <a:r>
              <a:rPr lang="en-US" sz="2800" dirty="0">
                <a:latin typeface="Modern No. 20" pitchFamily="18" charset="0"/>
              </a:rPr>
              <a:t> </a:t>
            </a:r>
            <a:r>
              <a:rPr lang="en-US" dirty="0">
                <a:solidFill>
                  <a:schemeClr val="folHlink"/>
                </a:solidFill>
                <a:latin typeface="Wingdings" pitchFamily="2" charset="2"/>
              </a:rPr>
              <a:t>w</a:t>
            </a:r>
            <a:r>
              <a:rPr lang="en-US" sz="2800" dirty="0">
                <a:latin typeface="Modern No. 20" pitchFamily="18" charset="0"/>
              </a:rPr>
              <a:t> Gastro intestinal upset.</a:t>
            </a:r>
          </a:p>
          <a:p>
            <a:pPr algn="l">
              <a:lnSpc>
                <a:spcPct val="80000"/>
              </a:lnSpc>
              <a:buFontTx/>
              <a:buNone/>
            </a:pPr>
            <a:r>
              <a:rPr lang="en-US" sz="2800" dirty="0">
                <a:latin typeface="Modern No. 20" pitchFamily="18" charset="0"/>
              </a:rPr>
              <a:t> </a:t>
            </a:r>
            <a:r>
              <a:rPr lang="en-US" dirty="0">
                <a:solidFill>
                  <a:schemeClr val="folHlink"/>
                </a:solidFill>
                <a:latin typeface="Wingdings" pitchFamily="2" charset="2"/>
              </a:rPr>
              <a:t>w</a:t>
            </a:r>
            <a:r>
              <a:rPr lang="en-US" sz="2800" dirty="0">
                <a:latin typeface="Modern No. 20" pitchFamily="18" charset="0"/>
              </a:rPr>
              <a:t> Uterine hyper stimulation (rare):-</a:t>
            </a:r>
          </a:p>
          <a:p>
            <a:pPr algn="l">
              <a:lnSpc>
                <a:spcPct val="80000"/>
              </a:lnSpc>
              <a:buFontTx/>
              <a:buNone/>
            </a:pPr>
            <a:r>
              <a:rPr lang="en-US" sz="2800" dirty="0">
                <a:latin typeface="Modern No. 20" pitchFamily="18" charset="0"/>
              </a:rPr>
              <a:t>     defined as six or more contractions in </a:t>
            </a:r>
            <a:r>
              <a:rPr lang="en-US" sz="2800" dirty="0">
                <a:solidFill>
                  <a:schemeClr val="folHlink"/>
                </a:solidFill>
                <a:latin typeface="Modern No. 20" pitchFamily="18" charset="0"/>
              </a:rPr>
              <a:t>10</a:t>
            </a:r>
            <a:r>
              <a:rPr lang="en-US" sz="2800" dirty="0">
                <a:latin typeface="Modern No. 20" pitchFamily="18" charset="0"/>
              </a:rPr>
              <a:t> minutes          or  a single contraction lasting </a:t>
            </a:r>
            <a:r>
              <a:rPr lang="en-US" sz="2800" b="1" dirty="0">
                <a:solidFill>
                  <a:schemeClr val="folHlink"/>
                </a:solidFill>
                <a:latin typeface="Perpetua Titling MT" pitchFamily="18" charset="0"/>
              </a:rPr>
              <a:t>&gt;</a:t>
            </a:r>
            <a:r>
              <a:rPr lang="en-US" sz="2800" dirty="0">
                <a:latin typeface="Modern No. 20" pitchFamily="18" charset="0"/>
              </a:rPr>
              <a:t> </a:t>
            </a:r>
            <a:r>
              <a:rPr lang="en-US" sz="2800" dirty="0">
                <a:solidFill>
                  <a:schemeClr val="folHlink"/>
                </a:solidFill>
                <a:latin typeface="Modern No. 20" pitchFamily="18" charset="0"/>
              </a:rPr>
              <a:t>2</a:t>
            </a:r>
            <a:r>
              <a:rPr lang="en-US" sz="2800" dirty="0">
                <a:latin typeface="Modern No. 20" pitchFamily="18" charset="0"/>
              </a:rPr>
              <a:t> minutes.        </a:t>
            </a:r>
          </a:p>
        </p:txBody>
      </p:sp>
    </p:spTree>
    <p:extLst>
      <p:ext uri="{BB962C8B-B14F-4D97-AF65-F5344CB8AC3E}">
        <p14:creationId xmlns:p14="http://schemas.microsoft.com/office/powerpoint/2010/main" val="5336459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0" y="228600"/>
            <a:ext cx="11887200" cy="7010400"/>
          </a:xfrm>
        </p:spPr>
        <p:txBody>
          <a:bodyPr/>
          <a:lstStyle/>
          <a:p>
            <a:pPr algn="l">
              <a:buFont typeface="Wingdings" pitchFamily="2" charset="2"/>
              <a:buNone/>
            </a:pPr>
            <a:r>
              <a:rPr lang="en-US" b="1" dirty="0" err="1">
                <a:solidFill>
                  <a:schemeClr val="hlink"/>
                </a:solidFill>
                <a:latin typeface="Wingdings" pitchFamily="2" charset="2"/>
              </a:rPr>
              <a:t>v</a:t>
            </a:r>
            <a:r>
              <a:rPr lang="en-US" b="1" dirty="0" err="1">
                <a:solidFill>
                  <a:schemeClr val="hlink"/>
                </a:solidFill>
                <a:latin typeface="Modern No. 20" pitchFamily="18" charset="0"/>
              </a:rPr>
              <a:t>If</a:t>
            </a:r>
            <a:r>
              <a:rPr lang="en-US" b="1" dirty="0">
                <a:solidFill>
                  <a:schemeClr val="hlink"/>
                </a:solidFill>
                <a:latin typeface="Modern No. 20" pitchFamily="18" charset="0"/>
              </a:rPr>
              <a:t> cervix is </a:t>
            </a:r>
            <a:r>
              <a:rPr lang="en-US" b="1" dirty="0" err="1">
                <a:solidFill>
                  <a:schemeClr val="hlink"/>
                </a:solidFill>
                <a:latin typeface="Modern No. 20" pitchFamily="18" charset="0"/>
              </a:rPr>
              <a:t>favourable</a:t>
            </a:r>
            <a:r>
              <a:rPr lang="en-US" b="1" dirty="0">
                <a:solidFill>
                  <a:schemeClr val="hlink"/>
                </a:solidFill>
                <a:latin typeface="Modern No. 20" pitchFamily="18" charset="0"/>
              </a:rPr>
              <a:t> (ripe):-</a:t>
            </a:r>
            <a:r>
              <a:rPr lang="en-US" dirty="0">
                <a:solidFill>
                  <a:schemeClr val="folHlink"/>
                </a:solidFill>
                <a:latin typeface="Modern No. 20" pitchFamily="18" charset="0"/>
              </a:rPr>
              <a:t> </a:t>
            </a:r>
          </a:p>
          <a:p>
            <a:pPr algn="l">
              <a:buFont typeface="Wingdings" pitchFamily="2" charset="2"/>
              <a:buNone/>
            </a:pPr>
            <a:r>
              <a:rPr lang="en-US" dirty="0">
                <a:latin typeface="Modern No. 20" pitchFamily="18" charset="0"/>
              </a:rPr>
              <a:t> </a:t>
            </a:r>
            <a:r>
              <a:rPr lang="en-US" b="1" dirty="0">
                <a:solidFill>
                  <a:srgbClr val="FF0000"/>
                </a:solidFill>
                <a:latin typeface="Wingdings" pitchFamily="2" charset="2"/>
              </a:rPr>
              <a:t>q </a:t>
            </a:r>
            <a:r>
              <a:rPr lang="en-US" b="1" dirty="0">
                <a:solidFill>
                  <a:srgbClr val="FF0000"/>
                </a:solidFill>
                <a:latin typeface="Modern No. 20" pitchFamily="18" charset="0"/>
              </a:rPr>
              <a:t>oxytocin:</a:t>
            </a:r>
          </a:p>
          <a:p>
            <a:pPr algn="l">
              <a:buFont typeface="Wingdings" pitchFamily="2" charset="2"/>
              <a:buNone/>
            </a:pPr>
            <a:r>
              <a:rPr lang="en-US" sz="3600" dirty="0">
                <a:solidFill>
                  <a:srgbClr val="CC3300"/>
                </a:solidFill>
                <a:latin typeface="Wingdings" pitchFamily="2" charset="2"/>
              </a:rPr>
              <a:t>F</a:t>
            </a:r>
            <a:r>
              <a:rPr lang="en-US" sz="2800" dirty="0">
                <a:latin typeface="Modern No. 20" pitchFamily="18" charset="0"/>
              </a:rPr>
              <a:t> its </a:t>
            </a:r>
            <a:r>
              <a:rPr lang="en-US" sz="2800" dirty="0" err="1">
                <a:latin typeface="Modern No. 20" pitchFamily="18" charset="0"/>
              </a:rPr>
              <a:t>octa</a:t>
            </a:r>
            <a:r>
              <a:rPr lang="en-US" sz="2800" dirty="0">
                <a:latin typeface="Modern No. 20" pitchFamily="18" charset="0"/>
              </a:rPr>
              <a:t> peptide hormone secreted from </a:t>
            </a:r>
            <a:r>
              <a:rPr lang="en-US" sz="2800" dirty="0" err="1">
                <a:latin typeface="Modern No. 20" pitchFamily="18" charset="0"/>
              </a:rPr>
              <a:t>para</a:t>
            </a:r>
            <a:r>
              <a:rPr lang="en-US" sz="2800" dirty="0">
                <a:latin typeface="Modern No. 20" pitchFamily="18" charset="0"/>
              </a:rPr>
              <a:t> ventricular          and supra optic nuclei of hypothalamus, stored in               posterior  pituitary and released in pulsatile manner.     </a:t>
            </a:r>
          </a:p>
          <a:p>
            <a:pPr algn="l">
              <a:buFont typeface="Wingdings" pitchFamily="2" charset="2"/>
              <a:buNone/>
            </a:pPr>
            <a:r>
              <a:rPr lang="en-US" sz="3600" dirty="0">
                <a:solidFill>
                  <a:srgbClr val="CC3300"/>
                </a:solidFill>
                <a:latin typeface="Wingdings" pitchFamily="2" charset="2"/>
              </a:rPr>
              <a:t>F</a:t>
            </a:r>
            <a:r>
              <a:rPr lang="en-US" sz="2800" dirty="0">
                <a:latin typeface="Modern No. 20" pitchFamily="18" charset="0"/>
              </a:rPr>
              <a:t> Oxytocin is administered in synthetic form </a:t>
            </a:r>
            <a:r>
              <a:rPr lang="en-US" sz="2800" dirty="0" err="1">
                <a:latin typeface="Modern No. 20" pitchFamily="18" charset="0"/>
              </a:rPr>
              <a:t>pitocin</a:t>
            </a:r>
            <a:r>
              <a:rPr lang="en-US" sz="2800" dirty="0">
                <a:latin typeface="Modern No. 20" pitchFamily="18" charset="0"/>
              </a:rPr>
              <a:t> or             </a:t>
            </a:r>
            <a:r>
              <a:rPr lang="en-US" sz="2800" dirty="0" err="1">
                <a:latin typeface="Modern No. 20" pitchFamily="18" charset="0"/>
              </a:rPr>
              <a:t>syntocinon</a:t>
            </a:r>
            <a:r>
              <a:rPr lang="en-US" sz="2800" dirty="0">
                <a:latin typeface="Modern No. 20" pitchFamily="18" charset="0"/>
              </a:rPr>
              <a:t> used by </a:t>
            </a:r>
            <a:r>
              <a:rPr lang="en-US" sz="2800" dirty="0" err="1">
                <a:latin typeface="Modern No. 20" pitchFamily="18" charset="0"/>
              </a:rPr>
              <a:t>continous</a:t>
            </a:r>
            <a:r>
              <a:rPr lang="en-US" sz="2800" dirty="0">
                <a:latin typeface="Modern No. 20" pitchFamily="18" charset="0"/>
              </a:rPr>
              <a:t> I.V infusion (pump or           drip) after </a:t>
            </a:r>
            <a:r>
              <a:rPr lang="en-US" sz="2800" dirty="0" err="1">
                <a:latin typeface="Modern No. 20" pitchFamily="18" charset="0"/>
              </a:rPr>
              <a:t>amniotomy</a:t>
            </a:r>
            <a:r>
              <a:rPr lang="en-US" sz="2800" dirty="0">
                <a:latin typeface="Modern No. 20" pitchFamily="18" charset="0"/>
              </a:rPr>
              <a:t> to stimulate uterine contraction,       also used to augment and accelerate </a:t>
            </a:r>
            <a:r>
              <a:rPr lang="en-US" sz="2800" dirty="0" err="1">
                <a:latin typeface="Modern No. 20" pitchFamily="18" charset="0"/>
              </a:rPr>
              <a:t>labour</a:t>
            </a:r>
            <a:r>
              <a:rPr lang="en-US" sz="2800" dirty="0">
                <a:latin typeface="Modern No. 20" pitchFamily="18" charset="0"/>
              </a:rPr>
              <a:t>.</a:t>
            </a:r>
          </a:p>
        </p:txBody>
      </p:sp>
    </p:spTree>
    <p:extLst>
      <p:ext uri="{BB962C8B-B14F-4D97-AF65-F5344CB8AC3E}">
        <p14:creationId xmlns:p14="http://schemas.microsoft.com/office/powerpoint/2010/main" val="39718482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609600" y="304800"/>
            <a:ext cx="10972800" cy="6096000"/>
          </a:xfrm>
        </p:spPr>
        <p:txBody>
          <a:bodyPr/>
          <a:lstStyle/>
          <a:p>
            <a:pPr algn="l">
              <a:lnSpc>
                <a:spcPct val="90000"/>
              </a:lnSpc>
              <a:buFont typeface="Wingdings" pitchFamily="2" charset="2"/>
              <a:buNone/>
            </a:pPr>
            <a:r>
              <a:rPr lang="en-US" sz="2800" dirty="0">
                <a:latin typeface="Modern No. 20" pitchFamily="18" charset="0"/>
              </a:rPr>
              <a:t> </a:t>
            </a:r>
            <a:r>
              <a:rPr lang="en-US" sz="3600" dirty="0">
                <a:solidFill>
                  <a:srgbClr val="CC3300"/>
                </a:solidFill>
                <a:latin typeface="Wingdings" pitchFamily="2" charset="2"/>
              </a:rPr>
              <a:t>F</a:t>
            </a:r>
            <a:r>
              <a:rPr lang="en-US" sz="2800" dirty="0">
                <a:latin typeface="Modern No. 20" pitchFamily="18" charset="0"/>
              </a:rPr>
              <a:t> The usual dose is </a:t>
            </a:r>
            <a:r>
              <a:rPr lang="en-US" sz="2800" dirty="0">
                <a:solidFill>
                  <a:schemeClr val="folHlink"/>
                </a:solidFill>
                <a:latin typeface="Modern No. 20" pitchFamily="18" charset="0"/>
              </a:rPr>
              <a:t>5</a:t>
            </a:r>
            <a:r>
              <a:rPr lang="en-US" sz="2800" dirty="0">
                <a:latin typeface="Modern No. 20" pitchFamily="18" charset="0"/>
              </a:rPr>
              <a:t> IU\</a:t>
            </a:r>
            <a:r>
              <a:rPr lang="en-US" sz="2800" dirty="0">
                <a:solidFill>
                  <a:schemeClr val="folHlink"/>
                </a:solidFill>
                <a:latin typeface="Modern No. 20" pitchFamily="18" charset="0"/>
              </a:rPr>
              <a:t>500</a:t>
            </a:r>
            <a:r>
              <a:rPr lang="en-US" sz="2800" dirty="0">
                <a:latin typeface="Modern No. 20" pitchFamily="18" charset="0"/>
              </a:rPr>
              <a:t> ml normal saline.</a:t>
            </a:r>
          </a:p>
          <a:p>
            <a:pPr algn="l">
              <a:lnSpc>
                <a:spcPct val="90000"/>
              </a:lnSpc>
              <a:buFont typeface="Wingdings" pitchFamily="2" charset="2"/>
              <a:buNone/>
            </a:pPr>
            <a:r>
              <a:rPr lang="en-US" sz="2800" dirty="0">
                <a:latin typeface="Modern No. 20" pitchFamily="18" charset="0"/>
              </a:rPr>
              <a:t>       rate to be increased every </a:t>
            </a:r>
            <a:r>
              <a:rPr lang="en-US" sz="2800" dirty="0">
                <a:solidFill>
                  <a:schemeClr val="folHlink"/>
                </a:solidFill>
                <a:latin typeface="Modern No. 20" pitchFamily="18" charset="0"/>
              </a:rPr>
              <a:t>30</a:t>
            </a:r>
            <a:r>
              <a:rPr lang="en-US" sz="2800" dirty="0">
                <a:latin typeface="Modern No. 20" pitchFamily="18" charset="0"/>
              </a:rPr>
              <a:t> minute until                         satisfactory contraction are established. </a:t>
            </a:r>
          </a:p>
          <a:p>
            <a:pPr algn="l">
              <a:lnSpc>
                <a:spcPct val="90000"/>
              </a:lnSpc>
              <a:buFont typeface="Wingdings" pitchFamily="2" charset="2"/>
              <a:buNone/>
            </a:pPr>
            <a:r>
              <a:rPr lang="en-US" sz="2800" dirty="0">
                <a:latin typeface="Modern No. 20" pitchFamily="18" charset="0"/>
              </a:rPr>
              <a:t>       not exceeding </a:t>
            </a:r>
            <a:r>
              <a:rPr lang="en-US" sz="2800" dirty="0">
                <a:solidFill>
                  <a:schemeClr val="folHlink"/>
                </a:solidFill>
                <a:latin typeface="Modern No. 20" pitchFamily="18" charset="0"/>
              </a:rPr>
              <a:t>60 </a:t>
            </a:r>
            <a:r>
              <a:rPr lang="en-US" sz="2800" dirty="0">
                <a:latin typeface="Modern No. 20" pitchFamily="18" charset="0"/>
              </a:rPr>
              <a:t>Drops\min or </a:t>
            </a:r>
            <a:r>
              <a:rPr lang="en-US" sz="2800" dirty="0">
                <a:solidFill>
                  <a:schemeClr val="folHlink"/>
                </a:solidFill>
                <a:latin typeface="Modern No. 20" pitchFamily="18" charset="0"/>
              </a:rPr>
              <a:t>32</a:t>
            </a:r>
            <a:r>
              <a:rPr lang="en-US" sz="2800" dirty="0">
                <a:latin typeface="Modern No. 20" pitchFamily="18" charset="0"/>
              </a:rPr>
              <a:t> m Unit \ minute.</a:t>
            </a:r>
            <a:endParaRPr lang="en-US" b="1" u="sng" dirty="0">
              <a:latin typeface="Modern No. 20" pitchFamily="18" charset="0"/>
            </a:endParaRPr>
          </a:p>
          <a:p>
            <a:pPr algn="l">
              <a:lnSpc>
                <a:spcPct val="90000"/>
              </a:lnSpc>
              <a:buFont typeface="Wingdings" pitchFamily="2" charset="2"/>
              <a:buNone/>
            </a:pPr>
            <a:r>
              <a:rPr lang="en-US" sz="3600" dirty="0">
                <a:solidFill>
                  <a:srgbClr val="CC3300"/>
                </a:solidFill>
                <a:latin typeface="Wingdings" pitchFamily="2" charset="2"/>
              </a:rPr>
              <a:t>F</a:t>
            </a:r>
            <a:r>
              <a:rPr lang="en-US" sz="2800" dirty="0">
                <a:solidFill>
                  <a:schemeClr val="folHlink"/>
                </a:solidFill>
                <a:latin typeface="Wingdings" pitchFamily="2" charset="2"/>
              </a:rPr>
              <a:t> </a:t>
            </a:r>
            <a:r>
              <a:rPr lang="en-US" sz="3200" b="1" u="sng" dirty="0">
                <a:solidFill>
                  <a:srgbClr val="FF0000"/>
                </a:solidFill>
                <a:latin typeface="Modern No. 20" pitchFamily="18" charset="0"/>
              </a:rPr>
              <a:t>side effects:-</a:t>
            </a:r>
          </a:p>
          <a:p>
            <a:pPr algn="l">
              <a:lnSpc>
                <a:spcPct val="90000"/>
              </a:lnSpc>
              <a:buFont typeface="Wingdings" pitchFamily="2" charset="2"/>
              <a:buNone/>
            </a:pPr>
            <a:r>
              <a:rPr lang="en-US" dirty="0">
                <a:latin typeface="Modern No. 20" pitchFamily="18" charset="0"/>
              </a:rPr>
              <a:t>     </a:t>
            </a:r>
            <a:r>
              <a:rPr lang="en-US" dirty="0" err="1">
                <a:solidFill>
                  <a:schemeClr val="folHlink"/>
                </a:solidFill>
                <a:latin typeface="Wingdings" pitchFamily="2" charset="2"/>
              </a:rPr>
              <a:t>w</a:t>
            </a:r>
            <a:r>
              <a:rPr lang="en-US" dirty="0" err="1">
                <a:latin typeface="Modern No. 20" pitchFamily="18" charset="0"/>
              </a:rPr>
              <a:t>uterine</a:t>
            </a:r>
            <a:r>
              <a:rPr lang="en-US" dirty="0">
                <a:latin typeface="Modern No. 20" pitchFamily="18" charset="0"/>
              </a:rPr>
              <a:t> </a:t>
            </a:r>
            <a:r>
              <a:rPr lang="en-US" dirty="0" err="1">
                <a:latin typeface="Modern No. 20" pitchFamily="18" charset="0"/>
              </a:rPr>
              <a:t>hyperstimulation</a:t>
            </a:r>
            <a:r>
              <a:rPr lang="en-US" dirty="0">
                <a:latin typeface="Modern No. 20" pitchFamily="18" charset="0"/>
              </a:rPr>
              <a:t>.</a:t>
            </a:r>
          </a:p>
          <a:p>
            <a:pPr algn="l">
              <a:lnSpc>
                <a:spcPct val="90000"/>
              </a:lnSpc>
              <a:buFont typeface="Wingdings" pitchFamily="2" charset="2"/>
              <a:buNone/>
            </a:pPr>
            <a:r>
              <a:rPr lang="en-US" dirty="0">
                <a:latin typeface="Modern No. 20" pitchFamily="18" charset="0"/>
              </a:rPr>
              <a:t>     </a:t>
            </a:r>
            <a:r>
              <a:rPr lang="en-US" dirty="0" err="1">
                <a:solidFill>
                  <a:schemeClr val="folHlink"/>
                </a:solidFill>
                <a:latin typeface="Wingdings" pitchFamily="2" charset="2"/>
              </a:rPr>
              <a:t>w</a:t>
            </a:r>
            <a:r>
              <a:rPr lang="en-US" dirty="0" err="1">
                <a:latin typeface="Modern No. 20" pitchFamily="18" charset="0"/>
              </a:rPr>
              <a:t>poor</a:t>
            </a:r>
            <a:r>
              <a:rPr lang="en-US" dirty="0">
                <a:latin typeface="Modern No. 20" pitchFamily="18" charset="0"/>
              </a:rPr>
              <a:t> uterine contraction.</a:t>
            </a:r>
          </a:p>
          <a:p>
            <a:pPr algn="l">
              <a:lnSpc>
                <a:spcPct val="90000"/>
              </a:lnSpc>
              <a:buFont typeface="Wingdings" pitchFamily="2" charset="2"/>
              <a:buNone/>
            </a:pPr>
            <a:r>
              <a:rPr lang="en-US" dirty="0">
                <a:latin typeface="Modern No. 20" pitchFamily="18" charset="0"/>
              </a:rPr>
              <a:t>     </a:t>
            </a:r>
            <a:r>
              <a:rPr lang="en-US" dirty="0" err="1">
                <a:solidFill>
                  <a:schemeClr val="folHlink"/>
                </a:solidFill>
                <a:latin typeface="Wingdings" pitchFamily="2" charset="2"/>
              </a:rPr>
              <a:t>w</a:t>
            </a:r>
            <a:r>
              <a:rPr lang="en-US" dirty="0" err="1">
                <a:latin typeface="Modern No. 20" pitchFamily="18" charset="0"/>
              </a:rPr>
              <a:t>Anti</a:t>
            </a:r>
            <a:r>
              <a:rPr lang="en-US" dirty="0">
                <a:latin typeface="Modern No. 20" pitchFamily="18" charset="0"/>
              </a:rPr>
              <a:t> diuretic effect.</a:t>
            </a:r>
          </a:p>
          <a:p>
            <a:pPr algn="l">
              <a:lnSpc>
                <a:spcPct val="90000"/>
              </a:lnSpc>
              <a:buFont typeface="Wingdings" pitchFamily="2" charset="2"/>
              <a:buNone/>
            </a:pPr>
            <a:r>
              <a:rPr lang="en-US" dirty="0">
                <a:latin typeface="Modern No. 20" pitchFamily="18" charset="0"/>
              </a:rPr>
              <a:t>     </a:t>
            </a:r>
            <a:r>
              <a:rPr lang="en-US" dirty="0">
                <a:solidFill>
                  <a:schemeClr val="folHlink"/>
                </a:solidFill>
                <a:latin typeface="Wingdings" pitchFamily="2" charset="2"/>
              </a:rPr>
              <a:t>w</a:t>
            </a:r>
            <a:r>
              <a:rPr lang="en-US" dirty="0">
                <a:latin typeface="Modern No. 20" pitchFamily="18" charset="0"/>
              </a:rPr>
              <a:t> rupture of uterus.</a:t>
            </a:r>
          </a:p>
          <a:p>
            <a:pPr algn="l">
              <a:lnSpc>
                <a:spcPct val="90000"/>
              </a:lnSpc>
              <a:buFont typeface="Wingdings" pitchFamily="2" charset="2"/>
              <a:buNone/>
            </a:pPr>
            <a:r>
              <a:rPr lang="en-US" dirty="0">
                <a:latin typeface="Modern No. 20" pitchFamily="18" charset="0"/>
              </a:rPr>
              <a:t>     </a:t>
            </a:r>
            <a:r>
              <a:rPr lang="en-US" dirty="0">
                <a:solidFill>
                  <a:schemeClr val="folHlink"/>
                </a:solidFill>
                <a:latin typeface="Wingdings" pitchFamily="2" charset="2"/>
              </a:rPr>
              <a:t>w</a:t>
            </a:r>
            <a:r>
              <a:rPr lang="en-US" dirty="0">
                <a:latin typeface="Modern No. 20" pitchFamily="18" charset="0"/>
              </a:rPr>
              <a:t> Neonatal </a:t>
            </a:r>
            <a:r>
              <a:rPr lang="en-US" dirty="0" err="1">
                <a:latin typeface="Modern No. 20" pitchFamily="18" charset="0"/>
              </a:rPr>
              <a:t>hyperbilirubinemia</a:t>
            </a:r>
            <a:r>
              <a:rPr lang="en-US" dirty="0">
                <a:latin typeface="Modern No. 20" pitchFamily="18" charset="0"/>
              </a:rPr>
              <a:t>.</a:t>
            </a:r>
          </a:p>
          <a:p>
            <a:pPr algn="l">
              <a:lnSpc>
                <a:spcPct val="90000"/>
              </a:lnSpc>
              <a:buFont typeface="Wingdings" pitchFamily="2" charset="2"/>
              <a:buNone/>
            </a:pPr>
            <a:r>
              <a:rPr lang="en-US" dirty="0">
                <a:latin typeface="Modern No. 20" pitchFamily="18" charset="0"/>
              </a:rPr>
              <a:t>  </a:t>
            </a:r>
          </a:p>
        </p:txBody>
      </p:sp>
    </p:spTree>
    <p:extLst>
      <p:ext uri="{BB962C8B-B14F-4D97-AF65-F5344CB8AC3E}">
        <p14:creationId xmlns:p14="http://schemas.microsoft.com/office/powerpoint/2010/main" val="187016162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09600" y="762000"/>
            <a:ext cx="10972800" cy="5638800"/>
          </a:xfrm>
        </p:spPr>
        <p:txBody>
          <a:bodyPr/>
          <a:lstStyle/>
          <a:p>
            <a:pPr algn="l">
              <a:buFont typeface="Wingdings" pitchFamily="2" charset="2"/>
              <a:buNone/>
            </a:pPr>
            <a:r>
              <a:rPr lang="en-US" sz="2800" b="1" u="sng" dirty="0">
                <a:solidFill>
                  <a:srgbClr val="FFCC00"/>
                </a:solidFill>
                <a:latin typeface="Arial Black" pitchFamily="34" charset="0"/>
              </a:rPr>
              <a:t>2-Surgical methods:-</a:t>
            </a:r>
          </a:p>
          <a:p>
            <a:pPr algn="l">
              <a:buFont typeface="Wingdings" pitchFamily="2" charset="2"/>
              <a:buNone/>
            </a:pPr>
            <a:r>
              <a:rPr lang="en-US" sz="2800" dirty="0">
                <a:latin typeface="Modern No. 20" pitchFamily="18" charset="0"/>
              </a:rPr>
              <a:t>  </a:t>
            </a:r>
            <a:r>
              <a:rPr lang="en-US" sz="3600" b="1" dirty="0">
                <a:solidFill>
                  <a:srgbClr val="FF0000"/>
                </a:solidFill>
                <a:latin typeface="Modern No. 20" pitchFamily="18" charset="0"/>
              </a:rPr>
              <a:t>A-membrane sweeping:-</a:t>
            </a:r>
          </a:p>
          <a:p>
            <a:pPr algn="l">
              <a:buFont typeface="Wingdings" pitchFamily="2" charset="2"/>
              <a:buNone/>
            </a:pPr>
            <a:r>
              <a:rPr lang="en-US" sz="2800" dirty="0">
                <a:latin typeface="Modern No. 20" pitchFamily="18" charset="0"/>
              </a:rPr>
              <a:t>      increased likelihood of spontaneous </a:t>
            </a:r>
            <a:r>
              <a:rPr lang="en-US" sz="2800" dirty="0" err="1">
                <a:latin typeface="Modern No. 20" pitchFamily="18" charset="0"/>
              </a:rPr>
              <a:t>labour</a:t>
            </a:r>
            <a:r>
              <a:rPr lang="en-US" sz="2800" dirty="0">
                <a:latin typeface="Modern No. 20" pitchFamily="18" charset="0"/>
              </a:rPr>
              <a:t>                      within </a:t>
            </a:r>
            <a:r>
              <a:rPr lang="en-US" sz="2800" dirty="0">
                <a:solidFill>
                  <a:schemeClr val="folHlink"/>
                </a:solidFill>
                <a:latin typeface="Modern No. 20" pitchFamily="18" charset="0"/>
              </a:rPr>
              <a:t>48</a:t>
            </a:r>
            <a:r>
              <a:rPr lang="en-US" sz="2800" dirty="0">
                <a:latin typeface="Modern No. 20" pitchFamily="18" charset="0"/>
              </a:rPr>
              <a:t> hours due to local release of                          prostaglandin.</a:t>
            </a:r>
          </a:p>
          <a:p>
            <a:pPr algn="l">
              <a:buFont typeface="Wingdings" pitchFamily="2" charset="2"/>
              <a:buNone/>
            </a:pPr>
            <a:r>
              <a:rPr lang="en-US" sz="2800" dirty="0">
                <a:latin typeface="Modern No. 20" pitchFamily="18" charset="0"/>
              </a:rPr>
              <a:t>  </a:t>
            </a:r>
            <a:r>
              <a:rPr lang="en-US" sz="2800" b="1" dirty="0">
                <a:solidFill>
                  <a:srgbClr val="FF0000"/>
                </a:solidFill>
                <a:latin typeface="Modern No. 20" pitchFamily="18" charset="0"/>
              </a:rPr>
              <a:t>B-</a:t>
            </a:r>
            <a:r>
              <a:rPr lang="en-US" sz="2800" b="1" dirty="0" err="1">
                <a:solidFill>
                  <a:srgbClr val="FF0000"/>
                </a:solidFill>
                <a:latin typeface="Modern No. 20" pitchFamily="18" charset="0"/>
              </a:rPr>
              <a:t>Amniotomy</a:t>
            </a:r>
            <a:r>
              <a:rPr lang="en-US" sz="2800" b="1" dirty="0">
                <a:solidFill>
                  <a:srgbClr val="FF0000"/>
                </a:solidFill>
                <a:latin typeface="Modern No. 20" pitchFamily="18" charset="0"/>
              </a:rPr>
              <a:t> (AROM):-</a:t>
            </a:r>
          </a:p>
          <a:p>
            <a:pPr algn="l">
              <a:buFont typeface="Wingdings" pitchFamily="2" charset="2"/>
              <a:buNone/>
            </a:pPr>
            <a:r>
              <a:rPr lang="en-US" sz="2800" dirty="0">
                <a:solidFill>
                  <a:schemeClr val="folHlink"/>
                </a:solidFill>
                <a:latin typeface="Wingdings" pitchFamily="2" charset="2"/>
              </a:rPr>
              <a:t>  </a:t>
            </a:r>
            <a:r>
              <a:rPr lang="en-US" sz="2800" dirty="0" err="1">
                <a:solidFill>
                  <a:schemeClr val="folHlink"/>
                </a:solidFill>
                <a:latin typeface="Wingdings" pitchFamily="2" charset="2"/>
              </a:rPr>
              <a:t>r</a:t>
            </a:r>
            <a:r>
              <a:rPr lang="en-US" sz="2800" dirty="0" err="1">
                <a:latin typeface="Modern No. 20" pitchFamily="18" charset="0"/>
              </a:rPr>
              <a:t>Fore</a:t>
            </a:r>
            <a:r>
              <a:rPr lang="en-US" sz="2800" dirty="0">
                <a:latin typeface="Modern No. 20" pitchFamily="18" charset="0"/>
              </a:rPr>
              <a:t>-water </a:t>
            </a:r>
            <a:r>
              <a:rPr lang="en-US" sz="2800" dirty="0" err="1">
                <a:latin typeface="Modern No. 20" pitchFamily="18" charset="0"/>
              </a:rPr>
              <a:t>amniotomy</a:t>
            </a:r>
            <a:r>
              <a:rPr lang="en-US" sz="2800" dirty="0">
                <a:latin typeface="Modern No. 20" pitchFamily="18" charset="0"/>
              </a:rPr>
              <a:t>:-</a:t>
            </a:r>
          </a:p>
          <a:p>
            <a:pPr algn="l">
              <a:buFont typeface="Wingdings" pitchFamily="2" charset="2"/>
              <a:buNone/>
            </a:pPr>
            <a:r>
              <a:rPr lang="en-US" sz="2800" dirty="0">
                <a:latin typeface="Modern No. 20" pitchFamily="18" charset="0"/>
              </a:rPr>
              <a:t>             </a:t>
            </a:r>
            <a:r>
              <a:rPr lang="en-US" sz="2800" dirty="0" err="1">
                <a:solidFill>
                  <a:schemeClr val="folHlink"/>
                </a:solidFill>
                <a:latin typeface="Wingdings" pitchFamily="2" charset="2"/>
              </a:rPr>
              <a:t>s</a:t>
            </a:r>
            <a:r>
              <a:rPr lang="en-US" sz="2800" dirty="0" err="1">
                <a:latin typeface="Modern No. 20" pitchFamily="18" charset="0"/>
              </a:rPr>
              <a:t>Amniohook</a:t>
            </a:r>
            <a:r>
              <a:rPr lang="en-US" sz="2800" dirty="0">
                <a:latin typeface="Modern No. 20" pitchFamily="18" charset="0"/>
              </a:rPr>
              <a:t>.</a:t>
            </a:r>
          </a:p>
          <a:p>
            <a:pPr algn="l">
              <a:buFont typeface="Wingdings" pitchFamily="2" charset="2"/>
              <a:buNone/>
            </a:pPr>
            <a:r>
              <a:rPr lang="en-US" sz="2800" dirty="0">
                <a:latin typeface="Modern No. 20" pitchFamily="18" charset="0"/>
              </a:rPr>
              <a:t>             </a:t>
            </a:r>
            <a:r>
              <a:rPr lang="en-US" sz="2800" dirty="0" err="1">
                <a:solidFill>
                  <a:schemeClr val="folHlink"/>
                </a:solidFill>
                <a:latin typeface="Wingdings" pitchFamily="2" charset="2"/>
              </a:rPr>
              <a:t>s</a:t>
            </a:r>
            <a:r>
              <a:rPr lang="en-US" sz="2800" dirty="0" err="1">
                <a:latin typeface="Modern No. 20" pitchFamily="18" charset="0"/>
              </a:rPr>
              <a:t>Toothed</a:t>
            </a:r>
            <a:r>
              <a:rPr lang="en-US" sz="2800" dirty="0">
                <a:latin typeface="Modern No. 20" pitchFamily="18" charset="0"/>
              </a:rPr>
              <a:t> forceps.</a:t>
            </a:r>
          </a:p>
          <a:p>
            <a:pPr algn="l">
              <a:buFont typeface="Wingdings" pitchFamily="2" charset="2"/>
              <a:buNone/>
            </a:pPr>
            <a:r>
              <a:rPr lang="en-US" sz="2800" dirty="0">
                <a:latin typeface="Modern No. 20" pitchFamily="18" charset="0"/>
              </a:rPr>
              <a:t>        </a:t>
            </a:r>
            <a:r>
              <a:rPr lang="en-US" sz="2800" dirty="0" err="1">
                <a:solidFill>
                  <a:schemeClr val="folHlink"/>
                </a:solidFill>
                <a:latin typeface="Wingdings" pitchFamily="2" charset="2"/>
              </a:rPr>
              <a:t>r</a:t>
            </a:r>
            <a:r>
              <a:rPr lang="en-US" sz="2800" dirty="0" err="1">
                <a:latin typeface="Modern No. 20" pitchFamily="18" charset="0"/>
              </a:rPr>
              <a:t>Hind</a:t>
            </a:r>
            <a:r>
              <a:rPr lang="en-US" sz="2800" dirty="0">
                <a:latin typeface="Modern No. 20" pitchFamily="18" charset="0"/>
              </a:rPr>
              <a:t>-water </a:t>
            </a:r>
            <a:r>
              <a:rPr lang="en-US" sz="2800" dirty="0" err="1">
                <a:latin typeface="Modern No. 20" pitchFamily="18" charset="0"/>
              </a:rPr>
              <a:t>amniotomy</a:t>
            </a:r>
            <a:r>
              <a:rPr lang="en-US" sz="2800" dirty="0">
                <a:latin typeface="Modern No. 20" pitchFamily="18" charset="0"/>
              </a:rPr>
              <a:t>:-</a:t>
            </a:r>
          </a:p>
          <a:p>
            <a:pPr algn="l">
              <a:buFont typeface="Wingdings" pitchFamily="2" charset="2"/>
              <a:buNone/>
            </a:pPr>
            <a:r>
              <a:rPr lang="en-US" sz="2800" dirty="0">
                <a:latin typeface="Modern No. 20" pitchFamily="18" charset="0"/>
              </a:rPr>
              <a:t>             </a:t>
            </a:r>
            <a:r>
              <a:rPr lang="en-US" sz="2800" dirty="0" err="1">
                <a:solidFill>
                  <a:schemeClr val="folHlink"/>
                </a:solidFill>
                <a:latin typeface="Wingdings" pitchFamily="2" charset="2"/>
              </a:rPr>
              <a:t>s</a:t>
            </a:r>
            <a:r>
              <a:rPr lang="en-US" sz="2800" dirty="0" err="1">
                <a:latin typeface="Modern No. 20" pitchFamily="18" charset="0"/>
              </a:rPr>
              <a:t>Drew-somyth</a:t>
            </a:r>
            <a:r>
              <a:rPr lang="en-US" sz="2800" dirty="0">
                <a:latin typeface="Modern No. 20" pitchFamily="18" charset="0"/>
              </a:rPr>
              <a:t> catheter. </a:t>
            </a:r>
          </a:p>
        </p:txBody>
      </p:sp>
    </p:spTree>
    <p:extLst>
      <p:ext uri="{BB962C8B-B14F-4D97-AF65-F5344CB8AC3E}">
        <p14:creationId xmlns:p14="http://schemas.microsoft.com/office/powerpoint/2010/main" val="23844712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609600" y="533400"/>
            <a:ext cx="10972800" cy="5562600"/>
          </a:xfrm>
        </p:spPr>
        <p:txBody>
          <a:bodyPr/>
          <a:lstStyle/>
          <a:p>
            <a:pPr algn="l">
              <a:lnSpc>
                <a:spcPct val="90000"/>
              </a:lnSpc>
              <a:buFont typeface="Wingdings" pitchFamily="2" charset="2"/>
              <a:buNone/>
            </a:pPr>
            <a:r>
              <a:rPr lang="en-US" sz="4000" dirty="0">
                <a:solidFill>
                  <a:srgbClr val="CC3300"/>
                </a:solidFill>
                <a:latin typeface="Wingdings" pitchFamily="2" charset="2"/>
              </a:rPr>
              <a:t>F</a:t>
            </a:r>
            <a:r>
              <a:rPr lang="en-US" dirty="0">
                <a:latin typeface="Modern No. 20" pitchFamily="18" charset="0"/>
              </a:rPr>
              <a:t> The success of </a:t>
            </a:r>
            <a:r>
              <a:rPr lang="en-US" dirty="0" err="1">
                <a:latin typeface="Modern No. 20" pitchFamily="18" charset="0"/>
              </a:rPr>
              <a:t>amniotomy</a:t>
            </a:r>
            <a:r>
              <a:rPr lang="en-US" dirty="0">
                <a:latin typeface="Modern No. 20" pitchFamily="18" charset="0"/>
              </a:rPr>
              <a:t> is dependent upon       the state of cervix, the parity of woman and       the station of presenting part at time of             intervention.   </a:t>
            </a:r>
          </a:p>
          <a:p>
            <a:pPr algn="l">
              <a:lnSpc>
                <a:spcPct val="90000"/>
              </a:lnSpc>
              <a:buFont typeface="Wingdings" pitchFamily="2" charset="2"/>
              <a:buNone/>
            </a:pPr>
            <a:r>
              <a:rPr lang="en-US" b="1" dirty="0" err="1">
                <a:solidFill>
                  <a:srgbClr val="FF0000"/>
                </a:solidFill>
                <a:latin typeface="Wingdings" pitchFamily="2" charset="2"/>
              </a:rPr>
              <a:t>r</a:t>
            </a:r>
            <a:r>
              <a:rPr lang="en-US" b="1" dirty="0" err="1">
                <a:solidFill>
                  <a:srgbClr val="FF0000"/>
                </a:solidFill>
                <a:latin typeface="Modern No. 20" pitchFamily="18" charset="0"/>
              </a:rPr>
              <a:t>Complications</a:t>
            </a:r>
            <a:r>
              <a:rPr lang="en-US" b="1" dirty="0">
                <a:solidFill>
                  <a:srgbClr val="FF0000"/>
                </a:solidFill>
                <a:latin typeface="Modern No. 20" pitchFamily="18" charset="0"/>
              </a:rPr>
              <a:t>:-</a:t>
            </a:r>
          </a:p>
          <a:p>
            <a:pPr algn="l">
              <a:lnSpc>
                <a:spcPct val="90000"/>
              </a:lnSpc>
              <a:buFont typeface="Wingdings" pitchFamily="2" charset="2"/>
              <a:buNone/>
            </a:pPr>
            <a:r>
              <a:rPr lang="en-US" dirty="0">
                <a:latin typeface="Modern No. 20" pitchFamily="18" charset="0"/>
              </a:rPr>
              <a:t> </a:t>
            </a:r>
            <a:r>
              <a:rPr lang="en-US" sz="3600" dirty="0">
                <a:solidFill>
                  <a:schemeClr val="folHlink"/>
                </a:solidFill>
                <a:latin typeface="Wingdings" pitchFamily="2" charset="2"/>
              </a:rPr>
              <a:t>w</a:t>
            </a:r>
            <a:r>
              <a:rPr lang="en-US" dirty="0">
                <a:latin typeface="Modern No. 20" pitchFamily="18" charset="0"/>
              </a:rPr>
              <a:t> failure to induce effective contractions.</a:t>
            </a:r>
          </a:p>
          <a:p>
            <a:pPr algn="l">
              <a:lnSpc>
                <a:spcPct val="90000"/>
              </a:lnSpc>
              <a:buFont typeface="Wingdings" pitchFamily="2" charset="2"/>
              <a:buNone/>
            </a:pPr>
            <a:r>
              <a:rPr lang="en-US" dirty="0">
                <a:latin typeface="Modern No. 20" pitchFamily="18" charset="0"/>
              </a:rPr>
              <a:t> </a:t>
            </a:r>
            <a:r>
              <a:rPr lang="en-US" sz="3600" dirty="0">
                <a:solidFill>
                  <a:schemeClr val="folHlink"/>
                </a:solidFill>
                <a:latin typeface="Wingdings" pitchFamily="2" charset="2"/>
              </a:rPr>
              <a:t>w</a:t>
            </a:r>
            <a:r>
              <a:rPr lang="en-US" dirty="0">
                <a:latin typeface="Modern No. 20" pitchFamily="18" charset="0"/>
              </a:rPr>
              <a:t> bleeding </a:t>
            </a:r>
            <a:r>
              <a:rPr lang="en-US" dirty="0">
                <a:solidFill>
                  <a:schemeClr val="folHlink"/>
                </a:solidFill>
                <a:latin typeface="Wingdings 3" pitchFamily="18" charset="2"/>
              </a:rPr>
              <a:t>c</a:t>
            </a:r>
            <a:r>
              <a:rPr lang="en-US" dirty="0">
                <a:latin typeface="Modern No. 20" pitchFamily="18" charset="0"/>
              </a:rPr>
              <a:t> damage to the cervix.</a:t>
            </a:r>
          </a:p>
          <a:p>
            <a:pPr algn="l">
              <a:lnSpc>
                <a:spcPct val="90000"/>
              </a:lnSpc>
              <a:buFont typeface="Wingdings" pitchFamily="2" charset="2"/>
              <a:buNone/>
            </a:pPr>
            <a:r>
              <a:rPr lang="en-US" dirty="0">
                <a:latin typeface="Modern No. 20" pitchFamily="18" charset="0"/>
              </a:rPr>
              <a:t> </a:t>
            </a:r>
            <a:r>
              <a:rPr lang="en-US" sz="3600" dirty="0">
                <a:solidFill>
                  <a:schemeClr val="folHlink"/>
                </a:solidFill>
                <a:latin typeface="Wingdings" pitchFamily="2" charset="2"/>
              </a:rPr>
              <a:t>w</a:t>
            </a:r>
            <a:r>
              <a:rPr lang="en-US" dirty="0">
                <a:latin typeface="Modern No. 20" pitchFamily="18" charset="0"/>
              </a:rPr>
              <a:t> placental separation due to sudden reduction       of the volume of liquor.</a:t>
            </a:r>
          </a:p>
          <a:p>
            <a:pPr algn="l">
              <a:lnSpc>
                <a:spcPct val="90000"/>
              </a:lnSpc>
              <a:buFont typeface="Wingdings" pitchFamily="2" charset="2"/>
              <a:buNone/>
            </a:pPr>
            <a:r>
              <a:rPr lang="en-US" dirty="0">
                <a:latin typeface="Modern No. 20" pitchFamily="18" charset="0"/>
              </a:rPr>
              <a:t> </a:t>
            </a:r>
            <a:r>
              <a:rPr lang="en-US" sz="3600" dirty="0">
                <a:solidFill>
                  <a:schemeClr val="folHlink"/>
                </a:solidFill>
                <a:latin typeface="Wingdings" pitchFamily="2" charset="2"/>
              </a:rPr>
              <a:t>w</a:t>
            </a:r>
            <a:r>
              <a:rPr lang="en-US" dirty="0">
                <a:latin typeface="Modern No. 20" pitchFamily="18" charset="0"/>
              </a:rPr>
              <a:t> infections.</a:t>
            </a:r>
          </a:p>
          <a:p>
            <a:pPr algn="l">
              <a:lnSpc>
                <a:spcPct val="90000"/>
              </a:lnSpc>
              <a:buFont typeface="Wingdings" pitchFamily="2" charset="2"/>
              <a:buNone/>
            </a:pPr>
            <a:r>
              <a:rPr lang="en-US" dirty="0">
                <a:latin typeface="Modern No. 20" pitchFamily="18" charset="0"/>
              </a:rPr>
              <a:t> </a:t>
            </a:r>
            <a:r>
              <a:rPr lang="en-US" sz="3600" dirty="0">
                <a:solidFill>
                  <a:schemeClr val="folHlink"/>
                </a:solidFill>
                <a:latin typeface="Wingdings" pitchFamily="2" charset="2"/>
              </a:rPr>
              <a:t>w</a:t>
            </a:r>
            <a:r>
              <a:rPr lang="en-US" dirty="0">
                <a:latin typeface="Modern No. 20" pitchFamily="18" charset="0"/>
              </a:rPr>
              <a:t> amniotic fluid embolism.</a:t>
            </a:r>
          </a:p>
          <a:p>
            <a:pPr algn="l">
              <a:lnSpc>
                <a:spcPct val="90000"/>
              </a:lnSpc>
              <a:buFont typeface="Wingdings" pitchFamily="2" charset="2"/>
              <a:buNone/>
            </a:pPr>
            <a:endParaRPr lang="en-US" dirty="0">
              <a:latin typeface="Modern No. 20" pitchFamily="18" charset="0"/>
            </a:endParaRPr>
          </a:p>
        </p:txBody>
      </p:sp>
    </p:spTree>
    <p:extLst>
      <p:ext uri="{BB962C8B-B14F-4D97-AF65-F5344CB8AC3E}">
        <p14:creationId xmlns:p14="http://schemas.microsoft.com/office/powerpoint/2010/main" val="92507493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304800" y="914400"/>
            <a:ext cx="11887200" cy="5181600"/>
          </a:xfrm>
        </p:spPr>
        <p:txBody>
          <a:bodyPr/>
          <a:lstStyle/>
          <a:p>
            <a:pPr algn="l">
              <a:buFont typeface="Wingdings" pitchFamily="2" charset="2"/>
              <a:buNone/>
            </a:pPr>
            <a:r>
              <a:rPr lang="en-US" sz="2800" b="1" u="sng">
                <a:solidFill>
                  <a:srgbClr val="FFCC00"/>
                </a:solidFill>
                <a:latin typeface="Arial Black" pitchFamily="34" charset="0"/>
              </a:rPr>
              <a:t>3-combined surgical and medical induction:-</a:t>
            </a:r>
          </a:p>
          <a:p>
            <a:pPr algn="l">
              <a:buFont typeface="Wingdings" pitchFamily="2" charset="2"/>
              <a:buNone/>
            </a:pPr>
            <a:endParaRPr lang="en-US">
              <a:latin typeface="Modern No. 20" pitchFamily="18" charset="0"/>
            </a:endParaRPr>
          </a:p>
          <a:p>
            <a:pPr algn="l">
              <a:buFont typeface="Wingdings" pitchFamily="2" charset="2"/>
              <a:buNone/>
            </a:pPr>
            <a:r>
              <a:rPr lang="en-US">
                <a:latin typeface="Modern No. 20" pitchFamily="18" charset="0"/>
              </a:rPr>
              <a:t>  Surgical amniotomy followed by oxytocin use.</a:t>
            </a:r>
          </a:p>
        </p:txBody>
      </p:sp>
    </p:spTree>
    <p:extLst>
      <p:ext uri="{BB962C8B-B14F-4D97-AF65-F5344CB8AC3E}">
        <p14:creationId xmlns:p14="http://schemas.microsoft.com/office/powerpoint/2010/main" val="207455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366" y="0"/>
            <a:ext cx="10549569" cy="1035586"/>
          </a:xfrm>
        </p:spPr>
        <p:txBody>
          <a:bodyPr/>
          <a:lstStyle/>
          <a:p>
            <a:r>
              <a:rPr lang="en-US" b="1" dirty="0">
                <a:solidFill>
                  <a:srgbClr val="FF0000"/>
                </a:solidFill>
              </a:rPr>
              <a:t>Problems of Preterm neonates</a:t>
            </a:r>
            <a:endParaRPr lang="en-US" dirty="0"/>
          </a:p>
        </p:txBody>
      </p:sp>
      <p:sp>
        <p:nvSpPr>
          <p:cNvPr id="3" name="Content Placeholder 2"/>
          <p:cNvSpPr>
            <a:spLocks noGrp="1"/>
          </p:cNvSpPr>
          <p:nvPr>
            <p:ph idx="1"/>
          </p:nvPr>
        </p:nvSpPr>
        <p:spPr>
          <a:xfrm>
            <a:off x="838200" y="850006"/>
            <a:ext cx="10515600" cy="5326957"/>
          </a:xfrm>
        </p:spPr>
        <p:txBody>
          <a:bodyPr>
            <a:noAutofit/>
          </a:bodyPr>
          <a:lstStyle/>
          <a:p>
            <a:r>
              <a:rPr lang="en-US" sz="3600" dirty="0" smtClean="0"/>
              <a:t>Immature </a:t>
            </a:r>
            <a:r>
              <a:rPr lang="en-US" sz="3600" dirty="0"/>
              <a:t>vascular bed around the brain ventricles. These delicate vessels may rapture &amp; </a:t>
            </a:r>
            <a:r>
              <a:rPr lang="en-US" sz="3600" dirty="0" smtClean="0"/>
              <a:t>cause</a:t>
            </a:r>
          </a:p>
          <a:p>
            <a:r>
              <a:rPr lang="en-US" sz="3600" b="1" dirty="0" err="1" smtClean="0"/>
              <a:t>Intraventricular</a:t>
            </a:r>
            <a:r>
              <a:rPr lang="en-US" sz="3600" b="1" dirty="0" smtClean="0"/>
              <a:t> </a:t>
            </a:r>
            <a:r>
              <a:rPr lang="en-US" sz="3600" b="1" dirty="0"/>
              <a:t>hemorrhage (IVH)</a:t>
            </a:r>
            <a:r>
              <a:rPr lang="en-US" sz="3600" dirty="0"/>
              <a:t>. </a:t>
            </a:r>
          </a:p>
          <a:p>
            <a:pPr marL="0" indent="0">
              <a:buNone/>
            </a:pPr>
            <a:r>
              <a:rPr lang="en-US" sz="3600" dirty="0"/>
              <a:t>•Immature metabolic pathways of infants predispose them to develop </a:t>
            </a:r>
            <a:r>
              <a:rPr lang="en-US" sz="3600" b="1" dirty="0"/>
              <a:t>hypoglycemia</a:t>
            </a:r>
            <a:r>
              <a:rPr lang="en-US" sz="3600" dirty="0"/>
              <a:t>, metabolic acidosis &amp; </a:t>
            </a:r>
            <a:r>
              <a:rPr lang="en-US" sz="3600" dirty="0" err="1"/>
              <a:t>hyperbilirubinemia</a:t>
            </a:r>
            <a:r>
              <a:rPr lang="en-US" sz="3600" dirty="0"/>
              <a:t> </a:t>
            </a:r>
          </a:p>
          <a:p>
            <a:pPr marL="0" indent="0">
              <a:buNone/>
            </a:pPr>
            <a:r>
              <a:rPr lang="en-US" sz="3600" dirty="0"/>
              <a:t>•</a:t>
            </a:r>
            <a:r>
              <a:rPr lang="en-US" sz="3600" b="1" dirty="0"/>
              <a:t>Blindness </a:t>
            </a:r>
            <a:r>
              <a:rPr lang="en-US" sz="3600" dirty="0"/>
              <a:t>– if given excess O2 coz of damage to the immature retina (retinopathy of prematurity) </a:t>
            </a:r>
          </a:p>
          <a:p>
            <a:pPr marL="0" indent="0">
              <a:buNone/>
            </a:pPr>
            <a:r>
              <a:rPr lang="en-US" sz="3600" dirty="0"/>
              <a:t>•</a:t>
            </a:r>
            <a:r>
              <a:rPr lang="en-US" sz="3600" b="1" dirty="0"/>
              <a:t>Organ injury (Brain, Eye, Lung, Intestine, Skin </a:t>
            </a:r>
            <a:endParaRPr lang="en-US" sz="3600" dirty="0"/>
          </a:p>
        </p:txBody>
      </p:sp>
    </p:spTree>
    <p:extLst>
      <p:ext uri="{BB962C8B-B14F-4D97-AF65-F5344CB8AC3E}">
        <p14:creationId xmlns:p14="http://schemas.microsoft.com/office/powerpoint/2010/main" val="336629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 y="858982"/>
            <a:ext cx="10335492" cy="599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11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09"/>
            <a:ext cx="10515600" cy="1287886"/>
          </a:xfrm>
        </p:spPr>
        <p:txBody>
          <a:bodyPr>
            <a:normAutofit/>
          </a:bodyPr>
          <a:lstStyle/>
          <a:p>
            <a:r>
              <a:rPr lang="en-US" sz="5400" b="1" dirty="0" smtClean="0">
                <a:solidFill>
                  <a:srgbClr val="FF0000"/>
                </a:solidFill>
              </a:rPr>
              <a:t>Management of a premature</a:t>
            </a:r>
            <a:endParaRPr lang="en-US" sz="5400" b="1" dirty="0">
              <a:solidFill>
                <a:srgbClr val="FF0000"/>
              </a:solidFill>
            </a:endParaRPr>
          </a:p>
        </p:txBody>
      </p:sp>
      <p:sp>
        <p:nvSpPr>
          <p:cNvPr id="3" name="Content Placeholder 2"/>
          <p:cNvSpPr>
            <a:spLocks noGrp="1"/>
          </p:cNvSpPr>
          <p:nvPr>
            <p:ph idx="1"/>
          </p:nvPr>
        </p:nvSpPr>
        <p:spPr>
          <a:xfrm>
            <a:off x="838200" y="1223493"/>
            <a:ext cx="10515600" cy="4953470"/>
          </a:xfrm>
        </p:spPr>
        <p:txBody>
          <a:bodyPr/>
          <a:lstStyle/>
          <a:p>
            <a:r>
              <a:rPr lang="en-US" sz="4400" dirty="0" smtClean="0"/>
              <a:t>Maintenance </a:t>
            </a:r>
            <a:r>
              <a:rPr lang="en-US" sz="4400" dirty="0"/>
              <a:t>of respiration and good </a:t>
            </a:r>
            <a:r>
              <a:rPr lang="en-US" sz="4400" dirty="0" err="1"/>
              <a:t>colour</a:t>
            </a:r>
            <a:r>
              <a:rPr lang="en-US" sz="4400" dirty="0"/>
              <a:t> </a:t>
            </a:r>
          </a:p>
          <a:p>
            <a:r>
              <a:rPr lang="en-US" sz="4400" dirty="0" smtClean="0"/>
              <a:t> </a:t>
            </a:r>
            <a:r>
              <a:rPr lang="en-US" sz="4400" dirty="0"/>
              <a:t>Provision of warmth </a:t>
            </a:r>
          </a:p>
          <a:p>
            <a:r>
              <a:rPr lang="en-US" sz="4400" dirty="0" smtClean="0"/>
              <a:t> </a:t>
            </a:r>
            <a:r>
              <a:rPr lang="en-US" sz="4400" dirty="0"/>
              <a:t>Prevention of infection </a:t>
            </a:r>
          </a:p>
          <a:p>
            <a:r>
              <a:rPr lang="en-US" sz="4400" dirty="0" smtClean="0"/>
              <a:t>Ensuring </a:t>
            </a:r>
            <a:r>
              <a:rPr lang="en-US" sz="4400" dirty="0"/>
              <a:t>good progress and growth </a:t>
            </a:r>
          </a:p>
          <a:p>
            <a:r>
              <a:rPr lang="en-US" sz="4400" dirty="0" smtClean="0"/>
              <a:t>Educating </a:t>
            </a:r>
            <a:r>
              <a:rPr lang="en-US" sz="4400" dirty="0"/>
              <a:t>the mother to take care of her infant </a:t>
            </a:r>
          </a:p>
          <a:p>
            <a:r>
              <a:rPr lang="en-US" sz="4400" dirty="0" smtClean="0"/>
              <a:t> </a:t>
            </a:r>
            <a:r>
              <a:rPr lang="en-US" sz="4400" dirty="0"/>
              <a:t>Ensuring baby gets adequate nutrition </a:t>
            </a:r>
          </a:p>
          <a:p>
            <a:endParaRPr lang="en-US" dirty="0"/>
          </a:p>
        </p:txBody>
      </p:sp>
    </p:spTree>
    <p:extLst>
      <p:ext uri="{BB962C8B-B14F-4D97-AF65-F5344CB8AC3E}">
        <p14:creationId xmlns:p14="http://schemas.microsoft.com/office/powerpoint/2010/main" val="2236492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Maintenance of respiration</a:t>
            </a:r>
          </a:p>
        </p:txBody>
      </p:sp>
      <p:sp>
        <p:nvSpPr>
          <p:cNvPr id="3" name="Content Placeholder 2"/>
          <p:cNvSpPr>
            <a:spLocks noGrp="1"/>
          </p:cNvSpPr>
          <p:nvPr>
            <p:ph idx="1"/>
          </p:nvPr>
        </p:nvSpPr>
        <p:spPr>
          <a:xfrm>
            <a:off x="838200" y="1219200"/>
            <a:ext cx="10515600" cy="5541817"/>
          </a:xfrm>
        </p:spPr>
        <p:txBody>
          <a:bodyPr>
            <a:normAutofit/>
          </a:bodyPr>
          <a:lstStyle/>
          <a:p>
            <a:pPr marL="0" indent="0">
              <a:buNone/>
            </a:pPr>
            <a:r>
              <a:rPr lang="en-US" sz="3200" dirty="0" smtClean="0"/>
              <a:t>Assist to maintain patency of the airway because</a:t>
            </a:r>
          </a:p>
          <a:p>
            <a:pPr>
              <a:buFont typeface="Wingdings" pitchFamily="2" charset="2"/>
              <a:buChar char="Ø"/>
            </a:pPr>
            <a:r>
              <a:rPr lang="en-US" sz="3200" dirty="0"/>
              <a:t>R</a:t>
            </a:r>
            <a:r>
              <a:rPr lang="en-US" sz="3200" dirty="0" smtClean="0"/>
              <a:t>espiratory </a:t>
            </a:r>
            <a:r>
              <a:rPr lang="en-US" sz="3200" dirty="0" err="1"/>
              <a:t>centre</a:t>
            </a:r>
            <a:r>
              <a:rPr lang="en-US" sz="3200" dirty="0"/>
              <a:t> in the medulla is </a:t>
            </a:r>
            <a:r>
              <a:rPr lang="en-US" sz="3200" dirty="0" smtClean="0"/>
              <a:t>immature</a:t>
            </a:r>
          </a:p>
          <a:p>
            <a:pPr>
              <a:buFont typeface="Wingdings" pitchFamily="2" charset="2"/>
              <a:buChar char="Ø"/>
            </a:pPr>
            <a:r>
              <a:rPr lang="en-US" sz="3200" dirty="0" smtClean="0"/>
              <a:t>The </a:t>
            </a:r>
            <a:r>
              <a:rPr lang="en-US" sz="3200" dirty="0"/>
              <a:t>lungs tend to be </a:t>
            </a:r>
            <a:r>
              <a:rPr lang="en-US" sz="3200" dirty="0" err="1"/>
              <a:t>atelectatic</a:t>
            </a:r>
            <a:r>
              <a:rPr lang="en-US" sz="3200" dirty="0"/>
              <a:t> and are not well developed due to inadequate surfactant. </a:t>
            </a:r>
            <a:endParaRPr lang="en-US" sz="3200" dirty="0" smtClean="0"/>
          </a:p>
          <a:p>
            <a:pPr>
              <a:buFont typeface="Wingdings" pitchFamily="2" charset="2"/>
              <a:buChar char="Ø"/>
            </a:pPr>
            <a:r>
              <a:rPr lang="en-US" sz="3200" dirty="0" smtClean="0"/>
              <a:t>The </a:t>
            </a:r>
            <a:r>
              <a:rPr lang="en-US" sz="3200" dirty="0"/>
              <a:t>diaphragm and chest muscles are </a:t>
            </a:r>
            <a:r>
              <a:rPr lang="en-US" sz="3200" dirty="0" smtClean="0"/>
              <a:t>weak, hence constantly </a:t>
            </a:r>
            <a:r>
              <a:rPr lang="en-US" sz="3200" dirty="0"/>
              <a:t>asphyxiated. </a:t>
            </a:r>
          </a:p>
          <a:p>
            <a:pPr>
              <a:buFont typeface="Wingdings" pitchFamily="2" charset="2"/>
              <a:buChar char="Ø"/>
            </a:pPr>
            <a:r>
              <a:rPr lang="en-US" sz="3200" dirty="0" smtClean="0"/>
              <a:t>The </a:t>
            </a:r>
            <a:r>
              <a:rPr lang="en-US" sz="3200" dirty="0"/>
              <a:t>infant should be laid with its head to one side and the foot of the cot should be slightly raised to aid with the drainage of </a:t>
            </a:r>
            <a:r>
              <a:rPr lang="en-US" sz="3200" dirty="0" smtClean="0"/>
              <a:t>mucus</a:t>
            </a:r>
          </a:p>
          <a:p>
            <a:pPr>
              <a:buFont typeface="Wingdings" pitchFamily="2" charset="2"/>
              <a:buChar char="Ø"/>
            </a:pPr>
            <a:r>
              <a:rPr lang="en-US" sz="3200" dirty="0" err="1" smtClean="0"/>
              <a:t>Observeclosely</a:t>
            </a:r>
            <a:r>
              <a:rPr lang="en-US" sz="3200" dirty="0" smtClean="0"/>
              <a:t> </a:t>
            </a:r>
            <a:r>
              <a:rPr lang="en-US" sz="3200" dirty="0"/>
              <a:t>for signs of respiratory distress and cyanosis</a:t>
            </a:r>
          </a:p>
        </p:txBody>
      </p:sp>
    </p:spTree>
    <p:extLst>
      <p:ext uri="{BB962C8B-B14F-4D97-AF65-F5344CB8AC3E}">
        <p14:creationId xmlns:p14="http://schemas.microsoft.com/office/powerpoint/2010/main" val="121342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352247"/>
            <a:ext cx="10515600" cy="562154"/>
          </a:xfrm>
        </p:spPr>
        <p:txBody>
          <a:bodyPr>
            <a:normAutofit fontScale="90000"/>
          </a:bodyPr>
          <a:lstStyle/>
          <a:p>
            <a:r>
              <a:rPr lang="en-US" dirty="0" smtClean="0">
                <a:solidFill>
                  <a:srgbClr val="FF0000"/>
                </a:solidFill>
              </a:rPr>
              <a:t>note</a:t>
            </a:r>
            <a:endParaRPr lang="en-US" dirty="0">
              <a:solidFill>
                <a:srgbClr val="FF0000"/>
              </a:solidFill>
            </a:endParaRPr>
          </a:p>
        </p:txBody>
      </p:sp>
      <p:sp>
        <p:nvSpPr>
          <p:cNvPr id="3" name="Content Placeholder 2"/>
          <p:cNvSpPr>
            <a:spLocks noGrp="1"/>
          </p:cNvSpPr>
          <p:nvPr>
            <p:ph idx="1"/>
          </p:nvPr>
        </p:nvSpPr>
        <p:spPr>
          <a:xfrm>
            <a:off x="838200" y="927279"/>
            <a:ext cx="10515600" cy="5249683"/>
          </a:xfrm>
        </p:spPr>
        <p:txBody>
          <a:bodyPr>
            <a:noAutofit/>
          </a:bodyPr>
          <a:lstStyle/>
          <a:p>
            <a:r>
              <a:rPr lang="en-US" sz="3600" dirty="0"/>
              <a:t>Respiratory distress can be </a:t>
            </a:r>
            <a:r>
              <a:rPr lang="en-US" sz="3600" dirty="0" err="1"/>
              <a:t>recognised</a:t>
            </a:r>
            <a:r>
              <a:rPr lang="en-US" sz="3600" dirty="0"/>
              <a:t> by the rapid, irregular respiration with periods of </a:t>
            </a:r>
            <a:r>
              <a:rPr lang="en-US" sz="3600" dirty="0" err="1"/>
              <a:t>apnoea</a:t>
            </a:r>
            <a:r>
              <a:rPr lang="en-US" sz="3600" dirty="0"/>
              <a:t>, in-drawing of the chest walls and sternal recession and expiratory grunt with cyanosis of body and face. </a:t>
            </a:r>
          </a:p>
          <a:p>
            <a:r>
              <a:rPr lang="en-US" sz="3600" dirty="0"/>
              <a:t>Give oxygen in such cases </a:t>
            </a:r>
            <a:r>
              <a:rPr lang="en-US" sz="3600" dirty="0" smtClean="0"/>
              <a:t>–avoid high concentration.</a:t>
            </a:r>
          </a:p>
          <a:p>
            <a:r>
              <a:rPr lang="en-US" sz="3600" dirty="0" smtClean="0"/>
              <a:t>prolonged administration of a high concentration of oxygen may lead to the development of fibrous tissue behind the lens, which results in a condition known as </a:t>
            </a:r>
            <a:r>
              <a:rPr lang="en-US" sz="3600" dirty="0" err="1" smtClean="0"/>
              <a:t>retrolental</a:t>
            </a:r>
            <a:r>
              <a:rPr lang="en-US" sz="3600" dirty="0" smtClean="0"/>
              <a:t> fibroplasia leading to blindness in the newborn</a:t>
            </a:r>
            <a:endParaRPr lang="en-US" sz="3600" dirty="0"/>
          </a:p>
        </p:txBody>
      </p:sp>
    </p:spTree>
    <p:extLst>
      <p:ext uri="{BB962C8B-B14F-4D97-AF65-F5344CB8AC3E}">
        <p14:creationId xmlns:p14="http://schemas.microsoft.com/office/powerpoint/2010/main" val="217476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617"/>
            <a:ext cx="10515600" cy="2203306"/>
          </a:xfrm>
        </p:spPr>
        <p:txBody>
          <a:bodyPr/>
          <a:lstStyle/>
          <a:p>
            <a:r>
              <a:rPr lang="en-US" dirty="0">
                <a:solidFill>
                  <a:srgbClr val="FF0000"/>
                </a:solidFill>
              </a:rPr>
              <a:t>Provision of warmth</a:t>
            </a:r>
          </a:p>
        </p:txBody>
      </p:sp>
      <p:sp>
        <p:nvSpPr>
          <p:cNvPr id="3" name="Content Placeholder 2"/>
          <p:cNvSpPr>
            <a:spLocks noGrp="1"/>
          </p:cNvSpPr>
          <p:nvPr>
            <p:ph idx="1"/>
          </p:nvPr>
        </p:nvSpPr>
        <p:spPr>
          <a:xfrm>
            <a:off x="360218" y="734291"/>
            <a:ext cx="11062855" cy="5770711"/>
          </a:xfrm>
        </p:spPr>
        <p:txBody>
          <a:bodyPr>
            <a:noAutofit/>
          </a:bodyPr>
          <a:lstStyle/>
          <a:p>
            <a:r>
              <a:rPr lang="en-US" sz="3200" dirty="0" smtClean="0"/>
              <a:t>Prevention </a:t>
            </a:r>
            <a:r>
              <a:rPr lang="en-US" sz="3200" dirty="0"/>
              <a:t>of heat loss &amp; maintenance of neutral thermal environment is crucial for the infant </a:t>
            </a:r>
          </a:p>
          <a:p>
            <a:r>
              <a:rPr lang="en-US" sz="3200" dirty="0" smtClean="0"/>
              <a:t>Premature and LBW  </a:t>
            </a:r>
            <a:r>
              <a:rPr lang="en-US" sz="3200" dirty="0"/>
              <a:t>have </a:t>
            </a:r>
            <a:r>
              <a:rPr lang="en-US" sz="3200" b="1" dirty="0"/>
              <a:t>smaller muscle mass &amp; fewer deposits of brown fat </a:t>
            </a:r>
            <a:r>
              <a:rPr lang="en-US" sz="3200" dirty="0"/>
              <a:t>for heat production, lack of insulating subcutaneous fat &amp; have poor reflex control of skin capillaries </a:t>
            </a:r>
            <a:endParaRPr lang="en-US" sz="3200" dirty="0" smtClean="0"/>
          </a:p>
          <a:p>
            <a:r>
              <a:rPr lang="en-US" sz="3200" dirty="0" smtClean="0"/>
              <a:t>heat </a:t>
            </a:r>
            <a:r>
              <a:rPr lang="en-US" sz="3200" dirty="0"/>
              <a:t>regulation </a:t>
            </a:r>
            <a:r>
              <a:rPr lang="en-US" sz="3200" dirty="0" err="1"/>
              <a:t>centre</a:t>
            </a:r>
            <a:r>
              <a:rPr lang="en-US" sz="3200" dirty="0"/>
              <a:t> in premature babies is underdeveloped. </a:t>
            </a:r>
            <a:endParaRPr lang="en-US" sz="3200" dirty="0" smtClean="0"/>
          </a:p>
          <a:p>
            <a:r>
              <a:rPr lang="en-US" sz="3200" dirty="0" smtClean="0"/>
              <a:t>Small </a:t>
            </a:r>
            <a:r>
              <a:rPr lang="en-US" sz="3200" dirty="0"/>
              <a:t>babies weighing less than 1.5 kilograms should ideally be nursed in an incubator with temperature of about 30 degrees Celsius and relative humidity of 65</a:t>
            </a:r>
            <a:r>
              <a:rPr lang="en-US" sz="3200" dirty="0" smtClean="0"/>
              <a:t>%.</a:t>
            </a:r>
          </a:p>
          <a:p>
            <a:r>
              <a:rPr lang="en-US" sz="3200" dirty="0" smtClean="0"/>
              <a:t> </a:t>
            </a:r>
            <a:r>
              <a:rPr lang="en-US" sz="3200" dirty="0"/>
              <a:t>If there is no incubator available, they should be nursed in warm </a:t>
            </a:r>
            <a:r>
              <a:rPr lang="en-US" sz="3200" dirty="0" smtClean="0"/>
              <a:t>towels.</a:t>
            </a:r>
            <a:r>
              <a:rPr lang="en-US" sz="3200" dirty="0"/>
              <a:t> </a:t>
            </a:r>
            <a:endParaRPr lang="en-US" sz="3200" dirty="0" smtClean="0"/>
          </a:p>
          <a:p>
            <a:r>
              <a:rPr lang="en-US" sz="3200" dirty="0" smtClean="0"/>
              <a:t>Placed </a:t>
            </a:r>
            <a:r>
              <a:rPr lang="en-US" sz="3200" dirty="0"/>
              <a:t>in a heated environment </a:t>
            </a:r>
          </a:p>
        </p:txBody>
      </p:sp>
    </p:spTree>
    <p:extLst>
      <p:ext uri="{BB962C8B-B14F-4D97-AF65-F5344CB8AC3E}">
        <p14:creationId xmlns:p14="http://schemas.microsoft.com/office/powerpoint/2010/main" val="4134228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130" y="746975"/>
            <a:ext cx="8989453" cy="59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34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092"/>
            <a:ext cx="10515600" cy="1300766"/>
          </a:xfrm>
        </p:spPr>
        <p:txBody>
          <a:bodyPr/>
          <a:lstStyle/>
          <a:p>
            <a:endParaRPr lang="en-US" dirty="0"/>
          </a:p>
        </p:txBody>
      </p:sp>
      <p:sp>
        <p:nvSpPr>
          <p:cNvPr id="3" name="Content Placeholder 2"/>
          <p:cNvSpPr>
            <a:spLocks noGrp="1"/>
          </p:cNvSpPr>
          <p:nvPr>
            <p:ph idx="1"/>
          </p:nvPr>
        </p:nvSpPr>
        <p:spPr>
          <a:xfrm>
            <a:off x="838200" y="1056068"/>
            <a:ext cx="10515600" cy="5120895"/>
          </a:xfrm>
        </p:spPr>
        <p:txBody>
          <a:bodyPr/>
          <a:lstStyle/>
          <a:p>
            <a:r>
              <a:rPr lang="en-US" sz="3600" dirty="0" smtClean="0"/>
              <a:t>A </a:t>
            </a:r>
            <a:r>
              <a:rPr lang="en-US" sz="3600" dirty="0"/>
              <a:t>high </a:t>
            </a:r>
            <a:r>
              <a:rPr lang="en-US" sz="3600" b="1" dirty="0"/>
              <a:t>humidity atmosphere contributes to body temperature </a:t>
            </a:r>
            <a:r>
              <a:rPr lang="en-US" sz="3600" dirty="0"/>
              <a:t>maintenance by reducing evaporative heat loss </a:t>
            </a:r>
          </a:p>
          <a:p>
            <a:pPr marL="0" indent="0">
              <a:buNone/>
            </a:pPr>
            <a:r>
              <a:rPr lang="en-US" sz="3600" dirty="0"/>
              <a:t>•</a:t>
            </a:r>
            <a:r>
              <a:rPr lang="en-US" sz="3600" b="1" dirty="0"/>
              <a:t>Skin to skin (kangaroo) contract </a:t>
            </a:r>
            <a:r>
              <a:rPr lang="en-US" sz="3600" dirty="0"/>
              <a:t>between stable preterm infant &amp; mother maintains body temperature </a:t>
            </a:r>
            <a:endParaRPr lang="en-US" sz="3600" dirty="0" smtClean="0"/>
          </a:p>
          <a:p>
            <a:r>
              <a:rPr lang="en-US" sz="3600" dirty="0"/>
              <a:t>Use of cotton wool as a means of keeping </a:t>
            </a:r>
            <a:r>
              <a:rPr lang="en-US" sz="3600" dirty="0" err="1"/>
              <a:t>infantwarm</a:t>
            </a:r>
            <a:r>
              <a:rPr lang="en-US" sz="3600" dirty="0"/>
              <a:t> has been condemned, since it deprives the </a:t>
            </a:r>
            <a:r>
              <a:rPr lang="en-US" sz="3600" dirty="0" err="1"/>
              <a:t>skinof</a:t>
            </a:r>
            <a:r>
              <a:rPr lang="en-US" sz="3600" dirty="0"/>
              <a:t> air and there is danger of infection and overheating of infant</a:t>
            </a:r>
            <a:r>
              <a:rPr lang="en-US" b="1" i="1" dirty="0"/>
              <a:t>.</a:t>
            </a:r>
            <a:endParaRPr lang="en-US" dirty="0"/>
          </a:p>
        </p:txBody>
      </p:sp>
    </p:spTree>
    <p:extLst>
      <p:ext uri="{BB962C8B-B14F-4D97-AF65-F5344CB8AC3E}">
        <p14:creationId xmlns:p14="http://schemas.microsoft.com/office/powerpoint/2010/main" val="359805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654"/>
            <a:ext cx="10515600" cy="1620982"/>
          </a:xfrm>
        </p:spPr>
        <p:txBody>
          <a:bodyPr/>
          <a:lstStyle/>
          <a:p>
            <a:r>
              <a:rPr lang="en-US" dirty="0"/>
              <a:t/>
            </a:r>
            <a:br>
              <a:rPr lang="en-US" dirty="0"/>
            </a:br>
            <a:r>
              <a:rPr lang="en-US" b="1" dirty="0">
                <a:solidFill>
                  <a:srgbClr val="FF0000"/>
                </a:solidFill>
              </a:rPr>
              <a:t>Protection from infection</a:t>
            </a:r>
            <a:endParaRPr lang="en-US" dirty="0">
              <a:solidFill>
                <a:srgbClr val="FF0000"/>
              </a:solidFill>
            </a:endParaRPr>
          </a:p>
        </p:txBody>
      </p:sp>
      <p:sp>
        <p:nvSpPr>
          <p:cNvPr id="3" name="Content Placeholder 2"/>
          <p:cNvSpPr>
            <a:spLocks noGrp="1"/>
          </p:cNvSpPr>
          <p:nvPr>
            <p:ph idx="1"/>
          </p:nvPr>
        </p:nvSpPr>
        <p:spPr>
          <a:xfrm>
            <a:off x="838200" y="997527"/>
            <a:ext cx="10515600" cy="5179436"/>
          </a:xfrm>
        </p:spPr>
        <p:txBody>
          <a:bodyPr>
            <a:normAutofit lnSpcReduction="10000"/>
          </a:bodyPr>
          <a:lstStyle/>
          <a:p>
            <a:r>
              <a:rPr lang="en-US" sz="3600" dirty="0" smtClean="0"/>
              <a:t>Through</a:t>
            </a:r>
            <a:r>
              <a:rPr lang="en-US" sz="3600" dirty="0"/>
              <a:t>, meticulous hand washing </a:t>
            </a:r>
          </a:p>
          <a:p>
            <a:pPr marL="0" indent="0">
              <a:buNone/>
            </a:pPr>
            <a:r>
              <a:rPr lang="en-US" sz="3600" dirty="0"/>
              <a:t>•Personnel with infectious disorders should be barred from the unit </a:t>
            </a:r>
          </a:p>
          <a:p>
            <a:pPr marL="0" indent="0">
              <a:buNone/>
            </a:pPr>
            <a:r>
              <a:rPr lang="en-US" sz="3600" dirty="0"/>
              <a:t>•Ensure early &amp; exclusive breast milk feeding </a:t>
            </a:r>
          </a:p>
          <a:p>
            <a:pPr marL="0" indent="0">
              <a:buNone/>
            </a:pPr>
            <a:r>
              <a:rPr lang="en-US" sz="3600" dirty="0"/>
              <a:t>•Care of the umbilical stump </a:t>
            </a:r>
          </a:p>
          <a:p>
            <a:pPr marL="0" indent="0">
              <a:buNone/>
            </a:pPr>
            <a:r>
              <a:rPr lang="en-US" sz="3600" dirty="0"/>
              <a:t>•Avoid unnecessary interventions e.g. IV lines &amp; needle pricks </a:t>
            </a:r>
          </a:p>
          <a:p>
            <a:r>
              <a:rPr lang="en-US" sz="3600" dirty="0" smtClean="0"/>
              <a:t>Nursery should be clean</a:t>
            </a:r>
          </a:p>
          <a:p>
            <a:r>
              <a:rPr lang="en-US" sz="3600" dirty="0" smtClean="0"/>
              <a:t>Control visitors</a:t>
            </a:r>
          </a:p>
          <a:p>
            <a:endParaRPr lang="en-US" dirty="0"/>
          </a:p>
          <a:p>
            <a:endParaRPr lang="en-US" dirty="0"/>
          </a:p>
        </p:txBody>
      </p:sp>
    </p:spTree>
    <p:extLst>
      <p:ext uri="{BB962C8B-B14F-4D97-AF65-F5344CB8AC3E}">
        <p14:creationId xmlns:p14="http://schemas.microsoft.com/office/powerpoint/2010/main" val="174358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6823"/>
          </a:xfrm>
        </p:spPr>
        <p:txBody>
          <a:bodyPr>
            <a:normAutofit fontScale="90000"/>
          </a:bodyPr>
          <a:lstStyle/>
          <a:p>
            <a:r>
              <a:rPr lang="en-US" dirty="0" smtClean="0">
                <a:solidFill>
                  <a:srgbClr val="FF0000"/>
                </a:solidFill>
              </a:rPr>
              <a:t>NUTRITION</a:t>
            </a:r>
            <a:r>
              <a:rPr lang="en-US" dirty="0" smtClean="0"/>
              <a:t>.</a:t>
            </a:r>
            <a:endParaRPr lang="en-US" dirty="0"/>
          </a:p>
        </p:txBody>
      </p:sp>
      <p:sp>
        <p:nvSpPr>
          <p:cNvPr id="3" name="Content Placeholder 2"/>
          <p:cNvSpPr>
            <a:spLocks noGrp="1"/>
          </p:cNvSpPr>
          <p:nvPr>
            <p:ph idx="1"/>
          </p:nvPr>
        </p:nvSpPr>
        <p:spPr>
          <a:xfrm>
            <a:off x="838200" y="955964"/>
            <a:ext cx="10515600" cy="5220999"/>
          </a:xfrm>
        </p:spPr>
        <p:txBody>
          <a:bodyPr>
            <a:normAutofit/>
          </a:bodyPr>
          <a:lstStyle/>
          <a:p>
            <a:r>
              <a:rPr lang="en-US" sz="3600" dirty="0" err="1" smtClean="0"/>
              <a:t>preterms</a:t>
            </a:r>
            <a:r>
              <a:rPr lang="en-US" sz="3600" dirty="0" smtClean="0"/>
              <a:t> </a:t>
            </a:r>
            <a:r>
              <a:rPr lang="en-US" sz="3600" dirty="0"/>
              <a:t>are at risk of altered nutritional status because of poor nutritional stores &amp; several physical &amp; developmental </a:t>
            </a:r>
            <a:r>
              <a:rPr lang="en-US" sz="3600" dirty="0" err="1"/>
              <a:t>xtics</a:t>
            </a:r>
            <a:r>
              <a:rPr lang="en-US" sz="3600" dirty="0"/>
              <a:t> </a:t>
            </a:r>
          </a:p>
          <a:p>
            <a:pPr marL="0" indent="0">
              <a:buNone/>
            </a:pPr>
            <a:r>
              <a:rPr lang="en-US" sz="3600" dirty="0"/>
              <a:t>•Suckling &amp; swallowing are not coordinated until </a:t>
            </a:r>
            <a:r>
              <a:rPr lang="en-US" sz="3600" b="1" dirty="0"/>
              <a:t>32 to 34 </a:t>
            </a:r>
            <a:r>
              <a:rPr lang="en-US" sz="3600" b="1" dirty="0" err="1"/>
              <a:t>wks</a:t>
            </a:r>
            <a:r>
              <a:rPr lang="en-US" sz="3600" b="1" dirty="0"/>
              <a:t> </a:t>
            </a:r>
            <a:r>
              <a:rPr lang="en-US" sz="3600" dirty="0"/>
              <a:t>of gestation &amp; synchronization occurs after 36 wks. </a:t>
            </a:r>
          </a:p>
          <a:p>
            <a:pPr marL="0" indent="0">
              <a:buNone/>
            </a:pPr>
            <a:r>
              <a:rPr lang="en-US" sz="3600" dirty="0"/>
              <a:t>•</a:t>
            </a:r>
            <a:r>
              <a:rPr lang="en-US" sz="3600" b="1" dirty="0"/>
              <a:t>Gag reflex </a:t>
            </a:r>
            <a:r>
              <a:rPr lang="en-US" sz="3600" dirty="0"/>
              <a:t>is also not well developed hence infants highly prone to aspiration </a:t>
            </a:r>
          </a:p>
          <a:p>
            <a:pPr marL="0" indent="0">
              <a:buNone/>
            </a:pPr>
            <a:endParaRPr lang="en-US" dirty="0"/>
          </a:p>
          <a:p>
            <a:endParaRPr lang="en-US" dirty="0"/>
          </a:p>
        </p:txBody>
      </p:sp>
    </p:spTree>
    <p:extLst>
      <p:ext uri="{BB962C8B-B14F-4D97-AF65-F5344CB8AC3E}">
        <p14:creationId xmlns:p14="http://schemas.microsoft.com/office/powerpoint/2010/main" val="237754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NUTRITION</a:t>
            </a:r>
            <a:endParaRPr lang="en-US" dirty="0"/>
          </a:p>
        </p:txBody>
      </p:sp>
      <p:sp>
        <p:nvSpPr>
          <p:cNvPr id="3" name="Content Placeholder 2"/>
          <p:cNvSpPr>
            <a:spLocks noGrp="1"/>
          </p:cNvSpPr>
          <p:nvPr>
            <p:ph idx="1"/>
          </p:nvPr>
        </p:nvSpPr>
        <p:spPr>
          <a:xfrm>
            <a:off x="838200" y="1177636"/>
            <a:ext cx="10515600" cy="4999327"/>
          </a:xfrm>
        </p:spPr>
        <p:txBody>
          <a:bodyPr>
            <a:noAutofit/>
          </a:bodyPr>
          <a:lstStyle/>
          <a:p>
            <a:r>
              <a:rPr lang="en-US" sz="3600" dirty="0"/>
              <a:t>Gestation ≥34 </a:t>
            </a:r>
            <a:r>
              <a:rPr lang="en-US" sz="3600" dirty="0" err="1"/>
              <a:t>wks</a:t>
            </a:r>
            <a:r>
              <a:rPr lang="en-US" sz="3600" dirty="0"/>
              <a:t> infants can be breast, bottle or cup fed safely unless otherwise ill </a:t>
            </a:r>
          </a:p>
          <a:p>
            <a:pPr marL="0" indent="0">
              <a:buNone/>
            </a:pPr>
            <a:r>
              <a:rPr lang="en-US" sz="3600" dirty="0"/>
              <a:t>•Those less than 34 </a:t>
            </a:r>
            <a:r>
              <a:rPr lang="en-US" sz="3600" dirty="0" err="1"/>
              <a:t>wks</a:t>
            </a:r>
            <a:r>
              <a:rPr lang="en-US" sz="3600" dirty="0"/>
              <a:t> gestation usually need tube feeding </a:t>
            </a:r>
          </a:p>
          <a:p>
            <a:pPr marL="0" indent="0">
              <a:buNone/>
            </a:pPr>
            <a:r>
              <a:rPr lang="en-US" sz="3600" dirty="0"/>
              <a:t>•Those less than 32 </a:t>
            </a:r>
            <a:r>
              <a:rPr lang="en-US" sz="3600" dirty="0" err="1"/>
              <a:t>wks</a:t>
            </a:r>
            <a:r>
              <a:rPr lang="en-US" sz="3600" dirty="0"/>
              <a:t> should, as a rule be tube fed </a:t>
            </a:r>
          </a:p>
          <a:p>
            <a:r>
              <a:rPr lang="en-US" sz="3600" dirty="0"/>
              <a:t>Breast milk is ideal because of its digestibility, nutrients and the immunity it gives to the newborn. </a:t>
            </a:r>
          </a:p>
          <a:p>
            <a:r>
              <a:rPr lang="en-US" sz="3600" dirty="0"/>
              <a:t>The practice of withholding feeds or fluid for 24 hours or more before feeding is considered unnecessary </a:t>
            </a:r>
          </a:p>
        </p:txBody>
      </p:sp>
    </p:spTree>
    <p:extLst>
      <p:ext uri="{BB962C8B-B14F-4D97-AF65-F5344CB8AC3E}">
        <p14:creationId xmlns:p14="http://schemas.microsoft.com/office/powerpoint/2010/main" val="732687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799"/>
            <a:ext cx="10515600" cy="1205344"/>
          </a:xfrm>
        </p:spPr>
        <p:txBody>
          <a:bodyPr/>
          <a:lstStyle/>
          <a:p>
            <a:r>
              <a:rPr lang="en-US" b="1" dirty="0">
                <a:solidFill>
                  <a:srgbClr val="FF0000"/>
                </a:solidFill>
              </a:rPr>
              <a:t>Feeding Schedule </a:t>
            </a:r>
            <a:endParaRPr lang="en-US" dirty="0">
              <a:solidFill>
                <a:srgbClr val="FF0000"/>
              </a:solidFill>
            </a:endParaRPr>
          </a:p>
        </p:txBody>
      </p:sp>
      <p:sp>
        <p:nvSpPr>
          <p:cNvPr id="3" name="Content Placeholder 2"/>
          <p:cNvSpPr>
            <a:spLocks noGrp="1"/>
          </p:cNvSpPr>
          <p:nvPr>
            <p:ph idx="1"/>
          </p:nvPr>
        </p:nvSpPr>
        <p:spPr>
          <a:xfrm>
            <a:off x="838200" y="775855"/>
            <a:ext cx="10515600" cy="5388229"/>
          </a:xfrm>
        </p:spPr>
        <p:txBody>
          <a:bodyPr>
            <a:normAutofit/>
          </a:bodyPr>
          <a:lstStyle/>
          <a:p>
            <a:pPr marL="0" indent="0">
              <a:buNone/>
            </a:pPr>
            <a:r>
              <a:rPr lang="en-US" dirty="0" smtClean="0"/>
              <a:t>•</a:t>
            </a:r>
            <a:r>
              <a:rPr lang="en-US" dirty="0"/>
              <a:t>Neonates &gt;1500gms </a:t>
            </a:r>
            <a:r>
              <a:rPr lang="en-US" dirty="0" smtClean="0"/>
              <a:t>-</a:t>
            </a:r>
            <a:r>
              <a:rPr lang="en-US" b="1" dirty="0" smtClean="0"/>
              <a:t>60mls/kg/day </a:t>
            </a:r>
            <a:endParaRPr lang="en-US" dirty="0"/>
          </a:p>
          <a:p>
            <a:pPr marL="0" indent="0">
              <a:buNone/>
            </a:pPr>
            <a:r>
              <a:rPr lang="en-US" dirty="0"/>
              <a:t>–Increase by 20mls/kg every day </a:t>
            </a:r>
          </a:p>
          <a:p>
            <a:pPr marL="0" indent="0">
              <a:buNone/>
            </a:pPr>
            <a:r>
              <a:rPr lang="en-US" dirty="0"/>
              <a:t>•Neonates &lt; 1500gms </a:t>
            </a:r>
            <a:r>
              <a:rPr lang="en-US" dirty="0" smtClean="0"/>
              <a:t>–</a:t>
            </a:r>
            <a:r>
              <a:rPr lang="en-US" b="1" dirty="0"/>
              <a:t>80mls/kg/day </a:t>
            </a:r>
            <a:endParaRPr lang="en-US" dirty="0"/>
          </a:p>
          <a:p>
            <a:pPr marL="0" indent="0">
              <a:buNone/>
            </a:pPr>
            <a:r>
              <a:rPr lang="en-US" dirty="0"/>
              <a:t>–Increase by 20mls/kg every day </a:t>
            </a:r>
          </a:p>
          <a:p>
            <a:pPr marL="0" indent="0">
              <a:buNone/>
            </a:pPr>
            <a:r>
              <a:rPr lang="en-US" dirty="0"/>
              <a:t>•Feeding done 3 hourly </a:t>
            </a:r>
          </a:p>
          <a:p>
            <a:pPr marL="0" indent="0">
              <a:buNone/>
            </a:pPr>
            <a:r>
              <a:rPr lang="en-US" dirty="0"/>
              <a:t>•Breast feeding/EBM (NGT/ Cup feeding) formula </a:t>
            </a:r>
            <a:r>
              <a:rPr lang="en-US" dirty="0" smtClean="0"/>
              <a:t>milk, </a:t>
            </a:r>
            <a:r>
              <a:rPr lang="en-US" dirty="0"/>
              <a:t>Pre-nan </a:t>
            </a:r>
            <a:endParaRPr lang="en-US" dirty="0" smtClean="0"/>
          </a:p>
          <a:p>
            <a:pPr marL="0" indent="0">
              <a:buNone/>
            </a:pPr>
            <a:r>
              <a:rPr lang="en-US" dirty="0" smtClean="0"/>
              <a:t>Parenteral </a:t>
            </a:r>
            <a:r>
              <a:rPr lang="en-US" dirty="0"/>
              <a:t>nutrition indicated when; </a:t>
            </a:r>
          </a:p>
          <a:p>
            <a:pPr marL="0" indent="0">
              <a:buNone/>
            </a:pPr>
            <a:r>
              <a:rPr lang="en-US" dirty="0"/>
              <a:t>–Severe feed intolerance </a:t>
            </a:r>
          </a:p>
          <a:p>
            <a:pPr marL="0" indent="0">
              <a:buNone/>
            </a:pPr>
            <a:r>
              <a:rPr lang="en-US" dirty="0"/>
              <a:t>–GI abnormality including Necrotizing </a:t>
            </a:r>
            <a:r>
              <a:rPr lang="en-US" dirty="0" err="1"/>
              <a:t>enterocolitis</a:t>
            </a:r>
            <a:r>
              <a:rPr lang="en-US" dirty="0"/>
              <a:t> (NEC) </a:t>
            </a:r>
          </a:p>
          <a:p>
            <a:pPr marL="0" indent="0">
              <a:buNone/>
            </a:pPr>
            <a:r>
              <a:rPr lang="en-US" dirty="0" smtClean="0"/>
              <a:t>-Energy </a:t>
            </a:r>
            <a:r>
              <a:rPr lang="en-US" dirty="0"/>
              <a:t>conservation </a:t>
            </a:r>
          </a:p>
          <a:p>
            <a:endParaRPr lang="en-US" dirty="0"/>
          </a:p>
        </p:txBody>
      </p:sp>
    </p:spTree>
    <p:extLst>
      <p:ext uri="{BB962C8B-B14F-4D97-AF65-F5344CB8AC3E}">
        <p14:creationId xmlns:p14="http://schemas.microsoft.com/office/powerpoint/2010/main" val="24608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20" y="0"/>
            <a:ext cx="11155363" cy="1219200"/>
          </a:xfrm>
          <a:noFill/>
          <a:ln>
            <a:solidFill>
              <a:schemeClr val="accent1"/>
            </a:solidFill>
          </a:ln>
        </p:spPr>
        <p:txBody>
          <a:bodyPr/>
          <a:lstStyle/>
          <a:p>
            <a:r>
              <a:rPr lang="en-US" b="1" dirty="0" smtClean="0">
                <a:solidFill>
                  <a:srgbClr val="FF0000"/>
                </a:solidFill>
                <a:latin typeface="+mn-lt"/>
              </a:rPr>
              <a:t>OBJECTIVES</a:t>
            </a:r>
            <a:endParaRPr lang="en-US" b="1" dirty="0">
              <a:solidFill>
                <a:srgbClr val="FF0000"/>
              </a:solidFill>
              <a:latin typeface="+mn-lt"/>
            </a:endParaRPr>
          </a:p>
        </p:txBody>
      </p:sp>
      <p:sp>
        <p:nvSpPr>
          <p:cNvPr id="3" name="Content Placeholder 2"/>
          <p:cNvSpPr>
            <a:spLocks noGrp="1"/>
          </p:cNvSpPr>
          <p:nvPr>
            <p:ph idx="1"/>
          </p:nvPr>
        </p:nvSpPr>
        <p:spPr>
          <a:xfrm>
            <a:off x="518320" y="1447800"/>
            <a:ext cx="11155363" cy="5410200"/>
          </a:xfrm>
        </p:spPr>
        <p:txBody>
          <a:bodyPr/>
          <a:lstStyle/>
          <a:p>
            <a:pPr algn="just">
              <a:buNone/>
            </a:pPr>
            <a:r>
              <a:rPr lang="en-US" b="1" u="sng" dirty="0" smtClean="0">
                <a:latin typeface="Calibri" pitchFamily="34" charset="0"/>
              </a:rPr>
              <a:t>Main objective</a:t>
            </a:r>
          </a:p>
          <a:p>
            <a:pPr algn="just"/>
            <a:r>
              <a:rPr lang="en-US" dirty="0" smtClean="0">
                <a:latin typeface="Calibri" pitchFamily="34" charset="0"/>
              </a:rPr>
              <a:t>By the end of the sessions, the learners will gain knowledge, skills and attitudes necessary to promote neonatal health, prevent illness and be able to diagnose and manage  a neonate at risk.</a:t>
            </a:r>
          </a:p>
          <a:p>
            <a:pPr algn="just"/>
            <a:r>
              <a:rPr lang="en-US" dirty="0" smtClean="0">
                <a:latin typeface="Calibri" pitchFamily="34" charset="0"/>
              </a:rPr>
              <a:t> It is therefore important that the learner gains the necessary knowledge in management and prevention of complications from  a neonate at risk.</a:t>
            </a:r>
          </a:p>
          <a:p>
            <a:pPr algn="just"/>
            <a:endParaRPr lang="en-US" b="1" u="sng" dirty="0">
              <a:latin typeface="Calibri" pitchFamily="34" charset="0"/>
            </a:endParaRPr>
          </a:p>
        </p:txBody>
      </p:sp>
    </p:spTree>
    <p:extLst>
      <p:ext uri="{BB962C8B-B14F-4D97-AF65-F5344CB8AC3E}">
        <p14:creationId xmlns:p14="http://schemas.microsoft.com/office/powerpoint/2010/main" val="3295584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COMPLICATIONS OF A PREMATURE</a:t>
            </a:r>
            <a:r>
              <a:rPr lang="en-US" dirty="0" smtClean="0"/>
              <a:t>.</a:t>
            </a:r>
            <a:endParaRPr lang="en-US" dirty="0"/>
          </a:p>
        </p:txBody>
      </p:sp>
      <p:sp>
        <p:nvSpPr>
          <p:cNvPr id="3" name="Content Placeholder 2"/>
          <p:cNvSpPr>
            <a:spLocks noGrp="1"/>
          </p:cNvSpPr>
          <p:nvPr>
            <p:ph idx="1"/>
          </p:nvPr>
        </p:nvSpPr>
        <p:spPr>
          <a:xfrm>
            <a:off x="838200" y="1223493"/>
            <a:ext cx="10515600" cy="4953470"/>
          </a:xfrm>
        </p:spPr>
        <p:txBody>
          <a:bodyPr>
            <a:noAutofit/>
          </a:bodyPr>
          <a:lstStyle/>
          <a:p>
            <a:r>
              <a:rPr lang="en-US" sz="3200" dirty="0" smtClean="0"/>
              <a:t>Cyanotic </a:t>
            </a:r>
            <a:r>
              <a:rPr lang="en-US" sz="3200" dirty="0"/>
              <a:t>attacks </a:t>
            </a:r>
          </a:p>
          <a:p>
            <a:r>
              <a:rPr lang="en-US" sz="3200" dirty="0" smtClean="0"/>
              <a:t> </a:t>
            </a:r>
            <a:r>
              <a:rPr lang="en-US" sz="3200" dirty="0"/>
              <a:t>Cerebral </a:t>
            </a:r>
            <a:r>
              <a:rPr lang="en-US" sz="3200" dirty="0" smtClean="0"/>
              <a:t>hemorrhage </a:t>
            </a:r>
            <a:endParaRPr lang="en-US" sz="3200" dirty="0"/>
          </a:p>
          <a:p>
            <a:r>
              <a:rPr lang="en-US" sz="3200" dirty="0" smtClean="0"/>
              <a:t>Heart </a:t>
            </a:r>
            <a:r>
              <a:rPr lang="en-US" sz="3200" dirty="0"/>
              <a:t>failure and pulmonary </a:t>
            </a:r>
            <a:r>
              <a:rPr lang="en-US" sz="3200" dirty="0" smtClean="0"/>
              <a:t>edema </a:t>
            </a:r>
            <a:endParaRPr lang="en-US" sz="3200" dirty="0"/>
          </a:p>
          <a:p>
            <a:pPr marL="0" indent="0">
              <a:buNone/>
            </a:pPr>
            <a:r>
              <a:rPr lang="en-US" sz="3200" dirty="0" smtClean="0"/>
              <a:t> </a:t>
            </a:r>
            <a:r>
              <a:rPr lang="en-US" sz="3200" dirty="0"/>
              <a:t>Jaundice </a:t>
            </a:r>
          </a:p>
          <a:p>
            <a:r>
              <a:rPr lang="en-US" sz="3200" dirty="0" smtClean="0"/>
              <a:t> Anemia </a:t>
            </a:r>
            <a:endParaRPr lang="en-US" sz="3200" dirty="0"/>
          </a:p>
          <a:p>
            <a:r>
              <a:rPr lang="en-US" sz="3200" dirty="0" smtClean="0"/>
              <a:t> </a:t>
            </a:r>
            <a:r>
              <a:rPr lang="en-US" sz="3200" dirty="0"/>
              <a:t>Infection </a:t>
            </a:r>
          </a:p>
          <a:p>
            <a:r>
              <a:rPr lang="en-US" sz="3200" dirty="0" smtClean="0"/>
              <a:t>Poor </a:t>
            </a:r>
            <a:r>
              <a:rPr lang="en-US" sz="3200" dirty="0"/>
              <a:t>mental and intellectual development in later years </a:t>
            </a:r>
          </a:p>
          <a:p>
            <a:r>
              <a:rPr lang="en-US" sz="3200" dirty="0" smtClean="0"/>
              <a:t> </a:t>
            </a:r>
            <a:r>
              <a:rPr lang="en-US" sz="3200" dirty="0"/>
              <a:t>Respiratory Distress Syndrome </a:t>
            </a:r>
          </a:p>
        </p:txBody>
      </p:sp>
    </p:spTree>
    <p:extLst>
      <p:ext uri="{BB962C8B-B14F-4D97-AF65-F5344CB8AC3E}">
        <p14:creationId xmlns:p14="http://schemas.microsoft.com/office/powerpoint/2010/main" val="3088405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The Small for Gestational Age Infant </a:t>
            </a:r>
            <a:endParaRPr lang="en-US" dirty="0">
              <a:solidFill>
                <a:srgbClr val="FF0000"/>
              </a:solidFill>
            </a:endParaRPr>
          </a:p>
        </p:txBody>
      </p:sp>
      <p:sp>
        <p:nvSpPr>
          <p:cNvPr id="3" name="Content Placeholder 2"/>
          <p:cNvSpPr>
            <a:spLocks noGrp="1"/>
          </p:cNvSpPr>
          <p:nvPr>
            <p:ph idx="1"/>
          </p:nvPr>
        </p:nvSpPr>
        <p:spPr/>
        <p:txBody>
          <a:bodyPr/>
          <a:lstStyle/>
          <a:p>
            <a:r>
              <a:rPr lang="en-US" sz="4000" dirty="0"/>
              <a:t>The small for gestational age (SGA) infant  </a:t>
            </a:r>
            <a:r>
              <a:rPr lang="en-US" sz="4000" dirty="0" smtClean="0"/>
              <a:t>who </a:t>
            </a:r>
            <a:r>
              <a:rPr lang="en-US" sz="4000" dirty="0"/>
              <a:t>appears small for their </a:t>
            </a:r>
            <a:r>
              <a:rPr lang="en-US" sz="4000" dirty="0" smtClean="0"/>
              <a:t>age, may </a:t>
            </a:r>
            <a:r>
              <a:rPr lang="en-US" sz="4000" dirty="0"/>
              <a:t>be full term or preterm, but the baby is undernourished, undersized &amp; therefore, LBW </a:t>
            </a:r>
          </a:p>
          <a:p>
            <a:pPr marL="0" indent="0">
              <a:buNone/>
            </a:pPr>
            <a:r>
              <a:rPr lang="en-US" dirty="0" smtClean="0"/>
              <a:t> </a:t>
            </a:r>
            <a:endParaRPr lang="en-US" dirty="0"/>
          </a:p>
        </p:txBody>
      </p:sp>
    </p:spTree>
    <p:extLst>
      <p:ext uri="{BB962C8B-B14F-4D97-AF65-F5344CB8AC3E}">
        <p14:creationId xmlns:p14="http://schemas.microsoft.com/office/powerpoint/2010/main" val="552741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b="1" dirty="0" smtClean="0"/>
              <a:t> </a:t>
            </a:r>
            <a:r>
              <a:rPr lang="en-US" b="1" dirty="0" smtClean="0">
                <a:solidFill>
                  <a:srgbClr val="FF0000"/>
                </a:solidFill>
              </a:rPr>
              <a:t>characteristic of small </a:t>
            </a:r>
            <a:r>
              <a:rPr lang="en-US" b="1" dirty="0">
                <a:solidFill>
                  <a:srgbClr val="FF0000"/>
                </a:solidFill>
              </a:rPr>
              <a:t>for Gestational Age</a:t>
            </a:r>
            <a:endParaRPr lang="en-US" dirty="0">
              <a:solidFill>
                <a:srgbClr val="FF0000"/>
              </a:solidFill>
            </a:endParaRPr>
          </a:p>
        </p:txBody>
      </p:sp>
      <p:sp>
        <p:nvSpPr>
          <p:cNvPr id="3" name="Content Placeholder 2"/>
          <p:cNvSpPr>
            <a:spLocks noGrp="1"/>
          </p:cNvSpPr>
          <p:nvPr>
            <p:ph idx="1"/>
          </p:nvPr>
        </p:nvSpPr>
        <p:spPr>
          <a:xfrm>
            <a:off x="838200" y="1481070"/>
            <a:ext cx="10515600" cy="4695893"/>
          </a:xfrm>
        </p:spPr>
        <p:txBody>
          <a:bodyPr>
            <a:normAutofit lnSpcReduction="10000"/>
          </a:bodyPr>
          <a:lstStyle/>
          <a:p>
            <a:pPr marL="342900" lvl="1" indent="-342900">
              <a:spcBef>
                <a:spcPts val="1000"/>
              </a:spcBef>
            </a:pPr>
            <a:r>
              <a:rPr lang="en-US" sz="3600" dirty="0" smtClean="0"/>
              <a:t>Plantar </a:t>
            </a:r>
            <a:r>
              <a:rPr lang="en-US" sz="3600" dirty="0"/>
              <a:t>creases are well defined from toes to heel 	</a:t>
            </a:r>
          </a:p>
          <a:p>
            <a:r>
              <a:rPr lang="en-US" sz="3600" dirty="0" smtClean="0"/>
              <a:t> Moro </a:t>
            </a:r>
            <a:r>
              <a:rPr lang="en-US" sz="3600" dirty="0"/>
              <a:t>and traction reflexes present 	</a:t>
            </a:r>
          </a:p>
          <a:p>
            <a:r>
              <a:rPr lang="en-US" sz="3600" dirty="0" smtClean="0"/>
              <a:t>Pinna </a:t>
            </a:r>
            <a:r>
              <a:rPr lang="en-US" sz="3600" dirty="0"/>
              <a:t>of ear has cartilaginous ridges and firm 	</a:t>
            </a:r>
          </a:p>
          <a:p>
            <a:r>
              <a:rPr lang="en-US" sz="3600" dirty="0" smtClean="0"/>
              <a:t>Born </a:t>
            </a:r>
            <a:r>
              <a:rPr lang="en-US" sz="3600" dirty="0"/>
              <a:t>at term 	</a:t>
            </a:r>
          </a:p>
          <a:p>
            <a:r>
              <a:rPr lang="en-US" sz="3600" dirty="0" smtClean="0"/>
              <a:t>Eyes </a:t>
            </a:r>
            <a:r>
              <a:rPr lang="en-US" sz="3600" dirty="0"/>
              <a:t>wide open (worried look </a:t>
            </a:r>
          </a:p>
          <a:p>
            <a:r>
              <a:rPr lang="en-US" sz="3600" dirty="0" smtClean="0"/>
              <a:t>Skin </a:t>
            </a:r>
            <a:r>
              <a:rPr lang="en-US" sz="3600" dirty="0"/>
              <a:t>dry and wrinkled 	</a:t>
            </a:r>
          </a:p>
          <a:p>
            <a:r>
              <a:rPr lang="sv-SE" sz="3600" dirty="0"/>
              <a:t> </a:t>
            </a:r>
            <a:r>
              <a:rPr lang="sv-SE" sz="3600" dirty="0" smtClean="0"/>
              <a:t>Skull </a:t>
            </a:r>
            <a:r>
              <a:rPr lang="sv-SE" sz="3600" dirty="0"/>
              <a:t>bones firm </a:t>
            </a:r>
            <a:r>
              <a:rPr lang="sv-SE" dirty="0"/>
              <a:t>	</a:t>
            </a:r>
          </a:p>
          <a:p>
            <a:pPr marL="0" indent="0">
              <a:buNone/>
            </a:pPr>
            <a:r>
              <a:rPr lang="en-US" dirty="0"/>
              <a:t>	</a:t>
            </a:r>
          </a:p>
          <a:p>
            <a:endParaRPr lang="en-US" dirty="0"/>
          </a:p>
        </p:txBody>
      </p:sp>
    </p:spTree>
    <p:extLst>
      <p:ext uri="{BB962C8B-B14F-4D97-AF65-F5344CB8AC3E}">
        <p14:creationId xmlns:p14="http://schemas.microsoft.com/office/powerpoint/2010/main" val="161150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5"/>
            <a:ext cx="10515600" cy="1961144"/>
          </a:xfrm>
        </p:spPr>
        <p:txBody>
          <a:bodyPr/>
          <a:lstStyle/>
          <a:p>
            <a:r>
              <a:rPr lang="en-US" dirty="0" smtClean="0">
                <a:solidFill>
                  <a:srgbClr val="FF0000"/>
                </a:solidFill>
              </a:rPr>
              <a:t>CAUSES</a:t>
            </a:r>
            <a:endParaRPr lang="en-US" dirty="0">
              <a:solidFill>
                <a:srgbClr val="FF0000"/>
              </a:solidFill>
            </a:endParaRPr>
          </a:p>
        </p:txBody>
      </p:sp>
      <p:sp>
        <p:nvSpPr>
          <p:cNvPr id="3" name="Content Placeholder 2"/>
          <p:cNvSpPr>
            <a:spLocks noGrp="1"/>
          </p:cNvSpPr>
          <p:nvPr>
            <p:ph idx="1"/>
          </p:nvPr>
        </p:nvSpPr>
        <p:spPr>
          <a:xfrm>
            <a:off x="838200" y="1210614"/>
            <a:ext cx="10515600" cy="4966349"/>
          </a:xfrm>
        </p:spPr>
        <p:txBody>
          <a:bodyPr>
            <a:normAutofit lnSpcReduction="10000"/>
          </a:bodyPr>
          <a:lstStyle/>
          <a:p>
            <a:r>
              <a:rPr lang="en-US" sz="3200" dirty="0" smtClean="0"/>
              <a:t>Maternal </a:t>
            </a:r>
            <a:r>
              <a:rPr lang="en-US" sz="3200" dirty="0"/>
              <a:t>diseases such as hypertensive disorders </a:t>
            </a:r>
          </a:p>
          <a:p>
            <a:r>
              <a:rPr lang="en-US" sz="3200" dirty="0" smtClean="0"/>
              <a:t>Placental </a:t>
            </a:r>
            <a:r>
              <a:rPr lang="en-US" sz="3200" dirty="0"/>
              <a:t>transfer of inappropriate substances which have </a:t>
            </a:r>
            <a:r>
              <a:rPr lang="en-US" sz="3200" dirty="0" smtClean="0"/>
              <a:t>erotogenic </a:t>
            </a:r>
            <a:r>
              <a:rPr lang="en-US" sz="3200" dirty="0"/>
              <a:t>effects such as nicotine, alcohol, cocaine or infective agents </a:t>
            </a:r>
          </a:p>
          <a:p>
            <a:r>
              <a:rPr lang="en-US" sz="3200" dirty="0" smtClean="0"/>
              <a:t> </a:t>
            </a:r>
            <a:r>
              <a:rPr lang="en-US" sz="3200" dirty="0"/>
              <a:t>Extremes of maternal age, that is those at either end of the childbearing spectrum, for example, very young or old parent </a:t>
            </a:r>
          </a:p>
          <a:p>
            <a:r>
              <a:rPr lang="en-US" sz="3200" dirty="0" smtClean="0"/>
              <a:t> </a:t>
            </a:r>
            <a:r>
              <a:rPr lang="en-US" sz="3200" dirty="0"/>
              <a:t>Socio-economic factors, including poor nutrition of the mother during pregnancy </a:t>
            </a:r>
          </a:p>
          <a:p>
            <a:r>
              <a:rPr lang="en-US" sz="3200" dirty="0" smtClean="0"/>
              <a:t>Parity </a:t>
            </a:r>
            <a:r>
              <a:rPr lang="en-US" sz="3200" dirty="0"/>
              <a:t>and number of </a:t>
            </a:r>
            <a:r>
              <a:rPr lang="en-US" sz="3200" dirty="0" smtClean="0"/>
              <a:t>fetuses </a:t>
            </a:r>
            <a:r>
              <a:rPr lang="en-US" sz="3200" dirty="0"/>
              <a:t>in utero all impinge on the normal growth pattern </a:t>
            </a:r>
          </a:p>
          <a:p>
            <a:endParaRPr lang="en-US" dirty="0"/>
          </a:p>
        </p:txBody>
      </p:sp>
    </p:spTree>
    <p:extLst>
      <p:ext uri="{BB962C8B-B14F-4D97-AF65-F5344CB8AC3E}">
        <p14:creationId xmlns:p14="http://schemas.microsoft.com/office/powerpoint/2010/main" val="2193133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Problems of SGA neonates </a:t>
            </a:r>
            <a:endParaRPr lang="en-US" dirty="0">
              <a:solidFill>
                <a:srgbClr val="FF0000"/>
              </a:solidFill>
            </a:endParaRPr>
          </a:p>
        </p:txBody>
      </p:sp>
      <p:sp>
        <p:nvSpPr>
          <p:cNvPr id="3" name="Content Placeholder 2"/>
          <p:cNvSpPr>
            <a:spLocks noGrp="1"/>
          </p:cNvSpPr>
          <p:nvPr>
            <p:ph idx="1"/>
          </p:nvPr>
        </p:nvSpPr>
        <p:spPr>
          <a:xfrm>
            <a:off x="838200" y="1262130"/>
            <a:ext cx="10515600" cy="4914833"/>
          </a:xfrm>
        </p:spPr>
        <p:txBody>
          <a:bodyPr/>
          <a:lstStyle/>
          <a:p>
            <a:r>
              <a:rPr lang="en-US" sz="3600" dirty="0" smtClean="0"/>
              <a:t>Asphyxia</a:t>
            </a:r>
          </a:p>
          <a:p>
            <a:r>
              <a:rPr lang="en-US" sz="3600" dirty="0" smtClean="0"/>
              <a:t> </a:t>
            </a:r>
            <a:r>
              <a:rPr lang="en-US" sz="3600" b="1" dirty="0" smtClean="0"/>
              <a:t>in-utero </a:t>
            </a:r>
            <a:r>
              <a:rPr lang="en-US" sz="3600" b="1" dirty="0" err="1"/>
              <a:t>undernutrition</a:t>
            </a:r>
            <a:r>
              <a:rPr lang="en-US" sz="3600" b="1" dirty="0"/>
              <a:t> </a:t>
            </a:r>
            <a:r>
              <a:rPr lang="en-US" sz="3600" b="1" dirty="0" smtClean="0"/>
              <a:t> </a:t>
            </a:r>
            <a:r>
              <a:rPr lang="en-US" sz="3600" dirty="0" smtClean="0"/>
              <a:t> </a:t>
            </a:r>
            <a:r>
              <a:rPr lang="en-US" sz="3600" dirty="0"/>
              <a:t>they have small placenta </a:t>
            </a:r>
          </a:p>
          <a:p>
            <a:pPr marL="0" indent="0">
              <a:buNone/>
            </a:pPr>
            <a:r>
              <a:rPr lang="en-US" sz="3600" dirty="0"/>
              <a:t>•</a:t>
            </a:r>
            <a:r>
              <a:rPr lang="en-US" sz="3600" b="1" dirty="0"/>
              <a:t>Hypothermia </a:t>
            </a:r>
            <a:r>
              <a:rPr lang="en-US" sz="3600" dirty="0"/>
              <a:t>- since they are chronically undernourished in utero, they also lack adequate brown fat stores </a:t>
            </a:r>
          </a:p>
          <a:p>
            <a:pPr marL="0" indent="0">
              <a:buNone/>
            </a:pPr>
            <a:r>
              <a:rPr lang="en-US" sz="3600" dirty="0"/>
              <a:t>•</a:t>
            </a:r>
            <a:r>
              <a:rPr lang="en-US" sz="3600" b="1" dirty="0"/>
              <a:t>Hypoglycemia </a:t>
            </a:r>
            <a:r>
              <a:rPr lang="en-US" sz="3600" dirty="0"/>
              <a:t>coz of insufficient energy stores </a:t>
            </a:r>
          </a:p>
          <a:p>
            <a:pPr marL="0" indent="0">
              <a:buNone/>
            </a:pPr>
            <a:r>
              <a:rPr lang="en-US" sz="3600" dirty="0"/>
              <a:t>•</a:t>
            </a:r>
            <a:r>
              <a:rPr lang="en-US" sz="3600" b="1" dirty="0"/>
              <a:t>Infections </a:t>
            </a:r>
            <a:r>
              <a:rPr lang="en-US" sz="3600" dirty="0"/>
              <a:t>– ill effects of chronic </a:t>
            </a:r>
            <a:r>
              <a:rPr lang="en-US" sz="3600" dirty="0" smtClean="0"/>
              <a:t>intrauterine </a:t>
            </a:r>
            <a:r>
              <a:rPr lang="en-US" sz="3600" dirty="0"/>
              <a:t>stress </a:t>
            </a:r>
          </a:p>
          <a:p>
            <a:pPr marL="0" indent="0">
              <a:buNone/>
            </a:pPr>
            <a:r>
              <a:rPr lang="en-US" sz="3600" dirty="0"/>
              <a:t>•More likely to have malformations </a:t>
            </a:r>
            <a:endParaRPr lang="en-US" sz="3600" dirty="0" smtClean="0"/>
          </a:p>
          <a:p>
            <a:endParaRPr lang="en-US" dirty="0"/>
          </a:p>
        </p:txBody>
      </p:sp>
    </p:spTree>
    <p:extLst>
      <p:ext uri="{BB962C8B-B14F-4D97-AF65-F5344CB8AC3E}">
        <p14:creationId xmlns:p14="http://schemas.microsoft.com/office/powerpoint/2010/main" val="386477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Summary of problems LBW </a:t>
            </a:r>
            <a:endParaRPr lang="en-US" dirty="0">
              <a:solidFill>
                <a:srgbClr val="FF0000"/>
              </a:solidFill>
            </a:endParaRPr>
          </a:p>
        </p:txBody>
      </p:sp>
      <p:sp>
        <p:nvSpPr>
          <p:cNvPr id="3" name="Content Placeholder 2"/>
          <p:cNvSpPr>
            <a:spLocks noGrp="1"/>
          </p:cNvSpPr>
          <p:nvPr>
            <p:ph idx="1"/>
          </p:nvPr>
        </p:nvSpPr>
        <p:spPr>
          <a:xfrm>
            <a:off x="838200" y="1509485"/>
            <a:ext cx="10515600" cy="4667477"/>
          </a:xfrm>
        </p:spPr>
        <p:txBody>
          <a:bodyPr/>
          <a:lstStyle/>
          <a:p>
            <a:pPr marL="0" indent="0">
              <a:buNone/>
            </a:pPr>
            <a:r>
              <a:rPr lang="en-US" dirty="0" smtClean="0"/>
              <a:t>•</a:t>
            </a:r>
            <a:r>
              <a:rPr lang="en-US" sz="3600" dirty="0"/>
              <a:t>Hypoxia </a:t>
            </a:r>
          </a:p>
          <a:p>
            <a:pPr marL="0" indent="0">
              <a:buNone/>
            </a:pPr>
            <a:r>
              <a:rPr lang="en-US" sz="3600" dirty="0"/>
              <a:t>•</a:t>
            </a:r>
            <a:r>
              <a:rPr lang="en-US" sz="3600" dirty="0" err="1"/>
              <a:t>Hypovolemia</a:t>
            </a:r>
            <a:r>
              <a:rPr lang="en-US" sz="3600" dirty="0"/>
              <a:t>/ Hypervolemia </a:t>
            </a:r>
          </a:p>
          <a:p>
            <a:pPr marL="0" indent="0">
              <a:buNone/>
            </a:pPr>
            <a:r>
              <a:rPr lang="en-US" sz="3600" dirty="0"/>
              <a:t>•Hypoglycemia/ Hyperglycemia </a:t>
            </a:r>
          </a:p>
          <a:p>
            <a:pPr marL="0" indent="0">
              <a:buNone/>
            </a:pPr>
            <a:r>
              <a:rPr lang="en-US" sz="3600" dirty="0"/>
              <a:t>•Hypokalemia/ hyperkalemia </a:t>
            </a:r>
          </a:p>
          <a:p>
            <a:pPr marL="0" indent="0">
              <a:buNone/>
            </a:pPr>
            <a:r>
              <a:rPr lang="en-US" sz="3600" dirty="0"/>
              <a:t>•H+ [acidosis] </a:t>
            </a:r>
          </a:p>
          <a:p>
            <a:pPr marL="0" indent="0">
              <a:buNone/>
            </a:pPr>
            <a:r>
              <a:rPr lang="en-US" sz="3600" dirty="0"/>
              <a:t>•Hypothermia/ hyperthermia </a:t>
            </a:r>
          </a:p>
          <a:p>
            <a:endParaRPr lang="en-US" dirty="0"/>
          </a:p>
        </p:txBody>
      </p:sp>
    </p:spTree>
    <p:extLst>
      <p:ext uri="{BB962C8B-B14F-4D97-AF65-F5344CB8AC3E}">
        <p14:creationId xmlns:p14="http://schemas.microsoft.com/office/powerpoint/2010/main" val="1472613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a:bodyPr>
          <a:lstStyle/>
          <a:p>
            <a:r>
              <a:rPr lang="en-US" sz="5400" dirty="0" smtClean="0">
                <a:solidFill>
                  <a:srgbClr val="FF0000"/>
                </a:solidFill>
              </a:rPr>
              <a:t>management</a:t>
            </a:r>
            <a:endParaRPr lang="en-US" sz="5400" dirty="0">
              <a:solidFill>
                <a:srgbClr val="FF0000"/>
              </a:solidFill>
            </a:endParaRPr>
          </a:p>
        </p:txBody>
      </p:sp>
      <p:sp>
        <p:nvSpPr>
          <p:cNvPr id="3" name="Content Placeholder 2"/>
          <p:cNvSpPr>
            <a:spLocks noGrp="1"/>
          </p:cNvSpPr>
          <p:nvPr>
            <p:ph idx="1"/>
          </p:nvPr>
        </p:nvSpPr>
        <p:spPr>
          <a:xfrm>
            <a:off x="838200" y="1161143"/>
            <a:ext cx="10515600" cy="5068970"/>
          </a:xfrm>
        </p:spPr>
        <p:txBody>
          <a:bodyPr>
            <a:normAutofit/>
          </a:bodyPr>
          <a:lstStyle/>
          <a:p>
            <a:pPr marL="0" indent="0">
              <a:buNone/>
            </a:pPr>
            <a:r>
              <a:rPr lang="en-US" b="1" dirty="0" smtClean="0"/>
              <a:t>General </a:t>
            </a:r>
            <a:r>
              <a:rPr lang="en-US" b="1" dirty="0"/>
              <a:t>principles for the care of LBW neonates include</a:t>
            </a:r>
            <a:r>
              <a:rPr lang="en-US" dirty="0"/>
              <a:t>; </a:t>
            </a:r>
          </a:p>
          <a:p>
            <a:r>
              <a:rPr lang="en-US" sz="4000" dirty="0" smtClean="0"/>
              <a:t>All </a:t>
            </a:r>
            <a:r>
              <a:rPr lang="en-US" sz="4000" dirty="0"/>
              <a:t>neonates weighing ≤ 2000gms should be admitted in the NBU </a:t>
            </a:r>
          </a:p>
          <a:p>
            <a:r>
              <a:rPr lang="en-US" sz="4000" dirty="0" smtClean="0"/>
              <a:t>Respiratory </a:t>
            </a:r>
            <a:r>
              <a:rPr lang="en-US" sz="4000" dirty="0"/>
              <a:t>support </a:t>
            </a:r>
          </a:p>
          <a:p>
            <a:r>
              <a:rPr lang="en-US" sz="4000" dirty="0" smtClean="0"/>
              <a:t>Provide </a:t>
            </a:r>
            <a:r>
              <a:rPr lang="en-US" sz="4000" dirty="0"/>
              <a:t>adequate warmth (temperature regulation) </a:t>
            </a:r>
          </a:p>
          <a:p>
            <a:r>
              <a:rPr lang="en-US" sz="4000" dirty="0" smtClean="0"/>
              <a:t>Adequate </a:t>
            </a:r>
            <a:r>
              <a:rPr lang="en-US" sz="4000" dirty="0"/>
              <a:t>feeding (nutrition &amp; fluids) </a:t>
            </a:r>
          </a:p>
          <a:p>
            <a:r>
              <a:rPr lang="en-US" sz="4000" dirty="0" smtClean="0"/>
              <a:t>Prevent </a:t>
            </a:r>
            <a:r>
              <a:rPr lang="en-US" sz="4000" dirty="0"/>
              <a:t>infections </a:t>
            </a:r>
          </a:p>
          <a:p>
            <a:endParaRPr lang="en-US" dirty="0"/>
          </a:p>
        </p:txBody>
      </p:sp>
    </p:spTree>
    <p:extLst>
      <p:ext uri="{BB962C8B-B14F-4D97-AF65-F5344CB8AC3E}">
        <p14:creationId xmlns:p14="http://schemas.microsoft.com/office/powerpoint/2010/main" val="225558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The Post Term Infant </a:t>
            </a:r>
            <a:endParaRPr lang="en-US" dirty="0">
              <a:solidFill>
                <a:srgbClr val="FF0000"/>
              </a:solidFill>
            </a:endParaRPr>
          </a:p>
        </p:txBody>
      </p:sp>
      <p:sp>
        <p:nvSpPr>
          <p:cNvPr id="3" name="Content Placeholder 2"/>
          <p:cNvSpPr>
            <a:spLocks noGrp="1"/>
          </p:cNvSpPr>
          <p:nvPr>
            <p:ph idx="1"/>
          </p:nvPr>
        </p:nvSpPr>
        <p:spPr/>
        <p:txBody>
          <a:bodyPr/>
          <a:lstStyle/>
          <a:p>
            <a:r>
              <a:rPr lang="en-US" sz="3600" dirty="0"/>
              <a:t>A post term infant is a baby born after 294 days, that is, 40 weeks of gestation. </a:t>
            </a:r>
            <a:endParaRPr lang="en-US" sz="3600" dirty="0" smtClean="0"/>
          </a:p>
          <a:p>
            <a:r>
              <a:rPr lang="en-US" sz="3600" dirty="0" smtClean="0"/>
              <a:t>Accurate </a:t>
            </a:r>
            <a:r>
              <a:rPr lang="en-US" sz="3600" dirty="0"/>
              <a:t>dating and calculation of the gestation period is important. </a:t>
            </a:r>
            <a:endParaRPr lang="en-US" sz="3600" dirty="0" smtClean="0"/>
          </a:p>
          <a:p>
            <a:r>
              <a:rPr lang="en-US" sz="3600" dirty="0" smtClean="0"/>
              <a:t>The </a:t>
            </a:r>
            <a:r>
              <a:rPr lang="en-US" sz="3600" dirty="0"/>
              <a:t>main characteristic features of a post term infant include</a:t>
            </a:r>
            <a:r>
              <a:rPr lang="en-US" dirty="0"/>
              <a:t>: </a:t>
            </a:r>
          </a:p>
        </p:txBody>
      </p:sp>
    </p:spTree>
    <p:extLst>
      <p:ext uri="{BB962C8B-B14F-4D97-AF65-F5344CB8AC3E}">
        <p14:creationId xmlns:p14="http://schemas.microsoft.com/office/powerpoint/2010/main" val="469015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575"/>
            <a:ext cx="10972800" cy="1252538"/>
          </a:xfrm>
        </p:spPr>
        <p:txBody>
          <a:bodyPr/>
          <a:lstStyle/>
          <a:p>
            <a:pPr>
              <a:defRPr/>
            </a:pPr>
            <a:endParaRPr lang="en-US"/>
          </a:p>
        </p:txBody>
      </p:sp>
      <p:sp>
        <p:nvSpPr>
          <p:cNvPr id="9219" name="Content Placeholder 2"/>
          <p:cNvSpPr>
            <a:spLocks noGrp="1"/>
          </p:cNvSpPr>
          <p:nvPr>
            <p:ph idx="1"/>
          </p:nvPr>
        </p:nvSpPr>
        <p:spPr/>
        <p:txBody>
          <a:bodyPr/>
          <a:lstStyle/>
          <a:p>
            <a:endParaRPr lang="en-US" smtClean="0"/>
          </a:p>
        </p:txBody>
      </p:sp>
      <p:pic>
        <p:nvPicPr>
          <p:cNvPr id="9220" name="Picture 2" descr="C:\Users\Juvi\Desktop\postmaturity-bab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48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360217"/>
            <a:ext cx="10515600" cy="2050906"/>
          </a:xfrm>
        </p:spPr>
        <p:txBody>
          <a:bodyPr/>
          <a:lstStyle/>
          <a:p>
            <a:r>
              <a:rPr lang="en-US" dirty="0">
                <a:solidFill>
                  <a:srgbClr val="FF0000"/>
                </a:solidFill>
              </a:rPr>
              <a:t>characteristic features of a post term </a:t>
            </a:r>
          </a:p>
        </p:txBody>
      </p:sp>
      <p:sp>
        <p:nvSpPr>
          <p:cNvPr id="3" name="Content Placeholder 2"/>
          <p:cNvSpPr>
            <a:spLocks noGrp="1"/>
          </p:cNvSpPr>
          <p:nvPr>
            <p:ph idx="1"/>
          </p:nvPr>
        </p:nvSpPr>
        <p:spPr>
          <a:xfrm>
            <a:off x="180109" y="845128"/>
            <a:ext cx="11914909" cy="6012872"/>
          </a:xfrm>
        </p:spPr>
        <p:txBody>
          <a:bodyPr>
            <a:normAutofit fontScale="62500" lnSpcReduction="20000"/>
          </a:bodyPr>
          <a:lstStyle/>
          <a:p>
            <a:endParaRPr lang="en-US" dirty="0"/>
          </a:p>
          <a:p>
            <a:r>
              <a:rPr lang="en-US" sz="5100" dirty="0"/>
              <a:t>Skin is loose, dry and </a:t>
            </a:r>
            <a:r>
              <a:rPr lang="en-US" sz="5100" dirty="0" smtClean="0"/>
              <a:t>desquamating </a:t>
            </a:r>
            <a:r>
              <a:rPr lang="en-US" sz="5100" dirty="0"/>
              <a:t>(peeling off) </a:t>
            </a:r>
          </a:p>
          <a:p>
            <a:r>
              <a:rPr lang="en-US" sz="5100" dirty="0" smtClean="0"/>
              <a:t> </a:t>
            </a:r>
            <a:r>
              <a:rPr lang="en-US" sz="5100" dirty="0"/>
              <a:t>Skull bones are hard and firm </a:t>
            </a:r>
          </a:p>
          <a:p>
            <a:r>
              <a:rPr lang="en-US" sz="5100" dirty="0" smtClean="0"/>
              <a:t>Small </a:t>
            </a:r>
            <a:r>
              <a:rPr lang="en-US" sz="5100" dirty="0" err="1"/>
              <a:t>fontanelles</a:t>
            </a:r>
            <a:r>
              <a:rPr lang="en-US" sz="5100" dirty="0"/>
              <a:t> and narrow sutures </a:t>
            </a:r>
          </a:p>
          <a:p>
            <a:r>
              <a:rPr lang="en-US" sz="5100" dirty="0" smtClean="0"/>
              <a:t> </a:t>
            </a:r>
            <a:r>
              <a:rPr lang="en-US" sz="5100" dirty="0"/>
              <a:t>Nails are overgrown hence long </a:t>
            </a:r>
            <a:endParaRPr lang="en-US" sz="6400" b="1" u="sng" dirty="0">
              <a:solidFill>
                <a:srgbClr val="FF0000"/>
              </a:solidFill>
            </a:endParaRPr>
          </a:p>
          <a:p>
            <a:r>
              <a:rPr lang="en-US" sz="5100" dirty="0"/>
              <a:t>Minimal subcutaneous fat of the skin – loose dry skin which peels off.</a:t>
            </a:r>
          </a:p>
          <a:p>
            <a:r>
              <a:rPr lang="en-US" sz="5100" dirty="0"/>
              <a:t>Absence of lanugo and </a:t>
            </a:r>
            <a:r>
              <a:rPr lang="en-US" sz="5100" dirty="0" err="1"/>
              <a:t>vernix</a:t>
            </a:r>
            <a:endParaRPr lang="en-US" sz="5100" dirty="0"/>
          </a:p>
          <a:p>
            <a:r>
              <a:rPr lang="en-US" sz="5100" dirty="0"/>
              <a:t>Meconium staining on the skin</a:t>
            </a:r>
          </a:p>
          <a:p>
            <a:r>
              <a:rPr lang="en-US" sz="5100" dirty="0"/>
              <a:t>Birth weight of 4kg or more in 10% of prolonged pregnancies.</a:t>
            </a:r>
          </a:p>
          <a:p>
            <a:r>
              <a:rPr lang="en-US" sz="5100" dirty="0"/>
              <a:t>1% of post mature newborns weigh 4.5kg</a:t>
            </a:r>
          </a:p>
          <a:p>
            <a:r>
              <a:rPr lang="en-US" sz="5100" dirty="0" smtClean="0"/>
              <a:t>Meconium </a:t>
            </a:r>
            <a:r>
              <a:rPr lang="en-US" sz="5100" dirty="0"/>
              <a:t>aspiration syndrome.</a:t>
            </a:r>
          </a:p>
          <a:p>
            <a:r>
              <a:rPr lang="en-US" sz="5100" dirty="0" smtClean="0"/>
              <a:t>Placenta </a:t>
            </a:r>
            <a:r>
              <a:rPr lang="en-US" sz="5100" dirty="0"/>
              <a:t>insufficiency – malnutrition – intra-uterine growth retardation</a:t>
            </a:r>
          </a:p>
          <a:p>
            <a:endParaRPr lang="en-US" sz="3600" dirty="0"/>
          </a:p>
          <a:p>
            <a:endParaRPr lang="en-US" dirty="0"/>
          </a:p>
        </p:txBody>
      </p:sp>
    </p:spTree>
    <p:extLst>
      <p:ext uri="{BB962C8B-B14F-4D97-AF65-F5344CB8AC3E}">
        <p14:creationId xmlns:p14="http://schemas.microsoft.com/office/powerpoint/2010/main" val="161749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r>
              <a:rPr lang="en-US" dirty="0" smtClean="0">
                <a:solidFill>
                  <a:srgbClr val="FF0000"/>
                </a:solidFill>
              </a:rPr>
              <a:t>MODULE CONTENT.</a:t>
            </a:r>
            <a:endParaRPr lang="en-US" dirty="0">
              <a:solidFill>
                <a:srgbClr val="FF0000"/>
              </a:solidFill>
            </a:endParaRPr>
          </a:p>
        </p:txBody>
      </p:sp>
      <p:sp>
        <p:nvSpPr>
          <p:cNvPr id="3" name="Content Placeholder 2"/>
          <p:cNvSpPr>
            <a:spLocks noGrp="1"/>
          </p:cNvSpPr>
          <p:nvPr>
            <p:ph idx="1"/>
          </p:nvPr>
        </p:nvSpPr>
        <p:spPr>
          <a:xfrm>
            <a:off x="838200" y="850006"/>
            <a:ext cx="10515600" cy="5326957"/>
          </a:xfrm>
        </p:spPr>
        <p:txBody>
          <a:bodyPr>
            <a:normAutofit/>
          </a:bodyPr>
          <a:lstStyle/>
          <a:p>
            <a:r>
              <a:rPr lang="en-US" sz="3600" dirty="0" smtClean="0"/>
              <a:t>Low birth weight</a:t>
            </a:r>
          </a:p>
          <a:p>
            <a:r>
              <a:rPr lang="en-US" sz="3600" dirty="0" smtClean="0"/>
              <a:t>Congenital abnormalities</a:t>
            </a:r>
          </a:p>
          <a:p>
            <a:r>
              <a:rPr lang="en-US" sz="3600" dirty="0" smtClean="0"/>
              <a:t>Respiratory distress syndrome</a:t>
            </a:r>
          </a:p>
          <a:p>
            <a:r>
              <a:rPr lang="en-US" sz="3600" dirty="0" smtClean="0"/>
              <a:t>Neonatal asphyxia</a:t>
            </a:r>
          </a:p>
          <a:p>
            <a:r>
              <a:rPr lang="en-US" sz="3600" dirty="0" smtClean="0"/>
              <a:t>Birth injuries and trauma</a:t>
            </a:r>
          </a:p>
          <a:p>
            <a:r>
              <a:rPr lang="en-US" sz="3600" dirty="0" smtClean="0"/>
              <a:t>Neonatal jaundice</a:t>
            </a:r>
          </a:p>
          <a:p>
            <a:r>
              <a:rPr lang="en-US" sz="3600" dirty="0" smtClean="0"/>
              <a:t>Neonatal sepsis</a:t>
            </a:r>
          </a:p>
          <a:p>
            <a:r>
              <a:rPr lang="en-US" sz="3600" dirty="0" smtClean="0"/>
              <a:t>Hypothermia</a:t>
            </a:r>
          </a:p>
        </p:txBody>
      </p:sp>
    </p:spTree>
    <p:extLst>
      <p:ext uri="{BB962C8B-B14F-4D97-AF65-F5344CB8AC3E}">
        <p14:creationId xmlns:p14="http://schemas.microsoft.com/office/powerpoint/2010/main" val="139330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This infant is at risk of developing complications because</a:t>
            </a:r>
          </a:p>
        </p:txBody>
      </p:sp>
      <p:sp>
        <p:nvSpPr>
          <p:cNvPr id="3" name="Content Placeholder 2"/>
          <p:cNvSpPr>
            <a:spLocks noGrp="1"/>
          </p:cNvSpPr>
          <p:nvPr>
            <p:ph idx="1"/>
          </p:nvPr>
        </p:nvSpPr>
        <p:spPr/>
        <p:txBody>
          <a:bodyPr>
            <a:normAutofit/>
          </a:bodyPr>
          <a:lstStyle/>
          <a:p>
            <a:r>
              <a:rPr lang="en-US" sz="3600" dirty="0" smtClean="0"/>
              <a:t>The </a:t>
            </a:r>
            <a:r>
              <a:rPr lang="en-US" sz="3600" dirty="0"/>
              <a:t>placenta starts diminishing in its functions and hence the </a:t>
            </a:r>
            <a:r>
              <a:rPr lang="en-US" sz="3600" dirty="0" err="1"/>
              <a:t>foetus</a:t>
            </a:r>
            <a:r>
              <a:rPr lang="en-US" sz="3600" dirty="0"/>
              <a:t> may not get enough nutrients and </a:t>
            </a:r>
            <a:r>
              <a:rPr lang="en-US" sz="3600" dirty="0" smtClean="0"/>
              <a:t>oxygen  </a:t>
            </a:r>
            <a:r>
              <a:rPr lang="en-US" sz="3600" dirty="0" err="1" smtClean="0"/>
              <a:t>leadind</a:t>
            </a:r>
            <a:r>
              <a:rPr lang="en-US" sz="3600" dirty="0" smtClean="0"/>
              <a:t> to asphyxia </a:t>
            </a:r>
            <a:r>
              <a:rPr lang="en-US" sz="3600" dirty="0"/>
              <a:t>in utero and passing of meconium which will affect the infant’s life</a:t>
            </a:r>
            <a:r>
              <a:rPr lang="en-US" sz="3600" dirty="0" smtClean="0"/>
              <a:t>. </a:t>
            </a:r>
            <a:endParaRPr lang="en-US" sz="3600" dirty="0"/>
          </a:p>
          <a:p>
            <a:r>
              <a:rPr lang="en-US" sz="3600" dirty="0" smtClean="0"/>
              <a:t>Since </a:t>
            </a:r>
            <a:r>
              <a:rPr lang="en-US" sz="3600" dirty="0"/>
              <a:t>the bones of the skull are firm, </a:t>
            </a:r>
            <a:r>
              <a:rPr lang="en-US" sz="3600" dirty="0" err="1"/>
              <a:t>moulding</a:t>
            </a:r>
            <a:r>
              <a:rPr lang="en-US" sz="3600" dirty="0"/>
              <a:t> is not effective and this may lead to a difficult delivery </a:t>
            </a:r>
            <a:endParaRPr lang="en-US" sz="3600" dirty="0" smtClean="0"/>
          </a:p>
          <a:p>
            <a:pPr marL="0" indent="0">
              <a:buNone/>
            </a:pPr>
            <a:endParaRPr lang="en-US" dirty="0"/>
          </a:p>
        </p:txBody>
      </p:sp>
    </p:spTree>
    <p:extLst>
      <p:ext uri="{BB962C8B-B14F-4D97-AF65-F5344CB8AC3E}">
        <p14:creationId xmlns:p14="http://schemas.microsoft.com/office/powerpoint/2010/main" val="2319694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Complications of post term</a:t>
            </a:r>
            <a:endParaRPr lang="en-US" dirty="0">
              <a:solidFill>
                <a:srgbClr val="FF0000"/>
              </a:solidFill>
            </a:endParaRPr>
          </a:p>
        </p:txBody>
      </p:sp>
      <p:sp>
        <p:nvSpPr>
          <p:cNvPr id="3" name="Content Placeholder 2"/>
          <p:cNvSpPr>
            <a:spLocks noGrp="1"/>
          </p:cNvSpPr>
          <p:nvPr>
            <p:ph idx="1"/>
          </p:nvPr>
        </p:nvSpPr>
        <p:spPr/>
        <p:txBody>
          <a:bodyPr>
            <a:normAutofit/>
          </a:bodyPr>
          <a:lstStyle/>
          <a:p>
            <a:pPr lvl="2">
              <a:lnSpc>
                <a:spcPct val="80000"/>
              </a:lnSpc>
              <a:defRPr/>
            </a:pPr>
            <a:r>
              <a:rPr lang="en-US" sz="4000" b="1" dirty="0"/>
              <a:t>Fetal distress</a:t>
            </a:r>
          </a:p>
          <a:p>
            <a:pPr lvl="2">
              <a:lnSpc>
                <a:spcPct val="80000"/>
              </a:lnSpc>
              <a:defRPr/>
            </a:pPr>
            <a:r>
              <a:rPr lang="en-US" sz="4000" b="1" dirty="0"/>
              <a:t>MAS</a:t>
            </a:r>
          </a:p>
          <a:p>
            <a:pPr lvl="2">
              <a:lnSpc>
                <a:spcPct val="80000"/>
              </a:lnSpc>
              <a:defRPr/>
            </a:pPr>
            <a:r>
              <a:rPr lang="en-US" sz="4000" b="1" dirty="0"/>
              <a:t>Fetal trauma</a:t>
            </a:r>
          </a:p>
          <a:p>
            <a:pPr lvl="2">
              <a:lnSpc>
                <a:spcPct val="80000"/>
              </a:lnSpc>
              <a:buNone/>
              <a:defRPr/>
            </a:pPr>
            <a:r>
              <a:rPr lang="en-US" sz="4000" b="1" dirty="0"/>
              <a:t>    brachial plexus injuries, clavicle fracture</a:t>
            </a:r>
          </a:p>
          <a:p>
            <a:pPr lvl="2">
              <a:lnSpc>
                <a:spcPct val="80000"/>
              </a:lnSpc>
              <a:defRPr/>
            </a:pPr>
            <a:r>
              <a:rPr lang="en-US" sz="4000" b="1" dirty="0"/>
              <a:t>Increased perinatal mortality</a:t>
            </a:r>
          </a:p>
          <a:p>
            <a:pPr lvl="2">
              <a:lnSpc>
                <a:spcPct val="80000"/>
              </a:lnSpc>
              <a:defRPr/>
            </a:pPr>
            <a:r>
              <a:rPr lang="en-US" sz="4000" b="1" dirty="0" err="1"/>
              <a:t>Dysmaturity</a:t>
            </a:r>
            <a:r>
              <a:rPr lang="en-US" sz="4000" b="1" dirty="0"/>
              <a:t> syndrome</a:t>
            </a:r>
          </a:p>
        </p:txBody>
      </p:sp>
    </p:spTree>
    <p:extLst>
      <p:ext uri="{BB962C8B-B14F-4D97-AF65-F5344CB8AC3E}">
        <p14:creationId xmlns:p14="http://schemas.microsoft.com/office/powerpoint/2010/main" val="1547735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09600" y="274638"/>
            <a:ext cx="11277600" cy="6278562"/>
          </a:xfrm>
        </p:spPr>
        <p:txBody>
          <a:bodyPr/>
          <a:lstStyle/>
          <a:p>
            <a:pPr algn="l" eaLnBrk="1" hangingPunct="1"/>
            <a:r>
              <a:rPr lang="en-US" sz="3200" b="1" dirty="0" smtClean="0">
                <a:solidFill>
                  <a:srgbClr val="FF0000"/>
                </a:solidFill>
                <a:cs typeface="Times New Roman" pitchFamily="18" charset="0"/>
              </a:rPr>
              <a:t>Meconium Aspiration Syndrome (MAS).</a:t>
            </a:r>
            <a:r>
              <a:rPr lang="en-US" sz="3200" dirty="0" smtClean="0">
                <a:solidFill>
                  <a:srgbClr val="FF0000"/>
                </a:solidFill>
                <a:cs typeface="Times New Roman" pitchFamily="18" charset="0"/>
              </a:rPr>
              <a:t/>
            </a:r>
            <a:br>
              <a:rPr lang="en-US" sz="3200" dirty="0" smtClean="0">
                <a:solidFill>
                  <a:srgbClr val="FF0000"/>
                </a:solidFill>
                <a:cs typeface="Times New Roman" pitchFamily="18" charset="0"/>
              </a:rPr>
            </a:br>
            <a:r>
              <a:rPr lang="en-US" sz="3200" b="1" dirty="0" smtClean="0">
                <a:solidFill>
                  <a:srgbClr val="FF0000"/>
                </a:solidFill>
                <a:cs typeface="Times New Roman" pitchFamily="18" charset="0"/>
              </a:rPr>
              <a:t>Definition</a:t>
            </a:r>
            <a:r>
              <a:rPr lang="en-US" sz="3200" b="1" dirty="0" smtClean="0">
                <a:solidFill>
                  <a:srgbClr val="4B5B47"/>
                </a:solidFill>
                <a:cs typeface="Times New Roman" pitchFamily="18" charset="0"/>
              </a:rPr>
              <a:t>:</a:t>
            </a:r>
            <a:r>
              <a:rPr lang="en-US" sz="3200" b="1" dirty="0" smtClean="0">
                <a:cs typeface="Times New Roman" pitchFamily="18" charset="0"/>
              </a:rPr>
              <a:t> </a:t>
            </a:r>
            <a:r>
              <a:rPr lang="en-US" sz="3200" dirty="0">
                <a:cs typeface="Times New Roman" pitchFamily="18" charset="0"/>
              </a:rPr>
              <a:t/>
            </a:r>
            <a:br>
              <a:rPr lang="en-US" sz="3200" dirty="0">
                <a:cs typeface="Times New Roman" pitchFamily="18" charset="0"/>
              </a:rPr>
            </a:br>
            <a:r>
              <a:rPr lang="en-US" sz="3200" dirty="0" smtClean="0">
                <a:cs typeface="Times New Roman" pitchFamily="18" charset="0"/>
              </a:rPr>
              <a:t>-</a:t>
            </a:r>
            <a:r>
              <a:rPr lang="en-US" sz="3600" dirty="0" smtClean="0">
                <a:cs typeface="Times New Roman" pitchFamily="18" charset="0"/>
              </a:rPr>
              <a:t>This respiratory disorder is caused by meconium aspiration by the fetus in utero or by the newborn during labor and delivery.</a:t>
            </a:r>
            <a:br>
              <a:rPr lang="en-US" sz="3600" dirty="0" smtClean="0">
                <a:cs typeface="Times New Roman" pitchFamily="18" charset="0"/>
              </a:rPr>
            </a:br>
            <a:r>
              <a:rPr lang="en-US" sz="3600" dirty="0" smtClean="0">
                <a:cs typeface="Times New Roman" pitchFamily="18" charset="0"/>
              </a:rPr>
              <a:t>- MAS is often a sign that the neonate has suffered asphyxia before or during birth.</a:t>
            </a:r>
            <a:br>
              <a:rPr lang="en-US" sz="3600" dirty="0" smtClean="0">
                <a:cs typeface="Times New Roman" pitchFamily="18" charset="0"/>
              </a:rPr>
            </a:br>
            <a:r>
              <a:rPr lang="en-US" sz="3600" dirty="0">
                <a:cs typeface="Times New Roman" pitchFamily="18" charset="0"/>
              </a:rPr>
              <a:t>-</a:t>
            </a:r>
            <a:r>
              <a:rPr lang="en-US" sz="3600" dirty="0" smtClean="0">
                <a:cs typeface="Times New Roman" pitchFamily="18" charset="0"/>
              </a:rPr>
              <a:t> The mortality rate can be as high as 50% and survivors may suffer long-term </a:t>
            </a:r>
            <a:r>
              <a:rPr lang="en-US" sz="3600" dirty="0">
                <a:cs typeface="Times New Roman" pitchFamily="18" charset="0"/>
              </a:rPr>
              <a:t> </a:t>
            </a:r>
            <a:r>
              <a:rPr lang="en-US" sz="3600" dirty="0" smtClean="0">
                <a:cs typeface="Times New Roman" pitchFamily="18" charset="0"/>
              </a:rPr>
              <a:t>complications related to neurological damage</a:t>
            </a:r>
            <a:r>
              <a:rPr lang="en-US" sz="3200" dirty="0" smtClean="0">
                <a:solidFill>
                  <a:schemeClr val="accent2"/>
                </a:solidFill>
                <a:cs typeface="Times New Roman" pitchFamily="18" charset="0"/>
              </a:rPr>
              <a:t>.. </a:t>
            </a:r>
            <a:br>
              <a:rPr lang="en-US" sz="3200" dirty="0" smtClean="0">
                <a:solidFill>
                  <a:schemeClr val="accent2"/>
                </a:solidFill>
                <a:cs typeface="Times New Roman" pitchFamily="18" charset="0"/>
              </a:rPr>
            </a:br>
            <a:endParaRPr lang="en-US" sz="3200" dirty="0" smtClean="0">
              <a:solidFill>
                <a:schemeClr val="accent2"/>
              </a:solidFill>
              <a:cs typeface="Times New Roman" pitchFamily="18" charset="0"/>
            </a:endParaRPr>
          </a:p>
        </p:txBody>
      </p:sp>
    </p:spTree>
    <p:extLst>
      <p:ext uri="{BB962C8B-B14F-4D97-AF65-F5344CB8AC3E}">
        <p14:creationId xmlns:p14="http://schemas.microsoft.com/office/powerpoint/2010/main" val="3864438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06400" y="274638"/>
            <a:ext cx="11480800" cy="6278562"/>
          </a:xfrm>
        </p:spPr>
        <p:txBody>
          <a:bodyPr/>
          <a:lstStyle/>
          <a:p>
            <a:pPr algn="l" eaLnBrk="1" hangingPunct="1"/>
            <a:r>
              <a:rPr lang="en-US" sz="3200" b="1" u="sng" dirty="0" smtClean="0">
                <a:solidFill>
                  <a:srgbClr val="FF0000"/>
                </a:solidFill>
                <a:cs typeface="Times New Roman" pitchFamily="18" charset="0"/>
              </a:rPr>
              <a:t>Causes and Pathophysiology</a:t>
            </a:r>
            <a:r>
              <a:rPr lang="en-US" sz="3200" b="1" u="sng" dirty="0" smtClean="0">
                <a:solidFill>
                  <a:schemeClr val="hlink"/>
                </a:solidFill>
                <a:cs typeface="Times New Roman" pitchFamily="18" charset="0"/>
              </a:rPr>
              <a:t>:</a:t>
            </a:r>
            <a:r>
              <a:rPr lang="en-US" sz="3200" dirty="0" smtClean="0">
                <a:cs typeface="Times New Roman" pitchFamily="18" charset="0"/>
              </a:rPr>
              <a:t/>
            </a:r>
            <a:br>
              <a:rPr lang="en-US" sz="3200" dirty="0" smtClean="0">
                <a:cs typeface="Times New Roman" pitchFamily="18" charset="0"/>
              </a:rPr>
            </a:br>
            <a:r>
              <a:rPr lang="en-US" sz="3200" b="1" dirty="0" smtClean="0">
                <a:solidFill>
                  <a:srgbClr val="A50021"/>
                </a:solidFill>
                <a:cs typeface="Times New Roman" pitchFamily="18" charset="0"/>
              </a:rPr>
              <a:t>1.</a:t>
            </a:r>
            <a:r>
              <a:rPr lang="en-US" sz="3200" dirty="0" smtClean="0">
                <a:cs typeface="Times New Roman" pitchFamily="18" charset="0"/>
              </a:rPr>
              <a:t> </a:t>
            </a:r>
            <a:r>
              <a:rPr lang="en-US" sz="3200" dirty="0" err="1" smtClean="0">
                <a:solidFill>
                  <a:srgbClr val="000099"/>
                </a:solidFill>
                <a:cs typeface="Times New Roman" pitchFamily="18" charset="0"/>
              </a:rPr>
              <a:t>Fetalis</a:t>
            </a:r>
            <a:r>
              <a:rPr lang="en-US" sz="3200" dirty="0" smtClean="0">
                <a:solidFill>
                  <a:srgbClr val="000099"/>
                </a:solidFill>
                <a:cs typeface="Times New Roman" pitchFamily="18" charset="0"/>
              </a:rPr>
              <a:t> hypoxia; e.g. cord prolapse that comes around the neck of the fetus many days before delivery.</a:t>
            </a:r>
            <a:r>
              <a:rPr lang="en-US" sz="3200" dirty="0" smtClean="0">
                <a:cs typeface="Times New Roman" pitchFamily="18" charset="0"/>
              </a:rPr>
              <a:t> </a:t>
            </a:r>
            <a:br>
              <a:rPr lang="en-US" sz="3200" dirty="0" smtClean="0">
                <a:cs typeface="Times New Roman" pitchFamily="18" charset="0"/>
              </a:rPr>
            </a:br>
            <a:r>
              <a:rPr lang="en-US" sz="3200" b="1" dirty="0" smtClean="0">
                <a:solidFill>
                  <a:srgbClr val="A50021"/>
                </a:solidFill>
                <a:cs typeface="Times New Roman" pitchFamily="18" charset="0"/>
              </a:rPr>
              <a:t>2.</a:t>
            </a:r>
            <a:r>
              <a:rPr lang="en-US" sz="3200" dirty="0" smtClean="0">
                <a:cs typeface="Times New Roman" pitchFamily="18" charset="0"/>
              </a:rPr>
              <a:t> </a:t>
            </a:r>
            <a:r>
              <a:rPr lang="en-US" sz="3200" dirty="0" smtClean="0">
                <a:solidFill>
                  <a:srgbClr val="000099"/>
                </a:solidFill>
                <a:cs typeface="Times New Roman" pitchFamily="18" charset="0"/>
              </a:rPr>
              <a:t>Babies born breech presentation.</a:t>
            </a:r>
            <a:br>
              <a:rPr lang="en-US" sz="3200" dirty="0" smtClean="0">
                <a:solidFill>
                  <a:srgbClr val="000099"/>
                </a:solidFill>
                <a:cs typeface="Times New Roman" pitchFamily="18" charset="0"/>
              </a:rPr>
            </a:br>
            <a:r>
              <a:rPr lang="en-US" sz="3200" dirty="0" smtClean="0">
                <a:solidFill>
                  <a:srgbClr val="000099"/>
                </a:solidFill>
                <a:cs typeface="Times New Roman" pitchFamily="18" charset="0"/>
              </a:rPr>
              <a:t>In both cases;</a:t>
            </a:r>
            <a:br>
              <a:rPr lang="en-US" sz="3200" dirty="0" smtClean="0">
                <a:solidFill>
                  <a:srgbClr val="000099"/>
                </a:solidFill>
                <a:cs typeface="Times New Roman" pitchFamily="18" charset="0"/>
              </a:rPr>
            </a:br>
            <a:r>
              <a:rPr lang="en-US" sz="3200" dirty="0" smtClean="0">
                <a:solidFill>
                  <a:srgbClr val="000099"/>
                </a:solidFill>
                <a:cs typeface="Times New Roman" pitchFamily="18" charset="0"/>
              </a:rPr>
              <a:t> </a:t>
            </a:r>
            <a:r>
              <a:rPr lang="en-US" sz="3200" dirty="0" smtClean="0">
                <a:solidFill>
                  <a:srgbClr val="FF0000"/>
                </a:solidFill>
                <a:cs typeface="Times New Roman" pitchFamily="18" charset="0"/>
              </a:rPr>
              <a:t>-----</a:t>
            </a:r>
            <a:r>
              <a:rPr lang="en-US" sz="3200" dirty="0" smtClean="0">
                <a:solidFill>
                  <a:srgbClr val="000099"/>
                </a:solidFill>
                <a:cs typeface="Times New Roman" pitchFamily="18" charset="0"/>
              </a:rPr>
              <a:t>intrauterine hypoxia----vagal nerve stimulation ---relaxation of the sphincter muscle --------releasing of the first stool (meconium) in the intrauterine life and becomes mixed with the amniotic fluid, with the first breath the baby can inhale meconium.</a:t>
            </a:r>
            <a:r>
              <a:rPr lang="en-US" sz="3200" dirty="0" smtClean="0">
                <a:cs typeface="Times New Roman" pitchFamily="18" charset="0"/>
              </a:rPr>
              <a:t> </a:t>
            </a:r>
          </a:p>
        </p:txBody>
      </p:sp>
    </p:spTree>
    <p:extLst>
      <p:ext uri="{BB962C8B-B14F-4D97-AF65-F5344CB8AC3E}">
        <p14:creationId xmlns:p14="http://schemas.microsoft.com/office/powerpoint/2010/main" val="419747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09600" y="274638"/>
            <a:ext cx="10972800" cy="5973762"/>
          </a:xfrm>
        </p:spPr>
        <p:txBody>
          <a:bodyPr/>
          <a:lstStyle/>
          <a:p>
            <a:pPr algn="l" eaLnBrk="1" hangingPunct="1">
              <a:lnSpc>
                <a:spcPct val="170000"/>
              </a:lnSpc>
            </a:pPr>
            <a:r>
              <a:rPr lang="en-US" dirty="0" smtClean="0">
                <a:cs typeface="Times New Roman" pitchFamily="18" charset="0"/>
              </a:rPr>
              <a:t>The aspirated meconium can cause </a:t>
            </a:r>
            <a:r>
              <a:rPr lang="en-US" b="1" i="1" dirty="0" smtClean="0">
                <a:solidFill>
                  <a:schemeClr val="hlink"/>
                </a:solidFill>
                <a:cs typeface="Times New Roman" pitchFamily="18" charset="0"/>
              </a:rPr>
              <a:t>airway obstruction</a:t>
            </a:r>
            <a:r>
              <a:rPr lang="en-US" b="1" i="1" dirty="0" smtClean="0">
                <a:cs typeface="Times New Roman" pitchFamily="18" charset="0"/>
              </a:rPr>
              <a:t>             </a:t>
            </a:r>
            <a:r>
              <a:rPr lang="en-US" dirty="0" smtClean="0">
                <a:cs typeface="Times New Roman" pitchFamily="18" charset="0"/>
              </a:rPr>
              <a:t>clinical manifestations of RDS, and </a:t>
            </a:r>
            <a:r>
              <a:rPr lang="en-US" b="1" i="1" dirty="0" smtClean="0">
                <a:solidFill>
                  <a:schemeClr val="hlink"/>
                </a:solidFill>
                <a:cs typeface="Times New Roman" pitchFamily="18" charset="0"/>
              </a:rPr>
              <a:t>an intense inflammatory reaction.</a:t>
            </a:r>
            <a:r>
              <a:rPr lang="en-US" dirty="0" smtClean="0">
                <a:cs typeface="Times New Roman" pitchFamily="18" charset="0"/>
              </a:rPr>
              <a:t> </a:t>
            </a:r>
          </a:p>
        </p:txBody>
      </p:sp>
      <p:sp>
        <p:nvSpPr>
          <p:cNvPr id="92163" name="Line 3"/>
          <p:cNvSpPr>
            <a:spLocks noChangeShapeType="1"/>
          </p:cNvSpPr>
          <p:nvPr/>
        </p:nvSpPr>
        <p:spPr bwMode="auto">
          <a:xfrm>
            <a:off x="6705600" y="35052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9391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09600" y="274638"/>
            <a:ext cx="10972800" cy="6354762"/>
          </a:xfrm>
        </p:spPr>
        <p:txBody>
          <a:bodyPr/>
          <a:lstStyle/>
          <a:p>
            <a:pPr marL="457200" indent="-457200" algn="l" eaLnBrk="1" hangingPunct="1">
              <a:lnSpc>
                <a:spcPct val="150000"/>
              </a:lnSpc>
              <a:buFont typeface="Wingdings" pitchFamily="2" charset="2"/>
              <a:buChar char="ü"/>
            </a:pPr>
            <a:r>
              <a:rPr lang="en-US" sz="2800" b="1" u="sng" dirty="0" smtClean="0">
                <a:solidFill>
                  <a:srgbClr val="FF0000"/>
                </a:solidFill>
                <a:cs typeface="Times New Roman" pitchFamily="18" charset="0"/>
              </a:rPr>
              <a:t>Management of MAS:</a:t>
            </a:r>
            <a:br>
              <a:rPr lang="en-US" sz="2800" b="1" u="sng" dirty="0" smtClean="0">
                <a:solidFill>
                  <a:srgbClr val="FF0000"/>
                </a:solidFill>
                <a:cs typeface="Times New Roman" pitchFamily="18" charset="0"/>
              </a:rPr>
            </a:br>
            <a:r>
              <a:rPr lang="en-US" sz="3200" b="1" dirty="0" smtClean="0">
                <a:solidFill>
                  <a:schemeClr val="tx1">
                    <a:lumMod val="85000"/>
                    <a:lumOff val="15000"/>
                  </a:schemeClr>
                </a:solidFill>
                <a:cs typeface="Times New Roman" pitchFamily="18" charset="0"/>
              </a:rPr>
              <a:t>Suctioning of the oropharynx</a:t>
            </a:r>
            <a:r>
              <a:rPr lang="en-US" sz="3200" dirty="0" smtClean="0">
                <a:solidFill>
                  <a:schemeClr val="tx1">
                    <a:lumMod val="85000"/>
                    <a:lumOff val="15000"/>
                  </a:schemeClr>
                </a:solidFill>
                <a:cs typeface="Times New Roman" pitchFamily="18" charset="0"/>
              </a:rPr>
              <a:t> by obstetricians </a:t>
            </a:r>
            <a:r>
              <a:rPr lang="en-US" sz="3200" b="1" dirty="0" smtClean="0">
                <a:solidFill>
                  <a:schemeClr val="tx1">
                    <a:lumMod val="85000"/>
                    <a:lumOff val="15000"/>
                  </a:schemeClr>
                </a:solidFill>
                <a:cs typeface="Times New Roman" pitchFamily="18" charset="0"/>
              </a:rPr>
              <a:t>before </a:t>
            </a:r>
            <a:r>
              <a:rPr lang="en-US" sz="3200" dirty="0" smtClean="0">
                <a:solidFill>
                  <a:schemeClr val="tx1">
                    <a:lumMod val="85000"/>
                    <a:lumOff val="15000"/>
                  </a:schemeClr>
                </a:solidFill>
                <a:cs typeface="Times New Roman" pitchFamily="18" charset="0"/>
              </a:rPr>
              <a:t>delivery of the shoulders.</a:t>
            </a:r>
            <a:br>
              <a:rPr lang="en-US" sz="3200" dirty="0" smtClean="0">
                <a:solidFill>
                  <a:schemeClr val="tx1">
                    <a:lumMod val="85000"/>
                    <a:lumOff val="15000"/>
                  </a:schemeClr>
                </a:solidFill>
                <a:cs typeface="Times New Roman" pitchFamily="18" charset="0"/>
              </a:rPr>
            </a:br>
            <a:r>
              <a:rPr lang="en-US" sz="3200" b="1" dirty="0" smtClean="0">
                <a:solidFill>
                  <a:schemeClr val="tx1">
                    <a:lumMod val="85000"/>
                    <a:lumOff val="15000"/>
                  </a:schemeClr>
                </a:solidFill>
                <a:cs typeface="Times New Roman" pitchFamily="18" charset="0"/>
              </a:rPr>
              <a:t> Immediate insertion of an ET tube</a:t>
            </a:r>
            <a:r>
              <a:rPr lang="en-US" sz="3200" dirty="0" smtClean="0">
                <a:solidFill>
                  <a:schemeClr val="tx1">
                    <a:lumMod val="85000"/>
                    <a:lumOff val="15000"/>
                  </a:schemeClr>
                </a:solidFill>
                <a:cs typeface="Times New Roman" pitchFamily="18" charset="0"/>
              </a:rPr>
              <a:t> and tracheal suctioning </a:t>
            </a:r>
            <a:r>
              <a:rPr lang="en-US" sz="3200" b="1" dirty="0" smtClean="0">
                <a:solidFill>
                  <a:schemeClr val="tx1">
                    <a:lumMod val="85000"/>
                    <a:lumOff val="15000"/>
                  </a:schemeClr>
                </a:solidFill>
                <a:cs typeface="Times New Roman" pitchFamily="18" charset="0"/>
              </a:rPr>
              <a:t>before </a:t>
            </a:r>
            <a:r>
              <a:rPr lang="en-US" sz="3200" dirty="0" err="1" smtClean="0">
                <a:solidFill>
                  <a:schemeClr val="tx1">
                    <a:lumMod val="85000"/>
                    <a:lumOff val="15000"/>
                  </a:schemeClr>
                </a:solidFill>
                <a:cs typeface="Times New Roman" pitchFamily="18" charset="0"/>
              </a:rPr>
              <a:t>ambu</a:t>
            </a:r>
            <a:r>
              <a:rPr lang="en-US" sz="3200" dirty="0" smtClean="0">
                <a:solidFill>
                  <a:schemeClr val="tx1">
                    <a:lumMod val="85000"/>
                    <a:lumOff val="15000"/>
                  </a:schemeClr>
                </a:solidFill>
                <a:cs typeface="Times New Roman" pitchFamily="18" charset="0"/>
              </a:rPr>
              <a:t> </a:t>
            </a:r>
            <a:r>
              <a:rPr lang="en-US" sz="3200" dirty="0" err="1" smtClean="0">
                <a:solidFill>
                  <a:schemeClr val="tx1">
                    <a:lumMod val="85000"/>
                    <a:lumOff val="15000"/>
                  </a:schemeClr>
                </a:solidFill>
                <a:cs typeface="Times New Roman" pitchFamily="18" charset="0"/>
              </a:rPr>
              <a:t>agging</a:t>
            </a:r>
            <a:r>
              <a:rPr lang="en-US" sz="3200" dirty="0" smtClean="0">
                <a:solidFill>
                  <a:schemeClr val="tx1">
                    <a:lumMod val="85000"/>
                    <a:lumOff val="15000"/>
                  </a:schemeClr>
                </a:solidFill>
                <a:cs typeface="Times New Roman" pitchFamily="18" charset="0"/>
              </a:rPr>
              <a:t> (Maintain </a:t>
            </a:r>
            <a:r>
              <a:rPr lang="en-US" sz="3200" u="sng" dirty="0" smtClean="0">
                <a:solidFill>
                  <a:schemeClr val="tx1">
                    <a:lumMod val="85000"/>
                    <a:lumOff val="15000"/>
                  </a:schemeClr>
                </a:solidFill>
                <a:cs typeface="Times New Roman" pitchFamily="18" charset="0"/>
              </a:rPr>
              <a:t>a neutral thermal</a:t>
            </a:r>
            <a:r>
              <a:rPr lang="en-US" sz="3200" dirty="0" smtClean="0">
                <a:solidFill>
                  <a:schemeClr val="tx1">
                    <a:lumMod val="85000"/>
                    <a:lumOff val="15000"/>
                  </a:schemeClr>
                </a:solidFill>
                <a:cs typeface="Times New Roman" pitchFamily="18" charset="0"/>
              </a:rPr>
              <a:t> environment).</a:t>
            </a:r>
            <a:br>
              <a:rPr lang="en-US" sz="3200" dirty="0" smtClean="0">
                <a:solidFill>
                  <a:schemeClr val="tx1">
                    <a:lumMod val="85000"/>
                    <a:lumOff val="15000"/>
                  </a:schemeClr>
                </a:solidFill>
                <a:cs typeface="Times New Roman" pitchFamily="18" charset="0"/>
              </a:rPr>
            </a:br>
            <a:r>
              <a:rPr lang="en-US" sz="3200" b="1" dirty="0" smtClean="0">
                <a:solidFill>
                  <a:schemeClr val="tx1">
                    <a:lumMod val="85000"/>
                    <a:lumOff val="15000"/>
                  </a:schemeClr>
                </a:solidFill>
                <a:cs typeface="Times New Roman" pitchFamily="18" charset="0"/>
              </a:rPr>
              <a:t> Gastric lavage, </a:t>
            </a:r>
            <a:r>
              <a:rPr lang="en-US" sz="3200" dirty="0" smtClean="0">
                <a:solidFill>
                  <a:schemeClr val="tx1">
                    <a:lumMod val="85000"/>
                    <a:lumOff val="15000"/>
                  </a:schemeClr>
                </a:solidFill>
                <a:cs typeface="Times New Roman" pitchFamily="18" charset="0"/>
              </a:rPr>
              <a:t>and emptying of the stomach contents to </a:t>
            </a:r>
            <a:r>
              <a:rPr lang="en-US" sz="3200" b="1" dirty="0" smtClean="0">
                <a:solidFill>
                  <a:schemeClr val="tx1">
                    <a:lumMod val="85000"/>
                    <a:lumOff val="15000"/>
                  </a:schemeClr>
                </a:solidFill>
                <a:cs typeface="Times New Roman" pitchFamily="18" charset="0"/>
              </a:rPr>
              <a:t>avoid further aspiration</a:t>
            </a:r>
            <a:r>
              <a:rPr lang="en-US" sz="2800" b="1" i="1" dirty="0" smtClean="0">
                <a:solidFill>
                  <a:srgbClr val="000099"/>
                </a:solidFill>
                <a:cs typeface="Times New Roman" pitchFamily="18" charset="0"/>
              </a:rPr>
              <a:t>.</a:t>
            </a:r>
            <a:r>
              <a:rPr lang="en-US" sz="2800" dirty="0" smtClean="0">
                <a:solidFill>
                  <a:srgbClr val="000099"/>
                </a:solidFill>
                <a:cs typeface="Times New Roman" pitchFamily="18" charset="0"/>
              </a:rPr>
              <a:t/>
            </a:r>
            <a:br>
              <a:rPr lang="en-US" sz="2800" dirty="0" smtClean="0">
                <a:solidFill>
                  <a:srgbClr val="000099"/>
                </a:solidFill>
                <a:cs typeface="Times New Roman" pitchFamily="18" charset="0"/>
              </a:rPr>
            </a:br>
            <a:endParaRPr lang="en-US" sz="2800" dirty="0" smtClean="0">
              <a:solidFill>
                <a:srgbClr val="000099"/>
              </a:solidFill>
              <a:cs typeface="Times New Roman" pitchFamily="18" charset="0"/>
            </a:endParaRPr>
          </a:p>
        </p:txBody>
      </p:sp>
    </p:spTree>
    <p:extLst>
      <p:ext uri="{BB962C8B-B14F-4D97-AF65-F5344CB8AC3E}">
        <p14:creationId xmlns:p14="http://schemas.microsoft.com/office/powerpoint/2010/main" val="258942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09600" y="274638"/>
            <a:ext cx="11277600" cy="6202362"/>
          </a:xfrm>
        </p:spPr>
        <p:txBody>
          <a:bodyPr/>
          <a:lstStyle/>
          <a:p>
            <a:pPr algn="l" eaLnBrk="1" hangingPunct="1">
              <a:lnSpc>
                <a:spcPct val="110000"/>
              </a:lnSpc>
            </a:pPr>
            <a:r>
              <a:rPr lang="en-US" sz="3200" b="1" dirty="0" smtClean="0">
                <a:solidFill>
                  <a:srgbClr val="000099"/>
                </a:solidFill>
                <a:cs typeface="Times New Roman" pitchFamily="18" charset="0"/>
              </a:rPr>
              <a:t>Postural drainage </a:t>
            </a:r>
            <a:r>
              <a:rPr lang="en-US" sz="3200" dirty="0" smtClean="0">
                <a:solidFill>
                  <a:srgbClr val="000099"/>
                </a:solidFill>
                <a:cs typeface="Times New Roman" pitchFamily="18" charset="0"/>
              </a:rPr>
              <a:t>and chest vibration  followed by</a:t>
            </a:r>
            <a:r>
              <a:rPr lang="en-US" sz="3200" b="1" dirty="0" smtClean="0">
                <a:solidFill>
                  <a:srgbClr val="000099"/>
                </a:solidFill>
                <a:cs typeface="Times New Roman" pitchFamily="18" charset="0"/>
              </a:rPr>
              <a:t> </a:t>
            </a:r>
            <a:r>
              <a:rPr lang="en-US" sz="3200" dirty="0" smtClean="0">
                <a:solidFill>
                  <a:srgbClr val="000099"/>
                </a:solidFill>
                <a:cs typeface="Times New Roman" pitchFamily="18" charset="0"/>
              </a:rPr>
              <a:t>frequent suctioning.</a:t>
            </a:r>
            <a:r>
              <a:rPr lang="en-US" sz="3200" dirty="0" smtClean="0">
                <a:cs typeface="Times New Roman" pitchFamily="18" charset="0"/>
              </a:rPr>
              <a:t/>
            </a:r>
            <a:br>
              <a:rPr lang="en-US" sz="3200" dirty="0" smtClean="0">
                <a:cs typeface="Times New Roman" pitchFamily="18" charset="0"/>
              </a:rPr>
            </a:br>
            <a:r>
              <a:rPr lang="en-US" sz="3200" b="1" dirty="0" smtClean="0">
                <a:solidFill>
                  <a:srgbClr val="000099"/>
                </a:solidFill>
                <a:cs typeface="Times New Roman" pitchFamily="18" charset="0"/>
              </a:rPr>
              <a:t>Pulmonary toilet </a:t>
            </a:r>
            <a:r>
              <a:rPr lang="en-US" sz="3200" dirty="0" smtClean="0">
                <a:solidFill>
                  <a:srgbClr val="000099"/>
                </a:solidFill>
                <a:cs typeface="Times New Roman" pitchFamily="18" charset="0"/>
              </a:rPr>
              <a:t>to remove residual </a:t>
            </a:r>
            <a:r>
              <a:rPr lang="en-US" sz="3200" dirty="0" err="1" smtClean="0">
                <a:solidFill>
                  <a:srgbClr val="000099"/>
                </a:solidFill>
                <a:cs typeface="Times New Roman" pitchFamily="18" charset="0"/>
              </a:rPr>
              <a:t>meconuim</a:t>
            </a:r>
            <a:r>
              <a:rPr lang="en-US" sz="3200" dirty="0" smtClean="0">
                <a:solidFill>
                  <a:srgbClr val="000099"/>
                </a:solidFill>
                <a:cs typeface="Times New Roman" pitchFamily="18" charset="0"/>
              </a:rPr>
              <a:t> if intubated.</a:t>
            </a:r>
            <a:br>
              <a:rPr lang="en-US" sz="3200" dirty="0" smtClean="0">
                <a:solidFill>
                  <a:srgbClr val="000099"/>
                </a:solidFill>
                <a:cs typeface="Times New Roman" pitchFamily="18" charset="0"/>
              </a:rPr>
            </a:br>
            <a:r>
              <a:rPr lang="en-US" sz="3200" b="1" dirty="0" smtClean="0">
                <a:cs typeface="Times New Roman" pitchFamily="18" charset="0"/>
              </a:rPr>
              <a:t> </a:t>
            </a:r>
            <a:r>
              <a:rPr lang="en-US" sz="3200" b="1" dirty="0" smtClean="0">
                <a:solidFill>
                  <a:srgbClr val="000099"/>
                </a:solidFill>
                <a:cs typeface="Times New Roman" pitchFamily="18" charset="0"/>
              </a:rPr>
              <a:t>Antibiotic coverage </a:t>
            </a:r>
            <a:r>
              <a:rPr lang="en-US" sz="3200" dirty="0" smtClean="0">
                <a:solidFill>
                  <a:srgbClr val="000099"/>
                </a:solidFill>
                <a:cs typeface="Times New Roman" pitchFamily="18" charset="0"/>
              </a:rPr>
              <a:t>.</a:t>
            </a:r>
            <a:br>
              <a:rPr lang="en-US" sz="3200" dirty="0" smtClean="0">
                <a:solidFill>
                  <a:srgbClr val="000099"/>
                </a:solidFill>
                <a:cs typeface="Times New Roman" pitchFamily="18" charset="0"/>
              </a:rPr>
            </a:br>
            <a:r>
              <a:rPr lang="en-US" sz="3200" b="1" dirty="0" smtClean="0">
                <a:solidFill>
                  <a:srgbClr val="000099"/>
                </a:solidFill>
                <a:cs typeface="Times New Roman" pitchFamily="18" charset="0"/>
              </a:rPr>
              <a:t>Oxygenation </a:t>
            </a:r>
            <a:r>
              <a:rPr lang="en-US" sz="3200" dirty="0" smtClean="0">
                <a:solidFill>
                  <a:srgbClr val="000099"/>
                </a:solidFill>
                <a:cs typeface="Times New Roman" pitchFamily="18" charset="0"/>
              </a:rPr>
              <a:t>( maintain a high saturation &gt; 95%)</a:t>
            </a:r>
            <a:br>
              <a:rPr lang="en-US" sz="3200" dirty="0" smtClean="0">
                <a:solidFill>
                  <a:srgbClr val="000099"/>
                </a:solidFill>
                <a:cs typeface="Times New Roman" pitchFamily="18" charset="0"/>
              </a:rPr>
            </a:br>
            <a:r>
              <a:rPr lang="en-US" sz="3200" b="1" dirty="0" smtClean="0">
                <a:cs typeface="Times New Roman" pitchFamily="18" charset="0"/>
              </a:rPr>
              <a:t> </a:t>
            </a:r>
            <a:r>
              <a:rPr lang="en-US" sz="3200" b="1" dirty="0" smtClean="0">
                <a:solidFill>
                  <a:srgbClr val="000099"/>
                </a:solidFill>
                <a:cs typeface="Times New Roman" pitchFamily="18" charset="0"/>
              </a:rPr>
              <a:t>Mechanical ventilation</a:t>
            </a:r>
            <a:r>
              <a:rPr lang="en-US" sz="3200" dirty="0" smtClean="0">
                <a:solidFill>
                  <a:srgbClr val="000099"/>
                </a:solidFill>
                <a:cs typeface="Times New Roman" pitchFamily="18" charset="0"/>
              </a:rPr>
              <a:t>  to avoid </a:t>
            </a:r>
            <a:r>
              <a:rPr lang="en-US" sz="3200" dirty="0" err="1" smtClean="0">
                <a:solidFill>
                  <a:srgbClr val="000099"/>
                </a:solidFill>
                <a:cs typeface="Times New Roman" pitchFamily="18" charset="0"/>
              </a:rPr>
              <a:t>hypercapnia</a:t>
            </a:r>
            <a:r>
              <a:rPr lang="en-US" sz="3200" dirty="0" smtClean="0">
                <a:solidFill>
                  <a:srgbClr val="000099"/>
                </a:solidFill>
                <a:cs typeface="Times New Roman" pitchFamily="18" charset="0"/>
              </a:rPr>
              <a:t> &amp; respiratory acidosis.</a:t>
            </a:r>
            <a:r>
              <a:rPr lang="en-US" sz="3200" dirty="0" smtClean="0"/>
              <a:t> </a:t>
            </a:r>
          </a:p>
        </p:txBody>
      </p:sp>
    </p:spTree>
    <p:extLst>
      <p:ext uri="{BB962C8B-B14F-4D97-AF65-F5344CB8AC3E}">
        <p14:creationId xmlns:p14="http://schemas.microsoft.com/office/powerpoint/2010/main" val="3630195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045" y="381001"/>
            <a:ext cx="11742628" cy="5745165"/>
          </a:xfrm>
        </p:spPr>
        <p:txBody>
          <a:bodyPr/>
          <a:lstStyle/>
          <a:p>
            <a:pPr marL="514350" indent="-514350" algn="just">
              <a:buAutoNum type="arabicPeriod"/>
            </a:pPr>
            <a:r>
              <a:rPr lang="en-US" b="1" u="sng" dirty="0">
                <a:solidFill>
                  <a:srgbClr val="7030A0"/>
                </a:solidFill>
                <a:latin typeface="Tw Cen MT" panose="020B0602020104020603" pitchFamily="34" charset="0"/>
              </a:rPr>
              <a:t>NEONATAL HYPOGLYCAEMIA</a:t>
            </a:r>
          </a:p>
          <a:p>
            <a:pPr marL="514350" indent="-514350" algn="just">
              <a:buNone/>
            </a:pPr>
            <a:r>
              <a:rPr lang="en-US" b="1" u="sng" dirty="0" smtClean="0">
                <a:latin typeface="Tw Cen MT" panose="020B0602020104020603" pitchFamily="34" charset="0"/>
              </a:rPr>
              <a:t>Description,</a:t>
            </a:r>
            <a:endParaRPr lang="en-US" dirty="0" smtClean="0">
              <a:latin typeface="Tw Cen MT" panose="020B0602020104020603" pitchFamily="34" charset="0"/>
            </a:endParaRPr>
          </a:p>
          <a:p>
            <a:pPr marL="514350" indent="-514350" algn="just">
              <a:buFont typeface="Wingdings" pitchFamily="2" charset="2"/>
              <a:buChar char="q"/>
            </a:pPr>
            <a:r>
              <a:rPr lang="en-US" dirty="0" smtClean="0">
                <a:latin typeface="Tw Cen MT" panose="020B0602020104020603" pitchFamily="34" charset="0"/>
              </a:rPr>
              <a:t>An </a:t>
            </a:r>
            <a:r>
              <a:rPr lang="en-US" dirty="0">
                <a:latin typeface="Tw Cen MT" panose="020B0602020104020603" pitchFamily="34" charset="0"/>
              </a:rPr>
              <a:t>acquired metabolic disorder characterized by abnormally low blood sugar such that for term babies, glucose levels are below 2.0mmols/L. </a:t>
            </a:r>
            <a:endParaRPr lang="en-US" dirty="0" smtClean="0">
              <a:latin typeface="Tw Cen MT" panose="020B0602020104020603" pitchFamily="34" charset="0"/>
            </a:endParaRPr>
          </a:p>
          <a:p>
            <a:pPr marL="514350" indent="-514350" algn="just">
              <a:buFont typeface="Wingdings" pitchFamily="2" charset="2"/>
              <a:buChar char="q"/>
            </a:pPr>
            <a:r>
              <a:rPr lang="en-US" dirty="0" smtClean="0">
                <a:latin typeface="Tw Cen MT" panose="020B0602020104020603" pitchFamily="34" charset="0"/>
              </a:rPr>
              <a:t>the </a:t>
            </a:r>
            <a:r>
              <a:rPr lang="en-US" dirty="0">
                <a:latin typeface="Tw Cen MT" panose="020B0602020104020603" pitchFamily="34" charset="0"/>
              </a:rPr>
              <a:t>variation of the cut off values is because normal term infant uses compensatory mechanisms and alternative fuels such as ketone bodies, lactate or fatty acids to replace glucose</a:t>
            </a:r>
          </a:p>
          <a:p>
            <a:endParaRPr lang="en-US" dirty="0"/>
          </a:p>
        </p:txBody>
      </p:sp>
    </p:spTree>
    <p:extLst>
      <p:ext uri="{BB962C8B-B14F-4D97-AF65-F5344CB8AC3E}">
        <p14:creationId xmlns:p14="http://schemas.microsoft.com/office/powerpoint/2010/main" val="46502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990599"/>
          </a:xfrm>
          <a:solidFill>
            <a:srgbClr val="0000FF"/>
          </a:solidFill>
        </p:spPr>
        <p:txBody>
          <a:bodyPr>
            <a:normAutofit/>
          </a:bodyPr>
          <a:lstStyle/>
          <a:p>
            <a:r>
              <a:rPr lang="en-US" b="1" dirty="0" smtClean="0">
                <a:solidFill>
                  <a:srgbClr val="FFFF00"/>
                </a:solidFill>
                <a:latin typeface="Aharoni" panose="02010803020104030203" pitchFamily="2" charset="-79"/>
                <a:cs typeface="Aharoni" panose="02010803020104030203" pitchFamily="2" charset="-79"/>
              </a:rPr>
              <a:t>PREDISPOSING FACTORS</a:t>
            </a:r>
            <a:endParaRPr lang="en-US" b="1" dirty="0">
              <a:solidFill>
                <a:srgbClr val="FFFF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 y="1143000"/>
            <a:ext cx="12191999" cy="5715000"/>
          </a:xfrm>
        </p:spPr>
        <p:txBody>
          <a:bodyPr>
            <a:noAutofit/>
          </a:bodyPr>
          <a:lstStyle/>
          <a:p>
            <a:pPr algn="just">
              <a:buNone/>
            </a:pPr>
            <a:r>
              <a:rPr lang="en-US" sz="2800" u="sng" dirty="0" smtClean="0">
                <a:latin typeface="Tw Cen MT" panose="020B0602020104020603" pitchFamily="34" charset="0"/>
                <a:ea typeface="Tahoma" pitchFamily="34" charset="0"/>
                <a:cs typeface="Tahoma" pitchFamily="34" charset="0"/>
              </a:rPr>
              <a:t>REFERS TO NEONATES AT RISK OF HYPOGLYCAEMIA.</a:t>
            </a:r>
          </a:p>
          <a:p>
            <a:pPr algn="just"/>
            <a:r>
              <a:rPr lang="en-US" sz="2800" dirty="0" smtClean="0">
                <a:latin typeface="Tw Cen MT" panose="020B0602020104020603" pitchFamily="34" charset="0"/>
                <a:ea typeface="Tahoma" pitchFamily="34" charset="0"/>
                <a:cs typeface="Tahoma" pitchFamily="34" charset="0"/>
              </a:rPr>
              <a:t>Low birth weight</a:t>
            </a:r>
          </a:p>
          <a:p>
            <a:pPr lvl="1" algn="just"/>
            <a:r>
              <a:rPr lang="en-US" dirty="0">
                <a:latin typeface="Tw Cen MT" panose="020B0602020104020603" pitchFamily="34" charset="0"/>
                <a:ea typeface="Tahoma" pitchFamily="34" charset="0"/>
                <a:cs typeface="Tahoma" pitchFamily="34" charset="0"/>
              </a:rPr>
              <a:t>T</a:t>
            </a:r>
            <a:r>
              <a:rPr lang="en-US" dirty="0" smtClean="0">
                <a:latin typeface="Tw Cen MT" panose="020B0602020104020603" pitchFamily="34" charset="0"/>
                <a:ea typeface="Tahoma" pitchFamily="34" charset="0"/>
                <a:cs typeface="Tahoma" pitchFamily="34" charset="0"/>
              </a:rPr>
              <a:t>his is because these babies have lower glycogen stores hence cannot mobilize enough glucose. </a:t>
            </a:r>
          </a:p>
          <a:p>
            <a:pPr lvl="1" algn="just"/>
            <a:r>
              <a:rPr lang="en-US" dirty="0" smtClean="0">
                <a:latin typeface="Tw Cen MT" panose="020B0602020104020603" pitchFamily="34" charset="0"/>
                <a:ea typeface="Tahoma" pitchFamily="34" charset="0"/>
                <a:cs typeface="Tahoma" pitchFamily="34" charset="0"/>
              </a:rPr>
              <a:t>Simultaneously, have immature hormonal and enzyme responses and sometimes cannot feed orally at an early stage</a:t>
            </a:r>
          </a:p>
          <a:p>
            <a:pPr algn="just"/>
            <a:r>
              <a:rPr lang="en-US" sz="2800" dirty="0" smtClean="0">
                <a:latin typeface="Tw Cen MT" panose="020B0602020104020603" pitchFamily="34" charset="0"/>
                <a:ea typeface="Tahoma" pitchFamily="34" charset="0"/>
                <a:cs typeface="Tahoma" pitchFamily="34" charset="0"/>
              </a:rPr>
              <a:t>Severely asphyxiated</a:t>
            </a:r>
          </a:p>
          <a:p>
            <a:pPr lvl="1" algn="just"/>
            <a:r>
              <a:rPr lang="en-US" dirty="0" smtClean="0">
                <a:latin typeface="Tw Cen MT" panose="020B0602020104020603" pitchFamily="34" charset="0"/>
                <a:ea typeface="Tahoma" pitchFamily="34" charset="0"/>
                <a:cs typeface="Tahoma" pitchFamily="34" charset="0"/>
              </a:rPr>
              <a:t>The low oxygen supply upsets the metabolism of carbohydrates hence excessive catabolism of glycogen, leading to exhaustion of the stores</a:t>
            </a:r>
          </a:p>
          <a:p>
            <a:pPr algn="just"/>
            <a:r>
              <a:rPr lang="en-US" sz="2800" dirty="0" smtClean="0">
                <a:latin typeface="Tw Cen MT" panose="020B0602020104020603" pitchFamily="34" charset="0"/>
                <a:ea typeface="Tahoma" pitchFamily="34" charset="0"/>
                <a:cs typeface="Tahoma" pitchFamily="34" charset="0"/>
              </a:rPr>
              <a:t>Idiopathic respiratory distress</a:t>
            </a:r>
          </a:p>
          <a:p>
            <a:pPr lvl="1" algn="just"/>
            <a:r>
              <a:rPr lang="en-US" dirty="0" smtClean="0">
                <a:latin typeface="Tw Cen MT" panose="020B0602020104020603" pitchFamily="34" charset="0"/>
                <a:ea typeface="Tahoma" pitchFamily="34" charset="0"/>
                <a:cs typeface="Tahoma" pitchFamily="34" charset="0"/>
              </a:rPr>
              <a:t>Due to inadequate oxygen supply hence exhaustion of the glycogen stores</a:t>
            </a:r>
          </a:p>
          <a:p>
            <a:pPr lvl="1" algn="just"/>
            <a:endParaRPr lang="en-US" dirty="0">
              <a:latin typeface="+mj-lt"/>
              <a:ea typeface="Tahoma" pitchFamily="34" charset="0"/>
              <a:cs typeface="Tahoma" pitchFamily="34" charset="0"/>
            </a:endParaRPr>
          </a:p>
        </p:txBody>
      </p:sp>
    </p:spTree>
    <p:extLst>
      <p:ext uri="{BB962C8B-B14F-4D97-AF65-F5344CB8AC3E}">
        <p14:creationId xmlns:p14="http://schemas.microsoft.com/office/powerpoint/2010/main" val="572978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
            <a:ext cx="12192000" cy="6130925"/>
          </a:xfrm>
        </p:spPr>
        <p:txBody>
          <a:bodyPr>
            <a:normAutofit/>
          </a:bodyPr>
          <a:lstStyle/>
          <a:p>
            <a:pPr algn="just"/>
            <a:r>
              <a:rPr lang="en-US" sz="2800" dirty="0" smtClean="0">
                <a:latin typeface="Tw Cen MT" panose="020B0602020104020603" pitchFamily="34" charset="0"/>
              </a:rPr>
              <a:t>Severe jaundice: toxicity of the high levels of </a:t>
            </a:r>
            <a:r>
              <a:rPr lang="en-US" sz="2800" dirty="0" err="1" smtClean="0">
                <a:latin typeface="Tw Cen MT" panose="020B0602020104020603" pitchFamily="34" charset="0"/>
              </a:rPr>
              <a:t>unconjugated</a:t>
            </a:r>
            <a:r>
              <a:rPr lang="en-US" sz="2800" dirty="0" smtClean="0">
                <a:latin typeface="Tw Cen MT" panose="020B0602020104020603" pitchFamily="34" charset="0"/>
              </a:rPr>
              <a:t> </a:t>
            </a:r>
            <a:r>
              <a:rPr lang="en-US" sz="2800" dirty="0" err="1" smtClean="0">
                <a:latin typeface="Tw Cen MT" panose="020B0602020104020603" pitchFamily="34" charset="0"/>
              </a:rPr>
              <a:t>bilirubin</a:t>
            </a:r>
            <a:r>
              <a:rPr lang="en-US" sz="2800" dirty="0" smtClean="0">
                <a:latin typeface="Tw Cen MT" panose="020B0602020104020603" pitchFamily="34" charset="0"/>
              </a:rPr>
              <a:t> inhibits feeding hence high use of glucose</a:t>
            </a:r>
          </a:p>
          <a:p>
            <a:pPr algn="just"/>
            <a:r>
              <a:rPr lang="en-US" sz="2800" dirty="0" smtClean="0">
                <a:latin typeface="Tw Cen MT" panose="020B0602020104020603" pitchFamily="34" charset="0"/>
              </a:rPr>
              <a:t>Intracranial injury: due to inadequate oxygen supply</a:t>
            </a:r>
          </a:p>
          <a:p>
            <a:pPr algn="just"/>
            <a:r>
              <a:rPr lang="en-US" sz="2800" dirty="0" smtClean="0">
                <a:latin typeface="Tw Cen MT" panose="020B0602020104020603" pitchFamily="34" charset="0"/>
              </a:rPr>
              <a:t>Severe infection: inhibition of feeding</a:t>
            </a:r>
          </a:p>
          <a:p>
            <a:pPr algn="just"/>
            <a:r>
              <a:rPr lang="en-US" sz="2800" dirty="0" smtClean="0">
                <a:latin typeface="Tw Cen MT" panose="020B0602020104020603" pitchFamily="34" charset="0"/>
              </a:rPr>
              <a:t>Hypothermia: excessive use of glucose to produce heat for survival</a:t>
            </a:r>
          </a:p>
          <a:p>
            <a:pPr algn="just"/>
            <a:r>
              <a:rPr lang="en-US" sz="2800" dirty="0" smtClean="0">
                <a:latin typeface="Tw Cen MT" panose="020B0602020104020603" pitchFamily="34" charset="0"/>
              </a:rPr>
              <a:t>Uncontrolled maternal medical condition; becoz the neonate’s </a:t>
            </a:r>
            <a:r>
              <a:rPr lang="en-US" sz="2800" dirty="0" err="1" smtClean="0">
                <a:latin typeface="Tw Cen MT" panose="020B0602020104020603" pitchFamily="34" charset="0"/>
              </a:rPr>
              <a:t>pancrease</a:t>
            </a:r>
            <a:r>
              <a:rPr lang="en-US" sz="2800" dirty="0" smtClean="0">
                <a:latin typeface="Tw Cen MT" panose="020B0602020104020603" pitchFamily="34" charset="0"/>
              </a:rPr>
              <a:t> produces large amounts of insulin in the 1</a:t>
            </a:r>
            <a:r>
              <a:rPr lang="en-US" sz="2800" baseline="30000" dirty="0" smtClean="0">
                <a:latin typeface="Tw Cen MT" panose="020B0602020104020603" pitchFamily="34" charset="0"/>
              </a:rPr>
              <a:t>st</a:t>
            </a:r>
            <a:r>
              <a:rPr lang="en-US" sz="2800" dirty="0" smtClean="0">
                <a:latin typeface="Tw Cen MT" panose="020B0602020104020603" pitchFamily="34" charset="0"/>
              </a:rPr>
              <a:t> week as it was during intrauterine stage</a:t>
            </a:r>
            <a:endParaRPr lang="en-US" sz="2800" dirty="0">
              <a:latin typeface="Tw Cen MT" panose="020B0602020104020603" pitchFamily="34" charset="0"/>
            </a:endParaRPr>
          </a:p>
        </p:txBody>
      </p:sp>
    </p:spTree>
    <p:extLst>
      <p:ext uri="{BB962C8B-B14F-4D97-AF65-F5344CB8AC3E}">
        <p14:creationId xmlns:p14="http://schemas.microsoft.com/office/powerpoint/2010/main" val="1961599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76518"/>
          </a:xfrm>
        </p:spPr>
        <p:txBody>
          <a:bodyPr>
            <a:normAutofit fontScale="90000"/>
          </a:bodyPr>
          <a:lstStyle/>
          <a:p>
            <a:r>
              <a:rPr lang="en-US" dirty="0" smtClean="0">
                <a:solidFill>
                  <a:srgbClr val="FF0000"/>
                </a:solidFill>
              </a:rPr>
              <a:t>MODUL CONTENT</a:t>
            </a:r>
            <a:endParaRPr lang="en-US" dirty="0">
              <a:solidFill>
                <a:srgbClr val="FF0000"/>
              </a:solidFill>
            </a:endParaRPr>
          </a:p>
        </p:txBody>
      </p:sp>
      <p:sp>
        <p:nvSpPr>
          <p:cNvPr id="3" name="Content Placeholder 2"/>
          <p:cNvSpPr>
            <a:spLocks noGrp="1"/>
          </p:cNvSpPr>
          <p:nvPr>
            <p:ph idx="1"/>
          </p:nvPr>
        </p:nvSpPr>
        <p:spPr>
          <a:xfrm>
            <a:off x="838200" y="476518"/>
            <a:ext cx="10515600" cy="6104586"/>
          </a:xfrm>
        </p:spPr>
        <p:txBody>
          <a:bodyPr>
            <a:normAutofit/>
          </a:bodyPr>
          <a:lstStyle/>
          <a:p>
            <a:r>
              <a:rPr lang="en-US" sz="3200" dirty="0" smtClean="0"/>
              <a:t>Hypoglycemia/Baby of diabetic mother</a:t>
            </a:r>
          </a:p>
          <a:p>
            <a:r>
              <a:rPr lang="en-US" sz="3200" dirty="0" smtClean="0"/>
              <a:t>Ophthalmic  </a:t>
            </a:r>
            <a:r>
              <a:rPr lang="en-US" sz="3200" dirty="0" err="1" smtClean="0"/>
              <a:t>neonatorum</a:t>
            </a:r>
            <a:endParaRPr lang="en-US" sz="3200" dirty="0" smtClean="0"/>
          </a:p>
          <a:p>
            <a:r>
              <a:rPr lang="en-US" sz="3200" dirty="0" smtClean="0"/>
              <a:t>Babies born before arrival-BBA</a:t>
            </a:r>
          </a:p>
          <a:p>
            <a:r>
              <a:rPr lang="en-US" sz="3200" dirty="0" smtClean="0"/>
              <a:t>Kangaroo mother care</a:t>
            </a:r>
          </a:p>
          <a:p>
            <a:r>
              <a:rPr lang="en-US" sz="3200" dirty="0" smtClean="0"/>
              <a:t>Neonatal resuscitation</a:t>
            </a:r>
          </a:p>
          <a:p>
            <a:r>
              <a:rPr lang="en-US" sz="3200" dirty="0" smtClean="0"/>
              <a:t>Warm chain.</a:t>
            </a:r>
          </a:p>
          <a:p>
            <a:r>
              <a:rPr lang="en-US" sz="3200" dirty="0" smtClean="0"/>
              <a:t>Hemorrhage</a:t>
            </a:r>
          </a:p>
          <a:p>
            <a:pPr marL="0" indent="0">
              <a:buNone/>
            </a:pPr>
            <a:endParaRPr lang="en-US" sz="3200" dirty="0" smtClean="0"/>
          </a:p>
          <a:p>
            <a:endParaRPr lang="en-US" dirty="0"/>
          </a:p>
        </p:txBody>
      </p:sp>
    </p:spTree>
    <p:extLst>
      <p:ext uri="{BB962C8B-B14F-4D97-AF65-F5344CB8AC3E}">
        <p14:creationId xmlns:p14="http://schemas.microsoft.com/office/powerpoint/2010/main" val="113083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
            <a:ext cx="10972800" cy="838200"/>
          </a:xfrm>
        </p:spPr>
        <p:txBody>
          <a:bodyPr>
            <a:normAutofit/>
          </a:bodyPr>
          <a:lstStyle/>
          <a:p>
            <a:r>
              <a:rPr lang="en-US" sz="3200" b="1" dirty="0" smtClean="0">
                <a:solidFill>
                  <a:srgbClr val="0070C0"/>
                </a:solidFill>
                <a:latin typeface="Tw Cen MT" panose="020B0602020104020603" pitchFamily="34" charset="0"/>
              </a:rPr>
              <a:t>CLINICAL FEATURES OF N. HYPOGLYCEMIA</a:t>
            </a:r>
            <a:endParaRPr lang="en-US" sz="3200" b="1" dirty="0">
              <a:solidFill>
                <a:srgbClr val="0070C0"/>
              </a:solidFill>
              <a:latin typeface="Tw Cen MT" panose="020B0602020104020603" pitchFamily="34" charset="0"/>
            </a:endParaRPr>
          </a:p>
        </p:txBody>
      </p:sp>
      <p:sp>
        <p:nvSpPr>
          <p:cNvPr id="3" name="Content Placeholder 2"/>
          <p:cNvSpPr>
            <a:spLocks noGrp="1"/>
          </p:cNvSpPr>
          <p:nvPr>
            <p:ph idx="1"/>
          </p:nvPr>
        </p:nvSpPr>
        <p:spPr>
          <a:xfrm>
            <a:off x="183045" y="685800"/>
            <a:ext cx="12008955" cy="6172200"/>
          </a:xfrm>
        </p:spPr>
        <p:txBody>
          <a:bodyPr>
            <a:normAutofit/>
          </a:bodyPr>
          <a:lstStyle/>
          <a:p>
            <a:pPr marL="457200" indent="-457200" algn="just">
              <a:buFont typeface="+mj-lt"/>
              <a:buAutoNum type="arabicPeriod"/>
            </a:pPr>
            <a:r>
              <a:rPr lang="en-US" sz="2800" dirty="0" smtClean="0">
                <a:latin typeface="Tw Cen MT" panose="020B0602020104020603" pitchFamily="34" charset="0"/>
              </a:rPr>
              <a:t>Lethargy &amp; poor feeding- due to inadequate glucose supply to the tissues</a:t>
            </a:r>
          </a:p>
          <a:p>
            <a:pPr marL="457200" indent="-457200" algn="just">
              <a:buFont typeface="+mj-lt"/>
              <a:buAutoNum type="arabicPeriod"/>
            </a:pPr>
            <a:r>
              <a:rPr lang="en-US" sz="2800" dirty="0" smtClean="0">
                <a:latin typeface="Tw Cen MT" panose="020B0602020104020603" pitchFamily="34" charset="0"/>
              </a:rPr>
              <a:t>Abnormal respiratory pattern- characterized by episodes of shallow breathing and apnoea which finally leads to cyanosis as condition deteriorates. All this is due to reduced oxygen and glucose supply to the brain cells</a:t>
            </a:r>
          </a:p>
          <a:p>
            <a:pPr marL="457200" indent="-457200" algn="just">
              <a:buFont typeface="+mj-lt"/>
              <a:buAutoNum type="arabicPeriod"/>
            </a:pPr>
            <a:r>
              <a:rPr lang="en-US" sz="2800" dirty="0" err="1" smtClean="0">
                <a:latin typeface="Tw Cen MT" panose="020B0602020104020603" pitchFamily="34" charset="0"/>
              </a:rPr>
              <a:t>Hypotonicity</a:t>
            </a:r>
            <a:r>
              <a:rPr lang="en-US" sz="2800" dirty="0" smtClean="0">
                <a:latin typeface="Tw Cen MT" panose="020B0602020104020603" pitchFamily="34" charset="0"/>
              </a:rPr>
              <a:t> (limpness) &amp; hypothermia; becoz of insufficient supply of O2 &amp; glucose to the muscles</a:t>
            </a:r>
          </a:p>
          <a:p>
            <a:pPr marL="457200" indent="-457200" algn="just">
              <a:buNone/>
            </a:pPr>
            <a:r>
              <a:rPr lang="en-US" sz="2800" dirty="0" smtClean="0">
                <a:latin typeface="Tw Cen MT" panose="020B0602020104020603" pitchFamily="34" charset="0"/>
              </a:rPr>
              <a:t>4. Irritability</a:t>
            </a:r>
            <a:r>
              <a:rPr lang="en-US" sz="2800" dirty="0">
                <a:latin typeface="Tw Cen MT" panose="020B0602020104020603" pitchFamily="34" charset="0"/>
              </a:rPr>
              <a:t>: which ranges from jitteriness( extreme nervousness &amp; anxiety), later twitching- angles of mouth &amp; eyes as well as </a:t>
            </a:r>
            <a:r>
              <a:rPr lang="en-US" sz="2800" dirty="0" err="1">
                <a:latin typeface="Tw Cen MT" panose="020B0602020104020603" pitchFamily="34" charset="0"/>
              </a:rPr>
              <a:t>extremeties</a:t>
            </a:r>
            <a:r>
              <a:rPr lang="en-US" sz="2800" dirty="0">
                <a:latin typeface="Tw Cen MT" panose="020B0602020104020603" pitchFamily="34" charset="0"/>
              </a:rPr>
              <a:t> and eventually </a:t>
            </a:r>
            <a:r>
              <a:rPr lang="en-US" sz="2800" dirty="0" smtClean="0">
                <a:latin typeface="Tw Cen MT" panose="020B0602020104020603" pitchFamily="34" charset="0"/>
              </a:rPr>
              <a:t>seizures/convulsions</a:t>
            </a:r>
            <a:r>
              <a:rPr lang="en-US" sz="2800" dirty="0">
                <a:latin typeface="Tw Cen MT" panose="020B0602020104020603" pitchFamily="34" charset="0"/>
              </a:rPr>
              <a:t>. It is  brought about by </a:t>
            </a:r>
            <a:r>
              <a:rPr lang="en-US" sz="2800" dirty="0" err="1">
                <a:latin typeface="Tw Cen MT" panose="020B0602020104020603" pitchFamily="34" charset="0"/>
              </a:rPr>
              <a:t>neuroglycopenia</a:t>
            </a:r>
            <a:r>
              <a:rPr lang="en-US" sz="2800" dirty="0">
                <a:latin typeface="Tw Cen MT" panose="020B0602020104020603" pitchFamily="34" charset="0"/>
              </a:rPr>
              <a:t> (insufficient to reduce glucose supply in the nerve cell)- intracranial </a:t>
            </a:r>
            <a:r>
              <a:rPr lang="en-US" sz="2800" dirty="0" err="1">
                <a:latin typeface="Tw Cen MT" panose="020B0602020104020603" pitchFamily="34" charset="0"/>
              </a:rPr>
              <a:t>haemorrhage</a:t>
            </a:r>
            <a:endParaRPr lang="en-US" sz="2800" dirty="0">
              <a:latin typeface="Tw Cen MT" panose="020B0602020104020603" pitchFamily="34" charset="0"/>
            </a:endParaRPr>
          </a:p>
          <a:p>
            <a:pPr marL="457200" indent="-457200" algn="just">
              <a:buNone/>
            </a:pPr>
            <a:r>
              <a:rPr lang="en-US" sz="2800" dirty="0">
                <a:latin typeface="Tw Cen MT" panose="020B0602020104020603" pitchFamily="34" charset="0"/>
              </a:rPr>
              <a:t>5. Coma- it is a life threatening feature characterized by lack of sensation, abnormal heart &amp; lungs function.</a:t>
            </a:r>
          </a:p>
          <a:p>
            <a:pPr marL="857250" lvl="1" indent="-457200" algn="just">
              <a:buNone/>
            </a:pPr>
            <a:r>
              <a:rPr lang="en-US" dirty="0">
                <a:latin typeface="Tw Cen MT" panose="020B0602020104020603" pitchFamily="34" charset="0"/>
              </a:rPr>
              <a:t>Occurs due to either delay or omission of appropriate measures. Death occurs within 24 </a:t>
            </a:r>
            <a:r>
              <a:rPr lang="en-US" dirty="0" err="1">
                <a:latin typeface="Tw Cen MT" panose="020B0602020104020603" pitchFamily="34" charset="0"/>
              </a:rPr>
              <a:t>hrs</a:t>
            </a:r>
            <a:r>
              <a:rPr lang="en-US" dirty="0">
                <a:latin typeface="Tw Cen MT" panose="020B0602020104020603" pitchFamily="34" charset="0"/>
              </a:rPr>
              <a:t> if condition is neglected </a:t>
            </a:r>
          </a:p>
          <a:p>
            <a:pPr marL="457200" indent="-457200" algn="just">
              <a:buFont typeface="+mj-lt"/>
              <a:buAutoNum type="arabicPeriod"/>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229434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2"/>
            <a:ext cx="10972800" cy="5902325"/>
          </a:xfrm>
        </p:spPr>
        <p:txBody>
          <a:bodyPr/>
          <a:lstStyle/>
          <a:p>
            <a:pPr>
              <a:buNone/>
            </a:pPr>
            <a:r>
              <a:rPr lang="en-US" u="sng" dirty="0" smtClean="0">
                <a:latin typeface="Tw Cen MT" panose="020B0602020104020603" pitchFamily="34" charset="0"/>
              </a:rPr>
              <a:t>DIAGNOSTIC FACTORS</a:t>
            </a:r>
          </a:p>
          <a:p>
            <a:r>
              <a:rPr lang="en-US" dirty="0" err="1" smtClean="0">
                <a:latin typeface="Tw Cen MT" panose="020B0602020104020603" pitchFamily="34" charset="0"/>
              </a:rPr>
              <a:t>Hx</a:t>
            </a:r>
            <a:r>
              <a:rPr lang="en-US" dirty="0" smtClean="0">
                <a:latin typeface="Tw Cen MT" panose="020B0602020104020603" pitchFamily="34" charset="0"/>
              </a:rPr>
              <a:t>- of maternal diabetes, either gestational or chronic diabetes.</a:t>
            </a:r>
          </a:p>
          <a:p>
            <a:r>
              <a:rPr lang="en-US" dirty="0" smtClean="0">
                <a:latin typeface="Tw Cen MT" panose="020B0602020104020603" pitchFamily="34" charset="0"/>
              </a:rPr>
              <a:t>Physical examination findings- features of irritability, limpness, lethargy </a:t>
            </a:r>
            <a:r>
              <a:rPr lang="en-US" dirty="0" err="1" smtClean="0">
                <a:latin typeface="Tw Cen MT" panose="020B0602020104020603" pitchFamily="34" charset="0"/>
              </a:rPr>
              <a:t>e.t.c</a:t>
            </a:r>
            <a:endParaRPr lang="en-US" dirty="0" smtClean="0">
              <a:latin typeface="Tw Cen MT" panose="020B0602020104020603" pitchFamily="34" charset="0"/>
            </a:endParaRPr>
          </a:p>
          <a:p>
            <a:r>
              <a:rPr lang="en-US" dirty="0" smtClean="0">
                <a:latin typeface="Tw Cen MT" panose="020B0602020104020603" pitchFamily="34" charset="0"/>
              </a:rPr>
              <a:t>Lab tests-Abnormal lab results e.g. low blood sugars e.t.c</a:t>
            </a:r>
            <a:r>
              <a:rPr lang="en-US" dirty="0" smtClean="0"/>
              <a:t>.</a:t>
            </a:r>
            <a:endParaRPr lang="en-US" dirty="0"/>
          </a:p>
        </p:txBody>
      </p:sp>
    </p:spTree>
    <p:extLst>
      <p:ext uri="{BB962C8B-B14F-4D97-AF65-F5344CB8AC3E}">
        <p14:creationId xmlns:p14="http://schemas.microsoft.com/office/powerpoint/2010/main" val="625504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
            <a:ext cx="12192000" cy="1143000"/>
          </a:xfrm>
          <a:solidFill>
            <a:srgbClr val="FF0000"/>
          </a:solidFill>
        </p:spPr>
        <p:txBody>
          <a:bodyPr/>
          <a:lstStyle/>
          <a:p>
            <a:r>
              <a:rPr lang="en-US" b="1" dirty="0" smtClean="0">
                <a:solidFill>
                  <a:schemeClr val="bg1"/>
                </a:solidFill>
              </a:rPr>
              <a:t>SPECIFIC MANAGEMENT- N. HYPOGLYCEMIA </a:t>
            </a:r>
            <a:endParaRPr lang="en-US" dirty="0">
              <a:solidFill>
                <a:schemeClr val="bg1"/>
              </a:solidFill>
            </a:endParaRPr>
          </a:p>
        </p:txBody>
      </p:sp>
      <p:sp>
        <p:nvSpPr>
          <p:cNvPr id="6" name="Content Placeholder 5"/>
          <p:cNvSpPr>
            <a:spLocks noGrp="1"/>
          </p:cNvSpPr>
          <p:nvPr>
            <p:ph idx="1"/>
          </p:nvPr>
        </p:nvSpPr>
        <p:spPr>
          <a:xfrm>
            <a:off x="1" y="1143000"/>
            <a:ext cx="12192000" cy="5715000"/>
          </a:xfrm>
        </p:spPr>
        <p:txBody>
          <a:bodyPr>
            <a:normAutofit/>
          </a:bodyPr>
          <a:lstStyle/>
          <a:p>
            <a:pPr marL="0" indent="0" algn="ctr">
              <a:buNone/>
            </a:pPr>
            <a:r>
              <a:rPr lang="en-US" sz="2800" b="1" dirty="0" smtClean="0">
                <a:latin typeface="Tw Cen MT" panose="020B0602020104020603" pitchFamily="34" charset="0"/>
              </a:rPr>
              <a:t>PRINCIPLES OF MANAGEMENT OF NEONATAL HYPOGLYCAEMIA:</a:t>
            </a:r>
          </a:p>
          <a:p>
            <a:pPr algn="just"/>
            <a:r>
              <a:rPr lang="en-US" sz="2800" dirty="0" smtClean="0">
                <a:latin typeface="Tw Cen MT" panose="020B0602020104020603" pitchFamily="34" charset="0"/>
              </a:rPr>
              <a:t>Adequate temperature control- keep the neonate warm</a:t>
            </a:r>
          </a:p>
          <a:p>
            <a:pPr algn="just"/>
            <a:r>
              <a:rPr lang="en-US" sz="2800" dirty="0" smtClean="0">
                <a:latin typeface="Tw Cen MT" panose="020B0602020104020603" pitchFamily="34" charset="0"/>
              </a:rPr>
              <a:t>Encourage early feeding- should be fed within 1 hour after delivery</a:t>
            </a:r>
          </a:p>
          <a:p>
            <a:pPr algn="just"/>
            <a:r>
              <a:rPr lang="en-US" sz="2800" dirty="0" smtClean="0">
                <a:latin typeface="Tw Cen MT" panose="020B0602020104020603" pitchFamily="34" charset="0"/>
              </a:rPr>
              <a:t>Encourage frequent feeding, at least every 3 hourly</a:t>
            </a:r>
          </a:p>
          <a:p>
            <a:pPr algn="just"/>
            <a:r>
              <a:rPr lang="en-US" sz="2800" dirty="0" smtClean="0">
                <a:latin typeface="Tw Cen MT" panose="020B0602020104020603" pitchFamily="34" charset="0"/>
              </a:rPr>
              <a:t>Blood glucose should be checked immediately before the second feed and then 4- 6 </a:t>
            </a:r>
            <a:r>
              <a:rPr lang="en-US" sz="2800" dirty="0" err="1" smtClean="0">
                <a:latin typeface="Tw Cen MT" panose="020B0602020104020603" pitchFamily="34" charset="0"/>
              </a:rPr>
              <a:t>hrly</a:t>
            </a:r>
            <a:r>
              <a:rPr lang="en-US" sz="2800" dirty="0" smtClean="0">
                <a:latin typeface="Tw Cen MT" panose="020B0602020104020603" pitchFamily="34" charset="0"/>
              </a:rPr>
              <a:t>.</a:t>
            </a:r>
          </a:p>
          <a:p>
            <a:pPr algn="just"/>
            <a:r>
              <a:rPr lang="en-US" sz="2800" dirty="0" smtClean="0">
                <a:latin typeface="Tw Cen MT" panose="020B0602020104020603" pitchFamily="34" charset="0"/>
              </a:rPr>
              <a:t>Observe high standards of hygiene to prevent infections.</a:t>
            </a:r>
          </a:p>
          <a:p>
            <a:pPr algn="just"/>
            <a:r>
              <a:rPr lang="en-US" sz="2800" dirty="0">
                <a:latin typeface="Tw Cen MT" panose="020B0602020104020603" pitchFamily="34" charset="0"/>
              </a:rPr>
              <a:t>Inform the DR concerning the condition</a:t>
            </a:r>
          </a:p>
          <a:p>
            <a:pPr algn="just"/>
            <a:r>
              <a:rPr lang="en-US" sz="2800" dirty="0">
                <a:latin typeface="Tw Cen MT" panose="020B0602020104020603" pitchFamily="34" charset="0"/>
              </a:rPr>
              <a:t>Admit the baby in the NBU and manage as follows:</a:t>
            </a:r>
          </a:p>
          <a:p>
            <a:pPr algn="just"/>
            <a:endParaRPr lang="en-US" sz="2800" dirty="0">
              <a:latin typeface="Tw Cen MT" panose="020B0602020104020603" pitchFamily="34" charset="0"/>
            </a:endParaRPr>
          </a:p>
        </p:txBody>
      </p:sp>
    </p:spTree>
    <p:extLst>
      <p:ext uri="{BB962C8B-B14F-4D97-AF65-F5344CB8AC3E}">
        <p14:creationId xmlns:p14="http://schemas.microsoft.com/office/powerpoint/2010/main" val="331404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045" y="152401"/>
            <a:ext cx="11825909" cy="6553199"/>
          </a:xfrm>
        </p:spPr>
        <p:txBody>
          <a:bodyPr>
            <a:normAutofit/>
          </a:bodyPr>
          <a:lstStyle/>
          <a:p>
            <a:pPr algn="ctr">
              <a:buNone/>
            </a:pPr>
            <a:r>
              <a:rPr lang="en-US" b="1" u="sng" dirty="0" smtClean="0"/>
              <a:t>If </a:t>
            </a:r>
            <a:r>
              <a:rPr lang="en-US" b="1" u="sng" dirty="0"/>
              <a:t>the Blood glucose less than 1.1 Mmol /L;</a:t>
            </a:r>
          </a:p>
          <a:p>
            <a:pPr algn="just"/>
            <a:r>
              <a:rPr lang="en-US" sz="2800" dirty="0">
                <a:latin typeface="Tw Cen MT" panose="020B0602020104020603" pitchFamily="34" charset="0"/>
              </a:rPr>
              <a:t>Give a bolus of 2 ml/kg body weight of 10% glucose IV slowly over five minutes </a:t>
            </a:r>
          </a:p>
          <a:p>
            <a:pPr algn="just"/>
            <a:r>
              <a:rPr lang="en-US" sz="2800" dirty="0">
                <a:latin typeface="Tw Cen MT" panose="020B0602020104020603" pitchFamily="34" charset="0"/>
              </a:rPr>
              <a:t>If an IV line cannot be established quickly, give 2 ml/kg body weight of 10% glucose by Nasogastric tube </a:t>
            </a:r>
          </a:p>
          <a:p>
            <a:pPr algn="just"/>
            <a:r>
              <a:rPr lang="en-US" sz="2800" dirty="0">
                <a:latin typeface="Tw Cen MT" panose="020B0602020104020603" pitchFamily="34" charset="0"/>
              </a:rPr>
              <a:t>Infuse 10% glucose at the daily maintenance volume according to the baby’s age </a:t>
            </a:r>
          </a:p>
          <a:p>
            <a:pPr algn="just"/>
            <a:r>
              <a:rPr lang="en-US" sz="2800" dirty="0">
                <a:latin typeface="Tw Cen MT" panose="020B0602020104020603" pitchFamily="34" charset="0"/>
              </a:rPr>
              <a:t>Assess the blood glucose 30 minutes after the bolus of glucose administration &amp;;</a:t>
            </a:r>
          </a:p>
          <a:p>
            <a:pPr lvl="1" algn="just"/>
            <a:r>
              <a:rPr lang="en-US" dirty="0">
                <a:latin typeface="Tw Cen MT" panose="020B0602020104020603" pitchFamily="34" charset="0"/>
              </a:rPr>
              <a:t>If the blood glucose is less than </a:t>
            </a:r>
            <a:r>
              <a:rPr lang="en-US" dirty="0" smtClean="0">
                <a:latin typeface="Tw Cen MT" panose="020B0602020104020603" pitchFamily="34" charset="0"/>
              </a:rPr>
              <a:t>1.1mmol/L, repeat </a:t>
            </a:r>
            <a:r>
              <a:rPr lang="en-US" dirty="0">
                <a:latin typeface="Tw Cen MT" panose="020B0602020104020603" pitchFamily="34" charset="0"/>
              </a:rPr>
              <a:t>the bolus of glucose (above) and continue the infusion then assess blood glucose again after 30 minutes </a:t>
            </a:r>
          </a:p>
          <a:p>
            <a:endParaRPr lang="en-US" dirty="0"/>
          </a:p>
        </p:txBody>
      </p:sp>
    </p:spTree>
    <p:extLst>
      <p:ext uri="{BB962C8B-B14F-4D97-AF65-F5344CB8AC3E}">
        <p14:creationId xmlns:p14="http://schemas.microsoft.com/office/powerpoint/2010/main" val="298131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 y="0"/>
            <a:ext cx="12192000" cy="6858000"/>
          </a:xfrm>
        </p:spPr>
        <p:txBody>
          <a:bodyPr>
            <a:normAutofit/>
          </a:bodyPr>
          <a:lstStyle/>
          <a:p>
            <a:pPr lvl="1"/>
            <a:r>
              <a:rPr lang="en-US" dirty="0" smtClean="0">
                <a:latin typeface="Tw Cen MT" panose="020B0602020104020603" pitchFamily="34" charset="0"/>
              </a:rPr>
              <a:t>If the blood glucose is between 1.1mmol/L and 2.6mmol/L, continue the infusion and repeat the blood glucose testing every three hours until the blood glucose is 2.6mmol/L or more on two consecutive tests </a:t>
            </a:r>
          </a:p>
          <a:p>
            <a:pPr lvl="1"/>
            <a:r>
              <a:rPr lang="en-US" dirty="0" smtClean="0">
                <a:latin typeface="Tw Cen MT" panose="020B0602020104020603" pitchFamily="34" charset="0"/>
              </a:rPr>
              <a:t>Allow the baby to breastfeed. </a:t>
            </a:r>
          </a:p>
          <a:p>
            <a:pPr lvl="1"/>
            <a:r>
              <a:rPr lang="en-US" dirty="0" smtClean="0">
                <a:latin typeface="Tw Cen MT" panose="020B0602020104020603" pitchFamily="34" charset="0"/>
              </a:rPr>
              <a:t>As the baby’s ability to feed improves, slowly decrease (over a three-day period) the volume of IV glucose while increasing the volume of oral feeds. </a:t>
            </a:r>
          </a:p>
          <a:p>
            <a:pPr lvl="1"/>
            <a:r>
              <a:rPr lang="en-US" dirty="0" smtClean="0">
                <a:latin typeface="Tw Cen MT" panose="020B0602020104020603" pitchFamily="34" charset="0"/>
              </a:rPr>
              <a:t>Do not discontinue the glucose infusion abruptly</a:t>
            </a:r>
          </a:p>
        </p:txBody>
      </p:sp>
    </p:spTree>
    <p:extLst>
      <p:ext uri="{BB962C8B-B14F-4D97-AF65-F5344CB8AC3E}">
        <p14:creationId xmlns:p14="http://schemas.microsoft.com/office/powerpoint/2010/main" val="341154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 y="0"/>
            <a:ext cx="12192000" cy="6858000"/>
          </a:xfrm>
        </p:spPr>
        <p:txBody>
          <a:bodyPr>
            <a:normAutofit/>
          </a:bodyPr>
          <a:lstStyle/>
          <a:p>
            <a:pPr algn="ctr">
              <a:buNone/>
            </a:pPr>
            <a:r>
              <a:rPr lang="en-US" sz="2800" b="1" u="sng" dirty="0" smtClean="0">
                <a:latin typeface="Tw Cen MT" panose="020B0602020104020603" pitchFamily="34" charset="0"/>
              </a:rPr>
              <a:t>If the Blood glucose is between 1.1 -2.6 </a:t>
            </a:r>
            <a:r>
              <a:rPr lang="en-US" sz="2800" b="1" u="sng" dirty="0" err="1" smtClean="0">
                <a:latin typeface="Tw Cen MT" panose="020B0602020104020603" pitchFamily="34" charset="0"/>
              </a:rPr>
              <a:t>Mmol</a:t>
            </a:r>
            <a:r>
              <a:rPr lang="en-US" sz="2800" b="1" u="sng" dirty="0" smtClean="0">
                <a:latin typeface="Tw Cen MT" panose="020B0602020104020603" pitchFamily="34" charset="0"/>
              </a:rPr>
              <a:t>/L;</a:t>
            </a:r>
          </a:p>
          <a:p>
            <a:r>
              <a:rPr lang="en-US" sz="2800" dirty="0" smtClean="0">
                <a:latin typeface="Tw Cen MT" panose="020B0602020104020603" pitchFamily="34" charset="0"/>
              </a:rPr>
              <a:t>If the blood glucose is between 1.1mmol/L and 2.6mmol/L, allow the baby to breastfeed and repeat the blood glucose testing every three hours until the blood glucose is 2.6mmol/L or more on two consecutive tests </a:t>
            </a:r>
          </a:p>
          <a:p>
            <a:r>
              <a:rPr lang="en-US" sz="2800" dirty="0" smtClean="0">
                <a:latin typeface="Tw Cen MT" panose="020B0602020104020603" pitchFamily="34" charset="0"/>
              </a:rPr>
              <a:t>Once the blood glucose is 2.6mmol/L or more for two consecutive tests; </a:t>
            </a:r>
          </a:p>
          <a:p>
            <a:pPr lvl="1"/>
            <a:r>
              <a:rPr lang="en-US" dirty="0" smtClean="0">
                <a:latin typeface="Tw Cen MT" panose="020B0602020104020603" pitchFamily="34" charset="0"/>
              </a:rPr>
              <a:t>If the baby cannot breastfeed, give expressed breast milk using an alternative feeding method </a:t>
            </a:r>
          </a:p>
          <a:p>
            <a:endParaRPr lang="en-US" sz="2800" dirty="0">
              <a:latin typeface="Tw Cen MT" panose="020B0602020104020603" pitchFamily="34" charset="0"/>
            </a:endParaRPr>
          </a:p>
        </p:txBody>
      </p:sp>
    </p:spTree>
    <p:extLst>
      <p:ext uri="{BB962C8B-B14F-4D97-AF65-F5344CB8AC3E}">
        <p14:creationId xmlns:p14="http://schemas.microsoft.com/office/powerpoint/2010/main" val="245197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1" y="533402"/>
            <a:ext cx="11176000" cy="5592763"/>
          </a:xfrm>
        </p:spPr>
        <p:txBody>
          <a:bodyPr/>
          <a:lstStyle/>
          <a:p>
            <a:pPr>
              <a:buNone/>
            </a:pPr>
            <a:r>
              <a:rPr lang="en-US" sz="2800" b="1" u="sng" dirty="0" smtClean="0">
                <a:latin typeface="Tw Cen MT" panose="020B0602020104020603" pitchFamily="34" charset="0"/>
              </a:rPr>
              <a:t>Frequency of blood glucose measurements after blood glucose returns to normal </a:t>
            </a:r>
          </a:p>
          <a:p>
            <a:r>
              <a:rPr lang="en-US" sz="2800" dirty="0" smtClean="0">
                <a:latin typeface="Tw Cen MT" panose="020B0602020104020603" pitchFamily="34" charset="0"/>
              </a:rPr>
              <a:t>If the baby is receiving IV fluid for any reason, continue blood glucose testing every 12 hours for as long as the baby requires IV fluid.</a:t>
            </a:r>
          </a:p>
          <a:p>
            <a:r>
              <a:rPr lang="en-US" sz="2800" dirty="0" smtClean="0">
                <a:latin typeface="Tw Cen MT" panose="020B0602020104020603" pitchFamily="34" charset="0"/>
              </a:rPr>
              <a:t> If the blood glucose is less than 2.6mmol/L treat as described above </a:t>
            </a:r>
          </a:p>
          <a:p>
            <a:r>
              <a:rPr lang="en-US" sz="2800" dirty="0">
                <a:latin typeface="Tw Cen MT" panose="020B0602020104020603" pitchFamily="34" charset="0"/>
              </a:rPr>
              <a:t>If the baby no longer requires or is not receiving IV fluid, assess blood glucose every 12 hours for 24 hours (two more tests): </a:t>
            </a:r>
          </a:p>
          <a:p>
            <a:pPr lvl="1"/>
            <a:r>
              <a:rPr lang="en-US" dirty="0">
                <a:latin typeface="Tw Cen MT" panose="020B0602020104020603" pitchFamily="34" charset="0"/>
              </a:rPr>
              <a:t>If the blood glucose remains normal, discontinue testing </a:t>
            </a:r>
          </a:p>
          <a:p>
            <a:endParaRPr lang="en-US" dirty="0"/>
          </a:p>
          <a:p>
            <a:endParaRPr lang="en-US" dirty="0" smtClean="0"/>
          </a:p>
          <a:p>
            <a:endParaRPr lang="en-US" dirty="0"/>
          </a:p>
        </p:txBody>
      </p:sp>
    </p:spTree>
    <p:extLst>
      <p:ext uri="{BB962C8B-B14F-4D97-AF65-F5344CB8AC3E}">
        <p14:creationId xmlns:p14="http://schemas.microsoft.com/office/powerpoint/2010/main" val="33857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7815"/>
            <a:ext cx="12192000" cy="255587"/>
          </a:xfrm>
        </p:spPr>
        <p:txBody>
          <a:bodyPr>
            <a:noAutofit/>
          </a:bodyPr>
          <a:lstStyle/>
          <a:p>
            <a:r>
              <a:rPr lang="en-US" sz="2800" dirty="0" smtClean="0">
                <a:solidFill>
                  <a:schemeClr val="accent1">
                    <a:lumMod val="50000"/>
                  </a:schemeClr>
                </a:solidFill>
                <a:latin typeface="Tw Cen MT" panose="020B0602020104020603" pitchFamily="34" charset="0"/>
              </a:rPr>
              <a:t>PROGNOSIS</a:t>
            </a:r>
            <a:endParaRPr lang="en-US" sz="2800" dirty="0">
              <a:solidFill>
                <a:schemeClr val="accent1">
                  <a:lumMod val="50000"/>
                </a:schemeClr>
              </a:solidFill>
              <a:latin typeface="Tw Cen MT" panose="020B0602020104020603" pitchFamily="34" charset="0"/>
            </a:endParaRPr>
          </a:p>
        </p:txBody>
      </p:sp>
      <p:sp>
        <p:nvSpPr>
          <p:cNvPr id="3" name="Content Placeholder 2"/>
          <p:cNvSpPr>
            <a:spLocks noGrp="1"/>
          </p:cNvSpPr>
          <p:nvPr>
            <p:ph idx="1"/>
          </p:nvPr>
        </p:nvSpPr>
        <p:spPr>
          <a:xfrm>
            <a:off x="1" y="685800"/>
            <a:ext cx="12192000" cy="6172200"/>
          </a:xfrm>
        </p:spPr>
        <p:txBody>
          <a:bodyPr>
            <a:normAutofit/>
          </a:bodyPr>
          <a:lstStyle/>
          <a:p>
            <a:r>
              <a:rPr lang="en-US" sz="2800" dirty="0" smtClean="0">
                <a:latin typeface="Tw Cen MT" panose="020B0602020104020603" pitchFamily="34" charset="0"/>
              </a:rPr>
              <a:t>Good: with early diagnosis &amp; immediate + proper mgt</a:t>
            </a:r>
          </a:p>
          <a:p>
            <a:r>
              <a:rPr lang="en-US" sz="2800" dirty="0" smtClean="0">
                <a:latin typeface="Tw Cen MT" panose="020B0602020104020603" pitchFamily="34" charset="0"/>
              </a:rPr>
              <a:t>Poor/fatal or leads to high morbidity rate, where the infant is a light or small for gestational age &amp; proper mgt is delayed, becoz there’s already some degree of cerebral damage= death or severe mental retardation and other associated conditions</a:t>
            </a:r>
            <a:endParaRPr lang="en-US" sz="2800" dirty="0">
              <a:latin typeface="Tw Cen MT" panose="020B0602020104020603" pitchFamily="34" charset="0"/>
            </a:endParaRPr>
          </a:p>
        </p:txBody>
      </p:sp>
    </p:spTree>
    <p:extLst>
      <p:ext uri="{BB962C8B-B14F-4D97-AF65-F5344CB8AC3E}">
        <p14:creationId xmlns:p14="http://schemas.microsoft.com/office/powerpoint/2010/main" val="2538557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77814"/>
            <a:ext cx="10972800" cy="331787"/>
          </a:xfrm>
        </p:spPr>
        <p:txBody>
          <a:bodyPr>
            <a:noAutofit/>
          </a:bodyPr>
          <a:lstStyle/>
          <a:p>
            <a:r>
              <a:rPr lang="en-US" sz="3200" dirty="0" smtClean="0">
                <a:solidFill>
                  <a:schemeClr val="accent1">
                    <a:lumMod val="50000"/>
                  </a:schemeClr>
                </a:solidFill>
                <a:latin typeface="Tw Cen MT" panose="020B0602020104020603" pitchFamily="34" charset="0"/>
              </a:rPr>
              <a:t>PREVENTION</a:t>
            </a:r>
            <a:endParaRPr lang="en-US" sz="3200" dirty="0">
              <a:solidFill>
                <a:schemeClr val="accent1">
                  <a:lumMod val="50000"/>
                </a:schemeClr>
              </a:solidFill>
              <a:latin typeface="Tw Cen MT" panose="020B0602020104020603" pitchFamily="34" charset="0"/>
            </a:endParaRPr>
          </a:p>
        </p:txBody>
      </p:sp>
      <p:sp>
        <p:nvSpPr>
          <p:cNvPr id="3" name="Content Placeholder 2"/>
          <p:cNvSpPr>
            <a:spLocks noGrp="1"/>
          </p:cNvSpPr>
          <p:nvPr>
            <p:ph idx="1"/>
          </p:nvPr>
        </p:nvSpPr>
        <p:spPr>
          <a:xfrm>
            <a:off x="1" y="838200"/>
            <a:ext cx="12192000" cy="6019800"/>
          </a:xfrm>
        </p:spPr>
        <p:txBody>
          <a:bodyPr>
            <a:normAutofit/>
          </a:bodyPr>
          <a:lstStyle/>
          <a:p>
            <a:pPr marL="514350" indent="-514350" algn="just">
              <a:buFont typeface="+mj-lt"/>
              <a:buAutoNum type="arabicPeriod"/>
            </a:pPr>
            <a:r>
              <a:rPr lang="en-US" sz="2800" dirty="0" smtClean="0">
                <a:latin typeface="Tw Cen MT" panose="020B0602020104020603" pitchFamily="34" charset="0"/>
              </a:rPr>
              <a:t>Routine screening of the </a:t>
            </a:r>
            <a:r>
              <a:rPr lang="en-US" sz="2800" dirty="0" err="1" smtClean="0">
                <a:latin typeface="Tw Cen MT" panose="020B0602020104020603" pitchFamily="34" charset="0"/>
              </a:rPr>
              <a:t>prenatals</a:t>
            </a:r>
            <a:r>
              <a:rPr lang="en-US" sz="2800" dirty="0" smtClean="0">
                <a:latin typeface="Tw Cen MT" panose="020B0602020104020603" pitchFamily="34" charset="0"/>
              </a:rPr>
              <a:t> in order to identify the risk factors</a:t>
            </a:r>
          </a:p>
          <a:p>
            <a:pPr marL="514350" indent="-514350" algn="just">
              <a:buFont typeface="+mj-lt"/>
              <a:buAutoNum type="arabicPeriod"/>
            </a:pPr>
            <a:r>
              <a:rPr lang="en-US" sz="2800" dirty="0" smtClean="0">
                <a:latin typeface="Tw Cen MT" panose="020B0602020104020603" pitchFamily="34" charset="0"/>
              </a:rPr>
              <a:t>Adequate temperature control at birth and thereafter( keep infant warm to prevent hypothermia)</a:t>
            </a:r>
          </a:p>
          <a:p>
            <a:pPr marL="514350" indent="-514350" algn="just">
              <a:buFont typeface="+mj-lt"/>
              <a:buAutoNum type="arabicPeriod"/>
            </a:pPr>
            <a:r>
              <a:rPr lang="en-US" sz="2800" dirty="0" smtClean="0">
                <a:latin typeface="Tw Cen MT" panose="020B0602020104020603" pitchFamily="34" charset="0"/>
              </a:rPr>
              <a:t>Early feeding- using milk within 1</a:t>
            </a:r>
            <a:r>
              <a:rPr lang="en-US" sz="2800" baseline="30000" dirty="0" smtClean="0">
                <a:latin typeface="Tw Cen MT" panose="020B0602020104020603" pitchFamily="34" charset="0"/>
              </a:rPr>
              <a:t>st</a:t>
            </a:r>
            <a:r>
              <a:rPr lang="en-US" sz="2800" dirty="0" smtClean="0">
                <a:latin typeface="Tw Cen MT" panose="020B0602020104020603" pitchFamily="34" charset="0"/>
              </a:rPr>
              <a:t> 1 hour for normal neonates and within 15 minutes of birth for those whose mother is diabetic. The milk has got fat content which spares enough glucose required for the normal cerebral functions hence less chances of brain damage</a:t>
            </a:r>
          </a:p>
          <a:p>
            <a:pPr marL="514350" indent="-514350" algn="just">
              <a:buFont typeface="+mj-lt"/>
              <a:buAutoNum type="arabicPeriod" startAt="4"/>
            </a:pPr>
            <a:r>
              <a:rPr lang="en-US" sz="2800" dirty="0">
                <a:latin typeface="Tw Cen MT" panose="020B0602020104020603" pitchFamily="34" charset="0"/>
              </a:rPr>
              <a:t>Frequent feeding thereafter </a:t>
            </a:r>
            <a:r>
              <a:rPr lang="en-US" sz="2800" dirty="0" err="1">
                <a:latin typeface="Tw Cen MT" panose="020B0602020104020603" pitchFamily="34" charset="0"/>
              </a:rPr>
              <a:t>atleast</a:t>
            </a:r>
            <a:r>
              <a:rPr lang="en-US" sz="2800" dirty="0">
                <a:latin typeface="Tw Cen MT" panose="020B0602020104020603" pitchFamily="34" charset="0"/>
              </a:rPr>
              <a:t> 3 hourly to maintain glucose concentration in the circulation hence normal body function</a:t>
            </a:r>
          </a:p>
          <a:p>
            <a:pPr marL="514350" indent="-514350" algn="just">
              <a:buFont typeface="+mj-lt"/>
              <a:buAutoNum type="arabicPeriod" startAt="4"/>
            </a:pPr>
            <a:r>
              <a:rPr lang="en-US" sz="2800" dirty="0">
                <a:latin typeface="Tw Cen MT" panose="020B0602020104020603" pitchFamily="34" charset="0"/>
              </a:rPr>
              <a:t>Accurate screening &amp; follow-up of the neonates whose mothers are diabetic during the 1</a:t>
            </a:r>
            <a:r>
              <a:rPr lang="en-US" sz="2800" baseline="30000" dirty="0">
                <a:latin typeface="Tw Cen MT" panose="020B0602020104020603" pitchFamily="34" charset="0"/>
              </a:rPr>
              <a:t>st</a:t>
            </a:r>
            <a:r>
              <a:rPr lang="en-US" sz="2800" dirty="0">
                <a:latin typeface="Tw Cen MT" panose="020B0602020104020603" pitchFamily="34" charset="0"/>
              </a:rPr>
              <a:t> one week of birth</a:t>
            </a:r>
          </a:p>
          <a:p>
            <a:pPr algn="just"/>
            <a:endParaRPr lang="en-US" sz="2800" dirty="0">
              <a:latin typeface="Tw Cen MT" panose="020B0602020104020603" pitchFamily="34" charset="0"/>
            </a:endParaRPr>
          </a:p>
          <a:p>
            <a:pPr marL="514350" indent="-514350" algn="just">
              <a:buFont typeface="+mj-lt"/>
              <a:buAutoNum type="arabicPeriod"/>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1477819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295400"/>
          </a:xfrm>
          <a:solidFill>
            <a:srgbClr val="FF0000"/>
          </a:solidFill>
        </p:spPr>
        <p:txBody>
          <a:bodyPr/>
          <a:lstStyle/>
          <a:p>
            <a:r>
              <a:rPr lang="en-US" b="1" u="sng" dirty="0" smtClean="0">
                <a:solidFill>
                  <a:schemeClr val="bg1"/>
                </a:solidFill>
              </a:rPr>
              <a:t>2. HYPERGLYCAEMIA</a:t>
            </a:r>
            <a:endParaRPr lang="en-US" b="1" u="sng" dirty="0">
              <a:solidFill>
                <a:schemeClr val="bg1"/>
              </a:solidFill>
            </a:endParaRPr>
          </a:p>
        </p:txBody>
      </p:sp>
      <p:sp>
        <p:nvSpPr>
          <p:cNvPr id="3" name="Content Placeholder 2"/>
          <p:cNvSpPr>
            <a:spLocks noGrp="1"/>
          </p:cNvSpPr>
          <p:nvPr>
            <p:ph idx="1"/>
          </p:nvPr>
        </p:nvSpPr>
        <p:spPr>
          <a:xfrm>
            <a:off x="1" y="1295400"/>
            <a:ext cx="12192000" cy="5562600"/>
          </a:xfrm>
        </p:spPr>
        <p:txBody>
          <a:bodyPr/>
          <a:lstStyle/>
          <a:p>
            <a:r>
              <a:rPr lang="en-US" u="sng" dirty="0" smtClean="0">
                <a:latin typeface="Tw Cen MT" panose="020B0602020104020603" pitchFamily="34" charset="0"/>
              </a:rPr>
              <a:t>Definition</a:t>
            </a:r>
            <a:r>
              <a:rPr lang="en-US" dirty="0" smtClean="0">
                <a:latin typeface="Tw Cen MT" panose="020B0602020104020603" pitchFamily="34" charset="0"/>
              </a:rPr>
              <a:t>: Hyperglycemia is a serum glucose concentration &gt; 8.3 mmol/L).</a:t>
            </a:r>
          </a:p>
          <a:p>
            <a:r>
              <a:rPr lang="en-US" dirty="0" smtClean="0">
                <a:latin typeface="Tw Cen MT" panose="020B0602020104020603" pitchFamily="34" charset="0"/>
              </a:rPr>
              <a:t>The </a:t>
            </a:r>
            <a:r>
              <a:rPr lang="en-US" b="1" dirty="0" smtClean="0">
                <a:latin typeface="Tw Cen MT" panose="020B0602020104020603" pitchFamily="34" charset="0"/>
              </a:rPr>
              <a:t>most common </a:t>
            </a:r>
            <a:r>
              <a:rPr lang="en-US" b="1" u="sng" dirty="0" smtClean="0">
                <a:latin typeface="Tw Cen MT" panose="020B0602020104020603" pitchFamily="34" charset="0"/>
              </a:rPr>
              <a:t>cause</a:t>
            </a:r>
            <a:r>
              <a:rPr lang="en-US" dirty="0" smtClean="0">
                <a:latin typeface="Tw Cen MT" panose="020B0602020104020603" pitchFamily="34" charset="0"/>
              </a:rPr>
              <a:t> of neonatal hyperglycemia is </a:t>
            </a:r>
          </a:p>
          <a:p>
            <a:pPr lvl="1"/>
            <a:r>
              <a:rPr lang="en-US" dirty="0" smtClean="0">
                <a:latin typeface="Tw Cen MT" panose="020B0602020104020603" pitchFamily="34" charset="0"/>
              </a:rPr>
              <a:t>Iatrogenic</a:t>
            </a:r>
          </a:p>
          <a:p>
            <a:r>
              <a:rPr lang="en-US" dirty="0" smtClean="0">
                <a:latin typeface="Tw Cen MT" panose="020B0602020104020603" pitchFamily="34" charset="0"/>
              </a:rPr>
              <a:t>Iatrogenic causes usually involve too-rapid IV infusions of dextrose during the first few days of life in very low-birth-weight infants (&lt; 1.5 kg)</a:t>
            </a:r>
          </a:p>
          <a:p>
            <a:r>
              <a:rPr lang="en-US" dirty="0" smtClean="0">
                <a:latin typeface="Tw Cen MT" panose="020B0602020104020603" pitchFamily="34" charset="0"/>
              </a:rPr>
              <a:t>Hyperglycaemia is much less of a clinical problem than hypoglycaemia &amp; mostly occurs in pre-terms &amp; severely growth restricted infants</a:t>
            </a:r>
          </a:p>
          <a:p>
            <a:pPr>
              <a:buNone/>
            </a:pPr>
            <a:endParaRPr lang="en-US" dirty="0" smtClean="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1902440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OBSTETRIC OPERATIONS AND PROCEDURES</a:t>
            </a:r>
            <a:r>
              <a:rPr lang="en-US" dirty="0" smtClean="0"/>
              <a:t>.</a:t>
            </a:r>
            <a:endParaRPr lang="en-US" dirty="0"/>
          </a:p>
        </p:txBody>
      </p:sp>
      <p:sp>
        <p:nvSpPr>
          <p:cNvPr id="3" name="Content Placeholder 2"/>
          <p:cNvSpPr>
            <a:spLocks noGrp="1"/>
          </p:cNvSpPr>
          <p:nvPr>
            <p:ph idx="1"/>
          </p:nvPr>
        </p:nvSpPr>
        <p:spPr>
          <a:xfrm>
            <a:off x="838200" y="1482436"/>
            <a:ext cx="10515600" cy="4694527"/>
          </a:xfrm>
        </p:spPr>
        <p:txBody>
          <a:bodyPr/>
          <a:lstStyle/>
          <a:p>
            <a:r>
              <a:rPr lang="en-US" dirty="0" smtClean="0"/>
              <a:t>Induction of labor</a:t>
            </a:r>
          </a:p>
          <a:p>
            <a:r>
              <a:rPr lang="en-US" dirty="0" smtClean="0"/>
              <a:t>Caesarean section</a:t>
            </a:r>
          </a:p>
          <a:p>
            <a:r>
              <a:rPr lang="en-US" dirty="0" smtClean="0"/>
              <a:t>Vacuum extraction</a:t>
            </a:r>
          </a:p>
          <a:p>
            <a:r>
              <a:rPr lang="en-US" dirty="0" smtClean="0"/>
              <a:t>Amniocentesis</a:t>
            </a:r>
          </a:p>
          <a:p>
            <a:r>
              <a:rPr lang="en-US" dirty="0" smtClean="0"/>
              <a:t>Macdonald stitch/</a:t>
            </a:r>
            <a:r>
              <a:rPr lang="en-US" dirty="0" err="1" smtClean="0"/>
              <a:t>shirodkar</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5287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044" y="228600"/>
            <a:ext cx="11094556" cy="5867400"/>
          </a:xfrm>
        </p:spPr>
        <p:txBody>
          <a:bodyPr/>
          <a:lstStyle/>
          <a:p>
            <a:pPr algn="just"/>
            <a:r>
              <a:rPr lang="en-US" sz="2800" dirty="0" smtClean="0">
                <a:latin typeface="Tw Cen MT" panose="020B0602020104020603" pitchFamily="34" charset="0"/>
              </a:rPr>
              <a:t>Symptoms and signs are those of the underlying disorder; </a:t>
            </a:r>
          </a:p>
          <a:p>
            <a:pPr algn="just"/>
            <a:r>
              <a:rPr lang="en-US" sz="2800" dirty="0">
                <a:latin typeface="Tw Cen MT" panose="020B0602020104020603" pitchFamily="34" charset="0"/>
              </a:rPr>
              <a:t>D</a:t>
            </a:r>
            <a:r>
              <a:rPr lang="en-US" sz="2800" dirty="0" smtClean="0">
                <a:latin typeface="Tw Cen MT" panose="020B0602020104020603" pitchFamily="34" charset="0"/>
              </a:rPr>
              <a:t>iagnosis is by serum glucose testing. </a:t>
            </a:r>
          </a:p>
          <a:p>
            <a:pPr algn="just"/>
            <a:r>
              <a:rPr lang="en-US" sz="2800" dirty="0" smtClean="0">
                <a:latin typeface="Tw Cen MT" panose="020B0602020104020603" pitchFamily="34" charset="0"/>
              </a:rPr>
              <a:t>Additional laboratory findings may include glycosuria and marked serum hyperosmolarity.</a:t>
            </a:r>
          </a:p>
          <a:p>
            <a:pPr algn="just"/>
            <a:endParaRPr lang="en-US" dirty="0"/>
          </a:p>
        </p:txBody>
      </p:sp>
    </p:spTree>
    <p:extLst>
      <p:ext uri="{BB962C8B-B14F-4D97-AF65-F5344CB8AC3E}">
        <p14:creationId xmlns:p14="http://schemas.microsoft.com/office/powerpoint/2010/main" val="416872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en-US" dirty="0" smtClean="0"/>
              <a:t>Neonatal jaundice</a:t>
            </a:r>
            <a:endParaRPr lang="en-US" dirty="0"/>
          </a:p>
        </p:txBody>
      </p:sp>
      <p:sp>
        <p:nvSpPr>
          <p:cNvPr id="3" name="Content Placeholder 2"/>
          <p:cNvSpPr>
            <a:spLocks noGrp="1"/>
          </p:cNvSpPr>
          <p:nvPr>
            <p:ph idx="1"/>
          </p:nvPr>
        </p:nvSpPr>
        <p:spPr/>
        <p:txBody>
          <a:bodyPr/>
          <a:lstStyle/>
          <a:p>
            <a:pPr marL="0" indent="0">
              <a:buNone/>
            </a:pPr>
            <a:r>
              <a:rPr lang="en-US" dirty="0" smtClean="0"/>
              <a:t>Define </a:t>
            </a:r>
            <a:endParaRPr lang="en-US" dirty="0"/>
          </a:p>
          <a:p>
            <a:pPr marL="0" indent="0">
              <a:buNone/>
            </a:pPr>
            <a:r>
              <a:rPr lang="en-US" dirty="0" smtClean="0"/>
              <a:t>Causes </a:t>
            </a:r>
            <a:r>
              <a:rPr lang="en-US" dirty="0"/>
              <a:t>of jaundice </a:t>
            </a:r>
          </a:p>
          <a:p>
            <a:pPr marL="0" indent="0">
              <a:buNone/>
            </a:pPr>
            <a:r>
              <a:rPr lang="en-US" dirty="0" smtClean="0"/>
              <a:t>Bilirubin </a:t>
            </a:r>
            <a:r>
              <a:rPr lang="en-US" dirty="0"/>
              <a:t>physiology </a:t>
            </a:r>
          </a:p>
          <a:p>
            <a:pPr marL="0" indent="0">
              <a:buNone/>
            </a:pPr>
            <a:r>
              <a:rPr lang="en-US" dirty="0" smtClean="0"/>
              <a:t>Types </a:t>
            </a:r>
            <a:endParaRPr lang="en-US" dirty="0"/>
          </a:p>
          <a:p>
            <a:pPr marL="0" indent="0">
              <a:buNone/>
            </a:pPr>
            <a:r>
              <a:rPr lang="en-US" dirty="0" smtClean="0"/>
              <a:t>Management </a:t>
            </a:r>
            <a:endParaRPr lang="en-US" dirty="0"/>
          </a:p>
        </p:txBody>
      </p:sp>
    </p:spTree>
    <p:extLst>
      <p:ext uri="{BB962C8B-B14F-4D97-AF65-F5344CB8AC3E}">
        <p14:creationId xmlns:p14="http://schemas.microsoft.com/office/powerpoint/2010/main" val="437139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Jaundice </a:t>
            </a:r>
            <a:r>
              <a:rPr lang="en-US" dirty="0"/>
              <a:t>is the yellow discoloration of skin &amp; mucous membranes as a result of raised bilirubin levels(</a:t>
            </a:r>
            <a:r>
              <a:rPr lang="en-US" dirty="0" err="1"/>
              <a:t>hyperbilirubinemia</a:t>
            </a:r>
            <a:r>
              <a:rPr lang="en-US" dirty="0"/>
              <a:t>), occurring in the first 28 days of life. </a:t>
            </a:r>
          </a:p>
          <a:p>
            <a:pPr marL="0" indent="0">
              <a:buNone/>
            </a:pPr>
            <a:r>
              <a:rPr lang="en-US" dirty="0" smtClean="0"/>
              <a:t>Classification</a:t>
            </a:r>
            <a:r>
              <a:rPr lang="en-US" dirty="0"/>
              <a:t>;- </a:t>
            </a:r>
          </a:p>
          <a:p>
            <a:pPr marL="0" indent="0">
              <a:buNone/>
            </a:pPr>
            <a:r>
              <a:rPr lang="en-US" b="1" dirty="0" smtClean="0"/>
              <a:t>Physiological </a:t>
            </a:r>
            <a:r>
              <a:rPr lang="en-US" b="1" dirty="0"/>
              <a:t>jaundice or </a:t>
            </a:r>
            <a:endParaRPr lang="en-US" dirty="0"/>
          </a:p>
          <a:p>
            <a:pPr marL="0" indent="0">
              <a:buNone/>
            </a:pPr>
            <a:r>
              <a:rPr lang="en-US" b="1" dirty="0" smtClean="0"/>
              <a:t>Pathological </a:t>
            </a:r>
            <a:r>
              <a:rPr lang="en-US" b="1" dirty="0"/>
              <a:t>jaundice </a:t>
            </a:r>
            <a:endParaRPr lang="en-US" b="1" dirty="0" smtClean="0"/>
          </a:p>
          <a:p>
            <a:r>
              <a:rPr lang="en-US" dirty="0" smtClean="0"/>
              <a:t>Visible </a:t>
            </a:r>
            <a:r>
              <a:rPr lang="en-US" dirty="0"/>
              <a:t>form of </a:t>
            </a:r>
            <a:r>
              <a:rPr lang="en-US" dirty="0" err="1"/>
              <a:t>bilirubinemia</a:t>
            </a:r>
            <a:r>
              <a:rPr lang="en-US" dirty="0"/>
              <a:t> on;- </a:t>
            </a:r>
          </a:p>
          <a:p>
            <a:r>
              <a:rPr lang="en-US" dirty="0" smtClean="0"/>
              <a:t>Adult </a:t>
            </a:r>
            <a:r>
              <a:rPr lang="en-US" dirty="0"/>
              <a:t>sclera &gt;2mg.dl </a:t>
            </a:r>
          </a:p>
          <a:p>
            <a:r>
              <a:rPr lang="en-US" dirty="0" smtClean="0"/>
              <a:t>Newborn </a:t>
            </a:r>
            <a:r>
              <a:rPr lang="en-US" dirty="0"/>
              <a:t>skin &gt; 5mg/dl </a:t>
            </a:r>
          </a:p>
          <a:p>
            <a:r>
              <a:rPr lang="en-US" dirty="0" smtClean="0"/>
              <a:t>Occurs </a:t>
            </a:r>
            <a:r>
              <a:rPr lang="en-US" dirty="0"/>
              <a:t>in 60% of term &amp; 80% of preterm neonates </a:t>
            </a:r>
          </a:p>
          <a:p>
            <a:endParaRPr lang="en-US" dirty="0"/>
          </a:p>
          <a:p>
            <a:endParaRPr lang="en-US" dirty="0"/>
          </a:p>
        </p:txBody>
      </p:sp>
    </p:spTree>
    <p:extLst>
      <p:ext uri="{BB962C8B-B14F-4D97-AF65-F5344CB8AC3E}">
        <p14:creationId xmlns:p14="http://schemas.microsoft.com/office/powerpoint/2010/main" val="506608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endParaRPr lang="en-US" dirty="0">
              <a:solidFill>
                <a:schemeClr val="bg1"/>
              </a:solidFill>
            </a:endParaRPr>
          </a:p>
        </p:txBody>
      </p:sp>
      <p:sp>
        <p:nvSpPr>
          <p:cNvPr id="3" name="Content Placeholder 2"/>
          <p:cNvSpPr>
            <a:spLocks noGrp="1"/>
          </p:cNvSpPr>
          <p:nvPr>
            <p:ph idx="1"/>
          </p:nvPr>
        </p:nvSpPr>
        <p:spPr/>
        <p:txBody>
          <a:bodyPr/>
          <a:lstStyle/>
          <a:p>
            <a:r>
              <a:rPr lang="en-US" b="1" i="1" dirty="0" smtClean="0"/>
              <a:t>Source </a:t>
            </a:r>
            <a:r>
              <a:rPr lang="en-US" b="1" i="1" dirty="0"/>
              <a:t>of production : </a:t>
            </a:r>
            <a:r>
              <a:rPr lang="en-US" dirty="0"/>
              <a:t>Ageing, immature or malformed red cells are removed from the circulation &amp; broken down in the </a:t>
            </a:r>
            <a:r>
              <a:rPr lang="en-US" b="1" dirty="0" err="1"/>
              <a:t>reticuloendothelial</a:t>
            </a:r>
            <a:r>
              <a:rPr lang="en-US" b="1" dirty="0"/>
              <a:t> system </a:t>
            </a:r>
            <a:r>
              <a:rPr lang="en-US" dirty="0"/>
              <a:t>(liver, spleen &amp; macrophages). Hemoglobin from these cells is broken down to the by-products of </a:t>
            </a:r>
            <a:r>
              <a:rPr lang="en-US" b="1" dirty="0" err="1"/>
              <a:t>haem</a:t>
            </a:r>
            <a:r>
              <a:rPr lang="en-US" b="1" dirty="0"/>
              <a:t>, globin &amp; iron </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60" y="309248"/>
            <a:ext cx="10163175" cy="146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677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Heam</a:t>
            </a:r>
            <a:r>
              <a:rPr lang="en-US" b="1" dirty="0" smtClean="0"/>
              <a:t> </a:t>
            </a:r>
            <a:r>
              <a:rPr lang="en-US" dirty="0"/>
              <a:t>is converted to </a:t>
            </a:r>
            <a:r>
              <a:rPr lang="en-US" dirty="0" err="1"/>
              <a:t>biliverdin</a:t>
            </a:r>
            <a:r>
              <a:rPr lang="en-US" dirty="0"/>
              <a:t> &amp; then to unconjugated bilirubin </a:t>
            </a:r>
          </a:p>
          <a:p>
            <a:r>
              <a:rPr lang="en-US" b="1" dirty="0" smtClean="0"/>
              <a:t>Globin </a:t>
            </a:r>
            <a:r>
              <a:rPr lang="en-US" dirty="0"/>
              <a:t>is broken down into amino acids, which are used by the body to make proteins </a:t>
            </a:r>
          </a:p>
          <a:p>
            <a:r>
              <a:rPr lang="en-US" b="1" dirty="0" smtClean="0"/>
              <a:t>Iron </a:t>
            </a:r>
            <a:r>
              <a:rPr lang="en-US" dirty="0"/>
              <a:t>is stored in the body or used for new red cells </a:t>
            </a:r>
            <a:endParaRPr lang="en-US" dirty="0" smtClean="0"/>
          </a:p>
          <a:p>
            <a:r>
              <a:rPr lang="en-US" dirty="0" smtClean="0"/>
              <a:t>¾ </a:t>
            </a:r>
            <a:r>
              <a:rPr lang="en-US" dirty="0"/>
              <a:t>of bilirubin comes from hemoglobin catabolism. </a:t>
            </a:r>
          </a:p>
          <a:p>
            <a:r>
              <a:rPr lang="en-US" dirty="0" smtClean="0"/>
              <a:t>1 </a:t>
            </a:r>
            <a:r>
              <a:rPr lang="en-US" dirty="0" err="1"/>
              <a:t>gm</a:t>
            </a:r>
            <a:r>
              <a:rPr lang="en-US" dirty="0"/>
              <a:t> of hemoglobin results in the production of 34mg of bilirubin. </a:t>
            </a:r>
          </a:p>
          <a:p>
            <a:r>
              <a:rPr lang="en-US" dirty="0" smtClean="0"/>
              <a:t>A </a:t>
            </a:r>
            <a:r>
              <a:rPr lang="en-US" dirty="0"/>
              <a:t>normal term new born produces about </a:t>
            </a:r>
          </a:p>
          <a:p>
            <a:r>
              <a:rPr lang="en-US" dirty="0"/>
              <a:t>6-10mg/kg/day </a:t>
            </a:r>
          </a:p>
        </p:txBody>
      </p:sp>
    </p:spTree>
    <p:extLst>
      <p:ext uri="{BB962C8B-B14F-4D97-AF65-F5344CB8AC3E}">
        <p14:creationId xmlns:p14="http://schemas.microsoft.com/office/powerpoint/2010/main" val="18845953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Three </a:t>
            </a:r>
            <a:r>
              <a:rPr lang="en-US" dirty="0"/>
              <a:t>stages are involved in the process of bilirubin conjugation; </a:t>
            </a:r>
          </a:p>
          <a:p>
            <a:r>
              <a:rPr lang="en-US" dirty="0"/>
              <a:t>a)Transport </a:t>
            </a:r>
          </a:p>
          <a:p>
            <a:r>
              <a:rPr lang="en-US" dirty="0"/>
              <a:t>b)Conjugation &amp; </a:t>
            </a:r>
          </a:p>
          <a:p>
            <a:r>
              <a:rPr lang="en-US" dirty="0"/>
              <a:t>c)Excretion </a:t>
            </a:r>
          </a:p>
        </p:txBody>
      </p:sp>
    </p:spTree>
    <p:extLst>
      <p:ext uri="{BB962C8B-B14F-4D97-AF65-F5344CB8AC3E}">
        <p14:creationId xmlns:p14="http://schemas.microsoft.com/office/powerpoint/2010/main" val="2246538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54546"/>
            <a:ext cx="10779616" cy="670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999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Unconjugated or fat soluble bilirubin is transported to the liver bound to </a:t>
            </a:r>
            <a:r>
              <a:rPr lang="en-US" b="1" dirty="0"/>
              <a:t>albumin</a:t>
            </a:r>
            <a:r>
              <a:rPr lang="en-US" dirty="0"/>
              <a:t>. If not attached to albumin, this unbound or ‘free’ bilirubin can be deposited in extravascular fatty &amp; nerve tissues (skin &amp; brain). Skin deposits of unconjugated or fat soluble bilirubin causes jaundice, while brain deposits can cause bilirubin toxicity or </a:t>
            </a:r>
            <a:r>
              <a:rPr lang="en-US" b="1" dirty="0"/>
              <a:t>kernicterus </a:t>
            </a: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07" y="134472"/>
            <a:ext cx="9883588" cy="1479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780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Once </a:t>
            </a:r>
            <a:r>
              <a:rPr lang="en-US" dirty="0"/>
              <a:t>in the liver, unconjugated bilirubin is detached from albumin, combined with glucose &amp; </a:t>
            </a:r>
            <a:r>
              <a:rPr lang="en-US" dirty="0" err="1"/>
              <a:t>glucoronic</a:t>
            </a:r>
            <a:r>
              <a:rPr lang="en-US" dirty="0"/>
              <a:t> acid &amp; conjugation occurs in the presence of oxygen &amp; the enzyme </a:t>
            </a:r>
            <a:r>
              <a:rPr lang="en-US" i="1" dirty="0" err="1"/>
              <a:t>Uridine</a:t>
            </a:r>
            <a:r>
              <a:rPr lang="en-US" i="1" dirty="0"/>
              <a:t> </a:t>
            </a:r>
            <a:r>
              <a:rPr lang="en-US" i="1" dirty="0" err="1"/>
              <a:t>diphosphoglucoronyl</a:t>
            </a:r>
            <a:r>
              <a:rPr lang="en-US" i="1" dirty="0"/>
              <a:t> </a:t>
            </a:r>
            <a:r>
              <a:rPr lang="en-US" i="1" dirty="0" err="1"/>
              <a:t>transferase</a:t>
            </a:r>
            <a:r>
              <a:rPr lang="en-US" i="1" dirty="0"/>
              <a:t> (UDP-GT). </a:t>
            </a:r>
            <a:r>
              <a:rPr lang="en-US" dirty="0"/>
              <a:t>The conjugated bilirubin is now water soluble &amp; available for excretion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076" y="412124"/>
            <a:ext cx="8859659" cy="122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7194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Conjugated bilirubin is excreted via the biliary system into the small intestine where normal bacteria change the conjugated bilirubin into </a:t>
            </a:r>
            <a:r>
              <a:rPr lang="en-US" b="1" dirty="0" err="1"/>
              <a:t>urobilinogen</a:t>
            </a:r>
            <a:r>
              <a:rPr lang="en-US" dirty="0"/>
              <a:t>. This is then oxidized into orange colored </a:t>
            </a:r>
            <a:r>
              <a:rPr lang="en-US" b="1" dirty="0" err="1"/>
              <a:t>urobilin</a:t>
            </a:r>
            <a:r>
              <a:rPr lang="en-US" dirty="0"/>
              <a:t>. Most is excreted in the </a:t>
            </a:r>
            <a:r>
              <a:rPr lang="en-US" dirty="0" err="1"/>
              <a:t>feaces</a:t>
            </a:r>
            <a:r>
              <a:rPr lang="en-US" dirty="0"/>
              <a:t>, with a small amount excreted in urine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5" y="386367"/>
            <a:ext cx="8316063" cy="119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14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9"/>
            <a:ext cx="10515600" cy="1325563"/>
          </a:xfrm>
        </p:spPr>
        <p:txBody>
          <a:bodyPr/>
          <a:lstStyle/>
          <a:p>
            <a:r>
              <a:rPr lang="en-US" dirty="0" smtClean="0"/>
              <a:t>COMMUNITY MIDWIFERY</a:t>
            </a:r>
            <a:endParaRPr lang="en-US" dirty="0"/>
          </a:p>
        </p:txBody>
      </p:sp>
      <p:sp>
        <p:nvSpPr>
          <p:cNvPr id="3" name="Content Placeholder 2"/>
          <p:cNvSpPr>
            <a:spLocks noGrp="1"/>
          </p:cNvSpPr>
          <p:nvPr>
            <p:ph idx="1"/>
          </p:nvPr>
        </p:nvSpPr>
        <p:spPr>
          <a:xfrm>
            <a:off x="838200" y="1357745"/>
            <a:ext cx="10515600" cy="4819218"/>
          </a:xfrm>
        </p:spPr>
        <p:txBody>
          <a:bodyPr/>
          <a:lstStyle/>
          <a:p>
            <a:r>
              <a:rPr lang="en-US" dirty="0" smtClean="0"/>
              <a:t>Domiciliary midwifery</a:t>
            </a:r>
          </a:p>
          <a:p>
            <a:r>
              <a:rPr lang="en-US" dirty="0" smtClean="0"/>
              <a:t>Vital statistics and documentation</a:t>
            </a:r>
          </a:p>
          <a:p>
            <a:r>
              <a:rPr lang="en-US" dirty="0" smtClean="0"/>
              <a:t>Maternal audit</a:t>
            </a:r>
          </a:p>
          <a:p>
            <a:r>
              <a:rPr lang="en-US" dirty="0" smtClean="0"/>
              <a:t>Introduction to midwifery care study</a:t>
            </a:r>
          </a:p>
        </p:txBody>
      </p:sp>
    </p:spTree>
    <p:extLst>
      <p:ext uri="{BB962C8B-B14F-4D97-AF65-F5344CB8AC3E}">
        <p14:creationId xmlns:p14="http://schemas.microsoft.com/office/powerpoint/2010/main" val="4593745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0629"/>
          </a:xfrm>
        </p:spPr>
        <p:txBody>
          <a:bodyPr/>
          <a:lstStyle/>
          <a:p>
            <a:endParaRPr lang="en-US"/>
          </a:p>
        </p:txBody>
      </p:sp>
      <p:sp>
        <p:nvSpPr>
          <p:cNvPr id="3" name="Content Placeholder 2"/>
          <p:cNvSpPr>
            <a:spLocks noGrp="1"/>
          </p:cNvSpPr>
          <p:nvPr>
            <p:ph idx="1"/>
          </p:nvPr>
        </p:nvSpPr>
        <p:spPr>
          <a:xfrm>
            <a:off x="838200" y="1145754"/>
            <a:ext cx="10515600" cy="5031209"/>
          </a:xfrm>
        </p:spPr>
        <p:txBody>
          <a:bodyPr>
            <a:normAutofit/>
          </a:bodyPr>
          <a:lstStyle/>
          <a:p>
            <a:r>
              <a:rPr lang="en-US" dirty="0" smtClean="0"/>
              <a:t>Two </a:t>
            </a:r>
            <a:r>
              <a:rPr lang="en-US" dirty="0"/>
              <a:t>main forms of bilirubin are present in the body; </a:t>
            </a:r>
          </a:p>
          <a:p>
            <a:r>
              <a:rPr lang="en-US" b="1" dirty="0" smtClean="0"/>
              <a:t>Unconjugated </a:t>
            </a:r>
            <a:r>
              <a:rPr lang="en-US" b="1" dirty="0"/>
              <a:t>bilirubin </a:t>
            </a:r>
            <a:r>
              <a:rPr lang="en-US" dirty="0"/>
              <a:t>is fat soluble &amp; cannot be excreted easily either in bile or urine. Neonatal jaundice can result from increased levels of this fat soluble bilirubin that cannot be excreted and is instead deposited in fatty </a:t>
            </a:r>
            <a:r>
              <a:rPr lang="en-US" dirty="0" smtClean="0"/>
              <a:t>tissue</a:t>
            </a:r>
          </a:p>
          <a:p>
            <a:r>
              <a:rPr lang="en-US" b="1" dirty="0" smtClean="0"/>
              <a:t>Conjugated </a:t>
            </a:r>
            <a:r>
              <a:rPr lang="en-US" b="1" dirty="0"/>
              <a:t>bilirubin </a:t>
            </a:r>
            <a:r>
              <a:rPr lang="en-US" dirty="0"/>
              <a:t>has been made water soluble in the liver &amp; can be excreted in feces &amp; urine. Neonatal jaundice can also result from increased levels of this water soluble bilirubin if excretion is prevented, e.g. by an obstruction </a:t>
            </a:r>
          </a:p>
          <a:p>
            <a:endParaRPr lang="en-US" dirty="0"/>
          </a:p>
          <a:p>
            <a:endParaRPr lang="en-US" dirty="0"/>
          </a:p>
        </p:txBody>
      </p:sp>
    </p:spTree>
    <p:extLst>
      <p:ext uri="{BB962C8B-B14F-4D97-AF65-F5344CB8AC3E}">
        <p14:creationId xmlns:p14="http://schemas.microsoft.com/office/powerpoint/2010/main" val="2463337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Assement</a:t>
            </a:r>
            <a:r>
              <a:rPr lang="en-US" dirty="0" smtClean="0"/>
              <a:t> of jaundice</a:t>
            </a:r>
            <a:endParaRPr lang="en-US" dirty="0"/>
          </a:p>
        </p:txBody>
      </p:sp>
      <p:sp>
        <p:nvSpPr>
          <p:cNvPr id="3" name="Content Placeholder 2"/>
          <p:cNvSpPr>
            <a:spLocks noGrp="1"/>
          </p:cNvSpPr>
          <p:nvPr>
            <p:ph idx="1"/>
          </p:nvPr>
        </p:nvSpPr>
        <p:spPr>
          <a:xfrm>
            <a:off x="838200" y="1222872"/>
            <a:ext cx="10515600" cy="4954091"/>
          </a:xfrm>
        </p:spPr>
        <p:txBody>
          <a:bodyPr/>
          <a:lstStyle/>
          <a:p>
            <a:r>
              <a:rPr lang="en-US" dirty="0" smtClean="0"/>
              <a:t>Clinical </a:t>
            </a:r>
            <a:r>
              <a:rPr lang="en-US" dirty="0"/>
              <a:t>jaundice first becomes obvious in the face followed by a downward progression as it increases in intensity. </a:t>
            </a:r>
          </a:p>
          <a:p>
            <a:r>
              <a:rPr lang="en-US" dirty="0" smtClean="0"/>
              <a:t>Assessment </a:t>
            </a:r>
            <a:r>
              <a:rPr lang="en-US" dirty="0"/>
              <a:t>of jaundice should be done in natural light. </a:t>
            </a:r>
          </a:p>
          <a:p>
            <a:r>
              <a:rPr lang="en-US" dirty="0" smtClean="0"/>
              <a:t>The </a:t>
            </a:r>
            <a:r>
              <a:rPr lang="en-US" dirty="0"/>
              <a:t>finger is pressed on the baby’s skin, preferably over a bony part, till it blanches. The underlying skin is noted for yellow color. Confirm bilirubin level by lab </a:t>
            </a:r>
          </a:p>
          <a:p>
            <a:endParaRPr lang="en-US" dirty="0"/>
          </a:p>
        </p:txBody>
      </p:sp>
    </p:spTree>
    <p:extLst>
      <p:ext uri="{BB962C8B-B14F-4D97-AF65-F5344CB8AC3E}">
        <p14:creationId xmlns:p14="http://schemas.microsoft.com/office/powerpoint/2010/main" val="25998521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Also </a:t>
            </a:r>
            <a:r>
              <a:rPr lang="en-US" dirty="0"/>
              <a:t>known as icterus </a:t>
            </a:r>
            <a:r>
              <a:rPr lang="en-US" dirty="0" err="1"/>
              <a:t>neonatorum</a:t>
            </a:r>
            <a:r>
              <a:rPr lang="en-US" dirty="0"/>
              <a:t> </a:t>
            </a:r>
          </a:p>
          <a:p>
            <a:r>
              <a:rPr lang="en-US" dirty="0" smtClean="0"/>
              <a:t>Neonatal </a:t>
            </a:r>
            <a:r>
              <a:rPr lang="en-US" dirty="0"/>
              <a:t>physiological jaundice occurs when unconjugated (fat soluble) bilirubin is deposited in the skin instead of being taken to the liver for processing into conjugated (water soluble) bilirubin that can be excreted in feces or urine. </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89" y="309093"/>
            <a:ext cx="9787945" cy="117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487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It </a:t>
            </a:r>
            <a:r>
              <a:rPr lang="en-US" dirty="0"/>
              <a:t>is a normal transitional state affecting up to 60% of term &amp; 80% of premature babies who have a progressive rise in unconjugated bilirubin level &amp; jaundice on day 3. </a:t>
            </a:r>
          </a:p>
          <a:p>
            <a:r>
              <a:rPr lang="en-US" dirty="0" smtClean="0"/>
              <a:t>Physiological </a:t>
            </a:r>
            <a:r>
              <a:rPr lang="en-US" dirty="0"/>
              <a:t>jaundice </a:t>
            </a:r>
            <a:r>
              <a:rPr lang="en-US" b="1" dirty="0"/>
              <a:t>never appears before 24 hours of life, </a:t>
            </a:r>
            <a:r>
              <a:rPr lang="en-US" dirty="0"/>
              <a:t>usually fades by 1 week of age &amp; bilirubin levels don’t exceed 12-13mg/</a:t>
            </a:r>
            <a:r>
              <a:rPr lang="en-US" dirty="0" err="1"/>
              <a:t>dL</a:t>
            </a:r>
            <a:r>
              <a:rPr lang="en-US" dirty="0"/>
              <a:t> (200-215 </a:t>
            </a:r>
            <a:r>
              <a:rPr lang="en-US" dirty="0" err="1"/>
              <a:t>umol</a:t>
            </a:r>
            <a:r>
              <a:rPr lang="en-US" dirty="0"/>
              <a:t>/L). </a:t>
            </a:r>
          </a:p>
          <a:p>
            <a:r>
              <a:rPr lang="en-US" dirty="0" smtClean="0"/>
              <a:t>Lasts </a:t>
            </a:r>
            <a:r>
              <a:rPr lang="en-US" dirty="0"/>
              <a:t>5th to 7th day </a:t>
            </a:r>
          </a:p>
          <a:p>
            <a:r>
              <a:rPr lang="en-US" dirty="0" smtClean="0"/>
              <a:t>Managed </a:t>
            </a:r>
            <a:r>
              <a:rPr lang="en-US" dirty="0"/>
              <a:t>with phototherapy if levels rise significantly &gt;5mg/dl/day </a:t>
            </a:r>
          </a:p>
          <a:p>
            <a:endParaRPr lang="en-US" dirty="0"/>
          </a:p>
        </p:txBody>
      </p:sp>
    </p:spTree>
    <p:extLst>
      <p:ext uri="{BB962C8B-B14F-4D97-AF65-F5344CB8AC3E}">
        <p14:creationId xmlns:p14="http://schemas.microsoft.com/office/powerpoint/2010/main" val="2604146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t>
            </a:r>
            <a:r>
              <a:rPr lang="en-US" dirty="0"/>
              <a:t>many newborns </a:t>
            </a:r>
            <a:r>
              <a:rPr lang="en-US" b="1" dirty="0"/>
              <a:t>a temporary discrepancy exists </a:t>
            </a:r>
            <a:r>
              <a:rPr lang="en-US" dirty="0"/>
              <a:t>between red cells breakdown and their ability to transport, conjugate &amp; excrete the resulting bilirubin. </a:t>
            </a:r>
          </a:p>
          <a:p>
            <a:r>
              <a:rPr lang="en-US" dirty="0" smtClean="0"/>
              <a:t>Physiological </a:t>
            </a:r>
            <a:r>
              <a:rPr lang="en-US" dirty="0"/>
              <a:t>jaundice results from increased red cell breakdown at a time of newborn immaturity </a:t>
            </a:r>
          </a:p>
          <a:p>
            <a:endParaRPr lang="en-US" dirty="0"/>
          </a:p>
        </p:txBody>
      </p:sp>
    </p:spTree>
    <p:extLst>
      <p:ext uri="{BB962C8B-B14F-4D97-AF65-F5344CB8AC3E}">
        <p14:creationId xmlns:p14="http://schemas.microsoft.com/office/powerpoint/2010/main" val="2813761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Increased bilirubin load (</a:t>
            </a:r>
            <a:r>
              <a:rPr lang="en-US" dirty="0" err="1"/>
              <a:t>incres</a:t>
            </a:r>
            <a:r>
              <a:rPr lang="en-US" dirty="0"/>
              <a:t> RBC </a:t>
            </a:r>
            <a:r>
              <a:rPr lang="en-US" dirty="0" err="1"/>
              <a:t>brkdwn</a:t>
            </a:r>
            <a:r>
              <a:rPr lang="en-US" dirty="0"/>
              <a:t>) </a:t>
            </a:r>
          </a:p>
          <a:p>
            <a:r>
              <a:rPr lang="en-US" dirty="0" smtClean="0"/>
              <a:t>Decreased </a:t>
            </a:r>
            <a:r>
              <a:rPr lang="en-US" dirty="0" err="1"/>
              <a:t>trasport</a:t>
            </a:r>
            <a:r>
              <a:rPr lang="en-US" dirty="0"/>
              <a:t> of bilirubin to the liver (deficient albumin) </a:t>
            </a:r>
          </a:p>
          <a:p>
            <a:r>
              <a:rPr lang="en-US" dirty="0" smtClean="0"/>
              <a:t>Defective </a:t>
            </a:r>
            <a:r>
              <a:rPr lang="en-US" dirty="0"/>
              <a:t>conjugation (reduced levels of UDP-GT enzyme levels) </a:t>
            </a:r>
          </a:p>
          <a:p>
            <a:r>
              <a:rPr lang="en-US" dirty="0" smtClean="0"/>
              <a:t>Decreased </a:t>
            </a:r>
            <a:r>
              <a:rPr lang="en-US" dirty="0"/>
              <a:t>excretion </a:t>
            </a:r>
          </a:p>
          <a:p>
            <a:r>
              <a:rPr lang="en-US" dirty="0" smtClean="0"/>
              <a:t>Increased </a:t>
            </a:r>
            <a:r>
              <a:rPr lang="en-US" dirty="0" err="1"/>
              <a:t>entero</a:t>
            </a:r>
            <a:r>
              <a:rPr lang="en-US" dirty="0"/>
              <a:t>-hepatic reabsorption </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42" y="242048"/>
            <a:ext cx="10837193" cy="164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786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718631"/>
            <a:ext cx="10515600" cy="5285613"/>
          </a:xfrm>
        </p:spPr>
        <p:txBody>
          <a:bodyPr/>
          <a:lstStyle/>
          <a:p>
            <a:r>
              <a:rPr lang="en-US" dirty="0" smtClean="0"/>
              <a:t>This </a:t>
            </a:r>
            <a:r>
              <a:rPr lang="en-US" dirty="0"/>
              <a:t>process is increased as the newborn bowel lacks the </a:t>
            </a:r>
            <a:r>
              <a:rPr lang="en-US" b="1" dirty="0"/>
              <a:t>normal enteric bacteria </a:t>
            </a:r>
            <a:r>
              <a:rPr lang="en-US" dirty="0"/>
              <a:t>that breaks down conjugated bilirubin to </a:t>
            </a:r>
            <a:r>
              <a:rPr lang="en-US" dirty="0" err="1"/>
              <a:t>urobilinogen</a:t>
            </a:r>
            <a:r>
              <a:rPr lang="en-US" dirty="0"/>
              <a:t> (hindering excretion). </a:t>
            </a:r>
          </a:p>
          <a:p>
            <a:r>
              <a:rPr lang="en-US" dirty="0" smtClean="0"/>
              <a:t>The </a:t>
            </a:r>
            <a:r>
              <a:rPr lang="en-US" dirty="0"/>
              <a:t>newborns gut is sterile &amp; less motile. </a:t>
            </a:r>
          </a:p>
          <a:p>
            <a:r>
              <a:rPr lang="en-US" dirty="0" smtClean="0"/>
              <a:t>Feeding </a:t>
            </a:r>
            <a:r>
              <a:rPr lang="en-US" dirty="0"/>
              <a:t>stimulates peristalsis &amp; produces rapid passage of meconium hence reducing amount of reabsorption of unconjugated bilirubin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65" y="-71436"/>
            <a:ext cx="11220450"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8159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528411"/>
            <a:ext cx="10515600" cy="1325563"/>
          </a:xfrm>
        </p:spPr>
        <p:txBody>
          <a:bodyPr/>
          <a:lstStyle/>
          <a:p>
            <a:r>
              <a:rPr lang="en-US" dirty="0" smtClean="0">
                <a:solidFill>
                  <a:srgbClr val="FF0000"/>
                </a:solidFill>
              </a:rPr>
              <a:t>Characteristic of physiological jaundice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Appears </a:t>
            </a:r>
            <a:r>
              <a:rPr lang="en-US" dirty="0"/>
              <a:t>after 24 hours </a:t>
            </a:r>
          </a:p>
          <a:p>
            <a:r>
              <a:rPr lang="en-US" dirty="0" smtClean="0"/>
              <a:t>Maximum </a:t>
            </a:r>
            <a:r>
              <a:rPr lang="en-US" dirty="0"/>
              <a:t>intensity seen on 4-5th day in term &amp; 7th day in preterm neonates </a:t>
            </a:r>
          </a:p>
          <a:p>
            <a:r>
              <a:rPr lang="en-US" dirty="0" smtClean="0"/>
              <a:t>Mainly </a:t>
            </a:r>
            <a:r>
              <a:rPr lang="en-US" dirty="0"/>
              <a:t>occurs in the skin &amp; eyes </a:t>
            </a:r>
          </a:p>
          <a:p>
            <a:r>
              <a:rPr lang="en-US" dirty="0" smtClean="0"/>
              <a:t>Baby </a:t>
            </a:r>
            <a:r>
              <a:rPr lang="en-US" dirty="0"/>
              <a:t>looks &amp; feeds well </a:t>
            </a:r>
          </a:p>
          <a:p>
            <a:r>
              <a:rPr lang="en-US" dirty="0" smtClean="0"/>
              <a:t>Serum </a:t>
            </a:r>
            <a:r>
              <a:rPr lang="en-US" dirty="0"/>
              <a:t>levels do not exceed 15mg/dl </a:t>
            </a:r>
          </a:p>
          <a:p>
            <a:r>
              <a:rPr lang="en-US" dirty="0" smtClean="0"/>
              <a:t>Clinically </a:t>
            </a:r>
            <a:r>
              <a:rPr lang="en-US" dirty="0"/>
              <a:t>undetectable after 14 days </a:t>
            </a:r>
          </a:p>
          <a:p>
            <a:r>
              <a:rPr lang="en-US" dirty="0" smtClean="0"/>
              <a:t>Disappears </a:t>
            </a:r>
            <a:r>
              <a:rPr lang="en-US" dirty="0"/>
              <a:t>without any treatment </a:t>
            </a:r>
          </a:p>
          <a:p>
            <a:endParaRPr lang="en-US" dirty="0"/>
          </a:p>
        </p:txBody>
      </p:sp>
    </p:spTree>
    <p:extLst>
      <p:ext uri="{BB962C8B-B14F-4D97-AF65-F5344CB8AC3E}">
        <p14:creationId xmlns:p14="http://schemas.microsoft.com/office/powerpoint/2010/main" val="1531390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en-US" dirty="0" smtClean="0"/>
              <a:t>Management of physiological jaundice.</a:t>
            </a:r>
            <a:endParaRPr lang="en-US" dirty="0"/>
          </a:p>
        </p:txBody>
      </p:sp>
      <p:sp>
        <p:nvSpPr>
          <p:cNvPr id="3" name="Content Placeholder 2"/>
          <p:cNvSpPr>
            <a:spLocks noGrp="1"/>
          </p:cNvSpPr>
          <p:nvPr>
            <p:ph idx="1"/>
          </p:nvPr>
        </p:nvSpPr>
        <p:spPr/>
        <p:txBody>
          <a:bodyPr>
            <a:normAutofit/>
          </a:bodyPr>
          <a:lstStyle/>
          <a:p>
            <a:r>
              <a:rPr lang="en-US" dirty="0" smtClean="0"/>
              <a:t>No </a:t>
            </a:r>
            <a:r>
              <a:rPr lang="en-US" dirty="0"/>
              <a:t>treatment is required but baby should be observed closely for signs of worsening jaundice </a:t>
            </a:r>
          </a:p>
          <a:p>
            <a:r>
              <a:rPr lang="en-US" dirty="0" smtClean="0"/>
              <a:t>Early </a:t>
            </a:r>
            <a:r>
              <a:rPr lang="en-US" dirty="0"/>
              <a:t>frequent breast feeding – breast feeding ensures glucose supply to the liver, increases bowel motility &amp; normal bowel flora. </a:t>
            </a:r>
          </a:p>
          <a:p>
            <a:r>
              <a:rPr lang="en-US" dirty="0" smtClean="0"/>
              <a:t>Associated </a:t>
            </a:r>
            <a:r>
              <a:rPr lang="en-US" dirty="0"/>
              <a:t>with decreased milk intake related to fewer calories consumed by infant before mother’s milk is well established </a:t>
            </a:r>
          </a:p>
          <a:p>
            <a:r>
              <a:rPr lang="en-US" dirty="0" smtClean="0"/>
              <a:t>Mother </a:t>
            </a:r>
            <a:r>
              <a:rPr lang="en-US" dirty="0"/>
              <a:t>advised to expose the baby in the sunlight </a:t>
            </a:r>
          </a:p>
          <a:p>
            <a:r>
              <a:rPr lang="en-US" dirty="0" smtClean="0"/>
              <a:t>Phototherapy </a:t>
            </a:r>
            <a:endParaRPr lang="en-US" dirty="0"/>
          </a:p>
          <a:p>
            <a:endParaRPr lang="en-US" dirty="0"/>
          </a:p>
        </p:txBody>
      </p:sp>
    </p:spTree>
    <p:extLst>
      <p:ext uri="{BB962C8B-B14F-4D97-AF65-F5344CB8AC3E}">
        <p14:creationId xmlns:p14="http://schemas.microsoft.com/office/powerpoint/2010/main" val="35819340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Breastfeeding associated jaundice</a:t>
            </a:r>
            <a:endParaRPr lang="en-US" dirty="0"/>
          </a:p>
        </p:txBody>
      </p:sp>
      <p:sp>
        <p:nvSpPr>
          <p:cNvPr id="3" name="Content Placeholder 2"/>
          <p:cNvSpPr>
            <a:spLocks noGrp="1"/>
          </p:cNvSpPr>
          <p:nvPr>
            <p:ph idx="1"/>
          </p:nvPr>
        </p:nvSpPr>
        <p:spPr/>
        <p:txBody>
          <a:bodyPr/>
          <a:lstStyle/>
          <a:p>
            <a:r>
              <a:rPr lang="en-US" dirty="0" smtClean="0"/>
              <a:t>Onset </a:t>
            </a:r>
            <a:r>
              <a:rPr lang="en-US" dirty="0"/>
              <a:t>is 2nd to 4th day with peak 3rd to 5th day </a:t>
            </a:r>
          </a:p>
          <a:p>
            <a:r>
              <a:rPr lang="en-US" dirty="0" smtClean="0"/>
              <a:t>Managed </a:t>
            </a:r>
            <a:r>
              <a:rPr lang="en-US" dirty="0"/>
              <a:t>by increasing breast feeding </a:t>
            </a:r>
          </a:p>
        </p:txBody>
      </p:sp>
    </p:spTree>
    <p:extLst>
      <p:ext uri="{BB962C8B-B14F-4D97-AF65-F5344CB8AC3E}">
        <p14:creationId xmlns:p14="http://schemas.microsoft.com/office/powerpoint/2010/main" val="192335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10591800" cy="6477000"/>
          </a:xfrm>
        </p:spPr>
        <p:txBody>
          <a:bodyPr/>
          <a:lstStyle/>
          <a:p>
            <a:pPr marL="0" indent="0" algn="ctr">
              <a:buNone/>
            </a:pPr>
            <a:r>
              <a:rPr lang="en-US" b="1" u="sng" dirty="0" smtClean="0">
                <a:solidFill>
                  <a:srgbClr val="FF0000"/>
                </a:solidFill>
                <a:latin typeface="Calibri" pitchFamily="34" charset="0"/>
              </a:rPr>
              <a:t>DESCRIPTION- NEWBORN AT RISK</a:t>
            </a:r>
            <a:endParaRPr lang="en-US" dirty="0" smtClean="0">
              <a:solidFill>
                <a:srgbClr val="FF0000"/>
              </a:solidFill>
              <a:latin typeface="Calibri" pitchFamily="34" charset="0"/>
            </a:endParaRPr>
          </a:p>
          <a:p>
            <a:pPr algn="just"/>
            <a:r>
              <a:rPr lang="en-US" dirty="0" smtClean="0">
                <a:latin typeface="Calibri" pitchFamily="34" charset="0"/>
              </a:rPr>
              <a:t>Newborn at risk can be defined as; </a:t>
            </a:r>
          </a:p>
          <a:p>
            <a:pPr algn="just">
              <a:buFont typeface="Wingdings" panose="05000000000000000000" pitchFamily="2" charset="2"/>
              <a:buChar char="Ø"/>
            </a:pPr>
            <a:r>
              <a:rPr lang="en-US" dirty="0" smtClean="0">
                <a:latin typeface="Calibri" pitchFamily="34" charset="0"/>
              </a:rPr>
              <a:t>any neonate, regardless of birth weight, size or gestational age who has a greater than average chance of morbidity or mortality within the first 28 days of life.</a:t>
            </a:r>
          </a:p>
          <a:p>
            <a:pPr algn="just">
              <a:buFont typeface="Wingdings" panose="05000000000000000000" pitchFamily="2" charset="2"/>
              <a:buChar char="Ø"/>
            </a:pPr>
            <a:r>
              <a:rPr lang="en-US" dirty="0"/>
              <a:t>Usually, maternal conditions may predispose a neonate to be at high risk of developing the disorders you are about to cover </a:t>
            </a:r>
            <a:endParaRPr lang="en-US" dirty="0" smtClean="0">
              <a:latin typeface="Calibri" pitchFamily="34" charset="0"/>
            </a:endParaRPr>
          </a:p>
          <a:p>
            <a:pPr algn="just">
              <a:buFont typeface="Wingdings" panose="05000000000000000000" pitchFamily="2" charset="2"/>
              <a:buChar char="Ø"/>
            </a:pPr>
            <a:r>
              <a:rPr lang="en-US" dirty="0" smtClean="0">
                <a:latin typeface="Calibri" pitchFamily="34" charset="0"/>
              </a:rPr>
              <a:t>Identification of newborns at risk cannot always be made before labour, since the course of labour and birth or how the infant will withstand the stress of labour is not known prior to the actual process.</a:t>
            </a:r>
          </a:p>
          <a:p>
            <a:pPr marL="0" indent="0" algn="just">
              <a:buNone/>
            </a:pPr>
            <a:endParaRPr lang="en-US" dirty="0" smtClean="0">
              <a:latin typeface="Calibri" pitchFamily="34" charset="0"/>
            </a:endParaRPr>
          </a:p>
          <a:p>
            <a:pPr algn="just">
              <a:buNone/>
            </a:pPr>
            <a:endParaRPr lang="en-US" dirty="0">
              <a:latin typeface="Calibri" pitchFamily="34" charset="0"/>
            </a:endParaRPr>
          </a:p>
        </p:txBody>
      </p:sp>
    </p:spTree>
    <p:extLst>
      <p:ext uri="{BB962C8B-B14F-4D97-AF65-F5344CB8AC3E}">
        <p14:creationId xmlns:p14="http://schemas.microsoft.com/office/powerpoint/2010/main" val="2844417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en-US" dirty="0" smtClean="0"/>
              <a:t>Pathological jaundice</a:t>
            </a:r>
            <a:endParaRPr lang="en-US" dirty="0"/>
          </a:p>
        </p:txBody>
      </p:sp>
      <p:sp>
        <p:nvSpPr>
          <p:cNvPr id="3" name="Content Placeholder 2"/>
          <p:cNvSpPr>
            <a:spLocks noGrp="1"/>
          </p:cNvSpPr>
          <p:nvPr>
            <p:ph idx="1"/>
          </p:nvPr>
        </p:nvSpPr>
        <p:spPr/>
        <p:txBody>
          <a:bodyPr>
            <a:normAutofit/>
          </a:bodyPr>
          <a:lstStyle/>
          <a:p>
            <a:r>
              <a:rPr lang="en-US" dirty="0" smtClean="0"/>
              <a:t>Pathological </a:t>
            </a:r>
            <a:r>
              <a:rPr lang="en-US" dirty="0"/>
              <a:t>jaundice in newborns usually </a:t>
            </a:r>
            <a:r>
              <a:rPr lang="en-US" b="1" dirty="0"/>
              <a:t>appears within 24 hours of birth. </a:t>
            </a:r>
            <a:endParaRPr lang="en-US" dirty="0"/>
          </a:p>
          <a:p>
            <a:r>
              <a:rPr lang="en-US" dirty="0" smtClean="0"/>
              <a:t>Increase </a:t>
            </a:r>
            <a:r>
              <a:rPr lang="en-US" dirty="0"/>
              <a:t>of serum bilirubin&gt; 5mg/dl/day </a:t>
            </a:r>
          </a:p>
          <a:p>
            <a:r>
              <a:rPr lang="en-US" dirty="0" smtClean="0"/>
              <a:t>Serum </a:t>
            </a:r>
            <a:r>
              <a:rPr lang="en-US" dirty="0"/>
              <a:t>bilirubin &gt; 15mg/dl </a:t>
            </a:r>
          </a:p>
          <a:p>
            <a:r>
              <a:rPr lang="en-US" dirty="0" smtClean="0"/>
              <a:t>Clinical </a:t>
            </a:r>
            <a:r>
              <a:rPr lang="en-US" dirty="0"/>
              <a:t>jaundice is persistent after 14 days </a:t>
            </a:r>
          </a:p>
          <a:p>
            <a:r>
              <a:rPr lang="en-US" dirty="0" smtClean="0"/>
              <a:t>Stool </a:t>
            </a:r>
            <a:r>
              <a:rPr lang="en-US" dirty="0"/>
              <a:t>clay/ white colored or urine staining clothes </a:t>
            </a:r>
          </a:p>
          <a:p>
            <a:r>
              <a:rPr lang="en-US" dirty="0" smtClean="0"/>
              <a:t>Direct </a:t>
            </a:r>
            <a:r>
              <a:rPr lang="en-US" dirty="0"/>
              <a:t>bilirubin &gt;2mg/dl at any time </a:t>
            </a:r>
          </a:p>
        </p:txBody>
      </p:sp>
    </p:spTree>
    <p:extLst>
      <p:ext uri="{BB962C8B-B14F-4D97-AF65-F5344CB8AC3E}">
        <p14:creationId xmlns:p14="http://schemas.microsoft.com/office/powerpoint/2010/main" val="447206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en-US" dirty="0" smtClean="0"/>
              <a:t>causes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Appearing </a:t>
            </a:r>
            <a:r>
              <a:rPr lang="en-US" b="1" dirty="0"/>
              <a:t>within 24 hours of age </a:t>
            </a:r>
            <a:endParaRPr lang="en-US" dirty="0"/>
          </a:p>
          <a:p>
            <a:r>
              <a:rPr lang="en-US" dirty="0" smtClean="0"/>
              <a:t>Hemolytic </a:t>
            </a:r>
            <a:r>
              <a:rPr lang="en-US" dirty="0"/>
              <a:t>disease of the newborn; Rh, ABO </a:t>
            </a:r>
            <a:r>
              <a:rPr lang="en-US" dirty="0" err="1"/>
              <a:t>incompartibilities</a:t>
            </a:r>
            <a:r>
              <a:rPr lang="en-US" dirty="0"/>
              <a:t> </a:t>
            </a:r>
          </a:p>
          <a:p>
            <a:r>
              <a:rPr lang="en-US" dirty="0" smtClean="0"/>
              <a:t>Infections</a:t>
            </a:r>
            <a:r>
              <a:rPr lang="en-US" dirty="0"/>
              <a:t>: TORCH, malaria, bacterial </a:t>
            </a:r>
          </a:p>
          <a:p>
            <a:r>
              <a:rPr lang="en-US" dirty="0" smtClean="0"/>
              <a:t>Enzyme </a:t>
            </a:r>
            <a:r>
              <a:rPr lang="en-US" dirty="0"/>
              <a:t>deficiencies – (G6PD deficiency leads to increased hemolysis of RBCs) </a:t>
            </a:r>
          </a:p>
          <a:p>
            <a:r>
              <a:rPr lang="en-US" b="1" dirty="0" smtClean="0"/>
              <a:t>Appearing </a:t>
            </a:r>
            <a:r>
              <a:rPr lang="en-US" b="1" dirty="0"/>
              <a:t>between 24- 72 hours of life </a:t>
            </a:r>
            <a:endParaRPr lang="en-US" dirty="0"/>
          </a:p>
          <a:p>
            <a:r>
              <a:rPr lang="en-US" dirty="0" smtClean="0"/>
              <a:t>Physiological </a:t>
            </a:r>
            <a:endParaRPr lang="en-US" dirty="0"/>
          </a:p>
          <a:p>
            <a:r>
              <a:rPr lang="en-US" dirty="0" smtClean="0"/>
              <a:t>Sepsis </a:t>
            </a:r>
            <a:r>
              <a:rPr lang="en-US" dirty="0" err="1"/>
              <a:t>neonatorum</a:t>
            </a:r>
            <a:r>
              <a:rPr lang="en-US" dirty="0"/>
              <a:t> </a:t>
            </a:r>
          </a:p>
          <a:p>
            <a:r>
              <a:rPr lang="en-US" dirty="0" smtClean="0"/>
              <a:t>Polycythemia </a:t>
            </a:r>
            <a:endParaRPr lang="en-US" dirty="0"/>
          </a:p>
          <a:p>
            <a:r>
              <a:rPr lang="en-US" dirty="0" smtClean="0"/>
              <a:t>Concealed </a:t>
            </a:r>
            <a:r>
              <a:rPr lang="en-US" dirty="0"/>
              <a:t>hemorrhage: </a:t>
            </a:r>
            <a:r>
              <a:rPr lang="en-US" dirty="0" err="1"/>
              <a:t>cephalhematoma</a:t>
            </a:r>
            <a:r>
              <a:rPr lang="en-US" dirty="0"/>
              <a:t>, SAH, IVH </a:t>
            </a:r>
          </a:p>
          <a:p>
            <a:r>
              <a:rPr lang="en-US" dirty="0" smtClean="0"/>
              <a:t>Increased </a:t>
            </a:r>
            <a:r>
              <a:rPr lang="en-US" dirty="0" err="1"/>
              <a:t>enterohepatic</a:t>
            </a:r>
            <a:r>
              <a:rPr lang="en-US" dirty="0"/>
              <a:t> circulation </a:t>
            </a:r>
          </a:p>
          <a:p>
            <a:r>
              <a:rPr lang="en-US" dirty="0" smtClean="0"/>
              <a:t>Drugs </a:t>
            </a:r>
            <a:r>
              <a:rPr lang="en-US" dirty="0"/>
              <a:t>that compete with bilirubin for albumin binding sites e.g. </a:t>
            </a:r>
            <a:r>
              <a:rPr lang="en-US" dirty="0" err="1"/>
              <a:t>asprin</a:t>
            </a:r>
            <a:r>
              <a:rPr lang="en-US" dirty="0"/>
              <a:t>, ampicillin, </a:t>
            </a:r>
            <a:r>
              <a:rPr lang="en-US" dirty="0" err="1"/>
              <a:t>sulphonamides</a:t>
            </a:r>
            <a:r>
              <a:rPr lang="en-US" dirty="0"/>
              <a:t> </a:t>
            </a:r>
          </a:p>
          <a:p>
            <a:endParaRPr lang="en-US" dirty="0"/>
          </a:p>
        </p:txBody>
      </p:sp>
    </p:spTree>
    <p:extLst>
      <p:ext uri="{BB962C8B-B14F-4D97-AF65-F5344CB8AC3E}">
        <p14:creationId xmlns:p14="http://schemas.microsoft.com/office/powerpoint/2010/main" val="27823508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en-US" dirty="0" smtClean="0"/>
              <a:t>diagnosis</a:t>
            </a:r>
            <a:endParaRPr lang="en-US" dirty="0"/>
          </a:p>
        </p:txBody>
      </p:sp>
      <p:sp>
        <p:nvSpPr>
          <p:cNvPr id="3" name="Content Placeholder 2"/>
          <p:cNvSpPr>
            <a:spLocks noGrp="1"/>
          </p:cNvSpPr>
          <p:nvPr>
            <p:ph idx="1"/>
          </p:nvPr>
        </p:nvSpPr>
        <p:spPr/>
        <p:txBody>
          <a:bodyPr/>
          <a:lstStyle/>
          <a:p>
            <a:r>
              <a:rPr lang="en-US" dirty="0" smtClean="0"/>
              <a:t>Review </a:t>
            </a:r>
            <a:r>
              <a:rPr lang="en-US" dirty="0"/>
              <a:t>the maternal &amp; perinatal </a:t>
            </a:r>
            <a:r>
              <a:rPr lang="en-US" dirty="0" err="1"/>
              <a:t>hx</a:t>
            </a:r>
            <a:r>
              <a:rPr lang="en-US" dirty="0"/>
              <a:t> </a:t>
            </a:r>
          </a:p>
          <a:p>
            <a:r>
              <a:rPr lang="en-US" dirty="0" smtClean="0"/>
              <a:t>Family </a:t>
            </a:r>
            <a:r>
              <a:rPr lang="en-US" dirty="0" err="1"/>
              <a:t>hx</a:t>
            </a:r>
            <a:r>
              <a:rPr lang="en-US" dirty="0"/>
              <a:t> of jaundice </a:t>
            </a:r>
          </a:p>
          <a:p>
            <a:r>
              <a:rPr lang="en-US" dirty="0" smtClean="0"/>
              <a:t>Previous </a:t>
            </a:r>
            <a:r>
              <a:rPr lang="en-US" dirty="0"/>
              <a:t>siblings with jaundice </a:t>
            </a:r>
          </a:p>
          <a:p>
            <a:r>
              <a:rPr lang="en-US" dirty="0" smtClean="0"/>
              <a:t>Maternal </a:t>
            </a:r>
            <a:r>
              <a:rPr lang="en-US" dirty="0"/>
              <a:t>illness during pregnancy </a:t>
            </a:r>
          </a:p>
          <a:p>
            <a:r>
              <a:rPr lang="en-US" dirty="0" err="1" smtClean="0"/>
              <a:t>Hx</a:t>
            </a:r>
            <a:r>
              <a:rPr lang="en-US" dirty="0" smtClean="0"/>
              <a:t> </a:t>
            </a:r>
            <a:r>
              <a:rPr lang="en-US" dirty="0"/>
              <a:t>of malaria traumatic delivery, delayed cord clamping </a:t>
            </a:r>
          </a:p>
          <a:p>
            <a:r>
              <a:rPr lang="en-US" dirty="0" smtClean="0"/>
              <a:t>Physical </a:t>
            </a:r>
            <a:r>
              <a:rPr lang="en-US" dirty="0"/>
              <a:t>examination </a:t>
            </a:r>
          </a:p>
        </p:txBody>
      </p:sp>
    </p:spTree>
    <p:extLst>
      <p:ext uri="{BB962C8B-B14F-4D97-AF65-F5344CB8AC3E}">
        <p14:creationId xmlns:p14="http://schemas.microsoft.com/office/powerpoint/2010/main" val="14462582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Laboratory </a:t>
            </a:r>
            <a:r>
              <a:rPr lang="en-US" dirty="0"/>
              <a:t>tests </a:t>
            </a:r>
          </a:p>
          <a:p>
            <a:r>
              <a:rPr lang="en-US" dirty="0" smtClean="0"/>
              <a:t>Total </a:t>
            </a:r>
            <a:r>
              <a:rPr lang="en-US" dirty="0"/>
              <a:t>&amp; direct bilirubin </a:t>
            </a:r>
          </a:p>
          <a:p>
            <a:r>
              <a:rPr lang="en-US" dirty="0" smtClean="0"/>
              <a:t>Blood </a:t>
            </a:r>
            <a:r>
              <a:rPr lang="en-US" dirty="0"/>
              <a:t>group &amp; Rh for mother &amp; baby </a:t>
            </a:r>
          </a:p>
          <a:p>
            <a:r>
              <a:rPr lang="en-US" dirty="0" smtClean="0"/>
              <a:t>Hematocrit </a:t>
            </a:r>
            <a:endParaRPr lang="en-US" dirty="0"/>
          </a:p>
          <a:p>
            <a:r>
              <a:rPr lang="en-US" dirty="0" smtClean="0"/>
              <a:t>Direct </a:t>
            </a:r>
            <a:r>
              <a:rPr lang="en-US" dirty="0" err="1"/>
              <a:t>Coomb’s</a:t>
            </a:r>
            <a:r>
              <a:rPr lang="en-US" dirty="0"/>
              <a:t> test on infant </a:t>
            </a:r>
          </a:p>
          <a:p>
            <a:r>
              <a:rPr lang="en-US" dirty="0" smtClean="0"/>
              <a:t>Septic </a:t>
            </a:r>
            <a:r>
              <a:rPr lang="en-US" dirty="0"/>
              <a:t>screen </a:t>
            </a:r>
          </a:p>
          <a:p>
            <a:r>
              <a:rPr lang="en-US" dirty="0" smtClean="0"/>
              <a:t>Liver </a:t>
            </a:r>
            <a:r>
              <a:rPr lang="en-US" dirty="0"/>
              <a:t>&amp; thyroid function tests </a:t>
            </a:r>
          </a:p>
        </p:txBody>
      </p:sp>
    </p:spTree>
    <p:extLst>
      <p:ext uri="{BB962C8B-B14F-4D97-AF65-F5344CB8AC3E}">
        <p14:creationId xmlns:p14="http://schemas.microsoft.com/office/powerpoint/2010/main" val="18423562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1815"/>
          </a:xfrm>
          <a:solidFill>
            <a:srgbClr val="FF0000"/>
          </a:solidFill>
        </p:spPr>
        <p:txBody>
          <a:bodyPr/>
          <a:lstStyle/>
          <a:p>
            <a:r>
              <a:rPr lang="en-US" dirty="0" smtClean="0"/>
              <a:t>management</a:t>
            </a:r>
            <a:endParaRPr lang="en-US" dirty="0"/>
          </a:p>
        </p:txBody>
      </p:sp>
      <p:sp>
        <p:nvSpPr>
          <p:cNvPr id="3" name="Content Placeholder 2"/>
          <p:cNvSpPr>
            <a:spLocks noGrp="1"/>
          </p:cNvSpPr>
          <p:nvPr>
            <p:ph idx="1"/>
          </p:nvPr>
        </p:nvSpPr>
        <p:spPr>
          <a:xfrm>
            <a:off x="838200" y="1311007"/>
            <a:ext cx="10515600" cy="4865956"/>
          </a:xfrm>
        </p:spPr>
        <p:txBody>
          <a:bodyPr>
            <a:normAutofit fontScale="92500" lnSpcReduction="10000"/>
          </a:bodyPr>
          <a:lstStyle/>
          <a:p>
            <a:r>
              <a:rPr lang="en-US" b="1" dirty="0" smtClean="0"/>
              <a:t>Rationale</a:t>
            </a:r>
            <a:r>
              <a:rPr lang="en-US" b="1" dirty="0"/>
              <a:t>: </a:t>
            </a:r>
            <a:r>
              <a:rPr lang="en-US" dirty="0"/>
              <a:t>reduce level of serum bilirubin &amp; prevent bilirubin CNS toxicity </a:t>
            </a:r>
          </a:p>
          <a:p>
            <a:r>
              <a:rPr lang="en-US" dirty="0" smtClean="0"/>
              <a:t>Keep </a:t>
            </a:r>
            <a:r>
              <a:rPr lang="en-US" dirty="0"/>
              <a:t>baby warm </a:t>
            </a:r>
          </a:p>
          <a:p>
            <a:r>
              <a:rPr lang="en-US" dirty="0" smtClean="0"/>
              <a:t>Continue </a:t>
            </a:r>
            <a:r>
              <a:rPr lang="en-US" dirty="0"/>
              <a:t>breastfeeding or give EBM </a:t>
            </a:r>
          </a:p>
          <a:p>
            <a:r>
              <a:rPr lang="en-US" dirty="0" smtClean="0"/>
              <a:t>Administer </a:t>
            </a:r>
            <a:r>
              <a:rPr lang="en-US" dirty="0"/>
              <a:t>antibiotics when indicated </a:t>
            </a:r>
          </a:p>
          <a:p>
            <a:r>
              <a:rPr lang="en-US" dirty="0" smtClean="0"/>
              <a:t>Prevention </a:t>
            </a:r>
            <a:r>
              <a:rPr lang="en-US" dirty="0"/>
              <a:t>of </a:t>
            </a:r>
            <a:r>
              <a:rPr lang="en-US" dirty="0" err="1"/>
              <a:t>hyperbilirubinemia</a:t>
            </a:r>
            <a:r>
              <a:rPr lang="en-US" dirty="0"/>
              <a:t> </a:t>
            </a:r>
          </a:p>
          <a:p>
            <a:r>
              <a:rPr lang="en-US" dirty="0" smtClean="0"/>
              <a:t>Early </a:t>
            </a:r>
            <a:r>
              <a:rPr lang="en-US" dirty="0"/>
              <a:t>feeding </a:t>
            </a:r>
          </a:p>
          <a:p>
            <a:r>
              <a:rPr lang="en-US" dirty="0" smtClean="0"/>
              <a:t>Adequate </a:t>
            </a:r>
            <a:r>
              <a:rPr lang="en-US" dirty="0"/>
              <a:t>hydration </a:t>
            </a:r>
          </a:p>
          <a:p>
            <a:r>
              <a:rPr lang="en-US" dirty="0" smtClean="0"/>
              <a:t>Reduction </a:t>
            </a:r>
            <a:r>
              <a:rPr lang="en-US" dirty="0"/>
              <a:t>of bilirubin </a:t>
            </a:r>
          </a:p>
          <a:p>
            <a:r>
              <a:rPr lang="en-US" dirty="0" smtClean="0"/>
              <a:t>Phototherapy </a:t>
            </a:r>
            <a:endParaRPr lang="en-US" dirty="0"/>
          </a:p>
          <a:p>
            <a:r>
              <a:rPr lang="en-US" dirty="0" smtClean="0"/>
              <a:t>Exchange </a:t>
            </a:r>
            <a:r>
              <a:rPr lang="en-US" dirty="0"/>
              <a:t>transfusion </a:t>
            </a:r>
          </a:p>
          <a:p>
            <a:r>
              <a:rPr lang="en-US" dirty="0" smtClean="0"/>
              <a:t>Natural </a:t>
            </a:r>
            <a:r>
              <a:rPr lang="en-US" dirty="0"/>
              <a:t>light (leads to hyperthermia commonly </a:t>
            </a:r>
          </a:p>
          <a:p>
            <a:pPr marL="0" indent="0">
              <a:buNone/>
            </a:pPr>
            <a:endParaRPr lang="en-US" dirty="0"/>
          </a:p>
        </p:txBody>
      </p:sp>
    </p:spTree>
    <p:extLst>
      <p:ext uri="{BB962C8B-B14F-4D97-AF65-F5344CB8AC3E}">
        <p14:creationId xmlns:p14="http://schemas.microsoft.com/office/powerpoint/2010/main" val="30080971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en-US" dirty="0" smtClean="0"/>
              <a:t>phototherapy</a:t>
            </a:r>
            <a:endParaRPr lang="en-US" dirty="0"/>
          </a:p>
        </p:txBody>
      </p:sp>
      <p:sp>
        <p:nvSpPr>
          <p:cNvPr id="3" name="Content Placeholder 2"/>
          <p:cNvSpPr>
            <a:spLocks noGrp="1"/>
          </p:cNvSpPr>
          <p:nvPr>
            <p:ph idx="1"/>
          </p:nvPr>
        </p:nvSpPr>
        <p:spPr/>
        <p:txBody>
          <a:bodyPr/>
          <a:lstStyle/>
          <a:p>
            <a:r>
              <a:rPr lang="en-US" dirty="0" smtClean="0"/>
              <a:t>Is </a:t>
            </a:r>
            <a:r>
              <a:rPr lang="en-US" dirty="0"/>
              <a:t>the primary treatment for unconjugated </a:t>
            </a:r>
            <a:r>
              <a:rPr lang="en-US" dirty="0" err="1"/>
              <a:t>hyperbilirubinemia</a:t>
            </a:r>
            <a:r>
              <a:rPr lang="en-US" dirty="0"/>
              <a:t> </a:t>
            </a:r>
          </a:p>
          <a:p>
            <a:r>
              <a:rPr lang="en-US" dirty="0" smtClean="0"/>
              <a:t>This </a:t>
            </a:r>
            <a:r>
              <a:rPr lang="en-US" dirty="0"/>
              <a:t>involves exposure of the naked baby to blue, cool white or green light of wavelength 450-460nm. </a:t>
            </a:r>
          </a:p>
          <a:p>
            <a:r>
              <a:rPr lang="en-US" dirty="0" smtClean="0"/>
              <a:t>The </a:t>
            </a:r>
            <a:r>
              <a:rPr lang="en-US" dirty="0"/>
              <a:t>light waves convert the bilirubin to water soluble nontoxic forms which are then easily excreted. </a:t>
            </a:r>
          </a:p>
          <a:p>
            <a:r>
              <a:rPr lang="en-US" dirty="0" smtClean="0"/>
              <a:t>Reduces </a:t>
            </a:r>
            <a:r>
              <a:rPr lang="en-US" dirty="0"/>
              <a:t>the risk of </a:t>
            </a:r>
            <a:r>
              <a:rPr lang="en-US" b="1" dirty="0"/>
              <a:t>bilirubin-induced neurotoxicity</a:t>
            </a:r>
            <a:r>
              <a:rPr lang="en-US" dirty="0"/>
              <a:t>, because water-soluble </a:t>
            </a:r>
            <a:r>
              <a:rPr lang="en-US" dirty="0" err="1"/>
              <a:t>photoisomers</a:t>
            </a:r>
            <a:r>
              <a:rPr lang="en-US" dirty="0"/>
              <a:t> do not cross the BBB </a:t>
            </a:r>
          </a:p>
        </p:txBody>
      </p:sp>
    </p:spTree>
    <p:extLst>
      <p:ext uri="{BB962C8B-B14F-4D97-AF65-F5344CB8AC3E}">
        <p14:creationId xmlns:p14="http://schemas.microsoft.com/office/powerpoint/2010/main" val="787660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b="1" dirty="0"/>
              <a:t>Bilirubin </a:t>
            </a:r>
            <a:r>
              <a:rPr lang="en-US" dirty="0"/>
              <a:t>	</a:t>
            </a:r>
            <a:r>
              <a:rPr lang="en-US" b="1" dirty="0"/>
              <a:t>450-460nm </a:t>
            </a:r>
            <a:r>
              <a:rPr lang="en-US" dirty="0"/>
              <a:t>	</a:t>
            </a:r>
            <a:r>
              <a:rPr lang="en-US" b="1" dirty="0" err="1"/>
              <a:t>Photoisomers</a:t>
            </a:r>
            <a:r>
              <a:rPr lang="en-US" b="1" dirty="0"/>
              <a:t> of Bilirubin </a:t>
            </a:r>
            <a:r>
              <a:rPr lang="en-US" dirty="0"/>
              <a:t>	</a:t>
            </a:r>
          </a:p>
          <a:p>
            <a:r>
              <a:rPr lang="en-US" b="1" dirty="0"/>
              <a:t>(Insoluble) </a:t>
            </a:r>
            <a:r>
              <a:rPr lang="en-US" dirty="0"/>
              <a:t>	</a:t>
            </a:r>
            <a:r>
              <a:rPr lang="en-US" b="1" dirty="0"/>
              <a:t>Light </a:t>
            </a:r>
            <a:r>
              <a:rPr lang="en-US" dirty="0"/>
              <a:t>	</a:t>
            </a:r>
            <a:r>
              <a:rPr lang="en-US" b="1" dirty="0"/>
              <a:t>(Soluble </a:t>
            </a:r>
            <a:r>
              <a:rPr lang="en-US" dirty="0"/>
              <a:t>	</a:t>
            </a:r>
          </a:p>
          <a:p>
            <a:endParaRPr lang="en-US" dirty="0"/>
          </a:p>
        </p:txBody>
      </p:sp>
    </p:spTree>
    <p:extLst>
      <p:ext uri="{BB962C8B-B14F-4D97-AF65-F5344CB8AC3E}">
        <p14:creationId xmlns:p14="http://schemas.microsoft.com/office/powerpoint/2010/main" val="469503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phototherapy</a:t>
            </a:r>
            <a:endParaRPr lang="en-US" dirty="0">
              <a:solidFill>
                <a:srgbClr val="FF0000"/>
              </a:solidFill>
            </a:endParaRPr>
          </a:p>
        </p:txBody>
      </p:sp>
      <p:sp>
        <p:nvSpPr>
          <p:cNvPr id="3" name="Content Placeholder 2"/>
          <p:cNvSpPr>
            <a:spLocks noGrp="1"/>
          </p:cNvSpPr>
          <p:nvPr>
            <p:ph idx="1"/>
          </p:nvPr>
        </p:nvSpPr>
        <p:spPr>
          <a:xfrm>
            <a:off x="838200" y="1344057"/>
            <a:ext cx="10515600" cy="5546993"/>
          </a:xfrm>
        </p:spPr>
        <p:txBody>
          <a:bodyPr>
            <a:normAutofit fontScale="92500" lnSpcReduction="10000"/>
          </a:bodyPr>
          <a:lstStyle/>
          <a:p>
            <a:r>
              <a:rPr lang="en-US" dirty="0" smtClean="0"/>
              <a:t>Place </a:t>
            </a:r>
            <a:r>
              <a:rPr lang="en-US" dirty="0"/>
              <a:t>baby naked in an incubator/ cot </a:t>
            </a:r>
          </a:p>
          <a:p>
            <a:r>
              <a:rPr lang="en-US" dirty="0" smtClean="0"/>
              <a:t>External </a:t>
            </a:r>
            <a:r>
              <a:rPr lang="en-US" dirty="0"/>
              <a:t>genitalia may be covered while giving phototherapy </a:t>
            </a:r>
          </a:p>
          <a:p>
            <a:r>
              <a:rPr lang="en-US" dirty="0" smtClean="0"/>
              <a:t>Fix </a:t>
            </a:r>
            <a:r>
              <a:rPr lang="en-US" dirty="0"/>
              <a:t>eye shields </a:t>
            </a:r>
          </a:p>
          <a:p>
            <a:r>
              <a:rPr lang="en-US" dirty="0" smtClean="0"/>
              <a:t>The </a:t>
            </a:r>
            <a:r>
              <a:rPr lang="en-US" dirty="0"/>
              <a:t>energy delivered to the infant’s skin decreases with increasing distance between the infant &amp; the light source. </a:t>
            </a:r>
          </a:p>
          <a:p>
            <a:r>
              <a:rPr lang="en-US" dirty="0" smtClean="0"/>
              <a:t>Baby </a:t>
            </a:r>
            <a:r>
              <a:rPr lang="en-US" dirty="0"/>
              <a:t>placed at 45cm from light </a:t>
            </a:r>
          </a:p>
          <a:p>
            <a:r>
              <a:rPr lang="en-US" dirty="0" smtClean="0"/>
              <a:t>3 </a:t>
            </a:r>
            <a:r>
              <a:rPr lang="en-US" dirty="0"/>
              <a:t>hourly feeding must be continued </a:t>
            </a:r>
          </a:p>
          <a:p>
            <a:r>
              <a:rPr lang="en-US" dirty="0" smtClean="0"/>
              <a:t>Turn </a:t>
            </a:r>
            <a:r>
              <a:rPr lang="en-US" dirty="0"/>
              <a:t>baby 2hourly or after every feed </a:t>
            </a:r>
          </a:p>
          <a:p>
            <a:r>
              <a:rPr lang="en-US" dirty="0" smtClean="0"/>
              <a:t>Monitor </a:t>
            </a:r>
            <a:r>
              <a:rPr lang="en-US" dirty="0"/>
              <a:t>temp 2-4 hourly </a:t>
            </a:r>
          </a:p>
          <a:p>
            <a:r>
              <a:rPr lang="en-US" dirty="0" smtClean="0"/>
              <a:t>Weigh </a:t>
            </a:r>
            <a:r>
              <a:rPr lang="en-US" dirty="0"/>
              <a:t>the baby on alternate days </a:t>
            </a:r>
          </a:p>
          <a:p>
            <a:r>
              <a:rPr lang="en-US" dirty="0" smtClean="0"/>
              <a:t>Monitor </a:t>
            </a:r>
            <a:r>
              <a:rPr lang="en-US" dirty="0"/>
              <a:t>serum bilirubin daily </a:t>
            </a:r>
          </a:p>
          <a:p>
            <a:r>
              <a:rPr lang="en-US" dirty="0" smtClean="0"/>
              <a:t>Discontinue </a:t>
            </a:r>
            <a:r>
              <a:rPr lang="en-US" dirty="0"/>
              <a:t>phototherapy if the serum bilirubin values are &lt;10mg/d </a:t>
            </a:r>
          </a:p>
        </p:txBody>
      </p:sp>
    </p:spTree>
    <p:extLst>
      <p:ext uri="{BB962C8B-B14F-4D97-AF65-F5344CB8AC3E}">
        <p14:creationId xmlns:p14="http://schemas.microsoft.com/office/powerpoint/2010/main" val="3707132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Advantages of phototherapy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It </a:t>
            </a:r>
            <a:r>
              <a:rPr lang="en-US" dirty="0"/>
              <a:t>is noninvasive </a:t>
            </a:r>
          </a:p>
          <a:p>
            <a:r>
              <a:rPr lang="en-US" dirty="0" smtClean="0"/>
              <a:t>Effective </a:t>
            </a:r>
            <a:endParaRPr lang="en-US" dirty="0"/>
          </a:p>
          <a:p>
            <a:r>
              <a:rPr lang="en-US" dirty="0" smtClean="0"/>
              <a:t>Inexpensive </a:t>
            </a:r>
            <a:endParaRPr lang="en-US" dirty="0"/>
          </a:p>
          <a:p>
            <a:r>
              <a:rPr lang="en-US" dirty="0" smtClean="0"/>
              <a:t>Easy </a:t>
            </a:r>
            <a:r>
              <a:rPr lang="en-US" dirty="0"/>
              <a:t>to use </a:t>
            </a:r>
          </a:p>
          <a:p>
            <a:endParaRPr lang="en-US" dirty="0"/>
          </a:p>
        </p:txBody>
      </p:sp>
    </p:spTree>
    <p:extLst>
      <p:ext uri="{BB962C8B-B14F-4D97-AF65-F5344CB8AC3E}">
        <p14:creationId xmlns:p14="http://schemas.microsoft.com/office/powerpoint/2010/main" val="21489411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714"/>
          </a:xfrm>
        </p:spPr>
        <p:txBody>
          <a:bodyPr/>
          <a:lstStyle/>
          <a:p>
            <a:r>
              <a:rPr lang="en-US" dirty="0" smtClean="0">
                <a:solidFill>
                  <a:srgbClr val="FF0000"/>
                </a:solidFill>
              </a:rPr>
              <a:t>phototherapy</a:t>
            </a:r>
            <a:endParaRPr lang="en-US" dirty="0">
              <a:solidFill>
                <a:srgbClr val="FF0000"/>
              </a:solidFill>
            </a:endParaRPr>
          </a:p>
        </p:txBody>
      </p:sp>
      <p:sp>
        <p:nvSpPr>
          <p:cNvPr id="3" name="Content Placeholder 2"/>
          <p:cNvSpPr>
            <a:spLocks noGrp="1"/>
          </p:cNvSpPr>
          <p:nvPr>
            <p:ph idx="1"/>
          </p:nvPr>
        </p:nvSpPr>
        <p:spPr>
          <a:xfrm>
            <a:off x="838200" y="1377108"/>
            <a:ext cx="10515600" cy="4799855"/>
          </a:xfrm>
        </p:spPr>
        <p:txBody>
          <a:bodyPr/>
          <a:lstStyle/>
          <a:p>
            <a:r>
              <a:rPr lang="en-US" dirty="0" smtClean="0"/>
              <a:t>Is </a:t>
            </a:r>
            <a:r>
              <a:rPr lang="en-US" dirty="0"/>
              <a:t>the primary treatment for unconjugated </a:t>
            </a:r>
            <a:r>
              <a:rPr lang="en-US" dirty="0" err="1"/>
              <a:t>hyperbilirubinemia</a:t>
            </a:r>
            <a:r>
              <a:rPr lang="en-US" dirty="0"/>
              <a:t> </a:t>
            </a:r>
          </a:p>
          <a:p>
            <a:r>
              <a:rPr lang="en-US" dirty="0" smtClean="0"/>
              <a:t>This </a:t>
            </a:r>
            <a:r>
              <a:rPr lang="en-US" dirty="0"/>
              <a:t>involves exposure of the naked baby to blue, cool white or green light of wavelength 450-460nm. </a:t>
            </a:r>
          </a:p>
          <a:p>
            <a:r>
              <a:rPr lang="en-US" dirty="0" smtClean="0"/>
              <a:t>The </a:t>
            </a:r>
            <a:r>
              <a:rPr lang="en-US" dirty="0"/>
              <a:t>light waves convert the bilirubin to water soluble nontoxic forms which are then easily excreted. </a:t>
            </a:r>
          </a:p>
          <a:p>
            <a:r>
              <a:rPr lang="en-US" dirty="0" smtClean="0"/>
              <a:t>Reduces </a:t>
            </a:r>
            <a:r>
              <a:rPr lang="en-US" dirty="0"/>
              <a:t>the risk of </a:t>
            </a:r>
            <a:r>
              <a:rPr lang="en-US" b="1" dirty="0"/>
              <a:t>bilirubin-induced neurotoxicity</a:t>
            </a:r>
            <a:r>
              <a:rPr lang="en-US" dirty="0"/>
              <a:t>, because water-soluble </a:t>
            </a:r>
            <a:r>
              <a:rPr lang="en-US" dirty="0" err="1"/>
              <a:t>photoisomers</a:t>
            </a:r>
            <a:r>
              <a:rPr lang="en-US" dirty="0"/>
              <a:t> do not cross the BBB </a:t>
            </a:r>
          </a:p>
          <a:p>
            <a:endParaRPr lang="en-US" dirty="0"/>
          </a:p>
        </p:txBody>
      </p:sp>
    </p:spTree>
    <p:extLst>
      <p:ext uri="{BB962C8B-B14F-4D97-AF65-F5344CB8AC3E}">
        <p14:creationId xmlns:p14="http://schemas.microsoft.com/office/powerpoint/2010/main" val="276170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1935387"/>
          </a:xfrm>
        </p:spPr>
        <p:txBody>
          <a:bodyPr/>
          <a:lstStyle/>
          <a:p>
            <a:r>
              <a:rPr lang="en-US" b="1" dirty="0">
                <a:solidFill>
                  <a:srgbClr val="FF0000"/>
                </a:solidFill>
              </a:rPr>
              <a:t>Classification of high risk infants (weight</a:t>
            </a:r>
            <a:r>
              <a:rPr lang="en-US" b="1" dirty="0"/>
              <a:t>) </a:t>
            </a:r>
            <a:endParaRPr lang="en-US" dirty="0"/>
          </a:p>
        </p:txBody>
      </p:sp>
      <p:sp>
        <p:nvSpPr>
          <p:cNvPr id="3" name="Content Placeholder 2"/>
          <p:cNvSpPr>
            <a:spLocks noGrp="1"/>
          </p:cNvSpPr>
          <p:nvPr>
            <p:ph idx="1"/>
          </p:nvPr>
        </p:nvSpPr>
        <p:spPr>
          <a:xfrm>
            <a:off x="838200" y="1481069"/>
            <a:ext cx="10515600" cy="4695893"/>
          </a:xfrm>
        </p:spPr>
        <p:txBody>
          <a:bodyPr>
            <a:normAutofit lnSpcReduction="10000"/>
          </a:bodyPr>
          <a:lstStyle/>
          <a:p>
            <a:pPr marL="0" indent="0">
              <a:buNone/>
            </a:pPr>
            <a:r>
              <a:rPr lang="en-US" b="1" dirty="0" smtClean="0"/>
              <a:t>•</a:t>
            </a:r>
            <a:r>
              <a:rPr lang="en-US" sz="3600" b="1" dirty="0"/>
              <a:t>Low birth weight infants (LBW) </a:t>
            </a:r>
            <a:r>
              <a:rPr lang="en-US" sz="3600" dirty="0"/>
              <a:t>– an infant whose birth weight is less than 2500gm (5.5 pounds) regardless of gestation age </a:t>
            </a:r>
          </a:p>
          <a:p>
            <a:pPr marL="0" indent="0">
              <a:buNone/>
            </a:pPr>
            <a:r>
              <a:rPr lang="en-US" sz="3600" b="1" dirty="0"/>
              <a:t>•Very low birth weight infant (VLBW) </a:t>
            </a:r>
            <a:r>
              <a:rPr lang="en-US" sz="3600" dirty="0"/>
              <a:t>– an infant with birth weight less than 1500gm </a:t>
            </a:r>
          </a:p>
          <a:p>
            <a:pPr marL="0" indent="0">
              <a:buNone/>
            </a:pPr>
            <a:r>
              <a:rPr lang="en-US" sz="3600" b="1" dirty="0"/>
              <a:t>•Extremely low birth weight (ELBW) </a:t>
            </a:r>
            <a:r>
              <a:rPr lang="en-US" sz="3600" dirty="0"/>
              <a:t>– an infant with birth weight less than </a:t>
            </a:r>
            <a:r>
              <a:rPr lang="en-US" sz="3600" dirty="0" smtClean="0"/>
              <a:t>1000gm</a:t>
            </a:r>
          </a:p>
          <a:p>
            <a:pPr marL="0" indent="0">
              <a:buNone/>
            </a:pPr>
            <a:endParaRPr lang="en-US" dirty="0"/>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15234047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4865"/>
          </a:xfrm>
        </p:spPr>
        <p:txBody>
          <a:bodyPr/>
          <a:lstStyle/>
          <a:p>
            <a:r>
              <a:rPr lang="en-US" dirty="0" smtClean="0">
                <a:solidFill>
                  <a:srgbClr val="FF0000"/>
                </a:solidFill>
              </a:rPr>
              <a:t>Side effects of phototherapy</a:t>
            </a:r>
            <a:endParaRPr lang="en-US" dirty="0">
              <a:solidFill>
                <a:srgbClr val="FF0000"/>
              </a:solidFill>
            </a:endParaRPr>
          </a:p>
        </p:txBody>
      </p:sp>
      <p:sp>
        <p:nvSpPr>
          <p:cNvPr id="3" name="Content Placeholder 2"/>
          <p:cNvSpPr>
            <a:spLocks noGrp="1"/>
          </p:cNvSpPr>
          <p:nvPr>
            <p:ph idx="1"/>
          </p:nvPr>
        </p:nvSpPr>
        <p:spPr>
          <a:xfrm>
            <a:off x="838200" y="1233889"/>
            <a:ext cx="10515600" cy="4943074"/>
          </a:xfrm>
        </p:spPr>
        <p:txBody>
          <a:bodyPr>
            <a:normAutofit/>
          </a:bodyPr>
          <a:lstStyle/>
          <a:p>
            <a:r>
              <a:rPr lang="en-US" dirty="0" smtClean="0"/>
              <a:t>Hyperthermia </a:t>
            </a:r>
            <a:endParaRPr lang="en-US" dirty="0"/>
          </a:p>
          <a:p>
            <a:r>
              <a:rPr lang="en-US" dirty="0" smtClean="0"/>
              <a:t>Increased </a:t>
            </a:r>
            <a:r>
              <a:rPr lang="en-US" dirty="0"/>
              <a:t>fluid loss </a:t>
            </a:r>
          </a:p>
          <a:p>
            <a:r>
              <a:rPr lang="en-US" dirty="0" smtClean="0"/>
              <a:t>Dehydration </a:t>
            </a:r>
            <a:endParaRPr lang="en-US" dirty="0"/>
          </a:p>
          <a:p>
            <a:r>
              <a:rPr lang="en-US" dirty="0" smtClean="0"/>
              <a:t>Damage </a:t>
            </a:r>
            <a:r>
              <a:rPr lang="en-US" dirty="0"/>
              <a:t>to the retina by the high light intensity </a:t>
            </a:r>
          </a:p>
          <a:p>
            <a:r>
              <a:rPr lang="en-US" dirty="0" smtClean="0"/>
              <a:t>Lethargy </a:t>
            </a:r>
            <a:r>
              <a:rPr lang="en-US" dirty="0"/>
              <a:t>or irritability </a:t>
            </a:r>
          </a:p>
          <a:p>
            <a:r>
              <a:rPr lang="en-US" dirty="0" smtClean="0"/>
              <a:t>Loose </a:t>
            </a:r>
            <a:r>
              <a:rPr lang="en-US" dirty="0"/>
              <a:t>stools </a:t>
            </a:r>
          </a:p>
          <a:p>
            <a:r>
              <a:rPr lang="en-US" dirty="0" smtClean="0"/>
              <a:t>Skin </a:t>
            </a:r>
            <a:r>
              <a:rPr lang="en-US" dirty="0"/>
              <a:t>rashes/ skin burns </a:t>
            </a:r>
          </a:p>
          <a:p>
            <a:r>
              <a:rPr lang="en-US" dirty="0" smtClean="0"/>
              <a:t>Increased </a:t>
            </a:r>
            <a:r>
              <a:rPr lang="en-US" dirty="0"/>
              <a:t>insensible water loss: provide more frequent extra breast feeding </a:t>
            </a:r>
          </a:p>
          <a:p>
            <a:endParaRPr lang="en-US" dirty="0"/>
          </a:p>
        </p:txBody>
      </p:sp>
    </p:spTree>
    <p:extLst>
      <p:ext uri="{BB962C8B-B14F-4D97-AF65-F5344CB8AC3E}">
        <p14:creationId xmlns:p14="http://schemas.microsoft.com/office/powerpoint/2010/main" val="2269465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Isolation </a:t>
            </a:r>
            <a:r>
              <a:rPr lang="en-US" dirty="0"/>
              <a:t>&amp; lack of usual sensory experiences, including visual deprivation </a:t>
            </a:r>
          </a:p>
          <a:p>
            <a:r>
              <a:rPr lang="en-US" dirty="0" smtClean="0"/>
              <a:t>A </a:t>
            </a:r>
            <a:r>
              <a:rPr lang="en-US" dirty="0"/>
              <a:t>decrease in calcium levels leading to </a:t>
            </a:r>
            <a:r>
              <a:rPr lang="en-US" dirty="0" err="1"/>
              <a:t>hypocalcemia</a:t>
            </a:r>
            <a:r>
              <a:rPr lang="en-US" dirty="0"/>
              <a:t> </a:t>
            </a:r>
          </a:p>
        </p:txBody>
      </p:sp>
    </p:spTree>
    <p:extLst>
      <p:ext uri="{BB962C8B-B14F-4D97-AF65-F5344CB8AC3E}">
        <p14:creationId xmlns:p14="http://schemas.microsoft.com/office/powerpoint/2010/main" val="40633279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Care during phototherapy</a:t>
            </a:r>
            <a:endParaRPr lang="en-US" dirty="0">
              <a:solidFill>
                <a:srgbClr val="FF0000"/>
              </a:solidFill>
            </a:endParaRPr>
          </a:p>
        </p:txBody>
      </p:sp>
      <p:sp>
        <p:nvSpPr>
          <p:cNvPr id="3" name="Content Placeholder 2"/>
          <p:cNvSpPr>
            <a:spLocks noGrp="1"/>
          </p:cNvSpPr>
          <p:nvPr>
            <p:ph idx="1"/>
          </p:nvPr>
        </p:nvSpPr>
        <p:spPr>
          <a:xfrm>
            <a:off x="838200" y="1186543"/>
            <a:ext cx="10515600" cy="5001437"/>
          </a:xfrm>
        </p:spPr>
        <p:txBody>
          <a:bodyPr>
            <a:normAutofit/>
          </a:bodyPr>
          <a:lstStyle/>
          <a:p>
            <a:r>
              <a:rPr lang="en-US" dirty="0" smtClean="0"/>
              <a:t>Monitor </a:t>
            </a:r>
            <a:r>
              <a:rPr lang="en-US" dirty="0"/>
              <a:t>baby’s temperature – observe for hypothermia/ hyperthermia </a:t>
            </a:r>
          </a:p>
          <a:p>
            <a:r>
              <a:rPr lang="en-US" dirty="0" smtClean="0"/>
              <a:t>Eyes </a:t>
            </a:r>
            <a:r>
              <a:rPr lang="en-US" dirty="0"/>
              <a:t>– shields or patches must cover the eyes without occluding the nose, &amp; not be too tight or cause eye discharge or weeping </a:t>
            </a:r>
          </a:p>
          <a:p>
            <a:r>
              <a:rPr lang="en-US" dirty="0" smtClean="0"/>
              <a:t>Skin </a:t>
            </a:r>
            <a:r>
              <a:rPr lang="en-US" dirty="0"/>
              <a:t>– cleaned with warm water &amp; observed for rashes, dryness &amp; excoriation </a:t>
            </a:r>
          </a:p>
          <a:p>
            <a:r>
              <a:rPr lang="en-US" dirty="0" smtClean="0"/>
              <a:t>Position </a:t>
            </a:r>
            <a:r>
              <a:rPr lang="en-US" dirty="0"/>
              <a:t>under phototherapy to expose all body surface areas to the light </a:t>
            </a:r>
          </a:p>
          <a:p>
            <a:endParaRPr lang="en-US" dirty="0"/>
          </a:p>
        </p:txBody>
      </p:sp>
    </p:spTree>
    <p:extLst>
      <p:ext uri="{BB962C8B-B14F-4D97-AF65-F5344CB8AC3E}">
        <p14:creationId xmlns:p14="http://schemas.microsoft.com/office/powerpoint/2010/main" val="31846624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Care during phototherapy</a:t>
            </a:r>
            <a:endParaRPr lang="en-US" dirty="0"/>
          </a:p>
        </p:txBody>
      </p:sp>
      <p:sp>
        <p:nvSpPr>
          <p:cNvPr id="3" name="Content Placeholder 2"/>
          <p:cNvSpPr>
            <a:spLocks noGrp="1"/>
          </p:cNvSpPr>
          <p:nvPr>
            <p:ph idx="1"/>
          </p:nvPr>
        </p:nvSpPr>
        <p:spPr/>
        <p:txBody>
          <a:bodyPr>
            <a:normAutofit lnSpcReduction="10000"/>
          </a:bodyPr>
          <a:lstStyle/>
          <a:p>
            <a:r>
              <a:rPr lang="en-US" dirty="0" smtClean="0"/>
              <a:t>Weigh </a:t>
            </a:r>
            <a:r>
              <a:rPr lang="en-US" dirty="0"/>
              <a:t>the infant daily </a:t>
            </a:r>
          </a:p>
          <a:p>
            <a:r>
              <a:rPr lang="en-US" dirty="0" smtClean="0"/>
              <a:t>Monitor </a:t>
            </a:r>
            <a:r>
              <a:rPr lang="en-US" dirty="0"/>
              <a:t>fluid administration, urine output </a:t>
            </a:r>
          </a:p>
          <a:p>
            <a:r>
              <a:rPr lang="en-US" dirty="0" smtClean="0"/>
              <a:t>Hydration </a:t>
            </a:r>
            <a:r>
              <a:rPr lang="en-US" dirty="0"/>
              <a:t>– fluid intake &amp; output are monitored &amp; feeding is continued. Consider IVF for ill or dehydrated babies </a:t>
            </a:r>
          </a:p>
          <a:p>
            <a:r>
              <a:rPr lang="en-US" dirty="0" smtClean="0"/>
              <a:t>Neurobehavioral </a:t>
            </a:r>
            <a:r>
              <a:rPr lang="en-US" dirty="0"/>
              <a:t>states – need for interaction with nurse, parents &amp; other caregivers </a:t>
            </a:r>
          </a:p>
          <a:p>
            <a:r>
              <a:rPr lang="en-US" dirty="0" smtClean="0"/>
              <a:t>Monitor </a:t>
            </a:r>
            <a:r>
              <a:rPr lang="en-US" dirty="0"/>
              <a:t>calcium levels – symptoms for </a:t>
            </a:r>
            <a:r>
              <a:rPr lang="en-US" dirty="0" err="1"/>
              <a:t>hypocalcemia</a:t>
            </a:r>
            <a:r>
              <a:rPr lang="en-US" dirty="0"/>
              <a:t> include; jitteriness, irritability, rash, loose stools, fever, dehydration &amp; convulsions (common in preterm babies) </a:t>
            </a:r>
          </a:p>
          <a:p>
            <a:r>
              <a:rPr lang="en-US" dirty="0" smtClean="0"/>
              <a:t>Parent </a:t>
            </a:r>
            <a:r>
              <a:rPr lang="en-US" dirty="0"/>
              <a:t>support </a:t>
            </a:r>
          </a:p>
          <a:p>
            <a:endParaRPr lang="en-US" dirty="0"/>
          </a:p>
          <a:p>
            <a:endParaRPr lang="en-US" dirty="0"/>
          </a:p>
        </p:txBody>
      </p:sp>
    </p:spTree>
    <p:extLst>
      <p:ext uri="{BB962C8B-B14F-4D97-AF65-F5344CB8AC3E}">
        <p14:creationId xmlns:p14="http://schemas.microsoft.com/office/powerpoint/2010/main" val="27347022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Exchange transfusion</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u="sng" dirty="0" smtClean="0">
                <a:solidFill>
                  <a:srgbClr val="FF0000"/>
                </a:solidFill>
              </a:rPr>
              <a:t>Indications</a:t>
            </a:r>
            <a:r>
              <a:rPr lang="en-US" u="sng" dirty="0">
                <a:solidFill>
                  <a:srgbClr val="FF0000"/>
                </a:solidFill>
              </a:rPr>
              <a:t>: </a:t>
            </a:r>
          </a:p>
          <a:p>
            <a:r>
              <a:rPr lang="en-US" dirty="0" smtClean="0"/>
              <a:t>If </a:t>
            </a:r>
            <a:r>
              <a:rPr lang="en-US" dirty="0"/>
              <a:t>intensive phototherapy has failed to reduce bilirubin levels to a safe range </a:t>
            </a:r>
          </a:p>
          <a:p>
            <a:r>
              <a:rPr lang="en-US" dirty="0" smtClean="0"/>
              <a:t>The </a:t>
            </a:r>
            <a:r>
              <a:rPr lang="en-US" dirty="0"/>
              <a:t>infant has signs of kernicterus (lethargy, decreased feeding, </a:t>
            </a:r>
            <a:r>
              <a:rPr lang="en-US" dirty="0" err="1"/>
              <a:t>hypotonia</a:t>
            </a:r>
            <a:r>
              <a:rPr lang="en-US" dirty="0"/>
              <a:t>, a high-pitched cry, </a:t>
            </a:r>
            <a:r>
              <a:rPr lang="en-US" dirty="0" err="1"/>
              <a:t>opisthotonous</a:t>
            </a:r>
            <a:r>
              <a:rPr lang="en-US" dirty="0"/>
              <a:t>, setting sun sign, fever, seizures ) </a:t>
            </a:r>
          </a:p>
          <a:p>
            <a:r>
              <a:rPr lang="en-US" dirty="0" smtClean="0"/>
              <a:t>Signs </a:t>
            </a:r>
            <a:r>
              <a:rPr lang="en-US" dirty="0"/>
              <a:t>of congestive cardiac failure </a:t>
            </a:r>
            <a:endParaRPr lang="en-US" dirty="0" smtClean="0"/>
          </a:p>
          <a:p>
            <a:endParaRPr lang="en-US" dirty="0"/>
          </a:p>
        </p:txBody>
      </p:sp>
    </p:spTree>
    <p:extLst>
      <p:ext uri="{BB962C8B-B14F-4D97-AF65-F5344CB8AC3E}">
        <p14:creationId xmlns:p14="http://schemas.microsoft.com/office/powerpoint/2010/main" val="40302603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Lab investigations prior to procedure</a:t>
            </a:r>
          </a:p>
        </p:txBody>
      </p:sp>
      <p:sp>
        <p:nvSpPr>
          <p:cNvPr id="3" name="Content Placeholder 2"/>
          <p:cNvSpPr>
            <a:spLocks noGrp="1"/>
          </p:cNvSpPr>
          <p:nvPr>
            <p:ph idx="1"/>
          </p:nvPr>
        </p:nvSpPr>
        <p:spPr>
          <a:xfrm>
            <a:off x="838200" y="1233889"/>
            <a:ext cx="10515600" cy="4943074"/>
          </a:xfrm>
        </p:spPr>
        <p:txBody>
          <a:bodyPr>
            <a:normAutofit/>
          </a:bodyPr>
          <a:lstStyle/>
          <a:p>
            <a:r>
              <a:rPr lang="en-US" dirty="0" smtClean="0"/>
              <a:t>Electrolytes </a:t>
            </a:r>
            <a:endParaRPr lang="en-US" dirty="0"/>
          </a:p>
          <a:p>
            <a:r>
              <a:rPr lang="en-US" dirty="0" smtClean="0"/>
              <a:t>Bilirubin </a:t>
            </a:r>
            <a:endParaRPr lang="en-US" dirty="0"/>
          </a:p>
          <a:p>
            <a:r>
              <a:rPr lang="en-US" dirty="0" smtClean="0"/>
              <a:t>Serum glucose </a:t>
            </a:r>
          </a:p>
          <a:p>
            <a:r>
              <a:rPr lang="en-US" dirty="0" smtClean="0"/>
              <a:t>Hematocrit </a:t>
            </a:r>
            <a:endParaRPr lang="en-US" dirty="0"/>
          </a:p>
          <a:p>
            <a:r>
              <a:rPr lang="en-US" dirty="0" smtClean="0"/>
              <a:t>Blood </a:t>
            </a:r>
            <a:r>
              <a:rPr lang="en-US" dirty="0"/>
              <a:t>is removed &amp; replaced at 5ml/kg, removal &amp; infusion rate should not exceed 5ml/kg/min </a:t>
            </a:r>
          </a:p>
        </p:txBody>
      </p:sp>
    </p:spTree>
    <p:extLst>
      <p:ext uri="{BB962C8B-B14F-4D97-AF65-F5344CB8AC3E}">
        <p14:creationId xmlns:p14="http://schemas.microsoft.com/office/powerpoint/2010/main" val="38245656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Nursing interventions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Ensure </a:t>
            </a:r>
            <a:r>
              <a:rPr lang="en-US" dirty="0"/>
              <a:t>consent has been obtained for exchange transfusion </a:t>
            </a:r>
          </a:p>
          <a:p>
            <a:r>
              <a:rPr lang="en-US" dirty="0" smtClean="0"/>
              <a:t>Prepare </a:t>
            </a:r>
            <a:r>
              <a:rPr lang="en-US" dirty="0"/>
              <a:t>infant &amp; family for exchange transfusion </a:t>
            </a:r>
          </a:p>
          <a:p>
            <a:r>
              <a:rPr lang="en-US" dirty="0" smtClean="0"/>
              <a:t>Infant </a:t>
            </a:r>
            <a:r>
              <a:rPr lang="en-US" dirty="0"/>
              <a:t>is kept NPO for 3-4 </a:t>
            </a:r>
            <a:r>
              <a:rPr lang="en-US" dirty="0" err="1"/>
              <a:t>hrs</a:t>
            </a:r>
            <a:r>
              <a:rPr lang="en-US" dirty="0"/>
              <a:t> before procedure or gastric contents are aspirated with NG tube before the procedure </a:t>
            </a:r>
          </a:p>
          <a:p>
            <a:r>
              <a:rPr lang="en-US" dirty="0" smtClean="0"/>
              <a:t>Vital </a:t>
            </a:r>
            <a:r>
              <a:rPr lang="en-US" dirty="0"/>
              <a:t>observations monitoring; immediately before beginning the procedure, every 5 min for the first 15 min, then every 15min for the remainder of the procedure </a:t>
            </a:r>
          </a:p>
          <a:p>
            <a:r>
              <a:rPr lang="en-US" dirty="0" smtClean="0"/>
              <a:t>Monitor </a:t>
            </a:r>
            <a:r>
              <a:rPr lang="en-US" dirty="0"/>
              <a:t>blood glucose level every hour for 2 hours after procedure </a:t>
            </a:r>
          </a:p>
        </p:txBody>
      </p:sp>
    </p:spTree>
    <p:extLst>
      <p:ext uri="{BB962C8B-B14F-4D97-AF65-F5344CB8AC3E}">
        <p14:creationId xmlns:p14="http://schemas.microsoft.com/office/powerpoint/2010/main" val="36678755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Document </a:t>
            </a:r>
            <a:r>
              <a:rPr lang="en-US" dirty="0"/>
              <a:t>amount of blood withdrawn &amp; amount infused </a:t>
            </a:r>
          </a:p>
          <a:p>
            <a:r>
              <a:rPr lang="en-US" dirty="0" smtClean="0"/>
              <a:t>Monitor vitals </a:t>
            </a:r>
            <a:r>
              <a:rPr lang="en-US" dirty="0"/>
              <a:t>every ¼ hourly for the first hour, then every ½ hourly for 1 hour &amp; then every hour for 2 hours after the </a:t>
            </a:r>
            <a:r>
              <a:rPr lang="en-US" dirty="0" smtClean="0"/>
              <a:t>procedure. </a:t>
            </a:r>
            <a:endParaRPr lang="en-US" dirty="0"/>
          </a:p>
          <a:p>
            <a:r>
              <a:rPr lang="en-US" dirty="0" smtClean="0"/>
              <a:t>Blood </a:t>
            </a:r>
            <a:r>
              <a:rPr lang="en-US" dirty="0"/>
              <a:t>is then taken for; electrolytes, bilirubin, serum glucose &amp; hematocrit </a:t>
            </a:r>
          </a:p>
          <a:p>
            <a:r>
              <a:rPr lang="en-US" dirty="0" smtClean="0"/>
              <a:t>Weigh </a:t>
            </a:r>
            <a:r>
              <a:rPr lang="en-US" dirty="0"/>
              <a:t>the infant daily </a:t>
            </a:r>
          </a:p>
          <a:p>
            <a:r>
              <a:rPr lang="en-US" dirty="0" smtClean="0"/>
              <a:t>Observe </a:t>
            </a:r>
            <a:r>
              <a:rPr lang="en-US" dirty="0"/>
              <a:t>the umbilical site for signs of bleeding </a:t>
            </a:r>
          </a:p>
          <a:p>
            <a:endParaRPr lang="en-US" dirty="0"/>
          </a:p>
        </p:txBody>
      </p:sp>
    </p:spTree>
    <p:extLst>
      <p:ext uri="{BB962C8B-B14F-4D97-AF65-F5344CB8AC3E}">
        <p14:creationId xmlns:p14="http://schemas.microsoft.com/office/powerpoint/2010/main" val="20747598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Complications of jaundice</a:t>
            </a:r>
            <a:endParaRPr lang="en-US" dirty="0">
              <a:solidFill>
                <a:srgbClr val="FF0000"/>
              </a:solidFill>
            </a:endParaRPr>
          </a:p>
        </p:txBody>
      </p:sp>
      <p:sp>
        <p:nvSpPr>
          <p:cNvPr id="3" name="Content Placeholder 2"/>
          <p:cNvSpPr>
            <a:spLocks noGrp="1"/>
          </p:cNvSpPr>
          <p:nvPr>
            <p:ph idx="1"/>
          </p:nvPr>
        </p:nvSpPr>
        <p:spPr/>
        <p:txBody>
          <a:bodyPr/>
          <a:lstStyle/>
          <a:p>
            <a:r>
              <a:rPr lang="en-US" b="1" dirty="0" smtClean="0"/>
              <a:t>Kernicterus </a:t>
            </a:r>
            <a:r>
              <a:rPr lang="en-US" b="1" dirty="0"/>
              <a:t>– </a:t>
            </a:r>
            <a:r>
              <a:rPr lang="en-US" dirty="0"/>
              <a:t>bilirubin brain damage </a:t>
            </a:r>
          </a:p>
          <a:p>
            <a:pPr marL="0" indent="0">
              <a:buNone/>
            </a:pPr>
            <a:r>
              <a:rPr lang="en-US" dirty="0"/>
              <a:t>Identified by; </a:t>
            </a:r>
          </a:p>
          <a:p>
            <a:r>
              <a:rPr lang="en-US" dirty="0" smtClean="0"/>
              <a:t>lethargy </a:t>
            </a:r>
            <a:r>
              <a:rPr lang="en-US" dirty="0"/>
              <a:t>&amp; poor feeding </a:t>
            </a:r>
          </a:p>
          <a:p>
            <a:r>
              <a:rPr lang="en-US" dirty="0" smtClean="0"/>
              <a:t>poor </a:t>
            </a:r>
            <a:r>
              <a:rPr lang="en-US" dirty="0"/>
              <a:t>or absent </a:t>
            </a:r>
            <a:r>
              <a:rPr lang="en-US" dirty="0" err="1"/>
              <a:t>moro</a:t>
            </a:r>
            <a:r>
              <a:rPr lang="en-US" dirty="0"/>
              <a:t> reflex </a:t>
            </a:r>
          </a:p>
          <a:p>
            <a:r>
              <a:rPr lang="en-US" dirty="0" err="1" smtClean="0"/>
              <a:t>Opisthotonous</a:t>
            </a:r>
            <a:r>
              <a:rPr lang="en-US" dirty="0" smtClean="0"/>
              <a:t> </a:t>
            </a:r>
            <a:endParaRPr lang="en-US" dirty="0"/>
          </a:p>
          <a:p>
            <a:r>
              <a:rPr lang="en-US" dirty="0" smtClean="0"/>
              <a:t>convulsions </a:t>
            </a:r>
            <a:endParaRPr lang="en-US" dirty="0"/>
          </a:p>
        </p:txBody>
      </p:sp>
    </p:spTree>
    <p:extLst>
      <p:ext uri="{BB962C8B-B14F-4D97-AF65-F5344CB8AC3E}">
        <p14:creationId xmlns:p14="http://schemas.microsoft.com/office/powerpoint/2010/main" val="37322582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solidFill>
                  <a:srgbClr val="FF0000"/>
                </a:solidFill>
              </a:rPr>
              <a:t>ABO incompatibility</a:t>
            </a:r>
          </a:p>
        </p:txBody>
      </p:sp>
      <p:sp>
        <p:nvSpPr>
          <p:cNvPr id="22531" name="Content Placeholder 2"/>
          <p:cNvSpPr>
            <a:spLocks noGrp="1"/>
          </p:cNvSpPr>
          <p:nvPr>
            <p:ph idx="1"/>
          </p:nvPr>
        </p:nvSpPr>
        <p:spPr>
          <a:xfrm>
            <a:off x="203200" y="1600200"/>
            <a:ext cx="11379200" cy="4800600"/>
          </a:xfrm>
        </p:spPr>
        <p:txBody>
          <a:bodyPr/>
          <a:lstStyle/>
          <a:p>
            <a:r>
              <a:rPr lang="en-US" smtClean="0"/>
              <a:t>ABO Incompatibility can occur if the mother and the baby have different blood types.</a:t>
            </a:r>
          </a:p>
          <a:p>
            <a:r>
              <a:rPr lang="en-US" smtClean="0"/>
              <a:t> when the mother has type O blood and the baby has type A, B, or AB blood.</a:t>
            </a:r>
          </a:p>
          <a:p>
            <a:r>
              <a:rPr lang="en-US" smtClean="0"/>
              <a:t> People with type O blood produce anti-A and anti-B antibodies. </a:t>
            </a:r>
          </a:p>
          <a:p>
            <a:r>
              <a:rPr lang="en-US" smtClean="0"/>
              <a:t>Individuals with type O blood develop antibodies throughout life from exposure to nutrition, diet, some infections &amp; transfusions</a:t>
            </a:r>
          </a:p>
          <a:p>
            <a:endParaRPr lang="en-US" smtClean="0"/>
          </a:p>
        </p:txBody>
      </p:sp>
    </p:spTree>
    <p:extLst>
      <p:ext uri="{BB962C8B-B14F-4D97-AF65-F5344CB8AC3E}">
        <p14:creationId xmlns:p14="http://schemas.microsoft.com/office/powerpoint/2010/main" val="3233182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9858</Words>
  <Application>Microsoft Office PowerPoint</Application>
  <PresentationFormat>Custom</PresentationFormat>
  <Paragraphs>1052</Paragraphs>
  <Slides>187</Slides>
  <Notes>2</Notes>
  <HiddenSlides>0</HiddenSlides>
  <MMClips>0</MMClips>
  <ScaleCrop>false</ScaleCrop>
  <HeadingPairs>
    <vt:vector size="4" baseType="variant">
      <vt:variant>
        <vt:lpstr>Theme</vt:lpstr>
      </vt:variant>
      <vt:variant>
        <vt:i4>1</vt:i4>
      </vt:variant>
      <vt:variant>
        <vt:lpstr>Slide Titles</vt:lpstr>
      </vt:variant>
      <vt:variant>
        <vt:i4>187</vt:i4>
      </vt:variant>
    </vt:vector>
  </HeadingPairs>
  <TitlesOfParts>
    <vt:vector size="188" baseType="lpstr">
      <vt:lpstr>Office Theme</vt:lpstr>
      <vt:lpstr>PowerPoint Presentation</vt:lpstr>
      <vt:lpstr>PowerPoint Presentation</vt:lpstr>
      <vt:lpstr>OBJECTIVES</vt:lpstr>
      <vt:lpstr>MODULE CONTENT.</vt:lpstr>
      <vt:lpstr>MODUL CONTENT</vt:lpstr>
      <vt:lpstr>OBSTETRIC OPERATIONS AND PROCEDURES.</vt:lpstr>
      <vt:lpstr>COMMUNITY MIDWIFERY</vt:lpstr>
      <vt:lpstr>PowerPoint Presentation</vt:lpstr>
      <vt:lpstr>Classification of high risk infants (weight) </vt:lpstr>
      <vt:lpstr>Classification of high risk infants (weight</vt:lpstr>
      <vt:lpstr>CLASSIFICATION BY GESTATIONAL AGE </vt:lpstr>
      <vt:lpstr>The Premature Infant (Preterm) </vt:lpstr>
      <vt:lpstr>Causes of Prematurity </vt:lpstr>
      <vt:lpstr> others.</vt:lpstr>
      <vt:lpstr>Characteristics of the preterm baby</vt:lpstr>
      <vt:lpstr>Characteristics of the preterm baby</vt:lpstr>
      <vt:lpstr>Problems of Preterm neonates  </vt:lpstr>
      <vt:lpstr>Problems of Preterm neonates</vt:lpstr>
      <vt:lpstr>Problems of Preterm neonates</vt:lpstr>
      <vt:lpstr>Management of a premature</vt:lpstr>
      <vt:lpstr>Maintenance of respiration</vt:lpstr>
      <vt:lpstr>note</vt:lpstr>
      <vt:lpstr>Provision of warmth</vt:lpstr>
      <vt:lpstr>PowerPoint Presentation</vt:lpstr>
      <vt:lpstr>PowerPoint Presentation</vt:lpstr>
      <vt:lpstr> Protection from infection</vt:lpstr>
      <vt:lpstr>NUTRITION.</vt:lpstr>
      <vt:lpstr>NUTRITION</vt:lpstr>
      <vt:lpstr>Feeding Schedule </vt:lpstr>
      <vt:lpstr>COMPLICATIONS OF A PREMATURE.</vt:lpstr>
      <vt:lpstr>The Small for Gestational Age Infant </vt:lpstr>
      <vt:lpstr> characteristic of small for Gestational Age</vt:lpstr>
      <vt:lpstr>CAUSES</vt:lpstr>
      <vt:lpstr>Problems of SGA neonates </vt:lpstr>
      <vt:lpstr>Summary of problems LBW </vt:lpstr>
      <vt:lpstr>management</vt:lpstr>
      <vt:lpstr>The Post Term Infant </vt:lpstr>
      <vt:lpstr>PowerPoint Presentation</vt:lpstr>
      <vt:lpstr>characteristic features of a post term </vt:lpstr>
      <vt:lpstr>This infant is at risk of developing complications because</vt:lpstr>
      <vt:lpstr>Complications of post term</vt:lpstr>
      <vt:lpstr>Meconium Aspiration Syndrome (MAS). Definition:  -This respiratory disorder is caused by meconium aspiration by the fetus in utero or by the newborn during labor and delivery. - MAS is often a sign that the neonate has suffered asphyxia before or during birth. - The mortality rate can be as high as 50% and survivors may suffer long-term  complications related to neurological damage..  </vt:lpstr>
      <vt:lpstr>Causes and Pathophysiology: 1. Fetalis hypoxia; e.g. cord prolapse that comes around the neck of the fetus many days before delivery.  2. Babies born breech presentation. In both cases;  -----intrauterine hypoxia----vagal nerve stimulation ---relaxation of the sphincter muscle --------releasing of the first stool (meconium) in the intrauterine life and becomes mixed with the amniotic fluid, with the first breath the baby can inhale meconium. </vt:lpstr>
      <vt:lpstr>The aspirated meconium can cause airway obstruction             clinical manifestations of RDS, and an intense inflammatory reaction. </vt:lpstr>
      <vt:lpstr>Management of MAS: Suctioning of the oropharynx by obstetricians before delivery of the shoulders.  Immediate insertion of an ET tube and tracheal suctioning before ambu agging (Maintain a neutral thermal environment).  Gastric lavage, and emptying of the stomach contents to avoid further aspiration. </vt:lpstr>
      <vt:lpstr>Postural drainage and chest vibration  followed by frequent suctioning. Pulmonary toilet to remove residual meconuim if intubated.  Antibiotic coverage . Oxygenation ( maintain a high saturation &gt; 95%)  Mechanical ventilation  to avoid hypercapnia &amp; respiratory acidosis. </vt:lpstr>
      <vt:lpstr>PowerPoint Presentation</vt:lpstr>
      <vt:lpstr>PREDISPOSING FACTORS</vt:lpstr>
      <vt:lpstr>PowerPoint Presentation</vt:lpstr>
      <vt:lpstr>CLINICAL FEATURES OF N. HYPOGLYCEMIA</vt:lpstr>
      <vt:lpstr>PowerPoint Presentation</vt:lpstr>
      <vt:lpstr>SPECIFIC MANAGEMENT- N. HYPOGLYCEMIA </vt:lpstr>
      <vt:lpstr>PowerPoint Presentation</vt:lpstr>
      <vt:lpstr>PowerPoint Presentation</vt:lpstr>
      <vt:lpstr>PowerPoint Presentation</vt:lpstr>
      <vt:lpstr>PowerPoint Presentation</vt:lpstr>
      <vt:lpstr>PROGNOSIS</vt:lpstr>
      <vt:lpstr>PREVENTION</vt:lpstr>
      <vt:lpstr>2. HYPERGLYCAEMIA</vt:lpstr>
      <vt:lpstr>PowerPoint Presentation</vt:lpstr>
      <vt:lpstr>Neonatal jaundice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Assement of jaundice</vt:lpstr>
      <vt:lpstr>PowerPoint Presentation</vt:lpstr>
      <vt:lpstr>PowerPoint Presentation</vt:lpstr>
      <vt:lpstr>PowerPoint Presentation</vt:lpstr>
      <vt:lpstr>PowerPoint Presentation</vt:lpstr>
      <vt:lpstr>PowerPoint Presentation</vt:lpstr>
      <vt:lpstr>Characteristic of physiological jaundice</vt:lpstr>
      <vt:lpstr>Management of physiological jaundice.</vt:lpstr>
      <vt:lpstr>Breastfeeding associated jaundice</vt:lpstr>
      <vt:lpstr>Pathological jaundice</vt:lpstr>
      <vt:lpstr>causes</vt:lpstr>
      <vt:lpstr>diagnosis</vt:lpstr>
      <vt:lpstr>PowerPoint Presentation</vt:lpstr>
      <vt:lpstr>management</vt:lpstr>
      <vt:lpstr>phototherapy</vt:lpstr>
      <vt:lpstr>PowerPoint Presentation</vt:lpstr>
      <vt:lpstr>phototherapy</vt:lpstr>
      <vt:lpstr>Advantages of phototherapy</vt:lpstr>
      <vt:lpstr>phototherapy</vt:lpstr>
      <vt:lpstr>Side effects of phototherapy</vt:lpstr>
      <vt:lpstr>PowerPoint Presentation</vt:lpstr>
      <vt:lpstr>Care during phototherapy</vt:lpstr>
      <vt:lpstr>Care during phototherapy</vt:lpstr>
      <vt:lpstr>Exchange transfusion</vt:lpstr>
      <vt:lpstr>Lab investigations prior to procedure</vt:lpstr>
      <vt:lpstr>Nursing interventions</vt:lpstr>
      <vt:lpstr>PowerPoint Presentation</vt:lpstr>
      <vt:lpstr>Complications of jaundice</vt:lpstr>
      <vt:lpstr>ABO incompatibility</vt:lpstr>
      <vt:lpstr>ABO incompatibility…</vt:lpstr>
      <vt:lpstr>ABO incompatibility…</vt:lpstr>
      <vt:lpstr>ABO incompatibility.</vt:lpstr>
      <vt:lpstr>ABO incompatibility</vt:lpstr>
      <vt:lpstr>ABO incompatibility</vt:lpstr>
      <vt:lpstr>Rhesus Isoimmunisation</vt:lpstr>
      <vt:lpstr>Introduction</vt:lpstr>
      <vt:lpstr>Introduction </vt:lpstr>
      <vt:lpstr>Introduction </vt:lpstr>
      <vt:lpstr>Rh-Isoimmunization</vt:lpstr>
      <vt:lpstr>Events that facilitate rhesus disease</vt:lpstr>
      <vt:lpstr>Events that trigger isoimmunization</vt:lpstr>
      <vt:lpstr>Prevention of Rhesus disease</vt:lpstr>
      <vt:lpstr>Prevention of Rhesus disease</vt:lpstr>
      <vt:lpstr>Prevention of Rhesus disease cont’</vt:lpstr>
      <vt:lpstr>Effects of Rh D isoimmunization</vt:lpstr>
      <vt:lpstr>Management of RhD isoimmunization</vt:lpstr>
      <vt:lpstr>PowerPoint Presentation</vt:lpstr>
      <vt:lpstr> VITAL STATISTICS </vt:lpstr>
      <vt:lpstr>PowerPoint Presentation</vt:lpstr>
      <vt:lpstr>PowerPoint Presentation</vt:lpstr>
      <vt:lpstr>PowerPoint Presentation</vt:lpstr>
      <vt:lpstr>PowerPoint Presentation</vt:lpstr>
      <vt:lpstr>PowerPoint Presentation</vt:lpstr>
      <vt:lpstr>NEONATAL DEATH:</vt:lpstr>
      <vt:lpstr>PowerPoint Presentation</vt:lpstr>
      <vt:lpstr>PowerPoint Presentation</vt:lpstr>
      <vt:lpstr>PowerPoint Presentation</vt:lpstr>
      <vt:lpstr>PowerPoint Presentation</vt:lpstr>
      <vt:lpstr>KDHS 2013/2014 REPORT!</vt:lpstr>
      <vt:lpstr>PowerPoint Presentation</vt:lpstr>
      <vt:lpstr>PowerPoint Presentation</vt:lpstr>
      <vt:lpstr>PowerPoint Presentation</vt:lpstr>
      <vt:lpstr>PowerPoint Presentation</vt:lpstr>
      <vt:lpstr>Purpose of maternal &amp; perinatal death review</vt:lpstr>
      <vt:lpstr>SAFE MOTHERHOOD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Causes of Maternal Mortality in the African Region</vt:lpstr>
      <vt:lpstr>PowerPoint Presentation</vt:lpstr>
      <vt:lpstr>EFFECTS OF MATERNAL DRUG ABUSE/USE DURING PREGNANCY ON THE NEWBORN</vt:lpstr>
      <vt:lpstr>PowerPoint Presentation</vt:lpstr>
      <vt:lpstr>PowerPoint Presentation</vt:lpstr>
      <vt:lpstr>PowerPoint Presentation</vt:lpstr>
      <vt:lpstr>PowerPoint Presentation</vt:lpstr>
      <vt:lpstr>PowerPoint Presentation</vt:lpstr>
      <vt:lpstr>PowerPoint Presentation</vt:lpstr>
      <vt:lpstr>What is neonatal abstinence syndrome (NAS)?</vt:lpstr>
      <vt:lpstr>PowerPoint Presentation</vt:lpstr>
      <vt:lpstr>PowerPoint Presentation</vt:lpstr>
      <vt:lpstr>PowerPoint Presentation</vt:lpstr>
      <vt:lpstr>DOMICILLIARY SERVICES</vt:lpstr>
      <vt:lpstr> DOMICILIARY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OBSTETRIC OPERATION AND PROCEDURES</vt:lpstr>
      <vt:lpstr>Induction of labour</vt:lpstr>
      <vt:lpstr>PowerPoint Presentation</vt:lpstr>
      <vt:lpstr>PowerPoint Presentation</vt:lpstr>
      <vt:lpstr>PowerPoint Presentation</vt:lpstr>
      <vt:lpstr>PowerPoint Presentation</vt:lpstr>
      <vt:lpstr>PowerPoint Presentation</vt:lpstr>
      <vt:lpstr>PowerPoint Presentation</vt:lpstr>
      <vt:lpstr>Bishop 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dc:creator>
  <cp:lastModifiedBy>joys</cp:lastModifiedBy>
  <cp:revision>132</cp:revision>
  <dcterms:created xsi:type="dcterms:W3CDTF">2018-10-28T11:00:00Z</dcterms:created>
  <dcterms:modified xsi:type="dcterms:W3CDTF">2019-05-17T17:53:20Z</dcterms:modified>
</cp:coreProperties>
</file>