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6B8310-A265-4C40-8FF1-E9ECF52BCBF4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AD2A08-3025-45CF-AA3F-DCBA8A9F27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Neonatal Convulsions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KWACH TA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lethargy between fits. Ill looking </a:t>
            </a:r>
          </a:p>
          <a:p>
            <a:r>
              <a:rPr lang="en-US" dirty="0" smtClean="0"/>
              <a:t>CNS exam: abnormal findings that may correlate with focal or neurological syndromes. In some cases CNS exam may be normal in between fits.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Work-up(Lab)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RBS, UEs including Ca, </a:t>
            </a:r>
          </a:p>
          <a:p>
            <a:r>
              <a:rPr lang="en-US" dirty="0" smtClean="0"/>
              <a:t>CSF studies: </a:t>
            </a:r>
            <a:r>
              <a:rPr lang="en-US" dirty="0" err="1" smtClean="0"/>
              <a:t>pleocytosis</a:t>
            </a:r>
            <a:r>
              <a:rPr lang="en-US" dirty="0" smtClean="0"/>
              <a:t>, </a:t>
            </a:r>
            <a:r>
              <a:rPr lang="en-US" dirty="0" err="1" smtClean="0"/>
              <a:t>xanthochromia</a:t>
            </a:r>
            <a:r>
              <a:rPr lang="en-US" dirty="0" smtClean="0"/>
              <a:t>, lactic acid, </a:t>
            </a:r>
            <a:r>
              <a:rPr lang="en-US" dirty="0" err="1" smtClean="0"/>
              <a:t>pyruvate</a:t>
            </a:r>
            <a:r>
              <a:rPr lang="en-US" dirty="0" smtClean="0"/>
              <a:t> levels, PCR for HSV, glucose tests, M/C/S</a:t>
            </a:r>
          </a:p>
          <a:p>
            <a:r>
              <a:rPr lang="en-US" dirty="0" smtClean="0"/>
              <a:t> TORCH studies, urine organic acids, serum amino acids, serum long chain FA assay. </a:t>
            </a:r>
          </a:p>
          <a:p>
            <a:r>
              <a:rPr lang="en-US" dirty="0" smtClean="0"/>
              <a:t>Renal and LFTs: to r/o post hypoxic renal </a:t>
            </a:r>
            <a:r>
              <a:rPr lang="en-US" dirty="0" err="1" smtClean="0"/>
              <a:t>dysfxn</a:t>
            </a:r>
            <a:r>
              <a:rPr lang="en-US" dirty="0" smtClean="0"/>
              <a:t>. Hypoxic multiple organ damage may be suggested by raised liver </a:t>
            </a:r>
            <a:r>
              <a:rPr lang="en-US" dirty="0" err="1" smtClean="0"/>
              <a:t>transaminases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Pulse </a:t>
            </a:r>
            <a:r>
              <a:rPr lang="en-US" dirty="0" err="1" smtClean="0"/>
              <a:t>oximetry</a:t>
            </a:r>
            <a:r>
              <a:rPr lang="en-US" dirty="0" smtClean="0"/>
              <a:t>, ABGs, FBC, blood cultures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Work-up( imaging)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Cranial ultrasound: may detect intracranial bleeds e.g. IVH. It is limited as may not detect cortical lesions/SAH.</a:t>
            </a:r>
          </a:p>
          <a:p>
            <a:r>
              <a:rPr lang="en-US" dirty="0" smtClean="0"/>
              <a:t>Cranial CT: more sensitive than U/S for parenchyma </a:t>
            </a:r>
            <a:r>
              <a:rPr lang="en-US" dirty="0" err="1" smtClean="0"/>
              <a:t>abn</a:t>
            </a:r>
            <a:r>
              <a:rPr lang="en-US" dirty="0" smtClean="0"/>
              <a:t> e.g. congenital malformations but may miss subtle malformations.</a:t>
            </a:r>
          </a:p>
          <a:p>
            <a:r>
              <a:rPr lang="en-US" dirty="0" smtClean="0"/>
              <a:t>MRI: most sensitive imaging modality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Work-up (other tests)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EEG: may help differentiate seizures from non-epileptic events. Video EEG may monitor </a:t>
            </a:r>
            <a:r>
              <a:rPr lang="en-US" dirty="0" err="1" smtClean="0"/>
              <a:t>esp</a:t>
            </a:r>
            <a:r>
              <a:rPr lang="en-US" dirty="0" smtClean="0"/>
              <a:t> infrequent fits.</a:t>
            </a:r>
          </a:p>
          <a:p>
            <a:r>
              <a:rPr lang="en-US" dirty="0" smtClean="0"/>
              <a:t>ECG: cardiac </a:t>
            </a:r>
            <a:r>
              <a:rPr lang="en-US" dirty="0" err="1" smtClean="0"/>
              <a:t>hypomotility</a:t>
            </a:r>
            <a:r>
              <a:rPr lang="en-US" dirty="0" smtClean="0"/>
              <a:t> associated resulting from diffuse hypoxia.</a:t>
            </a:r>
          </a:p>
          <a:p>
            <a:r>
              <a:rPr lang="en-US" dirty="0" err="1" smtClean="0"/>
              <a:t>Karyotyping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Etiologic therapy is critical and may prevent further brain damage; and some fits may be poorly controlled unless cause is treated.</a:t>
            </a:r>
          </a:p>
          <a:p>
            <a:r>
              <a:rPr lang="en-US" dirty="0" smtClean="0"/>
              <a:t>Ensure adequate ventilation and perfusion,</a:t>
            </a:r>
          </a:p>
          <a:p>
            <a:r>
              <a:rPr lang="en-US" dirty="0" smtClean="0"/>
              <a:t>Treat aggressively. Optimal treatment controversial.</a:t>
            </a:r>
          </a:p>
          <a:p>
            <a:r>
              <a:rPr lang="en-US" dirty="0" smtClean="0"/>
              <a:t>Determine </a:t>
            </a:r>
            <a:r>
              <a:rPr lang="en-US" dirty="0" err="1" smtClean="0"/>
              <a:t>aetiology</a:t>
            </a:r>
            <a:r>
              <a:rPr lang="en-US" dirty="0" smtClean="0"/>
              <a:t> by rigorous work-up</a:t>
            </a:r>
          </a:p>
          <a:p>
            <a:r>
              <a:rPr lang="en-US" dirty="0" smtClean="0"/>
              <a:t>Correct electrolyte imbalances </a:t>
            </a:r>
            <a:r>
              <a:rPr lang="en-US" dirty="0" err="1" smtClean="0"/>
              <a:t>preferrably</a:t>
            </a:r>
            <a:r>
              <a:rPr lang="en-US" dirty="0" smtClean="0"/>
              <a:t> via CVP line. Caution when correcting Calcium to avoid adverse effects. Correct glucose.</a:t>
            </a:r>
          </a:p>
          <a:p>
            <a:r>
              <a:rPr lang="en-US" dirty="0" smtClean="0"/>
              <a:t>Treat infection initially empirically until lab results gotten then change to the appropriate anti-microbial.</a:t>
            </a:r>
          </a:p>
          <a:p>
            <a:r>
              <a:rPr lang="en-US" dirty="0" smtClean="0"/>
              <a:t>In case of inborn errors of metabolism institute IVF and stop feeding.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Phenobarbitone</a:t>
            </a:r>
            <a:r>
              <a:rPr lang="en-US" dirty="0" smtClean="0"/>
              <a:t>: initial AED of choice. Give minimal amount required and wait for anticonvulsant effect to develop.</a:t>
            </a:r>
          </a:p>
          <a:p>
            <a:r>
              <a:rPr lang="en-US" dirty="0" err="1" smtClean="0"/>
              <a:t>Phenytoin</a:t>
            </a:r>
            <a:r>
              <a:rPr lang="en-US" dirty="0" smtClean="0"/>
              <a:t>: add to </a:t>
            </a:r>
            <a:r>
              <a:rPr lang="en-US" dirty="0" err="1" smtClean="0"/>
              <a:t>phenobarb</a:t>
            </a:r>
            <a:r>
              <a:rPr lang="en-US" dirty="0" smtClean="0"/>
              <a:t> in persistent fits.</a:t>
            </a:r>
          </a:p>
          <a:p>
            <a:r>
              <a:rPr lang="en-US" dirty="0" smtClean="0"/>
              <a:t>Benzodiazepines: </a:t>
            </a:r>
            <a:r>
              <a:rPr lang="en-US" dirty="0" err="1" smtClean="0"/>
              <a:t>lorazepam</a:t>
            </a:r>
            <a:r>
              <a:rPr lang="en-US" dirty="0" smtClean="0"/>
              <a:t> &amp; </a:t>
            </a:r>
            <a:r>
              <a:rPr lang="en-US" dirty="0" err="1" smtClean="0"/>
              <a:t>midazolam</a:t>
            </a:r>
            <a:r>
              <a:rPr lang="en-US" dirty="0" smtClean="0"/>
              <a:t> may be used in persistent seizures.</a:t>
            </a:r>
          </a:p>
          <a:p>
            <a:r>
              <a:rPr lang="en-US" dirty="0" smtClean="0"/>
              <a:t>Vitamins: pyridoxine usually tried in patients not responding to the above. Pts with pyridoxine dependent fits respond immediately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 head circumference </a:t>
            </a:r>
            <a:r>
              <a:rPr lang="en-US" dirty="0" err="1" smtClean="0"/>
              <a:t>esp</a:t>
            </a:r>
            <a:r>
              <a:rPr lang="en-US" dirty="0" smtClean="0"/>
              <a:t> in ICH to detect hydrocephalus.</a:t>
            </a:r>
          </a:p>
          <a:p>
            <a:r>
              <a:rPr lang="en-US" dirty="0" smtClean="0"/>
              <a:t>Drug levels may be monitored. Duration of AED depends on </a:t>
            </a:r>
            <a:r>
              <a:rPr lang="en-US" dirty="0" err="1" smtClean="0"/>
              <a:t>cause,severity</a:t>
            </a:r>
            <a:r>
              <a:rPr lang="en-US" dirty="0" smtClean="0"/>
              <a:t> and EEG findings. Usually stop drugs 2/52 after last fit but in some cases treatment may be </a:t>
            </a:r>
            <a:r>
              <a:rPr lang="en-US" dirty="0" err="1" smtClean="0"/>
              <a:t>upto</a:t>
            </a:r>
            <a:r>
              <a:rPr lang="en-US" dirty="0" smtClean="0"/>
              <a:t> 6/12.</a:t>
            </a:r>
          </a:p>
          <a:p>
            <a:r>
              <a:rPr lang="en-US" dirty="0" smtClean="0"/>
              <a:t>Neurological evaluation &amp; follow-up. </a:t>
            </a:r>
          </a:p>
          <a:p>
            <a:r>
              <a:rPr lang="en-US" dirty="0" smtClean="0"/>
              <a:t>Development evaluation for detection of physical and cognitive deficits with prompt institution of physiotherapy.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Cerebral palsy, cerebral atrophy, spasticity, hydrocephalous, epilepsy, feeding difficulties</a:t>
            </a:r>
          </a:p>
          <a:p>
            <a:r>
              <a:rPr lang="en-US" dirty="0" smtClean="0"/>
              <a:t>Prognosis: depends on </a:t>
            </a:r>
            <a:r>
              <a:rPr lang="en-US" dirty="0" err="1" smtClean="0"/>
              <a:t>aetiology</a:t>
            </a:r>
            <a:r>
              <a:rPr lang="en-US" dirty="0" smtClean="0"/>
              <a:t>. Normal EEG denotes good prognosis, severe EEG changes denote poorer prognosis (spikes on EEG associated with 30% risk of future epilepsy)</a:t>
            </a:r>
          </a:p>
          <a:p>
            <a:r>
              <a:rPr lang="en-US" dirty="0" smtClean="0"/>
              <a:t>Isolated SAH= 90% excellent prognosis with no further deficits. half of all cases have good prognosis.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Seizure: clinical expression of abnormal, excessive, synchronous, discharge of neurons primarily in the cerebral cortex.</a:t>
            </a:r>
          </a:p>
          <a:p>
            <a:r>
              <a:rPr lang="en-US" dirty="0" smtClean="0"/>
              <a:t>Neonatal seizure occurs in 1</a:t>
            </a:r>
            <a:r>
              <a:rPr lang="en-US" baseline="30000" dirty="0" smtClean="0"/>
              <a:t>st</a:t>
            </a:r>
            <a:r>
              <a:rPr lang="en-US" dirty="0" smtClean="0"/>
              <a:t> 4 weeks in term baby and within 44 weeks post conception in the preterm.</a:t>
            </a:r>
          </a:p>
          <a:p>
            <a:r>
              <a:rPr lang="en-US" dirty="0" smtClean="0"/>
              <a:t>Neonatal seizures are relatively common with variable clinical presentation. Incidence in US 80-120/100000 neonates/yr. (this is higher than in any other age </a:t>
            </a:r>
            <a:r>
              <a:rPr lang="en-US" smtClean="0"/>
              <a:t>group worldwide =3.5/1000). </a:t>
            </a:r>
            <a:r>
              <a:rPr lang="en-US" dirty="0" smtClean="0"/>
              <a:t>Occur most frequently in the 1</a:t>
            </a:r>
            <a:r>
              <a:rPr lang="en-US" baseline="30000" dirty="0" smtClean="0"/>
              <a:t>st</a:t>
            </a:r>
            <a:r>
              <a:rPr lang="en-US" dirty="0" smtClean="0"/>
              <a:t> 10 days of life.</a:t>
            </a:r>
          </a:p>
          <a:p>
            <a:r>
              <a:rPr lang="en-US" dirty="0" smtClean="0"/>
              <a:t>Neonatal seizures are risk factors that predicts increased long term morbidity/mortality.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Seizures 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678363"/>
          </a:xfrm>
        </p:spPr>
        <p:txBody>
          <a:bodyPr/>
          <a:lstStyle/>
          <a:p>
            <a:r>
              <a:rPr lang="en-US" dirty="0" smtClean="0"/>
              <a:t>Increased cerebral excitatory neurotransmitter activity (amino acids- </a:t>
            </a:r>
            <a:r>
              <a:rPr lang="en-US" dirty="0" err="1" smtClean="0"/>
              <a:t>Glu</a:t>
            </a:r>
            <a:r>
              <a:rPr lang="en-US" dirty="0" smtClean="0"/>
              <a:t>, Asp)</a:t>
            </a:r>
          </a:p>
          <a:p>
            <a:r>
              <a:rPr lang="en-US" dirty="0" smtClean="0"/>
              <a:t>Reduced inhibitory neurotransmitter activity (GABA)</a:t>
            </a:r>
          </a:p>
          <a:p>
            <a:r>
              <a:rPr lang="en-US" dirty="0" smtClean="0"/>
              <a:t>Disruption of ATP-dependent membrane potential with increased flow of Na+ and extrusion of K+ from the neuron. E.g. </a:t>
            </a:r>
            <a:r>
              <a:rPr lang="en-US" dirty="0" smtClean="0"/>
              <a:t>hypoxic ischemic encephalopathy (HIE)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of neonatal seizures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are focal but </a:t>
            </a:r>
            <a:r>
              <a:rPr lang="en-US" dirty="0" err="1" smtClean="0"/>
              <a:t>generalised</a:t>
            </a:r>
            <a:r>
              <a:rPr lang="en-US" dirty="0" smtClean="0"/>
              <a:t> fits described in a few instances. Focal nature is due to incomplete maturity of CNS</a:t>
            </a:r>
          </a:p>
          <a:p>
            <a:pPr>
              <a:buNone/>
            </a:pPr>
            <a:r>
              <a:rPr lang="en-US" dirty="0" smtClean="0"/>
              <a:t>1.  </a:t>
            </a:r>
            <a:r>
              <a:rPr lang="en-US" b="1" dirty="0" smtClean="0"/>
              <a:t>Subtle fits</a:t>
            </a:r>
            <a:r>
              <a:rPr lang="en-US" dirty="0" smtClean="0"/>
              <a:t>: full term&gt; </a:t>
            </a:r>
            <a:r>
              <a:rPr lang="en-US" dirty="0" err="1" smtClean="0"/>
              <a:t>preterms</a:t>
            </a:r>
            <a:r>
              <a:rPr lang="en-US" dirty="0" smtClean="0"/>
              <a:t> e.g. chewing, peddling, ocular movements. Usually not demonstrable electrographically (EEG)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err="1" smtClean="0"/>
              <a:t>Clonic</a:t>
            </a:r>
            <a:r>
              <a:rPr lang="en-US" b="1" dirty="0" smtClean="0"/>
              <a:t> fits</a:t>
            </a:r>
            <a:r>
              <a:rPr lang="en-US" dirty="0" smtClean="0"/>
              <a:t>: often involves 1 extremity or one side of the body. Slow rhythm (1-3/sec). Usual seen on EEG.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b="1" dirty="0" err="1" smtClean="0"/>
              <a:t>Myoclonic</a:t>
            </a:r>
            <a:r>
              <a:rPr lang="en-US" dirty="0" smtClean="0"/>
              <a:t>: focal or multi-focal. Focal &amp;multifocal usually not EEG associated. </a:t>
            </a:r>
            <a:r>
              <a:rPr lang="en-US" dirty="0" err="1" smtClean="0"/>
              <a:t>Generalised</a:t>
            </a:r>
            <a:r>
              <a:rPr lang="en-US" dirty="0" smtClean="0"/>
              <a:t> </a:t>
            </a:r>
            <a:r>
              <a:rPr lang="en-US" dirty="0" err="1" smtClean="0"/>
              <a:t>myoclonic</a:t>
            </a:r>
            <a:r>
              <a:rPr lang="en-US" dirty="0" smtClean="0"/>
              <a:t> fits do occur and are clinical equivalent of infantile spasms.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Classification</a:t>
            </a:r>
            <a:r>
              <a:rPr lang="en-US" sz="2000" dirty="0" err="1" smtClean="0"/>
              <a:t>cont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b="1" dirty="0" smtClean="0"/>
              <a:t>Tonic fits</a:t>
            </a:r>
            <a:r>
              <a:rPr lang="en-US" dirty="0" smtClean="0"/>
              <a:t>: one extremity usually but may be </a:t>
            </a:r>
            <a:r>
              <a:rPr lang="en-US" dirty="0" err="1" smtClean="0"/>
              <a:t>generalised</a:t>
            </a:r>
            <a:r>
              <a:rPr lang="en-US" dirty="0" smtClean="0"/>
              <a:t> tonic </a:t>
            </a:r>
            <a:r>
              <a:rPr lang="en-US" dirty="0" err="1" smtClean="0"/>
              <a:t>clonic</a:t>
            </a:r>
            <a:r>
              <a:rPr lang="en-US" dirty="0" smtClean="0"/>
              <a:t> (GTC)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Focal fits associated with EEG changes. GTC usually not associated with EEG changes and manifest with tonic extension of all limbs and may involve axial muscles in </a:t>
            </a:r>
            <a:r>
              <a:rPr lang="en-US" dirty="0" err="1" smtClean="0"/>
              <a:t>opisthotonic</a:t>
            </a:r>
            <a:r>
              <a:rPr lang="en-US" dirty="0" smtClean="0"/>
              <a:t> fashion.</a:t>
            </a:r>
          </a:p>
          <a:p>
            <a:pPr>
              <a:buNone/>
            </a:pPr>
            <a:r>
              <a:rPr lang="en-US" dirty="0" smtClean="0"/>
              <a:t>5.</a:t>
            </a:r>
            <a:r>
              <a:rPr lang="en-US" b="1" dirty="0" smtClean="0"/>
              <a:t> Jitteriness</a:t>
            </a:r>
            <a:r>
              <a:rPr lang="en-US" dirty="0" smtClean="0"/>
              <a:t>: must be </a:t>
            </a:r>
            <a:r>
              <a:rPr lang="en-US" dirty="0" err="1" smtClean="0"/>
              <a:t>differentited</a:t>
            </a:r>
            <a:r>
              <a:rPr lang="en-US" dirty="0" smtClean="0"/>
              <a:t> from seizures. Usually no ocular movements and are stimulus sensitive (</a:t>
            </a:r>
            <a:r>
              <a:rPr lang="en-US" dirty="0" err="1" smtClean="0"/>
              <a:t>i.e</a:t>
            </a:r>
            <a:r>
              <a:rPr lang="en-US" dirty="0" smtClean="0"/>
              <a:t> easily stopped with passive movement of the limbs). No associated autonomic changes (altered HR, RR, BP, flushing, salivation, </a:t>
            </a:r>
            <a:r>
              <a:rPr lang="en-US" dirty="0" err="1" smtClean="0"/>
              <a:t>pupillary</a:t>
            </a:r>
            <a:r>
              <a:rPr lang="en-US" dirty="0" smtClean="0"/>
              <a:t> dilatation)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b="1" dirty="0" smtClean="0"/>
              <a:t>HIE</a:t>
            </a:r>
            <a:r>
              <a:rPr lang="en-US" dirty="0" smtClean="0"/>
              <a:t>: important cause of fits. Presents usually within 72hrs of life. Fits subtle/</a:t>
            </a:r>
            <a:r>
              <a:rPr lang="en-US" dirty="0" err="1" smtClean="0"/>
              <a:t>clonic</a:t>
            </a:r>
            <a:r>
              <a:rPr lang="en-US" dirty="0" smtClean="0"/>
              <a:t>/ </a:t>
            </a:r>
            <a:r>
              <a:rPr lang="en-US" dirty="0" err="1" smtClean="0"/>
              <a:t>generalised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Intracranial haemorrhage: </a:t>
            </a:r>
            <a:r>
              <a:rPr lang="en-US" dirty="0" smtClean="0"/>
              <a:t>generally preterm&gt;term. May be difficult to differentiate from HIE clinically. </a:t>
            </a:r>
          </a:p>
          <a:p>
            <a:pPr>
              <a:buNone/>
            </a:pPr>
            <a:r>
              <a:rPr lang="en-US" dirty="0" smtClean="0"/>
              <a:t>    - </a:t>
            </a:r>
            <a:r>
              <a:rPr lang="en-US" b="1" dirty="0" smtClean="0"/>
              <a:t>Sub-</a:t>
            </a:r>
            <a:r>
              <a:rPr lang="en-US" b="1" dirty="0" err="1" smtClean="0"/>
              <a:t>arachnoid</a:t>
            </a:r>
            <a:r>
              <a:rPr lang="en-US" b="1" dirty="0" smtClean="0"/>
              <a:t> bleed</a:t>
            </a:r>
            <a:r>
              <a:rPr lang="en-US" dirty="0" smtClean="0"/>
              <a:t>: term&gt;preterm occurs frequently and is usually not clinically significant. Typically infants remarkably well.</a:t>
            </a:r>
          </a:p>
          <a:p>
            <a:pPr>
              <a:buNone/>
            </a:pPr>
            <a:r>
              <a:rPr lang="en-US" dirty="0" smtClean="0"/>
              <a:t>    - </a:t>
            </a:r>
            <a:r>
              <a:rPr lang="en-US" b="1" dirty="0" smtClean="0"/>
              <a:t>Germinal matrix </a:t>
            </a:r>
            <a:r>
              <a:rPr lang="en-US" b="1" dirty="0" smtClean="0"/>
              <a:t>IVH </a:t>
            </a:r>
            <a:r>
              <a:rPr lang="en-US" dirty="0" smtClean="0"/>
              <a:t>: preterm&gt;term </a:t>
            </a:r>
            <a:r>
              <a:rPr lang="en-US" dirty="0" smtClean="0"/>
              <a:t>especially &lt; 34/40. subtle fits common in this type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- Subdural bleeds: </a:t>
            </a:r>
            <a:r>
              <a:rPr lang="en-US" dirty="0" smtClean="0"/>
              <a:t>term&gt;</a:t>
            </a:r>
            <a:r>
              <a:rPr lang="en-US" dirty="0" err="1" smtClean="0"/>
              <a:t>preterms</a:t>
            </a:r>
            <a:r>
              <a:rPr lang="en-US" dirty="0" smtClean="0"/>
              <a:t> usually severe and associated with cerebral contusion.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Causes</a:t>
            </a:r>
            <a:r>
              <a:rPr lang="en-US" sz="2000" dirty="0" err="1" smtClean="0"/>
              <a:t>cont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b="1" dirty="0" smtClean="0"/>
              <a:t>Metabolic disturbances</a:t>
            </a:r>
            <a:r>
              <a:rPr lang="en-US" dirty="0" smtClean="0"/>
              <a:t>: hypoglycemia, </a:t>
            </a:r>
            <a:r>
              <a:rPr lang="en-US" dirty="0" err="1" smtClean="0"/>
              <a:t>hypoCa</a:t>
            </a:r>
            <a:r>
              <a:rPr lang="en-US" dirty="0" smtClean="0"/>
              <a:t>+, </a:t>
            </a:r>
            <a:r>
              <a:rPr lang="en-US" dirty="0" err="1" smtClean="0"/>
              <a:t>hypoMg</a:t>
            </a:r>
            <a:r>
              <a:rPr lang="en-US" dirty="0" smtClean="0"/>
              <a:t>+, less frequently inborn errors of metabolism which arise more than 72 hrs of life and typically after onset of feeding.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b="1" dirty="0" smtClean="0"/>
              <a:t>Intracranial infections</a:t>
            </a:r>
            <a:r>
              <a:rPr lang="en-US" dirty="0" smtClean="0"/>
              <a:t>: meningitis, encephalitis, </a:t>
            </a:r>
            <a:r>
              <a:rPr lang="en-US" dirty="0" err="1" smtClean="0"/>
              <a:t>toxoplasmosis,CMV</a:t>
            </a:r>
            <a:r>
              <a:rPr lang="en-US" dirty="0" smtClean="0"/>
              <a:t>. Common bacteria E. coli, GBS, </a:t>
            </a:r>
            <a:r>
              <a:rPr lang="en-US" dirty="0" err="1" smtClean="0"/>
              <a:t>listeria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b="1" dirty="0" smtClean="0"/>
              <a:t>Major malformation syndromes</a:t>
            </a:r>
            <a:r>
              <a:rPr lang="en-US" dirty="0" smtClean="0"/>
              <a:t>: </a:t>
            </a:r>
            <a:r>
              <a:rPr lang="en-US" dirty="0" err="1" smtClean="0"/>
              <a:t>lissencephaly</a:t>
            </a:r>
            <a:r>
              <a:rPr lang="en-US" dirty="0" smtClean="0"/>
              <a:t>, </a:t>
            </a:r>
            <a:r>
              <a:rPr lang="en-US" dirty="0" err="1" smtClean="0"/>
              <a:t>polymicrogyria</a:t>
            </a:r>
            <a:r>
              <a:rPr lang="en-US" dirty="0" smtClean="0"/>
              <a:t>, linear sebaceous nevus syndrome.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Causes</a:t>
            </a:r>
            <a:r>
              <a:rPr lang="en-US" sz="2000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b="1" dirty="0" smtClean="0"/>
              <a:t>Benign neonatal seizures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- benign familial neonatal seizures: occur in 48-72hrs of life. Disappear by 2/12-6/12. usual +</a:t>
            </a:r>
            <a:r>
              <a:rPr lang="en-US" dirty="0" err="1" smtClean="0"/>
              <a:t>ve</a:t>
            </a:r>
            <a:r>
              <a:rPr lang="en-US" dirty="0" smtClean="0"/>
              <a:t> family </a:t>
            </a:r>
            <a:r>
              <a:rPr lang="en-US" dirty="0" err="1" smtClean="0"/>
              <a:t>Hx</a:t>
            </a:r>
            <a:r>
              <a:rPr lang="en-US" dirty="0" smtClean="0"/>
              <a:t>. Development normal.</a:t>
            </a:r>
          </a:p>
          <a:p>
            <a:pPr>
              <a:buNone/>
            </a:pPr>
            <a:r>
              <a:rPr lang="en-US" dirty="0" smtClean="0"/>
              <a:t>  - benign idiopathic (fifth day fits): occur </a:t>
            </a:r>
            <a:r>
              <a:rPr lang="en-US" dirty="0" err="1" smtClean="0"/>
              <a:t>btn</a:t>
            </a:r>
            <a:r>
              <a:rPr lang="en-US" dirty="0" smtClean="0"/>
              <a:t> 4-6 days of life. Multifocal. CSF normal. Usually lasts 24 hrs.</a:t>
            </a:r>
          </a:p>
          <a:p>
            <a:pPr>
              <a:buNone/>
            </a:pPr>
            <a:r>
              <a:rPr lang="en-US" dirty="0" smtClean="0"/>
              <a:t>  -benign sleep myoclonus: rhythmic movements during NREM </a:t>
            </a:r>
            <a:r>
              <a:rPr lang="en-US" dirty="0" smtClean="0"/>
              <a:t>(non rapid eye movement )sleep </a:t>
            </a:r>
            <a:r>
              <a:rPr lang="en-US" dirty="0" smtClean="0"/>
              <a:t>mimic seizures. EEG (no fits)</a:t>
            </a:r>
          </a:p>
          <a:p>
            <a:pPr>
              <a:buNone/>
            </a:pPr>
            <a:r>
              <a:rPr lang="en-US" dirty="0" smtClean="0"/>
              <a:t>7. </a:t>
            </a:r>
            <a:r>
              <a:rPr lang="en-US" b="1" dirty="0" smtClean="0"/>
              <a:t>Others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Anoxia, benign epilepsy syndromes, mitochondrial </a:t>
            </a:r>
            <a:r>
              <a:rPr lang="en-US" dirty="0" err="1" smtClean="0"/>
              <a:t>cytopathies</a:t>
            </a:r>
            <a:r>
              <a:rPr lang="en-US" dirty="0" smtClean="0"/>
              <a:t>, </a:t>
            </a:r>
            <a:r>
              <a:rPr lang="en-US" dirty="0" err="1" smtClean="0"/>
              <a:t>myoclonic</a:t>
            </a:r>
            <a:r>
              <a:rPr lang="en-US" dirty="0" smtClean="0"/>
              <a:t> epilepsy, </a:t>
            </a:r>
            <a:r>
              <a:rPr lang="en-US" dirty="0" err="1" smtClean="0"/>
              <a:t>myoclonus</a:t>
            </a:r>
            <a:r>
              <a:rPr lang="en-US" dirty="0" smtClean="0"/>
              <a:t>, organic acidosis, pyridoxine dependent epilepsy.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 </a:t>
            </a:r>
            <a:r>
              <a:rPr lang="en-US" dirty="0" err="1" smtClean="0"/>
              <a:t>Hx</a:t>
            </a:r>
            <a:r>
              <a:rPr lang="en-US" dirty="0" smtClean="0"/>
              <a:t>: +</a:t>
            </a:r>
            <a:r>
              <a:rPr lang="en-US" dirty="0" err="1" smtClean="0"/>
              <a:t>ve</a:t>
            </a:r>
            <a:r>
              <a:rPr lang="en-US" dirty="0" smtClean="0"/>
              <a:t> family </a:t>
            </a:r>
            <a:r>
              <a:rPr lang="en-US" dirty="0" err="1" smtClean="0"/>
              <a:t>Hx</a:t>
            </a:r>
            <a:r>
              <a:rPr lang="en-US" dirty="0" smtClean="0"/>
              <a:t> of fits points to genetic syndromes. Many syndromes are considered benign &amp; frequently disappear in the post-neonatal period. </a:t>
            </a:r>
          </a:p>
          <a:p>
            <a:r>
              <a:rPr lang="en-US" dirty="0" smtClean="0"/>
              <a:t>Ante-natal </a:t>
            </a:r>
            <a:r>
              <a:rPr lang="en-US" dirty="0" err="1" smtClean="0"/>
              <a:t>Hx</a:t>
            </a:r>
            <a:r>
              <a:rPr lang="en-US" dirty="0" smtClean="0"/>
              <a:t>: TORCHES, fetal distress, PET, maternal infection.</a:t>
            </a:r>
          </a:p>
          <a:p>
            <a:r>
              <a:rPr lang="en-US" dirty="0" smtClean="0"/>
              <a:t>Birth </a:t>
            </a:r>
            <a:r>
              <a:rPr lang="en-US" dirty="0" err="1" smtClean="0"/>
              <a:t>Hx</a:t>
            </a:r>
            <a:r>
              <a:rPr lang="en-US" dirty="0" smtClean="0"/>
              <a:t>: type of </a:t>
            </a:r>
            <a:r>
              <a:rPr lang="en-US" dirty="0" err="1" smtClean="0"/>
              <a:t>delivery,antecedent</a:t>
            </a:r>
            <a:r>
              <a:rPr lang="en-US" dirty="0" smtClean="0"/>
              <a:t> events during labor, </a:t>
            </a:r>
            <a:r>
              <a:rPr lang="en-US" dirty="0" err="1" smtClean="0"/>
              <a:t>Apgar</a:t>
            </a:r>
            <a:r>
              <a:rPr lang="en-US" dirty="0" smtClean="0"/>
              <a:t>, resuscitation.</a:t>
            </a:r>
          </a:p>
          <a:p>
            <a:r>
              <a:rPr lang="en-US" dirty="0" smtClean="0"/>
              <a:t>Post-natal </a:t>
            </a:r>
            <a:r>
              <a:rPr lang="en-US" dirty="0" err="1" smtClean="0"/>
              <a:t>Hx</a:t>
            </a:r>
            <a:r>
              <a:rPr lang="en-US" dirty="0" smtClean="0"/>
              <a:t>: tremors(</a:t>
            </a:r>
            <a:r>
              <a:rPr lang="en-US" dirty="0" err="1" smtClean="0"/>
              <a:t>hypoCa</a:t>
            </a:r>
            <a:r>
              <a:rPr lang="en-US" dirty="0" smtClean="0"/>
              <a:t>+/drug withdrawal), Temp, BP instability,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</TotalTime>
  <Words>1168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Neonatal Convulsions</vt:lpstr>
      <vt:lpstr>Introduction </vt:lpstr>
      <vt:lpstr>Seizures pathogenesis</vt:lpstr>
      <vt:lpstr>Classification of neonatal seizures </vt:lpstr>
      <vt:lpstr>Classificationcont </vt:lpstr>
      <vt:lpstr>Causes</vt:lpstr>
      <vt:lpstr>Causescont </vt:lpstr>
      <vt:lpstr>Causescont</vt:lpstr>
      <vt:lpstr>History </vt:lpstr>
      <vt:lpstr>Physical exam</vt:lpstr>
      <vt:lpstr>Work-up(Lab)</vt:lpstr>
      <vt:lpstr>Work-up( imaging)</vt:lpstr>
      <vt:lpstr>Work-up (other tests)</vt:lpstr>
      <vt:lpstr>Treatment </vt:lpstr>
      <vt:lpstr> Treatment </vt:lpstr>
      <vt:lpstr>Treatment </vt:lpstr>
      <vt:lpstr>Complications</vt:lpstr>
    </vt:vector>
  </TitlesOfParts>
  <Company>D.O.D.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Convulsions</dc:title>
  <dc:creator>Major. Gwer</dc:creator>
  <cp:lastModifiedBy>timmy</cp:lastModifiedBy>
  <cp:revision>25</cp:revision>
  <dcterms:created xsi:type="dcterms:W3CDTF">2009-09-09T10:27:02Z</dcterms:created>
  <dcterms:modified xsi:type="dcterms:W3CDTF">2017-01-09T06:29:55Z</dcterms:modified>
</cp:coreProperties>
</file>