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0" r:id="rId4"/>
    <p:sldId id="258" r:id="rId5"/>
    <p:sldId id="259" r:id="rId6"/>
    <p:sldId id="264"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68D83-7C70-4864-BE56-DCD761611D93}" type="datetimeFigureOut">
              <a:rPr lang="en-US" smtClean="0"/>
              <a:pPr/>
              <a:t>18-Oct-16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C3F19C1-4F61-4351-87FB-0E93D1A21550}"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68D83-7C70-4864-BE56-DCD761611D93}" type="datetimeFigureOut">
              <a:rPr lang="en-US" smtClean="0"/>
              <a:pPr/>
              <a:t>18-Oct-16</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F19C1-4F61-4351-87FB-0E93D1A21550}"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2780928"/>
            <a:ext cx="8229600" cy="1143000"/>
          </a:xfrm>
        </p:spPr>
        <p:txBody>
          <a:bodyPr>
            <a:normAutofit/>
          </a:bodyPr>
          <a:lstStyle/>
          <a:p>
            <a:r>
              <a:rPr lang="en-CA" sz="4800" b="1" dirty="0" smtClean="0"/>
              <a:t>NEONATAL SEPSIS</a:t>
            </a:r>
            <a:endParaRPr lang="en-CA" sz="4800" b="1" dirty="0"/>
          </a:p>
        </p:txBody>
      </p:sp>
    </p:spTree>
    <p:extLst>
      <p:ext uri="{BB962C8B-B14F-4D97-AF65-F5344CB8AC3E}">
        <p14:creationId xmlns:p14="http://schemas.microsoft.com/office/powerpoint/2010/main" val="41634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640960" cy="6048672"/>
          </a:xfrm>
        </p:spPr>
        <p:txBody>
          <a:bodyPr>
            <a:normAutofit lnSpcReduction="10000"/>
          </a:bodyPr>
          <a:lstStyle/>
          <a:p>
            <a:pPr algn="ctr">
              <a:buNone/>
            </a:pPr>
            <a:r>
              <a:rPr lang="en-CA" sz="3600" b="1" u="sng" dirty="0" smtClean="0">
                <a:solidFill>
                  <a:srgbClr val="FF0000"/>
                </a:solidFill>
              </a:rPr>
              <a:t>TAKE </a:t>
            </a:r>
            <a:r>
              <a:rPr lang="en-CA" sz="3600" b="1" u="sng" dirty="0" smtClean="0">
                <a:solidFill>
                  <a:srgbClr val="FF0000"/>
                </a:solidFill>
              </a:rPr>
              <a:t>HOME MESSAGE</a:t>
            </a:r>
          </a:p>
          <a:p>
            <a:pPr>
              <a:buFont typeface="Wingdings" pitchFamily="2" charset="2"/>
              <a:buChar char="ü"/>
            </a:pPr>
            <a:r>
              <a:rPr lang="en-CA" dirty="0" smtClean="0"/>
              <a:t>NEVER assume that fever in a newborn is unimportant or that </a:t>
            </a:r>
            <a:r>
              <a:rPr lang="en-CA" dirty="0" smtClean="0"/>
              <a:t>a baby </a:t>
            </a:r>
            <a:r>
              <a:rPr lang="en-CA" dirty="0" smtClean="0"/>
              <a:t>who doesn’t breastfeed or appear discontent or restless will get better.</a:t>
            </a:r>
          </a:p>
          <a:p>
            <a:pPr>
              <a:buFont typeface="Wingdings" pitchFamily="2" charset="2"/>
              <a:buChar char="ü"/>
            </a:pPr>
            <a:r>
              <a:rPr lang="en-CA" dirty="0" smtClean="0"/>
              <a:t>REMEMBER that sepsis is the major cause of death in neonates. Without adequate treatment they can die in 24-48 hours</a:t>
            </a:r>
          </a:p>
          <a:p>
            <a:pPr>
              <a:buFont typeface="Wingdings" pitchFamily="2" charset="2"/>
              <a:buChar char="ü"/>
            </a:pPr>
            <a:r>
              <a:rPr lang="en-CA" dirty="0" smtClean="0"/>
              <a:t>Don’t treat a neonate with fever as if he had URTI</a:t>
            </a:r>
          </a:p>
          <a:p>
            <a:pPr>
              <a:buFont typeface="Wingdings" pitchFamily="2" charset="2"/>
              <a:buChar char="ü"/>
            </a:pPr>
            <a:r>
              <a:rPr lang="en-CA" dirty="0" smtClean="0"/>
              <a:t>DO NOT WAIT if you encounter any </a:t>
            </a:r>
            <a:r>
              <a:rPr lang="en-CA" dirty="0" smtClean="0"/>
              <a:t>suspicious </a:t>
            </a:r>
            <a:r>
              <a:rPr lang="en-CA" dirty="0" smtClean="0"/>
              <a:t>sign, its better to treat like </a:t>
            </a:r>
            <a:r>
              <a:rPr lang="en-CA" dirty="0" smtClean="0"/>
              <a:t>sepsis</a:t>
            </a:r>
            <a:endParaRPr lang="en-CA"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Objectives</a:t>
            </a:r>
            <a:endParaRPr lang="en-CA" b="1" dirty="0"/>
          </a:p>
        </p:txBody>
      </p:sp>
      <p:sp>
        <p:nvSpPr>
          <p:cNvPr id="3" name="Content Placeholder 2"/>
          <p:cNvSpPr>
            <a:spLocks noGrp="1"/>
          </p:cNvSpPr>
          <p:nvPr>
            <p:ph idx="1"/>
          </p:nvPr>
        </p:nvSpPr>
        <p:spPr/>
        <p:txBody>
          <a:bodyPr/>
          <a:lstStyle/>
          <a:p>
            <a:pPr>
              <a:buNone/>
            </a:pPr>
            <a:r>
              <a:rPr lang="en-CA" dirty="0" smtClean="0"/>
              <a:t>At the end of the lesson, the students will:-</a:t>
            </a:r>
          </a:p>
          <a:p>
            <a:r>
              <a:rPr lang="en-CA" dirty="0" smtClean="0"/>
              <a:t>Define sepsis in a newborn</a:t>
            </a:r>
          </a:p>
          <a:p>
            <a:r>
              <a:rPr lang="en-CA" dirty="0" smtClean="0"/>
              <a:t>Describe preventive measures of sepsis</a:t>
            </a:r>
          </a:p>
          <a:p>
            <a:r>
              <a:rPr lang="en-CA" dirty="0" smtClean="0"/>
              <a:t>Diagnose sepsis in the newborn</a:t>
            </a:r>
          </a:p>
          <a:p>
            <a:r>
              <a:rPr lang="en-CA" dirty="0" smtClean="0"/>
              <a:t>Manage sepsis in the newborn</a:t>
            </a:r>
          </a:p>
          <a:p>
            <a:r>
              <a:rPr lang="en-CA" dirty="0" smtClean="0"/>
              <a:t>Organise appropriate referral procedure</a:t>
            </a:r>
          </a:p>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800" b="1" dirty="0" smtClean="0"/>
              <a:t>NEONATAL SEPSIS</a:t>
            </a:r>
            <a:endParaRPr lang="en-CA" sz="4800" b="1" dirty="0"/>
          </a:p>
        </p:txBody>
      </p:sp>
      <p:sp>
        <p:nvSpPr>
          <p:cNvPr id="3" name="Content Placeholder 2"/>
          <p:cNvSpPr>
            <a:spLocks noGrp="1"/>
          </p:cNvSpPr>
          <p:nvPr>
            <p:ph idx="1"/>
          </p:nvPr>
        </p:nvSpPr>
        <p:spPr>
          <a:xfrm>
            <a:off x="0" y="1214422"/>
            <a:ext cx="9144000" cy="5643578"/>
          </a:xfrm>
        </p:spPr>
        <p:txBody>
          <a:bodyPr>
            <a:normAutofit lnSpcReduction="10000"/>
          </a:bodyPr>
          <a:lstStyle/>
          <a:p>
            <a:pPr>
              <a:buNone/>
            </a:pPr>
            <a:r>
              <a:rPr lang="en-CA" dirty="0" smtClean="0"/>
              <a:t>A serious infection of the newborn’s entire body</a:t>
            </a:r>
          </a:p>
          <a:p>
            <a:pPr>
              <a:buNone/>
            </a:pPr>
            <a:r>
              <a:rPr lang="en-CA" dirty="0"/>
              <a:t>  </a:t>
            </a:r>
            <a:r>
              <a:rPr lang="en-CA" dirty="0" smtClean="0"/>
              <a:t>                             </a:t>
            </a:r>
            <a:r>
              <a:rPr lang="en-CA" b="1" dirty="0" smtClean="0"/>
              <a:t> Risk factors</a:t>
            </a:r>
          </a:p>
          <a:p>
            <a:r>
              <a:rPr lang="en-CA" dirty="0" smtClean="0"/>
              <a:t>Maternal infection</a:t>
            </a:r>
          </a:p>
          <a:p>
            <a:r>
              <a:rPr lang="en-CA" dirty="0" smtClean="0"/>
              <a:t>Prolonged rupture of membranes.( &gt;24hrs)</a:t>
            </a:r>
          </a:p>
          <a:p>
            <a:r>
              <a:rPr lang="en-CA" dirty="0" smtClean="0"/>
              <a:t>prematurity/ low birth weight</a:t>
            </a:r>
          </a:p>
          <a:p>
            <a:r>
              <a:rPr lang="en-CA" dirty="0" smtClean="0"/>
              <a:t>Prolonged labour</a:t>
            </a:r>
          </a:p>
          <a:p>
            <a:r>
              <a:rPr lang="en-CA" dirty="0" smtClean="0"/>
              <a:t>Foul smelling amniotic fluid</a:t>
            </a:r>
          </a:p>
          <a:p>
            <a:r>
              <a:rPr lang="en-US" dirty="0"/>
              <a:t>Risk of contracting intrapartum and postpartum infection is inversely proportional to gestational age.</a:t>
            </a:r>
            <a:endParaRPr lang="en-CA" dirty="0"/>
          </a:p>
          <a:p>
            <a:pPr>
              <a:buNone/>
            </a:pPr>
            <a:endParaRPr lang="en-CA" dirty="0" smtClean="0"/>
          </a:p>
          <a:p>
            <a:endParaRPr lang="en-CA"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080120"/>
          </a:xfrm>
        </p:spPr>
        <p:txBody>
          <a:bodyPr>
            <a:normAutofit/>
          </a:bodyPr>
          <a:lstStyle/>
          <a:p>
            <a:r>
              <a:rPr lang="en-CA" b="1" dirty="0" smtClean="0"/>
              <a:t>Rationale</a:t>
            </a:r>
            <a:endParaRPr lang="en-CA" b="1" dirty="0"/>
          </a:p>
        </p:txBody>
      </p:sp>
      <p:sp>
        <p:nvSpPr>
          <p:cNvPr id="3" name="Content Placeholder 2"/>
          <p:cNvSpPr>
            <a:spLocks noGrp="1"/>
          </p:cNvSpPr>
          <p:nvPr>
            <p:ph idx="1"/>
          </p:nvPr>
        </p:nvSpPr>
        <p:spPr>
          <a:xfrm>
            <a:off x="251520" y="1124744"/>
            <a:ext cx="8640960" cy="5472608"/>
          </a:xfrm>
        </p:spPr>
        <p:txBody>
          <a:bodyPr>
            <a:normAutofit fontScale="92500" lnSpcReduction="10000"/>
          </a:bodyPr>
          <a:lstStyle/>
          <a:p>
            <a:r>
              <a:rPr lang="en-CA" dirty="0" smtClean="0"/>
              <a:t>Single major cause of death in neonatal </a:t>
            </a:r>
            <a:r>
              <a:rPr lang="en-CA" dirty="0" smtClean="0"/>
              <a:t>period (1/3 </a:t>
            </a:r>
            <a:r>
              <a:rPr lang="en-CA" dirty="0" smtClean="0"/>
              <a:t>of all the deaths)</a:t>
            </a:r>
          </a:p>
          <a:p>
            <a:r>
              <a:rPr lang="en-CA" dirty="0" smtClean="0"/>
              <a:t>It may begin as an </a:t>
            </a:r>
            <a:r>
              <a:rPr lang="en-CA" dirty="0" smtClean="0"/>
              <a:t>URTI, </a:t>
            </a:r>
            <a:r>
              <a:rPr lang="en-CA" dirty="0" smtClean="0"/>
              <a:t>omphalitis, dermatitis or without any apparent source of infection</a:t>
            </a:r>
          </a:p>
          <a:p>
            <a:r>
              <a:rPr lang="en-CA" dirty="0" smtClean="0"/>
              <a:t>Group B Haemolytic streptococcus and staphylococcus aureus and E. Coli are most likely causes of neonatal sepsis</a:t>
            </a:r>
            <a:r>
              <a:rPr lang="en-CA" dirty="0" smtClean="0"/>
              <a:t>.</a:t>
            </a:r>
          </a:p>
          <a:p>
            <a:r>
              <a:rPr lang="en-US" dirty="0" smtClean="0"/>
              <a:t>Common </a:t>
            </a:r>
            <a:r>
              <a:rPr lang="en-US" dirty="0"/>
              <a:t>viral agents include herpes simplex, HIV, CMV, and hepatitis B.</a:t>
            </a:r>
          </a:p>
          <a:p>
            <a:r>
              <a:rPr lang="en-US" dirty="0"/>
              <a:t>The main source of infection are the mother and environment-staff, delivery area nursery and </a:t>
            </a:r>
            <a:r>
              <a:rPr lang="en-US" dirty="0" smtClean="0"/>
              <a:t>home</a:t>
            </a:r>
            <a:endParaRPr lang="en-CA" dirty="0" smtClean="0"/>
          </a:p>
          <a:p>
            <a:pPr>
              <a:buNone/>
            </a:pPr>
            <a:endParaRPr lang="en-CA"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640960" cy="6264696"/>
          </a:xfrm>
        </p:spPr>
        <p:txBody>
          <a:bodyPr>
            <a:noAutofit/>
          </a:bodyPr>
          <a:lstStyle/>
          <a:p>
            <a:r>
              <a:rPr lang="en-US" sz="3000" dirty="0"/>
              <a:t>Neonates are immunologically immature, with decreased </a:t>
            </a:r>
            <a:r>
              <a:rPr lang="en-US" sz="3000" dirty="0" smtClean="0"/>
              <a:t>polymorph nuclear </a:t>
            </a:r>
            <a:r>
              <a:rPr lang="en-US" sz="3000" dirty="0"/>
              <a:t>leukocyte and monocyte function; </a:t>
            </a:r>
            <a:endParaRPr lang="en-US" sz="3000" dirty="0" smtClean="0"/>
          </a:p>
          <a:p>
            <a:r>
              <a:rPr lang="en-US" sz="3000" dirty="0" smtClean="0"/>
              <a:t>premature </a:t>
            </a:r>
            <a:r>
              <a:rPr lang="en-US" sz="3000" dirty="0"/>
              <a:t>infants are particularly so. Maternal IgG antibodies are actively transported across the placenta, but effective levels for all organisms are not achieved until near term. IgM antibodies do not cross the placenta. Premature infants have decreased intrinsic antibody production and reduced </a:t>
            </a:r>
            <a:r>
              <a:rPr lang="en-US" sz="3000" dirty="0" smtClean="0"/>
              <a:t>complement activity</a:t>
            </a:r>
            <a:r>
              <a:rPr lang="en-US" sz="3000" dirty="0"/>
              <a:t>. </a:t>
            </a:r>
            <a:endParaRPr lang="en-US" sz="3000" dirty="0" smtClean="0"/>
          </a:p>
          <a:p>
            <a:r>
              <a:rPr lang="en-US" sz="3000" dirty="0"/>
              <a:t>Premature infants are also more likely to require invasive procedures (e.g., endotracheal intubation, prolonged IV access) that predispose to </a:t>
            </a:r>
            <a:r>
              <a:rPr lang="en-US" sz="3000" dirty="0" smtClean="0"/>
              <a:t>infection</a:t>
            </a:r>
            <a:endParaRPr lang="en-US" sz="3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071546"/>
          </a:xfrm>
        </p:spPr>
        <p:txBody>
          <a:bodyPr/>
          <a:lstStyle/>
          <a:p>
            <a:r>
              <a:rPr lang="en-CA" b="1" dirty="0" smtClean="0"/>
              <a:t>DIAGNOSIS</a:t>
            </a:r>
            <a:endParaRPr lang="en-CA" dirty="0"/>
          </a:p>
        </p:txBody>
      </p:sp>
      <p:sp>
        <p:nvSpPr>
          <p:cNvPr id="3" name="Content Placeholder 2"/>
          <p:cNvSpPr>
            <a:spLocks noGrp="1"/>
          </p:cNvSpPr>
          <p:nvPr>
            <p:ph idx="1"/>
          </p:nvPr>
        </p:nvSpPr>
        <p:spPr>
          <a:xfrm>
            <a:off x="179512" y="1484784"/>
            <a:ext cx="8712968" cy="4680520"/>
          </a:xfrm>
        </p:spPr>
        <p:txBody>
          <a:bodyPr>
            <a:normAutofit/>
          </a:bodyPr>
          <a:lstStyle/>
          <a:p>
            <a:r>
              <a:rPr lang="en-US" dirty="0"/>
              <a:t>A wide variety of infections should be considered in neonates who are ill, febrile, or hypothermic. Infections such as congenital rubella, syphilis, toxoplasmosis, and CMV should be considered, particularly in neonates with abnormalities such as growth restriction, deafness, microcephaly, anomalies, failure to thrive, hepatosplenomegaly, or neurologic abnormalities</a:t>
            </a:r>
            <a:r>
              <a:rPr lang="en-US" dirty="0" smtClean="0"/>
              <a:t>.</a:t>
            </a:r>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40960" cy="5616624"/>
          </a:xfrm>
        </p:spPr>
        <p:txBody>
          <a:bodyPr>
            <a:normAutofit/>
          </a:bodyPr>
          <a:lstStyle/>
          <a:p>
            <a:r>
              <a:rPr lang="en-CA" dirty="0" smtClean="0"/>
              <a:t>History taking</a:t>
            </a:r>
          </a:p>
          <a:p>
            <a:pPr lvl="1"/>
            <a:r>
              <a:rPr lang="en-CA" dirty="0" smtClean="0"/>
              <a:t>when </a:t>
            </a:r>
            <a:r>
              <a:rPr lang="en-CA" dirty="0" smtClean="0"/>
              <a:t>and where the baby was born, health status of the mother during </a:t>
            </a:r>
            <a:r>
              <a:rPr lang="en-CA" dirty="0" smtClean="0"/>
              <a:t>labour</a:t>
            </a:r>
          </a:p>
          <a:p>
            <a:pPr lvl="1"/>
            <a:r>
              <a:rPr lang="en-CA" dirty="0" smtClean="0"/>
              <a:t>Breastfeeding </a:t>
            </a:r>
            <a:r>
              <a:rPr lang="en-CA" dirty="0" smtClean="0"/>
              <a:t>or not, crying a loud or weak and  the general state of the baby</a:t>
            </a:r>
          </a:p>
          <a:p>
            <a:r>
              <a:rPr lang="en-CA" dirty="0" smtClean="0"/>
              <a:t>Physical examination-observe the baby and note feeding habit, respiration, temperature, Cry, colour, activity, jaundice and any signs of eye  infection</a:t>
            </a:r>
          </a:p>
          <a:p>
            <a:endParaRPr lang="en-CA"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MANAGEMENT</a:t>
            </a:r>
            <a:endParaRPr lang="en-CA" b="1" dirty="0"/>
          </a:p>
        </p:txBody>
      </p:sp>
      <p:sp>
        <p:nvSpPr>
          <p:cNvPr id="3" name="Content Placeholder 2"/>
          <p:cNvSpPr>
            <a:spLocks noGrp="1"/>
          </p:cNvSpPr>
          <p:nvPr>
            <p:ph idx="1"/>
          </p:nvPr>
        </p:nvSpPr>
        <p:spPr/>
        <p:txBody>
          <a:bodyPr>
            <a:normAutofit fontScale="92500" lnSpcReduction="20000"/>
          </a:bodyPr>
          <a:lstStyle/>
          <a:p>
            <a:r>
              <a:rPr lang="en-US" dirty="0"/>
              <a:t>The primary treatment is usually antimicrobial therapy</a:t>
            </a:r>
            <a:endParaRPr lang="en-CA" dirty="0" smtClean="0"/>
          </a:p>
          <a:p>
            <a:r>
              <a:rPr lang="en-CA" dirty="0" smtClean="0"/>
              <a:t>Explain every thing to the mother and family including the urgency of the situation .</a:t>
            </a:r>
          </a:p>
          <a:p>
            <a:r>
              <a:rPr lang="en-CA" dirty="0" smtClean="0"/>
              <a:t>Breastfeed as much as possible – top up with EBM via NGT</a:t>
            </a:r>
          </a:p>
          <a:p>
            <a:r>
              <a:rPr lang="en-CA" dirty="0" smtClean="0"/>
              <a:t>Keep baby warm- hat, socks and gloves or kangaroo method</a:t>
            </a:r>
          </a:p>
          <a:p>
            <a:r>
              <a:rPr lang="en-CA" dirty="0" smtClean="0"/>
              <a:t>Keep nostrils clear and observe breathing</a:t>
            </a:r>
          </a:p>
          <a:p>
            <a:r>
              <a:rPr lang="en-CA" dirty="0" smtClean="0"/>
              <a:t>Orientate mother on care of the sick baby</a:t>
            </a:r>
          </a:p>
          <a:p>
            <a:endParaRPr lang="en-CA"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424936" cy="3888432"/>
          </a:xfrm>
        </p:spPr>
        <p:txBody>
          <a:bodyPr>
            <a:normAutofit/>
          </a:bodyPr>
          <a:lstStyle/>
          <a:p>
            <a:r>
              <a:rPr lang="en-CA" dirty="0" smtClean="0"/>
              <a:t>Keep </a:t>
            </a:r>
            <a:r>
              <a:rPr lang="en-CA" dirty="0" smtClean="0"/>
              <a:t>nostrils clear and observe breathing</a:t>
            </a:r>
          </a:p>
          <a:p>
            <a:r>
              <a:rPr lang="en-CA" dirty="0" smtClean="0"/>
              <a:t>Orientate mother on care of the sick baby</a:t>
            </a:r>
            <a:endParaRPr lang="en-CA" dirty="0"/>
          </a:p>
          <a:p>
            <a:r>
              <a:rPr lang="en-CA" dirty="0" smtClean="0"/>
              <a:t>I.m /iv </a:t>
            </a:r>
            <a:r>
              <a:rPr lang="en-CA" dirty="0" err="1" smtClean="0"/>
              <a:t>gentamycin</a:t>
            </a:r>
            <a:r>
              <a:rPr lang="en-CA" dirty="0" smtClean="0"/>
              <a:t> 2.5mgs /kg</a:t>
            </a:r>
          </a:p>
          <a:p>
            <a:r>
              <a:rPr lang="en-CA" dirty="0" smtClean="0"/>
              <a:t>i.m/iv crystapen penicillin 100,000iu twice a day for ten </a:t>
            </a:r>
            <a:r>
              <a:rPr lang="en-CA" dirty="0" smtClean="0"/>
              <a:t>days</a:t>
            </a:r>
            <a:r>
              <a:rPr lang="en-CA" dirty="0"/>
              <a:t>.</a:t>
            </a:r>
            <a:endParaRPr lang="en-CA"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545</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NEONATAL SEPSIS</vt:lpstr>
      <vt:lpstr>Objectives</vt:lpstr>
      <vt:lpstr>NEONATAL SEPSIS</vt:lpstr>
      <vt:lpstr>Rationale</vt:lpstr>
      <vt:lpstr>PowerPoint Presentation</vt:lpstr>
      <vt:lpstr>DIAGNOSIS</vt:lpstr>
      <vt:lpstr>PowerPoint Presentation</vt:lpstr>
      <vt:lpstr>MANAGEMENT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NEONATAL SEPSIS</dc:title>
  <dc:creator>x</dc:creator>
  <cp:lastModifiedBy>Evans</cp:lastModifiedBy>
  <cp:revision>19</cp:revision>
  <dcterms:created xsi:type="dcterms:W3CDTF">2015-02-04T01:17:54Z</dcterms:created>
  <dcterms:modified xsi:type="dcterms:W3CDTF">2016-10-18T17:32:57Z</dcterms:modified>
</cp:coreProperties>
</file>