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69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9" r:id="rId40"/>
    <p:sldId id="300" r:id="rId41"/>
    <p:sldId id="301" r:id="rId42"/>
    <p:sldId id="296" r:id="rId43"/>
    <p:sldId id="297" r:id="rId4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 bwMode="white"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>
            <a:noAutofit/>
          </a:bodyPr>
          <a:lstStyle>
            <a:lvl1pPr algn="r">
              <a:defRPr sz="4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30"/>
          <p:cNvSpPr>
            <a:spLocks noGrp="1"/>
          </p:cNvSpPr>
          <p:nvPr>
            <p:ph type="dt" sz="half" idx="2"/>
          </p:nvPr>
        </p:nvSpPr>
        <p:spPr>
          <a:xfrm>
            <a:off x="5870575" y="6557963"/>
            <a:ext cx="2003425" cy="227013"/>
          </a:xfrm>
          <a:prstGeom prst="rect">
            <a:avLst/>
          </a:prstGeom>
        </p:spPr>
        <p:txBody>
          <a:bodyPr vert="horz" tIns="0" bIns="0" anchor="b"/>
          <a:lstStyle>
            <a:lvl1pPr>
              <a:defRPr lang="en-US" smtClean="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10EF6A-3DAA-4AA9-B1F7-7A8A18C05266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2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2819400" y="6557963"/>
            <a:ext cx="2927350" cy="228600"/>
          </a:xfrm>
          <a:prstGeom prst="rect">
            <a:avLst/>
          </a:prstGeom>
        </p:spPr>
        <p:txBody>
          <a:bodyPr vert="horz" tIns="0" bIns="0" anchor="b"/>
          <a:lstStyle>
            <a:lvl1pPr>
              <a:defRPr lang="en-US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7880350" y="6556375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p>
            <a:pPr algn="r">
              <a:buNone/>
            </a:pPr>
            <a:fld id="{9A0DB2DC-4C9A-4742-B13C-FB6460FD3503}" type="slidenum">
              <a:rPr lang="en-US" dirty="0">
                <a:solidFill>
                  <a:srgbClr val="FFFFFF"/>
                </a:solidFill>
              </a:rPr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17C588-AC92-4B67-92CA-28262C5DD534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80604020202020204" pitchFamily="34" charset="0"/>
              </a:rPr>
            </a:fld>
            <a:endParaRPr 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243388" y="6557963"/>
            <a:ext cx="2001838" cy="227013"/>
          </a:xfrm>
          <a:prstGeom prst="rect">
            <a:avLst/>
          </a:prstGeom>
        </p:spPr>
        <p:txBody>
          <a:bodyPr vert="horz" t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DDC0D5-7298-492A-8464-FF577E4F33A5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556375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54750" y="6553200"/>
            <a:ext cx="587375" cy="228600"/>
          </a:xfrm>
          <a:prstGeom prst="rect">
            <a:avLst/>
          </a:prstGeom>
        </p:spPr>
        <p:txBody>
          <a:bodyPr vert="horz" lIns="0" tIns="0" rIns="0" bIns="0" anchor="b"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17C588-AC92-4B67-92CA-28262C5DD534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80604020202020204" pitchFamily="34" charset="0"/>
              </a:rPr>
            </a:fld>
            <a:endParaRPr 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724400" y="6556375"/>
            <a:ext cx="2001838" cy="227013"/>
          </a:xfrm>
          <a:prstGeom prst="rect">
            <a:avLst/>
          </a:prstGeom>
        </p:spPr>
        <p:txBody>
          <a:bodyPr vert="horz" tIns="0" bIns="0" anchor="b"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59AAF8-4EF9-45CB-A27C-3CBAA2F8092F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35138" y="6556375"/>
            <a:ext cx="2895600" cy="228600"/>
          </a:xfrm>
          <a:prstGeom prst="rect">
            <a:avLst/>
          </a:prstGeom>
        </p:spPr>
        <p:txBody>
          <a:bodyPr vert="horz" tIns="0" bIns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4175" y="6554788"/>
            <a:ext cx="587375" cy="228600"/>
          </a:xfrm>
          <a:prstGeom prst="rect">
            <a:avLst/>
          </a:prstGeom>
        </p:spPr>
        <p:txBody>
          <a:bodyPr vert="horz" lIns="0" tIns="0" rIns="0" bIns="0" anchor="b"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17C588-AC92-4B67-92CA-28262C5DD534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80604020202020204" pitchFamily="34" charset="0"/>
              </a:rPr>
            </a:fld>
            <a:endParaRPr 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17C588-AC92-4B67-92CA-28262C5DD534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80604020202020204" pitchFamily="34" charset="0"/>
              </a:rPr>
            </a:fld>
            <a:endParaRPr 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17C588-AC92-4B67-92CA-28262C5DD534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80604020202020204" pitchFamily="34" charset="0"/>
              </a:rPr>
            </a:fld>
            <a:endParaRPr 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17C588-AC92-4B67-92CA-28262C5DD534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80604020202020204" pitchFamily="34" charset="0"/>
              </a:rPr>
            </a:fld>
            <a:endParaRPr 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17C588-AC92-4B67-92CA-28262C5DD534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80604020202020204" pitchFamily="34" charset="0"/>
              </a:rPr>
            </a:fld>
            <a:endParaRPr 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8488" y="1004888"/>
            <a:ext cx="4319588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9"/>
          <p:cNvSpPr/>
          <p:nvPr/>
        </p:nvSpPr>
        <p:spPr>
          <a:xfrm rot="21420000">
            <a:off x="596900" y="998538"/>
            <a:ext cx="4319588" cy="4313238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73000"/>
              <a:buFont typeface="Wingdings 2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2"/>
          </p:nvPr>
        </p:nvSpPr>
        <p:spPr>
          <a:xfrm>
            <a:off x="4246563" y="6557963"/>
            <a:ext cx="2001838" cy="227013"/>
          </a:xfrm>
          <a:prstGeom prst="rect">
            <a:avLst/>
          </a:prstGeom>
        </p:spPr>
        <p:txBody>
          <a:bodyPr vert="horz" t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0BBC38-9A0F-4122-A909-4B68D39E1338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725"/>
            <a:ext cx="7239000" cy="4846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6563" y="6557963"/>
            <a:ext cx="2001838" cy="227013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 smtClean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17C588-AC92-4B67-92CA-28262C5DD534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80604020202020204" pitchFamily="34" charset="0"/>
                <a:ea typeface="+mn-ea"/>
                <a:cs typeface="Arial" panose="02080604020202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80604020202020204" pitchFamily="34" charset="0"/>
              <a:ea typeface="+mn-ea"/>
              <a:cs typeface="Arial" panose="02080604020202020204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575" y="6556375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80604020202020204" pitchFamily="34" charset="0"/>
              </a:rPr>
            </a:fld>
            <a:endParaRPr lang="en-US" dirty="0">
              <a:latin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fontAlgn="base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fontAlgn="base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205" indent="-228600" algn="l" rtl="0" fontAlgn="base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fontAlgn="base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anose="05000000000000000000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930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225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215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45720" tIns="0" rIns="4572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ANAEMIA IN PEADS</a:t>
            </a:r>
            <a:endParaRPr kumimoji="0" lang="en-US" sz="4200" b="1" i="0" u="none" strike="noStrike" kern="1200" cap="all" spc="0" normalizeH="0" baseline="0" noProof="0" dirty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  <a:ln/>
        </p:spPr>
        <p:txBody>
          <a:bodyPr vert="horz" wrap="square" lIns="45720" tIns="0" rIns="45720" bIns="0" anchor="t" anchorCtr="0"/>
          <a:p>
            <a:pPr eaLnBrk="1" hangingPunct="1">
              <a:buSzPct val="73000"/>
              <a:buFont typeface="Arial" panose="02080604020202020204" pitchFamily="34" charset="0"/>
            </a:pPr>
            <a:r>
              <a:rPr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</a:t>
            </a:r>
            <a:endParaRPr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SzPct val="73000"/>
              <a:buFont typeface="Arial" panose="02080604020202020204" pitchFamily="34" charset="0"/>
            </a:pPr>
            <a:r>
              <a:rPr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admins@nursing-exchange.com</a:t>
            </a:r>
            <a:endParaRPr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15364" name="Picture 2" descr="• Anaemia may be mild, moderate, or severe in&#10;nature.&#10;• Mild anaemia: hemoglobin 9.5-11 g/dl, is often&#10;asymptomatic and fr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71600"/>
            <a:ext cx="8382000" cy="5486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16388" name="Picture 2" descr="Mechanisms of anemia.&#10;• Anaemia conceptually reflects an imbalance&#10;between RBC production and destruction and&#10;may be due t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61925"/>
            <a:ext cx="8991600" cy="6696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17412" name="Picture 2" descr="Burr cells&#10;&#10;Target cells&#10;&#10;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18436" name="Picture 2" descr="• Morphologic classification&#10;– subdivides anemia into&#10;• Macrocytic anemia,&#10;• Normocytic anemia, and&#10;• Microcytic hypochrom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19460" name="Picture 2" descr="Approach.&#10;•&#10;•&#10;•&#10;•&#10;•&#10;&#10;History,&#10;Physical examination.&#10;Complete blood cell count,&#10;Reticulocyte count,&#10;Peripheral blood smear.&#10;&#10;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20484" name="Picture 2" descr="History.&#10;• Age :&#10;• Newborn: Hemorrhage, Hemolysis, Infections,&#10;Impaired red cell production.&#10;• Infants &amp; children : Iron d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21508" name="Picture 2" descr="• Family history : congenital anemias, hemolytic&#10;anemias.&#10;• (1)X-linked: G6PD def.&#10;• (2)Autosomal dominant: Spherocytosis.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22532" name="Picture 2" descr="• H/o gallstones , recurrent jaundice : Hemolytic&#10;anemias.&#10;• Family history of anemia, requirement for&#10;blood transfusions 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23556" name="Picture 2" descr="• H/o tingling sensation , history suggestive of&#10;neuropathy : Vit B 12 deficiency.&#10;&#10;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296400" cy="708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24580" name="Picture 2" descr="Diagnostic Approach-History&#10;• Diarrhea:&#10;– Malabsorption of VitB12/E/Fe.&#10;– Inflammatory bowel disease and anemia of chronic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8600" y="0"/>
            <a:ext cx="97536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7172" name="Picture 2" descr="Approach to a child with anemia.&#10;Viraj.&#10;&#10;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25604" name="Picture 2" descr="Diagnostic Approach-History&#10;• Nutrition:&#10;–&#10;–&#10;–&#10;–&#10;–&#10;&#10;(1)Cows milk diet : iron def.&#10;(2)Strict vegetarian : Vit B12 def.&#10;(3)G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26628" name="Picture 2" descr="Physical examination.&#10;• Fever - acute infection, intravascular disease, collagen&#10;vascular disease.&#10;• Jaundice suggests Hem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2964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27652" name="Picture 2" descr="Physical Findings in Anemia&#10;• Skin:&#10;• Hyper pigmentation, café au lait spots - Fanconi&#10;anemia&#10;• Jaundice - Hemolysis&#10;• Pet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28676" name="Picture 2" descr="Physical Findings in Anemia&#10;– Eyes:&#10;•&#10;•&#10;•&#10;•&#10;&#10;Microphthalmia - Fanconi anemia&#10;Retinopathy - Sickle cell disease&#10;Optic atrop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29700" name="Picture 2" descr="Physical Findings in Anemia&#10;• Extremities :&#10;• Absent thumb-Fanconi anemia&#10;• Spoon nails-Iron deficiency&#10;• Dystrophic nails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30724" name="Picture 2" descr="• Pallor : nail beds, oral mucous membranes&#10;and conjunctivae.&#10;• Observing skin pallor and palmar creases is&#10;insufficient i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8600"/>
            <a:ext cx="9144000" cy="6629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31748" name="Picture 2" descr="Mean Corpuscular Volume&#10;• The average volume of the red blood cells is a&#10;useful red cell index that is used in&#10;classificat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8298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32772" name="Picture 2" descr="Red Cell Distribution Width.&#10;• The RDW is a red cell measurement that&#10;quantitates red cell volume heterogeneity that is&#10;pr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33796" name="Picture 2" descr="• RDW is particularly useful when characterizing&#10;microcytic anemias, particularly distinguishing&#10;between iron deficiency a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34820" name="Picture 2" descr="• RDW is useful as a method for initial&#10;characterization of anemia, particularly&#10;microcytic anemias, although other tests 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8196" name="Picture 2" descr="Overview.&#10;•&#10;•&#10;•&#10;•&#10;•&#10;•&#10;&#10;Importance.&#10;Introduction.&#10;Definition.&#10;Physiology.&#10;Approach.&#10;Summary.&#10;&#10;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35844" name="Picture 2" descr="Automated Reticulocyte Counts.&#10;• Determination of the numbers of reticulocytes or&#10;immature, nonnucleated red blood cells t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2964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36868" name="Picture 2" descr="• Normal values for reticulocytes in adults are 0.5&#10;to 1.5%, although they may be 2.5 to 6.5% in&#10;newborns (falling to adul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6012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37892" name="Picture 2" descr="Reticulocyte Production Index.&#10;• RPI corrects the retics for the degree of anemia&#10;• RPI indicates whether bone marrow is&#10;r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38916" name="Picture 2" descr="AETIOLOGY&#10;• (1) Inadequate response RPI &lt; 2&#10;– A. Hypochromic microcyctic&#10;– B. Normochromic Normocytic&#10;– C. Macrocytic&#10;&#10;• (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39940" name="Picture 2" descr="Microcytes&#10;&#10;Macrocytes&#10;&#10;Normocytes&#10;&#10;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40964" name="Picture 2" descr="Approach to Macrocytic anemia&#10;Peripheral smear shows hyper segmented neutrophils and macro- ovalocytes.&#10;&#10;Yes&#10;&#10;Likely megal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8600" y="0"/>
            <a:ext cx="93726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41988" name="Picture 2" descr="What to do?&#10;• Brief clinical history.&#10;• Physical findings.&#10;• 1st line : Hemoglobin, hematocrit, MCV,&#10;retic.count, peripher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3726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43012" name="Picture 2" descr="Summary.&#10;• Anaemia is a common and often complex&#10;finding throughout childhood.&#10;• Iron is a Key element in the production o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44036" name="Picture 2" descr="a child with anaemia - an approa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45060" name="Picture 2" descr="a child with anaemia - an approa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9220" name="Picture 2" descr="Importance.&#10;• Anaemia is a common and often complex&#10;finding throughout childhood.&#10;• May contribute to excess cardiovascula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46084" name="Picture 2" descr="a child with anaemia - an approa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4488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47108" name="Picture 2" descr="a child with anaemia - an approa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48132" name="Picture 2" descr="a child with anaemia - an approa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2400"/>
            <a:ext cx="9144000" cy="6705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10244" name="Picture 2" descr="• Worldwide, anaemia in adults is responsible for&#10;lost productivity, premature deaths, and perinatal&#10;complications (Center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4488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11268" name="Picture 2" descr="RBC-The important players&#10;• Hemoglobin&#10;– Reversibly binds and transports 02 from lungs to&#10;tissues.&#10;– 4 globin chains &amp; iro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12292" name="Picture 2" descr="RBC-The important players&#10;• Iron&#10;– Key element in the production of hemoglobin&#10;– Absorption is poor&#10;&#10;• Transferrin&#10;– Iron 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13316" name="Picture 2" descr="Definition.&#10;• Anaemia refers to red blood cell (RBC) mass,&#10;amount of hemoglobin, and/or volume of&#10;packed RBCs less than no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800" b="1" i="0" u="none" strike="noStrike" kern="1200" cap="all" spc="0" normalizeH="0" baseline="0" noProof="0" smtClean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dirty="0"/>
          </a:p>
        </p:txBody>
      </p:sp>
      <p:pic>
        <p:nvPicPr>
          <p:cNvPr id="14340" name="Picture 2" descr="• Infants less than 2 months of age have not yet&#10;established steady state values for hemoglobin or&#10;hematocrit, hence refer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0</TotalTime>
  <Words>45</Words>
  <Application>WPS Presentation</Application>
  <PresentationFormat>On-screen Show (4:3)</PresentationFormat>
  <Paragraphs>5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7" baseType="lpstr">
      <vt:lpstr>Arial</vt:lpstr>
      <vt:lpstr>SimSun</vt:lpstr>
      <vt:lpstr>Wingdings</vt:lpstr>
      <vt:lpstr>DejaVu Sans</vt:lpstr>
      <vt:lpstr>Trebuchet MS</vt:lpstr>
      <vt:lpstr>Wingdings 2</vt:lpstr>
      <vt:lpstr>C059</vt:lpstr>
      <vt:lpstr>OpenSymbol</vt:lpstr>
      <vt:lpstr>Calibri</vt:lpstr>
      <vt:lpstr>Wingdings 2</vt:lpstr>
      <vt:lpstr>Wingdings</vt:lpstr>
      <vt:lpstr>Microsoft YaHei</vt:lpstr>
      <vt:lpstr>Droid Sans Fallback</vt:lpstr>
      <vt:lpstr>Arial Unicode MS</vt:lpstr>
      <vt:lpstr>Opulent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ANAEMIA IN PEADS</dc:title>
  <dc:creator>I</dc:creator>
  <cp:lastModifiedBy>ngobiro</cp:lastModifiedBy>
  <cp:revision>27</cp:revision>
  <dcterms:created xsi:type="dcterms:W3CDTF">2025-09-20T05:17:04Z</dcterms:created>
  <dcterms:modified xsi:type="dcterms:W3CDTF">2025-09-20T05:17:04Z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