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7" r:id="rId4"/>
  </p:sldMasterIdLst>
  <p:notesMasterIdLst>
    <p:notesMasterId r:id="rId12"/>
  </p:notesMasterIdLst>
  <p:handoutMasterIdLst>
    <p:handoutMasterId r:id="rId13"/>
  </p:handoutMasterIdLst>
  <p:sldIdLst>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208"/>
    <a:srgbClr val="F3D54E"/>
    <a:srgbClr val="003C71"/>
    <a:srgbClr val="F0CE3E"/>
    <a:srgbClr val="0071C5"/>
    <a:srgbClr val="F83308"/>
    <a:srgbClr val="009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AE9188-BA6E-41AE-AF73-5D0BA8640997}" v="3" dt="2020-12-15T21:22:22.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9" autoAdjust="0"/>
    <p:restoredTop sz="94634" autoAdjust="0"/>
  </p:normalViewPr>
  <p:slideViewPr>
    <p:cSldViewPr snapToGrid="0">
      <p:cViewPr varScale="1">
        <p:scale>
          <a:sx n="125" d="100"/>
          <a:sy n="125" d="100"/>
        </p:scale>
        <p:origin x="466" y="72"/>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Arial" panose="020B0604020202020204" pitchFamily="34" charset="0"/>
              </a:rPr>
              <a:pPr/>
              <a:t>12/15/2020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Arial" panose="020B0604020202020204" pitchFamily="34" charset="0"/>
              </a:rPr>
              <a:pPr/>
              <a:t>‹#›</a:t>
            </a:fld>
            <a:endParaRPr lang="en-US" dirty="0">
              <a:latin typeface="Arial" panose="020B0604020202020204" pitchFamily="34" charset="0"/>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ED7FC5FE-6F0D-D34A-8EE6-C95B4F5F4DC8}" type="datetimeFigureOut">
              <a:rPr lang="en-US" smtClean="0"/>
              <a:pPr/>
              <a:t>12/15/2020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mn-cs"/>
      </a:defRPr>
    </a:lvl1pPr>
    <a:lvl2pPr marL="457200" algn="l" defTabSz="457200" rtl="0" eaLnBrk="1" latinLnBrk="0" hangingPunct="1">
      <a:defRPr sz="1200" kern="1200">
        <a:solidFill>
          <a:schemeClr val="tx1"/>
        </a:solidFill>
        <a:latin typeface="Arial" panose="020B0604020202020204" pitchFamily="34" charset="0"/>
        <a:ea typeface="+mn-ea"/>
        <a:cs typeface="+mn-cs"/>
      </a:defRPr>
    </a:lvl2pPr>
    <a:lvl3pPr marL="914400" algn="l" defTabSz="457200" rtl="0" eaLnBrk="1" latinLnBrk="0" hangingPunct="1">
      <a:defRPr sz="1200" kern="1200">
        <a:solidFill>
          <a:schemeClr val="tx1"/>
        </a:solidFill>
        <a:latin typeface="Arial" panose="020B0604020202020204" pitchFamily="34" charset="0"/>
        <a:ea typeface="+mn-ea"/>
        <a:cs typeface="+mn-cs"/>
      </a:defRPr>
    </a:lvl3pPr>
    <a:lvl4pPr marL="1371600" algn="l" defTabSz="457200" rtl="0" eaLnBrk="1" latinLnBrk="0" hangingPunct="1">
      <a:defRPr sz="1200" kern="1200">
        <a:solidFill>
          <a:schemeClr val="tx1"/>
        </a:solidFill>
        <a:latin typeface="Arial" panose="020B0604020202020204" pitchFamily="34" charset="0"/>
        <a:ea typeface="+mn-ea"/>
        <a:cs typeface="+mn-cs"/>
      </a:defRPr>
    </a:lvl4pPr>
    <a:lvl5pPr marL="1828800" algn="l" defTabSz="457200" rtl="0" eaLnBrk="1" latinLnBrk="0" hangingPunct="1">
      <a:defRPr sz="1200" kern="1200">
        <a:solidFill>
          <a:schemeClr val="tx1"/>
        </a:solidFill>
        <a:latin typeface="Arial" panose="020B0604020202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7128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pixabay.com/en/drone-uav-quadrocopter-hobby-sky-3198326/" TargetMode="External"/><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Bulleted Text">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72352" y="4824387"/>
            <a:ext cx="2133600" cy="273844"/>
          </a:xfrm>
          <a:prstGeom prst="rect">
            <a:avLst/>
          </a:prstGeom>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4" name="Title 1"/>
          <p:cNvSpPr>
            <a:spLocks noGrp="1"/>
          </p:cNvSpPr>
          <p:nvPr>
            <p:ph type="title"/>
          </p:nvPr>
        </p:nvSpPr>
        <p:spPr>
          <a:xfrm>
            <a:off x="455613" y="310130"/>
            <a:ext cx="8229600" cy="868680"/>
          </a:xfrm>
        </p:spPr>
        <p:txBody>
          <a:bodyPr/>
          <a:lstStyle>
            <a:lvl1pPr>
              <a:defRPr>
                <a:solidFill>
                  <a:schemeClr val="tx2"/>
                </a:solidFill>
              </a:defRPr>
            </a:lvl1pPr>
          </a:lstStyle>
          <a:p>
            <a:r>
              <a:rPr lang="en-US" dirty="0"/>
              <a:t>Click to edit Master title style</a:t>
            </a:r>
          </a:p>
        </p:txBody>
      </p:sp>
      <p:sp>
        <p:nvSpPr>
          <p:cNvPr id="5" name="Content Placeholder 2"/>
          <p:cNvSpPr>
            <a:spLocks noGrp="1"/>
          </p:cNvSpPr>
          <p:nvPr>
            <p:ph idx="1"/>
          </p:nvPr>
        </p:nvSpPr>
        <p:spPr>
          <a:xfrm>
            <a:off x="455614" y="1203330"/>
            <a:ext cx="8228012" cy="3425825"/>
          </a:xfrm>
        </p:spPr>
        <p:txBody>
          <a:bodyPr/>
          <a:lstStyle>
            <a:lvl1pPr>
              <a:defRPr>
                <a:solidFill>
                  <a:schemeClr val="tx2"/>
                </a:solidFill>
              </a:defRPr>
            </a:lvl1pPr>
            <a:lvl2pPr>
              <a:defRPr>
                <a:solidFill>
                  <a:schemeClr val="tx2"/>
                </a:solidFill>
              </a:defRPr>
            </a:lvl2pPr>
            <a:lvl3pPr>
              <a:defRPr>
                <a:solidFill>
                  <a:schemeClr val="tx2"/>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5235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44688" y="2479427"/>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451803" y="3550158"/>
            <a:ext cx="6334023" cy="925360"/>
          </a:xfrm>
        </p:spPr>
        <p:txBody>
          <a:bodyPr lIns="0" rIns="0">
            <a:noAutofit/>
          </a:bodyPr>
          <a:lstStyle>
            <a:lvl1pPr marL="0" indent="0" algn="l">
              <a:buNone/>
              <a:defRPr sz="1600" b="0" i="0" baseline="0">
                <a:solidFill>
                  <a:schemeClr val="accent5"/>
                </a:solidFill>
                <a:latin typeface="Intel Clear"/>
                <a:cs typeface="Intel Clear"/>
              </a:defRPr>
            </a:lvl1pPr>
            <a:lvl2pPr marL="457142" indent="0" algn="ctr">
              <a:buNone/>
              <a:defRPr>
                <a:solidFill>
                  <a:schemeClr val="tx1">
                    <a:tint val="75000"/>
                  </a:schemeClr>
                </a:solidFill>
              </a:defRPr>
            </a:lvl2pPr>
            <a:lvl3pPr marL="914288"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5"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3" indent="0" algn="ctr">
              <a:buNone/>
              <a:defRPr>
                <a:solidFill>
                  <a:schemeClr val="tx1">
                    <a:tint val="75000"/>
                  </a:schemeClr>
                </a:solidFill>
              </a:defRPr>
            </a:lvl9pPr>
          </a:lstStyle>
          <a:p>
            <a:r>
              <a:rPr lang="en-US" dirty="0"/>
              <a:t>16pt Intel Clear Subhead, Date, Etc.</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51803" y="656220"/>
            <a:ext cx="1021398" cy="6791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5623237" y="4835632"/>
            <a:ext cx="3395161" cy="246221"/>
          </a:xfrm>
          <a:prstGeom prst="rect">
            <a:avLst/>
          </a:prstGeom>
        </p:spPr>
        <p:txBody>
          <a:bodyPr wrap="none" lIns="0" tIns="0" rIns="0" bIns="0">
            <a:spAutoFit/>
          </a:bodyPr>
          <a:lstStyle/>
          <a:p>
            <a:pPr algn="ctr" defTabSz="457142"/>
            <a:r>
              <a:rPr lang="en-US" sz="1600" dirty="0">
                <a:solidFill>
                  <a:prstClr val="white"/>
                </a:solidFill>
                <a:latin typeface="Intel Clear Pro"/>
                <a:ea typeface="Intel Clear Light" panose="020B0404020203020204" pitchFamily="34" charset="0"/>
                <a:cs typeface="Intel Clear Light" panose="020B0404020203020204" pitchFamily="34" charset="0"/>
              </a:rPr>
              <a:t>INTEGRATED IP AND TECNOLOGY GROUP (ITG) | Intel®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5816" y="4773985"/>
            <a:ext cx="1704368" cy="369516"/>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671" y="4810449"/>
            <a:ext cx="273069" cy="301719"/>
          </a:xfrm>
          <a:prstGeom prst="rect">
            <a:avLst/>
          </a:prstGeom>
        </p:spPr>
      </p:pic>
    </p:spTree>
    <p:extLst>
      <p:ext uri="{BB962C8B-B14F-4D97-AF65-F5344CB8AC3E}">
        <p14:creationId xmlns:p14="http://schemas.microsoft.com/office/powerpoint/2010/main" val="89666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Title and Bulleted Text">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1803" y="656220"/>
            <a:ext cx="1024128" cy="702357"/>
          </a:xfrm>
          <a:prstGeom prst="rect">
            <a:avLst/>
          </a:prstGeom>
        </p:spPr>
      </p:pic>
      <p:sp>
        <p:nvSpPr>
          <p:cNvPr id="8" name="Title 1"/>
          <p:cNvSpPr>
            <a:spLocks noGrp="1"/>
          </p:cNvSpPr>
          <p:nvPr>
            <p:ph type="ctrTitle" hasCustomPrompt="1"/>
          </p:nvPr>
        </p:nvSpPr>
        <p:spPr>
          <a:xfrm>
            <a:off x="444688" y="2479427"/>
            <a:ext cx="8212886" cy="1102519"/>
          </a:xfrm>
        </p:spPr>
        <p:txBody>
          <a:bodyPr lIns="0" rIns="0" anchor="b" anchorCtr="0">
            <a:noAutofit/>
          </a:bodyPr>
          <a:lstStyle>
            <a:lvl1pPr>
              <a:lnSpc>
                <a:spcPct val="80000"/>
              </a:lnSpc>
              <a:defRPr sz="6500" b="0" spc="0" baseline="0">
                <a:solidFill>
                  <a:schemeClr val="tx2"/>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451803" y="3550158"/>
            <a:ext cx="6334023" cy="925360"/>
          </a:xfrm>
        </p:spPr>
        <p:txBody>
          <a:bodyPr lIns="0" rIns="0">
            <a:noAutofit/>
          </a:bodyPr>
          <a:lstStyle>
            <a:lvl1pPr marL="0" indent="0" algn="l">
              <a:buNone/>
              <a:defRPr sz="1600" b="0" i="0" baseline="0">
                <a:solidFill>
                  <a:schemeClr val="accent5"/>
                </a:solidFill>
                <a:latin typeface="Intel Clear"/>
                <a:cs typeface="Intel Clear"/>
              </a:defRPr>
            </a:lvl1pPr>
            <a:lvl2pPr marL="457142" indent="0" algn="ctr">
              <a:buNone/>
              <a:defRPr>
                <a:solidFill>
                  <a:schemeClr val="tx1">
                    <a:tint val="75000"/>
                  </a:schemeClr>
                </a:solidFill>
              </a:defRPr>
            </a:lvl2pPr>
            <a:lvl3pPr marL="914288"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5"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3"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333452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44688" y="2479427"/>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451803" y="3550158"/>
            <a:ext cx="6334023" cy="925360"/>
          </a:xfrm>
        </p:spPr>
        <p:txBody>
          <a:bodyPr lIns="0" rIns="0">
            <a:noAutofit/>
          </a:bodyPr>
          <a:lstStyle>
            <a:lvl1pPr marL="0" indent="0" algn="l">
              <a:buNone/>
              <a:defRPr sz="1600" b="0" i="0" baseline="0">
                <a:solidFill>
                  <a:schemeClr val="accent5"/>
                </a:solidFill>
                <a:latin typeface="Intel Clear"/>
                <a:cs typeface="Intel Clear"/>
              </a:defRPr>
            </a:lvl1pPr>
            <a:lvl2pPr marL="457142" indent="0" algn="ctr">
              <a:buNone/>
              <a:defRPr>
                <a:solidFill>
                  <a:schemeClr val="tx1">
                    <a:tint val="75000"/>
                  </a:schemeClr>
                </a:solidFill>
              </a:defRPr>
            </a:lvl2pPr>
            <a:lvl3pPr marL="914288"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5"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3" indent="0" algn="ctr">
              <a:buNone/>
              <a:defRPr>
                <a:solidFill>
                  <a:schemeClr val="tx1">
                    <a:tint val="75000"/>
                  </a:schemeClr>
                </a:solidFill>
              </a:defRPr>
            </a:lvl9pPr>
          </a:lstStyle>
          <a:p>
            <a:r>
              <a:rPr lang="en-US" dirty="0"/>
              <a:t>16pt Intel Clear Subhead, Date, Etc.</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5816" y="4773985"/>
            <a:ext cx="1704368" cy="36951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71" y="4810449"/>
            <a:ext cx="273069" cy="301719"/>
          </a:xfrm>
          <a:prstGeom prst="rect">
            <a:avLst/>
          </a:prstGeom>
        </p:spPr>
      </p:pic>
      <p:sp>
        <p:nvSpPr>
          <p:cNvPr id="11" name="Rectangle 10"/>
          <p:cNvSpPr/>
          <p:nvPr userDrawn="1"/>
        </p:nvSpPr>
        <p:spPr>
          <a:xfrm>
            <a:off x="5623237" y="4835632"/>
            <a:ext cx="3395161" cy="246221"/>
          </a:xfrm>
          <a:prstGeom prst="rect">
            <a:avLst/>
          </a:prstGeom>
        </p:spPr>
        <p:txBody>
          <a:bodyPr wrap="none" lIns="0" tIns="0" rIns="0" bIns="0">
            <a:spAutoFit/>
          </a:bodyPr>
          <a:lstStyle/>
          <a:p>
            <a:pPr algn="ctr" defTabSz="457142"/>
            <a:r>
              <a:rPr lang="en-US" sz="1600" dirty="0">
                <a:solidFill>
                  <a:prstClr val="white"/>
                </a:solidFill>
                <a:latin typeface="Intel Clear Pro"/>
                <a:ea typeface="Intel Clear Light" panose="020B0404020203020204" pitchFamily="34" charset="0"/>
                <a:cs typeface="Intel Clear Light" panose="020B0404020203020204" pitchFamily="34" charset="0"/>
              </a:rPr>
              <a:t>INTEGRATED IP AND TECNOLOGY GROUP (ITG) | Intel® Confidential</a:t>
            </a:r>
          </a:p>
        </p:txBody>
      </p:sp>
    </p:spTree>
    <p:extLst>
      <p:ext uri="{BB962C8B-B14F-4D97-AF65-F5344CB8AC3E}">
        <p14:creationId xmlns:p14="http://schemas.microsoft.com/office/powerpoint/2010/main" val="375410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50426"/>
          </a:xfrm>
          <a:prstGeom prst="rect">
            <a:avLst/>
          </a:prstGeom>
          <a:blipFill dpi="0" rotWithShape="1">
            <a:blip r:embed="rId2">
              <a:alphaModFix amt="39000"/>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88"/>
            <a:endParaRPr lang="en-US" dirty="0">
              <a:solidFill>
                <a:prstClr val="white"/>
              </a:solidFill>
            </a:endParaRPr>
          </a:p>
        </p:txBody>
      </p:sp>
      <p:pic>
        <p:nvPicPr>
          <p:cNvPr id="8" name="Picture 7" descr="int_experience_wht_rgb_30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3490234" y="1693331"/>
            <a:ext cx="2085380" cy="2113879"/>
          </a:xfrm>
          <a:prstGeom prst="rect">
            <a:avLst/>
          </a:prstGeom>
        </p:spPr>
      </p:pic>
    </p:spTree>
    <p:extLst>
      <p:ext uri="{BB962C8B-B14F-4D97-AF65-F5344CB8AC3E}">
        <p14:creationId xmlns:p14="http://schemas.microsoft.com/office/powerpoint/2010/main" val="164214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2_Title and Bulleted Text">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72352" y="4824387"/>
            <a:ext cx="2133600" cy="273844"/>
          </a:xfrm>
          <a:prstGeom prst="rect">
            <a:avLst/>
          </a:prstGeom>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4" name="Title 1"/>
          <p:cNvSpPr>
            <a:spLocks noGrp="1"/>
          </p:cNvSpPr>
          <p:nvPr>
            <p:ph type="title"/>
          </p:nvPr>
        </p:nvSpPr>
        <p:spPr>
          <a:xfrm>
            <a:off x="455613" y="310130"/>
            <a:ext cx="8229600" cy="868680"/>
          </a:xfrm>
        </p:spPr>
        <p:txBody>
          <a:bodyPr/>
          <a:lstStyle>
            <a:lvl1pPr>
              <a:defRPr>
                <a:solidFill>
                  <a:schemeClr val="tx2"/>
                </a:solidFill>
              </a:defRPr>
            </a:lvl1pPr>
          </a:lstStyle>
          <a:p>
            <a:r>
              <a:rPr lang="en-US" dirty="0"/>
              <a:t>Click to edit Master title style</a:t>
            </a:r>
          </a:p>
        </p:txBody>
      </p:sp>
      <p:sp>
        <p:nvSpPr>
          <p:cNvPr id="5" name="Content Placeholder 2"/>
          <p:cNvSpPr>
            <a:spLocks noGrp="1"/>
          </p:cNvSpPr>
          <p:nvPr>
            <p:ph idx="1"/>
          </p:nvPr>
        </p:nvSpPr>
        <p:spPr>
          <a:xfrm>
            <a:off x="455614" y="1203330"/>
            <a:ext cx="8228012" cy="3425825"/>
          </a:xfrm>
        </p:spPr>
        <p:txBody>
          <a:bodyPr/>
          <a:lstStyle>
            <a:lvl1pPr>
              <a:defRPr>
                <a:solidFill>
                  <a:schemeClr val="tx2"/>
                </a:solidFill>
              </a:defRPr>
            </a:lvl1pPr>
            <a:lvl2pPr>
              <a:defRPr>
                <a:solidFill>
                  <a:schemeClr val="tx2"/>
                </a:solidFill>
              </a:defRPr>
            </a:lvl2pPr>
            <a:lvl3pPr>
              <a:defRPr>
                <a:solidFill>
                  <a:schemeClr val="tx2"/>
                </a:solidFill>
              </a:defRPr>
            </a:lvl3pPr>
          </a:lstStyle>
          <a:p>
            <a:pPr lvl="0"/>
            <a:r>
              <a:rPr lang="en-US" dirty="0"/>
              <a:t>Click to edit Master text styles</a:t>
            </a:r>
          </a:p>
          <a:p>
            <a:pPr lvl="1"/>
            <a:r>
              <a:rPr lang="en-US" dirty="0"/>
              <a:t>Second level</a:t>
            </a:r>
          </a:p>
          <a:p>
            <a:pPr lvl="2"/>
            <a:r>
              <a:rPr lang="en-US" dirty="0"/>
              <a:t>Third level</a:t>
            </a:r>
          </a:p>
        </p:txBody>
      </p:sp>
      <p:pic>
        <p:nvPicPr>
          <p:cNvPr id="7" name="Picture 6" descr="A picture containing outdoor, grass, plane, airplane&#10;&#10;Description automatically generated">
            <a:extLst>
              <a:ext uri="{FF2B5EF4-FFF2-40B4-BE49-F238E27FC236}">
                <a16:creationId xmlns:a16="http://schemas.microsoft.com/office/drawing/2014/main" id="{71DB41C7-3556-4DD5-A9B7-E27F1843F37D}"/>
              </a:ext>
            </a:extLst>
          </p:cNvPr>
          <p:cNvPicPr>
            <a:picLocks noChangeAspect="1"/>
          </p:cNvPicPr>
          <p:nvPr userDrawn="1"/>
        </p:nvPicPr>
        <p:blipFill>
          <a:blip r:embed="rId2">
            <a:extLst>
              <a:ext uri="{837473B0-CC2E-450A-ABE3-18F120FF3D39}">
                <a1611:picAttrSrcUrl xmlns:a1611="http://schemas.microsoft.com/office/drawing/2016/11/main" r:id="rId3"/>
              </a:ext>
            </a:extLst>
          </a:blip>
          <a:stretch>
            <a:fillRect/>
          </a:stretch>
        </p:blipFill>
        <p:spPr>
          <a:xfrm>
            <a:off x="7709112" y="363390"/>
            <a:ext cx="914465" cy="608691"/>
          </a:xfrm>
          <a:prstGeom prst="rect">
            <a:avLst/>
          </a:prstGeom>
        </p:spPr>
      </p:pic>
    </p:spTree>
    <p:extLst>
      <p:ext uri="{BB962C8B-B14F-4D97-AF65-F5344CB8AC3E}">
        <p14:creationId xmlns:p14="http://schemas.microsoft.com/office/powerpoint/2010/main" val="312677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1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50426"/>
          </a:xfrm>
          <a:prstGeom prst="rect">
            <a:avLst/>
          </a:prstGeom>
          <a:blipFill dpi="0" rotWithShape="1">
            <a:blip r:embed="rId2">
              <a:alphaModFix amt="39000"/>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88"/>
            <a:endParaRPr lang="en-US" dirty="0">
              <a:solidFill>
                <a:prstClr val="white"/>
              </a:solidFill>
            </a:endParaRPr>
          </a:p>
        </p:txBody>
      </p:sp>
      <p:pic>
        <p:nvPicPr>
          <p:cNvPr id="8" name="Picture 7" descr="int_experience_wht_rgb_30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3490234" y="1693331"/>
            <a:ext cx="2085380" cy="2113879"/>
          </a:xfrm>
          <a:prstGeom prst="rect">
            <a:avLst/>
          </a:prstGeom>
        </p:spPr>
      </p:pic>
    </p:spTree>
    <p:extLst>
      <p:ext uri="{BB962C8B-B14F-4D97-AF65-F5344CB8AC3E}">
        <p14:creationId xmlns:p14="http://schemas.microsoft.com/office/powerpoint/2010/main" val="102710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62163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4" y="1203330"/>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pic>
        <p:nvPicPr>
          <p:cNvPr id="13" name="Picture 2" descr="\\.psf\Home\Desktop\Intel.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8239917" y="4830594"/>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userDrawn="1"/>
        </p:nvCxnSpPr>
        <p:spPr>
          <a:xfrm>
            <a:off x="8718556"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pPr defTabSz="457142"/>
            <a:fld id="{EE2556C5-CE8C-6547-B838-EA80C61A4AF7}" type="slidenum">
              <a:rPr lang="en-US" smtClean="0">
                <a:solidFill>
                  <a:prstClr val="white"/>
                </a:solidFill>
              </a:rPr>
              <a:pPr defTabSz="457142"/>
              <a:t>‹#›</a:t>
            </a:fld>
            <a:endParaRPr lang="en-US" dirty="0">
              <a:solidFill>
                <a:prstClr val="white"/>
              </a:solidFill>
            </a:endParaRPr>
          </a:p>
        </p:txBody>
      </p:sp>
      <p:sp>
        <p:nvSpPr>
          <p:cNvPr id="11" name="Rectangle 10"/>
          <p:cNvSpPr/>
          <p:nvPr userDrawn="1"/>
        </p:nvSpPr>
        <p:spPr>
          <a:xfrm>
            <a:off x="2434607" y="4827548"/>
            <a:ext cx="3468899" cy="246221"/>
          </a:xfrm>
          <a:prstGeom prst="rect">
            <a:avLst/>
          </a:prstGeom>
        </p:spPr>
        <p:txBody>
          <a:bodyPr wrap="none" lIns="0" tIns="0" rIns="0" bIns="0">
            <a:spAutoFit/>
          </a:bodyPr>
          <a:lstStyle/>
          <a:p>
            <a:pPr algn="ctr" defTabSz="457142"/>
            <a:r>
              <a:rPr lang="en-US" sz="1600" dirty="0">
                <a:solidFill>
                  <a:prstClr val="white"/>
                </a:solidFill>
                <a:latin typeface="Intel Clear Pro"/>
                <a:ea typeface="Intel Clear Light" panose="020B0404020203020204" pitchFamily="34" charset="0"/>
                <a:cs typeface="Intel Clear Light" panose="020B0404020203020204" pitchFamily="34" charset="0"/>
              </a:rPr>
              <a:t>INTEGRATED IP AND Technology GROUP (ITG) | Intel® Confidential</a:t>
            </a:r>
          </a:p>
        </p:txBody>
      </p:sp>
      <p:pic>
        <p:nvPicPr>
          <p:cNvPr id="6" name="Picture 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45816" y="4773985"/>
            <a:ext cx="1704368" cy="369516"/>
          </a:xfrm>
          <a:prstGeom prst="rect">
            <a:avLst/>
          </a:prstGeom>
        </p:spPr>
      </p:pic>
    </p:spTree>
    <p:extLst>
      <p:ext uri="{BB962C8B-B14F-4D97-AF65-F5344CB8AC3E}">
        <p14:creationId xmlns:p14="http://schemas.microsoft.com/office/powerpoint/2010/main" val="350513785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hf hdr="0" ftr="0" dt="0"/>
  <p:txStyles>
    <p:titleStyle>
      <a:lvl1pPr algn="l" defTabSz="457142" rtl="0" eaLnBrk="1" latinLnBrk="0" hangingPunct="1">
        <a:lnSpc>
          <a:spcPct val="100000"/>
        </a:lnSpc>
        <a:spcBef>
          <a:spcPct val="0"/>
        </a:spcBef>
        <a:buNone/>
        <a:defRPr sz="4400" b="0" i="0" kern="1200" spc="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p:titleStyle>
    <p:bodyStyle>
      <a:lvl1pPr marL="0" indent="0" algn="l" defTabSz="457142" rtl="0" eaLnBrk="1" latinLnBrk="0" hangingPunct="1">
        <a:spcBef>
          <a:spcPts val="1200"/>
        </a:spcBef>
        <a:spcAft>
          <a:spcPts val="0"/>
        </a:spcAft>
        <a:buFont typeface="Wingdings" panose="05000000000000000000" pitchFamily="2" charset="2"/>
        <a:buNone/>
        <a:defRPr sz="1800" b="0" kern="1200">
          <a:solidFill>
            <a:schemeClr val="tx2"/>
          </a:solidFill>
          <a:latin typeface="+mn-lt"/>
          <a:ea typeface="+mn-ea"/>
          <a:cs typeface="Intel Clear" panose="020B0604020203020204" pitchFamily="34" charset="0"/>
        </a:defRPr>
      </a:lvl1pPr>
      <a:lvl2pPr marL="225395" indent="-225395" algn="l" defTabSz="457142"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430" indent="-228570" algn="l" defTabSz="457142"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843" indent="-228570" algn="l" defTabSz="457142"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048" indent="-228570" algn="l" defTabSz="457142"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285" indent="-228570" algn="l" defTabSz="457142" rtl="0" eaLnBrk="1" latinLnBrk="0" hangingPunct="1">
        <a:spcBef>
          <a:spcPct val="20000"/>
        </a:spcBef>
        <a:buFont typeface="Arial"/>
        <a:buChar char="•"/>
        <a:defRPr sz="2000" kern="1200">
          <a:solidFill>
            <a:schemeClr val="tx1"/>
          </a:solidFill>
          <a:latin typeface="+mn-lt"/>
          <a:ea typeface="+mn-ea"/>
          <a:cs typeface="+mn-cs"/>
        </a:defRPr>
      </a:lvl6pPr>
      <a:lvl7pPr marL="2971430" indent="-228570" algn="l" defTabSz="457142" rtl="0" eaLnBrk="1" latinLnBrk="0" hangingPunct="1">
        <a:spcBef>
          <a:spcPct val="20000"/>
        </a:spcBef>
        <a:buFont typeface="Arial"/>
        <a:buChar char="•"/>
        <a:defRPr sz="2000" kern="1200">
          <a:solidFill>
            <a:schemeClr val="tx1"/>
          </a:solidFill>
          <a:latin typeface="+mn-lt"/>
          <a:ea typeface="+mn-ea"/>
          <a:cs typeface="+mn-cs"/>
        </a:defRPr>
      </a:lvl7pPr>
      <a:lvl8pPr marL="3428573" indent="-228570" algn="l" defTabSz="457142" rtl="0" eaLnBrk="1" latinLnBrk="0" hangingPunct="1">
        <a:spcBef>
          <a:spcPct val="20000"/>
        </a:spcBef>
        <a:buFont typeface="Arial"/>
        <a:buChar char="•"/>
        <a:defRPr sz="2000" kern="1200">
          <a:solidFill>
            <a:schemeClr val="tx1"/>
          </a:solidFill>
          <a:latin typeface="+mn-lt"/>
          <a:ea typeface="+mn-ea"/>
          <a:cs typeface="+mn-cs"/>
        </a:defRPr>
      </a:lvl8pPr>
      <a:lvl9pPr marL="3885715" indent="-228570" algn="l" defTabSz="45714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2" rtl="0" eaLnBrk="1" latinLnBrk="0" hangingPunct="1">
        <a:defRPr sz="1800" kern="1200">
          <a:solidFill>
            <a:schemeClr val="tx1"/>
          </a:solidFill>
          <a:latin typeface="+mn-lt"/>
          <a:ea typeface="+mn-ea"/>
          <a:cs typeface="+mn-cs"/>
        </a:defRPr>
      </a:lvl1pPr>
      <a:lvl2pPr marL="457142" algn="l" defTabSz="457142" rtl="0" eaLnBrk="1" latinLnBrk="0" hangingPunct="1">
        <a:defRPr sz="1800" kern="1200">
          <a:solidFill>
            <a:schemeClr val="tx1"/>
          </a:solidFill>
          <a:latin typeface="+mn-lt"/>
          <a:ea typeface="+mn-ea"/>
          <a:cs typeface="+mn-cs"/>
        </a:defRPr>
      </a:lvl2pPr>
      <a:lvl3pPr marL="914288" algn="l" defTabSz="457142" rtl="0" eaLnBrk="1" latinLnBrk="0" hangingPunct="1">
        <a:defRPr sz="1800" kern="1200">
          <a:solidFill>
            <a:schemeClr val="tx1"/>
          </a:solidFill>
          <a:latin typeface="+mn-lt"/>
          <a:ea typeface="+mn-ea"/>
          <a:cs typeface="+mn-cs"/>
        </a:defRPr>
      </a:lvl3pPr>
      <a:lvl4pPr marL="1371430" algn="l" defTabSz="457142" rtl="0" eaLnBrk="1" latinLnBrk="0" hangingPunct="1">
        <a:defRPr sz="1800" kern="1200">
          <a:solidFill>
            <a:schemeClr val="tx1"/>
          </a:solidFill>
          <a:latin typeface="+mn-lt"/>
          <a:ea typeface="+mn-ea"/>
          <a:cs typeface="+mn-cs"/>
        </a:defRPr>
      </a:lvl4pPr>
      <a:lvl5pPr marL="1828574" algn="l" defTabSz="457142" rtl="0" eaLnBrk="1" latinLnBrk="0" hangingPunct="1">
        <a:defRPr sz="1800" kern="1200">
          <a:solidFill>
            <a:schemeClr val="tx1"/>
          </a:solidFill>
          <a:latin typeface="+mn-lt"/>
          <a:ea typeface="+mn-ea"/>
          <a:cs typeface="+mn-cs"/>
        </a:defRPr>
      </a:lvl5pPr>
      <a:lvl6pPr marL="2285715" algn="l" defTabSz="457142" rtl="0" eaLnBrk="1" latinLnBrk="0" hangingPunct="1">
        <a:defRPr sz="1800" kern="1200">
          <a:solidFill>
            <a:schemeClr val="tx1"/>
          </a:solidFill>
          <a:latin typeface="+mn-lt"/>
          <a:ea typeface="+mn-ea"/>
          <a:cs typeface="+mn-cs"/>
        </a:defRPr>
      </a:lvl6pPr>
      <a:lvl7pPr marL="2742857" algn="l" defTabSz="457142" rtl="0" eaLnBrk="1" latinLnBrk="0" hangingPunct="1">
        <a:defRPr sz="1800" kern="1200">
          <a:solidFill>
            <a:schemeClr val="tx1"/>
          </a:solidFill>
          <a:latin typeface="+mn-lt"/>
          <a:ea typeface="+mn-ea"/>
          <a:cs typeface="+mn-cs"/>
        </a:defRPr>
      </a:lvl7pPr>
      <a:lvl8pPr marL="3200000" algn="l" defTabSz="457142" rtl="0" eaLnBrk="1" latinLnBrk="0" hangingPunct="1">
        <a:defRPr sz="1800" kern="1200">
          <a:solidFill>
            <a:schemeClr val="tx1"/>
          </a:solidFill>
          <a:latin typeface="+mn-lt"/>
          <a:ea typeface="+mn-ea"/>
          <a:cs typeface="+mn-cs"/>
        </a:defRPr>
      </a:lvl8pPr>
      <a:lvl9pPr marL="3657143" algn="l" defTabSz="4571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grasp.upenn.edu/research-groups/kumar-lab"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1</a:t>
            </a:fld>
            <a:endParaRPr lang="en-US" dirty="0">
              <a:solidFill>
                <a:prstClr val="white"/>
              </a:solidFill>
            </a:endParaRPr>
          </a:p>
        </p:txBody>
      </p:sp>
      <p:sp>
        <p:nvSpPr>
          <p:cNvPr id="8" name="Title 2"/>
          <p:cNvSpPr>
            <a:spLocks noGrp="1"/>
          </p:cNvSpPr>
          <p:nvPr>
            <p:ph type="title"/>
          </p:nvPr>
        </p:nvSpPr>
        <p:spPr>
          <a:xfrm>
            <a:off x="455613" y="149822"/>
            <a:ext cx="8229600" cy="693016"/>
          </a:xfrm>
        </p:spPr>
        <p:txBody>
          <a:bodyPr/>
          <a:lstStyle/>
          <a:p>
            <a:pPr algn="ctr"/>
            <a:r>
              <a:rPr lang="en-US" sz="3600" dirty="0"/>
              <a:t>Analytical study of Drones for Fighting Fires</a:t>
            </a:r>
            <a:br>
              <a:rPr lang="en-US" dirty="0"/>
            </a:br>
            <a:endParaRPr lang="en-US" dirty="0"/>
          </a:p>
        </p:txBody>
      </p:sp>
      <p:sp>
        <p:nvSpPr>
          <p:cNvPr id="4" name="Rectangle 3"/>
          <p:cNvSpPr/>
          <p:nvPr/>
        </p:nvSpPr>
        <p:spPr>
          <a:xfrm>
            <a:off x="329071" y="723568"/>
            <a:ext cx="8229600" cy="4031873"/>
          </a:xfrm>
          <a:prstGeom prst="rect">
            <a:avLst/>
          </a:prstGeom>
        </p:spPr>
        <p:txBody>
          <a:bodyPr wrap="square">
            <a:spAutoFit/>
          </a:bodyPr>
          <a:lstStyle/>
          <a:p>
            <a:pPr lvl="0">
              <a:spcBef>
                <a:spcPts val="1200"/>
              </a:spcBef>
            </a:pPr>
            <a:r>
              <a:rPr lang="en-US" u="sng" dirty="0">
                <a:solidFill>
                  <a:srgbClr val="0071C5"/>
                </a:solidFill>
                <a:cs typeface="Arial" panose="020B0604020202020204" pitchFamily="34" charset="0"/>
              </a:rPr>
              <a:t>Basic Idea</a:t>
            </a:r>
            <a:r>
              <a:rPr lang="en-US" dirty="0">
                <a:solidFill>
                  <a:srgbClr val="0071C5"/>
                </a:solidFill>
                <a:cs typeface="Arial" panose="020B0604020202020204" pitchFamily="34" charset="0"/>
              </a:rPr>
              <a:t>:</a:t>
            </a:r>
          </a:p>
          <a:p>
            <a:pPr lvl="0">
              <a:spcBef>
                <a:spcPts val="1200"/>
              </a:spcBef>
            </a:pPr>
            <a:r>
              <a:rPr lang="en-US" sz="1600" dirty="0">
                <a:solidFill>
                  <a:srgbClr val="0071C5"/>
                </a:solidFill>
                <a:cs typeface="Arial" panose="020B0604020202020204" pitchFamily="34" charset="0"/>
              </a:rPr>
              <a:t>Feasibility analysis of Drone capability to curtail advancement of forest fires. Provide detailed study on commercially available drones, highlight their shortcomings and propose new Drone technical design to suit the application.</a:t>
            </a:r>
          </a:p>
          <a:p>
            <a:pPr lvl="0">
              <a:spcBef>
                <a:spcPts val="1200"/>
              </a:spcBef>
            </a:pPr>
            <a:r>
              <a:rPr lang="en-US" sz="1600" dirty="0">
                <a:solidFill>
                  <a:srgbClr val="0071C5"/>
                </a:solidFill>
                <a:cs typeface="Arial" panose="020B0604020202020204" pitchFamily="34" charset="0"/>
              </a:rPr>
              <a:t>	- Hardware Required – None other than personal laptop</a:t>
            </a:r>
          </a:p>
          <a:p>
            <a:pPr lvl="0">
              <a:spcBef>
                <a:spcPts val="1200"/>
              </a:spcBef>
            </a:pPr>
            <a:r>
              <a:rPr lang="en-US" sz="1600" dirty="0">
                <a:solidFill>
                  <a:srgbClr val="0071C5"/>
                </a:solidFill>
                <a:cs typeface="Arial" panose="020B0604020202020204" pitchFamily="34" charset="0"/>
              </a:rPr>
              <a:t>	- Detailed technical research – Drone HW/SW Tech, Customizations required, 			Using off-the-shelf software and custom enhancements to achieve full drone 		automation. Software Testbench for proving capabilities</a:t>
            </a:r>
          </a:p>
          <a:p>
            <a:pPr lvl="0">
              <a:spcBef>
                <a:spcPts val="1200"/>
              </a:spcBef>
            </a:pPr>
            <a:r>
              <a:rPr lang="en-US" sz="1600" dirty="0">
                <a:solidFill>
                  <a:srgbClr val="0071C5"/>
                </a:solidFill>
                <a:cs typeface="Arial" panose="020B0604020202020204" pitchFamily="34" charset="0"/>
              </a:rPr>
              <a:t>	- Calibration of Metrics – Effectiveness, Cost to scale, Degree of Customization etc.</a:t>
            </a:r>
          </a:p>
          <a:p>
            <a:pPr lvl="0">
              <a:spcBef>
                <a:spcPts val="1200"/>
              </a:spcBef>
            </a:pPr>
            <a:r>
              <a:rPr lang="en-US" sz="1600" dirty="0">
                <a:solidFill>
                  <a:srgbClr val="0071C5"/>
                </a:solidFill>
                <a:cs typeface="Arial" panose="020B0604020202020204" pitchFamily="34" charset="0"/>
              </a:rPr>
              <a:t>	- Content reviewed for technical publication and further exploration for 			product development</a:t>
            </a:r>
            <a:endParaRPr lang="en-US" dirty="0">
              <a:solidFill>
                <a:srgbClr val="0071C5"/>
              </a:solidFill>
              <a:cs typeface="Arial" panose="020B0604020202020204" pitchFamily="34" charset="0"/>
            </a:endParaRPr>
          </a:p>
          <a:p>
            <a:pPr marL="511175" lvl="1" indent="-285750">
              <a:spcBef>
                <a:spcPts val="1200"/>
              </a:spcBef>
              <a:buFont typeface="Intel Clear" panose="020B0604020203020204" pitchFamily="34" charset="0"/>
              <a:buChar char="‑"/>
            </a:pPr>
            <a:r>
              <a:rPr lang="en-US" b="1" u="sng" dirty="0">
                <a:solidFill>
                  <a:srgbClr val="003C71"/>
                </a:solidFill>
                <a:cs typeface="Arial" panose="020B0604020202020204" pitchFamily="34" charset="0"/>
              </a:rPr>
              <a:t>Mukund Pai</a:t>
            </a:r>
            <a:r>
              <a:rPr lang="en-US" dirty="0">
                <a:solidFill>
                  <a:srgbClr val="003C71"/>
                </a:solidFill>
                <a:cs typeface="Arial" panose="020B0604020202020204" pitchFamily="34" charset="0"/>
              </a:rPr>
              <a:t>, Intel Corp. (XPG)</a:t>
            </a:r>
          </a:p>
        </p:txBody>
      </p:sp>
    </p:spTree>
    <p:extLst>
      <p:ext uri="{BB962C8B-B14F-4D97-AF65-F5344CB8AC3E}">
        <p14:creationId xmlns:p14="http://schemas.microsoft.com/office/powerpoint/2010/main" val="90204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81746D-C7DD-4B70-9F35-41E8FD98A343}"/>
              </a:ext>
            </a:extLst>
          </p:cNvPr>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2</a:t>
            </a:fld>
            <a:endParaRPr lang="en-US" dirty="0">
              <a:solidFill>
                <a:srgbClr val="009CDA">
                  <a:lumMod val="60000"/>
                  <a:lumOff val="40000"/>
                </a:srgbClr>
              </a:solidFill>
            </a:endParaRPr>
          </a:p>
        </p:txBody>
      </p:sp>
      <p:sp>
        <p:nvSpPr>
          <p:cNvPr id="3" name="Title 2">
            <a:extLst>
              <a:ext uri="{FF2B5EF4-FFF2-40B4-BE49-F238E27FC236}">
                <a16:creationId xmlns:a16="http://schemas.microsoft.com/office/drawing/2014/main" id="{B29E952A-7CE1-436E-9D12-4A3F7103CC9C}"/>
              </a:ext>
            </a:extLst>
          </p:cNvPr>
          <p:cNvSpPr>
            <a:spLocks noGrp="1"/>
          </p:cNvSpPr>
          <p:nvPr>
            <p:ph type="title"/>
          </p:nvPr>
        </p:nvSpPr>
        <p:spPr/>
        <p:txBody>
          <a:bodyPr/>
          <a:lstStyle/>
          <a:p>
            <a:r>
              <a:rPr lang="en-US" dirty="0"/>
              <a:t>Commercially available Drones</a:t>
            </a:r>
          </a:p>
        </p:txBody>
      </p:sp>
      <p:sp>
        <p:nvSpPr>
          <p:cNvPr id="4" name="Content Placeholder 3">
            <a:extLst>
              <a:ext uri="{FF2B5EF4-FFF2-40B4-BE49-F238E27FC236}">
                <a16:creationId xmlns:a16="http://schemas.microsoft.com/office/drawing/2014/main" id="{19A93968-AD7D-47C7-A369-2A2267CE932F}"/>
              </a:ext>
            </a:extLst>
          </p:cNvPr>
          <p:cNvSpPr>
            <a:spLocks noGrp="1"/>
          </p:cNvSpPr>
          <p:nvPr>
            <p:ph idx="1"/>
          </p:nvPr>
        </p:nvSpPr>
        <p:spPr/>
        <p:txBody>
          <a:bodyPr/>
          <a:lstStyle/>
          <a:p>
            <a:pPr marL="285750" indent="-285750">
              <a:buFont typeface="Arial" panose="020B0604020202020204" pitchFamily="34" charset="0"/>
              <a:buChar char="•"/>
            </a:pPr>
            <a:r>
              <a:rPr lang="en-US" dirty="0"/>
              <a:t>Detailed technical assessment of the specs</a:t>
            </a:r>
          </a:p>
          <a:p>
            <a:pPr marL="285750" indent="-285750">
              <a:buFont typeface="Arial" panose="020B0604020202020204" pitchFamily="34" charset="0"/>
              <a:buChar char="•"/>
            </a:pPr>
            <a:r>
              <a:rPr lang="en-US" dirty="0"/>
              <a:t>List out Advantages and Disadvantages for the given project application</a:t>
            </a:r>
          </a:p>
          <a:p>
            <a:pPr marL="285750" indent="-285750">
              <a:buFont typeface="Arial" panose="020B0604020202020204" pitchFamily="34" charset="0"/>
              <a:buChar char="•"/>
            </a:pPr>
            <a:r>
              <a:rPr lang="en-US" dirty="0"/>
              <a:t>How would you retrofit this Drone for making it useful for the application</a:t>
            </a:r>
          </a:p>
          <a:p>
            <a:pPr marL="285750" indent="-285750">
              <a:buFont typeface="Arial" panose="020B0604020202020204" pitchFamily="34" charset="0"/>
              <a:buChar char="•"/>
            </a:pPr>
            <a:r>
              <a:rPr lang="en-US" dirty="0"/>
              <a:t>What are the key specs needed </a:t>
            </a:r>
          </a:p>
          <a:p>
            <a:pPr marL="857180" lvl="2" indent="-285750">
              <a:buFont typeface="Arial" panose="020B0604020202020204" pitchFamily="34" charset="0"/>
              <a:buChar char="•"/>
            </a:pPr>
            <a:r>
              <a:rPr lang="en-US" dirty="0"/>
              <a:t>Range and Speed</a:t>
            </a:r>
          </a:p>
          <a:p>
            <a:pPr marL="857180" lvl="2" indent="-285750">
              <a:buFont typeface="Arial" panose="020B0604020202020204" pitchFamily="34" charset="0"/>
              <a:buChar char="•"/>
            </a:pPr>
            <a:r>
              <a:rPr lang="en-US" dirty="0"/>
              <a:t>Effective Payload</a:t>
            </a:r>
          </a:p>
          <a:p>
            <a:pPr marL="857180" lvl="2" indent="-285750">
              <a:buFont typeface="Arial" panose="020B0604020202020204" pitchFamily="34" charset="0"/>
              <a:buChar char="•"/>
            </a:pPr>
            <a:r>
              <a:rPr lang="en-US" dirty="0"/>
              <a:t>Refilling capability</a:t>
            </a:r>
          </a:p>
          <a:p>
            <a:pPr marL="857180" lvl="2" indent="-285750">
              <a:buFont typeface="Arial" panose="020B0604020202020204" pitchFamily="34" charset="0"/>
              <a:buChar char="•"/>
            </a:pPr>
            <a:r>
              <a:rPr lang="en-US" dirty="0"/>
              <a:t>Time to recharge</a:t>
            </a:r>
          </a:p>
          <a:p>
            <a:pPr marL="857180" lvl="2" indent="-285750">
              <a:buFont typeface="Arial" panose="020B0604020202020204" pitchFamily="34" charset="0"/>
              <a:buChar char="•"/>
            </a:pPr>
            <a:r>
              <a:rPr lang="en-US" dirty="0"/>
              <a:t>Any other Spec?</a:t>
            </a:r>
          </a:p>
          <a:p>
            <a:pPr marL="857180" lvl="2" indent="-285750">
              <a:buFont typeface="Arial" panose="020B0604020202020204" pitchFamily="34" charset="0"/>
              <a:buChar char="•"/>
            </a:pPr>
            <a:r>
              <a:rPr lang="en-US" dirty="0"/>
              <a:t>Software requirements and programming</a:t>
            </a:r>
          </a:p>
        </p:txBody>
      </p:sp>
    </p:spTree>
    <p:extLst>
      <p:ext uri="{BB962C8B-B14F-4D97-AF65-F5344CB8AC3E}">
        <p14:creationId xmlns:p14="http://schemas.microsoft.com/office/powerpoint/2010/main" val="359315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D2B635-6C34-4304-95B1-11593C8116F1}"/>
              </a:ext>
            </a:extLst>
          </p:cNvPr>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3</a:t>
            </a:fld>
            <a:endParaRPr lang="en-US" dirty="0">
              <a:solidFill>
                <a:srgbClr val="009CDA">
                  <a:lumMod val="60000"/>
                  <a:lumOff val="40000"/>
                </a:srgbClr>
              </a:solidFill>
            </a:endParaRPr>
          </a:p>
        </p:txBody>
      </p:sp>
      <p:sp>
        <p:nvSpPr>
          <p:cNvPr id="3" name="Title 2">
            <a:extLst>
              <a:ext uri="{FF2B5EF4-FFF2-40B4-BE49-F238E27FC236}">
                <a16:creationId xmlns:a16="http://schemas.microsoft.com/office/drawing/2014/main" id="{C251B0DA-C401-444B-AE9A-495EA8DEC6C3}"/>
              </a:ext>
            </a:extLst>
          </p:cNvPr>
          <p:cNvSpPr>
            <a:spLocks noGrp="1"/>
          </p:cNvSpPr>
          <p:nvPr>
            <p:ph type="title"/>
          </p:nvPr>
        </p:nvSpPr>
        <p:spPr/>
        <p:txBody>
          <a:bodyPr/>
          <a:lstStyle/>
          <a:p>
            <a:r>
              <a:rPr lang="en-US" dirty="0"/>
              <a:t>Custom Designed Drone for the application</a:t>
            </a:r>
          </a:p>
        </p:txBody>
      </p:sp>
      <p:sp>
        <p:nvSpPr>
          <p:cNvPr id="4" name="Content Placeholder 3">
            <a:extLst>
              <a:ext uri="{FF2B5EF4-FFF2-40B4-BE49-F238E27FC236}">
                <a16:creationId xmlns:a16="http://schemas.microsoft.com/office/drawing/2014/main" id="{4C387AA9-6079-4048-A8D8-67B6C09B67D0}"/>
              </a:ext>
            </a:extLst>
          </p:cNvPr>
          <p:cNvSpPr>
            <a:spLocks noGrp="1"/>
          </p:cNvSpPr>
          <p:nvPr>
            <p:ph idx="1"/>
          </p:nvPr>
        </p:nvSpPr>
        <p:spPr/>
        <p:txBody>
          <a:bodyPr/>
          <a:lstStyle/>
          <a:p>
            <a:pPr marL="285750" indent="-285750">
              <a:buFont typeface="Arial" panose="020B0604020202020204" pitchFamily="34" charset="0"/>
              <a:buChar char="•"/>
            </a:pPr>
            <a:r>
              <a:rPr lang="en-US" dirty="0"/>
              <a:t>If you were given off-the-shelf inventory :-</a:t>
            </a:r>
          </a:p>
          <a:p>
            <a:pPr marL="857180" lvl="2" indent="-285750">
              <a:buFont typeface="Arial" panose="020B0604020202020204" pitchFamily="34" charset="0"/>
              <a:buChar char="•"/>
            </a:pPr>
            <a:r>
              <a:rPr lang="en-US" dirty="0"/>
              <a:t>How would you go about building a fully custom Drone</a:t>
            </a:r>
          </a:p>
          <a:p>
            <a:pPr marL="857180" lvl="2" indent="-285750">
              <a:buFont typeface="Arial" panose="020B0604020202020204" pitchFamily="34" charset="0"/>
              <a:buChar char="•"/>
            </a:pPr>
            <a:r>
              <a:rPr lang="en-US" dirty="0"/>
              <a:t>How would you make it the best possible for the application</a:t>
            </a:r>
          </a:p>
          <a:p>
            <a:pPr marL="857180" lvl="2" indent="-285750">
              <a:buFont typeface="Arial" panose="020B0604020202020204" pitchFamily="34" charset="0"/>
              <a:buChar char="•"/>
            </a:pPr>
            <a:r>
              <a:rPr lang="en-US" dirty="0"/>
              <a:t>Cost, Power/Perf, Scalability</a:t>
            </a:r>
          </a:p>
          <a:p>
            <a:pPr marL="285750" indent="-285750">
              <a:buFont typeface="Arial" panose="020B0604020202020204" pitchFamily="34" charset="0"/>
              <a:buChar char="•"/>
            </a:pPr>
            <a:r>
              <a:rPr lang="en-US" dirty="0"/>
              <a:t>Any additional features that would enhance this versus commercial ones</a:t>
            </a:r>
          </a:p>
          <a:p>
            <a:pPr marL="285750" indent="-285750">
              <a:buFont typeface="Arial" panose="020B0604020202020204" pitchFamily="34" charset="0"/>
              <a:buChar char="•"/>
            </a:pPr>
            <a:r>
              <a:rPr lang="en-US" dirty="0"/>
              <a:t>Retrofit existing Drone with some customizations</a:t>
            </a:r>
          </a:p>
          <a:p>
            <a:pPr marL="285750" indent="-285750">
              <a:buFont typeface="Arial" panose="020B0604020202020204" pitchFamily="34" charset="0"/>
              <a:buChar char="•"/>
            </a:pPr>
            <a:r>
              <a:rPr lang="en-US" dirty="0"/>
              <a:t>Extending the range and improving fast charging capability</a:t>
            </a:r>
          </a:p>
          <a:p>
            <a:pPr marL="857180" lvl="2" indent="-285750">
              <a:buFont typeface="Arial" panose="020B0604020202020204" pitchFamily="34" charset="0"/>
              <a:buChar char="•"/>
            </a:pPr>
            <a:r>
              <a:rPr lang="en-US" dirty="0"/>
              <a:t>What are the metrics for this?</a:t>
            </a:r>
          </a:p>
          <a:p>
            <a:pPr marL="857180" lvl="2" indent="-285750">
              <a:buFont typeface="Arial" panose="020B0604020202020204" pitchFamily="34" charset="0"/>
              <a:buChar char="•"/>
            </a:pPr>
            <a:r>
              <a:rPr lang="en-US" dirty="0"/>
              <a:t>Possible Solutions</a:t>
            </a:r>
          </a:p>
        </p:txBody>
      </p:sp>
    </p:spTree>
    <p:extLst>
      <p:ext uri="{BB962C8B-B14F-4D97-AF65-F5344CB8AC3E}">
        <p14:creationId xmlns:p14="http://schemas.microsoft.com/office/powerpoint/2010/main" val="84198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816B87-729C-41CB-9B27-B94F786FA8A4}"/>
              </a:ext>
            </a:extLst>
          </p:cNvPr>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4</a:t>
            </a:fld>
            <a:endParaRPr lang="en-US" dirty="0">
              <a:solidFill>
                <a:srgbClr val="009CDA">
                  <a:lumMod val="60000"/>
                  <a:lumOff val="40000"/>
                </a:srgbClr>
              </a:solidFill>
            </a:endParaRPr>
          </a:p>
        </p:txBody>
      </p:sp>
      <p:sp>
        <p:nvSpPr>
          <p:cNvPr id="3" name="Title 2">
            <a:extLst>
              <a:ext uri="{FF2B5EF4-FFF2-40B4-BE49-F238E27FC236}">
                <a16:creationId xmlns:a16="http://schemas.microsoft.com/office/drawing/2014/main" id="{DA43BFAA-4950-4067-AA4E-3306C43400E7}"/>
              </a:ext>
            </a:extLst>
          </p:cNvPr>
          <p:cNvSpPr>
            <a:spLocks noGrp="1"/>
          </p:cNvSpPr>
          <p:nvPr>
            <p:ph type="title"/>
          </p:nvPr>
        </p:nvSpPr>
        <p:spPr/>
        <p:txBody>
          <a:bodyPr/>
          <a:lstStyle/>
          <a:p>
            <a:r>
              <a:rPr lang="en-US" dirty="0"/>
              <a:t>Drone Deployment scenarios</a:t>
            </a:r>
          </a:p>
        </p:txBody>
      </p:sp>
      <p:sp>
        <p:nvSpPr>
          <p:cNvPr id="4" name="Content Placeholder 3">
            <a:extLst>
              <a:ext uri="{FF2B5EF4-FFF2-40B4-BE49-F238E27FC236}">
                <a16:creationId xmlns:a16="http://schemas.microsoft.com/office/drawing/2014/main" id="{C16DB44C-7C3E-4953-BC67-420331A8C0BF}"/>
              </a:ext>
            </a:extLst>
          </p:cNvPr>
          <p:cNvSpPr>
            <a:spLocks noGrp="1"/>
          </p:cNvSpPr>
          <p:nvPr>
            <p:ph idx="1"/>
          </p:nvPr>
        </p:nvSpPr>
        <p:spPr/>
        <p:txBody>
          <a:bodyPr/>
          <a:lstStyle/>
          <a:p>
            <a:pPr marL="285750" indent="-285750">
              <a:buFont typeface="Arial" panose="020B0604020202020204" pitchFamily="34" charset="0"/>
              <a:buChar char="•"/>
            </a:pPr>
            <a:r>
              <a:rPr lang="en-US" sz="1600" dirty="0"/>
              <a:t>Would it be the first responder?</a:t>
            </a:r>
          </a:p>
          <a:p>
            <a:pPr marL="285750" indent="-285750">
              <a:buFont typeface="Arial" panose="020B0604020202020204" pitchFamily="34" charset="0"/>
              <a:buChar char="•"/>
            </a:pPr>
            <a:r>
              <a:rPr lang="en-US" sz="1600" dirty="0"/>
              <a:t>How would it be operated – Fully automated or Manual ground control</a:t>
            </a:r>
          </a:p>
          <a:p>
            <a:pPr marL="285750" indent="-285750">
              <a:buFont typeface="Arial" panose="020B0604020202020204" pitchFamily="34" charset="0"/>
              <a:buChar char="•"/>
            </a:pPr>
            <a:r>
              <a:rPr lang="en-US" sz="1600" dirty="0"/>
              <a:t>How many would be required for this job to be really effective</a:t>
            </a:r>
          </a:p>
          <a:p>
            <a:pPr marL="285750" indent="-285750">
              <a:buFont typeface="Arial" panose="020B0604020202020204" pitchFamily="34" charset="0"/>
              <a:buChar char="•"/>
            </a:pPr>
            <a:r>
              <a:rPr lang="en-US" sz="1600" dirty="0"/>
              <a:t>Ground Command Control requirements</a:t>
            </a:r>
          </a:p>
          <a:p>
            <a:pPr marL="285750" indent="-285750">
              <a:buFont typeface="Arial" panose="020B0604020202020204" pitchFamily="34" charset="0"/>
              <a:buChar char="•"/>
            </a:pPr>
            <a:r>
              <a:rPr lang="en-US" sz="1600" dirty="0"/>
              <a:t>Coordination between Drones in flight</a:t>
            </a:r>
          </a:p>
          <a:p>
            <a:pPr marL="857180" lvl="2" indent="-285750">
              <a:buFont typeface="Arial" panose="020B0604020202020204" pitchFamily="34" charset="0"/>
              <a:buChar char="•"/>
            </a:pPr>
            <a:r>
              <a:rPr lang="en-US" sz="1400" dirty="0"/>
              <a:t>How would the Drones stay in a formation – Bluetooth </a:t>
            </a:r>
            <a:r>
              <a:rPr lang="en-US" sz="1400"/>
              <a:t>mesh connection</a:t>
            </a:r>
            <a:endParaRPr lang="en-US" sz="1400" dirty="0"/>
          </a:p>
          <a:p>
            <a:pPr marL="857180" lvl="2" indent="-285750">
              <a:buFont typeface="Arial" panose="020B0604020202020204" pitchFamily="34" charset="0"/>
              <a:buChar char="•"/>
            </a:pPr>
            <a:r>
              <a:rPr lang="en-US" sz="1400" dirty="0"/>
              <a:t>GPS coordinates or heat seeking or something else to guide flight path</a:t>
            </a:r>
          </a:p>
          <a:p>
            <a:pPr marL="285750" indent="-285750">
              <a:buFont typeface="Arial" panose="020B0604020202020204" pitchFamily="34" charset="0"/>
              <a:buChar char="•"/>
            </a:pPr>
            <a:r>
              <a:rPr lang="en-US" sz="1600" dirty="0"/>
              <a:t>AI based learning possible based on first flight to and </a:t>
            </a:r>
            <a:r>
              <a:rPr lang="en-US" sz="1600" dirty="0" err="1"/>
              <a:t>fro</a:t>
            </a:r>
            <a:r>
              <a:rPr lang="en-US" sz="1600" dirty="0"/>
              <a:t> successfully</a:t>
            </a:r>
          </a:p>
          <a:p>
            <a:pPr marL="857180" lvl="2" indent="-285750">
              <a:buFont typeface="Arial" panose="020B0604020202020204" pitchFamily="34" charset="0"/>
              <a:buChar char="•"/>
            </a:pPr>
            <a:r>
              <a:rPr lang="en-US" sz="1400" dirty="0"/>
              <a:t>Unsupervised learning algorithm?</a:t>
            </a:r>
          </a:p>
        </p:txBody>
      </p:sp>
    </p:spTree>
    <p:extLst>
      <p:ext uri="{BB962C8B-B14F-4D97-AF65-F5344CB8AC3E}">
        <p14:creationId xmlns:p14="http://schemas.microsoft.com/office/powerpoint/2010/main" val="69202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FE3E9B-2FC1-435A-A7C5-2D8D0D70BF53}"/>
              </a:ext>
            </a:extLst>
          </p:cNvPr>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5</a:t>
            </a:fld>
            <a:endParaRPr lang="en-US" dirty="0">
              <a:solidFill>
                <a:srgbClr val="009CDA">
                  <a:lumMod val="60000"/>
                  <a:lumOff val="40000"/>
                </a:srgbClr>
              </a:solidFill>
            </a:endParaRPr>
          </a:p>
        </p:txBody>
      </p:sp>
      <p:sp>
        <p:nvSpPr>
          <p:cNvPr id="3" name="Title 2">
            <a:extLst>
              <a:ext uri="{FF2B5EF4-FFF2-40B4-BE49-F238E27FC236}">
                <a16:creationId xmlns:a16="http://schemas.microsoft.com/office/drawing/2014/main" id="{43D690F9-75EA-49EE-9C18-9B29213EB684}"/>
              </a:ext>
            </a:extLst>
          </p:cNvPr>
          <p:cNvSpPr>
            <a:spLocks noGrp="1"/>
          </p:cNvSpPr>
          <p:nvPr>
            <p:ph type="title"/>
          </p:nvPr>
        </p:nvSpPr>
        <p:spPr/>
        <p:txBody>
          <a:bodyPr/>
          <a:lstStyle/>
          <a:p>
            <a:r>
              <a:rPr lang="en-US" dirty="0"/>
              <a:t>Scenario based analysis and assessment</a:t>
            </a:r>
          </a:p>
        </p:txBody>
      </p:sp>
      <p:sp>
        <p:nvSpPr>
          <p:cNvPr id="4" name="Content Placeholder 3">
            <a:extLst>
              <a:ext uri="{FF2B5EF4-FFF2-40B4-BE49-F238E27FC236}">
                <a16:creationId xmlns:a16="http://schemas.microsoft.com/office/drawing/2014/main" id="{09EE8989-EF39-4B6C-95D1-7CD33CFBD799}"/>
              </a:ext>
            </a:extLst>
          </p:cNvPr>
          <p:cNvSpPr>
            <a:spLocks noGrp="1"/>
          </p:cNvSpPr>
          <p:nvPr>
            <p:ph idx="1"/>
          </p:nvPr>
        </p:nvSpPr>
        <p:spPr/>
        <p:txBody>
          <a:bodyPr/>
          <a:lstStyle/>
          <a:p>
            <a:pPr marL="285750" indent="-285750">
              <a:buFont typeface="Arial" panose="020B0604020202020204" pitchFamily="34" charset="0"/>
              <a:buChar char="•"/>
            </a:pPr>
            <a:r>
              <a:rPr lang="en-US" dirty="0"/>
              <a:t>How would you demo this </a:t>
            </a:r>
            <a:r>
              <a:rPr lang="en-US" dirty="0" err="1"/>
              <a:t>usecase</a:t>
            </a:r>
            <a:r>
              <a:rPr lang="en-US" dirty="0"/>
              <a:t>, given a scenario </a:t>
            </a:r>
          </a:p>
          <a:p>
            <a:pPr marL="857180" lvl="2" indent="-285750">
              <a:buFont typeface="Arial" panose="020B0604020202020204" pitchFamily="34" charset="0"/>
              <a:buChar char="•"/>
            </a:pPr>
            <a:r>
              <a:rPr lang="en-US" dirty="0"/>
              <a:t>Would this be helpful to stem a rapidly moving fire front</a:t>
            </a:r>
          </a:p>
          <a:p>
            <a:pPr marL="857180" lvl="2" indent="-285750">
              <a:buFont typeface="Arial" panose="020B0604020202020204" pitchFamily="34" charset="0"/>
              <a:buChar char="•"/>
            </a:pPr>
            <a:r>
              <a:rPr lang="en-US" dirty="0"/>
              <a:t>Would this be helpful to try and save tree lines that are still not reached by the fires, hence stemming the forward movement of the fires</a:t>
            </a:r>
          </a:p>
          <a:p>
            <a:pPr marL="857180" lvl="2" indent="-285750">
              <a:buFont typeface="Arial" panose="020B0604020202020204" pitchFamily="34" charset="0"/>
              <a:buChar char="•"/>
            </a:pPr>
            <a:r>
              <a:rPr lang="en-US" dirty="0"/>
              <a:t>Would this help saves homes from getting consumed? </a:t>
            </a:r>
          </a:p>
          <a:p>
            <a:pPr marL="1604798" lvl="4" indent="-285750">
              <a:buFont typeface="Arial" panose="020B0604020202020204" pitchFamily="34" charset="0"/>
              <a:buChar char="•"/>
            </a:pPr>
            <a:r>
              <a:rPr lang="en-US" dirty="0"/>
              <a:t>Explain how this would save homes from getting engulfed</a:t>
            </a:r>
          </a:p>
          <a:p>
            <a:pPr marL="1604798" lvl="4" indent="-285750">
              <a:buFont typeface="Arial" panose="020B0604020202020204" pitchFamily="34" charset="0"/>
              <a:buChar char="•"/>
            </a:pPr>
            <a:r>
              <a:rPr lang="en-US" dirty="0"/>
              <a:t>What would prevent the fire from consuming a home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4896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2DEB7D-CE0E-4332-B131-889EFB71366F}"/>
              </a:ext>
            </a:extLst>
          </p:cNvPr>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6</a:t>
            </a:fld>
            <a:endParaRPr lang="en-US" dirty="0">
              <a:solidFill>
                <a:srgbClr val="009CDA">
                  <a:lumMod val="60000"/>
                  <a:lumOff val="40000"/>
                </a:srgbClr>
              </a:solidFill>
            </a:endParaRPr>
          </a:p>
        </p:txBody>
      </p:sp>
      <p:sp>
        <p:nvSpPr>
          <p:cNvPr id="3" name="Title 2">
            <a:extLst>
              <a:ext uri="{FF2B5EF4-FFF2-40B4-BE49-F238E27FC236}">
                <a16:creationId xmlns:a16="http://schemas.microsoft.com/office/drawing/2014/main" id="{2159BF38-08FB-4A84-870E-1699EEDCCEA2}"/>
              </a:ext>
            </a:extLst>
          </p:cNvPr>
          <p:cNvSpPr>
            <a:spLocks noGrp="1"/>
          </p:cNvSpPr>
          <p:nvPr>
            <p:ph type="title"/>
          </p:nvPr>
        </p:nvSpPr>
        <p:spPr/>
        <p:txBody>
          <a:bodyPr/>
          <a:lstStyle/>
          <a:p>
            <a:r>
              <a:rPr lang="en-US" dirty="0"/>
              <a:t>Minimum viable product (MVP)</a:t>
            </a:r>
          </a:p>
        </p:txBody>
      </p:sp>
      <p:sp>
        <p:nvSpPr>
          <p:cNvPr id="4" name="Content Placeholder 3">
            <a:extLst>
              <a:ext uri="{FF2B5EF4-FFF2-40B4-BE49-F238E27FC236}">
                <a16:creationId xmlns:a16="http://schemas.microsoft.com/office/drawing/2014/main" id="{29DAC650-5547-48EF-9F99-363FCA0A8657}"/>
              </a:ext>
            </a:extLst>
          </p:cNvPr>
          <p:cNvSpPr>
            <a:spLocks noGrp="1"/>
          </p:cNvSpPr>
          <p:nvPr>
            <p:ph idx="1"/>
          </p:nvPr>
        </p:nvSpPr>
        <p:spPr/>
        <p:txBody>
          <a:bodyPr/>
          <a:lstStyle/>
          <a:p>
            <a:pPr marL="285750" indent="-285750">
              <a:buFont typeface="Arial" panose="020B0604020202020204" pitchFamily="34" charset="0"/>
              <a:buChar char="•"/>
            </a:pPr>
            <a:r>
              <a:rPr lang="en-US" dirty="0"/>
              <a:t>If you were a startup looking for VC infusion</a:t>
            </a:r>
          </a:p>
          <a:p>
            <a:pPr marL="285750" indent="-285750">
              <a:buFont typeface="Arial" panose="020B0604020202020204" pitchFamily="34" charset="0"/>
              <a:buChar char="•"/>
            </a:pPr>
            <a:r>
              <a:rPr lang="en-US" dirty="0"/>
              <a:t>How would you propose this as a product that consumers in fire prone regions to invest in</a:t>
            </a:r>
          </a:p>
          <a:p>
            <a:pPr marL="285750" indent="-285750">
              <a:buFont typeface="Arial" panose="020B0604020202020204" pitchFamily="34" charset="0"/>
              <a:buChar char="•"/>
            </a:pPr>
            <a:r>
              <a:rPr lang="en-US" dirty="0"/>
              <a:t>How would you get the Fire Dept. to install these and prepare and train these for fire seasons</a:t>
            </a:r>
          </a:p>
          <a:p>
            <a:pPr marL="285750" indent="-285750">
              <a:buFont typeface="Arial" panose="020B0604020202020204" pitchFamily="34" charset="0"/>
              <a:buChar char="•"/>
            </a:pPr>
            <a:r>
              <a:rPr lang="en-US" dirty="0"/>
              <a:t>Under what circumstances this approach would not work</a:t>
            </a:r>
          </a:p>
          <a:p>
            <a:pPr marL="857180" lvl="2" indent="-285750">
              <a:buFont typeface="Arial" panose="020B0604020202020204" pitchFamily="34" charset="0"/>
              <a:buChar char="•"/>
            </a:pPr>
            <a:r>
              <a:rPr lang="en-US" dirty="0"/>
              <a:t>High Winds</a:t>
            </a:r>
          </a:p>
          <a:p>
            <a:pPr marL="857180" lvl="2" indent="-285750">
              <a:buFont typeface="Arial" panose="020B0604020202020204" pitchFamily="34" charset="0"/>
              <a:buChar char="•"/>
            </a:pPr>
            <a:r>
              <a:rPr lang="en-US" dirty="0"/>
              <a:t>Low visibility scenarios where choppers cannot fly</a:t>
            </a:r>
          </a:p>
          <a:p>
            <a:pPr marL="857180" lvl="2" indent="-285750">
              <a:buFont typeface="Arial" panose="020B0604020202020204" pitchFamily="34" charset="0"/>
              <a:buChar char="•"/>
            </a:pPr>
            <a:r>
              <a:rPr lang="en-US" dirty="0"/>
              <a:t>Ground Crew support</a:t>
            </a:r>
          </a:p>
          <a:p>
            <a:pPr marL="857180" lvl="2" indent="-285750">
              <a:buFont typeface="Arial" panose="020B0604020202020204" pitchFamily="34" charset="0"/>
              <a:buChar char="•"/>
            </a:pPr>
            <a:r>
              <a:rPr lang="en-US" dirty="0"/>
              <a:t>Fire retardant makes it go closer to the fire to douse it?</a:t>
            </a:r>
          </a:p>
        </p:txBody>
      </p:sp>
    </p:spTree>
    <p:extLst>
      <p:ext uri="{BB962C8B-B14F-4D97-AF65-F5344CB8AC3E}">
        <p14:creationId xmlns:p14="http://schemas.microsoft.com/office/powerpoint/2010/main" val="321363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030855-0BA5-40DF-BDA1-BA66E84CAB4C}"/>
              </a:ext>
            </a:extLst>
          </p:cNvPr>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7</a:t>
            </a:fld>
            <a:endParaRPr lang="en-US" dirty="0">
              <a:solidFill>
                <a:srgbClr val="009CDA">
                  <a:lumMod val="60000"/>
                  <a:lumOff val="40000"/>
                </a:srgbClr>
              </a:solidFill>
            </a:endParaRPr>
          </a:p>
        </p:txBody>
      </p:sp>
      <p:sp>
        <p:nvSpPr>
          <p:cNvPr id="3" name="Title 2">
            <a:extLst>
              <a:ext uri="{FF2B5EF4-FFF2-40B4-BE49-F238E27FC236}">
                <a16:creationId xmlns:a16="http://schemas.microsoft.com/office/drawing/2014/main" id="{8B9D94B9-981D-49DF-B2B1-CC1623FCC4A4}"/>
              </a:ext>
            </a:extLst>
          </p:cNvPr>
          <p:cNvSpPr>
            <a:spLocks noGrp="1"/>
          </p:cNvSpPr>
          <p:nvPr>
            <p:ph type="title"/>
          </p:nvPr>
        </p:nvSpPr>
        <p:spPr/>
        <p:txBody>
          <a:bodyPr/>
          <a:lstStyle/>
          <a:p>
            <a:r>
              <a:rPr lang="en-US" dirty="0"/>
              <a:t>A convincing Demo? </a:t>
            </a:r>
          </a:p>
        </p:txBody>
      </p:sp>
      <p:sp>
        <p:nvSpPr>
          <p:cNvPr id="4" name="Content Placeholder 3">
            <a:extLst>
              <a:ext uri="{FF2B5EF4-FFF2-40B4-BE49-F238E27FC236}">
                <a16:creationId xmlns:a16="http://schemas.microsoft.com/office/drawing/2014/main" id="{1679BFA1-4D87-4E3E-B075-239C1EF2D261}"/>
              </a:ext>
            </a:extLst>
          </p:cNvPr>
          <p:cNvSpPr>
            <a:spLocks noGrp="1"/>
          </p:cNvSpPr>
          <p:nvPr>
            <p:ph idx="1"/>
          </p:nvPr>
        </p:nvSpPr>
        <p:spPr/>
        <p:txBody>
          <a:bodyPr/>
          <a:lstStyle/>
          <a:p>
            <a:pPr marL="285750" indent="-285750">
              <a:buFont typeface="Arial" panose="020B0604020202020204" pitchFamily="34" charset="0"/>
              <a:buChar char="•"/>
            </a:pPr>
            <a:r>
              <a:rPr lang="en-US" dirty="0"/>
              <a:t>What would the demo entail</a:t>
            </a:r>
          </a:p>
          <a:p>
            <a:pPr marL="285750" indent="-285750">
              <a:buFont typeface="Arial" panose="020B0604020202020204" pitchFamily="34" charset="0"/>
              <a:buChar char="•"/>
            </a:pPr>
            <a:r>
              <a:rPr lang="en-US" dirty="0"/>
              <a:t>How would you emulate a real life scenario</a:t>
            </a:r>
          </a:p>
          <a:p>
            <a:pPr marL="285750" indent="-285750">
              <a:buFont typeface="Arial" panose="020B0604020202020204" pitchFamily="34" charset="0"/>
              <a:buChar char="•"/>
            </a:pPr>
            <a:r>
              <a:rPr lang="en-US" dirty="0"/>
              <a:t>What metrics will the demo capture/show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2"/>
              </a:rPr>
              <a:t>https://www.grasp.upenn.edu/research-groups/kumar-lab</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7223952"/>
      </p:ext>
    </p:extLst>
  </p:cSld>
  <p:clrMapOvr>
    <a:masterClrMapping/>
  </p:clrMapOvr>
</p:sld>
</file>

<file path=ppt/theme/theme1.xml><?xml version="1.0" encoding="utf-8"?>
<a:theme xmlns:a="http://schemas.openxmlformats.org/drawingml/2006/main" name="PEG template_16x9_WHITE">
  <a:themeElements>
    <a:clrScheme name="Custom 3">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4FCDFF"/>
      </a:hlink>
      <a:folHlink>
        <a:srgbClr val="0071C5"/>
      </a:folHlink>
    </a:clrScheme>
    <a:fontScheme name="Custom 2">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PPT_PREFERRED_Template_ClearPro_16x9_050615.pptx" id="{66E0B265-5F2C-4115-B403-14383A8E707E}" vid="{049F26CA-A908-452A-BB1C-9AD1697EE2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47A26ED352C4EADE2D7ADCDCD0616" ma:contentTypeVersion="0" ma:contentTypeDescription="Create a new document." ma:contentTypeScope="" ma:versionID="1337623c80a5ea429d7cb8e221609d0b">
  <xsd:schema xmlns:xsd="http://www.w3.org/2001/XMLSchema" xmlns:xs="http://www.w3.org/2001/XMLSchema" xmlns:p="http://schemas.microsoft.com/office/2006/metadata/properties" targetNamespace="http://schemas.microsoft.com/office/2006/metadata/properties" ma:root="true" ma:fieldsID="85b8a5141ccd675de0825d389318b72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CF0024-7B8C-48AD-965A-45253C14BC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82FD03F-0952-49BD-B64E-2E600A1C16D1}">
  <ds:schemaRefs>
    <ds:schemaRef ds:uri="http://schemas.microsoft.com/sharepoint/v3/contenttype/forms"/>
  </ds:schemaRefs>
</ds:datastoreItem>
</file>

<file path=customXml/itemProps3.xml><?xml version="1.0" encoding="utf-8"?>
<ds:datastoreItem xmlns:ds="http://schemas.openxmlformats.org/officeDocument/2006/customXml" ds:itemID="{8E528DF5-2D7C-4044-A210-716E695CC70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557</Words>
  <Application>Microsoft Office PowerPoint</Application>
  <PresentationFormat>On-screen Show (16:9)</PresentationFormat>
  <Paragraphs>71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Intel Clear</vt:lpstr>
      <vt:lpstr>Intel Clear Pro</vt:lpstr>
      <vt:lpstr>Wingdings</vt:lpstr>
      <vt:lpstr>PEG template_16x9_WHITE</vt:lpstr>
      <vt:lpstr>Analytical study of Drones for Fighting Fires </vt:lpstr>
      <vt:lpstr>Commercially available Drones</vt:lpstr>
      <vt:lpstr>Custom Designed Drone for the application</vt:lpstr>
      <vt:lpstr>Drone Deployment scenarios</vt:lpstr>
      <vt:lpstr>Scenario based analysis and assessment</vt:lpstr>
      <vt:lpstr>Minimum viable product (MVP)</vt:lpstr>
      <vt:lpstr>A convincing 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CTPClassification=CTP_IC:VisualMarkings=</cp:keywords>
  <cp:lastModifiedBy/>
  <cp:revision>2</cp:revision>
  <dcterms:created xsi:type="dcterms:W3CDTF">2015-05-06T16:36:39Z</dcterms:created>
  <dcterms:modified xsi:type="dcterms:W3CDTF">2020-12-15T23:51:11Z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0x01010067347A26ED352C4EADE2D7ADCDCD0616</vt:lpwstr>
  </property>
  <property fmtid="{D5CDD505-2E9C-101B-9397-08002B2CF9AE}" pid="3" name="TitusGUID">
    <vt:lpwstr>51f432b2-951f-455a-a1c4-fb71a56d92a2</vt:lpwstr>
  </property>
  <property fmtid="{D5CDD505-2E9C-101B-9397-08002B2CF9AE}" pid="4" name="CTP_BU">
    <vt:lpwstr>PRODUCT DEVELOPMENT GROUP</vt:lpwstr>
  </property>
  <property fmtid="{D5CDD505-2E9C-101B-9397-08002B2CF9AE}" pid="5" name="CTP_TimeStamp">
    <vt:lpwstr>2016-05-04 21:30:37Z</vt:lpwstr>
  </property>
  <property fmtid="{D5CDD505-2E9C-101B-9397-08002B2CF9AE}" pid="6" name="CTPClassification">
    <vt:lpwstr>CTP_IC</vt:lpwstr>
  </property>
  <property fmtid="{D5CDD505-2E9C-101B-9397-08002B2CF9AE}" pid="7" name="MSIP_Label_9aa06179-68b3-4e2b-b09b-a2424735516b_Enabled">
    <vt:lpwstr>True</vt:lpwstr>
  </property>
  <property fmtid="{D5CDD505-2E9C-101B-9397-08002B2CF9AE}" pid="8" name="MSIP_Label_9aa06179-68b3-4e2b-b09b-a2424735516b_SiteId">
    <vt:lpwstr>46c98d88-e344-4ed4-8496-4ed7712e255d</vt:lpwstr>
  </property>
  <property fmtid="{D5CDD505-2E9C-101B-9397-08002B2CF9AE}" pid="9" name="MSIP_Label_9aa06179-68b3-4e2b-b09b-a2424735516b_Owner">
    <vt:lpwstr>mukund.pai@intel.com</vt:lpwstr>
  </property>
  <property fmtid="{D5CDD505-2E9C-101B-9397-08002B2CF9AE}" pid="10" name="MSIP_Label_9aa06179-68b3-4e2b-b09b-a2424735516b_SetDate">
    <vt:lpwstr>2020-10-14T17:10:33.0819124Z</vt:lpwstr>
  </property>
  <property fmtid="{D5CDD505-2E9C-101B-9397-08002B2CF9AE}" pid="11" name="MSIP_Label_9aa06179-68b3-4e2b-b09b-a2424735516b_Name">
    <vt:lpwstr>Intel Confidential</vt:lpwstr>
  </property>
  <property fmtid="{D5CDD505-2E9C-101B-9397-08002B2CF9AE}" pid="12" name="MSIP_Label_9aa06179-68b3-4e2b-b09b-a2424735516b_Application">
    <vt:lpwstr>Microsoft Azure Information Protection</vt:lpwstr>
  </property>
  <property fmtid="{D5CDD505-2E9C-101B-9397-08002B2CF9AE}" pid="13" name="MSIP_Label_9aa06179-68b3-4e2b-b09b-a2424735516b_ActionId">
    <vt:lpwstr>57d36873-ba15-41da-938b-34843c8a6c2c</vt:lpwstr>
  </property>
  <property fmtid="{D5CDD505-2E9C-101B-9397-08002B2CF9AE}" pid="14" name="MSIP_Label_9aa06179-68b3-4e2b-b09b-a2424735516b_Extended_MSFT_Method">
    <vt:lpwstr>Automatic</vt:lpwstr>
  </property>
  <property fmtid="{D5CDD505-2E9C-101B-9397-08002B2CF9AE}" pid="15" name="Sensitivity">
    <vt:lpwstr>Intel Confidential</vt:lpwstr>
  </property>
</Properties>
</file>