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9" r:id="rId3"/>
    <p:sldId id="280" r:id="rId4"/>
    <p:sldId id="28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nguyenhuuphuocit97@gmail.com</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E8810-F98C-49C5-90BB-20DC21C8AA1B}" type="datetimeFigureOut">
              <a:rPr lang="en-US" smtClean="0"/>
              <a:t>9/21/2019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DA14A-E985-4FF2-BDB1-D010C6153CD4}" type="slidenum">
              <a:rPr lang="en-US" smtClean="0"/>
              <a:t>‹#›</a:t>
            </a:fld>
            <a:endParaRPr lang="en-US"/>
          </a:p>
        </p:txBody>
      </p:sp>
    </p:spTree>
    <p:extLst>
      <p:ext uri="{BB962C8B-B14F-4D97-AF65-F5344CB8AC3E}">
        <p14:creationId xmlns:p14="http://schemas.microsoft.com/office/powerpoint/2010/main" val="215549991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nguyenhuuphuocit97@gmail.com</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91DBA-A0E7-4EF4-824D-60EAABCAFA82}" type="datetimeFigureOut">
              <a:rPr lang="en-US" smtClean="0"/>
              <a:t>9/21/2019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16D1F-E6B4-4D4D-974C-A3D8EBEEE981}" type="slidenum">
              <a:rPr lang="en-US" smtClean="0"/>
              <a:t>‹#›</a:t>
            </a:fld>
            <a:endParaRPr lang="en-US"/>
          </a:p>
        </p:txBody>
      </p:sp>
    </p:spTree>
    <p:extLst>
      <p:ext uri="{BB962C8B-B14F-4D97-AF65-F5344CB8AC3E}">
        <p14:creationId xmlns:p14="http://schemas.microsoft.com/office/powerpoint/2010/main" val="400913150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984C872-14E5-4069-8A4E-34B464827715}" type="datetime1">
              <a:rPr lang="en-US" smtClean="0"/>
              <a:t>9/21/2019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90568-C3A8-4F4B-94C7-6F430DBB1084}" type="datetime1">
              <a:rPr lang="en-US" smtClean="0"/>
              <a:t>9/21/2019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8498A2-1CD7-4496-B179-A49B34C48F08}" type="datetime1">
              <a:rPr lang="en-US" smtClean="0"/>
              <a:t>9/21/2019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8967CF4-C17B-4286-9326-A6B8256A7293}" type="datetime1">
              <a:rPr lang="en-US" smtClean="0"/>
              <a:t>9/21/2019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1EEBA-1096-4ADD-B437-007907D99981}" type="datetime1">
              <a:rPr lang="en-US" smtClean="0"/>
              <a:t>9/21/2019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0E482-504F-4069-B2C6-3BFC4C9A3084}" type="datetime1">
              <a:rPr lang="en-US" smtClean="0"/>
              <a:t>9/21/2019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5556EF-3A76-493B-BEB2-8B91E894241C}" type="datetime1">
              <a:rPr lang="en-US" smtClean="0"/>
              <a:t>9/21/2019</a:t>
            </a:fld>
            <a:endParaRPr lang="en-US"/>
          </a:p>
        </p:txBody>
      </p:sp>
      <p:sp>
        <p:nvSpPr>
          <p:cNvPr id="8" name="Footer Placeholder 7"/>
          <p:cNvSpPr>
            <a:spLocks noGrp="1"/>
          </p:cNvSpPr>
          <p:nvPr>
            <p:ph type="ftr" sz="quarter" idx="11"/>
          </p:nvPr>
        </p:nvSpPr>
        <p:spPr/>
        <p:txBody>
          <a:bodyPr/>
          <a:lstStyle/>
          <a:p>
            <a:r>
              <a:rPr lang="en-US" smtClean="0"/>
              <a:t>https://www.instagram.com/phuocnguyenit97</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17260-90CE-4E76-995B-8165CC35AE66}" type="datetime1">
              <a:rPr lang="en-US" smtClean="0"/>
              <a:t>9/21/2019</a:t>
            </a:fld>
            <a:endParaRPr lang="en-US"/>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EA1C6-F928-4E76-867D-EEC5CDD0A695}" type="datetime1">
              <a:rPr lang="en-US" smtClean="0"/>
              <a:t>9/21/2019</a:t>
            </a:fld>
            <a:endParaRPr lang="en-US"/>
          </a:p>
        </p:txBody>
      </p:sp>
      <p:sp>
        <p:nvSpPr>
          <p:cNvPr id="3" name="Footer Placeholder 2"/>
          <p:cNvSpPr>
            <a:spLocks noGrp="1"/>
          </p:cNvSpPr>
          <p:nvPr>
            <p:ph type="ftr" sz="quarter" idx="11"/>
          </p:nvPr>
        </p:nvSpPr>
        <p:spPr/>
        <p:txBody>
          <a:bodyPr/>
          <a:lstStyle/>
          <a:p>
            <a:r>
              <a:rPr lang="en-US" smtClean="0"/>
              <a:t>https://www.instagram.com/phuocnguyenit97</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A603847-D79A-4C38-B8F1-70EBEBACFE78}" type="datetime1">
              <a:rPr lang="en-US" smtClean="0"/>
              <a:t>9/21/2019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CC1F-5485-43E8-9B5A-E70A8ED557D9}" type="datetime1">
              <a:rPr lang="en-US" smtClean="0"/>
              <a:t>9/21/2019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E693-1480-410B-8402-1324E59F6432}" type="datetime1">
              <a:rPr lang="en-US" smtClean="0"/>
              <a:t>9/21/2019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smtClean="0"/>
              <a:t>https://www.instagram.com/phuocnguyenit97</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dirty="0"/>
          </a:p>
        </p:txBody>
      </p:sp>
      <p:sp>
        <p:nvSpPr>
          <p:cNvPr id="8" name="TextBox 7"/>
          <p:cNvSpPr txBox="1"/>
          <p:nvPr userDrawn="1"/>
        </p:nvSpPr>
        <p:spPr>
          <a:xfrm rot="2357228">
            <a:off x="671430" y="4027755"/>
            <a:ext cx="9108899" cy="338554"/>
          </a:xfrm>
          <a:prstGeom prst="rect">
            <a:avLst/>
          </a:prstGeom>
          <a:noFill/>
        </p:spPr>
        <p:txBody>
          <a:bodyPr wrap="square" rtlCol="0">
            <a:spAutoFit/>
          </a:bodyPr>
          <a:lstStyle/>
          <a:p>
            <a:pPr algn="ctr"/>
            <a:r>
              <a:rPr lang="en-US" sz="1600" dirty="0" smtClean="0">
                <a:latin typeface="Menlo" panose="020B0609030804020204" pitchFamily="49" charset="0"/>
                <a:ea typeface="Menlo" panose="020B0609030804020204" pitchFamily="49" charset="0"/>
                <a:cs typeface="Menlo" panose="020B0609030804020204" pitchFamily="49" charset="0"/>
              </a:rPr>
              <a:t>nguyenhuuphuocit97@gmail.com</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9" name="TextBox 8"/>
          <p:cNvSpPr txBox="1"/>
          <p:nvPr userDrawn="1"/>
        </p:nvSpPr>
        <p:spPr>
          <a:xfrm rot="2354644">
            <a:off x="5169240" y="1566655"/>
            <a:ext cx="7723664" cy="338554"/>
          </a:xfrm>
          <a:prstGeom prst="rect">
            <a:avLst/>
          </a:prstGeom>
          <a:noFill/>
        </p:spPr>
        <p:txBody>
          <a:bodyPr wrap="square" rtlCol="0">
            <a:spAutoFit/>
          </a:bodyPr>
          <a:lstStyle/>
          <a:p>
            <a:pPr algn="ctr"/>
            <a:r>
              <a:rPr lang="en-US" sz="1600" dirty="0" smtClean="0">
                <a:latin typeface="Menlo" panose="020B0609030804020204" pitchFamily="49" charset="0"/>
                <a:ea typeface="Menlo" panose="020B0609030804020204" pitchFamily="49" charset="0"/>
                <a:cs typeface="Menlo" panose="020B0609030804020204" pitchFamily="49" charset="0"/>
              </a:rPr>
              <a:t>nguyenhuuphuocit97@gmail.com</a:t>
            </a:r>
            <a:endParaRPr lang="en-US" sz="16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accent1">
              <a:lumMod val="75000"/>
            </a:schemeClr>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COLLECTIONS</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1</a:t>
            </a:fld>
            <a:endParaRPr lang="en-US"/>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t>
            </a:r>
            <a:r>
              <a:rPr lang="en-US" dirty="0" smtClean="0"/>
              <a:t>Interface</a:t>
            </a:r>
            <a:endParaRPr lang="en-US" dirty="0"/>
          </a:p>
        </p:txBody>
      </p:sp>
      <p:sp>
        <p:nvSpPr>
          <p:cNvPr id="3" name="Content Placeholder 2"/>
          <p:cNvSpPr>
            <a:spLocks noGrp="1"/>
          </p:cNvSpPr>
          <p:nvPr>
            <p:ph idx="1"/>
          </p:nvPr>
        </p:nvSpPr>
        <p:spPr/>
        <p:txBody>
          <a:bodyPr/>
          <a:lstStyle/>
          <a:p>
            <a:r>
              <a:rPr lang="en-US" dirty="0"/>
              <a:t>List interface is the child interface of Collection interface</a:t>
            </a:r>
            <a:r>
              <a:rPr lang="en-US" dirty="0" smtClean="0"/>
              <a:t>.</a:t>
            </a:r>
          </a:p>
          <a:p>
            <a:r>
              <a:rPr lang="en-US" dirty="0"/>
              <a:t>It inhibits a list type data structure in which we can store the ordered collection of objects</a:t>
            </a:r>
            <a:r>
              <a:rPr lang="en-US" dirty="0" smtClean="0"/>
              <a:t>.</a:t>
            </a:r>
          </a:p>
          <a:p>
            <a:r>
              <a:rPr lang="en-US" b="1" i="1" dirty="0"/>
              <a:t>It can have duplicate values</a:t>
            </a:r>
            <a:r>
              <a:rPr lang="en-US" b="1" i="1" dirty="0" smtClean="0"/>
              <a:t>.</a:t>
            </a:r>
          </a:p>
          <a:p>
            <a:r>
              <a:rPr lang="en-US" i="1" dirty="0"/>
              <a:t>List interface is implemented by the classes </a:t>
            </a:r>
            <a:r>
              <a:rPr lang="en-US" b="1" i="1" dirty="0"/>
              <a:t>ArrayList, LinkedList, Vector, and Stack.</a:t>
            </a:r>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10</a:t>
            </a:fld>
            <a:endParaRPr lang="en-US"/>
          </a:p>
        </p:txBody>
      </p:sp>
    </p:spTree>
    <p:extLst>
      <p:ext uri="{BB962C8B-B14F-4D97-AF65-F5344CB8AC3E}">
        <p14:creationId xmlns:p14="http://schemas.microsoft.com/office/powerpoint/2010/main" val="4221546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instantiate the List interface</a:t>
            </a:r>
          </a:p>
        </p:txBody>
      </p:sp>
      <p:pic>
        <p:nvPicPr>
          <p:cNvPr id="6" name="Content Placeholder 5"/>
          <p:cNvPicPr>
            <a:picLocks noGrp="1" noChangeAspect="1"/>
          </p:cNvPicPr>
          <p:nvPr>
            <p:ph idx="1"/>
          </p:nvPr>
        </p:nvPicPr>
        <p:blipFill>
          <a:blip r:embed="rId2"/>
          <a:stretch>
            <a:fillRect/>
          </a:stretch>
        </p:blipFill>
        <p:spPr>
          <a:xfrm>
            <a:off x="1281272" y="2150773"/>
            <a:ext cx="9369556" cy="3349266"/>
          </a:xfrm>
          <a:prstGeom prst="rect">
            <a:avLst/>
          </a:prstGeom>
        </p:spPr>
      </p:pic>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11</a:t>
            </a:fld>
            <a:endParaRPr lang="en-US"/>
          </a:p>
        </p:txBody>
      </p:sp>
    </p:spTree>
    <p:extLst>
      <p:ext uri="{BB962C8B-B14F-4D97-AF65-F5344CB8AC3E}">
        <p14:creationId xmlns:p14="http://schemas.microsoft.com/office/powerpoint/2010/main" val="3467338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 ArrayList</a:t>
            </a:r>
            <a:endParaRPr lang="en-US" dirty="0"/>
          </a:p>
        </p:txBody>
      </p:sp>
      <p:sp>
        <p:nvSpPr>
          <p:cNvPr id="3" name="Content Placeholder 2"/>
          <p:cNvSpPr>
            <a:spLocks noGrp="1"/>
          </p:cNvSpPr>
          <p:nvPr>
            <p:ph idx="1"/>
          </p:nvPr>
        </p:nvSpPr>
        <p:spPr/>
        <p:txBody>
          <a:bodyPr/>
          <a:lstStyle/>
          <a:p>
            <a:r>
              <a:rPr lang="en-US" dirty="0"/>
              <a:t>The ArrayList class implements the List </a:t>
            </a:r>
            <a:r>
              <a:rPr lang="en-US" dirty="0" smtClean="0"/>
              <a:t>interface</a:t>
            </a:r>
          </a:p>
          <a:p>
            <a:r>
              <a:rPr lang="en-US" dirty="0"/>
              <a:t>It uses a </a:t>
            </a:r>
            <a:r>
              <a:rPr lang="en-US" b="1" i="1" dirty="0"/>
              <a:t>dynamic array to store the duplicate element </a:t>
            </a:r>
            <a:r>
              <a:rPr lang="en-US" dirty="0"/>
              <a:t>of different data </a:t>
            </a:r>
            <a:r>
              <a:rPr lang="en-US" dirty="0" smtClean="0"/>
              <a:t>types</a:t>
            </a:r>
          </a:p>
          <a:p>
            <a:r>
              <a:rPr lang="en-US" dirty="0"/>
              <a:t>The ArrayList class maintains the </a:t>
            </a:r>
            <a:r>
              <a:rPr lang="en-US" b="1" i="1" dirty="0"/>
              <a:t>insertion order</a:t>
            </a:r>
            <a:r>
              <a:rPr lang="en-US" dirty="0"/>
              <a:t> and is </a:t>
            </a:r>
            <a:r>
              <a:rPr lang="en-US" b="1" i="1" dirty="0" smtClean="0"/>
              <a:t>non-synchronized</a:t>
            </a:r>
          </a:p>
          <a:p>
            <a:r>
              <a:rPr lang="en-US" dirty="0"/>
              <a:t>The elements stored in the ArrayList class can be randomly </a:t>
            </a:r>
            <a:r>
              <a:rPr lang="en-US" dirty="0" smtClean="0"/>
              <a:t>accessed.</a:t>
            </a:r>
            <a:endParaRPr lang="en-US" b="1" i="1"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a:p>
        </p:txBody>
      </p:sp>
    </p:spTree>
    <p:extLst>
      <p:ext uri="{BB962C8B-B14F-4D97-AF65-F5344CB8AC3E}">
        <p14:creationId xmlns:p14="http://schemas.microsoft.com/office/powerpoint/2010/main" val="2705420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 </a:t>
            </a:r>
            <a:r>
              <a:rPr lang="en-US" dirty="0" smtClean="0"/>
              <a:t>LinkedList</a:t>
            </a:r>
            <a:endParaRPr lang="en-US" dirty="0"/>
          </a:p>
        </p:txBody>
      </p:sp>
      <p:sp>
        <p:nvSpPr>
          <p:cNvPr id="3" name="Content Placeholder 2"/>
          <p:cNvSpPr>
            <a:spLocks noGrp="1"/>
          </p:cNvSpPr>
          <p:nvPr>
            <p:ph idx="1"/>
          </p:nvPr>
        </p:nvSpPr>
        <p:spPr/>
        <p:txBody>
          <a:bodyPr/>
          <a:lstStyle/>
          <a:p>
            <a:r>
              <a:rPr lang="en-US" dirty="0"/>
              <a:t>LinkedList implements the Collection </a:t>
            </a:r>
            <a:r>
              <a:rPr lang="en-US" dirty="0" smtClean="0"/>
              <a:t>interface</a:t>
            </a:r>
          </a:p>
          <a:p>
            <a:r>
              <a:rPr lang="en-US" dirty="0"/>
              <a:t>It uses a doubly linked list internally to store the </a:t>
            </a:r>
            <a:r>
              <a:rPr lang="en-US" dirty="0" smtClean="0"/>
              <a:t>elements</a:t>
            </a:r>
          </a:p>
          <a:p>
            <a:r>
              <a:rPr lang="en-US" b="1" i="1" dirty="0"/>
              <a:t>It can store the duplicate </a:t>
            </a:r>
            <a:r>
              <a:rPr lang="en-US" b="1" i="1" dirty="0" smtClean="0"/>
              <a:t>elements</a:t>
            </a:r>
          </a:p>
          <a:p>
            <a:r>
              <a:rPr lang="en-US" dirty="0"/>
              <a:t>It maintains the </a:t>
            </a:r>
            <a:r>
              <a:rPr lang="en-US" b="1" i="1" dirty="0"/>
              <a:t>insertion order </a:t>
            </a:r>
            <a:r>
              <a:rPr lang="en-US" dirty="0"/>
              <a:t>and is </a:t>
            </a:r>
            <a:r>
              <a:rPr lang="en-US" b="1" i="1" dirty="0"/>
              <a:t>not </a:t>
            </a:r>
            <a:r>
              <a:rPr lang="en-US" b="1" i="1" dirty="0" smtClean="0"/>
              <a:t>synchronized</a:t>
            </a:r>
          </a:p>
          <a:p>
            <a:r>
              <a:rPr lang="en-US" dirty="0"/>
              <a:t>In LinkedList, the </a:t>
            </a:r>
            <a:r>
              <a:rPr lang="en-US" i="1" dirty="0"/>
              <a:t>manipulation is </a:t>
            </a:r>
            <a:r>
              <a:rPr lang="en-US" b="1" i="1" dirty="0"/>
              <a:t>fast</a:t>
            </a:r>
            <a:r>
              <a:rPr lang="en-US" i="1" dirty="0"/>
              <a:t> </a:t>
            </a:r>
            <a:r>
              <a:rPr lang="en-US" dirty="0"/>
              <a:t>because no shifting is </a:t>
            </a:r>
            <a:r>
              <a:rPr lang="en-US" dirty="0" smtClean="0"/>
              <a:t>required.</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13</a:t>
            </a:fld>
            <a:endParaRPr lang="en-US"/>
          </a:p>
        </p:txBody>
      </p:sp>
    </p:spTree>
    <p:extLst>
      <p:ext uri="{BB962C8B-B14F-4D97-AF65-F5344CB8AC3E}">
        <p14:creationId xmlns:p14="http://schemas.microsoft.com/office/powerpoint/2010/main" val="2304501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 </a:t>
            </a:r>
            <a:r>
              <a:rPr lang="en-US" dirty="0" smtClean="0"/>
              <a:t>Vector</a:t>
            </a:r>
            <a:endParaRPr lang="en-US" dirty="0"/>
          </a:p>
        </p:txBody>
      </p:sp>
      <p:sp>
        <p:nvSpPr>
          <p:cNvPr id="3" name="Content Placeholder 2"/>
          <p:cNvSpPr>
            <a:spLocks noGrp="1"/>
          </p:cNvSpPr>
          <p:nvPr>
            <p:ph idx="1"/>
          </p:nvPr>
        </p:nvSpPr>
        <p:spPr/>
        <p:txBody>
          <a:bodyPr/>
          <a:lstStyle/>
          <a:p>
            <a:r>
              <a:rPr lang="en-US" dirty="0"/>
              <a:t>Vector uses a dynamic array to store the data </a:t>
            </a:r>
            <a:r>
              <a:rPr lang="en-US" dirty="0" smtClean="0"/>
              <a:t>elements</a:t>
            </a:r>
          </a:p>
          <a:p>
            <a:r>
              <a:rPr lang="en-US" dirty="0"/>
              <a:t>It is similar to </a:t>
            </a:r>
            <a:r>
              <a:rPr lang="en-US" dirty="0" smtClean="0"/>
              <a:t>ArrayList</a:t>
            </a:r>
          </a:p>
          <a:p>
            <a:r>
              <a:rPr lang="en-US" dirty="0"/>
              <a:t>It is </a:t>
            </a:r>
            <a:r>
              <a:rPr lang="en-US" b="1" i="1" dirty="0"/>
              <a:t>synchronized</a:t>
            </a:r>
            <a:r>
              <a:rPr lang="en-US" dirty="0"/>
              <a:t> and contains many methods that are not the part of Collection </a:t>
            </a:r>
            <a:r>
              <a:rPr lang="en-US" dirty="0" smtClean="0"/>
              <a:t>framework.</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14</a:t>
            </a:fld>
            <a:endParaRPr lang="en-US"/>
          </a:p>
        </p:txBody>
      </p:sp>
    </p:spTree>
    <p:extLst>
      <p:ext uri="{BB962C8B-B14F-4D97-AF65-F5344CB8AC3E}">
        <p14:creationId xmlns:p14="http://schemas.microsoft.com/office/powerpoint/2010/main" val="855654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 </a:t>
            </a:r>
            <a:r>
              <a:rPr lang="en-US" dirty="0" smtClean="0"/>
              <a:t>Stack</a:t>
            </a:r>
            <a:endParaRPr lang="en-US" dirty="0"/>
          </a:p>
        </p:txBody>
      </p:sp>
      <p:sp>
        <p:nvSpPr>
          <p:cNvPr id="3" name="Content Placeholder 2"/>
          <p:cNvSpPr>
            <a:spLocks noGrp="1"/>
          </p:cNvSpPr>
          <p:nvPr>
            <p:ph idx="1"/>
          </p:nvPr>
        </p:nvSpPr>
        <p:spPr>
          <a:xfrm>
            <a:off x="838200" y="1825625"/>
            <a:ext cx="10933090" cy="4351338"/>
          </a:xfrm>
        </p:spPr>
        <p:txBody>
          <a:bodyPr/>
          <a:lstStyle/>
          <a:p>
            <a:r>
              <a:rPr lang="en-US" dirty="0"/>
              <a:t>The stack is the </a:t>
            </a:r>
            <a:r>
              <a:rPr lang="en-US" b="1" i="1" dirty="0"/>
              <a:t>subclass</a:t>
            </a:r>
            <a:r>
              <a:rPr lang="en-US" dirty="0"/>
              <a:t> </a:t>
            </a:r>
            <a:r>
              <a:rPr lang="en-US" i="1" dirty="0"/>
              <a:t>of </a:t>
            </a:r>
            <a:r>
              <a:rPr lang="en-US" i="1" dirty="0" smtClean="0"/>
              <a:t>Vector</a:t>
            </a:r>
          </a:p>
          <a:p>
            <a:r>
              <a:rPr lang="en-US" dirty="0"/>
              <a:t>It implements the last-in-first-out data </a:t>
            </a:r>
            <a:r>
              <a:rPr lang="en-US" dirty="0" smtClean="0"/>
              <a:t>structure</a:t>
            </a:r>
          </a:p>
          <a:p>
            <a:r>
              <a:rPr lang="en-US" dirty="0"/>
              <a:t>The stack contains all of the methods of Vector class and also provides its methods like boolean </a:t>
            </a:r>
            <a:r>
              <a:rPr lang="en-US" b="1" i="1" dirty="0"/>
              <a:t>push</a:t>
            </a:r>
            <a:r>
              <a:rPr lang="en-US" dirty="0"/>
              <a:t>(), boolean </a:t>
            </a:r>
            <a:r>
              <a:rPr lang="en-US" b="1" i="1" dirty="0"/>
              <a:t>peek</a:t>
            </a:r>
            <a:r>
              <a:rPr lang="en-US" dirty="0"/>
              <a:t>(), boolean </a:t>
            </a:r>
            <a:r>
              <a:rPr lang="en-US" b="1" i="1" dirty="0"/>
              <a:t>push(object</a:t>
            </a:r>
            <a:r>
              <a:rPr lang="en-US" dirty="0"/>
              <a:t> o), which defines its properties.</a:t>
            </a:r>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15</a:t>
            </a:fld>
            <a:endParaRPr lang="en-US"/>
          </a:p>
        </p:txBody>
      </p:sp>
    </p:spTree>
    <p:extLst>
      <p:ext uri="{BB962C8B-B14F-4D97-AF65-F5344CB8AC3E}">
        <p14:creationId xmlns:p14="http://schemas.microsoft.com/office/powerpoint/2010/main" val="1649259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t>
            </a:r>
            <a:r>
              <a:rPr lang="en-US" dirty="0" smtClean="0"/>
              <a:t>Interface</a:t>
            </a:r>
            <a:endParaRPr lang="en-US" dirty="0"/>
          </a:p>
        </p:txBody>
      </p:sp>
      <p:sp>
        <p:nvSpPr>
          <p:cNvPr id="3" name="Content Placeholder 2"/>
          <p:cNvSpPr>
            <a:spLocks noGrp="1"/>
          </p:cNvSpPr>
          <p:nvPr>
            <p:ph idx="1"/>
          </p:nvPr>
        </p:nvSpPr>
        <p:spPr/>
        <p:txBody>
          <a:bodyPr/>
          <a:lstStyle/>
          <a:p>
            <a:r>
              <a:rPr lang="en-US" dirty="0"/>
              <a:t>Queue interface maintains the </a:t>
            </a:r>
            <a:r>
              <a:rPr lang="en-US" b="1" i="1" dirty="0"/>
              <a:t>first-in-first-out </a:t>
            </a:r>
            <a:r>
              <a:rPr lang="en-US" b="1" i="1" dirty="0" smtClean="0"/>
              <a:t>order</a:t>
            </a:r>
            <a:endParaRPr lang="en-US" dirty="0"/>
          </a:p>
          <a:p>
            <a:r>
              <a:rPr lang="en-US" dirty="0"/>
              <a:t>It can be defined as an ordered list that is used to hold the elements which are about to be </a:t>
            </a:r>
            <a:r>
              <a:rPr lang="en-US" dirty="0" smtClean="0"/>
              <a:t>processed</a:t>
            </a:r>
          </a:p>
          <a:p>
            <a:r>
              <a:rPr lang="en-US" dirty="0"/>
              <a:t>There are various classes like </a:t>
            </a:r>
            <a:r>
              <a:rPr lang="en-US" b="1" dirty="0"/>
              <a:t>PriorityQueue, Deque, </a:t>
            </a:r>
            <a:r>
              <a:rPr lang="en-US" dirty="0"/>
              <a:t>and</a:t>
            </a:r>
            <a:r>
              <a:rPr lang="en-US" b="1" dirty="0"/>
              <a:t> ArrayDeque </a:t>
            </a:r>
            <a:r>
              <a:rPr lang="en-US" dirty="0"/>
              <a:t>which implements the Queue interface.</a:t>
            </a:r>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16</a:t>
            </a:fld>
            <a:endParaRPr lang="en-US"/>
          </a:p>
        </p:txBody>
      </p:sp>
    </p:spTree>
    <p:extLst>
      <p:ext uri="{BB962C8B-B14F-4D97-AF65-F5344CB8AC3E}">
        <p14:creationId xmlns:p14="http://schemas.microsoft.com/office/powerpoint/2010/main" val="3549331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t>
            </a:r>
            <a:r>
              <a:rPr lang="en-US" dirty="0" smtClean="0"/>
              <a:t>- PriorityQueue</a:t>
            </a:r>
            <a:endParaRPr lang="en-US" dirty="0"/>
          </a:p>
        </p:txBody>
      </p:sp>
      <p:sp>
        <p:nvSpPr>
          <p:cNvPr id="3" name="Content Placeholder 2"/>
          <p:cNvSpPr>
            <a:spLocks noGrp="1"/>
          </p:cNvSpPr>
          <p:nvPr>
            <p:ph idx="1"/>
          </p:nvPr>
        </p:nvSpPr>
        <p:spPr/>
        <p:txBody>
          <a:bodyPr/>
          <a:lstStyle/>
          <a:p>
            <a:r>
              <a:rPr lang="en-US" dirty="0"/>
              <a:t>The PriorityQueue class implements the Queue </a:t>
            </a:r>
            <a:r>
              <a:rPr lang="en-US" dirty="0" smtClean="0"/>
              <a:t>interface</a:t>
            </a:r>
          </a:p>
          <a:p>
            <a:r>
              <a:rPr lang="en-US" dirty="0"/>
              <a:t>It holds the elements or objects which are to be processed by their </a:t>
            </a:r>
            <a:r>
              <a:rPr lang="en-US" dirty="0" smtClean="0"/>
              <a:t>priorities</a:t>
            </a:r>
          </a:p>
          <a:p>
            <a:r>
              <a:rPr lang="en-US" dirty="0"/>
              <a:t>PriorityQueue doesn't allow null values to be stored in the queue.</a:t>
            </a:r>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17</a:t>
            </a:fld>
            <a:endParaRPr lang="en-US"/>
          </a:p>
        </p:txBody>
      </p:sp>
    </p:spTree>
    <p:extLst>
      <p:ext uri="{BB962C8B-B14F-4D97-AF65-F5344CB8AC3E}">
        <p14:creationId xmlns:p14="http://schemas.microsoft.com/office/powerpoint/2010/main" val="3405745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 </a:t>
            </a:r>
            <a:r>
              <a:rPr lang="en-US" dirty="0" smtClean="0"/>
              <a:t>Interface</a:t>
            </a:r>
            <a:endParaRPr lang="en-US" dirty="0"/>
          </a:p>
        </p:txBody>
      </p:sp>
      <p:sp>
        <p:nvSpPr>
          <p:cNvPr id="3" name="Content Placeholder 2"/>
          <p:cNvSpPr>
            <a:spLocks noGrp="1"/>
          </p:cNvSpPr>
          <p:nvPr>
            <p:ph idx="1"/>
          </p:nvPr>
        </p:nvSpPr>
        <p:spPr/>
        <p:txBody>
          <a:bodyPr/>
          <a:lstStyle/>
          <a:p>
            <a:r>
              <a:rPr lang="en-US" dirty="0"/>
              <a:t>Deque interface extends the Queue </a:t>
            </a:r>
            <a:r>
              <a:rPr lang="en-US" dirty="0" smtClean="0"/>
              <a:t>interface</a:t>
            </a:r>
          </a:p>
          <a:p>
            <a:r>
              <a:rPr lang="en-US" dirty="0"/>
              <a:t>In Deque, we can remove and add the elements from both the </a:t>
            </a:r>
            <a:r>
              <a:rPr lang="en-US" dirty="0" smtClean="0"/>
              <a:t>side</a:t>
            </a:r>
          </a:p>
          <a:p>
            <a:r>
              <a:rPr lang="en-US" dirty="0"/>
              <a:t>Deque stands for a double-ended queue which enables us to perform the operations at both the ends.</a:t>
            </a:r>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18</a:t>
            </a:fld>
            <a:endParaRPr lang="en-US"/>
          </a:p>
        </p:txBody>
      </p:sp>
    </p:spTree>
    <p:extLst>
      <p:ext uri="{BB962C8B-B14F-4D97-AF65-F5344CB8AC3E}">
        <p14:creationId xmlns:p14="http://schemas.microsoft.com/office/powerpoint/2010/main" val="640086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Deque - ArrayDeque</a:t>
            </a:r>
            <a:endParaRPr lang="en-US" dirty="0"/>
          </a:p>
        </p:txBody>
      </p:sp>
      <p:sp>
        <p:nvSpPr>
          <p:cNvPr id="3" name="Content Placeholder 2"/>
          <p:cNvSpPr>
            <a:spLocks noGrp="1"/>
          </p:cNvSpPr>
          <p:nvPr>
            <p:ph idx="1"/>
          </p:nvPr>
        </p:nvSpPr>
        <p:spPr/>
        <p:txBody>
          <a:bodyPr/>
          <a:lstStyle/>
          <a:p>
            <a:r>
              <a:rPr lang="en-US" dirty="0"/>
              <a:t>ArrayDeque class </a:t>
            </a:r>
            <a:r>
              <a:rPr lang="en-US" b="1" i="1" dirty="0" smtClean="0"/>
              <a:t>implements</a:t>
            </a:r>
            <a:r>
              <a:rPr lang="en-US" dirty="0" smtClean="0"/>
              <a:t> </a:t>
            </a:r>
            <a:r>
              <a:rPr lang="en-US" dirty="0"/>
              <a:t>the Deque </a:t>
            </a:r>
            <a:r>
              <a:rPr lang="en-US" dirty="0" smtClean="0"/>
              <a:t>interface</a:t>
            </a:r>
          </a:p>
          <a:p>
            <a:r>
              <a:rPr lang="en-US" dirty="0"/>
              <a:t>It facilitates us to use the </a:t>
            </a:r>
            <a:r>
              <a:rPr lang="en-US" dirty="0" smtClean="0"/>
              <a:t>Deque</a:t>
            </a:r>
          </a:p>
          <a:p>
            <a:r>
              <a:rPr lang="en-US" dirty="0"/>
              <a:t>Unlike queue, we can add or delete the elements from both the </a:t>
            </a:r>
            <a:r>
              <a:rPr lang="en-US" dirty="0" smtClean="0"/>
              <a:t>ends</a:t>
            </a:r>
          </a:p>
          <a:p>
            <a:r>
              <a:rPr lang="en-US" b="1" i="1" dirty="0"/>
              <a:t>ArrayDeque</a:t>
            </a:r>
            <a:r>
              <a:rPr lang="en-US" dirty="0"/>
              <a:t> is </a:t>
            </a:r>
            <a:r>
              <a:rPr lang="en-US" b="1" i="1" dirty="0"/>
              <a:t>faster</a:t>
            </a:r>
            <a:r>
              <a:rPr lang="en-US" dirty="0"/>
              <a:t> than </a:t>
            </a:r>
            <a:r>
              <a:rPr lang="en-US" i="1" dirty="0"/>
              <a:t>ArrayList</a:t>
            </a:r>
            <a:r>
              <a:rPr lang="en-US" dirty="0"/>
              <a:t> and </a:t>
            </a:r>
            <a:r>
              <a:rPr lang="en-US" i="1" dirty="0"/>
              <a:t>Stack</a:t>
            </a:r>
            <a:r>
              <a:rPr lang="en-US" dirty="0"/>
              <a:t> and has </a:t>
            </a:r>
            <a:r>
              <a:rPr lang="en-US" b="1" i="1" dirty="0"/>
              <a:t>no capacity </a:t>
            </a:r>
            <a:r>
              <a:rPr lang="en-US" b="1" i="1" dirty="0" smtClean="0"/>
              <a:t>restrictions</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19</a:t>
            </a:fld>
            <a:endParaRPr lang="en-US"/>
          </a:p>
        </p:txBody>
      </p:sp>
    </p:spTree>
    <p:extLst>
      <p:ext uri="{BB962C8B-B14F-4D97-AF65-F5344CB8AC3E}">
        <p14:creationId xmlns:p14="http://schemas.microsoft.com/office/powerpoint/2010/main" val="1813483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Collections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Java Collection framework provides many </a:t>
            </a:r>
            <a:r>
              <a:rPr lang="en-US" b="1" i="1" dirty="0"/>
              <a:t>interfaces</a:t>
            </a:r>
            <a:r>
              <a:rPr lang="en-US" dirty="0"/>
              <a:t> (</a:t>
            </a:r>
            <a:r>
              <a:rPr lang="en-US" b="1" i="1" dirty="0"/>
              <a:t>Set, List, Queue, </a:t>
            </a:r>
            <a:r>
              <a:rPr lang="en-US" b="1" i="1" dirty="0" smtClean="0"/>
              <a:t>Deque, Map</a:t>
            </a:r>
            <a:r>
              <a:rPr lang="en-US" dirty="0" smtClean="0"/>
              <a:t>) </a:t>
            </a:r>
            <a:r>
              <a:rPr lang="en-US" dirty="0"/>
              <a:t>and classes (</a:t>
            </a:r>
            <a:r>
              <a:rPr lang="en-US" i="1" dirty="0"/>
              <a:t>ArrayList, Vector, LinkedList, PriorityQueue, HashSet, LinkedHashSet, </a:t>
            </a:r>
            <a:r>
              <a:rPr lang="en-US" i="1" dirty="0" smtClean="0"/>
              <a:t>TreeSet, HashMap, LinkedHashMap, TreeMap, SortedMap</a:t>
            </a:r>
            <a:r>
              <a:rPr lang="en-US" dirty="0" smtClean="0"/>
              <a:t>)</a:t>
            </a:r>
          </a:p>
          <a:p>
            <a:r>
              <a:rPr lang="en-US" dirty="0"/>
              <a:t>Java collection class is used exclusively with static methods that operate on or return </a:t>
            </a:r>
            <a:r>
              <a:rPr lang="en-US" dirty="0" smtClean="0"/>
              <a:t>collections</a:t>
            </a:r>
          </a:p>
          <a:p>
            <a:r>
              <a:rPr lang="en-US" dirty="0"/>
              <a:t>It inherits Object class.</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a:t>
            </a:fld>
            <a:endParaRPr lang="en-US"/>
          </a:p>
        </p:txBody>
      </p:sp>
    </p:spTree>
    <p:extLst>
      <p:ext uri="{BB962C8B-B14F-4D97-AF65-F5344CB8AC3E}">
        <p14:creationId xmlns:p14="http://schemas.microsoft.com/office/powerpoint/2010/main" val="3171197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Interface</a:t>
            </a:r>
            <a:endParaRPr lang="en-US" dirty="0"/>
          </a:p>
        </p:txBody>
      </p:sp>
      <p:sp>
        <p:nvSpPr>
          <p:cNvPr id="3" name="Content Placeholder 2"/>
          <p:cNvSpPr>
            <a:spLocks noGrp="1"/>
          </p:cNvSpPr>
          <p:nvPr>
            <p:ph idx="1"/>
          </p:nvPr>
        </p:nvSpPr>
        <p:spPr/>
        <p:txBody>
          <a:bodyPr>
            <a:normAutofit lnSpcReduction="10000"/>
          </a:bodyPr>
          <a:lstStyle/>
          <a:p>
            <a:r>
              <a:rPr lang="en-US" dirty="0"/>
              <a:t>Set Interface in Java is present in java.util </a:t>
            </a:r>
            <a:r>
              <a:rPr lang="en-US" dirty="0" smtClean="0"/>
              <a:t>package</a:t>
            </a:r>
          </a:p>
          <a:p>
            <a:r>
              <a:rPr lang="en-US" dirty="0"/>
              <a:t>It </a:t>
            </a:r>
            <a:r>
              <a:rPr lang="en-US" i="1" dirty="0"/>
              <a:t>extends</a:t>
            </a:r>
            <a:r>
              <a:rPr lang="en-US" dirty="0"/>
              <a:t> the Collection </a:t>
            </a:r>
            <a:r>
              <a:rPr lang="en-US" dirty="0" smtClean="0"/>
              <a:t>interface</a:t>
            </a:r>
          </a:p>
          <a:p>
            <a:r>
              <a:rPr lang="en-US" dirty="0"/>
              <a:t>It represents the </a:t>
            </a:r>
            <a:r>
              <a:rPr lang="en-US" b="1" i="1" dirty="0"/>
              <a:t>unordered</a:t>
            </a:r>
            <a:r>
              <a:rPr lang="en-US" dirty="0"/>
              <a:t> </a:t>
            </a:r>
            <a:r>
              <a:rPr lang="en-US" i="1" dirty="0"/>
              <a:t>set of elements </a:t>
            </a:r>
            <a:r>
              <a:rPr lang="en-US" dirty="0"/>
              <a:t>which </a:t>
            </a:r>
            <a:r>
              <a:rPr lang="en-US" i="1" dirty="0"/>
              <a:t>doesn't allow us to store the duplicate </a:t>
            </a:r>
            <a:r>
              <a:rPr lang="en-US" i="1" dirty="0" smtClean="0"/>
              <a:t>items</a:t>
            </a:r>
          </a:p>
          <a:p>
            <a:r>
              <a:rPr lang="en-US" dirty="0"/>
              <a:t>We can store at most one null value in </a:t>
            </a:r>
            <a:r>
              <a:rPr lang="en-US" dirty="0" smtClean="0"/>
              <a:t>Set</a:t>
            </a:r>
          </a:p>
          <a:p>
            <a:r>
              <a:rPr lang="en-US" dirty="0"/>
              <a:t>Set is implemented by </a:t>
            </a:r>
            <a:r>
              <a:rPr lang="en-US" b="1" dirty="0"/>
              <a:t>HashSet</a:t>
            </a:r>
            <a:r>
              <a:rPr lang="en-US" dirty="0"/>
              <a:t>, </a:t>
            </a:r>
            <a:r>
              <a:rPr lang="en-US" b="1" dirty="0"/>
              <a:t>LinkedHashSet</a:t>
            </a:r>
            <a:r>
              <a:rPr lang="en-US" dirty="0"/>
              <a:t>, and </a:t>
            </a:r>
            <a:r>
              <a:rPr lang="en-US" b="1" dirty="0"/>
              <a:t>TreeSet</a:t>
            </a:r>
            <a:r>
              <a:rPr lang="en-US" dirty="0"/>
              <a:t>.</a:t>
            </a:r>
            <a:endParaRPr lang="en-US" i="1"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20</a:t>
            </a:fld>
            <a:endParaRPr lang="en-US"/>
          </a:p>
        </p:txBody>
      </p:sp>
    </p:spTree>
    <p:extLst>
      <p:ext uri="{BB962C8B-B14F-4D97-AF65-F5344CB8AC3E}">
        <p14:creationId xmlns:p14="http://schemas.microsoft.com/office/powerpoint/2010/main" val="1638913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Interface (cont’d)</a:t>
            </a:r>
            <a:endParaRPr lang="en-US" dirty="0"/>
          </a:p>
        </p:txBody>
      </p:sp>
      <p:pic>
        <p:nvPicPr>
          <p:cNvPr id="6" name="Content Placeholder 5"/>
          <p:cNvPicPr>
            <a:picLocks noGrp="1" noChangeAspect="1"/>
          </p:cNvPicPr>
          <p:nvPr>
            <p:ph idx="1"/>
          </p:nvPr>
        </p:nvPicPr>
        <p:blipFill>
          <a:blip r:embed="rId2"/>
          <a:stretch>
            <a:fillRect/>
          </a:stretch>
        </p:blipFill>
        <p:spPr>
          <a:xfrm>
            <a:off x="1858103" y="2923505"/>
            <a:ext cx="9012068" cy="1784115"/>
          </a:xfrm>
          <a:prstGeom prst="rect">
            <a:avLst/>
          </a:prstGeom>
        </p:spPr>
      </p:pic>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21</a:t>
            </a:fld>
            <a:endParaRPr lang="en-US"/>
          </a:p>
        </p:txBody>
      </p:sp>
    </p:spTree>
    <p:extLst>
      <p:ext uri="{BB962C8B-B14F-4D97-AF65-F5344CB8AC3E}">
        <p14:creationId xmlns:p14="http://schemas.microsoft.com/office/powerpoint/2010/main" val="4186993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 HashSet</a:t>
            </a:r>
            <a:r>
              <a:rPr lang="en-US" dirty="0"/>
              <a:t> </a:t>
            </a:r>
          </a:p>
        </p:txBody>
      </p:sp>
      <p:sp>
        <p:nvSpPr>
          <p:cNvPr id="3" name="Content Placeholder 2"/>
          <p:cNvSpPr>
            <a:spLocks noGrp="1"/>
          </p:cNvSpPr>
          <p:nvPr>
            <p:ph idx="1"/>
          </p:nvPr>
        </p:nvSpPr>
        <p:spPr/>
        <p:txBody>
          <a:bodyPr/>
          <a:lstStyle/>
          <a:p>
            <a:r>
              <a:rPr lang="en-US" dirty="0" smtClean="0"/>
              <a:t>HashSet</a:t>
            </a:r>
            <a:r>
              <a:rPr lang="en-US" dirty="0"/>
              <a:t> class implements Set </a:t>
            </a:r>
            <a:r>
              <a:rPr lang="en-US" dirty="0" smtClean="0"/>
              <a:t>Interface</a:t>
            </a:r>
          </a:p>
          <a:p>
            <a:r>
              <a:rPr lang="en-US" dirty="0"/>
              <a:t>It represents the collection that uses a hash table for </a:t>
            </a:r>
            <a:r>
              <a:rPr lang="en-US" dirty="0" smtClean="0"/>
              <a:t>storage</a:t>
            </a:r>
          </a:p>
          <a:p>
            <a:r>
              <a:rPr lang="en-US" i="1" dirty="0"/>
              <a:t>Hashing</a:t>
            </a:r>
            <a:r>
              <a:rPr lang="en-US" dirty="0"/>
              <a:t> is used to store the elements in the </a:t>
            </a:r>
            <a:r>
              <a:rPr lang="en-US" dirty="0" smtClean="0"/>
              <a:t>HashSet</a:t>
            </a:r>
          </a:p>
          <a:p>
            <a:r>
              <a:rPr lang="en-US" dirty="0"/>
              <a:t>It contains </a:t>
            </a:r>
            <a:r>
              <a:rPr lang="en-US" b="1" i="1" dirty="0"/>
              <a:t>unique </a:t>
            </a:r>
            <a:r>
              <a:rPr lang="en-US" b="1" i="1" dirty="0" smtClean="0"/>
              <a:t>items.</a:t>
            </a:r>
            <a:endParaRPr lang="en-US" b="1" i="1"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22</a:t>
            </a:fld>
            <a:endParaRPr lang="en-US"/>
          </a:p>
        </p:txBody>
      </p:sp>
    </p:spTree>
    <p:extLst>
      <p:ext uri="{BB962C8B-B14F-4D97-AF65-F5344CB8AC3E}">
        <p14:creationId xmlns:p14="http://schemas.microsoft.com/office/powerpoint/2010/main" val="2686337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 LinkedHashSet</a:t>
            </a:r>
            <a:endParaRPr lang="en-US" dirty="0"/>
          </a:p>
        </p:txBody>
      </p:sp>
      <p:sp>
        <p:nvSpPr>
          <p:cNvPr id="3" name="Content Placeholder 2"/>
          <p:cNvSpPr>
            <a:spLocks noGrp="1"/>
          </p:cNvSpPr>
          <p:nvPr>
            <p:ph idx="1"/>
          </p:nvPr>
        </p:nvSpPr>
        <p:spPr/>
        <p:txBody>
          <a:bodyPr/>
          <a:lstStyle/>
          <a:p>
            <a:r>
              <a:rPr lang="en-US" dirty="0"/>
              <a:t>LinkedHashSet class represents the LinkedList </a:t>
            </a:r>
            <a:r>
              <a:rPr lang="en-US" b="1" i="1" dirty="0"/>
              <a:t>implementation</a:t>
            </a:r>
            <a:r>
              <a:rPr lang="en-US" dirty="0"/>
              <a:t> of Set </a:t>
            </a:r>
            <a:r>
              <a:rPr lang="en-US" dirty="0" smtClean="0"/>
              <a:t>Interface</a:t>
            </a:r>
          </a:p>
          <a:p>
            <a:r>
              <a:rPr lang="en-US" dirty="0"/>
              <a:t>It </a:t>
            </a:r>
            <a:r>
              <a:rPr lang="en-US" b="1" i="1" dirty="0"/>
              <a:t>extends</a:t>
            </a:r>
            <a:r>
              <a:rPr lang="en-US" dirty="0"/>
              <a:t> the </a:t>
            </a:r>
            <a:r>
              <a:rPr lang="en-US" i="1" dirty="0"/>
              <a:t>HashSet</a:t>
            </a:r>
            <a:r>
              <a:rPr lang="en-US" dirty="0"/>
              <a:t> class and </a:t>
            </a:r>
            <a:r>
              <a:rPr lang="en-US" b="1" i="1" dirty="0"/>
              <a:t>implements</a:t>
            </a:r>
            <a:r>
              <a:rPr lang="en-US" dirty="0"/>
              <a:t> Set </a:t>
            </a:r>
            <a:r>
              <a:rPr lang="en-US" dirty="0" smtClean="0"/>
              <a:t>interface</a:t>
            </a:r>
          </a:p>
          <a:p>
            <a:r>
              <a:rPr lang="en-US" dirty="0"/>
              <a:t>It also </a:t>
            </a:r>
            <a:r>
              <a:rPr lang="en-US" b="1" i="1" dirty="0"/>
              <a:t>contains unique </a:t>
            </a:r>
            <a:r>
              <a:rPr lang="en-US" b="1" i="1" dirty="0" smtClean="0"/>
              <a:t>elements</a:t>
            </a:r>
          </a:p>
          <a:p>
            <a:r>
              <a:rPr lang="en-US" dirty="0"/>
              <a:t>It maintains the </a:t>
            </a:r>
            <a:r>
              <a:rPr lang="en-US" b="1" i="1" dirty="0"/>
              <a:t>insertion order </a:t>
            </a:r>
            <a:r>
              <a:rPr lang="en-US" dirty="0"/>
              <a:t>and</a:t>
            </a:r>
            <a:r>
              <a:rPr lang="en-US" b="1" i="1" dirty="0"/>
              <a:t> permits null </a:t>
            </a:r>
            <a:r>
              <a:rPr lang="en-US" b="1" i="1" dirty="0" smtClean="0"/>
              <a:t>elements</a:t>
            </a:r>
            <a:r>
              <a:rPr lang="en-US" dirty="0" smtClean="0"/>
              <a:t>.</a:t>
            </a:r>
            <a:endParaRPr lang="en-US" b="1" i="1"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23</a:t>
            </a:fld>
            <a:endParaRPr lang="en-US"/>
          </a:p>
        </p:txBody>
      </p:sp>
    </p:spTree>
    <p:extLst>
      <p:ext uri="{BB962C8B-B14F-4D97-AF65-F5344CB8AC3E}">
        <p14:creationId xmlns:p14="http://schemas.microsoft.com/office/powerpoint/2010/main" val="879568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SortedSet </a:t>
            </a:r>
            <a:r>
              <a:rPr lang="en-US" dirty="0" smtClean="0"/>
              <a:t>Interface</a:t>
            </a:r>
            <a:endParaRPr lang="en-US" dirty="0"/>
          </a:p>
        </p:txBody>
      </p:sp>
      <p:sp>
        <p:nvSpPr>
          <p:cNvPr id="3" name="Content Placeholder 2"/>
          <p:cNvSpPr>
            <a:spLocks noGrp="1"/>
          </p:cNvSpPr>
          <p:nvPr>
            <p:ph idx="1"/>
          </p:nvPr>
        </p:nvSpPr>
        <p:spPr/>
        <p:txBody>
          <a:bodyPr/>
          <a:lstStyle/>
          <a:p>
            <a:r>
              <a:rPr lang="en-US" dirty="0"/>
              <a:t>SortedSet is the alternate of Set interface that provides a total </a:t>
            </a:r>
            <a:r>
              <a:rPr lang="en-US" b="1" i="1" dirty="0"/>
              <a:t>ordering</a:t>
            </a:r>
            <a:r>
              <a:rPr lang="en-US" dirty="0"/>
              <a:t> on its </a:t>
            </a:r>
            <a:r>
              <a:rPr lang="en-US" dirty="0" smtClean="0"/>
              <a:t>elements</a:t>
            </a:r>
          </a:p>
          <a:p>
            <a:r>
              <a:rPr lang="en-US" dirty="0"/>
              <a:t>The elements of the SortedSet are </a:t>
            </a:r>
            <a:r>
              <a:rPr lang="en-US" b="1" i="1" dirty="0"/>
              <a:t>arranged</a:t>
            </a:r>
            <a:r>
              <a:rPr lang="en-US" dirty="0"/>
              <a:t> in the </a:t>
            </a:r>
            <a:r>
              <a:rPr lang="en-US" b="1" i="1" dirty="0"/>
              <a:t>increasing (ascending) </a:t>
            </a:r>
            <a:r>
              <a:rPr lang="en-US" b="1" i="1" dirty="0" smtClean="0"/>
              <a:t>order</a:t>
            </a:r>
          </a:p>
          <a:p>
            <a:r>
              <a:rPr lang="en-US" dirty="0"/>
              <a:t>The SortedSet provides the additional methods that inhibit the natural ordering of the elements.</a:t>
            </a:r>
            <a:endParaRPr lang="en-US" b="1" i="1"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24</a:t>
            </a:fld>
            <a:endParaRPr lang="en-US"/>
          </a:p>
        </p:txBody>
      </p:sp>
    </p:spTree>
    <p:extLst>
      <p:ext uri="{BB962C8B-B14F-4D97-AF65-F5344CB8AC3E}">
        <p14:creationId xmlns:p14="http://schemas.microsoft.com/office/powerpoint/2010/main" val="4105116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SortedSet - TreeSet</a:t>
            </a:r>
            <a:endParaRPr lang="en-US" dirty="0"/>
          </a:p>
        </p:txBody>
      </p:sp>
      <p:sp>
        <p:nvSpPr>
          <p:cNvPr id="3" name="Content Placeholder 2"/>
          <p:cNvSpPr>
            <a:spLocks noGrp="1"/>
          </p:cNvSpPr>
          <p:nvPr>
            <p:ph idx="1"/>
          </p:nvPr>
        </p:nvSpPr>
        <p:spPr/>
        <p:txBody>
          <a:bodyPr/>
          <a:lstStyle/>
          <a:p>
            <a:r>
              <a:rPr lang="en-US" dirty="0"/>
              <a:t>Java TreeSet class implements the Set interface that uses a tree for </a:t>
            </a:r>
            <a:r>
              <a:rPr lang="en-US" dirty="0" smtClean="0"/>
              <a:t>storage</a:t>
            </a:r>
          </a:p>
          <a:p>
            <a:r>
              <a:rPr lang="en-US" dirty="0"/>
              <a:t>TreeSet also </a:t>
            </a:r>
            <a:r>
              <a:rPr lang="en-US" b="1" i="1" dirty="0"/>
              <a:t>contains unique </a:t>
            </a:r>
            <a:r>
              <a:rPr lang="en-US" b="1" i="1" dirty="0" smtClean="0"/>
              <a:t>elements</a:t>
            </a:r>
          </a:p>
          <a:p>
            <a:r>
              <a:rPr lang="en-US" dirty="0"/>
              <a:t> </a:t>
            </a:r>
            <a:r>
              <a:rPr lang="en-US" dirty="0" smtClean="0"/>
              <a:t>The </a:t>
            </a:r>
            <a:r>
              <a:rPr lang="en-US" b="1" i="1" dirty="0"/>
              <a:t>access</a:t>
            </a:r>
            <a:r>
              <a:rPr lang="en-US" dirty="0"/>
              <a:t> and </a:t>
            </a:r>
            <a:r>
              <a:rPr lang="en-US" b="1" i="1" dirty="0"/>
              <a:t>retrieval</a:t>
            </a:r>
            <a:r>
              <a:rPr lang="en-US" i="1" dirty="0"/>
              <a:t> </a:t>
            </a:r>
            <a:r>
              <a:rPr lang="en-US" b="1" i="1" dirty="0"/>
              <a:t>time</a:t>
            </a:r>
            <a:r>
              <a:rPr lang="en-US" i="1" dirty="0"/>
              <a:t> </a:t>
            </a:r>
            <a:r>
              <a:rPr lang="en-US" dirty="0"/>
              <a:t>of TreeSet is </a:t>
            </a:r>
            <a:r>
              <a:rPr lang="en-US" b="1" i="1" dirty="0"/>
              <a:t>quite </a:t>
            </a:r>
            <a:r>
              <a:rPr lang="en-US" b="1" i="1" dirty="0" smtClean="0"/>
              <a:t>fast</a:t>
            </a:r>
          </a:p>
          <a:p>
            <a:r>
              <a:rPr lang="en-US" dirty="0"/>
              <a:t>The elements in TreeSet </a:t>
            </a:r>
            <a:r>
              <a:rPr lang="en-US" b="1" i="1" dirty="0"/>
              <a:t>stored</a:t>
            </a:r>
            <a:r>
              <a:rPr lang="en-US" dirty="0"/>
              <a:t> in </a:t>
            </a:r>
            <a:r>
              <a:rPr lang="en-US" b="1" i="1" dirty="0"/>
              <a:t>ascending </a:t>
            </a:r>
            <a:r>
              <a:rPr lang="en-US" b="1" i="1" dirty="0" smtClean="0"/>
              <a:t>order</a:t>
            </a:r>
            <a:r>
              <a:rPr lang="en-US" dirty="0"/>
              <a:t> </a:t>
            </a:r>
            <a:r>
              <a:rPr lang="en-US" dirty="0" smtClean="0"/>
              <a:t>(a - z).</a:t>
            </a:r>
            <a:endParaRPr lang="en-US" b="1" i="1"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25</a:t>
            </a:fld>
            <a:endParaRPr lang="en-US"/>
          </a:p>
        </p:txBody>
      </p:sp>
    </p:spTree>
    <p:extLst>
      <p:ext uri="{BB962C8B-B14F-4D97-AF65-F5344CB8AC3E}">
        <p14:creationId xmlns:p14="http://schemas.microsoft.com/office/powerpoint/2010/main" val="1121215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26</a:t>
            </a:fld>
            <a:endParaRPr lang="en-US"/>
          </a:p>
        </p:txBody>
      </p:sp>
    </p:spTree>
    <p:extLst>
      <p:ext uri="{BB962C8B-B14F-4D97-AF65-F5344CB8AC3E}">
        <p14:creationId xmlns:p14="http://schemas.microsoft.com/office/powerpoint/2010/main" val="3360544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important points about Java Collections class</a:t>
            </a:r>
            <a:endParaRPr lang="en-US" dirty="0"/>
          </a:p>
        </p:txBody>
      </p:sp>
      <p:sp>
        <p:nvSpPr>
          <p:cNvPr id="3" name="Content Placeholder 2"/>
          <p:cNvSpPr>
            <a:spLocks noGrp="1"/>
          </p:cNvSpPr>
          <p:nvPr>
            <p:ph idx="1"/>
          </p:nvPr>
        </p:nvSpPr>
        <p:spPr/>
        <p:txBody>
          <a:bodyPr/>
          <a:lstStyle/>
          <a:p>
            <a:r>
              <a:rPr lang="en-US" dirty="0"/>
              <a:t>Java Collection class supports the </a:t>
            </a:r>
            <a:r>
              <a:rPr lang="en-US" b="1" dirty="0"/>
              <a:t>polymorphic algorithms</a:t>
            </a:r>
            <a:r>
              <a:rPr lang="en-US" dirty="0"/>
              <a:t> that operate on </a:t>
            </a:r>
            <a:r>
              <a:rPr lang="en-US" dirty="0" smtClean="0"/>
              <a:t>collections</a:t>
            </a:r>
          </a:p>
          <a:p>
            <a:r>
              <a:rPr lang="en-US" dirty="0"/>
              <a:t>Java Collection class throws a </a:t>
            </a:r>
            <a:r>
              <a:rPr lang="en-US" b="1" dirty="0"/>
              <a:t>NullPointerException</a:t>
            </a:r>
            <a:r>
              <a:rPr lang="en-US" dirty="0"/>
              <a:t> if the collections or class objects provided to them are null</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a:p>
        </p:txBody>
      </p:sp>
    </p:spTree>
    <p:extLst>
      <p:ext uri="{BB962C8B-B14F-4D97-AF65-F5344CB8AC3E}">
        <p14:creationId xmlns:p14="http://schemas.microsoft.com/office/powerpoint/2010/main" val="102452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class </a:t>
            </a:r>
            <a:r>
              <a:rPr lang="en-US" dirty="0" smtClean="0"/>
              <a:t>declaration</a:t>
            </a:r>
            <a:endParaRPr lang="en-US" dirty="0"/>
          </a:p>
        </p:txBody>
      </p:sp>
      <p:sp>
        <p:nvSpPr>
          <p:cNvPr id="3" name="Content Placeholder 2"/>
          <p:cNvSpPr>
            <a:spLocks noGrp="1"/>
          </p:cNvSpPr>
          <p:nvPr>
            <p:ph idx="1"/>
          </p:nvPr>
        </p:nvSpPr>
        <p:spPr/>
        <p:txBody>
          <a:bodyPr/>
          <a:lstStyle/>
          <a:p>
            <a:r>
              <a:rPr lang="en-US" b="1" dirty="0">
                <a:solidFill>
                  <a:schemeClr val="accent1">
                    <a:lumMod val="75000"/>
                  </a:schemeClr>
                </a:solidFill>
              </a:rPr>
              <a:t>public</a:t>
            </a:r>
            <a:r>
              <a:rPr lang="en-US" dirty="0">
                <a:solidFill>
                  <a:schemeClr val="accent1">
                    <a:lumMod val="75000"/>
                  </a:schemeClr>
                </a:solidFill>
              </a:rPr>
              <a:t> </a:t>
            </a:r>
            <a:r>
              <a:rPr lang="en-US" b="1" dirty="0">
                <a:solidFill>
                  <a:schemeClr val="accent1">
                    <a:lumMod val="75000"/>
                  </a:schemeClr>
                </a:solidFill>
              </a:rPr>
              <a:t>class</a:t>
            </a:r>
            <a:r>
              <a:rPr lang="en-US" dirty="0"/>
              <a:t> Collections </a:t>
            </a:r>
            <a:r>
              <a:rPr lang="en-US" b="1" dirty="0">
                <a:solidFill>
                  <a:schemeClr val="accent1">
                    <a:lumMod val="75000"/>
                  </a:schemeClr>
                </a:solidFill>
              </a:rPr>
              <a:t>extends</a:t>
            </a:r>
            <a:r>
              <a:rPr lang="en-US" dirty="0"/>
              <a:t> Object</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395430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Collection </a:t>
            </a:r>
            <a:r>
              <a:rPr lang="en-US" dirty="0" smtClean="0"/>
              <a:t>Framework (watch closely)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9829" y="1477895"/>
            <a:ext cx="5879472" cy="4778536"/>
          </a:xfrm>
        </p:spPr>
      </p:pic>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a:p>
        </p:txBody>
      </p:sp>
    </p:spTree>
    <p:extLst>
      <p:ext uri="{BB962C8B-B14F-4D97-AF65-F5344CB8AC3E}">
        <p14:creationId xmlns:p14="http://schemas.microsoft.com/office/powerpoint/2010/main" val="1003583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t>
            </a:r>
            <a:r>
              <a:rPr lang="en-US" dirty="0" smtClean="0"/>
              <a:t>interface</a:t>
            </a:r>
            <a:endParaRPr lang="en-US" dirty="0"/>
          </a:p>
        </p:txBody>
      </p:sp>
      <p:sp>
        <p:nvSpPr>
          <p:cNvPr id="3" name="Content Placeholder 2"/>
          <p:cNvSpPr>
            <a:spLocks noGrp="1"/>
          </p:cNvSpPr>
          <p:nvPr>
            <p:ph idx="1"/>
          </p:nvPr>
        </p:nvSpPr>
        <p:spPr/>
        <p:txBody>
          <a:bodyPr/>
          <a:lstStyle/>
          <a:p>
            <a:r>
              <a:rPr lang="en-US" dirty="0"/>
              <a:t>Iterator interface provides the facility of iterating the elements in a forward direction only</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a:p>
        </p:txBody>
      </p:sp>
    </p:spTree>
    <p:extLst>
      <p:ext uri="{BB962C8B-B14F-4D97-AF65-F5344CB8AC3E}">
        <p14:creationId xmlns:p14="http://schemas.microsoft.com/office/powerpoint/2010/main" val="1165103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a:t>
            </a:r>
            <a:r>
              <a:rPr lang="en-US" dirty="0" smtClean="0"/>
              <a:t>interface (cont’d)</a:t>
            </a:r>
            <a:endParaRPr lang="en-US" dirty="0"/>
          </a:p>
        </p:txBody>
      </p:sp>
      <p:sp>
        <p:nvSpPr>
          <p:cNvPr id="3" name="Content Placeholder 2"/>
          <p:cNvSpPr>
            <a:spLocks noGrp="1"/>
          </p:cNvSpPr>
          <p:nvPr>
            <p:ph idx="1"/>
          </p:nvPr>
        </p:nvSpPr>
        <p:spPr/>
        <p:txBody>
          <a:bodyPr/>
          <a:lstStyle/>
          <a:p>
            <a:r>
              <a:rPr lang="en-US" dirty="0" smtClean="0"/>
              <a:t>There </a:t>
            </a:r>
            <a:r>
              <a:rPr lang="en-US" dirty="0"/>
              <a:t>are only three methods in the Iterator interface. They are</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a:p>
        </p:txBody>
      </p:sp>
      <p:pic>
        <p:nvPicPr>
          <p:cNvPr id="6" name="Picture 5"/>
          <p:cNvPicPr>
            <a:picLocks noChangeAspect="1"/>
          </p:cNvPicPr>
          <p:nvPr/>
        </p:nvPicPr>
        <p:blipFill>
          <a:blip r:embed="rId2"/>
          <a:stretch>
            <a:fillRect/>
          </a:stretch>
        </p:blipFill>
        <p:spPr>
          <a:xfrm>
            <a:off x="912869" y="3433315"/>
            <a:ext cx="10366261" cy="2166267"/>
          </a:xfrm>
          <a:prstGeom prst="rect">
            <a:avLst/>
          </a:prstGeom>
        </p:spPr>
      </p:pic>
    </p:spTree>
    <p:extLst>
      <p:ext uri="{BB962C8B-B14F-4D97-AF65-F5344CB8AC3E}">
        <p14:creationId xmlns:p14="http://schemas.microsoft.com/office/powerpoint/2010/main" val="2058415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 (cont’d)</a:t>
            </a:r>
          </a:p>
        </p:txBody>
      </p:sp>
      <p:sp>
        <p:nvSpPr>
          <p:cNvPr id="3" name="Content Placeholder 2"/>
          <p:cNvSpPr>
            <a:spLocks noGrp="1"/>
          </p:cNvSpPr>
          <p:nvPr>
            <p:ph idx="1"/>
          </p:nvPr>
        </p:nvSpPr>
        <p:spPr/>
        <p:txBody>
          <a:bodyPr>
            <a:normAutofit/>
          </a:bodyPr>
          <a:lstStyle/>
          <a:p>
            <a:pPr algn="just"/>
            <a:r>
              <a:rPr lang="en-US" sz="2400" dirty="0"/>
              <a:t>The Iterable interface is the root interface for all the collection classes. The Collection interface extends the Iterable interface and therefore all the subclasses of Collection interface also implement the Iterable interface.</a:t>
            </a:r>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a:p>
        </p:txBody>
      </p:sp>
    </p:spTree>
    <p:extLst>
      <p:ext uri="{BB962C8B-B14F-4D97-AF65-F5344CB8AC3E}">
        <p14:creationId xmlns:p14="http://schemas.microsoft.com/office/powerpoint/2010/main" val="2419352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a:t>
            </a:r>
            <a:r>
              <a:rPr lang="en-US" dirty="0" smtClean="0"/>
              <a:t>Interface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r>
              <a:rPr lang="en-US" sz="2400" dirty="0" smtClean="0"/>
              <a:t>.</a:t>
            </a:r>
          </a:p>
          <a:p>
            <a:pPr>
              <a:lnSpc>
                <a:spcPct val="150000"/>
              </a:lnSpc>
            </a:pPr>
            <a:r>
              <a:rPr lang="en-US" sz="2400" dirty="0"/>
              <a:t>Some of the methods of Collection interface are Boolean add </a:t>
            </a:r>
            <a:r>
              <a:rPr lang="en-US" sz="2400" dirty="0" smtClean="0"/>
              <a:t>(Object </a:t>
            </a:r>
            <a:r>
              <a:rPr lang="en-US" sz="2400" dirty="0"/>
              <a:t>obj), Boolean addAll </a:t>
            </a:r>
            <a:r>
              <a:rPr lang="en-US" sz="2400" dirty="0" smtClean="0"/>
              <a:t>(Collection collection), </a:t>
            </a:r>
            <a:r>
              <a:rPr lang="en-US" sz="2400" dirty="0"/>
              <a:t>void clear(), etc. which are implemented by all the subclasses of Collection interface.</a:t>
            </a:r>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9</a:t>
            </a:fld>
            <a:endParaRPr lang="en-US"/>
          </a:p>
        </p:txBody>
      </p:sp>
    </p:spTree>
    <p:extLst>
      <p:ext uri="{BB962C8B-B14F-4D97-AF65-F5344CB8AC3E}">
        <p14:creationId xmlns:p14="http://schemas.microsoft.com/office/powerpoint/2010/main" val="522573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916</Words>
  <Application>Microsoft Office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Menlo</vt:lpstr>
      <vt:lpstr>Times New Roman</vt:lpstr>
      <vt:lpstr>Office Theme</vt:lpstr>
      <vt:lpstr>JAVA COLLECTIONS</vt:lpstr>
      <vt:lpstr>Java Collections</vt:lpstr>
      <vt:lpstr>The important points about Java Collections class</vt:lpstr>
      <vt:lpstr>Collections class declaration</vt:lpstr>
      <vt:lpstr>Hierarchy of Collection Framework (watch closely)</vt:lpstr>
      <vt:lpstr>Iterator interface</vt:lpstr>
      <vt:lpstr>Iterator interface (cont’d)</vt:lpstr>
      <vt:lpstr>Iterator interface (cont’d)</vt:lpstr>
      <vt:lpstr>Collection Interface</vt:lpstr>
      <vt:lpstr>List Interface</vt:lpstr>
      <vt:lpstr>To instantiate the List interface</vt:lpstr>
      <vt:lpstr>List - ArrayList</vt:lpstr>
      <vt:lpstr>List - LinkedList</vt:lpstr>
      <vt:lpstr>List - Vector</vt:lpstr>
      <vt:lpstr>List - Stack</vt:lpstr>
      <vt:lpstr>Queue Interface</vt:lpstr>
      <vt:lpstr>Queue - PriorityQueue</vt:lpstr>
      <vt:lpstr>Deque Interface</vt:lpstr>
      <vt:lpstr>Deque - ArrayDeque</vt:lpstr>
      <vt:lpstr>Set Interface</vt:lpstr>
      <vt:lpstr>Set Interface (cont’d)</vt:lpstr>
      <vt:lpstr>Set - HashSet </vt:lpstr>
      <vt:lpstr>Set - LinkedHashSet</vt:lpstr>
      <vt:lpstr>SortedSet Interface</vt:lpstr>
      <vt:lpstr>SortedSet - TreeSet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David Nguyen</dc:creator>
  <cp:lastModifiedBy>Phuoc Nguyen</cp:lastModifiedBy>
  <cp:revision>71</cp:revision>
  <dcterms:created xsi:type="dcterms:W3CDTF">2019-07-12T13:10:53Z</dcterms:created>
  <dcterms:modified xsi:type="dcterms:W3CDTF">2019-09-21T05:08:32Z</dcterms:modified>
</cp:coreProperties>
</file>