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nguyenhuuphuocit97@gmail.com</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8E8810-F98C-49C5-90BB-20DC21C8AA1B}" type="datetimeFigureOut">
              <a:rPr lang="en-US" smtClean="0"/>
              <a:t>9/18/2019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DA14A-E985-4FF2-BDB1-D010C6153CD4}" type="slidenum">
              <a:rPr lang="en-US" smtClean="0"/>
              <a:t>‹#›</a:t>
            </a:fld>
            <a:endParaRPr lang="en-US"/>
          </a:p>
        </p:txBody>
      </p:sp>
    </p:spTree>
    <p:extLst>
      <p:ext uri="{BB962C8B-B14F-4D97-AF65-F5344CB8AC3E}">
        <p14:creationId xmlns:p14="http://schemas.microsoft.com/office/powerpoint/2010/main" val="215549991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nguyenhuuphuocit97@gmail.com</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91DBA-A0E7-4EF4-824D-60EAABCAFA82}" type="datetimeFigureOut">
              <a:rPr lang="en-US" smtClean="0"/>
              <a:t>9/18/2019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516D1F-E6B4-4D4D-974C-A3D8EBEEE981}" type="slidenum">
              <a:rPr lang="en-US" smtClean="0"/>
              <a:t>‹#›</a:t>
            </a:fld>
            <a:endParaRPr lang="en-US"/>
          </a:p>
        </p:txBody>
      </p:sp>
    </p:spTree>
    <p:extLst>
      <p:ext uri="{BB962C8B-B14F-4D97-AF65-F5344CB8AC3E}">
        <p14:creationId xmlns:p14="http://schemas.microsoft.com/office/powerpoint/2010/main" val="400913150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984C872-14E5-4069-8A4E-34B464827715}" type="datetime1">
              <a:rPr lang="en-US" smtClean="0"/>
              <a:t>9/18/2019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90568-C3A8-4F4B-94C7-6F430DBB1084}" type="datetime1">
              <a:rPr lang="en-US" smtClean="0"/>
              <a:t>9/18/2019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8498A2-1CD7-4496-B179-A49B34C48F08}" type="datetime1">
              <a:rPr lang="en-US" smtClean="0"/>
              <a:t>9/18/2019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67CF4-C17B-4286-9326-A6B8256A7293}" type="datetime1">
              <a:rPr lang="en-US" smtClean="0"/>
              <a:t>9/18/2019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71EEBA-1096-4ADD-B437-007907D99981}" type="datetime1">
              <a:rPr lang="en-US" smtClean="0"/>
              <a:t>9/18/2019</a:t>
            </a:fld>
            <a:endParaRPr lang="en-US"/>
          </a:p>
        </p:txBody>
      </p:sp>
      <p:sp>
        <p:nvSpPr>
          <p:cNvPr id="5" name="Footer Placeholder 4"/>
          <p:cNvSpPr>
            <a:spLocks noGrp="1"/>
          </p:cNvSpPr>
          <p:nvPr>
            <p:ph type="ftr" sz="quarter" idx="11"/>
          </p:nvPr>
        </p:nvSpPr>
        <p:spPr/>
        <p:txBody>
          <a:bodyPr/>
          <a:lstStyle/>
          <a:p>
            <a:r>
              <a:rPr lang="en-US" smtClean="0"/>
              <a:t>https://www.instagram.com/phuocnguyenit97</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0E482-504F-4069-B2C6-3BFC4C9A3084}" type="datetime1">
              <a:rPr lang="en-US" smtClean="0"/>
              <a:t>9/18/2019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5556EF-3A76-493B-BEB2-8B91E894241C}" type="datetime1">
              <a:rPr lang="en-US" smtClean="0"/>
              <a:t>9/18/2019</a:t>
            </a:fld>
            <a:endParaRPr lang="en-US"/>
          </a:p>
        </p:txBody>
      </p:sp>
      <p:sp>
        <p:nvSpPr>
          <p:cNvPr id="8" name="Footer Placeholder 7"/>
          <p:cNvSpPr>
            <a:spLocks noGrp="1"/>
          </p:cNvSpPr>
          <p:nvPr>
            <p:ph type="ftr" sz="quarter" idx="11"/>
          </p:nvPr>
        </p:nvSpPr>
        <p:spPr/>
        <p:txBody>
          <a:bodyPr/>
          <a:lstStyle/>
          <a:p>
            <a:r>
              <a:rPr lang="en-US" smtClean="0"/>
              <a:t>https://www.instagram.com/phuocnguyenit97</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C17260-90CE-4E76-995B-8165CC35AE66}" type="datetime1">
              <a:rPr lang="en-US" smtClean="0"/>
              <a:t>9/18/2019</a:t>
            </a:fld>
            <a:endParaRPr lang="en-US"/>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EA1C6-F928-4E76-867D-EEC5CDD0A695}" type="datetime1">
              <a:rPr lang="en-US" smtClean="0"/>
              <a:t>9/18/2019</a:t>
            </a:fld>
            <a:endParaRPr lang="en-US"/>
          </a:p>
        </p:txBody>
      </p:sp>
      <p:sp>
        <p:nvSpPr>
          <p:cNvPr id="3" name="Footer Placeholder 2"/>
          <p:cNvSpPr>
            <a:spLocks noGrp="1"/>
          </p:cNvSpPr>
          <p:nvPr>
            <p:ph type="ftr" sz="quarter" idx="11"/>
          </p:nvPr>
        </p:nvSpPr>
        <p:spPr/>
        <p:txBody>
          <a:bodyPr/>
          <a:lstStyle/>
          <a:p>
            <a:r>
              <a:rPr lang="en-US" smtClean="0"/>
              <a:t>https://www.instagram.com/phuocnguyenit97</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DA603847-D79A-4C38-B8F1-70EBEBACFE78}" type="datetime1">
              <a:rPr lang="en-US" smtClean="0"/>
              <a:t>9/18/2019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9CC1F-5485-43E8-9B5A-E70A8ED557D9}" type="datetime1">
              <a:rPr lang="en-US" smtClean="0"/>
              <a:t>9/18/2019</a:t>
            </a:fld>
            <a:endParaRPr lang="en-US"/>
          </a:p>
        </p:txBody>
      </p:sp>
      <p:sp>
        <p:nvSpPr>
          <p:cNvPr id="6" name="Footer Placeholder 5"/>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693-1480-410B-8402-1324E59F6432}" type="datetime1">
              <a:rPr lang="en-US" smtClean="0"/>
              <a:t>9/18/2019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smtClean="0"/>
              <a:t>https://www.instagram.com/phuocnguyenit97</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dirty="0"/>
          </a:p>
        </p:txBody>
      </p:sp>
      <p:sp>
        <p:nvSpPr>
          <p:cNvPr id="8" name="TextBox 7"/>
          <p:cNvSpPr txBox="1"/>
          <p:nvPr userDrawn="1"/>
        </p:nvSpPr>
        <p:spPr>
          <a:xfrm rot="2357228">
            <a:off x="671430" y="4027755"/>
            <a:ext cx="9108899" cy="338554"/>
          </a:xfrm>
          <a:prstGeom prst="rect">
            <a:avLst/>
          </a:prstGeom>
          <a:noFill/>
        </p:spPr>
        <p:txBody>
          <a:bodyPr wrap="square" rtlCol="0">
            <a:spAutoFit/>
          </a:bodyPr>
          <a:lstStyle/>
          <a:p>
            <a:pPr algn="ctr"/>
            <a:r>
              <a:rPr lang="en-US" sz="1600" dirty="0" smtClean="0">
                <a:latin typeface="Menlo" panose="020B0609030804020204" pitchFamily="49" charset="0"/>
                <a:ea typeface="Menlo" panose="020B0609030804020204" pitchFamily="49" charset="0"/>
                <a:cs typeface="Menlo" panose="020B0609030804020204" pitchFamily="49" charset="0"/>
              </a:rPr>
              <a:t>nguyenhuuphuocit97@gmail.com</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9" name="TextBox 8"/>
          <p:cNvSpPr txBox="1"/>
          <p:nvPr userDrawn="1"/>
        </p:nvSpPr>
        <p:spPr>
          <a:xfrm rot="2354644">
            <a:off x="5169240" y="1566655"/>
            <a:ext cx="7723664" cy="338554"/>
          </a:xfrm>
          <a:prstGeom prst="rect">
            <a:avLst/>
          </a:prstGeom>
          <a:noFill/>
        </p:spPr>
        <p:txBody>
          <a:bodyPr wrap="square" rtlCol="0">
            <a:spAutoFit/>
          </a:bodyPr>
          <a:lstStyle/>
          <a:p>
            <a:pPr algn="ctr"/>
            <a:r>
              <a:rPr lang="en-US" sz="1600" dirty="0" smtClean="0">
                <a:latin typeface="Menlo" panose="020B0609030804020204" pitchFamily="49" charset="0"/>
                <a:ea typeface="Menlo" panose="020B0609030804020204" pitchFamily="49" charset="0"/>
                <a:cs typeface="Menlo" panose="020B0609030804020204" pitchFamily="49" charset="0"/>
              </a:rPr>
              <a:t>nguyenhuuphuocit97@gmail.com</a:t>
            </a:r>
            <a:endParaRPr lang="en-US" sz="16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accent1">
              <a:lumMod val="75000"/>
            </a:schemeClr>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OF HASHMAP </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1</a:t>
            </a:fld>
            <a:endParaRPr lang="en-US"/>
          </a:p>
        </p:txBody>
      </p:sp>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Hashing</a:t>
            </a:r>
            <a:endParaRPr lang="en-US" dirty="0"/>
          </a:p>
        </p:txBody>
      </p:sp>
      <p:sp>
        <p:nvSpPr>
          <p:cNvPr id="3" name="Content Placeholder 2"/>
          <p:cNvSpPr>
            <a:spLocks noGrp="1"/>
          </p:cNvSpPr>
          <p:nvPr>
            <p:ph idx="1"/>
          </p:nvPr>
        </p:nvSpPr>
        <p:spPr/>
        <p:txBody>
          <a:bodyPr/>
          <a:lstStyle/>
          <a:p>
            <a:r>
              <a:rPr lang="en-US" dirty="0"/>
              <a:t>It is the process of converting an object into an integer value. The integer value helps in indexing and faster searches.</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1199611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HashMap</a:t>
            </a:r>
            <a:endParaRPr lang="en-US" dirty="0"/>
          </a:p>
        </p:txBody>
      </p:sp>
      <p:sp>
        <p:nvSpPr>
          <p:cNvPr id="3" name="Content Placeholder 2"/>
          <p:cNvSpPr>
            <a:spLocks noGrp="1"/>
          </p:cNvSpPr>
          <p:nvPr>
            <p:ph idx="1"/>
          </p:nvPr>
        </p:nvSpPr>
        <p:spPr/>
        <p:txBody>
          <a:bodyPr>
            <a:normAutofit fontScale="85000" lnSpcReduction="20000"/>
          </a:bodyPr>
          <a:lstStyle/>
          <a:p>
            <a:r>
              <a:rPr lang="en-US" dirty="0"/>
              <a:t>HashMap is a part of the Java collection </a:t>
            </a:r>
            <a:r>
              <a:rPr lang="en-US" dirty="0" smtClean="0"/>
              <a:t>framework</a:t>
            </a:r>
          </a:p>
          <a:p>
            <a:r>
              <a:rPr lang="en-US" dirty="0"/>
              <a:t> It uses a technique called </a:t>
            </a:r>
            <a:r>
              <a:rPr lang="en-US" dirty="0" smtClean="0"/>
              <a:t>Hashing</a:t>
            </a:r>
          </a:p>
          <a:p>
            <a:r>
              <a:rPr lang="en-US" dirty="0"/>
              <a:t>It implements the map </a:t>
            </a:r>
            <a:r>
              <a:rPr lang="en-US" dirty="0" smtClean="0"/>
              <a:t>interface</a:t>
            </a:r>
          </a:p>
          <a:p>
            <a:r>
              <a:rPr lang="en-US" dirty="0"/>
              <a:t>It stores the data in the pair of Key and </a:t>
            </a:r>
            <a:r>
              <a:rPr lang="en-US" dirty="0" smtClean="0"/>
              <a:t>Value</a:t>
            </a:r>
          </a:p>
          <a:p>
            <a:r>
              <a:rPr lang="en-US" dirty="0"/>
              <a:t>HashMap contains an array of the nodes, and the node is represented as a </a:t>
            </a:r>
            <a:r>
              <a:rPr lang="en-US" dirty="0" smtClean="0"/>
              <a:t>class</a:t>
            </a:r>
          </a:p>
          <a:p>
            <a:r>
              <a:rPr lang="en-US" dirty="0"/>
              <a:t>It uses an array and LinkedList data structure internally for storing Key and </a:t>
            </a:r>
            <a:r>
              <a:rPr lang="en-US" dirty="0" smtClean="0"/>
              <a:t>Value</a:t>
            </a:r>
          </a:p>
          <a:p>
            <a:r>
              <a:rPr lang="en-US" dirty="0"/>
              <a:t>There are </a:t>
            </a:r>
            <a:r>
              <a:rPr lang="en-US" b="1" i="1" dirty="0"/>
              <a:t>four fields </a:t>
            </a:r>
            <a:r>
              <a:rPr lang="en-US" dirty="0"/>
              <a:t>in HashMap</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3</a:t>
            </a:fld>
            <a:endParaRPr lang="en-US"/>
          </a:p>
        </p:txBody>
      </p:sp>
      <p:pic>
        <p:nvPicPr>
          <p:cNvPr id="6" name="Content Placeholder 5"/>
          <p:cNvPicPr>
            <a:picLocks noChangeAspect="1"/>
          </p:cNvPicPr>
          <p:nvPr/>
        </p:nvPicPr>
        <p:blipFill>
          <a:blip r:embed="rId2"/>
          <a:stretch>
            <a:fillRect/>
          </a:stretch>
        </p:blipFill>
        <p:spPr>
          <a:xfrm>
            <a:off x="8153400" y="1690688"/>
            <a:ext cx="3368697" cy="2423098"/>
          </a:xfrm>
          <a:prstGeom prst="rect">
            <a:avLst/>
          </a:prstGeom>
        </p:spPr>
      </p:pic>
    </p:spTree>
    <p:extLst>
      <p:ext uri="{BB962C8B-B14F-4D97-AF65-F5344CB8AC3E}">
        <p14:creationId xmlns:p14="http://schemas.microsoft.com/office/powerpoint/2010/main" val="498208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HashMap (cont’d)</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4</a:t>
            </a:fld>
            <a:endParaRPr lang="en-US"/>
          </a:p>
        </p:txBody>
      </p:sp>
      <p:sp>
        <p:nvSpPr>
          <p:cNvPr id="7" name="Content Placeholder 6"/>
          <p:cNvSpPr>
            <a:spLocks noGrp="1"/>
          </p:cNvSpPr>
          <p:nvPr>
            <p:ph idx="1"/>
          </p:nvPr>
        </p:nvSpPr>
        <p:spPr/>
        <p:txBody>
          <a:bodyPr>
            <a:normAutofit fontScale="70000" lnSpcReduction="20000"/>
          </a:bodyPr>
          <a:lstStyle/>
          <a:p>
            <a:r>
              <a:rPr lang="en-US" b="1" dirty="0"/>
              <a:t>equals():</a:t>
            </a:r>
            <a:r>
              <a:rPr lang="en-US" dirty="0"/>
              <a:t> It checks the equality of two objects. It compares the Key, whether they are equal or not. It is a method of the Object class. It can be overridden. If you override the equals() method, then it is mandatory to override the hashCode() method.</a:t>
            </a:r>
          </a:p>
          <a:p>
            <a:r>
              <a:rPr lang="en-US" b="1" dirty="0"/>
              <a:t>hashCode():</a:t>
            </a:r>
            <a:r>
              <a:rPr lang="en-US" dirty="0"/>
              <a:t> This is the method of the object class. It returns the memory reference of the object in integer form. The value received from the method is used as the bucket number. The bucket number is the address of the element inside the map. Hash code of null Key is 0.</a:t>
            </a:r>
          </a:p>
          <a:p>
            <a:r>
              <a:rPr lang="en-US" b="1" dirty="0"/>
              <a:t>Buckets:</a:t>
            </a:r>
            <a:r>
              <a:rPr lang="en-US" dirty="0"/>
              <a:t> Array of the node is called buckets. Each node has a data structure like a LinkedList. More than one node can share the same bucket. It may be different in capacity.</a:t>
            </a:r>
          </a:p>
          <a:p>
            <a:endParaRPr lang="en-US" dirty="0" smtClean="0"/>
          </a:p>
          <a:p>
            <a:endParaRPr lang="en-US" dirty="0"/>
          </a:p>
        </p:txBody>
      </p:sp>
    </p:spTree>
    <p:extLst>
      <p:ext uri="{BB962C8B-B14F-4D97-AF65-F5344CB8AC3E}">
        <p14:creationId xmlns:p14="http://schemas.microsoft.com/office/powerpoint/2010/main" val="6444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HashMap (cont’d)</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a:p>
        </p:txBody>
      </p:sp>
      <p:pic>
        <p:nvPicPr>
          <p:cNvPr id="6" name="Picture 5"/>
          <p:cNvPicPr>
            <a:picLocks noChangeAspect="1"/>
          </p:cNvPicPr>
          <p:nvPr/>
        </p:nvPicPr>
        <p:blipFill>
          <a:blip r:embed="rId2"/>
          <a:stretch>
            <a:fillRect/>
          </a:stretch>
        </p:blipFill>
        <p:spPr>
          <a:xfrm>
            <a:off x="2426528" y="1609797"/>
            <a:ext cx="5955472" cy="5111678"/>
          </a:xfrm>
          <a:prstGeom prst="rect">
            <a:avLst/>
          </a:prstGeom>
        </p:spPr>
      </p:pic>
    </p:spTree>
    <p:extLst>
      <p:ext uri="{BB962C8B-B14F-4D97-AF65-F5344CB8AC3E}">
        <p14:creationId xmlns:p14="http://schemas.microsoft.com/office/powerpoint/2010/main" val="3516822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Key, Value pair in </a:t>
            </a:r>
            <a:r>
              <a:rPr lang="en-US" dirty="0" smtClean="0"/>
              <a:t>HashMap</a:t>
            </a:r>
            <a:endParaRPr lang="en-US" dirty="0"/>
          </a:p>
        </p:txBody>
      </p:sp>
      <p:sp>
        <p:nvSpPr>
          <p:cNvPr id="3" name="Content Placeholder 2"/>
          <p:cNvSpPr>
            <a:spLocks noGrp="1"/>
          </p:cNvSpPr>
          <p:nvPr>
            <p:ph idx="1"/>
          </p:nvPr>
        </p:nvSpPr>
        <p:spPr/>
        <p:txBody>
          <a:bodyPr/>
          <a:lstStyle/>
          <a:p>
            <a:r>
              <a:rPr lang="en-US" dirty="0"/>
              <a:t>We use put() method to insert the Key and Value pair in the </a:t>
            </a:r>
            <a:r>
              <a:rPr lang="en-US" dirty="0" smtClean="0"/>
              <a:t>HashMap</a:t>
            </a:r>
          </a:p>
          <a:p>
            <a:r>
              <a:rPr lang="en-US" b="1" i="1" dirty="0"/>
              <a:t>The default size of HashMap is 16 (0 to 15)</a:t>
            </a:r>
            <a:endParaRPr lang="en-US" b="1" i="1"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6</a:t>
            </a:fld>
            <a:endParaRPr lang="en-US"/>
          </a:p>
        </p:txBody>
      </p:sp>
    </p:spTree>
    <p:extLst>
      <p:ext uri="{BB962C8B-B14F-4D97-AF65-F5344CB8AC3E}">
        <p14:creationId xmlns:p14="http://schemas.microsoft.com/office/powerpoint/2010/main" val="47513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Collision</a:t>
            </a:r>
            <a:endParaRPr lang="en-US" dirty="0"/>
          </a:p>
        </p:txBody>
      </p:sp>
      <p:sp>
        <p:nvSpPr>
          <p:cNvPr id="3" name="Content Placeholder 2"/>
          <p:cNvSpPr>
            <a:spLocks noGrp="1"/>
          </p:cNvSpPr>
          <p:nvPr>
            <p:ph idx="1"/>
          </p:nvPr>
        </p:nvSpPr>
        <p:spPr/>
        <p:txBody>
          <a:bodyPr/>
          <a:lstStyle/>
          <a:p>
            <a:r>
              <a:rPr lang="en-US" dirty="0"/>
              <a:t>This is the case when the calculated index value is the same for two or more Keys.</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7</a:t>
            </a:fld>
            <a:endParaRPr lang="en-US"/>
          </a:p>
        </p:txBody>
      </p:sp>
    </p:spTree>
    <p:extLst>
      <p:ext uri="{BB962C8B-B14F-4D97-AF65-F5344CB8AC3E}">
        <p14:creationId xmlns:p14="http://schemas.microsoft.com/office/powerpoint/2010/main" val="479964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method in </a:t>
            </a:r>
            <a:r>
              <a:rPr lang="en-US" dirty="0" smtClean="0"/>
              <a:t>HashMap</a:t>
            </a:r>
            <a:endParaRPr lang="en-US" dirty="0"/>
          </a:p>
        </p:txBody>
      </p:sp>
      <p:sp>
        <p:nvSpPr>
          <p:cNvPr id="3" name="Content Placeholder 2"/>
          <p:cNvSpPr>
            <a:spLocks noGrp="1"/>
          </p:cNvSpPr>
          <p:nvPr>
            <p:ph idx="1"/>
          </p:nvPr>
        </p:nvSpPr>
        <p:spPr/>
        <p:txBody>
          <a:bodyPr/>
          <a:lstStyle/>
          <a:p>
            <a:r>
              <a:rPr lang="en-US" dirty="0"/>
              <a:t>get() method is used to get the value by its Key. It will not fetch the value if you don't know the Key. When get(K Key) method is called, it calculates the hash code of the Key.</a:t>
            </a:r>
            <a:endParaRPr lang="en-US" dirty="0"/>
          </a:p>
        </p:txBody>
      </p:sp>
      <p:sp>
        <p:nvSpPr>
          <p:cNvPr id="4" name="Footer Placeholder 3"/>
          <p:cNvSpPr>
            <a:spLocks noGrp="1"/>
          </p:cNvSpPr>
          <p:nvPr>
            <p:ph type="ftr" sz="quarter" idx="11"/>
          </p:nvPr>
        </p:nvSpPr>
        <p:spPr/>
        <p:txBody>
          <a:bodyPr/>
          <a:lstStyle/>
          <a:p>
            <a:r>
              <a:rPr lang="en-US" smtClean="0"/>
              <a:t>https://www.instagram.com/phuocnguyenit97</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8</a:t>
            </a:fld>
            <a:endParaRPr lang="en-US"/>
          </a:p>
        </p:txBody>
      </p:sp>
    </p:spTree>
    <p:extLst>
      <p:ext uri="{BB962C8B-B14F-4D97-AF65-F5344CB8AC3E}">
        <p14:creationId xmlns:p14="http://schemas.microsoft.com/office/powerpoint/2010/main" val="2815006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189</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Menlo</vt:lpstr>
      <vt:lpstr>Times New Roman</vt:lpstr>
      <vt:lpstr>Office Theme</vt:lpstr>
      <vt:lpstr>WORKING OF HASHMAP </vt:lpstr>
      <vt:lpstr>What is Hashing</vt:lpstr>
      <vt:lpstr>What is HashMap</vt:lpstr>
      <vt:lpstr>What is HashMap (cont’d)</vt:lpstr>
      <vt:lpstr>What is HashMap (cont’d)</vt:lpstr>
      <vt:lpstr>Insert Key, Value pair in HashMap</vt:lpstr>
      <vt:lpstr>Hash Collision</vt:lpstr>
      <vt:lpstr>get() method in HashMap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David Nguyen</dc:creator>
  <cp:lastModifiedBy>Phuoc Nguyen</cp:lastModifiedBy>
  <cp:revision>18</cp:revision>
  <dcterms:created xsi:type="dcterms:W3CDTF">2019-07-12T13:10:53Z</dcterms:created>
  <dcterms:modified xsi:type="dcterms:W3CDTF">2019-09-18T08:38:54Z</dcterms:modified>
</cp:coreProperties>
</file>