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344" r:id="rId5"/>
    <p:sldId id="369" r:id="rId6"/>
    <p:sldId id="371" r:id="rId7"/>
    <p:sldId id="372" r:id="rId8"/>
    <p:sldId id="373" r:id="rId9"/>
    <p:sldId id="345" r:id="rId10"/>
    <p:sldId id="346" r:id="rId11"/>
    <p:sldId id="354" r:id="rId12"/>
    <p:sldId id="355" r:id="rId13"/>
    <p:sldId id="356" r:id="rId14"/>
    <p:sldId id="357" r:id="rId15"/>
    <p:sldId id="358" r:id="rId16"/>
    <p:sldId id="359" r:id="rId17"/>
    <p:sldId id="347" r:id="rId18"/>
    <p:sldId id="360" r:id="rId19"/>
    <p:sldId id="361" r:id="rId20"/>
    <p:sldId id="362" r:id="rId21"/>
    <p:sldId id="350" r:id="rId22"/>
    <p:sldId id="351" r:id="rId23"/>
    <p:sldId id="364" r:id="rId24"/>
    <p:sldId id="363" r:id="rId25"/>
    <p:sldId id="352" r:id="rId26"/>
    <p:sldId id="365" r:id="rId27"/>
    <p:sldId id="366" r:id="rId28"/>
    <p:sldId id="375" r:id="rId29"/>
    <p:sldId id="367" r:id="rId30"/>
    <p:sldId id="376" r:id="rId31"/>
    <p:sldId id="368" r:id="rId32"/>
    <p:sldId id="377" r:id="rId33"/>
    <p:sldId id="378" r:id="rId34"/>
    <p:sldId id="370" r:id="rId35"/>
    <p:sldId id="379" r:id="rId36"/>
    <p:sldId id="380" r:id="rId37"/>
    <p:sldId id="381" r:id="rId38"/>
    <p:sldId id="382" r:id="rId39"/>
    <p:sldId id="353" r:id="rId40"/>
    <p:sldId id="374" r:id="rId41"/>
    <p:sldId id="384" r:id="rId42"/>
    <p:sldId id="385" r:id="rId43"/>
    <p:sldId id="3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73B9"/>
    <a:srgbClr val="4F86C2"/>
    <a:srgbClr val="2D6CB5"/>
    <a:srgbClr val="4782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2096" autoAdjust="0"/>
  </p:normalViewPr>
  <p:slideViewPr>
    <p:cSldViewPr snapToGrid="0">
      <p:cViewPr varScale="1">
        <p:scale>
          <a:sx n="99" d="100"/>
          <a:sy n="99" d="100"/>
        </p:scale>
        <p:origin x="130" y="355"/>
      </p:cViewPr>
      <p:guideLst>
        <p:guide orient="horz" pos="2160"/>
        <p:guide pos="3840"/>
      </p:guideLst>
    </p:cSldViewPr>
  </p:slideViewPr>
  <p:notesTextViewPr>
    <p:cViewPr>
      <p:scale>
        <a:sx n="1" d="1"/>
        <a:sy n="1" d="1"/>
      </p:scale>
      <p:origin x="0" y="0"/>
    </p:cViewPr>
  </p:notesTextViewPr>
  <p:sorterViewPr>
    <p:cViewPr>
      <p:scale>
        <a:sx n="100" d="100"/>
        <a:sy n="100" d="100"/>
      </p:scale>
      <p:origin x="0" y="-66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C01E4-68DE-458E-AD55-5730F3CC8309}" type="datetimeFigureOut">
              <a:rPr lang="en-US" smtClean="0"/>
              <a:t>21/11/2022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4EFF5-9A32-4B83-A582-2896876D65A4}" type="slidenum">
              <a:rPr lang="en-US" smtClean="0"/>
              <a:t>‹#›</a:t>
            </a:fld>
            <a:endParaRPr lang="en-US"/>
          </a:p>
        </p:txBody>
      </p:sp>
    </p:spTree>
    <p:extLst>
      <p:ext uri="{BB962C8B-B14F-4D97-AF65-F5344CB8AC3E}">
        <p14:creationId xmlns:p14="http://schemas.microsoft.com/office/powerpoint/2010/main" val="1195285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2D6C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022EC2-BBFC-442A-9BD8-7CD3D08131FB}"/>
              </a:ext>
            </a:extLst>
          </p:cNvPr>
          <p:cNvSpPr>
            <a:spLocks noGrp="1"/>
          </p:cNvSpPr>
          <p:nvPr>
            <p:ph type="ctrTitle" hasCustomPrompt="1"/>
          </p:nvPr>
        </p:nvSpPr>
        <p:spPr>
          <a:xfrm>
            <a:off x="426725" y="3072166"/>
            <a:ext cx="9144000" cy="1307466"/>
          </a:xfrm>
          <a:prstGeom prst="rect">
            <a:avLst/>
          </a:prstGeom>
        </p:spPr>
        <p:txBody>
          <a:bodyPr anchor="ctr"/>
          <a:lstStyle>
            <a:lvl1pPr algn="l">
              <a:defRPr sz="5400" b="1">
                <a:solidFill>
                  <a:schemeClr val="bg1"/>
                </a:solidFill>
                <a:latin typeface="Segoe UI" panose="020B0502040204020203" pitchFamily="34" charset="0"/>
                <a:cs typeface="Segoe UI" panose="020B0502040204020203" pitchFamily="34" charset="0"/>
              </a:defRPr>
            </a:lvl1pPr>
          </a:lstStyle>
          <a:p>
            <a:r>
              <a:rPr lang="en-US" dirty="0"/>
              <a:t>TITLE GOES HERE</a:t>
            </a:r>
          </a:p>
        </p:txBody>
      </p:sp>
      <p:pic>
        <p:nvPicPr>
          <p:cNvPr id="7" name="Shape 56">
            <a:extLst>
              <a:ext uri="{FF2B5EF4-FFF2-40B4-BE49-F238E27FC236}">
                <a16:creationId xmlns="" xmlns:a16="http://schemas.microsoft.com/office/drawing/2014/main" id="{856CF669-2AC2-4A57-B840-D12271312F5C}"/>
              </a:ext>
            </a:extLst>
          </p:cNvPr>
          <p:cNvPicPr preferRelativeResize="0"/>
          <p:nvPr userDrawn="1"/>
        </p:nvPicPr>
        <p:blipFill rotWithShape="1">
          <a:blip r:embed="rId2">
            <a:alphaModFix/>
          </a:blip>
          <a:srcRect r="4193" b="7619"/>
          <a:stretch/>
        </p:blipFill>
        <p:spPr>
          <a:xfrm>
            <a:off x="5625762" y="522515"/>
            <a:ext cx="6566238" cy="6335485"/>
          </a:xfrm>
          <a:prstGeom prst="rect">
            <a:avLst/>
          </a:prstGeom>
          <a:noFill/>
          <a:ln>
            <a:noFill/>
          </a:ln>
        </p:spPr>
      </p:pic>
      <p:sp>
        <p:nvSpPr>
          <p:cNvPr id="10" name="Shape 57">
            <a:extLst>
              <a:ext uri="{FF2B5EF4-FFF2-40B4-BE49-F238E27FC236}">
                <a16:creationId xmlns="" xmlns:a16="http://schemas.microsoft.com/office/drawing/2014/main" id="{3DA72593-3AA2-44B2-A069-F2E098E35E56}"/>
              </a:ext>
            </a:extLst>
          </p:cNvPr>
          <p:cNvSpPr txBox="1"/>
          <p:nvPr userDrawn="1"/>
        </p:nvSpPr>
        <p:spPr>
          <a:xfrm>
            <a:off x="2475914" y="6280775"/>
            <a:ext cx="2124220" cy="440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dirty="0">
                <a:solidFill>
                  <a:schemeClr val="lt1"/>
                </a:solidFill>
                <a:latin typeface="Roboto"/>
                <a:ea typeface="Roboto"/>
                <a:cs typeface="Roboto"/>
                <a:sym typeface="Roboto"/>
              </a:rPr>
              <a:t>daynghevietuc.com</a:t>
            </a:r>
          </a:p>
        </p:txBody>
      </p:sp>
      <p:pic>
        <p:nvPicPr>
          <p:cNvPr id="6" name="Picture 5">
            <a:extLst>
              <a:ext uri="{FF2B5EF4-FFF2-40B4-BE49-F238E27FC236}">
                <a16:creationId xmlns="" xmlns:a16="http://schemas.microsoft.com/office/drawing/2014/main" id="{738C238E-D54B-48EF-B692-D4466038EEE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725" y="415401"/>
            <a:ext cx="2368726" cy="755623"/>
          </a:xfrm>
          <a:prstGeom prst="rect">
            <a:avLst/>
          </a:prstGeom>
        </p:spPr>
      </p:pic>
    </p:spTree>
    <p:extLst>
      <p:ext uri="{BB962C8B-B14F-4D97-AF65-F5344CB8AC3E}">
        <p14:creationId xmlns:p14="http://schemas.microsoft.com/office/powerpoint/2010/main" val="418075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rgbClr val="2D6C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E10814-8168-446F-9BE0-CAE4D6A1E4E9}"/>
              </a:ext>
            </a:extLst>
          </p:cNvPr>
          <p:cNvSpPr>
            <a:spLocks noGrp="1"/>
          </p:cNvSpPr>
          <p:nvPr>
            <p:ph type="title" hasCustomPrompt="1"/>
          </p:nvPr>
        </p:nvSpPr>
        <p:spPr>
          <a:xfrm>
            <a:off x="1284514" y="1910106"/>
            <a:ext cx="5168537" cy="2852737"/>
          </a:xfrm>
          <a:prstGeom prst="rect">
            <a:avLst/>
          </a:prstGeom>
        </p:spPr>
        <p:txBody>
          <a:bodyPr anchor="ctr"/>
          <a:lstStyle>
            <a:lvl1pPr>
              <a:defRPr sz="6000" b="1">
                <a:solidFill>
                  <a:schemeClr val="bg1"/>
                </a:solidFill>
                <a:latin typeface="+mj-lt"/>
              </a:defRPr>
            </a:lvl1pPr>
          </a:lstStyle>
          <a:p>
            <a:r>
              <a:rPr lang="en-US" dirty="0"/>
              <a:t>Thank you!</a:t>
            </a:r>
          </a:p>
        </p:txBody>
      </p:sp>
      <p:pic>
        <p:nvPicPr>
          <p:cNvPr id="5" name="Shape 158">
            <a:extLst>
              <a:ext uri="{FF2B5EF4-FFF2-40B4-BE49-F238E27FC236}">
                <a16:creationId xmlns="" xmlns:a16="http://schemas.microsoft.com/office/drawing/2014/main" id="{1E8AE11C-0713-467E-B909-DF4319D8AA63}"/>
              </a:ext>
            </a:extLst>
          </p:cNvPr>
          <p:cNvPicPr preferRelativeResize="0"/>
          <p:nvPr userDrawn="1"/>
        </p:nvPicPr>
        <p:blipFill>
          <a:blip r:embed="rId2">
            <a:alphaModFix/>
          </a:blip>
          <a:stretch>
            <a:fillRect/>
          </a:stretch>
        </p:blipFill>
        <p:spPr>
          <a:xfrm>
            <a:off x="5433807" y="535578"/>
            <a:ext cx="7110889" cy="6858000"/>
          </a:xfrm>
          <a:prstGeom prst="rect">
            <a:avLst/>
          </a:prstGeom>
          <a:noFill/>
          <a:ln>
            <a:noFill/>
          </a:ln>
        </p:spPr>
      </p:pic>
    </p:spTree>
    <p:extLst>
      <p:ext uri="{BB962C8B-B14F-4D97-AF65-F5344CB8AC3E}">
        <p14:creationId xmlns:p14="http://schemas.microsoft.com/office/powerpoint/2010/main" val="278790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8B3556-1441-4014-BAFE-3D6E9403F87A}"/>
              </a:ext>
            </a:extLst>
          </p:cNvPr>
          <p:cNvSpPr>
            <a:spLocks noGrp="1"/>
          </p:cNvSpPr>
          <p:nvPr>
            <p:ph type="title" hasCustomPrompt="1"/>
          </p:nvPr>
        </p:nvSpPr>
        <p:spPr>
          <a:xfrm>
            <a:off x="1164809" y="222949"/>
            <a:ext cx="10188991" cy="512064"/>
          </a:xfrm>
          <a:prstGeom prst="rect">
            <a:avLst/>
          </a:prstGeom>
        </p:spPr>
        <p:txBody>
          <a:bodyPr/>
          <a:lstStyle>
            <a:lvl1pPr>
              <a:defRPr sz="2800" b="1" cap="all" baseline="0">
                <a:solidFill>
                  <a:srgbClr val="2D6CB5"/>
                </a:solidFill>
                <a:latin typeface="Segoe UI" panose="020B0502040204020203" pitchFamily="34" charset="0"/>
                <a:cs typeface="Segoe UI" panose="020B0502040204020203" pitchFamily="34" charset="0"/>
              </a:defRPr>
            </a:lvl1pPr>
          </a:lstStyle>
          <a:p>
            <a:r>
              <a:rPr lang="en-US" dirty="0"/>
              <a:t>CONTENTS</a:t>
            </a:r>
          </a:p>
        </p:txBody>
      </p:sp>
      <p:sp>
        <p:nvSpPr>
          <p:cNvPr id="3" name="Content Placeholder 2">
            <a:extLst>
              <a:ext uri="{FF2B5EF4-FFF2-40B4-BE49-F238E27FC236}">
                <a16:creationId xmlns="" xmlns:a16="http://schemas.microsoft.com/office/drawing/2014/main" id="{542C2E9E-558F-4ACF-8C82-8CB60A7ABDDD}"/>
              </a:ext>
            </a:extLst>
          </p:cNvPr>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35F97341-06E5-4A41-9FB7-CF198AB5340F}"/>
              </a:ext>
            </a:extLst>
          </p:cNvPr>
          <p:cNvSpPr>
            <a:spLocks noGrp="1"/>
          </p:cNvSpPr>
          <p:nvPr>
            <p:ph type="sldNum" sz="quarter" idx="12"/>
          </p:nvPr>
        </p:nvSpPr>
        <p:spPr/>
        <p:txBody>
          <a:bodyPr/>
          <a:lstStyle>
            <a:lvl1pPr>
              <a:defRPr b="0"/>
            </a:lvl1pPr>
          </a:lstStyle>
          <a:p>
            <a:fld id="{C303B511-0AB5-4333-961C-D25F80D7E7F0}" type="slidenum">
              <a:rPr lang="en-US" smtClean="0"/>
              <a:pPr/>
              <a:t>‹#›</a:t>
            </a:fld>
            <a:endParaRPr lang="en-US" dirty="0"/>
          </a:p>
        </p:txBody>
      </p:sp>
    </p:spTree>
    <p:extLst>
      <p:ext uri="{BB962C8B-B14F-4D97-AF65-F5344CB8AC3E}">
        <p14:creationId xmlns:p14="http://schemas.microsoft.com/office/powerpoint/2010/main" val="166756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2D6C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E10814-8168-446F-9BE0-CAE4D6A1E4E9}"/>
              </a:ext>
            </a:extLst>
          </p:cNvPr>
          <p:cNvSpPr>
            <a:spLocks noGrp="1"/>
          </p:cNvSpPr>
          <p:nvPr>
            <p:ph type="title" hasCustomPrompt="1"/>
          </p:nvPr>
        </p:nvSpPr>
        <p:spPr>
          <a:xfrm>
            <a:off x="1676400" y="1736726"/>
            <a:ext cx="10515600" cy="2852737"/>
          </a:xfrm>
          <a:prstGeom prst="rect">
            <a:avLst/>
          </a:prstGeom>
        </p:spPr>
        <p:txBody>
          <a:bodyPr anchor="ctr"/>
          <a:lstStyle>
            <a:lvl1pPr>
              <a:defRPr sz="4000" b="1">
                <a:solidFill>
                  <a:schemeClr val="bg1"/>
                </a:solidFill>
                <a:latin typeface="+mj-lt"/>
              </a:defRPr>
            </a:lvl1pPr>
          </a:lstStyle>
          <a:p>
            <a:r>
              <a:rPr lang="en-US" dirty="0"/>
              <a:t>SECTION NO</a:t>
            </a:r>
          </a:p>
        </p:txBody>
      </p:sp>
      <p:pic>
        <p:nvPicPr>
          <p:cNvPr id="7" name="Shape 84">
            <a:extLst>
              <a:ext uri="{FF2B5EF4-FFF2-40B4-BE49-F238E27FC236}">
                <a16:creationId xmlns="" xmlns:a16="http://schemas.microsoft.com/office/drawing/2014/main" id="{59F4DCA4-2276-4019-A6BF-487F521054C0}"/>
              </a:ext>
            </a:extLst>
          </p:cNvPr>
          <p:cNvPicPr preferRelativeResize="0"/>
          <p:nvPr userDrawn="1"/>
        </p:nvPicPr>
        <p:blipFill>
          <a:blip r:embed="rId2">
            <a:alphaModFix/>
          </a:blip>
          <a:stretch>
            <a:fillRect/>
          </a:stretch>
        </p:blipFill>
        <p:spPr>
          <a:xfrm rot="5928822">
            <a:off x="-2043350" y="1131481"/>
            <a:ext cx="3657600" cy="3657600"/>
          </a:xfrm>
          <a:prstGeom prst="rect">
            <a:avLst/>
          </a:prstGeom>
          <a:noFill/>
          <a:ln>
            <a:noFill/>
          </a:ln>
        </p:spPr>
      </p:pic>
      <p:sp>
        <p:nvSpPr>
          <p:cNvPr id="8" name="Shape 86">
            <a:extLst>
              <a:ext uri="{FF2B5EF4-FFF2-40B4-BE49-F238E27FC236}">
                <a16:creationId xmlns="" xmlns:a16="http://schemas.microsoft.com/office/drawing/2014/main" id="{45FEA9A4-B77C-4E31-B25A-3762C812D8A0}"/>
              </a:ext>
            </a:extLst>
          </p:cNvPr>
          <p:cNvSpPr txBox="1"/>
          <p:nvPr userDrawn="1"/>
        </p:nvSpPr>
        <p:spPr>
          <a:xfrm>
            <a:off x="426725" y="6235266"/>
            <a:ext cx="2094802" cy="461124"/>
          </a:xfrm>
          <a:prstGeom prst="rect">
            <a:avLst/>
          </a:prstGeom>
          <a:noFill/>
          <a:ln>
            <a:noFill/>
          </a:ln>
        </p:spPr>
        <p:txBody>
          <a:bodyPr lIns="91425" tIns="91425" rIns="91425" bIns="91425" anchor="t" anchorCtr="0">
            <a:noAutofit/>
          </a:bodyPr>
          <a:lstStyle/>
          <a:p>
            <a:pPr marL="0" marR="0" lvl="0" indent="0" algn="l" rtl="0">
              <a:lnSpc>
                <a:spcPct val="130000"/>
              </a:lnSpc>
              <a:spcBef>
                <a:spcPts val="0"/>
              </a:spcBef>
              <a:spcAft>
                <a:spcPts val="0"/>
              </a:spcAft>
              <a:buClr>
                <a:srgbClr val="482B88"/>
              </a:buClr>
              <a:buSzPct val="25000"/>
              <a:buFont typeface="Montserrat"/>
              <a:buNone/>
            </a:pPr>
            <a:r>
              <a:rPr lang="en" sz="1400" dirty="0">
                <a:solidFill>
                  <a:srgbClr val="FFFFFF"/>
                </a:solidFill>
                <a:latin typeface="Roboto Medium"/>
                <a:ea typeface="Roboto Medium"/>
                <a:cs typeface="Roboto Medium"/>
                <a:sym typeface="Roboto Medium"/>
              </a:rPr>
              <a:t>daynghevietuc.com</a:t>
            </a:r>
          </a:p>
        </p:txBody>
      </p:sp>
    </p:spTree>
    <p:extLst>
      <p:ext uri="{BB962C8B-B14F-4D97-AF65-F5344CB8AC3E}">
        <p14:creationId xmlns:p14="http://schemas.microsoft.com/office/powerpoint/2010/main" val="415499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8B3556-1441-4014-BAFE-3D6E9403F87A}"/>
              </a:ext>
            </a:extLst>
          </p:cNvPr>
          <p:cNvSpPr>
            <a:spLocks noGrp="1"/>
          </p:cNvSpPr>
          <p:nvPr>
            <p:ph type="title" hasCustomPrompt="1"/>
          </p:nvPr>
        </p:nvSpPr>
        <p:spPr>
          <a:xfrm>
            <a:off x="1077722" y="133244"/>
            <a:ext cx="10276078" cy="512064"/>
          </a:xfrm>
          <a:prstGeom prst="rect">
            <a:avLst/>
          </a:prstGeom>
        </p:spPr>
        <p:txBody>
          <a:bodyPr/>
          <a:lstStyle>
            <a:lvl1pPr>
              <a:defRPr sz="2800" b="1" cap="all" baseline="0">
                <a:solidFill>
                  <a:srgbClr val="2D6CB5"/>
                </a:solidFill>
                <a:latin typeface="Segoe UI" panose="020B0502040204020203" pitchFamily="34" charset="0"/>
                <a:cs typeface="Segoe UI" panose="020B0502040204020203" pitchFamily="34" charset="0"/>
              </a:defRPr>
            </a:lvl1pPr>
          </a:lstStyle>
          <a:p>
            <a:r>
              <a:rPr lang="en-US" dirty="0"/>
              <a:t>TITLE</a:t>
            </a:r>
          </a:p>
        </p:txBody>
      </p:sp>
      <p:sp>
        <p:nvSpPr>
          <p:cNvPr id="3" name="Content Placeholder 2">
            <a:extLst>
              <a:ext uri="{FF2B5EF4-FFF2-40B4-BE49-F238E27FC236}">
                <a16:creationId xmlns="" xmlns:a16="http://schemas.microsoft.com/office/drawing/2014/main" id="{542C2E9E-558F-4ACF-8C82-8CB60A7ABDDD}"/>
              </a:ext>
            </a:extLst>
          </p:cNvPr>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 xmlns:a16="http://schemas.microsoft.com/office/drawing/2014/main" id="{35F97341-06E5-4A41-9FB7-CF198AB5340F}"/>
              </a:ext>
            </a:extLst>
          </p:cNvPr>
          <p:cNvSpPr>
            <a:spLocks noGrp="1"/>
          </p:cNvSpPr>
          <p:nvPr>
            <p:ph type="sldNum" sz="quarter" idx="12"/>
          </p:nvPr>
        </p:nvSpPr>
        <p:spPr/>
        <p:txBody>
          <a:bodyPr/>
          <a:lstStyle/>
          <a:p>
            <a:fld id="{C303B511-0AB5-4333-961C-D25F80D7E7F0}" type="slidenum">
              <a:rPr lang="en-US" smtClean="0"/>
              <a:t>‹#›</a:t>
            </a:fld>
            <a:endParaRPr lang="en-US"/>
          </a:p>
        </p:txBody>
      </p:sp>
    </p:spTree>
    <p:extLst>
      <p:ext uri="{BB962C8B-B14F-4D97-AF65-F5344CB8AC3E}">
        <p14:creationId xmlns:p14="http://schemas.microsoft.com/office/powerpoint/2010/main" val="423076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8B3556-1441-4014-BAFE-3D6E9403F87A}"/>
              </a:ext>
            </a:extLst>
          </p:cNvPr>
          <p:cNvSpPr>
            <a:spLocks noGrp="1"/>
          </p:cNvSpPr>
          <p:nvPr>
            <p:ph type="title" hasCustomPrompt="1"/>
          </p:nvPr>
        </p:nvSpPr>
        <p:spPr>
          <a:xfrm>
            <a:off x="1177873" y="464170"/>
            <a:ext cx="2130552" cy="512064"/>
          </a:xfrm>
          <a:prstGeom prst="rect">
            <a:avLst/>
          </a:prstGeom>
        </p:spPr>
        <p:txBody>
          <a:bodyPr/>
          <a:lstStyle>
            <a:lvl1pPr>
              <a:defRPr sz="2800" b="1">
                <a:solidFill>
                  <a:srgbClr val="2D6CB5"/>
                </a:solidFill>
                <a:latin typeface="+mj-lt"/>
              </a:defRPr>
            </a:lvl1pPr>
          </a:lstStyle>
          <a:p>
            <a:r>
              <a:rPr lang="en-US" dirty="0"/>
              <a:t>TITLE</a:t>
            </a:r>
          </a:p>
        </p:txBody>
      </p:sp>
      <p:sp>
        <p:nvSpPr>
          <p:cNvPr id="3" name="Content Placeholder 2">
            <a:extLst>
              <a:ext uri="{FF2B5EF4-FFF2-40B4-BE49-F238E27FC236}">
                <a16:creationId xmlns="" xmlns:a16="http://schemas.microsoft.com/office/drawing/2014/main" id="{542C2E9E-558F-4ACF-8C82-8CB60A7ABD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 xmlns:a16="http://schemas.microsoft.com/office/drawing/2014/main" id="{35F97341-06E5-4A41-9FB7-CF198AB5340F}"/>
              </a:ext>
            </a:extLst>
          </p:cNvPr>
          <p:cNvSpPr>
            <a:spLocks noGrp="1"/>
          </p:cNvSpPr>
          <p:nvPr>
            <p:ph type="sldNum" sz="quarter" idx="12"/>
          </p:nvPr>
        </p:nvSpPr>
        <p:spPr/>
        <p:txBody>
          <a:bodyPr/>
          <a:lstStyle/>
          <a:p>
            <a:fld id="{C303B511-0AB5-4333-961C-D25F80D7E7F0}" type="slidenum">
              <a:rPr lang="en-US" smtClean="0"/>
              <a:t>‹#›</a:t>
            </a:fld>
            <a:endParaRPr lang="en-US"/>
          </a:p>
        </p:txBody>
      </p:sp>
    </p:spTree>
    <p:extLst>
      <p:ext uri="{BB962C8B-B14F-4D97-AF65-F5344CB8AC3E}">
        <p14:creationId xmlns:p14="http://schemas.microsoft.com/office/powerpoint/2010/main" val="218288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A7ABF5E-5A23-4F74-8146-DB04192F2B76}"/>
              </a:ext>
            </a:extLst>
          </p:cNvPr>
          <p:cNvSpPr>
            <a:spLocks noGrp="1"/>
          </p:cNvSpPr>
          <p:nvPr>
            <p:ph sz="half" idx="1"/>
          </p:nvPr>
        </p:nvSpPr>
        <p:spPr>
          <a:xfrm>
            <a:off x="264160" y="873913"/>
            <a:ext cx="5755640" cy="5303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0208746-F7BA-416F-9D52-9B7B875249A1}"/>
              </a:ext>
            </a:extLst>
          </p:cNvPr>
          <p:cNvSpPr>
            <a:spLocks noGrp="1"/>
          </p:cNvSpPr>
          <p:nvPr>
            <p:ph sz="half" idx="2"/>
          </p:nvPr>
        </p:nvSpPr>
        <p:spPr>
          <a:xfrm>
            <a:off x="6172200" y="873913"/>
            <a:ext cx="5725160" cy="5303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 xmlns:a16="http://schemas.microsoft.com/office/drawing/2014/main" id="{2753D030-902A-4885-8F71-89B9A314E362}"/>
              </a:ext>
            </a:extLst>
          </p:cNvPr>
          <p:cNvSpPr>
            <a:spLocks noGrp="1"/>
          </p:cNvSpPr>
          <p:nvPr>
            <p:ph type="sldNum" sz="quarter" idx="12"/>
          </p:nvPr>
        </p:nvSpPr>
        <p:spPr/>
        <p:txBody>
          <a:bodyPr/>
          <a:lstStyle/>
          <a:p>
            <a:fld id="{C303B511-0AB5-4333-961C-D25F80D7E7F0}" type="slidenum">
              <a:rPr lang="en-US" smtClean="0"/>
              <a:t>‹#›</a:t>
            </a:fld>
            <a:endParaRPr lang="en-US"/>
          </a:p>
        </p:txBody>
      </p:sp>
      <p:sp>
        <p:nvSpPr>
          <p:cNvPr id="8" name="Title 1">
            <a:extLst>
              <a:ext uri="{FF2B5EF4-FFF2-40B4-BE49-F238E27FC236}">
                <a16:creationId xmlns="" xmlns:a16="http://schemas.microsoft.com/office/drawing/2014/main" id="{465BC3A4-5650-4AB0-A212-E54F8A5F8BCF}"/>
              </a:ext>
            </a:extLst>
          </p:cNvPr>
          <p:cNvSpPr>
            <a:spLocks noGrp="1"/>
          </p:cNvSpPr>
          <p:nvPr>
            <p:ph type="title" hasCustomPrompt="1"/>
          </p:nvPr>
        </p:nvSpPr>
        <p:spPr>
          <a:xfrm>
            <a:off x="1144524" y="182462"/>
            <a:ext cx="10752836" cy="512064"/>
          </a:xfrm>
          <a:prstGeom prst="rect">
            <a:avLst/>
          </a:prstGeom>
        </p:spPr>
        <p:txBody>
          <a:bodyPr/>
          <a:lstStyle>
            <a:lvl1pPr>
              <a:defRPr sz="3200" b="1" cap="all" baseline="0">
                <a:solidFill>
                  <a:srgbClr val="2D6CB5"/>
                </a:solidFill>
                <a:latin typeface="Segoe UI" panose="020B0502040204020203" pitchFamily="34" charset="0"/>
                <a:cs typeface="Segoe UI" panose="020B0502040204020203" pitchFamily="34" charset="0"/>
              </a:defRPr>
            </a:lvl1pPr>
          </a:lstStyle>
          <a:p>
            <a:r>
              <a:rPr lang="en-US" dirty="0"/>
              <a:t>TITLE</a:t>
            </a:r>
          </a:p>
        </p:txBody>
      </p:sp>
    </p:spTree>
    <p:extLst>
      <p:ext uri="{BB962C8B-B14F-4D97-AF65-F5344CB8AC3E}">
        <p14:creationId xmlns:p14="http://schemas.microsoft.com/office/powerpoint/2010/main" val="300980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25E3B87-27CB-4D30-ACDA-C7CDCADE3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4A93FA2-0B9D-4349-AC1A-E1A9D9A986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12F6694-C8AC-4FF1-85A8-E8B387ABF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5F44A5E-89DE-4FB4-AA5D-889CDE9EB4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135891D-2AAB-43CA-92BA-61EEC0911D7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 xmlns:a16="http://schemas.microsoft.com/office/drawing/2014/main" id="{11696E3E-2DC7-480B-9E53-2E57B88580E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 xmlns:a16="http://schemas.microsoft.com/office/drawing/2014/main" id="{0A12808C-09AC-429B-9EAD-548F2AF13A8F}"/>
              </a:ext>
            </a:extLst>
          </p:cNvPr>
          <p:cNvSpPr>
            <a:spLocks noGrp="1"/>
          </p:cNvSpPr>
          <p:nvPr>
            <p:ph type="sldNum" sz="quarter" idx="12"/>
          </p:nvPr>
        </p:nvSpPr>
        <p:spPr/>
        <p:txBody>
          <a:bodyPr/>
          <a:lstStyle/>
          <a:p>
            <a:fld id="{C303B511-0AB5-4333-961C-D25F80D7E7F0}" type="slidenum">
              <a:rPr lang="en-US" smtClean="0"/>
              <a:t>‹#›</a:t>
            </a:fld>
            <a:endParaRPr lang="en-US"/>
          </a:p>
        </p:txBody>
      </p:sp>
      <p:sp>
        <p:nvSpPr>
          <p:cNvPr id="10" name="Title 1">
            <a:extLst>
              <a:ext uri="{FF2B5EF4-FFF2-40B4-BE49-F238E27FC236}">
                <a16:creationId xmlns="" xmlns:a16="http://schemas.microsoft.com/office/drawing/2014/main" id="{AE1DD44E-8BD9-4FE6-A291-9C3F878719B6}"/>
              </a:ext>
            </a:extLst>
          </p:cNvPr>
          <p:cNvSpPr>
            <a:spLocks noGrp="1"/>
          </p:cNvSpPr>
          <p:nvPr>
            <p:ph type="title" hasCustomPrompt="1"/>
          </p:nvPr>
        </p:nvSpPr>
        <p:spPr>
          <a:xfrm>
            <a:off x="1143302" y="187602"/>
            <a:ext cx="10439097" cy="512064"/>
          </a:xfrm>
          <a:prstGeom prst="rect">
            <a:avLst/>
          </a:prstGeom>
        </p:spPr>
        <p:txBody>
          <a:bodyPr/>
          <a:lstStyle>
            <a:lvl1pPr>
              <a:defRPr sz="2800" b="1">
                <a:solidFill>
                  <a:srgbClr val="2D6CB5"/>
                </a:solidFill>
                <a:latin typeface="+mj-lt"/>
              </a:defRPr>
            </a:lvl1pPr>
          </a:lstStyle>
          <a:p>
            <a:r>
              <a:rPr lang="en-US" dirty="0"/>
              <a:t>TITLE</a:t>
            </a:r>
          </a:p>
        </p:txBody>
      </p:sp>
    </p:spTree>
    <p:extLst>
      <p:ext uri="{BB962C8B-B14F-4D97-AF65-F5344CB8AC3E}">
        <p14:creationId xmlns:p14="http://schemas.microsoft.com/office/powerpoint/2010/main" val="227332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FE96700E-DCE3-4731-9F04-EDE74D61773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 xmlns:a16="http://schemas.microsoft.com/office/drawing/2014/main" id="{EDAA34CD-6D37-4513-A542-7BFD82EECF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 xmlns:a16="http://schemas.microsoft.com/office/drawing/2014/main" id="{3E4B1DF2-A242-406F-9E09-F4C1877612BB}"/>
              </a:ext>
            </a:extLst>
          </p:cNvPr>
          <p:cNvSpPr>
            <a:spLocks noGrp="1"/>
          </p:cNvSpPr>
          <p:nvPr>
            <p:ph type="sldNum" sz="quarter" idx="12"/>
          </p:nvPr>
        </p:nvSpPr>
        <p:spPr/>
        <p:txBody>
          <a:bodyPr/>
          <a:lstStyle/>
          <a:p>
            <a:fld id="{C303B511-0AB5-4333-961C-D25F80D7E7F0}" type="slidenum">
              <a:rPr lang="en-US" smtClean="0"/>
              <a:t>‹#›</a:t>
            </a:fld>
            <a:endParaRPr lang="en-US"/>
          </a:p>
        </p:txBody>
      </p:sp>
      <p:sp>
        <p:nvSpPr>
          <p:cNvPr id="6" name="Title 1">
            <a:extLst>
              <a:ext uri="{FF2B5EF4-FFF2-40B4-BE49-F238E27FC236}">
                <a16:creationId xmlns="" xmlns:a16="http://schemas.microsoft.com/office/drawing/2014/main" id="{29F48758-E8A0-403C-8CCB-B96EBB5BD7A2}"/>
              </a:ext>
            </a:extLst>
          </p:cNvPr>
          <p:cNvSpPr>
            <a:spLocks noGrp="1"/>
          </p:cNvSpPr>
          <p:nvPr>
            <p:ph type="title" hasCustomPrompt="1"/>
          </p:nvPr>
        </p:nvSpPr>
        <p:spPr>
          <a:xfrm>
            <a:off x="1207166" y="464962"/>
            <a:ext cx="2130552" cy="512064"/>
          </a:xfrm>
          <a:prstGeom prst="rect">
            <a:avLst/>
          </a:prstGeom>
        </p:spPr>
        <p:txBody>
          <a:bodyPr/>
          <a:lstStyle>
            <a:lvl1pPr>
              <a:defRPr sz="2800" b="1">
                <a:solidFill>
                  <a:srgbClr val="2D6CB5"/>
                </a:solidFill>
                <a:latin typeface="+mj-lt"/>
              </a:defRPr>
            </a:lvl1pPr>
          </a:lstStyle>
          <a:p>
            <a:r>
              <a:rPr lang="en-US" dirty="0"/>
              <a:t>TITLE</a:t>
            </a:r>
          </a:p>
        </p:txBody>
      </p:sp>
    </p:spTree>
    <p:extLst>
      <p:ext uri="{BB962C8B-B14F-4D97-AF65-F5344CB8AC3E}">
        <p14:creationId xmlns:p14="http://schemas.microsoft.com/office/powerpoint/2010/main" val="339745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F4846D4-38F7-4D65-8AB3-B55C9FAA88D4}"/>
              </a:ext>
            </a:extLst>
          </p:cNvPr>
          <p:cNvSpPr>
            <a:spLocks noGrp="1"/>
          </p:cNvSpPr>
          <p:nvPr>
            <p:ph type="sldNum" sz="quarter" idx="12"/>
          </p:nvPr>
        </p:nvSpPr>
        <p:spPr/>
        <p:txBody>
          <a:bodyPr/>
          <a:lstStyle/>
          <a:p>
            <a:fld id="{C303B511-0AB5-4333-961C-D25F80D7E7F0}" type="slidenum">
              <a:rPr lang="en-US" smtClean="0"/>
              <a:t>‹#›</a:t>
            </a:fld>
            <a:endParaRPr lang="en-US"/>
          </a:p>
        </p:txBody>
      </p:sp>
      <p:sp>
        <p:nvSpPr>
          <p:cNvPr id="6" name="Title 1">
            <a:extLst>
              <a:ext uri="{FF2B5EF4-FFF2-40B4-BE49-F238E27FC236}">
                <a16:creationId xmlns="" xmlns:a16="http://schemas.microsoft.com/office/drawing/2014/main" id="{1453DC7A-15C0-4915-8390-0001ADAE5783}"/>
              </a:ext>
            </a:extLst>
          </p:cNvPr>
          <p:cNvSpPr>
            <a:spLocks noGrp="1"/>
          </p:cNvSpPr>
          <p:nvPr>
            <p:ph type="title" hasCustomPrompt="1"/>
          </p:nvPr>
        </p:nvSpPr>
        <p:spPr>
          <a:xfrm>
            <a:off x="1181041" y="451900"/>
            <a:ext cx="2130552" cy="512064"/>
          </a:xfrm>
          <a:prstGeom prst="rect">
            <a:avLst/>
          </a:prstGeom>
        </p:spPr>
        <p:txBody>
          <a:bodyPr/>
          <a:lstStyle>
            <a:lvl1pPr>
              <a:defRPr sz="2800" b="1">
                <a:solidFill>
                  <a:srgbClr val="2D6CB5"/>
                </a:solidFill>
                <a:latin typeface="+mj-lt"/>
              </a:defRPr>
            </a:lvl1pPr>
          </a:lstStyle>
          <a:p>
            <a:r>
              <a:rPr lang="en-US" dirty="0"/>
              <a:t>TITLE</a:t>
            </a:r>
          </a:p>
        </p:txBody>
      </p:sp>
    </p:spTree>
    <p:extLst>
      <p:ext uri="{BB962C8B-B14F-4D97-AF65-F5344CB8AC3E}">
        <p14:creationId xmlns:p14="http://schemas.microsoft.com/office/powerpoint/2010/main" val="106840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1B7D0D9F-ED7B-4B97-84B6-9323631BFB85}"/>
              </a:ext>
            </a:extLst>
          </p:cNvPr>
          <p:cNvSpPr>
            <a:spLocks noGrp="1"/>
          </p:cNvSpPr>
          <p:nvPr>
            <p:ph type="body" idx="1"/>
          </p:nvPr>
        </p:nvSpPr>
        <p:spPr>
          <a:xfrm>
            <a:off x="838200" y="914400"/>
            <a:ext cx="10515600" cy="52625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CAEB67E4-7416-4D5E-ABCF-11C63C9F9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rgbClr val="4F86C2"/>
                </a:solidFill>
                <a:latin typeface="Roboto Medium" panose="020B0604020202020204" charset="0"/>
                <a:ea typeface="Roboto Medium" panose="020B0604020202020204" charset="0"/>
              </a:defRPr>
            </a:lvl1pPr>
          </a:lstStyle>
          <a:p>
            <a:fld id="{C303B511-0AB5-4333-961C-D25F80D7E7F0}" type="slidenum">
              <a:rPr lang="en-US" smtClean="0"/>
              <a:pPr/>
              <a:t>‹#›</a:t>
            </a:fld>
            <a:endParaRPr lang="en-US" dirty="0"/>
          </a:p>
        </p:txBody>
      </p:sp>
      <p:pic>
        <p:nvPicPr>
          <p:cNvPr id="7" name="Shape 95">
            <a:extLst>
              <a:ext uri="{FF2B5EF4-FFF2-40B4-BE49-F238E27FC236}">
                <a16:creationId xmlns="" xmlns:a16="http://schemas.microsoft.com/office/drawing/2014/main" id="{43BBAEC1-75CA-43BD-B0BA-C161E770B402}"/>
              </a:ext>
            </a:extLst>
          </p:cNvPr>
          <p:cNvPicPr preferRelativeResize="0"/>
          <p:nvPr userDrawn="1"/>
        </p:nvPicPr>
        <p:blipFill>
          <a:blip r:embed="rId12">
            <a:alphaModFix/>
          </a:blip>
          <a:stretch>
            <a:fillRect/>
          </a:stretch>
        </p:blipFill>
        <p:spPr>
          <a:xfrm>
            <a:off x="426723" y="-1"/>
            <a:ext cx="539927" cy="599919"/>
          </a:xfrm>
          <a:prstGeom prst="rect">
            <a:avLst/>
          </a:prstGeom>
          <a:noFill/>
          <a:ln>
            <a:noFill/>
          </a:ln>
        </p:spPr>
      </p:pic>
      <p:sp>
        <p:nvSpPr>
          <p:cNvPr id="9" name="Shape 92">
            <a:extLst>
              <a:ext uri="{FF2B5EF4-FFF2-40B4-BE49-F238E27FC236}">
                <a16:creationId xmlns="" xmlns:a16="http://schemas.microsoft.com/office/drawing/2014/main" id="{527404CF-4344-423D-8A50-D13EC4C5EDCE}"/>
              </a:ext>
            </a:extLst>
          </p:cNvPr>
          <p:cNvSpPr txBox="1"/>
          <p:nvPr userDrawn="1"/>
        </p:nvSpPr>
        <p:spPr>
          <a:xfrm>
            <a:off x="426724" y="6353464"/>
            <a:ext cx="1962000" cy="321300"/>
          </a:xfrm>
          <a:prstGeom prst="rect">
            <a:avLst/>
          </a:prstGeom>
          <a:noFill/>
          <a:ln>
            <a:noFill/>
          </a:ln>
        </p:spPr>
        <p:txBody>
          <a:bodyPr lIns="91425" tIns="91425" rIns="91425" bIns="91425" anchor="t" anchorCtr="0">
            <a:noAutofit/>
          </a:bodyPr>
          <a:lstStyle/>
          <a:p>
            <a:pPr marL="0" marR="0" lvl="0" indent="0" algn="l" rtl="0">
              <a:lnSpc>
                <a:spcPct val="130000"/>
              </a:lnSpc>
              <a:spcBef>
                <a:spcPts val="0"/>
              </a:spcBef>
              <a:spcAft>
                <a:spcPts val="0"/>
              </a:spcAft>
              <a:buClr>
                <a:srgbClr val="482B88"/>
              </a:buClr>
              <a:buSzPct val="25000"/>
              <a:buFont typeface="Montserrat"/>
              <a:buNone/>
            </a:pPr>
            <a:r>
              <a:rPr lang="en" sz="1400" dirty="0">
                <a:solidFill>
                  <a:srgbClr val="1966B1"/>
                </a:solidFill>
                <a:latin typeface="Roboto Medium"/>
                <a:ea typeface="Roboto Medium"/>
                <a:cs typeface="Roboto Medium"/>
                <a:sym typeface="Roboto Medium"/>
              </a:rPr>
              <a:t>daynghevietuc.com</a:t>
            </a:r>
          </a:p>
        </p:txBody>
      </p:sp>
    </p:spTree>
    <p:extLst>
      <p:ext uri="{BB962C8B-B14F-4D97-AF65-F5344CB8AC3E}">
        <p14:creationId xmlns:p14="http://schemas.microsoft.com/office/powerpoint/2010/main" val="717017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85" r:id="rId4"/>
    <p:sldLayoutId id="2147483687" r:id="rId5"/>
    <p:sldLayoutId id="2147483652" r:id="rId6"/>
    <p:sldLayoutId id="2147483653" r:id="rId7"/>
    <p:sldLayoutId id="2147483654" r:id="rId8"/>
    <p:sldLayoutId id="2147483655" r:id="rId9"/>
    <p:sldLayoutId id="2147483688" r:id="rId10"/>
  </p:sldLayoutIdLst>
  <p:hf hdr="0" ftr="0" dt="0"/>
  <p:txStyles>
    <p:titleStyle>
      <a:lvl1pPr algn="l" defTabSz="914400" rtl="0" eaLnBrk="1" latinLnBrk="0" hangingPunct="1">
        <a:lnSpc>
          <a:spcPct val="90000"/>
        </a:lnSpc>
        <a:spcBef>
          <a:spcPct val="0"/>
        </a:spcBef>
        <a:buNone/>
        <a:defRPr sz="2400" kern="1200">
          <a:solidFill>
            <a:schemeClr val="tx1"/>
          </a:solidFill>
          <a:latin typeface="Roboto" panose="020B0604020202020204" charset="0"/>
          <a:ea typeface="Roboto" panose="020B060402020202020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vietintel.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hyperlink" Target="https://docs.devexpress.com/LocalizationService/16235/localization-service"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evExpress/XPO/tree/master/Benchmarks" TargetMode="External"/><Relationship Id="rId2" Type="http://schemas.openxmlformats.org/officeDocument/2006/relationships/hyperlink" Target="https://docs.devexpress.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ts.daynghevietuc.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BB6E3-BC9A-4870-81D5-B9C7B075E998}"/>
              </a:ext>
            </a:extLst>
          </p:cNvPr>
          <p:cNvSpPr>
            <a:spLocks noGrp="1"/>
          </p:cNvSpPr>
          <p:nvPr>
            <p:ph type="ctrTitle"/>
          </p:nvPr>
        </p:nvSpPr>
        <p:spPr>
          <a:xfrm>
            <a:off x="212035" y="1989390"/>
            <a:ext cx="11506723" cy="1307466"/>
          </a:xfrm>
        </p:spPr>
        <p:txBody>
          <a:bodyPr/>
          <a:lstStyle/>
          <a:p>
            <a:r>
              <a:rPr lang="en-US" sz="4000"/>
              <a:t>Low-Code, Rapid, Cross-Platform .NET App Development with DevExpress</a:t>
            </a:r>
            <a:endParaRPr lang="en-US" sz="4000" dirty="0"/>
          </a:p>
        </p:txBody>
      </p:sp>
      <p:sp>
        <p:nvSpPr>
          <p:cNvPr id="3" name="TextBox 2"/>
          <p:cNvSpPr txBox="1"/>
          <p:nvPr/>
        </p:nvSpPr>
        <p:spPr>
          <a:xfrm>
            <a:off x="212035" y="3544478"/>
            <a:ext cx="3063711" cy="400110"/>
          </a:xfrm>
          <a:prstGeom prst="rect">
            <a:avLst/>
          </a:prstGeom>
          <a:noFill/>
        </p:spPr>
        <p:txBody>
          <a:bodyPr wrap="square" rtlCol="0">
            <a:spAutoFit/>
          </a:bodyPr>
          <a:lstStyle/>
          <a:p>
            <a:r>
              <a:rPr lang="en-US" sz="2000" b="1" smtClean="0">
                <a:solidFill>
                  <a:schemeClr val="bg1"/>
                </a:solidFill>
                <a:latin typeface="Segoe UI" panose="020B0502040204020203" pitchFamily="34" charset="0"/>
                <a:cs typeface="Segoe UI" panose="020B0502040204020203" pitchFamily="34" charset="0"/>
              </a:rPr>
              <a:t>Overview</a:t>
            </a:r>
            <a:endParaRPr lang="en-US" sz="2000" b="1">
              <a:solidFill>
                <a:schemeClr val="bg1"/>
              </a:solidFill>
              <a:latin typeface="Segoe UI" panose="020B0502040204020203" pitchFamily="34" charset="0"/>
              <a:cs typeface="Segoe UI" panose="020B0502040204020203" pitchFamily="34" charset="0"/>
            </a:endParaRPr>
          </a:p>
        </p:txBody>
      </p:sp>
      <p:sp>
        <p:nvSpPr>
          <p:cNvPr id="4" name="TextBox 3"/>
          <p:cNvSpPr txBox="1"/>
          <p:nvPr/>
        </p:nvSpPr>
        <p:spPr>
          <a:xfrm>
            <a:off x="212035" y="4073950"/>
            <a:ext cx="3063711" cy="707886"/>
          </a:xfrm>
          <a:prstGeom prst="rect">
            <a:avLst/>
          </a:prstGeom>
          <a:noFill/>
        </p:spPr>
        <p:txBody>
          <a:bodyPr wrap="square" rtlCol="0">
            <a:spAutoFit/>
          </a:bodyPr>
          <a:lstStyle/>
          <a:p>
            <a:r>
              <a:rPr lang="en-US" sz="2000" i="1" smtClean="0">
                <a:solidFill>
                  <a:schemeClr val="bg1"/>
                </a:solidFill>
                <a:latin typeface="Times New Roman" panose="02020603050405020304" pitchFamily="18" charset="0"/>
                <a:cs typeface="Times New Roman" panose="02020603050405020304" pitchFamily="18" charset="0"/>
              </a:rPr>
              <a:t>Đà Nẵng, 11/2022</a:t>
            </a:r>
            <a:br>
              <a:rPr lang="en-US" sz="2000" i="1" smtClean="0">
                <a:solidFill>
                  <a:schemeClr val="bg1"/>
                </a:solidFill>
                <a:latin typeface="Times New Roman" panose="02020603050405020304" pitchFamily="18" charset="0"/>
                <a:cs typeface="Times New Roman" panose="02020603050405020304" pitchFamily="18" charset="0"/>
              </a:rPr>
            </a:br>
            <a:r>
              <a:rPr lang="en-US" sz="2000" i="1" smtClean="0">
                <a:solidFill>
                  <a:schemeClr val="bg1"/>
                </a:solidFill>
                <a:latin typeface="Times New Roman" panose="02020603050405020304" pitchFamily="18" charset="0"/>
                <a:cs typeface="Times New Roman" panose="02020603050405020304" pitchFamily="18" charset="0"/>
              </a:rPr>
              <a:t>Lê Minh Thái</a:t>
            </a:r>
            <a:endParaRPr lang="en-US" sz="2000" i="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890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normAutofit/>
          </a:bodyPr>
          <a:lstStyle/>
          <a:p>
            <a:r>
              <a:rPr lang="en-US" b="1"/>
              <a:t>Business Class Library</a:t>
            </a:r>
          </a:p>
          <a:p>
            <a:pPr lvl="1"/>
            <a:r>
              <a:rPr lang="en-US"/>
              <a:t>The Business Class Library implements the following:</a:t>
            </a:r>
          </a:p>
          <a:p>
            <a:pPr lvl="2"/>
            <a:r>
              <a:rPr lang="en-US" smtClean="0"/>
              <a:t>Classes </a:t>
            </a:r>
            <a:r>
              <a:rPr lang="en-US"/>
              <a:t>that define frequently </a:t>
            </a:r>
            <a:r>
              <a:rPr lang="en-US"/>
              <a:t>used </a:t>
            </a:r>
            <a:r>
              <a:rPr lang="en-US" smtClean="0"/>
              <a:t>entities.</a:t>
            </a:r>
            <a:endParaRPr lang="en-US"/>
          </a:p>
          <a:p>
            <a:pPr lvl="2"/>
            <a:r>
              <a:rPr lang="en-US"/>
              <a:t>Interfaces that you may need to implement in your data </a:t>
            </a:r>
            <a:r>
              <a:rPr lang="en-US"/>
              <a:t>classes</a:t>
            </a:r>
            <a:r>
              <a:rPr lang="en-US" smtClean="0"/>
              <a:t>.</a:t>
            </a:r>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10</a:t>
            </a:fld>
            <a:endParaRPr lang="en-US" dirty="0"/>
          </a:p>
        </p:txBody>
      </p:sp>
      <p:pic>
        <p:nvPicPr>
          <p:cNvPr id="2050" name="Picture 2" descr="Business Objects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854" y="2548098"/>
            <a:ext cx="567690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141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normAutofit/>
          </a:bodyPr>
          <a:lstStyle/>
          <a:p>
            <a:r>
              <a:rPr lang="en-US" b="1"/>
              <a:t>User Interface (UI)</a:t>
            </a:r>
          </a:p>
          <a:p>
            <a:pPr lvl="1"/>
            <a:r>
              <a:rPr lang="en-US" smtClean="0"/>
              <a:t>eXpressApp </a:t>
            </a:r>
            <a:r>
              <a:rPr lang="en-US"/>
              <a:t>Framework separates business logic from the application’s visual representation. XAF can creates the following UIs based on the same business logic:</a:t>
            </a:r>
          </a:p>
          <a:p>
            <a:pPr lvl="2"/>
            <a:r>
              <a:rPr lang="en-US" smtClean="0"/>
              <a:t>A </a:t>
            </a:r>
            <a:r>
              <a:rPr lang="en-US"/>
              <a:t>desktop application: a WinForms application (for the .NET Framework or .NET 6)</a:t>
            </a:r>
          </a:p>
          <a:p>
            <a:pPr lvl="2"/>
            <a:r>
              <a:rPr lang="en-US"/>
              <a:t>A web application: an ASP.NET Core Blazor application (for .NET 6 solutions) or ASP.NET Web Forms application (for the .NET </a:t>
            </a:r>
            <a:r>
              <a:rPr lang="en-US"/>
              <a:t>Framework</a:t>
            </a:r>
            <a:r>
              <a:rPr lang="en-US" smtClean="0"/>
              <a:t>)</a:t>
            </a:r>
          </a:p>
          <a:p>
            <a:r>
              <a:rPr lang="en-US" b="1"/>
              <a:t>Additional Modules</a:t>
            </a:r>
          </a:p>
          <a:p>
            <a:pPr lvl="1"/>
            <a:r>
              <a:rPr lang="en-US" smtClean="0"/>
              <a:t>You </a:t>
            </a:r>
            <a:r>
              <a:rPr lang="en-US"/>
              <a:t>can add the following modules to your XAF app:</a:t>
            </a:r>
          </a:p>
          <a:p>
            <a:pPr lvl="2"/>
            <a:r>
              <a:rPr lang="en-US" smtClean="0"/>
              <a:t>Modules </a:t>
            </a:r>
            <a:r>
              <a:rPr lang="en-US"/>
              <a:t>shipped with XAF (Security, Reports, Dashboards, Office, Charts, Maps</a:t>
            </a:r>
            <a:r>
              <a:rPr lang="en-US"/>
              <a:t>, </a:t>
            </a:r>
            <a:r>
              <a:rPr lang="en-US" smtClean="0"/>
              <a:t>etc).</a:t>
            </a:r>
            <a:endParaRPr lang="en-US"/>
          </a:p>
          <a:p>
            <a:pPr lvl="2"/>
            <a:r>
              <a:rPr lang="en-US"/>
              <a:t>Third-party </a:t>
            </a:r>
            <a:r>
              <a:rPr lang="en-US" smtClean="0"/>
              <a:t>modules.</a:t>
            </a:r>
            <a:endParaRPr lang="en-US"/>
          </a:p>
          <a:p>
            <a:pPr lvl="2"/>
            <a:r>
              <a:rPr lang="en-US"/>
              <a:t>Your own custom modules.</a:t>
            </a:r>
          </a:p>
        </p:txBody>
      </p:sp>
      <p:sp>
        <p:nvSpPr>
          <p:cNvPr id="4" name="Slide Number Placeholder 3"/>
          <p:cNvSpPr>
            <a:spLocks noGrp="1"/>
          </p:cNvSpPr>
          <p:nvPr>
            <p:ph type="sldNum" sz="quarter" idx="12"/>
          </p:nvPr>
        </p:nvSpPr>
        <p:spPr/>
        <p:txBody>
          <a:bodyPr/>
          <a:lstStyle/>
          <a:p>
            <a:fld id="{C303B511-0AB5-4333-961C-D25F80D7E7F0}" type="slidenum">
              <a:rPr lang="en-US" smtClean="0"/>
              <a:pPr/>
              <a:t>11</a:t>
            </a:fld>
            <a:endParaRPr lang="en-US" dirty="0"/>
          </a:p>
        </p:txBody>
      </p:sp>
    </p:spTree>
    <p:extLst>
      <p:ext uri="{BB962C8B-B14F-4D97-AF65-F5344CB8AC3E}">
        <p14:creationId xmlns:p14="http://schemas.microsoft.com/office/powerpoint/2010/main" val="2832025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b="1" smtClean="0"/>
              <a:t>Views</a:t>
            </a:r>
            <a:endParaRPr lang="en-US" b="1"/>
          </a:p>
          <a:p>
            <a:pPr lvl="1"/>
            <a:r>
              <a:rPr lang="en-US" smtClean="0"/>
              <a:t>List View</a:t>
            </a:r>
          </a:p>
          <a:p>
            <a:pPr lvl="1"/>
            <a:r>
              <a:rPr lang="en-US" smtClean="0"/>
              <a:t>Detail View</a:t>
            </a:r>
          </a:p>
          <a:p>
            <a:pPr lvl="1"/>
            <a:r>
              <a:rPr lang="en-US" smtClean="0"/>
              <a:t>Dashboard View</a:t>
            </a:r>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12</a:t>
            </a:fld>
            <a:endParaRPr lang="en-US" dirty="0"/>
          </a:p>
        </p:txBody>
      </p:sp>
      <p:pic>
        <p:nvPicPr>
          <p:cNvPr id="3074" name="Picture 2" descr="Architecture-ListVi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110" y="369888"/>
            <a:ext cx="4515561" cy="3271931"/>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6" name="Picture 4" descr="Architecture-DetailVi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89" y="2794432"/>
            <a:ext cx="4350326" cy="3561918"/>
          </a:xfrm>
          <a:prstGeom prst="rect">
            <a:avLst/>
          </a:prstGeom>
          <a:noFill/>
          <a:effectLst>
            <a:glow rad="1397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Architecture-DashboardVie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9779" y="2750034"/>
            <a:ext cx="4434588" cy="3788878"/>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662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normAutofit/>
          </a:bodyPr>
          <a:lstStyle/>
          <a:p>
            <a:r>
              <a:rPr lang="en-US" b="1"/>
              <a:t>Behavior</a:t>
            </a:r>
          </a:p>
          <a:p>
            <a:pPr lvl="1"/>
            <a:r>
              <a:rPr lang="en-US" smtClean="0"/>
              <a:t>Built-in Controllers</a:t>
            </a:r>
          </a:p>
          <a:p>
            <a:pPr lvl="2"/>
            <a:r>
              <a:rPr lang="en-US" smtClean="0"/>
              <a:t>Controllers </a:t>
            </a:r>
            <a:r>
              <a:rPr lang="en-US"/>
              <a:t>are objects that manage your application flow. They are also responsible for end-user interaction. Even the simplest applications built with the eXpressApp Framework use a number of built-in Controllers supplied with the System Module and Additional Modules. These default Controllers are mostly responsible for data management. With their help, you can add new records, delete existing ones, perform full text search, etc.</a:t>
            </a:r>
          </a:p>
          <a:p>
            <a:pPr lvl="1"/>
            <a:r>
              <a:rPr lang="en-US" smtClean="0"/>
              <a:t>Your </a:t>
            </a:r>
            <a:r>
              <a:rPr lang="en-US"/>
              <a:t>own Controllers </a:t>
            </a:r>
            <a:r>
              <a:rPr lang="en-US"/>
              <a:t>and </a:t>
            </a:r>
            <a:r>
              <a:rPr lang="en-US" smtClean="0"/>
              <a:t>Actions</a:t>
            </a:r>
          </a:p>
          <a:p>
            <a:r>
              <a:rPr lang="en-US" b="1"/>
              <a:t>Application Model</a:t>
            </a:r>
          </a:p>
          <a:p>
            <a:pPr lvl="1"/>
            <a:r>
              <a:rPr lang="en-US"/>
              <a:t>The Application Model stores all the information to build the XAF application UI</a:t>
            </a:r>
            <a:r>
              <a:rPr lang="en-US"/>
              <a:t>. </a:t>
            </a:r>
            <a:endParaRPr lang="en-US"/>
          </a:p>
          <a:p>
            <a:pPr lvl="1"/>
            <a:r>
              <a:rPr lang="en-US" smtClean="0"/>
              <a:t>You </a:t>
            </a:r>
            <a:r>
              <a:rPr lang="en-US"/>
              <a:t>can use the Model Editor to edit the Application Model in both design time </a:t>
            </a:r>
            <a:r>
              <a:rPr lang="en-US"/>
              <a:t>and </a:t>
            </a:r>
            <a:r>
              <a:rPr lang="en-US" smtClean="0"/>
              <a:t>runtime (*.xafml - </a:t>
            </a:r>
            <a:r>
              <a:rPr lang="en-US"/>
              <a:t>XML </a:t>
            </a:r>
            <a:r>
              <a:rPr lang="en-US"/>
              <a:t>format</a:t>
            </a:r>
            <a:r>
              <a:rPr lang="en-US" smtClean="0"/>
              <a:t>).</a:t>
            </a:r>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13</a:t>
            </a:fld>
            <a:endParaRPr lang="en-US" dirty="0"/>
          </a:p>
        </p:txBody>
      </p:sp>
    </p:spTree>
    <p:extLst>
      <p:ext uri="{BB962C8B-B14F-4D97-AF65-F5344CB8AC3E}">
        <p14:creationId xmlns:p14="http://schemas.microsoft.com/office/powerpoint/2010/main" val="2620092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a:t>
            </a:r>
            <a:r>
              <a:rPr lang="en-US"/>
              <a:t>Solution </a:t>
            </a:r>
            <a:r>
              <a:rPr lang="en-US" smtClean="0"/>
              <a:t>Structure</a:t>
            </a:r>
            <a:endParaRPr lang="en-US"/>
          </a:p>
        </p:txBody>
      </p:sp>
      <p:sp>
        <p:nvSpPr>
          <p:cNvPr id="3" name="Content Placeholder 2"/>
          <p:cNvSpPr>
            <a:spLocks noGrp="1"/>
          </p:cNvSpPr>
          <p:nvPr>
            <p:ph idx="1"/>
          </p:nvPr>
        </p:nvSpPr>
        <p:spPr>
          <a:xfrm>
            <a:off x="838200" y="914400"/>
            <a:ext cx="7461142" cy="5262563"/>
          </a:xfrm>
        </p:spPr>
        <p:txBody>
          <a:bodyPr>
            <a:normAutofit/>
          </a:bodyPr>
          <a:lstStyle/>
          <a:p>
            <a:r>
              <a:rPr lang="en-US" b="1"/>
              <a:t>.NET 6</a:t>
            </a:r>
            <a:r>
              <a:rPr lang="en-US" b="1"/>
              <a:t>+</a:t>
            </a:r>
            <a:r>
              <a:rPr lang="en-US"/>
              <a:t>: </a:t>
            </a:r>
            <a:endParaRPr lang="en-US" smtClean="0"/>
          </a:p>
          <a:p>
            <a:pPr lvl="1"/>
            <a:r>
              <a:rPr lang="en-US" smtClean="0"/>
              <a:t>WinForms</a:t>
            </a:r>
            <a:r>
              <a:rPr lang="en-US"/>
              <a:t>, ASP.NET Core Blazor, and Web API applications + End-to-End/Functional test project </a:t>
            </a:r>
            <a:r>
              <a:rPr lang="en-US" smtClean="0"/>
              <a:t>Using </a:t>
            </a:r>
            <a:r>
              <a:rPr lang="en-US" smtClean="0"/>
              <a:t>XAF Solution </a:t>
            </a:r>
            <a:r>
              <a:rPr lang="en-US" smtClean="0"/>
              <a:t>Wizard</a:t>
            </a:r>
          </a:p>
          <a:p>
            <a:pPr lvl="1"/>
            <a:endParaRPr lang="en-US"/>
          </a:p>
          <a:p>
            <a:pPr lvl="1"/>
            <a:endParaRPr lang="en-US" smtClean="0"/>
          </a:p>
          <a:p>
            <a:pPr lvl="1"/>
            <a:endParaRPr lang="en-US" smtClean="0"/>
          </a:p>
          <a:p>
            <a:r>
              <a:rPr lang="en-US" b="1" smtClean="0"/>
              <a:t>.</a:t>
            </a:r>
            <a:r>
              <a:rPr lang="en-US" b="1"/>
              <a:t>NET Framework 4.5.2</a:t>
            </a:r>
            <a:r>
              <a:rPr lang="en-US" b="1"/>
              <a:t>+</a:t>
            </a:r>
            <a:r>
              <a:rPr lang="en-US"/>
              <a:t>: </a:t>
            </a:r>
            <a:endParaRPr lang="en-US" smtClean="0"/>
          </a:p>
          <a:p>
            <a:pPr lvl="1"/>
            <a:r>
              <a:rPr lang="en-US" smtClean="0"/>
              <a:t>WinForms </a:t>
            </a:r>
            <a:r>
              <a:rPr lang="en-US"/>
              <a:t>and ASP.NET Web Forms applications + End-to-End/Functional </a:t>
            </a:r>
            <a:r>
              <a:rPr lang="en-US"/>
              <a:t>test </a:t>
            </a:r>
            <a:r>
              <a:rPr lang="en-US" smtClean="0"/>
              <a:t>project</a:t>
            </a:r>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14</a:t>
            </a:fld>
            <a:endParaRPr lang="en-US" dirty="0"/>
          </a:p>
        </p:txBody>
      </p:sp>
      <p:pic>
        <p:nvPicPr>
          <p:cNvPr id="4098" name="Picture 2" descr="application solution structure .ne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587" y="839753"/>
            <a:ext cx="2943225" cy="2571751"/>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descr="application solution structure .net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0587" y="3679859"/>
            <a:ext cx="2943225" cy="2571751"/>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109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a:t>
            </a:r>
            <a:r>
              <a:rPr lang="en-US"/>
              <a:t>Solution </a:t>
            </a:r>
            <a:r>
              <a:rPr lang="en-US" smtClean="0"/>
              <a:t>Structure</a:t>
            </a:r>
            <a:endParaRPr lang="en-US"/>
          </a:p>
        </p:txBody>
      </p:sp>
      <p:sp>
        <p:nvSpPr>
          <p:cNvPr id="3" name="Content Placeholder 2"/>
          <p:cNvSpPr>
            <a:spLocks noGrp="1"/>
          </p:cNvSpPr>
          <p:nvPr>
            <p:ph idx="1"/>
          </p:nvPr>
        </p:nvSpPr>
        <p:spPr>
          <a:xfrm>
            <a:off x="838200" y="914400"/>
            <a:ext cx="7461142" cy="5262563"/>
          </a:xfrm>
        </p:spPr>
        <p:txBody>
          <a:bodyPr>
            <a:normAutofit/>
          </a:bodyPr>
          <a:lstStyle/>
          <a:p>
            <a:r>
              <a:rPr lang="en-US" b="1" smtClean="0"/>
              <a:t>Projects</a:t>
            </a:r>
          </a:p>
          <a:p>
            <a:pPr lvl="1"/>
            <a:r>
              <a:rPr lang="en-US"/>
              <a:t>Main Module Project (.NET Framework &amp; .NET 6+)</a:t>
            </a:r>
          </a:p>
          <a:p>
            <a:pPr lvl="2"/>
            <a:r>
              <a:rPr lang="en-US" smtClean="0"/>
              <a:t>To </a:t>
            </a:r>
            <a:r>
              <a:rPr lang="en-US"/>
              <a:t>implement UI-independent </a:t>
            </a:r>
            <a:r>
              <a:rPr lang="en-US"/>
              <a:t>application </a:t>
            </a:r>
            <a:r>
              <a:rPr lang="en-US" smtClean="0"/>
              <a:t>elements (Business Model, Controllers)</a:t>
            </a:r>
          </a:p>
          <a:p>
            <a:pPr lvl="1"/>
            <a:endParaRPr lang="en-US" smtClean="0"/>
          </a:p>
          <a:p>
            <a:pPr lvl="1"/>
            <a:endParaRPr lang="en-US"/>
          </a:p>
          <a:p>
            <a:pPr lvl="1"/>
            <a:endParaRPr lang="en-US" smtClean="0"/>
          </a:p>
          <a:p>
            <a:pPr lvl="1"/>
            <a:r>
              <a:rPr lang="en-US" smtClean="0"/>
              <a:t>Platform-Specific </a:t>
            </a:r>
            <a:r>
              <a:rPr lang="en-US"/>
              <a:t>Module Projects (.NET </a:t>
            </a:r>
            <a:r>
              <a:rPr lang="en-US"/>
              <a:t>Framework</a:t>
            </a:r>
            <a:r>
              <a:rPr lang="en-US" smtClean="0"/>
              <a:t>)</a:t>
            </a:r>
          </a:p>
          <a:p>
            <a:pPr lvl="2"/>
            <a:r>
              <a:rPr lang="en-US"/>
              <a:t>implement custom platform-specific Controllers, Property Editors, and other elements for your WinForms or ASP.NET Web </a:t>
            </a:r>
            <a:r>
              <a:rPr lang="en-US"/>
              <a:t>Forms </a:t>
            </a:r>
            <a:r>
              <a:rPr lang="en-US" smtClean="0"/>
              <a:t>application</a:t>
            </a:r>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15</a:t>
            </a:fld>
            <a:endParaRPr lang="en-US" dirty="0"/>
          </a:p>
        </p:txBody>
      </p:sp>
      <p:pic>
        <p:nvPicPr>
          <p:cNvPr id="5124" name="Picture 4" descr="module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246" y="914400"/>
            <a:ext cx="2943225" cy="2571751"/>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6" name="Picture 6" descr="WinForms Module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9246" y="3665538"/>
            <a:ext cx="2943225" cy="2571751"/>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735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a:t>
            </a:r>
            <a:r>
              <a:rPr lang="en-US"/>
              <a:t>Solution </a:t>
            </a:r>
            <a:r>
              <a:rPr lang="en-US" smtClean="0"/>
              <a:t>Structure</a:t>
            </a:r>
            <a:endParaRPr lang="en-US"/>
          </a:p>
        </p:txBody>
      </p:sp>
      <p:sp>
        <p:nvSpPr>
          <p:cNvPr id="3" name="Content Placeholder 2"/>
          <p:cNvSpPr>
            <a:spLocks noGrp="1"/>
          </p:cNvSpPr>
          <p:nvPr>
            <p:ph idx="1"/>
          </p:nvPr>
        </p:nvSpPr>
        <p:spPr>
          <a:xfrm>
            <a:off x="838200" y="914400"/>
            <a:ext cx="7461142" cy="5262563"/>
          </a:xfrm>
        </p:spPr>
        <p:txBody>
          <a:bodyPr>
            <a:normAutofit/>
          </a:bodyPr>
          <a:lstStyle/>
          <a:p>
            <a:r>
              <a:rPr lang="en-US" b="1" smtClean="0"/>
              <a:t>Projects</a:t>
            </a:r>
          </a:p>
          <a:p>
            <a:pPr lvl="1"/>
            <a:r>
              <a:rPr lang="en-US" smtClean="0"/>
              <a:t>WinForms </a:t>
            </a:r>
            <a:r>
              <a:rPr lang="en-US"/>
              <a:t>Application Project (.NET Framework &amp; .NET </a:t>
            </a:r>
            <a:r>
              <a:rPr lang="en-US"/>
              <a:t>6</a:t>
            </a:r>
            <a:r>
              <a:rPr lang="en-US" smtClean="0"/>
              <a:t>+)</a:t>
            </a:r>
          </a:p>
          <a:p>
            <a:pPr lvl="2"/>
            <a:r>
              <a:rPr lang="en-US"/>
              <a:t>Contains code specific to your application’s WinForms </a:t>
            </a:r>
            <a:r>
              <a:rPr lang="en-US"/>
              <a:t>version</a:t>
            </a:r>
            <a:r>
              <a:rPr lang="en-US" smtClean="0"/>
              <a:t>.</a:t>
            </a:r>
          </a:p>
          <a:p>
            <a:pPr lvl="2"/>
            <a:r>
              <a:rPr lang="en-US"/>
              <a:t>If your solution includes the platform-specific module project, add business classes, editors, and Controllers to this project instead of the application </a:t>
            </a:r>
            <a:r>
              <a:rPr lang="en-US"/>
              <a:t>project</a:t>
            </a:r>
            <a:r>
              <a:rPr lang="en-US" smtClean="0"/>
              <a:t>.</a:t>
            </a:r>
          </a:p>
          <a:p>
            <a:pPr lvl="2"/>
            <a:endParaRPr lang="en-US"/>
          </a:p>
          <a:p>
            <a:pPr lvl="1"/>
            <a:r>
              <a:rPr lang="en-US"/>
              <a:t>ASP.NET Web Forms Application Project (.NET </a:t>
            </a:r>
            <a:r>
              <a:rPr lang="en-US"/>
              <a:t>Framework</a:t>
            </a:r>
            <a:r>
              <a:rPr lang="en-US" smtClean="0"/>
              <a:t>)</a:t>
            </a:r>
          </a:p>
          <a:p>
            <a:pPr lvl="2"/>
            <a:r>
              <a:rPr lang="en-US"/>
              <a:t>Contains code specific to your application’s ASP.NET Web </a:t>
            </a:r>
            <a:r>
              <a:rPr lang="en-US"/>
              <a:t>Forms </a:t>
            </a:r>
            <a:r>
              <a:rPr lang="en-US" smtClean="0"/>
              <a:t>version.</a:t>
            </a:r>
            <a:endParaRPr lang="en-US"/>
          </a:p>
          <a:p>
            <a:pPr lvl="2"/>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16</a:t>
            </a:fld>
            <a:endParaRPr lang="en-US" dirty="0"/>
          </a:p>
        </p:txBody>
      </p:sp>
      <p:pic>
        <p:nvPicPr>
          <p:cNvPr id="6146" name="Picture 2" descr="WinForms Applicatio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2593" y="790630"/>
            <a:ext cx="2943225" cy="2571751"/>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48" name="Picture 4" descr="ASP.NET Web Forms Applicatio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2593" y="3605212"/>
            <a:ext cx="2943225" cy="2571751"/>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71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a:t>
            </a:r>
            <a:r>
              <a:rPr lang="en-US"/>
              <a:t>Solution </a:t>
            </a:r>
            <a:r>
              <a:rPr lang="en-US" smtClean="0"/>
              <a:t>Structure</a:t>
            </a:r>
            <a:endParaRPr lang="en-US"/>
          </a:p>
        </p:txBody>
      </p:sp>
      <p:sp>
        <p:nvSpPr>
          <p:cNvPr id="3" name="Content Placeholder 2"/>
          <p:cNvSpPr>
            <a:spLocks noGrp="1"/>
          </p:cNvSpPr>
          <p:nvPr>
            <p:ph idx="1"/>
          </p:nvPr>
        </p:nvSpPr>
        <p:spPr>
          <a:xfrm>
            <a:off x="838200" y="914400"/>
            <a:ext cx="7461142" cy="5262563"/>
          </a:xfrm>
        </p:spPr>
        <p:txBody>
          <a:bodyPr>
            <a:normAutofit/>
          </a:bodyPr>
          <a:lstStyle/>
          <a:p>
            <a:r>
              <a:rPr lang="en-US" b="1" smtClean="0"/>
              <a:t>Projects</a:t>
            </a:r>
          </a:p>
          <a:p>
            <a:pPr lvl="1"/>
            <a:r>
              <a:rPr lang="en-US"/>
              <a:t>ASP.NET Core Blazor Application Project (.NET 6+)</a:t>
            </a:r>
          </a:p>
          <a:p>
            <a:pPr lvl="2"/>
            <a:r>
              <a:rPr lang="en-US" smtClean="0"/>
              <a:t>Contains </a:t>
            </a:r>
            <a:r>
              <a:rPr lang="en-US"/>
              <a:t>code specific to your application’s ASP.NET Core Blazor version.</a:t>
            </a:r>
          </a:p>
          <a:p>
            <a:pPr lvl="2"/>
            <a:r>
              <a:rPr lang="en-US" smtClean="0"/>
              <a:t>If </a:t>
            </a:r>
            <a:r>
              <a:rPr lang="en-US"/>
              <a:t>your solution includes the platform-specific module project, add business classes, editors, and Controllers to this project instead of the application project.</a:t>
            </a:r>
          </a:p>
          <a:p>
            <a:pPr lvl="1"/>
            <a:r>
              <a:rPr lang="en-US" smtClean="0"/>
              <a:t>Web </a:t>
            </a:r>
            <a:r>
              <a:rPr lang="en-US"/>
              <a:t>API Application Project (.NET 6+)</a:t>
            </a:r>
          </a:p>
          <a:p>
            <a:pPr lvl="2"/>
            <a:r>
              <a:rPr lang="en-US" smtClean="0"/>
              <a:t>Contains </a:t>
            </a:r>
            <a:r>
              <a:rPr lang="en-US"/>
              <a:t>Web </a:t>
            </a:r>
            <a:r>
              <a:rPr lang="en-US"/>
              <a:t>API </a:t>
            </a:r>
            <a:r>
              <a:rPr lang="en-US" smtClean="0"/>
              <a:t>settings</a:t>
            </a:r>
          </a:p>
          <a:p>
            <a:pPr lvl="1"/>
            <a:r>
              <a:rPr lang="en-US"/>
              <a:t>End-to-End/Functional Test Project (.NET Framework &amp; .NET 6+)</a:t>
            </a:r>
          </a:p>
          <a:p>
            <a:pPr lvl="2"/>
            <a:r>
              <a:rPr lang="en-US" smtClean="0"/>
              <a:t>Contains </a:t>
            </a:r>
            <a:r>
              <a:rPr lang="en-US"/>
              <a:t>predefined configuration for end-to-end (functional) tests. In this project, you can write C#/VB.NET functional tests for your XAF applications.</a:t>
            </a:r>
          </a:p>
        </p:txBody>
      </p:sp>
      <p:sp>
        <p:nvSpPr>
          <p:cNvPr id="4" name="Slide Number Placeholder 3"/>
          <p:cNvSpPr>
            <a:spLocks noGrp="1"/>
          </p:cNvSpPr>
          <p:nvPr>
            <p:ph type="sldNum" sz="quarter" idx="12"/>
          </p:nvPr>
        </p:nvSpPr>
        <p:spPr/>
        <p:txBody>
          <a:bodyPr/>
          <a:lstStyle/>
          <a:p>
            <a:fld id="{C303B511-0AB5-4333-961C-D25F80D7E7F0}" type="slidenum">
              <a:rPr lang="en-US" smtClean="0"/>
              <a:pPr/>
              <a:t>17</a:t>
            </a:fld>
            <a:endParaRPr lang="en-US" dirty="0"/>
          </a:p>
        </p:txBody>
      </p:sp>
      <p:pic>
        <p:nvPicPr>
          <p:cNvPr id="7170" name="Picture 2" descr="Blazor Applicatio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764233"/>
            <a:ext cx="2943225" cy="25717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eb API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3545681"/>
            <a:ext cx="2943225"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899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Business Objects</a:t>
            </a:r>
          </a:p>
        </p:txBody>
      </p:sp>
      <p:sp>
        <p:nvSpPr>
          <p:cNvPr id="3" name="Content Placeholder 2"/>
          <p:cNvSpPr>
            <a:spLocks noGrp="1"/>
          </p:cNvSpPr>
          <p:nvPr>
            <p:ph idx="1"/>
          </p:nvPr>
        </p:nvSpPr>
        <p:spPr>
          <a:xfrm>
            <a:off x="838200" y="914400"/>
            <a:ext cx="5854831" cy="5262563"/>
          </a:xfrm>
        </p:spPr>
        <p:txBody>
          <a:bodyPr/>
          <a:lstStyle/>
          <a:p>
            <a:r>
              <a:rPr lang="en-US" b="1"/>
              <a:t>XPO vs </a:t>
            </a:r>
            <a:r>
              <a:rPr lang="en-US" b="1" smtClean="0"/>
              <a:t>EF</a:t>
            </a:r>
          </a:p>
          <a:p>
            <a:pPr lvl="1"/>
            <a:r>
              <a:rPr lang="en-US"/>
              <a:t>.NET Core ORM Benchmark</a:t>
            </a:r>
          </a:p>
          <a:p>
            <a:pPr lvl="2"/>
            <a:r>
              <a:rPr lang="en-US"/>
              <a:t>InsertOne Method</a:t>
            </a:r>
          </a:p>
          <a:p>
            <a:pPr lvl="2"/>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7398904" y="668021"/>
            <a:ext cx="4654530" cy="5496861"/>
          </a:xfrm>
          <a:prstGeom prst="rect">
            <a:avLst/>
          </a:prstGeom>
          <a:effectLst>
            <a:glow rad="101600">
              <a:schemeClr val="accent2">
                <a:satMod val="175000"/>
                <a:alpha val="40000"/>
              </a:schemeClr>
            </a:glow>
            <a:outerShdw blurRad="50800" dist="38100" dir="2700000" algn="tl" rotWithShape="0">
              <a:prstClr val="black">
                <a:alpha val="40000"/>
              </a:prstClr>
            </a:outerShdw>
          </a:effectLst>
        </p:spPr>
      </p:pic>
      <p:pic>
        <p:nvPicPr>
          <p:cNvPr id="8194" name="Picture 2" descr="https://github.com/DevExpress/XPO/raw/master/Benchmarks/images/InsertOne-small-data-s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16" y="2221705"/>
            <a:ext cx="3848100" cy="2647951"/>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196" name="Picture 4" descr="https://github.com/DevExpress/XPO/raw/master/Benchmarks/images/InsertOne-large-data-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4978" y="3129474"/>
            <a:ext cx="3848100" cy="2647951"/>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5316" y="4954208"/>
            <a:ext cx="2030278" cy="369332"/>
          </a:xfrm>
          <a:prstGeom prst="rect">
            <a:avLst/>
          </a:prstGeom>
          <a:noFill/>
        </p:spPr>
        <p:txBody>
          <a:bodyPr wrap="square" rtlCol="0">
            <a:spAutoFit/>
          </a:bodyPr>
          <a:lstStyle/>
          <a:p>
            <a:r>
              <a:rPr lang="en-US" smtClean="0"/>
              <a:t>Small Data Set</a:t>
            </a:r>
            <a:endParaRPr lang="en-US"/>
          </a:p>
        </p:txBody>
      </p:sp>
      <p:sp>
        <p:nvSpPr>
          <p:cNvPr id="9" name="TextBox 8"/>
          <p:cNvSpPr txBox="1"/>
          <p:nvPr/>
        </p:nvSpPr>
        <p:spPr>
          <a:xfrm>
            <a:off x="3218750" y="5849907"/>
            <a:ext cx="2030278" cy="369332"/>
          </a:xfrm>
          <a:prstGeom prst="rect">
            <a:avLst/>
          </a:prstGeom>
          <a:noFill/>
        </p:spPr>
        <p:txBody>
          <a:bodyPr wrap="square" rtlCol="0">
            <a:spAutoFit/>
          </a:bodyPr>
          <a:lstStyle/>
          <a:p>
            <a:r>
              <a:rPr lang="en-US" smtClean="0"/>
              <a:t>Large Data Set</a:t>
            </a:r>
            <a:endParaRPr lang="en-US"/>
          </a:p>
        </p:txBody>
      </p:sp>
    </p:spTree>
    <p:extLst>
      <p:ext uri="{BB962C8B-B14F-4D97-AF65-F5344CB8AC3E}">
        <p14:creationId xmlns:p14="http://schemas.microsoft.com/office/powerpoint/2010/main" val="1606485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Business Objects</a:t>
            </a:r>
          </a:p>
        </p:txBody>
      </p:sp>
      <p:sp>
        <p:nvSpPr>
          <p:cNvPr id="3" name="Content Placeholder 2"/>
          <p:cNvSpPr>
            <a:spLocks noGrp="1"/>
          </p:cNvSpPr>
          <p:nvPr>
            <p:ph idx="1"/>
          </p:nvPr>
        </p:nvSpPr>
        <p:spPr>
          <a:xfrm>
            <a:off x="241516" y="821410"/>
            <a:ext cx="3330844" cy="5262563"/>
          </a:xfrm>
        </p:spPr>
        <p:txBody>
          <a:bodyPr>
            <a:normAutofit fontScale="92500" lnSpcReduction="10000"/>
          </a:bodyPr>
          <a:lstStyle/>
          <a:p>
            <a:r>
              <a:rPr lang="en-US" b="1"/>
              <a:t>Persistent Object</a:t>
            </a:r>
          </a:p>
          <a:p>
            <a:pPr lvl="1"/>
            <a:r>
              <a:rPr lang="en-US" smtClean="0"/>
              <a:t>PersistentBase</a:t>
            </a:r>
            <a:endParaRPr lang="en-US"/>
          </a:p>
          <a:p>
            <a:pPr lvl="1"/>
            <a:r>
              <a:rPr lang="en-US"/>
              <a:t>XPBaseObject</a:t>
            </a:r>
          </a:p>
          <a:p>
            <a:pPr lvl="1"/>
            <a:r>
              <a:rPr lang="en-US"/>
              <a:t>XPObject</a:t>
            </a:r>
          </a:p>
          <a:p>
            <a:pPr lvl="1"/>
            <a:r>
              <a:rPr lang="en-US"/>
              <a:t>XPLiteObject</a:t>
            </a:r>
          </a:p>
          <a:p>
            <a:pPr lvl="1"/>
            <a:r>
              <a:rPr lang="en-US"/>
              <a:t>XPCustomObject</a:t>
            </a:r>
            <a:endParaRPr lang="en-US"/>
          </a:p>
          <a:p>
            <a:endParaRPr lang="en-US" b="1" smtClean="0"/>
          </a:p>
          <a:p>
            <a:r>
              <a:rPr lang="en-US" b="1" smtClean="0"/>
              <a:t>Relationships </a:t>
            </a:r>
            <a:r>
              <a:rPr lang="en-US" b="1"/>
              <a:t>Between Objects</a:t>
            </a:r>
          </a:p>
          <a:p>
            <a:pPr lvl="1"/>
            <a:r>
              <a:rPr lang="en-US" smtClean="0"/>
              <a:t>One-to-Many </a:t>
            </a:r>
            <a:r>
              <a:rPr lang="en-US"/>
              <a:t>Relationships</a:t>
            </a:r>
          </a:p>
          <a:p>
            <a:pPr lvl="1"/>
            <a:r>
              <a:rPr lang="en-US"/>
              <a:t>One-to-One Relationships</a:t>
            </a:r>
          </a:p>
          <a:p>
            <a:pPr lvl="1"/>
            <a:r>
              <a:rPr lang="en-US"/>
              <a:t>Many-to-Many Relationships</a:t>
            </a:r>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19</a:t>
            </a:fld>
            <a:endParaRPr lang="en-US" dirty="0"/>
          </a:p>
        </p:txBody>
      </p:sp>
      <p:sp>
        <p:nvSpPr>
          <p:cNvPr id="5" name="TextBox 4"/>
          <p:cNvSpPr txBox="1"/>
          <p:nvPr/>
        </p:nvSpPr>
        <p:spPr>
          <a:xfrm>
            <a:off x="3642102" y="1005867"/>
            <a:ext cx="8369083" cy="5093702"/>
          </a:xfrm>
          <a:prstGeom prst="rect">
            <a:avLst/>
          </a:prstGeom>
          <a:noFill/>
          <a:ln>
            <a:solidFill>
              <a:schemeClr val="accent2"/>
            </a:solidFill>
          </a:ln>
          <a:effectLst>
            <a:glow rad="38100">
              <a:schemeClr val="accent2">
                <a:satMod val="175000"/>
                <a:alpha val="40000"/>
              </a:schemeClr>
            </a:glow>
            <a:outerShdw blurRad="50800" dist="38100" dir="2700000" algn="tl" rotWithShape="0">
              <a:prstClr val="black">
                <a:alpha val="40000"/>
              </a:prstClr>
            </a:outerShdw>
          </a:effectLst>
        </p:spPr>
        <p:txBody>
          <a:bodyPr wrap="square" rtlCol="0">
            <a:spAutoFit/>
          </a:bodyPr>
          <a:lstStyle/>
          <a:p>
            <a:r>
              <a:rPr lang="en-US" sz="1300">
                <a:latin typeface="Courier New" panose="02070309020205020404" pitchFamily="49" charset="0"/>
                <a:cs typeface="Courier New" panose="02070309020205020404" pitchFamily="49" charset="0"/>
              </a:rPr>
              <a:t>public partial class Contact : XPLiteObject {</a:t>
            </a:r>
          </a:p>
          <a:p>
            <a:r>
              <a:rPr lang="en-US" sz="1300">
                <a:latin typeface="Courier New" panose="02070309020205020404" pitchFamily="49" charset="0"/>
                <a:cs typeface="Courier New" panose="02070309020205020404" pitchFamily="49" charset="0"/>
              </a:rPr>
              <a:t>    int fContactKey;</a:t>
            </a:r>
          </a:p>
          <a:p>
            <a:r>
              <a:rPr lang="en-US" sz="1300">
                <a:latin typeface="Courier New" panose="02070309020205020404" pitchFamily="49" charset="0"/>
                <a:cs typeface="Courier New" panose="02070309020205020404" pitchFamily="49" charset="0"/>
              </a:rPr>
              <a:t>    [Key(true)]</a:t>
            </a:r>
          </a:p>
          <a:p>
            <a:r>
              <a:rPr lang="en-US" sz="1300">
                <a:latin typeface="Courier New" panose="02070309020205020404" pitchFamily="49" charset="0"/>
                <a:cs typeface="Courier New" panose="02070309020205020404" pitchFamily="49" charset="0"/>
              </a:rPr>
              <a:t>    public int ContactKey</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        get { return fContactKey; }</a:t>
            </a:r>
          </a:p>
          <a:p>
            <a:r>
              <a:rPr lang="en-US" sz="1300">
                <a:latin typeface="Courier New" panose="02070309020205020404" pitchFamily="49" charset="0"/>
                <a:cs typeface="Courier New" panose="02070309020205020404" pitchFamily="49" charset="0"/>
              </a:rPr>
              <a:t>        set { SetPropertyValue&lt;int&gt;(nameof(ContactKey), ref fContactKey, value); }</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    string fFirstName;</a:t>
            </a:r>
          </a:p>
          <a:p>
            <a:r>
              <a:rPr lang="en-US" sz="1300">
                <a:latin typeface="Courier New" panose="02070309020205020404" pitchFamily="49" charset="0"/>
                <a:cs typeface="Courier New" panose="02070309020205020404" pitchFamily="49" charset="0"/>
              </a:rPr>
              <a:t>    [Size(50)]</a:t>
            </a:r>
          </a:p>
          <a:p>
            <a:r>
              <a:rPr lang="en-US" sz="1300">
                <a:latin typeface="Courier New" panose="02070309020205020404" pitchFamily="49" charset="0"/>
                <a:cs typeface="Courier New" panose="02070309020205020404" pitchFamily="49" charset="0"/>
              </a:rPr>
              <a:t>    public string FirstName</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        get { return fFirstName; }</a:t>
            </a:r>
          </a:p>
          <a:p>
            <a:r>
              <a:rPr lang="en-US" sz="1300">
                <a:latin typeface="Courier New" panose="02070309020205020404" pitchFamily="49" charset="0"/>
                <a:cs typeface="Courier New" panose="02070309020205020404" pitchFamily="49" charset="0"/>
              </a:rPr>
              <a:t>        set { SetPropertyValue&lt;string&gt;(nameof(FirstName), ref fFirstName, value); }</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    string fLastName;</a:t>
            </a:r>
          </a:p>
          <a:p>
            <a:r>
              <a:rPr lang="en-US" sz="1300">
                <a:latin typeface="Courier New" panose="02070309020205020404" pitchFamily="49" charset="0"/>
                <a:cs typeface="Courier New" panose="02070309020205020404" pitchFamily="49" charset="0"/>
              </a:rPr>
              <a:t>    [Size(50)]</a:t>
            </a:r>
          </a:p>
          <a:p>
            <a:r>
              <a:rPr lang="en-US" sz="1300">
                <a:latin typeface="Courier New" panose="02070309020205020404" pitchFamily="49" charset="0"/>
                <a:cs typeface="Courier New" panose="02070309020205020404" pitchFamily="49" charset="0"/>
              </a:rPr>
              <a:t>    public string LastName</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        get { return fLastName; }</a:t>
            </a:r>
          </a:p>
          <a:p>
            <a:r>
              <a:rPr lang="en-US" sz="1300">
                <a:latin typeface="Courier New" panose="02070309020205020404" pitchFamily="49" charset="0"/>
                <a:cs typeface="Courier New" panose="02070309020205020404" pitchFamily="49" charset="0"/>
              </a:rPr>
              <a:t>        set { SetPropertyValue&lt;string&gt;(nameof(LastName), ref fLastName, value); }</a:t>
            </a:r>
          </a:p>
          <a:p>
            <a:r>
              <a:rPr lang="en-US" sz="1300">
                <a:latin typeface="Courier New" panose="02070309020205020404" pitchFamily="49" charset="0"/>
                <a:cs typeface="Courier New" panose="02070309020205020404" pitchFamily="49" charset="0"/>
              </a:rPr>
              <a:t>    }</a:t>
            </a:r>
          </a:p>
          <a:p>
            <a:endParaRPr lang="en-US" sz="1300">
              <a:latin typeface="Courier New" panose="02070309020205020404" pitchFamily="49" charset="0"/>
              <a:cs typeface="Courier New" panose="02070309020205020404" pitchFamily="49" charset="0"/>
            </a:endParaRPr>
          </a:p>
          <a:p>
            <a:r>
              <a:rPr lang="en-US" sz="1300">
                <a:latin typeface="Courier New" panose="02070309020205020404" pitchFamily="49" charset="0"/>
                <a:cs typeface="Courier New" panose="02070309020205020404" pitchFamily="49" charset="0"/>
              </a:rPr>
              <a:t>    public Contact(Session session) : base(session) { }</a:t>
            </a:r>
          </a:p>
          <a:p>
            <a:r>
              <a:rPr lang="en-US" sz="13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3440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Demo of Completed Application</a:t>
            </a:r>
            <a:endParaRPr lang="en-US"/>
          </a:p>
        </p:txBody>
      </p:sp>
      <p:sp>
        <p:nvSpPr>
          <p:cNvPr id="4" name="Slide Number Placeholder 3"/>
          <p:cNvSpPr>
            <a:spLocks noGrp="1"/>
          </p:cNvSpPr>
          <p:nvPr>
            <p:ph type="sldNum" sz="quarter" idx="4294967295"/>
          </p:nvPr>
        </p:nvSpPr>
        <p:spPr>
          <a:xfrm>
            <a:off x="9448800" y="6356350"/>
            <a:ext cx="2743200" cy="365125"/>
          </a:xfrm>
        </p:spPr>
        <p:txBody>
          <a:bodyPr/>
          <a:lstStyle/>
          <a:p>
            <a:fld id="{C303B511-0AB5-4333-961C-D25F80D7E7F0}" type="slidenum">
              <a:rPr lang="en-US" smtClean="0"/>
              <a:pPr/>
              <a:t>2</a:t>
            </a:fld>
            <a:endParaRPr lang="en-US" dirty="0"/>
          </a:p>
        </p:txBody>
      </p:sp>
    </p:spTree>
    <p:extLst>
      <p:ext uri="{BB962C8B-B14F-4D97-AF65-F5344CB8AC3E}">
        <p14:creationId xmlns:p14="http://schemas.microsoft.com/office/powerpoint/2010/main" val="3823633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Business Objects</a:t>
            </a:r>
          </a:p>
        </p:txBody>
      </p:sp>
      <p:sp>
        <p:nvSpPr>
          <p:cNvPr id="3" name="Content Placeholder 2"/>
          <p:cNvSpPr>
            <a:spLocks noGrp="1"/>
          </p:cNvSpPr>
          <p:nvPr>
            <p:ph idx="1"/>
          </p:nvPr>
        </p:nvSpPr>
        <p:spPr>
          <a:xfrm>
            <a:off x="241515" y="821410"/>
            <a:ext cx="6910953" cy="5262563"/>
          </a:xfrm>
        </p:spPr>
        <p:txBody>
          <a:bodyPr/>
          <a:lstStyle/>
          <a:p>
            <a:r>
              <a:rPr lang="en-US" b="1"/>
              <a:t>XPO Classes Comparison</a:t>
            </a:r>
          </a:p>
          <a:p>
            <a:pPr lvl="1"/>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20</a:t>
            </a:fld>
            <a:endParaRPr lang="en-US" dirty="0"/>
          </a:p>
        </p:txBody>
      </p:sp>
      <p:pic>
        <p:nvPicPr>
          <p:cNvPr id="10" name="Picture 9"/>
          <p:cNvPicPr>
            <a:picLocks noChangeAspect="1"/>
          </p:cNvPicPr>
          <p:nvPr/>
        </p:nvPicPr>
        <p:blipFill>
          <a:blip r:embed="rId2"/>
          <a:stretch>
            <a:fillRect/>
          </a:stretch>
        </p:blipFill>
        <p:spPr>
          <a:xfrm>
            <a:off x="411996" y="1714781"/>
            <a:ext cx="7475868" cy="3939881"/>
          </a:xfrm>
          <a:prstGeom prst="rect">
            <a:avLst/>
          </a:prstGeom>
          <a:effectLst>
            <a:glow rad="101600">
              <a:schemeClr val="accent2">
                <a:satMod val="175000"/>
                <a:alpha val="40000"/>
              </a:schemeClr>
            </a:glow>
            <a:outerShdw blurRad="50800" dist="38100" dir="2700000" algn="tl" rotWithShape="0">
              <a:prstClr val="black">
                <a:alpha val="40000"/>
              </a:prstClr>
            </a:outerShdw>
          </a:effectLst>
        </p:spPr>
      </p:pic>
      <p:pic>
        <p:nvPicPr>
          <p:cNvPr id="7" name="Picture 6"/>
          <p:cNvPicPr>
            <a:picLocks noChangeAspect="1"/>
          </p:cNvPicPr>
          <p:nvPr/>
        </p:nvPicPr>
        <p:blipFill>
          <a:blip r:embed="rId3"/>
          <a:stretch>
            <a:fillRect/>
          </a:stretch>
        </p:blipFill>
        <p:spPr>
          <a:xfrm>
            <a:off x="7322949" y="2640606"/>
            <a:ext cx="4496190" cy="2537680"/>
          </a:xfrm>
          <a:prstGeom prst="rect">
            <a:avLst/>
          </a:prstGeom>
          <a:effectLst>
            <a:glow rad="101600">
              <a:schemeClr val="accent2">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3615244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Business Objects</a:t>
            </a:r>
          </a:p>
        </p:txBody>
      </p:sp>
      <p:sp>
        <p:nvSpPr>
          <p:cNvPr id="3" name="Content Placeholder 2"/>
          <p:cNvSpPr>
            <a:spLocks noGrp="1"/>
          </p:cNvSpPr>
          <p:nvPr>
            <p:ph idx="1"/>
          </p:nvPr>
        </p:nvSpPr>
        <p:spPr>
          <a:xfrm>
            <a:off x="838200" y="914400"/>
            <a:ext cx="10777780" cy="5262563"/>
          </a:xfrm>
        </p:spPr>
        <p:txBody>
          <a:bodyPr/>
          <a:lstStyle/>
          <a:p>
            <a:r>
              <a:rPr lang="en-US" b="1"/>
              <a:t>Data Model Designer</a:t>
            </a:r>
          </a:p>
          <a:p>
            <a:endParaRPr lang="en-US" b="1" smtClean="0"/>
          </a:p>
          <a:p>
            <a:pPr lvl="1"/>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21</a:t>
            </a:fld>
            <a:endParaRPr lang="en-US" dirty="0"/>
          </a:p>
        </p:txBody>
      </p:sp>
      <p:pic>
        <p:nvPicPr>
          <p:cNvPr id="9218" name="Picture 2" descr="https://docs.devexpress.com/XPO/images/designer_overview191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658" y="1413763"/>
            <a:ext cx="8661291" cy="5066573"/>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039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Business Objects</a:t>
            </a:r>
          </a:p>
        </p:txBody>
      </p:sp>
      <p:sp>
        <p:nvSpPr>
          <p:cNvPr id="3" name="Content Placeholder 2"/>
          <p:cNvSpPr>
            <a:spLocks noGrp="1"/>
          </p:cNvSpPr>
          <p:nvPr>
            <p:ph idx="1"/>
          </p:nvPr>
        </p:nvSpPr>
        <p:spPr>
          <a:xfrm>
            <a:off x="838200" y="914400"/>
            <a:ext cx="3935278" cy="5262563"/>
          </a:xfrm>
        </p:spPr>
        <p:txBody>
          <a:bodyPr/>
          <a:lstStyle/>
          <a:p>
            <a:r>
              <a:rPr lang="en-US" b="1"/>
              <a:t>XAF </a:t>
            </a:r>
            <a:r>
              <a:rPr lang="en-US" b="1"/>
              <a:t>Application </a:t>
            </a:r>
            <a:r>
              <a:rPr lang="en-US" b="1" smtClean="0"/>
              <a:t>Model</a:t>
            </a:r>
          </a:p>
          <a:p>
            <a:pPr lvl="1"/>
            <a:r>
              <a:rPr lang="en-US" smtClean="0"/>
              <a:t>navigation </a:t>
            </a:r>
            <a:r>
              <a:rPr lang="en-US"/>
              <a:t>structure</a:t>
            </a:r>
            <a:r>
              <a:rPr lang="en-US"/>
              <a:t>, </a:t>
            </a:r>
            <a:endParaRPr lang="en-US" smtClean="0"/>
          </a:p>
          <a:p>
            <a:pPr lvl="1"/>
            <a:r>
              <a:rPr lang="en-US" smtClean="0"/>
              <a:t>data </a:t>
            </a:r>
            <a:r>
              <a:rPr lang="en-US"/>
              <a:t>presentation </a:t>
            </a:r>
            <a:r>
              <a:rPr lang="en-US" smtClean="0"/>
              <a:t>formats</a:t>
            </a:r>
          </a:p>
          <a:p>
            <a:pPr lvl="1"/>
            <a:r>
              <a:rPr lang="en-US" smtClean="0"/>
              <a:t>available </a:t>
            </a:r>
            <a:r>
              <a:rPr lang="en-US"/>
              <a:t>commands</a:t>
            </a:r>
          </a:p>
        </p:txBody>
      </p:sp>
      <p:sp>
        <p:nvSpPr>
          <p:cNvPr id="4" name="Slide Number Placeholder 3"/>
          <p:cNvSpPr>
            <a:spLocks noGrp="1"/>
          </p:cNvSpPr>
          <p:nvPr>
            <p:ph type="sldNum" sz="quarter" idx="12"/>
          </p:nvPr>
        </p:nvSpPr>
        <p:spPr/>
        <p:txBody>
          <a:bodyPr/>
          <a:lstStyle/>
          <a:p>
            <a:fld id="{C303B511-0AB5-4333-961C-D25F80D7E7F0}" type="slidenum">
              <a:rPr lang="en-US" smtClean="0"/>
              <a:pPr/>
              <a:t>22</a:t>
            </a:fld>
            <a:endParaRPr lang="en-US" dirty="0"/>
          </a:p>
        </p:txBody>
      </p:sp>
      <p:pic>
        <p:nvPicPr>
          <p:cNvPr id="12290" name="Picture 2" descr="Application Model - End-User Edi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478" y="1334832"/>
            <a:ext cx="7091066" cy="5293679"/>
          </a:xfrm>
          <a:prstGeom prst="rect">
            <a:avLst/>
          </a:prstGeom>
          <a:noFill/>
          <a:effectLst>
            <a:glow rad="635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79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Controllers</a:t>
            </a:r>
          </a:p>
        </p:txBody>
      </p:sp>
      <p:sp>
        <p:nvSpPr>
          <p:cNvPr id="3" name="Content Placeholder 2"/>
          <p:cNvSpPr>
            <a:spLocks noGrp="1"/>
          </p:cNvSpPr>
          <p:nvPr>
            <p:ph idx="1"/>
          </p:nvPr>
        </p:nvSpPr>
        <p:spPr/>
        <p:txBody>
          <a:bodyPr>
            <a:normAutofit fontScale="92500" lnSpcReduction="20000"/>
          </a:bodyPr>
          <a:lstStyle/>
          <a:p>
            <a:r>
              <a:rPr lang="en-US" b="1" smtClean="0"/>
              <a:t>Two </a:t>
            </a:r>
            <a:r>
              <a:rPr lang="en-US" b="1"/>
              <a:t>main purposes</a:t>
            </a:r>
            <a:r>
              <a:rPr lang="en-US"/>
              <a:t>:</a:t>
            </a:r>
          </a:p>
          <a:p>
            <a:pPr lvl="1"/>
            <a:r>
              <a:rPr lang="en-US" smtClean="0"/>
              <a:t>Perform </a:t>
            </a:r>
            <a:r>
              <a:rPr lang="en-US"/>
              <a:t>specific actions when a Window (Frame) is created or destroyed.</a:t>
            </a:r>
          </a:p>
          <a:p>
            <a:pPr lvl="2"/>
            <a:r>
              <a:rPr lang="en-US" smtClean="0"/>
              <a:t>When </a:t>
            </a:r>
            <a:r>
              <a:rPr lang="en-US"/>
              <a:t>a Window (Frame) is created, all the Controllers that are intended for it </a:t>
            </a:r>
            <a:r>
              <a:rPr lang="en-US"/>
              <a:t>are </a:t>
            </a:r>
            <a:r>
              <a:rPr lang="en-US" smtClean="0"/>
              <a:t>activated (Controller.Activated</a:t>
            </a:r>
            <a:r>
              <a:rPr lang="en-US"/>
              <a:t>). </a:t>
            </a:r>
            <a:r>
              <a:rPr lang="en-US" smtClean="0"/>
              <a:t>You </a:t>
            </a:r>
            <a:r>
              <a:rPr lang="en-US"/>
              <a:t>can handle these events to implement features related to the current Window (Frame) or its View</a:t>
            </a:r>
            <a:r>
              <a:rPr lang="en-US"/>
              <a:t>. </a:t>
            </a:r>
            <a:endParaRPr lang="en-US" smtClean="0"/>
          </a:p>
          <a:p>
            <a:pPr lvl="2"/>
            <a:r>
              <a:rPr lang="en-US" smtClean="0"/>
              <a:t>When </a:t>
            </a:r>
            <a:r>
              <a:rPr lang="en-US"/>
              <a:t>a Window (Frame) is disposed of, its Controllers </a:t>
            </a:r>
            <a:r>
              <a:rPr lang="en-US"/>
              <a:t>are </a:t>
            </a:r>
            <a:r>
              <a:rPr lang="en-US" smtClean="0"/>
              <a:t>deactivated (Controller.Deactivated</a:t>
            </a:r>
            <a:r>
              <a:rPr lang="en-US"/>
              <a:t>). This allows you to perform specific actions when closing a Window or disposing of a Frame.</a:t>
            </a:r>
          </a:p>
          <a:p>
            <a:pPr lvl="1"/>
            <a:r>
              <a:rPr lang="en-US" smtClean="0"/>
              <a:t>Extend </a:t>
            </a:r>
            <a:r>
              <a:rPr lang="en-US"/>
              <a:t>the user interface.</a:t>
            </a:r>
          </a:p>
          <a:p>
            <a:pPr lvl="2"/>
            <a:r>
              <a:rPr lang="en-US" smtClean="0"/>
              <a:t>In </a:t>
            </a:r>
            <a:r>
              <a:rPr lang="en-US"/>
              <a:t>most cases, features demand end-user interaction. For this purpose, Controllers can serve as containers for Actions. Actions are objects that represent abstract UI elements, and can be displayed in a UI using actual controls: a button, combo box, submenu, etc. To respond to an end-user’s manipulations with an action control, handle the corresponding Action’s </a:t>
            </a:r>
            <a:r>
              <a:rPr lang="en-US"/>
              <a:t>events</a:t>
            </a:r>
            <a:r>
              <a:rPr lang="en-US" smtClean="0"/>
              <a:t>.</a:t>
            </a:r>
          </a:p>
          <a:p>
            <a:r>
              <a:rPr lang="en-US" b="1" smtClean="0"/>
              <a:t>Controllers classes</a:t>
            </a:r>
            <a:r>
              <a:rPr lang="en-US" smtClean="0"/>
              <a:t>:</a:t>
            </a:r>
          </a:p>
          <a:p>
            <a:pPr lvl="1"/>
            <a:r>
              <a:rPr lang="en-US"/>
              <a:t>ViewController</a:t>
            </a:r>
          </a:p>
          <a:p>
            <a:pPr lvl="1"/>
            <a:r>
              <a:rPr lang="en-US"/>
              <a:t>ViewController&lt;ViewType&gt;</a:t>
            </a:r>
          </a:p>
          <a:p>
            <a:pPr lvl="1"/>
            <a:r>
              <a:rPr lang="en-US"/>
              <a:t>ObjectViewController&lt;ViewType, ObjectType&gt;</a:t>
            </a:r>
          </a:p>
          <a:p>
            <a:pPr lvl="1"/>
            <a:r>
              <a:rPr lang="en-US"/>
              <a:t>WindowController</a:t>
            </a:r>
          </a:p>
        </p:txBody>
      </p:sp>
      <p:sp>
        <p:nvSpPr>
          <p:cNvPr id="4" name="Slide Number Placeholder 3"/>
          <p:cNvSpPr>
            <a:spLocks noGrp="1"/>
          </p:cNvSpPr>
          <p:nvPr>
            <p:ph type="sldNum" sz="quarter" idx="12"/>
          </p:nvPr>
        </p:nvSpPr>
        <p:spPr/>
        <p:txBody>
          <a:bodyPr/>
          <a:lstStyle/>
          <a:p>
            <a:fld id="{C303B511-0AB5-4333-961C-D25F80D7E7F0}" type="slidenum">
              <a:rPr lang="en-US" smtClean="0"/>
              <a:pPr/>
              <a:t>23</a:t>
            </a:fld>
            <a:endParaRPr lang="en-US" dirty="0"/>
          </a:p>
        </p:txBody>
      </p:sp>
    </p:spTree>
    <p:extLst>
      <p:ext uri="{BB962C8B-B14F-4D97-AF65-F5344CB8AC3E}">
        <p14:creationId xmlns:p14="http://schemas.microsoft.com/office/powerpoint/2010/main" val="117610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Controllers</a:t>
            </a:r>
          </a:p>
        </p:txBody>
      </p:sp>
      <p:sp>
        <p:nvSpPr>
          <p:cNvPr id="3" name="Content Placeholder 2"/>
          <p:cNvSpPr>
            <a:spLocks noGrp="1"/>
          </p:cNvSpPr>
          <p:nvPr>
            <p:ph idx="1"/>
          </p:nvPr>
        </p:nvSpPr>
        <p:spPr/>
        <p:txBody>
          <a:bodyPr>
            <a:normAutofit/>
          </a:bodyPr>
          <a:lstStyle/>
          <a:p>
            <a:r>
              <a:rPr lang="en-US" b="1"/>
              <a:t>View </a:t>
            </a:r>
            <a:r>
              <a:rPr lang="en-US" b="1" smtClean="0"/>
              <a:t>Controllers</a:t>
            </a:r>
          </a:p>
          <a:p>
            <a:pPr lvl="1"/>
            <a:r>
              <a:rPr lang="en-US"/>
              <a:t>View Controllers are activated for both Windows and Frames when a View is set to a Window/Frame</a:t>
            </a:r>
            <a:r>
              <a:rPr lang="en-US"/>
              <a:t>. </a:t>
            </a:r>
            <a:endParaRPr lang="en-US" smtClean="0"/>
          </a:p>
          <a:p>
            <a:pPr lvl="1"/>
            <a:r>
              <a:rPr lang="en-US" smtClean="0"/>
              <a:t>Main ViewController‘s </a:t>
            </a:r>
            <a:r>
              <a:rPr lang="en-US"/>
              <a:t>properties:</a:t>
            </a:r>
          </a:p>
          <a:p>
            <a:pPr lvl="2"/>
            <a:r>
              <a:rPr lang="en-US" smtClean="0"/>
              <a:t>ViewController.TargetViewType</a:t>
            </a:r>
            <a:endParaRPr lang="en-US"/>
          </a:p>
          <a:p>
            <a:pPr lvl="3"/>
            <a:r>
              <a:rPr lang="en-US" smtClean="0"/>
              <a:t>Specifies </a:t>
            </a:r>
            <a:r>
              <a:rPr lang="en-US"/>
              <a:t>the View type: List View, Detail View or any View. By default, the value of this property is Any.</a:t>
            </a:r>
          </a:p>
          <a:p>
            <a:pPr lvl="2"/>
            <a:r>
              <a:rPr lang="en-US" smtClean="0"/>
              <a:t>ViewController.TargetViewNesting</a:t>
            </a:r>
            <a:endParaRPr lang="en-US"/>
          </a:p>
          <a:p>
            <a:pPr lvl="3"/>
            <a:r>
              <a:rPr lang="en-US" smtClean="0"/>
              <a:t>Specifies </a:t>
            </a:r>
            <a:r>
              <a:rPr lang="en-US"/>
              <a:t>whether the current Controller is allowed to be activated for the root View, nested View or any View. By default, the value of this property is Any.</a:t>
            </a:r>
          </a:p>
          <a:p>
            <a:pPr lvl="2"/>
            <a:r>
              <a:rPr lang="en-US" smtClean="0"/>
              <a:t>ViewController.TargetObjectType</a:t>
            </a:r>
            <a:endParaRPr lang="en-US"/>
          </a:p>
          <a:p>
            <a:pPr lvl="3"/>
            <a:r>
              <a:rPr lang="en-US" smtClean="0"/>
              <a:t>Specifies </a:t>
            </a:r>
            <a:r>
              <a:rPr lang="en-US"/>
              <a:t>the type of a persistent object displayed by the View.</a:t>
            </a:r>
          </a:p>
          <a:p>
            <a:pPr lvl="2"/>
            <a:r>
              <a:rPr lang="en-US" smtClean="0"/>
              <a:t>ViewController.TargetViewId</a:t>
            </a:r>
            <a:endParaRPr lang="en-US"/>
          </a:p>
          <a:p>
            <a:pPr lvl="3"/>
            <a:r>
              <a:rPr lang="en-US" smtClean="0"/>
              <a:t>Specifies </a:t>
            </a:r>
            <a:r>
              <a:rPr lang="en-US"/>
              <a:t>the View ID. This ID is specified in the Application Model.</a:t>
            </a:r>
          </a:p>
        </p:txBody>
      </p:sp>
      <p:sp>
        <p:nvSpPr>
          <p:cNvPr id="4" name="Slide Number Placeholder 3"/>
          <p:cNvSpPr>
            <a:spLocks noGrp="1"/>
          </p:cNvSpPr>
          <p:nvPr>
            <p:ph type="sldNum" sz="quarter" idx="12"/>
          </p:nvPr>
        </p:nvSpPr>
        <p:spPr/>
        <p:txBody>
          <a:bodyPr/>
          <a:lstStyle/>
          <a:p>
            <a:fld id="{C303B511-0AB5-4333-961C-D25F80D7E7F0}" type="slidenum">
              <a:rPr lang="en-US" smtClean="0"/>
              <a:pPr/>
              <a:t>24</a:t>
            </a:fld>
            <a:endParaRPr lang="en-US" dirty="0"/>
          </a:p>
        </p:txBody>
      </p:sp>
    </p:spTree>
    <p:extLst>
      <p:ext uri="{BB962C8B-B14F-4D97-AF65-F5344CB8AC3E}">
        <p14:creationId xmlns:p14="http://schemas.microsoft.com/office/powerpoint/2010/main" val="2907195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Controllers</a:t>
            </a:r>
          </a:p>
        </p:txBody>
      </p:sp>
      <p:sp>
        <p:nvSpPr>
          <p:cNvPr id="3" name="Content Placeholder 2"/>
          <p:cNvSpPr>
            <a:spLocks noGrp="1"/>
          </p:cNvSpPr>
          <p:nvPr>
            <p:ph idx="1"/>
          </p:nvPr>
        </p:nvSpPr>
        <p:spPr/>
        <p:txBody>
          <a:bodyPr>
            <a:normAutofit/>
          </a:bodyPr>
          <a:lstStyle/>
          <a:p>
            <a:r>
              <a:rPr lang="en-US" b="1"/>
              <a:t>View </a:t>
            </a:r>
            <a:r>
              <a:rPr lang="en-US" b="1" smtClean="0"/>
              <a:t>Controllers</a:t>
            </a:r>
          </a:p>
        </p:txBody>
      </p:sp>
      <p:sp>
        <p:nvSpPr>
          <p:cNvPr id="4" name="Slide Number Placeholder 3"/>
          <p:cNvSpPr>
            <a:spLocks noGrp="1"/>
          </p:cNvSpPr>
          <p:nvPr>
            <p:ph type="sldNum" sz="quarter" idx="12"/>
          </p:nvPr>
        </p:nvSpPr>
        <p:spPr/>
        <p:txBody>
          <a:bodyPr/>
          <a:lstStyle/>
          <a:p>
            <a:fld id="{C303B511-0AB5-4333-961C-D25F80D7E7F0}" type="slidenum">
              <a:rPr lang="en-US" smtClean="0"/>
              <a:pPr/>
              <a:t>25</a:t>
            </a:fld>
            <a:endParaRPr lang="en-US" dirty="0"/>
          </a:p>
        </p:txBody>
      </p:sp>
      <p:sp>
        <p:nvSpPr>
          <p:cNvPr id="5" name="TextBox 4"/>
          <p:cNvSpPr txBox="1"/>
          <p:nvPr/>
        </p:nvSpPr>
        <p:spPr>
          <a:xfrm>
            <a:off x="1911458" y="1573063"/>
            <a:ext cx="8369083" cy="4693593"/>
          </a:xfrm>
          <a:prstGeom prst="rect">
            <a:avLst/>
          </a:prstGeom>
          <a:noFill/>
          <a:ln>
            <a:solidFill>
              <a:schemeClr val="accent2"/>
            </a:solidFill>
          </a:ln>
          <a:effectLst>
            <a:glow rad="38100">
              <a:schemeClr val="accent2">
                <a:satMod val="175000"/>
                <a:alpha val="40000"/>
              </a:schemeClr>
            </a:glow>
            <a:outerShdw blurRad="50800" dist="38100" dir="2700000" algn="tl" rotWithShape="0">
              <a:prstClr val="black">
                <a:alpha val="40000"/>
              </a:prstClr>
            </a:outerShdw>
          </a:effectLst>
        </p:spPr>
        <p:txBody>
          <a:bodyPr wrap="square" rtlCol="0">
            <a:spAutoFit/>
          </a:bodyPr>
          <a:lstStyle/>
          <a:p>
            <a:r>
              <a:rPr lang="en-US" sz="1300">
                <a:latin typeface="Courier New" panose="02070309020205020404" pitchFamily="49" charset="0"/>
                <a:cs typeface="Courier New" panose="02070309020205020404" pitchFamily="49" charset="0"/>
              </a:rPr>
              <a:t>using DevExpress.ExpressApp;</a:t>
            </a:r>
          </a:p>
          <a:p>
            <a:r>
              <a:rPr lang="en-US" sz="1300">
                <a:latin typeface="Courier New" panose="02070309020205020404" pitchFamily="49" charset="0"/>
                <a:cs typeface="Courier New" panose="02070309020205020404" pitchFamily="49" charset="0"/>
              </a:rPr>
              <a:t>using DevExpress.Persistent.BaseImpl;</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public class MyViewController : ViewController {</a:t>
            </a:r>
          </a:p>
          <a:p>
            <a:r>
              <a:rPr lang="en-US" sz="1300">
                <a:latin typeface="Courier New" panose="02070309020205020404" pitchFamily="49" charset="0"/>
                <a:cs typeface="Courier New" panose="02070309020205020404" pitchFamily="49" charset="0"/>
              </a:rPr>
              <a:t>    public MyViewController() : base() {</a:t>
            </a:r>
          </a:p>
          <a:p>
            <a:r>
              <a:rPr lang="en-US" sz="1300">
                <a:latin typeface="Courier New" panose="02070309020205020404" pitchFamily="49" charset="0"/>
                <a:cs typeface="Courier New" panose="02070309020205020404" pitchFamily="49" charset="0"/>
              </a:rPr>
              <a:t>        TargetObjectType = typeof(Person);</a:t>
            </a:r>
          </a:p>
          <a:p>
            <a:r>
              <a:rPr lang="en-US" sz="1300">
                <a:latin typeface="Courier New" panose="02070309020205020404" pitchFamily="49" charset="0"/>
                <a:cs typeface="Courier New" panose="02070309020205020404" pitchFamily="49" charset="0"/>
              </a:rPr>
              <a:t>        TargetViewType = ViewType.ListView;</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    protected override void OnActivated() {</a:t>
            </a:r>
          </a:p>
          <a:p>
            <a:r>
              <a:rPr lang="en-US" sz="1300">
                <a:latin typeface="Courier New" panose="02070309020205020404" pitchFamily="49" charset="0"/>
                <a:cs typeface="Courier New" panose="02070309020205020404" pitchFamily="49" charset="0"/>
              </a:rPr>
              <a:t>        base.OnActivated();</a:t>
            </a:r>
          </a:p>
          <a:p>
            <a:r>
              <a:rPr lang="en-US" sz="1300">
                <a:latin typeface="Courier New" panose="02070309020205020404" pitchFamily="49" charset="0"/>
                <a:cs typeface="Courier New" panose="02070309020205020404" pitchFamily="49" charset="0"/>
              </a:rPr>
              <a:t>        // Perform various tasks depending on the target View.</a:t>
            </a:r>
          </a:p>
          <a:p>
            <a:r>
              <a:rPr lang="en-US" sz="1300">
                <a:latin typeface="Courier New" panose="02070309020205020404" pitchFamily="49" charset="0"/>
                <a:cs typeface="Courier New" panose="02070309020205020404" pitchFamily="49" charset="0"/>
              </a:rPr>
              <a:t>        View.CustomizeViewItemControl(this, MyMethod);</a:t>
            </a:r>
          </a:p>
          <a:p>
            <a:r>
              <a:rPr lang="en-US" sz="1300">
                <a:latin typeface="Courier New" panose="02070309020205020404" pitchFamily="49" charset="0"/>
                <a:cs typeface="Courier New" panose="02070309020205020404" pitchFamily="49" charset="0"/>
              </a:rPr>
              <a:t>    }</a:t>
            </a:r>
          </a:p>
          <a:p>
            <a:endParaRPr lang="en-US" sz="1300">
              <a:latin typeface="Courier New" panose="02070309020205020404" pitchFamily="49" charset="0"/>
              <a:cs typeface="Courier New" panose="02070309020205020404" pitchFamily="49" charset="0"/>
            </a:endParaRPr>
          </a:p>
          <a:p>
            <a:r>
              <a:rPr lang="en-US" sz="1300">
                <a:latin typeface="Courier New" panose="02070309020205020404" pitchFamily="49" charset="0"/>
                <a:cs typeface="Courier New" panose="02070309020205020404" pitchFamily="49" charset="0"/>
              </a:rPr>
              <a:t>    private void MyMethod(ViewItem viewItem) {</a:t>
            </a:r>
          </a:p>
          <a:p>
            <a:r>
              <a:rPr lang="en-US" sz="1300">
                <a:latin typeface="Courier New" panose="02070309020205020404" pitchFamily="49" charset="0"/>
                <a:cs typeface="Courier New" panose="02070309020205020404" pitchFamily="49" charset="0"/>
              </a:rPr>
              <a:t>         // Access and customize the target View control.</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    protected override void OnDeactivated() {</a:t>
            </a:r>
          </a:p>
          <a:p>
            <a:r>
              <a:rPr lang="en-US" sz="1300">
                <a:latin typeface="Courier New" panose="02070309020205020404" pitchFamily="49" charset="0"/>
                <a:cs typeface="Courier New" panose="02070309020205020404" pitchFamily="49" charset="0"/>
              </a:rPr>
              <a:t>        // Unsubscribe from previously subscribed events and release other references and resources.</a:t>
            </a:r>
          </a:p>
          <a:p>
            <a:r>
              <a:rPr lang="en-US" sz="1300">
                <a:latin typeface="Courier New" panose="02070309020205020404" pitchFamily="49" charset="0"/>
                <a:cs typeface="Courier New" panose="02070309020205020404" pitchFamily="49" charset="0"/>
              </a:rPr>
              <a:t>        base.OnDeactivated();</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26488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Controllers</a:t>
            </a:r>
          </a:p>
        </p:txBody>
      </p:sp>
      <p:sp>
        <p:nvSpPr>
          <p:cNvPr id="3" name="Content Placeholder 2"/>
          <p:cNvSpPr>
            <a:spLocks noGrp="1"/>
          </p:cNvSpPr>
          <p:nvPr>
            <p:ph idx="1"/>
          </p:nvPr>
        </p:nvSpPr>
        <p:spPr/>
        <p:txBody>
          <a:bodyPr>
            <a:normAutofit/>
          </a:bodyPr>
          <a:lstStyle/>
          <a:p>
            <a:r>
              <a:rPr lang="en-US" b="1"/>
              <a:t>Window Controllers</a:t>
            </a:r>
          </a:p>
          <a:p>
            <a:pPr lvl="1"/>
            <a:r>
              <a:rPr lang="en-US"/>
              <a:t>Window Controllers are activated when a Window or a Frame is created, and intended for implementing features for Windows, i.e., features that are not related to specific Views</a:t>
            </a:r>
            <a:r>
              <a:rPr lang="en-US"/>
              <a:t>. </a:t>
            </a:r>
            <a:endParaRPr lang="en-US"/>
          </a:p>
          <a:p>
            <a:pPr lvl="1"/>
            <a:r>
              <a:rPr lang="en-US" smtClean="0"/>
              <a:t>Window </a:t>
            </a:r>
            <a:r>
              <a:rPr lang="en-US"/>
              <a:t>Controllers are activated for Windows only. You can additionally specify the Window type for which the Controller will be activated</a:t>
            </a:r>
            <a:r>
              <a:rPr lang="en-US"/>
              <a:t>. </a:t>
            </a:r>
            <a:endParaRPr lang="en-US" smtClean="0"/>
          </a:p>
          <a:p>
            <a:pPr lvl="1"/>
            <a:r>
              <a:rPr lang="en-US" smtClean="0"/>
              <a:t>Controller’s </a:t>
            </a:r>
            <a:r>
              <a:rPr lang="en-US"/>
              <a:t>WindowController.TargetWindowType </a:t>
            </a:r>
            <a:r>
              <a:rPr lang="en-US" smtClean="0"/>
              <a:t>property:</a:t>
            </a:r>
          </a:p>
          <a:p>
            <a:pPr lvl="2"/>
            <a:r>
              <a:rPr lang="en-US" smtClean="0"/>
              <a:t>Any</a:t>
            </a:r>
          </a:p>
          <a:p>
            <a:pPr lvl="2"/>
            <a:r>
              <a:rPr lang="en-US" smtClean="0"/>
              <a:t>Main</a:t>
            </a:r>
          </a:p>
          <a:p>
            <a:pPr lvl="2"/>
            <a:r>
              <a:rPr lang="en-US" smtClean="0"/>
              <a:t>Child</a:t>
            </a:r>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26</a:t>
            </a:fld>
            <a:endParaRPr lang="en-US" dirty="0"/>
          </a:p>
        </p:txBody>
      </p:sp>
    </p:spTree>
    <p:extLst>
      <p:ext uri="{BB962C8B-B14F-4D97-AF65-F5344CB8AC3E}">
        <p14:creationId xmlns:p14="http://schemas.microsoft.com/office/powerpoint/2010/main" val="701402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Controllers</a:t>
            </a:r>
          </a:p>
        </p:txBody>
      </p:sp>
      <p:sp>
        <p:nvSpPr>
          <p:cNvPr id="3" name="Content Placeholder 2"/>
          <p:cNvSpPr>
            <a:spLocks noGrp="1"/>
          </p:cNvSpPr>
          <p:nvPr>
            <p:ph idx="1"/>
          </p:nvPr>
        </p:nvSpPr>
        <p:spPr/>
        <p:txBody>
          <a:bodyPr>
            <a:normAutofit/>
          </a:bodyPr>
          <a:lstStyle/>
          <a:p>
            <a:r>
              <a:rPr lang="en-US" b="1"/>
              <a:t>Window </a:t>
            </a:r>
            <a:r>
              <a:rPr lang="en-US" b="1" smtClean="0"/>
              <a:t>Controllers</a:t>
            </a:r>
            <a:endParaRPr lang="en-US" b="1"/>
          </a:p>
        </p:txBody>
      </p:sp>
      <p:sp>
        <p:nvSpPr>
          <p:cNvPr id="4" name="Slide Number Placeholder 3"/>
          <p:cNvSpPr>
            <a:spLocks noGrp="1"/>
          </p:cNvSpPr>
          <p:nvPr>
            <p:ph type="sldNum" sz="quarter" idx="12"/>
          </p:nvPr>
        </p:nvSpPr>
        <p:spPr/>
        <p:txBody>
          <a:bodyPr/>
          <a:lstStyle/>
          <a:p>
            <a:fld id="{C303B511-0AB5-4333-961C-D25F80D7E7F0}" type="slidenum">
              <a:rPr lang="en-US" smtClean="0"/>
              <a:pPr/>
              <a:t>27</a:t>
            </a:fld>
            <a:endParaRPr lang="en-US" dirty="0"/>
          </a:p>
        </p:txBody>
      </p:sp>
      <p:sp>
        <p:nvSpPr>
          <p:cNvPr id="5" name="TextBox 4"/>
          <p:cNvSpPr txBox="1"/>
          <p:nvPr/>
        </p:nvSpPr>
        <p:spPr>
          <a:xfrm>
            <a:off x="1911458" y="1573063"/>
            <a:ext cx="8369083" cy="4893647"/>
          </a:xfrm>
          <a:prstGeom prst="rect">
            <a:avLst/>
          </a:prstGeom>
          <a:noFill/>
          <a:ln>
            <a:solidFill>
              <a:schemeClr val="accent2"/>
            </a:solidFill>
          </a:ln>
          <a:effectLst>
            <a:glow rad="38100">
              <a:schemeClr val="accent2">
                <a:satMod val="175000"/>
                <a:alpha val="40000"/>
              </a:schemeClr>
            </a:glow>
            <a:outerShdw blurRad="50800" dist="38100" dir="2700000" algn="tl" rotWithShape="0">
              <a:prstClr val="black">
                <a:alpha val="40000"/>
              </a:prstClr>
            </a:outerShdw>
          </a:effectLst>
        </p:spPr>
        <p:txBody>
          <a:bodyPr wrap="square" rtlCol="0">
            <a:spAutoFit/>
          </a:bodyPr>
          <a:lstStyle/>
          <a:p>
            <a:r>
              <a:rPr lang="en-US" sz="1300">
                <a:latin typeface="Courier New" panose="02070309020205020404" pitchFamily="49" charset="0"/>
                <a:cs typeface="Courier New" panose="02070309020205020404" pitchFamily="49" charset="0"/>
              </a:rPr>
              <a:t>using DevExpress.ExpressApp;</a:t>
            </a:r>
          </a:p>
          <a:p>
            <a:r>
              <a:rPr lang="en-US" sz="1300">
                <a:latin typeface="Courier New" panose="02070309020205020404" pitchFamily="49" charset="0"/>
                <a:cs typeface="Courier New" panose="02070309020205020404" pitchFamily="49" charset="0"/>
              </a:rPr>
              <a:t>using DevExpress.ExpressApp.SystemModule;</a:t>
            </a:r>
          </a:p>
          <a:p>
            <a:r>
              <a:rPr lang="en-US" sz="1300">
                <a:latin typeface="Courier New" panose="02070309020205020404" pitchFamily="49" charset="0"/>
                <a:cs typeface="Courier New" panose="02070309020205020404" pitchFamily="49" charset="0"/>
              </a:rPr>
              <a:t>// This Controller changes a caption in a main application window</a:t>
            </a:r>
          </a:p>
          <a:p>
            <a:r>
              <a:rPr lang="en-US" sz="1300">
                <a:latin typeface="Courier New" panose="02070309020205020404" pitchFamily="49" charset="0"/>
                <a:cs typeface="Courier New" panose="02070309020205020404" pitchFamily="49" charset="0"/>
              </a:rPr>
              <a:t>public class CustomizeWindowController : WindowController {</a:t>
            </a:r>
          </a:p>
          <a:p>
            <a:r>
              <a:rPr lang="en-US" sz="1300">
                <a:latin typeface="Courier New" panose="02070309020205020404" pitchFamily="49" charset="0"/>
                <a:cs typeface="Courier New" panose="02070309020205020404" pitchFamily="49" charset="0"/>
              </a:rPr>
              <a:t>    public CustomizeWindowController() {</a:t>
            </a:r>
          </a:p>
          <a:p>
            <a:r>
              <a:rPr lang="en-US" sz="1300">
                <a:latin typeface="Courier New" panose="02070309020205020404" pitchFamily="49" charset="0"/>
                <a:cs typeface="Courier New" panose="02070309020205020404" pitchFamily="49" charset="0"/>
              </a:rPr>
              <a:t>        TargetWindowType = WindowType.Main;</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    protected override void OnActivated() {</a:t>
            </a:r>
          </a:p>
          <a:p>
            <a:r>
              <a:rPr lang="en-US" sz="1300">
                <a:latin typeface="Courier New" panose="02070309020205020404" pitchFamily="49" charset="0"/>
                <a:cs typeface="Courier New" panose="02070309020205020404" pitchFamily="49" charset="0"/>
              </a:rPr>
              <a:t>        base.OnActivated();</a:t>
            </a:r>
          </a:p>
          <a:p>
            <a:r>
              <a:rPr lang="en-US" sz="1300">
                <a:latin typeface="Courier New" panose="02070309020205020404" pitchFamily="49" charset="0"/>
                <a:cs typeface="Courier New" panose="02070309020205020404" pitchFamily="49" charset="0"/>
              </a:rPr>
              <a:t>        WindowTemplateController controller = Frame.GetController&lt;WindowTemplateController&gt;();</a:t>
            </a:r>
          </a:p>
          <a:p>
            <a:r>
              <a:rPr lang="en-US" sz="1300">
                <a:latin typeface="Courier New" panose="02070309020205020404" pitchFamily="49" charset="0"/>
                <a:cs typeface="Courier New" panose="02070309020205020404" pitchFamily="49" charset="0"/>
              </a:rPr>
              <a:t>        controller.CustomizeWindowCaption += Controller_CustomizeWindowCaption;</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    private void Controller_CustomizeWindowCaption(object sender, CustomizeWindowCaptionEventArgs e) {</a:t>
            </a:r>
          </a:p>
          <a:p>
            <a:r>
              <a:rPr lang="en-US" sz="1300">
                <a:latin typeface="Courier New" panose="02070309020205020404" pitchFamily="49" charset="0"/>
                <a:cs typeface="Courier New" panose="02070309020205020404" pitchFamily="49" charset="0"/>
              </a:rPr>
              <a:t>        e.WindowCaption.Text = "My Custom Caption";</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    protected override void OnDeactivated() {</a:t>
            </a:r>
          </a:p>
          <a:p>
            <a:r>
              <a:rPr lang="en-US" sz="1300">
                <a:latin typeface="Courier New" panose="02070309020205020404" pitchFamily="49" charset="0"/>
                <a:cs typeface="Courier New" panose="02070309020205020404" pitchFamily="49" charset="0"/>
              </a:rPr>
              <a:t>        base.OnDeactivated();</a:t>
            </a:r>
          </a:p>
          <a:p>
            <a:r>
              <a:rPr lang="en-US" sz="1300">
                <a:latin typeface="Courier New" panose="02070309020205020404" pitchFamily="49" charset="0"/>
                <a:cs typeface="Courier New" panose="02070309020205020404" pitchFamily="49" charset="0"/>
              </a:rPr>
              <a:t>        WindowTemplateController controller = Frame.GetController&lt;WindowTemplateController&gt;();</a:t>
            </a:r>
          </a:p>
          <a:p>
            <a:r>
              <a:rPr lang="en-US" sz="1300">
                <a:latin typeface="Courier New" panose="02070309020205020404" pitchFamily="49" charset="0"/>
                <a:cs typeface="Courier New" panose="02070309020205020404" pitchFamily="49" charset="0"/>
              </a:rPr>
              <a:t>        controller.CustomizeWindowCaption -= Controller_CustomizeWindowCaption;</a:t>
            </a:r>
          </a:p>
          <a:p>
            <a:r>
              <a:rPr lang="en-US" sz="1300">
                <a:latin typeface="Courier New" panose="02070309020205020404" pitchFamily="49" charset="0"/>
                <a:cs typeface="Courier New" panose="02070309020205020404" pitchFamily="49" charset="0"/>
              </a:rPr>
              <a:t>    }</a:t>
            </a:r>
          </a:p>
          <a:p>
            <a:r>
              <a:rPr lang="en-US" sz="13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6120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Controllers</a:t>
            </a:r>
          </a:p>
        </p:txBody>
      </p:sp>
      <p:sp>
        <p:nvSpPr>
          <p:cNvPr id="3" name="Content Placeholder 2"/>
          <p:cNvSpPr>
            <a:spLocks noGrp="1"/>
          </p:cNvSpPr>
          <p:nvPr>
            <p:ph idx="1"/>
          </p:nvPr>
        </p:nvSpPr>
        <p:spPr/>
        <p:txBody>
          <a:bodyPr>
            <a:normAutofit/>
          </a:bodyPr>
          <a:lstStyle/>
          <a:p>
            <a:r>
              <a:rPr lang="en-US" b="1" smtClean="0"/>
              <a:t>Implement </a:t>
            </a:r>
            <a:r>
              <a:rPr lang="en-US" b="1"/>
              <a:t>Custom Controllers</a:t>
            </a:r>
          </a:p>
          <a:p>
            <a:pPr lvl="1"/>
            <a:r>
              <a:rPr lang="en-US"/>
              <a:t>If a Controller, together with its Actions, is UI-independent, it should be implemented in a Module project</a:t>
            </a:r>
            <a:r>
              <a:rPr lang="en-US"/>
              <a:t>. </a:t>
            </a:r>
            <a:endParaRPr lang="en-US" smtClean="0"/>
          </a:p>
          <a:p>
            <a:pPr lvl="1"/>
            <a:r>
              <a:rPr lang="en-US" smtClean="0"/>
              <a:t>At </a:t>
            </a:r>
            <a:r>
              <a:rPr lang="en-US"/>
              <a:t>the same time, there may be a UI-specific task. In this instance, a Controller should be developed in a UI-specific Module</a:t>
            </a:r>
            <a:r>
              <a:rPr lang="en-US"/>
              <a:t>. </a:t>
            </a:r>
            <a:endParaRPr lang="en-US" smtClean="0"/>
          </a:p>
          <a:p>
            <a:pPr lvl="1"/>
            <a:r>
              <a:rPr lang="en-US" smtClean="0"/>
              <a:t>If </a:t>
            </a:r>
            <a:r>
              <a:rPr lang="en-US"/>
              <a:t>your solution does not contain this project, implement it in an application project.</a:t>
            </a:r>
          </a:p>
        </p:txBody>
      </p:sp>
      <p:sp>
        <p:nvSpPr>
          <p:cNvPr id="4" name="Slide Number Placeholder 3"/>
          <p:cNvSpPr>
            <a:spLocks noGrp="1"/>
          </p:cNvSpPr>
          <p:nvPr>
            <p:ph type="sldNum" sz="quarter" idx="12"/>
          </p:nvPr>
        </p:nvSpPr>
        <p:spPr/>
        <p:txBody>
          <a:bodyPr/>
          <a:lstStyle/>
          <a:p>
            <a:fld id="{C303B511-0AB5-4333-961C-D25F80D7E7F0}" type="slidenum">
              <a:rPr lang="en-US" smtClean="0"/>
              <a:pPr/>
              <a:t>28</a:t>
            </a:fld>
            <a:endParaRPr lang="en-US" dirty="0"/>
          </a:p>
        </p:txBody>
      </p:sp>
    </p:spTree>
    <p:extLst>
      <p:ext uri="{BB962C8B-B14F-4D97-AF65-F5344CB8AC3E}">
        <p14:creationId xmlns:p14="http://schemas.microsoft.com/office/powerpoint/2010/main" val="3683433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Controllers</a:t>
            </a:r>
          </a:p>
        </p:txBody>
      </p:sp>
      <p:sp>
        <p:nvSpPr>
          <p:cNvPr id="3" name="Content Placeholder 2"/>
          <p:cNvSpPr>
            <a:spLocks noGrp="1"/>
          </p:cNvSpPr>
          <p:nvPr>
            <p:ph idx="1"/>
          </p:nvPr>
        </p:nvSpPr>
        <p:spPr/>
        <p:txBody>
          <a:bodyPr>
            <a:normAutofit/>
          </a:bodyPr>
          <a:lstStyle/>
          <a:p>
            <a:r>
              <a:rPr lang="en-US" b="1"/>
              <a:t>Interacting with Views, Frames, </a:t>
            </a:r>
            <a:r>
              <a:rPr lang="en-US" b="1"/>
              <a:t>and </a:t>
            </a:r>
            <a:r>
              <a:rPr lang="en-US" b="1" smtClean="0"/>
              <a:t>ObjectSpaces</a:t>
            </a:r>
            <a:endParaRPr lang="en-US" b="1"/>
          </a:p>
        </p:txBody>
      </p:sp>
      <p:sp>
        <p:nvSpPr>
          <p:cNvPr id="4" name="Slide Number Placeholder 3"/>
          <p:cNvSpPr>
            <a:spLocks noGrp="1"/>
          </p:cNvSpPr>
          <p:nvPr>
            <p:ph type="sldNum" sz="quarter" idx="12"/>
          </p:nvPr>
        </p:nvSpPr>
        <p:spPr/>
        <p:txBody>
          <a:bodyPr/>
          <a:lstStyle/>
          <a:p>
            <a:fld id="{C303B511-0AB5-4333-961C-D25F80D7E7F0}" type="slidenum">
              <a:rPr lang="en-US" smtClean="0"/>
              <a:pPr/>
              <a:t>29</a:t>
            </a:fld>
            <a:endParaRPr lang="en-US" dirty="0"/>
          </a:p>
        </p:txBody>
      </p:sp>
      <p:pic>
        <p:nvPicPr>
          <p:cNvPr id="13314" name="Picture 2" descr="DetailView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 y="1636395"/>
            <a:ext cx="5476875" cy="3314700"/>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316" name="Picture 4" descr="ListView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304" y="2950844"/>
            <a:ext cx="5476875" cy="2000251"/>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21335" y="5130483"/>
            <a:ext cx="5476875" cy="338554"/>
          </a:xfrm>
          <a:prstGeom prst="rect">
            <a:avLst/>
          </a:prstGeom>
          <a:noFill/>
          <a:ln>
            <a:solidFill>
              <a:schemeClr val="accent2"/>
            </a:solidFill>
          </a:ln>
          <a:effectLst>
            <a:glow rad="38100">
              <a:schemeClr val="accent2">
                <a:satMod val="175000"/>
                <a:alpha val="40000"/>
              </a:schemeClr>
            </a:glow>
            <a:outerShdw blurRad="50800" dist="38100" dir="2700000" algn="tl" rotWithShape="0">
              <a:prstClr val="black">
                <a:alpha val="40000"/>
              </a:prstClr>
            </a:outerShdw>
          </a:effectLst>
        </p:spPr>
        <p:txBody>
          <a:bodyPr wrap="square" rtlCol="0">
            <a:spAutoFit/>
          </a:bodyPr>
          <a:lstStyle/>
          <a:p>
            <a:r>
              <a:rPr lang="en-US" sz="1600"/>
              <a:t>Detail View</a:t>
            </a:r>
            <a:endParaRPr lang="en-US" sz="1400">
              <a:latin typeface="Courier New" panose="02070309020205020404" pitchFamily="49" charset="0"/>
              <a:cs typeface="Courier New" panose="02070309020205020404" pitchFamily="49" charset="0"/>
            </a:endParaRPr>
          </a:p>
        </p:txBody>
      </p:sp>
      <p:sp>
        <p:nvSpPr>
          <p:cNvPr id="8" name="TextBox 7"/>
          <p:cNvSpPr txBox="1"/>
          <p:nvPr/>
        </p:nvSpPr>
        <p:spPr>
          <a:xfrm>
            <a:off x="6259304" y="5132010"/>
            <a:ext cx="5476875" cy="338554"/>
          </a:xfrm>
          <a:prstGeom prst="rect">
            <a:avLst/>
          </a:prstGeom>
          <a:noFill/>
          <a:ln>
            <a:solidFill>
              <a:schemeClr val="accent2"/>
            </a:solidFill>
          </a:ln>
          <a:effectLst>
            <a:glow rad="38100">
              <a:schemeClr val="accent2">
                <a:satMod val="175000"/>
                <a:alpha val="40000"/>
              </a:schemeClr>
            </a:glow>
            <a:outerShdw blurRad="50800" dist="38100" dir="2700000" algn="tl" rotWithShape="0">
              <a:prstClr val="black">
                <a:alpha val="40000"/>
              </a:prstClr>
            </a:outerShdw>
          </a:effectLst>
        </p:spPr>
        <p:txBody>
          <a:bodyPr wrap="square" rtlCol="0">
            <a:spAutoFit/>
          </a:bodyPr>
          <a:lstStyle/>
          <a:p>
            <a:r>
              <a:rPr lang="en-US" sz="1600"/>
              <a:t>List View and Nested List View</a:t>
            </a:r>
            <a:endParaRPr lang="en-US" sz="1400">
              <a:latin typeface="Courier New" panose="02070309020205020404" pitchFamily="49" charset="0"/>
              <a:cs typeface="Courier New" panose="02070309020205020404" pitchFamily="49" charset="0"/>
            </a:endParaRPr>
          </a:p>
        </p:txBody>
      </p:sp>
      <p:sp>
        <p:nvSpPr>
          <p:cNvPr id="9" name="TextBox 8"/>
          <p:cNvSpPr txBox="1"/>
          <p:nvPr/>
        </p:nvSpPr>
        <p:spPr>
          <a:xfrm>
            <a:off x="521335" y="5648424"/>
            <a:ext cx="11214844" cy="338554"/>
          </a:xfrm>
          <a:prstGeom prst="rect">
            <a:avLst/>
          </a:prstGeom>
          <a:noFill/>
          <a:ln>
            <a:solidFill>
              <a:schemeClr val="accent2"/>
            </a:solidFill>
          </a:ln>
          <a:effectLst>
            <a:glow rad="38100">
              <a:schemeClr val="accent2">
                <a:satMod val="175000"/>
                <a:alpha val="40000"/>
              </a:schemeClr>
            </a:glow>
            <a:outerShdw blurRad="50800" dist="38100" dir="2700000" algn="tl" rotWithShape="0">
              <a:prstClr val="black">
                <a:alpha val="40000"/>
              </a:prstClr>
            </a:outerShdw>
          </a:effectLst>
        </p:spPr>
        <p:txBody>
          <a:bodyPr wrap="square" rtlCol="0">
            <a:spAutoFit/>
          </a:bodyPr>
          <a:lstStyle/>
          <a:p>
            <a:pPr algn="ctr"/>
            <a:r>
              <a:rPr lang="en-US" sz="1600"/>
              <a:t>XAF creates Object Spaces for each View in an application</a:t>
            </a:r>
            <a:endParaRPr 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3576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Demo</a:t>
            </a:r>
            <a:endParaRPr lang="en-US"/>
          </a:p>
        </p:txBody>
      </p:sp>
      <p:sp>
        <p:nvSpPr>
          <p:cNvPr id="4" name="Content Placeholder 3"/>
          <p:cNvSpPr>
            <a:spLocks noGrp="1"/>
          </p:cNvSpPr>
          <p:nvPr>
            <p:ph idx="1"/>
          </p:nvPr>
        </p:nvSpPr>
        <p:spPr>
          <a:xfrm>
            <a:off x="240224" y="914400"/>
            <a:ext cx="11113576" cy="5262563"/>
          </a:xfrm>
        </p:spPr>
        <p:txBody>
          <a:bodyPr/>
          <a:lstStyle/>
          <a:p>
            <a:r>
              <a:rPr lang="en-US" smtClean="0"/>
              <a:t>URL:</a:t>
            </a:r>
          </a:p>
          <a:p>
            <a:pPr lvl="1"/>
            <a:r>
              <a:rPr lang="en-US" smtClean="0">
                <a:hlinkClick r:id="rId2" action="ppaction://hlinkfile"/>
              </a:rPr>
              <a:t>vietintel.com</a:t>
            </a:r>
            <a:r>
              <a:rPr lang="en-US" smtClean="0"/>
              <a:t> </a:t>
            </a:r>
          </a:p>
          <a:p>
            <a:r>
              <a:rPr lang="en-US" smtClean="0"/>
              <a:t>Account:</a:t>
            </a:r>
          </a:p>
          <a:p>
            <a:pPr lvl="1"/>
            <a:r>
              <a:rPr lang="en-US" smtClean="0"/>
              <a:t>guest</a:t>
            </a:r>
          </a:p>
          <a:p>
            <a:pPr lvl="1"/>
            <a:r>
              <a:rPr lang="en-US" smtClean="0"/>
              <a:t>No password</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744" y="914400"/>
            <a:ext cx="8127056" cy="5441950"/>
          </a:xfrm>
          <a:prstGeom prst="rect">
            <a:avLst/>
          </a:prstGeom>
          <a:effectLst>
            <a:glow rad="101600">
              <a:schemeClr val="accent2">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3634109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Controllers</a:t>
            </a:r>
          </a:p>
        </p:txBody>
      </p:sp>
      <p:sp>
        <p:nvSpPr>
          <p:cNvPr id="3" name="Content Placeholder 2"/>
          <p:cNvSpPr>
            <a:spLocks noGrp="1"/>
          </p:cNvSpPr>
          <p:nvPr>
            <p:ph idx="1"/>
          </p:nvPr>
        </p:nvSpPr>
        <p:spPr>
          <a:xfrm>
            <a:off x="386080" y="914400"/>
            <a:ext cx="5049520" cy="5262563"/>
          </a:xfrm>
        </p:spPr>
        <p:txBody>
          <a:bodyPr>
            <a:normAutofit/>
          </a:bodyPr>
          <a:lstStyle/>
          <a:p>
            <a:r>
              <a:rPr lang="en-US" b="1" smtClean="0"/>
              <a:t>ObjectSpaces</a:t>
            </a:r>
          </a:p>
          <a:p>
            <a:pPr lvl="1"/>
            <a:r>
              <a:rPr lang="en-US" smtClean="0"/>
              <a:t>Database </a:t>
            </a:r>
            <a:r>
              <a:rPr lang="en-US"/>
              <a:t>Context for </a:t>
            </a:r>
            <a:r>
              <a:rPr lang="en-US"/>
              <a:t>CRUD </a:t>
            </a:r>
            <a:r>
              <a:rPr lang="en-US" smtClean="0"/>
              <a:t>Operations.</a:t>
            </a:r>
            <a:endParaRPr lang="en-US"/>
          </a:p>
          <a:p>
            <a:pPr lvl="1"/>
            <a:r>
              <a:rPr lang="en-US" smtClean="0"/>
              <a:t>Allows </a:t>
            </a:r>
            <a:r>
              <a:rPr lang="en-US"/>
              <a:t>you to query </a:t>
            </a:r>
            <a:r>
              <a:rPr lang="en-US"/>
              <a:t>or </a:t>
            </a:r>
            <a:r>
              <a:rPr lang="en-US" smtClean="0"/>
              <a:t>modify data </a:t>
            </a:r>
            <a:r>
              <a:rPr lang="en-US"/>
              <a:t>in the </a:t>
            </a:r>
            <a:r>
              <a:rPr lang="en-US"/>
              <a:t>transaction</a:t>
            </a:r>
            <a:r>
              <a:rPr lang="en-US" smtClean="0"/>
              <a:t>.</a:t>
            </a:r>
          </a:p>
          <a:p>
            <a:pPr lvl="1"/>
            <a:r>
              <a:rPr lang="en-US"/>
              <a:t>XAF creates Object Spaces for each View in </a:t>
            </a:r>
            <a:r>
              <a:rPr lang="en-US"/>
              <a:t>an </a:t>
            </a:r>
            <a:r>
              <a:rPr lang="en-US" smtClean="0"/>
              <a:t>application.</a:t>
            </a:r>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30</a:t>
            </a:fld>
            <a:endParaRPr lang="en-US" dirty="0"/>
          </a:p>
        </p:txBody>
      </p:sp>
      <p:pic>
        <p:nvPicPr>
          <p:cNvPr id="16386" name="Picture 2" descr="ObjectSpac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716088"/>
            <a:ext cx="6096000" cy="4257675"/>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880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b="1"/>
              <a:t>Action Definition</a:t>
            </a:r>
          </a:p>
          <a:p>
            <a:pPr lvl="1"/>
            <a:r>
              <a:rPr lang="en-US"/>
              <a:t>Actions are abstract UI elements that allow end-users to interact with XAF applications.</a:t>
            </a:r>
          </a:p>
        </p:txBody>
      </p:sp>
      <p:sp>
        <p:nvSpPr>
          <p:cNvPr id="6" name="Content Placeholder 5"/>
          <p:cNvSpPr>
            <a:spLocks noGrp="1"/>
          </p:cNvSpPr>
          <p:nvPr>
            <p:ph sz="half" idx="2"/>
          </p:nvPr>
        </p:nvSpPr>
        <p:spPr/>
        <p:txBody>
          <a:bodyPr>
            <a:normAutofit/>
          </a:bodyPr>
          <a:lstStyle/>
          <a:p>
            <a:r>
              <a:rPr lang="en-US" b="1"/>
              <a:t>Action Types</a:t>
            </a:r>
          </a:p>
          <a:p>
            <a:r>
              <a:rPr lang="en-US"/>
              <a:t>XAF Actions can be of different types:</a:t>
            </a:r>
          </a:p>
          <a:p>
            <a:pPr lvl="1"/>
            <a:r>
              <a:rPr lang="en-US" smtClean="0"/>
              <a:t>SimpleAction</a:t>
            </a:r>
            <a:endParaRPr lang="en-US"/>
          </a:p>
          <a:p>
            <a:pPr lvl="1"/>
            <a:r>
              <a:rPr lang="en-US"/>
              <a:t>PopupWindowShowAction</a:t>
            </a:r>
          </a:p>
          <a:p>
            <a:pPr lvl="1"/>
            <a:r>
              <a:rPr lang="en-US"/>
              <a:t>ParametrizedAction</a:t>
            </a:r>
          </a:p>
          <a:p>
            <a:pPr lvl="1"/>
            <a:r>
              <a:rPr lang="en-US"/>
              <a:t>SingleChoiceAction</a:t>
            </a:r>
          </a:p>
          <a:p>
            <a:pPr lvl="1"/>
            <a:r>
              <a:rPr lang="en-US" smtClean="0"/>
              <a:t>ActionUrl</a:t>
            </a:r>
          </a:p>
          <a:p>
            <a:pPr lvl="1"/>
            <a:r>
              <a:rPr lang="en-US"/>
              <a:t>Using the [Action</a:t>
            </a:r>
            <a:r>
              <a:rPr lang="en-US"/>
              <a:t>] </a:t>
            </a:r>
            <a:r>
              <a:rPr lang="en-US" smtClean="0"/>
              <a:t>Attribute</a:t>
            </a:r>
            <a:endParaRPr lang="en-US"/>
          </a:p>
          <a:p>
            <a:r>
              <a:rPr lang="en-US"/>
              <a:t>You can also create custom Action types and custom controls.</a:t>
            </a:r>
          </a:p>
        </p:txBody>
      </p:sp>
      <p:sp>
        <p:nvSpPr>
          <p:cNvPr id="4" name="Slide Number Placeholder 3"/>
          <p:cNvSpPr>
            <a:spLocks noGrp="1"/>
          </p:cNvSpPr>
          <p:nvPr>
            <p:ph type="sldNum" sz="quarter" idx="12"/>
          </p:nvPr>
        </p:nvSpPr>
        <p:spPr/>
        <p:txBody>
          <a:bodyPr/>
          <a:lstStyle/>
          <a:p>
            <a:fld id="{C303B511-0AB5-4333-961C-D25F80D7E7F0}" type="slidenum">
              <a:rPr lang="en-US" smtClean="0"/>
              <a:pPr/>
              <a:t>31</a:t>
            </a:fld>
            <a:endParaRPr lang="en-US" dirty="0"/>
          </a:p>
        </p:txBody>
      </p:sp>
      <p:sp>
        <p:nvSpPr>
          <p:cNvPr id="2" name="Title 1"/>
          <p:cNvSpPr>
            <a:spLocks noGrp="1"/>
          </p:cNvSpPr>
          <p:nvPr>
            <p:ph type="title"/>
          </p:nvPr>
        </p:nvSpPr>
        <p:spPr/>
        <p:txBody>
          <a:bodyPr/>
          <a:lstStyle/>
          <a:p>
            <a:r>
              <a:rPr lang="en-US" sz="2800"/>
              <a:t>Creating </a:t>
            </a:r>
            <a:r>
              <a:rPr lang="en-US" sz="2800" smtClean="0"/>
              <a:t>Actions</a:t>
            </a:r>
            <a:endParaRPr lang="en-US" sz="2800"/>
          </a:p>
        </p:txBody>
      </p:sp>
      <p:pic>
        <p:nvPicPr>
          <p:cNvPr id="7" name="Picture 6"/>
          <p:cNvPicPr>
            <a:picLocks noChangeAspect="1"/>
          </p:cNvPicPr>
          <p:nvPr/>
        </p:nvPicPr>
        <p:blipFill>
          <a:blip r:embed="rId2"/>
          <a:stretch>
            <a:fillRect/>
          </a:stretch>
        </p:blipFill>
        <p:spPr>
          <a:xfrm>
            <a:off x="871030" y="2809108"/>
            <a:ext cx="4374259" cy="3048264"/>
          </a:xfrm>
          <a:prstGeom prst="rect">
            <a:avLst/>
          </a:prstGeom>
          <a:effectLst>
            <a:glow rad="101600">
              <a:schemeClr val="accent2">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3430525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t>Language </a:t>
            </a:r>
            <a:r>
              <a:rPr lang="en-US"/>
              <a:t>/ </a:t>
            </a:r>
            <a:r>
              <a:rPr lang="en-US" smtClean="0"/>
              <a:t>Localization</a:t>
            </a:r>
          </a:p>
          <a:p>
            <a:pPr lvl="1"/>
            <a:r>
              <a:rPr lang="en-US"/>
              <a:t>Use the </a:t>
            </a:r>
            <a:r>
              <a:rPr lang="en-US">
                <a:hlinkClick r:id="rId2"/>
              </a:rPr>
              <a:t>Localization Service</a:t>
            </a:r>
            <a:r>
              <a:rPr lang="en-US"/>
              <a:t> to download </a:t>
            </a:r>
            <a:r>
              <a:rPr lang="en-US"/>
              <a:t>satellite </a:t>
            </a:r>
            <a:r>
              <a:rPr lang="en-US" smtClean="0"/>
              <a:t>assemblies</a:t>
            </a:r>
          </a:p>
          <a:p>
            <a:r>
              <a:rPr lang="en-US"/>
              <a:t>Conditional </a:t>
            </a:r>
            <a:r>
              <a:rPr lang="en-US" smtClean="0"/>
              <a:t>Appearance</a:t>
            </a:r>
          </a:p>
          <a:p>
            <a:pPr lvl="1"/>
            <a:r>
              <a:rPr lang="en-US"/>
              <a:t>allows you to configure a user interface dynamically</a:t>
            </a:r>
            <a:r>
              <a:rPr lang="en-US"/>
              <a:t>. </a:t>
            </a:r>
            <a:endParaRPr lang="en-US" smtClean="0"/>
          </a:p>
          <a:p>
            <a:pPr lvl="1"/>
            <a:r>
              <a:rPr lang="en-US" smtClean="0"/>
              <a:t>UI </a:t>
            </a:r>
            <a:r>
              <a:rPr lang="en-US"/>
              <a:t>customizations are performed on the basis of predefined </a:t>
            </a:r>
            <a:r>
              <a:rPr lang="en-US"/>
              <a:t>business </a:t>
            </a:r>
            <a:r>
              <a:rPr lang="en-US" smtClean="0"/>
              <a:t>rules.</a:t>
            </a:r>
          </a:p>
          <a:p>
            <a:r>
              <a:rPr lang="en-US" smtClean="0"/>
              <a:t>Security</a:t>
            </a:r>
          </a:p>
          <a:p>
            <a:pPr lvl="1"/>
            <a:r>
              <a:rPr lang="en-US" smtClean="0"/>
              <a:t>Roles</a:t>
            </a:r>
          </a:p>
          <a:p>
            <a:pPr lvl="1"/>
            <a:r>
              <a:rPr lang="en-US" smtClean="0"/>
              <a:t>Users</a:t>
            </a:r>
          </a:p>
        </p:txBody>
      </p:sp>
      <p:sp>
        <p:nvSpPr>
          <p:cNvPr id="3" name="Content Placeholder 2"/>
          <p:cNvSpPr>
            <a:spLocks noGrp="1"/>
          </p:cNvSpPr>
          <p:nvPr>
            <p:ph sz="half" idx="2"/>
          </p:nvPr>
        </p:nvSpPr>
        <p:spPr/>
        <p:txBody>
          <a:bodyPr/>
          <a:lstStyle/>
          <a:p>
            <a:r>
              <a:rPr lang="en-US"/>
              <a:t>Audit Trail (History of Data Changes)</a:t>
            </a:r>
          </a:p>
          <a:p>
            <a:pPr lvl="1"/>
            <a:r>
              <a:rPr lang="en-US" smtClean="0"/>
              <a:t>logs </a:t>
            </a:r>
            <a:r>
              <a:rPr lang="en-US"/>
              <a:t>information on changes made to the persistent objects and stores this information in the application database</a:t>
            </a:r>
            <a:r>
              <a:rPr lang="en-US"/>
              <a:t>. </a:t>
            </a:r>
            <a:endParaRPr lang="en-US" smtClean="0"/>
          </a:p>
          <a:p>
            <a:pPr lvl="1"/>
            <a:r>
              <a:rPr lang="en-US" smtClean="0"/>
              <a:t>You </a:t>
            </a:r>
            <a:r>
              <a:rPr lang="en-US"/>
              <a:t>can retrieve information on a specific </a:t>
            </a:r>
            <a:r>
              <a:rPr lang="en-US"/>
              <a:t>change </a:t>
            </a:r>
            <a:r>
              <a:rPr lang="en-US" smtClean="0"/>
              <a:t>type, </a:t>
            </a:r>
            <a:r>
              <a:rPr lang="en-US"/>
              <a:t>the author of this change, the modified object, and the previous and new </a:t>
            </a:r>
            <a:r>
              <a:rPr lang="en-US"/>
              <a:t>property </a:t>
            </a:r>
            <a:r>
              <a:rPr lang="en-US" smtClean="0"/>
              <a:t>values</a:t>
            </a:r>
          </a:p>
          <a:p>
            <a:r>
              <a:rPr lang="en-US" smtClean="0"/>
              <a:t>Reporting</a:t>
            </a:r>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t>32</a:t>
            </a:fld>
            <a:endParaRPr lang="en-US"/>
          </a:p>
        </p:txBody>
      </p:sp>
      <p:sp>
        <p:nvSpPr>
          <p:cNvPr id="5" name="Title 4"/>
          <p:cNvSpPr>
            <a:spLocks noGrp="1"/>
          </p:cNvSpPr>
          <p:nvPr>
            <p:ph type="title"/>
          </p:nvPr>
        </p:nvSpPr>
        <p:spPr/>
        <p:txBody>
          <a:bodyPr/>
          <a:lstStyle/>
          <a:p>
            <a:r>
              <a:rPr lang="en-US"/>
              <a:t>Reviewing Features and Modules</a:t>
            </a:r>
          </a:p>
        </p:txBody>
      </p:sp>
    </p:spTree>
    <p:extLst>
      <p:ext uri="{BB962C8B-B14F-4D97-AF65-F5344CB8AC3E}">
        <p14:creationId xmlns:p14="http://schemas.microsoft.com/office/powerpoint/2010/main" val="2936364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Reviewing Features and Modules</a:t>
            </a:r>
          </a:p>
        </p:txBody>
      </p:sp>
      <p:sp>
        <p:nvSpPr>
          <p:cNvPr id="6" name="Content Placeholder 5"/>
          <p:cNvSpPr>
            <a:spLocks noGrp="1"/>
          </p:cNvSpPr>
          <p:nvPr>
            <p:ph idx="1"/>
          </p:nvPr>
        </p:nvSpPr>
        <p:spPr/>
        <p:txBody>
          <a:bodyPr/>
          <a:lstStyle/>
          <a:p>
            <a:r>
              <a:rPr lang="en-US" b="1"/>
              <a:t>Backend Web API Service / REST API</a:t>
            </a:r>
          </a:p>
          <a:p>
            <a:pPr lvl="1"/>
            <a:r>
              <a:rPr lang="en-US"/>
              <a:t>You can use OAuth2, JWT or custom strategies for authentication</a:t>
            </a:r>
            <a:r>
              <a:rPr lang="en-US"/>
              <a:t>. </a:t>
            </a:r>
            <a:endParaRPr lang="en-US"/>
          </a:p>
          <a:p>
            <a:pPr lvl="1"/>
            <a:r>
              <a:rPr lang="en-US"/>
              <a:t>The Web API creates URLs (endpoints) that allow you to perform CRUD operations from your non-XAF UI applications (for instance, .NET MAUI, JavaScript or Blazor clients</a:t>
            </a:r>
            <a:r>
              <a:rPr lang="en-US"/>
              <a:t>). </a:t>
            </a:r>
            <a:endParaRPr lang="en-US" smtClean="0"/>
          </a:p>
          <a:p>
            <a:pPr lvl="1"/>
            <a:r>
              <a:rPr lang="en-US" smtClean="0"/>
              <a:t>It </a:t>
            </a:r>
            <a:r>
              <a:rPr lang="en-US"/>
              <a:t>uses ASP.NET Core OData 8.0﻿ (OData v4.0) to support paging, filters, and other OData options</a:t>
            </a:r>
            <a:r>
              <a:rPr lang="en-US"/>
              <a:t>. </a:t>
            </a:r>
            <a:endParaRPr lang="en-US" smtClean="0"/>
          </a:p>
          <a:p>
            <a:pPr lvl="1"/>
            <a:r>
              <a:rPr lang="en-US" smtClean="0"/>
              <a:t>This </a:t>
            </a:r>
            <a:r>
              <a:rPr lang="en-US"/>
              <a:t>service can be hosted as part of a Blazor Server project or as a standalone ASP.NET Core </a:t>
            </a:r>
            <a:r>
              <a:rPr lang="en-US"/>
              <a:t>project</a:t>
            </a:r>
            <a:r>
              <a:rPr lang="en-US" smtClean="0"/>
              <a:t>.</a:t>
            </a:r>
          </a:p>
          <a:p>
            <a:pPr lvl="1"/>
            <a:r>
              <a:rPr lang="en-US"/>
              <a:t>The Web API utilizes Swagger (OpenAPI)﻿ to display and test endpoints. You can also test endpoints or consume the Web API with other platforms (for example, Postman﻿, .NET, or JavaScript).</a:t>
            </a:r>
          </a:p>
          <a:p>
            <a:pPr lvl="1"/>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t>33</a:t>
            </a:fld>
            <a:endParaRPr lang="en-US"/>
          </a:p>
        </p:txBody>
      </p:sp>
    </p:spTree>
    <p:extLst>
      <p:ext uri="{BB962C8B-B14F-4D97-AF65-F5344CB8AC3E}">
        <p14:creationId xmlns:p14="http://schemas.microsoft.com/office/powerpoint/2010/main" val="2357719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Reviewing Features and Modules</a:t>
            </a:r>
          </a:p>
        </p:txBody>
      </p:sp>
      <p:sp>
        <p:nvSpPr>
          <p:cNvPr id="6" name="Content Placeholder 5"/>
          <p:cNvSpPr>
            <a:spLocks noGrp="1"/>
          </p:cNvSpPr>
          <p:nvPr>
            <p:ph idx="1"/>
          </p:nvPr>
        </p:nvSpPr>
        <p:spPr/>
        <p:txBody>
          <a:bodyPr/>
          <a:lstStyle/>
          <a:p>
            <a:r>
              <a:rPr lang="en-US" b="1"/>
              <a:t>Backend Web API Service / </a:t>
            </a:r>
            <a:r>
              <a:rPr lang="en-US" b="1"/>
              <a:t>REST </a:t>
            </a:r>
            <a:r>
              <a:rPr lang="en-US" b="1" smtClean="0"/>
              <a:t>API</a:t>
            </a:r>
            <a:endParaRPr lang="en-US" b="1"/>
          </a:p>
        </p:txBody>
      </p:sp>
      <p:sp>
        <p:nvSpPr>
          <p:cNvPr id="4" name="Slide Number Placeholder 3"/>
          <p:cNvSpPr>
            <a:spLocks noGrp="1"/>
          </p:cNvSpPr>
          <p:nvPr>
            <p:ph type="sldNum" sz="quarter" idx="12"/>
          </p:nvPr>
        </p:nvSpPr>
        <p:spPr/>
        <p:txBody>
          <a:bodyPr/>
          <a:lstStyle/>
          <a:p>
            <a:fld id="{C303B511-0AB5-4333-961C-D25F80D7E7F0}" type="slidenum">
              <a:rPr lang="en-US" smtClean="0"/>
              <a:t>34</a:t>
            </a:fld>
            <a:endParaRPr lang="en-US"/>
          </a:p>
        </p:txBody>
      </p:sp>
      <p:pic>
        <p:nvPicPr>
          <p:cNvPr id="17410" name="Picture 2" descr="XAF Web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2" y="1561831"/>
            <a:ext cx="8448675" cy="4267200"/>
          </a:xfrm>
          <a:prstGeom prst="rect">
            <a:avLst/>
          </a:prstGeom>
          <a:noFill/>
          <a:effectLst>
            <a:glow rad="101600">
              <a:schemeClr val="accent2">
                <a:satMod val="175000"/>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888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b="1" smtClean="0"/>
              <a:t>Tools</a:t>
            </a:r>
          </a:p>
          <a:p>
            <a:pPr lvl="1"/>
            <a:r>
              <a:rPr lang="en-US"/>
              <a:t>DevExpress Assembly </a:t>
            </a:r>
            <a:r>
              <a:rPr lang="en-US"/>
              <a:t>Deployment </a:t>
            </a:r>
            <a:r>
              <a:rPr lang="en-US" smtClean="0"/>
              <a:t>Tool</a:t>
            </a:r>
          </a:p>
          <a:p>
            <a:pPr lvl="2"/>
            <a:r>
              <a:rPr lang="en-US" smtClean="0"/>
              <a:t>.Net Framework App</a:t>
            </a:r>
          </a:p>
          <a:p>
            <a:pPr lvl="1"/>
            <a:r>
              <a:rPr lang="en-US" smtClean="0"/>
              <a:t>Visual Studio Publish</a:t>
            </a:r>
          </a:p>
          <a:p>
            <a:pPr lvl="2"/>
            <a:r>
              <a:rPr lang="en-US" smtClean="0"/>
              <a:t>NET 6 App</a:t>
            </a:r>
          </a:p>
          <a:p>
            <a:pPr lvl="2"/>
            <a:r>
              <a:rPr lang="en-US" smtClean="0"/>
              <a:t>Desktop App: </a:t>
            </a:r>
          </a:p>
          <a:p>
            <a:pPr lvl="3"/>
            <a:r>
              <a:rPr lang="en-US" smtClean="0"/>
              <a:t>Portable</a:t>
            </a:r>
          </a:p>
          <a:p>
            <a:pPr lvl="3"/>
            <a:r>
              <a:rPr lang="en-US" smtClean="0"/>
              <a:t>NET 6 Desktop Runtime</a:t>
            </a:r>
          </a:p>
          <a:p>
            <a:pPr lvl="2"/>
            <a:r>
              <a:rPr lang="en-US" smtClean="0"/>
              <a:t>Blazor Web Server:</a:t>
            </a:r>
          </a:p>
          <a:p>
            <a:pPr lvl="3"/>
            <a:r>
              <a:rPr lang="en-US" smtClean="0"/>
              <a:t>IIS</a:t>
            </a:r>
          </a:p>
          <a:p>
            <a:pPr lvl="3"/>
            <a:r>
              <a:rPr lang="en-US"/>
              <a:t>NET 6 Hosting Bundle</a:t>
            </a:r>
          </a:p>
        </p:txBody>
      </p:sp>
      <p:sp>
        <p:nvSpPr>
          <p:cNvPr id="6" name="Content Placeholder 5"/>
          <p:cNvSpPr>
            <a:spLocks noGrp="1"/>
          </p:cNvSpPr>
          <p:nvPr>
            <p:ph sz="half" idx="2"/>
          </p:nvPr>
        </p:nvSpPr>
        <p:spPr/>
        <p:txBody>
          <a:bodyPr/>
          <a:lstStyle/>
          <a:p>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35</a:t>
            </a:fld>
            <a:endParaRPr lang="en-US" dirty="0"/>
          </a:p>
        </p:txBody>
      </p:sp>
      <p:sp>
        <p:nvSpPr>
          <p:cNvPr id="2" name="Title 1"/>
          <p:cNvSpPr>
            <a:spLocks noGrp="1"/>
          </p:cNvSpPr>
          <p:nvPr>
            <p:ph type="title"/>
          </p:nvPr>
        </p:nvSpPr>
        <p:spPr/>
        <p:txBody>
          <a:bodyPr/>
          <a:lstStyle/>
          <a:p>
            <a:r>
              <a:rPr lang="en-US" smtClean="0"/>
              <a:t>Deployment</a:t>
            </a:r>
            <a:endParaRPr lang="en-US"/>
          </a:p>
        </p:txBody>
      </p:sp>
      <p:pic>
        <p:nvPicPr>
          <p:cNvPr id="7" name="Picture 6"/>
          <p:cNvPicPr>
            <a:picLocks noChangeAspect="1"/>
          </p:cNvPicPr>
          <p:nvPr/>
        </p:nvPicPr>
        <p:blipFill>
          <a:blip r:embed="rId2"/>
          <a:stretch>
            <a:fillRect/>
          </a:stretch>
        </p:blipFill>
        <p:spPr>
          <a:xfrm>
            <a:off x="6172200" y="385261"/>
            <a:ext cx="5136325" cy="5791702"/>
          </a:xfrm>
          <a:prstGeom prst="rect">
            <a:avLst/>
          </a:prstGeom>
        </p:spPr>
      </p:pic>
    </p:spTree>
    <p:extLst>
      <p:ext uri="{BB962C8B-B14F-4D97-AF65-F5344CB8AC3E}">
        <p14:creationId xmlns:p14="http://schemas.microsoft.com/office/powerpoint/2010/main" val="2252192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a:t>
            </a:r>
          </a:p>
        </p:txBody>
      </p:sp>
      <p:sp>
        <p:nvSpPr>
          <p:cNvPr id="3" name="Content Placeholder 2"/>
          <p:cNvSpPr>
            <a:spLocks noGrp="1"/>
          </p:cNvSpPr>
          <p:nvPr>
            <p:ph idx="1"/>
          </p:nvPr>
        </p:nvSpPr>
        <p:spPr/>
        <p:txBody>
          <a:bodyPr/>
          <a:lstStyle/>
          <a:p>
            <a:r>
              <a:rPr lang="en-US" smtClean="0"/>
              <a:t>Documentation</a:t>
            </a:r>
          </a:p>
          <a:p>
            <a:pPr lvl="1"/>
            <a:r>
              <a:rPr lang="en-US">
                <a:hlinkClick r:id="rId2"/>
              </a:rPr>
              <a:t>https://</a:t>
            </a:r>
            <a:r>
              <a:rPr lang="en-US">
                <a:hlinkClick r:id="rId2"/>
              </a:rPr>
              <a:t>docs.devexpress.com</a:t>
            </a:r>
            <a:r>
              <a:rPr lang="en-US" smtClean="0">
                <a:hlinkClick r:id="rId2"/>
              </a:rPr>
              <a:t>/</a:t>
            </a:r>
            <a:r>
              <a:rPr lang="en-US" smtClean="0"/>
              <a:t> </a:t>
            </a:r>
            <a:endParaRPr lang="en-US"/>
          </a:p>
          <a:p>
            <a:r>
              <a:rPr lang="en-US" smtClean="0"/>
              <a:t>.</a:t>
            </a:r>
            <a:r>
              <a:rPr lang="en-US"/>
              <a:t>NET Core ORM Benchmark</a:t>
            </a:r>
          </a:p>
          <a:p>
            <a:pPr lvl="1"/>
            <a:r>
              <a:rPr lang="en-US">
                <a:hlinkClick r:id="rId3"/>
              </a:rPr>
              <a:t>https</a:t>
            </a:r>
            <a:r>
              <a:rPr lang="en-US">
                <a:hlinkClick r:id="rId3"/>
              </a:rPr>
              <a:t>://</a:t>
            </a:r>
            <a:r>
              <a:rPr lang="en-US" smtClean="0">
                <a:hlinkClick r:id="rId3"/>
              </a:rPr>
              <a:t>github.com/DevExpress/XPO/tree/master/Benchmarks</a:t>
            </a:r>
            <a:r>
              <a:rPr lang="en-US" smtClean="0"/>
              <a:t> </a:t>
            </a:r>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36</a:t>
            </a:fld>
            <a:endParaRPr lang="en-US" dirty="0"/>
          </a:p>
        </p:txBody>
      </p:sp>
    </p:spTree>
    <p:extLst>
      <p:ext uri="{BB962C8B-B14F-4D97-AF65-F5344CB8AC3E}">
        <p14:creationId xmlns:p14="http://schemas.microsoft.com/office/powerpoint/2010/main" val="22757424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Live Examples</a:t>
            </a:r>
            <a:endParaRPr lang="en-US"/>
          </a:p>
        </p:txBody>
      </p:sp>
      <p:sp>
        <p:nvSpPr>
          <p:cNvPr id="4" name="Slide Number Placeholder 3"/>
          <p:cNvSpPr>
            <a:spLocks noGrp="1"/>
          </p:cNvSpPr>
          <p:nvPr>
            <p:ph type="sldNum" sz="quarter" idx="4294967295"/>
          </p:nvPr>
        </p:nvSpPr>
        <p:spPr>
          <a:xfrm>
            <a:off x="9448800" y="6356350"/>
            <a:ext cx="2743200" cy="365125"/>
          </a:xfrm>
        </p:spPr>
        <p:txBody>
          <a:bodyPr/>
          <a:lstStyle/>
          <a:p>
            <a:fld id="{C303B511-0AB5-4333-961C-D25F80D7E7F0}" type="slidenum">
              <a:rPr lang="en-US" smtClean="0"/>
              <a:pPr/>
              <a:t>37</a:t>
            </a:fld>
            <a:endParaRPr lang="en-US" dirty="0"/>
          </a:p>
        </p:txBody>
      </p:sp>
    </p:spTree>
    <p:extLst>
      <p:ext uri="{BB962C8B-B14F-4D97-AF65-F5344CB8AC3E}">
        <p14:creationId xmlns:p14="http://schemas.microsoft.com/office/powerpoint/2010/main" val="2142152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Live Examples</a:t>
            </a:r>
            <a:endParaRPr lang="en-US"/>
          </a:p>
        </p:txBody>
      </p:sp>
      <p:sp>
        <p:nvSpPr>
          <p:cNvPr id="3" name="Content Placeholder 2"/>
          <p:cNvSpPr>
            <a:spLocks noGrp="1"/>
          </p:cNvSpPr>
          <p:nvPr>
            <p:ph idx="1"/>
          </p:nvPr>
        </p:nvSpPr>
        <p:spPr/>
        <p:txBody>
          <a:bodyPr/>
          <a:lstStyle/>
          <a:p>
            <a:r>
              <a:rPr lang="en-US" smtClean="0"/>
              <a:t>Training Project: “Quản lý điểm”</a:t>
            </a:r>
          </a:p>
          <a:p>
            <a:pPr lvl="1"/>
            <a:endParaRPr lang="en-US" smtClean="0"/>
          </a:p>
        </p:txBody>
      </p:sp>
      <p:sp>
        <p:nvSpPr>
          <p:cNvPr id="4" name="Slide Number Placeholder 3"/>
          <p:cNvSpPr>
            <a:spLocks noGrp="1"/>
          </p:cNvSpPr>
          <p:nvPr>
            <p:ph type="sldNum" sz="quarter" idx="12"/>
          </p:nvPr>
        </p:nvSpPr>
        <p:spPr/>
        <p:txBody>
          <a:bodyPr/>
          <a:lstStyle/>
          <a:p>
            <a:fld id="{C303B511-0AB5-4333-961C-D25F80D7E7F0}"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1331041" y="1457349"/>
            <a:ext cx="9672166" cy="4999740"/>
          </a:xfrm>
          <a:prstGeom prst="rect">
            <a:avLst/>
          </a:prstGeom>
          <a:effectLst>
            <a:glow rad="101600">
              <a:schemeClr val="accent2">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4935235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Live Examples</a:t>
            </a:r>
            <a:endParaRPr lang="en-US"/>
          </a:p>
        </p:txBody>
      </p:sp>
      <p:sp>
        <p:nvSpPr>
          <p:cNvPr id="3" name="Content Placeholder 2"/>
          <p:cNvSpPr>
            <a:spLocks noGrp="1"/>
          </p:cNvSpPr>
          <p:nvPr>
            <p:ph idx="1"/>
          </p:nvPr>
        </p:nvSpPr>
        <p:spPr/>
        <p:txBody>
          <a:bodyPr/>
          <a:lstStyle/>
          <a:p>
            <a:r>
              <a:rPr lang="en-US" smtClean="0"/>
              <a:t>Steps</a:t>
            </a:r>
          </a:p>
          <a:p>
            <a:pPr lvl="1"/>
            <a:r>
              <a:rPr lang="en-US" smtClean="0"/>
              <a:t>Create Persistent Classes</a:t>
            </a:r>
          </a:p>
          <a:p>
            <a:pPr lvl="1"/>
            <a:r>
              <a:rPr lang="en-US"/>
              <a:t>Create Relationships </a:t>
            </a:r>
            <a:r>
              <a:rPr lang="en-US"/>
              <a:t>Between </a:t>
            </a:r>
            <a:r>
              <a:rPr lang="en-US" smtClean="0"/>
              <a:t>Objects</a:t>
            </a:r>
          </a:p>
          <a:p>
            <a:pPr lvl="1"/>
            <a:r>
              <a:rPr lang="en-US" smtClean="0"/>
              <a:t>Customize Models</a:t>
            </a:r>
          </a:p>
          <a:p>
            <a:pPr lvl="1"/>
            <a:r>
              <a:rPr lang="en-US" smtClean="0"/>
              <a:t>Create Controllers &amp; Actions</a:t>
            </a:r>
          </a:p>
          <a:p>
            <a:pPr lvl="1"/>
            <a:r>
              <a:rPr lang="en-US" smtClean="0"/>
              <a:t>Create Reports</a:t>
            </a:r>
            <a:endParaRPr lang="en-US"/>
          </a:p>
          <a:p>
            <a:pPr lvl="1"/>
            <a:endParaRPr lang="en-US" smtClean="0"/>
          </a:p>
        </p:txBody>
      </p:sp>
      <p:sp>
        <p:nvSpPr>
          <p:cNvPr id="4" name="Slide Number Placeholder 3"/>
          <p:cNvSpPr>
            <a:spLocks noGrp="1"/>
          </p:cNvSpPr>
          <p:nvPr>
            <p:ph type="sldNum" sz="quarter" idx="12"/>
          </p:nvPr>
        </p:nvSpPr>
        <p:spPr/>
        <p:txBody>
          <a:bodyPr/>
          <a:lstStyle/>
          <a:p>
            <a:fld id="{C303B511-0AB5-4333-961C-D25F80D7E7F0}" type="slidenum">
              <a:rPr lang="en-US" smtClean="0"/>
              <a:pPr/>
              <a:t>39</a:t>
            </a:fld>
            <a:endParaRPr lang="en-US" dirty="0"/>
          </a:p>
        </p:txBody>
      </p:sp>
    </p:spTree>
    <p:extLst>
      <p:ext uri="{BB962C8B-B14F-4D97-AF65-F5344CB8AC3E}">
        <p14:creationId xmlns:p14="http://schemas.microsoft.com/office/powerpoint/2010/main" val="2110178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Demo</a:t>
            </a:r>
            <a:endParaRPr lang="en-US"/>
          </a:p>
        </p:txBody>
      </p:sp>
      <p:sp>
        <p:nvSpPr>
          <p:cNvPr id="4" name="Content Placeholder 3"/>
          <p:cNvSpPr>
            <a:spLocks noGrp="1"/>
          </p:cNvSpPr>
          <p:nvPr>
            <p:ph idx="1"/>
          </p:nvPr>
        </p:nvSpPr>
        <p:spPr>
          <a:xfrm>
            <a:off x="240224" y="914400"/>
            <a:ext cx="11113576" cy="5262563"/>
          </a:xfrm>
        </p:spPr>
        <p:txBody>
          <a:bodyPr/>
          <a:lstStyle/>
          <a:p>
            <a:r>
              <a:rPr lang="en-US" smtClean="0"/>
              <a:t>URL:</a:t>
            </a:r>
          </a:p>
          <a:p>
            <a:pPr lvl="1"/>
            <a:r>
              <a:rPr lang="en-US" smtClean="0">
                <a:hlinkClick r:id="rId2" action="ppaction://hlinkfile"/>
              </a:rPr>
              <a:t>ts.daynghevietuc.com</a:t>
            </a:r>
            <a:r>
              <a:rPr lang="en-US" smtClean="0"/>
              <a:t> </a:t>
            </a:r>
          </a:p>
          <a:p>
            <a:r>
              <a:rPr lang="en-US" smtClean="0"/>
              <a:t>Account:</a:t>
            </a:r>
          </a:p>
          <a:p>
            <a:pPr lvl="1"/>
            <a:r>
              <a:rPr lang="en-US" smtClean="0"/>
              <a:t>guest</a:t>
            </a:r>
          </a:p>
          <a:p>
            <a:pPr lvl="1"/>
            <a:r>
              <a:rPr lang="en-US" smtClean="0"/>
              <a:t>No password</a:t>
            </a:r>
            <a:endParaRPr lang="en-US"/>
          </a:p>
        </p:txBody>
      </p:sp>
      <p:pic>
        <p:nvPicPr>
          <p:cNvPr id="7" name="Picture 6"/>
          <p:cNvPicPr>
            <a:picLocks noChangeAspect="1"/>
          </p:cNvPicPr>
          <p:nvPr/>
        </p:nvPicPr>
        <p:blipFill>
          <a:blip r:embed="rId3"/>
          <a:stretch>
            <a:fillRect/>
          </a:stretch>
        </p:blipFill>
        <p:spPr>
          <a:xfrm>
            <a:off x="3995573" y="817980"/>
            <a:ext cx="8043999" cy="5234109"/>
          </a:xfrm>
          <a:prstGeom prst="rect">
            <a:avLst/>
          </a:prstGeom>
          <a:effectLst>
            <a:glow rad="101600">
              <a:schemeClr val="accent2">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2522502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 &amp; A</a:t>
            </a:r>
            <a:endParaRPr lang="en-US"/>
          </a:p>
        </p:txBody>
      </p:sp>
    </p:spTree>
    <p:extLst>
      <p:ext uri="{BB962C8B-B14F-4D97-AF65-F5344CB8AC3E}">
        <p14:creationId xmlns:p14="http://schemas.microsoft.com/office/powerpoint/2010/main" val="3981847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XAF Overview</a:t>
            </a:r>
            <a:endParaRPr lang="en-US"/>
          </a:p>
        </p:txBody>
      </p:sp>
      <p:sp>
        <p:nvSpPr>
          <p:cNvPr id="4" name="Slide Number Placeholder 3"/>
          <p:cNvSpPr>
            <a:spLocks noGrp="1"/>
          </p:cNvSpPr>
          <p:nvPr>
            <p:ph type="sldNum" sz="quarter" idx="4294967295"/>
          </p:nvPr>
        </p:nvSpPr>
        <p:spPr>
          <a:xfrm>
            <a:off x="9448800" y="6356350"/>
            <a:ext cx="2743200" cy="365125"/>
          </a:xfrm>
        </p:spPr>
        <p:txBody>
          <a:bodyPr/>
          <a:lstStyle/>
          <a:p>
            <a:fld id="{C303B511-0AB5-4333-961C-D25F80D7E7F0}" type="slidenum">
              <a:rPr lang="en-US" smtClean="0"/>
              <a:pPr/>
              <a:t>5</a:t>
            </a:fld>
            <a:endParaRPr lang="en-US" dirty="0"/>
          </a:p>
        </p:txBody>
      </p:sp>
    </p:spTree>
    <p:extLst>
      <p:ext uri="{BB962C8B-B14F-4D97-AF65-F5344CB8AC3E}">
        <p14:creationId xmlns:p14="http://schemas.microsoft.com/office/powerpoint/2010/main" val="413073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normAutofit/>
          </a:bodyPr>
          <a:lstStyle/>
          <a:p>
            <a:r>
              <a:rPr lang="en-US" b="1"/>
              <a:t>Overview</a:t>
            </a:r>
          </a:p>
          <a:p>
            <a:r>
              <a:rPr lang="en-US" b="1"/>
              <a:t>Application Solution Structure</a:t>
            </a:r>
          </a:p>
          <a:p>
            <a:r>
              <a:rPr lang="en-US" b="1" smtClean="0"/>
              <a:t>Creating </a:t>
            </a:r>
            <a:r>
              <a:rPr lang="en-US" b="1"/>
              <a:t>Business </a:t>
            </a:r>
            <a:r>
              <a:rPr lang="en-US" b="1" smtClean="0"/>
              <a:t>Objects</a:t>
            </a:r>
          </a:p>
          <a:p>
            <a:pPr lvl="1"/>
            <a:r>
              <a:rPr lang="en-US"/>
              <a:t>XPO vs EF</a:t>
            </a:r>
          </a:p>
          <a:p>
            <a:pPr lvl="1"/>
            <a:r>
              <a:rPr lang="en-US" smtClean="0"/>
              <a:t>Persistent Objects</a:t>
            </a:r>
            <a:endParaRPr lang="en-US" smtClean="0"/>
          </a:p>
          <a:p>
            <a:pPr lvl="1"/>
            <a:r>
              <a:rPr lang="en-US"/>
              <a:t>XAF Application Model</a:t>
            </a:r>
          </a:p>
          <a:p>
            <a:r>
              <a:rPr lang="en-US" b="1" smtClean="0"/>
              <a:t>Creating Controllers</a:t>
            </a:r>
          </a:p>
          <a:p>
            <a:pPr lvl="1"/>
            <a:r>
              <a:rPr lang="en-US" smtClean="0"/>
              <a:t>ViewControllers </a:t>
            </a:r>
            <a:r>
              <a:rPr lang="en-US"/>
              <a:t>vs WindowControllers</a:t>
            </a:r>
          </a:p>
          <a:p>
            <a:pPr lvl="1"/>
            <a:r>
              <a:rPr lang="en-US"/>
              <a:t>Interacting with Views, Frames, and ObjectSpaces</a:t>
            </a:r>
          </a:p>
          <a:p>
            <a:pPr lvl="1"/>
            <a:endParaRPr lang="en-US"/>
          </a:p>
          <a:p>
            <a:pPr lvl="1"/>
            <a:endParaRPr lang="en-US"/>
          </a:p>
          <a:p>
            <a:pPr lvl="1"/>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6</a:t>
            </a:fld>
            <a:endParaRPr lang="en-US" dirty="0"/>
          </a:p>
        </p:txBody>
      </p:sp>
    </p:spTree>
    <p:extLst>
      <p:ext uri="{BB962C8B-B14F-4D97-AF65-F5344CB8AC3E}">
        <p14:creationId xmlns:p14="http://schemas.microsoft.com/office/powerpoint/2010/main" val="1952457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normAutofit lnSpcReduction="10000"/>
          </a:bodyPr>
          <a:lstStyle/>
          <a:p>
            <a:r>
              <a:rPr lang="en-US" b="1"/>
              <a:t>Creating Actions</a:t>
            </a:r>
            <a:endParaRPr lang="en-US" b="1" smtClean="0"/>
          </a:p>
          <a:p>
            <a:pPr lvl="1"/>
            <a:r>
              <a:rPr lang="en-US"/>
              <a:t>Simple Actions</a:t>
            </a:r>
          </a:p>
          <a:p>
            <a:pPr lvl="1"/>
            <a:r>
              <a:rPr lang="en-US"/>
              <a:t>Single Choice Actions</a:t>
            </a:r>
          </a:p>
          <a:p>
            <a:pPr lvl="1"/>
            <a:r>
              <a:rPr lang="en-US"/>
              <a:t>Popup Window Show Action</a:t>
            </a:r>
          </a:p>
          <a:p>
            <a:pPr lvl="1"/>
            <a:r>
              <a:rPr lang="en-US"/>
              <a:t>Parameterized Actions</a:t>
            </a:r>
          </a:p>
          <a:p>
            <a:pPr lvl="1"/>
            <a:r>
              <a:rPr lang="en-US"/>
              <a:t>Using the [Action] </a:t>
            </a:r>
            <a:r>
              <a:rPr lang="en-US" smtClean="0"/>
              <a:t>Attribute</a:t>
            </a:r>
          </a:p>
          <a:p>
            <a:r>
              <a:rPr lang="en-US" b="1"/>
              <a:t>Reviewing Features and </a:t>
            </a:r>
            <a:r>
              <a:rPr lang="en-US" b="1" smtClean="0"/>
              <a:t>Modules</a:t>
            </a:r>
          </a:p>
          <a:p>
            <a:pPr lvl="1"/>
            <a:r>
              <a:rPr lang="en-US"/>
              <a:t>Language / Localization</a:t>
            </a:r>
          </a:p>
          <a:p>
            <a:pPr lvl="1"/>
            <a:r>
              <a:rPr lang="en-US" smtClean="0"/>
              <a:t>Conditional </a:t>
            </a:r>
            <a:r>
              <a:rPr lang="en-US"/>
              <a:t>Appearance, View Variants, and other </a:t>
            </a:r>
            <a:r>
              <a:rPr lang="en-US" smtClean="0"/>
              <a:t>Modules</a:t>
            </a:r>
          </a:p>
          <a:p>
            <a:pPr lvl="1"/>
            <a:r>
              <a:rPr lang="en-US" smtClean="0"/>
              <a:t>WebAPI</a:t>
            </a:r>
          </a:p>
          <a:p>
            <a:r>
              <a:rPr lang="en-US" b="1" smtClean="0"/>
              <a:t>Deployment</a:t>
            </a:r>
            <a:endParaRPr lang="en-US" b="1"/>
          </a:p>
          <a:p>
            <a:pPr lvl="1"/>
            <a:r>
              <a:rPr lang="en-US" smtClean="0"/>
              <a:t>Desktop App</a:t>
            </a:r>
            <a:endParaRPr lang="en-US"/>
          </a:p>
          <a:p>
            <a:pPr lvl="1"/>
            <a:r>
              <a:rPr lang="en-US" smtClean="0"/>
              <a:t>Blazor App</a:t>
            </a:r>
            <a:endParaRPr lang="en-US"/>
          </a:p>
          <a:p>
            <a:pPr lvl="1"/>
            <a:endParaRPr lang="en-US"/>
          </a:p>
          <a:p>
            <a:pPr lvl="1"/>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7</a:t>
            </a:fld>
            <a:endParaRPr lang="en-US" dirty="0"/>
          </a:p>
        </p:txBody>
      </p:sp>
    </p:spTree>
    <p:extLst>
      <p:ext uri="{BB962C8B-B14F-4D97-AF65-F5344CB8AC3E}">
        <p14:creationId xmlns:p14="http://schemas.microsoft.com/office/powerpoint/2010/main" val="321058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b="1"/>
              <a:t>Plug-in MVC Architecture</a:t>
            </a:r>
          </a:p>
          <a:p>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8</a:t>
            </a:fld>
            <a:endParaRPr lang="en-US" dirty="0"/>
          </a:p>
        </p:txBody>
      </p:sp>
      <p:pic>
        <p:nvPicPr>
          <p:cNvPr id="1026" name="Picture 2" descr="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465" y="1515977"/>
            <a:ext cx="7118511" cy="514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365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normAutofit/>
          </a:bodyPr>
          <a:lstStyle/>
          <a:p>
            <a:r>
              <a:rPr lang="en-US" b="1"/>
              <a:t>ORM </a:t>
            </a:r>
            <a:r>
              <a:rPr lang="en-US" b="1"/>
              <a:t>(Object-Relational Mapping) Layer</a:t>
            </a:r>
            <a:endParaRPr lang="en-US" b="1"/>
          </a:p>
          <a:p>
            <a:pPr lvl="1"/>
            <a:r>
              <a:rPr lang="en-US"/>
              <a:t>eXpressPersistent Objects (XPO)﻿</a:t>
            </a:r>
          </a:p>
          <a:p>
            <a:pPr lvl="1"/>
            <a:r>
              <a:rPr lang="en-US"/>
              <a:t>Entity Framework Core</a:t>
            </a:r>
            <a:r>
              <a:rPr lang="en-US"/>
              <a:t>﻿</a:t>
            </a:r>
            <a:endParaRPr lang="en-US" smtClean="0"/>
          </a:p>
          <a:p>
            <a:pPr lvl="1"/>
            <a:endParaRPr lang="en-US"/>
          </a:p>
          <a:p>
            <a:pPr lvl="1"/>
            <a:r>
              <a:rPr lang="en-US"/>
              <a:t>ORM tools allow you to use familiar code structures (classes, properties, and their attributes) to describe data for your application:</a:t>
            </a:r>
          </a:p>
          <a:p>
            <a:pPr lvl="2"/>
            <a:r>
              <a:rPr lang="en-US"/>
              <a:t>To create a data table, declare a class.</a:t>
            </a:r>
          </a:p>
          <a:p>
            <a:pPr lvl="2"/>
            <a:r>
              <a:rPr lang="en-US"/>
              <a:t>Class’ public properties define data fields in the data table.</a:t>
            </a:r>
          </a:p>
          <a:p>
            <a:pPr lvl="2"/>
            <a:r>
              <a:rPr lang="en-US"/>
              <a:t>The actual data set is a collection of class instances.</a:t>
            </a:r>
          </a:p>
          <a:p>
            <a:pPr lvl="2"/>
            <a:r>
              <a:rPr lang="en-US"/>
              <a:t>To specify relations between tables, decorate classes and properties with specially designed attributes.</a:t>
            </a:r>
          </a:p>
          <a:p>
            <a:pPr lvl="1"/>
            <a:endParaRPr lang="en-US"/>
          </a:p>
        </p:txBody>
      </p:sp>
      <p:sp>
        <p:nvSpPr>
          <p:cNvPr id="4" name="Slide Number Placeholder 3"/>
          <p:cNvSpPr>
            <a:spLocks noGrp="1"/>
          </p:cNvSpPr>
          <p:nvPr>
            <p:ph type="sldNum" sz="quarter" idx="12"/>
          </p:nvPr>
        </p:nvSpPr>
        <p:spPr/>
        <p:txBody>
          <a:bodyPr/>
          <a:lstStyle/>
          <a:p>
            <a:fld id="{C303B511-0AB5-4333-961C-D25F80D7E7F0}" type="slidenum">
              <a:rPr lang="en-US" smtClean="0"/>
              <a:pPr/>
              <a:t>9</a:t>
            </a:fld>
            <a:endParaRPr lang="en-US" dirty="0"/>
          </a:p>
        </p:txBody>
      </p:sp>
    </p:spTree>
    <p:extLst>
      <p:ext uri="{BB962C8B-B14F-4D97-AF65-F5344CB8AC3E}">
        <p14:creationId xmlns:p14="http://schemas.microsoft.com/office/powerpoint/2010/main" val="2346390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68BCE1AED182F64E97A880DE77E658CC" ma:contentTypeVersion="8" ma:contentTypeDescription="Tạo tài liệu mới." ma:contentTypeScope="" ma:versionID="752ca1eb1cd5c7e6d0dce094f505b754">
  <xsd:schema xmlns:xsd="http://www.w3.org/2001/XMLSchema" xmlns:xs="http://www.w3.org/2001/XMLSchema" xmlns:p="http://schemas.microsoft.com/office/2006/metadata/properties" xmlns:ns2="288fefbb-479c-40f4-9daf-7ad50d9639fe" targetNamespace="http://schemas.microsoft.com/office/2006/metadata/properties" ma:root="true" ma:fieldsID="d760fc4f78da5a3768bd724470cccbdb" ns2:_="">
    <xsd:import namespace="288fefbb-479c-40f4-9daf-7ad50d9639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fefbb-479c-40f4-9daf-7ad50d9639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217667-0E19-4283-9E61-5151BAB81F6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88fefbb-479c-40f4-9daf-7ad50d9639fe"/>
    <ds:schemaRef ds:uri="http://www.w3.org/XML/1998/namespace"/>
    <ds:schemaRef ds:uri="http://purl.org/dc/dcmitype/"/>
  </ds:schemaRefs>
</ds:datastoreItem>
</file>

<file path=customXml/itemProps2.xml><?xml version="1.0" encoding="utf-8"?>
<ds:datastoreItem xmlns:ds="http://schemas.openxmlformats.org/officeDocument/2006/customXml" ds:itemID="{31FFAB92-6682-4B74-8CD9-0A0628FBBD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8fefbb-479c-40f4-9daf-7ad50d9639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318BA0-0015-439C-ADF8-020C4778A3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25432</TotalTime>
  <Words>1860</Words>
  <Application>Microsoft Office PowerPoint</Application>
  <PresentationFormat>Widescreen</PresentationFormat>
  <Paragraphs>360</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Calibri Light</vt:lpstr>
      <vt:lpstr>Courier New</vt:lpstr>
      <vt:lpstr>Montserrat</vt:lpstr>
      <vt:lpstr>Roboto</vt:lpstr>
      <vt:lpstr>Roboto Medium</vt:lpstr>
      <vt:lpstr>Segoe UI</vt:lpstr>
      <vt:lpstr>Times New Roman</vt:lpstr>
      <vt:lpstr>Office Theme</vt:lpstr>
      <vt:lpstr>Low-Code, Rapid, Cross-Platform .NET App Development with DevExpress</vt:lpstr>
      <vt:lpstr>Demo of Completed Application</vt:lpstr>
      <vt:lpstr>Demo</vt:lpstr>
      <vt:lpstr>Demo</vt:lpstr>
      <vt:lpstr>XAF Overview</vt:lpstr>
      <vt:lpstr>contents</vt:lpstr>
      <vt:lpstr>contents</vt:lpstr>
      <vt:lpstr>Overview</vt:lpstr>
      <vt:lpstr>Overview</vt:lpstr>
      <vt:lpstr>Overview</vt:lpstr>
      <vt:lpstr>Overview</vt:lpstr>
      <vt:lpstr>Overview</vt:lpstr>
      <vt:lpstr>Overview</vt:lpstr>
      <vt:lpstr>Application Solution Structure</vt:lpstr>
      <vt:lpstr>Application Solution Structure</vt:lpstr>
      <vt:lpstr>Application Solution Structure</vt:lpstr>
      <vt:lpstr>Application Solution Structure</vt:lpstr>
      <vt:lpstr>Creating Business Objects</vt:lpstr>
      <vt:lpstr>Creating Business Objects</vt:lpstr>
      <vt:lpstr>Creating Business Objects</vt:lpstr>
      <vt:lpstr>Creating Business Objects</vt:lpstr>
      <vt:lpstr>Creating Business Objects</vt:lpstr>
      <vt:lpstr>Creating Controllers</vt:lpstr>
      <vt:lpstr>Creating Controllers</vt:lpstr>
      <vt:lpstr>Creating Controllers</vt:lpstr>
      <vt:lpstr>Creating Controllers</vt:lpstr>
      <vt:lpstr>Creating Controllers</vt:lpstr>
      <vt:lpstr>Creating Controllers</vt:lpstr>
      <vt:lpstr>Creating Controllers</vt:lpstr>
      <vt:lpstr>Creating Controllers</vt:lpstr>
      <vt:lpstr>Creating Actions</vt:lpstr>
      <vt:lpstr>Reviewing Features and Modules</vt:lpstr>
      <vt:lpstr>Reviewing Features and Modules</vt:lpstr>
      <vt:lpstr>Reviewing Features and Modules</vt:lpstr>
      <vt:lpstr>Deployment</vt:lpstr>
      <vt:lpstr>Appendix</vt:lpstr>
      <vt:lpstr>Live Examples</vt:lpstr>
      <vt:lpstr>Live Examples</vt:lpstr>
      <vt:lpstr>Live Examples</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vietintel.vn@gmail.com</dc:creator>
  <cp:lastModifiedBy>Thai Le Minh</cp:lastModifiedBy>
  <cp:revision>1339</cp:revision>
  <dcterms:created xsi:type="dcterms:W3CDTF">2017-09-28T04:00:25Z</dcterms:created>
  <dcterms:modified xsi:type="dcterms:W3CDTF">2022-11-23T09:18:40Z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0x01010068BCE1AED182F64E97A880DE77E658CC</vt:lpwstr>
  </property>
</Properties>
</file>