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67" r:id="rId12"/>
  </p:sldIdLst>
  <p:sldSz cx="18288000" cy="10287000"/>
  <p:notesSz cx="6858000" cy="9144000"/>
  <p:embeddedFontLst>
    <p:embeddedFont>
      <p:font typeface="Josefin Sans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Josefin Sans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4.sv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g"/><Relationship Id="rId5" Type="http://schemas.openxmlformats.org/officeDocument/2006/relationships/image" Target="../media/image76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6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3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29773" y="499803"/>
            <a:ext cx="11350970" cy="4530391"/>
            <a:chOff x="-136641" y="-2023389"/>
            <a:chExt cx="15134626" cy="6040523"/>
          </a:xfrm>
        </p:grpSpPr>
        <p:sp>
          <p:nvSpPr>
            <p:cNvPr id="3" name="TextBox 3"/>
            <p:cNvSpPr txBox="1"/>
            <p:nvPr/>
          </p:nvSpPr>
          <p:spPr>
            <a:xfrm>
              <a:off x="-9676" y="1430527"/>
              <a:ext cx="15007661" cy="25866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476"/>
                </a:lnSpc>
              </a:pPr>
              <a:r>
                <a:rPr lang="en-US" sz="6675" dirty="0" err="1">
                  <a:solidFill>
                    <a:srgbClr val="F7B4A7"/>
                  </a:solidFill>
                  <a:latin typeface="Josefin Sans Bold"/>
                </a:rPr>
                <a:t>Xây</a:t>
              </a:r>
              <a:r>
                <a:rPr lang="en-US" sz="6675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6675" dirty="0" err="1">
                  <a:solidFill>
                    <a:srgbClr val="F7B4A7"/>
                  </a:solidFill>
                  <a:latin typeface="Josefin Sans Bold"/>
                </a:rPr>
                <a:t>dụng</a:t>
              </a:r>
              <a:r>
                <a:rPr lang="en-US" sz="6675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6675" dirty="0" err="1">
                  <a:solidFill>
                    <a:srgbClr val="F7B4A7"/>
                  </a:solidFill>
                  <a:latin typeface="Josefin Sans Bold"/>
                </a:rPr>
                <a:t>phầm</a:t>
              </a:r>
              <a:r>
                <a:rPr lang="en-US" sz="6675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6675" dirty="0" err="1">
                  <a:solidFill>
                    <a:srgbClr val="F7B4A7"/>
                  </a:solidFill>
                  <a:latin typeface="Josefin Sans Bold"/>
                </a:rPr>
                <a:t>mềm</a:t>
              </a:r>
              <a:r>
                <a:rPr lang="en-US" sz="6675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6675" dirty="0" err="1">
                  <a:solidFill>
                    <a:srgbClr val="F7B4A7"/>
                  </a:solidFill>
                  <a:latin typeface="Josefin Sans Bold"/>
                </a:rPr>
                <a:t>quản</a:t>
              </a:r>
              <a:r>
                <a:rPr lang="en-US" sz="6675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6675" dirty="0" err="1">
                  <a:solidFill>
                    <a:srgbClr val="F7B4A7"/>
                  </a:solidFill>
                  <a:latin typeface="Josefin Sans Bold"/>
                </a:rPr>
                <a:t>lí</a:t>
              </a:r>
              <a:r>
                <a:rPr lang="en-US" sz="6675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6675" dirty="0" err="1">
                  <a:solidFill>
                    <a:srgbClr val="F7B4A7"/>
                  </a:solidFill>
                  <a:latin typeface="Josefin Sans Bold"/>
                </a:rPr>
                <a:t>bán</a:t>
              </a:r>
              <a:r>
                <a:rPr lang="en-US" sz="6675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6675" dirty="0" err="1">
                  <a:solidFill>
                    <a:srgbClr val="F7B4A7"/>
                  </a:solidFill>
                  <a:latin typeface="Josefin Sans Bold"/>
                </a:rPr>
                <a:t>sách</a:t>
              </a:r>
              <a:endParaRPr lang="en-US" sz="6675" dirty="0">
                <a:solidFill>
                  <a:srgbClr val="F7B4A7"/>
                </a:solidFill>
                <a:latin typeface="Josefin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36641" y="-2023389"/>
              <a:ext cx="15007661" cy="25093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</a:pPr>
              <a:r>
                <a:rPr lang="en-US" sz="5499" spc="1022" dirty="0">
                  <a:solidFill>
                    <a:srgbClr val="94DDDE"/>
                  </a:solidFill>
                  <a:latin typeface="Josefin Sans"/>
                </a:rPr>
                <a:t>PBL2. DỰ ÁN CƠ SỞ LẬP TRÌNH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276612" y="-2097456"/>
            <a:ext cx="6755642" cy="4114800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334990" y="899984"/>
            <a:ext cx="1194327" cy="2586142"/>
          </a:xfrm>
          <a:custGeom>
            <a:avLst/>
            <a:gdLst/>
            <a:ahLst/>
            <a:cxnLst/>
            <a:rect l="l" t="t" r="r" b="b"/>
            <a:pathLst>
              <a:path w="1194327" h="2586142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572020" y="1264426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5357752" y="0"/>
                </a:moveTo>
                <a:lnTo>
                  <a:pt x="0" y="0"/>
                </a:lnTo>
                <a:lnTo>
                  <a:pt x="0" y="5591583"/>
                </a:lnTo>
                <a:lnTo>
                  <a:pt x="5357752" y="5591583"/>
                </a:lnTo>
                <a:lnTo>
                  <a:pt x="535775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295408" y="796885"/>
            <a:ext cx="3144039" cy="2440918"/>
          </a:xfrm>
          <a:custGeom>
            <a:avLst/>
            <a:gdLst/>
            <a:ahLst/>
            <a:cxnLst/>
            <a:rect l="l" t="t" r="r" b="b"/>
            <a:pathLst>
              <a:path w="3144039" h="2440918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1552" y="3773496"/>
            <a:ext cx="1894295" cy="4252500"/>
          </a:xfrm>
          <a:custGeom>
            <a:avLst/>
            <a:gdLst/>
            <a:ahLst/>
            <a:cxnLst/>
            <a:rect l="l" t="t" r="r" b="b"/>
            <a:pathLst>
              <a:path w="1894295" h="4252500">
                <a:moveTo>
                  <a:pt x="0" y="0"/>
                </a:moveTo>
                <a:lnTo>
                  <a:pt x="1894296" y="0"/>
                </a:lnTo>
                <a:lnTo>
                  <a:pt x="1894296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848632" y="7612736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8420241" y="5822036"/>
            <a:ext cx="8610600" cy="3581400"/>
          </a:xfrm>
        </p:spPr>
        <p:txBody>
          <a:bodyPr>
            <a:noAutofit/>
          </a:bodyPr>
          <a:lstStyle/>
          <a:p>
            <a:r>
              <a:rPr lang="en-US" sz="3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Người</a:t>
            </a:r>
            <a:r>
              <a:rPr 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thực</a:t>
            </a:r>
            <a:r>
              <a:rPr 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hiện</a:t>
            </a:r>
            <a:endParaRPr lang="en-US" sz="30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Lê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Trung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Hiếu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Phạm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Nhật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Thành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Trần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Hồ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Đình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Tuấn</a:t>
            </a:r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sz="28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3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Giảng</a:t>
            </a:r>
            <a:r>
              <a:rPr 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viên</a:t>
            </a:r>
            <a:r>
              <a:rPr 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hướng</a:t>
            </a:r>
            <a:r>
              <a:rPr 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dẫn</a:t>
            </a:r>
            <a:r>
              <a:rPr lang="en-US" sz="3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Ths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Đặng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Hoài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Phương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76342" y="1951228"/>
            <a:ext cx="6338112" cy="6384545"/>
          </a:xfrm>
          <a:custGeom>
            <a:avLst/>
            <a:gdLst/>
            <a:ahLst/>
            <a:cxnLst/>
            <a:rect l="l" t="t" r="r" b="b"/>
            <a:pathLst>
              <a:path w="6338112" h="6384545">
                <a:moveTo>
                  <a:pt x="0" y="0"/>
                </a:moveTo>
                <a:lnTo>
                  <a:pt x="6338112" y="0"/>
                </a:lnTo>
                <a:lnTo>
                  <a:pt x="6338112" y="6384544"/>
                </a:lnTo>
                <a:lnTo>
                  <a:pt x="0" y="6384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69803" y="361950"/>
            <a:ext cx="9447642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00"/>
              </a:lnSpc>
            </a:pPr>
            <a:r>
              <a:rPr lang="en-US" sz="8500" dirty="0" err="1">
                <a:solidFill>
                  <a:srgbClr val="F7B4A7"/>
                </a:solidFill>
                <a:latin typeface="Josefin Sans Bold"/>
              </a:rPr>
              <a:t>Hướng</a:t>
            </a:r>
            <a:r>
              <a:rPr lang="en-US" sz="8500" dirty="0">
                <a:solidFill>
                  <a:srgbClr val="F7B4A7"/>
                </a:solidFill>
                <a:latin typeface="Josefin Sans Bold"/>
              </a:rPr>
              <a:t> </a:t>
            </a:r>
            <a:r>
              <a:rPr lang="en-US" sz="8500" dirty="0" err="1">
                <a:solidFill>
                  <a:srgbClr val="F7B4A7"/>
                </a:solidFill>
                <a:latin typeface="Josefin Sans Bold"/>
              </a:rPr>
              <a:t>phát</a:t>
            </a:r>
            <a:r>
              <a:rPr lang="en-US" sz="8500" dirty="0">
                <a:solidFill>
                  <a:srgbClr val="F7B4A7"/>
                </a:solidFill>
                <a:latin typeface="Josefin Sans Bold"/>
              </a:rPr>
              <a:t> </a:t>
            </a:r>
            <a:r>
              <a:rPr lang="en-US" sz="8500" dirty="0" err="1">
                <a:solidFill>
                  <a:srgbClr val="F7B4A7"/>
                </a:solidFill>
                <a:latin typeface="Josefin Sans Bold"/>
              </a:rPr>
              <a:t>triển</a:t>
            </a:r>
            <a:endParaRPr lang="en-US" sz="8500" dirty="0">
              <a:solidFill>
                <a:srgbClr val="F7B4A7"/>
              </a:solidFill>
              <a:latin typeface="Josefin Sans Bold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2400300"/>
            <a:ext cx="9601200" cy="3238500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Cải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thiện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giao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diện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thân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thiện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hơn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người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dùng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indent="-457200" algn="l">
              <a:buFontTx/>
              <a:buChar char="-"/>
            </a:pP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Cải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tiến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thuật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toán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hơn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nữa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indent="-457200" algn="l">
              <a:buFontTx/>
              <a:buChar char="-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457200" indent="-457200" algn="l">
              <a:buFontTx/>
              <a:buChar char="-"/>
            </a:pP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Phát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triển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thêm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chức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năng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51762" y="1107504"/>
            <a:ext cx="3489749" cy="2861594"/>
          </a:xfrm>
          <a:custGeom>
            <a:avLst/>
            <a:gdLst/>
            <a:ahLst/>
            <a:cxnLst/>
            <a:rect l="l" t="t" r="r" b="b"/>
            <a:pathLst>
              <a:path w="3489749" h="2861594">
                <a:moveTo>
                  <a:pt x="0" y="0"/>
                </a:moveTo>
                <a:lnTo>
                  <a:pt x="3489749" y="0"/>
                </a:lnTo>
                <a:lnTo>
                  <a:pt x="3489749" y="2861593"/>
                </a:lnTo>
                <a:lnTo>
                  <a:pt x="0" y="286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0793" y="4342477"/>
            <a:ext cx="4618653" cy="4114800"/>
          </a:xfrm>
          <a:custGeom>
            <a:avLst/>
            <a:gdLst/>
            <a:ahLst/>
            <a:cxnLst/>
            <a:rect l="l" t="t" r="r" b="b"/>
            <a:pathLst>
              <a:path w="4618653" h="4114800">
                <a:moveTo>
                  <a:pt x="0" y="0"/>
                </a:moveTo>
                <a:lnTo>
                  <a:pt x="4618653" y="0"/>
                </a:lnTo>
                <a:lnTo>
                  <a:pt x="46186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109232" y="1831125"/>
            <a:ext cx="9285723" cy="82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dirty="0" smtClean="0">
                <a:solidFill>
                  <a:srgbClr val="2B4B82"/>
                </a:solidFill>
                <a:latin typeface="Josefin Sans Bold"/>
              </a:rPr>
              <a:t>THANK FOR WATCHING</a:t>
            </a:r>
            <a:endParaRPr lang="en-US" sz="4800" dirty="0">
              <a:solidFill>
                <a:srgbClr val="2B4B82"/>
              </a:solidFill>
              <a:latin typeface="Josefin Sans Bold"/>
            </a:endParaRPr>
          </a:p>
        </p:txBody>
      </p:sp>
      <p:pic>
        <p:nvPicPr>
          <p:cNvPr id="7" name="Hình ảnh 8">
            <a:extLst>
              <a:ext uri="{FF2B5EF4-FFF2-40B4-BE49-F238E27FC236}">
                <a16:creationId xmlns:a16="http://schemas.microsoft.com/office/drawing/2014/main" id="{743D223D-612E-D52F-3EB9-53DF94290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3088" y="3906982"/>
            <a:ext cx="2787001" cy="2912918"/>
          </a:xfrm>
          <a:prstGeom prst="rect">
            <a:avLst/>
          </a:prstGeom>
        </p:spPr>
      </p:pic>
      <p:pic>
        <p:nvPicPr>
          <p:cNvPr id="8" name="Hình ảnh 9">
            <a:extLst>
              <a:ext uri="{FF2B5EF4-FFF2-40B4-BE49-F238E27FC236}">
                <a16:creationId xmlns:a16="http://schemas.microsoft.com/office/drawing/2014/main" id="{E4E861F4-C9AD-6C60-807C-A7662D3ACF8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82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4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14110" r="13905"/>
          <a:stretch/>
        </p:blipFill>
        <p:spPr>
          <a:xfrm>
            <a:off x="8763000" y="3969098"/>
            <a:ext cx="2895600" cy="2667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42732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86800" y="952500"/>
            <a:ext cx="9284137" cy="6943656"/>
            <a:chOff x="-922219" y="-9525"/>
            <a:chExt cx="12378849" cy="6433244"/>
          </a:xfrm>
        </p:grpSpPr>
        <p:sp>
          <p:nvSpPr>
            <p:cNvPr id="3" name="TextBox 3"/>
            <p:cNvSpPr txBox="1"/>
            <p:nvPr/>
          </p:nvSpPr>
          <p:spPr>
            <a:xfrm>
              <a:off x="481673" y="-9525"/>
              <a:ext cx="6723775" cy="1279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559"/>
                </a:lnSpc>
              </a:pPr>
              <a:r>
                <a:rPr lang="en-US" sz="6299">
                  <a:solidFill>
                    <a:srgbClr val="F7B4A7"/>
                  </a:solidFill>
                  <a:latin typeface="Josefin Sans"/>
                </a:rPr>
                <a:t>Nội dung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922219" y="2003853"/>
              <a:ext cx="10686506" cy="441986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lnSpc>
                  <a:spcPts val="3052"/>
                </a:lnSpc>
                <a:buAutoNum type="arabicPeriod"/>
              </a:pPr>
              <a:r>
                <a:rPr lang="en-US" sz="3000" spc="221" dirty="0" err="1" smtClean="0">
                  <a:solidFill>
                    <a:srgbClr val="94DDDE"/>
                  </a:solidFill>
                  <a:latin typeface="+mj-lt"/>
                </a:rPr>
                <a:t>Phát</a:t>
              </a:r>
              <a:r>
                <a:rPr lang="en-US" sz="3000" spc="221" dirty="0" smtClean="0">
                  <a:solidFill>
                    <a:srgbClr val="94DDDE"/>
                  </a:solidFill>
                  <a:latin typeface="+mj-lt"/>
                </a:rPr>
                <a:t> </a:t>
              </a:r>
              <a:r>
                <a:rPr lang="en-US" sz="3000" spc="221" dirty="0" err="1" smtClean="0">
                  <a:solidFill>
                    <a:srgbClr val="94DDDE"/>
                  </a:solidFill>
                  <a:latin typeface="+mj-lt"/>
                </a:rPr>
                <a:t>biểu</a:t>
              </a:r>
              <a:r>
                <a:rPr lang="en-US" sz="3000" spc="221" dirty="0" smtClean="0">
                  <a:solidFill>
                    <a:srgbClr val="94DDDE"/>
                  </a:solidFill>
                  <a:latin typeface="+mj-lt"/>
                </a:rPr>
                <a:t> </a:t>
              </a:r>
              <a:r>
                <a:rPr lang="en-US" sz="3000" spc="221" dirty="0" err="1" smtClean="0">
                  <a:solidFill>
                    <a:srgbClr val="94DDDE"/>
                  </a:solidFill>
                  <a:latin typeface="+mj-lt"/>
                </a:rPr>
                <a:t>bài</a:t>
              </a:r>
              <a:r>
                <a:rPr lang="en-US" sz="3000" spc="221" dirty="0" smtClean="0">
                  <a:solidFill>
                    <a:srgbClr val="94DDDE"/>
                  </a:solidFill>
                  <a:latin typeface="+mj-lt"/>
                </a:rPr>
                <a:t> </a:t>
              </a:r>
              <a:r>
                <a:rPr lang="en-US" sz="3000" spc="221" dirty="0" err="1" smtClean="0">
                  <a:solidFill>
                    <a:srgbClr val="94DDDE"/>
                  </a:solidFill>
                  <a:latin typeface="+mj-lt"/>
                </a:rPr>
                <a:t>toán</a:t>
              </a:r>
              <a:endParaRPr lang="en-US" sz="3000" spc="221" dirty="0" smtClean="0">
                <a:solidFill>
                  <a:srgbClr val="94DDDE"/>
                </a:solidFill>
                <a:latin typeface="+mj-lt"/>
              </a:endParaRPr>
            </a:p>
            <a:p>
              <a:pPr marL="457200" indent="-457200">
                <a:lnSpc>
                  <a:spcPts val="3052"/>
                </a:lnSpc>
                <a:buAutoNum type="arabicPeriod"/>
              </a:pPr>
              <a:endParaRPr lang="en-US" sz="3000" spc="221" dirty="0" smtClean="0">
                <a:solidFill>
                  <a:srgbClr val="94DDDE"/>
                </a:solidFill>
                <a:latin typeface="+mj-lt"/>
              </a:endParaRPr>
            </a:p>
            <a:p>
              <a:pPr marL="457200" indent="-457200">
                <a:lnSpc>
                  <a:spcPts val="3052"/>
                </a:lnSpc>
                <a:buAutoNum type="arabicPeriod"/>
              </a:pPr>
              <a:r>
                <a:rPr lang="en-US" sz="3000" spc="221" dirty="0" err="1" smtClean="0">
                  <a:solidFill>
                    <a:srgbClr val="94DDDE"/>
                  </a:solidFill>
                  <a:latin typeface="+mj-lt"/>
                </a:rPr>
                <a:t>Chức</a:t>
              </a:r>
              <a:r>
                <a:rPr lang="en-US" sz="3000" spc="221" dirty="0" smtClean="0">
                  <a:solidFill>
                    <a:srgbClr val="94DDDE"/>
                  </a:solidFill>
                  <a:latin typeface="+mj-lt"/>
                </a:rPr>
                <a:t> </a:t>
              </a:r>
              <a:r>
                <a:rPr lang="en-US" sz="3000" spc="221" dirty="0" err="1" smtClean="0">
                  <a:solidFill>
                    <a:srgbClr val="94DDDE"/>
                  </a:solidFill>
                  <a:latin typeface="+mj-lt"/>
                </a:rPr>
                <a:t>năng</a:t>
              </a:r>
              <a:r>
                <a:rPr lang="en-US" sz="3000" spc="221" dirty="0" smtClean="0">
                  <a:solidFill>
                    <a:srgbClr val="94DDDE"/>
                  </a:solidFill>
                  <a:latin typeface="+mj-lt"/>
                </a:rPr>
                <a:t> </a:t>
              </a:r>
              <a:r>
                <a:rPr lang="en-US" sz="3000" spc="221" dirty="0" err="1" smtClean="0">
                  <a:solidFill>
                    <a:srgbClr val="94DDDE"/>
                  </a:solidFill>
                  <a:latin typeface="+mj-lt"/>
                </a:rPr>
                <a:t>của</a:t>
              </a:r>
              <a:r>
                <a:rPr lang="en-US" sz="3000" spc="221" dirty="0" smtClean="0">
                  <a:solidFill>
                    <a:srgbClr val="94DDDE"/>
                  </a:solidFill>
                  <a:latin typeface="+mj-lt"/>
                </a:rPr>
                <a:t> </a:t>
              </a:r>
              <a:r>
                <a:rPr lang="en-US" sz="3000" spc="221" dirty="0" err="1" smtClean="0">
                  <a:solidFill>
                    <a:srgbClr val="94DDDE"/>
                  </a:solidFill>
                  <a:latin typeface="+mj-lt"/>
                </a:rPr>
                <a:t>hệ</a:t>
              </a:r>
              <a:r>
                <a:rPr lang="en-US" sz="3000" spc="221" dirty="0" smtClean="0">
                  <a:solidFill>
                    <a:srgbClr val="94DDDE"/>
                  </a:solidFill>
                  <a:latin typeface="+mj-lt"/>
                </a:rPr>
                <a:t> </a:t>
              </a:r>
              <a:r>
                <a:rPr lang="en-US" sz="3000" spc="221" dirty="0" err="1" smtClean="0">
                  <a:solidFill>
                    <a:srgbClr val="94DDDE"/>
                  </a:solidFill>
                  <a:latin typeface="+mj-lt"/>
                </a:rPr>
                <a:t>thống</a:t>
              </a:r>
              <a:endParaRPr lang="en-US" sz="3000" spc="221" dirty="0" smtClean="0">
                <a:solidFill>
                  <a:srgbClr val="94DDDE"/>
                </a:solidFill>
                <a:latin typeface="+mj-lt"/>
              </a:endParaRPr>
            </a:p>
            <a:p>
              <a:pPr marL="457200" indent="-457200">
                <a:lnSpc>
                  <a:spcPts val="3052"/>
                </a:lnSpc>
                <a:buAutoNum type="arabicPeriod"/>
              </a:pPr>
              <a:endParaRPr lang="en-US" sz="3000" spc="221" dirty="0" smtClean="0">
                <a:solidFill>
                  <a:srgbClr val="94DDDE"/>
                </a:solidFill>
                <a:latin typeface="+mj-lt"/>
              </a:endParaRPr>
            </a:p>
            <a:p>
              <a:pPr marL="457200" indent="-457200">
                <a:lnSpc>
                  <a:spcPts val="3052"/>
                </a:lnSpc>
                <a:buAutoNum type="arabicPeriod"/>
              </a:pPr>
              <a:r>
                <a:rPr lang="en-US" sz="3000" spc="221" dirty="0" err="1" smtClean="0">
                  <a:solidFill>
                    <a:srgbClr val="94DDDE"/>
                  </a:solidFill>
                  <a:latin typeface="+mj-lt"/>
                </a:rPr>
                <a:t>Thiết</a:t>
              </a:r>
              <a:r>
                <a:rPr lang="en-US" sz="3000" spc="221" dirty="0" smtClean="0">
                  <a:solidFill>
                    <a:srgbClr val="94DDDE"/>
                  </a:solidFill>
                  <a:latin typeface="+mj-lt"/>
                </a:rPr>
                <a:t> </a:t>
              </a:r>
              <a:r>
                <a:rPr lang="en-US" sz="3000" spc="221" dirty="0" err="1" smtClean="0">
                  <a:solidFill>
                    <a:srgbClr val="94DDDE"/>
                  </a:solidFill>
                  <a:latin typeface="+mj-lt"/>
                </a:rPr>
                <a:t>kế</a:t>
              </a:r>
              <a:r>
                <a:rPr lang="en-US" sz="3000" spc="221" dirty="0" smtClean="0">
                  <a:solidFill>
                    <a:srgbClr val="94DDDE"/>
                  </a:solidFill>
                  <a:latin typeface="+mj-lt"/>
                </a:rPr>
                <a:t> </a:t>
              </a:r>
              <a:r>
                <a:rPr lang="en-US" sz="3000" spc="221" dirty="0" err="1" smtClean="0">
                  <a:solidFill>
                    <a:srgbClr val="94DDDE"/>
                  </a:solidFill>
                  <a:latin typeface="+mj-lt"/>
                </a:rPr>
                <a:t>cấu</a:t>
              </a:r>
              <a:r>
                <a:rPr lang="en-US" sz="3000" spc="221" dirty="0" smtClean="0">
                  <a:solidFill>
                    <a:srgbClr val="94DDDE"/>
                  </a:solidFill>
                  <a:latin typeface="+mj-lt"/>
                </a:rPr>
                <a:t> </a:t>
              </a:r>
              <a:r>
                <a:rPr lang="en-US" sz="3000" spc="221" dirty="0" err="1" smtClean="0">
                  <a:solidFill>
                    <a:srgbClr val="94DDDE"/>
                  </a:solidFill>
                  <a:latin typeface="+mj-lt"/>
                </a:rPr>
                <a:t>trúc</a:t>
              </a:r>
              <a:r>
                <a:rPr lang="en-US" sz="3000" spc="221" dirty="0" smtClean="0">
                  <a:solidFill>
                    <a:srgbClr val="94DDDE"/>
                  </a:solidFill>
                  <a:latin typeface="+mj-lt"/>
                </a:rPr>
                <a:t> </a:t>
              </a:r>
              <a:r>
                <a:rPr lang="en-US" sz="3000" spc="221" dirty="0" err="1" smtClean="0">
                  <a:solidFill>
                    <a:srgbClr val="94DDDE"/>
                  </a:solidFill>
                  <a:latin typeface="+mj-lt"/>
                </a:rPr>
                <a:t>dữ</a:t>
              </a:r>
              <a:r>
                <a:rPr lang="en-US" sz="3000" spc="221" dirty="0" smtClean="0">
                  <a:solidFill>
                    <a:srgbClr val="94DDDE"/>
                  </a:solidFill>
                  <a:latin typeface="+mj-lt"/>
                </a:rPr>
                <a:t> </a:t>
              </a:r>
              <a:r>
                <a:rPr lang="en-US" sz="3000" spc="221" dirty="0" err="1" smtClean="0">
                  <a:solidFill>
                    <a:srgbClr val="94DDDE"/>
                  </a:solidFill>
                  <a:latin typeface="+mj-lt"/>
                </a:rPr>
                <a:t>liệu</a:t>
              </a:r>
              <a:endParaRPr lang="en-US" sz="3000" spc="221" dirty="0" smtClean="0">
                <a:solidFill>
                  <a:srgbClr val="94DDDE"/>
                </a:solidFill>
                <a:latin typeface="+mj-lt"/>
              </a:endParaRPr>
            </a:p>
            <a:p>
              <a:pPr marL="457200" indent="-457200">
                <a:lnSpc>
                  <a:spcPts val="3052"/>
                </a:lnSpc>
                <a:buAutoNum type="arabicPeriod"/>
              </a:pPr>
              <a:endParaRPr lang="en-US" sz="3000" spc="221" dirty="0" smtClean="0">
                <a:solidFill>
                  <a:srgbClr val="94DDDE"/>
                </a:solidFill>
                <a:latin typeface="+mj-lt"/>
              </a:endParaRPr>
            </a:p>
            <a:p>
              <a:pPr marL="457200" indent="-457200">
                <a:lnSpc>
                  <a:spcPts val="3052"/>
                </a:lnSpc>
                <a:buAutoNum type="arabicPeriod"/>
              </a:pPr>
              <a:r>
                <a:rPr lang="en-US" sz="3000" spc="221" dirty="0" err="1" smtClean="0">
                  <a:solidFill>
                    <a:srgbClr val="94DDDE"/>
                  </a:solidFill>
                  <a:latin typeface="+mj-lt"/>
                </a:rPr>
                <a:t>Triển</a:t>
              </a:r>
              <a:r>
                <a:rPr lang="en-US" sz="3000" spc="221" dirty="0" smtClean="0">
                  <a:solidFill>
                    <a:srgbClr val="94DDDE"/>
                  </a:solidFill>
                  <a:latin typeface="+mj-lt"/>
                </a:rPr>
                <a:t> </a:t>
              </a:r>
              <a:r>
                <a:rPr lang="en-US" sz="3000" spc="221" dirty="0" err="1" smtClean="0">
                  <a:solidFill>
                    <a:srgbClr val="94DDDE"/>
                  </a:solidFill>
                  <a:latin typeface="+mj-lt"/>
                </a:rPr>
                <a:t>khai</a:t>
              </a:r>
              <a:r>
                <a:rPr lang="en-US" sz="3000" spc="221" dirty="0" smtClean="0">
                  <a:solidFill>
                    <a:srgbClr val="94DDDE"/>
                  </a:solidFill>
                  <a:latin typeface="+mj-lt"/>
                </a:rPr>
                <a:t> </a:t>
              </a:r>
              <a:r>
                <a:rPr lang="en-US" sz="3000" spc="221" dirty="0" err="1" smtClean="0">
                  <a:solidFill>
                    <a:srgbClr val="94DDDE"/>
                  </a:solidFill>
                  <a:latin typeface="+mj-lt"/>
                </a:rPr>
                <a:t>hệ</a:t>
              </a:r>
              <a:r>
                <a:rPr lang="en-US" sz="3000" spc="221" dirty="0" smtClean="0">
                  <a:solidFill>
                    <a:srgbClr val="94DDDE"/>
                  </a:solidFill>
                  <a:latin typeface="+mj-lt"/>
                </a:rPr>
                <a:t> </a:t>
              </a:r>
              <a:r>
                <a:rPr lang="en-US" sz="3000" spc="221" dirty="0" err="1" smtClean="0">
                  <a:solidFill>
                    <a:srgbClr val="94DDDE"/>
                  </a:solidFill>
                  <a:latin typeface="+mj-lt"/>
                </a:rPr>
                <a:t>thống</a:t>
              </a:r>
              <a:endParaRPr lang="en-US" sz="3000" spc="221" dirty="0" smtClean="0">
                <a:solidFill>
                  <a:srgbClr val="94DDDE"/>
                </a:solidFill>
                <a:latin typeface="+mj-lt"/>
              </a:endParaRPr>
            </a:p>
            <a:p>
              <a:pPr marL="457200" indent="-457200">
                <a:lnSpc>
                  <a:spcPts val="3052"/>
                </a:lnSpc>
                <a:buAutoNum type="arabicPeriod"/>
              </a:pPr>
              <a:endParaRPr lang="en-US" sz="3000" spc="221" dirty="0" smtClean="0">
                <a:solidFill>
                  <a:srgbClr val="94DDDE"/>
                </a:solidFill>
                <a:latin typeface="+mj-lt"/>
              </a:endParaRPr>
            </a:p>
            <a:p>
              <a:pPr marL="457200" indent="-457200">
                <a:lnSpc>
                  <a:spcPts val="3052"/>
                </a:lnSpc>
                <a:buAutoNum type="arabicPeriod"/>
              </a:pPr>
              <a:r>
                <a:rPr lang="en-US" sz="3000" spc="221" dirty="0" err="1" smtClean="0">
                  <a:solidFill>
                    <a:srgbClr val="94DDDE"/>
                  </a:solidFill>
                  <a:latin typeface="+mj-lt"/>
                </a:rPr>
                <a:t>Giao</a:t>
              </a:r>
              <a:r>
                <a:rPr lang="en-US" sz="3000" spc="221" dirty="0" smtClean="0">
                  <a:solidFill>
                    <a:srgbClr val="94DDDE"/>
                  </a:solidFill>
                  <a:latin typeface="+mj-lt"/>
                </a:rPr>
                <a:t> </a:t>
              </a:r>
              <a:r>
                <a:rPr lang="en-US" sz="3000" spc="221" dirty="0" err="1" smtClean="0">
                  <a:solidFill>
                    <a:srgbClr val="94DDDE"/>
                  </a:solidFill>
                  <a:latin typeface="+mj-lt"/>
                </a:rPr>
                <a:t>diện</a:t>
              </a:r>
              <a:r>
                <a:rPr lang="en-US" sz="3000" spc="221" dirty="0" smtClean="0">
                  <a:solidFill>
                    <a:srgbClr val="94DDDE"/>
                  </a:solidFill>
                  <a:latin typeface="+mj-lt"/>
                </a:rPr>
                <a:t> </a:t>
              </a:r>
              <a:r>
                <a:rPr lang="en-US" sz="3000" spc="221" dirty="0" err="1" smtClean="0">
                  <a:solidFill>
                    <a:srgbClr val="94DDDE"/>
                  </a:solidFill>
                  <a:latin typeface="+mj-lt"/>
                </a:rPr>
                <a:t>chính</a:t>
              </a:r>
              <a:r>
                <a:rPr lang="en-US" sz="3000" spc="221" dirty="0" smtClean="0">
                  <a:solidFill>
                    <a:srgbClr val="94DDDE"/>
                  </a:solidFill>
                  <a:latin typeface="+mj-lt"/>
                </a:rPr>
                <a:t> </a:t>
              </a:r>
              <a:r>
                <a:rPr lang="en-US" sz="3000" spc="221" dirty="0" err="1" smtClean="0">
                  <a:solidFill>
                    <a:srgbClr val="94DDDE"/>
                  </a:solidFill>
                  <a:latin typeface="+mj-lt"/>
                </a:rPr>
                <a:t>của</a:t>
              </a:r>
              <a:r>
                <a:rPr lang="en-US" sz="3000" spc="221" dirty="0" smtClean="0">
                  <a:solidFill>
                    <a:srgbClr val="94DDDE"/>
                  </a:solidFill>
                  <a:latin typeface="+mj-lt"/>
                </a:rPr>
                <a:t> </a:t>
              </a:r>
              <a:r>
                <a:rPr lang="en-US" sz="3000" spc="221" dirty="0" err="1" smtClean="0">
                  <a:solidFill>
                    <a:srgbClr val="94DDDE"/>
                  </a:solidFill>
                  <a:latin typeface="+mj-lt"/>
                </a:rPr>
                <a:t>chương</a:t>
              </a:r>
              <a:r>
                <a:rPr lang="en-US" sz="3000" spc="221" dirty="0" smtClean="0">
                  <a:solidFill>
                    <a:srgbClr val="94DDDE"/>
                  </a:solidFill>
                  <a:latin typeface="+mj-lt"/>
                </a:rPr>
                <a:t> </a:t>
              </a:r>
              <a:r>
                <a:rPr lang="en-US" sz="3000" spc="221" dirty="0" err="1" smtClean="0">
                  <a:solidFill>
                    <a:srgbClr val="94DDDE"/>
                  </a:solidFill>
                  <a:latin typeface="+mj-lt"/>
                </a:rPr>
                <a:t>trình</a:t>
              </a:r>
              <a:endParaRPr lang="en-US" sz="3000" spc="221" dirty="0" smtClean="0">
                <a:solidFill>
                  <a:srgbClr val="94DDDE"/>
                </a:solidFill>
                <a:latin typeface="+mj-lt"/>
              </a:endParaRPr>
            </a:p>
            <a:p>
              <a:pPr marL="457200" indent="-457200">
                <a:lnSpc>
                  <a:spcPts val="3052"/>
                </a:lnSpc>
                <a:buAutoNum type="arabicPeriod"/>
              </a:pPr>
              <a:endParaRPr lang="en-US" sz="3000" spc="221" dirty="0" smtClean="0">
                <a:solidFill>
                  <a:srgbClr val="94DDDE"/>
                </a:solidFill>
                <a:latin typeface="+mj-lt"/>
              </a:endParaRPr>
            </a:p>
            <a:p>
              <a:pPr marL="457200" indent="-457200">
                <a:lnSpc>
                  <a:spcPts val="3052"/>
                </a:lnSpc>
                <a:buAutoNum type="arabicPeriod"/>
              </a:pPr>
              <a:r>
                <a:rPr lang="en-US" sz="3000" spc="221" dirty="0" err="1" smtClean="0">
                  <a:solidFill>
                    <a:srgbClr val="94DDDE"/>
                  </a:solidFill>
                  <a:latin typeface="+mj-lt"/>
                </a:rPr>
                <a:t>Nhận</a:t>
              </a:r>
              <a:r>
                <a:rPr lang="en-US" sz="3000" spc="221" dirty="0" smtClean="0">
                  <a:solidFill>
                    <a:srgbClr val="94DDDE"/>
                  </a:solidFill>
                  <a:latin typeface="+mj-lt"/>
                </a:rPr>
                <a:t> </a:t>
              </a:r>
              <a:r>
                <a:rPr lang="en-US" sz="3000" spc="221" dirty="0" err="1" smtClean="0">
                  <a:solidFill>
                    <a:srgbClr val="94DDDE"/>
                  </a:solidFill>
                  <a:latin typeface="+mj-lt"/>
                </a:rPr>
                <a:t>xét</a:t>
              </a:r>
              <a:endParaRPr lang="en-US" sz="3000" spc="221" dirty="0" smtClean="0">
                <a:solidFill>
                  <a:srgbClr val="94DDDE"/>
                </a:solidFill>
                <a:latin typeface="+mj-lt"/>
              </a:endParaRPr>
            </a:p>
            <a:p>
              <a:pPr marL="457200" indent="-457200">
                <a:lnSpc>
                  <a:spcPts val="3052"/>
                </a:lnSpc>
                <a:buAutoNum type="arabicPeriod"/>
              </a:pPr>
              <a:endParaRPr lang="en-US" sz="3000" spc="221" dirty="0">
                <a:solidFill>
                  <a:srgbClr val="94DDDE"/>
                </a:solidFill>
                <a:latin typeface="Josefin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527088"/>
              <a:ext cx="11456630" cy="6578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9918" lvl="1" indent="-304959" algn="just">
                <a:lnSpc>
                  <a:spcPts val="3955"/>
                </a:lnSpc>
                <a:buFont typeface="Arial"/>
                <a:buChar char="•"/>
              </a:pPr>
              <a:endParaRPr lang="en-US" sz="2825" dirty="0">
                <a:solidFill>
                  <a:srgbClr val="94DDDE"/>
                </a:solidFill>
                <a:latin typeface="Josefin Sans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1309758" y="1684366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6" y="0"/>
                </a:lnTo>
                <a:lnTo>
                  <a:pt x="3874546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380976" y="2475095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495732" y="3214319"/>
            <a:ext cx="3874545" cy="5122596"/>
          </a:xfrm>
          <a:custGeom>
            <a:avLst/>
            <a:gdLst/>
            <a:ahLst/>
            <a:cxnLst/>
            <a:rect l="l" t="t" r="r" b="b"/>
            <a:pathLst>
              <a:path w="3874545" h="5122596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1000" y="1301729"/>
            <a:ext cx="10883106" cy="7362077"/>
            <a:chOff x="-1526803" y="-3864809"/>
            <a:chExt cx="14510807" cy="9816105"/>
          </a:xfrm>
        </p:grpSpPr>
        <p:sp>
          <p:nvSpPr>
            <p:cNvPr id="3" name="TextBox 3"/>
            <p:cNvSpPr txBox="1"/>
            <p:nvPr/>
          </p:nvSpPr>
          <p:spPr>
            <a:xfrm>
              <a:off x="-1526803" y="-3864809"/>
              <a:ext cx="14104407" cy="2252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532"/>
                </a:lnSpc>
              </a:pPr>
              <a:r>
                <a:rPr lang="en-US" sz="6000" dirty="0" err="1">
                  <a:solidFill>
                    <a:srgbClr val="F7B4A7"/>
                  </a:solidFill>
                  <a:latin typeface="Josefin Sans Bold"/>
                </a:rPr>
                <a:t>Phát</a:t>
              </a:r>
              <a:r>
                <a:rPr lang="en-US" sz="600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6000" dirty="0" err="1">
                  <a:solidFill>
                    <a:srgbClr val="F7B4A7"/>
                  </a:solidFill>
                  <a:latin typeface="Josefin Sans Bold"/>
                </a:rPr>
                <a:t>biểu</a:t>
              </a:r>
              <a:r>
                <a:rPr lang="en-US" sz="600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6000" dirty="0" err="1">
                  <a:solidFill>
                    <a:srgbClr val="F7B4A7"/>
                  </a:solidFill>
                  <a:latin typeface="Josefin Sans Bold"/>
                </a:rPr>
                <a:t>bài</a:t>
              </a:r>
              <a:r>
                <a:rPr lang="en-US" sz="600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6000" dirty="0" err="1" smtClean="0">
                  <a:solidFill>
                    <a:srgbClr val="F7B4A7"/>
                  </a:solidFill>
                  <a:latin typeface="Josefin Sans Bold"/>
                </a:rPr>
                <a:t>toán</a:t>
              </a:r>
              <a:endParaRPr lang="en-US" sz="6000" dirty="0" smtClean="0">
                <a:solidFill>
                  <a:srgbClr val="F7B4A7"/>
                </a:solidFill>
                <a:latin typeface="Josefin Sans Bold"/>
              </a:endParaRPr>
            </a:p>
            <a:p>
              <a:pPr algn="ctr">
                <a:lnSpc>
                  <a:spcPts val="6532"/>
                </a:lnSpc>
              </a:pPr>
              <a:endParaRPr lang="en-US" sz="6000" dirty="0">
                <a:solidFill>
                  <a:srgbClr val="F7B4A7"/>
                </a:solidFill>
                <a:latin typeface="Josefin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120403" y="-1384047"/>
              <a:ext cx="14104407" cy="73353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4350" indent="-514350">
                <a:lnSpc>
                  <a:spcPts val="3919"/>
                </a:lnSpc>
                <a:buAutoNum type="arabicPeriod"/>
              </a:pP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Việc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sử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dụng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các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hệ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thống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thông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tin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để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quản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lí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của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hàng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trở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nên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ngày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càng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phổ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biến</a:t>
              </a:r>
              <a:endParaRPr lang="en-US" sz="2800" spc="56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endParaRPr>
            </a:p>
            <a:p>
              <a:pPr marL="514350" indent="-514350">
                <a:lnSpc>
                  <a:spcPts val="3919"/>
                </a:lnSpc>
                <a:buAutoNum type="arabicPeriod"/>
              </a:pPr>
              <a:endParaRPr lang="en-US" sz="2800" spc="56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endParaRPr>
            </a:p>
            <a:p>
              <a:pPr marL="514350" indent="-514350">
                <a:lnSpc>
                  <a:spcPts val="3919"/>
                </a:lnSpc>
                <a:buAutoNum type="arabicPeriod"/>
              </a:pP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Phần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mềm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quản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lí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bán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sách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giúp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tối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ưu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quy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trình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từ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theo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dõi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số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lượng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sách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tồn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kho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đến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quản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lí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các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hóa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đơn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…</a:t>
              </a:r>
            </a:p>
            <a:p>
              <a:pPr marL="514350" indent="-514350">
                <a:lnSpc>
                  <a:spcPts val="3919"/>
                </a:lnSpc>
                <a:buAutoNum type="arabicPeriod"/>
              </a:pPr>
              <a:endParaRPr lang="en-US" sz="2800" spc="560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endParaRPr>
            </a:p>
            <a:p>
              <a:pPr marL="514350" indent="-514350">
                <a:lnSpc>
                  <a:spcPts val="3919"/>
                </a:lnSpc>
                <a:buAutoNum type="arabicPeriod"/>
              </a:pP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Áp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dụng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công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nghệ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vào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quản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lí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giúp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cho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việc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tối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ưu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hóa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các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hoạt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động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kinh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doanh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đồng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thời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đưa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ra</a:t>
              </a:r>
              <a:r>
                <a:rPr lang="en-US" sz="2800" spc="56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được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các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chiến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lược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kinh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doanh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phù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 </a:t>
              </a:r>
              <a:r>
                <a:rPr lang="en-US" sz="2800" spc="560" dirty="0" err="1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hợp</a:t>
              </a:r>
              <a:r>
                <a:rPr lang="en-US" sz="2800" spc="56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  <a:cs typeface="Times New Roman" panose="02020603050405020304" pitchFamily="18" charset="0"/>
                </a:rPr>
                <a:t>.</a:t>
              </a:r>
              <a:endParaRPr lang="en-US" sz="2800" spc="56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3001822" y="1710976"/>
            <a:ext cx="3662625" cy="5642699"/>
          </a:xfrm>
          <a:custGeom>
            <a:avLst/>
            <a:gdLst/>
            <a:ahLst/>
            <a:cxnLst/>
            <a:rect l="l" t="t" r="r" b="b"/>
            <a:pathLst>
              <a:path w="3662625" h="5642699">
                <a:moveTo>
                  <a:pt x="0" y="0"/>
                </a:moveTo>
                <a:lnTo>
                  <a:pt x="3662625" y="0"/>
                </a:lnTo>
                <a:lnTo>
                  <a:pt x="3662625" y="5642699"/>
                </a:lnTo>
                <a:lnTo>
                  <a:pt x="0" y="5642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81075" y="2107312"/>
            <a:ext cx="16135350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osefin Sans Bold"/>
              </a:rPr>
              <a:t>Chức</a:t>
            </a:r>
            <a:r>
              <a:rPr lang="en-US" sz="6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osefin Sans Bold"/>
              </a:rPr>
              <a:t> </a:t>
            </a:r>
            <a:r>
              <a:rPr lang="en-US" sz="6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osefin Sans Bold"/>
              </a:rPr>
              <a:t>năng</a:t>
            </a:r>
            <a:r>
              <a:rPr lang="en-US" sz="6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osefin Sans Bold"/>
              </a:rPr>
              <a:t> </a:t>
            </a:r>
            <a:r>
              <a:rPr lang="en-US" sz="6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osefin Sans Bold"/>
              </a:rPr>
              <a:t>hệ</a:t>
            </a:r>
            <a:r>
              <a:rPr lang="en-US" sz="6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osefin Sans Bold"/>
              </a:rPr>
              <a:t> </a:t>
            </a:r>
            <a:r>
              <a:rPr lang="en-US" sz="6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osefin Sans Bold"/>
              </a:rPr>
              <a:t>thống</a:t>
            </a:r>
            <a:endParaRPr lang="en-US" sz="6400" dirty="0">
              <a:solidFill>
                <a:schemeClr val="accent2">
                  <a:lumMod val="60000"/>
                  <a:lumOff val="40000"/>
                </a:schemeClr>
              </a:solidFill>
              <a:latin typeface="Josefin Sans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412064" y="5313860"/>
            <a:ext cx="2574037" cy="2241075"/>
            <a:chOff x="-229824" y="659173"/>
            <a:chExt cx="3432050" cy="1333699"/>
          </a:xfrm>
        </p:grpSpPr>
        <p:sp>
          <p:nvSpPr>
            <p:cNvPr id="4" name="TextBox 4"/>
            <p:cNvSpPr txBox="1"/>
            <p:nvPr/>
          </p:nvSpPr>
          <p:spPr>
            <a:xfrm>
              <a:off x="-229824" y="659173"/>
              <a:ext cx="3202226" cy="1333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 spc="478" dirty="0" err="1" smtClean="0">
                  <a:solidFill>
                    <a:srgbClr val="2B4B82"/>
                  </a:solidFill>
                  <a:latin typeface="Josefin Sans Bold"/>
                </a:rPr>
                <a:t>Quản</a:t>
              </a:r>
              <a:r>
                <a:rPr lang="en-US" sz="2800" spc="478" dirty="0" smtClean="0">
                  <a:solidFill>
                    <a:srgbClr val="2B4B82"/>
                  </a:solidFill>
                  <a:latin typeface="Josefin Sans Bold"/>
                </a:rPr>
                <a:t> </a:t>
              </a:r>
              <a:r>
                <a:rPr lang="en-US" sz="2800" spc="478" dirty="0" err="1" smtClean="0">
                  <a:solidFill>
                    <a:srgbClr val="2B4B82"/>
                  </a:solidFill>
                  <a:latin typeface="Josefin Sans Bold"/>
                </a:rPr>
                <a:t>lí</a:t>
              </a:r>
              <a:r>
                <a:rPr lang="en-US" sz="2800" spc="478" dirty="0" smtClean="0">
                  <a:solidFill>
                    <a:srgbClr val="2B4B82"/>
                  </a:solidFill>
                  <a:latin typeface="Josefin Sans Bold"/>
                </a:rPr>
                <a:t> </a:t>
              </a:r>
              <a:r>
                <a:rPr lang="en-US" sz="2800" spc="478" dirty="0" err="1" smtClean="0">
                  <a:solidFill>
                    <a:srgbClr val="2B4B82"/>
                  </a:solidFill>
                  <a:latin typeface="Josefin Sans Bold"/>
                </a:rPr>
                <a:t>sách</a:t>
              </a:r>
              <a:endParaRPr lang="en-US" sz="2800" spc="478" dirty="0">
                <a:solidFill>
                  <a:srgbClr val="2B4B82"/>
                </a:solidFill>
                <a:latin typeface="Josefin Sans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906221"/>
              <a:ext cx="3202226" cy="2495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 algn="ctr">
                <a:lnSpc>
                  <a:spcPts val="3359"/>
                </a:lnSpc>
                <a:buFontTx/>
                <a:buChar char="-"/>
              </a:pPr>
              <a:endParaRPr lang="en-US" sz="2400" dirty="0">
                <a:solidFill>
                  <a:srgbClr val="2B4B82"/>
                </a:solidFill>
                <a:latin typeface="Josefin Sans Bold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21441" y="5317325"/>
            <a:ext cx="3218087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spc="478" dirty="0" err="1" smtClean="0">
                <a:solidFill>
                  <a:srgbClr val="2B4B82"/>
                </a:solidFill>
                <a:latin typeface="Josefin Sans Bold"/>
              </a:rPr>
              <a:t>Quản</a:t>
            </a:r>
            <a:r>
              <a:rPr lang="en-US" sz="2799" spc="478" dirty="0" smtClean="0">
                <a:solidFill>
                  <a:srgbClr val="2B4B82"/>
                </a:solidFill>
                <a:latin typeface="Josefin Sans Bold"/>
              </a:rPr>
              <a:t> </a:t>
            </a:r>
            <a:r>
              <a:rPr lang="en-US" sz="2799" spc="478" dirty="0" err="1" smtClean="0">
                <a:solidFill>
                  <a:srgbClr val="2B4B82"/>
                </a:solidFill>
                <a:latin typeface="Josefin Sans Bold"/>
              </a:rPr>
              <a:t>lí</a:t>
            </a:r>
            <a:r>
              <a:rPr lang="en-US" sz="2799" spc="478" dirty="0" smtClean="0">
                <a:solidFill>
                  <a:srgbClr val="2B4B82"/>
                </a:solidFill>
                <a:latin typeface="Josefin Sans Bold"/>
              </a:rPr>
              <a:t> </a:t>
            </a:r>
            <a:r>
              <a:rPr lang="en-US" sz="2799" spc="478" dirty="0" err="1" smtClean="0">
                <a:solidFill>
                  <a:srgbClr val="2B4B82"/>
                </a:solidFill>
                <a:latin typeface="Josefin Sans Bold"/>
              </a:rPr>
              <a:t>khách</a:t>
            </a:r>
            <a:r>
              <a:rPr lang="en-US" sz="2799" spc="478" dirty="0" smtClean="0">
                <a:solidFill>
                  <a:srgbClr val="2B4B82"/>
                </a:solidFill>
                <a:latin typeface="Josefin Sans Bold"/>
              </a:rPr>
              <a:t> </a:t>
            </a:r>
            <a:r>
              <a:rPr lang="en-US" sz="2799" spc="478" dirty="0" err="1" smtClean="0">
                <a:solidFill>
                  <a:srgbClr val="2B4B82"/>
                </a:solidFill>
                <a:latin typeface="Josefin Sans Bold"/>
              </a:rPr>
              <a:t>hàng</a:t>
            </a:r>
            <a:endParaRPr lang="en-US" sz="2799" spc="478" dirty="0">
              <a:solidFill>
                <a:srgbClr val="2B4B82"/>
              </a:solidFill>
              <a:latin typeface="Josefin Sans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7624921" y="4832720"/>
            <a:ext cx="2653533" cy="1876567"/>
            <a:chOff x="-258833" y="906221"/>
            <a:chExt cx="3538044" cy="2502090"/>
          </a:xfrm>
        </p:grpSpPr>
        <p:sp>
          <p:nvSpPr>
            <p:cNvPr id="12" name="TextBox 12"/>
            <p:cNvSpPr txBox="1"/>
            <p:nvPr/>
          </p:nvSpPr>
          <p:spPr>
            <a:xfrm>
              <a:off x="-258833" y="1594993"/>
              <a:ext cx="3279211" cy="1333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spc="478" dirty="0" err="1" smtClean="0">
                  <a:solidFill>
                    <a:srgbClr val="2B4B82"/>
                  </a:solidFill>
                  <a:latin typeface="Josefin Sans Bold"/>
                </a:rPr>
                <a:t>Quản</a:t>
              </a:r>
              <a:r>
                <a:rPr lang="en-US" sz="2799" spc="478" dirty="0" smtClean="0">
                  <a:solidFill>
                    <a:srgbClr val="2B4B82"/>
                  </a:solidFill>
                  <a:latin typeface="Josefin Sans Bold"/>
                </a:rPr>
                <a:t> </a:t>
              </a:r>
              <a:r>
                <a:rPr lang="en-US" sz="2799" spc="478" dirty="0" err="1" smtClean="0">
                  <a:solidFill>
                    <a:srgbClr val="2B4B82"/>
                  </a:solidFill>
                  <a:latin typeface="Josefin Sans Bold"/>
                </a:rPr>
                <a:t>lí</a:t>
              </a:r>
              <a:r>
                <a:rPr lang="en-US" sz="2799" spc="478" dirty="0" smtClean="0">
                  <a:solidFill>
                    <a:srgbClr val="2B4B82"/>
                  </a:solidFill>
                  <a:latin typeface="Josefin Sans Bold"/>
                </a:rPr>
                <a:t> </a:t>
              </a:r>
              <a:r>
                <a:rPr lang="en-US" sz="2799" spc="478" dirty="0" err="1" smtClean="0">
                  <a:solidFill>
                    <a:srgbClr val="2B4B82"/>
                  </a:solidFill>
                  <a:latin typeface="Josefin Sans Bold"/>
                </a:rPr>
                <a:t>đơn</a:t>
              </a:r>
              <a:r>
                <a:rPr lang="en-US" sz="2799" spc="478" dirty="0" smtClean="0">
                  <a:solidFill>
                    <a:srgbClr val="2B4B82"/>
                  </a:solidFill>
                  <a:latin typeface="Josefin Sans Bold"/>
                </a:rPr>
                <a:t> </a:t>
              </a:r>
              <a:r>
                <a:rPr lang="en-US" sz="2799" spc="478" dirty="0" err="1" smtClean="0">
                  <a:solidFill>
                    <a:srgbClr val="2B4B82"/>
                  </a:solidFill>
                  <a:latin typeface="Josefin Sans Bold"/>
                </a:rPr>
                <a:t>hàng</a:t>
              </a:r>
              <a:endParaRPr lang="en-US" sz="2799" spc="478" dirty="0">
                <a:solidFill>
                  <a:srgbClr val="2B4B82"/>
                </a:solidFill>
                <a:latin typeface="Josefin Sans 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928692"/>
              <a:ext cx="3279211" cy="4796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 lang="en-US" sz="2100" dirty="0">
                <a:solidFill>
                  <a:srgbClr val="2B4B82"/>
                </a:solidFill>
                <a:latin typeface="Josefin Sans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906221"/>
              <a:ext cx="3279211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endParaRPr lang="en-US" sz="2400" dirty="0">
                <a:solidFill>
                  <a:srgbClr val="2B4B82"/>
                </a:solidFill>
                <a:latin typeface="Josefin Sans Bold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151592" y="5387399"/>
            <a:ext cx="2795460" cy="1763954"/>
            <a:chOff x="-153101" y="759177"/>
            <a:chExt cx="3727280" cy="1333699"/>
          </a:xfrm>
        </p:grpSpPr>
        <p:sp>
          <p:nvSpPr>
            <p:cNvPr id="16" name="TextBox 16"/>
            <p:cNvSpPr txBox="1"/>
            <p:nvPr/>
          </p:nvSpPr>
          <p:spPr>
            <a:xfrm>
              <a:off x="-153101" y="759177"/>
              <a:ext cx="3574179" cy="1333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800" spc="478" dirty="0" err="1" smtClean="0">
                  <a:solidFill>
                    <a:srgbClr val="2B4B82"/>
                  </a:solidFill>
                  <a:latin typeface="Josefin Sans Bold"/>
                </a:rPr>
                <a:t>Quản</a:t>
              </a:r>
              <a:r>
                <a:rPr lang="en-US" sz="2800" spc="478" dirty="0" smtClean="0">
                  <a:solidFill>
                    <a:srgbClr val="2B4B82"/>
                  </a:solidFill>
                  <a:latin typeface="Josefin Sans Bold"/>
                </a:rPr>
                <a:t> </a:t>
              </a:r>
              <a:r>
                <a:rPr lang="en-US" sz="2800" spc="478" dirty="0" err="1" smtClean="0">
                  <a:solidFill>
                    <a:srgbClr val="2B4B82"/>
                  </a:solidFill>
                  <a:latin typeface="Josefin Sans Bold"/>
                </a:rPr>
                <a:t>lí</a:t>
              </a:r>
              <a:r>
                <a:rPr lang="en-US" sz="2800" spc="478" dirty="0" smtClean="0">
                  <a:solidFill>
                    <a:srgbClr val="2B4B82"/>
                  </a:solidFill>
                  <a:latin typeface="Josefin Sans Bold"/>
                </a:rPr>
                <a:t> </a:t>
              </a:r>
              <a:r>
                <a:rPr lang="en-US" sz="2800" spc="478" dirty="0" err="1" smtClean="0">
                  <a:solidFill>
                    <a:srgbClr val="2B4B82"/>
                  </a:solidFill>
                  <a:latin typeface="Josefin Sans Bold"/>
                </a:rPr>
                <a:t>mã</a:t>
              </a:r>
              <a:r>
                <a:rPr lang="en-US" sz="2800" spc="478" dirty="0" smtClean="0">
                  <a:solidFill>
                    <a:srgbClr val="2B4B82"/>
                  </a:solidFill>
                  <a:latin typeface="Josefin Sans Bold"/>
                </a:rPr>
                <a:t> </a:t>
              </a:r>
              <a:r>
                <a:rPr lang="en-US" sz="2800" spc="478" dirty="0" err="1" smtClean="0">
                  <a:solidFill>
                    <a:srgbClr val="2B4B82"/>
                  </a:solidFill>
                  <a:latin typeface="Josefin Sans Bold"/>
                </a:rPr>
                <a:t>giảm</a:t>
              </a:r>
              <a:r>
                <a:rPr lang="en-US" sz="2800" spc="478" dirty="0" smtClean="0">
                  <a:solidFill>
                    <a:srgbClr val="2B4B82"/>
                  </a:solidFill>
                  <a:latin typeface="Josefin Sans Bold"/>
                </a:rPr>
                <a:t> </a:t>
              </a:r>
              <a:r>
                <a:rPr lang="en-US" sz="2800" spc="478" dirty="0" err="1" smtClean="0">
                  <a:solidFill>
                    <a:srgbClr val="2B4B82"/>
                  </a:solidFill>
                  <a:latin typeface="Josefin Sans Bold"/>
                </a:rPr>
                <a:t>giá</a:t>
              </a:r>
              <a:endParaRPr lang="en-US" sz="2800" spc="478" dirty="0">
                <a:solidFill>
                  <a:srgbClr val="2B4B82"/>
                </a:solidFill>
                <a:latin typeface="Josefin Sans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906221"/>
              <a:ext cx="3574179" cy="317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endParaRPr lang="en-US" sz="2400" dirty="0">
                <a:solidFill>
                  <a:srgbClr val="2B4B82"/>
                </a:solidFill>
                <a:latin typeface="Josefin Sans Bold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456824" y="4832721"/>
            <a:ext cx="2707226" cy="1876568"/>
            <a:chOff x="-330424" y="906221"/>
            <a:chExt cx="3609635" cy="2502090"/>
          </a:xfrm>
        </p:grpSpPr>
        <p:sp>
          <p:nvSpPr>
            <p:cNvPr id="20" name="TextBox 20"/>
            <p:cNvSpPr txBox="1"/>
            <p:nvPr/>
          </p:nvSpPr>
          <p:spPr>
            <a:xfrm>
              <a:off x="-330424" y="1694746"/>
              <a:ext cx="3279211" cy="643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 spc="478" dirty="0" err="1" smtClean="0">
                  <a:solidFill>
                    <a:srgbClr val="2B4B82"/>
                  </a:solidFill>
                  <a:latin typeface="Josefin Sans Bold"/>
                </a:rPr>
                <a:t>Thống</a:t>
              </a:r>
              <a:r>
                <a:rPr lang="en-US" sz="2799" spc="478" dirty="0" smtClean="0">
                  <a:solidFill>
                    <a:srgbClr val="2B4B82"/>
                  </a:solidFill>
                  <a:latin typeface="Josefin Sans Bold"/>
                </a:rPr>
                <a:t> </a:t>
              </a:r>
              <a:r>
                <a:rPr lang="en-US" sz="2799" spc="478" dirty="0" err="1" smtClean="0">
                  <a:solidFill>
                    <a:srgbClr val="2B4B82"/>
                  </a:solidFill>
                  <a:latin typeface="Josefin Sans Bold"/>
                </a:rPr>
                <a:t>kê</a:t>
              </a:r>
              <a:endParaRPr lang="en-US" sz="2799" spc="478" dirty="0">
                <a:solidFill>
                  <a:srgbClr val="2B4B82"/>
                </a:solidFill>
                <a:latin typeface="Josefin Sans Bold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2928692"/>
              <a:ext cx="3279211" cy="4796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endParaRPr lang="en-US" sz="2100" dirty="0">
                <a:solidFill>
                  <a:srgbClr val="2B4B82"/>
                </a:solidFill>
                <a:latin typeface="Josefin Sans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906221"/>
              <a:ext cx="3279211" cy="559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endParaRPr lang="en-US" sz="2400" dirty="0">
                <a:solidFill>
                  <a:srgbClr val="2B4B82"/>
                </a:solidFill>
                <a:latin typeface="Josefin Sans Bold"/>
              </a:endParaRP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912610" y="4551924"/>
            <a:ext cx="14021736" cy="669290"/>
            <a:chOff x="0" y="0"/>
            <a:chExt cx="18695648" cy="892387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"/>
                </a:rPr>
                <a:t>1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4575484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"/>
                </a:rPr>
                <a:t>2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8926794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"/>
                </a:rPr>
                <a:t>3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3670775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"/>
                </a:rPr>
                <a:t>4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7891155" y="-104775"/>
              <a:ext cx="804493" cy="9988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160"/>
                </a:lnSpc>
              </a:pPr>
              <a:r>
                <a:rPr lang="en-US" sz="4400" spc="752">
                  <a:solidFill>
                    <a:srgbClr val="2B4B82"/>
                  </a:solidFill>
                  <a:latin typeface="Josefin Sans Bold"/>
                </a:rPr>
                <a:t>5</a:t>
              </a:r>
            </a:p>
          </p:txBody>
        </p:sp>
        <p:sp>
          <p:nvSpPr>
            <p:cNvPr id="29" name="AutoShape 29"/>
            <p:cNvSpPr/>
            <p:nvPr/>
          </p:nvSpPr>
          <p:spPr>
            <a:xfrm>
              <a:off x="804493" y="3953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5397334" y="3826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9980379" y="3826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14361695" y="382693"/>
              <a:ext cx="3529461" cy="0"/>
            </a:xfrm>
            <a:prstGeom prst="line">
              <a:avLst/>
            </a:prstGeom>
            <a:ln w="38100" cap="flat">
              <a:solidFill>
                <a:srgbClr val="2B4B82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19200" y="1275515"/>
            <a:ext cx="10591800" cy="4126130"/>
            <a:chOff x="-461277" y="-2531232"/>
            <a:chExt cx="14122400" cy="5501508"/>
          </a:xfrm>
        </p:grpSpPr>
        <p:sp>
          <p:nvSpPr>
            <p:cNvPr id="3" name="TextBox 3"/>
            <p:cNvSpPr txBox="1"/>
            <p:nvPr/>
          </p:nvSpPr>
          <p:spPr>
            <a:xfrm>
              <a:off x="-461277" y="-2531232"/>
              <a:ext cx="14122400" cy="26545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519"/>
                </a:lnSpc>
              </a:pPr>
              <a:r>
                <a:rPr lang="en-US" sz="8000" spc="-88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Josefin Sans Bold"/>
                </a:rPr>
                <a:t>Thiết</a:t>
              </a:r>
              <a:r>
                <a:rPr lang="en-US" sz="8000" spc="-88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8000" spc="-88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Josefin Sans Bold"/>
                </a:rPr>
                <a:t>kế</a:t>
              </a:r>
              <a:r>
                <a:rPr lang="en-US" sz="8000" spc="-88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8000" spc="-88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Josefin Sans Bold"/>
                </a:rPr>
                <a:t>cấu</a:t>
              </a:r>
              <a:r>
                <a:rPr lang="en-US" sz="8000" spc="-88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8000" spc="-88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Josefin Sans Bold"/>
                </a:rPr>
                <a:t>trúc</a:t>
              </a:r>
              <a:r>
                <a:rPr lang="en-US" sz="8000" spc="-88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8000" spc="-88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Josefin Sans Bold"/>
                </a:rPr>
                <a:t>dữ</a:t>
              </a:r>
              <a:r>
                <a:rPr lang="en-US" sz="8000" spc="-88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8000" spc="-88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Josefin Sans Bold"/>
                </a:rPr>
                <a:t>liệu</a:t>
              </a:r>
              <a:endParaRPr lang="en-US" sz="8000" spc="-88" dirty="0">
                <a:solidFill>
                  <a:schemeClr val="accent2">
                    <a:lumMod val="60000"/>
                    <a:lumOff val="40000"/>
                  </a:schemeClr>
                </a:solidFill>
                <a:latin typeface="Josefin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461277" y="123342"/>
              <a:ext cx="13614400" cy="28469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200"/>
                </a:lnSpc>
              </a:pP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-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Phần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mềm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sử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dụng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cấu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trúc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dữ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liệu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danh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sách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liên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kết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đôi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-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một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cấu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trúc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mạnh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mẽ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để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thực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hiện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các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theo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tác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như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thêm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,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sửa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,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xóa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,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cập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 </a:t>
              </a:r>
              <a:r>
                <a:rPr lang="en-US" sz="3000" dirty="0" err="1" smtClean="0">
                  <a:solidFill>
                    <a:srgbClr val="2B4B82"/>
                  </a:solidFill>
                  <a:latin typeface="Josefin Sans"/>
                </a:rPr>
                <a:t>nhật</a:t>
              </a:r>
              <a:r>
                <a:rPr lang="en-US" sz="3000" dirty="0" smtClean="0">
                  <a:solidFill>
                    <a:srgbClr val="2B4B82"/>
                  </a:solidFill>
                  <a:latin typeface="Josefin Sans"/>
                </a:rPr>
                <a:t>…</a:t>
              </a:r>
            </a:p>
            <a:p>
              <a:pPr>
                <a:lnSpc>
                  <a:spcPts val="4200"/>
                </a:lnSpc>
              </a:pPr>
              <a:endParaRPr lang="en-US" sz="3000" dirty="0">
                <a:solidFill>
                  <a:srgbClr val="2B4B82"/>
                </a:solidFill>
                <a:latin typeface="Josefin Sans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9854137" y="3018272"/>
            <a:ext cx="7411325" cy="4635447"/>
          </a:xfrm>
          <a:custGeom>
            <a:avLst/>
            <a:gdLst/>
            <a:ahLst/>
            <a:cxnLst/>
            <a:rect l="l" t="t" r="r" b="b"/>
            <a:pathLst>
              <a:path w="7411325" h="4635447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665100" y="8613636"/>
            <a:ext cx="4338720" cy="2713672"/>
          </a:xfrm>
          <a:custGeom>
            <a:avLst/>
            <a:gdLst/>
            <a:ahLst/>
            <a:cxnLst/>
            <a:rect l="l" t="t" r="r" b="b"/>
            <a:pathLst>
              <a:path w="4338720" h="2713672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976014" y="7483497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320348" y="712171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3" y="5524500"/>
            <a:ext cx="9121034" cy="27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33884" y="1038903"/>
            <a:ext cx="13220231" cy="1589997"/>
            <a:chOff x="0" y="500380"/>
            <a:chExt cx="17626975" cy="3949344"/>
          </a:xfrm>
        </p:grpSpPr>
        <p:sp>
          <p:nvSpPr>
            <p:cNvPr id="3" name="TextBox 3"/>
            <p:cNvSpPr txBox="1"/>
            <p:nvPr/>
          </p:nvSpPr>
          <p:spPr>
            <a:xfrm>
              <a:off x="0" y="500380"/>
              <a:ext cx="17626975" cy="1365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507"/>
                </a:lnSpc>
              </a:pPr>
              <a:r>
                <a:rPr lang="en-US" sz="7150" dirty="0" err="1">
                  <a:solidFill>
                    <a:srgbClr val="F7B4A7"/>
                  </a:solidFill>
                  <a:latin typeface="Josefin Sans Bold"/>
                </a:rPr>
                <a:t>Triển</a:t>
              </a:r>
              <a:r>
                <a:rPr lang="en-US" sz="715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7150" dirty="0" err="1">
                  <a:solidFill>
                    <a:srgbClr val="F7B4A7"/>
                  </a:solidFill>
                  <a:latin typeface="Josefin Sans Bold"/>
                </a:rPr>
                <a:t>khai</a:t>
              </a:r>
              <a:r>
                <a:rPr lang="en-US" sz="715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7150" dirty="0" err="1">
                  <a:solidFill>
                    <a:srgbClr val="F7B4A7"/>
                  </a:solidFill>
                  <a:latin typeface="Josefin Sans Bold"/>
                </a:rPr>
                <a:t>hệ</a:t>
              </a:r>
              <a:r>
                <a:rPr lang="en-US" sz="7150" dirty="0">
                  <a:solidFill>
                    <a:srgbClr val="F7B4A7"/>
                  </a:solidFill>
                  <a:latin typeface="Josefin Sans Bold"/>
                </a:rPr>
                <a:t> </a:t>
              </a:r>
              <a:r>
                <a:rPr lang="en-US" sz="7150" dirty="0" err="1">
                  <a:solidFill>
                    <a:srgbClr val="F7B4A7"/>
                  </a:solidFill>
                  <a:latin typeface="Josefin Sans Bold"/>
                </a:rPr>
                <a:t>thống</a:t>
              </a:r>
              <a:endParaRPr lang="en-US" sz="7150" dirty="0">
                <a:solidFill>
                  <a:srgbClr val="F7B4A7"/>
                </a:solidFill>
                <a:latin typeface="Josefin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452927"/>
              <a:ext cx="17138618" cy="671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967"/>
                </a:lnSpc>
              </a:pPr>
              <a:endParaRPr lang="en-US" sz="3099" spc="471" dirty="0">
                <a:solidFill>
                  <a:srgbClr val="94DDDE"/>
                </a:solidFill>
                <a:latin typeface="Josefin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775180"/>
              <a:ext cx="14033010" cy="6745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60"/>
                </a:lnSpc>
              </a:pPr>
              <a:endParaRPr lang="en-US" sz="2900" dirty="0">
                <a:solidFill>
                  <a:srgbClr val="94DDDE"/>
                </a:solidFill>
                <a:latin typeface="Josefin Sans"/>
              </a:endParaRPr>
            </a:p>
          </p:txBody>
        </p:sp>
      </p:grp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943599" y="2357330"/>
            <a:ext cx="6400800" cy="10287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Quan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hệ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giữa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600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các</a:t>
            </a:r>
            <a:r>
              <a:rPr lang="en-US" sz="36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class</a:t>
            </a:r>
            <a:endParaRPr lang="en-US" sz="36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009900"/>
            <a:ext cx="11734800" cy="708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/>
          <p:nvPr/>
        </p:nvSpPr>
        <p:spPr>
          <a:xfrm>
            <a:off x="2533884" y="1038903"/>
            <a:ext cx="13468116" cy="961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07"/>
              </a:lnSpc>
            </a:pPr>
            <a:r>
              <a:rPr lang="en-US" sz="7150" dirty="0" err="1">
                <a:solidFill>
                  <a:srgbClr val="F7B4A7"/>
                </a:solidFill>
                <a:latin typeface="Josefin Sans Bold"/>
              </a:rPr>
              <a:t>Triển</a:t>
            </a:r>
            <a:r>
              <a:rPr lang="en-US" sz="7150" dirty="0">
                <a:solidFill>
                  <a:srgbClr val="F7B4A7"/>
                </a:solidFill>
                <a:latin typeface="Josefin Sans Bold"/>
              </a:rPr>
              <a:t> </a:t>
            </a:r>
            <a:r>
              <a:rPr lang="en-US" sz="7150" dirty="0" err="1">
                <a:solidFill>
                  <a:srgbClr val="F7B4A7"/>
                </a:solidFill>
                <a:latin typeface="Josefin Sans Bold"/>
              </a:rPr>
              <a:t>khai</a:t>
            </a:r>
            <a:r>
              <a:rPr lang="en-US" sz="7150" dirty="0">
                <a:solidFill>
                  <a:srgbClr val="F7B4A7"/>
                </a:solidFill>
                <a:latin typeface="Josefin Sans Bold"/>
              </a:rPr>
              <a:t> </a:t>
            </a:r>
            <a:r>
              <a:rPr lang="en-US" sz="7150" dirty="0" err="1">
                <a:solidFill>
                  <a:srgbClr val="F7B4A7"/>
                </a:solidFill>
                <a:latin typeface="Josefin Sans Bold"/>
              </a:rPr>
              <a:t>hệ</a:t>
            </a:r>
            <a:r>
              <a:rPr lang="en-US" sz="7150" dirty="0">
                <a:solidFill>
                  <a:srgbClr val="F7B4A7"/>
                </a:solidFill>
                <a:latin typeface="Josefin Sans Bold"/>
              </a:rPr>
              <a:t> </a:t>
            </a:r>
            <a:r>
              <a:rPr lang="en-US" sz="7150" dirty="0" err="1">
                <a:solidFill>
                  <a:srgbClr val="F7B4A7"/>
                </a:solidFill>
                <a:latin typeface="Josefin Sans Bold"/>
              </a:rPr>
              <a:t>thống</a:t>
            </a:r>
            <a:endParaRPr lang="en-US" sz="7150" dirty="0">
              <a:solidFill>
                <a:srgbClr val="F7B4A7"/>
              </a:solidFill>
              <a:latin typeface="Josefin Sans Bold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3009900"/>
            <a:ext cx="16459200" cy="5029200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Xây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dựng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lớp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data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thức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hiện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thao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tác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đọc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ghi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liệu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ra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file</a:t>
            </a:r>
          </a:p>
          <a:p>
            <a:pPr marL="514350" indent="-514350" algn="l">
              <a:buAutoNum type="arabicPeriod"/>
            </a:pP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514350" indent="-514350" algn="l">
              <a:buAutoNum type="arabicPeriod"/>
            </a:pP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Xây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dụng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lớp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dữ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liệu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biểu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diễn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đối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tượng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khách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hàng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sách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đơn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hàng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mã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giảm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giá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514350" indent="-514350" algn="l">
              <a:buAutoNum type="arabicPeriod"/>
            </a:pP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514350" indent="-514350" algn="l">
              <a:buAutoNum type="arabicPeriod"/>
            </a:pP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Xây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dựng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lớp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quản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lí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để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thực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hiện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thao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tác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người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dùng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514350" indent="-514350" algn="l">
              <a:buAutoNum type="arabicPeriod"/>
            </a:pP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Xây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dựng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lớp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Menu 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239000" y="939884"/>
            <a:ext cx="9732923" cy="1713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90"/>
              </a:lnSpc>
            </a:pPr>
            <a:r>
              <a:rPr lang="en-US" sz="6045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osefin Sans Bold"/>
              </a:rPr>
              <a:t>Giao</a:t>
            </a:r>
            <a:r>
              <a:rPr lang="en-US" sz="6045" dirty="0">
                <a:solidFill>
                  <a:schemeClr val="accent2">
                    <a:lumMod val="60000"/>
                    <a:lumOff val="40000"/>
                  </a:schemeClr>
                </a:solidFill>
                <a:latin typeface="Josefin Sans Bold"/>
              </a:rPr>
              <a:t> </a:t>
            </a:r>
            <a:r>
              <a:rPr lang="en-US" sz="6045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osefin Sans Bold"/>
              </a:rPr>
              <a:t>diện</a:t>
            </a:r>
            <a:r>
              <a:rPr lang="en-US" sz="6045" dirty="0">
                <a:solidFill>
                  <a:schemeClr val="accent2">
                    <a:lumMod val="60000"/>
                    <a:lumOff val="40000"/>
                  </a:schemeClr>
                </a:solidFill>
                <a:latin typeface="Josefin Sans Bold"/>
              </a:rPr>
              <a:t> </a:t>
            </a:r>
            <a:r>
              <a:rPr lang="en-US" sz="6045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osefin Sans Bold"/>
              </a:rPr>
              <a:t>chính</a:t>
            </a:r>
            <a:r>
              <a:rPr lang="en-US" sz="6045" dirty="0">
                <a:solidFill>
                  <a:schemeClr val="accent2">
                    <a:lumMod val="60000"/>
                    <a:lumOff val="40000"/>
                  </a:schemeClr>
                </a:solidFill>
                <a:latin typeface="Josefin Sans Bold"/>
              </a:rPr>
              <a:t> </a:t>
            </a:r>
            <a:r>
              <a:rPr lang="en-US" sz="6045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osefin Sans Bold"/>
              </a:rPr>
              <a:t>của</a:t>
            </a:r>
            <a:r>
              <a:rPr lang="en-US" sz="6045" dirty="0">
                <a:solidFill>
                  <a:schemeClr val="accent2">
                    <a:lumMod val="60000"/>
                    <a:lumOff val="40000"/>
                  </a:schemeClr>
                </a:solidFill>
                <a:latin typeface="Josefin Sans Bold"/>
              </a:rPr>
              <a:t> </a:t>
            </a:r>
            <a:r>
              <a:rPr lang="en-US" sz="6045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osefin Sans Bold"/>
              </a:rPr>
              <a:t>chương</a:t>
            </a:r>
            <a:r>
              <a:rPr lang="en-US" sz="6045" dirty="0">
                <a:solidFill>
                  <a:schemeClr val="accent2">
                    <a:lumMod val="60000"/>
                    <a:lumOff val="40000"/>
                  </a:schemeClr>
                </a:solidFill>
                <a:latin typeface="Josefin Sans Bold"/>
              </a:rPr>
              <a:t> </a:t>
            </a:r>
            <a:r>
              <a:rPr lang="en-US" sz="6045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Josefin Sans Bold"/>
              </a:rPr>
              <a:t>trình</a:t>
            </a:r>
            <a:endParaRPr lang="en-US" sz="6045" dirty="0">
              <a:solidFill>
                <a:schemeClr val="accent2">
                  <a:lumMod val="60000"/>
                  <a:lumOff val="40000"/>
                </a:schemeClr>
              </a:solidFill>
              <a:latin typeface="Josefin Sans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4800600" y="1262937"/>
            <a:ext cx="2645731" cy="1625922"/>
          </a:xfrm>
          <a:custGeom>
            <a:avLst/>
            <a:gdLst/>
            <a:ahLst/>
            <a:cxnLst/>
            <a:rect l="l" t="t" r="r" b="b"/>
            <a:pathLst>
              <a:path w="2645731" h="1625922">
                <a:moveTo>
                  <a:pt x="0" y="0"/>
                </a:moveTo>
                <a:lnTo>
                  <a:pt x="2645731" y="0"/>
                </a:lnTo>
                <a:lnTo>
                  <a:pt x="2645731" y="1625922"/>
                </a:lnTo>
                <a:lnTo>
                  <a:pt x="0" y="1625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816936" y="4271786"/>
            <a:ext cx="5758626" cy="4114800"/>
          </a:xfrm>
          <a:custGeom>
            <a:avLst/>
            <a:gdLst/>
            <a:ahLst/>
            <a:cxnLst/>
            <a:rect l="l" t="t" r="r" b="b"/>
            <a:pathLst>
              <a:path w="5758626" h="4114800">
                <a:moveTo>
                  <a:pt x="0" y="0"/>
                </a:moveTo>
                <a:lnTo>
                  <a:pt x="5758626" y="0"/>
                </a:lnTo>
                <a:lnTo>
                  <a:pt x="57586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941690" y="-2201190"/>
            <a:ext cx="1491622" cy="3229890"/>
          </a:xfrm>
          <a:custGeom>
            <a:avLst/>
            <a:gdLst/>
            <a:ahLst/>
            <a:cxnLst/>
            <a:rect l="l" t="t" r="r" b="b"/>
            <a:pathLst>
              <a:path w="1491622" h="3229890">
                <a:moveTo>
                  <a:pt x="0" y="0"/>
                </a:moveTo>
                <a:lnTo>
                  <a:pt x="1491622" y="0"/>
                </a:lnTo>
                <a:lnTo>
                  <a:pt x="1491622" y="3229890"/>
                </a:lnTo>
                <a:lnTo>
                  <a:pt x="0" y="3229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051009" y="-2257467"/>
            <a:ext cx="4317873" cy="5892879"/>
          </a:xfrm>
          <a:custGeom>
            <a:avLst/>
            <a:gdLst/>
            <a:ahLst/>
            <a:cxnLst/>
            <a:rect l="l" t="t" r="r" b="b"/>
            <a:pathLst>
              <a:path w="4317873" h="5892879">
                <a:moveTo>
                  <a:pt x="0" y="0"/>
                </a:moveTo>
                <a:lnTo>
                  <a:pt x="4317873" y="0"/>
                </a:lnTo>
                <a:lnTo>
                  <a:pt x="4317873" y="5892878"/>
                </a:lnTo>
                <a:lnTo>
                  <a:pt x="0" y="58928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107927" y="2850759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>
                <a:moveTo>
                  <a:pt x="4597438" y="0"/>
                </a:moveTo>
                <a:lnTo>
                  <a:pt x="0" y="0"/>
                </a:lnTo>
                <a:lnTo>
                  <a:pt x="0" y="2842053"/>
                </a:lnTo>
                <a:lnTo>
                  <a:pt x="4597438" y="2842053"/>
                </a:lnTo>
                <a:lnTo>
                  <a:pt x="459743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86100"/>
            <a:ext cx="11658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8184311" cy="10287000"/>
          </a:xfrm>
          <a:custGeom>
            <a:avLst/>
            <a:gdLst/>
            <a:ahLst/>
            <a:cxnLst/>
            <a:rect l="l" t="t" r="r" b="b"/>
            <a:pathLst>
              <a:path w="8184311" h="10287000">
                <a:moveTo>
                  <a:pt x="0" y="0"/>
                </a:moveTo>
                <a:lnTo>
                  <a:pt x="8184311" y="0"/>
                </a:lnTo>
                <a:lnTo>
                  <a:pt x="818431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669" b="-966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460529" y="1668304"/>
            <a:ext cx="8294071" cy="4585457"/>
            <a:chOff x="0" y="427355"/>
            <a:chExt cx="9749607" cy="6113942"/>
          </a:xfrm>
        </p:grpSpPr>
        <p:sp>
          <p:nvSpPr>
            <p:cNvPr id="4" name="TextBox 4"/>
            <p:cNvSpPr txBox="1"/>
            <p:nvPr/>
          </p:nvSpPr>
          <p:spPr>
            <a:xfrm>
              <a:off x="0" y="427355"/>
              <a:ext cx="9749607" cy="8720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070"/>
                </a:lnSpc>
              </a:pPr>
              <a:r>
                <a:rPr lang="en-US" sz="4225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Josefin Sans Bold"/>
                </a:rPr>
                <a:t>Nhận</a:t>
              </a:r>
              <a:r>
                <a:rPr lang="en-US" sz="4225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Josefin Sans Bold"/>
                </a:rPr>
                <a:t> </a:t>
              </a:r>
              <a:r>
                <a:rPr lang="en-US" sz="4225" dirty="0" err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Josefin Sans Bold"/>
                </a:rPr>
                <a:t>xét</a:t>
              </a:r>
              <a:endParaRPr lang="en-US" sz="4225" dirty="0">
                <a:solidFill>
                  <a:schemeClr val="accent2">
                    <a:lumMod val="60000"/>
                    <a:lumOff val="40000"/>
                  </a:schemeClr>
                </a:solidFill>
                <a:latin typeface="Josefin Sans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352116"/>
              <a:ext cx="9749607" cy="41891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99"/>
                </a:lnSpc>
              </a:pPr>
              <a:r>
                <a:rPr lang="en-US" sz="2499" spc="499" dirty="0" smtClean="0">
                  <a:solidFill>
                    <a:srgbClr val="2B4B82"/>
                  </a:solidFill>
                  <a:latin typeface="Josefin Sans"/>
                </a:rPr>
                <a:t>-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Phần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mềm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hoạt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động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ổn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định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,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đáp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ứng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được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các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yêu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cầu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từ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người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dùng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.</a:t>
              </a:r>
            </a:p>
            <a:p>
              <a:pPr>
                <a:lnSpc>
                  <a:spcPts val="3499"/>
                </a:lnSpc>
              </a:pPr>
              <a:endParaRPr lang="en-US" sz="2800" spc="499" dirty="0" smtClean="0">
                <a:solidFill>
                  <a:srgbClr val="2B4B82"/>
                </a:solidFill>
                <a:latin typeface="+mj-lt"/>
              </a:endParaRPr>
            </a:p>
            <a:p>
              <a:pPr>
                <a:lnSpc>
                  <a:spcPts val="3499"/>
                </a:lnSpc>
              </a:pP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-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Tốc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độ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phản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hồi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tương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đối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nhanh</a:t>
              </a:r>
              <a:endParaRPr lang="en-US" sz="2800" spc="499" dirty="0" smtClean="0">
                <a:solidFill>
                  <a:srgbClr val="2B4B82"/>
                </a:solidFill>
                <a:latin typeface="+mj-lt"/>
              </a:endParaRPr>
            </a:p>
            <a:p>
              <a:pPr>
                <a:lnSpc>
                  <a:spcPts val="3499"/>
                </a:lnSpc>
              </a:pPr>
              <a:endParaRPr lang="en-US" sz="2800" spc="499" dirty="0" smtClean="0">
                <a:solidFill>
                  <a:srgbClr val="2B4B82"/>
                </a:solidFill>
                <a:latin typeface="+mj-lt"/>
              </a:endParaRPr>
            </a:p>
            <a:p>
              <a:pPr>
                <a:lnSpc>
                  <a:spcPts val="3499"/>
                </a:lnSpc>
              </a:pP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-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Giao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diện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vẫn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còn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hạn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chế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gây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cản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trở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đối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với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thao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tác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của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người</a:t>
              </a:r>
              <a:r>
                <a:rPr lang="en-US" sz="2800" spc="499" dirty="0" smtClean="0">
                  <a:solidFill>
                    <a:srgbClr val="2B4B82"/>
                  </a:solidFill>
                  <a:latin typeface="+mj-lt"/>
                </a:rPr>
                <a:t> </a:t>
              </a:r>
              <a:r>
                <a:rPr lang="en-US" sz="2800" spc="499" dirty="0" err="1" smtClean="0">
                  <a:solidFill>
                    <a:srgbClr val="2B4B82"/>
                  </a:solidFill>
                  <a:latin typeface="+mj-lt"/>
                </a:rPr>
                <a:t>dùng</a:t>
              </a:r>
              <a:endParaRPr lang="en-US" sz="2800" spc="499" dirty="0" smtClean="0">
                <a:solidFill>
                  <a:srgbClr val="2B4B82"/>
                </a:solidFill>
                <a:latin typeface="+mj-lt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519946"/>
              <a:ext cx="9749607" cy="4629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35"/>
                </a:lnSpc>
              </a:pPr>
              <a:endParaRPr lang="en-US" sz="2025" dirty="0">
                <a:solidFill>
                  <a:srgbClr val="2B4B82"/>
                </a:solidFill>
                <a:latin typeface="Josefi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364</Words>
  <Application>Microsoft Office PowerPoint</Application>
  <PresentationFormat>Custom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Josefin Sans Bold</vt:lpstr>
      <vt:lpstr>Calibri</vt:lpstr>
      <vt:lpstr>Times New Roman</vt:lpstr>
      <vt:lpstr>Josefin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dương Các thành phần Cùng kích thước &amp; Giả lập Công nghệ trong Giáo dục Bản thuyết trình Công nghệ</dc:title>
  <dc:creator>Thanh Nhat</dc:creator>
  <cp:lastModifiedBy>Pham Thanh</cp:lastModifiedBy>
  <cp:revision>8</cp:revision>
  <dcterms:created xsi:type="dcterms:W3CDTF">2006-08-16T00:00:00Z</dcterms:created>
  <dcterms:modified xsi:type="dcterms:W3CDTF">2024-01-05T14:28:25Z</dcterms:modified>
  <dc:identifier>DAF5Bf5apDY</dc:identifier>
</cp:coreProperties>
</file>