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73" r:id="rId15"/>
    <p:sldId id="268" r:id="rId16"/>
    <p:sldId id="269" r:id="rId17"/>
    <p:sldId id="274" r:id="rId18"/>
    <p:sldId id="275" r:id="rId19"/>
    <p:sldId id="276" r:id="rId20"/>
    <p:sldId id="270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2683C6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0" autoAdjust="0"/>
    <p:restoredTop sz="86842"/>
  </p:normalViewPr>
  <p:slideViewPr>
    <p:cSldViewPr snapToGrid="0" showGuides="1">
      <p:cViewPr varScale="1">
        <p:scale>
          <a:sx n="97" d="100"/>
          <a:sy n="97" d="100"/>
        </p:scale>
        <p:origin x="2320" y="192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E0E46-57CA-481B-89BF-5F4E81B63934}" type="datetimeFigureOut">
              <a:rPr lang="es-CL" smtClean="0"/>
              <a:t>11-03-19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2B28F-3846-4A65-A7CF-CEB88539B6AF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8444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orden de los números en las hojas es totalmente arbitrario ya que los lotes se definen haciendo pasar todas las ovejas en hilera, y las ovejas se ordenan como ellas quieren.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4111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Sencillo: simplemente </a:t>
            </a:r>
            <a:r>
              <a:rPr lang="es-CL" b="1" dirty="0"/>
              <a:t>inserta</a:t>
            </a:r>
            <a:r>
              <a:rPr lang="es-CL" dirty="0"/>
              <a:t> los elementos donde les corresponde 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8674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7253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6497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problema de esto es como definimos la inserción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2B28F-3846-4A65-A7CF-CEB88539B6AF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2730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2B28F-3846-4A65-A7CF-CEB88539B6AF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601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0957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Para que se hagan una idea del sistema.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840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b="1" dirty="0"/>
              <a:t>Claramente la solución está en tener los datos en orden. ¿Por qué?</a:t>
            </a:r>
            <a:endParaRPr lang="es-CL" dirty="0"/>
          </a:p>
          <a:p>
            <a:r>
              <a:rPr lang="es-CL" dirty="0"/>
              <a:t>- Revisar las hojas de los lotes una por una es lento y tedioso.</a:t>
            </a:r>
          </a:p>
          <a:p>
            <a:r>
              <a:rPr lang="es-CL" dirty="0"/>
              <a:t>- Don Juan está muy viejo para aprender nuevas tecnologías.</a:t>
            </a:r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016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Tienen 5 minutos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5919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- Don Juan tiene su propio sistema para ordenar los números.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- Es obvio que el algoritmo de Don Juan es correcto. ¿Pero formalmente como se demuestra?</a:t>
            </a:r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2019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2987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Tienen 10 minutos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2175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1" dirty="0"/>
              <a:t>El algoritmo de Don Juan se conoce como 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6296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Tienen 5 minutos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358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FA8E6D-2243-4D06-A158-F16F080E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pequeña ovejería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1F0A36-F8D9-4E17-A9C8-72A03F5EE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Don Juan tiene 600 ovejas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Cada oveja tiene asignado un número único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El rebaño está dividido en 4 lotes de 150 ovejas c/u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Para cada lote, sus números están registrados en una hoja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Los números de un lote están en cualquier orden</a:t>
            </a:r>
          </a:p>
        </p:txBody>
      </p:sp>
    </p:spTree>
    <p:extLst>
      <p:ext uri="{BB962C8B-B14F-4D97-AF65-F5344CB8AC3E}">
        <p14:creationId xmlns:p14="http://schemas.microsoft.com/office/powerpoint/2010/main" val="3264738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3019-89E1-4554-B240-6CBBD54B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Raciocinio para determinar la complejidad de selection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E52E-AFDA-42CC-854C-E808A45FC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Buscar el menor dato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significa revisar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entero: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Este proceso se hace una vez por cada dato: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veces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La complejidad es entonces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s-CL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E52E-AFDA-42CC-854C-E808A45FC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863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3019-89E1-4554-B240-6CBBD54B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Otra forma de calcular la complejidad de selection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E52E-AFDA-42CC-854C-E808A45FC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L" dirty="0"/>
                  <a:t>También se puede hacer de manera explícita:</a:t>
                </a:r>
              </a:p>
              <a:p>
                <a:pPr marL="0" indent="0">
                  <a:buNone/>
                </a:pPr>
                <a:r>
                  <a:rPr lang="es-CL" dirty="0"/>
                  <a:t>Buscar el mínimo cuesta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, y el siguiente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CL" dirty="0"/>
                  <a:t>, y así: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E52E-AFDA-42CC-854C-E808A45FC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761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086B-81A0-4E53-B79B-725E74AF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Complejidad de memoria de selection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A57DD2-7968-4C06-A9FA-C675217F87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2404" y="1824419"/>
                <a:ext cx="9001596" cy="4273222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dirty="0"/>
                  <a:t>Selection Sort se puede hacer en un solo </a:t>
                </a:r>
                <a:r>
                  <a:rPr lang="es-CL" b="1" dirty="0">
                    <a:solidFill>
                      <a:schemeClr val="accent2"/>
                    </a:solidFill>
                  </a:rPr>
                  <a:t>arreglo</a:t>
                </a:r>
                <a:r>
                  <a:rPr lang="es-CL" dirty="0"/>
                  <a:t>, ya que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s-CL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dirty="0"/>
                  <a:t>Eso significa que no necesita nada de memoria adicional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dirty="0"/>
                  <a:t>Los algoritmos que hacen esto se conocen como </a:t>
                </a:r>
                <a:r>
                  <a:rPr lang="es-CL" i="1" dirty="0"/>
                  <a:t>in place</a:t>
                </a:r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A57DD2-7968-4C06-A9FA-C675217F87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404" y="1824419"/>
                <a:ext cx="9001596" cy="4273222"/>
              </a:xfrm>
              <a:blipFill>
                <a:blip r:embed="rId2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083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2822-ACFB-4522-AD18-A9ECD230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Don Juan tiene ahora otro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168D7-88A4-4771-9626-284680977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lang="es-CL" dirty="0"/>
              <a:t>Don Juan quiere cambiar 5 ovejas del lote A al lote B</a:t>
            </a:r>
          </a:p>
          <a:p>
            <a:pPr marL="0" indent="0">
              <a:lnSpc>
                <a:spcPct val="100000"/>
              </a:lnSpc>
              <a:buNone/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Necesita actualizar el cambio en ambas hojas</a:t>
            </a:r>
          </a:p>
          <a:p>
            <a:pPr marL="0" indent="0">
              <a:lnSpc>
                <a:spcPct val="100000"/>
              </a:lnSpc>
              <a:buNone/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¿Cómo lo hace para no tener que volver a ordenar todo?</a:t>
            </a:r>
          </a:p>
        </p:txBody>
      </p:sp>
    </p:spTree>
    <p:extLst>
      <p:ext uri="{BB962C8B-B14F-4D97-AF65-F5344CB8AC3E}">
        <p14:creationId xmlns:p14="http://schemas.microsoft.com/office/powerpoint/2010/main" val="3541078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C656-F153-4D91-8E60-660910D1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Inserción en una lista ordenada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924A9-0899-4FF4-91ED-B66EF53ED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s-CL" b="1" dirty="0">
                <a:solidFill>
                  <a:schemeClr val="accent4"/>
                </a:solidFill>
              </a:rPr>
              <a:t>Insertar</a:t>
            </a:r>
            <a:r>
              <a:rPr lang="es-CL" dirty="0"/>
              <a:t> pocos elementos ordenadamente es … ¿barato?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¿Cómo podemos usar este hecho para ordenar?</a:t>
            </a:r>
          </a:p>
        </p:txBody>
      </p:sp>
    </p:spTree>
    <p:extLst>
      <p:ext uri="{BB962C8B-B14F-4D97-AF65-F5344CB8AC3E}">
        <p14:creationId xmlns:p14="http://schemas.microsoft.com/office/powerpoint/2010/main" val="515440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49FA-7B44-43DF-BE6B-697D23F4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</a:t>
            </a:r>
            <a:r>
              <a:rPr lang="es-CL" i="1" dirty="0"/>
              <a:t>insertionSort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72EA8-0A15-47C8-8D54-18B7EA8A7E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>
                    <a:solidFill>
                      <a:schemeClr val="tx1"/>
                    </a:solidFill>
                  </a:rPr>
                  <a:t>Para la secuencia inicial de datos,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Definir una secuencia ordenada,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, inicialmente vacía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Tomar el primer dato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y sacarlo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Insertar </a:t>
                </a:r>
                <a14:m>
                  <m:oMath xmlns:m="http://schemas.openxmlformats.org/officeDocument/2006/math">
                    <m:r>
                      <a:rPr lang="en-US" b="0" i="1" dirty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de manera que </a:t>
                </a:r>
                <a14:m>
                  <m:oMath xmlns:m="http://schemas.openxmlformats.org/officeDocument/2006/math">
                    <m:r>
                      <a:rPr lang="es-CL" i="1" dirty="0">
                        <a:solidFill>
                          <a:schemeClr val="tx1"/>
                        </a:solidFill>
                        <a:latin typeface="Cambria Math" charset="0"/>
                      </a:rPr>
                      <m:t>𝐵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quede ordenado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Si quedan elementos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, volver a </a:t>
                </a:r>
                <a:r>
                  <a:rPr lang="es-CL" dirty="0">
                    <a:solidFill>
                      <a:schemeClr val="accent2"/>
                    </a:solidFill>
                  </a:rPr>
                  <a:t>2.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72EA8-0A15-47C8-8D54-18B7EA8A7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427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49FA-7B44-43DF-BE6B-697D23F4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Las propiedades de </a:t>
            </a:r>
            <a:r>
              <a:rPr lang="es-CL" i="1" dirty="0"/>
              <a:t>insertionSort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72EA8-0A15-47C8-8D54-18B7EA8A7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CL" i="1" dirty="0">
                <a:solidFill>
                  <a:schemeClr val="tx1"/>
                </a:solidFill>
              </a:rPr>
              <a:t>insertionSort</a:t>
            </a:r>
            <a:r>
              <a:rPr lang="es-CL" dirty="0">
                <a:solidFill>
                  <a:schemeClr val="tx1"/>
                </a:solidFill>
              </a:rPr>
              <a:t> es correcto</a:t>
            </a:r>
          </a:p>
          <a:p>
            <a:pPr marL="0" indent="0">
              <a:lnSpc>
                <a:spcPct val="100000"/>
              </a:lnSpc>
              <a:buNone/>
            </a:pPr>
            <a:endParaRPr lang="es-CL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CL" dirty="0">
                <a:solidFill>
                  <a:schemeClr val="tx1"/>
                </a:solidFill>
              </a:rPr>
              <a:t>Podemos demostrarlo por inducción</a:t>
            </a:r>
          </a:p>
        </p:txBody>
      </p:sp>
    </p:spTree>
    <p:extLst>
      <p:ext uri="{BB962C8B-B14F-4D97-AF65-F5344CB8AC3E}">
        <p14:creationId xmlns:p14="http://schemas.microsoft.com/office/powerpoint/2010/main" val="3816671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118A-2F9B-4293-8EA7-CC54AD5A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Finitud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B5215C-8FC1-4DE1-A37C-15A1BFE21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s-CL" dirty="0"/>
                  <a:t>En cada paso se saca un elemento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CL" dirty="0"/>
              </a:p>
              <a:p>
                <a:pPr>
                  <a:lnSpc>
                    <a:spcPct val="110000"/>
                  </a:lnSpc>
                </a:pPr>
                <a:endParaRPr lang="es-CL" dirty="0"/>
              </a:p>
              <a:p>
                <a:pPr>
                  <a:lnSpc>
                    <a:spcPct val="110000"/>
                  </a:lnSpc>
                </a:pPr>
                <a:r>
                  <a:rPr lang="es-CL" dirty="0"/>
                  <a:t>Cuando no quedan elementos en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, el algoritmo termina</a:t>
                </a:r>
              </a:p>
              <a:p>
                <a:pPr>
                  <a:lnSpc>
                    <a:spcPct val="110000"/>
                  </a:lnSpc>
                </a:pPr>
                <a:endParaRPr lang="es-CL" dirty="0"/>
              </a:p>
              <a:p>
                <a:pPr>
                  <a:lnSpc>
                    <a:spcPct val="110000"/>
                  </a:lnSpc>
                </a:pPr>
                <a:r>
                  <a:rPr lang="es-CL" dirty="0"/>
                  <a:t>La inserción requiere como máximo recorrer todo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CL" dirty="0"/>
              </a:p>
              <a:p>
                <a:pPr>
                  <a:lnSpc>
                    <a:spcPct val="110000"/>
                  </a:lnSpc>
                </a:pPr>
                <a:endParaRPr lang="es-CL" dirty="0"/>
              </a:p>
              <a:p>
                <a:pPr>
                  <a:lnSpc>
                    <a:spcPct val="110000"/>
                  </a:lnSpc>
                </a:pPr>
                <a:r>
                  <a:rPr lang="es-CL" dirty="0"/>
                  <a:t>Como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 son finitos, el algoritmo termina en tiempo finito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B5215C-8FC1-4DE1-A37C-15A1BFE21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1" t="-515" b="-2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795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3606-B8C8-425B-880B-0263BC41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Corrección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3B354F-97B7-429B-921B-785BCB9E0A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5948" y="1287532"/>
                <a:ext cx="8732741" cy="4904072"/>
              </a:xfrm>
            </p:spPr>
            <p:txBody>
              <a:bodyPr anchor="ctr"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200" dirty="0"/>
                  <a:t>PD: Al terminar el </a:t>
                </a:r>
                <a14:m>
                  <m:oMath xmlns:m="http://schemas.openxmlformats.org/officeDocument/2006/math">
                    <m:r>
                      <a:rPr lang="es-CL" sz="22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sz="2200" dirty="0"/>
                  <a:t>-</a:t>
                </a:r>
                <a:r>
                  <a:rPr lang="es-CL" sz="2200" dirty="0" err="1"/>
                  <a:t>ésimo</a:t>
                </a:r>
                <a:r>
                  <a:rPr lang="es-CL" sz="2200" dirty="0"/>
                  <a:t> paso, </a:t>
                </a:r>
                <a14:m>
                  <m:oMath xmlns:m="http://schemas.openxmlformats.org/officeDocument/2006/math">
                    <m:r>
                      <a:rPr lang="es-CL" sz="220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se encuentra ordenada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200" dirty="0"/>
                  <a:t>Por </a:t>
                </a:r>
                <a:r>
                  <a:rPr lang="es-CL" sz="2200" b="1" dirty="0">
                    <a:solidFill>
                      <a:schemeClr val="accent2"/>
                    </a:solidFill>
                  </a:rPr>
                  <a:t>inducción</a:t>
                </a:r>
                <a:r>
                  <a:rPr lang="es-CL" sz="2200" dirty="0"/>
                  <a:t> sobre </a:t>
                </a:r>
                <a14:m>
                  <m:oMath xmlns:m="http://schemas.openxmlformats.org/officeDocument/2006/math">
                    <m:r>
                      <a:rPr lang="es-CL" sz="22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s-CL" sz="22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200" b="1" dirty="0"/>
                  <a:t>Caso Base</a:t>
                </a:r>
                <a:r>
                  <a:rPr lang="es-CL" sz="2200" dirty="0"/>
                  <a:t>: Después del paso 1,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tiene un solo dato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CL" sz="2200" dirty="0"/>
                  <a:t> </a:t>
                </a:r>
                <a14:m>
                  <m:oMath xmlns:m="http://schemas.openxmlformats.org/officeDocument/2006/math">
                    <m:r>
                      <a:rPr lang="es-CL" sz="22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está ordenada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200" b="1"/>
                  <a:t>Hipótesis Inductiva: </a:t>
                </a:r>
                <a:r>
                  <a:rPr lang="es-CL" sz="2200" dirty="0"/>
                  <a:t>Después del paso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sz="2200" b="1" dirty="0"/>
                  <a:t>,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está ordenada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200" dirty="0"/>
                  <a:t>Toca el paso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s-CL" sz="2200" dirty="0"/>
                  <a:t>. Extraemos el primer elemento de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2200" dirty="0"/>
                  <a:t>, y lo insertamos ordenadamente en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. Termina el paso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s-CL" sz="2200" dirty="0"/>
                  <a:t>. Si la </a:t>
                </a:r>
                <a:r>
                  <a:rPr lang="es-CL" sz="2200" b="1" dirty="0">
                    <a:solidFill>
                      <a:schemeClr val="accent4"/>
                    </a:solidFill>
                  </a:rPr>
                  <a:t>inserción</a:t>
                </a:r>
                <a:r>
                  <a:rPr lang="es-CL" sz="2200" dirty="0"/>
                  <a:t> fue correcta, entonces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está ordenada.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200" dirty="0"/>
                  <a:t>En particular, al terminar el algoritmo después del paso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sz="2200" dirty="0"/>
                  <a:t>,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está ordenada.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3B354F-97B7-429B-921B-785BCB9E0A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948" y="1287532"/>
                <a:ext cx="8732741" cy="4904072"/>
              </a:xfrm>
              <a:blipFill>
                <a:blip r:embed="rId3"/>
                <a:stretch>
                  <a:fillRect l="-726" r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425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5831-E37D-4180-A88F-80168EF1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/>
              <a:t>¿Cómo se hace una inserción?</a:t>
            </a:r>
            <a:endParaRPr lang="es-C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93FFC-207A-4FF8-B2AE-E9F5389A2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Depende de la estructura de datos usada para almacenar la lista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Se suele usar </a:t>
            </a:r>
            <a:r>
              <a:rPr lang="es-CL" b="1" dirty="0">
                <a:solidFill>
                  <a:schemeClr val="accent2"/>
                </a:solidFill>
              </a:rPr>
              <a:t>arreglos</a:t>
            </a:r>
            <a:r>
              <a:rPr lang="es-CL" dirty="0"/>
              <a:t>, pero también se puede usar </a:t>
            </a:r>
            <a:r>
              <a:rPr lang="es-CL" b="1" dirty="0">
                <a:solidFill>
                  <a:schemeClr val="accent2"/>
                </a:solidFill>
              </a:rPr>
              <a:t>listas ligadas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En cualquier caso, el algoritmo no necesita memoria adicional</a:t>
            </a:r>
          </a:p>
        </p:txBody>
      </p:sp>
    </p:spTree>
    <p:extLst>
      <p:ext uri="{BB962C8B-B14F-4D97-AF65-F5344CB8AC3E}">
        <p14:creationId xmlns:p14="http://schemas.microsoft.com/office/powerpoint/2010/main" val="236254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896E5A-D565-4C7A-A653-68C94DBFB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0320" y="-2857500"/>
            <a:ext cx="12954000" cy="971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15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49FA-7B44-43DF-BE6B-697D23F4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Los dos pasos de la inserción</a:t>
            </a:r>
            <a:endParaRPr lang="es-C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B8916-898E-4B2B-AB71-2102EAA62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CL" dirty="0"/>
              <a:t>Primero, hay que buscar donde corresponde insertar el elemento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Luego, hay que llevar a cabo la inserción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¿Cuál es la complejidad </a:t>
            </a:r>
            <a:r>
              <a:rPr lang="es-CL" sz="3200" dirty="0"/>
              <a:t>usando </a:t>
            </a:r>
            <a:r>
              <a:rPr lang="es-CL" sz="3200" b="1" dirty="0">
                <a:solidFill>
                  <a:schemeClr val="accent2"/>
                </a:solidFill>
              </a:rPr>
              <a:t>arreglos</a:t>
            </a:r>
            <a:r>
              <a:rPr lang="es-CL" sz="3200" dirty="0"/>
              <a:t>? ¿Y con </a:t>
            </a:r>
            <a:r>
              <a:rPr lang="es-CL" sz="3200" b="1" dirty="0">
                <a:solidFill>
                  <a:schemeClr val="accent2"/>
                </a:solidFill>
              </a:rPr>
              <a:t>listas ligadas</a:t>
            </a:r>
            <a:r>
              <a:rPr lang="es-CL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78234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502C-8C97-4950-BCC5-ACA34D35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Insertar en un arreglo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9B8CE-2D6B-4709-AE87-8A92A75453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El primer paso podemos hacerlo en </a:t>
                </a:r>
                <a14:m>
                  <m:oMath xmlns:m="http://schemas.openxmlformats.org/officeDocument/2006/math">
                    <m:r>
                      <a:rPr lang="es-CL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s-CL" dirty="0"/>
                  <a:t> con búsqueda binaria</a:t>
                </a:r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Para insertar hay que desplazar todos los elementos, lo que es </a:t>
                </a:r>
                <a14:m>
                  <m:oMath xmlns:m="http://schemas.openxmlformats.org/officeDocument/2006/math">
                    <m:r>
                      <a:rPr lang="es-CL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dirty="0"/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Por lo tanto, en </a:t>
                </a:r>
                <a:r>
                  <a:rPr lang="es-CL" b="1" dirty="0">
                    <a:solidFill>
                      <a:schemeClr val="accent2"/>
                    </a:solidFill>
                  </a:rPr>
                  <a:t>arreglos</a:t>
                </a:r>
                <a:r>
                  <a:rPr lang="es-CL" dirty="0"/>
                  <a:t> </a:t>
                </a:r>
                <a:r>
                  <a:rPr lang="es-CL" b="1" dirty="0">
                    <a:solidFill>
                      <a:schemeClr val="accent4"/>
                    </a:solidFill>
                  </a:rPr>
                  <a:t>insertar</a:t>
                </a:r>
                <a:r>
                  <a:rPr lang="es-CL" dirty="0"/>
                  <a:t>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9B8CE-2D6B-4709-AE87-8A92A75453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191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502C-8C97-4950-BCC5-ACA34D35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Insertar en una lista (doblemente) ligada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9B8CE-2D6B-4709-AE87-8A92A75453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Para el primer paso es necesario revisar la lista entera, en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Teniendo el nodo donde corresponde insertar, hacerlo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s-CL" dirty="0"/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Por lo tanto, en </a:t>
                </a:r>
                <a:r>
                  <a:rPr lang="es-CL" b="1" dirty="0">
                    <a:solidFill>
                      <a:schemeClr val="accent2"/>
                    </a:solidFill>
                  </a:rPr>
                  <a:t>listas </a:t>
                </a:r>
                <a:r>
                  <a:rPr lang="es-CL" b="1" dirty="0">
                    <a:solidFill>
                      <a:schemeClr val="accent4"/>
                    </a:solidFill>
                  </a:rPr>
                  <a:t>insertar</a:t>
                </a:r>
                <a:r>
                  <a:rPr lang="es-CL" dirty="0"/>
                  <a:t>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9B8CE-2D6B-4709-AE87-8A92A75453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069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31EE-9C00-4106-AF2D-C883AB04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 de </a:t>
            </a:r>
            <a:r>
              <a:rPr lang="es-CL" i="1" dirty="0"/>
              <a:t>insertionSort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D1B493-44E5-40B0-9DEF-50B8559C2A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s-CL" dirty="0"/>
                  <a:t>Es necesario realizar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inserciones</a:t>
                </a:r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Cada una cuesta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dirty="0"/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Por lo que la complejidad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D1B493-44E5-40B0-9DEF-50B8559C2A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68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130F-0010-4CAB-8DA6-A2131325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pequeña ovejería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E2993-DE27-437B-A32D-99A8F6133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Don Juan suele encontrar algunas ovejas separadas de sus lotes</a:t>
            </a:r>
          </a:p>
          <a:p>
            <a:pPr>
              <a:lnSpc>
                <a:spcPct val="100000"/>
              </a:lnSpc>
            </a:pPr>
            <a:r>
              <a:rPr lang="es-CL" dirty="0"/>
              <a:t>¿Cómo puede saber fácilmente a qué lote pertenece una oveja?</a:t>
            </a:r>
          </a:p>
        </p:txBody>
      </p:sp>
    </p:spTree>
    <p:extLst>
      <p:ext uri="{BB962C8B-B14F-4D97-AF65-F5344CB8AC3E}">
        <p14:creationId xmlns:p14="http://schemas.microsoft.com/office/powerpoint/2010/main" val="73553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44CF-30FF-4412-B4D7-B6493DB4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Secuencias ordenadas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CA56B-892C-452F-B533-04C61EA354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0" y="1824419"/>
                <a:ext cx="8771515" cy="4273222"/>
              </a:xfrm>
            </p:spPr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s-CL" dirty="0"/>
                  <a:t>Una secuencia de números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CL" dirty="0"/>
                  <a:t> se dice </a:t>
                </a:r>
                <a:r>
                  <a:rPr lang="es-CL" b="1" dirty="0">
                    <a:solidFill>
                      <a:schemeClr val="accent2"/>
                    </a:solidFill>
                  </a:rPr>
                  <a:t>ordenada</a:t>
                </a:r>
                <a:r>
                  <a:rPr lang="es-CL" dirty="0"/>
                  <a:t> (no decrecientemente) si cumple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≤⋯≤</m:t>
                    </m:r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CL" dirty="0"/>
                  <a:t> </a:t>
                </a:r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¿Qué es entonces </a:t>
                </a:r>
                <a:r>
                  <a:rPr lang="es-CL" b="1" dirty="0">
                    <a:solidFill>
                      <a:schemeClr val="accent2"/>
                    </a:solidFill>
                  </a:rPr>
                  <a:t>ordenar</a:t>
                </a:r>
                <a:r>
                  <a:rPr lang="es-CL" dirty="0">
                    <a:solidFill>
                      <a:schemeClr val="tx1"/>
                    </a:solidFill>
                  </a:rPr>
                  <a:t> una secuencia de números?</a:t>
                </a:r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CA56B-892C-452F-B533-04C61EA354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0" y="1824419"/>
                <a:ext cx="8771515" cy="4273222"/>
              </a:xfrm>
              <a:blipFill>
                <a:blip r:embed="rId3"/>
                <a:stretch>
                  <a:fillRect l="-1447" r="-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8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7939-1253-40DB-901D-C5244A7E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El algoritmo de ordenación de Don Juan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3F352-4E4C-4398-820D-53DE87930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lnSpc>
                <a:spcPct val="10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De la hoja original, tomar el número más pequeño</a:t>
            </a:r>
          </a:p>
          <a:p>
            <a:pPr marL="514350" indent="-514350">
              <a:lnSpc>
                <a:spcPct val="10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Tacharlo en la hoja original</a:t>
            </a:r>
          </a:p>
          <a:p>
            <a:pPr marL="514350" indent="-514350">
              <a:lnSpc>
                <a:spcPct val="10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Escribirlo al final (en el primer espacio disponible) de la hoja nueva</a:t>
            </a:r>
          </a:p>
          <a:p>
            <a:pPr marL="514350" indent="-514350">
              <a:lnSpc>
                <a:spcPct val="10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Si quedan números en la hoja original, volver al paso </a:t>
            </a:r>
            <a:r>
              <a:rPr lang="es-CL" dirty="0">
                <a:solidFill>
                  <a:schemeClr val="accent2"/>
                </a:solidFill>
              </a:rPr>
              <a:t>1.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s-CL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CL" dirty="0">
                <a:solidFill>
                  <a:schemeClr val="tx1"/>
                </a:solidFill>
              </a:rPr>
              <a:t>¿Es correcto el algoritmo de Don Juan?</a:t>
            </a:r>
          </a:p>
        </p:txBody>
      </p:sp>
    </p:spTree>
    <p:extLst>
      <p:ext uri="{BB962C8B-B14F-4D97-AF65-F5344CB8AC3E}">
        <p14:creationId xmlns:p14="http://schemas.microsoft.com/office/powerpoint/2010/main" val="324309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6C5A1-AFAE-408E-9FD5-FFF1F31E7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Algoritmos correctos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39DB-BC20-467E-A009-7F022FB93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s-CL" dirty="0"/>
              <a:t>Un algoritmo se dice </a:t>
            </a:r>
            <a:r>
              <a:rPr lang="es-CL" b="1" dirty="0">
                <a:solidFill>
                  <a:schemeClr val="accent2"/>
                </a:solidFill>
              </a:rPr>
              <a:t>correcto</a:t>
            </a:r>
            <a:r>
              <a:rPr lang="es-CL" dirty="0"/>
              <a:t> si cumple que: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 Termina en una cantidad finita de pasos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 Cumple su propósito</a:t>
            </a:r>
          </a:p>
        </p:txBody>
      </p:sp>
    </p:spTree>
    <p:extLst>
      <p:ext uri="{BB962C8B-B14F-4D97-AF65-F5344CB8AC3E}">
        <p14:creationId xmlns:p14="http://schemas.microsoft.com/office/powerpoint/2010/main" val="51598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F1F7-F756-4DAC-A0A2-5E9E875B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Ahora … a trabajar ustedes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FB6E-2230-49AB-8030-E0A1BE410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3200" dirty="0"/>
              <a:t>Demuestra que el algoritmo de Don Juan es correcto</a:t>
            </a:r>
          </a:p>
          <a:p>
            <a:pPr>
              <a:lnSpc>
                <a:spcPct val="100000"/>
              </a:lnSpc>
            </a:pPr>
            <a:endParaRPr lang="es-CL" sz="3200" dirty="0"/>
          </a:p>
          <a:p>
            <a:pPr>
              <a:lnSpc>
                <a:spcPct val="100000"/>
              </a:lnSpc>
            </a:pPr>
            <a:r>
              <a:rPr lang="es-CL" sz="3200" dirty="0"/>
              <a:t>Es decir,</a:t>
            </a:r>
          </a:p>
          <a:p>
            <a:pPr lvl="1">
              <a:lnSpc>
                <a:spcPct val="100000"/>
              </a:lnSpc>
            </a:pPr>
            <a:r>
              <a:rPr lang="es-CL" sz="2800" dirty="0"/>
              <a:t>Termina en una cantidad finita de pasos</a:t>
            </a:r>
          </a:p>
          <a:p>
            <a:pPr lvl="1">
              <a:lnSpc>
                <a:spcPct val="100000"/>
              </a:lnSpc>
            </a:pPr>
            <a:r>
              <a:rPr lang="es-CL" sz="2800" dirty="0"/>
              <a:t>Cumple su propósito: </a:t>
            </a:r>
            <a:r>
              <a:rPr lang="es-CL" sz="2800" b="1" dirty="0">
                <a:solidFill>
                  <a:schemeClr val="accent2"/>
                </a:solidFill>
              </a:rPr>
              <a:t>ordena</a:t>
            </a:r>
            <a:r>
              <a:rPr lang="es-CL" sz="2800" dirty="0">
                <a:solidFill>
                  <a:schemeClr val="accent2"/>
                </a:solidFill>
              </a:rPr>
              <a:t> </a:t>
            </a:r>
            <a:r>
              <a:rPr lang="es-CL" sz="2800" dirty="0">
                <a:solidFill>
                  <a:schemeClr val="tx1"/>
                </a:solidFill>
              </a:rPr>
              <a:t>los datos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9392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49FA-7B44-43DF-BE6B-697D23F4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selection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72EA8-0A15-47C8-8D54-18B7EA8A7E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>
                    <a:solidFill>
                      <a:schemeClr val="tx1"/>
                    </a:solidFill>
                  </a:rPr>
                  <a:t>Para la secuencia inicial de datos,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Definir una secuencia ordenada,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, inicialmente vacía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Buscar el menor dato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CL" dirty="0">
                  <a:solidFill>
                    <a:schemeClr val="tx1"/>
                  </a:solidFill>
                </a:endParaRP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Sacar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e insertarlo al final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CL" dirty="0">
                  <a:solidFill>
                    <a:schemeClr val="tx1"/>
                  </a:solidFill>
                </a:endParaRP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Si quedan elementos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, volver a </a:t>
                </a:r>
                <a:r>
                  <a:rPr lang="es-CL" dirty="0">
                    <a:solidFill>
                      <a:schemeClr val="accent2"/>
                    </a:solidFill>
                  </a:rPr>
                  <a:t>2.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72EA8-0A15-47C8-8D54-18B7EA8A7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62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7345-C8BF-4A29-AB61-8CFA2E9B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¿Cuál es la complejidad de selection sort?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C1A5D-C321-42D6-9049-4B0EC5BF0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2" y="1824419"/>
            <a:ext cx="8641076" cy="4273222"/>
          </a:xfrm>
        </p:spPr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97002031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1658</TotalTime>
  <Words>1036</Words>
  <Application>Microsoft Macintosh PowerPoint</Application>
  <PresentationFormat>On-screen Show (4:3)</PresentationFormat>
  <Paragraphs>149</Paragraphs>
  <Slides>23</Slides>
  <Notes>15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IIC2133</vt:lpstr>
      <vt:lpstr>La pequeña ovejería</vt:lpstr>
      <vt:lpstr>PowerPoint Presentation</vt:lpstr>
      <vt:lpstr>La pequeña ovejería</vt:lpstr>
      <vt:lpstr>Secuencias ordenadas</vt:lpstr>
      <vt:lpstr>El algoritmo de ordenación de Don Juan</vt:lpstr>
      <vt:lpstr>Algoritmos correctos</vt:lpstr>
      <vt:lpstr>Ahora … a trabajar ustedes</vt:lpstr>
      <vt:lpstr>El algoritmo selection sort</vt:lpstr>
      <vt:lpstr>¿Cuál es la complejidad de selection sort?</vt:lpstr>
      <vt:lpstr>Raciocinio para determinar la complejidad de selection sort</vt:lpstr>
      <vt:lpstr>Otra forma de calcular la complejidad de selection sort</vt:lpstr>
      <vt:lpstr>Complejidad de memoria de selection sort</vt:lpstr>
      <vt:lpstr>Don Juan tiene ahora otro problema</vt:lpstr>
      <vt:lpstr>Inserción en una lista ordenada</vt:lpstr>
      <vt:lpstr>El algoritmo insertionSort</vt:lpstr>
      <vt:lpstr>Las propiedades de insertionSort</vt:lpstr>
      <vt:lpstr>Finitud</vt:lpstr>
      <vt:lpstr>Corrección</vt:lpstr>
      <vt:lpstr>¿Cómo se hace una inserción?</vt:lpstr>
      <vt:lpstr>Los dos pasos de la inserción</vt:lpstr>
      <vt:lpstr>Insertar en un arreglo</vt:lpstr>
      <vt:lpstr>Insertar en una lista (doblemente) ligada</vt:lpstr>
      <vt:lpstr>Complejidad de insertionSort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pequeña ovejería</dc:title>
  <dc:creator>Vicente Errázuriz Quiroga</dc:creator>
  <cp:lastModifiedBy>Yadran</cp:lastModifiedBy>
  <cp:revision>55</cp:revision>
  <dcterms:created xsi:type="dcterms:W3CDTF">2018-02-28T22:04:52Z</dcterms:created>
  <dcterms:modified xsi:type="dcterms:W3CDTF">2019-03-11T15:35:22Z</dcterms:modified>
</cp:coreProperties>
</file>