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93"/>
  </p:notesMasterIdLst>
  <p:sldIdLst>
    <p:sldId id="256" r:id="rId2"/>
    <p:sldId id="257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76" r:id="rId19"/>
    <p:sldId id="277" r:id="rId20"/>
    <p:sldId id="285" r:id="rId21"/>
    <p:sldId id="287" r:id="rId22"/>
    <p:sldId id="286" r:id="rId23"/>
    <p:sldId id="288" r:id="rId24"/>
    <p:sldId id="289" r:id="rId25"/>
    <p:sldId id="290" r:id="rId26"/>
    <p:sldId id="291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5" r:id="rId36"/>
    <p:sldId id="306" r:id="rId37"/>
    <p:sldId id="309" r:id="rId38"/>
    <p:sldId id="311" r:id="rId39"/>
    <p:sldId id="312" r:id="rId40"/>
    <p:sldId id="315" r:id="rId41"/>
    <p:sldId id="313" r:id="rId42"/>
    <p:sldId id="316" r:id="rId43"/>
    <p:sldId id="317" r:id="rId44"/>
    <p:sldId id="318" r:id="rId45"/>
    <p:sldId id="319" r:id="rId46"/>
    <p:sldId id="320" r:id="rId47"/>
    <p:sldId id="307" r:id="rId48"/>
    <p:sldId id="308" r:id="rId49"/>
    <p:sldId id="321" r:id="rId50"/>
    <p:sldId id="322" r:id="rId51"/>
    <p:sldId id="323" r:id="rId52"/>
    <p:sldId id="292" r:id="rId53"/>
    <p:sldId id="324" r:id="rId54"/>
    <p:sldId id="339" r:id="rId55"/>
    <p:sldId id="340" r:id="rId56"/>
    <p:sldId id="341" r:id="rId57"/>
    <p:sldId id="342" r:id="rId58"/>
    <p:sldId id="343" r:id="rId59"/>
    <p:sldId id="344" r:id="rId60"/>
    <p:sldId id="345" r:id="rId61"/>
    <p:sldId id="346" r:id="rId62"/>
    <p:sldId id="266" r:id="rId63"/>
    <p:sldId id="347" r:id="rId64"/>
    <p:sldId id="350" r:id="rId65"/>
    <p:sldId id="348" r:id="rId66"/>
    <p:sldId id="351" r:id="rId67"/>
    <p:sldId id="353" r:id="rId68"/>
    <p:sldId id="349" r:id="rId69"/>
    <p:sldId id="352" r:id="rId70"/>
    <p:sldId id="354" r:id="rId71"/>
    <p:sldId id="355" r:id="rId72"/>
    <p:sldId id="356" r:id="rId73"/>
    <p:sldId id="337" r:id="rId74"/>
    <p:sldId id="275" r:id="rId75"/>
    <p:sldId id="357" r:id="rId76"/>
    <p:sldId id="358" r:id="rId77"/>
    <p:sldId id="359" r:id="rId78"/>
    <p:sldId id="278" r:id="rId79"/>
    <p:sldId id="279" r:id="rId80"/>
    <p:sldId id="360" r:id="rId81"/>
    <p:sldId id="280" r:id="rId82"/>
    <p:sldId id="281" r:id="rId83"/>
    <p:sldId id="361" r:id="rId84"/>
    <p:sldId id="282" r:id="rId85"/>
    <p:sldId id="283" r:id="rId86"/>
    <p:sldId id="284" r:id="rId87"/>
    <p:sldId id="362" r:id="rId88"/>
    <p:sldId id="363" r:id="rId89"/>
    <p:sldId id="364" r:id="rId90"/>
    <p:sldId id="365" r:id="rId91"/>
    <p:sldId id="366" r:id="rId9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2683C6"/>
    <a:srgbClr val="FFCC99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47" autoAdjust="0"/>
    <p:restoredTop sz="90402" autoAdjust="0"/>
  </p:normalViewPr>
  <p:slideViewPr>
    <p:cSldViewPr snapToGrid="0" showGuides="1">
      <p:cViewPr varScale="1">
        <p:scale>
          <a:sx n="71" d="100"/>
          <a:sy n="71" d="100"/>
        </p:scale>
        <p:origin x="72" y="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54534-0E73-4FE3-B07B-24F4E3E4E511}" type="datetimeFigureOut">
              <a:rPr lang="es-CL" smtClean="0"/>
              <a:t>05-05-2019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77DF9-CF23-43EF-B590-36783FE9A4C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553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 gracia es que no deben haber contradicciones: no debe ser posible que una tarea deba</a:t>
            </a:r>
            <a:r>
              <a:rPr lang="es-CL" baseline="0" dirty="0"/>
              <a:t> ser realizada antes que si misma.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87828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2353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33223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6566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56497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4434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Pintamos los nodos, de forma de no pasar dos veces por el mismo.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9041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5760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75184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18557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4055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Si, es la única condición, ya que lo que nos impide realizar el proceso es que no podemos poner las tareas en orden: secuencias como esta dicen que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L" dirty="0"/>
                  <a:t> debe ser realizado</a:t>
                </a:r>
                <a:r>
                  <a:rPr lang="es-CL" baseline="0" dirty="0"/>
                  <a:t> ANTES y DESPUES de </a:t>
                </a:r>
                <a14:m>
                  <m:oMath xmlns:m="http://schemas.openxmlformats.org/officeDocument/2006/math"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dirty="0"/>
                  <a:t>, lo cual es imposible. Si podemos poner</a:t>
                </a:r>
                <a:r>
                  <a:rPr lang="es-CL" baseline="0" dirty="0"/>
                  <a:t> las tareas en orden, entonces podemos llevarlas a cabo en ese orden y cumplir todos los requisitos.</a:t>
                </a:r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Si, es la única condición, ya que lo que nos impide realizar el proceso es que no podemos poner las etapas en orden: secuencias como esta dicen que </a:t>
                </a:r>
                <a:r>
                  <a:rPr lang="es-CL" b="0" i="0">
                    <a:latin typeface="Cambria Math" panose="02040503050406030204" pitchFamily="18" charset="0"/>
                  </a:rPr>
                  <a:t>𝑋</a:t>
                </a:r>
                <a:r>
                  <a:rPr lang="es-CL" dirty="0"/>
                  <a:t> debe ser realizado</a:t>
                </a:r>
                <a:r>
                  <a:rPr lang="es-CL" baseline="0" dirty="0"/>
                  <a:t> ANTES y DESPUES de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𝑅</a:t>
                </a:r>
                <a:r>
                  <a:rPr lang="es-CL" dirty="0"/>
                  <a:t>, lo cual es imposible. Si podemos poner</a:t>
                </a:r>
                <a:r>
                  <a:rPr lang="es-CL" baseline="0" dirty="0"/>
                  <a:t> las etapas en orden, entonces podemos llevarlas a cabo en ese orden y cumplir todos los requisitos.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202074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301473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2947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8863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60800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73598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30969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23340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10232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4654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Ok, pero que pasa si el ciclo estaba en otro lado? Tenemos que partir desde cada nodo…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3838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Los nodos también se llaman vértices, según el contexto.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12475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Hay un </a:t>
            </a:r>
            <a:r>
              <a:rPr lang="es-CL" b="1" dirty="0"/>
              <a:t>ciclo</a:t>
            </a:r>
            <a:r>
              <a:rPr lang="es-CL" b="0" dirty="0"/>
              <a:t> entre los nodos X, R, H y K, que nos permite afirmar que X ha de ser realizado antes que X! 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34819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Hay un </a:t>
            </a:r>
            <a:r>
              <a:rPr lang="es-CL" b="1" dirty="0"/>
              <a:t>ciclo</a:t>
            </a:r>
            <a:r>
              <a:rPr lang="es-CL" b="0" dirty="0"/>
              <a:t> entre los nodos X, R, H y K, que nos permite afirmar que X ha de ser realizado antes que X! 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64577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Hay un </a:t>
            </a:r>
            <a:r>
              <a:rPr lang="es-CL" b="1" dirty="0"/>
              <a:t>ciclo</a:t>
            </a:r>
            <a:r>
              <a:rPr lang="es-CL" b="0" dirty="0"/>
              <a:t> entre los nodos X, R, H y K, que nos permite afirmar que X ha de ser realizado antes que X! 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64630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Hay un </a:t>
            </a:r>
            <a:r>
              <a:rPr lang="es-CL" b="1" dirty="0"/>
              <a:t>ciclo</a:t>
            </a:r>
            <a:r>
              <a:rPr lang="es-CL" b="0" dirty="0"/>
              <a:t> entre los nodos X, R, H y K, que nos permite afirmar que X ha de ser realizado antes que X! 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04935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Hay un </a:t>
            </a:r>
            <a:r>
              <a:rPr lang="es-CL" b="1" dirty="0"/>
              <a:t>ciclo</a:t>
            </a:r>
            <a:r>
              <a:rPr lang="es-CL" b="0" dirty="0"/>
              <a:t> entre los nodos X, R, H y K, que nos permite afirmar que X ha de ser realizado antes que X! 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94689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Hay un </a:t>
            </a:r>
            <a:r>
              <a:rPr lang="es-CL" b="1" dirty="0"/>
              <a:t>ciclo</a:t>
            </a:r>
            <a:r>
              <a:rPr lang="es-CL" b="0" dirty="0"/>
              <a:t> entre los nodos X, R, H y K, que nos permite afirmar que X ha de ser realizado antes que X! 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01821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Hay un </a:t>
            </a:r>
            <a:r>
              <a:rPr lang="es-CL" b="1" dirty="0"/>
              <a:t>ciclo</a:t>
            </a:r>
            <a:r>
              <a:rPr lang="es-CL" b="0" dirty="0"/>
              <a:t> entre los nodos X, R, H y K, que nos permite afirmar que X ha de ser realizado antes que X! 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21518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Hay un </a:t>
            </a:r>
            <a:r>
              <a:rPr lang="es-CL" b="1" dirty="0"/>
              <a:t>ciclo</a:t>
            </a:r>
            <a:r>
              <a:rPr lang="es-CL" b="0" dirty="0"/>
              <a:t> entre los nodos X, R, H y K, que nos permite afirmar que X ha de ser realizado antes que X! 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5062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Hay un </a:t>
            </a:r>
            <a:r>
              <a:rPr lang="es-CL" b="1" dirty="0"/>
              <a:t>ciclo</a:t>
            </a:r>
            <a:r>
              <a:rPr lang="es-CL" b="0" dirty="0"/>
              <a:t> entre los nodos X, R, H y K, que nos permite afirmar que X ha de ser realizado antes que X! 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9524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Hay un </a:t>
            </a:r>
            <a:r>
              <a:rPr lang="es-CL" b="1" dirty="0"/>
              <a:t>ciclo</a:t>
            </a:r>
            <a:r>
              <a:rPr lang="es-CL" b="0" dirty="0"/>
              <a:t> entre los nodos X, R, H y K, que nos permite afirmar que X ha de ser realizado antes que X! 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7869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Dibujamos una arista de Y hacia N ya que Y es requisito de N. Como la relación de requisito no es simétrica, entonces la dirección de la arista es importante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46794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¡La complejidad dependerá de como lo implementemos!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31066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En el caso de que ocupemos listas de adyacencia, DFS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s-CL" dirty="0"/>
              </a:p>
              <a:p>
                <a:r>
                  <a:rPr lang="es-CL" dirty="0"/>
                  <a:t>Si usamos matrices de adyacencia, el algoritmo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En el caso de que ocupemos listas de adyacencia, DFS es </a:t>
                </a:r>
                <a:r>
                  <a:rPr lang="es-CL" b="0" i="0">
                    <a:latin typeface="Cambria Math" panose="02040503050406030204" pitchFamily="18" charset="0"/>
                  </a:rPr>
                  <a:t>𝑂(𝑉+𝐸)</a:t>
                </a:r>
                <a:endParaRPr lang="es-CL" dirty="0"/>
              </a:p>
              <a:p>
                <a:r>
                  <a:rPr lang="es-CL" dirty="0"/>
                  <a:t>Si usamos matrices de adyacencia, el algoritmo es </a:t>
                </a:r>
                <a:r>
                  <a:rPr lang="es-CL" b="0" i="0">
                    <a:latin typeface="Cambria Math" panose="02040503050406030204" pitchFamily="18" charset="0"/>
                  </a:rPr>
                  <a:t>𝑂(𝑉^2+𝐸)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7728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Hay un </a:t>
            </a:r>
            <a:r>
              <a:rPr lang="es-CL" b="1" dirty="0"/>
              <a:t>ciclo</a:t>
            </a:r>
            <a:r>
              <a:rPr lang="es-CL" b="0" dirty="0"/>
              <a:t> entre los nodos X, R, H y K, que nos permite afirmar que X ha de ser realizado antes que X! 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7065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3874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1412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9050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176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fld id="{2570D7B2-05AC-5E46-A5A9-DC14CA5FB5D3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6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  <p:sldLayoutId id="2147484163" r:id="rId7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4EEE-1AA5-41C2-A6F3-92CE9C6C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¿Se puede hacer el proyecto?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F5ADB-18BF-4BB4-B725-401C459A7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sz="2400" dirty="0"/>
              <a:t> Tenemos un proyecto complejo dividido en varias tareas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sz="2400" dirty="0"/>
              <a:t> Algunas tareas tienen como requisito otras tareas</a:t>
            </a:r>
          </a:p>
          <a:p>
            <a:pPr marL="0" indent="0">
              <a:lnSpc>
                <a:spcPct val="100000"/>
              </a:lnSpc>
              <a:buNone/>
            </a:pPr>
            <a:endParaRPr lang="es-CL" sz="2400" dirty="0"/>
          </a:p>
          <a:p>
            <a:pPr marL="0" indent="0">
              <a:lnSpc>
                <a:spcPct val="100000"/>
              </a:lnSpc>
              <a:buNone/>
            </a:pPr>
            <a:endParaRPr lang="es-C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s-CL" sz="2400" dirty="0"/>
              <a:t>¿Cómo sabemos si es posible realizar el proyecto completo?</a:t>
            </a:r>
          </a:p>
        </p:txBody>
      </p:sp>
    </p:spTree>
    <p:extLst>
      <p:ext uri="{BB962C8B-B14F-4D97-AF65-F5344CB8AC3E}">
        <p14:creationId xmlns:p14="http://schemas.microsoft.com/office/powerpoint/2010/main" val="2600251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71BE119-25D1-43BB-BDF5-FACDB4A7140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𝒑𝒐𝒔𝒕𝒆𝒓𝒊𝒐𝒓𝒆𝒔</m:t>
                      </m:r>
                      <m:d>
                        <m:dPr>
                          <m:ctrlPr>
                            <a:rPr lang="es-CL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s-CL" sz="24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tal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que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𝒑𝒐𝒔𝒕𝒆𝒓𝒊𝒐𝒓𝒆𝒔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endParaRPr lang="es-CL" sz="2400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71BE119-25D1-43BB-BDF5-FACDB4A71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049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Tareas, o nodos, posteriores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s-CL" dirty="0"/>
              <a:t>¿Cuáles nodos son posteriores a </a:t>
            </a:r>
            <a:r>
              <a:rPr lang="es-CL" b="1" dirty="0"/>
              <a:t>X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386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Tareas, o nodos, posteriores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s-CL" dirty="0"/>
              <a:t>¿Cuáles nodos son posteriores a </a:t>
            </a:r>
            <a:r>
              <a:rPr lang="es-CL" b="1" dirty="0">
                <a:solidFill>
                  <a:srgbClr val="00B050"/>
                </a:solidFill>
              </a:rPr>
              <a:t>N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817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Tareas, o nodos, posteriores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s-CL" dirty="0"/>
              <a:t>¿Cuáles nodos son posteriores a </a:t>
            </a:r>
            <a:r>
              <a:rPr lang="es-CL" b="1" dirty="0">
                <a:solidFill>
                  <a:srgbClr val="00B050"/>
                </a:solidFill>
              </a:rPr>
              <a:t>R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924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Tareas, o nodos, posteriores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s-CL" dirty="0"/>
              <a:t>¿Cuáles nodos son posteriores a </a:t>
            </a:r>
            <a:r>
              <a:rPr lang="es-CL" b="1" dirty="0">
                <a:solidFill>
                  <a:srgbClr val="00B050"/>
                </a:solidFill>
              </a:rPr>
              <a:t>H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88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Tareas, o nodos, posteriores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s-CL" dirty="0"/>
              <a:t>¿Cuáles nodos son posteriores a </a:t>
            </a:r>
            <a:r>
              <a:rPr lang="es-CL" b="1" dirty="0">
                <a:solidFill>
                  <a:srgbClr val="00B050"/>
                </a:solidFill>
              </a:rPr>
              <a:t>B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32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Tareas, o nodos, posteriores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s-CL" dirty="0"/>
              <a:t>¿Cuáles nodos son posteriores a </a:t>
            </a:r>
            <a:r>
              <a:rPr lang="es-CL" b="1" dirty="0">
                <a:solidFill>
                  <a:srgbClr val="00B050"/>
                </a:solidFill>
              </a:rPr>
              <a:t>K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518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Tareas, o nodos, posteriores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s-CL" dirty="0"/>
              <a:t>¿Cuáles nodos son posteriores a </a:t>
            </a:r>
            <a:r>
              <a:rPr lang="es-CL" b="1" dirty="0">
                <a:solidFill>
                  <a:srgbClr val="00B050"/>
                </a:solidFill>
              </a:rPr>
              <a:t>B</a:t>
            </a:r>
            <a:r>
              <a:rPr lang="es-CL" dirty="0"/>
              <a:t>? Espera…</a:t>
            </a:r>
          </a:p>
          <a:p>
            <a:pPr marL="0" indent="0" algn="ctr">
              <a:buNone/>
            </a:pPr>
            <a:endParaRPr lang="es-C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 w="38100">
            <a:solidFill>
              <a:srgbClr val="FF0000"/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830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7A7B3-1E3E-488F-871C-B7A22AF2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Nodos por los que ya pasamos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60D2D-F670-48DC-B174-AC5D858E3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s-CL" sz="2400" dirty="0"/>
              <a:t>Estamos haciendo llamadas repetidas</a:t>
            </a:r>
          </a:p>
          <a:p>
            <a:pPr>
              <a:lnSpc>
                <a:spcPct val="110000"/>
              </a:lnSpc>
            </a:pPr>
            <a:endParaRPr lang="es-CL" sz="2400" dirty="0"/>
          </a:p>
          <a:p>
            <a:pPr>
              <a:lnSpc>
                <a:spcPct val="110000"/>
              </a:lnSpc>
            </a:pPr>
            <a:r>
              <a:rPr lang="es-CL" sz="2400" dirty="0"/>
              <a:t>Es más, si pasamos por un ciclo, entonces el algoritmo no termina</a:t>
            </a:r>
          </a:p>
          <a:p>
            <a:pPr>
              <a:lnSpc>
                <a:spcPct val="110000"/>
              </a:lnSpc>
            </a:pPr>
            <a:endParaRPr lang="es-CL" sz="2400" dirty="0"/>
          </a:p>
          <a:p>
            <a:pPr>
              <a:lnSpc>
                <a:spcPct val="110000"/>
              </a:lnSpc>
            </a:pPr>
            <a:r>
              <a:rPr lang="es-CL" sz="2400" dirty="0"/>
              <a:t>¿Cómo se soluciona esto?</a:t>
            </a:r>
          </a:p>
        </p:txBody>
      </p:sp>
    </p:spTree>
    <p:extLst>
      <p:ext uri="{BB962C8B-B14F-4D97-AF65-F5344CB8AC3E}">
        <p14:creationId xmlns:p14="http://schemas.microsoft.com/office/powerpoint/2010/main" val="121044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71BE119-25D1-43BB-BDF5-FACDB4A7140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𝒑𝒐𝒔𝒕𝒆𝒓𝒊𝒐𝒓𝒆𝒔</m:t>
                      </m:r>
                      <m:d>
                        <m:dPr>
                          <m:ctrlPr>
                            <a:rPr lang="es-CL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s-CL" sz="24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est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pintado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∅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40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intar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tal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que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𝒑𝒐𝒔𝒕𝒆𝒓𝒊𝒐𝒓𝒆𝒔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endParaRPr lang="es-CL" sz="2400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71BE119-25D1-43BB-BDF5-FACDB4A71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67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C75C7-B63F-4CE7-9D8B-3A918B819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Requisitos inconsistentes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E6E49-70C7-407F-B429-75D1DAD59B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400" dirty="0"/>
                  <a:t>Si la tarea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400" dirty="0"/>
                  <a:t> tiene como requisito la tarea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2400" dirty="0"/>
                  <a:t>, escribimos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s-CL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400" dirty="0"/>
                  <a:t>Si existe alguna secuencia “circular” de requisitos: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→⋯→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s-CL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400" dirty="0"/>
                  <a:t>… entonces no es posible realizar el proyecto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400" dirty="0"/>
                  <a:t>¿Es la única condición?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E6E49-70C7-407F-B429-75D1DAD59B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337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Nodos posteriores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s-CL" dirty="0"/>
              <a:t>¿Cuáles nodos son posteriores a </a:t>
            </a:r>
            <a:r>
              <a:rPr lang="es-CL" b="1" dirty="0"/>
              <a:t>T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702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Nodos posteriores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s-CL" dirty="0"/>
              <a:t>¿Cuáles nodos son posteriores a </a:t>
            </a:r>
            <a:r>
              <a:rPr lang="es-CL" b="1" dirty="0">
                <a:solidFill>
                  <a:srgbClr val="00B050"/>
                </a:solidFill>
              </a:rPr>
              <a:t>X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629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Nodos posteriores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s-CL" dirty="0"/>
              <a:t>¿Cuáles nodos son posteriores a </a:t>
            </a:r>
            <a:r>
              <a:rPr lang="es-CL" b="1" dirty="0">
                <a:solidFill>
                  <a:srgbClr val="00B050"/>
                </a:solidFill>
              </a:rPr>
              <a:t>N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469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Nodos posteriores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s-CL" dirty="0"/>
              <a:t>¿Cuáles nodos son posteriores a </a:t>
            </a:r>
            <a:r>
              <a:rPr lang="es-CL" b="1" dirty="0">
                <a:solidFill>
                  <a:srgbClr val="00B050"/>
                </a:solidFill>
              </a:rPr>
              <a:t>R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757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Nodos posteriores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s-CL" dirty="0"/>
              <a:t>¿Cuáles nodos son posteriores a </a:t>
            </a:r>
            <a:r>
              <a:rPr lang="es-CL" b="1" dirty="0">
                <a:solidFill>
                  <a:srgbClr val="00B050"/>
                </a:solidFill>
              </a:rPr>
              <a:t>H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710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Nodos posteriores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s-CL" dirty="0"/>
              <a:t>¿Cuáles nodos son posteriores a </a:t>
            </a:r>
            <a:r>
              <a:rPr lang="es-CL" b="1" dirty="0">
                <a:solidFill>
                  <a:srgbClr val="00B050"/>
                </a:solidFill>
              </a:rPr>
              <a:t>B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478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Nodos posteriores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s-CL" dirty="0"/>
              <a:t>¿Cuáles nodos son posteriores a </a:t>
            </a:r>
            <a:r>
              <a:rPr lang="es-CL" b="1" dirty="0">
                <a:solidFill>
                  <a:srgbClr val="00B050"/>
                </a:solidFill>
              </a:rPr>
              <a:t>H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311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Nodos posteriores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s-CL" dirty="0"/>
              <a:t>¿Cuáles nodos son posteriores a </a:t>
            </a:r>
            <a:r>
              <a:rPr lang="es-CL" b="1" dirty="0">
                <a:solidFill>
                  <a:srgbClr val="00B050"/>
                </a:solidFill>
              </a:rPr>
              <a:t>K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63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Nodos posteriores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s-CL" dirty="0"/>
              <a:t>¿Cuáles nodos son posteriores a </a:t>
            </a:r>
            <a:r>
              <a:rPr lang="es-CL" b="1" dirty="0">
                <a:solidFill>
                  <a:srgbClr val="00B050"/>
                </a:solidFill>
              </a:rPr>
              <a:t>K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583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Nodos posteriores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s-CL" dirty="0"/>
              <a:t>¿Cuáles nodos son posteriores a </a:t>
            </a:r>
            <a:r>
              <a:rPr lang="es-CL" b="1" dirty="0">
                <a:solidFill>
                  <a:srgbClr val="00B050"/>
                </a:solidFill>
              </a:rPr>
              <a:t>X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89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93774A-3722-4EEF-ACC7-C5E95ADD6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3600" dirty="0"/>
              <a:t>¿C</a:t>
            </a:r>
            <a:r>
              <a:rPr lang="en-US" sz="3600" dirty="0"/>
              <a:t>ómo lo verificamos en el computador</a:t>
            </a:r>
            <a:r>
              <a:rPr lang="es-CL" sz="3600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E6FCB2-A082-4592-B491-1D8707D5B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Si recibimos la lista de tareas y de requisitos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… ¿cómo hacemos un programa que revise esto?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¿Cuál será la forma más eficiente de hacerlo?</a:t>
            </a:r>
          </a:p>
        </p:txBody>
      </p:sp>
    </p:spTree>
    <p:extLst>
      <p:ext uri="{BB962C8B-B14F-4D97-AF65-F5344CB8AC3E}">
        <p14:creationId xmlns:p14="http://schemas.microsoft.com/office/powerpoint/2010/main" val="979813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Nodos posteriores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s-CL" dirty="0"/>
              <a:t>¡Listo!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000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AF4B77-83A0-4D9A-905D-EA3C98FC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¿C</a:t>
            </a:r>
            <a:r>
              <a:rPr lang="en-US" dirty="0"/>
              <a:t>ómo i</a:t>
            </a:r>
            <a:r>
              <a:rPr lang="es-CL" dirty="0"/>
              <a:t>dentificamos ciclos?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54B8E-89A1-462B-B7BC-3C86EDA60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Ok, podemos identificar las tareas posteriores a una tarea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Ahora, viendo este algoritmo, ¿se nos ocurre algo?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¿Podemos usar este enfoque para identificar ciclos?</a:t>
            </a:r>
          </a:p>
        </p:txBody>
      </p:sp>
    </p:spTree>
    <p:extLst>
      <p:ext uri="{BB962C8B-B14F-4D97-AF65-F5344CB8AC3E}">
        <p14:creationId xmlns:p14="http://schemas.microsoft.com/office/powerpoint/2010/main" val="3041465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Algo así como esto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s-CL" dirty="0"/>
              <a:t>¡Algoritmo, date cuenta de que esto es un ciclo!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solidFill>
              <a:srgbClr val="FF0000"/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8722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 ¿y como esto?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s-CL" dirty="0"/>
              <a:t>¡Y que esto otro no!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solidFill>
              <a:srgbClr val="FF0000"/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9205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C4F64-FB70-4AB6-813A-7627F837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Observación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E0C9EA-02A9-43F7-8E9F-54D70846DF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sz="2400" dirty="0"/>
                  <a:t>Si el nodo recién descubierto,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CL" sz="2400" dirty="0"/>
                  <a:t> está pintado, hay dos posibilidades:</a:t>
                </a:r>
              </a:p>
              <a:p>
                <a:pPr>
                  <a:lnSpc>
                    <a:spcPct val="110000"/>
                  </a:lnSpc>
                </a:pPr>
                <a:endParaRPr lang="es-CL" sz="2400" dirty="0"/>
              </a:p>
              <a:p>
                <a:pPr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s-CL" sz="2400" dirty="0"/>
                  <a:t> Si lo descubrió un nodo posterior a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L" sz="2400" dirty="0"/>
                  <a:t>, hay ciclo</a:t>
                </a:r>
              </a:p>
              <a:p>
                <a:pPr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s-CL" sz="2400" dirty="0"/>
                  <a:t> Si lo descubrió un nodo anterior a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L" sz="2400" dirty="0"/>
                  <a:t>, no hay ciclo (aún)</a:t>
                </a:r>
              </a:p>
              <a:p>
                <a:pPr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s-CL" sz="24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sz="2400" dirty="0"/>
                  <a:t>Hasta que 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𝒑𝒐𝒔𝒕𝒆𝒓𝒊𝒐𝒓𝒆𝒔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sz="2400" dirty="0"/>
                  <a:t> retorne, todos los nodos explorados son posteriores a </a:t>
                </a:r>
                <a14:m>
                  <m:oMath xmlns:m="http://schemas.openxmlformats.org/officeDocument/2006/math">
                    <m:r>
                      <a:rPr lang="es-CL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s-CL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E0C9EA-02A9-43F7-8E9F-54D70846DF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8" r="-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588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5C3A82F-1E55-4F57-9233-9DA1E8A23012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𝒉𝒂𝒚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𝒄𝒊𝒄𝒍𝒐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𝒍𝒖𝒆𝒈𝒐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𝒅𝒆</m:t>
                      </m:r>
                      <m:d>
                        <m:dPr>
                          <m:ctrlPr>
                            <a:rPr lang="es-CL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s-CL" sz="24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sz="2400" b="1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sz="2400" b="1" dirty="0">
                    <a:solidFill>
                      <a:schemeClr val="accent2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s-CL" sz="2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>
                        <a:latin typeface="Cambria Math" panose="02040503050406030204" pitchFamily="18" charset="0"/>
                      </a:rPr>
                      <m:t>est</m:t>
                    </m:r>
                    <m:r>
                      <a:rPr lang="es-CL" sz="2400"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es-CL" sz="2400">
                        <a:latin typeface="Cambria Math" panose="02040503050406030204" pitchFamily="18" charset="0"/>
                      </a:rPr>
                      <m:t>pintado</m:t>
                    </m:r>
                    <m:r>
                      <a:rPr lang="es-CL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>
                        <a:latin typeface="Cambria Math" panose="02040503050406030204" pitchFamily="18" charset="0"/>
                      </a:rPr>
                      <m:t>gris</m:t>
                    </m:r>
                    <m:r>
                      <a:rPr lang="es-CL" sz="2400" b="1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s-CL" sz="2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est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pintado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negro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Pintar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gris</m:t>
                    </m:r>
                  </m:oMath>
                </a14:m>
                <a:endParaRPr lang="es-CL" sz="24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tal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que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𝒉𝒂𝒚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𝒄𝒊𝒄𝒍𝒐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𝒍𝒖𝒆𝒈𝒐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𝒅𝒆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sz="2400" b="1" dirty="0">
                  <a:solidFill>
                    <a:schemeClr val="accent2"/>
                  </a:solidFill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Pintar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negro</m:t>
                    </m:r>
                  </m:oMath>
                </a14:m>
                <a:endParaRPr lang="es-CL" sz="24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r>
                  <a:rPr lang="es-CL" sz="2400" b="1" dirty="0">
                    <a:solidFill>
                      <a:schemeClr val="accent2"/>
                    </a:solidFill>
                  </a:rPr>
                  <a:t> </a:t>
                </a:r>
                <a:endParaRPr lang="es-CL" sz="2400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5C3A82F-1E55-4F57-9233-9DA1E8A230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429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B3D9B58-C7D5-42AD-B607-966EFF7852BA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𝒉𝒂𝒚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𝒄𝒊𝒄𝒍𝒐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𝒆𝒏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  <m: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</m:d>
                      </m:e>
                    </m:d>
                  </m:oMath>
                </a14:m>
                <a:r>
                  <a:rPr lang="es-CL" sz="2400" b="1" dirty="0"/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est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pintado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𝒉𝒂𝒚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𝒄𝒊𝒄𝒍𝒐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𝒍𝒖𝒆𝒈𝒐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𝒅𝒆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sz="2400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B3D9B58-C7D5-42AD-B607-966EFF7852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9226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</a:t>
            </a:r>
            <a:r>
              <a:rPr lang="es-CL" i="1" dirty="0"/>
              <a:t>hay ciclo en</a:t>
            </a:r>
            <a:r>
              <a:rPr lang="es-CL" dirty="0"/>
              <a:t> en acción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s-CL" dirty="0"/>
              <a:t>¿Hay un ciclo luego de </a:t>
            </a:r>
            <a:r>
              <a:rPr lang="es-CL" b="1" dirty="0"/>
              <a:t>B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864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en acción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s-CL" dirty="0"/>
              <a:t>No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1459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en acción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s-CL" dirty="0"/>
              <a:t>OK, ¿hay un ciclo luego de </a:t>
            </a:r>
            <a:r>
              <a:rPr lang="es-CL" b="1" dirty="0"/>
              <a:t>H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72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CD09-2BA8-4520-BB39-B78636E7A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Grafos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0EAC4-8D85-4091-A937-8886F98F8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s-CL" sz="2400" dirty="0"/>
              <a:t>Un </a:t>
            </a:r>
            <a:r>
              <a:rPr lang="es-CL" sz="2400" b="1" dirty="0">
                <a:solidFill>
                  <a:schemeClr val="accent2"/>
                </a:solidFill>
              </a:rPr>
              <a:t>grafo </a:t>
            </a:r>
            <a:r>
              <a:rPr lang="es-CL" sz="2400" b="1" i="1" dirty="0">
                <a:solidFill>
                  <a:schemeClr val="accent2"/>
                </a:solidFill>
              </a:rPr>
              <a:t>G</a:t>
            </a:r>
            <a:r>
              <a:rPr lang="es-CL" sz="2400" dirty="0"/>
              <a:t> es un conjunto de </a:t>
            </a:r>
            <a:r>
              <a:rPr lang="es-CL" sz="2400" b="1" dirty="0">
                <a:solidFill>
                  <a:schemeClr val="accent2"/>
                </a:solidFill>
              </a:rPr>
              <a:t>nodos </a:t>
            </a:r>
            <a:r>
              <a:rPr lang="es-CL" sz="2400" b="1" i="1" dirty="0">
                <a:solidFill>
                  <a:schemeClr val="accent2"/>
                </a:solidFill>
              </a:rPr>
              <a:t>V</a:t>
            </a:r>
            <a:endParaRPr lang="es-CL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s-CL" sz="2400" dirty="0"/>
              <a:t>… y un conjunto de </a:t>
            </a:r>
            <a:r>
              <a:rPr lang="es-CL" sz="2400" b="1" dirty="0">
                <a:solidFill>
                  <a:schemeClr val="accent2"/>
                </a:solidFill>
              </a:rPr>
              <a:t>aristas </a:t>
            </a:r>
            <a:r>
              <a:rPr lang="es-CL" sz="2400" b="1" i="1" dirty="0">
                <a:solidFill>
                  <a:schemeClr val="accent2"/>
                </a:solidFill>
              </a:rPr>
              <a:t>E</a:t>
            </a:r>
            <a:r>
              <a:rPr lang="es-CL" sz="2400" dirty="0"/>
              <a:t> que unen pares de nodos</a:t>
            </a:r>
          </a:p>
          <a:p>
            <a:pPr>
              <a:lnSpc>
                <a:spcPct val="120000"/>
              </a:lnSpc>
            </a:pPr>
            <a:endParaRPr lang="es-CL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s-CL" sz="2400" dirty="0"/>
              <a:t>Es una forma de </a:t>
            </a:r>
            <a:r>
              <a:rPr lang="es-CL" sz="2400" b="1" dirty="0">
                <a:solidFill>
                  <a:schemeClr val="accent2"/>
                </a:solidFill>
              </a:rPr>
              <a:t>representar</a:t>
            </a:r>
            <a:r>
              <a:rPr lang="es-CL" sz="2400" dirty="0"/>
              <a:t> una situaci</a:t>
            </a:r>
            <a:r>
              <a:rPr lang="en-US" sz="2400" dirty="0"/>
              <a:t>ón de la vida real; p.ej.</a:t>
            </a:r>
          </a:p>
          <a:p>
            <a:pPr marL="635508" lvl="1" indent="-342900">
              <a:lnSpc>
                <a:spcPct val="120000"/>
              </a:lnSpc>
            </a:pPr>
            <a:r>
              <a:rPr lang="en-US" sz="2200" dirty="0"/>
              <a:t>una red de computadores interconectados</a:t>
            </a:r>
          </a:p>
          <a:p>
            <a:pPr marL="635508" lvl="1" indent="-342900">
              <a:lnSpc>
                <a:spcPct val="120000"/>
              </a:lnSpc>
            </a:pPr>
            <a:r>
              <a:rPr lang="en-US" sz="2200" dirty="0"/>
              <a:t>una red de tuberías para distribución de agua potable o gas</a:t>
            </a:r>
            <a:endParaRPr lang="es-CL" sz="2200" dirty="0"/>
          </a:p>
          <a:p>
            <a:pPr marL="0" indent="0">
              <a:lnSpc>
                <a:spcPct val="120000"/>
              </a:lnSpc>
              <a:buNone/>
            </a:pPr>
            <a:endParaRPr lang="es-CL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s-CL" sz="2400" dirty="0"/>
              <a:t>¿Cómo podríamos plantear el grafo de nuestro problema?</a:t>
            </a:r>
          </a:p>
        </p:txBody>
      </p:sp>
    </p:spTree>
    <p:extLst>
      <p:ext uri="{BB962C8B-B14F-4D97-AF65-F5344CB8AC3E}">
        <p14:creationId xmlns:p14="http://schemas.microsoft.com/office/powerpoint/2010/main" val="37788598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en acción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s-CL" dirty="0"/>
              <a:t>¿Hay un ciclo luego de </a:t>
            </a:r>
            <a:r>
              <a:rPr lang="es-CL" b="1" dirty="0"/>
              <a:t>H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2178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en acción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s-CL" dirty="0"/>
              <a:t>¿Hay un ciclo luego de </a:t>
            </a:r>
            <a:r>
              <a:rPr lang="es-CL" b="1" dirty="0"/>
              <a:t>K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0731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en acción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s-CL" dirty="0"/>
              <a:t>¿Hay un ciclo luego de </a:t>
            </a:r>
            <a:r>
              <a:rPr lang="es-CL" b="1" dirty="0"/>
              <a:t>K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6232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en acción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s-CL" dirty="0"/>
              <a:t>¿Hay un ciclo luego de </a:t>
            </a:r>
            <a:r>
              <a:rPr lang="es-CL" b="1" dirty="0"/>
              <a:t>X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6237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en acción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s-CL" dirty="0"/>
              <a:t>¿Hay un ciclo luego de </a:t>
            </a:r>
            <a:r>
              <a:rPr lang="es-CL" b="1" dirty="0"/>
              <a:t>N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1886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en acción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s-CL" dirty="0"/>
              <a:t>¿Hay un ciclo luego de </a:t>
            </a:r>
            <a:r>
              <a:rPr lang="es-CL" b="1" dirty="0"/>
              <a:t>R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0334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en acción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s-CL" dirty="0"/>
              <a:t>!!!!!!!!!!!!!!!!!!!!!!!!!!!!!!!!!!!!!!!!!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solidFill>
              <a:srgbClr val="FF0000"/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5339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2062E-8D6A-4DD4-84E0-CEEA8F22D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Depth </a:t>
            </a:r>
            <a:r>
              <a:rPr lang="es-CL" dirty="0" err="1"/>
              <a:t>First</a:t>
            </a:r>
            <a:r>
              <a:rPr lang="es-CL" dirty="0"/>
              <a:t> </a:t>
            </a:r>
            <a:r>
              <a:rPr lang="es-CL" dirty="0" err="1"/>
              <a:t>Search</a:t>
            </a:r>
            <a:r>
              <a:rPr lang="es-CL" dirty="0"/>
              <a:t>	(DFS)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F76B7-896E-447D-9631-B98CD0A0E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Algoritmos como estos se llaman de </a:t>
            </a:r>
            <a:r>
              <a:rPr lang="es-CL" sz="2400" b="1" dirty="0">
                <a:solidFill>
                  <a:schemeClr val="accent2"/>
                </a:solidFill>
              </a:rPr>
              <a:t>búsqueda en profundidad</a:t>
            </a:r>
          </a:p>
          <a:p>
            <a:pPr>
              <a:lnSpc>
                <a:spcPct val="100000"/>
              </a:lnSpc>
            </a:pPr>
            <a:endParaRPr lang="es-CL" sz="2400" b="1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</a:pPr>
            <a:r>
              <a:rPr lang="es-CL" sz="2400" dirty="0"/>
              <a:t>Llegan hasta el final de una rama antes de empezar a explorar otra</a:t>
            </a:r>
          </a:p>
          <a:p>
            <a:pPr>
              <a:lnSpc>
                <a:spcPct val="100000"/>
              </a:lnSpc>
            </a:pPr>
            <a:endParaRPr lang="es-CL" sz="2400" b="1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</a:pPr>
            <a:r>
              <a:rPr lang="es-CL" sz="2400" dirty="0"/>
              <a:t>¿Cuál es la complejidad de estos algoritmos?</a:t>
            </a:r>
          </a:p>
        </p:txBody>
      </p:sp>
    </p:spTree>
    <p:extLst>
      <p:ext uri="{BB962C8B-B14F-4D97-AF65-F5344CB8AC3E}">
        <p14:creationId xmlns:p14="http://schemas.microsoft.com/office/powerpoint/2010/main" val="18186935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0808E0-1BDF-4C20-9A8E-1268249E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Representación de grafos en memoria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F9409E4-3FEF-46F1-9A5B-3ADB53B294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CL" sz="2400" dirty="0"/>
                  <a:t>Hay dos principales maneras de representar un grafo:</a:t>
                </a:r>
              </a:p>
              <a:p>
                <a:pPr>
                  <a:lnSpc>
                    <a:spcPct val="100000"/>
                  </a:lnSpc>
                </a:pPr>
                <a:endParaRPr lang="es-CL" sz="2400" dirty="0"/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sz="2400" dirty="0"/>
                  <a:t>Listas de adyacencias</a:t>
                </a:r>
              </a:p>
              <a:p>
                <a:pPr marL="292608" lvl="1" indent="0">
                  <a:lnSpc>
                    <a:spcPct val="100000"/>
                  </a:lnSpc>
                  <a:buClr>
                    <a:schemeClr val="accent2"/>
                  </a:buClr>
                  <a:buNone/>
                </a:pPr>
                <a:r>
                  <a:rPr lang="es-CL" sz="2200" dirty="0"/>
                  <a:t>Cada nodo tiene una lista de los nodos a los que tiene una arista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sz="2400" dirty="0"/>
                  <a:t>Matriz de adyacencias</a:t>
                </a:r>
              </a:p>
              <a:p>
                <a:pPr marL="292608" lvl="1" indent="0">
                  <a:lnSpc>
                    <a:spcPct val="100000"/>
                  </a:lnSpc>
                  <a:buClr>
                    <a:schemeClr val="accent2"/>
                  </a:buClr>
                  <a:buNone/>
                </a:pPr>
                <a:r>
                  <a:rPr lang="es-CL" sz="2200" dirty="0"/>
                  <a:t>La coordenada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CL" sz="2200" dirty="0"/>
                  <a:t> de la matriz indica si la arista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L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L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s-CL" sz="2200" dirty="0"/>
                  <a:t> está en el grafo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F9409E4-3FEF-46F1-9A5B-3ADB53B294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336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49</a:t>
            </a:fld>
            <a:endParaRPr lang="en-US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2971800" y="2209800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0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4267200" y="3733800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7086600" y="3657600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1371600" y="3657600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2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971800" y="5181600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5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6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5410200" y="2209800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1</a:t>
            </a:r>
          </a:p>
        </p:txBody>
      </p:sp>
      <p:cxnSp>
        <p:nvCxnSpPr>
          <p:cNvPr id="12" name="AutoShape 17"/>
          <p:cNvCxnSpPr>
            <a:cxnSpLocks noChangeShapeType="1"/>
            <a:stCxn id="5" idx="6"/>
            <a:endCxn id="11" idx="2"/>
          </p:cNvCxnSpPr>
          <p:nvPr/>
        </p:nvCxnSpPr>
        <p:spPr bwMode="auto">
          <a:xfrm>
            <a:off x="3581400" y="2514600"/>
            <a:ext cx="1828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8"/>
          <p:cNvCxnSpPr>
            <a:cxnSpLocks noChangeShapeType="1"/>
            <a:stCxn id="5" idx="5"/>
            <a:endCxn id="6" idx="1"/>
          </p:cNvCxnSpPr>
          <p:nvPr/>
        </p:nvCxnSpPr>
        <p:spPr bwMode="auto">
          <a:xfrm rot="16200000" flipH="1">
            <a:off x="3378200" y="2844800"/>
            <a:ext cx="10922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9"/>
          <p:cNvCxnSpPr>
            <a:cxnSpLocks noChangeShapeType="1"/>
            <a:stCxn id="11" idx="3"/>
            <a:endCxn id="6" idx="7"/>
          </p:cNvCxnSpPr>
          <p:nvPr/>
        </p:nvCxnSpPr>
        <p:spPr bwMode="auto">
          <a:xfrm rot="5400000">
            <a:off x="4597400" y="2921000"/>
            <a:ext cx="1092200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0"/>
          <p:cNvCxnSpPr>
            <a:cxnSpLocks noChangeShapeType="1"/>
            <a:stCxn id="6" idx="2"/>
            <a:endCxn id="8" idx="6"/>
          </p:cNvCxnSpPr>
          <p:nvPr/>
        </p:nvCxnSpPr>
        <p:spPr bwMode="auto">
          <a:xfrm rot="10800000">
            <a:off x="1981200" y="3962400"/>
            <a:ext cx="2286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1"/>
          <p:cNvCxnSpPr>
            <a:cxnSpLocks noChangeShapeType="1"/>
            <a:stCxn id="6" idx="6"/>
            <a:endCxn id="7" idx="2"/>
          </p:cNvCxnSpPr>
          <p:nvPr/>
        </p:nvCxnSpPr>
        <p:spPr bwMode="auto">
          <a:xfrm flipV="1">
            <a:off x="4876800" y="3962400"/>
            <a:ext cx="2209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2"/>
          <p:cNvCxnSpPr>
            <a:cxnSpLocks noChangeShapeType="1"/>
            <a:stCxn id="6" idx="3"/>
            <a:endCxn id="9" idx="7"/>
          </p:cNvCxnSpPr>
          <p:nvPr/>
        </p:nvCxnSpPr>
        <p:spPr bwMode="auto">
          <a:xfrm rot="5400000">
            <a:off x="3416300" y="4330700"/>
            <a:ext cx="10160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3"/>
          <p:cNvCxnSpPr>
            <a:cxnSpLocks noChangeShapeType="1"/>
            <a:stCxn id="6" idx="5"/>
            <a:endCxn id="10" idx="1"/>
          </p:cNvCxnSpPr>
          <p:nvPr/>
        </p:nvCxnSpPr>
        <p:spPr bwMode="auto">
          <a:xfrm rot="16200000" flipH="1">
            <a:off x="4673600" y="4368800"/>
            <a:ext cx="1016000" cy="787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4"/>
          <p:cNvCxnSpPr>
            <a:cxnSpLocks noChangeShapeType="1"/>
            <a:stCxn id="8" idx="7"/>
            <a:endCxn id="5" idx="3"/>
          </p:cNvCxnSpPr>
          <p:nvPr/>
        </p:nvCxnSpPr>
        <p:spPr bwMode="auto">
          <a:xfrm rot="5400000" flipH="1" flipV="1">
            <a:off x="1968500" y="2654300"/>
            <a:ext cx="1016000" cy="1168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5"/>
          <p:cNvCxnSpPr>
            <a:cxnSpLocks noChangeShapeType="1"/>
            <a:stCxn id="11" idx="5"/>
            <a:endCxn id="7" idx="1"/>
          </p:cNvCxnSpPr>
          <p:nvPr/>
        </p:nvCxnSpPr>
        <p:spPr bwMode="auto">
          <a:xfrm rot="16200000" flipH="1">
            <a:off x="6045200" y="2616200"/>
            <a:ext cx="1016000" cy="1244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26"/>
          <p:cNvCxnSpPr>
            <a:cxnSpLocks noChangeShapeType="1"/>
            <a:stCxn id="8" idx="5"/>
            <a:endCxn id="9" idx="1"/>
          </p:cNvCxnSpPr>
          <p:nvPr/>
        </p:nvCxnSpPr>
        <p:spPr bwMode="auto">
          <a:xfrm rot="16200000" flipH="1">
            <a:off x="1930400" y="4140200"/>
            <a:ext cx="1092200" cy="1168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27"/>
          <p:cNvCxnSpPr>
            <a:cxnSpLocks noChangeShapeType="1"/>
            <a:stCxn id="7" idx="3"/>
            <a:endCxn id="10" idx="7"/>
          </p:cNvCxnSpPr>
          <p:nvPr/>
        </p:nvCxnSpPr>
        <p:spPr bwMode="auto">
          <a:xfrm rot="5400000">
            <a:off x="6045200" y="4140200"/>
            <a:ext cx="1092200" cy="1168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8"/>
          <p:cNvCxnSpPr>
            <a:cxnSpLocks noChangeShapeType="1"/>
            <a:stCxn id="10" idx="2"/>
            <a:endCxn id="9" idx="6"/>
          </p:cNvCxnSpPr>
          <p:nvPr/>
        </p:nvCxnSpPr>
        <p:spPr bwMode="auto">
          <a:xfrm rot="10800000">
            <a:off x="3581400" y="5486400"/>
            <a:ext cx="1905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6324600" y="2743200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>
              <a:latin typeface="Calibri" charset="0"/>
              <a:cs typeface="Calibri" charset="0"/>
            </a:endParaRPr>
          </a:p>
        </p:txBody>
      </p:sp>
      <p:sp>
        <p:nvSpPr>
          <p:cNvPr id="25" name="Rectangle 41"/>
          <p:cNvSpPr txBox="1">
            <a:spLocks noChangeArrowheads="1"/>
          </p:cNvSpPr>
          <p:nvPr/>
        </p:nvSpPr>
        <p:spPr>
          <a:xfrm>
            <a:off x="152400" y="304800"/>
            <a:ext cx="8839200" cy="1216025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Un grafo </a:t>
            </a:r>
            <a:r>
              <a:rPr lang="en-US" sz="3200" i="1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no direccional</a:t>
            </a:r>
            <a:r>
              <a:rPr lang="en-US" sz="3200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 </a:t>
            </a:r>
            <a:r>
              <a:rPr lang="en-US" sz="3200" i="1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sin costos</a:t>
            </a:r>
          </a:p>
        </p:txBody>
      </p:sp>
    </p:spTree>
    <p:extLst>
      <p:ext uri="{BB962C8B-B14F-4D97-AF65-F5344CB8AC3E}">
        <p14:creationId xmlns:p14="http://schemas.microsoft.com/office/powerpoint/2010/main" val="260548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Dibujemos el grafo del proyecto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s-CL" dirty="0"/>
              <a:t>¿Algún problema con este proyecto?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7442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D7B2-05AC-5E46-A5A9-DC14CA5FB5D3}" type="slidenum">
              <a:rPr lang="en-US"/>
              <a:pPr/>
              <a:t>50</a:t>
            </a:fld>
            <a:endParaRPr lang="en-US"/>
          </a:p>
        </p:txBody>
      </p:sp>
      <p:sp>
        <p:nvSpPr>
          <p:cNvPr id="3" name="Rectangle 41"/>
          <p:cNvSpPr txBox="1">
            <a:spLocks noChangeArrowheads="1"/>
          </p:cNvSpPr>
          <p:nvPr/>
        </p:nvSpPr>
        <p:spPr>
          <a:xfrm>
            <a:off x="152400" y="304800"/>
            <a:ext cx="8839200" cy="1216025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El grafo anterior representado</a:t>
            </a:r>
            <a:br>
              <a:rPr lang="en-US" sz="3200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</a:br>
            <a:r>
              <a:rPr lang="en-US" sz="3200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por |</a:t>
            </a:r>
            <a:r>
              <a:rPr lang="en-US" sz="3200" i="1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V</a:t>
            </a:r>
            <a:r>
              <a:rPr lang="en-US" sz="3200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| listas de adyacencias, α</a:t>
            </a:r>
          </a:p>
        </p:txBody>
      </p:sp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1371600" y="22098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1371600" y="28194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6" name="Oval 2"/>
          <p:cNvSpPr>
            <a:spLocks noChangeArrowheads="1"/>
          </p:cNvSpPr>
          <p:nvPr/>
        </p:nvSpPr>
        <p:spPr bwMode="auto">
          <a:xfrm>
            <a:off x="1371600" y="34290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7" name="Oval 2"/>
          <p:cNvSpPr>
            <a:spLocks noChangeArrowheads="1"/>
          </p:cNvSpPr>
          <p:nvPr/>
        </p:nvSpPr>
        <p:spPr bwMode="auto">
          <a:xfrm>
            <a:off x="1371600" y="40386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8" name="Oval 2"/>
          <p:cNvSpPr>
            <a:spLocks noChangeArrowheads="1"/>
          </p:cNvSpPr>
          <p:nvPr/>
        </p:nvSpPr>
        <p:spPr bwMode="auto">
          <a:xfrm>
            <a:off x="1371600" y="46482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9" name="Oval 2"/>
          <p:cNvSpPr>
            <a:spLocks noChangeArrowheads="1"/>
          </p:cNvSpPr>
          <p:nvPr/>
        </p:nvSpPr>
        <p:spPr bwMode="auto">
          <a:xfrm>
            <a:off x="1371600" y="52578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10" name="Oval 2"/>
          <p:cNvSpPr>
            <a:spLocks noChangeArrowheads="1"/>
          </p:cNvSpPr>
          <p:nvPr/>
        </p:nvSpPr>
        <p:spPr bwMode="auto">
          <a:xfrm>
            <a:off x="1371600" y="58674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11" name="TextBox 30"/>
          <p:cNvSpPr txBox="1">
            <a:spLocks noChangeArrowheads="1"/>
          </p:cNvSpPr>
          <p:nvPr/>
        </p:nvSpPr>
        <p:spPr bwMode="auto">
          <a:xfrm>
            <a:off x="990600" y="228600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12" name="TextBox 31"/>
          <p:cNvSpPr txBox="1">
            <a:spLocks noChangeArrowheads="1"/>
          </p:cNvSpPr>
          <p:nvPr/>
        </p:nvSpPr>
        <p:spPr bwMode="auto">
          <a:xfrm>
            <a:off x="990600" y="289560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1</a:t>
            </a:r>
          </a:p>
        </p:txBody>
      </p:sp>
      <p:sp>
        <p:nvSpPr>
          <p:cNvPr id="13" name="TextBox 32"/>
          <p:cNvSpPr txBox="1">
            <a:spLocks noChangeArrowheads="1"/>
          </p:cNvSpPr>
          <p:nvPr/>
        </p:nvSpPr>
        <p:spPr bwMode="auto">
          <a:xfrm>
            <a:off x="990600" y="350520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14" name="TextBox 33"/>
          <p:cNvSpPr txBox="1">
            <a:spLocks noChangeArrowheads="1"/>
          </p:cNvSpPr>
          <p:nvPr/>
        </p:nvSpPr>
        <p:spPr bwMode="auto">
          <a:xfrm>
            <a:off x="990600" y="411480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15" name="TextBox 34"/>
          <p:cNvSpPr txBox="1">
            <a:spLocks noChangeArrowheads="1"/>
          </p:cNvSpPr>
          <p:nvPr/>
        </p:nvSpPr>
        <p:spPr bwMode="auto">
          <a:xfrm>
            <a:off x="990600" y="472440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16" name="TextBox 35"/>
          <p:cNvSpPr txBox="1">
            <a:spLocks noChangeArrowheads="1"/>
          </p:cNvSpPr>
          <p:nvPr/>
        </p:nvSpPr>
        <p:spPr bwMode="auto">
          <a:xfrm>
            <a:off x="990600" y="533400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17" name="TextBox 36"/>
          <p:cNvSpPr txBox="1">
            <a:spLocks noChangeArrowheads="1"/>
          </p:cNvSpPr>
          <p:nvPr/>
        </p:nvSpPr>
        <p:spPr bwMode="auto">
          <a:xfrm>
            <a:off x="990600" y="594360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18" name="Oval 2"/>
          <p:cNvSpPr>
            <a:spLocks noChangeArrowheads="1"/>
          </p:cNvSpPr>
          <p:nvPr/>
        </p:nvSpPr>
        <p:spPr bwMode="auto">
          <a:xfrm>
            <a:off x="2667000" y="228600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1</a:t>
            </a:r>
          </a:p>
        </p:txBody>
      </p:sp>
      <p:sp>
        <p:nvSpPr>
          <p:cNvPr id="19" name="Oval 2"/>
          <p:cNvSpPr>
            <a:spLocks noChangeArrowheads="1"/>
          </p:cNvSpPr>
          <p:nvPr/>
        </p:nvSpPr>
        <p:spPr bwMode="auto">
          <a:xfrm>
            <a:off x="3657600" y="228600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2</a:t>
            </a:r>
          </a:p>
        </p:txBody>
      </p:sp>
      <p:sp>
        <p:nvSpPr>
          <p:cNvPr id="20" name="Oval 2"/>
          <p:cNvSpPr>
            <a:spLocks noChangeArrowheads="1"/>
          </p:cNvSpPr>
          <p:nvPr/>
        </p:nvSpPr>
        <p:spPr bwMode="auto">
          <a:xfrm>
            <a:off x="4648200" y="228600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cxnSp>
        <p:nvCxnSpPr>
          <p:cNvPr id="21" name="Straight Arrow Connector 41"/>
          <p:cNvCxnSpPr>
            <a:cxnSpLocks noChangeShapeType="1"/>
            <a:stCxn id="18" idx="3"/>
            <a:endCxn id="19" idx="1"/>
          </p:cNvCxnSpPr>
          <p:nvPr/>
        </p:nvCxnSpPr>
        <p:spPr bwMode="auto">
          <a:xfrm>
            <a:off x="3124200" y="25146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42"/>
          <p:cNvCxnSpPr>
            <a:cxnSpLocks noChangeShapeType="1"/>
            <a:stCxn id="19" idx="3"/>
            <a:endCxn id="20" idx="1"/>
          </p:cNvCxnSpPr>
          <p:nvPr/>
        </p:nvCxnSpPr>
        <p:spPr bwMode="auto">
          <a:xfrm>
            <a:off x="4114800" y="25146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47"/>
          <p:cNvCxnSpPr>
            <a:cxnSpLocks noChangeShapeType="1"/>
            <a:stCxn id="4" idx="3"/>
            <a:endCxn id="18" idx="1"/>
          </p:cNvCxnSpPr>
          <p:nvPr/>
        </p:nvCxnSpPr>
        <p:spPr bwMode="auto">
          <a:xfrm>
            <a:off x="1981200" y="2514600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" name="Oval 2"/>
          <p:cNvSpPr>
            <a:spLocks noChangeArrowheads="1"/>
          </p:cNvSpPr>
          <p:nvPr/>
        </p:nvSpPr>
        <p:spPr bwMode="auto">
          <a:xfrm>
            <a:off x="2667000" y="289560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0</a:t>
            </a:r>
          </a:p>
        </p:txBody>
      </p:sp>
      <p:sp>
        <p:nvSpPr>
          <p:cNvPr id="25" name="Oval 2"/>
          <p:cNvSpPr>
            <a:spLocks noChangeArrowheads="1"/>
          </p:cNvSpPr>
          <p:nvPr/>
        </p:nvSpPr>
        <p:spPr bwMode="auto">
          <a:xfrm>
            <a:off x="3657600" y="289560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sp>
        <p:nvSpPr>
          <p:cNvPr id="26" name="Oval 2"/>
          <p:cNvSpPr>
            <a:spLocks noChangeArrowheads="1"/>
          </p:cNvSpPr>
          <p:nvPr/>
        </p:nvSpPr>
        <p:spPr bwMode="auto">
          <a:xfrm>
            <a:off x="4648200" y="289560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cxnSp>
        <p:nvCxnSpPr>
          <p:cNvPr id="27" name="Straight Arrow Connector 51"/>
          <p:cNvCxnSpPr>
            <a:cxnSpLocks noChangeShapeType="1"/>
            <a:stCxn id="24" idx="3"/>
            <a:endCxn id="25" idx="1"/>
          </p:cNvCxnSpPr>
          <p:nvPr/>
        </p:nvCxnSpPr>
        <p:spPr bwMode="auto">
          <a:xfrm>
            <a:off x="3124200" y="31242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52"/>
          <p:cNvCxnSpPr>
            <a:cxnSpLocks noChangeShapeType="1"/>
            <a:stCxn id="25" idx="3"/>
            <a:endCxn id="26" idx="1"/>
          </p:cNvCxnSpPr>
          <p:nvPr/>
        </p:nvCxnSpPr>
        <p:spPr bwMode="auto">
          <a:xfrm>
            <a:off x="4114800" y="31242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" name="Oval 2"/>
          <p:cNvSpPr>
            <a:spLocks noChangeArrowheads="1"/>
          </p:cNvSpPr>
          <p:nvPr/>
        </p:nvSpPr>
        <p:spPr bwMode="auto">
          <a:xfrm>
            <a:off x="2667000" y="350520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0</a:t>
            </a:r>
          </a:p>
        </p:txBody>
      </p:sp>
      <p:sp>
        <p:nvSpPr>
          <p:cNvPr id="30" name="Oval 2"/>
          <p:cNvSpPr>
            <a:spLocks noChangeArrowheads="1"/>
          </p:cNvSpPr>
          <p:nvPr/>
        </p:nvSpPr>
        <p:spPr bwMode="auto">
          <a:xfrm>
            <a:off x="3657600" y="350520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sp>
        <p:nvSpPr>
          <p:cNvPr id="31" name="Oval 2"/>
          <p:cNvSpPr>
            <a:spLocks noChangeArrowheads="1"/>
          </p:cNvSpPr>
          <p:nvPr/>
        </p:nvSpPr>
        <p:spPr bwMode="auto">
          <a:xfrm>
            <a:off x="4648200" y="350520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5</a:t>
            </a:r>
          </a:p>
        </p:txBody>
      </p:sp>
      <p:cxnSp>
        <p:nvCxnSpPr>
          <p:cNvPr id="32" name="Straight Arrow Connector 56"/>
          <p:cNvCxnSpPr>
            <a:cxnSpLocks noChangeShapeType="1"/>
            <a:stCxn id="29" idx="3"/>
            <a:endCxn id="30" idx="1"/>
          </p:cNvCxnSpPr>
          <p:nvPr/>
        </p:nvCxnSpPr>
        <p:spPr bwMode="auto">
          <a:xfrm>
            <a:off x="3124200" y="37338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Arrow Connector 57"/>
          <p:cNvCxnSpPr>
            <a:cxnSpLocks noChangeShapeType="1"/>
            <a:stCxn id="30" idx="3"/>
            <a:endCxn id="31" idx="1"/>
          </p:cNvCxnSpPr>
          <p:nvPr/>
        </p:nvCxnSpPr>
        <p:spPr bwMode="auto">
          <a:xfrm>
            <a:off x="4114800" y="37338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4" name="Oval 2"/>
          <p:cNvSpPr>
            <a:spLocks noChangeArrowheads="1"/>
          </p:cNvSpPr>
          <p:nvPr/>
        </p:nvSpPr>
        <p:spPr bwMode="auto">
          <a:xfrm>
            <a:off x="2667000" y="411480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0</a:t>
            </a:r>
          </a:p>
        </p:txBody>
      </p:sp>
      <p:sp>
        <p:nvSpPr>
          <p:cNvPr id="35" name="Oval 2"/>
          <p:cNvSpPr>
            <a:spLocks noChangeArrowheads="1"/>
          </p:cNvSpPr>
          <p:nvPr/>
        </p:nvSpPr>
        <p:spPr bwMode="auto">
          <a:xfrm>
            <a:off x="3657600" y="411480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1</a:t>
            </a:r>
          </a:p>
        </p:txBody>
      </p:sp>
      <p:sp>
        <p:nvSpPr>
          <p:cNvPr id="36" name="Oval 2"/>
          <p:cNvSpPr>
            <a:spLocks noChangeArrowheads="1"/>
          </p:cNvSpPr>
          <p:nvPr/>
        </p:nvSpPr>
        <p:spPr bwMode="auto">
          <a:xfrm>
            <a:off x="4648200" y="411480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2</a:t>
            </a:r>
          </a:p>
        </p:txBody>
      </p:sp>
      <p:cxnSp>
        <p:nvCxnSpPr>
          <p:cNvPr id="37" name="Straight Arrow Connector 61"/>
          <p:cNvCxnSpPr>
            <a:cxnSpLocks noChangeShapeType="1"/>
            <a:stCxn id="34" idx="3"/>
            <a:endCxn id="35" idx="1"/>
          </p:cNvCxnSpPr>
          <p:nvPr/>
        </p:nvCxnSpPr>
        <p:spPr bwMode="auto">
          <a:xfrm>
            <a:off x="3124200" y="43434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Arrow Connector 62"/>
          <p:cNvCxnSpPr>
            <a:cxnSpLocks noChangeShapeType="1"/>
            <a:stCxn id="35" idx="3"/>
            <a:endCxn id="36" idx="1"/>
          </p:cNvCxnSpPr>
          <p:nvPr/>
        </p:nvCxnSpPr>
        <p:spPr bwMode="auto">
          <a:xfrm>
            <a:off x="4114800" y="43434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9" name="Oval 2"/>
          <p:cNvSpPr>
            <a:spLocks noChangeArrowheads="1"/>
          </p:cNvSpPr>
          <p:nvPr/>
        </p:nvSpPr>
        <p:spPr bwMode="auto">
          <a:xfrm>
            <a:off x="2667000" y="472440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1</a:t>
            </a:r>
          </a:p>
        </p:txBody>
      </p:sp>
      <p:sp>
        <p:nvSpPr>
          <p:cNvPr id="40" name="Oval 2"/>
          <p:cNvSpPr>
            <a:spLocks noChangeArrowheads="1"/>
          </p:cNvSpPr>
          <p:nvPr/>
        </p:nvSpPr>
        <p:spPr bwMode="auto">
          <a:xfrm>
            <a:off x="3657600" y="472440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sp>
        <p:nvSpPr>
          <p:cNvPr id="41" name="Oval 2"/>
          <p:cNvSpPr>
            <a:spLocks noChangeArrowheads="1"/>
          </p:cNvSpPr>
          <p:nvPr/>
        </p:nvSpPr>
        <p:spPr bwMode="auto">
          <a:xfrm>
            <a:off x="4648200" y="472440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6</a:t>
            </a:r>
          </a:p>
        </p:txBody>
      </p:sp>
      <p:cxnSp>
        <p:nvCxnSpPr>
          <p:cNvPr id="42" name="Straight Arrow Connector 66"/>
          <p:cNvCxnSpPr>
            <a:cxnSpLocks noChangeShapeType="1"/>
            <a:stCxn id="39" idx="3"/>
            <a:endCxn id="40" idx="1"/>
          </p:cNvCxnSpPr>
          <p:nvPr/>
        </p:nvCxnSpPr>
        <p:spPr bwMode="auto">
          <a:xfrm>
            <a:off x="3124200" y="49530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Arrow Connector 67"/>
          <p:cNvCxnSpPr>
            <a:cxnSpLocks noChangeShapeType="1"/>
            <a:stCxn id="40" idx="3"/>
            <a:endCxn id="41" idx="1"/>
          </p:cNvCxnSpPr>
          <p:nvPr/>
        </p:nvCxnSpPr>
        <p:spPr bwMode="auto">
          <a:xfrm>
            <a:off x="4114800" y="49530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4" name="Oval 2"/>
          <p:cNvSpPr>
            <a:spLocks noChangeArrowheads="1"/>
          </p:cNvSpPr>
          <p:nvPr/>
        </p:nvSpPr>
        <p:spPr bwMode="auto">
          <a:xfrm>
            <a:off x="2667000" y="533400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2</a:t>
            </a:r>
          </a:p>
        </p:txBody>
      </p:sp>
      <p:sp>
        <p:nvSpPr>
          <p:cNvPr id="45" name="Oval 2"/>
          <p:cNvSpPr>
            <a:spLocks noChangeArrowheads="1"/>
          </p:cNvSpPr>
          <p:nvPr/>
        </p:nvSpPr>
        <p:spPr bwMode="auto">
          <a:xfrm>
            <a:off x="3657600" y="533400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sp>
        <p:nvSpPr>
          <p:cNvPr id="46" name="Oval 2"/>
          <p:cNvSpPr>
            <a:spLocks noChangeArrowheads="1"/>
          </p:cNvSpPr>
          <p:nvPr/>
        </p:nvSpPr>
        <p:spPr bwMode="auto">
          <a:xfrm>
            <a:off x="4648200" y="533400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6</a:t>
            </a:r>
          </a:p>
        </p:txBody>
      </p:sp>
      <p:cxnSp>
        <p:nvCxnSpPr>
          <p:cNvPr id="47" name="Straight Arrow Connector 71"/>
          <p:cNvCxnSpPr>
            <a:cxnSpLocks noChangeShapeType="1"/>
            <a:stCxn id="44" idx="3"/>
            <a:endCxn id="45" idx="1"/>
          </p:cNvCxnSpPr>
          <p:nvPr/>
        </p:nvCxnSpPr>
        <p:spPr bwMode="auto">
          <a:xfrm>
            <a:off x="3124200" y="55626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" name="Straight Arrow Connector 72"/>
          <p:cNvCxnSpPr>
            <a:cxnSpLocks noChangeShapeType="1"/>
            <a:stCxn id="45" idx="3"/>
            <a:endCxn id="46" idx="1"/>
          </p:cNvCxnSpPr>
          <p:nvPr/>
        </p:nvCxnSpPr>
        <p:spPr bwMode="auto">
          <a:xfrm>
            <a:off x="4114800" y="55626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9" name="Oval 2"/>
          <p:cNvSpPr>
            <a:spLocks noChangeArrowheads="1"/>
          </p:cNvSpPr>
          <p:nvPr/>
        </p:nvSpPr>
        <p:spPr bwMode="auto">
          <a:xfrm>
            <a:off x="2667000" y="594360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sp>
        <p:nvSpPr>
          <p:cNvPr id="50" name="Oval 2"/>
          <p:cNvSpPr>
            <a:spLocks noChangeArrowheads="1"/>
          </p:cNvSpPr>
          <p:nvPr/>
        </p:nvSpPr>
        <p:spPr bwMode="auto">
          <a:xfrm>
            <a:off x="3657600" y="594360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51" name="Oval 2"/>
          <p:cNvSpPr>
            <a:spLocks noChangeArrowheads="1"/>
          </p:cNvSpPr>
          <p:nvPr/>
        </p:nvSpPr>
        <p:spPr bwMode="auto">
          <a:xfrm>
            <a:off x="4648200" y="594360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5</a:t>
            </a:r>
          </a:p>
        </p:txBody>
      </p:sp>
      <p:cxnSp>
        <p:nvCxnSpPr>
          <p:cNvPr id="52" name="Straight Arrow Connector 76"/>
          <p:cNvCxnSpPr>
            <a:cxnSpLocks noChangeShapeType="1"/>
            <a:stCxn id="49" idx="3"/>
            <a:endCxn id="50" idx="1"/>
          </p:cNvCxnSpPr>
          <p:nvPr/>
        </p:nvCxnSpPr>
        <p:spPr bwMode="auto">
          <a:xfrm>
            <a:off x="3124200" y="61722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" name="Straight Arrow Connector 77"/>
          <p:cNvCxnSpPr>
            <a:cxnSpLocks noChangeShapeType="1"/>
            <a:stCxn id="50" idx="3"/>
            <a:endCxn id="51" idx="1"/>
          </p:cNvCxnSpPr>
          <p:nvPr/>
        </p:nvCxnSpPr>
        <p:spPr bwMode="auto">
          <a:xfrm>
            <a:off x="4114800" y="61722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4" name="Oval 2"/>
          <p:cNvSpPr>
            <a:spLocks noChangeArrowheads="1"/>
          </p:cNvSpPr>
          <p:nvPr/>
        </p:nvSpPr>
        <p:spPr bwMode="auto">
          <a:xfrm>
            <a:off x="5638800" y="411480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55" name="Oval 2"/>
          <p:cNvSpPr>
            <a:spLocks noChangeArrowheads="1"/>
          </p:cNvSpPr>
          <p:nvPr/>
        </p:nvSpPr>
        <p:spPr bwMode="auto">
          <a:xfrm>
            <a:off x="6629400" y="411480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5</a:t>
            </a:r>
          </a:p>
        </p:txBody>
      </p:sp>
      <p:sp>
        <p:nvSpPr>
          <p:cNvPr id="56" name="Oval 2"/>
          <p:cNvSpPr>
            <a:spLocks noChangeArrowheads="1"/>
          </p:cNvSpPr>
          <p:nvPr/>
        </p:nvSpPr>
        <p:spPr bwMode="auto">
          <a:xfrm>
            <a:off x="7620000" y="411480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6</a:t>
            </a:r>
          </a:p>
        </p:txBody>
      </p:sp>
      <p:cxnSp>
        <p:nvCxnSpPr>
          <p:cNvPr id="57" name="Straight Arrow Connector 81"/>
          <p:cNvCxnSpPr>
            <a:cxnSpLocks noChangeShapeType="1"/>
            <a:stCxn id="54" idx="3"/>
            <a:endCxn id="55" idx="1"/>
          </p:cNvCxnSpPr>
          <p:nvPr/>
        </p:nvCxnSpPr>
        <p:spPr bwMode="auto">
          <a:xfrm>
            <a:off x="6096000" y="43434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" name="Straight Arrow Connector 82"/>
          <p:cNvCxnSpPr>
            <a:cxnSpLocks noChangeShapeType="1"/>
            <a:stCxn id="55" idx="3"/>
            <a:endCxn id="56" idx="1"/>
          </p:cNvCxnSpPr>
          <p:nvPr/>
        </p:nvCxnSpPr>
        <p:spPr bwMode="auto">
          <a:xfrm>
            <a:off x="7086600" y="43434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9" name="Straight Arrow Connector 83"/>
          <p:cNvCxnSpPr>
            <a:cxnSpLocks noChangeShapeType="1"/>
          </p:cNvCxnSpPr>
          <p:nvPr/>
        </p:nvCxnSpPr>
        <p:spPr bwMode="auto">
          <a:xfrm>
            <a:off x="5105400" y="43434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0" name="Straight Arrow Connector 84"/>
          <p:cNvCxnSpPr>
            <a:cxnSpLocks noChangeShapeType="1"/>
          </p:cNvCxnSpPr>
          <p:nvPr/>
        </p:nvCxnSpPr>
        <p:spPr bwMode="auto">
          <a:xfrm>
            <a:off x="1981200" y="3124200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1" name="Straight Arrow Connector 85"/>
          <p:cNvCxnSpPr>
            <a:cxnSpLocks noChangeShapeType="1"/>
          </p:cNvCxnSpPr>
          <p:nvPr/>
        </p:nvCxnSpPr>
        <p:spPr bwMode="auto">
          <a:xfrm>
            <a:off x="1981200" y="3733800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2" name="Straight Arrow Connector 86"/>
          <p:cNvCxnSpPr>
            <a:cxnSpLocks noChangeShapeType="1"/>
          </p:cNvCxnSpPr>
          <p:nvPr/>
        </p:nvCxnSpPr>
        <p:spPr bwMode="auto">
          <a:xfrm>
            <a:off x="1981200" y="4343400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3" name="Straight Arrow Connector 87"/>
          <p:cNvCxnSpPr>
            <a:cxnSpLocks noChangeShapeType="1"/>
          </p:cNvCxnSpPr>
          <p:nvPr/>
        </p:nvCxnSpPr>
        <p:spPr bwMode="auto">
          <a:xfrm>
            <a:off x="1981200" y="4953000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4" name="Straight Arrow Connector 88"/>
          <p:cNvCxnSpPr>
            <a:cxnSpLocks noChangeShapeType="1"/>
          </p:cNvCxnSpPr>
          <p:nvPr/>
        </p:nvCxnSpPr>
        <p:spPr bwMode="auto">
          <a:xfrm>
            <a:off x="1981200" y="5562600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5" name="Straight Arrow Connector 89"/>
          <p:cNvCxnSpPr>
            <a:cxnSpLocks noChangeShapeType="1"/>
          </p:cNvCxnSpPr>
          <p:nvPr/>
        </p:nvCxnSpPr>
        <p:spPr bwMode="auto">
          <a:xfrm>
            <a:off x="1981200" y="6172200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6" name="TextBox 90"/>
          <p:cNvSpPr txBox="1">
            <a:spLocks noChangeArrowheads="1"/>
          </p:cNvSpPr>
          <p:nvPr/>
        </p:nvSpPr>
        <p:spPr bwMode="auto">
          <a:xfrm>
            <a:off x="1466850" y="1676400"/>
            <a:ext cx="361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α</a:t>
            </a:r>
          </a:p>
        </p:txBody>
      </p:sp>
    </p:spTree>
    <p:extLst>
      <p:ext uri="{BB962C8B-B14F-4D97-AF65-F5344CB8AC3E}">
        <p14:creationId xmlns:p14="http://schemas.microsoft.com/office/powerpoint/2010/main" val="20991540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D7B2-05AC-5E46-A5A9-DC14CA5FB5D3}" type="slidenum">
              <a:rPr lang="en-US"/>
              <a:pPr/>
              <a:t>51</a:t>
            </a:fld>
            <a:endParaRPr lang="en-US"/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2971800" y="2209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267200" y="3733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086600" y="3657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371600" y="3657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971800" y="5181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410200" y="2209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alibri" charset="0"/>
                <a:cs typeface="Calibri" charset="0"/>
              </a:rPr>
              <a:t>1</a:t>
            </a:r>
          </a:p>
        </p:txBody>
      </p:sp>
      <p:cxnSp>
        <p:nvCxnSpPr>
          <p:cNvPr id="10" name="AutoShape 10"/>
          <p:cNvCxnSpPr>
            <a:cxnSpLocks noChangeShapeType="1"/>
            <a:stCxn id="3" idx="6"/>
            <a:endCxn id="9" idx="2"/>
          </p:cNvCxnSpPr>
          <p:nvPr/>
        </p:nvCxnSpPr>
        <p:spPr bwMode="auto">
          <a:xfrm>
            <a:off x="3581400" y="2514600"/>
            <a:ext cx="1828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11"/>
          <p:cNvCxnSpPr>
            <a:cxnSpLocks noChangeShapeType="1"/>
            <a:stCxn id="3" idx="5"/>
            <a:endCxn id="4" idx="1"/>
          </p:cNvCxnSpPr>
          <p:nvPr/>
        </p:nvCxnSpPr>
        <p:spPr bwMode="auto">
          <a:xfrm>
            <a:off x="3492500" y="2730500"/>
            <a:ext cx="8636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2"/>
          <p:cNvCxnSpPr>
            <a:cxnSpLocks noChangeShapeType="1"/>
            <a:stCxn id="9" idx="3"/>
            <a:endCxn id="4" idx="7"/>
          </p:cNvCxnSpPr>
          <p:nvPr/>
        </p:nvCxnSpPr>
        <p:spPr bwMode="auto">
          <a:xfrm flipH="1">
            <a:off x="4787900" y="2730500"/>
            <a:ext cx="7112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3"/>
          <p:cNvCxnSpPr>
            <a:cxnSpLocks noChangeShapeType="1"/>
            <a:stCxn id="4" idx="2"/>
            <a:endCxn id="6" idx="6"/>
          </p:cNvCxnSpPr>
          <p:nvPr/>
        </p:nvCxnSpPr>
        <p:spPr bwMode="auto">
          <a:xfrm flipH="1" flipV="1">
            <a:off x="1981200" y="3962400"/>
            <a:ext cx="2286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4"/>
          <p:cNvCxnSpPr>
            <a:cxnSpLocks noChangeShapeType="1"/>
            <a:stCxn id="4" idx="6"/>
            <a:endCxn id="5" idx="2"/>
          </p:cNvCxnSpPr>
          <p:nvPr/>
        </p:nvCxnSpPr>
        <p:spPr bwMode="auto">
          <a:xfrm flipV="1">
            <a:off x="4876800" y="3962400"/>
            <a:ext cx="2209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5"/>
          <p:cNvCxnSpPr>
            <a:cxnSpLocks noChangeShapeType="1"/>
            <a:stCxn id="4" idx="3"/>
            <a:endCxn id="7" idx="7"/>
          </p:cNvCxnSpPr>
          <p:nvPr/>
        </p:nvCxnSpPr>
        <p:spPr bwMode="auto">
          <a:xfrm flipH="1">
            <a:off x="3492500" y="4254500"/>
            <a:ext cx="863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6"/>
          <p:cNvCxnSpPr>
            <a:cxnSpLocks noChangeShapeType="1"/>
            <a:stCxn id="4" idx="5"/>
            <a:endCxn id="8" idx="1"/>
          </p:cNvCxnSpPr>
          <p:nvPr/>
        </p:nvCxnSpPr>
        <p:spPr bwMode="auto">
          <a:xfrm>
            <a:off x="4787900" y="4254500"/>
            <a:ext cx="7874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7"/>
          <p:cNvCxnSpPr>
            <a:cxnSpLocks noChangeShapeType="1"/>
            <a:stCxn id="6" idx="7"/>
            <a:endCxn id="3" idx="3"/>
          </p:cNvCxnSpPr>
          <p:nvPr/>
        </p:nvCxnSpPr>
        <p:spPr bwMode="auto">
          <a:xfrm flipV="1">
            <a:off x="1892300" y="2730500"/>
            <a:ext cx="11684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8"/>
          <p:cNvCxnSpPr>
            <a:cxnSpLocks noChangeShapeType="1"/>
            <a:stCxn id="9" idx="5"/>
            <a:endCxn id="5" idx="1"/>
          </p:cNvCxnSpPr>
          <p:nvPr/>
        </p:nvCxnSpPr>
        <p:spPr bwMode="auto">
          <a:xfrm>
            <a:off x="5930900" y="2730500"/>
            <a:ext cx="1244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9"/>
          <p:cNvCxnSpPr>
            <a:cxnSpLocks noChangeShapeType="1"/>
            <a:stCxn id="6" idx="5"/>
            <a:endCxn id="7" idx="1"/>
          </p:cNvCxnSpPr>
          <p:nvPr/>
        </p:nvCxnSpPr>
        <p:spPr bwMode="auto">
          <a:xfrm>
            <a:off x="1892300" y="4178300"/>
            <a:ext cx="11684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0"/>
          <p:cNvCxnSpPr>
            <a:cxnSpLocks noChangeShapeType="1"/>
            <a:stCxn id="5" idx="3"/>
            <a:endCxn id="8" idx="7"/>
          </p:cNvCxnSpPr>
          <p:nvPr/>
        </p:nvCxnSpPr>
        <p:spPr bwMode="auto">
          <a:xfrm flipH="1">
            <a:off x="6007100" y="4178300"/>
            <a:ext cx="11684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21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3581400" y="5486400"/>
            <a:ext cx="190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041525" y="279082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4098925" y="202882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6324600" y="2743200"/>
            <a:ext cx="496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 charset="0"/>
                <a:cs typeface="Calibri" charset="0"/>
              </a:rPr>
              <a:t>10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3429000" y="29718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5241925" y="3019425"/>
            <a:ext cx="590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 charset="0"/>
                <a:cs typeface="Calibri" charset="0"/>
              </a:rPr>
              <a:t>-10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2743200" y="35052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6156325" y="347662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489325" y="4391025"/>
            <a:ext cx="434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 charset="0"/>
                <a:cs typeface="Calibri" charset="0"/>
              </a:rPr>
              <a:t>-3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5241925" y="439102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4419600" y="50292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 charset="0"/>
                <a:cs typeface="Calibri" charset="0"/>
              </a:rPr>
              <a:t>1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6613525" y="4543425"/>
            <a:ext cx="590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 charset="0"/>
                <a:cs typeface="Calibri" charset="0"/>
              </a:rPr>
              <a:t>-15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057400" y="44958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34" name="Rectangle 34"/>
          <p:cNvSpPr txBox="1">
            <a:spLocks noChangeArrowheads="1"/>
          </p:cNvSpPr>
          <p:nvPr/>
        </p:nvSpPr>
        <p:spPr>
          <a:xfrm>
            <a:off x="152400" y="304800"/>
            <a:ext cx="8839200" cy="1216025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Un grafo </a:t>
            </a:r>
            <a:r>
              <a:rPr lang="en-US" sz="3200" i="1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direccional</a:t>
            </a:r>
            <a:r>
              <a:rPr lang="en-US" sz="3200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 </a:t>
            </a:r>
            <a:r>
              <a:rPr lang="en-US" sz="3200" i="1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con costos</a:t>
            </a:r>
          </a:p>
        </p:txBody>
      </p:sp>
    </p:spTree>
    <p:extLst>
      <p:ext uri="{BB962C8B-B14F-4D97-AF65-F5344CB8AC3E}">
        <p14:creationId xmlns:p14="http://schemas.microsoft.com/office/powerpoint/2010/main" val="20354523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D7B2-05AC-5E46-A5A9-DC14CA5FB5D3}" type="slidenum">
              <a:rPr lang="en-US"/>
              <a:pPr/>
              <a:t>52</a:t>
            </a:fld>
            <a:endParaRPr lang="en-US"/>
          </a:p>
        </p:txBody>
      </p:sp>
      <p:sp>
        <p:nvSpPr>
          <p:cNvPr id="3" name="Rectangle 34"/>
          <p:cNvSpPr txBox="1">
            <a:spLocks noChangeArrowheads="1"/>
          </p:cNvSpPr>
          <p:nvPr/>
        </p:nvSpPr>
        <p:spPr>
          <a:xfrm>
            <a:off x="152400" y="304800"/>
            <a:ext cx="8839200" cy="1216025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El grafo anterior representado</a:t>
            </a:r>
            <a:br>
              <a:rPr lang="en-US" sz="3200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</a:br>
            <a:r>
              <a:rPr lang="en-US" sz="3200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por una matriz de adyacencias</a:t>
            </a:r>
          </a:p>
        </p:txBody>
      </p:sp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2590800" y="22098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2590800" y="28194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6" name="Oval 2"/>
          <p:cNvSpPr>
            <a:spLocks noChangeArrowheads="1"/>
          </p:cNvSpPr>
          <p:nvPr/>
        </p:nvSpPr>
        <p:spPr bwMode="auto">
          <a:xfrm>
            <a:off x="2590800" y="34290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7" name="Oval 2"/>
          <p:cNvSpPr>
            <a:spLocks noChangeArrowheads="1"/>
          </p:cNvSpPr>
          <p:nvPr/>
        </p:nvSpPr>
        <p:spPr bwMode="auto">
          <a:xfrm>
            <a:off x="2590800" y="40386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8" name="Oval 2"/>
          <p:cNvSpPr>
            <a:spLocks noChangeArrowheads="1"/>
          </p:cNvSpPr>
          <p:nvPr/>
        </p:nvSpPr>
        <p:spPr bwMode="auto">
          <a:xfrm>
            <a:off x="2590800" y="46482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9" name="Oval 2"/>
          <p:cNvSpPr>
            <a:spLocks noChangeArrowheads="1"/>
          </p:cNvSpPr>
          <p:nvPr/>
        </p:nvSpPr>
        <p:spPr bwMode="auto">
          <a:xfrm>
            <a:off x="2590800" y="52578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10" name="Oval 2"/>
          <p:cNvSpPr>
            <a:spLocks noChangeArrowheads="1"/>
          </p:cNvSpPr>
          <p:nvPr/>
        </p:nvSpPr>
        <p:spPr bwMode="auto">
          <a:xfrm>
            <a:off x="2590800" y="58674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11" name="TextBox 41"/>
          <p:cNvSpPr txBox="1">
            <a:spLocks noChangeArrowheads="1"/>
          </p:cNvSpPr>
          <p:nvPr/>
        </p:nvSpPr>
        <p:spPr bwMode="auto">
          <a:xfrm>
            <a:off x="2209800" y="228600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12" name="TextBox 42"/>
          <p:cNvSpPr txBox="1">
            <a:spLocks noChangeArrowheads="1"/>
          </p:cNvSpPr>
          <p:nvPr/>
        </p:nvSpPr>
        <p:spPr bwMode="auto">
          <a:xfrm>
            <a:off x="2209800" y="289560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1</a:t>
            </a:r>
          </a:p>
        </p:txBody>
      </p:sp>
      <p:sp>
        <p:nvSpPr>
          <p:cNvPr id="13" name="TextBox 43"/>
          <p:cNvSpPr txBox="1">
            <a:spLocks noChangeArrowheads="1"/>
          </p:cNvSpPr>
          <p:nvPr/>
        </p:nvSpPr>
        <p:spPr bwMode="auto">
          <a:xfrm>
            <a:off x="2209800" y="350520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14" name="TextBox 44"/>
          <p:cNvSpPr txBox="1">
            <a:spLocks noChangeArrowheads="1"/>
          </p:cNvSpPr>
          <p:nvPr/>
        </p:nvSpPr>
        <p:spPr bwMode="auto">
          <a:xfrm>
            <a:off x="2209800" y="411480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15" name="TextBox 45"/>
          <p:cNvSpPr txBox="1">
            <a:spLocks noChangeArrowheads="1"/>
          </p:cNvSpPr>
          <p:nvPr/>
        </p:nvSpPr>
        <p:spPr bwMode="auto">
          <a:xfrm>
            <a:off x="2209800" y="472440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16" name="TextBox 46"/>
          <p:cNvSpPr txBox="1">
            <a:spLocks noChangeArrowheads="1"/>
          </p:cNvSpPr>
          <p:nvPr/>
        </p:nvSpPr>
        <p:spPr bwMode="auto">
          <a:xfrm>
            <a:off x="2209800" y="533400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17" name="TextBox 47"/>
          <p:cNvSpPr txBox="1">
            <a:spLocks noChangeArrowheads="1"/>
          </p:cNvSpPr>
          <p:nvPr/>
        </p:nvSpPr>
        <p:spPr bwMode="auto">
          <a:xfrm>
            <a:off x="2209800" y="594360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18" name="Oval 2"/>
          <p:cNvSpPr>
            <a:spLocks noChangeArrowheads="1"/>
          </p:cNvSpPr>
          <p:nvPr/>
        </p:nvSpPr>
        <p:spPr bwMode="auto">
          <a:xfrm>
            <a:off x="3200400" y="22098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2</a:t>
            </a:r>
          </a:p>
        </p:txBody>
      </p:sp>
      <p:sp>
        <p:nvSpPr>
          <p:cNvPr id="19" name="Oval 2"/>
          <p:cNvSpPr>
            <a:spLocks noChangeArrowheads="1"/>
          </p:cNvSpPr>
          <p:nvPr/>
        </p:nvSpPr>
        <p:spPr bwMode="auto">
          <a:xfrm>
            <a:off x="3810000" y="22098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20" name="Oval 2"/>
          <p:cNvSpPr>
            <a:spLocks noChangeArrowheads="1"/>
          </p:cNvSpPr>
          <p:nvPr/>
        </p:nvSpPr>
        <p:spPr bwMode="auto">
          <a:xfrm>
            <a:off x="4419600" y="22098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2</a:t>
            </a:r>
          </a:p>
        </p:txBody>
      </p:sp>
      <p:sp>
        <p:nvSpPr>
          <p:cNvPr id="21" name="Oval 2"/>
          <p:cNvSpPr>
            <a:spLocks noChangeArrowheads="1"/>
          </p:cNvSpPr>
          <p:nvPr/>
        </p:nvSpPr>
        <p:spPr bwMode="auto">
          <a:xfrm>
            <a:off x="5029200" y="22098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22" name="Oval 2"/>
          <p:cNvSpPr>
            <a:spLocks noChangeArrowheads="1"/>
          </p:cNvSpPr>
          <p:nvPr/>
        </p:nvSpPr>
        <p:spPr bwMode="auto">
          <a:xfrm>
            <a:off x="5638800" y="22098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23" name="Oval 2"/>
          <p:cNvSpPr>
            <a:spLocks noChangeArrowheads="1"/>
          </p:cNvSpPr>
          <p:nvPr/>
        </p:nvSpPr>
        <p:spPr bwMode="auto">
          <a:xfrm>
            <a:off x="6248400" y="22098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24" name="Oval 2"/>
          <p:cNvSpPr>
            <a:spLocks noChangeArrowheads="1"/>
          </p:cNvSpPr>
          <p:nvPr/>
        </p:nvSpPr>
        <p:spPr bwMode="auto">
          <a:xfrm>
            <a:off x="3200400" y="28194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25" name="Oval 2"/>
          <p:cNvSpPr>
            <a:spLocks noChangeArrowheads="1"/>
          </p:cNvSpPr>
          <p:nvPr/>
        </p:nvSpPr>
        <p:spPr bwMode="auto">
          <a:xfrm>
            <a:off x="3810000" y="28194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26" name="Oval 2"/>
          <p:cNvSpPr>
            <a:spLocks noChangeArrowheads="1"/>
          </p:cNvSpPr>
          <p:nvPr/>
        </p:nvSpPr>
        <p:spPr bwMode="auto">
          <a:xfrm>
            <a:off x="4419600" y="28194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-10</a:t>
            </a:r>
          </a:p>
        </p:txBody>
      </p:sp>
      <p:sp>
        <p:nvSpPr>
          <p:cNvPr id="27" name="Oval 2"/>
          <p:cNvSpPr>
            <a:spLocks noChangeArrowheads="1"/>
          </p:cNvSpPr>
          <p:nvPr/>
        </p:nvSpPr>
        <p:spPr bwMode="auto">
          <a:xfrm>
            <a:off x="5029200" y="28194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10</a:t>
            </a:r>
          </a:p>
        </p:txBody>
      </p:sp>
      <p:sp>
        <p:nvSpPr>
          <p:cNvPr id="28" name="Oval 2"/>
          <p:cNvSpPr>
            <a:spLocks noChangeArrowheads="1"/>
          </p:cNvSpPr>
          <p:nvPr/>
        </p:nvSpPr>
        <p:spPr bwMode="auto">
          <a:xfrm>
            <a:off x="5638800" y="28194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29" name="Oval 2"/>
          <p:cNvSpPr>
            <a:spLocks noChangeArrowheads="1"/>
          </p:cNvSpPr>
          <p:nvPr/>
        </p:nvSpPr>
        <p:spPr bwMode="auto">
          <a:xfrm>
            <a:off x="6248400" y="28194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30" name="Oval 2"/>
          <p:cNvSpPr>
            <a:spLocks noChangeArrowheads="1"/>
          </p:cNvSpPr>
          <p:nvPr/>
        </p:nvSpPr>
        <p:spPr bwMode="auto">
          <a:xfrm>
            <a:off x="3200400" y="34290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31" name="Oval 2"/>
          <p:cNvSpPr>
            <a:spLocks noChangeArrowheads="1"/>
          </p:cNvSpPr>
          <p:nvPr/>
        </p:nvSpPr>
        <p:spPr bwMode="auto">
          <a:xfrm>
            <a:off x="3810000" y="34290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32" name="Oval 2"/>
          <p:cNvSpPr>
            <a:spLocks noChangeArrowheads="1"/>
          </p:cNvSpPr>
          <p:nvPr/>
        </p:nvSpPr>
        <p:spPr bwMode="auto">
          <a:xfrm>
            <a:off x="4419600" y="34290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33" name="Oval 2"/>
          <p:cNvSpPr>
            <a:spLocks noChangeArrowheads="1"/>
          </p:cNvSpPr>
          <p:nvPr/>
        </p:nvSpPr>
        <p:spPr bwMode="auto">
          <a:xfrm>
            <a:off x="5029200" y="34290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34" name="Oval 2"/>
          <p:cNvSpPr>
            <a:spLocks noChangeArrowheads="1"/>
          </p:cNvSpPr>
          <p:nvPr/>
        </p:nvSpPr>
        <p:spPr bwMode="auto">
          <a:xfrm>
            <a:off x="5638800" y="34290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5</a:t>
            </a:r>
          </a:p>
        </p:txBody>
      </p:sp>
      <p:sp>
        <p:nvSpPr>
          <p:cNvPr id="35" name="Oval 2"/>
          <p:cNvSpPr>
            <a:spLocks noChangeArrowheads="1"/>
          </p:cNvSpPr>
          <p:nvPr/>
        </p:nvSpPr>
        <p:spPr bwMode="auto">
          <a:xfrm>
            <a:off x="6248400" y="34290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36" name="Oval 2"/>
          <p:cNvSpPr>
            <a:spLocks noChangeArrowheads="1"/>
          </p:cNvSpPr>
          <p:nvPr/>
        </p:nvSpPr>
        <p:spPr bwMode="auto">
          <a:xfrm>
            <a:off x="3200400" y="40386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37" name="Oval 2"/>
          <p:cNvSpPr>
            <a:spLocks noChangeArrowheads="1"/>
          </p:cNvSpPr>
          <p:nvPr/>
        </p:nvSpPr>
        <p:spPr bwMode="auto">
          <a:xfrm>
            <a:off x="3810000" y="40386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2</a:t>
            </a:r>
          </a:p>
        </p:txBody>
      </p:sp>
      <p:sp>
        <p:nvSpPr>
          <p:cNvPr id="38" name="Oval 2"/>
          <p:cNvSpPr>
            <a:spLocks noChangeArrowheads="1"/>
          </p:cNvSpPr>
          <p:nvPr/>
        </p:nvSpPr>
        <p:spPr bwMode="auto">
          <a:xfrm>
            <a:off x="4419600" y="40386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39" name="Oval 2"/>
          <p:cNvSpPr>
            <a:spLocks noChangeArrowheads="1"/>
          </p:cNvSpPr>
          <p:nvPr/>
        </p:nvSpPr>
        <p:spPr bwMode="auto">
          <a:xfrm>
            <a:off x="5029200" y="40386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2</a:t>
            </a:r>
          </a:p>
        </p:txBody>
      </p:sp>
      <p:sp>
        <p:nvSpPr>
          <p:cNvPr id="40" name="Oval 2"/>
          <p:cNvSpPr>
            <a:spLocks noChangeArrowheads="1"/>
          </p:cNvSpPr>
          <p:nvPr/>
        </p:nvSpPr>
        <p:spPr bwMode="auto">
          <a:xfrm>
            <a:off x="5638800" y="40386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-3</a:t>
            </a:r>
          </a:p>
        </p:txBody>
      </p:sp>
      <p:sp>
        <p:nvSpPr>
          <p:cNvPr id="41" name="Oval 2"/>
          <p:cNvSpPr>
            <a:spLocks noChangeArrowheads="1"/>
          </p:cNvSpPr>
          <p:nvPr/>
        </p:nvSpPr>
        <p:spPr bwMode="auto">
          <a:xfrm>
            <a:off x="6248400" y="40386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42" name="Oval 2"/>
          <p:cNvSpPr>
            <a:spLocks noChangeArrowheads="1"/>
          </p:cNvSpPr>
          <p:nvPr/>
        </p:nvSpPr>
        <p:spPr bwMode="auto">
          <a:xfrm>
            <a:off x="3200400" y="46482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43" name="Oval 2"/>
          <p:cNvSpPr>
            <a:spLocks noChangeArrowheads="1"/>
          </p:cNvSpPr>
          <p:nvPr/>
        </p:nvSpPr>
        <p:spPr bwMode="auto">
          <a:xfrm>
            <a:off x="3810000" y="46482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44" name="Oval 2"/>
          <p:cNvSpPr>
            <a:spLocks noChangeArrowheads="1"/>
          </p:cNvSpPr>
          <p:nvPr/>
        </p:nvSpPr>
        <p:spPr bwMode="auto">
          <a:xfrm>
            <a:off x="4419600" y="46482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45" name="Oval 2"/>
          <p:cNvSpPr>
            <a:spLocks noChangeArrowheads="1"/>
          </p:cNvSpPr>
          <p:nvPr/>
        </p:nvSpPr>
        <p:spPr bwMode="auto">
          <a:xfrm>
            <a:off x="5029200" y="46482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46" name="Oval 2"/>
          <p:cNvSpPr>
            <a:spLocks noChangeArrowheads="1"/>
          </p:cNvSpPr>
          <p:nvPr/>
        </p:nvSpPr>
        <p:spPr bwMode="auto">
          <a:xfrm>
            <a:off x="5638800" y="46482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47" name="Oval 2"/>
          <p:cNvSpPr>
            <a:spLocks noChangeArrowheads="1"/>
          </p:cNvSpPr>
          <p:nvPr/>
        </p:nvSpPr>
        <p:spPr bwMode="auto">
          <a:xfrm>
            <a:off x="6248400" y="46482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-15</a:t>
            </a:r>
          </a:p>
        </p:txBody>
      </p:sp>
      <p:sp>
        <p:nvSpPr>
          <p:cNvPr id="48" name="Oval 2"/>
          <p:cNvSpPr>
            <a:spLocks noChangeArrowheads="1"/>
          </p:cNvSpPr>
          <p:nvPr/>
        </p:nvSpPr>
        <p:spPr bwMode="auto">
          <a:xfrm>
            <a:off x="3200400" y="52578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49" name="Oval 2"/>
          <p:cNvSpPr>
            <a:spLocks noChangeArrowheads="1"/>
          </p:cNvSpPr>
          <p:nvPr/>
        </p:nvSpPr>
        <p:spPr bwMode="auto">
          <a:xfrm>
            <a:off x="3810000" y="52578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50" name="Oval 2"/>
          <p:cNvSpPr>
            <a:spLocks noChangeArrowheads="1"/>
          </p:cNvSpPr>
          <p:nvPr/>
        </p:nvSpPr>
        <p:spPr bwMode="auto">
          <a:xfrm>
            <a:off x="4419600" y="52578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51" name="Oval 2"/>
          <p:cNvSpPr>
            <a:spLocks noChangeArrowheads="1"/>
          </p:cNvSpPr>
          <p:nvPr/>
        </p:nvSpPr>
        <p:spPr bwMode="auto">
          <a:xfrm>
            <a:off x="5029200" y="52578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52" name="Oval 2"/>
          <p:cNvSpPr>
            <a:spLocks noChangeArrowheads="1"/>
          </p:cNvSpPr>
          <p:nvPr/>
        </p:nvSpPr>
        <p:spPr bwMode="auto">
          <a:xfrm>
            <a:off x="5638800" y="52578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53" name="Oval 2"/>
          <p:cNvSpPr>
            <a:spLocks noChangeArrowheads="1"/>
          </p:cNvSpPr>
          <p:nvPr/>
        </p:nvSpPr>
        <p:spPr bwMode="auto">
          <a:xfrm>
            <a:off x="6248400" y="52578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54" name="Oval 2"/>
          <p:cNvSpPr>
            <a:spLocks noChangeArrowheads="1"/>
          </p:cNvSpPr>
          <p:nvPr/>
        </p:nvSpPr>
        <p:spPr bwMode="auto">
          <a:xfrm>
            <a:off x="3200400" y="58674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55" name="Oval 2"/>
          <p:cNvSpPr>
            <a:spLocks noChangeArrowheads="1"/>
          </p:cNvSpPr>
          <p:nvPr/>
        </p:nvSpPr>
        <p:spPr bwMode="auto">
          <a:xfrm>
            <a:off x="3810000" y="58674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56" name="Oval 2"/>
          <p:cNvSpPr>
            <a:spLocks noChangeArrowheads="1"/>
          </p:cNvSpPr>
          <p:nvPr/>
        </p:nvSpPr>
        <p:spPr bwMode="auto">
          <a:xfrm>
            <a:off x="4419600" y="58674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57" name="Oval 2"/>
          <p:cNvSpPr>
            <a:spLocks noChangeArrowheads="1"/>
          </p:cNvSpPr>
          <p:nvPr/>
        </p:nvSpPr>
        <p:spPr bwMode="auto">
          <a:xfrm>
            <a:off x="5029200" y="58674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58" name="Oval 2"/>
          <p:cNvSpPr>
            <a:spLocks noChangeArrowheads="1"/>
          </p:cNvSpPr>
          <p:nvPr/>
        </p:nvSpPr>
        <p:spPr bwMode="auto">
          <a:xfrm>
            <a:off x="5638800" y="58674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1</a:t>
            </a:r>
          </a:p>
        </p:txBody>
      </p:sp>
      <p:sp>
        <p:nvSpPr>
          <p:cNvPr id="59" name="Oval 2"/>
          <p:cNvSpPr>
            <a:spLocks noChangeArrowheads="1"/>
          </p:cNvSpPr>
          <p:nvPr/>
        </p:nvSpPr>
        <p:spPr bwMode="auto">
          <a:xfrm>
            <a:off x="6248400" y="58674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60" name="TextBox 90"/>
          <p:cNvSpPr txBox="1">
            <a:spLocks noChangeArrowheads="1"/>
          </p:cNvSpPr>
          <p:nvPr/>
        </p:nvSpPr>
        <p:spPr bwMode="auto">
          <a:xfrm>
            <a:off x="2819400" y="167640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61" name="TextBox 91"/>
          <p:cNvSpPr txBox="1">
            <a:spLocks noChangeArrowheads="1"/>
          </p:cNvSpPr>
          <p:nvPr/>
        </p:nvSpPr>
        <p:spPr bwMode="auto">
          <a:xfrm>
            <a:off x="3429000" y="167640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1</a:t>
            </a:r>
          </a:p>
        </p:txBody>
      </p:sp>
      <p:sp>
        <p:nvSpPr>
          <p:cNvPr id="62" name="TextBox 92"/>
          <p:cNvSpPr txBox="1">
            <a:spLocks noChangeArrowheads="1"/>
          </p:cNvSpPr>
          <p:nvPr/>
        </p:nvSpPr>
        <p:spPr bwMode="auto">
          <a:xfrm>
            <a:off x="4038600" y="167640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63" name="TextBox 93"/>
          <p:cNvSpPr txBox="1">
            <a:spLocks noChangeArrowheads="1"/>
          </p:cNvSpPr>
          <p:nvPr/>
        </p:nvSpPr>
        <p:spPr bwMode="auto">
          <a:xfrm>
            <a:off x="4648200" y="167640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64" name="TextBox 94"/>
          <p:cNvSpPr txBox="1">
            <a:spLocks noChangeArrowheads="1"/>
          </p:cNvSpPr>
          <p:nvPr/>
        </p:nvSpPr>
        <p:spPr bwMode="auto">
          <a:xfrm>
            <a:off x="5257800" y="167640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65" name="TextBox 95"/>
          <p:cNvSpPr txBox="1">
            <a:spLocks noChangeArrowheads="1"/>
          </p:cNvSpPr>
          <p:nvPr/>
        </p:nvSpPr>
        <p:spPr bwMode="auto">
          <a:xfrm>
            <a:off x="5867400" y="167640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66" name="TextBox 96"/>
          <p:cNvSpPr txBox="1">
            <a:spLocks noChangeArrowheads="1"/>
          </p:cNvSpPr>
          <p:nvPr/>
        </p:nvSpPr>
        <p:spPr bwMode="auto">
          <a:xfrm>
            <a:off x="6477000" y="167640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754530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53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888617" y="19050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384417" y="57912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955417" y="46482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1126617" y="57150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955417" y="35814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708017" y="26670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917817" y="18288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228552" y="1706563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2"/>
            <a:endCxn id="12" idx="6"/>
          </p:cNvCxnSpPr>
          <p:nvPr/>
        </p:nvCxnSpPr>
        <p:spPr bwMode="auto">
          <a:xfrm flipH="1" flipV="1">
            <a:off x="1066752" y="2125663"/>
            <a:ext cx="821865" cy="198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726817" y="2247900"/>
            <a:ext cx="4191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726817" y="2324100"/>
            <a:ext cx="19812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604580" y="2620963"/>
            <a:ext cx="473075" cy="1082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545717" y="2743200"/>
            <a:ext cx="762000" cy="297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842580" y="5067300"/>
            <a:ext cx="111283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793617" y="5067300"/>
            <a:ext cx="2713038" cy="846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964817" y="6134100"/>
            <a:ext cx="4419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793617" y="3382963"/>
            <a:ext cx="1036638" cy="617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546217" y="2544763"/>
            <a:ext cx="1493838" cy="541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423980" y="3382963"/>
            <a:ext cx="1082675" cy="2530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803517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692142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863342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1126617" y="1695786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615942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2101342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911342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549142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415542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7130542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4006342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6063742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4082542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  <p:sp>
        <p:nvSpPr>
          <p:cNvPr id="37" name="Rectangle 34"/>
          <p:cNvSpPr txBox="1">
            <a:spLocks noChangeArrowheads="1"/>
          </p:cNvSpPr>
          <p:nvPr/>
        </p:nvSpPr>
        <p:spPr>
          <a:xfrm>
            <a:off x="152400" y="304800"/>
            <a:ext cx="8839200" cy="1216025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Un grafo </a:t>
            </a:r>
            <a:r>
              <a:rPr lang="en-US" sz="3200" i="1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no direccional</a:t>
            </a:r>
            <a:r>
              <a:rPr lang="en-US" sz="3200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 </a:t>
            </a:r>
            <a:r>
              <a:rPr lang="en-US" sz="3200" i="1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con costos</a:t>
            </a:r>
          </a:p>
        </p:txBody>
      </p:sp>
    </p:spTree>
    <p:extLst>
      <p:ext uri="{BB962C8B-B14F-4D97-AF65-F5344CB8AC3E}">
        <p14:creationId xmlns:p14="http://schemas.microsoft.com/office/powerpoint/2010/main" val="15442165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D7B2-05AC-5E46-A5A9-DC14CA5FB5D3}" type="slidenum">
              <a:rPr lang="en-US"/>
              <a:pPr/>
              <a:t>54</a:t>
            </a:fld>
            <a:endParaRPr lang="en-US"/>
          </a:p>
        </p:txBody>
      </p:sp>
      <p:sp>
        <p:nvSpPr>
          <p:cNvPr id="3" name="Rectangle 41"/>
          <p:cNvSpPr txBox="1">
            <a:spLocks noChangeArrowheads="1"/>
          </p:cNvSpPr>
          <p:nvPr/>
        </p:nvSpPr>
        <p:spPr>
          <a:xfrm>
            <a:off x="152400" y="183120"/>
            <a:ext cx="8839200" cy="1216025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El grafo anterior representado</a:t>
            </a:r>
            <a:br>
              <a:rPr lang="en-US" sz="3200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</a:br>
            <a:r>
              <a:rPr lang="en-US" sz="3200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por |</a:t>
            </a:r>
            <a:r>
              <a:rPr lang="en-US" sz="3200" i="1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V</a:t>
            </a:r>
            <a:r>
              <a:rPr lang="en-US" sz="3200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| listas de adyacencias, α</a:t>
            </a:r>
          </a:p>
        </p:txBody>
      </p:sp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1371600" y="19056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1371600" y="25152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6" name="Oval 2"/>
          <p:cNvSpPr>
            <a:spLocks noChangeArrowheads="1"/>
          </p:cNvSpPr>
          <p:nvPr/>
        </p:nvSpPr>
        <p:spPr bwMode="auto">
          <a:xfrm>
            <a:off x="1371600" y="31248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7" name="Oval 2"/>
          <p:cNvSpPr>
            <a:spLocks noChangeArrowheads="1"/>
          </p:cNvSpPr>
          <p:nvPr/>
        </p:nvSpPr>
        <p:spPr bwMode="auto">
          <a:xfrm>
            <a:off x="1371600" y="37344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8" name="Oval 2"/>
          <p:cNvSpPr>
            <a:spLocks noChangeArrowheads="1"/>
          </p:cNvSpPr>
          <p:nvPr/>
        </p:nvSpPr>
        <p:spPr bwMode="auto">
          <a:xfrm>
            <a:off x="1371600" y="43440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9" name="Oval 2"/>
          <p:cNvSpPr>
            <a:spLocks noChangeArrowheads="1"/>
          </p:cNvSpPr>
          <p:nvPr/>
        </p:nvSpPr>
        <p:spPr bwMode="auto">
          <a:xfrm>
            <a:off x="1371600" y="49536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10" name="Oval 2"/>
          <p:cNvSpPr>
            <a:spLocks noChangeArrowheads="1"/>
          </p:cNvSpPr>
          <p:nvPr/>
        </p:nvSpPr>
        <p:spPr bwMode="auto">
          <a:xfrm>
            <a:off x="1371600" y="55632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11" name="TextBox 30"/>
          <p:cNvSpPr txBox="1">
            <a:spLocks noChangeArrowheads="1"/>
          </p:cNvSpPr>
          <p:nvPr/>
        </p:nvSpPr>
        <p:spPr bwMode="auto">
          <a:xfrm>
            <a:off x="990600" y="198180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12" name="TextBox 31"/>
          <p:cNvSpPr txBox="1">
            <a:spLocks noChangeArrowheads="1"/>
          </p:cNvSpPr>
          <p:nvPr/>
        </p:nvSpPr>
        <p:spPr bwMode="auto">
          <a:xfrm>
            <a:off x="990600" y="259140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1</a:t>
            </a:r>
          </a:p>
        </p:txBody>
      </p:sp>
      <p:sp>
        <p:nvSpPr>
          <p:cNvPr id="13" name="TextBox 32"/>
          <p:cNvSpPr txBox="1">
            <a:spLocks noChangeArrowheads="1"/>
          </p:cNvSpPr>
          <p:nvPr/>
        </p:nvSpPr>
        <p:spPr bwMode="auto">
          <a:xfrm>
            <a:off x="990600" y="320100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14" name="TextBox 33"/>
          <p:cNvSpPr txBox="1">
            <a:spLocks noChangeArrowheads="1"/>
          </p:cNvSpPr>
          <p:nvPr/>
        </p:nvSpPr>
        <p:spPr bwMode="auto">
          <a:xfrm>
            <a:off x="990600" y="381060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15" name="TextBox 34"/>
          <p:cNvSpPr txBox="1">
            <a:spLocks noChangeArrowheads="1"/>
          </p:cNvSpPr>
          <p:nvPr/>
        </p:nvSpPr>
        <p:spPr bwMode="auto">
          <a:xfrm>
            <a:off x="990600" y="442020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16" name="TextBox 35"/>
          <p:cNvSpPr txBox="1">
            <a:spLocks noChangeArrowheads="1"/>
          </p:cNvSpPr>
          <p:nvPr/>
        </p:nvSpPr>
        <p:spPr bwMode="auto">
          <a:xfrm>
            <a:off x="990600" y="502980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17" name="TextBox 36"/>
          <p:cNvSpPr txBox="1">
            <a:spLocks noChangeArrowheads="1"/>
          </p:cNvSpPr>
          <p:nvPr/>
        </p:nvSpPr>
        <p:spPr bwMode="auto">
          <a:xfrm>
            <a:off x="990600" y="563940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20" name="Oval 2"/>
          <p:cNvSpPr>
            <a:spLocks noChangeArrowheads="1"/>
          </p:cNvSpPr>
          <p:nvPr/>
        </p:nvSpPr>
        <p:spPr bwMode="auto">
          <a:xfrm>
            <a:off x="2514600" y="1980671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7</a:t>
            </a:r>
          </a:p>
        </p:txBody>
      </p:sp>
      <p:cxnSp>
        <p:nvCxnSpPr>
          <p:cNvPr id="22" name="Straight Arrow Connector 42"/>
          <p:cNvCxnSpPr>
            <a:cxnSpLocks noChangeShapeType="1"/>
            <a:endCxn id="20" idx="1"/>
          </p:cNvCxnSpPr>
          <p:nvPr/>
        </p:nvCxnSpPr>
        <p:spPr bwMode="auto">
          <a:xfrm>
            <a:off x="1981200" y="2209271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51"/>
          <p:cNvCxnSpPr>
            <a:cxnSpLocks noChangeShapeType="1"/>
            <a:stCxn id="75" idx="3"/>
            <a:endCxn id="76" idx="1"/>
          </p:cNvCxnSpPr>
          <p:nvPr/>
        </p:nvCxnSpPr>
        <p:spPr bwMode="auto">
          <a:xfrm>
            <a:off x="3429000" y="2208142"/>
            <a:ext cx="378743" cy="70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6" name="TextBox 90"/>
          <p:cNvSpPr txBox="1">
            <a:spLocks noChangeArrowheads="1"/>
          </p:cNvSpPr>
          <p:nvPr/>
        </p:nvSpPr>
        <p:spPr bwMode="auto">
          <a:xfrm>
            <a:off x="1466850" y="1443637"/>
            <a:ext cx="361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α</a:t>
            </a:r>
          </a:p>
        </p:txBody>
      </p:sp>
      <p:sp>
        <p:nvSpPr>
          <p:cNvPr id="67" name="Oval 2"/>
          <p:cNvSpPr>
            <a:spLocks noChangeArrowheads="1"/>
          </p:cNvSpPr>
          <p:nvPr/>
        </p:nvSpPr>
        <p:spPr bwMode="auto">
          <a:xfrm>
            <a:off x="1371600" y="6136453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68" name="TextBox 36"/>
          <p:cNvSpPr txBox="1">
            <a:spLocks noChangeArrowheads="1"/>
          </p:cNvSpPr>
          <p:nvPr/>
        </p:nvSpPr>
        <p:spPr bwMode="auto">
          <a:xfrm>
            <a:off x="990600" y="6212653"/>
            <a:ext cx="340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7</a:t>
            </a:r>
          </a:p>
        </p:txBody>
      </p:sp>
      <p:sp>
        <p:nvSpPr>
          <p:cNvPr id="75" name="Oval 2"/>
          <p:cNvSpPr>
            <a:spLocks noChangeArrowheads="1"/>
          </p:cNvSpPr>
          <p:nvPr/>
        </p:nvSpPr>
        <p:spPr bwMode="auto">
          <a:xfrm>
            <a:off x="2971800" y="1979542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31</a:t>
            </a:r>
          </a:p>
        </p:txBody>
      </p:sp>
      <p:sp>
        <p:nvSpPr>
          <p:cNvPr id="76" name="Oval 2"/>
          <p:cNvSpPr>
            <a:spLocks noChangeArrowheads="1"/>
          </p:cNvSpPr>
          <p:nvPr/>
        </p:nvSpPr>
        <p:spPr bwMode="auto">
          <a:xfrm>
            <a:off x="3807743" y="1986563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5</a:t>
            </a:r>
          </a:p>
        </p:txBody>
      </p:sp>
      <p:sp>
        <p:nvSpPr>
          <p:cNvPr id="77" name="Oval 2"/>
          <p:cNvSpPr>
            <a:spLocks noChangeArrowheads="1"/>
          </p:cNvSpPr>
          <p:nvPr/>
        </p:nvSpPr>
        <p:spPr bwMode="auto">
          <a:xfrm>
            <a:off x="4264943" y="1985434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60</a:t>
            </a:r>
          </a:p>
        </p:txBody>
      </p:sp>
      <p:cxnSp>
        <p:nvCxnSpPr>
          <p:cNvPr id="80" name="Straight Arrow Connector 51"/>
          <p:cNvCxnSpPr>
            <a:cxnSpLocks noChangeShapeType="1"/>
            <a:endCxn id="81" idx="1"/>
          </p:cNvCxnSpPr>
          <p:nvPr/>
        </p:nvCxnSpPr>
        <p:spPr bwMode="auto">
          <a:xfrm>
            <a:off x="4726657" y="2208142"/>
            <a:ext cx="378743" cy="70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1" name="Oval 2"/>
          <p:cNvSpPr>
            <a:spLocks noChangeArrowheads="1"/>
          </p:cNvSpPr>
          <p:nvPr/>
        </p:nvSpPr>
        <p:spPr bwMode="auto">
          <a:xfrm>
            <a:off x="5105400" y="1986563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2</a:t>
            </a:r>
          </a:p>
        </p:txBody>
      </p:sp>
      <p:sp>
        <p:nvSpPr>
          <p:cNvPr id="82" name="Oval 2"/>
          <p:cNvSpPr>
            <a:spLocks noChangeArrowheads="1"/>
          </p:cNvSpPr>
          <p:nvPr/>
        </p:nvSpPr>
        <p:spPr bwMode="auto">
          <a:xfrm>
            <a:off x="5562600" y="1985434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29</a:t>
            </a:r>
          </a:p>
        </p:txBody>
      </p:sp>
      <p:cxnSp>
        <p:nvCxnSpPr>
          <p:cNvPr id="83" name="Straight Arrow Connector 51"/>
          <p:cNvCxnSpPr>
            <a:cxnSpLocks noChangeShapeType="1"/>
            <a:endCxn id="84" idx="1"/>
          </p:cNvCxnSpPr>
          <p:nvPr/>
        </p:nvCxnSpPr>
        <p:spPr bwMode="auto">
          <a:xfrm>
            <a:off x="6024314" y="2208142"/>
            <a:ext cx="378743" cy="70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4" name="Oval 2"/>
          <p:cNvSpPr>
            <a:spLocks noChangeArrowheads="1"/>
          </p:cNvSpPr>
          <p:nvPr/>
        </p:nvSpPr>
        <p:spPr bwMode="auto">
          <a:xfrm>
            <a:off x="6403057" y="1986563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1</a:t>
            </a:r>
          </a:p>
        </p:txBody>
      </p:sp>
      <p:sp>
        <p:nvSpPr>
          <p:cNvPr id="85" name="Oval 2"/>
          <p:cNvSpPr>
            <a:spLocks noChangeArrowheads="1"/>
          </p:cNvSpPr>
          <p:nvPr/>
        </p:nvSpPr>
        <p:spPr bwMode="auto">
          <a:xfrm>
            <a:off x="6860257" y="1985434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32</a:t>
            </a:r>
          </a:p>
        </p:txBody>
      </p:sp>
      <p:cxnSp>
        <p:nvCxnSpPr>
          <p:cNvPr id="86" name="Straight Arrow Connector 51"/>
          <p:cNvCxnSpPr>
            <a:cxnSpLocks noChangeShapeType="1"/>
            <a:endCxn id="87" idx="1"/>
          </p:cNvCxnSpPr>
          <p:nvPr/>
        </p:nvCxnSpPr>
        <p:spPr bwMode="auto">
          <a:xfrm>
            <a:off x="7321971" y="2208142"/>
            <a:ext cx="378743" cy="70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7" name="Oval 2"/>
          <p:cNvSpPr>
            <a:spLocks noChangeArrowheads="1"/>
          </p:cNvSpPr>
          <p:nvPr/>
        </p:nvSpPr>
        <p:spPr bwMode="auto">
          <a:xfrm>
            <a:off x="7700714" y="1986563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6</a:t>
            </a:r>
          </a:p>
        </p:txBody>
      </p:sp>
      <p:sp>
        <p:nvSpPr>
          <p:cNvPr id="88" name="Oval 2"/>
          <p:cNvSpPr>
            <a:spLocks noChangeArrowheads="1"/>
          </p:cNvSpPr>
          <p:nvPr/>
        </p:nvSpPr>
        <p:spPr bwMode="auto">
          <a:xfrm>
            <a:off x="8157914" y="1985434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51</a:t>
            </a:r>
          </a:p>
        </p:txBody>
      </p:sp>
      <p:sp>
        <p:nvSpPr>
          <p:cNvPr id="89" name="Oval 2"/>
          <p:cNvSpPr>
            <a:spLocks noChangeArrowheads="1"/>
          </p:cNvSpPr>
          <p:nvPr/>
        </p:nvSpPr>
        <p:spPr bwMode="auto">
          <a:xfrm>
            <a:off x="2514600" y="6217118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1</a:t>
            </a:r>
          </a:p>
        </p:txBody>
      </p:sp>
      <p:cxnSp>
        <p:nvCxnSpPr>
          <p:cNvPr id="90" name="Straight Arrow Connector 42"/>
          <p:cNvCxnSpPr>
            <a:cxnSpLocks noChangeShapeType="1"/>
            <a:endCxn id="89" idx="1"/>
          </p:cNvCxnSpPr>
          <p:nvPr/>
        </p:nvCxnSpPr>
        <p:spPr bwMode="auto">
          <a:xfrm>
            <a:off x="1981200" y="6445718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1" name="Straight Arrow Connector 51"/>
          <p:cNvCxnSpPr>
            <a:cxnSpLocks noChangeShapeType="1"/>
            <a:stCxn id="92" idx="3"/>
            <a:endCxn id="93" idx="1"/>
          </p:cNvCxnSpPr>
          <p:nvPr/>
        </p:nvCxnSpPr>
        <p:spPr bwMode="auto">
          <a:xfrm>
            <a:off x="3429000" y="6444589"/>
            <a:ext cx="378743" cy="70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" name="Oval 2"/>
          <p:cNvSpPr>
            <a:spLocks noChangeArrowheads="1"/>
          </p:cNvSpPr>
          <p:nvPr/>
        </p:nvSpPr>
        <p:spPr bwMode="auto">
          <a:xfrm>
            <a:off x="2971800" y="6215989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21</a:t>
            </a:r>
          </a:p>
        </p:txBody>
      </p:sp>
      <p:sp>
        <p:nvSpPr>
          <p:cNvPr id="93" name="Oval 2"/>
          <p:cNvSpPr>
            <a:spLocks noChangeArrowheads="1"/>
          </p:cNvSpPr>
          <p:nvPr/>
        </p:nvSpPr>
        <p:spPr bwMode="auto">
          <a:xfrm>
            <a:off x="3807743" y="622301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6</a:t>
            </a:r>
          </a:p>
        </p:txBody>
      </p:sp>
      <p:sp>
        <p:nvSpPr>
          <p:cNvPr id="94" name="Oval 2"/>
          <p:cNvSpPr>
            <a:spLocks noChangeArrowheads="1"/>
          </p:cNvSpPr>
          <p:nvPr/>
        </p:nvSpPr>
        <p:spPr bwMode="auto">
          <a:xfrm>
            <a:off x="4264943" y="6221881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25</a:t>
            </a:r>
          </a:p>
        </p:txBody>
      </p:sp>
      <p:cxnSp>
        <p:nvCxnSpPr>
          <p:cNvPr id="95" name="Straight Arrow Connector 51"/>
          <p:cNvCxnSpPr>
            <a:cxnSpLocks noChangeShapeType="1"/>
            <a:endCxn id="96" idx="1"/>
          </p:cNvCxnSpPr>
          <p:nvPr/>
        </p:nvCxnSpPr>
        <p:spPr bwMode="auto">
          <a:xfrm>
            <a:off x="4726657" y="6444589"/>
            <a:ext cx="378743" cy="70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6" name="Oval 2"/>
          <p:cNvSpPr>
            <a:spLocks noChangeArrowheads="1"/>
          </p:cNvSpPr>
          <p:nvPr/>
        </p:nvSpPr>
        <p:spPr bwMode="auto">
          <a:xfrm>
            <a:off x="5105400" y="622301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0</a:t>
            </a:r>
          </a:p>
        </p:txBody>
      </p:sp>
      <p:sp>
        <p:nvSpPr>
          <p:cNvPr id="97" name="Oval 2"/>
          <p:cNvSpPr>
            <a:spLocks noChangeArrowheads="1"/>
          </p:cNvSpPr>
          <p:nvPr/>
        </p:nvSpPr>
        <p:spPr bwMode="auto">
          <a:xfrm>
            <a:off x="5562600" y="6221881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31</a:t>
            </a:r>
          </a:p>
        </p:txBody>
      </p:sp>
      <p:cxnSp>
        <p:nvCxnSpPr>
          <p:cNvPr id="98" name="Straight Arrow Connector 51"/>
          <p:cNvCxnSpPr>
            <a:cxnSpLocks noChangeShapeType="1"/>
            <a:endCxn id="99" idx="1"/>
          </p:cNvCxnSpPr>
          <p:nvPr/>
        </p:nvCxnSpPr>
        <p:spPr bwMode="auto">
          <a:xfrm>
            <a:off x="6024314" y="6444589"/>
            <a:ext cx="378743" cy="70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9" name="Oval 2"/>
          <p:cNvSpPr>
            <a:spLocks noChangeArrowheads="1"/>
          </p:cNvSpPr>
          <p:nvPr/>
        </p:nvSpPr>
        <p:spPr bwMode="auto">
          <a:xfrm>
            <a:off x="6403057" y="622301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100" name="Oval 2"/>
          <p:cNvSpPr>
            <a:spLocks noChangeArrowheads="1"/>
          </p:cNvSpPr>
          <p:nvPr/>
        </p:nvSpPr>
        <p:spPr bwMode="auto">
          <a:xfrm>
            <a:off x="6860257" y="6221881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46</a:t>
            </a:r>
          </a:p>
        </p:txBody>
      </p:sp>
      <p:sp>
        <p:nvSpPr>
          <p:cNvPr id="104" name="Oval 2"/>
          <p:cNvSpPr>
            <a:spLocks noChangeArrowheads="1"/>
          </p:cNvSpPr>
          <p:nvPr/>
        </p:nvSpPr>
        <p:spPr bwMode="auto">
          <a:xfrm>
            <a:off x="2519114" y="563940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7</a:t>
            </a:r>
          </a:p>
        </p:txBody>
      </p:sp>
      <p:cxnSp>
        <p:nvCxnSpPr>
          <p:cNvPr id="105" name="Straight Arrow Connector 42"/>
          <p:cNvCxnSpPr>
            <a:cxnSpLocks noChangeShapeType="1"/>
            <a:endCxn id="104" idx="1"/>
          </p:cNvCxnSpPr>
          <p:nvPr/>
        </p:nvCxnSpPr>
        <p:spPr bwMode="auto">
          <a:xfrm>
            <a:off x="1985714" y="58680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6" name="Straight Arrow Connector 51"/>
          <p:cNvCxnSpPr>
            <a:cxnSpLocks noChangeShapeType="1"/>
            <a:stCxn id="107" idx="3"/>
            <a:endCxn id="108" idx="1"/>
          </p:cNvCxnSpPr>
          <p:nvPr/>
        </p:nvCxnSpPr>
        <p:spPr bwMode="auto">
          <a:xfrm>
            <a:off x="3433514" y="5866871"/>
            <a:ext cx="378743" cy="70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7" name="Oval 2"/>
          <p:cNvSpPr>
            <a:spLocks noChangeArrowheads="1"/>
          </p:cNvSpPr>
          <p:nvPr/>
        </p:nvSpPr>
        <p:spPr bwMode="auto">
          <a:xfrm>
            <a:off x="2976314" y="5638271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25</a:t>
            </a:r>
          </a:p>
        </p:txBody>
      </p:sp>
      <p:sp>
        <p:nvSpPr>
          <p:cNvPr id="108" name="Oval 2"/>
          <p:cNvSpPr>
            <a:spLocks noChangeArrowheads="1"/>
          </p:cNvSpPr>
          <p:nvPr/>
        </p:nvSpPr>
        <p:spPr bwMode="auto">
          <a:xfrm>
            <a:off x="3812257" y="5645292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109" name="Oval 2"/>
          <p:cNvSpPr>
            <a:spLocks noChangeArrowheads="1"/>
          </p:cNvSpPr>
          <p:nvPr/>
        </p:nvSpPr>
        <p:spPr bwMode="auto">
          <a:xfrm>
            <a:off x="4269457" y="5644163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51</a:t>
            </a:r>
          </a:p>
        </p:txBody>
      </p:sp>
      <p:cxnSp>
        <p:nvCxnSpPr>
          <p:cNvPr id="110" name="Straight Arrow Connector 51"/>
          <p:cNvCxnSpPr>
            <a:cxnSpLocks noChangeShapeType="1"/>
            <a:endCxn id="111" idx="1"/>
          </p:cNvCxnSpPr>
          <p:nvPr/>
        </p:nvCxnSpPr>
        <p:spPr bwMode="auto">
          <a:xfrm>
            <a:off x="4731171" y="5866871"/>
            <a:ext cx="378743" cy="70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1" name="Oval 2"/>
          <p:cNvSpPr>
            <a:spLocks noChangeArrowheads="1"/>
          </p:cNvSpPr>
          <p:nvPr/>
        </p:nvSpPr>
        <p:spPr bwMode="auto">
          <a:xfrm>
            <a:off x="5109914" y="5645292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0</a:t>
            </a:r>
          </a:p>
        </p:txBody>
      </p:sp>
      <p:sp>
        <p:nvSpPr>
          <p:cNvPr id="112" name="Oval 2"/>
          <p:cNvSpPr>
            <a:spLocks noChangeArrowheads="1"/>
          </p:cNvSpPr>
          <p:nvPr/>
        </p:nvSpPr>
        <p:spPr bwMode="auto">
          <a:xfrm>
            <a:off x="5567114" y="5644163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51</a:t>
            </a:r>
          </a:p>
        </p:txBody>
      </p:sp>
      <p:sp>
        <p:nvSpPr>
          <p:cNvPr id="116" name="Oval 2"/>
          <p:cNvSpPr>
            <a:spLocks noChangeArrowheads="1"/>
          </p:cNvSpPr>
          <p:nvPr/>
        </p:nvSpPr>
        <p:spPr bwMode="auto">
          <a:xfrm>
            <a:off x="2514600" y="442020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6</a:t>
            </a:r>
          </a:p>
        </p:txBody>
      </p:sp>
      <p:cxnSp>
        <p:nvCxnSpPr>
          <p:cNvPr id="117" name="Straight Arrow Connector 42"/>
          <p:cNvCxnSpPr>
            <a:cxnSpLocks noChangeShapeType="1"/>
            <a:endCxn id="116" idx="1"/>
          </p:cNvCxnSpPr>
          <p:nvPr/>
        </p:nvCxnSpPr>
        <p:spPr bwMode="auto">
          <a:xfrm>
            <a:off x="1981200" y="46488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8" name="Straight Arrow Connector 51"/>
          <p:cNvCxnSpPr>
            <a:cxnSpLocks noChangeShapeType="1"/>
            <a:stCxn id="119" idx="3"/>
            <a:endCxn id="120" idx="1"/>
          </p:cNvCxnSpPr>
          <p:nvPr/>
        </p:nvCxnSpPr>
        <p:spPr bwMode="auto">
          <a:xfrm>
            <a:off x="3429000" y="4647671"/>
            <a:ext cx="378743" cy="70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9" name="Oval 2"/>
          <p:cNvSpPr>
            <a:spLocks noChangeArrowheads="1"/>
          </p:cNvSpPr>
          <p:nvPr/>
        </p:nvSpPr>
        <p:spPr bwMode="auto">
          <a:xfrm>
            <a:off x="2971800" y="4419071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51</a:t>
            </a:r>
          </a:p>
        </p:txBody>
      </p:sp>
      <p:sp>
        <p:nvSpPr>
          <p:cNvPr id="120" name="Oval 2"/>
          <p:cNvSpPr>
            <a:spLocks noChangeArrowheads="1"/>
          </p:cNvSpPr>
          <p:nvPr/>
        </p:nvSpPr>
        <p:spPr bwMode="auto">
          <a:xfrm>
            <a:off x="3807743" y="4426092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5</a:t>
            </a:r>
          </a:p>
        </p:txBody>
      </p:sp>
      <p:sp>
        <p:nvSpPr>
          <p:cNvPr id="121" name="Oval 2"/>
          <p:cNvSpPr>
            <a:spLocks noChangeArrowheads="1"/>
          </p:cNvSpPr>
          <p:nvPr/>
        </p:nvSpPr>
        <p:spPr bwMode="auto">
          <a:xfrm>
            <a:off x="4264943" y="4424963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40</a:t>
            </a:r>
          </a:p>
        </p:txBody>
      </p:sp>
      <p:cxnSp>
        <p:nvCxnSpPr>
          <p:cNvPr id="122" name="Straight Arrow Connector 51"/>
          <p:cNvCxnSpPr>
            <a:cxnSpLocks noChangeShapeType="1"/>
            <a:endCxn id="123" idx="1"/>
          </p:cNvCxnSpPr>
          <p:nvPr/>
        </p:nvCxnSpPr>
        <p:spPr bwMode="auto">
          <a:xfrm>
            <a:off x="4726657" y="4647671"/>
            <a:ext cx="378743" cy="70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3" name="Oval 2"/>
          <p:cNvSpPr>
            <a:spLocks noChangeArrowheads="1"/>
          </p:cNvSpPr>
          <p:nvPr/>
        </p:nvSpPr>
        <p:spPr bwMode="auto">
          <a:xfrm>
            <a:off x="5105400" y="4426092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7</a:t>
            </a:r>
          </a:p>
        </p:txBody>
      </p:sp>
      <p:sp>
        <p:nvSpPr>
          <p:cNvPr id="124" name="Oval 2"/>
          <p:cNvSpPr>
            <a:spLocks noChangeArrowheads="1"/>
          </p:cNvSpPr>
          <p:nvPr/>
        </p:nvSpPr>
        <p:spPr bwMode="auto">
          <a:xfrm>
            <a:off x="5562600" y="4424963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46</a:t>
            </a:r>
          </a:p>
        </p:txBody>
      </p:sp>
      <p:cxnSp>
        <p:nvCxnSpPr>
          <p:cNvPr id="125" name="Straight Arrow Connector 51"/>
          <p:cNvCxnSpPr>
            <a:cxnSpLocks noChangeShapeType="1"/>
            <a:endCxn id="126" idx="1"/>
          </p:cNvCxnSpPr>
          <p:nvPr/>
        </p:nvCxnSpPr>
        <p:spPr bwMode="auto">
          <a:xfrm>
            <a:off x="6024314" y="4647671"/>
            <a:ext cx="378743" cy="70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6" name="Oval 2"/>
          <p:cNvSpPr>
            <a:spLocks noChangeArrowheads="1"/>
          </p:cNvSpPr>
          <p:nvPr/>
        </p:nvSpPr>
        <p:spPr bwMode="auto">
          <a:xfrm>
            <a:off x="6403057" y="4426092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sp>
        <p:nvSpPr>
          <p:cNvPr id="127" name="Oval 2"/>
          <p:cNvSpPr>
            <a:spLocks noChangeArrowheads="1"/>
          </p:cNvSpPr>
          <p:nvPr/>
        </p:nvSpPr>
        <p:spPr bwMode="auto">
          <a:xfrm>
            <a:off x="6860257" y="4424963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34</a:t>
            </a:r>
          </a:p>
        </p:txBody>
      </p:sp>
      <p:sp>
        <p:nvSpPr>
          <p:cNvPr id="128" name="Oval 2"/>
          <p:cNvSpPr>
            <a:spLocks noChangeArrowheads="1"/>
          </p:cNvSpPr>
          <p:nvPr/>
        </p:nvSpPr>
        <p:spPr bwMode="auto">
          <a:xfrm>
            <a:off x="2514600" y="5034563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0</a:t>
            </a:r>
          </a:p>
        </p:txBody>
      </p:sp>
      <p:cxnSp>
        <p:nvCxnSpPr>
          <p:cNvPr id="129" name="Straight Arrow Connector 42"/>
          <p:cNvCxnSpPr>
            <a:cxnSpLocks noChangeShapeType="1"/>
            <a:endCxn id="128" idx="1"/>
          </p:cNvCxnSpPr>
          <p:nvPr/>
        </p:nvCxnSpPr>
        <p:spPr bwMode="auto">
          <a:xfrm>
            <a:off x="1981200" y="5263163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0" name="Straight Arrow Connector 51"/>
          <p:cNvCxnSpPr>
            <a:cxnSpLocks noChangeShapeType="1"/>
            <a:stCxn id="131" idx="3"/>
            <a:endCxn id="132" idx="1"/>
          </p:cNvCxnSpPr>
          <p:nvPr/>
        </p:nvCxnSpPr>
        <p:spPr bwMode="auto">
          <a:xfrm>
            <a:off x="3429000" y="5262034"/>
            <a:ext cx="378743" cy="70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1" name="Oval 2"/>
          <p:cNvSpPr>
            <a:spLocks noChangeArrowheads="1"/>
          </p:cNvSpPr>
          <p:nvPr/>
        </p:nvSpPr>
        <p:spPr bwMode="auto">
          <a:xfrm>
            <a:off x="2971800" y="5033434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60</a:t>
            </a:r>
          </a:p>
        </p:txBody>
      </p:sp>
      <p:sp>
        <p:nvSpPr>
          <p:cNvPr id="132" name="Oval 2"/>
          <p:cNvSpPr>
            <a:spLocks noChangeArrowheads="1"/>
          </p:cNvSpPr>
          <p:nvPr/>
        </p:nvSpPr>
        <p:spPr bwMode="auto">
          <a:xfrm>
            <a:off x="3807743" y="5040455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133" name="Oval 2"/>
          <p:cNvSpPr>
            <a:spLocks noChangeArrowheads="1"/>
          </p:cNvSpPr>
          <p:nvPr/>
        </p:nvSpPr>
        <p:spPr bwMode="auto">
          <a:xfrm>
            <a:off x="4264943" y="5039326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40</a:t>
            </a:r>
          </a:p>
        </p:txBody>
      </p:sp>
      <p:cxnSp>
        <p:nvCxnSpPr>
          <p:cNvPr id="134" name="Straight Arrow Connector 51"/>
          <p:cNvCxnSpPr>
            <a:cxnSpLocks noChangeShapeType="1"/>
            <a:endCxn id="135" idx="1"/>
          </p:cNvCxnSpPr>
          <p:nvPr/>
        </p:nvCxnSpPr>
        <p:spPr bwMode="auto">
          <a:xfrm>
            <a:off x="4726657" y="5262034"/>
            <a:ext cx="378743" cy="70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5" name="Oval 2"/>
          <p:cNvSpPr>
            <a:spLocks noChangeArrowheads="1"/>
          </p:cNvSpPr>
          <p:nvPr/>
        </p:nvSpPr>
        <p:spPr bwMode="auto">
          <a:xfrm>
            <a:off x="5105400" y="5040455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sp>
        <p:nvSpPr>
          <p:cNvPr id="136" name="Oval 2"/>
          <p:cNvSpPr>
            <a:spLocks noChangeArrowheads="1"/>
          </p:cNvSpPr>
          <p:nvPr/>
        </p:nvSpPr>
        <p:spPr bwMode="auto">
          <a:xfrm>
            <a:off x="5562600" y="5039326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18</a:t>
            </a:r>
          </a:p>
        </p:txBody>
      </p:sp>
      <p:sp>
        <p:nvSpPr>
          <p:cNvPr id="137" name="Oval 2"/>
          <p:cNvSpPr>
            <a:spLocks noChangeArrowheads="1"/>
          </p:cNvSpPr>
          <p:nvPr/>
        </p:nvSpPr>
        <p:spPr bwMode="auto">
          <a:xfrm>
            <a:off x="2514600" y="381060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5</a:t>
            </a:r>
          </a:p>
        </p:txBody>
      </p:sp>
      <p:cxnSp>
        <p:nvCxnSpPr>
          <p:cNvPr id="138" name="Straight Arrow Connector 42"/>
          <p:cNvCxnSpPr>
            <a:cxnSpLocks noChangeShapeType="1"/>
            <a:endCxn id="137" idx="1"/>
          </p:cNvCxnSpPr>
          <p:nvPr/>
        </p:nvCxnSpPr>
        <p:spPr bwMode="auto">
          <a:xfrm>
            <a:off x="1981200" y="40392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9" name="Straight Arrow Connector 51"/>
          <p:cNvCxnSpPr>
            <a:cxnSpLocks noChangeShapeType="1"/>
            <a:stCxn id="140" idx="3"/>
            <a:endCxn id="141" idx="1"/>
          </p:cNvCxnSpPr>
          <p:nvPr/>
        </p:nvCxnSpPr>
        <p:spPr bwMode="auto">
          <a:xfrm>
            <a:off x="3429000" y="4038071"/>
            <a:ext cx="378743" cy="70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0" name="Oval 2"/>
          <p:cNvSpPr>
            <a:spLocks noChangeArrowheads="1"/>
          </p:cNvSpPr>
          <p:nvPr/>
        </p:nvSpPr>
        <p:spPr bwMode="auto">
          <a:xfrm>
            <a:off x="2971800" y="3809471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18</a:t>
            </a:r>
          </a:p>
        </p:txBody>
      </p:sp>
      <p:sp>
        <p:nvSpPr>
          <p:cNvPr id="141" name="Oval 2"/>
          <p:cNvSpPr>
            <a:spLocks noChangeArrowheads="1"/>
          </p:cNvSpPr>
          <p:nvPr/>
        </p:nvSpPr>
        <p:spPr bwMode="auto">
          <a:xfrm>
            <a:off x="3807743" y="3816492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142" name="Oval 2"/>
          <p:cNvSpPr>
            <a:spLocks noChangeArrowheads="1"/>
          </p:cNvSpPr>
          <p:nvPr/>
        </p:nvSpPr>
        <p:spPr bwMode="auto">
          <a:xfrm>
            <a:off x="4264943" y="3815363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34</a:t>
            </a:r>
          </a:p>
        </p:txBody>
      </p:sp>
      <p:sp>
        <p:nvSpPr>
          <p:cNvPr id="146" name="Oval 2"/>
          <p:cNvSpPr>
            <a:spLocks noChangeArrowheads="1"/>
          </p:cNvSpPr>
          <p:nvPr/>
        </p:nvSpPr>
        <p:spPr bwMode="auto">
          <a:xfrm>
            <a:off x="2514600" y="2581785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7</a:t>
            </a:r>
          </a:p>
        </p:txBody>
      </p:sp>
      <p:cxnSp>
        <p:nvCxnSpPr>
          <p:cNvPr id="147" name="Straight Arrow Connector 42"/>
          <p:cNvCxnSpPr>
            <a:cxnSpLocks noChangeShapeType="1"/>
            <a:endCxn id="146" idx="1"/>
          </p:cNvCxnSpPr>
          <p:nvPr/>
        </p:nvCxnSpPr>
        <p:spPr bwMode="auto">
          <a:xfrm>
            <a:off x="1981200" y="2810385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8" name="Straight Arrow Connector 51"/>
          <p:cNvCxnSpPr>
            <a:cxnSpLocks noChangeShapeType="1"/>
            <a:stCxn id="149" idx="3"/>
            <a:endCxn id="150" idx="1"/>
          </p:cNvCxnSpPr>
          <p:nvPr/>
        </p:nvCxnSpPr>
        <p:spPr bwMode="auto">
          <a:xfrm>
            <a:off x="3429000" y="2809256"/>
            <a:ext cx="378743" cy="70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9" name="Oval 2"/>
          <p:cNvSpPr>
            <a:spLocks noChangeArrowheads="1"/>
          </p:cNvSpPr>
          <p:nvPr/>
        </p:nvSpPr>
        <p:spPr bwMode="auto">
          <a:xfrm>
            <a:off x="2971800" y="2580656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21</a:t>
            </a:r>
          </a:p>
        </p:txBody>
      </p:sp>
      <p:sp>
        <p:nvSpPr>
          <p:cNvPr id="150" name="Oval 2"/>
          <p:cNvSpPr>
            <a:spLocks noChangeArrowheads="1"/>
          </p:cNvSpPr>
          <p:nvPr/>
        </p:nvSpPr>
        <p:spPr bwMode="auto">
          <a:xfrm>
            <a:off x="3807743" y="2587677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0</a:t>
            </a:r>
          </a:p>
        </p:txBody>
      </p:sp>
      <p:sp>
        <p:nvSpPr>
          <p:cNvPr id="151" name="Oval 2"/>
          <p:cNvSpPr>
            <a:spLocks noChangeArrowheads="1"/>
          </p:cNvSpPr>
          <p:nvPr/>
        </p:nvSpPr>
        <p:spPr bwMode="auto">
          <a:xfrm>
            <a:off x="4264943" y="2586548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32</a:t>
            </a:r>
          </a:p>
        </p:txBody>
      </p:sp>
      <p:sp>
        <p:nvSpPr>
          <p:cNvPr id="152" name="Oval 2"/>
          <p:cNvSpPr>
            <a:spLocks noChangeArrowheads="1"/>
          </p:cNvSpPr>
          <p:nvPr/>
        </p:nvSpPr>
        <p:spPr bwMode="auto">
          <a:xfrm>
            <a:off x="2519114" y="3190256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0</a:t>
            </a:r>
          </a:p>
        </p:txBody>
      </p:sp>
      <p:cxnSp>
        <p:nvCxnSpPr>
          <p:cNvPr id="153" name="Straight Arrow Connector 42"/>
          <p:cNvCxnSpPr>
            <a:cxnSpLocks noChangeShapeType="1"/>
            <a:endCxn id="152" idx="1"/>
          </p:cNvCxnSpPr>
          <p:nvPr/>
        </p:nvCxnSpPr>
        <p:spPr bwMode="auto">
          <a:xfrm>
            <a:off x="1985714" y="3418856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5" name="Oval 2"/>
          <p:cNvSpPr>
            <a:spLocks noChangeArrowheads="1"/>
          </p:cNvSpPr>
          <p:nvPr/>
        </p:nvSpPr>
        <p:spPr bwMode="auto">
          <a:xfrm>
            <a:off x="2976314" y="3189127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27155715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small">
                <a:ea typeface="ＭＳ Ｐゴシック" charset="-128"/>
              </a:rPr>
              <a:t>dfs: </a:t>
            </a:r>
            <a:r>
              <a:rPr lang="en-US" sz="4000">
                <a:ea typeface="ＭＳ Ｐゴシック" charset="-128"/>
              </a:rPr>
              <a:t>Exploración en profundidad</a:t>
            </a:r>
            <a:endParaRPr lang="en-US" sz="4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2570D7B2-05AC-5E46-A5A9-DC14CA5FB5D3}" type="slidenum">
              <a:rPr lang="en-US"/>
              <a:pPr/>
              <a:t>55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51461" y="1600199"/>
            <a:ext cx="8514588" cy="456309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ES_tradnl" sz="2400"/>
              <a:t>Las aristas son exploradas a partir del vértice </a:t>
            </a:r>
            <a:r>
              <a:rPr lang="es-ES_tradnl" sz="2400" i="1"/>
              <a:t>v</a:t>
            </a:r>
            <a:r>
              <a:rPr lang="es-ES_tradnl" sz="2400"/>
              <a:t> descubierto más recientemente</a:t>
            </a:r>
          </a:p>
          <a:p>
            <a:pPr>
              <a:lnSpc>
                <a:spcPct val="100000"/>
              </a:lnSpc>
            </a:pPr>
            <a:r>
              <a:rPr lang="es-ES_tradnl" sz="2400"/>
              <a:t>… que aún tiene aristas no exploradas que salen de él:</a:t>
            </a:r>
          </a:p>
          <a:p>
            <a:pPr lvl="1">
              <a:lnSpc>
                <a:spcPct val="100000"/>
              </a:lnSpc>
            </a:pPr>
            <a:r>
              <a:rPr lang="es-ES_tradnl" sz="2000"/>
              <a:t>cuando todas las aristas de </a:t>
            </a:r>
            <a:r>
              <a:rPr lang="es-ES_tradnl" sz="2000" i="1"/>
              <a:t>v</a:t>
            </a:r>
            <a:r>
              <a:rPr lang="es-ES_tradnl" sz="2000"/>
              <a:t> han sido exploradas, la exploración retrocede para explorar aristas que salen del vértice a partir del cual </a:t>
            </a:r>
            <a:r>
              <a:rPr lang="es-ES_tradnl" sz="2000" i="1"/>
              <a:t>v</a:t>
            </a:r>
            <a:r>
              <a:rPr lang="es-ES_tradnl" sz="2000"/>
              <a:t> fue descubierto</a:t>
            </a:r>
          </a:p>
          <a:p>
            <a:pPr lvl="1">
              <a:lnSpc>
                <a:spcPct val="100000"/>
              </a:lnSpc>
            </a:pPr>
            <a:r>
              <a:rPr lang="es-ES_tradnl" sz="2000"/>
              <a:t>busca más profundamente en </a:t>
            </a:r>
            <a:r>
              <a:rPr lang="es-ES_tradnl" sz="2000" i="1"/>
              <a:t>G</a:t>
            </a:r>
            <a:r>
              <a:rPr lang="es-ES_tradnl" sz="2000"/>
              <a:t> mientras sea posible</a:t>
            </a:r>
          </a:p>
        </p:txBody>
      </p:sp>
    </p:spTree>
    <p:extLst>
      <p:ext uri="{BB962C8B-B14F-4D97-AF65-F5344CB8AC3E}">
        <p14:creationId xmlns:p14="http://schemas.microsoft.com/office/powerpoint/2010/main" val="26378348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cap="small">
                <a:ea typeface="ＭＳ Ｐゴシック" charset="-128"/>
              </a:rPr>
              <a:t>dfs </a:t>
            </a:r>
            <a:r>
              <a:rPr lang="en-US" sz="4000">
                <a:ea typeface="ＭＳ Ｐゴシック" charset="-128"/>
              </a:rPr>
              <a:t>pinta los vértices</a:t>
            </a:r>
            <a:br>
              <a:rPr lang="en-US" sz="4000">
                <a:ea typeface="ＭＳ Ｐゴシック" charset="-128"/>
              </a:rPr>
            </a:br>
            <a:r>
              <a:rPr lang="en-US" sz="4000">
                <a:ea typeface="ＭＳ Ｐゴシック" charset="-128"/>
              </a:rPr>
              <a:t>blancos, grises o negros</a:t>
            </a:r>
            <a:endParaRPr lang="en-US" sz="4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2570D7B2-05AC-5E46-A5A9-DC14CA5FB5D3}" type="slidenum">
              <a:rPr lang="en-US"/>
              <a:pPr/>
              <a:t>56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8753" y="1600200"/>
            <a:ext cx="8647295" cy="457497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ES_tradnl" sz="2400"/>
              <a:t>Todos los vértices son inicialmente </a:t>
            </a:r>
            <a:r>
              <a:rPr lang="es-ES_tradnl" sz="2400" i="1"/>
              <a:t>blancos</a:t>
            </a:r>
          </a:p>
          <a:p>
            <a:pPr>
              <a:lnSpc>
                <a:spcPct val="100000"/>
              </a:lnSpc>
            </a:pPr>
            <a:r>
              <a:rPr lang="es-ES_tradnl" sz="2400"/>
              <a:t>Un vértice se pinta de </a:t>
            </a:r>
            <a:r>
              <a:rPr lang="es-ES_tradnl" sz="2400" i="1"/>
              <a:t>gris</a:t>
            </a:r>
            <a:r>
              <a:rPr lang="es-ES_tradnl" sz="2400"/>
              <a:t> cuando es descubierto</a:t>
            </a:r>
          </a:p>
          <a:p>
            <a:pPr>
              <a:lnSpc>
                <a:spcPct val="100000"/>
              </a:lnSpc>
            </a:pPr>
            <a:r>
              <a:rPr lang="es-ES_tradnl" sz="2400"/>
              <a:t>Un vértice se pinta de </a:t>
            </a:r>
            <a:r>
              <a:rPr lang="es-ES_tradnl" sz="2400" i="1"/>
              <a:t>negro</a:t>
            </a:r>
            <a:r>
              <a:rPr lang="es-ES_tradnl" sz="2400"/>
              <a:t> cuando su lista de adyacencias ha sido examinada exhaustivamente</a:t>
            </a:r>
          </a:p>
        </p:txBody>
      </p:sp>
    </p:spTree>
    <p:extLst>
      <p:ext uri="{BB962C8B-B14F-4D97-AF65-F5344CB8AC3E}">
        <p14:creationId xmlns:p14="http://schemas.microsoft.com/office/powerpoint/2010/main" val="23435701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small">
                <a:ea typeface="ＭＳ Ｐゴシック" charset="0"/>
              </a:rPr>
              <a:t>dfs</a:t>
            </a:r>
            <a:r>
              <a:rPr lang="en-US" sz="4000">
                <a:ea typeface="ＭＳ Ｐゴシック" charset="0"/>
              </a:rPr>
              <a:t> asigna dos </a:t>
            </a:r>
            <a:r>
              <a:rPr lang="en-US" sz="4000" i="1">
                <a:ea typeface="ＭＳ Ｐゴシック" charset="0"/>
              </a:rPr>
              <a:t>tiempos</a:t>
            </a:r>
            <a:r>
              <a:rPr lang="en-US" sz="4000">
                <a:ea typeface="ＭＳ Ｐゴシック" charset="0"/>
              </a:rPr>
              <a:t> a cada vértice </a:t>
            </a:r>
            <a:r>
              <a:rPr lang="en-US" sz="4000" i="1">
                <a:ea typeface="ＭＳ Ｐゴシック" charset="0"/>
              </a:rPr>
              <a:t>v</a:t>
            </a:r>
            <a:endParaRPr lang="en-US" sz="4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2570D7B2-05AC-5E46-A5A9-DC14CA5FB5D3}" type="slidenum">
              <a:rPr lang="en-US"/>
              <a:pPr/>
              <a:t>57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6878" y="1600199"/>
            <a:ext cx="8659171" cy="458684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ES_tradnl" sz="2200" b="1" i="1"/>
              <a:t>v.d</a:t>
            </a:r>
            <a:r>
              <a:rPr lang="es-ES_tradnl" sz="2200"/>
              <a:t> registra el tiempo (la hora) cuando </a:t>
            </a:r>
            <a:r>
              <a:rPr lang="es-ES_tradnl" sz="2200" i="1"/>
              <a:t>v</a:t>
            </a:r>
            <a:r>
              <a:rPr lang="es-ES_tradnl" sz="2200"/>
              <a:t> es descubierto (por primera vez)</a:t>
            </a:r>
          </a:p>
          <a:p>
            <a:pPr>
              <a:lnSpc>
                <a:spcPct val="100000"/>
              </a:lnSpc>
            </a:pPr>
            <a:r>
              <a:rPr lang="es-ES_tradnl" sz="2200"/>
              <a:t>… y, consecuentemente, pintado de gris</a:t>
            </a:r>
          </a:p>
          <a:p>
            <a:pPr>
              <a:lnSpc>
                <a:spcPct val="100000"/>
              </a:lnSpc>
            </a:pPr>
            <a:r>
              <a:rPr lang="es-ES_tradnl" sz="2200" b="1" i="1"/>
              <a:t>v.f</a:t>
            </a:r>
            <a:r>
              <a:rPr lang="es-ES_tradnl" sz="2200"/>
              <a:t> registra el tiempo cuando la lista de adyacencias de </a:t>
            </a:r>
            <a:r>
              <a:rPr lang="es-ES_tradnl" sz="2200" i="1"/>
              <a:t>v</a:t>
            </a:r>
            <a:r>
              <a:rPr lang="es-ES_tradnl" sz="2200"/>
              <a:t> ha sido examinada exhaustivamente</a:t>
            </a:r>
          </a:p>
          <a:p>
            <a:pPr>
              <a:lnSpc>
                <a:spcPct val="100000"/>
              </a:lnSpc>
            </a:pPr>
            <a:r>
              <a:rPr lang="es-ES_tradnl" sz="2200"/>
              <a:t>… y, consecuentemente, </a:t>
            </a:r>
            <a:r>
              <a:rPr lang="es-ES_tradnl" sz="2200" i="1"/>
              <a:t>v</a:t>
            </a:r>
            <a:r>
              <a:rPr lang="es-ES_tradnl" sz="2200"/>
              <a:t> ha sido pintado de negro</a:t>
            </a:r>
          </a:p>
        </p:txBody>
      </p:sp>
    </p:spTree>
    <p:extLst>
      <p:ext uri="{BB962C8B-B14F-4D97-AF65-F5344CB8AC3E}">
        <p14:creationId xmlns:p14="http://schemas.microsoft.com/office/powerpoint/2010/main" val="4485558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2570D7B2-05AC-5E46-A5A9-DC14CA5FB5D3}" type="slidenum">
              <a:rPr lang="en-US"/>
              <a:pPr/>
              <a:t>58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810031" y="228601"/>
            <a:ext cx="5541134" cy="6384730"/>
          </a:xfrm>
          <a:solidFill>
            <a:srgbClr val="FFFFFF"/>
          </a:solidFill>
        </p:spPr>
        <p:txBody>
          <a:bodyPr anchor="ctr">
            <a:normAutofit/>
          </a:bodyPr>
          <a:lstStyle/>
          <a:p>
            <a:pPr marL="3175" defTabSz="911225">
              <a:lnSpc>
                <a:spcPct val="100000"/>
              </a:lnSpc>
              <a:spcBef>
                <a:spcPct val="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sz="2200">
                <a:latin typeface="Consolas" charset="0"/>
                <a:ea typeface="ＭＳ Ｐゴシック" charset="0"/>
                <a:cs typeface="Courier" charset="0"/>
              </a:rPr>
              <a:t>dfs():</a:t>
            </a:r>
          </a:p>
          <a:p>
            <a:pPr marL="3175" defTabSz="911225">
              <a:lnSpc>
                <a:spcPct val="100000"/>
              </a:lnSpc>
              <a:spcBef>
                <a:spcPct val="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sz="2200">
                <a:latin typeface="Consolas" charset="0"/>
                <a:ea typeface="ＭＳ Ｐゴシック" charset="0"/>
                <a:cs typeface="Courier" charset="0"/>
              </a:rPr>
              <a:t>	for each u in V:</a:t>
            </a:r>
          </a:p>
          <a:p>
            <a:pPr marL="3175" defTabSz="911225">
              <a:lnSpc>
                <a:spcPct val="100000"/>
              </a:lnSpc>
              <a:spcBef>
                <a:spcPct val="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sz="2200">
                <a:latin typeface="Consolas" charset="0"/>
                <a:ea typeface="ＭＳ Ｐゴシック" charset="0"/>
                <a:cs typeface="Courier" charset="0"/>
              </a:rPr>
              <a:t>		u.color = white</a:t>
            </a:r>
          </a:p>
          <a:p>
            <a:pPr marL="3175" defTabSz="911225">
              <a:lnSpc>
                <a:spcPct val="100000"/>
              </a:lnSpc>
              <a:spcBef>
                <a:spcPct val="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		</a:t>
            </a:r>
            <a:r>
              <a:rPr lang="en-US" sz="2200">
                <a:latin typeface="Consolas" charset="0"/>
                <a:ea typeface="ＭＳ Ｐゴシック" charset="0"/>
                <a:cs typeface="Consolas" charset="0"/>
              </a:rPr>
              <a:t>[</a:t>
            </a: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</a:rPr>
              <a:t>u] = null</a:t>
            </a:r>
          </a:p>
          <a:p>
            <a:pPr marL="3175" defTabSz="911225">
              <a:lnSpc>
                <a:spcPct val="100000"/>
              </a:lnSpc>
              <a:spcBef>
                <a:spcPct val="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</a:rPr>
              <a:t>	time = 0</a:t>
            </a:r>
          </a:p>
          <a:p>
            <a:pPr marL="3175" defTabSz="911225">
              <a:lnSpc>
                <a:spcPct val="100000"/>
              </a:lnSpc>
              <a:spcBef>
                <a:spcPct val="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</a:rPr>
              <a:t>	for each u in V:</a:t>
            </a:r>
          </a:p>
          <a:p>
            <a:pPr marL="3175" defTabSz="911225">
              <a:lnSpc>
                <a:spcPct val="100000"/>
              </a:lnSpc>
              <a:spcBef>
                <a:spcPct val="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</a:rPr>
              <a:t>		if u.color == white:</a:t>
            </a:r>
          </a:p>
          <a:p>
            <a:pPr marL="3175" defTabSz="911225">
              <a:lnSpc>
                <a:spcPct val="100000"/>
              </a:lnSpc>
              <a:spcBef>
                <a:spcPct val="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</a:rPr>
              <a:t>			time = dfsVisit(u, time)</a:t>
            </a:r>
          </a:p>
        </p:txBody>
      </p:sp>
    </p:spTree>
    <p:extLst>
      <p:ext uri="{BB962C8B-B14F-4D97-AF65-F5344CB8AC3E}">
        <p14:creationId xmlns:p14="http://schemas.microsoft.com/office/powerpoint/2010/main" val="19463831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2570D7B2-05AC-5E46-A5A9-DC14CA5FB5D3}" type="slidenum">
              <a:rPr lang="en-US"/>
              <a:pPr/>
              <a:t>59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760133" y="228601"/>
            <a:ext cx="6005915" cy="6384730"/>
          </a:xfrm>
          <a:solidFill>
            <a:srgbClr val="FFFFFF"/>
          </a:solidFill>
        </p:spPr>
        <p:txBody>
          <a:bodyPr anchor="ctr">
            <a:normAutofit/>
          </a:bodyPr>
          <a:lstStyle/>
          <a:p>
            <a:pPr indent="3175" defTabSz="911225">
              <a:lnSpc>
                <a:spcPct val="100000"/>
              </a:lnSpc>
              <a:spcBef>
                <a:spcPct val="5000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</a:rPr>
              <a:t>dfsVisit(u, time):</a:t>
            </a:r>
          </a:p>
          <a:p>
            <a:pPr indent="3175" defTabSz="911225">
              <a:lnSpc>
                <a:spcPct val="100000"/>
              </a:lnSpc>
              <a:spcBef>
                <a:spcPct val="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</a:rPr>
              <a:t>	u.color = gray</a:t>
            </a:r>
          </a:p>
          <a:p>
            <a:pPr indent="3175" defTabSz="911225">
              <a:lnSpc>
                <a:spcPct val="100000"/>
              </a:lnSpc>
              <a:spcBef>
                <a:spcPct val="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</a:rPr>
              <a:t>	time = time+1</a:t>
            </a:r>
          </a:p>
          <a:p>
            <a:pPr indent="3175" defTabSz="911225">
              <a:lnSpc>
                <a:spcPct val="100000"/>
              </a:lnSpc>
              <a:spcBef>
                <a:spcPct val="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</a:rPr>
              <a:t>	u.d = time</a:t>
            </a:r>
          </a:p>
          <a:p>
            <a:pPr indent="3175" defTabSz="911225">
              <a:lnSpc>
                <a:spcPct val="100000"/>
              </a:lnSpc>
              <a:spcBef>
                <a:spcPct val="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</a:rPr>
              <a:t>	for each v in </a:t>
            </a: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</a:t>
            </a: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</a:rPr>
              <a:t>[u]:</a:t>
            </a:r>
          </a:p>
          <a:p>
            <a:pPr indent="3175" defTabSz="911225">
              <a:lnSpc>
                <a:spcPct val="100000"/>
              </a:lnSpc>
              <a:spcBef>
                <a:spcPct val="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</a:rPr>
              <a:t>		if v.color == white:</a:t>
            </a:r>
          </a:p>
          <a:p>
            <a:pPr indent="3175" defTabSz="911225">
              <a:lnSpc>
                <a:spcPct val="100000"/>
              </a:lnSpc>
              <a:spcBef>
                <a:spcPct val="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</a:rPr>
              <a:t>			</a:t>
            </a: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</a:t>
            </a:r>
            <a:r>
              <a:rPr lang="en-US" sz="2200">
                <a:latin typeface="Consolas" charset="0"/>
                <a:ea typeface="ＭＳ Ｐゴシック" charset="0"/>
                <a:cs typeface="Consolas" charset="0"/>
              </a:rPr>
              <a:t>[</a:t>
            </a: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</a:rPr>
              <a:t>v] = u</a:t>
            </a:r>
          </a:p>
          <a:p>
            <a:pPr indent="3175" defTabSz="911225">
              <a:lnSpc>
                <a:spcPct val="100000"/>
              </a:lnSpc>
              <a:spcBef>
                <a:spcPct val="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</a:rPr>
              <a:t>			time = dfsVisit(v, time)</a:t>
            </a:r>
          </a:p>
          <a:p>
            <a:pPr indent="3175" defTabSz="911225">
              <a:lnSpc>
                <a:spcPct val="100000"/>
              </a:lnSpc>
              <a:spcBef>
                <a:spcPct val="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</a:rPr>
              <a:t>	u.color = black</a:t>
            </a:r>
          </a:p>
          <a:p>
            <a:pPr indent="3175" defTabSz="911225">
              <a:lnSpc>
                <a:spcPct val="100000"/>
              </a:lnSpc>
              <a:spcBef>
                <a:spcPct val="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</a:rPr>
              <a:t>	time = time+1</a:t>
            </a:r>
          </a:p>
          <a:p>
            <a:pPr indent="3175" defTabSz="911225">
              <a:lnSpc>
                <a:spcPct val="100000"/>
              </a:lnSpc>
              <a:spcBef>
                <a:spcPct val="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</a:rPr>
              <a:t>	u.f = time</a:t>
            </a:r>
          </a:p>
          <a:p>
            <a:pPr indent="3175" defTabSz="911225">
              <a:lnSpc>
                <a:spcPct val="100000"/>
              </a:lnSpc>
              <a:spcBef>
                <a:spcPct val="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</a:rPr>
              <a:t>	return time</a:t>
            </a:r>
          </a:p>
        </p:txBody>
      </p:sp>
    </p:spTree>
    <p:extLst>
      <p:ext uri="{BB962C8B-B14F-4D97-AF65-F5344CB8AC3E}">
        <p14:creationId xmlns:p14="http://schemas.microsoft.com/office/powerpoint/2010/main" val="389901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pasa en este caso?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s-CL" dirty="0"/>
              <a:t>¿Algún problema con este proyecto?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9572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_tradnl" sz="3600"/>
              <a:t>Para dos vértices cualquiera, </a:t>
            </a:r>
            <a:r>
              <a:rPr lang="es-ES_tradnl" sz="3600" i="1"/>
              <a:t>u</a:t>
            </a:r>
            <a:r>
              <a:rPr lang="es-ES_tradnl" sz="3600"/>
              <a:t> y </a:t>
            </a:r>
            <a:r>
              <a:rPr lang="es-ES_tradnl" sz="3600" i="1"/>
              <a:t>v</a:t>
            </a:r>
            <a:r>
              <a:rPr lang="es-ES_tradnl" sz="3600"/>
              <a:t>, sólo una de las siguientes tres condiciones es verdadera</a:t>
            </a:r>
            <a:endParaRPr lang="en-US"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2570D7B2-05AC-5E46-A5A9-DC14CA5FB5D3}" type="slidenum">
              <a:rPr lang="en-US"/>
              <a:pPr/>
              <a:t>60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5003" y="1600199"/>
            <a:ext cx="8671045" cy="456309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ES_tradnl" sz="2200"/>
              <a:t>Los intervalos [</a:t>
            </a:r>
            <a:r>
              <a:rPr lang="es-ES_tradnl" sz="2200" i="1"/>
              <a:t>u.d</a:t>
            </a:r>
            <a:r>
              <a:rPr lang="es-ES_tradnl" sz="2200"/>
              <a:t>, </a:t>
            </a:r>
            <a:r>
              <a:rPr lang="es-ES_tradnl" sz="2200" i="1"/>
              <a:t>u.f</a:t>
            </a:r>
            <a:r>
              <a:rPr lang="es-ES_tradnl" sz="2200"/>
              <a:t>] y [</a:t>
            </a:r>
            <a:r>
              <a:rPr lang="es-ES_tradnl" sz="2200" i="1"/>
              <a:t>v.d</a:t>
            </a:r>
            <a:r>
              <a:rPr lang="es-ES_tradnl" sz="2200"/>
              <a:t>, </a:t>
            </a:r>
            <a:r>
              <a:rPr lang="es-ES_tradnl" sz="2200" i="1"/>
              <a:t>v.f</a:t>
            </a:r>
            <a:r>
              <a:rPr lang="es-ES_tradnl" sz="2200"/>
              <a:t>] son </a:t>
            </a:r>
            <a:r>
              <a:rPr lang="es-ES_tradnl" sz="2200" i="1"/>
              <a:t>disjuntos</a:t>
            </a:r>
            <a:r>
              <a:rPr lang="es-ES_tradnl" sz="2200"/>
              <a:t>, y ni </a:t>
            </a:r>
            <a:r>
              <a:rPr lang="es-ES_tradnl" sz="2200" i="1"/>
              <a:t>u</a:t>
            </a:r>
            <a:r>
              <a:rPr lang="es-ES_tradnl" sz="2200"/>
              <a:t> ni </a:t>
            </a:r>
            <a:r>
              <a:rPr lang="es-ES_tradnl" sz="2200" i="1"/>
              <a:t>v</a:t>
            </a:r>
            <a:r>
              <a:rPr lang="es-ES_tradnl" sz="2200"/>
              <a:t> es descendiente del otro en el bosque </a:t>
            </a:r>
            <a:r>
              <a:rPr lang="es-ES_tradnl" sz="2200" cap="small"/>
              <a:t>dfs</a:t>
            </a:r>
          </a:p>
          <a:p>
            <a:pPr>
              <a:lnSpc>
                <a:spcPct val="100000"/>
              </a:lnSpc>
            </a:pPr>
            <a:r>
              <a:rPr lang="es-ES_tradnl" sz="2200"/>
              <a:t>El intervalo [</a:t>
            </a:r>
            <a:r>
              <a:rPr lang="es-ES_tradnl" sz="2200" i="1"/>
              <a:t>u.d</a:t>
            </a:r>
            <a:r>
              <a:rPr lang="es-ES_tradnl" sz="2200"/>
              <a:t>, </a:t>
            </a:r>
            <a:r>
              <a:rPr lang="es-ES_tradnl" sz="2200" i="1"/>
              <a:t>u.f</a:t>
            </a:r>
            <a:r>
              <a:rPr lang="es-ES_tradnl" sz="2200"/>
              <a:t>] </a:t>
            </a:r>
            <a:r>
              <a:rPr lang="es-ES_tradnl" sz="2200" i="1"/>
              <a:t>está contenido</a:t>
            </a:r>
            <a:r>
              <a:rPr lang="es-ES_tradnl" sz="2200"/>
              <a:t> en el intervalo [</a:t>
            </a:r>
            <a:r>
              <a:rPr lang="es-ES_tradnl" sz="2200" i="1"/>
              <a:t>v.d</a:t>
            </a:r>
            <a:r>
              <a:rPr lang="es-ES_tradnl" sz="2200"/>
              <a:t>, </a:t>
            </a:r>
            <a:r>
              <a:rPr lang="es-ES_tradnl" sz="2200" i="1"/>
              <a:t>v.f</a:t>
            </a:r>
            <a:r>
              <a:rPr lang="es-ES_tradnl" sz="2200"/>
              <a:t>], y </a:t>
            </a:r>
            <a:r>
              <a:rPr lang="es-ES_tradnl" sz="2200" i="1"/>
              <a:t>u</a:t>
            </a:r>
            <a:r>
              <a:rPr lang="es-ES_tradnl" sz="2200"/>
              <a:t> </a:t>
            </a:r>
            <a:r>
              <a:rPr lang="es-ES_tradnl" sz="2200" i="1"/>
              <a:t>es descendiente de v</a:t>
            </a:r>
            <a:r>
              <a:rPr lang="es-ES_tradnl" sz="2200"/>
              <a:t> en un árbol </a:t>
            </a:r>
            <a:r>
              <a:rPr lang="es-ES_tradnl" sz="2200" cap="small"/>
              <a:t>dfs</a:t>
            </a:r>
          </a:p>
          <a:p>
            <a:pPr>
              <a:lnSpc>
                <a:spcPct val="100000"/>
              </a:lnSpc>
            </a:pPr>
            <a:r>
              <a:rPr lang="es-ES_tradnl" sz="2200"/>
              <a:t>El intervalo [</a:t>
            </a:r>
            <a:r>
              <a:rPr lang="es-ES_tradnl" sz="2200" i="1"/>
              <a:t>v.d</a:t>
            </a:r>
            <a:r>
              <a:rPr lang="es-ES_tradnl" sz="2200"/>
              <a:t>, </a:t>
            </a:r>
            <a:r>
              <a:rPr lang="es-ES_tradnl" sz="2200" i="1"/>
              <a:t>v.f</a:t>
            </a:r>
            <a:r>
              <a:rPr lang="es-ES_tradnl" sz="2200"/>
              <a:t>] </a:t>
            </a:r>
            <a:r>
              <a:rPr lang="es-ES_tradnl" sz="2200" i="1"/>
              <a:t>está contenido</a:t>
            </a:r>
            <a:r>
              <a:rPr lang="es-ES_tradnl" sz="2200"/>
              <a:t> en el intervalo [</a:t>
            </a:r>
            <a:r>
              <a:rPr lang="es-ES_tradnl" sz="2200" i="1"/>
              <a:t>u.d</a:t>
            </a:r>
            <a:r>
              <a:rPr lang="es-ES_tradnl" sz="2200"/>
              <a:t>, </a:t>
            </a:r>
            <a:r>
              <a:rPr lang="es-ES_tradnl" sz="2200" i="1"/>
              <a:t>u.f</a:t>
            </a:r>
            <a:r>
              <a:rPr lang="es-ES_tradnl" sz="2200"/>
              <a:t>], y </a:t>
            </a:r>
            <a:r>
              <a:rPr lang="es-ES_tradnl" sz="2200" i="1"/>
              <a:t>v</a:t>
            </a:r>
            <a:r>
              <a:rPr lang="es-ES_tradnl" sz="2200"/>
              <a:t> </a:t>
            </a:r>
            <a:r>
              <a:rPr lang="es-ES_tradnl" sz="2200" i="1"/>
              <a:t>es descendiente de</a:t>
            </a:r>
            <a:r>
              <a:rPr lang="es-ES_tradnl" sz="2200"/>
              <a:t> </a:t>
            </a:r>
            <a:r>
              <a:rPr lang="es-ES_tradnl" sz="2200" i="1"/>
              <a:t>u</a:t>
            </a:r>
            <a:r>
              <a:rPr lang="es-ES_tradnl" sz="2200"/>
              <a:t> en un árbol </a:t>
            </a:r>
            <a:r>
              <a:rPr lang="es-ES_tradnl" sz="2200" cap="small"/>
              <a:t>dfs</a:t>
            </a:r>
          </a:p>
        </p:txBody>
      </p:sp>
    </p:spTree>
    <p:extLst>
      <p:ext uri="{BB962C8B-B14F-4D97-AF65-F5344CB8AC3E}">
        <p14:creationId xmlns:p14="http://schemas.microsoft.com/office/powerpoint/2010/main" val="40085535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D7B2-05AC-5E46-A5A9-DC14CA5FB5D3}" type="slidenum">
              <a:rPr lang="en-US"/>
              <a:pPr/>
              <a:t>61</a:t>
            </a:fld>
            <a:endParaRPr lang="en-US"/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2971800" y="2209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267200" y="3733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086600" y="3657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371600" y="3657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971800" y="5181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410200" y="2209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1</a:t>
            </a:r>
          </a:p>
        </p:txBody>
      </p:sp>
      <p:cxnSp>
        <p:nvCxnSpPr>
          <p:cNvPr id="10" name="AutoShape 10"/>
          <p:cNvCxnSpPr>
            <a:cxnSpLocks noChangeShapeType="1"/>
            <a:stCxn id="3" idx="6"/>
            <a:endCxn id="9" idx="2"/>
          </p:cNvCxnSpPr>
          <p:nvPr/>
        </p:nvCxnSpPr>
        <p:spPr bwMode="auto">
          <a:xfrm>
            <a:off x="3581400" y="2514600"/>
            <a:ext cx="1828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" name="AutoShape 11"/>
          <p:cNvCxnSpPr>
            <a:cxnSpLocks noChangeShapeType="1"/>
            <a:stCxn id="3" idx="5"/>
            <a:endCxn id="4" idx="1"/>
          </p:cNvCxnSpPr>
          <p:nvPr/>
        </p:nvCxnSpPr>
        <p:spPr bwMode="auto">
          <a:xfrm>
            <a:off x="3492500" y="2730500"/>
            <a:ext cx="8636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" name="AutoShape 12"/>
          <p:cNvCxnSpPr>
            <a:cxnSpLocks noChangeShapeType="1"/>
            <a:stCxn id="9" idx="3"/>
            <a:endCxn id="4" idx="7"/>
          </p:cNvCxnSpPr>
          <p:nvPr/>
        </p:nvCxnSpPr>
        <p:spPr bwMode="auto">
          <a:xfrm flipH="1">
            <a:off x="4787900" y="2730500"/>
            <a:ext cx="7112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AutoShape 13"/>
          <p:cNvCxnSpPr>
            <a:cxnSpLocks noChangeShapeType="1"/>
            <a:stCxn id="4" idx="2"/>
            <a:endCxn id="6" idx="6"/>
          </p:cNvCxnSpPr>
          <p:nvPr/>
        </p:nvCxnSpPr>
        <p:spPr bwMode="auto">
          <a:xfrm flipH="1" flipV="1">
            <a:off x="1981200" y="3962400"/>
            <a:ext cx="2286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14"/>
          <p:cNvCxnSpPr>
            <a:cxnSpLocks noChangeShapeType="1"/>
            <a:stCxn id="4" idx="6"/>
            <a:endCxn id="5" idx="2"/>
          </p:cNvCxnSpPr>
          <p:nvPr/>
        </p:nvCxnSpPr>
        <p:spPr bwMode="auto">
          <a:xfrm flipV="1">
            <a:off x="4876800" y="3962400"/>
            <a:ext cx="2209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15"/>
          <p:cNvCxnSpPr>
            <a:cxnSpLocks noChangeShapeType="1"/>
            <a:stCxn id="4" idx="3"/>
            <a:endCxn id="7" idx="7"/>
          </p:cNvCxnSpPr>
          <p:nvPr/>
        </p:nvCxnSpPr>
        <p:spPr bwMode="auto">
          <a:xfrm flipH="1">
            <a:off x="3492500" y="4254500"/>
            <a:ext cx="863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16"/>
          <p:cNvCxnSpPr>
            <a:cxnSpLocks noChangeShapeType="1"/>
            <a:stCxn id="4" idx="5"/>
            <a:endCxn id="8" idx="1"/>
          </p:cNvCxnSpPr>
          <p:nvPr/>
        </p:nvCxnSpPr>
        <p:spPr bwMode="auto">
          <a:xfrm>
            <a:off x="4787900" y="4254500"/>
            <a:ext cx="7874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17"/>
          <p:cNvCxnSpPr>
            <a:cxnSpLocks noChangeShapeType="1"/>
            <a:stCxn id="6" idx="7"/>
            <a:endCxn id="3" idx="3"/>
          </p:cNvCxnSpPr>
          <p:nvPr/>
        </p:nvCxnSpPr>
        <p:spPr bwMode="auto">
          <a:xfrm flipV="1">
            <a:off x="1892300" y="2730500"/>
            <a:ext cx="11684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18"/>
          <p:cNvCxnSpPr>
            <a:cxnSpLocks noChangeShapeType="1"/>
            <a:stCxn id="9" idx="5"/>
            <a:endCxn id="5" idx="1"/>
          </p:cNvCxnSpPr>
          <p:nvPr/>
        </p:nvCxnSpPr>
        <p:spPr bwMode="auto">
          <a:xfrm>
            <a:off x="5930900" y="2730500"/>
            <a:ext cx="1244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19"/>
          <p:cNvCxnSpPr>
            <a:cxnSpLocks noChangeShapeType="1"/>
            <a:stCxn id="6" idx="5"/>
            <a:endCxn id="7" idx="1"/>
          </p:cNvCxnSpPr>
          <p:nvPr/>
        </p:nvCxnSpPr>
        <p:spPr bwMode="auto">
          <a:xfrm>
            <a:off x="1892300" y="4178300"/>
            <a:ext cx="11684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20"/>
          <p:cNvCxnSpPr>
            <a:cxnSpLocks noChangeShapeType="1"/>
            <a:stCxn id="5" idx="3"/>
            <a:endCxn id="8" idx="7"/>
          </p:cNvCxnSpPr>
          <p:nvPr/>
        </p:nvCxnSpPr>
        <p:spPr bwMode="auto">
          <a:xfrm flipH="1">
            <a:off x="6007100" y="4178300"/>
            <a:ext cx="11684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21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3581400" y="5486400"/>
            <a:ext cx="190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4" name="Rectangle 34"/>
          <p:cNvSpPr txBox="1">
            <a:spLocks noChangeArrowheads="1"/>
          </p:cNvSpPr>
          <p:nvPr/>
        </p:nvSpPr>
        <p:spPr>
          <a:xfrm>
            <a:off x="152400" y="304800"/>
            <a:ext cx="8839200" cy="1216025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Un grafo, </a:t>
            </a:r>
            <a:r>
              <a:rPr lang="en-US" sz="3200" i="1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G</a:t>
            </a:r>
            <a:r>
              <a:rPr lang="en-US" sz="3200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, </a:t>
            </a:r>
            <a:r>
              <a:rPr lang="en-US" sz="3200" i="1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direccional</a:t>
            </a:r>
            <a:r>
              <a:rPr lang="en-US" sz="3200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 </a:t>
            </a:r>
            <a:r>
              <a:rPr lang="en-US" sz="3200" i="1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sin costos</a:t>
            </a:r>
          </a:p>
        </p:txBody>
      </p:sp>
    </p:spTree>
    <p:extLst>
      <p:ext uri="{BB962C8B-B14F-4D97-AF65-F5344CB8AC3E}">
        <p14:creationId xmlns:p14="http://schemas.microsoft.com/office/powerpoint/2010/main" val="13899257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62</a:t>
            </a:fld>
            <a:endParaRPr lang="en-US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971800" y="2209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267200" y="3733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7086600" y="3657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1371600" y="3657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971800" y="5181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410200" y="2209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1</a:t>
            </a:r>
          </a:p>
        </p:txBody>
      </p:sp>
      <p:cxnSp>
        <p:nvCxnSpPr>
          <p:cNvPr id="12" name="AutoShape 10"/>
          <p:cNvCxnSpPr>
            <a:cxnSpLocks noChangeShapeType="1"/>
            <a:stCxn id="5" idx="6"/>
            <a:endCxn id="11" idx="2"/>
          </p:cNvCxnSpPr>
          <p:nvPr/>
        </p:nvCxnSpPr>
        <p:spPr bwMode="auto">
          <a:xfrm>
            <a:off x="3581400" y="2514600"/>
            <a:ext cx="18288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AutoShape 11"/>
          <p:cNvCxnSpPr>
            <a:cxnSpLocks noChangeShapeType="1"/>
            <a:stCxn id="5" idx="5"/>
            <a:endCxn id="6" idx="1"/>
          </p:cNvCxnSpPr>
          <p:nvPr/>
        </p:nvCxnSpPr>
        <p:spPr bwMode="auto">
          <a:xfrm>
            <a:off x="3492500" y="2730500"/>
            <a:ext cx="863600" cy="1092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12"/>
          <p:cNvCxnSpPr>
            <a:cxnSpLocks noChangeShapeType="1"/>
            <a:stCxn id="11" idx="3"/>
            <a:endCxn id="6" idx="7"/>
          </p:cNvCxnSpPr>
          <p:nvPr/>
        </p:nvCxnSpPr>
        <p:spPr bwMode="auto">
          <a:xfrm flipH="1">
            <a:off x="4787900" y="2730500"/>
            <a:ext cx="711200" cy="1092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13"/>
          <p:cNvCxnSpPr>
            <a:cxnSpLocks noChangeShapeType="1"/>
            <a:stCxn id="6" idx="2"/>
            <a:endCxn id="8" idx="6"/>
          </p:cNvCxnSpPr>
          <p:nvPr/>
        </p:nvCxnSpPr>
        <p:spPr bwMode="auto">
          <a:xfrm flipH="1" flipV="1">
            <a:off x="1981200" y="3962400"/>
            <a:ext cx="2286000" cy="76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14"/>
          <p:cNvCxnSpPr>
            <a:cxnSpLocks noChangeShapeType="1"/>
            <a:stCxn id="6" idx="6"/>
            <a:endCxn id="7" idx="2"/>
          </p:cNvCxnSpPr>
          <p:nvPr/>
        </p:nvCxnSpPr>
        <p:spPr bwMode="auto">
          <a:xfrm flipV="1">
            <a:off x="4876800" y="3962400"/>
            <a:ext cx="2209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15"/>
          <p:cNvCxnSpPr>
            <a:cxnSpLocks noChangeShapeType="1"/>
            <a:stCxn id="6" idx="3"/>
            <a:endCxn id="9" idx="7"/>
          </p:cNvCxnSpPr>
          <p:nvPr/>
        </p:nvCxnSpPr>
        <p:spPr bwMode="auto">
          <a:xfrm flipH="1">
            <a:off x="3492500" y="4254500"/>
            <a:ext cx="863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16"/>
          <p:cNvCxnSpPr>
            <a:cxnSpLocks noChangeShapeType="1"/>
            <a:stCxn id="6" idx="5"/>
            <a:endCxn id="10" idx="1"/>
          </p:cNvCxnSpPr>
          <p:nvPr/>
        </p:nvCxnSpPr>
        <p:spPr bwMode="auto">
          <a:xfrm>
            <a:off x="4787900" y="4254500"/>
            <a:ext cx="7874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17"/>
          <p:cNvCxnSpPr>
            <a:cxnSpLocks noChangeShapeType="1"/>
            <a:stCxn id="8" idx="7"/>
            <a:endCxn id="5" idx="3"/>
          </p:cNvCxnSpPr>
          <p:nvPr/>
        </p:nvCxnSpPr>
        <p:spPr bwMode="auto">
          <a:xfrm flipV="1">
            <a:off x="1892300" y="2730500"/>
            <a:ext cx="1168400" cy="1016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18"/>
          <p:cNvCxnSpPr>
            <a:cxnSpLocks noChangeShapeType="1"/>
            <a:stCxn id="11" idx="5"/>
            <a:endCxn id="7" idx="1"/>
          </p:cNvCxnSpPr>
          <p:nvPr/>
        </p:nvCxnSpPr>
        <p:spPr bwMode="auto">
          <a:xfrm>
            <a:off x="5930900" y="2730500"/>
            <a:ext cx="1244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19"/>
          <p:cNvCxnSpPr>
            <a:cxnSpLocks noChangeShapeType="1"/>
            <a:stCxn id="8" idx="5"/>
            <a:endCxn id="9" idx="1"/>
          </p:cNvCxnSpPr>
          <p:nvPr/>
        </p:nvCxnSpPr>
        <p:spPr bwMode="auto">
          <a:xfrm>
            <a:off x="1892300" y="4178300"/>
            <a:ext cx="11684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AutoShape 20"/>
          <p:cNvCxnSpPr>
            <a:cxnSpLocks noChangeShapeType="1"/>
            <a:stCxn id="7" idx="3"/>
            <a:endCxn id="10" idx="7"/>
          </p:cNvCxnSpPr>
          <p:nvPr/>
        </p:nvCxnSpPr>
        <p:spPr bwMode="auto">
          <a:xfrm flipH="1">
            <a:off x="6007100" y="4178300"/>
            <a:ext cx="1168400" cy="1092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AutoShape 21"/>
          <p:cNvCxnSpPr>
            <a:cxnSpLocks noChangeShapeType="1"/>
            <a:stCxn id="10" idx="2"/>
            <a:endCxn id="9" idx="6"/>
          </p:cNvCxnSpPr>
          <p:nvPr/>
        </p:nvCxnSpPr>
        <p:spPr bwMode="auto">
          <a:xfrm flipH="1">
            <a:off x="3581400" y="5486400"/>
            <a:ext cx="19050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" name="Rectangle 34"/>
          <p:cNvSpPr txBox="1">
            <a:spLocks noChangeArrowheads="1"/>
          </p:cNvSpPr>
          <p:nvPr/>
        </p:nvSpPr>
        <p:spPr>
          <a:xfrm>
            <a:off x="152400" y="304800"/>
            <a:ext cx="8839200" cy="1216025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cap="small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dfs</a:t>
            </a: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 de </a:t>
            </a:r>
            <a:r>
              <a:rPr lang="en-US" sz="3200" i="1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G</a:t>
            </a: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, a partir del vértice 4 …</a:t>
            </a:r>
            <a:endParaRPr lang="en-US" sz="3200" i="1">
              <a:solidFill>
                <a:srgbClr val="10253F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25" name="TextBox 34"/>
          <p:cNvSpPr txBox="1">
            <a:spLocks noChangeArrowheads="1"/>
          </p:cNvSpPr>
          <p:nvPr/>
        </p:nvSpPr>
        <p:spPr bwMode="auto">
          <a:xfrm>
            <a:off x="7696200" y="3733800"/>
            <a:ext cx="888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[1, …]</a:t>
            </a:r>
          </a:p>
        </p:txBody>
      </p:sp>
    </p:spTree>
    <p:extLst>
      <p:ext uri="{BB962C8B-B14F-4D97-AF65-F5344CB8AC3E}">
        <p14:creationId xmlns:p14="http://schemas.microsoft.com/office/powerpoint/2010/main" val="39416215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63</a:t>
            </a:fld>
            <a:endParaRPr lang="en-US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971800" y="2209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267200" y="3733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7086600" y="3657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1371600" y="3657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971800" y="5181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410200" y="2209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1</a:t>
            </a:r>
          </a:p>
        </p:txBody>
      </p:sp>
      <p:cxnSp>
        <p:nvCxnSpPr>
          <p:cNvPr id="12" name="AutoShape 10"/>
          <p:cNvCxnSpPr>
            <a:cxnSpLocks noChangeShapeType="1"/>
            <a:stCxn id="5" idx="6"/>
            <a:endCxn id="11" idx="2"/>
          </p:cNvCxnSpPr>
          <p:nvPr/>
        </p:nvCxnSpPr>
        <p:spPr bwMode="auto">
          <a:xfrm>
            <a:off x="3581400" y="2514600"/>
            <a:ext cx="18288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AutoShape 11"/>
          <p:cNvCxnSpPr>
            <a:cxnSpLocks noChangeShapeType="1"/>
            <a:stCxn id="5" idx="5"/>
            <a:endCxn id="6" idx="1"/>
          </p:cNvCxnSpPr>
          <p:nvPr/>
        </p:nvCxnSpPr>
        <p:spPr bwMode="auto">
          <a:xfrm>
            <a:off x="3492500" y="2730500"/>
            <a:ext cx="863600" cy="1092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12"/>
          <p:cNvCxnSpPr>
            <a:cxnSpLocks noChangeShapeType="1"/>
            <a:stCxn id="11" idx="3"/>
            <a:endCxn id="6" idx="7"/>
          </p:cNvCxnSpPr>
          <p:nvPr/>
        </p:nvCxnSpPr>
        <p:spPr bwMode="auto">
          <a:xfrm flipH="1">
            <a:off x="4787900" y="2730500"/>
            <a:ext cx="711200" cy="1092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13"/>
          <p:cNvCxnSpPr>
            <a:cxnSpLocks noChangeShapeType="1"/>
            <a:stCxn id="6" idx="2"/>
            <a:endCxn id="8" idx="6"/>
          </p:cNvCxnSpPr>
          <p:nvPr/>
        </p:nvCxnSpPr>
        <p:spPr bwMode="auto">
          <a:xfrm flipH="1" flipV="1">
            <a:off x="1981200" y="3962400"/>
            <a:ext cx="2286000" cy="76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14"/>
          <p:cNvCxnSpPr>
            <a:cxnSpLocks noChangeShapeType="1"/>
            <a:stCxn id="6" idx="6"/>
            <a:endCxn id="7" idx="2"/>
          </p:cNvCxnSpPr>
          <p:nvPr/>
        </p:nvCxnSpPr>
        <p:spPr bwMode="auto">
          <a:xfrm flipV="1">
            <a:off x="4876800" y="3962400"/>
            <a:ext cx="2209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15"/>
          <p:cNvCxnSpPr>
            <a:cxnSpLocks noChangeShapeType="1"/>
            <a:stCxn id="6" idx="3"/>
            <a:endCxn id="9" idx="7"/>
          </p:cNvCxnSpPr>
          <p:nvPr/>
        </p:nvCxnSpPr>
        <p:spPr bwMode="auto">
          <a:xfrm flipH="1">
            <a:off x="3492500" y="4254500"/>
            <a:ext cx="863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16"/>
          <p:cNvCxnSpPr>
            <a:cxnSpLocks noChangeShapeType="1"/>
            <a:stCxn id="6" idx="5"/>
            <a:endCxn id="10" idx="1"/>
          </p:cNvCxnSpPr>
          <p:nvPr/>
        </p:nvCxnSpPr>
        <p:spPr bwMode="auto">
          <a:xfrm>
            <a:off x="4787900" y="4254500"/>
            <a:ext cx="7874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17"/>
          <p:cNvCxnSpPr>
            <a:cxnSpLocks noChangeShapeType="1"/>
            <a:stCxn id="8" idx="7"/>
            <a:endCxn id="5" idx="3"/>
          </p:cNvCxnSpPr>
          <p:nvPr/>
        </p:nvCxnSpPr>
        <p:spPr bwMode="auto">
          <a:xfrm flipV="1">
            <a:off x="1892300" y="2730500"/>
            <a:ext cx="1168400" cy="1016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18"/>
          <p:cNvCxnSpPr>
            <a:cxnSpLocks noChangeShapeType="1"/>
            <a:stCxn id="11" idx="5"/>
            <a:endCxn id="7" idx="1"/>
          </p:cNvCxnSpPr>
          <p:nvPr/>
        </p:nvCxnSpPr>
        <p:spPr bwMode="auto">
          <a:xfrm>
            <a:off x="5930900" y="2730500"/>
            <a:ext cx="1244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19"/>
          <p:cNvCxnSpPr>
            <a:cxnSpLocks noChangeShapeType="1"/>
            <a:stCxn id="8" idx="5"/>
            <a:endCxn id="9" idx="1"/>
          </p:cNvCxnSpPr>
          <p:nvPr/>
        </p:nvCxnSpPr>
        <p:spPr bwMode="auto">
          <a:xfrm>
            <a:off x="1892300" y="4178300"/>
            <a:ext cx="11684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AutoShape 20"/>
          <p:cNvCxnSpPr>
            <a:cxnSpLocks noChangeShapeType="1"/>
            <a:stCxn id="7" idx="3"/>
            <a:endCxn id="10" idx="7"/>
          </p:cNvCxnSpPr>
          <p:nvPr/>
        </p:nvCxnSpPr>
        <p:spPr bwMode="auto">
          <a:xfrm flipH="1">
            <a:off x="6007100" y="4178300"/>
            <a:ext cx="1168400" cy="1092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AutoShape 21"/>
          <p:cNvCxnSpPr>
            <a:cxnSpLocks noChangeShapeType="1"/>
            <a:stCxn id="10" idx="2"/>
            <a:endCxn id="9" idx="6"/>
          </p:cNvCxnSpPr>
          <p:nvPr/>
        </p:nvCxnSpPr>
        <p:spPr bwMode="auto">
          <a:xfrm flipH="1">
            <a:off x="3581400" y="5486400"/>
            <a:ext cx="19050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" name="Rectangle 34"/>
          <p:cNvSpPr txBox="1">
            <a:spLocks noChangeArrowheads="1"/>
          </p:cNvSpPr>
          <p:nvPr/>
        </p:nvSpPr>
        <p:spPr>
          <a:xfrm>
            <a:off x="152400" y="304800"/>
            <a:ext cx="8839200" cy="1216025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cap="small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dfs</a:t>
            </a: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 de </a:t>
            </a:r>
            <a:r>
              <a:rPr lang="en-US" sz="3200" i="1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G</a:t>
            </a: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, a partir del vértice 4 …</a:t>
            </a:r>
            <a:endParaRPr lang="en-US" sz="3200" i="1">
              <a:solidFill>
                <a:srgbClr val="10253F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25" name="TextBox 34"/>
          <p:cNvSpPr txBox="1">
            <a:spLocks noChangeArrowheads="1"/>
          </p:cNvSpPr>
          <p:nvPr/>
        </p:nvSpPr>
        <p:spPr bwMode="auto">
          <a:xfrm>
            <a:off x="7696200" y="3733800"/>
            <a:ext cx="888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[1, …]</a:t>
            </a:r>
          </a:p>
        </p:txBody>
      </p:sp>
      <p:sp>
        <p:nvSpPr>
          <p:cNvPr id="26" name="TextBox 35"/>
          <p:cNvSpPr txBox="1">
            <a:spLocks noChangeArrowheads="1"/>
          </p:cNvSpPr>
          <p:nvPr/>
        </p:nvSpPr>
        <p:spPr bwMode="auto">
          <a:xfrm>
            <a:off x="5410200" y="5791200"/>
            <a:ext cx="888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[2, …]</a:t>
            </a:r>
          </a:p>
        </p:txBody>
      </p:sp>
      <p:sp>
        <p:nvSpPr>
          <p:cNvPr id="27" name="TextBox 36"/>
          <p:cNvSpPr txBox="1">
            <a:spLocks noChangeArrowheads="1"/>
          </p:cNvSpPr>
          <p:nvPr/>
        </p:nvSpPr>
        <p:spPr bwMode="auto">
          <a:xfrm>
            <a:off x="2743200" y="5791200"/>
            <a:ext cx="888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[3, …]</a:t>
            </a:r>
          </a:p>
        </p:txBody>
      </p:sp>
    </p:spTree>
    <p:extLst>
      <p:ext uri="{BB962C8B-B14F-4D97-AF65-F5344CB8AC3E}">
        <p14:creationId xmlns:p14="http://schemas.microsoft.com/office/powerpoint/2010/main" val="34151022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64</a:t>
            </a:fld>
            <a:endParaRPr lang="en-US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971800" y="2209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267200" y="3733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7086600" y="3657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1371600" y="3657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971800" y="5181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410200" y="2209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1</a:t>
            </a:r>
          </a:p>
        </p:txBody>
      </p:sp>
      <p:cxnSp>
        <p:nvCxnSpPr>
          <p:cNvPr id="12" name="AutoShape 10"/>
          <p:cNvCxnSpPr>
            <a:cxnSpLocks noChangeShapeType="1"/>
            <a:stCxn id="5" idx="6"/>
            <a:endCxn id="11" idx="2"/>
          </p:cNvCxnSpPr>
          <p:nvPr/>
        </p:nvCxnSpPr>
        <p:spPr bwMode="auto">
          <a:xfrm>
            <a:off x="3581400" y="2514600"/>
            <a:ext cx="18288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AutoShape 11"/>
          <p:cNvCxnSpPr>
            <a:cxnSpLocks noChangeShapeType="1"/>
            <a:stCxn id="5" idx="5"/>
            <a:endCxn id="6" idx="1"/>
          </p:cNvCxnSpPr>
          <p:nvPr/>
        </p:nvCxnSpPr>
        <p:spPr bwMode="auto">
          <a:xfrm>
            <a:off x="3492500" y="2730500"/>
            <a:ext cx="863600" cy="1092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12"/>
          <p:cNvCxnSpPr>
            <a:cxnSpLocks noChangeShapeType="1"/>
            <a:stCxn id="11" idx="3"/>
            <a:endCxn id="6" idx="7"/>
          </p:cNvCxnSpPr>
          <p:nvPr/>
        </p:nvCxnSpPr>
        <p:spPr bwMode="auto">
          <a:xfrm flipH="1">
            <a:off x="4787900" y="2730500"/>
            <a:ext cx="711200" cy="1092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13"/>
          <p:cNvCxnSpPr>
            <a:cxnSpLocks noChangeShapeType="1"/>
            <a:stCxn id="6" idx="2"/>
            <a:endCxn id="8" idx="6"/>
          </p:cNvCxnSpPr>
          <p:nvPr/>
        </p:nvCxnSpPr>
        <p:spPr bwMode="auto">
          <a:xfrm flipH="1" flipV="1">
            <a:off x="1981200" y="3962400"/>
            <a:ext cx="2286000" cy="76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14"/>
          <p:cNvCxnSpPr>
            <a:cxnSpLocks noChangeShapeType="1"/>
            <a:stCxn id="6" idx="6"/>
            <a:endCxn id="7" idx="2"/>
          </p:cNvCxnSpPr>
          <p:nvPr/>
        </p:nvCxnSpPr>
        <p:spPr bwMode="auto">
          <a:xfrm flipV="1">
            <a:off x="4876800" y="3962400"/>
            <a:ext cx="2209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15"/>
          <p:cNvCxnSpPr>
            <a:cxnSpLocks noChangeShapeType="1"/>
            <a:stCxn id="6" idx="3"/>
            <a:endCxn id="9" idx="7"/>
          </p:cNvCxnSpPr>
          <p:nvPr/>
        </p:nvCxnSpPr>
        <p:spPr bwMode="auto">
          <a:xfrm flipH="1">
            <a:off x="3492500" y="4254500"/>
            <a:ext cx="863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16"/>
          <p:cNvCxnSpPr>
            <a:cxnSpLocks noChangeShapeType="1"/>
            <a:stCxn id="6" idx="5"/>
            <a:endCxn id="10" idx="1"/>
          </p:cNvCxnSpPr>
          <p:nvPr/>
        </p:nvCxnSpPr>
        <p:spPr bwMode="auto">
          <a:xfrm>
            <a:off x="4787900" y="4254500"/>
            <a:ext cx="7874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17"/>
          <p:cNvCxnSpPr>
            <a:cxnSpLocks noChangeShapeType="1"/>
            <a:stCxn id="8" idx="7"/>
            <a:endCxn id="5" idx="3"/>
          </p:cNvCxnSpPr>
          <p:nvPr/>
        </p:nvCxnSpPr>
        <p:spPr bwMode="auto">
          <a:xfrm flipV="1">
            <a:off x="1892300" y="2730500"/>
            <a:ext cx="1168400" cy="1016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18"/>
          <p:cNvCxnSpPr>
            <a:cxnSpLocks noChangeShapeType="1"/>
            <a:stCxn id="11" idx="5"/>
            <a:endCxn id="7" idx="1"/>
          </p:cNvCxnSpPr>
          <p:nvPr/>
        </p:nvCxnSpPr>
        <p:spPr bwMode="auto">
          <a:xfrm>
            <a:off x="5930900" y="2730500"/>
            <a:ext cx="1244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19"/>
          <p:cNvCxnSpPr>
            <a:cxnSpLocks noChangeShapeType="1"/>
            <a:stCxn id="8" idx="5"/>
            <a:endCxn id="9" idx="1"/>
          </p:cNvCxnSpPr>
          <p:nvPr/>
        </p:nvCxnSpPr>
        <p:spPr bwMode="auto">
          <a:xfrm>
            <a:off x="1892300" y="4178300"/>
            <a:ext cx="11684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AutoShape 20"/>
          <p:cNvCxnSpPr>
            <a:cxnSpLocks noChangeShapeType="1"/>
            <a:stCxn id="7" idx="3"/>
            <a:endCxn id="10" idx="7"/>
          </p:cNvCxnSpPr>
          <p:nvPr/>
        </p:nvCxnSpPr>
        <p:spPr bwMode="auto">
          <a:xfrm flipH="1">
            <a:off x="6007100" y="4178300"/>
            <a:ext cx="1168400" cy="1092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AutoShape 21"/>
          <p:cNvCxnSpPr>
            <a:cxnSpLocks noChangeShapeType="1"/>
            <a:stCxn id="10" idx="2"/>
            <a:endCxn id="9" idx="6"/>
          </p:cNvCxnSpPr>
          <p:nvPr/>
        </p:nvCxnSpPr>
        <p:spPr bwMode="auto">
          <a:xfrm flipH="1">
            <a:off x="3581400" y="5486400"/>
            <a:ext cx="19050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" name="Rectangle 34"/>
          <p:cNvSpPr txBox="1">
            <a:spLocks noChangeArrowheads="1"/>
          </p:cNvSpPr>
          <p:nvPr/>
        </p:nvSpPr>
        <p:spPr>
          <a:xfrm>
            <a:off x="152400" y="304800"/>
            <a:ext cx="8839200" cy="1216025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cap="small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dfs</a:t>
            </a: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 de </a:t>
            </a:r>
            <a:r>
              <a:rPr lang="en-US" sz="3200" i="1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G</a:t>
            </a: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, a partir del vértice 4 …</a:t>
            </a:r>
            <a:endParaRPr lang="en-US" sz="3200" i="1">
              <a:solidFill>
                <a:srgbClr val="10253F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25" name="TextBox 34"/>
          <p:cNvSpPr txBox="1">
            <a:spLocks noChangeArrowheads="1"/>
          </p:cNvSpPr>
          <p:nvPr/>
        </p:nvSpPr>
        <p:spPr bwMode="auto">
          <a:xfrm>
            <a:off x="7696200" y="3733800"/>
            <a:ext cx="8317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[1, 6]</a:t>
            </a:r>
          </a:p>
        </p:txBody>
      </p:sp>
      <p:sp>
        <p:nvSpPr>
          <p:cNvPr id="26" name="TextBox 35"/>
          <p:cNvSpPr txBox="1">
            <a:spLocks noChangeArrowheads="1"/>
          </p:cNvSpPr>
          <p:nvPr/>
        </p:nvSpPr>
        <p:spPr bwMode="auto">
          <a:xfrm>
            <a:off x="5410200" y="5791200"/>
            <a:ext cx="8317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[2, 5]</a:t>
            </a:r>
          </a:p>
        </p:txBody>
      </p:sp>
      <p:sp>
        <p:nvSpPr>
          <p:cNvPr id="27" name="TextBox 36"/>
          <p:cNvSpPr txBox="1">
            <a:spLocks noChangeArrowheads="1"/>
          </p:cNvSpPr>
          <p:nvPr/>
        </p:nvSpPr>
        <p:spPr bwMode="auto">
          <a:xfrm>
            <a:off x="2743200" y="5791200"/>
            <a:ext cx="8317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[3, 4]</a:t>
            </a:r>
          </a:p>
        </p:txBody>
      </p:sp>
    </p:spTree>
    <p:extLst>
      <p:ext uri="{BB962C8B-B14F-4D97-AF65-F5344CB8AC3E}">
        <p14:creationId xmlns:p14="http://schemas.microsoft.com/office/powerpoint/2010/main" val="21201547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65</a:t>
            </a:fld>
            <a:endParaRPr lang="en-US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971800" y="2209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267200" y="3733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7086600" y="3657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1371600" y="3657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971800" y="5181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410200" y="2209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1</a:t>
            </a:r>
          </a:p>
        </p:txBody>
      </p:sp>
      <p:cxnSp>
        <p:nvCxnSpPr>
          <p:cNvPr id="12" name="AutoShape 10"/>
          <p:cNvCxnSpPr>
            <a:cxnSpLocks noChangeShapeType="1"/>
            <a:stCxn id="5" idx="6"/>
            <a:endCxn id="11" idx="2"/>
          </p:cNvCxnSpPr>
          <p:nvPr/>
        </p:nvCxnSpPr>
        <p:spPr bwMode="auto">
          <a:xfrm>
            <a:off x="3581400" y="2514600"/>
            <a:ext cx="18288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AutoShape 11"/>
          <p:cNvCxnSpPr>
            <a:cxnSpLocks noChangeShapeType="1"/>
            <a:stCxn id="5" idx="5"/>
            <a:endCxn id="6" idx="1"/>
          </p:cNvCxnSpPr>
          <p:nvPr/>
        </p:nvCxnSpPr>
        <p:spPr bwMode="auto">
          <a:xfrm>
            <a:off x="3492500" y="2730500"/>
            <a:ext cx="863600" cy="1092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12"/>
          <p:cNvCxnSpPr>
            <a:cxnSpLocks noChangeShapeType="1"/>
            <a:stCxn id="11" idx="3"/>
            <a:endCxn id="6" idx="7"/>
          </p:cNvCxnSpPr>
          <p:nvPr/>
        </p:nvCxnSpPr>
        <p:spPr bwMode="auto">
          <a:xfrm flipH="1">
            <a:off x="4787900" y="2730500"/>
            <a:ext cx="711200" cy="1092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13"/>
          <p:cNvCxnSpPr>
            <a:cxnSpLocks noChangeShapeType="1"/>
            <a:stCxn id="6" idx="2"/>
            <a:endCxn id="8" idx="6"/>
          </p:cNvCxnSpPr>
          <p:nvPr/>
        </p:nvCxnSpPr>
        <p:spPr bwMode="auto">
          <a:xfrm flipH="1" flipV="1">
            <a:off x="1981200" y="3962400"/>
            <a:ext cx="2286000" cy="76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14"/>
          <p:cNvCxnSpPr>
            <a:cxnSpLocks noChangeShapeType="1"/>
            <a:stCxn id="6" idx="6"/>
            <a:endCxn id="7" idx="2"/>
          </p:cNvCxnSpPr>
          <p:nvPr/>
        </p:nvCxnSpPr>
        <p:spPr bwMode="auto">
          <a:xfrm flipV="1">
            <a:off x="4876800" y="3962400"/>
            <a:ext cx="2209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15"/>
          <p:cNvCxnSpPr>
            <a:cxnSpLocks noChangeShapeType="1"/>
            <a:stCxn id="6" idx="3"/>
            <a:endCxn id="9" idx="7"/>
          </p:cNvCxnSpPr>
          <p:nvPr/>
        </p:nvCxnSpPr>
        <p:spPr bwMode="auto">
          <a:xfrm flipH="1">
            <a:off x="3492500" y="4254500"/>
            <a:ext cx="863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16"/>
          <p:cNvCxnSpPr>
            <a:cxnSpLocks noChangeShapeType="1"/>
            <a:stCxn id="6" idx="5"/>
            <a:endCxn id="10" idx="1"/>
          </p:cNvCxnSpPr>
          <p:nvPr/>
        </p:nvCxnSpPr>
        <p:spPr bwMode="auto">
          <a:xfrm>
            <a:off x="4787900" y="4254500"/>
            <a:ext cx="7874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17"/>
          <p:cNvCxnSpPr>
            <a:cxnSpLocks noChangeShapeType="1"/>
            <a:stCxn id="8" idx="7"/>
            <a:endCxn id="5" idx="3"/>
          </p:cNvCxnSpPr>
          <p:nvPr/>
        </p:nvCxnSpPr>
        <p:spPr bwMode="auto">
          <a:xfrm flipV="1">
            <a:off x="1892300" y="2730500"/>
            <a:ext cx="1168400" cy="1016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18"/>
          <p:cNvCxnSpPr>
            <a:cxnSpLocks noChangeShapeType="1"/>
            <a:stCxn id="11" idx="5"/>
            <a:endCxn id="7" idx="1"/>
          </p:cNvCxnSpPr>
          <p:nvPr/>
        </p:nvCxnSpPr>
        <p:spPr bwMode="auto">
          <a:xfrm>
            <a:off x="5930900" y="2730500"/>
            <a:ext cx="1244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19"/>
          <p:cNvCxnSpPr>
            <a:cxnSpLocks noChangeShapeType="1"/>
            <a:stCxn id="8" idx="5"/>
            <a:endCxn id="9" idx="1"/>
          </p:cNvCxnSpPr>
          <p:nvPr/>
        </p:nvCxnSpPr>
        <p:spPr bwMode="auto">
          <a:xfrm>
            <a:off x="1892300" y="4178300"/>
            <a:ext cx="11684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AutoShape 20"/>
          <p:cNvCxnSpPr>
            <a:cxnSpLocks noChangeShapeType="1"/>
            <a:stCxn id="7" idx="3"/>
            <a:endCxn id="10" idx="7"/>
          </p:cNvCxnSpPr>
          <p:nvPr/>
        </p:nvCxnSpPr>
        <p:spPr bwMode="auto">
          <a:xfrm flipH="1">
            <a:off x="6007100" y="4178300"/>
            <a:ext cx="1168400" cy="1092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AutoShape 21"/>
          <p:cNvCxnSpPr>
            <a:cxnSpLocks noChangeShapeType="1"/>
            <a:stCxn id="10" idx="2"/>
            <a:endCxn id="9" idx="6"/>
          </p:cNvCxnSpPr>
          <p:nvPr/>
        </p:nvCxnSpPr>
        <p:spPr bwMode="auto">
          <a:xfrm flipH="1">
            <a:off x="3581400" y="5486400"/>
            <a:ext cx="19050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" name="Rectangle 34"/>
          <p:cNvSpPr txBox="1">
            <a:spLocks noChangeArrowheads="1"/>
          </p:cNvSpPr>
          <p:nvPr/>
        </p:nvSpPr>
        <p:spPr>
          <a:xfrm>
            <a:off x="152400" y="304800"/>
            <a:ext cx="8839200" cy="1216025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cap="small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dfs</a:t>
            </a: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 de </a:t>
            </a:r>
            <a:r>
              <a:rPr lang="en-US" sz="3200" i="1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G</a:t>
            </a: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, a partir del vértice 4</a:t>
            </a:r>
          </a:p>
          <a:p>
            <a:pPr>
              <a:defRPr/>
            </a:pP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y, luego, del vértice 0</a:t>
            </a:r>
            <a:endParaRPr lang="en-US" sz="3200" i="1">
              <a:solidFill>
                <a:srgbClr val="10253F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25" name="TextBox 34"/>
          <p:cNvSpPr txBox="1">
            <a:spLocks noChangeArrowheads="1"/>
          </p:cNvSpPr>
          <p:nvPr/>
        </p:nvSpPr>
        <p:spPr bwMode="auto">
          <a:xfrm>
            <a:off x="7696200" y="3733800"/>
            <a:ext cx="8317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[1, 6]</a:t>
            </a:r>
          </a:p>
        </p:txBody>
      </p:sp>
      <p:sp>
        <p:nvSpPr>
          <p:cNvPr id="26" name="TextBox 35"/>
          <p:cNvSpPr txBox="1">
            <a:spLocks noChangeArrowheads="1"/>
          </p:cNvSpPr>
          <p:nvPr/>
        </p:nvSpPr>
        <p:spPr bwMode="auto">
          <a:xfrm>
            <a:off x="5410200" y="5791200"/>
            <a:ext cx="8317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[2, 5]</a:t>
            </a:r>
          </a:p>
        </p:txBody>
      </p:sp>
      <p:sp>
        <p:nvSpPr>
          <p:cNvPr id="27" name="TextBox 36"/>
          <p:cNvSpPr txBox="1">
            <a:spLocks noChangeArrowheads="1"/>
          </p:cNvSpPr>
          <p:nvPr/>
        </p:nvSpPr>
        <p:spPr bwMode="auto">
          <a:xfrm>
            <a:off x="2743200" y="5791200"/>
            <a:ext cx="8317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[3, 4]</a:t>
            </a:r>
          </a:p>
        </p:txBody>
      </p:sp>
      <p:sp>
        <p:nvSpPr>
          <p:cNvPr id="28" name="TextBox 37"/>
          <p:cNvSpPr txBox="1">
            <a:spLocks noChangeArrowheads="1"/>
          </p:cNvSpPr>
          <p:nvPr/>
        </p:nvSpPr>
        <p:spPr bwMode="auto">
          <a:xfrm>
            <a:off x="1828800" y="1981200"/>
            <a:ext cx="888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[7, …]</a:t>
            </a:r>
          </a:p>
        </p:txBody>
      </p:sp>
    </p:spTree>
    <p:extLst>
      <p:ext uri="{BB962C8B-B14F-4D97-AF65-F5344CB8AC3E}">
        <p14:creationId xmlns:p14="http://schemas.microsoft.com/office/powerpoint/2010/main" val="17906504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66</a:t>
            </a:fld>
            <a:endParaRPr lang="en-US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971800" y="2209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267200" y="3733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7086600" y="3657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1371600" y="3657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971800" y="5181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410200" y="2209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1</a:t>
            </a:r>
          </a:p>
        </p:txBody>
      </p:sp>
      <p:cxnSp>
        <p:nvCxnSpPr>
          <p:cNvPr id="12" name="AutoShape 10"/>
          <p:cNvCxnSpPr>
            <a:cxnSpLocks noChangeShapeType="1"/>
            <a:stCxn id="5" idx="6"/>
            <a:endCxn id="11" idx="2"/>
          </p:cNvCxnSpPr>
          <p:nvPr/>
        </p:nvCxnSpPr>
        <p:spPr bwMode="auto">
          <a:xfrm>
            <a:off x="3581400" y="2514600"/>
            <a:ext cx="18288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AutoShape 11"/>
          <p:cNvCxnSpPr>
            <a:cxnSpLocks noChangeShapeType="1"/>
            <a:stCxn id="5" idx="5"/>
            <a:endCxn id="6" idx="1"/>
          </p:cNvCxnSpPr>
          <p:nvPr/>
        </p:nvCxnSpPr>
        <p:spPr bwMode="auto">
          <a:xfrm>
            <a:off x="3492500" y="2730500"/>
            <a:ext cx="863600" cy="1092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12"/>
          <p:cNvCxnSpPr>
            <a:cxnSpLocks noChangeShapeType="1"/>
            <a:stCxn id="11" idx="3"/>
            <a:endCxn id="6" idx="7"/>
          </p:cNvCxnSpPr>
          <p:nvPr/>
        </p:nvCxnSpPr>
        <p:spPr bwMode="auto">
          <a:xfrm flipH="1">
            <a:off x="4787900" y="2730500"/>
            <a:ext cx="711200" cy="1092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13"/>
          <p:cNvCxnSpPr>
            <a:cxnSpLocks noChangeShapeType="1"/>
            <a:stCxn id="6" idx="2"/>
            <a:endCxn id="8" idx="6"/>
          </p:cNvCxnSpPr>
          <p:nvPr/>
        </p:nvCxnSpPr>
        <p:spPr bwMode="auto">
          <a:xfrm flipH="1" flipV="1">
            <a:off x="1981200" y="3962400"/>
            <a:ext cx="2286000" cy="76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14"/>
          <p:cNvCxnSpPr>
            <a:cxnSpLocks noChangeShapeType="1"/>
            <a:stCxn id="6" idx="6"/>
            <a:endCxn id="7" idx="2"/>
          </p:cNvCxnSpPr>
          <p:nvPr/>
        </p:nvCxnSpPr>
        <p:spPr bwMode="auto">
          <a:xfrm flipV="1">
            <a:off x="4876800" y="3962400"/>
            <a:ext cx="2209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15"/>
          <p:cNvCxnSpPr>
            <a:cxnSpLocks noChangeShapeType="1"/>
            <a:stCxn id="6" idx="3"/>
            <a:endCxn id="9" idx="7"/>
          </p:cNvCxnSpPr>
          <p:nvPr/>
        </p:nvCxnSpPr>
        <p:spPr bwMode="auto">
          <a:xfrm flipH="1">
            <a:off x="3492500" y="4254500"/>
            <a:ext cx="863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16"/>
          <p:cNvCxnSpPr>
            <a:cxnSpLocks noChangeShapeType="1"/>
            <a:stCxn id="6" idx="5"/>
            <a:endCxn id="10" idx="1"/>
          </p:cNvCxnSpPr>
          <p:nvPr/>
        </p:nvCxnSpPr>
        <p:spPr bwMode="auto">
          <a:xfrm>
            <a:off x="4787900" y="4254500"/>
            <a:ext cx="7874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17"/>
          <p:cNvCxnSpPr>
            <a:cxnSpLocks noChangeShapeType="1"/>
            <a:stCxn id="8" idx="7"/>
            <a:endCxn id="5" idx="3"/>
          </p:cNvCxnSpPr>
          <p:nvPr/>
        </p:nvCxnSpPr>
        <p:spPr bwMode="auto">
          <a:xfrm flipV="1">
            <a:off x="1892300" y="2730500"/>
            <a:ext cx="1168400" cy="1016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18"/>
          <p:cNvCxnSpPr>
            <a:cxnSpLocks noChangeShapeType="1"/>
            <a:stCxn id="11" idx="5"/>
            <a:endCxn id="7" idx="1"/>
          </p:cNvCxnSpPr>
          <p:nvPr/>
        </p:nvCxnSpPr>
        <p:spPr bwMode="auto">
          <a:xfrm>
            <a:off x="5930900" y="2730500"/>
            <a:ext cx="1244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19"/>
          <p:cNvCxnSpPr>
            <a:cxnSpLocks noChangeShapeType="1"/>
            <a:stCxn id="8" idx="5"/>
            <a:endCxn id="9" idx="1"/>
          </p:cNvCxnSpPr>
          <p:nvPr/>
        </p:nvCxnSpPr>
        <p:spPr bwMode="auto">
          <a:xfrm>
            <a:off x="1892300" y="4178300"/>
            <a:ext cx="11684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AutoShape 20"/>
          <p:cNvCxnSpPr>
            <a:cxnSpLocks noChangeShapeType="1"/>
            <a:stCxn id="7" idx="3"/>
            <a:endCxn id="10" idx="7"/>
          </p:cNvCxnSpPr>
          <p:nvPr/>
        </p:nvCxnSpPr>
        <p:spPr bwMode="auto">
          <a:xfrm flipH="1">
            <a:off x="6007100" y="4178300"/>
            <a:ext cx="1168400" cy="1092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AutoShape 21"/>
          <p:cNvCxnSpPr>
            <a:cxnSpLocks noChangeShapeType="1"/>
            <a:stCxn id="10" idx="2"/>
            <a:endCxn id="9" idx="6"/>
          </p:cNvCxnSpPr>
          <p:nvPr/>
        </p:nvCxnSpPr>
        <p:spPr bwMode="auto">
          <a:xfrm flipH="1">
            <a:off x="3581400" y="5486400"/>
            <a:ext cx="19050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" name="Rectangle 34"/>
          <p:cNvSpPr txBox="1">
            <a:spLocks noChangeArrowheads="1"/>
          </p:cNvSpPr>
          <p:nvPr/>
        </p:nvSpPr>
        <p:spPr>
          <a:xfrm>
            <a:off x="152400" y="304800"/>
            <a:ext cx="8839200" cy="1216025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cap="small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dfs</a:t>
            </a: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 de </a:t>
            </a:r>
            <a:r>
              <a:rPr lang="en-US" sz="3200" i="1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G</a:t>
            </a: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, a partir del vértice 4</a:t>
            </a:r>
          </a:p>
          <a:p>
            <a:pPr>
              <a:defRPr/>
            </a:pP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y, luego, del vértice 0</a:t>
            </a:r>
            <a:endParaRPr lang="en-US" sz="3200" i="1">
              <a:solidFill>
                <a:srgbClr val="10253F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25" name="TextBox 34"/>
          <p:cNvSpPr txBox="1">
            <a:spLocks noChangeArrowheads="1"/>
          </p:cNvSpPr>
          <p:nvPr/>
        </p:nvSpPr>
        <p:spPr bwMode="auto">
          <a:xfrm>
            <a:off x="7696200" y="3733800"/>
            <a:ext cx="8317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[1, 6]</a:t>
            </a:r>
          </a:p>
        </p:txBody>
      </p:sp>
      <p:sp>
        <p:nvSpPr>
          <p:cNvPr id="26" name="TextBox 35"/>
          <p:cNvSpPr txBox="1">
            <a:spLocks noChangeArrowheads="1"/>
          </p:cNvSpPr>
          <p:nvPr/>
        </p:nvSpPr>
        <p:spPr bwMode="auto">
          <a:xfrm>
            <a:off x="5410200" y="5791200"/>
            <a:ext cx="8317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[2, 5]</a:t>
            </a:r>
          </a:p>
        </p:txBody>
      </p:sp>
      <p:sp>
        <p:nvSpPr>
          <p:cNvPr id="27" name="TextBox 36"/>
          <p:cNvSpPr txBox="1">
            <a:spLocks noChangeArrowheads="1"/>
          </p:cNvSpPr>
          <p:nvPr/>
        </p:nvSpPr>
        <p:spPr bwMode="auto">
          <a:xfrm>
            <a:off x="2743200" y="5791200"/>
            <a:ext cx="8317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[3, 4]</a:t>
            </a:r>
          </a:p>
        </p:txBody>
      </p:sp>
      <p:sp>
        <p:nvSpPr>
          <p:cNvPr id="28" name="TextBox 37"/>
          <p:cNvSpPr txBox="1">
            <a:spLocks noChangeArrowheads="1"/>
          </p:cNvSpPr>
          <p:nvPr/>
        </p:nvSpPr>
        <p:spPr bwMode="auto">
          <a:xfrm>
            <a:off x="1828800" y="1981200"/>
            <a:ext cx="888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[7, …]</a:t>
            </a:r>
          </a:p>
        </p:txBody>
      </p:sp>
      <p:sp>
        <p:nvSpPr>
          <p:cNvPr id="29" name="TextBox 38"/>
          <p:cNvSpPr txBox="1">
            <a:spLocks noChangeArrowheads="1"/>
          </p:cNvSpPr>
          <p:nvPr/>
        </p:nvSpPr>
        <p:spPr bwMode="auto">
          <a:xfrm>
            <a:off x="4114800" y="4267200"/>
            <a:ext cx="888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[9, …]</a:t>
            </a:r>
          </a:p>
        </p:txBody>
      </p:sp>
      <p:sp>
        <p:nvSpPr>
          <p:cNvPr id="30" name="TextBox 39"/>
          <p:cNvSpPr txBox="1">
            <a:spLocks noChangeArrowheads="1"/>
          </p:cNvSpPr>
          <p:nvPr/>
        </p:nvSpPr>
        <p:spPr bwMode="auto">
          <a:xfrm>
            <a:off x="304800" y="3733800"/>
            <a:ext cx="10442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[10, …]</a:t>
            </a:r>
          </a:p>
        </p:txBody>
      </p:sp>
      <p:sp>
        <p:nvSpPr>
          <p:cNvPr id="31" name="TextBox 40"/>
          <p:cNvSpPr txBox="1">
            <a:spLocks noChangeArrowheads="1"/>
          </p:cNvSpPr>
          <p:nvPr/>
        </p:nvSpPr>
        <p:spPr bwMode="auto">
          <a:xfrm>
            <a:off x="6019800" y="2209800"/>
            <a:ext cx="888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[8, …]</a:t>
            </a:r>
          </a:p>
        </p:txBody>
      </p:sp>
    </p:spTree>
    <p:extLst>
      <p:ext uri="{BB962C8B-B14F-4D97-AF65-F5344CB8AC3E}">
        <p14:creationId xmlns:p14="http://schemas.microsoft.com/office/powerpoint/2010/main" val="28810411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67</a:t>
            </a:fld>
            <a:endParaRPr lang="en-US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971800" y="2209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267200" y="3733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7086600" y="3657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1371600" y="3657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971800" y="5181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410200" y="2209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1</a:t>
            </a:r>
          </a:p>
        </p:txBody>
      </p:sp>
      <p:cxnSp>
        <p:nvCxnSpPr>
          <p:cNvPr id="12" name="AutoShape 10"/>
          <p:cNvCxnSpPr>
            <a:cxnSpLocks noChangeShapeType="1"/>
            <a:stCxn id="5" idx="6"/>
            <a:endCxn id="11" idx="2"/>
          </p:cNvCxnSpPr>
          <p:nvPr/>
        </p:nvCxnSpPr>
        <p:spPr bwMode="auto">
          <a:xfrm>
            <a:off x="3581400" y="2514600"/>
            <a:ext cx="18288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AutoShape 11"/>
          <p:cNvCxnSpPr>
            <a:cxnSpLocks noChangeShapeType="1"/>
            <a:stCxn id="5" idx="5"/>
            <a:endCxn id="6" idx="1"/>
          </p:cNvCxnSpPr>
          <p:nvPr/>
        </p:nvCxnSpPr>
        <p:spPr bwMode="auto">
          <a:xfrm>
            <a:off x="3492500" y="2730500"/>
            <a:ext cx="863600" cy="1092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12"/>
          <p:cNvCxnSpPr>
            <a:cxnSpLocks noChangeShapeType="1"/>
            <a:stCxn id="11" idx="3"/>
            <a:endCxn id="6" idx="7"/>
          </p:cNvCxnSpPr>
          <p:nvPr/>
        </p:nvCxnSpPr>
        <p:spPr bwMode="auto">
          <a:xfrm flipH="1">
            <a:off x="4787900" y="2730500"/>
            <a:ext cx="711200" cy="1092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13"/>
          <p:cNvCxnSpPr>
            <a:cxnSpLocks noChangeShapeType="1"/>
            <a:stCxn id="6" idx="2"/>
            <a:endCxn id="8" idx="6"/>
          </p:cNvCxnSpPr>
          <p:nvPr/>
        </p:nvCxnSpPr>
        <p:spPr bwMode="auto">
          <a:xfrm flipH="1" flipV="1">
            <a:off x="1981200" y="3962400"/>
            <a:ext cx="2286000" cy="76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14"/>
          <p:cNvCxnSpPr>
            <a:cxnSpLocks noChangeShapeType="1"/>
            <a:stCxn id="6" idx="6"/>
            <a:endCxn id="7" idx="2"/>
          </p:cNvCxnSpPr>
          <p:nvPr/>
        </p:nvCxnSpPr>
        <p:spPr bwMode="auto">
          <a:xfrm flipV="1">
            <a:off x="4876800" y="3962400"/>
            <a:ext cx="2209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15"/>
          <p:cNvCxnSpPr>
            <a:cxnSpLocks noChangeShapeType="1"/>
            <a:stCxn id="6" idx="3"/>
            <a:endCxn id="9" idx="7"/>
          </p:cNvCxnSpPr>
          <p:nvPr/>
        </p:nvCxnSpPr>
        <p:spPr bwMode="auto">
          <a:xfrm flipH="1">
            <a:off x="3492500" y="4254500"/>
            <a:ext cx="863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16"/>
          <p:cNvCxnSpPr>
            <a:cxnSpLocks noChangeShapeType="1"/>
            <a:stCxn id="6" idx="5"/>
            <a:endCxn id="10" idx="1"/>
          </p:cNvCxnSpPr>
          <p:nvPr/>
        </p:nvCxnSpPr>
        <p:spPr bwMode="auto">
          <a:xfrm>
            <a:off x="4787900" y="4254500"/>
            <a:ext cx="7874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17"/>
          <p:cNvCxnSpPr>
            <a:cxnSpLocks noChangeShapeType="1"/>
            <a:stCxn id="8" idx="7"/>
            <a:endCxn id="5" idx="3"/>
          </p:cNvCxnSpPr>
          <p:nvPr/>
        </p:nvCxnSpPr>
        <p:spPr bwMode="auto">
          <a:xfrm flipV="1">
            <a:off x="1892300" y="2730500"/>
            <a:ext cx="1168400" cy="1016000"/>
          </a:xfrm>
          <a:prstGeom prst="straightConnector1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18"/>
          <p:cNvCxnSpPr>
            <a:cxnSpLocks noChangeShapeType="1"/>
            <a:stCxn id="11" idx="5"/>
            <a:endCxn id="7" idx="1"/>
          </p:cNvCxnSpPr>
          <p:nvPr/>
        </p:nvCxnSpPr>
        <p:spPr bwMode="auto">
          <a:xfrm>
            <a:off x="5930900" y="2730500"/>
            <a:ext cx="1244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19"/>
          <p:cNvCxnSpPr>
            <a:cxnSpLocks noChangeShapeType="1"/>
            <a:stCxn id="8" idx="5"/>
            <a:endCxn id="9" idx="1"/>
          </p:cNvCxnSpPr>
          <p:nvPr/>
        </p:nvCxnSpPr>
        <p:spPr bwMode="auto">
          <a:xfrm>
            <a:off x="1892300" y="4178300"/>
            <a:ext cx="11684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AutoShape 20"/>
          <p:cNvCxnSpPr>
            <a:cxnSpLocks noChangeShapeType="1"/>
            <a:stCxn id="7" idx="3"/>
            <a:endCxn id="10" idx="7"/>
          </p:cNvCxnSpPr>
          <p:nvPr/>
        </p:nvCxnSpPr>
        <p:spPr bwMode="auto">
          <a:xfrm flipH="1">
            <a:off x="6007100" y="4178300"/>
            <a:ext cx="1168400" cy="1092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AutoShape 21"/>
          <p:cNvCxnSpPr>
            <a:cxnSpLocks noChangeShapeType="1"/>
            <a:stCxn id="10" idx="2"/>
            <a:endCxn id="9" idx="6"/>
          </p:cNvCxnSpPr>
          <p:nvPr/>
        </p:nvCxnSpPr>
        <p:spPr bwMode="auto">
          <a:xfrm flipH="1">
            <a:off x="3581400" y="5486400"/>
            <a:ext cx="19050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" name="Rectangle 34"/>
          <p:cNvSpPr txBox="1">
            <a:spLocks noChangeArrowheads="1"/>
          </p:cNvSpPr>
          <p:nvPr/>
        </p:nvSpPr>
        <p:spPr>
          <a:xfrm>
            <a:off x="152400" y="304800"/>
            <a:ext cx="8839200" cy="1216025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cap="small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dfs</a:t>
            </a: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 de </a:t>
            </a:r>
            <a:r>
              <a:rPr lang="en-US" sz="3200" i="1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G</a:t>
            </a: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, a partir del vértice 4</a:t>
            </a:r>
          </a:p>
          <a:p>
            <a:pPr>
              <a:defRPr/>
            </a:pP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y, luego, del vértice 0</a:t>
            </a:r>
            <a:endParaRPr lang="en-US" sz="3200" i="1">
              <a:solidFill>
                <a:srgbClr val="10253F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25" name="TextBox 34"/>
          <p:cNvSpPr txBox="1">
            <a:spLocks noChangeArrowheads="1"/>
          </p:cNvSpPr>
          <p:nvPr/>
        </p:nvSpPr>
        <p:spPr bwMode="auto">
          <a:xfrm>
            <a:off x="7696200" y="3733800"/>
            <a:ext cx="8317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[1, 6]</a:t>
            </a:r>
          </a:p>
        </p:txBody>
      </p:sp>
      <p:sp>
        <p:nvSpPr>
          <p:cNvPr id="26" name="TextBox 35"/>
          <p:cNvSpPr txBox="1">
            <a:spLocks noChangeArrowheads="1"/>
          </p:cNvSpPr>
          <p:nvPr/>
        </p:nvSpPr>
        <p:spPr bwMode="auto">
          <a:xfrm>
            <a:off x="5410200" y="5791200"/>
            <a:ext cx="8317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[2, 5]</a:t>
            </a:r>
          </a:p>
        </p:txBody>
      </p:sp>
      <p:sp>
        <p:nvSpPr>
          <p:cNvPr id="27" name="TextBox 36"/>
          <p:cNvSpPr txBox="1">
            <a:spLocks noChangeArrowheads="1"/>
          </p:cNvSpPr>
          <p:nvPr/>
        </p:nvSpPr>
        <p:spPr bwMode="auto">
          <a:xfrm>
            <a:off x="2743200" y="5791200"/>
            <a:ext cx="8317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[3, 4]</a:t>
            </a:r>
          </a:p>
        </p:txBody>
      </p:sp>
      <p:sp>
        <p:nvSpPr>
          <p:cNvPr id="28" name="TextBox 37"/>
          <p:cNvSpPr txBox="1">
            <a:spLocks noChangeArrowheads="1"/>
          </p:cNvSpPr>
          <p:nvPr/>
        </p:nvSpPr>
        <p:spPr bwMode="auto">
          <a:xfrm>
            <a:off x="1828800" y="1981200"/>
            <a:ext cx="888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[7, …]</a:t>
            </a:r>
          </a:p>
        </p:txBody>
      </p:sp>
      <p:sp>
        <p:nvSpPr>
          <p:cNvPr id="29" name="TextBox 38"/>
          <p:cNvSpPr txBox="1">
            <a:spLocks noChangeArrowheads="1"/>
          </p:cNvSpPr>
          <p:nvPr/>
        </p:nvSpPr>
        <p:spPr bwMode="auto">
          <a:xfrm>
            <a:off x="4114800" y="4267200"/>
            <a:ext cx="888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[9, …]</a:t>
            </a:r>
          </a:p>
        </p:txBody>
      </p:sp>
      <p:sp>
        <p:nvSpPr>
          <p:cNvPr id="30" name="TextBox 39"/>
          <p:cNvSpPr txBox="1">
            <a:spLocks noChangeArrowheads="1"/>
          </p:cNvSpPr>
          <p:nvPr/>
        </p:nvSpPr>
        <p:spPr bwMode="auto">
          <a:xfrm>
            <a:off x="304800" y="3733800"/>
            <a:ext cx="10442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[10, …]</a:t>
            </a:r>
          </a:p>
        </p:txBody>
      </p:sp>
      <p:sp>
        <p:nvSpPr>
          <p:cNvPr id="31" name="TextBox 40"/>
          <p:cNvSpPr txBox="1">
            <a:spLocks noChangeArrowheads="1"/>
          </p:cNvSpPr>
          <p:nvPr/>
        </p:nvSpPr>
        <p:spPr bwMode="auto">
          <a:xfrm>
            <a:off x="6019800" y="2209800"/>
            <a:ext cx="888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[8, …]</a:t>
            </a:r>
          </a:p>
        </p:txBody>
      </p:sp>
    </p:spTree>
    <p:extLst>
      <p:ext uri="{BB962C8B-B14F-4D97-AF65-F5344CB8AC3E}">
        <p14:creationId xmlns:p14="http://schemas.microsoft.com/office/powerpoint/2010/main" val="22419644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68</a:t>
            </a:fld>
            <a:endParaRPr lang="en-US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971800" y="2209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267200" y="3733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7086600" y="3657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1371600" y="3657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971800" y="5181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410200" y="2209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1</a:t>
            </a:r>
          </a:p>
        </p:txBody>
      </p:sp>
      <p:cxnSp>
        <p:nvCxnSpPr>
          <p:cNvPr id="12" name="AutoShape 10"/>
          <p:cNvCxnSpPr>
            <a:cxnSpLocks noChangeShapeType="1"/>
            <a:stCxn id="5" idx="6"/>
            <a:endCxn id="11" idx="2"/>
          </p:cNvCxnSpPr>
          <p:nvPr/>
        </p:nvCxnSpPr>
        <p:spPr bwMode="auto">
          <a:xfrm>
            <a:off x="3581400" y="2514600"/>
            <a:ext cx="18288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AutoShape 11"/>
          <p:cNvCxnSpPr>
            <a:cxnSpLocks noChangeShapeType="1"/>
            <a:stCxn id="5" idx="5"/>
            <a:endCxn id="6" idx="1"/>
          </p:cNvCxnSpPr>
          <p:nvPr/>
        </p:nvCxnSpPr>
        <p:spPr bwMode="auto">
          <a:xfrm>
            <a:off x="3492500" y="2730500"/>
            <a:ext cx="863600" cy="1092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12"/>
          <p:cNvCxnSpPr>
            <a:cxnSpLocks noChangeShapeType="1"/>
            <a:stCxn id="11" idx="3"/>
            <a:endCxn id="6" idx="7"/>
          </p:cNvCxnSpPr>
          <p:nvPr/>
        </p:nvCxnSpPr>
        <p:spPr bwMode="auto">
          <a:xfrm flipH="1">
            <a:off x="4787900" y="2730500"/>
            <a:ext cx="711200" cy="1092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13"/>
          <p:cNvCxnSpPr>
            <a:cxnSpLocks noChangeShapeType="1"/>
            <a:stCxn id="6" idx="2"/>
            <a:endCxn id="8" idx="6"/>
          </p:cNvCxnSpPr>
          <p:nvPr/>
        </p:nvCxnSpPr>
        <p:spPr bwMode="auto">
          <a:xfrm flipH="1" flipV="1">
            <a:off x="1981200" y="3962400"/>
            <a:ext cx="2286000" cy="76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14"/>
          <p:cNvCxnSpPr>
            <a:cxnSpLocks noChangeShapeType="1"/>
            <a:stCxn id="6" idx="6"/>
            <a:endCxn id="7" idx="2"/>
          </p:cNvCxnSpPr>
          <p:nvPr/>
        </p:nvCxnSpPr>
        <p:spPr bwMode="auto">
          <a:xfrm flipV="1">
            <a:off x="4876800" y="3962400"/>
            <a:ext cx="2209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15"/>
          <p:cNvCxnSpPr>
            <a:cxnSpLocks noChangeShapeType="1"/>
            <a:stCxn id="6" idx="3"/>
            <a:endCxn id="9" idx="7"/>
          </p:cNvCxnSpPr>
          <p:nvPr/>
        </p:nvCxnSpPr>
        <p:spPr bwMode="auto">
          <a:xfrm flipH="1">
            <a:off x="3492500" y="4254500"/>
            <a:ext cx="863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16"/>
          <p:cNvCxnSpPr>
            <a:cxnSpLocks noChangeShapeType="1"/>
            <a:stCxn id="6" idx="5"/>
            <a:endCxn id="10" idx="1"/>
          </p:cNvCxnSpPr>
          <p:nvPr/>
        </p:nvCxnSpPr>
        <p:spPr bwMode="auto">
          <a:xfrm>
            <a:off x="4787900" y="4254500"/>
            <a:ext cx="7874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17"/>
          <p:cNvCxnSpPr>
            <a:cxnSpLocks noChangeShapeType="1"/>
            <a:stCxn id="8" idx="7"/>
            <a:endCxn id="5" idx="3"/>
          </p:cNvCxnSpPr>
          <p:nvPr/>
        </p:nvCxnSpPr>
        <p:spPr bwMode="auto">
          <a:xfrm flipV="1">
            <a:off x="1892300" y="2730500"/>
            <a:ext cx="1168400" cy="1016000"/>
          </a:xfrm>
          <a:prstGeom prst="straightConnector1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18"/>
          <p:cNvCxnSpPr>
            <a:cxnSpLocks noChangeShapeType="1"/>
            <a:stCxn id="11" idx="5"/>
            <a:endCxn id="7" idx="1"/>
          </p:cNvCxnSpPr>
          <p:nvPr/>
        </p:nvCxnSpPr>
        <p:spPr bwMode="auto">
          <a:xfrm>
            <a:off x="5930900" y="2730500"/>
            <a:ext cx="1244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19"/>
          <p:cNvCxnSpPr>
            <a:cxnSpLocks noChangeShapeType="1"/>
            <a:stCxn id="8" idx="5"/>
            <a:endCxn id="9" idx="1"/>
          </p:cNvCxnSpPr>
          <p:nvPr/>
        </p:nvCxnSpPr>
        <p:spPr bwMode="auto">
          <a:xfrm>
            <a:off x="1892300" y="4178300"/>
            <a:ext cx="11684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AutoShape 20"/>
          <p:cNvCxnSpPr>
            <a:cxnSpLocks noChangeShapeType="1"/>
            <a:stCxn id="7" idx="3"/>
            <a:endCxn id="10" idx="7"/>
          </p:cNvCxnSpPr>
          <p:nvPr/>
        </p:nvCxnSpPr>
        <p:spPr bwMode="auto">
          <a:xfrm flipH="1">
            <a:off x="6007100" y="4178300"/>
            <a:ext cx="1168400" cy="1092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AutoShape 21"/>
          <p:cNvCxnSpPr>
            <a:cxnSpLocks noChangeShapeType="1"/>
            <a:stCxn id="10" idx="2"/>
            <a:endCxn id="9" idx="6"/>
          </p:cNvCxnSpPr>
          <p:nvPr/>
        </p:nvCxnSpPr>
        <p:spPr bwMode="auto">
          <a:xfrm flipH="1">
            <a:off x="3581400" y="5486400"/>
            <a:ext cx="19050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" name="Rectangle 34"/>
          <p:cNvSpPr txBox="1">
            <a:spLocks noChangeArrowheads="1"/>
          </p:cNvSpPr>
          <p:nvPr/>
        </p:nvSpPr>
        <p:spPr>
          <a:xfrm>
            <a:off x="152400" y="304800"/>
            <a:ext cx="8839200" cy="1216025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cap="small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dfs</a:t>
            </a: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 de </a:t>
            </a:r>
            <a:r>
              <a:rPr lang="en-US" sz="3200" i="1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G</a:t>
            </a: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, a partir del vértice 4</a:t>
            </a:r>
          </a:p>
          <a:p>
            <a:pPr>
              <a:defRPr/>
            </a:pP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y, luego, del vértice 0</a:t>
            </a:r>
            <a:endParaRPr lang="en-US" sz="3200" i="1">
              <a:solidFill>
                <a:srgbClr val="10253F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25" name="TextBox 34"/>
          <p:cNvSpPr txBox="1">
            <a:spLocks noChangeArrowheads="1"/>
          </p:cNvSpPr>
          <p:nvPr/>
        </p:nvSpPr>
        <p:spPr bwMode="auto">
          <a:xfrm>
            <a:off x="7696200" y="3733800"/>
            <a:ext cx="8317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[1, 6]</a:t>
            </a:r>
          </a:p>
        </p:txBody>
      </p:sp>
      <p:sp>
        <p:nvSpPr>
          <p:cNvPr id="26" name="TextBox 35"/>
          <p:cNvSpPr txBox="1">
            <a:spLocks noChangeArrowheads="1"/>
          </p:cNvSpPr>
          <p:nvPr/>
        </p:nvSpPr>
        <p:spPr bwMode="auto">
          <a:xfrm>
            <a:off x="5410200" y="5791200"/>
            <a:ext cx="8317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[2, 5]</a:t>
            </a:r>
          </a:p>
        </p:txBody>
      </p:sp>
      <p:sp>
        <p:nvSpPr>
          <p:cNvPr id="27" name="TextBox 36"/>
          <p:cNvSpPr txBox="1">
            <a:spLocks noChangeArrowheads="1"/>
          </p:cNvSpPr>
          <p:nvPr/>
        </p:nvSpPr>
        <p:spPr bwMode="auto">
          <a:xfrm>
            <a:off x="2743200" y="5791200"/>
            <a:ext cx="8317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[3, 4]</a:t>
            </a:r>
          </a:p>
        </p:txBody>
      </p:sp>
      <p:sp>
        <p:nvSpPr>
          <p:cNvPr id="28" name="TextBox 37"/>
          <p:cNvSpPr txBox="1">
            <a:spLocks noChangeArrowheads="1"/>
          </p:cNvSpPr>
          <p:nvPr/>
        </p:nvSpPr>
        <p:spPr bwMode="auto">
          <a:xfrm>
            <a:off x="1828800" y="1981200"/>
            <a:ext cx="9877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[7, 14]</a:t>
            </a:r>
          </a:p>
        </p:txBody>
      </p:sp>
      <p:sp>
        <p:nvSpPr>
          <p:cNvPr id="29" name="TextBox 38"/>
          <p:cNvSpPr txBox="1">
            <a:spLocks noChangeArrowheads="1"/>
          </p:cNvSpPr>
          <p:nvPr/>
        </p:nvSpPr>
        <p:spPr bwMode="auto">
          <a:xfrm>
            <a:off x="4114800" y="4267200"/>
            <a:ext cx="9877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[9, 12]</a:t>
            </a:r>
          </a:p>
        </p:txBody>
      </p:sp>
      <p:sp>
        <p:nvSpPr>
          <p:cNvPr id="30" name="TextBox 39"/>
          <p:cNvSpPr txBox="1">
            <a:spLocks noChangeArrowheads="1"/>
          </p:cNvSpPr>
          <p:nvPr/>
        </p:nvSpPr>
        <p:spPr bwMode="auto">
          <a:xfrm>
            <a:off x="304800" y="3733800"/>
            <a:ext cx="1143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[10, 11]</a:t>
            </a:r>
          </a:p>
        </p:txBody>
      </p:sp>
      <p:sp>
        <p:nvSpPr>
          <p:cNvPr id="31" name="TextBox 40"/>
          <p:cNvSpPr txBox="1">
            <a:spLocks noChangeArrowheads="1"/>
          </p:cNvSpPr>
          <p:nvPr/>
        </p:nvSpPr>
        <p:spPr bwMode="auto">
          <a:xfrm>
            <a:off x="6019800" y="2209800"/>
            <a:ext cx="9877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[8, 13]</a:t>
            </a:r>
          </a:p>
        </p:txBody>
      </p:sp>
    </p:spTree>
    <p:extLst>
      <p:ext uri="{BB962C8B-B14F-4D97-AF65-F5344CB8AC3E}">
        <p14:creationId xmlns:p14="http://schemas.microsoft.com/office/powerpoint/2010/main" val="1205015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69</a:t>
            </a:fld>
            <a:endParaRPr lang="en-US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971800" y="2209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267200" y="3733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7086600" y="3657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1371600" y="3657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971800" y="5181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410200" y="2209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1</a:t>
            </a:r>
          </a:p>
        </p:txBody>
      </p:sp>
      <p:cxnSp>
        <p:nvCxnSpPr>
          <p:cNvPr id="12" name="AutoShape 10"/>
          <p:cNvCxnSpPr>
            <a:cxnSpLocks noChangeShapeType="1"/>
            <a:stCxn id="5" idx="6"/>
            <a:endCxn id="11" idx="2"/>
          </p:cNvCxnSpPr>
          <p:nvPr/>
        </p:nvCxnSpPr>
        <p:spPr bwMode="auto">
          <a:xfrm>
            <a:off x="3581400" y="2514600"/>
            <a:ext cx="18288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AutoShape 11"/>
          <p:cNvCxnSpPr>
            <a:cxnSpLocks noChangeShapeType="1"/>
            <a:stCxn id="5" idx="5"/>
            <a:endCxn id="6" idx="1"/>
          </p:cNvCxnSpPr>
          <p:nvPr/>
        </p:nvCxnSpPr>
        <p:spPr bwMode="auto">
          <a:xfrm>
            <a:off x="3492500" y="2730500"/>
            <a:ext cx="863600" cy="109220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12"/>
          <p:cNvCxnSpPr>
            <a:cxnSpLocks noChangeShapeType="1"/>
            <a:stCxn id="11" idx="3"/>
            <a:endCxn id="6" idx="7"/>
          </p:cNvCxnSpPr>
          <p:nvPr/>
        </p:nvCxnSpPr>
        <p:spPr bwMode="auto">
          <a:xfrm flipH="1">
            <a:off x="4787900" y="2730500"/>
            <a:ext cx="711200" cy="1092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13"/>
          <p:cNvCxnSpPr>
            <a:cxnSpLocks noChangeShapeType="1"/>
            <a:stCxn id="6" idx="2"/>
            <a:endCxn id="8" idx="6"/>
          </p:cNvCxnSpPr>
          <p:nvPr/>
        </p:nvCxnSpPr>
        <p:spPr bwMode="auto">
          <a:xfrm flipH="1" flipV="1">
            <a:off x="1981200" y="3962400"/>
            <a:ext cx="2286000" cy="76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14"/>
          <p:cNvCxnSpPr>
            <a:cxnSpLocks noChangeShapeType="1"/>
            <a:stCxn id="6" idx="6"/>
            <a:endCxn id="7" idx="2"/>
          </p:cNvCxnSpPr>
          <p:nvPr/>
        </p:nvCxnSpPr>
        <p:spPr bwMode="auto">
          <a:xfrm flipV="1">
            <a:off x="4876800" y="3962400"/>
            <a:ext cx="2209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15"/>
          <p:cNvCxnSpPr>
            <a:cxnSpLocks noChangeShapeType="1"/>
            <a:stCxn id="6" idx="3"/>
            <a:endCxn id="9" idx="7"/>
          </p:cNvCxnSpPr>
          <p:nvPr/>
        </p:nvCxnSpPr>
        <p:spPr bwMode="auto">
          <a:xfrm flipH="1">
            <a:off x="3492500" y="4254500"/>
            <a:ext cx="863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16"/>
          <p:cNvCxnSpPr>
            <a:cxnSpLocks noChangeShapeType="1"/>
            <a:stCxn id="6" idx="5"/>
            <a:endCxn id="10" idx="1"/>
          </p:cNvCxnSpPr>
          <p:nvPr/>
        </p:nvCxnSpPr>
        <p:spPr bwMode="auto">
          <a:xfrm>
            <a:off x="4787900" y="4254500"/>
            <a:ext cx="7874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17"/>
          <p:cNvCxnSpPr>
            <a:cxnSpLocks noChangeShapeType="1"/>
            <a:stCxn id="8" idx="7"/>
            <a:endCxn id="5" idx="3"/>
          </p:cNvCxnSpPr>
          <p:nvPr/>
        </p:nvCxnSpPr>
        <p:spPr bwMode="auto">
          <a:xfrm flipV="1">
            <a:off x="1892300" y="2730500"/>
            <a:ext cx="1168400" cy="1016000"/>
          </a:xfrm>
          <a:prstGeom prst="straightConnector1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18"/>
          <p:cNvCxnSpPr>
            <a:cxnSpLocks noChangeShapeType="1"/>
            <a:stCxn id="11" idx="5"/>
            <a:endCxn id="7" idx="1"/>
          </p:cNvCxnSpPr>
          <p:nvPr/>
        </p:nvCxnSpPr>
        <p:spPr bwMode="auto">
          <a:xfrm>
            <a:off x="5930900" y="2730500"/>
            <a:ext cx="1244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19"/>
          <p:cNvCxnSpPr>
            <a:cxnSpLocks noChangeShapeType="1"/>
            <a:stCxn id="8" idx="5"/>
            <a:endCxn id="9" idx="1"/>
          </p:cNvCxnSpPr>
          <p:nvPr/>
        </p:nvCxnSpPr>
        <p:spPr bwMode="auto">
          <a:xfrm>
            <a:off x="1892300" y="4178300"/>
            <a:ext cx="11684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AutoShape 20"/>
          <p:cNvCxnSpPr>
            <a:cxnSpLocks noChangeShapeType="1"/>
            <a:stCxn id="7" idx="3"/>
            <a:endCxn id="10" idx="7"/>
          </p:cNvCxnSpPr>
          <p:nvPr/>
        </p:nvCxnSpPr>
        <p:spPr bwMode="auto">
          <a:xfrm flipH="1">
            <a:off x="6007100" y="4178300"/>
            <a:ext cx="1168400" cy="1092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AutoShape 21"/>
          <p:cNvCxnSpPr>
            <a:cxnSpLocks noChangeShapeType="1"/>
            <a:stCxn id="10" idx="2"/>
            <a:endCxn id="9" idx="6"/>
          </p:cNvCxnSpPr>
          <p:nvPr/>
        </p:nvCxnSpPr>
        <p:spPr bwMode="auto">
          <a:xfrm flipH="1">
            <a:off x="3581400" y="5486400"/>
            <a:ext cx="19050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" name="Rectangle 34"/>
          <p:cNvSpPr txBox="1">
            <a:spLocks noChangeArrowheads="1"/>
          </p:cNvSpPr>
          <p:nvPr/>
        </p:nvSpPr>
        <p:spPr>
          <a:xfrm>
            <a:off x="152400" y="304800"/>
            <a:ext cx="8839200" cy="1216025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cap="small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dfs</a:t>
            </a: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 de </a:t>
            </a:r>
            <a:r>
              <a:rPr lang="en-US" sz="3200" i="1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G</a:t>
            </a: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, a partir del vértice 4</a:t>
            </a:r>
          </a:p>
          <a:p>
            <a:pPr>
              <a:defRPr/>
            </a:pP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y, luego, del vértice 0</a:t>
            </a:r>
            <a:endParaRPr lang="en-US" sz="3200" i="1">
              <a:solidFill>
                <a:srgbClr val="10253F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25" name="TextBox 34"/>
          <p:cNvSpPr txBox="1">
            <a:spLocks noChangeArrowheads="1"/>
          </p:cNvSpPr>
          <p:nvPr/>
        </p:nvSpPr>
        <p:spPr bwMode="auto">
          <a:xfrm>
            <a:off x="7696200" y="3733800"/>
            <a:ext cx="8317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[1, 6]</a:t>
            </a:r>
          </a:p>
        </p:txBody>
      </p:sp>
      <p:sp>
        <p:nvSpPr>
          <p:cNvPr id="26" name="TextBox 35"/>
          <p:cNvSpPr txBox="1">
            <a:spLocks noChangeArrowheads="1"/>
          </p:cNvSpPr>
          <p:nvPr/>
        </p:nvSpPr>
        <p:spPr bwMode="auto">
          <a:xfrm>
            <a:off x="5410200" y="5791200"/>
            <a:ext cx="8317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[2, 5]</a:t>
            </a:r>
          </a:p>
        </p:txBody>
      </p:sp>
      <p:sp>
        <p:nvSpPr>
          <p:cNvPr id="27" name="TextBox 36"/>
          <p:cNvSpPr txBox="1">
            <a:spLocks noChangeArrowheads="1"/>
          </p:cNvSpPr>
          <p:nvPr/>
        </p:nvSpPr>
        <p:spPr bwMode="auto">
          <a:xfrm>
            <a:off x="2743200" y="5791200"/>
            <a:ext cx="8317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[3, 4]</a:t>
            </a:r>
          </a:p>
        </p:txBody>
      </p:sp>
      <p:sp>
        <p:nvSpPr>
          <p:cNvPr id="28" name="TextBox 37"/>
          <p:cNvSpPr txBox="1">
            <a:spLocks noChangeArrowheads="1"/>
          </p:cNvSpPr>
          <p:nvPr/>
        </p:nvSpPr>
        <p:spPr bwMode="auto">
          <a:xfrm>
            <a:off x="1828800" y="1981200"/>
            <a:ext cx="9877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[7, 14]</a:t>
            </a:r>
          </a:p>
        </p:txBody>
      </p:sp>
      <p:sp>
        <p:nvSpPr>
          <p:cNvPr id="29" name="TextBox 38"/>
          <p:cNvSpPr txBox="1">
            <a:spLocks noChangeArrowheads="1"/>
          </p:cNvSpPr>
          <p:nvPr/>
        </p:nvSpPr>
        <p:spPr bwMode="auto">
          <a:xfrm>
            <a:off x="4114800" y="4267200"/>
            <a:ext cx="9877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[9, 12]</a:t>
            </a:r>
          </a:p>
        </p:txBody>
      </p:sp>
      <p:sp>
        <p:nvSpPr>
          <p:cNvPr id="30" name="TextBox 39"/>
          <p:cNvSpPr txBox="1">
            <a:spLocks noChangeArrowheads="1"/>
          </p:cNvSpPr>
          <p:nvPr/>
        </p:nvSpPr>
        <p:spPr bwMode="auto">
          <a:xfrm>
            <a:off x="304800" y="3733800"/>
            <a:ext cx="1143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[10, 11]</a:t>
            </a:r>
          </a:p>
        </p:txBody>
      </p:sp>
      <p:sp>
        <p:nvSpPr>
          <p:cNvPr id="31" name="TextBox 40"/>
          <p:cNvSpPr txBox="1">
            <a:spLocks noChangeArrowheads="1"/>
          </p:cNvSpPr>
          <p:nvPr/>
        </p:nvSpPr>
        <p:spPr bwMode="auto">
          <a:xfrm>
            <a:off x="6019800" y="2209800"/>
            <a:ext cx="9877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[8, 13]</a:t>
            </a:r>
          </a:p>
        </p:txBody>
      </p:sp>
    </p:spTree>
    <p:extLst>
      <p:ext uri="{BB962C8B-B14F-4D97-AF65-F5344CB8AC3E}">
        <p14:creationId xmlns:p14="http://schemas.microsoft.com/office/powerpoint/2010/main" val="1145839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3C3853-63E2-4B7A-AB4D-AF6C07E43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Ciclos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C675A6-C2C8-45BC-BF0A-5EDECC2F1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CL" sz="2400" dirty="0"/>
              <a:t>Si el grafo tiene un </a:t>
            </a:r>
            <a:r>
              <a:rPr lang="es-CL" sz="2400" b="1" dirty="0">
                <a:solidFill>
                  <a:schemeClr val="accent2"/>
                </a:solidFill>
              </a:rPr>
              <a:t>ciclo</a:t>
            </a:r>
            <a:r>
              <a:rPr lang="es-CL" sz="2400" dirty="0"/>
              <a:t>, entonces el proyecto (representado por el grafo) no puede llevarse a cabo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s-CL" sz="2400" dirty="0"/>
              <a:t>¿Cómo podemos buscar ciclos en un grafo de manera eficiente?</a:t>
            </a:r>
          </a:p>
        </p:txBody>
      </p:sp>
    </p:spTree>
    <p:extLst>
      <p:ext uri="{BB962C8B-B14F-4D97-AF65-F5344CB8AC3E}">
        <p14:creationId xmlns:p14="http://schemas.microsoft.com/office/powerpoint/2010/main" val="35481606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_tradnl" sz="3600"/>
              <a:t>Definimos cuatro tipos de aristas en términos del bosque </a:t>
            </a:r>
            <a:r>
              <a:rPr lang="es-ES_tradnl" sz="3600" cap="small"/>
              <a:t>dfs</a:t>
            </a:r>
            <a:r>
              <a:rPr lang="es-ES_tradnl" sz="3600"/>
              <a:t> </a:t>
            </a:r>
            <a:r>
              <a:rPr lang="es-ES_tradnl" sz="3600" i="1"/>
              <a:t>G</a:t>
            </a:r>
            <a:r>
              <a:rPr lang="es-ES_tradnl" sz="3600" baseline="-25000"/>
              <a:t>𝞹</a:t>
            </a:r>
            <a:r>
              <a:rPr lang="es-ES_tradnl" sz="3600"/>
              <a:t> producido al explorar </a:t>
            </a:r>
            <a:r>
              <a:rPr lang="es-ES_tradnl" sz="3600" i="1"/>
              <a:t>G</a:t>
            </a:r>
            <a:endParaRPr lang="en-US" sz="3600" i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2570D7B2-05AC-5E46-A5A9-DC14CA5FB5D3}" type="slidenum">
              <a:rPr lang="en-US"/>
              <a:pPr/>
              <a:t>70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6878" y="1600199"/>
            <a:ext cx="8659170" cy="4551219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ES_tradnl" sz="2400" b="1"/>
              <a:t>Aristas de árbol</a:t>
            </a:r>
            <a:r>
              <a:rPr lang="es-ES_tradnl" sz="2400"/>
              <a:t>: aristas en el bosque </a:t>
            </a:r>
            <a:r>
              <a:rPr lang="es-ES_tradnl" sz="2400" i="1"/>
              <a:t>G</a:t>
            </a:r>
            <a:r>
              <a:rPr lang="es-ES_tradnl" sz="2400" baseline="-25000"/>
              <a:t>𝞹</a:t>
            </a:r>
            <a:r>
              <a:rPr lang="es-ES_tradnl" sz="2400"/>
              <a:t>; la arista (</a:t>
            </a:r>
            <a:r>
              <a:rPr lang="es-ES_tradnl" sz="2400" i="1"/>
              <a:t>u</a:t>
            </a:r>
            <a:r>
              <a:rPr lang="es-ES_tradnl" sz="2400"/>
              <a:t>, </a:t>
            </a:r>
            <a:r>
              <a:rPr lang="es-ES_tradnl" sz="2400" i="1"/>
              <a:t>v</a:t>
            </a:r>
            <a:r>
              <a:rPr lang="es-ES_tradnl" sz="2400"/>
              <a:t>) es una arista de árbol si </a:t>
            </a:r>
            <a:r>
              <a:rPr lang="es-ES_tradnl" sz="2400" i="1"/>
              <a:t>v</a:t>
            </a:r>
            <a:r>
              <a:rPr lang="es-ES_tradnl" sz="2400"/>
              <a:t> fue descubierto por primera vez al explorar (</a:t>
            </a:r>
            <a:r>
              <a:rPr lang="es-ES_tradnl" sz="2400" i="1"/>
              <a:t>u</a:t>
            </a:r>
            <a:r>
              <a:rPr lang="es-ES_tradnl" sz="2400"/>
              <a:t>, </a:t>
            </a:r>
            <a:r>
              <a:rPr lang="es-ES_tradnl" sz="2400" i="1"/>
              <a:t>v</a:t>
            </a:r>
            <a:r>
              <a:rPr lang="es-ES_tradnl" sz="2400"/>
              <a:t>) —las aristas rojas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ES_tradnl" sz="2400" b="1"/>
              <a:t>Aristas hacia atrás</a:t>
            </a:r>
            <a:r>
              <a:rPr lang="es-ES_tradnl" sz="2400"/>
              <a:t>: aristas (</a:t>
            </a:r>
            <a:r>
              <a:rPr lang="es-ES_tradnl" sz="2400" i="1"/>
              <a:t>u</a:t>
            </a:r>
            <a:r>
              <a:rPr lang="es-ES_tradnl" sz="2400"/>
              <a:t>, </a:t>
            </a:r>
            <a:r>
              <a:rPr lang="es-ES_tradnl" sz="2400" i="1"/>
              <a:t>v</a:t>
            </a:r>
            <a:r>
              <a:rPr lang="es-ES_tradnl" sz="2400"/>
              <a:t>) que conectan un vértice </a:t>
            </a:r>
            <a:r>
              <a:rPr lang="es-ES_tradnl" sz="2400" i="1"/>
              <a:t>u</a:t>
            </a:r>
            <a:r>
              <a:rPr lang="es-ES_tradnl" sz="2400"/>
              <a:t> a un ancestro </a:t>
            </a:r>
            <a:r>
              <a:rPr lang="es-ES_tradnl" sz="2400" i="1"/>
              <a:t>v</a:t>
            </a:r>
            <a:r>
              <a:rPr lang="es-ES_tradnl" sz="2400"/>
              <a:t> en un árbol </a:t>
            </a:r>
            <a:r>
              <a:rPr lang="es-ES_tradnl" sz="2400" cap="small"/>
              <a:t>dfs</a:t>
            </a:r>
            <a:r>
              <a:rPr lang="es-ES_tradnl" sz="2400"/>
              <a:t> —la arista verde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ES_tradnl" sz="2400" b="1"/>
              <a:t>Aristas hacia adelante</a:t>
            </a:r>
            <a:r>
              <a:rPr lang="es-ES_tradnl" sz="2400"/>
              <a:t>: aristas (</a:t>
            </a:r>
            <a:r>
              <a:rPr lang="es-ES_tradnl" sz="2400" i="1"/>
              <a:t>u</a:t>
            </a:r>
            <a:r>
              <a:rPr lang="es-ES_tradnl" sz="2400"/>
              <a:t>, </a:t>
            </a:r>
            <a:r>
              <a:rPr lang="es-ES_tradnl" sz="2400" i="1"/>
              <a:t>v</a:t>
            </a:r>
            <a:r>
              <a:rPr lang="es-ES_tradnl" sz="2400"/>
              <a:t>) que no son de árbol y conectan un vértice </a:t>
            </a:r>
            <a:r>
              <a:rPr lang="es-ES_tradnl" sz="2400" i="1"/>
              <a:t>u</a:t>
            </a:r>
            <a:r>
              <a:rPr lang="es-ES_tradnl" sz="2400"/>
              <a:t> a un descendiente </a:t>
            </a:r>
            <a:r>
              <a:rPr lang="es-ES_tradnl" sz="2400" i="1"/>
              <a:t>v</a:t>
            </a:r>
            <a:r>
              <a:rPr lang="es-ES_tradnl" sz="2400"/>
              <a:t> en un árbol </a:t>
            </a:r>
            <a:r>
              <a:rPr lang="es-ES_tradnl" sz="2400" cap="small"/>
              <a:t>dfs</a:t>
            </a:r>
            <a:r>
              <a:rPr lang="es-ES_tradnl" sz="2400"/>
              <a:t>; </a:t>
            </a:r>
            <a:r>
              <a:rPr lang="es-ES_tradnl" sz="2400" i="1"/>
              <a:t>no aparecen en grafos no direccionales </a:t>
            </a:r>
            <a:r>
              <a:rPr lang="es-ES_tradnl" sz="2400"/>
              <a:t>—la arista azul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ES_tradnl" sz="2400" b="1"/>
              <a:t>Aristas cruzadas</a:t>
            </a:r>
            <a:r>
              <a:rPr lang="es-ES_tradnl" sz="2400"/>
              <a:t>: todas las otras aristas; </a:t>
            </a:r>
            <a:r>
              <a:rPr lang="es-ES_tradnl" sz="2400" i="1"/>
              <a:t>no aparecen en grafos no direccionales</a:t>
            </a:r>
          </a:p>
        </p:txBody>
      </p:sp>
    </p:spTree>
    <p:extLst>
      <p:ext uri="{BB962C8B-B14F-4D97-AF65-F5344CB8AC3E}">
        <p14:creationId xmlns:p14="http://schemas.microsoft.com/office/powerpoint/2010/main" val="26213788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/>
              <a:t>Un grafo direccional acíclico </a:t>
            </a:r>
            <a:r>
              <a:rPr lang="es-ES_tradnl" i="1"/>
              <a:t>G</a:t>
            </a:r>
            <a:r>
              <a:rPr lang="es-ES_tradnl"/>
              <a:t/>
            </a:r>
            <a:br>
              <a:rPr lang="es-ES_tradnl"/>
            </a:br>
            <a:r>
              <a:rPr lang="es-ES_tradnl"/>
              <a:t>se puede </a:t>
            </a:r>
            <a:r>
              <a:rPr lang="es-ES_tradnl" i="1"/>
              <a:t>ordenar topológicamente</a:t>
            </a:r>
            <a:endParaRPr lang="en-US" i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775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kumimoji="0" sz="1600" b="1" kern="1200">
                <a:solidFill>
                  <a:srgbClr val="FFFFFF"/>
                </a:solidFill>
                <a:latin typeface="Calibri"/>
                <a:ea typeface="+mn-ea"/>
                <a:cs typeface="Calibr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70D7B2-05AC-5E46-A5A9-DC14CA5FB5D3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_tradnl" sz="2200"/>
              <a:t>La </a:t>
            </a:r>
            <a:r>
              <a:rPr lang="es-ES_tradnl" sz="2200" b="1"/>
              <a:t>ordenación topológica</a:t>
            </a:r>
            <a:r>
              <a:rPr lang="es-ES_tradnl" sz="2200"/>
              <a:t> de </a:t>
            </a:r>
            <a:r>
              <a:rPr lang="es-ES_tradnl" sz="2200" i="1"/>
              <a:t>G</a:t>
            </a:r>
            <a:r>
              <a:rPr lang="es-ES_tradnl" sz="2200"/>
              <a:t> es una ordenación lineal de todos los vértices</a:t>
            </a:r>
          </a:p>
          <a:p>
            <a:r>
              <a:rPr lang="es-ES_tradnl" sz="2200"/>
              <a:t>… tal que si </a:t>
            </a:r>
            <a:r>
              <a:rPr lang="es-ES_tradnl" sz="2200" i="1"/>
              <a:t>G </a:t>
            </a:r>
            <a:r>
              <a:rPr lang="es-ES_tradnl" sz="2200"/>
              <a:t>contiene la arista (</a:t>
            </a:r>
            <a:r>
              <a:rPr lang="es-ES_tradnl" sz="2200" i="1"/>
              <a:t>u</a:t>
            </a:r>
            <a:r>
              <a:rPr lang="es-ES_tradnl" sz="2200"/>
              <a:t>, </a:t>
            </a:r>
            <a:r>
              <a:rPr lang="es-ES_tradnl" sz="2200" i="1"/>
              <a:t>v</a:t>
            </a:r>
            <a:r>
              <a:rPr lang="es-ES_tradnl" sz="2200"/>
              <a:t>), entonces </a:t>
            </a:r>
            <a:r>
              <a:rPr lang="es-ES_tradnl" sz="2200" i="1"/>
              <a:t>u</a:t>
            </a:r>
            <a:r>
              <a:rPr lang="es-ES_tradnl" sz="2200"/>
              <a:t> aparece antes que </a:t>
            </a:r>
            <a:r>
              <a:rPr lang="es-ES_tradnl" sz="2200" i="1"/>
              <a:t>v</a:t>
            </a:r>
            <a:r>
              <a:rPr lang="es-ES_tradnl" sz="2200"/>
              <a:t> en la ordenación</a:t>
            </a:r>
          </a:p>
        </p:txBody>
      </p:sp>
    </p:spTree>
    <p:extLst>
      <p:ext uri="{BB962C8B-B14F-4D97-AF65-F5344CB8AC3E}">
        <p14:creationId xmlns:p14="http://schemas.microsoft.com/office/powerpoint/2010/main" val="19759809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El algoritmo de ordenación topológica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775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kumimoji="0" sz="1600" b="1" kern="1200">
                <a:solidFill>
                  <a:srgbClr val="FFFFFF"/>
                </a:solidFill>
                <a:latin typeface="Calibri"/>
                <a:ea typeface="+mn-ea"/>
                <a:cs typeface="Calibr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70D7B2-05AC-5E46-A5A9-DC14CA5FB5D3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_tradnl" sz="2200">
                <a:latin typeface="Consolas"/>
                <a:cs typeface="Consolas"/>
              </a:rPr>
              <a:t>topSort()</a:t>
            </a:r>
            <a:endParaRPr lang="es-ES_tradnl" sz="2200"/>
          </a:p>
          <a:p>
            <a:pPr marL="517525" indent="-282575"/>
            <a:r>
              <a:rPr lang="es-ES_tradnl" sz="2200"/>
              <a:t>1) Ejecutamos </a:t>
            </a:r>
            <a:r>
              <a:rPr lang="es-ES_tradnl" sz="2200">
                <a:latin typeface="Consolas"/>
                <a:cs typeface="Consolas"/>
              </a:rPr>
              <a:t>dfs()</a:t>
            </a:r>
            <a:r>
              <a:rPr lang="es-ES_tradnl" sz="2200"/>
              <a:t> para calcular los tiempos </a:t>
            </a:r>
            <a:r>
              <a:rPr lang="es-ES_tradnl" sz="2200" i="1"/>
              <a:t>f</a:t>
            </a:r>
            <a:r>
              <a:rPr lang="es-ES_tradnl" sz="2200"/>
              <a:t> para cada vértice</a:t>
            </a:r>
          </a:p>
          <a:p>
            <a:pPr marL="517525" indent="-282575"/>
            <a:r>
              <a:rPr lang="es-ES_tradnl" sz="2200"/>
              <a:t>2) Cada vez que calculamos el tiempo </a:t>
            </a:r>
            <a:r>
              <a:rPr lang="es-ES_tradnl" sz="2200" i="1"/>
              <a:t>f</a:t>
            </a:r>
            <a:r>
              <a:rPr lang="es-ES_tradnl" sz="2200"/>
              <a:t> para un vértice, insertamos ese vértice al frente de una lista ligada</a:t>
            </a:r>
          </a:p>
          <a:p>
            <a:pPr marL="517525" indent="-282575"/>
            <a:r>
              <a:rPr lang="es-ES_tradnl" sz="2200"/>
              <a:t>3) </a:t>
            </a:r>
            <a:r>
              <a:rPr lang="es-ES_tradnl" sz="2200">
                <a:latin typeface="Consolas"/>
                <a:cs typeface="Consolas"/>
              </a:rPr>
              <a:t>return</a:t>
            </a:r>
            <a:r>
              <a:rPr lang="es-ES_tradnl" sz="2200"/>
              <a:t> la lista ligada de vértices</a:t>
            </a:r>
          </a:p>
        </p:txBody>
      </p:sp>
    </p:spTree>
    <p:extLst>
      <p:ext uri="{BB962C8B-B14F-4D97-AF65-F5344CB8AC3E}">
        <p14:creationId xmlns:p14="http://schemas.microsoft.com/office/powerpoint/2010/main" val="80781563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73</a:t>
            </a:fld>
            <a:endParaRPr lang="en-US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971800" y="2209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267200" y="3733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7086600" y="3657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1371600" y="3657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971800" y="5181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410200" y="2209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1</a:t>
            </a:r>
          </a:p>
        </p:txBody>
      </p:sp>
      <p:cxnSp>
        <p:nvCxnSpPr>
          <p:cNvPr id="12" name="AutoShape 10"/>
          <p:cNvCxnSpPr>
            <a:cxnSpLocks noChangeShapeType="1"/>
            <a:stCxn id="5" idx="6"/>
            <a:endCxn id="11" idx="2"/>
          </p:cNvCxnSpPr>
          <p:nvPr/>
        </p:nvCxnSpPr>
        <p:spPr bwMode="auto">
          <a:xfrm>
            <a:off x="3581400" y="2514600"/>
            <a:ext cx="18288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1"/>
          <p:cNvCxnSpPr>
            <a:cxnSpLocks noChangeShapeType="1"/>
            <a:stCxn id="5" idx="5"/>
            <a:endCxn id="6" idx="1"/>
          </p:cNvCxnSpPr>
          <p:nvPr/>
        </p:nvCxnSpPr>
        <p:spPr bwMode="auto">
          <a:xfrm>
            <a:off x="3492500" y="2730500"/>
            <a:ext cx="863600" cy="109220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2"/>
          <p:cNvCxnSpPr>
            <a:cxnSpLocks noChangeShapeType="1"/>
            <a:stCxn id="11" idx="3"/>
            <a:endCxn id="6" idx="7"/>
          </p:cNvCxnSpPr>
          <p:nvPr/>
        </p:nvCxnSpPr>
        <p:spPr bwMode="auto">
          <a:xfrm flipH="1">
            <a:off x="4787900" y="2730500"/>
            <a:ext cx="711200" cy="1092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3"/>
          <p:cNvCxnSpPr>
            <a:cxnSpLocks noChangeShapeType="1"/>
            <a:stCxn id="6" idx="2"/>
            <a:endCxn id="8" idx="6"/>
          </p:cNvCxnSpPr>
          <p:nvPr/>
        </p:nvCxnSpPr>
        <p:spPr bwMode="auto">
          <a:xfrm flipH="1" flipV="1">
            <a:off x="1981200" y="3962400"/>
            <a:ext cx="2286000" cy="76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4"/>
          <p:cNvCxnSpPr>
            <a:cxnSpLocks noChangeShapeType="1"/>
            <a:stCxn id="6" idx="6"/>
            <a:endCxn id="7" idx="2"/>
          </p:cNvCxnSpPr>
          <p:nvPr/>
        </p:nvCxnSpPr>
        <p:spPr bwMode="auto">
          <a:xfrm flipV="1">
            <a:off x="4876800" y="3962400"/>
            <a:ext cx="2209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5"/>
          <p:cNvCxnSpPr>
            <a:cxnSpLocks noChangeShapeType="1"/>
            <a:stCxn id="6" idx="3"/>
            <a:endCxn id="9" idx="7"/>
          </p:cNvCxnSpPr>
          <p:nvPr/>
        </p:nvCxnSpPr>
        <p:spPr bwMode="auto">
          <a:xfrm flipH="1">
            <a:off x="3492500" y="4254500"/>
            <a:ext cx="863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6"/>
          <p:cNvCxnSpPr>
            <a:cxnSpLocks noChangeShapeType="1"/>
            <a:stCxn id="6" idx="5"/>
            <a:endCxn id="10" idx="1"/>
          </p:cNvCxnSpPr>
          <p:nvPr/>
        </p:nvCxnSpPr>
        <p:spPr bwMode="auto">
          <a:xfrm>
            <a:off x="4787900" y="4254500"/>
            <a:ext cx="7874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8"/>
          <p:cNvCxnSpPr>
            <a:cxnSpLocks noChangeShapeType="1"/>
            <a:stCxn id="11" idx="5"/>
            <a:endCxn id="7" idx="1"/>
          </p:cNvCxnSpPr>
          <p:nvPr/>
        </p:nvCxnSpPr>
        <p:spPr bwMode="auto">
          <a:xfrm>
            <a:off x="5930900" y="2730500"/>
            <a:ext cx="1244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9"/>
          <p:cNvCxnSpPr>
            <a:cxnSpLocks noChangeShapeType="1"/>
            <a:stCxn id="8" idx="5"/>
            <a:endCxn id="9" idx="1"/>
          </p:cNvCxnSpPr>
          <p:nvPr/>
        </p:nvCxnSpPr>
        <p:spPr bwMode="auto">
          <a:xfrm>
            <a:off x="1892300" y="4178300"/>
            <a:ext cx="11684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20"/>
          <p:cNvCxnSpPr>
            <a:cxnSpLocks noChangeShapeType="1"/>
            <a:stCxn id="7" idx="3"/>
            <a:endCxn id="10" idx="7"/>
          </p:cNvCxnSpPr>
          <p:nvPr/>
        </p:nvCxnSpPr>
        <p:spPr bwMode="auto">
          <a:xfrm flipH="1">
            <a:off x="6007100" y="4178300"/>
            <a:ext cx="1168400" cy="1092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1"/>
          <p:cNvCxnSpPr>
            <a:cxnSpLocks noChangeShapeType="1"/>
            <a:stCxn id="10" idx="2"/>
            <a:endCxn id="9" idx="6"/>
          </p:cNvCxnSpPr>
          <p:nvPr/>
        </p:nvCxnSpPr>
        <p:spPr bwMode="auto">
          <a:xfrm flipH="1">
            <a:off x="3581400" y="5486400"/>
            <a:ext cx="19050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" name="Rectangle 34"/>
          <p:cNvSpPr txBox="1">
            <a:spLocks noChangeArrowheads="1"/>
          </p:cNvSpPr>
          <p:nvPr/>
        </p:nvSpPr>
        <p:spPr>
          <a:xfrm>
            <a:off x="152400" y="304800"/>
            <a:ext cx="8839200" cy="1216025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cap="small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dfs</a:t>
            </a: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 de un grafo acíclico,</a:t>
            </a:r>
          </a:p>
          <a:p>
            <a:pPr>
              <a:defRPr/>
            </a:pP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a partir del vértice 4 y, luego, del vértice 0</a:t>
            </a:r>
            <a:endParaRPr lang="en-US" sz="3200" i="1">
              <a:solidFill>
                <a:srgbClr val="10253F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32" name="TextBox 34"/>
          <p:cNvSpPr txBox="1">
            <a:spLocks noChangeArrowheads="1"/>
          </p:cNvSpPr>
          <p:nvPr/>
        </p:nvSpPr>
        <p:spPr bwMode="auto">
          <a:xfrm>
            <a:off x="7696200" y="3733800"/>
            <a:ext cx="8317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[1, 6]</a:t>
            </a:r>
          </a:p>
        </p:txBody>
      </p:sp>
      <p:sp>
        <p:nvSpPr>
          <p:cNvPr id="33" name="TextBox 35"/>
          <p:cNvSpPr txBox="1">
            <a:spLocks noChangeArrowheads="1"/>
          </p:cNvSpPr>
          <p:nvPr/>
        </p:nvSpPr>
        <p:spPr bwMode="auto">
          <a:xfrm>
            <a:off x="5410200" y="5791200"/>
            <a:ext cx="8317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[2, 5]</a:t>
            </a:r>
          </a:p>
        </p:txBody>
      </p:sp>
      <p:sp>
        <p:nvSpPr>
          <p:cNvPr id="34" name="TextBox 36"/>
          <p:cNvSpPr txBox="1">
            <a:spLocks noChangeArrowheads="1"/>
          </p:cNvSpPr>
          <p:nvPr/>
        </p:nvSpPr>
        <p:spPr bwMode="auto">
          <a:xfrm>
            <a:off x="2743200" y="5791200"/>
            <a:ext cx="8317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[3, 4]</a:t>
            </a:r>
          </a:p>
        </p:txBody>
      </p:sp>
      <p:sp>
        <p:nvSpPr>
          <p:cNvPr id="35" name="TextBox 37"/>
          <p:cNvSpPr txBox="1">
            <a:spLocks noChangeArrowheads="1"/>
          </p:cNvSpPr>
          <p:nvPr/>
        </p:nvSpPr>
        <p:spPr bwMode="auto">
          <a:xfrm>
            <a:off x="1984030" y="1981200"/>
            <a:ext cx="9877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[7, 14]</a:t>
            </a:r>
          </a:p>
        </p:txBody>
      </p:sp>
      <p:sp>
        <p:nvSpPr>
          <p:cNvPr id="36" name="TextBox 38"/>
          <p:cNvSpPr txBox="1">
            <a:spLocks noChangeArrowheads="1"/>
          </p:cNvSpPr>
          <p:nvPr/>
        </p:nvSpPr>
        <p:spPr bwMode="auto">
          <a:xfrm>
            <a:off x="4114800" y="4267200"/>
            <a:ext cx="9877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[9, 12]</a:t>
            </a:r>
          </a:p>
        </p:txBody>
      </p:sp>
      <p:sp>
        <p:nvSpPr>
          <p:cNvPr id="37" name="TextBox 39"/>
          <p:cNvSpPr txBox="1">
            <a:spLocks noChangeArrowheads="1"/>
          </p:cNvSpPr>
          <p:nvPr/>
        </p:nvSpPr>
        <p:spPr bwMode="auto">
          <a:xfrm>
            <a:off x="304800" y="3733800"/>
            <a:ext cx="1143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[10, 11]</a:t>
            </a:r>
          </a:p>
        </p:txBody>
      </p:sp>
      <p:sp>
        <p:nvSpPr>
          <p:cNvPr id="38" name="TextBox 40"/>
          <p:cNvSpPr txBox="1">
            <a:spLocks noChangeArrowheads="1"/>
          </p:cNvSpPr>
          <p:nvPr/>
        </p:nvSpPr>
        <p:spPr bwMode="auto">
          <a:xfrm>
            <a:off x="6019800" y="2209800"/>
            <a:ext cx="9877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[8, 13]</a:t>
            </a:r>
          </a:p>
        </p:txBody>
      </p:sp>
    </p:spTree>
    <p:extLst>
      <p:ext uri="{BB962C8B-B14F-4D97-AF65-F5344CB8AC3E}">
        <p14:creationId xmlns:p14="http://schemas.microsoft.com/office/powerpoint/2010/main" val="2278096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775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kumimoji="0" sz="1600" b="1" kern="1200">
                <a:solidFill>
                  <a:srgbClr val="FFFFFF"/>
                </a:solidFill>
                <a:latin typeface="Calibri"/>
                <a:ea typeface="+mn-ea"/>
                <a:cs typeface="Calibr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70D7B2-05AC-5E46-A5A9-DC14CA5FB5D3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224914" y="228601"/>
            <a:ext cx="5541134" cy="638473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s-ES_tradnl" sz="2200"/>
              <a:t>En un grafo que tiene ciclos es </a:t>
            </a:r>
            <a:r>
              <a:rPr lang="es-ES_tradnl" sz="2200" i="1"/>
              <a:t>imposible</a:t>
            </a:r>
            <a:r>
              <a:rPr lang="es-ES_tradnl" sz="2200"/>
              <a:t> pro-ducir un orden lineal de sus vértices:</a:t>
            </a:r>
          </a:p>
          <a:p>
            <a:pPr lvl="1"/>
            <a:r>
              <a:rPr lang="es-ES_tradnl" sz="1800"/>
              <a:t>p.ej., el grafo de la próxima diap.</a:t>
            </a:r>
          </a:p>
          <a:p>
            <a:r>
              <a:rPr lang="es-ES_tradnl" sz="2200" b="1"/>
              <a:t>Un grafo direccional </a:t>
            </a:r>
            <a:r>
              <a:rPr lang="es-ES_tradnl" sz="2200" b="1" i="1"/>
              <a:t>G</a:t>
            </a:r>
            <a:r>
              <a:rPr lang="es-ES_tradnl" sz="2200" b="1"/>
              <a:t> es acíclico si y sólo si </a:t>
            </a:r>
            <a:r>
              <a:rPr lang="es-ES_tradnl" sz="2200" b="1" cap="small"/>
              <a:t>dfs</a:t>
            </a:r>
            <a:r>
              <a:rPr lang="es-ES_tradnl" sz="2200" b="1"/>
              <a:t> de </a:t>
            </a:r>
            <a:r>
              <a:rPr lang="es-ES_tradnl" sz="2200" b="1" i="1"/>
              <a:t>G</a:t>
            </a:r>
            <a:r>
              <a:rPr lang="es-ES_tradnl" sz="2200" b="1"/>
              <a:t> no produce aristas hacia atrás</a:t>
            </a:r>
          </a:p>
          <a:p>
            <a:r>
              <a:rPr lang="es-ES_tradnl" sz="2200"/>
              <a:t>Para demostrar la corrección de </a:t>
            </a:r>
            <a:r>
              <a:rPr lang="es-ES_tradnl" sz="2200">
                <a:latin typeface="Consolas"/>
                <a:cs typeface="Consolas"/>
              </a:rPr>
              <a:t>topSort()</a:t>
            </a:r>
            <a:r>
              <a:rPr lang="es-ES_tradnl" sz="2200"/>
              <a:t>, basta demostrar que para cualquier par de vértices </a:t>
            </a:r>
            <a:r>
              <a:rPr lang="es-ES_tradnl" sz="2200" i="1"/>
              <a:t>u</a:t>
            </a:r>
            <a:r>
              <a:rPr lang="es-ES_tradnl" sz="2200"/>
              <a:t>, </a:t>
            </a:r>
            <a:r>
              <a:rPr lang="es-ES_tradnl" sz="2200" i="1"/>
              <a:t>v</a:t>
            </a:r>
            <a:r>
              <a:rPr lang="es-ES_tradnl" sz="2200"/>
              <a:t>, si hay una arista de </a:t>
            </a:r>
            <a:r>
              <a:rPr lang="es-ES_tradnl" sz="2200" i="1"/>
              <a:t>u</a:t>
            </a:r>
            <a:r>
              <a:rPr lang="es-ES_tradnl" sz="2200"/>
              <a:t> a </a:t>
            </a:r>
            <a:r>
              <a:rPr lang="es-ES_tradnl" sz="2200" i="1"/>
              <a:t>v</a:t>
            </a:r>
            <a:r>
              <a:rPr lang="es-ES_tradnl" sz="2200"/>
              <a:t>, entonces </a:t>
            </a:r>
            <a:r>
              <a:rPr lang="es-ES_tradnl" sz="2200" i="1"/>
              <a:t>v.f</a:t>
            </a:r>
            <a:r>
              <a:rPr lang="es-ES_tradnl" sz="2200"/>
              <a:t> &lt; </a:t>
            </a:r>
            <a:r>
              <a:rPr lang="es-ES_tradnl" sz="2200" i="1"/>
              <a:t>u.f</a:t>
            </a:r>
          </a:p>
        </p:txBody>
      </p:sp>
    </p:spTree>
    <p:extLst>
      <p:ext uri="{BB962C8B-B14F-4D97-AF65-F5344CB8AC3E}">
        <p14:creationId xmlns:p14="http://schemas.microsoft.com/office/powerpoint/2010/main" val="19852091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D7B2-05AC-5E46-A5A9-DC14CA5FB5D3}" type="slidenum">
              <a:rPr lang="en-US"/>
              <a:pPr/>
              <a:t>75</a:t>
            </a:fld>
            <a:endParaRPr lang="en-US"/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2971800" y="2209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267200" y="3733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086600" y="3657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371600" y="3657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971800" y="5181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410200" y="2209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1</a:t>
            </a:r>
          </a:p>
        </p:txBody>
      </p:sp>
      <p:cxnSp>
        <p:nvCxnSpPr>
          <p:cNvPr id="10" name="AutoShape 10"/>
          <p:cNvCxnSpPr>
            <a:cxnSpLocks noChangeShapeType="1"/>
            <a:stCxn id="3" idx="6"/>
            <a:endCxn id="9" idx="2"/>
          </p:cNvCxnSpPr>
          <p:nvPr/>
        </p:nvCxnSpPr>
        <p:spPr bwMode="auto">
          <a:xfrm>
            <a:off x="3581400" y="2514600"/>
            <a:ext cx="1828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11"/>
          <p:cNvCxnSpPr>
            <a:cxnSpLocks noChangeShapeType="1"/>
            <a:stCxn id="3" idx="5"/>
            <a:endCxn id="4" idx="1"/>
          </p:cNvCxnSpPr>
          <p:nvPr/>
        </p:nvCxnSpPr>
        <p:spPr bwMode="auto">
          <a:xfrm>
            <a:off x="3492500" y="2730500"/>
            <a:ext cx="8636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2"/>
          <p:cNvCxnSpPr>
            <a:cxnSpLocks noChangeShapeType="1"/>
            <a:stCxn id="9" idx="3"/>
            <a:endCxn id="4" idx="7"/>
          </p:cNvCxnSpPr>
          <p:nvPr/>
        </p:nvCxnSpPr>
        <p:spPr bwMode="auto">
          <a:xfrm flipH="1">
            <a:off x="4787900" y="2730500"/>
            <a:ext cx="7112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3"/>
          <p:cNvCxnSpPr>
            <a:cxnSpLocks noChangeShapeType="1"/>
            <a:stCxn id="4" idx="2"/>
            <a:endCxn id="6" idx="6"/>
          </p:cNvCxnSpPr>
          <p:nvPr/>
        </p:nvCxnSpPr>
        <p:spPr bwMode="auto">
          <a:xfrm flipH="1" flipV="1">
            <a:off x="1981200" y="3962400"/>
            <a:ext cx="2286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4"/>
          <p:cNvCxnSpPr>
            <a:cxnSpLocks noChangeShapeType="1"/>
            <a:stCxn id="4" idx="6"/>
            <a:endCxn id="5" idx="2"/>
          </p:cNvCxnSpPr>
          <p:nvPr/>
        </p:nvCxnSpPr>
        <p:spPr bwMode="auto">
          <a:xfrm flipV="1">
            <a:off x="4876800" y="3962400"/>
            <a:ext cx="2209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5"/>
          <p:cNvCxnSpPr>
            <a:cxnSpLocks noChangeShapeType="1"/>
            <a:stCxn id="4" idx="3"/>
            <a:endCxn id="7" idx="7"/>
          </p:cNvCxnSpPr>
          <p:nvPr/>
        </p:nvCxnSpPr>
        <p:spPr bwMode="auto">
          <a:xfrm flipH="1">
            <a:off x="3492500" y="4254500"/>
            <a:ext cx="863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6"/>
          <p:cNvCxnSpPr>
            <a:cxnSpLocks noChangeShapeType="1"/>
            <a:stCxn id="4" idx="5"/>
            <a:endCxn id="8" idx="1"/>
          </p:cNvCxnSpPr>
          <p:nvPr/>
        </p:nvCxnSpPr>
        <p:spPr bwMode="auto">
          <a:xfrm>
            <a:off x="4787900" y="4254500"/>
            <a:ext cx="7874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7"/>
          <p:cNvCxnSpPr>
            <a:cxnSpLocks noChangeShapeType="1"/>
            <a:stCxn id="6" idx="7"/>
            <a:endCxn id="3" idx="3"/>
          </p:cNvCxnSpPr>
          <p:nvPr/>
        </p:nvCxnSpPr>
        <p:spPr bwMode="auto">
          <a:xfrm flipV="1">
            <a:off x="1892300" y="2730500"/>
            <a:ext cx="11684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8"/>
          <p:cNvCxnSpPr>
            <a:cxnSpLocks noChangeShapeType="1"/>
            <a:stCxn id="9" idx="5"/>
            <a:endCxn id="5" idx="1"/>
          </p:cNvCxnSpPr>
          <p:nvPr/>
        </p:nvCxnSpPr>
        <p:spPr bwMode="auto">
          <a:xfrm>
            <a:off x="5930900" y="2730500"/>
            <a:ext cx="1244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9"/>
          <p:cNvCxnSpPr>
            <a:cxnSpLocks noChangeShapeType="1"/>
            <a:stCxn id="6" idx="5"/>
            <a:endCxn id="7" idx="1"/>
          </p:cNvCxnSpPr>
          <p:nvPr/>
        </p:nvCxnSpPr>
        <p:spPr bwMode="auto">
          <a:xfrm>
            <a:off x="1892300" y="4178300"/>
            <a:ext cx="11684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0"/>
          <p:cNvCxnSpPr>
            <a:cxnSpLocks noChangeShapeType="1"/>
            <a:stCxn id="5" idx="3"/>
            <a:endCxn id="8" idx="7"/>
          </p:cNvCxnSpPr>
          <p:nvPr/>
        </p:nvCxnSpPr>
        <p:spPr bwMode="auto">
          <a:xfrm flipH="1">
            <a:off x="6007100" y="4178300"/>
            <a:ext cx="11684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21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3581400" y="5486400"/>
            <a:ext cx="190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4" name="Rectangle 34"/>
          <p:cNvSpPr txBox="1">
            <a:spLocks noChangeArrowheads="1"/>
          </p:cNvSpPr>
          <p:nvPr/>
        </p:nvSpPr>
        <p:spPr>
          <a:xfrm>
            <a:off x="152400" y="304800"/>
            <a:ext cx="8839200" cy="1216025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Un grafo </a:t>
            </a:r>
            <a:r>
              <a:rPr lang="en-US" sz="3200" i="1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direccional</a:t>
            </a:r>
            <a:r>
              <a:rPr lang="en-US" sz="3200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 </a:t>
            </a:r>
            <a:r>
              <a:rPr lang="en-US" sz="3200" i="1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cíclico</a:t>
            </a:r>
          </a:p>
        </p:txBody>
      </p:sp>
    </p:spTree>
    <p:extLst>
      <p:ext uri="{BB962C8B-B14F-4D97-AF65-F5344CB8AC3E}">
        <p14:creationId xmlns:p14="http://schemas.microsoft.com/office/powerpoint/2010/main" val="37372746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41072" cy="1144819"/>
          </a:xfrm>
        </p:spPr>
        <p:txBody>
          <a:bodyPr>
            <a:noAutofit/>
          </a:bodyPr>
          <a:lstStyle/>
          <a:p>
            <a:r>
              <a:rPr lang="en-US" sz="3600" dirty="0"/>
              <a:t>¿</a:t>
            </a:r>
            <a:r>
              <a:rPr lang="en-US" sz="3600" dirty="0" err="1"/>
              <a:t>Qué</a:t>
            </a:r>
            <a:r>
              <a:rPr lang="en-US" sz="3600" dirty="0"/>
              <a:t> son las </a:t>
            </a:r>
            <a:r>
              <a:rPr lang="en-US" sz="3600" dirty="0" err="1"/>
              <a:t>componentes</a:t>
            </a:r>
            <a:r>
              <a:rPr lang="en-US" sz="3600" dirty="0"/>
              <a:t> </a:t>
            </a:r>
            <a:r>
              <a:rPr lang="en-US" sz="3600" i="1" dirty="0" err="1"/>
              <a:t>fuertemente</a:t>
            </a:r>
            <a:r>
              <a:rPr lang="en-US" sz="3600" dirty="0"/>
              <a:t> </a:t>
            </a:r>
            <a:r>
              <a:rPr lang="en-US" sz="3600" dirty="0" err="1"/>
              <a:t>conectadas</a:t>
            </a:r>
            <a:r>
              <a:rPr lang="en-US" sz="3600" dirty="0"/>
              <a:t> de un </a:t>
            </a:r>
            <a:r>
              <a:rPr lang="en-US" sz="3600" dirty="0" err="1"/>
              <a:t>grafo</a:t>
            </a:r>
            <a:r>
              <a:rPr lang="en-US" sz="3600" dirty="0"/>
              <a:t> </a:t>
            </a:r>
            <a:r>
              <a:rPr lang="en-US" sz="3600" dirty="0" err="1"/>
              <a:t>direccional</a:t>
            </a:r>
            <a:r>
              <a:rPr lang="en-US" sz="3600" dirty="0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775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kumimoji="0" sz="1600" b="1" kern="1200">
                <a:solidFill>
                  <a:srgbClr val="FFFFFF"/>
                </a:solidFill>
                <a:latin typeface="Calibri"/>
                <a:ea typeface="+mn-ea"/>
                <a:cs typeface="Calibr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70D7B2-05AC-5E46-A5A9-DC14CA5FB5D3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_tradnl" sz="2200"/>
              <a:t>Las </a:t>
            </a:r>
            <a:r>
              <a:rPr lang="es-ES_tradnl" sz="2200" b="1"/>
              <a:t>componentes fuertemente conectadas</a:t>
            </a:r>
            <a:r>
              <a:rPr lang="es-ES_tradnl" sz="2200"/>
              <a:t> (</a:t>
            </a:r>
            <a:r>
              <a:rPr lang="es-ES_tradnl" sz="2200" cap="small"/>
              <a:t>scc’</a:t>
            </a:r>
            <a:r>
              <a:rPr lang="es-ES_tradnl" sz="2200"/>
              <a:t>s) de un grafo direccional </a:t>
            </a:r>
            <a:r>
              <a:rPr lang="es-ES_tradnl" sz="2200" i="1"/>
              <a:t>G</a:t>
            </a:r>
            <a:r>
              <a:rPr lang="es-ES_tradnl" sz="2200"/>
              <a:t> = (</a:t>
            </a:r>
            <a:r>
              <a:rPr lang="es-ES_tradnl" sz="2200" i="1"/>
              <a:t>V</a:t>
            </a:r>
            <a:r>
              <a:rPr lang="es-ES_tradnl" sz="2200"/>
              <a:t>, </a:t>
            </a:r>
            <a:r>
              <a:rPr lang="es-ES_tradnl" sz="2200" i="1"/>
              <a:t>E</a:t>
            </a:r>
            <a:r>
              <a:rPr lang="es-ES_tradnl" sz="2200"/>
              <a:t>) son conjuntos máximos de vértices </a:t>
            </a:r>
            <a:r>
              <a:rPr lang="es-ES_tradnl" sz="2200" i="1"/>
              <a:t>C</a:t>
            </a:r>
            <a:r>
              <a:rPr lang="es-ES_tradnl" sz="2200"/>
              <a:t> ⊆ </a:t>
            </a:r>
            <a:r>
              <a:rPr lang="es-ES_tradnl" sz="2200" i="1"/>
              <a:t>V</a:t>
            </a:r>
            <a:r>
              <a:rPr lang="es-ES_tradnl" sz="2200"/>
              <a:t>  tales que para todo par de vértices </a:t>
            </a:r>
            <a:r>
              <a:rPr lang="es-ES_tradnl" sz="2200" i="1"/>
              <a:t>u</a:t>
            </a:r>
            <a:r>
              <a:rPr lang="es-ES_tradnl" sz="2200"/>
              <a:t> y </a:t>
            </a:r>
            <a:r>
              <a:rPr lang="es-ES_tradnl" sz="2200" i="1"/>
              <a:t>v</a:t>
            </a:r>
            <a:r>
              <a:rPr lang="es-ES_tradnl" sz="2200"/>
              <a:t> en </a:t>
            </a:r>
            <a:r>
              <a:rPr lang="es-ES_tradnl" sz="2200" i="1"/>
              <a:t>C</a:t>
            </a:r>
            <a:r>
              <a:rPr lang="es-ES_tradnl" sz="2200"/>
              <a:t>, </a:t>
            </a:r>
            <a:r>
              <a:rPr lang="es-ES_tradnl" sz="2200" i="1"/>
              <a:t>u</a:t>
            </a:r>
            <a:r>
              <a:rPr lang="es-ES_tradnl" sz="2200"/>
              <a:t> y </a:t>
            </a:r>
            <a:r>
              <a:rPr lang="es-ES_tradnl" sz="2200" i="1"/>
              <a:t>v</a:t>
            </a:r>
            <a:r>
              <a:rPr lang="es-ES_tradnl" sz="2200"/>
              <a:t> son mutuamente alcanzables —se puede llegar a </a:t>
            </a:r>
            <a:r>
              <a:rPr lang="es-ES_tradnl" sz="2200" i="1"/>
              <a:t>v</a:t>
            </a:r>
            <a:r>
              <a:rPr lang="es-ES_tradnl" sz="2200"/>
              <a:t> desde </a:t>
            </a:r>
            <a:r>
              <a:rPr lang="es-ES_tradnl" sz="2200" i="1"/>
              <a:t>u</a:t>
            </a:r>
            <a:r>
              <a:rPr lang="es-ES_tradnl" sz="2200"/>
              <a:t>, y se puede llegar a </a:t>
            </a:r>
            <a:r>
              <a:rPr lang="es-ES_tradnl" sz="2200" i="1"/>
              <a:t>u</a:t>
            </a:r>
            <a:r>
              <a:rPr lang="es-ES_tradnl" sz="2200"/>
              <a:t> desde </a:t>
            </a:r>
            <a:r>
              <a:rPr lang="es-ES_tradnl" sz="2200" i="1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8963415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77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838200" y="23622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a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334000" y="23622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c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895600" y="23622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895600" y="43434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f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838200" y="43434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e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334000" y="43434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g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239000" y="43434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h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7239000" y="23622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d</a:t>
            </a:r>
          </a:p>
        </p:txBody>
      </p:sp>
      <p:cxnSp>
        <p:nvCxnSpPr>
          <p:cNvPr id="13" name="Straight Arrow Connector 13"/>
          <p:cNvCxnSpPr>
            <a:cxnSpLocks noChangeShapeType="1"/>
            <a:stCxn id="7" idx="3"/>
            <a:endCxn id="9" idx="7"/>
          </p:cNvCxnSpPr>
          <p:nvPr/>
        </p:nvCxnSpPr>
        <p:spPr bwMode="auto">
          <a:xfrm rot="5400000">
            <a:off x="1316037" y="2730501"/>
            <a:ext cx="1711325" cy="162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5"/>
          <p:cNvCxnSpPr>
            <a:cxnSpLocks noChangeShapeType="1"/>
            <a:stCxn id="9" idx="0"/>
            <a:endCxn id="5" idx="4"/>
          </p:cNvCxnSpPr>
          <p:nvPr/>
        </p:nvCxnSpPr>
        <p:spPr bwMode="auto">
          <a:xfrm rot="5400000" flipH="1" flipV="1">
            <a:off x="342901" y="3543300"/>
            <a:ext cx="1600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7"/>
          <p:cNvCxnSpPr>
            <a:cxnSpLocks noChangeShapeType="1"/>
            <a:stCxn id="5" idx="6"/>
            <a:endCxn id="7" idx="2"/>
          </p:cNvCxnSpPr>
          <p:nvPr/>
        </p:nvCxnSpPr>
        <p:spPr bwMode="auto">
          <a:xfrm>
            <a:off x="1447800" y="2552700"/>
            <a:ext cx="1447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9"/>
          <p:cNvCxnSpPr>
            <a:cxnSpLocks noChangeShapeType="1"/>
            <a:stCxn id="7" idx="4"/>
            <a:endCxn id="8" idx="0"/>
          </p:cNvCxnSpPr>
          <p:nvPr/>
        </p:nvCxnSpPr>
        <p:spPr bwMode="auto">
          <a:xfrm rot="5400000">
            <a:off x="2400301" y="3543300"/>
            <a:ext cx="1600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21"/>
          <p:cNvCxnSpPr>
            <a:cxnSpLocks noChangeShapeType="1"/>
            <a:stCxn id="9" idx="6"/>
            <a:endCxn id="8" idx="2"/>
          </p:cNvCxnSpPr>
          <p:nvPr/>
        </p:nvCxnSpPr>
        <p:spPr bwMode="auto">
          <a:xfrm>
            <a:off x="1447800" y="4533900"/>
            <a:ext cx="1447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23"/>
          <p:cNvCxnSpPr>
            <a:cxnSpLocks noChangeShapeType="1"/>
            <a:stCxn id="7" idx="6"/>
            <a:endCxn id="6" idx="2"/>
          </p:cNvCxnSpPr>
          <p:nvPr/>
        </p:nvCxnSpPr>
        <p:spPr bwMode="auto">
          <a:xfrm>
            <a:off x="3505200" y="2552700"/>
            <a:ext cx="1828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25"/>
          <p:cNvCxnSpPr>
            <a:cxnSpLocks noChangeShapeType="1"/>
            <a:stCxn id="6" idx="4"/>
            <a:endCxn id="10" idx="0"/>
          </p:cNvCxnSpPr>
          <p:nvPr/>
        </p:nvCxnSpPr>
        <p:spPr bwMode="auto">
          <a:xfrm rot="5400000">
            <a:off x="4838701" y="3543300"/>
            <a:ext cx="1600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27"/>
          <p:cNvCxnSpPr>
            <a:cxnSpLocks noChangeShapeType="1"/>
            <a:stCxn id="12" idx="4"/>
            <a:endCxn id="11" idx="0"/>
          </p:cNvCxnSpPr>
          <p:nvPr/>
        </p:nvCxnSpPr>
        <p:spPr bwMode="auto">
          <a:xfrm rot="5400000">
            <a:off x="6743701" y="3543300"/>
            <a:ext cx="1600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9"/>
          <p:cNvCxnSpPr>
            <a:cxnSpLocks noChangeShapeType="1"/>
            <a:stCxn id="10" idx="6"/>
            <a:endCxn id="11" idx="2"/>
          </p:cNvCxnSpPr>
          <p:nvPr/>
        </p:nvCxnSpPr>
        <p:spPr bwMode="auto">
          <a:xfrm>
            <a:off x="5943600" y="4533900"/>
            <a:ext cx="1295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31"/>
          <p:cNvCxnSpPr>
            <a:cxnSpLocks noChangeShapeType="1"/>
            <a:stCxn id="12" idx="2"/>
            <a:endCxn id="6" idx="6"/>
          </p:cNvCxnSpPr>
          <p:nvPr/>
        </p:nvCxnSpPr>
        <p:spPr bwMode="auto">
          <a:xfrm rot="10800000">
            <a:off x="5943600" y="2552700"/>
            <a:ext cx="1295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Curved Connector 33"/>
          <p:cNvCxnSpPr>
            <a:cxnSpLocks noChangeShapeType="1"/>
            <a:stCxn id="6" idx="0"/>
            <a:endCxn id="12" idx="0"/>
          </p:cNvCxnSpPr>
          <p:nvPr/>
        </p:nvCxnSpPr>
        <p:spPr bwMode="auto">
          <a:xfrm rot="5400000" flipH="1" flipV="1">
            <a:off x="6591300" y="1409701"/>
            <a:ext cx="3175" cy="1905000"/>
          </a:xfrm>
          <a:prstGeom prst="curvedConnector3">
            <a:avLst>
              <a:gd name="adj1" fmla="val 29336588"/>
            </a:avLst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36"/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3505200" y="4533900"/>
            <a:ext cx="1828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" name="Curved Connector 38"/>
          <p:cNvCxnSpPr>
            <a:cxnSpLocks noChangeShapeType="1"/>
            <a:stCxn id="10" idx="4"/>
            <a:endCxn id="8" idx="4"/>
          </p:cNvCxnSpPr>
          <p:nvPr/>
        </p:nvCxnSpPr>
        <p:spPr bwMode="auto">
          <a:xfrm rot="5400000">
            <a:off x="4419600" y="3505201"/>
            <a:ext cx="3175" cy="2438400"/>
          </a:xfrm>
          <a:prstGeom prst="curvedConnector3">
            <a:avLst>
              <a:gd name="adj1" fmla="val 38125505"/>
            </a:avLst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Shape 41"/>
          <p:cNvCxnSpPr>
            <a:cxnSpLocks noChangeShapeType="1"/>
            <a:stCxn id="11" idx="4"/>
            <a:endCxn id="11" idx="6"/>
          </p:cNvCxnSpPr>
          <p:nvPr/>
        </p:nvCxnSpPr>
        <p:spPr bwMode="auto">
          <a:xfrm rot="5400000" flipH="1" flipV="1">
            <a:off x="7600950" y="4476750"/>
            <a:ext cx="190500" cy="304800"/>
          </a:xfrm>
          <a:prstGeom prst="curvedConnector4">
            <a:avLst>
              <a:gd name="adj1" fmla="val -120000"/>
              <a:gd name="adj2" fmla="val 175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473368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D7B2-05AC-5E46-A5A9-DC14CA5FB5D3}" type="slidenum">
              <a:rPr lang="en-US"/>
              <a:pPr/>
              <a:t>78</a:t>
            </a:fld>
            <a:endParaRPr lang="en-US"/>
          </a:p>
        </p:txBody>
      </p:sp>
      <p:sp>
        <p:nvSpPr>
          <p:cNvPr id="3" name="Right Triangle 2"/>
          <p:cNvSpPr/>
          <p:nvPr/>
        </p:nvSpPr>
        <p:spPr bwMode="auto">
          <a:xfrm rot="16200000" flipH="1" flipV="1">
            <a:off x="819150" y="2000250"/>
            <a:ext cx="3505200" cy="3619500"/>
          </a:xfrm>
          <a:prstGeom prst="rtTriangle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6705600" y="3962400"/>
            <a:ext cx="1676400" cy="10668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514600" y="3886200"/>
            <a:ext cx="3886200" cy="1600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105400" y="1752600"/>
            <a:ext cx="3048000" cy="13716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838200" y="23622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a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5334000" y="23622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c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895600" y="23622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b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2895600" y="43434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f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838200" y="43434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e</a:t>
            </a: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5334000" y="43434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g</a:t>
            </a: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7239000" y="43434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h</a:t>
            </a:r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7239000" y="23622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d</a:t>
            </a:r>
          </a:p>
        </p:txBody>
      </p:sp>
      <p:cxnSp>
        <p:nvCxnSpPr>
          <p:cNvPr id="15" name="Straight Arrow Connector 13"/>
          <p:cNvCxnSpPr>
            <a:cxnSpLocks noChangeShapeType="1"/>
            <a:stCxn id="9" idx="3"/>
            <a:endCxn id="11" idx="7"/>
          </p:cNvCxnSpPr>
          <p:nvPr/>
        </p:nvCxnSpPr>
        <p:spPr bwMode="auto">
          <a:xfrm rot="5400000">
            <a:off x="1316037" y="2730501"/>
            <a:ext cx="1711325" cy="162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5"/>
          <p:cNvCxnSpPr>
            <a:cxnSpLocks noChangeShapeType="1"/>
            <a:stCxn id="11" idx="0"/>
            <a:endCxn id="7" idx="4"/>
          </p:cNvCxnSpPr>
          <p:nvPr/>
        </p:nvCxnSpPr>
        <p:spPr bwMode="auto">
          <a:xfrm rot="5400000" flipH="1" flipV="1">
            <a:off x="342901" y="3543300"/>
            <a:ext cx="1600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7"/>
          <p:cNvCxnSpPr>
            <a:cxnSpLocks noChangeShapeType="1"/>
            <a:stCxn id="7" idx="6"/>
            <a:endCxn id="9" idx="2"/>
          </p:cNvCxnSpPr>
          <p:nvPr/>
        </p:nvCxnSpPr>
        <p:spPr bwMode="auto">
          <a:xfrm>
            <a:off x="1447800" y="2552700"/>
            <a:ext cx="1447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9"/>
          <p:cNvCxnSpPr>
            <a:cxnSpLocks noChangeShapeType="1"/>
            <a:stCxn id="9" idx="4"/>
            <a:endCxn id="10" idx="0"/>
          </p:cNvCxnSpPr>
          <p:nvPr/>
        </p:nvCxnSpPr>
        <p:spPr bwMode="auto">
          <a:xfrm rot="5400000">
            <a:off x="2400301" y="3543300"/>
            <a:ext cx="1600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21"/>
          <p:cNvCxnSpPr>
            <a:cxnSpLocks noChangeShapeType="1"/>
            <a:stCxn id="11" idx="6"/>
            <a:endCxn id="10" idx="2"/>
          </p:cNvCxnSpPr>
          <p:nvPr/>
        </p:nvCxnSpPr>
        <p:spPr bwMode="auto">
          <a:xfrm>
            <a:off x="1447800" y="4533900"/>
            <a:ext cx="1447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23"/>
          <p:cNvCxnSpPr>
            <a:cxnSpLocks noChangeShapeType="1"/>
            <a:stCxn id="9" idx="6"/>
            <a:endCxn id="8" idx="2"/>
          </p:cNvCxnSpPr>
          <p:nvPr/>
        </p:nvCxnSpPr>
        <p:spPr bwMode="auto">
          <a:xfrm>
            <a:off x="3505200" y="2552700"/>
            <a:ext cx="1828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5"/>
          <p:cNvCxnSpPr>
            <a:cxnSpLocks noChangeShapeType="1"/>
            <a:stCxn id="8" idx="4"/>
            <a:endCxn id="12" idx="0"/>
          </p:cNvCxnSpPr>
          <p:nvPr/>
        </p:nvCxnSpPr>
        <p:spPr bwMode="auto">
          <a:xfrm rot="5400000">
            <a:off x="4838701" y="3543300"/>
            <a:ext cx="1600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7"/>
          <p:cNvCxnSpPr>
            <a:cxnSpLocks noChangeShapeType="1"/>
            <a:stCxn id="14" idx="4"/>
            <a:endCxn id="13" idx="0"/>
          </p:cNvCxnSpPr>
          <p:nvPr/>
        </p:nvCxnSpPr>
        <p:spPr bwMode="auto">
          <a:xfrm rot="5400000">
            <a:off x="6743701" y="3543300"/>
            <a:ext cx="1600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29"/>
          <p:cNvCxnSpPr>
            <a:cxnSpLocks noChangeShapeType="1"/>
            <a:stCxn id="12" idx="6"/>
            <a:endCxn id="13" idx="2"/>
          </p:cNvCxnSpPr>
          <p:nvPr/>
        </p:nvCxnSpPr>
        <p:spPr bwMode="auto">
          <a:xfrm>
            <a:off x="5943600" y="4533900"/>
            <a:ext cx="1295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31"/>
          <p:cNvCxnSpPr>
            <a:cxnSpLocks noChangeShapeType="1"/>
            <a:stCxn id="14" idx="2"/>
            <a:endCxn id="8" idx="6"/>
          </p:cNvCxnSpPr>
          <p:nvPr/>
        </p:nvCxnSpPr>
        <p:spPr bwMode="auto">
          <a:xfrm rot="10800000">
            <a:off x="5943600" y="2552700"/>
            <a:ext cx="1295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" name="Curved Connector 33"/>
          <p:cNvCxnSpPr>
            <a:cxnSpLocks noChangeShapeType="1"/>
            <a:stCxn id="8" idx="0"/>
            <a:endCxn id="14" idx="0"/>
          </p:cNvCxnSpPr>
          <p:nvPr/>
        </p:nvCxnSpPr>
        <p:spPr bwMode="auto">
          <a:xfrm rot="5400000" flipH="1" flipV="1">
            <a:off x="6591300" y="1409701"/>
            <a:ext cx="3175" cy="1905000"/>
          </a:xfrm>
          <a:prstGeom prst="curvedConnector3">
            <a:avLst>
              <a:gd name="adj1" fmla="val 29336588"/>
            </a:avLst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36"/>
          <p:cNvCxnSpPr>
            <a:cxnSpLocks noChangeShapeType="1"/>
            <a:stCxn id="10" idx="6"/>
            <a:endCxn id="12" idx="2"/>
          </p:cNvCxnSpPr>
          <p:nvPr/>
        </p:nvCxnSpPr>
        <p:spPr bwMode="auto">
          <a:xfrm>
            <a:off x="3505200" y="4533900"/>
            <a:ext cx="1828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Curved Connector 38"/>
          <p:cNvCxnSpPr>
            <a:cxnSpLocks noChangeShapeType="1"/>
            <a:stCxn id="12" idx="4"/>
            <a:endCxn id="10" idx="4"/>
          </p:cNvCxnSpPr>
          <p:nvPr/>
        </p:nvCxnSpPr>
        <p:spPr bwMode="auto">
          <a:xfrm rot="5400000">
            <a:off x="4419600" y="3505201"/>
            <a:ext cx="3175" cy="2438400"/>
          </a:xfrm>
          <a:prstGeom prst="curvedConnector3">
            <a:avLst>
              <a:gd name="adj1" fmla="val 38125505"/>
            </a:avLst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Shape 41"/>
          <p:cNvCxnSpPr>
            <a:cxnSpLocks noChangeShapeType="1"/>
            <a:stCxn id="13" idx="4"/>
            <a:endCxn id="13" idx="6"/>
          </p:cNvCxnSpPr>
          <p:nvPr/>
        </p:nvCxnSpPr>
        <p:spPr bwMode="auto">
          <a:xfrm rot="5400000" flipH="1" flipV="1">
            <a:off x="7600950" y="4476750"/>
            <a:ext cx="190500" cy="304800"/>
          </a:xfrm>
          <a:prstGeom prst="curvedConnector4">
            <a:avLst>
              <a:gd name="adj1" fmla="val -120000"/>
              <a:gd name="adj2" fmla="val 175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20479817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0"/>
            <a:ext cx="8641072" cy="1272222"/>
          </a:xfrm>
        </p:spPr>
        <p:txBody>
          <a:bodyPr>
            <a:noAutofit/>
          </a:bodyPr>
          <a:lstStyle/>
          <a:p>
            <a:r>
              <a:rPr lang="es-ES_tradnl" sz="2800" dirty="0"/>
              <a:t>El algoritmo para determinar las </a:t>
            </a:r>
            <a:r>
              <a:rPr lang="es-ES_tradnl" sz="2800" cap="small" dirty="0" err="1"/>
              <a:t>scc</a:t>
            </a:r>
            <a:r>
              <a:rPr lang="es-ES_tradnl" sz="2800" dirty="0" err="1"/>
              <a:t>’s</a:t>
            </a:r>
            <a:r>
              <a:rPr lang="es-ES_tradnl" sz="2800" dirty="0"/>
              <a:t> de </a:t>
            </a:r>
            <a:r>
              <a:rPr lang="es-ES_tradnl" sz="2800" i="1" dirty="0"/>
              <a:t>G</a:t>
            </a:r>
            <a:r>
              <a:rPr lang="es-ES_tradnl" sz="2800" dirty="0"/>
              <a:t/>
            </a:r>
            <a:br>
              <a:rPr lang="es-ES_tradnl" sz="2800" dirty="0"/>
            </a:br>
            <a:r>
              <a:rPr lang="es-ES_tradnl" sz="2800" dirty="0"/>
              <a:t>usa el </a:t>
            </a:r>
            <a:r>
              <a:rPr lang="es-ES_tradnl" sz="2800" i="1" dirty="0"/>
              <a:t>grafo transpuesto</a:t>
            </a:r>
            <a:r>
              <a:rPr lang="es-ES_tradnl" sz="2800" dirty="0"/>
              <a:t> de </a:t>
            </a:r>
            <a:r>
              <a:rPr lang="es-ES_tradnl" sz="2800" i="1" dirty="0"/>
              <a:t>G</a:t>
            </a:r>
            <a:endParaRPr lang="en-US" sz="28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775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kumimoji="0" sz="1600" b="1" kern="1200">
                <a:solidFill>
                  <a:srgbClr val="FFFFFF"/>
                </a:solidFill>
                <a:latin typeface="Calibri"/>
                <a:ea typeface="+mn-ea"/>
                <a:cs typeface="Calibr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70D7B2-05AC-5E46-A5A9-DC14CA5FB5D3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sz="2200" i="1" dirty="0"/>
              <a:t>G</a:t>
            </a:r>
            <a:r>
              <a:rPr lang="es-ES_tradnl" sz="2200" baseline="30000" dirty="0"/>
              <a:t>T</a:t>
            </a:r>
            <a:r>
              <a:rPr lang="es-ES_tradnl" sz="2200" dirty="0"/>
              <a:t> = (</a:t>
            </a:r>
            <a:r>
              <a:rPr lang="es-ES_tradnl" sz="2200" i="1" dirty="0"/>
              <a:t>V</a:t>
            </a:r>
            <a:r>
              <a:rPr lang="es-ES_tradnl" sz="2200" dirty="0"/>
              <a:t>, </a:t>
            </a:r>
            <a:r>
              <a:rPr lang="es-ES_tradnl" sz="2200" i="1" dirty="0"/>
              <a:t>E</a:t>
            </a:r>
            <a:r>
              <a:rPr lang="es-ES_tradnl" sz="2200" baseline="30000" dirty="0"/>
              <a:t>T</a:t>
            </a:r>
            <a:r>
              <a:rPr lang="es-ES_tradnl" sz="2200" dirty="0"/>
              <a:t>), en que </a:t>
            </a:r>
            <a:r>
              <a:rPr lang="es-ES_tradnl" sz="2200" i="1" dirty="0"/>
              <a:t>E</a:t>
            </a:r>
            <a:r>
              <a:rPr lang="es-ES_tradnl" sz="2200" baseline="30000" dirty="0"/>
              <a:t>T</a:t>
            </a:r>
            <a:r>
              <a:rPr lang="es-ES_tradnl" sz="2200" dirty="0"/>
              <a:t> = { (</a:t>
            </a:r>
            <a:r>
              <a:rPr lang="es-ES_tradnl" sz="2200" i="1" dirty="0"/>
              <a:t>u</a:t>
            </a:r>
            <a:r>
              <a:rPr lang="es-ES_tradnl" sz="2200" dirty="0"/>
              <a:t>, </a:t>
            </a:r>
            <a:r>
              <a:rPr lang="es-ES_tradnl" sz="2200" i="1" dirty="0"/>
              <a:t>v</a:t>
            </a:r>
            <a:r>
              <a:rPr lang="es-ES_tradnl" sz="2200" dirty="0"/>
              <a:t>) : (</a:t>
            </a:r>
            <a:r>
              <a:rPr lang="es-ES_tradnl" sz="2200" i="1" dirty="0"/>
              <a:t>v</a:t>
            </a:r>
            <a:r>
              <a:rPr lang="es-ES_tradnl" sz="2200" dirty="0"/>
              <a:t>, </a:t>
            </a:r>
            <a:r>
              <a:rPr lang="es-ES_tradnl" sz="2200" i="1" dirty="0"/>
              <a:t>u</a:t>
            </a:r>
            <a:r>
              <a:rPr lang="es-ES_tradnl" sz="2200" dirty="0"/>
              <a:t>) ∈ </a:t>
            </a:r>
            <a:r>
              <a:rPr lang="es-ES_tradnl" sz="2200" i="1" dirty="0"/>
              <a:t>E</a:t>
            </a:r>
            <a:r>
              <a:rPr lang="es-ES_tradnl" sz="2200" dirty="0"/>
              <a:t> }</a:t>
            </a:r>
          </a:p>
          <a:p>
            <a:r>
              <a:rPr lang="es-ES_tradnl" sz="2200" dirty="0"/>
              <a:t>… es decir, </a:t>
            </a:r>
            <a:r>
              <a:rPr lang="es-ES_tradnl" sz="2200" i="1" dirty="0"/>
              <a:t>E</a:t>
            </a:r>
            <a:r>
              <a:rPr lang="es-ES_tradnl" sz="2200" baseline="30000" dirty="0"/>
              <a:t>T</a:t>
            </a:r>
            <a:r>
              <a:rPr lang="es-ES_tradnl" sz="2200" dirty="0"/>
              <a:t> consiste en las aristas de </a:t>
            </a:r>
            <a:r>
              <a:rPr lang="es-ES_tradnl" sz="2200" i="1" dirty="0"/>
              <a:t>G</a:t>
            </a:r>
            <a:r>
              <a:rPr lang="es-ES_tradnl" sz="2200" dirty="0"/>
              <a:t> con sus direcciones invertidas</a:t>
            </a:r>
          </a:p>
        </p:txBody>
      </p:sp>
    </p:spTree>
    <p:extLst>
      <p:ext uri="{BB962C8B-B14F-4D97-AF65-F5344CB8AC3E}">
        <p14:creationId xmlns:p14="http://schemas.microsoft.com/office/powerpoint/2010/main" val="2494075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B45DE-D19F-4D76-BA73-5E85E9AF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La relaci</a:t>
            </a:r>
            <a:r>
              <a:rPr lang="en-US"/>
              <a:t>ón </a:t>
            </a:r>
            <a:r>
              <a:rPr lang="en-US" i="1"/>
              <a:t>es p</a:t>
            </a:r>
            <a:r>
              <a:rPr lang="es-CL" i="1"/>
              <a:t>osterior a</a:t>
            </a:r>
            <a:endParaRPr lang="es-CL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F12359E-62EE-42CA-8B8C-A6355CA932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s-CL" sz="2400" dirty="0"/>
                  <a:t>Diremos que una tarea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L" sz="2400" dirty="0"/>
                  <a:t> </a:t>
                </a:r>
                <a:r>
                  <a:rPr lang="es-CL" sz="2400" b="1" dirty="0">
                    <a:solidFill>
                      <a:schemeClr val="accent2"/>
                    </a:solidFill>
                  </a:rPr>
                  <a:t>es posterior a</a:t>
                </a:r>
                <a:r>
                  <a:rPr lang="es-CL" sz="2400" dirty="0"/>
                  <a:t> una tarea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L" sz="2400" dirty="0"/>
                  <a:t> si:</a:t>
                </a:r>
              </a:p>
              <a:p>
                <a:pPr>
                  <a:lnSpc>
                    <a:spcPct val="110000"/>
                  </a:lnSpc>
                </a:pPr>
                <a:endParaRPr lang="es-CL" sz="2400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s-CL" sz="2400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es-CL" sz="2400" dirty="0"/>
              </a:p>
              <a:p>
                <a:pPr marL="0" indent="0" algn="ctr">
                  <a:lnSpc>
                    <a:spcPct val="110000"/>
                  </a:lnSpc>
                  <a:buNone/>
                </a:pPr>
                <a:r>
                  <a:rPr lang="es-CL" sz="2400" b="0" dirty="0"/>
                  <a:t>Existe una tarea </a:t>
                </a:r>
                <a14:m>
                  <m:oMath xmlns:m="http://schemas.openxmlformats.org/officeDocument/2006/math">
                    <m:r>
                      <a:rPr lang="es-CL" sz="2400" b="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s-CL" sz="2400" b="0" dirty="0"/>
                  <a:t> tal que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s-CL" sz="2400" dirty="0"/>
                  <a:t>, y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L" sz="2400" dirty="0"/>
                  <a:t> </a:t>
                </a:r>
                <a:r>
                  <a:rPr lang="es-CL" sz="2400" b="1" dirty="0">
                    <a:solidFill>
                      <a:schemeClr val="accent2"/>
                    </a:solidFill>
                  </a:rPr>
                  <a:t>es posterior a</a:t>
                </a:r>
                <a:r>
                  <a:rPr lang="es-CL" sz="2400" dirty="0"/>
                  <a:t>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s-CL" sz="2400" b="0" dirty="0"/>
              </a:p>
              <a:p>
                <a:pPr marL="0" indent="0" algn="ctr">
                  <a:lnSpc>
                    <a:spcPct val="110000"/>
                  </a:lnSpc>
                  <a:buNone/>
                </a:pPr>
                <a:endParaRPr lang="es-CL" sz="24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sz="2400" dirty="0"/>
                  <a:t>Significa que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L" sz="2400" dirty="0"/>
                  <a:t> debe realizarse antes que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s-CL" sz="24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F12359E-62EE-42CA-8B8C-A6355CA932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86734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i="1" dirty="0"/>
              <a:t>G</a:t>
            </a:r>
            <a:r>
              <a:rPr lang="es-ES_tradnl" dirty="0"/>
              <a:t> y </a:t>
            </a:r>
            <a:r>
              <a:rPr lang="es-ES_tradnl" i="1" dirty="0"/>
              <a:t>G</a:t>
            </a:r>
            <a:r>
              <a:rPr lang="es-ES_tradnl" baseline="30000" dirty="0"/>
              <a:t>T</a:t>
            </a:r>
            <a:r>
              <a:rPr lang="es-ES_tradnl" dirty="0"/>
              <a:t> tienen exactamente las mismas componentes fuertemente conectadas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775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kumimoji="0" sz="1600" b="1" kern="1200">
                <a:solidFill>
                  <a:srgbClr val="FFFFFF"/>
                </a:solidFill>
                <a:latin typeface="Calibri"/>
                <a:ea typeface="+mn-ea"/>
                <a:cs typeface="Calibr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70D7B2-05AC-5E46-A5A9-DC14CA5FB5D3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indent="-274320"/>
            <a:r>
              <a:rPr lang="es-ES_tradnl" sz="2300" i="1"/>
              <a:t>u</a:t>
            </a:r>
            <a:r>
              <a:rPr lang="es-ES_tradnl" sz="2300"/>
              <a:t> y </a:t>
            </a:r>
            <a:r>
              <a:rPr lang="es-ES_tradnl" sz="2300" i="1"/>
              <a:t>v</a:t>
            </a:r>
            <a:r>
              <a:rPr lang="es-ES_tradnl" sz="2300"/>
              <a:t> son mutuamente alcanzables en </a:t>
            </a:r>
            <a:r>
              <a:rPr lang="es-ES_tradnl" sz="2300" i="1"/>
              <a:t>G</a:t>
            </a:r>
            <a:r>
              <a:rPr lang="es-ES_tradnl" sz="2300"/>
              <a:t> si y sólo si lo son en </a:t>
            </a:r>
            <a:r>
              <a:rPr lang="es-ES_tradnl" sz="2300" i="1"/>
              <a:t>G</a:t>
            </a:r>
            <a:r>
              <a:rPr lang="es-ES_tradnl" sz="2300" baseline="3000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76715770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D7B2-05AC-5E46-A5A9-DC14CA5FB5D3}" type="slidenum">
              <a:rPr lang="en-US"/>
              <a:pPr/>
              <a:t>81</a:t>
            </a:fld>
            <a:endParaRPr lang="en-US"/>
          </a:p>
        </p:txBody>
      </p:sp>
      <p:sp>
        <p:nvSpPr>
          <p:cNvPr id="3" name="Right Triangle 30"/>
          <p:cNvSpPr>
            <a:spLocks noChangeArrowheads="1"/>
          </p:cNvSpPr>
          <p:nvPr/>
        </p:nvSpPr>
        <p:spPr bwMode="auto">
          <a:xfrm rot="16200000" flipH="1" flipV="1">
            <a:off x="819150" y="2076450"/>
            <a:ext cx="3505200" cy="36195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latin typeface="Calibri"/>
              <a:cs typeface="Calibri"/>
            </a:endParaRPr>
          </a:p>
        </p:txBody>
      </p:sp>
      <p:sp>
        <p:nvSpPr>
          <p:cNvPr id="4" name="Oval 28"/>
          <p:cNvSpPr>
            <a:spLocks noChangeArrowheads="1"/>
          </p:cNvSpPr>
          <p:nvPr/>
        </p:nvSpPr>
        <p:spPr bwMode="auto">
          <a:xfrm>
            <a:off x="6705600" y="3962400"/>
            <a:ext cx="1676400" cy="1066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latin typeface="Calibri"/>
              <a:cs typeface="Calibri"/>
            </a:endParaRPr>
          </a:p>
        </p:txBody>
      </p:sp>
      <p:sp>
        <p:nvSpPr>
          <p:cNvPr id="5" name="Oval 26"/>
          <p:cNvSpPr>
            <a:spLocks noChangeArrowheads="1"/>
          </p:cNvSpPr>
          <p:nvPr/>
        </p:nvSpPr>
        <p:spPr bwMode="auto">
          <a:xfrm>
            <a:off x="2514600" y="3886200"/>
            <a:ext cx="3886200" cy="16002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xtLst/>
        </p:spPr>
        <p:txBody>
          <a:bodyPr/>
          <a:lstStyle/>
          <a:p>
            <a:pPr eaLnBrk="0" hangingPunct="0"/>
            <a:endParaRPr lang="en-US" sz="2400">
              <a:latin typeface="Calibri"/>
              <a:cs typeface="Calibri"/>
            </a:endParaRPr>
          </a:p>
        </p:txBody>
      </p:sp>
      <p:sp>
        <p:nvSpPr>
          <p:cNvPr id="6" name="Oval 24"/>
          <p:cNvSpPr>
            <a:spLocks noChangeArrowheads="1"/>
          </p:cNvSpPr>
          <p:nvPr/>
        </p:nvSpPr>
        <p:spPr bwMode="auto">
          <a:xfrm>
            <a:off x="5105400" y="1752600"/>
            <a:ext cx="3048000" cy="1371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latin typeface="Calibri"/>
              <a:cs typeface="Calibri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838200" y="23622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a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5334000" y="23622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c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895600" y="23622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b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2895600" y="43434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f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838200" y="43434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e</a:t>
            </a: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5334000" y="43434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g</a:t>
            </a: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7239000" y="43434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h</a:t>
            </a:r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7239000" y="23622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d</a:t>
            </a:r>
          </a:p>
        </p:txBody>
      </p:sp>
      <p:cxnSp>
        <p:nvCxnSpPr>
          <p:cNvPr id="15" name="Straight Arrow Connector 13"/>
          <p:cNvCxnSpPr>
            <a:cxnSpLocks noChangeShapeType="1"/>
            <a:stCxn id="9" idx="3"/>
            <a:endCxn id="11" idx="7"/>
          </p:cNvCxnSpPr>
          <p:nvPr/>
        </p:nvCxnSpPr>
        <p:spPr bwMode="auto">
          <a:xfrm rot="5400000">
            <a:off x="1316037" y="2730501"/>
            <a:ext cx="1711325" cy="162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5"/>
          <p:cNvCxnSpPr>
            <a:cxnSpLocks noChangeShapeType="1"/>
            <a:stCxn id="11" idx="0"/>
            <a:endCxn id="7" idx="4"/>
          </p:cNvCxnSpPr>
          <p:nvPr/>
        </p:nvCxnSpPr>
        <p:spPr bwMode="auto">
          <a:xfrm rot="5400000" flipH="1" flipV="1">
            <a:off x="342901" y="3543300"/>
            <a:ext cx="1600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7"/>
          <p:cNvCxnSpPr>
            <a:cxnSpLocks noChangeShapeType="1"/>
            <a:stCxn id="7" idx="6"/>
            <a:endCxn id="9" idx="2"/>
          </p:cNvCxnSpPr>
          <p:nvPr/>
        </p:nvCxnSpPr>
        <p:spPr bwMode="auto">
          <a:xfrm>
            <a:off x="1447800" y="2552700"/>
            <a:ext cx="1447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9"/>
          <p:cNvCxnSpPr>
            <a:cxnSpLocks noChangeShapeType="1"/>
            <a:stCxn id="9" idx="4"/>
            <a:endCxn id="10" idx="0"/>
          </p:cNvCxnSpPr>
          <p:nvPr/>
        </p:nvCxnSpPr>
        <p:spPr bwMode="auto">
          <a:xfrm rot="5400000">
            <a:off x="2400301" y="3543300"/>
            <a:ext cx="1600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21"/>
          <p:cNvCxnSpPr>
            <a:cxnSpLocks noChangeShapeType="1"/>
            <a:stCxn id="11" idx="6"/>
            <a:endCxn id="10" idx="2"/>
          </p:cNvCxnSpPr>
          <p:nvPr/>
        </p:nvCxnSpPr>
        <p:spPr bwMode="auto">
          <a:xfrm>
            <a:off x="1447800" y="4533900"/>
            <a:ext cx="1447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23"/>
          <p:cNvCxnSpPr>
            <a:cxnSpLocks noChangeShapeType="1"/>
            <a:stCxn id="9" idx="6"/>
            <a:endCxn id="8" idx="2"/>
          </p:cNvCxnSpPr>
          <p:nvPr/>
        </p:nvCxnSpPr>
        <p:spPr bwMode="auto">
          <a:xfrm>
            <a:off x="3505200" y="2552700"/>
            <a:ext cx="1828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5"/>
          <p:cNvCxnSpPr>
            <a:cxnSpLocks noChangeShapeType="1"/>
            <a:stCxn id="8" idx="4"/>
            <a:endCxn id="12" idx="0"/>
          </p:cNvCxnSpPr>
          <p:nvPr/>
        </p:nvCxnSpPr>
        <p:spPr bwMode="auto">
          <a:xfrm rot="5400000">
            <a:off x="4838701" y="3543300"/>
            <a:ext cx="1600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7"/>
          <p:cNvCxnSpPr>
            <a:cxnSpLocks noChangeShapeType="1"/>
            <a:stCxn id="14" idx="4"/>
            <a:endCxn id="13" idx="0"/>
          </p:cNvCxnSpPr>
          <p:nvPr/>
        </p:nvCxnSpPr>
        <p:spPr bwMode="auto">
          <a:xfrm rot="5400000">
            <a:off x="6743701" y="3543300"/>
            <a:ext cx="1600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29"/>
          <p:cNvCxnSpPr>
            <a:cxnSpLocks noChangeShapeType="1"/>
            <a:stCxn id="12" idx="6"/>
            <a:endCxn id="13" idx="2"/>
          </p:cNvCxnSpPr>
          <p:nvPr/>
        </p:nvCxnSpPr>
        <p:spPr bwMode="auto">
          <a:xfrm>
            <a:off x="5943600" y="4533900"/>
            <a:ext cx="1295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31"/>
          <p:cNvCxnSpPr>
            <a:cxnSpLocks noChangeShapeType="1"/>
            <a:stCxn id="14" idx="2"/>
            <a:endCxn id="8" idx="6"/>
          </p:cNvCxnSpPr>
          <p:nvPr/>
        </p:nvCxnSpPr>
        <p:spPr bwMode="auto">
          <a:xfrm rot="10800000">
            <a:off x="5943600" y="2552700"/>
            <a:ext cx="1295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" name="Curved Connector 33"/>
          <p:cNvCxnSpPr>
            <a:cxnSpLocks noChangeShapeType="1"/>
            <a:stCxn id="8" idx="0"/>
            <a:endCxn id="14" idx="0"/>
          </p:cNvCxnSpPr>
          <p:nvPr/>
        </p:nvCxnSpPr>
        <p:spPr bwMode="auto">
          <a:xfrm rot="5400000" flipH="1" flipV="1">
            <a:off x="6591300" y="1409701"/>
            <a:ext cx="3175" cy="1905000"/>
          </a:xfrm>
          <a:prstGeom prst="curvedConnector3">
            <a:avLst>
              <a:gd name="adj1" fmla="val 29336588"/>
            </a:avLst>
          </a:prstGeom>
          <a:noFill/>
          <a:ln w="9525">
            <a:solidFill>
              <a:schemeClr val="tx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36"/>
          <p:cNvCxnSpPr>
            <a:cxnSpLocks noChangeShapeType="1"/>
            <a:stCxn id="10" idx="6"/>
            <a:endCxn id="12" idx="2"/>
          </p:cNvCxnSpPr>
          <p:nvPr/>
        </p:nvCxnSpPr>
        <p:spPr bwMode="auto">
          <a:xfrm>
            <a:off x="3505200" y="4533900"/>
            <a:ext cx="1828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Curved Connector 38"/>
          <p:cNvCxnSpPr>
            <a:cxnSpLocks noChangeShapeType="1"/>
            <a:stCxn id="12" idx="4"/>
            <a:endCxn id="10" idx="4"/>
          </p:cNvCxnSpPr>
          <p:nvPr/>
        </p:nvCxnSpPr>
        <p:spPr bwMode="auto">
          <a:xfrm rot="5400000">
            <a:off x="4419600" y="3505201"/>
            <a:ext cx="3175" cy="2438400"/>
          </a:xfrm>
          <a:prstGeom prst="curvedConnector3">
            <a:avLst>
              <a:gd name="adj1" fmla="val 38125505"/>
            </a:avLst>
          </a:prstGeom>
          <a:noFill/>
          <a:ln w="9525">
            <a:solidFill>
              <a:schemeClr val="tx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Shape 41"/>
          <p:cNvCxnSpPr>
            <a:cxnSpLocks noChangeShapeType="1"/>
            <a:stCxn id="13" idx="4"/>
            <a:endCxn id="13" idx="6"/>
          </p:cNvCxnSpPr>
          <p:nvPr/>
        </p:nvCxnSpPr>
        <p:spPr bwMode="auto">
          <a:xfrm rot="5400000" flipH="1" flipV="1">
            <a:off x="7600950" y="4476750"/>
            <a:ext cx="190500" cy="304800"/>
          </a:xfrm>
          <a:prstGeom prst="curvedConnector4">
            <a:avLst>
              <a:gd name="adj1" fmla="val -120000"/>
              <a:gd name="adj2" fmla="val 175000"/>
            </a:avLst>
          </a:prstGeom>
          <a:noFill/>
          <a:ln w="9525">
            <a:solidFill>
              <a:schemeClr val="tx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32074404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_tradnl" sz="4000" dirty="0"/>
              <a:t>Definamos el </a:t>
            </a:r>
            <a:r>
              <a:rPr lang="es-ES_tradnl" sz="4000" i="1" dirty="0"/>
              <a:t>grafo de componentes</a:t>
            </a:r>
            <a:r>
              <a:rPr lang="es-ES_tradnl" sz="4000" dirty="0"/>
              <a:t> de </a:t>
            </a:r>
            <a:r>
              <a:rPr lang="es-ES_tradnl" sz="4000" i="1" dirty="0"/>
              <a:t>G</a:t>
            </a:r>
            <a:r>
              <a:rPr lang="es-ES_tradnl" sz="4000" dirty="0"/>
              <a:t>,</a:t>
            </a:r>
            <a:br>
              <a:rPr lang="es-ES_tradnl" sz="4000" dirty="0"/>
            </a:br>
            <a:r>
              <a:rPr lang="es-ES_tradnl" sz="4000" i="1" dirty="0"/>
              <a:t>G</a:t>
            </a:r>
            <a:r>
              <a:rPr lang="es-ES_tradnl" sz="4000" baseline="30000" dirty="0"/>
              <a:t>SCC</a:t>
            </a:r>
            <a:r>
              <a:rPr lang="es-ES_tradnl" sz="4000" dirty="0"/>
              <a:t> = (</a:t>
            </a:r>
            <a:r>
              <a:rPr lang="es-ES_tradnl" sz="4000" i="1" dirty="0"/>
              <a:t>V</a:t>
            </a:r>
            <a:r>
              <a:rPr lang="es-ES_tradnl" sz="4000" baseline="30000" dirty="0"/>
              <a:t>SCC</a:t>
            </a:r>
            <a:r>
              <a:rPr lang="es-ES_tradnl" sz="4000" dirty="0"/>
              <a:t>, </a:t>
            </a:r>
            <a:r>
              <a:rPr lang="es-ES_tradnl" sz="4000" i="1" dirty="0"/>
              <a:t>E</a:t>
            </a:r>
            <a:r>
              <a:rPr lang="es-ES_tradnl" sz="4000" baseline="30000" dirty="0"/>
              <a:t>SCC</a:t>
            </a:r>
            <a:r>
              <a:rPr lang="es-ES_tradnl" sz="4000" dirty="0"/>
              <a:t>)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775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kumimoji="0" sz="1600" b="1" kern="1200">
                <a:solidFill>
                  <a:srgbClr val="FFFFFF"/>
                </a:solidFill>
                <a:latin typeface="Calibri"/>
                <a:ea typeface="+mn-ea"/>
                <a:cs typeface="Calibr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70D7B2-05AC-5E46-A5A9-DC14CA5FB5D3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_tradnl" sz="2200" dirty="0"/>
              <a:t>Supongamos que </a:t>
            </a:r>
            <a:r>
              <a:rPr lang="es-ES_tradnl" sz="2200" i="1" dirty="0"/>
              <a:t>G</a:t>
            </a:r>
            <a:r>
              <a:rPr lang="es-ES_tradnl" sz="2200" dirty="0"/>
              <a:t> tiene las componentes fuertemente conectadas </a:t>
            </a:r>
            <a:r>
              <a:rPr lang="es-ES_tradnl" sz="2200" i="1" dirty="0"/>
              <a:t>C</a:t>
            </a:r>
            <a:r>
              <a:rPr lang="es-ES_tradnl" sz="2200" baseline="-25000" dirty="0"/>
              <a:t>1</a:t>
            </a:r>
            <a:r>
              <a:rPr lang="es-ES_tradnl" sz="2200" dirty="0"/>
              <a:t>, </a:t>
            </a:r>
            <a:r>
              <a:rPr lang="es-ES_tradnl" sz="2200" i="1" dirty="0"/>
              <a:t>C</a:t>
            </a:r>
            <a:r>
              <a:rPr lang="es-ES_tradnl" sz="2200" baseline="-25000" dirty="0"/>
              <a:t>2</a:t>
            </a:r>
            <a:r>
              <a:rPr lang="es-ES_tradnl" sz="2200" dirty="0"/>
              <a:t>, …, </a:t>
            </a:r>
            <a:r>
              <a:rPr lang="es-ES_tradnl" sz="2200" i="1" dirty="0" err="1"/>
              <a:t>C</a:t>
            </a:r>
            <a:r>
              <a:rPr lang="es-ES_tradnl" sz="2200" i="1" baseline="-25000" dirty="0" err="1"/>
              <a:t>k</a:t>
            </a:r>
            <a:endParaRPr lang="es-ES_tradnl" sz="2200" baseline="-25000" dirty="0"/>
          </a:p>
          <a:p>
            <a:r>
              <a:rPr lang="es-ES_tradnl" sz="2200" i="1" dirty="0"/>
              <a:t>V</a:t>
            </a:r>
            <a:r>
              <a:rPr lang="es-ES_tradnl" sz="2200" baseline="30000" dirty="0"/>
              <a:t>SCC</a:t>
            </a:r>
            <a:r>
              <a:rPr lang="es-ES_tradnl" sz="2200" dirty="0"/>
              <a:t> es {</a:t>
            </a:r>
            <a:r>
              <a:rPr lang="es-ES_tradnl" sz="2200" i="1" dirty="0"/>
              <a:t>v</a:t>
            </a:r>
            <a:r>
              <a:rPr lang="es-ES_tradnl" sz="2200" baseline="-25000" dirty="0"/>
              <a:t>1</a:t>
            </a:r>
            <a:r>
              <a:rPr lang="es-ES_tradnl" sz="2200" dirty="0"/>
              <a:t>, </a:t>
            </a:r>
            <a:r>
              <a:rPr lang="es-ES_tradnl" sz="2200" i="1" dirty="0"/>
              <a:t>v</a:t>
            </a:r>
            <a:r>
              <a:rPr lang="es-ES_tradnl" sz="2200" baseline="-25000" dirty="0"/>
              <a:t>2</a:t>
            </a:r>
            <a:r>
              <a:rPr lang="es-ES_tradnl" sz="2200" dirty="0"/>
              <a:t>, …, </a:t>
            </a:r>
            <a:r>
              <a:rPr lang="es-ES_tradnl" sz="2200" i="1" dirty="0" err="1"/>
              <a:t>v</a:t>
            </a:r>
            <a:r>
              <a:rPr lang="es-ES_tradnl" sz="2200" i="1" baseline="-25000" dirty="0" err="1"/>
              <a:t>k</a:t>
            </a:r>
            <a:r>
              <a:rPr lang="es-ES_tradnl" sz="2200" dirty="0"/>
              <a:t>} y contiene un vértice </a:t>
            </a:r>
            <a:r>
              <a:rPr lang="es-ES_tradnl" sz="2200" i="1" dirty="0"/>
              <a:t>v</a:t>
            </a:r>
            <a:r>
              <a:rPr lang="es-ES_tradnl" sz="2200" i="1" baseline="-25000" dirty="0"/>
              <a:t>i</a:t>
            </a:r>
            <a:r>
              <a:rPr lang="es-ES_tradnl" sz="2200" dirty="0"/>
              <a:t> por cada componente fuertemente conectada </a:t>
            </a:r>
            <a:r>
              <a:rPr lang="es-ES_tradnl" sz="2200" i="1" dirty="0"/>
              <a:t>C</a:t>
            </a:r>
            <a:r>
              <a:rPr lang="es-ES_tradnl" sz="2200" i="1" baseline="-25000" dirty="0"/>
              <a:t>i</a:t>
            </a:r>
            <a:r>
              <a:rPr lang="es-ES_tradnl" sz="2200" dirty="0"/>
              <a:t> de </a:t>
            </a:r>
            <a:r>
              <a:rPr lang="es-ES_tradnl" sz="2200" i="1" dirty="0"/>
              <a:t>G</a:t>
            </a:r>
          </a:p>
          <a:p>
            <a:r>
              <a:rPr lang="es-ES_tradnl" sz="2200" dirty="0"/>
              <a:t>Hay una arista (</a:t>
            </a:r>
            <a:r>
              <a:rPr lang="es-ES_tradnl" sz="2200" i="1" dirty="0"/>
              <a:t>v</a:t>
            </a:r>
            <a:r>
              <a:rPr lang="es-ES_tradnl" sz="2200" i="1" baseline="-25000" dirty="0"/>
              <a:t>i</a:t>
            </a:r>
            <a:r>
              <a:rPr lang="es-ES_tradnl" sz="2200" dirty="0"/>
              <a:t> , </a:t>
            </a:r>
            <a:r>
              <a:rPr lang="es-ES_tradnl" sz="2200" i="1" dirty="0" err="1"/>
              <a:t>v</a:t>
            </a:r>
            <a:r>
              <a:rPr lang="es-ES_tradnl" sz="2200" i="1" baseline="-25000" dirty="0" err="1"/>
              <a:t>j</a:t>
            </a:r>
            <a:r>
              <a:rPr lang="es-ES_tradnl" sz="2200" dirty="0"/>
              <a:t>) ∈ </a:t>
            </a:r>
            <a:r>
              <a:rPr lang="es-ES_tradnl" sz="2200" i="1" dirty="0"/>
              <a:t>E</a:t>
            </a:r>
            <a:r>
              <a:rPr lang="es-ES_tradnl" sz="2200" baseline="30000" dirty="0"/>
              <a:t>SCC</a:t>
            </a:r>
            <a:r>
              <a:rPr lang="es-ES_tradnl" sz="2200" dirty="0"/>
              <a:t> si </a:t>
            </a:r>
            <a:r>
              <a:rPr lang="es-ES_tradnl" sz="2200" i="1" dirty="0"/>
              <a:t>G</a:t>
            </a:r>
            <a:r>
              <a:rPr lang="es-ES_tradnl" sz="2200" dirty="0"/>
              <a:t> tiene una arista direccional (</a:t>
            </a:r>
            <a:r>
              <a:rPr lang="es-ES_tradnl" sz="2200" i="1" dirty="0"/>
              <a:t>x</a:t>
            </a:r>
            <a:r>
              <a:rPr lang="es-ES_tradnl" sz="2200" dirty="0"/>
              <a:t>, </a:t>
            </a:r>
            <a:r>
              <a:rPr lang="es-ES_tradnl" sz="2200" i="1" dirty="0"/>
              <a:t>y</a:t>
            </a:r>
            <a:r>
              <a:rPr lang="es-ES_tradnl" sz="2200" dirty="0"/>
              <a:t>) para algún </a:t>
            </a:r>
            <a:r>
              <a:rPr lang="es-ES_tradnl" sz="2200" i="1" dirty="0"/>
              <a:t>x</a:t>
            </a:r>
            <a:r>
              <a:rPr lang="es-ES_tradnl" sz="2200" dirty="0"/>
              <a:t> ∈ </a:t>
            </a:r>
            <a:r>
              <a:rPr lang="es-ES_tradnl" sz="2200" i="1" dirty="0"/>
              <a:t>C</a:t>
            </a:r>
            <a:r>
              <a:rPr lang="es-ES_tradnl" sz="2200" i="1" baseline="-25000" dirty="0"/>
              <a:t>i</a:t>
            </a:r>
            <a:r>
              <a:rPr lang="es-ES_tradnl" sz="2200" dirty="0"/>
              <a:t> y algún </a:t>
            </a:r>
            <a:r>
              <a:rPr lang="es-ES_tradnl" sz="2200" i="1" dirty="0"/>
              <a:t>y</a:t>
            </a:r>
            <a:r>
              <a:rPr lang="es-ES_tradnl" sz="2200" dirty="0"/>
              <a:t> ∈ </a:t>
            </a:r>
            <a:r>
              <a:rPr lang="es-ES_tradnl" sz="2200" i="1" dirty="0" err="1"/>
              <a:t>C</a:t>
            </a:r>
            <a:r>
              <a:rPr lang="es-ES_tradnl" sz="2200" i="1" baseline="-25000" dirty="0" err="1"/>
              <a:t>j</a:t>
            </a:r>
            <a:endParaRPr lang="es-ES_tradnl" sz="2200" i="1" baseline="-25000" dirty="0"/>
          </a:p>
        </p:txBody>
      </p:sp>
    </p:spTree>
    <p:extLst>
      <p:ext uri="{BB962C8B-B14F-4D97-AF65-F5344CB8AC3E}">
        <p14:creationId xmlns:p14="http://schemas.microsoft.com/office/powerpoint/2010/main" val="251122926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775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kumimoji="0" sz="1600" b="1" kern="1200">
                <a:solidFill>
                  <a:srgbClr val="FFFFFF"/>
                </a:solidFill>
                <a:latin typeface="Calibri"/>
                <a:ea typeface="+mn-ea"/>
                <a:cs typeface="Calibr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70D7B2-05AC-5E46-A5A9-DC14CA5FB5D3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"/>
          </p:nvPr>
        </p:nvSpPr>
        <p:spPr>
          <a:xfrm>
            <a:off x="2751667" y="1600199"/>
            <a:ext cx="6014381" cy="5013131"/>
          </a:xfrm>
        </p:spPr>
        <p:txBody>
          <a:bodyPr>
            <a:normAutofit/>
          </a:bodyPr>
          <a:lstStyle/>
          <a:p>
            <a:r>
              <a:rPr lang="es-ES_tradnl" sz="3200"/>
              <a:t>La propiedad clave es que </a:t>
            </a:r>
            <a:r>
              <a:rPr lang="es-ES_tradnl" sz="3200" i="1"/>
              <a:t>G</a:t>
            </a:r>
            <a:r>
              <a:rPr lang="es-ES_tradnl" sz="3200" baseline="30000"/>
              <a:t>SCC</a:t>
            </a:r>
            <a:r>
              <a:rPr lang="es-ES_tradnl" sz="3200"/>
              <a:t> es</a:t>
            </a:r>
            <a:br>
              <a:rPr lang="es-ES_tradnl" sz="3200"/>
            </a:br>
            <a:r>
              <a:rPr lang="es-ES_tradnl" sz="3200"/>
              <a:t>un </a:t>
            </a:r>
            <a:r>
              <a:rPr lang="es-ES_tradnl" sz="3200" b="1"/>
              <a:t>grafo direccional acíclico </a:t>
            </a:r>
            <a:r>
              <a:rPr lang="es-ES_tradnl" sz="3200"/>
              <a:t>(</a:t>
            </a:r>
            <a:r>
              <a:rPr lang="es-ES_tradnl" sz="3200" cap="small"/>
              <a:t>dag</a:t>
            </a:r>
            <a:r>
              <a:rPr lang="es-ES_tradnl" sz="3200"/>
              <a:t>)</a:t>
            </a:r>
            <a:endParaRPr lang="es-ES_tradnl" sz="3200" i="1"/>
          </a:p>
        </p:txBody>
      </p:sp>
    </p:spTree>
    <p:extLst>
      <p:ext uri="{BB962C8B-B14F-4D97-AF65-F5344CB8AC3E}">
        <p14:creationId xmlns:p14="http://schemas.microsoft.com/office/powerpoint/2010/main" val="360264141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D7B2-05AC-5E46-A5A9-DC14CA5FB5D3}" type="slidenum">
              <a:rPr lang="en-US"/>
              <a:pPr/>
              <a:t>84</a:t>
            </a:fld>
            <a:endParaRPr lang="en-US"/>
          </a:p>
        </p:txBody>
      </p:sp>
      <p:sp>
        <p:nvSpPr>
          <p:cNvPr id="3" name="Right Triangle 30"/>
          <p:cNvSpPr>
            <a:spLocks noChangeArrowheads="1"/>
          </p:cNvSpPr>
          <p:nvPr/>
        </p:nvSpPr>
        <p:spPr bwMode="auto">
          <a:xfrm rot="16200000" flipH="1" flipV="1">
            <a:off x="781050" y="514350"/>
            <a:ext cx="3505200" cy="3848100"/>
          </a:xfrm>
          <a:prstGeom prst="rtTriangle">
            <a:avLst/>
          </a:prstGeom>
          <a:solidFill>
            <a:srgbClr val="D7E4BD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latin typeface="Calibri"/>
              <a:cs typeface="Calibri"/>
            </a:endParaRPr>
          </a:p>
        </p:txBody>
      </p:sp>
      <p:sp>
        <p:nvSpPr>
          <p:cNvPr id="4" name="Oval 28"/>
          <p:cNvSpPr>
            <a:spLocks noChangeArrowheads="1"/>
          </p:cNvSpPr>
          <p:nvPr/>
        </p:nvSpPr>
        <p:spPr bwMode="auto">
          <a:xfrm>
            <a:off x="6705600" y="2590800"/>
            <a:ext cx="1676400" cy="1066800"/>
          </a:xfrm>
          <a:prstGeom prst="ellipse">
            <a:avLst/>
          </a:prstGeom>
          <a:solidFill>
            <a:srgbClr val="D7E4BD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latin typeface="Calibri"/>
              <a:cs typeface="Calibri"/>
            </a:endParaRPr>
          </a:p>
        </p:txBody>
      </p:sp>
      <p:sp>
        <p:nvSpPr>
          <p:cNvPr id="5" name="Oval 26"/>
          <p:cNvSpPr>
            <a:spLocks noChangeArrowheads="1"/>
          </p:cNvSpPr>
          <p:nvPr/>
        </p:nvSpPr>
        <p:spPr bwMode="auto">
          <a:xfrm>
            <a:off x="2514600" y="2514600"/>
            <a:ext cx="3886200" cy="1600200"/>
          </a:xfrm>
          <a:prstGeom prst="ellipse">
            <a:avLst/>
          </a:prstGeom>
          <a:solidFill>
            <a:srgbClr val="D7E4BD"/>
          </a:solidFill>
          <a:ln>
            <a:noFill/>
          </a:ln>
          <a:extLst/>
        </p:spPr>
        <p:txBody>
          <a:bodyPr/>
          <a:lstStyle/>
          <a:p>
            <a:pPr eaLnBrk="0" hangingPunct="0"/>
            <a:endParaRPr lang="en-US" sz="2400">
              <a:latin typeface="Calibri"/>
              <a:cs typeface="Calibri"/>
            </a:endParaRPr>
          </a:p>
        </p:txBody>
      </p:sp>
      <p:sp>
        <p:nvSpPr>
          <p:cNvPr id="6" name="Oval 24"/>
          <p:cNvSpPr>
            <a:spLocks noChangeArrowheads="1"/>
          </p:cNvSpPr>
          <p:nvPr/>
        </p:nvSpPr>
        <p:spPr bwMode="auto">
          <a:xfrm>
            <a:off x="5105400" y="381000"/>
            <a:ext cx="3048000" cy="1371600"/>
          </a:xfrm>
          <a:prstGeom prst="ellipse">
            <a:avLst/>
          </a:prstGeom>
          <a:solidFill>
            <a:srgbClr val="D7E4BD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latin typeface="Calibri"/>
              <a:cs typeface="Calibri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838200" y="9906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a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5334000" y="9906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c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895600" y="9906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b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2895600" y="29718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f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838200" y="29718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e</a:t>
            </a: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5334000" y="29718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g</a:t>
            </a: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7239000" y="29718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h</a:t>
            </a:r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7239000" y="9906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d</a:t>
            </a:r>
          </a:p>
        </p:txBody>
      </p:sp>
      <p:cxnSp>
        <p:nvCxnSpPr>
          <p:cNvPr id="15" name="Straight Arrow Connector 13"/>
          <p:cNvCxnSpPr>
            <a:cxnSpLocks noChangeShapeType="1"/>
            <a:stCxn id="9" idx="3"/>
            <a:endCxn id="11" idx="7"/>
          </p:cNvCxnSpPr>
          <p:nvPr/>
        </p:nvCxnSpPr>
        <p:spPr bwMode="auto">
          <a:xfrm rot="5400000">
            <a:off x="1316037" y="1358901"/>
            <a:ext cx="1711325" cy="162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5"/>
          <p:cNvCxnSpPr>
            <a:cxnSpLocks noChangeShapeType="1"/>
            <a:stCxn id="11" idx="0"/>
            <a:endCxn id="7" idx="4"/>
          </p:cNvCxnSpPr>
          <p:nvPr/>
        </p:nvCxnSpPr>
        <p:spPr bwMode="auto">
          <a:xfrm rot="5400000" flipH="1" flipV="1">
            <a:off x="342901" y="2171700"/>
            <a:ext cx="1600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7"/>
          <p:cNvCxnSpPr>
            <a:cxnSpLocks noChangeShapeType="1"/>
            <a:stCxn id="7" idx="6"/>
            <a:endCxn id="9" idx="2"/>
          </p:cNvCxnSpPr>
          <p:nvPr/>
        </p:nvCxnSpPr>
        <p:spPr bwMode="auto">
          <a:xfrm>
            <a:off x="1447800" y="1181100"/>
            <a:ext cx="1447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9"/>
          <p:cNvCxnSpPr>
            <a:cxnSpLocks noChangeShapeType="1"/>
            <a:stCxn id="9" idx="4"/>
            <a:endCxn id="10" idx="0"/>
          </p:cNvCxnSpPr>
          <p:nvPr/>
        </p:nvCxnSpPr>
        <p:spPr bwMode="auto">
          <a:xfrm rot="5400000">
            <a:off x="2400301" y="2171700"/>
            <a:ext cx="1600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21"/>
          <p:cNvCxnSpPr>
            <a:cxnSpLocks noChangeShapeType="1"/>
            <a:stCxn id="11" idx="6"/>
            <a:endCxn id="10" idx="2"/>
          </p:cNvCxnSpPr>
          <p:nvPr/>
        </p:nvCxnSpPr>
        <p:spPr bwMode="auto">
          <a:xfrm>
            <a:off x="1447800" y="3162300"/>
            <a:ext cx="1447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23"/>
          <p:cNvCxnSpPr>
            <a:cxnSpLocks noChangeShapeType="1"/>
            <a:stCxn id="9" idx="6"/>
            <a:endCxn id="8" idx="2"/>
          </p:cNvCxnSpPr>
          <p:nvPr/>
        </p:nvCxnSpPr>
        <p:spPr bwMode="auto">
          <a:xfrm>
            <a:off x="3505200" y="1181100"/>
            <a:ext cx="1828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5"/>
          <p:cNvCxnSpPr>
            <a:cxnSpLocks noChangeShapeType="1"/>
            <a:stCxn id="8" idx="4"/>
            <a:endCxn id="12" idx="0"/>
          </p:cNvCxnSpPr>
          <p:nvPr/>
        </p:nvCxnSpPr>
        <p:spPr bwMode="auto">
          <a:xfrm rot="5400000">
            <a:off x="4838701" y="2171700"/>
            <a:ext cx="1600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7"/>
          <p:cNvCxnSpPr>
            <a:cxnSpLocks noChangeShapeType="1"/>
            <a:stCxn id="14" idx="4"/>
            <a:endCxn id="13" idx="0"/>
          </p:cNvCxnSpPr>
          <p:nvPr/>
        </p:nvCxnSpPr>
        <p:spPr bwMode="auto">
          <a:xfrm rot="5400000">
            <a:off x="6743701" y="2171700"/>
            <a:ext cx="1600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29"/>
          <p:cNvCxnSpPr>
            <a:cxnSpLocks noChangeShapeType="1"/>
            <a:stCxn id="12" idx="6"/>
            <a:endCxn id="13" idx="2"/>
          </p:cNvCxnSpPr>
          <p:nvPr/>
        </p:nvCxnSpPr>
        <p:spPr bwMode="auto">
          <a:xfrm>
            <a:off x="5943600" y="3162300"/>
            <a:ext cx="1295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31"/>
          <p:cNvCxnSpPr>
            <a:cxnSpLocks noChangeShapeType="1"/>
            <a:stCxn id="14" idx="2"/>
            <a:endCxn id="8" idx="6"/>
          </p:cNvCxnSpPr>
          <p:nvPr/>
        </p:nvCxnSpPr>
        <p:spPr bwMode="auto">
          <a:xfrm rot="10800000">
            <a:off x="5943600" y="1181100"/>
            <a:ext cx="1295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" name="Curved Connector 33"/>
          <p:cNvCxnSpPr>
            <a:cxnSpLocks noChangeShapeType="1"/>
            <a:stCxn id="8" idx="0"/>
            <a:endCxn id="14" idx="0"/>
          </p:cNvCxnSpPr>
          <p:nvPr/>
        </p:nvCxnSpPr>
        <p:spPr bwMode="auto">
          <a:xfrm rot="5400000" flipH="1" flipV="1">
            <a:off x="6591300" y="38101"/>
            <a:ext cx="3175" cy="1905000"/>
          </a:xfrm>
          <a:prstGeom prst="curvedConnector3">
            <a:avLst>
              <a:gd name="adj1" fmla="val 29336588"/>
            </a:avLst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36"/>
          <p:cNvCxnSpPr>
            <a:cxnSpLocks noChangeShapeType="1"/>
            <a:stCxn id="10" idx="6"/>
            <a:endCxn id="12" idx="2"/>
          </p:cNvCxnSpPr>
          <p:nvPr/>
        </p:nvCxnSpPr>
        <p:spPr bwMode="auto">
          <a:xfrm>
            <a:off x="3505200" y="3162300"/>
            <a:ext cx="1828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Curved Connector 38"/>
          <p:cNvCxnSpPr>
            <a:cxnSpLocks noChangeShapeType="1"/>
            <a:stCxn id="12" idx="4"/>
            <a:endCxn id="10" idx="4"/>
          </p:cNvCxnSpPr>
          <p:nvPr/>
        </p:nvCxnSpPr>
        <p:spPr bwMode="auto">
          <a:xfrm rot="5400000">
            <a:off x="4419600" y="2133601"/>
            <a:ext cx="3175" cy="2438400"/>
          </a:xfrm>
          <a:prstGeom prst="curvedConnector3">
            <a:avLst>
              <a:gd name="adj1" fmla="val 38125505"/>
            </a:avLst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Shape 41"/>
          <p:cNvCxnSpPr>
            <a:cxnSpLocks noChangeShapeType="1"/>
            <a:stCxn id="13" idx="4"/>
            <a:endCxn id="13" idx="6"/>
          </p:cNvCxnSpPr>
          <p:nvPr/>
        </p:nvCxnSpPr>
        <p:spPr bwMode="auto">
          <a:xfrm rot="5400000" flipH="1" flipV="1">
            <a:off x="7600950" y="3105150"/>
            <a:ext cx="190500" cy="304800"/>
          </a:xfrm>
          <a:prstGeom prst="curvedConnector4">
            <a:avLst>
              <a:gd name="adj1" fmla="val -120000"/>
              <a:gd name="adj2" fmla="val 175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914400" y="4800600"/>
            <a:ext cx="1066800" cy="609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>
                <a:latin typeface="Calibri"/>
                <a:cs typeface="Calibri"/>
              </a:rPr>
              <a:t>abe</a:t>
            </a:r>
          </a:p>
        </p:txBody>
      </p:sp>
      <p:sp>
        <p:nvSpPr>
          <p:cNvPr id="30" name="Oval 34"/>
          <p:cNvSpPr>
            <a:spLocks noChangeArrowheads="1"/>
          </p:cNvSpPr>
          <p:nvPr/>
        </p:nvSpPr>
        <p:spPr bwMode="auto">
          <a:xfrm>
            <a:off x="3810000" y="6096000"/>
            <a:ext cx="1066800" cy="609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>
                <a:latin typeface="Calibri"/>
                <a:cs typeface="Calibri"/>
              </a:rPr>
              <a:t>fg</a:t>
            </a:r>
          </a:p>
        </p:txBody>
      </p:sp>
      <p:sp>
        <p:nvSpPr>
          <p:cNvPr id="31" name="Oval 35"/>
          <p:cNvSpPr>
            <a:spLocks noChangeArrowheads="1"/>
          </p:cNvSpPr>
          <p:nvPr/>
        </p:nvSpPr>
        <p:spPr bwMode="auto">
          <a:xfrm>
            <a:off x="6096000" y="4267200"/>
            <a:ext cx="1066800" cy="609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>
                <a:latin typeface="Calibri"/>
                <a:cs typeface="Calibri"/>
              </a:rPr>
              <a:t>cd</a:t>
            </a:r>
          </a:p>
        </p:txBody>
      </p:sp>
      <p:sp>
        <p:nvSpPr>
          <p:cNvPr id="32" name="Oval 37"/>
          <p:cNvSpPr>
            <a:spLocks noChangeArrowheads="1"/>
          </p:cNvSpPr>
          <p:nvPr/>
        </p:nvSpPr>
        <p:spPr bwMode="auto">
          <a:xfrm>
            <a:off x="6934200" y="6096000"/>
            <a:ext cx="1066800" cy="609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>
                <a:latin typeface="Calibri"/>
                <a:cs typeface="Calibri"/>
              </a:rPr>
              <a:t>h</a:t>
            </a:r>
          </a:p>
        </p:txBody>
      </p:sp>
      <p:cxnSp>
        <p:nvCxnSpPr>
          <p:cNvPr id="33" name="Straight Arrow Connector 40"/>
          <p:cNvCxnSpPr>
            <a:cxnSpLocks noChangeShapeType="1"/>
            <a:stCxn id="29" idx="6"/>
            <a:endCxn id="31" idx="2"/>
          </p:cNvCxnSpPr>
          <p:nvPr/>
        </p:nvCxnSpPr>
        <p:spPr bwMode="auto">
          <a:xfrm flipV="1">
            <a:off x="1981200" y="4572000"/>
            <a:ext cx="41148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Arrow Connector 43"/>
          <p:cNvCxnSpPr>
            <a:cxnSpLocks noChangeShapeType="1"/>
            <a:stCxn id="29" idx="5"/>
            <a:endCxn id="30" idx="2"/>
          </p:cNvCxnSpPr>
          <p:nvPr/>
        </p:nvCxnSpPr>
        <p:spPr bwMode="auto">
          <a:xfrm rot="16200000" flipH="1">
            <a:off x="2278063" y="4868862"/>
            <a:ext cx="1079500" cy="1984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Arrow Connector 45"/>
          <p:cNvCxnSpPr>
            <a:cxnSpLocks noChangeShapeType="1"/>
            <a:stCxn id="31" idx="3"/>
            <a:endCxn id="30" idx="7"/>
          </p:cNvCxnSpPr>
          <p:nvPr/>
        </p:nvCxnSpPr>
        <p:spPr bwMode="auto">
          <a:xfrm rot="5400000">
            <a:off x="4787900" y="4721225"/>
            <a:ext cx="1397000" cy="1530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Arrow Connector 47"/>
          <p:cNvCxnSpPr>
            <a:cxnSpLocks noChangeShapeType="1"/>
            <a:stCxn id="30" idx="6"/>
            <a:endCxn id="32" idx="2"/>
          </p:cNvCxnSpPr>
          <p:nvPr/>
        </p:nvCxnSpPr>
        <p:spPr bwMode="auto">
          <a:xfrm>
            <a:off x="4876800" y="6400800"/>
            <a:ext cx="2057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Arrow Connector 49"/>
          <p:cNvCxnSpPr>
            <a:cxnSpLocks noChangeShapeType="1"/>
            <a:stCxn id="31" idx="4"/>
            <a:endCxn id="32" idx="0"/>
          </p:cNvCxnSpPr>
          <p:nvPr/>
        </p:nvCxnSpPr>
        <p:spPr bwMode="auto">
          <a:xfrm rot="16200000" flipH="1">
            <a:off x="6438900" y="5067300"/>
            <a:ext cx="12192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6119650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200"/>
              <a:t>Hagamos una exploración </a:t>
            </a:r>
            <a:r>
              <a:rPr lang="es-ES_tradnl" sz="3200" cap="small"/>
              <a:t>dfs</a:t>
            </a:r>
            <a:r>
              <a:rPr lang="es-ES_tradnl" sz="3200"/>
              <a:t> de </a:t>
            </a:r>
            <a:r>
              <a:rPr lang="es-ES_tradnl" sz="3200" i="1"/>
              <a:t>G</a:t>
            </a:r>
            <a:endParaRPr lang="en-US" sz="3200" i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775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kumimoji="0" sz="1600" b="1" kern="1200">
                <a:solidFill>
                  <a:srgbClr val="FFFFFF"/>
                </a:solidFill>
                <a:latin typeface="Calibri"/>
                <a:ea typeface="+mn-ea"/>
                <a:cs typeface="Calibr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70D7B2-05AC-5E46-A5A9-DC14CA5FB5D3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751667" y="1600199"/>
            <a:ext cx="6014381" cy="5013131"/>
          </a:xfrm>
        </p:spPr>
        <p:txBody>
          <a:bodyPr>
            <a:normAutofit/>
          </a:bodyPr>
          <a:lstStyle/>
          <a:p>
            <a:r>
              <a:rPr lang="es-ES_tradnl" sz="2200"/>
              <a:t>Sea </a:t>
            </a:r>
            <a:r>
              <a:rPr lang="es-ES_tradnl" sz="2200" i="1"/>
              <a:t>U</a:t>
            </a:r>
            <a:r>
              <a:rPr lang="es-ES_tradnl" sz="2200"/>
              <a:t> ⊆ </a:t>
            </a:r>
            <a:r>
              <a:rPr lang="es-ES_tradnl" sz="2200" i="1"/>
              <a:t>V</a:t>
            </a:r>
          </a:p>
          <a:p>
            <a:r>
              <a:rPr lang="es-ES_tradnl" sz="2200"/>
              <a:t>Definimos </a:t>
            </a:r>
            <a:r>
              <a:rPr lang="es-ES_tradnl" sz="2200" i="1"/>
              <a:t>d</a:t>
            </a:r>
            <a:r>
              <a:rPr lang="es-ES_tradnl" sz="2200"/>
              <a:t>(</a:t>
            </a:r>
            <a:r>
              <a:rPr lang="es-ES_tradnl" sz="2200" i="1"/>
              <a:t>U</a:t>
            </a:r>
            <a:r>
              <a:rPr lang="es-ES_tradnl" sz="2200"/>
              <a:t>) = min</a:t>
            </a:r>
            <a:r>
              <a:rPr lang="es-ES_tradnl" sz="2200" baseline="-25000"/>
              <a:t>u ∈ U</a:t>
            </a:r>
            <a:r>
              <a:rPr lang="es-ES_tradnl" sz="2200"/>
              <a:t>{ </a:t>
            </a:r>
            <a:r>
              <a:rPr lang="es-ES_tradnl" sz="2200" i="1"/>
              <a:t>u.d</a:t>
            </a:r>
            <a:r>
              <a:rPr lang="es-ES_tradnl" sz="2200"/>
              <a:t> } —el tiempo de descubrimiento más temprano de cualquier vértice en </a:t>
            </a:r>
            <a:r>
              <a:rPr lang="es-ES_tradnl" sz="2200" i="1"/>
              <a:t>U</a:t>
            </a:r>
          </a:p>
          <a:p>
            <a:r>
              <a:rPr lang="es-ES_tradnl" sz="2200"/>
              <a:t>Definimos </a:t>
            </a:r>
            <a:r>
              <a:rPr lang="es-ES_tradnl" sz="2200" i="1"/>
              <a:t>f</a:t>
            </a:r>
            <a:r>
              <a:rPr lang="es-ES_tradnl" sz="2200"/>
              <a:t>(</a:t>
            </a:r>
            <a:r>
              <a:rPr lang="es-ES_tradnl" sz="2200" i="1"/>
              <a:t>U</a:t>
            </a:r>
            <a:r>
              <a:rPr lang="es-ES_tradnl" sz="2200"/>
              <a:t>) = max</a:t>
            </a:r>
            <a:r>
              <a:rPr lang="es-ES_tradnl" sz="2200" baseline="-25000"/>
              <a:t>u ∈ U</a:t>
            </a:r>
            <a:r>
              <a:rPr lang="es-ES_tradnl" sz="2200"/>
              <a:t> { </a:t>
            </a:r>
            <a:r>
              <a:rPr lang="es-ES_tradnl" sz="2200" i="1"/>
              <a:t>u.f</a:t>
            </a:r>
            <a:r>
              <a:rPr lang="es-ES_tradnl" sz="2200"/>
              <a:t> } —el tiempo de finalización más tardío de cualquier vértice en </a:t>
            </a:r>
            <a:r>
              <a:rPr lang="es-ES_tradnl" sz="2200" i="1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186515960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D7B2-05AC-5E46-A5A9-DC14CA5FB5D3}" type="slidenum">
              <a:rPr lang="en-US"/>
              <a:pPr/>
              <a:t>86</a:t>
            </a:fld>
            <a:endParaRPr lang="en-US"/>
          </a:p>
        </p:txBody>
      </p:sp>
      <p:sp>
        <p:nvSpPr>
          <p:cNvPr id="3" name="Right Triangle 30"/>
          <p:cNvSpPr>
            <a:spLocks noChangeArrowheads="1"/>
          </p:cNvSpPr>
          <p:nvPr/>
        </p:nvSpPr>
        <p:spPr bwMode="auto">
          <a:xfrm rot="16200000" flipH="1" flipV="1">
            <a:off x="819150" y="2000250"/>
            <a:ext cx="3505200" cy="3619500"/>
          </a:xfrm>
          <a:prstGeom prst="rtTriangle">
            <a:avLst/>
          </a:prstGeom>
          <a:solidFill>
            <a:srgbClr val="D7E4BD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latin typeface="Calibri"/>
              <a:cs typeface="Calibri"/>
            </a:endParaRPr>
          </a:p>
        </p:txBody>
      </p:sp>
      <p:sp>
        <p:nvSpPr>
          <p:cNvPr id="4" name="Oval 28"/>
          <p:cNvSpPr>
            <a:spLocks noChangeArrowheads="1"/>
          </p:cNvSpPr>
          <p:nvPr/>
        </p:nvSpPr>
        <p:spPr bwMode="auto">
          <a:xfrm>
            <a:off x="6705600" y="3962400"/>
            <a:ext cx="1676400" cy="1066800"/>
          </a:xfrm>
          <a:prstGeom prst="ellipse">
            <a:avLst/>
          </a:prstGeom>
          <a:solidFill>
            <a:srgbClr val="D7E4BD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latin typeface="Calibri"/>
              <a:cs typeface="Calibri"/>
            </a:endParaRPr>
          </a:p>
        </p:txBody>
      </p:sp>
      <p:sp>
        <p:nvSpPr>
          <p:cNvPr id="5" name="Oval 26"/>
          <p:cNvSpPr>
            <a:spLocks noChangeArrowheads="1"/>
          </p:cNvSpPr>
          <p:nvPr/>
        </p:nvSpPr>
        <p:spPr bwMode="auto">
          <a:xfrm>
            <a:off x="2514600" y="3886200"/>
            <a:ext cx="3886200" cy="1600200"/>
          </a:xfrm>
          <a:prstGeom prst="ellipse">
            <a:avLst/>
          </a:prstGeom>
          <a:solidFill>
            <a:srgbClr val="D7E4BD"/>
          </a:solidFill>
          <a:ln>
            <a:noFill/>
          </a:ln>
          <a:extLst/>
        </p:spPr>
        <p:txBody>
          <a:bodyPr/>
          <a:lstStyle/>
          <a:p>
            <a:pPr eaLnBrk="0" hangingPunct="0"/>
            <a:endParaRPr lang="en-US" sz="2400">
              <a:latin typeface="Calibri"/>
              <a:cs typeface="Calibri"/>
            </a:endParaRPr>
          </a:p>
        </p:txBody>
      </p:sp>
      <p:sp>
        <p:nvSpPr>
          <p:cNvPr id="6" name="Oval 24"/>
          <p:cNvSpPr>
            <a:spLocks noChangeArrowheads="1"/>
          </p:cNvSpPr>
          <p:nvPr/>
        </p:nvSpPr>
        <p:spPr bwMode="auto">
          <a:xfrm>
            <a:off x="5105400" y="1752600"/>
            <a:ext cx="3048000" cy="1371600"/>
          </a:xfrm>
          <a:prstGeom prst="ellipse">
            <a:avLst/>
          </a:prstGeom>
          <a:solidFill>
            <a:srgbClr val="D7E4BD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latin typeface="Calibri"/>
              <a:cs typeface="Calibri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838200" y="23622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a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5334000" y="23622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c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895600" y="23622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b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2895600" y="43434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f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838200" y="43434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e</a:t>
            </a: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5334000" y="43434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g</a:t>
            </a: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7239000" y="43434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h</a:t>
            </a:r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7239000" y="23622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d</a:t>
            </a:r>
          </a:p>
        </p:txBody>
      </p:sp>
      <p:cxnSp>
        <p:nvCxnSpPr>
          <p:cNvPr id="15" name="Straight Arrow Connector 13"/>
          <p:cNvCxnSpPr>
            <a:cxnSpLocks noChangeShapeType="1"/>
            <a:stCxn id="9" idx="3"/>
            <a:endCxn id="11" idx="7"/>
          </p:cNvCxnSpPr>
          <p:nvPr/>
        </p:nvCxnSpPr>
        <p:spPr bwMode="auto">
          <a:xfrm rot="5400000">
            <a:off x="1316037" y="2730501"/>
            <a:ext cx="1711325" cy="162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5"/>
          <p:cNvCxnSpPr>
            <a:cxnSpLocks noChangeShapeType="1"/>
            <a:stCxn id="11" idx="0"/>
            <a:endCxn id="7" idx="4"/>
          </p:cNvCxnSpPr>
          <p:nvPr/>
        </p:nvCxnSpPr>
        <p:spPr bwMode="auto">
          <a:xfrm rot="5400000" flipH="1" flipV="1">
            <a:off x="342901" y="3543300"/>
            <a:ext cx="1600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7"/>
          <p:cNvCxnSpPr>
            <a:cxnSpLocks noChangeShapeType="1"/>
            <a:stCxn id="7" idx="6"/>
            <a:endCxn id="9" idx="2"/>
          </p:cNvCxnSpPr>
          <p:nvPr/>
        </p:nvCxnSpPr>
        <p:spPr bwMode="auto">
          <a:xfrm>
            <a:off x="1447800" y="2552700"/>
            <a:ext cx="1447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9"/>
          <p:cNvCxnSpPr>
            <a:cxnSpLocks noChangeShapeType="1"/>
            <a:stCxn id="9" idx="4"/>
            <a:endCxn id="10" idx="0"/>
          </p:cNvCxnSpPr>
          <p:nvPr/>
        </p:nvCxnSpPr>
        <p:spPr bwMode="auto">
          <a:xfrm rot="5400000">
            <a:off x="2400301" y="3543300"/>
            <a:ext cx="1600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21"/>
          <p:cNvCxnSpPr>
            <a:cxnSpLocks noChangeShapeType="1"/>
            <a:stCxn id="11" idx="6"/>
            <a:endCxn id="10" idx="2"/>
          </p:cNvCxnSpPr>
          <p:nvPr/>
        </p:nvCxnSpPr>
        <p:spPr bwMode="auto">
          <a:xfrm>
            <a:off x="1447800" y="4533900"/>
            <a:ext cx="1447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23"/>
          <p:cNvCxnSpPr>
            <a:cxnSpLocks noChangeShapeType="1"/>
            <a:stCxn id="9" idx="6"/>
            <a:endCxn id="8" idx="2"/>
          </p:cNvCxnSpPr>
          <p:nvPr/>
        </p:nvCxnSpPr>
        <p:spPr bwMode="auto">
          <a:xfrm>
            <a:off x="3505200" y="2552700"/>
            <a:ext cx="1828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5"/>
          <p:cNvCxnSpPr>
            <a:cxnSpLocks noChangeShapeType="1"/>
            <a:stCxn id="8" idx="4"/>
            <a:endCxn id="12" idx="0"/>
          </p:cNvCxnSpPr>
          <p:nvPr/>
        </p:nvCxnSpPr>
        <p:spPr bwMode="auto">
          <a:xfrm rot="5400000">
            <a:off x="4838701" y="3543300"/>
            <a:ext cx="1600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7"/>
          <p:cNvCxnSpPr>
            <a:cxnSpLocks noChangeShapeType="1"/>
            <a:stCxn id="14" idx="4"/>
            <a:endCxn id="13" idx="0"/>
          </p:cNvCxnSpPr>
          <p:nvPr/>
        </p:nvCxnSpPr>
        <p:spPr bwMode="auto">
          <a:xfrm rot="5400000">
            <a:off x="6743701" y="3543300"/>
            <a:ext cx="1600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29"/>
          <p:cNvCxnSpPr>
            <a:cxnSpLocks noChangeShapeType="1"/>
            <a:stCxn id="12" idx="6"/>
            <a:endCxn id="13" idx="2"/>
          </p:cNvCxnSpPr>
          <p:nvPr/>
        </p:nvCxnSpPr>
        <p:spPr bwMode="auto">
          <a:xfrm>
            <a:off x="5943600" y="4533900"/>
            <a:ext cx="1295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31"/>
          <p:cNvCxnSpPr>
            <a:cxnSpLocks noChangeShapeType="1"/>
            <a:stCxn id="14" idx="2"/>
            <a:endCxn id="8" idx="6"/>
          </p:cNvCxnSpPr>
          <p:nvPr/>
        </p:nvCxnSpPr>
        <p:spPr bwMode="auto">
          <a:xfrm rot="10800000">
            <a:off x="5943600" y="2552700"/>
            <a:ext cx="1295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" name="Curved Connector 33"/>
          <p:cNvCxnSpPr>
            <a:cxnSpLocks noChangeShapeType="1"/>
            <a:stCxn id="8" idx="0"/>
            <a:endCxn id="14" idx="0"/>
          </p:cNvCxnSpPr>
          <p:nvPr/>
        </p:nvCxnSpPr>
        <p:spPr bwMode="auto">
          <a:xfrm rot="5400000" flipH="1" flipV="1">
            <a:off x="6591300" y="1409701"/>
            <a:ext cx="3175" cy="1905000"/>
          </a:xfrm>
          <a:prstGeom prst="curvedConnector3">
            <a:avLst>
              <a:gd name="adj1" fmla="val 29336588"/>
            </a:avLst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36"/>
          <p:cNvCxnSpPr>
            <a:cxnSpLocks noChangeShapeType="1"/>
            <a:stCxn id="10" idx="6"/>
            <a:endCxn id="12" idx="2"/>
          </p:cNvCxnSpPr>
          <p:nvPr/>
        </p:nvCxnSpPr>
        <p:spPr bwMode="auto">
          <a:xfrm>
            <a:off x="3505200" y="4533900"/>
            <a:ext cx="1828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Curved Connector 38"/>
          <p:cNvCxnSpPr>
            <a:cxnSpLocks noChangeShapeType="1"/>
            <a:stCxn id="12" idx="4"/>
            <a:endCxn id="10" idx="4"/>
          </p:cNvCxnSpPr>
          <p:nvPr/>
        </p:nvCxnSpPr>
        <p:spPr bwMode="auto">
          <a:xfrm rot="5400000">
            <a:off x="4419600" y="3505201"/>
            <a:ext cx="3175" cy="2438400"/>
          </a:xfrm>
          <a:prstGeom prst="curvedConnector3">
            <a:avLst>
              <a:gd name="adj1" fmla="val 38125505"/>
            </a:avLst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Shape 41"/>
          <p:cNvCxnSpPr>
            <a:cxnSpLocks noChangeShapeType="1"/>
            <a:stCxn id="13" idx="4"/>
            <a:endCxn id="13" idx="6"/>
          </p:cNvCxnSpPr>
          <p:nvPr/>
        </p:nvCxnSpPr>
        <p:spPr bwMode="auto">
          <a:xfrm rot="5400000" flipH="1" flipV="1">
            <a:off x="7600950" y="4476750"/>
            <a:ext cx="190500" cy="304800"/>
          </a:xfrm>
          <a:prstGeom prst="curvedConnector4">
            <a:avLst>
              <a:gd name="adj1" fmla="val -120000"/>
              <a:gd name="adj2" fmla="val 175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" name="TextBox 32"/>
          <p:cNvSpPr txBox="1">
            <a:spLocks noChangeArrowheads="1"/>
          </p:cNvSpPr>
          <p:nvPr/>
        </p:nvSpPr>
        <p:spPr bwMode="auto">
          <a:xfrm>
            <a:off x="685800" y="1752600"/>
            <a:ext cx="10741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[13,14]</a:t>
            </a:r>
          </a:p>
        </p:txBody>
      </p:sp>
      <p:sp>
        <p:nvSpPr>
          <p:cNvPr id="30" name="TextBox 34"/>
          <p:cNvSpPr txBox="1">
            <a:spLocks noChangeArrowheads="1"/>
          </p:cNvSpPr>
          <p:nvPr/>
        </p:nvSpPr>
        <p:spPr bwMode="auto">
          <a:xfrm>
            <a:off x="2667000" y="1752600"/>
            <a:ext cx="10741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[11,16]</a:t>
            </a:r>
          </a:p>
        </p:txBody>
      </p:sp>
      <p:sp>
        <p:nvSpPr>
          <p:cNvPr id="31" name="TextBox 35"/>
          <p:cNvSpPr txBox="1">
            <a:spLocks noChangeArrowheads="1"/>
          </p:cNvSpPr>
          <p:nvPr/>
        </p:nvSpPr>
        <p:spPr bwMode="auto">
          <a:xfrm>
            <a:off x="685800" y="4876800"/>
            <a:ext cx="10741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[12,15]</a:t>
            </a:r>
          </a:p>
        </p:txBody>
      </p:sp>
      <p:sp>
        <p:nvSpPr>
          <p:cNvPr id="32" name="TextBox 37"/>
          <p:cNvSpPr txBox="1">
            <a:spLocks noChangeArrowheads="1"/>
          </p:cNvSpPr>
          <p:nvPr/>
        </p:nvSpPr>
        <p:spPr bwMode="auto">
          <a:xfrm>
            <a:off x="2362200" y="4648200"/>
            <a:ext cx="7621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[3,4]</a:t>
            </a:r>
          </a:p>
        </p:txBody>
      </p:sp>
      <p:sp>
        <p:nvSpPr>
          <p:cNvPr id="33" name="TextBox 39"/>
          <p:cNvSpPr txBox="1">
            <a:spLocks noChangeArrowheads="1"/>
          </p:cNvSpPr>
          <p:nvPr/>
        </p:nvSpPr>
        <p:spPr bwMode="auto">
          <a:xfrm>
            <a:off x="5791200" y="4648200"/>
            <a:ext cx="7621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[2,7]</a:t>
            </a:r>
          </a:p>
        </p:txBody>
      </p:sp>
      <p:sp>
        <p:nvSpPr>
          <p:cNvPr id="34" name="TextBox 40"/>
          <p:cNvSpPr txBox="1">
            <a:spLocks noChangeArrowheads="1"/>
          </p:cNvSpPr>
          <p:nvPr/>
        </p:nvSpPr>
        <p:spPr bwMode="auto">
          <a:xfrm>
            <a:off x="6781800" y="4648200"/>
            <a:ext cx="7621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[5,6]</a:t>
            </a:r>
          </a:p>
        </p:txBody>
      </p:sp>
      <p:sp>
        <p:nvSpPr>
          <p:cNvPr id="35" name="TextBox 42"/>
          <p:cNvSpPr txBox="1">
            <a:spLocks noChangeArrowheads="1"/>
          </p:cNvSpPr>
          <p:nvPr/>
        </p:nvSpPr>
        <p:spPr bwMode="auto">
          <a:xfrm>
            <a:off x="4724400" y="1828800"/>
            <a:ext cx="9181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[1,10]</a:t>
            </a:r>
          </a:p>
        </p:txBody>
      </p:sp>
      <p:sp>
        <p:nvSpPr>
          <p:cNvPr id="36" name="TextBox 43"/>
          <p:cNvSpPr txBox="1">
            <a:spLocks noChangeArrowheads="1"/>
          </p:cNvSpPr>
          <p:nvPr/>
        </p:nvSpPr>
        <p:spPr bwMode="auto">
          <a:xfrm>
            <a:off x="7620000" y="1828800"/>
            <a:ext cx="7621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[8,9]</a:t>
            </a:r>
          </a:p>
        </p:txBody>
      </p:sp>
    </p:spTree>
    <p:extLst>
      <p:ext uri="{BB962C8B-B14F-4D97-AF65-F5344CB8AC3E}">
        <p14:creationId xmlns:p14="http://schemas.microsoft.com/office/powerpoint/2010/main" val="263469601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/>
              <a:t>Una propiedad clave entre </a:t>
            </a:r>
            <a:r>
              <a:rPr lang="es-ES_tradnl" cap="small"/>
              <a:t>scc</a:t>
            </a:r>
            <a:r>
              <a:rPr lang="es-ES_tradnl"/>
              <a:t>’s</a:t>
            </a:r>
            <a:br>
              <a:rPr lang="es-ES_tradnl"/>
            </a:br>
            <a:r>
              <a:rPr lang="es-ES_tradnl"/>
              <a:t>y tiempos de finalización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775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kumimoji="0" sz="1600" b="1" kern="1200">
                <a:solidFill>
                  <a:srgbClr val="FFFFFF"/>
                </a:solidFill>
                <a:latin typeface="Calibri"/>
                <a:ea typeface="+mn-ea"/>
                <a:cs typeface="Calibr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70D7B2-05AC-5E46-A5A9-DC14CA5FB5D3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sz="2200"/>
              <a:t>Sean </a:t>
            </a:r>
            <a:r>
              <a:rPr lang="es-ES_tradnl" sz="2200" i="1"/>
              <a:t>C</a:t>
            </a:r>
            <a:r>
              <a:rPr lang="es-ES_tradnl" sz="2200"/>
              <a:t> y </a:t>
            </a:r>
            <a:r>
              <a:rPr lang="es-ES_tradnl" sz="2200" i="1"/>
              <a:t>D</a:t>
            </a:r>
            <a:r>
              <a:rPr lang="es-ES_tradnl" sz="2200"/>
              <a:t> componentes fuertemente conectadas distintas de </a:t>
            </a:r>
            <a:r>
              <a:rPr lang="es-ES_tradnl" sz="2200" i="1"/>
              <a:t>G</a:t>
            </a:r>
            <a:r>
              <a:rPr lang="es-ES_tradnl" sz="2200"/>
              <a:t> = (</a:t>
            </a:r>
            <a:r>
              <a:rPr lang="es-ES_tradnl" sz="2200" i="1"/>
              <a:t>V</a:t>
            </a:r>
            <a:r>
              <a:rPr lang="es-ES_tradnl" sz="2200"/>
              <a:t>, </a:t>
            </a:r>
            <a:r>
              <a:rPr lang="es-ES_tradnl" sz="2200" i="1"/>
              <a:t>E</a:t>
            </a:r>
            <a:r>
              <a:rPr lang="es-ES_tradnl" sz="2200"/>
              <a:t>):</a:t>
            </a:r>
          </a:p>
          <a:p>
            <a:pPr lvl="1"/>
            <a:r>
              <a:rPr lang="es-ES_tradnl" sz="1900"/>
              <a:t>si hay una arista (</a:t>
            </a:r>
            <a:r>
              <a:rPr lang="es-ES_tradnl" sz="1900" i="1"/>
              <a:t>u</a:t>
            </a:r>
            <a:r>
              <a:rPr lang="es-ES_tradnl" sz="1900"/>
              <a:t>, </a:t>
            </a:r>
            <a:r>
              <a:rPr lang="es-ES_tradnl" sz="1900" i="1"/>
              <a:t>v</a:t>
            </a:r>
            <a:r>
              <a:rPr lang="es-ES_tradnl" sz="1900"/>
              <a:t>) </a:t>
            </a:r>
            <a:r>
              <a:rPr lang="es-ES_tradnl" sz="1800"/>
              <a:t>∈</a:t>
            </a:r>
            <a:r>
              <a:rPr lang="es-ES_tradnl" sz="1900"/>
              <a:t> </a:t>
            </a:r>
            <a:r>
              <a:rPr lang="es-ES_tradnl" sz="1900" i="1"/>
              <a:t>E</a:t>
            </a:r>
            <a:r>
              <a:rPr lang="es-ES_tradnl" sz="1900"/>
              <a:t> , en que </a:t>
            </a:r>
            <a:r>
              <a:rPr lang="es-ES_tradnl" sz="1900" i="1"/>
              <a:t>u</a:t>
            </a:r>
            <a:r>
              <a:rPr lang="es-ES_tradnl" sz="1900"/>
              <a:t> </a:t>
            </a:r>
            <a:r>
              <a:rPr lang="es-ES_tradnl" sz="1800"/>
              <a:t>∈</a:t>
            </a:r>
            <a:r>
              <a:rPr lang="es-ES_tradnl" sz="1900"/>
              <a:t> </a:t>
            </a:r>
            <a:r>
              <a:rPr lang="es-ES_tradnl" sz="1900" i="1"/>
              <a:t>C</a:t>
            </a:r>
            <a:r>
              <a:rPr lang="es-ES_tradnl" sz="1900"/>
              <a:t> y </a:t>
            </a:r>
            <a:r>
              <a:rPr lang="es-ES_tradnl" sz="1900" i="1"/>
              <a:t>v</a:t>
            </a:r>
            <a:r>
              <a:rPr lang="es-ES_tradnl" sz="1900"/>
              <a:t> </a:t>
            </a:r>
            <a:r>
              <a:rPr lang="es-ES_tradnl" sz="1800"/>
              <a:t>∈</a:t>
            </a:r>
            <a:r>
              <a:rPr lang="es-ES_tradnl" sz="1900"/>
              <a:t> </a:t>
            </a:r>
            <a:r>
              <a:rPr lang="es-ES_tradnl" sz="1900" i="1"/>
              <a:t>D</a:t>
            </a:r>
            <a:r>
              <a:rPr lang="es-ES_tradnl" sz="1900"/>
              <a:t> , entonces </a:t>
            </a:r>
            <a:r>
              <a:rPr lang="es-ES_tradnl" sz="1900" i="1"/>
              <a:t>f</a:t>
            </a:r>
            <a:r>
              <a:rPr lang="es-ES_tradnl" sz="1900"/>
              <a:t>(</a:t>
            </a:r>
            <a:r>
              <a:rPr lang="es-ES_tradnl" sz="1900" i="1"/>
              <a:t>C</a:t>
            </a:r>
            <a:r>
              <a:rPr lang="es-ES_tradnl" sz="1900"/>
              <a:t>) &gt; </a:t>
            </a:r>
            <a:r>
              <a:rPr lang="es-ES_tradnl" sz="1900" i="1"/>
              <a:t>f</a:t>
            </a:r>
            <a:r>
              <a:rPr lang="es-ES_tradnl" sz="1900"/>
              <a:t>(</a:t>
            </a:r>
            <a:r>
              <a:rPr lang="es-ES_tradnl" sz="1900" i="1"/>
              <a:t>D</a:t>
            </a:r>
            <a:r>
              <a:rPr lang="es-ES_tradnl" sz="1900"/>
              <a:t>)</a:t>
            </a:r>
          </a:p>
          <a:p>
            <a:pPr lvl="1"/>
            <a:r>
              <a:rPr lang="es-ES_tradnl" sz="1900"/>
              <a:t>si hay una arista (</a:t>
            </a:r>
            <a:r>
              <a:rPr lang="es-ES_tradnl" sz="1900" i="1"/>
              <a:t>u</a:t>
            </a:r>
            <a:r>
              <a:rPr lang="es-ES_tradnl" sz="1900"/>
              <a:t>, </a:t>
            </a:r>
            <a:r>
              <a:rPr lang="es-ES_tradnl" sz="1900" i="1"/>
              <a:t>v</a:t>
            </a:r>
            <a:r>
              <a:rPr lang="es-ES_tradnl" sz="1900"/>
              <a:t>) </a:t>
            </a:r>
            <a:r>
              <a:rPr lang="es-ES_tradnl" sz="1800"/>
              <a:t>∈</a:t>
            </a:r>
            <a:r>
              <a:rPr lang="es-ES_tradnl" sz="1900"/>
              <a:t> </a:t>
            </a:r>
            <a:r>
              <a:rPr lang="es-ES_tradnl" sz="1900" i="1"/>
              <a:t>E</a:t>
            </a:r>
            <a:r>
              <a:rPr lang="es-ES_tradnl" sz="1900" baseline="30000"/>
              <a:t>T</a:t>
            </a:r>
            <a:r>
              <a:rPr lang="es-ES_tradnl" sz="1900"/>
              <a:t>, en que </a:t>
            </a:r>
            <a:r>
              <a:rPr lang="es-ES_tradnl" sz="1900" i="1"/>
              <a:t>u</a:t>
            </a:r>
            <a:r>
              <a:rPr lang="es-ES_tradnl" sz="1900"/>
              <a:t> </a:t>
            </a:r>
            <a:r>
              <a:rPr lang="es-ES_tradnl" sz="1800"/>
              <a:t>∈</a:t>
            </a:r>
            <a:r>
              <a:rPr lang="es-ES_tradnl" sz="1900"/>
              <a:t> </a:t>
            </a:r>
            <a:r>
              <a:rPr lang="es-ES_tradnl" sz="1900" i="1"/>
              <a:t>C</a:t>
            </a:r>
            <a:r>
              <a:rPr lang="es-ES_tradnl" sz="1900"/>
              <a:t> y </a:t>
            </a:r>
            <a:r>
              <a:rPr lang="es-ES_tradnl" sz="1900" i="1"/>
              <a:t>v</a:t>
            </a:r>
            <a:r>
              <a:rPr lang="es-ES_tradnl" sz="1900"/>
              <a:t> </a:t>
            </a:r>
            <a:r>
              <a:rPr lang="es-ES_tradnl" sz="1800"/>
              <a:t>∈</a:t>
            </a:r>
            <a:r>
              <a:rPr lang="es-ES_tradnl" sz="1900"/>
              <a:t> </a:t>
            </a:r>
            <a:r>
              <a:rPr lang="es-ES_tradnl" sz="1900" i="1"/>
              <a:t>D</a:t>
            </a:r>
            <a:r>
              <a:rPr lang="es-ES_tradnl" sz="1900"/>
              <a:t> , entonces </a:t>
            </a:r>
            <a:r>
              <a:rPr lang="es-ES_tradnl" sz="1900" i="1"/>
              <a:t>f</a:t>
            </a:r>
            <a:r>
              <a:rPr lang="es-ES_tradnl" sz="1900"/>
              <a:t>(</a:t>
            </a:r>
            <a:r>
              <a:rPr lang="es-ES_tradnl" sz="1900" i="1"/>
              <a:t>C</a:t>
            </a:r>
            <a:r>
              <a:rPr lang="es-ES_tradnl" sz="1900"/>
              <a:t>) &lt; </a:t>
            </a:r>
            <a:r>
              <a:rPr lang="es-ES_tradnl" sz="1900" i="1"/>
              <a:t>f</a:t>
            </a:r>
            <a:r>
              <a:rPr lang="es-ES_tradnl" sz="1900"/>
              <a:t>(</a:t>
            </a:r>
            <a:r>
              <a:rPr lang="es-ES_tradnl" sz="1900" i="1"/>
              <a:t>D</a:t>
            </a:r>
            <a:r>
              <a:rPr lang="es-ES_tradnl" sz="1900"/>
              <a:t>)</a:t>
            </a:r>
          </a:p>
          <a:p>
            <a:r>
              <a:rPr lang="es-ES_tradnl" sz="2200"/>
              <a:t>Cada arista en </a:t>
            </a:r>
            <a:r>
              <a:rPr lang="es-ES_tradnl" sz="2200" i="1"/>
              <a:t>G</a:t>
            </a:r>
            <a:r>
              <a:rPr lang="es-ES_tradnl" sz="2200" baseline="30000"/>
              <a:t>T</a:t>
            </a:r>
            <a:r>
              <a:rPr lang="es-ES_tradnl" sz="2200"/>
              <a:t> que va entre </a:t>
            </a:r>
            <a:r>
              <a:rPr lang="es-ES_tradnl" sz="2200" cap="small"/>
              <a:t>scc’</a:t>
            </a:r>
            <a:r>
              <a:rPr lang="es-ES_tradnl" sz="2200"/>
              <a:t>s distintas va de una con un tiempo de finalización más temprano a otra con un tiempo de finalización más tardío</a:t>
            </a:r>
          </a:p>
        </p:txBody>
      </p:sp>
    </p:spTree>
    <p:extLst>
      <p:ext uri="{BB962C8B-B14F-4D97-AF65-F5344CB8AC3E}">
        <p14:creationId xmlns:p14="http://schemas.microsoft.com/office/powerpoint/2010/main" val="806068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D7B2-05AC-5E46-A5A9-DC14CA5FB5D3}" type="slidenum">
              <a:rPr lang="en-US"/>
              <a:pPr/>
              <a:t>88</a:t>
            </a:fld>
            <a:endParaRPr lang="en-US"/>
          </a:p>
        </p:txBody>
      </p:sp>
      <p:sp>
        <p:nvSpPr>
          <p:cNvPr id="3" name="Right Triangle 30"/>
          <p:cNvSpPr>
            <a:spLocks noChangeArrowheads="1"/>
          </p:cNvSpPr>
          <p:nvPr/>
        </p:nvSpPr>
        <p:spPr bwMode="auto">
          <a:xfrm rot="16200000" flipH="1" flipV="1">
            <a:off x="819150" y="2000250"/>
            <a:ext cx="3505200" cy="3619500"/>
          </a:xfrm>
          <a:prstGeom prst="rtTriangle">
            <a:avLst/>
          </a:prstGeom>
          <a:solidFill>
            <a:srgbClr val="FCD5B5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latin typeface="Calibri"/>
              <a:cs typeface="Calibri"/>
            </a:endParaRPr>
          </a:p>
        </p:txBody>
      </p:sp>
      <p:sp>
        <p:nvSpPr>
          <p:cNvPr id="4" name="Oval 28"/>
          <p:cNvSpPr>
            <a:spLocks noChangeArrowheads="1"/>
          </p:cNvSpPr>
          <p:nvPr/>
        </p:nvSpPr>
        <p:spPr bwMode="auto">
          <a:xfrm>
            <a:off x="6705600" y="3962400"/>
            <a:ext cx="1676400" cy="1066800"/>
          </a:xfrm>
          <a:prstGeom prst="ellipse">
            <a:avLst/>
          </a:prstGeom>
          <a:solidFill>
            <a:srgbClr val="FCD5B5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latin typeface="Calibri"/>
              <a:cs typeface="Calibri"/>
            </a:endParaRPr>
          </a:p>
        </p:txBody>
      </p:sp>
      <p:sp>
        <p:nvSpPr>
          <p:cNvPr id="5" name="Oval 26"/>
          <p:cNvSpPr>
            <a:spLocks noChangeArrowheads="1"/>
          </p:cNvSpPr>
          <p:nvPr/>
        </p:nvSpPr>
        <p:spPr bwMode="auto">
          <a:xfrm>
            <a:off x="2514600" y="3886200"/>
            <a:ext cx="3886200" cy="1600200"/>
          </a:xfrm>
          <a:prstGeom prst="ellipse">
            <a:avLst/>
          </a:prstGeom>
          <a:solidFill>
            <a:srgbClr val="FCD5B5"/>
          </a:solidFill>
          <a:ln>
            <a:noFill/>
          </a:ln>
          <a:extLst/>
        </p:spPr>
        <p:txBody>
          <a:bodyPr/>
          <a:lstStyle/>
          <a:p>
            <a:pPr eaLnBrk="0" hangingPunct="0"/>
            <a:endParaRPr lang="en-US" sz="2400">
              <a:latin typeface="Calibri"/>
              <a:cs typeface="Calibri"/>
            </a:endParaRPr>
          </a:p>
        </p:txBody>
      </p:sp>
      <p:sp>
        <p:nvSpPr>
          <p:cNvPr id="6" name="Oval 24"/>
          <p:cNvSpPr>
            <a:spLocks noChangeArrowheads="1"/>
          </p:cNvSpPr>
          <p:nvPr/>
        </p:nvSpPr>
        <p:spPr bwMode="auto">
          <a:xfrm>
            <a:off x="5105400" y="1752600"/>
            <a:ext cx="3048000" cy="1371600"/>
          </a:xfrm>
          <a:prstGeom prst="ellipse">
            <a:avLst/>
          </a:prstGeom>
          <a:solidFill>
            <a:srgbClr val="FCD5B5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latin typeface="Calibri"/>
              <a:cs typeface="Calibri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838200" y="23622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a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5334000" y="23622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c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895600" y="23622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b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2895600" y="43434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f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838200" y="43434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e</a:t>
            </a: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5334000" y="43434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g</a:t>
            </a: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7239000" y="43434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h</a:t>
            </a:r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7239000" y="23622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d</a:t>
            </a:r>
          </a:p>
        </p:txBody>
      </p:sp>
      <p:cxnSp>
        <p:nvCxnSpPr>
          <p:cNvPr id="15" name="Straight Arrow Connector 13"/>
          <p:cNvCxnSpPr>
            <a:cxnSpLocks noChangeShapeType="1"/>
            <a:stCxn id="9" idx="3"/>
            <a:endCxn id="11" idx="7"/>
          </p:cNvCxnSpPr>
          <p:nvPr/>
        </p:nvCxnSpPr>
        <p:spPr bwMode="auto">
          <a:xfrm rot="5400000">
            <a:off x="1316037" y="2730501"/>
            <a:ext cx="1711325" cy="162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5"/>
          <p:cNvCxnSpPr>
            <a:cxnSpLocks noChangeShapeType="1"/>
            <a:stCxn id="11" idx="0"/>
            <a:endCxn id="7" idx="4"/>
          </p:cNvCxnSpPr>
          <p:nvPr/>
        </p:nvCxnSpPr>
        <p:spPr bwMode="auto">
          <a:xfrm rot="5400000" flipH="1" flipV="1">
            <a:off x="342901" y="3543300"/>
            <a:ext cx="1600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7"/>
          <p:cNvCxnSpPr>
            <a:cxnSpLocks noChangeShapeType="1"/>
            <a:stCxn id="7" idx="6"/>
            <a:endCxn id="9" idx="2"/>
          </p:cNvCxnSpPr>
          <p:nvPr/>
        </p:nvCxnSpPr>
        <p:spPr bwMode="auto">
          <a:xfrm>
            <a:off x="1447800" y="2552700"/>
            <a:ext cx="1447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9"/>
          <p:cNvCxnSpPr>
            <a:cxnSpLocks noChangeShapeType="1"/>
            <a:stCxn id="9" idx="4"/>
            <a:endCxn id="10" idx="0"/>
          </p:cNvCxnSpPr>
          <p:nvPr/>
        </p:nvCxnSpPr>
        <p:spPr bwMode="auto">
          <a:xfrm rot="5400000">
            <a:off x="2400301" y="3543300"/>
            <a:ext cx="1600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21"/>
          <p:cNvCxnSpPr>
            <a:cxnSpLocks noChangeShapeType="1"/>
            <a:stCxn id="11" idx="6"/>
            <a:endCxn id="10" idx="2"/>
          </p:cNvCxnSpPr>
          <p:nvPr/>
        </p:nvCxnSpPr>
        <p:spPr bwMode="auto">
          <a:xfrm>
            <a:off x="1447800" y="4533900"/>
            <a:ext cx="1447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23"/>
          <p:cNvCxnSpPr>
            <a:cxnSpLocks noChangeShapeType="1"/>
            <a:stCxn id="9" idx="6"/>
            <a:endCxn id="8" idx="2"/>
          </p:cNvCxnSpPr>
          <p:nvPr/>
        </p:nvCxnSpPr>
        <p:spPr bwMode="auto">
          <a:xfrm>
            <a:off x="3505200" y="2552700"/>
            <a:ext cx="1828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5"/>
          <p:cNvCxnSpPr>
            <a:cxnSpLocks noChangeShapeType="1"/>
            <a:stCxn id="8" idx="4"/>
            <a:endCxn id="12" idx="0"/>
          </p:cNvCxnSpPr>
          <p:nvPr/>
        </p:nvCxnSpPr>
        <p:spPr bwMode="auto">
          <a:xfrm rot="5400000">
            <a:off x="4838701" y="3543300"/>
            <a:ext cx="1600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7"/>
          <p:cNvCxnSpPr>
            <a:cxnSpLocks noChangeShapeType="1"/>
            <a:stCxn id="14" idx="4"/>
            <a:endCxn id="13" idx="0"/>
          </p:cNvCxnSpPr>
          <p:nvPr/>
        </p:nvCxnSpPr>
        <p:spPr bwMode="auto">
          <a:xfrm rot="5400000">
            <a:off x="6743701" y="3543300"/>
            <a:ext cx="1600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29"/>
          <p:cNvCxnSpPr>
            <a:cxnSpLocks noChangeShapeType="1"/>
            <a:stCxn id="12" idx="6"/>
            <a:endCxn id="13" idx="2"/>
          </p:cNvCxnSpPr>
          <p:nvPr/>
        </p:nvCxnSpPr>
        <p:spPr bwMode="auto">
          <a:xfrm>
            <a:off x="5943600" y="4533900"/>
            <a:ext cx="1295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31"/>
          <p:cNvCxnSpPr>
            <a:cxnSpLocks noChangeShapeType="1"/>
            <a:stCxn id="14" idx="2"/>
            <a:endCxn id="8" idx="6"/>
          </p:cNvCxnSpPr>
          <p:nvPr/>
        </p:nvCxnSpPr>
        <p:spPr bwMode="auto">
          <a:xfrm rot="10800000">
            <a:off x="5943600" y="2552700"/>
            <a:ext cx="1295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" name="Curved Connector 33"/>
          <p:cNvCxnSpPr>
            <a:cxnSpLocks noChangeShapeType="1"/>
            <a:stCxn id="8" idx="0"/>
            <a:endCxn id="14" idx="0"/>
          </p:cNvCxnSpPr>
          <p:nvPr/>
        </p:nvCxnSpPr>
        <p:spPr bwMode="auto">
          <a:xfrm rot="5400000" flipH="1" flipV="1">
            <a:off x="6591300" y="1409701"/>
            <a:ext cx="3175" cy="1905000"/>
          </a:xfrm>
          <a:prstGeom prst="curvedConnector3">
            <a:avLst>
              <a:gd name="adj1" fmla="val 29336588"/>
            </a:avLst>
          </a:prstGeom>
          <a:noFill/>
          <a:ln w="9525">
            <a:solidFill>
              <a:schemeClr val="tx1"/>
            </a:solidFill>
            <a:round/>
            <a:headEnd type="arrow" w="med" len="med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36"/>
          <p:cNvCxnSpPr>
            <a:cxnSpLocks noChangeShapeType="1"/>
            <a:stCxn id="10" idx="6"/>
            <a:endCxn id="12" idx="2"/>
          </p:cNvCxnSpPr>
          <p:nvPr/>
        </p:nvCxnSpPr>
        <p:spPr bwMode="auto">
          <a:xfrm>
            <a:off x="3505200" y="4533900"/>
            <a:ext cx="1828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Curved Connector 38"/>
          <p:cNvCxnSpPr>
            <a:cxnSpLocks noChangeShapeType="1"/>
            <a:stCxn id="12" idx="4"/>
            <a:endCxn id="10" idx="4"/>
          </p:cNvCxnSpPr>
          <p:nvPr/>
        </p:nvCxnSpPr>
        <p:spPr bwMode="auto">
          <a:xfrm rot="5400000">
            <a:off x="4419600" y="3505201"/>
            <a:ext cx="3175" cy="2438400"/>
          </a:xfrm>
          <a:prstGeom prst="curvedConnector3">
            <a:avLst>
              <a:gd name="adj1" fmla="val 38125505"/>
            </a:avLst>
          </a:prstGeom>
          <a:noFill/>
          <a:ln w="9525">
            <a:solidFill>
              <a:schemeClr val="tx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Shape 41"/>
          <p:cNvCxnSpPr>
            <a:cxnSpLocks noChangeShapeType="1"/>
            <a:stCxn id="13" idx="4"/>
            <a:endCxn id="13" idx="6"/>
          </p:cNvCxnSpPr>
          <p:nvPr/>
        </p:nvCxnSpPr>
        <p:spPr bwMode="auto">
          <a:xfrm rot="5400000" flipH="1" flipV="1">
            <a:off x="7600950" y="4476750"/>
            <a:ext cx="190500" cy="304800"/>
          </a:xfrm>
          <a:prstGeom prst="curvedConnector4">
            <a:avLst>
              <a:gd name="adj1" fmla="val -120000"/>
              <a:gd name="adj2" fmla="val 175000"/>
            </a:avLst>
          </a:prstGeom>
          <a:noFill/>
          <a:ln w="9525">
            <a:solidFill>
              <a:schemeClr val="tx1"/>
            </a:solidFill>
            <a:round/>
            <a:headEnd type="arrow" w="med" len="med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7" name="TextBox 32"/>
          <p:cNvSpPr txBox="1">
            <a:spLocks noChangeArrowheads="1"/>
          </p:cNvSpPr>
          <p:nvPr/>
        </p:nvSpPr>
        <p:spPr bwMode="auto">
          <a:xfrm>
            <a:off x="685800" y="1752600"/>
            <a:ext cx="10741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[13,14]</a:t>
            </a:r>
          </a:p>
        </p:txBody>
      </p:sp>
      <p:sp>
        <p:nvSpPr>
          <p:cNvPr id="38" name="TextBox 34"/>
          <p:cNvSpPr txBox="1">
            <a:spLocks noChangeArrowheads="1"/>
          </p:cNvSpPr>
          <p:nvPr/>
        </p:nvSpPr>
        <p:spPr bwMode="auto">
          <a:xfrm>
            <a:off x="2667000" y="1752600"/>
            <a:ext cx="10741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[11,16]</a:t>
            </a:r>
          </a:p>
        </p:txBody>
      </p:sp>
      <p:sp>
        <p:nvSpPr>
          <p:cNvPr id="39" name="TextBox 35"/>
          <p:cNvSpPr txBox="1">
            <a:spLocks noChangeArrowheads="1"/>
          </p:cNvSpPr>
          <p:nvPr/>
        </p:nvSpPr>
        <p:spPr bwMode="auto">
          <a:xfrm>
            <a:off x="685800" y="4876800"/>
            <a:ext cx="10741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[12,15]</a:t>
            </a:r>
          </a:p>
        </p:txBody>
      </p:sp>
      <p:sp>
        <p:nvSpPr>
          <p:cNvPr id="40" name="TextBox 37"/>
          <p:cNvSpPr txBox="1">
            <a:spLocks noChangeArrowheads="1"/>
          </p:cNvSpPr>
          <p:nvPr/>
        </p:nvSpPr>
        <p:spPr bwMode="auto">
          <a:xfrm>
            <a:off x="2362200" y="4648200"/>
            <a:ext cx="7621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[3,4]</a:t>
            </a:r>
          </a:p>
        </p:txBody>
      </p:sp>
      <p:sp>
        <p:nvSpPr>
          <p:cNvPr id="41" name="TextBox 39"/>
          <p:cNvSpPr txBox="1">
            <a:spLocks noChangeArrowheads="1"/>
          </p:cNvSpPr>
          <p:nvPr/>
        </p:nvSpPr>
        <p:spPr bwMode="auto">
          <a:xfrm>
            <a:off x="5791200" y="4648200"/>
            <a:ext cx="7621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[2,7]</a:t>
            </a:r>
          </a:p>
        </p:txBody>
      </p:sp>
      <p:sp>
        <p:nvSpPr>
          <p:cNvPr id="42" name="TextBox 40"/>
          <p:cNvSpPr txBox="1">
            <a:spLocks noChangeArrowheads="1"/>
          </p:cNvSpPr>
          <p:nvPr/>
        </p:nvSpPr>
        <p:spPr bwMode="auto">
          <a:xfrm>
            <a:off x="6781800" y="4648200"/>
            <a:ext cx="7621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[5,6]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4724400" y="1828800"/>
            <a:ext cx="9181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[1,10]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7620000" y="1828800"/>
            <a:ext cx="7621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[8,9]</a:t>
            </a:r>
          </a:p>
        </p:txBody>
      </p:sp>
    </p:spTree>
    <p:extLst>
      <p:ext uri="{BB962C8B-B14F-4D97-AF65-F5344CB8AC3E}">
        <p14:creationId xmlns:p14="http://schemas.microsoft.com/office/powerpoint/2010/main" val="110594194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200"/>
              <a:t>Hagamos ahora una exploración </a:t>
            </a:r>
            <a:r>
              <a:rPr lang="es-ES_tradnl" sz="3200" cap="small"/>
              <a:t>dfs</a:t>
            </a:r>
            <a:r>
              <a:rPr lang="es-ES_tradnl" sz="3200"/>
              <a:t> de </a:t>
            </a:r>
            <a:r>
              <a:rPr lang="es-ES_tradnl" sz="3200" i="1"/>
              <a:t>G</a:t>
            </a:r>
            <a:r>
              <a:rPr lang="es-ES_tradnl" sz="3200" baseline="30000"/>
              <a:t>T</a:t>
            </a:r>
            <a:endParaRPr lang="en-US" sz="3200" baseline="30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775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kumimoji="0" sz="1600" b="1" kern="1200">
                <a:solidFill>
                  <a:srgbClr val="FFFFFF"/>
                </a:solidFill>
                <a:latin typeface="Calibri"/>
                <a:ea typeface="+mn-ea"/>
                <a:cs typeface="Calibr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70D7B2-05AC-5E46-A5A9-DC14CA5FB5D3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sz="2200"/>
              <a:t>En el ciclo principal de </a:t>
            </a:r>
            <a:r>
              <a:rPr lang="es-ES_tradnl" sz="2200">
                <a:latin typeface="Consolas"/>
                <a:cs typeface="Consolas"/>
              </a:rPr>
              <a:t>dfs()</a:t>
            </a:r>
            <a:r>
              <a:rPr lang="es-ES_tradnl" sz="2200"/>
              <a:t>, consideremos los vértices en orden decreciente de los </a:t>
            </a:r>
            <a:r>
              <a:rPr lang="es-ES_tradnl" sz="2200" i="1"/>
              <a:t>u.f</a:t>
            </a:r>
            <a:r>
              <a:rPr lang="es-ES_tradnl" sz="2200"/>
              <a:t> determinados en la exploración </a:t>
            </a:r>
            <a:r>
              <a:rPr lang="es-ES_tradnl" sz="2200" cap="small"/>
              <a:t>dfs</a:t>
            </a:r>
            <a:r>
              <a:rPr lang="es-ES_tradnl" sz="2200"/>
              <a:t> de </a:t>
            </a:r>
            <a:r>
              <a:rPr lang="es-ES_tradnl" sz="2200" i="1"/>
              <a:t>G</a:t>
            </a:r>
            <a:r>
              <a:rPr lang="es-ES_tradnl" sz="2200"/>
              <a:t>:</a:t>
            </a:r>
          </a:p>
          <a:p>
            <a:pPr lvl="1"/>
            <a:r>
              <a:rPr lang="es-ES_tradnl" sz="1900"/>
              <a:t>empezamos con la </a:t>
            </a:r>
            <a:r>
              <a:rPr lang="es-ES_tradnl" sz="1900" cap="small"/>
              <a:t>scc</a:t>
            </a:r>
            <a:r>
              <a:rPr lang="es-ES_tradnl" sz="1900"/>
              <a:t> </a:t>
            </a:r>
            <a:r>
              <a:rPr lang="es-ES_tradnl" sz="1900" i="1"/>
              <a:t>C</a:t>
            </a:r>
            <a:r>
              <a:rPr lang="es-ES_tradnl" sz="1900"/>
              <a:t> cuyo tiempo de finalización es máximo</a:t>
            </a:r>
          </a:p>
          <a:p>
            <a:pPr lvl="1"/>
            <a:r>
              <a:rPr lang="es-ES_tradnl" sz="1900"/>
              <a:t>la exploración empieza en un vértice </a:t>
            </a:r>
            <a:r>
              <a:rPr lang="es-ES_tradnl" sz="1900" i="1"/>
              <a:t>x</a:t>
            </a:r>
            <a:r>
              <a:rPr lang="es-ES_tradnl" sz="1900"/>
              <a:t> de </a:t>
            </a:r>
            <a:r>
              <a:rPr lang="es-ES_tradnl" sz="1900" i="1"/>
              <a:t>C</a:t>
            </a:r>
            <a:r>
              <a:rPr lang="es-ES_tradnl" sz="1900"/>
              <a:t> y visita todos los vértices de </a:t>
            </a:r>
            <a:r>
              <a:rPr lang="es-ES_tradnl" sz="1900" i="1"/>
              <a:t>C</a:t>
            </a:r>
          </a:p>
          <a:p>
            <a:pPr lvl="1"/>
            <a:r>
              <a:rPr lang="es-ES_tradnl" sz="1900"/>
              <a:t>no hay aristas en </a:t>
            </a:r>
            <a:r>
              <a:rPr lang="es-ES_tradnl" sz="1900" i="1"/>
              <a:t>G</a:t>
            </a:r>
            <a:r>
              <a:rPr lang="es-ES_tradnl" sz="1900" baseline="30000"/>
              <a:t>T</a:t>
            </a:r>
            <a:r>
              <a:rPr lang="es-ES_tradnl" sz="1900"/>
              <a:t> de </a:t>
            </a:r>
            <a:r>
              <a:rPr lang="es-ES_tradnl" sz="1900" i="1"/>
              <a:t>C</a:t>
            </a:r>
            <a:r>
              <a:rPr lang="es-ES_tradnl" sz="1900"/>
              <a:t> a ninguna otra </a:t>
            </a:r>
            <a:r>
              <a:rPr lang="es-ES_tradnl" sz="1900" cap="small"/>
              <a:t>scc</a:t>
            </a:r>
            <a:r>
              <a:rPr lang="es-ES_tradnl" sz="1900"/>
              <a:t> —el árbol con raíz </a:t>
            </a:r>
            <a:r>
              <a:rPr lang="es-ES_tradnl" sz="1900" i="1"/>
              <a:t>x</a:t>
            </a:r>
            <a:r>
              <a:rPr lang="es-ES_tradnl" sz="1900"/>
              <a:t> contiene exactamente los vértices de </a:t>
            </a:r>
            <a:r>
              <a:rPr lang="es-ES_tradnl" sz="1900" i="1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15469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3DB9-56F8-412D-927C-155D7CB8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Tareas posteriores a una tarea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1CD53-E81B-4751-8FBF-C6226A079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CL" sz="2400" dirty="0"/>
              <a:t>Si una tarea </a:t>
            </a:r>
            <a:r>
              <a:rPr lang="es-CL" sz="2400" b="1" dirty="0">
                <a:solidFill>
                  <a:schemeClr val="accent2"/>
                </a:solidFill>
              </a:rPr>
              <a:t>es posterior a</a:t>
            </a:r>
            <a:r>
              <a:rPr lang="es-CL" sz="2400" dirty="0"/>
              <a:t> s</a:t>
            </a:r>
            <a:r>
              <a:rPr lang="en-US" sz="2400" dirty="0"/>
              <a:t>í</a:t>
            </a:r>
            <a:r>
              <a:rPr lang="es-CL" sz="2400" dirty="0"/>
              <a:t> misma, entonces forma parte de un </a:t>
            </a:r>
            <a:r>
              <a:rPr lang="es-CL" sz="2400" b="1" dirty="0">
                <a:solidFill>
                  <a:schemeClr val="accent2"/>
                </a:solidFill>
              </a:rPr>
              <a:t>ciclo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s-CL" sz="2400" dirty="0"/>
              <a:t>¿Cómo podemos identificar las tareas posteriores a una tarea?</a:t>
            </a:r>
          </a:p>
          <a:p>
            <a:pPr marL="0" indent="0">
              <a:lnSpc>
                <a:spcPct val="100000"/>
              </a:lnSpc>
              <a:buNone/>
            </a:pPr>
            <a:endParaRPr lang="es-C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s-CL" sz="2400" dirty="0"/>
              <a:t>Pensemos en la definición de la propiedad</a:t>
            </a:r>
          </a:p>
        </p:txBody>
      </p:sp>
    </p:spTree>
    <p:extLst>
      <p:ext uri="{BB962C8B-B14F-4D97-AF65-F5344CB8AC3E}">
        <p14:creationId xmlns:p14="http://schemas.microsoft.com/office/powerpoint/2010/main" val="317107706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951" y="93986"/>
            <a:ext cx="8641072" cy="1144819"/>
          </a:xfrm>
        </p:spPr>
        <p:txBody>
          <a:bodyPr>
            <a:noAutofit/>
          </a:bodyPr>
          <a:lstStyle/>
          <a:p>
            <a:r>
              <a:rPr lang="es-ES_tradnl" sz="3600" dirty="0"/>
              <a:t>En resumen, el algoritmo para encontrar</a:t>
            </a:r>
            <a:br>
              <a:rPr lang="es-ES_tradnl" sz="3600" dirty="0"/>
            </a:br>
            <a:r>
              <a:rPr lang="es-ES_tradnl" sz="3600" cap="small" dirty="0" err="1"/>
              <a:t>scc’</a:t>
            </a:r>
            <a:r>
              <a:rPr lang="es-ES_tradnl" sz="3600" dirty="0" err="1"/>
              <a:t>s</a:t>
            </a:r>
            <a:r>
              <a:rPr lang="es-ES_tradnl" sz="3600" dirty="0"/>
              <a:t> de un grafo </a:t>
            </a:r>
            <a:r>
              <a:rPr lang="es-ES_tradnl" sz="3600" i="1" dirty="0"/>
              <a:t>G</a:t>
            </a:r>
            <a:r>
              <a:rPr lang="es-ES_tradnl" sz="3600" dirty="0"/>
              <a:t> es el siguiente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775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kumimoji="0" sz="1600" b="1" kern="1200">
                <a:solidFill>
                  <a:srgbClr val="FFFFFF"/>
                </a:solidFill>
                <a:latin typeface="Calibri"/>
                <a:ea typeface="+mn-ea"/>
                <a:cs typeface="Calibr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70D7B2-05AC-5E46-A5A9-DC14CA5FB5D3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_tradnl" sz="2200"/>
              <a:t>realizamos </a:t>
            </a:r>
            <a:r>
              <a:rPr lang="es-ES_tradnl" sz="2200" cap="small"/>
              <a:t>dfs</a:t>
            </a:r>
            <a:r>
              <a:rPr lang="es-ES_tradnl" sz="2200"/>
              <a:t> de </a:t>
            </a:r>
            <a:r>
              <a:rPr lang="es-ES_tradnl" sz="2200" i="1"/>
              <a:t>G</a:t>
            </a:r>
            <a:r>
              <a:rPr lang="es-ES_tradnl" sz="2200"/>
              <a:t>, para calcular los tiempos de finalización de cada vértice</a:t>
            </a:r>
          </a:p>
          <a:p>
            <a:r>
              <a:rPr lang="es-ES_tradnl" sz="2200"/>
              <a:t>determinamos </a:t>
            </a:r>
            <a:r>
              <a:rPr lang="es-ES_tradnl" sz="2200" i="1"/>
              <a:t>G</a:t>
            </a:r>
            <a:r>
              <a:rPr lang="es-ES_tradnl" sz="2200" baseline="30000"/>
              <a:t>T</a:t>
            </a:r>
          </a:p>
          <a:p>
            <a:r>
              <a:rPr lang="es-ES_tradnl" sz="2200"/>
              <a:t>realizamos </a:t>
            </a:r>
            <a:r>
              <a:rPr lang="es-ES_tradnl" sz="2200" cap="small"/>
              <a:t>dfs</a:t>
            </a:r>
            <a:r>
              <a:rPr lang="es-ES_tradnl" sz="2200"/>
              <a:t> de </a:t>
            </a:r>
            <a:r>
              <a:rPr lang="es-ES_tradnl" sz="2200" i="1"/>
              <a:t>G</a:t>
            </a:r>
            <a:r>
              <a:rPr lang="es-ES_tradnl" sz="2200" baseline="30000"/>
              <a:t>T</a:t>
            </a:r>
            <a:r>
              <a:rPr lang="es-ES_tradnl" sz="2200"/>
              <a:t>, pero en el ciclo principal consideramos los vértices en orden decrecien-te de </a:t>
            </a:r>
            <a:r>
              <a:rPr lang="es-ES_tradnl" sz="2200" i="1"/>
              <a:t>u.f</a:t>
            </a:r>
            <a:r>
              <a:rPr lang="es-ES_tradnl" sz="2200"/>
              <a:t>, calculado antes</a:t>
            </a:r>
          </a:p>
          <a:p>
            <a:r>
              <a:rPr lang="es-ES_tradnl" sz="2200"/>
              <a:t>los vértices de cada árbol en el bosque primero-en-profundidad recién formado son una </a:t>
            </a:r>
            <a:r>
              <a:rPr lang="es-ES_tradnl" sz="2200" cap="small"/>
              <a:t>scc</a:t>
            </a:r>
            <a:r>
              <a:rPr lang="es-ES_tradnl" sz="2200"/>
              <a:t> diferente</a:t>
            </a:r>
          </a:p>
        </p:txBody>
      </p:sp>
    </p:spTree>
    <p:extLst>
      <p:ext uri="{BB962C8B-B14F-4D97-AF65-F5344CB8AC3E}">
        <p14:creationId xmlns:p14="http://schemas.microsoft.com/office/powerpoint/2010/main" val="224939624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Tres problemas en grafos </a:t>
            </a:r>
            <a:r>
              <a:rPr lang="en-US" sz="3200" i="1"/>
              <a:t>con costos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775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kumimoji="0" sz="1600" b="1" kern="1200">
                <a:solidFill>
                  <a:srgbClr val="FFFFFF"/>
                </a:solidFill>
                <a:latin typeface="Calibri"/>
                <a:ea typeface="+mn-ea"/>
                <a:cs typeface="Calibr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70D7B2-05AC-5E46-A5A9-DC14CA5FB5D3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13131"/>
          </a:xfrm>
        </p:spPr>
        <p:txBody>
          <a:bodyPr>
            <a:normAutofit/>
          </a:bodyPr>
          <a:lstStyle/>
          <a:p>
            <a:pPr marL="288925" indent="-288925"/>
            <a:r>
              <a:rPr lang="es-ES_tradnl" sz="2200"/>
              <a:t>a) Grafos no direccionales:</a:t>
            </a:r>
          </a:p>
          <a:p>
            <a:pPr marL="929005" lvl="1" indent="-288925"/>
            <a:r>
              <a:rPr lang="es-ES_tradnl" sz="1800"/>
              <a:t>encontrar el </a:t>
            </a:r>
            <a:r>
              <a:rPr lang="es-ES_tradnl" sz="1800" i="1"/>
              <a:t>árbol de cobertura de costo mínimo</a:t>
            </a:r>
          </a:p>
          <a:p>
            <a:pPr marL="288925" indent="-288925"/>
            <a:r>
              <a:rPr lang="es-ES_tradnl" sz="2200"/>
              <a:t>b) Grafos direccionales:</a:t>
            </a:r>
          </a:p>
          <a:p>
            <a:pPr marL="929005" lvl="1" indent="-288925"/>
            <a:r>
              <a:rPr lang="es-ES_tradnl" sz="1800"/>
              <a:t>encontrar la </a:t>
            </a:r>
            <a:r>
              <a:rPr lang="es-ES_tradnl" sz="1800" i="1"/>
              <a:t>ruta más corta desde un vértice a todos los otros</a:t>
            </a:r>
          </a:p>
          <a:p>
            <a:pPr marL="288925" indent="-288925"/>
            <a:r>
              <a:rPr lang="es-ES_tradnl" sz="2200"/>
              <a:t>c) Grafos direccionales:</a:t>
            </a:r>
          </a:p>
          <a:p>
            <a:pPr marL="929005" lvl="1" indent="-288925"/>
            <a:r>
              <a:rPr lang="es-ES_tradnl" sz="1800"/>
              <a:t>encontrar las </a:t>
            </a:r>
            <a:r>
              <a:rPr lang="es-ES_tradnl" sz="1800" i="1"/>
              <a:t>rutas más cortas entre todos los pares de vértices</a:t>
            </a:r>
          </a:p>
        </p:txBody>
      </p:sp>
    </p:spTree>
    <p:extLst>
      <p:ext uri="{BB962C8B-B14F-4D97-AF65-F5344CB8AC3E}">
        <p14:creationId xmlns:p14="http://schemas.microsoft.com/office/powerpoint/2010/main" val="425944039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1598</TotalTime>
  <Words>3509</Words>
  <Application>Microsoft Office PowerPoint</Application>
  <PresentationFormat>Presentación en pantalla (4:3)</PresentationFormat>
  <Paragraphs>999</Paragraphs>
  <Slides>91</Slides>
  <Notes>41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91</vt:i4>
      </vt:variant>
    </vt:vector>
  </HeadingPairs>
  <TitlesOfParts>
    <vt:vector size="100" baseType="lpstr">
      <vt:lpstr>ＭＳ Ｐゴシック</vt:lpstr>
      <vt:lpstr>Arial</vt:lpstr>
      <vt:lpstr>Calibri</vt:lpstr>
      <vt:lpstr>Calibri Light</vt:lpstr>
      <vt:lpstr>Cambria Math</vt:lpstr>
      <vt:lpstr>Consolas</vt:lpstr>
      <vt:lpstr>Courier</vt:lpstr>
      <vt:lpstr>Symbol</vt:lpstr>
      <vt:lpstr>IIC2133</vt:lpstr>
      <vt:lpstr>¿Se puede hacer el proyecto?</vt:lpstr>
      <vt:lpstr>Requisitos inconsistentes</vt:lpstr>
      <vt:lpstr>¿Cómo lo verificamos en el computador?</vt:lpstr>
      <vt:lpstr>Grafos</vt:lpstr>
      <vt:lpstr>Dibujemos el grafo del proyecto</vt:lpstr>
      <vt:lpstr>¿Qué pasa en este caso?</vt:lpstr>
      <vt:lpstr>Ciclos</vt:lpstr>
      <vt:lpstr>La relación es posterior a</vt:lpstr>
      <vt:lpstr>Tareas posteriores a una tarea</vt:lpstr>
      <vt:lpstr>Presentación de PowerPoint</vt:lpstr>
      <vt:lpstr>Tareas, o nodos, posteriores</vt:lpstr>
      <vt:lpstr>Tareas, o nodos, posteriores</vt:lpstr>
      <vt:lpstr>Tareas, o nodos, posteriores</vt:lpstr>
      <vt:lpstr>Tareas, o nodos, posteriores</vt:lpstr>
      <vt:lpstr>Tareas, o nodos, posteriores</vt:lpstr>
      <vt:lpstr>Tareas, o nodos, posteriores</vt:lpstr>
      <vt:lpstr>Tareas, o nodos, posteriores</vt:lpstr>
      <vt:lpstr>Nodos por los que ya pasamos</vt:lpstr>
      <vt:lpstr>Presentación de PowerPoint</vt:lpstr>
      <vt:lpstr>Nodos posteriores</vt:lpstr>
      <vt:lpstr>Nodos posteriores</vt:lpstr>
      <vt:lpstr>Nodos posteriores</vt:lpstr>
      <vt:lpstr>Nodos posteriores</vt:lpstr>
      <vt:lpstr>Nodos posteriores</vt:lpstr>
      <vt:lpstr>Nodos posteriores</vt:lpstr>
      <vt:lpstr>Nodos posteriores</vt:lpstr>
      <vt:lpstr>Nodos posteriores</vt:lpstr>
      <vt:lpstr>Nodos posteriores</vt:lpstr>
      <vt:lpstr>Nodos posteriores</vt:lpstr>
      <vt:lpstr>Nodos posteriores</vt:lpstr>
      <vt:lpstr>¿Cómo identificamos ciclos?</vt:lpstr>
      <vt:lpstr>Algo así como esto</vt:lpstr>
      <vt:lpstr>… ¿y como esto?</vt:lpstr>
      <vt:lpstr>Observación</vt:lpstr>
      <vt:lpstr>Presentación de PowerPoint</vt:lpstr>
      <vt:lpstr>Presentación de PowerPoint</vt:lpstr>
      <vt:lpstr>El algoritmo hay ciclo en en acción</vt:lpstr>
      <vt:lpstr>El algoritmo en acción</vt:lpstr>
      <vt:lpstr>El algoritmo en acción</vt:lpstr>
      <vt:lpstr>El algoritmo en acción</vt:lpstr>
      <vt:lpstr>El algoritmo en acción</vt:lpstr>
      <vt:lpstr>El algoritmo en acción</vt:lpstr>
      <vt:lpstr>El algoritmo en acción</vt:lpstr>
      <vt:lpstr>El algoritmo en acción</vt:lpstr>
      <vt:lpstr>El algoritmo en acción</vt:lpstr>
      <vt:lpstr>El algoritmo en acción</vt:lpstr>
      <vt:lpstr>Depth First Search (DFS)</vt:lpstr>
      <vt:lpstr>Representación de grafos en memoria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dfs: Exploración en profundidad</vt:lpstr>
      <vt:lpstr>dfs pinta los vértices blancos, grises o negros</vt:lpstr>
      <vt:lpstr>dfs asigna dos tiempos a cada vértice v</vt:lpstr>
      <vt:lpstr>Presentación de PowerPoint</vt:lpstr>
      <vt:lpstr>Presentación de PowerPoint</vt:lpstr>
      <vt:lpstr>Para dos vértices cualquiera, u y v, sólo una de las siguientes tres condiciones es verdadera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Definimos cuatro tipos de aristas en términos del bosque dfs G𝞹 producido al explorar G</vt:lpstr>
      <vt:lpstr>Un grafo direccional acíclico G se puede ordenar topológicamente</vt:lpstr>
      <vt:lpstr>El algoritmo de ordenación topológica</vt:lpstr>
      <vt:lpstr>Presentación de PowerPoint</vt:lpstr>
      <vt:lpstr>Presentación de PowerPoint</vt:lpstr>
      <vt:lpstr>Presentación de PowerPoint</vt:lpstr>
      <vt:lpstr>¿Qué son las componentes fuertemente conectadas de un grafo direccional?</vt:lpstr>
      <vt:lpstr>Presentación de PowerPoint</vt:lpstr>
      <vt:lpstr>Presentación de PowerPoint</vt:lpstr>
      <vt:lpstr>El algoritmo para determinar las scc’s de G usa el grafo transpuesto de G</vt:lpstr>
      <vt:lpstr>G y GT tienen exactamente las mismas componentes fuertemente conectadas</vt:lpstr>
      <vt:lpstr>Presentación de PowerPoint</vt:lpstr>
      <vt:lpstr>Definamos el grafo de componentes de G, GSCC = (VSCC, ESCC)</vt:lpstr>
      <vt:lpstr>Presentación de PowerPoint</vt:lpstr>
      <vt:lpstr>Presentación de PowerPoint</vt:lpstr>
      <vt:lpstr>Hagamos una exploración dfs de G</vt:lpstr>
      <vt:lpstr>Presentación de PowerPoint</vt:lpstr>
      <vt:lpstr>Una propiedad clave entre scc’s y tiempos de finalización</vt:lpstr>
      <vt:lpstr>Presentación de PowerPoint</vt:lpstr>
      <vt:lpstr>Hagamos ahora una exploración dfs de GT</vt:lpstr>
      <vt:lpstr>En resumen, el algoritmo para encontrar scc’s de un grafo G es el siguiente</vt:lpstr>
      <vt:lpstr>Tres problemas en grafos con costos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proceso</dc:title>
  <dc:creator>Vicente Errázuriz Quiroga</dc:creator>
  <cp:lastModifiedBy>Paul Heinsohn</cp:lastModifiedBy>
  <cp:revision>125</cp:revision>
  <dcterms:created xsi:type="dcterms:W3CDTF">2018-04-24T22:29:29Z</dcterms:created>
  <dcterms:modified xsi:type="dcterms:W3CDTF">2019-05-05T21:47:18Z</dcterms:modified>
</cp:coreProperties>
</file>