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7"/>
  </p:notesMasterIdLst>
  <p:sldIdLst>
    <p:sldId id="299" r:id="rId2"/>
    <p:sldId id="256" r:id="rId3"/>
    <p:sldId id="258" r:id="rId4"/>
    <p:sldId id="338" r:id="rId5"/>
    <p:sldId id="259" r:id="rId6"/>
    <p:sldId id="303" r:id="rId7"/>
    <p:sldId id="261" r:id="rId8"/>
    <p:sldId id="260" r:id="rId9"/>
    <p:sldId id="262" r:id="rId10"/>
    <p:sldId id="263" r:id="rId11"/>
    <p:sldId id="265" r:id="rId12"/>
    <p:sldId id="308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9" r:id="rId23"/>
    <p:sldId id="293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88677" autoAdjust="0"/>
  </p:normalViewPr>
  <p:slideViewPr>
    <p:cSldViewPr snapToGrid="0" showGuides="1">
      <p:cViewPr varScale="1">
        <p:scale>
          <a:sx n="142" d="100"/>
          <a:sy n="142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08-05-19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Supondremos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Queda claro que no todos los algoritmos codiciosos llevan al óptimo.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Tres problemas en grafos </a:t>
            </a:r>
            <a:r>
              <a:rPr lang="en-US" sz="44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425463"/>
          </a:xfrm>
        </p:spPr>
        <p:txBody>
          <a:bodyPr anchor="ctr">
            <a:normAutofit/>
          </a:bodyPr>
          <a:lstStyle/>
          <a:p>
            <a:pPr marL="288925" indent="-288925"/>
            <a:r>
              <a:rPr lang="es-ES_tradnl" sz="2400"/>
              <a:t>a) Grafos no direccionales:</a:t>
            </a:r>
          </a:p>
          <a:p>
            <a:pPr marL="929005" lvl="1" indent="-288925"/>
            <a:r>
              <a:rPr lang="es-ES_tradnl" sz="2000" b="1"/>
              <a:t>encontrar el </a:t>
            </a:r>
            <a:r>
              <a:rPr lang="es-ES_tradnl" sz="2000" b="1" i="1"/>
              <a:t>árbol de cobertura de costo mínimo</a:t>
            </a:r>
          </a:p>
          <a:p>
            <a:pPr marL="288925" indent="-288925"/>
            <a:r>
              <a:rPr lang="es-ES_tradnl" sz="2400"/>
              <a:t>b) Grafos direccionales:</a:t>
            </a:r>
          </a:p>
          <a:p>
            <a:pPr marL="929005" lvl="1" indent="-288925"/>
            <a:r>
              <a:rPr lang="es-ES_tradnl" sz="2000" b="1"/>
              <a:t>encontrar la </a:t>
            </a:r>
            <a:r>
              <a:rPr lang="es-ES_tradnl" sz="2000" b="1" i="1"/>
              <a:t>ruta más corta desde un vértice a todos los otros</a:t>
            </a:r>
          </a:p>
          <a:p>
            <a:pPr marL="288925" indent="-288925"/>
            <a:r>
              <a:rPr lang="es-ES_tradnl" sz="2400"/>
              <a:t>c) Grafos direccionales:</a:t>
            </a:r>
          </a:p>
          <a:p>
            <a:pPr marL="929005" lvl="1" indent="-288925"/>
            <a:r>
              <a:rPr lang="es-ES_tradnl" sz="2000"/>
              <a:t>encontrar las </a:t>
            </a:r>
            <a:r>
              <a:rPr lang="es-ES_tradnl" sz="2000" i="1"/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22336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revisados y los que no.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𝐜𝐨𝐥𝐚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𝐩𝐫𝐢𝐨𝐫𝐢𝐝𝐚𝐝𝐞𝐬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60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3825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6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7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554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87686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3790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465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Un terremoto ha devastado la Región del Maule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Se han caído puentes y destruido caminos enteros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Hay demasiado que reparar para hacerlo todo de una vez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Lo prioritario es restaurar la conectividad vial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¿Cuál es la forma más barata de hacer esto?</a:t>
            </a:r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702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7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5248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¿Cómo demostramos que Prim es correcto?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DA6D-4C83-43FD-8764-65F8E82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</a:t>
            </a:r>
            <a:r>
              <a:rPr lang="es-CL" i="1" dirty="0"/>
              <a:t>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1CF-E47D-4813-ADAB-6066046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Esta estrategia algorítmica es conocida como </a:t>
            </a:r>
            <a:r>
              <a:rPr lang="es-CL" sz="2400" b="1" dirty="0">
                <a:solidFill>
                  <a:schemeClr val="accent2"/>
                </a:solidFill>
              </a:rPr>
              <a:t>codiciosa</a:t>
            </a: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En cada paso, el algoritmo escoge un </a:t>
            </a:r>
            <a:r>
              <a:rPr lang="es-CL" sz="2400" b="1" dirty="0">
                <a:solidFill>
                  <a:schemeClr val="accent2"/>
                </a:solidFill>
              </a:rPr>
              <a:t>óptimo local</a:t>
            </a:r>
          </a:p>
          <a:p>
            <a:pPr>
              <a:lnSpc>
                <a:spcPct val="100000"/>
              </a:lnSpc>
            </a:pPr>
            <a:endParaRPr lang="es-CL" sz="2400" b="1" dirty="0"/>
          </a:p>
          <a:p>
            <a:pPr>
              <a:lnSpc>
                <a:spcPct val="100000"/>
              </a:lnSpc>
            </a:pPr>
            <a:r>
              <a:rPr lang="es-CL" sz="2400" dirty="0"/>
              <a:t>… con la esperanza de llegar al </a:t>
            </a:r>
            <a:r>
              <a:rPr lang="es-CL" sz="2400" b="1" dirty="0">
                <a:solidFill>
                  <a:schemeClr val="accent2"/>
                </a:solidFill>
              </a:rPr>
              <a:t>óptimo global</a:t>
            </a:r>
          </a:p>
        </p:txBody>
      </p:sp>
    </p:spTree>
    <p:extLst>
      <p:ext uri="{BB962C8B-B14F-4D97-AF65-F5344CB8AC3E}">
        <p14:creationId xmlns:p14="http://schemas.microsoft.com/office/powerpoint/2010/main" val="416461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codiciosa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algoritmos </a:t>
            </a:r>
            <a:r>
              <a:rPr lang="es-CL" sz="2400" b="1" i="1" dirty="0">
                <a:solidFill>
                  <a:schemeClr val="accent2"/>
                </a:solidFill>
              </a:rPr>
              <a:t>greedy</a:t>
            </a:r>
            <a:r>
              <a:rPr lang="es-CL" sz="2400" dirty="0"/>
              <a:t> son muy veloces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no siempre sirven para encontrar el </a:t>
            </a:r>
            <a:r>
              <a:rPr lang="es-CL" sz="2400" b="1" dirty="0">
                <a:solidFill>
                  <a:schemeClr val="accent2"/>
                </a:solidFill>
              </a:rPr>
              <a:t>óptimo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2421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46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</a:t>
            </a:r>
            <a:r>
              <a:rPr lang="es-CL" i="1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un </a:t>
            </a:r>
            <a:r>
              <a:rPr lang="es-CL" sz="2400" b="1" dirty="0">
                <a:solidFill>
                  <a:schemeClr val="accent2"/>
                </a:solidFill>
              </a:rPr>
              <a:t>árbol</a:t>
            </a:r>
            <a:r>
              <a:rPr lang="es-CL" sz="2400" dirty="0"/>
              <a:t>: sus aristas no forman ciclos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de </a:t>
            </a:r>
            <a:r>
              <a:rPr lang="es-CL" sz="2400" b="1" dirty="0">
                <a:solidFill>
                  <a:schemeClr val="accent2"/>
                </a:solidFill>
              </a:rPr>
              <a:t>cobertura</a:t>
            </a:r>
            <a:r>
              <a:rPr lang="es-CL" sz="2400" dirty="0"/>
              <a:t>: el grafo es conexo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 </a:t>
            </a:r>
            <a:r>
              <a:rPr lang="es-CL" sz="2400" b="1" dirty="0">
                <a:solidFill>
                  <a:schemeClr val="accent2"/>
                </a:solidFill>
              </a:rPr>
              <a:t>mínimo</a:t>
            </a:r>
            <a:r>
              <a:rPr lang="es-CL" sz="2400" dirty="0"/>
              <a:t>: no existe otro árbol de cobertura con menor costo total</a:t>
            </a:r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370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MSTs, </a:t>
            </a:r>
            <a:r>
              <a:rPr lang="es-CL" sz="4000" b="1" dirty="0"/>
              <a:t>cortes </a:t>
            </a:r>
            <a:r>
              <a:rPr lang="es-CL" sz="4000" dirty="0"/>
              <a:t>y aristas que </a:t>
            </a:r>
            <a:r>
              <a:rPr lang="es-CL" sz="4000" b="1" dirty="0"/>
              <a:t>cruzan</a:t>
            </a:r>
            <a:r>
              <a:rPr lang="es-CL" sz="4000" dirty="0"/>
              <a:t> 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400" dirty="0"/>
                  <a:t> (particionemos) el grafo en dos conjuntos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dirty="0"/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Una arista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400" b="1" dirty="0"/>
                  <a:t> </a:t>
                </a:r>
                <a:r>
                  <a:rPr lang="es-CL" sz="2400" dirty="0"/>
                  <a:t>el corte si un extremo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400" b="1" dirty="0"/>
                  <a:t> </a:t>
                </a:r>
                <a:r>
                  <a:rPr lang="es-CL" sz="24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endParaRPr lang="es-CL" sz="2400" b="1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¿Qué podemos afirmar respecto a estas aristas y los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para cada corte la arista de menor costo está en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podemos encontrar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plan general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el siguiente nodo a revisar?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endCxn id="9" idx="4"/>
          </p:cNvCxnSpPr>
          <p:nvPr/>
        </p:nvCxnSpPr>
        <p:spPr>
          <a:xfrm flipV="1">
            <a:off x="3208188" y="1907628"/>
            <a:ext cx="1371600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1</a:t>
            </a:r>
            <a:r>
              <a:rPr lang="es-CL" sz="3200" dirty="0"/>
              <a:t> = Nodos Revisados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2000" y="1359806"/>
            <a:ext cx="3493768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2</a:t>
            </a:r>
            <a:r>
              <a:rPr lang="es-CL" sz="3200" dirty="0"/>
              <a:t> = 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revisar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3907</TotalTime>
  <Words>1103</Words>
  <Application>Microsoft Macintosh PowerPoint</Application>
  <PresentationFormat>On-screen Show (4:3)</PresentationFormat>
  <Paragraphs>458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IIC2133</vt:lpstr>
      <vt:lpstr>Tres problemas en grafos con costos</vt:lpstr>
      <vt:lpstr>El desastre</vt:lpstr>
      <vt:lpstr>PowerPoint Presentation</vt:lpstr>
      <vt:lpstr>PowerPoint Presentation</vt:lpstr>
      <vt:lpstr>MST: Minimum spanning tree</vt:lpstr>
      <vt:lpstr>PowerPoint Presentation</vt:lpstr>
      <vt:lpstr>MSTs, cortes y aristas que cruzan el corte</vt:lpstr>
      <vt:lpstr>Buscando un MST</vt:lpstr>
      <vt:lpstr>El plan general</vt:lpstr>
      <vt:lpstr>Algoritmo de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Corrección</vt:lpstr>
      <vt:lpstr>Algoritmos codiciosos</vt:lpstr>
      <vt:lpstr>Optimalidad codiciosa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213</cp:revision>
  <dcterms:created xsi:type="dcterms:W3CDTF">2018-04-24T22:29:29Z</dcterms:created>
  <dcterms:modified xsi:type="dcterms:W3CDTF">2019-05-08T15:34:18Z</dcterms:modified>
</cp:coreProperties>
</file>