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30"/>
  </p:notesMasterIdLst>
  <p:sldIdLst>
    <p:sldId id="362" r:id="rId2"/>
    <p:sldId id="361" r:id="rId3"/>
    <p:sldId id="360" r:id="rId4"/>
    <p:sldId id="364" r:id="rId5"/>
    <p:sldId id="363" r:id="rId6"/>
    <p:sldId id="384" r:id="rId7"/>
    <p:sldId id="365" r:id="rId8"/>
    <p:sldId id="378" r:id="rId9"/>
    <p:sldId id="383" r:id="rId10"/>
    <p:sldId id="276" r:id="rId11"/>
    <p:sldId id="377" r:id="rId12"/>
    <p:sldId id="379" r:id="rId13"/>
    <p:sldId id="381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76" r:id="rId24"/>
    <p:sldId id="386" r:id="rId25"/>
    <p:sldId id="380" r:id="rId26"/>
    <p:sldId id="387" r:id="rId27"/>
    <p:sldId id="385" r:id="rId28"/>
    <p:sldId id="382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591"/>
    <a:srgbClr val="91FFC3"/>
    <a:srgbClr val="FFCC00"/>
    <a:srgbClr val="CCAAE6"/>
    <a:srgbClr val="2683C6"/>
    <a:srgbClr val="FFCC99"/>
    <a:srgbClr val="FF99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89696" autoAdjust="0"/>
  </p:normalViewPr>
  <p:slideViewPr>
    <p:cSldViewPr snapToGrid="0" showGuides="1">
      <p:cViewPr varScale="1">
        <p:scale>
          <a:sx n="84" d="100"/>
          <a:sy n="84" d="100"/>
        </p:scale>
        <p:origin x="146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54534-0E73-4FE3-B07B-24F4E3E4E511}" type="datetimeFigureOut">
              <a:rPr lang="es-CL" smtClean="0"/>
              <a:t>13-05-19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77DF9-CF23-43EF-B590-36783FE9A4C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35536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Supón que el estaque del auto tiene capacidad infinita.</a:t>
                </a:r>
              </a:p>
              <a:p>
                <a:endParaRPr lang="es-CL" dirty="0"/>
              </a:p>
              <a:p>
                <a:r>
                  <a:rPr lang="es-CL" dirty="0"/>
                  <a:t>La idea sería construir un grafo donde cada camino es una arista, y los lugares donde es posible cambiar de camino son los nodos.</a:t>
                </a:r>
              </a:p>
              <a:p>
                <a:endParaRPr lang="es-CL" dirty="0"/>
              </a:p>
              <a:p>
                <a:r>
                  <a:rPr lang="es-CL" dirty="0"/>
                  <a:t>Sea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s-CL" dirty="0"/>
                  <a:t> el consumo</a:t>
                </a:r>
                <a:r>
                  <a:rPr lang="es-CL" baseline="0" dirty="0"/>
                  <a:t> 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L" b="0" i="1" baseline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b="0" i="1" baseline="0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s-CL" b="0" i="1" baseline="0" smtClean="0">
                            <a:latin typeface="Cambria Math" panose="02040503050406030204" pitchFamily="18" charset="0"/>
                          </a:rPr>
                          <m:t>𝐾𝑚</m:t>
                        </m:r>
                      </m:den>
                    </m:f>
                  </m:oMath>
                </a14:m>
                <a:r>
                  <a:rPr lang="es-CL" dirty="0"/>
                  <a:t> del</a:t>
                </a:r>
                <a:r>
                  <a:rPr lang="es-CL" baseline="0" dirty="0"/>
                  <a:t> auto al ir a </a:t>
                </a:r>
                <a14:m>
                  <m:oMath xmlns:m="http://schemas.openxmlformats.org/officeDocument/2006/math">
                    <m:r>
                      <a:rPr lang="es-CL" b="0" i="1" baseline="0" smtClean="0">
                        <a:latin typeface="Cambria Math" panose="02040503050406030204" pitchFamily="18" charset="0"/>
                      </a:rPr>
                      <m:t>𝑣</m:t>
                    </m:r>
                    <m:f>
                      <m:fPr>
                        <m:ctrlPr>
                          <a:rPr lang="es-CL" b="0" i="1" baseline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b="0" i="1" baseline="0" smtClean="0">
                            <a:latin typeface="Cambria Math" panose="02040503050406030204" pitchFamily="18" charset="0"/>
                          </a:rPr>
                          <m:t>𝐾𝑚</m:t>
                        </m:r>
                      </m:num>
                      <m:den>
                        <m:r>
                          <a:rPr lang="es-CL" b="0" i="1" baseline="0" smtClean="0">
                            <a:latin typeface="Cambria Math" panose="02040503050406030204" pitchFamily="18" charset="0"/>
                          </a:rPr>
                          <m:t>𝐻𝑟</m:t>
                        </m:r>
                      </m:den>
                    </m:f>
                  </m:oMath>
                </a14:m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Sea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CL" dirty="0"/>
                  <a:t> el costo del combustible 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$</m:t>
                        </m:r>
                      </m:num>
                      <m:den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s-CL" dirty="0"/>
                  <a:t> .</a:t>
                </a:r>
              </a:p>
              <a:p>
                <a:endParaRPr lang="es-CL" dirty="0"/>
              </a:p>
              <a:p>
                <a:r>
                  <a:rPr lang="es-CL" dirty="0"/>
                  <a:t>El costo en pesos de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𝐾𝑚</m:t>
                    </m:r>
                  </m:oMath>
                </a14:m>
                <a:r>
                  <a:rPr lang="es-CL" dirty="0"/>
                  <a:t> al ir 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𝑣</m:t>
                    </m:r>
                    <m:f>
                      <m:f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𝐾𝑚</m:t>
                        </m:r>
                      </m:num>
                      <m:den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𝐻𝑟</m:t>
                        </m:r>
                      </m:den>
                    </m:f>
                  </m:oMath>
                </a14:m>
                <a:r>
                  <a:rPr lang="es-CL" dirty="0"/>
                  <a:t> es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Sea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dirty="0"/>
                  <a:t> el largo</a:t>
                </a:r>
                <a:r>
                  <a:rPr lang="es-CL" baseline="0" dirty="0"/>
                  <a:t> del camino </a:t>
                </a:r>
                <a14:m>
                  <m:oMath xmlns:m="http://schemas.openxmlformats.org/officeDocument/2006/math">
                    <m:r>
                      <a:rPr lang="es-CL" b="0" i="1" baseline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CL" b="0" i="1" baseline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s-CL" dirty="0"/>
              </a:p>
              <a:p>
                <a:r>
                  <a:rPr lang="es-CL" dirty="0"/>
                  <a:t>Sea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dirty="0"/>
                  <a:t> la velocidad </a:t>
                </a:r>
                <a:r>
                  <a:rPr lang="es-CL" dirty="0" err="1"/>
                  <a:t>obligaoria</a:t>
                </a:r>
                <a:r>
                  <a:rPr lang="es-CL" dirty="0"/>
                  <a:t> del camino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s-CL" dirty="0"/>
              </a:p>
              <a:p>
                <a:r>
                  <a:rPr lang="es-CL" dirty="0"/>
                  <a:t>Sea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dirty="0"/>
                  <a:t> el costo del peaje del camino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CL" dirty="0"/>
                  <a:t> (0 si no tiene</a:t>
                </a:r>
                <a:r>
                  <a:rPr lang="es-CL" baseline="0" dirty="0"/>
                  <a:t> peaje).</a:t>
                </a:r>
              </a:p>
              <a:p>
                <a:endParaRPr lang="es-CL" baseline="0" dirty="0"/>
              </a:p>
              <a:p>
                <a:r>
                  <a:rPr lang="es-CL" baseline="0" dirty="0"/>
                  <a:t>El costo asociado a utilizar un camino 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baseline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b="0" i="1" baseline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L" b="0" i="1" baseline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s-CL" b="0" i="1" baseline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CL" b="0" i="1" baseline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s-CL" b="0" i="1" baseline="0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s-CL" b="0" i="1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L" b="0" i="1" baseline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b="0" i="1" baseline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CL" b="0" i="1" baseline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s-CL" b="0" i="1" baseline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CL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baseline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CL" b="0" i="1" baseline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CL" dirty="0"/>
              </a:p>
              <a:p>
                <a:endParaRPr lang="es-CL" dirty="0"/>
              </a:p>
              <a:p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Asume que el estaque del auto tiene tamaño infinito.</a:t>
                </a:r>
              </a:p>
              <a:p>
                <a:endParaRPr lang="es-CL" dirty="0"/>
              </a:p>
              <a:p>
                <a:r>
                  <a:rPr lang="es-CL" dirty="0"/>
                  <a:t>La idea sería construir un grafo donde cada camino es una arista, y los lugares donde es posible cambiar de camino son los nodos.</a:t>
                </a:r>
              </a:p>
              <a:p>
                <a:endParaRPr lang="es-CL" dirty="0"/>
              </a:p>
              <a:p>
                <a:r>
                  <a:rPr lang="es-CL" dirty="0"/>
                  <a:t>Sea </a:t>
                </a:r>
                <a:r>
                  <a:rPr lang="es-CL" b="0" i="0">
                    <a:latin typeface="Cambria Math" panose="02040503050406030204" pitchFamily="18" charset="0"/>
                  </a:rPr>
                  <a:t>𝑅(𝑣)</a:t>
                </a:r>
                <a:r>
                  <a:rPr lang="es-CL" dirty="0"/>
                  <a:t> el consumo</a:t>
                </a:r>
                <a:r>
                  <a:rPr lang="es-CL" baseline="0" dirty="0"/>
                  <a:t> en </a:t>
                </a:r>
                <a:r>
                  <a:rPr lang="es-CL" b="0" i="0" baseline="0">
                    <a:latin typeface="Cambria Math" panose="02040503050406030204" pitchFamily="18" charset="0"/>
                  </a:rPr>
                  <a:t>𝐿/𝐾𝑚</a:t>
                </a:r>
                <a:r>
                  <a:rPr lang="es-CL" dirty="0"/>
                  <a:t> del</a:t>
                </a:r>
                <a:r>
                  <a:rPr lang="es-CL" baseline="0" dirty="0"/>
                  <a:t> auto al ir a </a:t>
                </a:r>
                <a:r>
                  <a:rPr lang="es-CL" b="0" i="0" baseline="0">
                    <a:latin typeface="Cambria Math" panose="02040503050406030204" pitchFamily="18" charset="0"/>
                  </a:rPr>
                  <a:t>𝑣 𝐾𝑚/𝐻𝑟</a:t>
                </a:r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Sea </a:t>
                </a:r>
                <a:r>
                  <a:rPr lang="es-CL" b="0" i="0">
                    <a:latin typeface="Cambria Math" panose="02040503050406030204" pitchFamily="18" charset="0"/>
                  </a:rPr>
                  <a:t>𝐶</a:t>
                </a:r>
                <a:r>
                  <a:rPr lang="es-CL" dirty="0"/>
                  <a:t> el costo del combustible en </a:t>
                </a:r>
                <a:r>
                  <a:rPr lang="es-CL" b="0" i="0">
                    <a:latin typeface="Cambria Math" panose="02040503050406030204" pitchFamily="18" charset="0"/>
                  </a:rPr>
                  <a:t>$/𝐿</a:t>
                </a:r>
                <a:r>
                  <a:rPr lang="es-CL" dirty="0"/>
                  <a:t> .</a:t>
                </a:r>
              </a:p>
              <a:p>
                <a:endParaRPr lang="es-CL" dirty="0"/>
              </a:p>
              <a:p>
                <a:r>
                  <a:rPr lang="es-CL" dirty="0"/>
                  <a:t>El costo en pesos de </a:t>
                </a:r>
                <a:r>
                  <a:rPr lang="es-CL" b="0" i="0">
                    <a:latin typeface="Cambria Math" panose="02040503050406030204" pitchFamily="18" charset="0"/>
                  </a:rPr>
                  <a:t>1𝐾𝑚</a:t>
                </a:r>
                <a:r>
                  <a:rPr lang="es-CL" dirty="0"/>
                  <a:t> al ir a </a:t>
                </a:r>
                <a:r>
                  <a:rPr lang="es-CL" b="0" i="0">
                    <a:latin typeface="Cambria Math" panose="02040503050406030204" pitchFamily="18" charset="0"/>
                  </a:rPr>
                  <a:t>𝑣 𝐾𝑚/𝐻𝑟</a:t>
                </a:r>
                <a:r>
                  <a:rPr lang="es-CL" dirty="0"/>
                  <a:t> es </a:t>
                </a:r>
                <a:r>
                  <a:rPr lang="es-CL" b="0" i="0">
                    <a:latin typeface="Cambria Math" panose="02040503050406030204" pitchFamily="18" charset="0"/>
                  </a:rPr>
                  <a:t>𝐶⋅𝑅(𝑣)  </a:t>
                </a:r>
                <a:endParaRPr lang="es-CL" dirty="0"/>
              </a:p>
              <a:p>
                <a:endParaRPr lang="es-CL" dirty="0"/>
              </a:p>
              <a:p>
                <a:r>
                  <a:rPr lang="es-CL" dirty="0"/>
                  <a:t>Sea </a:t>
                </a:r>
                <a:r>
                  <a:rPr lang="es-CL" b="0" i="0">
                    <a:latin typeface="Cambria Math" panose="02040503050406030204" pitchFamily="18" charset="0"/>
                  </a:rPr>
                  <a:t>𝑥_𝑖</a:t>
                </a:r>
                <a:r>
                  <a:rPr lang="es-CL" dirty="0"/>
                  <a:t> el largo</a:t>
                </a:r>
                <a:r>
                  <a:rPr lang="es-CL" baseline="0" dirty="0"/>
                  <a:t> del camino </a:t>
                </a:r>
                <a:r>
                  <a:rPr lang="es-CL" b="0" i="0" baseline="0">
                    <a:latin typeface="Cambria Math" panose="02040503050406030204" pitchFamily="18" charset="0"/>
                  </a:rPr>
                  <a:t>𝑖. </a:t>
                </a:r>
                <a:endParaRPr lang="es-CL" dirty="0"/>
              </a:p>
              <a:p>
                <a:r>
                  <a:rPr lang="es-CL" dirty="0"/>
                  <a:t>Sea </a:t>
                </a:r>
                <a:r>
                  <a:rPr lang="es-CL" b="0" i="0">
                    <a:latin typeface="Cambria Math" panose="02040503050406030204" pitchFamily="18" charset="0"/>
                  </a:rPr>
                  <a:t>𝑣_𝑖</a:t>
                </a:r>
                <a:r>
                  <a:rPr lang="es-CL" dirty="0"/>
                  <a:t> la velocidad </a:t>
                </a:r>
                <a:r>
                  <a:rPr lang="es-CL" dirty="0" err="1"/>
                  <a:t>obligaoria</a:t>
                </a:r>
                <a:r>
                  <a:rPr lang="es-CL" dirty="0"/>
                  <a:t> del camino </a:t>
                </a:r>
                <a:r>
                  <a:rPr lang="es-CL" b="0" i="0">
                    <a:latin typeface="Cambria Math" panose="02040503050406030204" pitchFamily="18" charset="0"/>
                  </a:rPr>
                  <a:t>𝑖</a:t>
                </a:r>
                <a:endParaRPr lang="es-CL" dirty="0"/>
              </a:p>
              <a:p>
                <a:r>
                  <a:rPr lang="es-CL" dirty="0"/>
                  <a:t>Sea </a:t>
                </a:r>
                <a:r>
                  <a:rPr lang="es-CL" b="0" i="0">
                    <a:latin typeface="Cambria Math" panose="02040503050406030204" pitchFamily="18" charset="0"/>
                  </a:rPr>
                  <a:t>𝑝_𝑖</a:t>
                </a:r>
                <a:r>
                  <a:rPr lang="es-CL" dirty="0"/>
                  <a:t> el costo del peaje del camino </a:t>
                </a:r>
                <a:r>
                  <a:rPr lang="es-CL" b="0" i="0">
                    <a:latin typeface="Cambria Math" panose="02040503050406030204" pitchFamily="18" charset="0"/>
                  </a:rPr>
                  <a:t>𝑖</a:t>
                </a:r>
                <a:r>
                  <a:rPr lang="es-CL" dirty="0"/>
                  <a:t> (0 si no tiene</a:t>
                </a:r>
                <a:r>
                  <a:rPr lang="es-CL" baseline="0" dirty="0"/>
                  <a:t> peaje).</a:t>
                </a:r>
              </a:p>
              <a:p>
                <a:endParaRPr lang="es-CL" baseline="0" dirty="0"/>
              </a:p>
              <a:p>
                <a:r>
                  <a:rPr lang="es-CL" baseline="0" dirty="0"/>
                  <a:t>El costo asociado a utilizar un camino es de </a:t>
                </a:r>
                <a:r>
                  <a:rPr lang="es-CL" b="0" i="0" baseline="0">
                    <a:latin typeface="Cambria Math" panose="02040503050406030204" pitchFamily="18" charset="0"/>
                  </a:rPr>
                  <a:t>𝑥_𝑖⋅𝐶⋅𝑅(𝑣_𝑖 )+𝑝_𝑖</a:t>
                </a:r>
                <a:endParaRPr lang="es-CL" dirty="0"/>
              </a:p>
              <a:p>
                <a:endParaRPr lang="es-CL" dirty="0"/>
              </a:p>
              <a:p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8654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La garantía = al extraer un nodo de open, se lo ha encontrado por la ruta más corta.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69599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Marcamos la distancia a la que está cada nodo del origen. Inicialmente cada nodo tiene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s-CL" dirty="0"/>
                  <a:t> como</a:t>
                </a:r>
                <a:r>
                  <a:rPr lang="es-CL" baseline="0" dirty="0"/>
                  <a:t> distancia.</a:t>
                </a:r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Marcamos la distancia a la que está cada nodo del origen. Inicialmente cada nodo tiene </a:t>
                </a:r>
                <a:r>
                  <a:rPr lang="es-CL" b="0" i="0">
                    <a:latin typeface="Cambria Math" panose="02040503050406030204" pitchFamily="18" charset="0"/>
                  </a:rPr>
                  <a:t>∞</a:t>
                </a:r>
                <a:r>
                  <a:rPr lang="es-CL" dirty="0"/>
                  <a:t> como</a:t>
                </a:r>
                <a:r>
                  <a:rPr lang="es-CL" baseline="0" dirty="0"/>
                  <a:t> distancia.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57633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91109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Es tentador basarse en </a:t>
            </a:r>
            <a:r>
              <a:rPr lang="es-CL" b="1" dirty="0"/>
              <a:t>Prim</a:t>
            </a:r>
            <a:r>
              <a:rPr lang="es-CL" dirty="0"/>
              <a:t>, pero no da el resultado que queremos, ya que la arista mas barata no necesariamente forma parte de la ruta más corta.</a:t>
            </a:r>
          </a:p>
          <a:p>
            <a:r>
              <a:rPr lang="es-CL" dirty="0"/>
              <a:t>En cambio, aprovecharnos de </a:t>
            </a:r>
            <a:r>
              <a:rPr lang="es-CL" b="1" dirty="0"/>
              <a:t>BFS</a:t>
            </a:r>
            <a:r>
              <a:rPr lang="es-CL" dirty="0"/>
              <a:t>: en un grafo en que todas las aristas tienen el mismo costo (no negativo), BFS resuelve el problema.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24096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La propiedad de BFS es que un nodo al ser expandido, ha sido encontrado por la ruta más corta posible.</a:t>
            </a:r>
          </a:p>
          <a:p>
            <a:endParaRPr lang="es-CL" dirty="0"/>
          </a:p>
          <a:p>
            <a:r>
              <a:rPr lang="es-CL" dirty="0"/>
              <a:t>Eso genera un </a:t>
            </a:r>
            <a:r>
              <a:rPr lang="es-CL" b="1" dirty="0"/>
              <a:t>árbol</a:t>
            </a:r>
            <a:r>
              <a:rPr lang="es-CL" dirty="0"/>
              <a:t> de rutas más cortas cuya raíz es el nodo de partida.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32505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80114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02292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28696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Marcamos la distancia a la que está cada nodo del origen. Inicialmente cada nodo tiene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s-CL" dirty="0"/>
                  <a:t> como</a:t>
                </a:r>
                <a:r>
                  <a:rPr lang="es-CL" baseline="0" dirty="0"/>
                  <a:t> distancia.</a:t>
                </a:r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Marcamos la distancia a la que está cada nodo del origen. Inicialmente cada nodo tiene </a:t>
                </a:r>
                <a:r>
                  <a:rPr lang="es-CL" b="0" i="0">
                    <a:latin typeface="Cambria Math" panose="02040503050406030204" pitchFamily="18" charset="0"/>
                  </a:rPr>
                  <a:t>∞</a:t>
                </a:r>
                <a:r>
                  <a:rPr lang="es-CL" dirty="0"/>
                  <a:t> como</a:t>
                </a:r>
                <a:r>
                  <a:rPr lang="es-CL" baseline="0" dirty="0"/>
                  <a:t> distancia.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2845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Marcamos la distancia a la que está cada nodo del origen. Inicialmente cada nodo tiene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s-CL" dirty="0"/>
                  <a:t> como</a:t>
                </a:r>
                <a:r>
                  <a:rPr lang="es-CL" baseline="0" dirty="0"/>
                  <a:t> distancia.</a:t>
                </a:r>
                <a:endParaRPr lang="es-C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Marcamos la distancia a la que está cada nodo del origen. Inicialmente cada nodo tiene </a:t>
                </a:r>
                <a:r>
                  <a:rPr lang="es-CL" b="0" i="0">
                    <a:latin typeface="Cambria Math" panose="02040503050406030204" pitchFamily="18" charset="0"/>
                  </a:rPr>
                  <a:t>∞</a:t>
                </a:r>
                <a:r>
                  <a:rPr lang="es-CL" dirty="0"/>
                  <a:t> como</a:t>
                </a:r>
                <a:r>
                  <a:rPr lang="es-CL" baseline="0" dirty="0"/>
                  <a:t> distancia.</a:t>
                </a:r>
                <a:endParaRPr lang="es-C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00056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fld id="{2570D7B2-05AC-5E46-A5A9-DC14CA5FB5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36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  <p:sldLayoutId id="2147484163" r:id="rId7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69400-EA88-4CE7-A8A6-7946F4F03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viaje familiar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29D186-0CB3-441D-8D69-3AF625DC5F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568" y="1824419"/>
                <a:ext cx="9034431" cy="4273222"/>
              </a:xfrm>
            </p:spPr>
            <p:txBody>
              <a:bodyPr anchor="ctr">
                <a:noAutofit/>
              </a:bodyPr>
              <a:lstStyle/>
              <a:p>
                <a:pPr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s-CL" sz="2400" dirty="0"/>
                  <a:t> Quieres planificar un viaje en auto desde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sz="2400" dirty="0"/>
                  <a:t> a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s-CL" sz="2400" dirty="0"/>
              </a:p>
              <a:p>
                <a:pPr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s-CL" sz="2400" dirty="0"/>
                  <a:t>Los caminos tienen peajes y tiempos de recorrido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dirty="0"/>
                  <a:t>¿Cómo hacer para que el viaje te salga lo más barato posible?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dirty="0"/>
                  <a:t>¿Y lo m</a:t>
                </a:r>
                <a:r>
                  <a:rPr lang="en-US" sz="2400" dirty="0"/>
                  <a:t>ás corto posible</a:t>
                </a:r>
                <a:r>
                  <a:rPr lang="es-CL" sz="2400" dirty="0"/>
                  <a:t>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29D186-0CB3-441D-8D69-3AF625DC5F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568" y="1824419"/>
                <a:ext cx="9034431" cy="4273222"/>
              </a:xfrm>
              <a:blipFill>
                <a:blip r:embed="rId3"/>
                <a:stretch>
                  <a:fillRect l="-1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3032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571D78D-740B-4102-B8CE-16DA74311438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228600" y="228600"/>
                <a:ext cx="8686800" cy="5867400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sz="22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𝒃𝒇𝒔</m:t>
                      </m:r>
                      <m:d>
                        <m:dPr>
                          <m:ctrlPr>
                            <a:rPr lang="es-CL" sz="2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2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  <m:d>
                            <m:dPr>
                              <m:ctrlPr>
                                <a:rPr lang="es-CL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sz="22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  <m:r>
                                <a:rPr lang="es-CL" sz="22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CL" sz="2200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d>
                          <m:r>
                            <a:rPr lang="es-CL" sz="2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L" sz="22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s-CL" sz="2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L" sz="22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</m:d>
                      <m:r>
                        <a:rPr lang="es-CL" sz="2200" b="1" i="1" smtClean="0">
                          <a:latin typeface="Cambria Math" panose="02040503050406030204" pitchFamily="18" charset="0"/>
                        </a:rPr>
                        <m:t>  : </m:t>
                      </m:r>
                    </m:oMath>
                  </m:oMathPara>
                </a14:m>
                <a:endParaRPr lang="es-CL" sz="2200" b="1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L" sz="2200" b="1" dirty="0"/>
                  <a:t>	</a:t>
                </a:r>
                <a14:m>
                  <m:oMath xmlns:m="http://schemas.openxmlformats.org/officeDocument/2006/math">
                    <m:r>
                      <a:rPr lang="es-CL" sz="2200" b="1" i="1">
                        <a:latin typeface="Cambria Math" panose="02040503050406030204" pitchFamily="18" charset="0"/>
                      </a:rPr>
                      <m:t>𝒔</m:t>
                    </m:r>
                    <m:r>
                      <a:rPr lang="es-CL" sz="22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sz="2200" b="1" i="1">
                        <a:latin typeface="Cambria Math" panose="02040503050406030204" pitchFamily="18" charset="0"/>
                      </a:rPr>
                      <m:t>𝒅𝒊𝒔𝒕</m:t>
                    </m:r>
                    <m:r>
                      <a:rPr lang="es-CL" sz="220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sz="22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s-CL" sz="2200" b="1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L" sz="2200" b="1" dirty="0"/>
                  <a:t>	</a:t>
                </a:r>
                <a14:m>
                  <m:oMath xmlns:m="http://schemas.openxmlformats.org/officeDocument/2006/math">
                    <m:r>
                      <a:rPr lang="es-CL" sz="2200" b="1" i="1" smtClean="0">
                        <a:latin typeface="Cambria Math" panose="02040503050406030204" pitchFamily="18" charset="0"/>
                      </a:rPr>
                      <m:t>𝑶𝒑𝒆𝒏</m:t>
                    </m:r>
                    <m:r>
                      <a:rPr lang="es-CL" sz="2200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s-CL" sz="2200" b="0" i="0" smtClean="0">
                        <a:latin typeface="Cambria Math" panose="02040503050406030204" pitchFamily="18" charset="0"/>
                      </a:rPr>
                      <m:t>una</m:t>
                    </m:r>
                    <m:r>
                      <a:rPr lang="es-CL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200" b="0" i="0" smtClean="0">
                        <a:latin typeface="Cambria Math" panose="02040503050406030204" pitchFamily="18" charset="0"/>
                      </a:rPr>
                      <m:t>cola</m:t>
                    </m:r>
                    <m:r>
                      <a:rPr lang="es-CL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200" b="0" i="0" smtClean="0">
                        <a:latin typeface="Cambria Math" panose="02040503050406030204" pitchFamily="18" charset="0"/>
                      </a:rPr>
                      <m:t>conteniendo</m:t>
                    </m:r>
                    <m:r>
                      <a:rPr lang="es-CL" sz="2200" b="0" i="0" smtClean="0">
                        <a:latin typeface="Cambria Math" panose="02040503050406030204" pitchFamily="18" charset="0"/>
                      </a:rPr>
                      <m:t> ú</m:t>
                    </m:r>
                    <m:r>
                      <m:rPr>
                        <m:sty m:val="p"/>
                      </m:rPr>
                      <a:rPr lang="es-CL" sz="2200" b="0" i="0" smtClean="0">
                        <a:latin typeface="Cambria Math" panose="02040503050406030204" pitchFamily="18" charset="0"/>
                      </a:rPr>
                      <m:t>nicamente</m:t>
                    </m:r>
                    <m:r>
                      <a:rPr lang="es-CL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2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s-CL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200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endParaRPr lang="es-CL" sz="2200" b="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L" sz="2200" dirty="0"/>
                  <a:t>	</a:t>
                </a:r>
                <a14:m>
                  <m:oMath xmlns:m="http://schemas.openxmlformats.org/officeDocument/2006/math">
                    <m:r>
                      <a:rPr lang="es-CL" sz="22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𝒘𝒉𝒊𝒍𝒆</m:t>
                    </m:r>
                    <m:r>
                      <a:rPr lang="es-CL" sz="2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200" b="1" i="1" smtClean="0">
                        <a:latin typeface="Cambria Math" panose="02040503050406030204" pitchFamily="18" charset="0"/>
                      </a:rPr>
                      <m:t>𝑶𝒑𝒆𝒏</m:t>
                    </m:r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≠∅:</m:t>
                    </m:r>
                  </m:oMath>
                </a14:m>
                <a:endParaRPr lang="es-CL" sz="220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L" sz="2200" dirty="0"/>
                  <a:t>		</a:t>
                </a:r>
                <a14:m>
                  <m:oMath xmlns:m="http://schemas.openxmlformats.org/officeDocument/2006/math">
                    <m:r>
                      <a:rPr lang="es-CL" sz="22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sz="22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s-CL" sz="2200" b="0" i="0" smtClean="0">
                        <a:latin typeface="Cambria Math" panose="02040503050406030204" pitchFamily="18" charset="0"/>
                      </a:rPr>
                      <m:t>extraer</m:t>
                    </m:r>
                    <m:r>
                      <a:rPr lang="es-CL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2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s-CL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200" b="0" i="0" smtClean="0">
                        <a:latin typeface="Cambria Math" panose="02040503050406030204" pitchFamily="18" charset="0"/>
                      </a:rPr>
                      <m:t>pintar</m:t>
                    </m:r>
                    <m:r>
                      <a:rPr lang="es-CL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200" b="0" i="0" smtClean="0">
                        <a:latin typeface="Cambria Math" panose="02040503050406030204" pitchFamily="18" charset="0"/>
                      </a:rPr>
                      <m:t>el</m:t>
                    </m:r>
                    <m:r>
                      <a:rPr lang="es-CL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200" b="0" i="0" smtClean="0">
                        <a:latin typeface="Cambria Math" panose="02040503050406030204" pitchFamily="18" charset="0"/>
                      </a:rPr>
                      <m:t>siguiente</m:t>
                    </m:r>
                    <m:r>
                      <a:rPr lang="es-CL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200" b="0" i="0" smtClean="0">
                        <a:latin typeface="Cambria Math" panose="02040503050406030204" pitchFamily="18" charset="0"/>
                      </a:rPr>
                      <m:t>elemento</m:t>
                    </m:r>
                    <m:r>
                      <a:rPr lang="es-CL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200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es-CL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200" b="1" i="1" smtClean="0">
                        <a:latin typeface="Cambria Math" panose="02040503050406030204" pitchFamily="18" charset="0"/>
                      </a:rPr>
                      <m:t>𝑶𝒑𝒆𝒏</m:t>
                    </m:r>
                  </m:oMath>
                </a14:m>
                <a:endParaRPr lang="es-CL" sz="2200" b="1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L" sz="2200" b="1" dirty="0"/>
                  <a:t>		</a:t>
                </a:r>
                <a14:m>
                  <m:oMath xmlns:m="http://schemas.openxmlformats.org/officeDocument/2006/math">
                    <m:r>
                      <a:rPr lang="es-CL" sz="22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2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2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sz="22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sz="2200" b="1" i="1">
                        <a:latin typeface="Cambria Math" panose="02040503050406030204" pitchFamily="18" charset="0"/>
                      </a:rPr>
                      <m:t>𝒈</m:t>
                    </m:r>
                    <m:r>
                      <a:rPr lang="es-CL" sz="2200" b="1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sz="22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2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2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sz="2200" b="1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L" sz="2200" b="1" dirty="0"/>
                  <a:t>		</a:t>
                </a:r>
                <a14:m>
                  <m:oMath xmlns:m="http://schemas.openxmlformats.org/officeDocument/2006/math">
                    <m:r>
                      <a:rPr lang="es-CL" sz="22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𝒇𝒐𝒓𝒆𝒂𝒄𝒉</m:t>
                    </m:r>
                    <m:r>
                      <a:rPr lang="es-CL" sz="2200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s-CL" sz="2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2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s-CL" sz="22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22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s-CL" sz="2200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CL" sz="2200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s-CL" sz="22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200" b="1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L" sz="2200" b="1" dirty="0"/>
                  <a:t>			</a:t>
                </a:r>
                <a14:m>
                  <m:oMath xmlns:m="http://schemas.openxmlformats.org/officeDocument/2006/math">
                    <m:r>
                      <a:rPr lang="es-CL" sz="22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2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200" b="0" i="0" smtClean="0">
                        <a:latin typeface="Cambria Math" panose="02040503050406030204" pitchFamily="18" charset="0"/>
                      </a:rPr>
                      <m:t>est</m:t>
                    </m:r>
                    <m:r>
                      <a:rPr lang="es-CL" sz="2200" b="0" i="0" smtClean="0">
                        <a:latin typeface="Cambria Math" panose="02040503050406030204" pitchFamily="18" charset="0"/>
                      </a:rPr>
                      <m:t>á </m:t>
                    </m:r>
                    <m:r>
                      <m:rPr>
                        <m:sty m:val="p"/>
                      </m:rPr>
                      <a:rPr lang="es-CL" sz="2200" b="0" i="0" smtClean="0">
                        <a:latin typeface="Cambria Math" panose="02040503050406030204" pitchFamily="18" charset="0"/>
                      </a:rPr>
                      <m:t>pintado</m:t>
                    </m:r>
                    <m:r>
                      <a:rPr lang="es-CL" sz="2200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sz="22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𝒄𝒐𝒏𝒕𝒊𝒏𝒖𝒆</m:t>
                    </m:r>
                  </m:oMath>
                </a14:m>
                <a:endParaRPr lang="es-CL" sz="2200" b="1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L" sz="2200" b="1" dirty="0"/>
                  <a:t>				</a:t>
                </a:r>
                <a14:m>
                  <m:oMath xmlns:m="http://schemas.openxmlformats.org/officeDocument/2006/math">
                    <m:r>
                      <a:rPr lang="es-CL" sz="2200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s-CL" sz="2200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sz="22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sz="22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sz="2200" b="1" i="1" smtClean="0">
                        <a:latin typeface="Cambria Math" panose="02040503050406030204" pitchFamily="18" charset="0"/>
                      </a:rPr>
                      <m:t>𝒅𝒊𝒔𝒕</m:t>
                    </m:r>
                    <m:r>
                      <a:rPr lang="es-CL" sz="22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CL" sz="22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s-CL" sz="2200" b="1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L" sz="2200" b="1" dirty="0"/>
                  <a:t>			</a:t>
                </a:r>
                <a14:m>
                  <m:oMath xmlns:m="http://schemas.openxmlformats.org/officeDocument/2006/math">
                    <m:r>
                      <a:rPr lang="es-CL" sz="22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200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s-CL" sz="2200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s-CL" sz="22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2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sz="2200" b="1" i="1" smtClean="0">
                        <a:latin typeface="Cambria Math" panose="02040503050406030204" pitchFamily="18" charset="0"/>
                      </a:rPr>
                      <m:t>𝒅𝒊𝒔𝒕</m:t>
                    </m:r>
                    <m:r>
                      <a:rPr lang="es-CL" sz="2200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sz="22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𝒄𝒐𝒏𝒕𝒊𝒏𝒖𝒆</m:t>
                    </m:r>
                    <m:r>
                      <a:rPr lang="es-CL" sz="22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CL" sz="2200" b="1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L" sz="2200" b="1" dirty="0"/>
                  <a:t>				</a:t>
                </a:r>
                <a14:m>
                  <m:oMath xmlns:m="http://schemas.openxmlformats.org/officeDocument/2006/math">
                    <m:r>
                      <a:rPr lang="es-CL" sz="22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2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sz="2200" b="1" i="1" smtClean="0">
                        <a:latin typeface="Cambria Math" panose="02040503050406030204" pitchFamily="18" charset="0"/>
                      </a:rPr>
                      <m:t>𝒑𝒂𝒓𝒆𝒏𝒕</m:t>
                    </m:r>
                    <m:r>
                      <a:rPr lang="es-CL" sz="2200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sz="22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sz="2200" b="1" i="1" smtClean="0">
                        <a:latin typeface="Cambria Math" panose="02040503050406030204" pitchFamily="18" charset="0"/>
                      </a:rPr>
                      <m:t>,      </m:t>
                    </m:r>
                    <m:r>
                      <a:rPr lang="es-CL" sz="22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2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sz="2200" b="1" i="1" smtClean="0">
                        <a:latin typeface="Cambria Math" panose="02040503050406030204" pitchFamily="18" charset="0"/>
                      </a:rPr>
                      <m:t>𝒅𝒊𝒔𝒕</m:t>
                    </m:r>
                    <m:r>
                      <a:rPr lang="es-CL" sz="2200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sz="2200" b="1" i="1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endParaRPr lang="es-CL" sz="2200" b="1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L" sz="2200" b="1" dirty="0"/>
                  <a:t>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sz="2200" b="0" i="0" smtClean="0">
                        <a:latin typeface="Cambria Math" panose="02040503050406030204" pitchFamily="18" charset="0"/>
                      </a:rPr>
                      <m:t>Insertar</m:t>
                    </m:r>
                    <m:r>
                      <a:rPr lang="es-CL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2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200" b="0" i="0" smtClean="0">
                        <a:latin typeface="Cambria Math" panose="02040503050406030204" pitchFamily="18" charset="0"/>
                      </a:rPr>
                      <m:t>en</m:t>
                    </m:r>
                    <m:r>
                      <a:rPr lang="es-CL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200" b="1" i="1" smtClean="0">
                        <a:latin typeface="Cambria Math" panose="02040503050406030204" pitchFamily="18" charset="0"/>
                      </a:rPr>
                      <m:t>𝑶𝒑𝒆𝒏</m:t>
                    </m:r>
                  </m:oMath>
                </a14:m>
                <a:endParaRPr lang="es-CL" sz="2200" b="1" i="1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L" sz="2200" b="1" dirty="0"/>
                  <a:t>	</a:t>
                </a:r>
                <a14:m>
                  <m:oMath xmlns:m="http://schemas.openxmlformats.org/officeDocument/2006/math">
                    <m:r>
                      <a:rPr lang="es-CL" sz="22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2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2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𝒇𝒂𝒍𝒔𝒆</m:t>
                    </m:r>
                  </m:oMath>
                </a14:m>
                <a:endParaRPr lang="es-CL" sz="2200" b="1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571D78D-740B-4102-B8CE-16DA743114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228600" y="228600"/>
                <a:ext cx="8686800" cy="5867400"/>
              </a:xfrm>
              <a:blipFill>
                <a:blip r:embed="rId3"/>
                <a:stretch>
                  <a:fillRect l="-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1744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571D78D-740B-4102-B8CE-16DA74311438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sz="20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𝒃𝒇𝒔</m:t>
                      </m:r>
                      <m:r>
                        <a:rPr lang="es-CL" sz="20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++</m:t>
                      </m:r>
                      <m:d>
                        <m:dPr>
                          <m:ctrlPr>
                            <a:rPr lang="es-CL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0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  <m:d>
                            <m:dPr>
                              <m:ctrlPr>
                                <a:rPr lang="es-CL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sz="20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  <m:r>
                                <a:rPr lang="es-CL" sz="20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CL" sz="2000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d>
                          <m:r>
                            <a:rPr lang="es-CL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L" sz="2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s-CL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L" sz="20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</m:d>
                      <m:r>
                        <a:rPr lang="es-CL" sz="2000" b="1" i="1" smtClean="0">
                          <a:latin typeface="Cambria Math" panose="02040503050406030204" pitchFamily="18" charset="0"/>
                        </a:rPr>
                        <m:t>  : </m:t>
                      </m:r>
                    </m:oMath>
                  </m:oMathPara>
                </a14:m>
                <a:endParaRPr lang="es-CL" sz="2000" b="1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L" sz="2000" b="1" dirty="0"/>
                  <a:t>	</a:t>
                </a:r>
                <a14:m>
                  <m:oMath xmlns:m="http://schemas.openxmlformats.org/officeDocument/2006/math">
                    <m:r>
                      <a:rPr lang="es-CL" sz="2000" b="1" i="1">
                        <a:latin typeface="Cambria Math" panose="02040503050406030204" pitchFamily="18" charset="0"/>
                      </a:rPr>
                      <m:t>𝒔</m:t>
                    </m:r>
                    <m:r>
                      <a:rPr lang="es-CL" sz="20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sz="2000" b="1" i="1">
                        <a:latin typeface="Cambria Math" panose="02040503050406030204" pitchFamily="18" charset="0"/>
                      </a:rPr>
                      <m:t>𝒅𝒊𝒔𝒕</m:t>
                    </m:r>
                    <m:r>
                      <a:rPr lang="es-CL" sz="200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sz="20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s-CL" sz="2000" b="1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L" sz="2000" b="1" dirty="0"/>
                  <a:t>	</a:t>
                </a:r>
                <a14:m>
                  <m:oMath xmlns:m="http://schemas.openxmlformats.org/officeDocument/2006/math"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𝑶𝒑𝒆𝒏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una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cola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de</m:t>
                    </m:r>
                    <m:r>
                      <a:rPr lang="es-CL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prioridades</m:t>
                    </m:r>
                    <m:r>
                      <a:rPr lang="es-CL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conteniendo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ú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nicamente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endParaRPr lang="es-CL" sz="2000" b="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L" sz="2000" dirty="0"/>
                  <a:t>	</a:t>
                </a:r>
                <a14:m>
                  <m:oMath xmlns:m="http://schemas.openxmlformats.org/officeDocument/2006/math">
                    <m:r>
                      <a:rPr lang="es-CL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𝒘𝒉𝒊𝒍𝒆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𝑶𝒑𝒆𝒏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≠∅:</m:t>
                    </m:r>
                  </m:oMath>
                </a14:m>
                <a:endParaRPr lang="es-CL" sz="200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L" sz="2000" dirty="0"/>
                  <a:t>		</a:t>
                </a:r>
                <a14:m>
                  <m:oMath xmlns:m="http://schemas.openxmlformats.org/officeDocument/2006/math"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extraer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pintar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el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siguiente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elemento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𝑶𝒑𝒆𝒏</m:t>
                    </m:r>
                  </m:oMath>
                </a14:m>
                <a:endParaRPr lang="es-CL" sz="2000" b="1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L" sz="2000" b="1" dirty="0"/>
                  <a:t>		</a:t>
                </a:r>
                <a14:m>
                  <m:oMath xmlns:m="http://schemas.openxmlformats.org/officeDocument/2006/math">
                    <m:r>
                      <a:rPr lang="es-CL" sz="20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0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sz="2000" b="1" i="1">
                        <a:latin typeface="Cambria Math" panose="02040503050406030204" pitchFamily="18" charset="0"/>
                      </a:rPr>
                      <m:t>𝒈</m:t>
                    </m:r>
                    <m:r>
                      <a:rPr lang="es-CL" sz="2000" b="1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sz="20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0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sz="2000" b="1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L" sz="2000" b="1" dirty="0"/>
                  <a:t>		</a:t>
                </a:r>
                <a14:m>
                  <m:oMath xmlns:m="http://schemas.openxmlformats.org/officeDocument/2006/math">
                    <m:r>
                      <a:rPr lang="es-CL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𝒇𝒐𝒓𝒆𝒂𝒄𝒉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s-CL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0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s-CL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20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000" b="1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L" sz="2000" b="1" dirty="0"/>
                  <a:t>			</a:t>
                </a:r>
                <a14:m>
                  <m:oMath xmlns:m="http://schemas.openxmlformats.org/officeDocument/2006/math">
                    <m:r>
                      <a:rPr lang="es-CL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est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á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pintado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𝒄𝒐𝒏𝒕𝒊𝒏𝒖𝒆</m:t>
                    </m:r>
                  </m:oMath>
                </a14:m>
                <a:endParaRPr lang="es-CL" sz="2000" b="1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L" sz="2000" b="1" dirty="0"/>
                  <a:t>				</a:t>
                </a:r>
                <a14:m>
                  <m:oMath xmlns:m="http://schemas.openxmlformats.org/officeDocument/2006/math"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𝒅𝒊𝒔𝒕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CL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L" sz="2000" b="1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L" sz="2000" b="1" dirty="0"/>
                  <a:t>			</a:t>
                </a:r>
                <a14:m>
                  <m:oMath xmlns:m="http://schemas.openxmlformats.org/officeDocument/2006/math">
                    <m:r>
                      <a:rPr lang="es-CL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𝒅𝒊𝒔𝒕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𝒄𝒐𝒏𝒕𝒊𝒏𝒖𝒆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CL" sz="2000" b="1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L" sz="2000" b="1" dirty="0"/>
                  <a:t>				</a:t>
                </a:r>
                <a14:m>
                  <m:oMath xmlns:m="http://schemas.openxmlformats.org/officeDocument/2006/math"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𝒑𝒂𝒓𝒆𝒏𝒕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,     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𝒅𝒊𝒔𝒕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endParaRPr lang="es-CL" sz="2000" b="1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L" sz="2000" b="1" dirty="0"/>
                  <a:t>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Insertar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s-CL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actualizar</m:t>
                    </m:r>
                    <m:r>
                      <a:rPr lang="es-CL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en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𝑶𝒑𝒆𝒏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b="1" i="1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L" sz="2000" b="0">
                    <a:solidFill>
                      <a:srgbClr val="FF0000"/>
                    </a:solidFill>
                  </a:rPr>
                  <a:t>	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con</m:t>
                    </m:r>
                    <m:r>
                      <a:rPr lang="es-CL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prioridad</m:t>
                    </m:r>
                    <m:r>
                      <a:rPr lang="es-CL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𝒅𝒊𝒔𝒕</m:t>
                    </m:r>
                  </m:oMath>
                </a14:m>
                <a:endParaRPr lang="es-CL" sz="2000" b="1" i="1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L" sz="2000" b="1" dirty="0"/>
                  <a:t>	</a:t>
                </a:r>
                <a14:m>
                  <m:oMath xmlns:m="http://schemas.openxmlformats.org/officeDocument/2006/math">
                    <m:r>
                      <a:rPr lang="es-CL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𝒇𝒂𝒍𝒔𝒆</m:t>
                    </m:r>
                  </m:oMath>
                </a14:m>
                <a:endParaRPr lang="es-CL" sz="2000" b="1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571D78D-740B-4102-B8CE-16DA743114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3474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0057F-0A5B-4964-B68D-2BF64CF4A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Algoritmo de Dijkstra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429C3-DC13-4849-936E-9B8C377B5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sz="2400" dirty="0"/>
              <a:t>Propuesto por </a:t>
            </a:r>
            <a:r>
              <a:rPr lang="es-CL" sz="2400" b="1" dirty="0">
                <a:solidFill>
                  <a:schemeClr val="accent2"/>
                </a:solidFill>
              </a:rPr>
              <a:t>E.W. Dijkstra</a:t>
            </a:r>
            <a:r>
              <a:rPr lang="es-CL" sz="2400" dirty="0">
                <a:solidFill>
                  <a:schemeClr val="tx1"/>
                </a:solidFill>
              </a:rPr>
              <a:t>, hace unos 60 años</a:t>
            </a:r>
            <a:endParaRPr lang="es-CL" sz="2400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</a:pPr>
            <a:endParaRPr lang="es-CL" sz="2400" dirty="0"/>
          </a:p>
          <a:p>
            <a:pPr>
              <a:lnSpc>
                <a:spcPct val="100000"/>
              </a:lnSpc>
            </a:pPr>
            <a:r>
              <a:rPr lang="es-CL" sz="2400" dirty="0"/>
              <a:t>Parece tener sentido, pero, ¿es </a:t>
            </a:r>
            <a:r>
              <a:rPr lang="es-CL" sz="2400" b="1" dirty="0">
                <a:solidFill>
                  <a:schemeClr val="accent2"/>
                </a:solidFill>
              </a:rPr>
              <a:t>correcto</a:t>
            </a:r>
            <a:r>
              <a:rPr lang="es-CL" sz="2400" dirty="0"/>
              <a:t>?</a:t>
            </a:r>
          </a:p>
          <a:p>
            <a:pPr>
              <a:lnSpc>
                <a:spcPct val="100000"/>
              </a:lnSpc>
            </a:pPr>
            <a:endParaRPr lang="es-CL" sz="2400" dirty="0"/>
          </a:p>
          <a:p>
            <a:pPr>
              <a:lnSpc>
                <a:spcPct val="100000"/>
              </a:lnSpc>
            </a:pPr>
            <a:r>
              <a:rPr lang="es-CL" sz="2400" dirty="0"/>
              <a:t>¿Se está cumpliendo la </a:t>
            </a:r>
            <a:r>
              <a:rPr lang="es-CL" sz="2400" b="1" dirty="0">
                <a:solidFill>
                  <a:schemeClr val="accent2"/>
                </a:solidFill>
              </a:rPr>
              <a:t>garantía</a:t>
            </a:r>
            <a:r>
              <a:rPr lang="es-CL" sz="2400" dirty="0"/>
              <a:t> que propusimos?</a:t>
            </a:r>
          </a:p>
        </p:txBody>
      </p:sp>
    </p:spTree>
    <p:extLst>
      <p:ext uri="{BB962C8B-B14F-4D97-AF65-F5344CB8AC3E}">
        <p14:creationId xmlns:p14="http://schemas.microsoft.com/office/powerpoint/2010/main" val="3111109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571D78D-740B-4102-B8CE-16DA74311438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sz="20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𝒅𝒊𝒋𝒌𝒔𝒕𝒓𝒂</m:t>
                      </m:r>
                      <m:d>
                        <m:dPr>
                          <m:ctrlPr>
                            <a:rPr lang="es-CL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0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  <m:d>
                            <m:dPr>
                              <m:ctrlPr>
                                <a:rPr lang="es-CL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sz="20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  <m:r>
                                <a:rPr lang="es-CL" sz="20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CL" sz="2000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d>
                          <m:r>
                            <a:rPr lang="es-CL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L" sz="2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s-CL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L" sz="20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</m:d>
                      <m:r>
                        <a:rPr lang="es-CL" sz="2000" b="1" i="1" smtClean="0">
                          <a:latin typeface="Cambria Math" panose="02040503050406030204" pitchFamily="18" charset="0"/>
                        </a:rPr>
                        <m:t>  : </m:t>
                      </m:r>
                    </m:oMath>
                  </m:oMathPara>
                </a14:m>
                <a:endParaRPr lang="es-CL" sz="2000" b="1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L" sz="2000" b="1" dirty="0"/>
                  <a:t>	</a:t>
                </a:r>
                <a14:m>
                  <m:oMath xmlns:m="http://schemas.openxmlformats.org/officeDocument/2006/math">
                    <m:r>
                      <a:rPr lang="es-CL" sz="2000" b="1" i="1">
                        <a:latin typeface="Cambria Math" panose="02040503050406030204" pitchFamily="18" charset="0"/>
                      </a:rPr>
                      <m:t>𝒔</m:t>
                    </m:r>
                    <m:r>
                      <a:rPr lang="es-CL" sz="20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sz="2000" b="1" i="1">
                        <a:latin typeface="Cambria Math" panose="02040503050406030204" pitchFamily="18" charset="0"/>
                      </a:rPr>
                      <m:t>𝒅𝒊𝒔𝒕</m:t>
                    </m:r>
                    <m:r>
                      <a:rPr lang="es-CL" sz="200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sz="20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s-CL" sz="2000" b="1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L" sz="2000" b="1" dirty="0"/>
                  <a:t>	</a:t>
                </a:r>
                <a14:m>
                  <m:oMath xmlns:m="http://schemas.openxmlformats.org/officeDocument/2006/math"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𝑶𝒑𝒆𝒏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una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cola</m:t>
                    </m:r>
                    <m:r>
                      <a:rPr lang="es-CL" sz="20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de</m:t>
                    </m:r>
                    <m:r>
                      <a:rPr lang="es-CL" sz="20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prioridades</m:t>
                    </m:r>
                    <m:r>
                      <a:rPr lang="es-CL" sz="20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conteniendo</m:t>
                    </m:r>
                    <m:r>
                      <a:rPr lang="es-CL" sz="20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ú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nicamente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endParaRPr lang="es-CL" sz="2000" b="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L" sz="2000" b="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Insertar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en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𝑶𝒑𝒆𝒏</m:t>
                    </m:r>
                    <m:r>
                      <a:rPr lang="es-CL" sz="20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con</m:t>
                    </m:r>
                    <m:r>
                      <a:rPr lang="es-CL" sz="20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prioridad</m:t>
                    </m:r>
                    <m:r>
                      <a:rPr lang="es-CL" sz="20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𝒅𝒊𝒔𝒕</m:t>
                    </m:r>
                  </m:oMath>
                </a14:m>
                <a:r>
                  <a:rPr lang="es-CL" sz="2000" dirty="0"/>
                  <a:t>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L" sz="2000" dirty="0"/>
                  <a:t>	</a:t>
                </a:r>
                <a14:m>
                  <m:oMath xmlns:m="http://schemas.openxmlformats.org/officeDocument/2006/math">
                    <m:r>
                      <a:rPr lang="es-CL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𝒘𝒉𝒊𝒍𝒆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𝑶𝒑𝒆𝒏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≠∅:</m:t>
                    </m:r>
                  </m:oMath>
                </a14:m>
                <a:endParaRPr lang="es-CL" sz="20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L" sz="2000" dirty="0"/>
                  <a:t>		</a:t>
                </a:r>
                <a14:m>
                  <m:oMath xmlns:m="http://schemas.openxmlformats.org/officeDocument/2006/math"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extraer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pintar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el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siguiente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elemento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𝑶𝒑𝒆𝒏</m:t>
                    </m:r>
                  </m:oMath>
                </a14:m>
                <a:endParaRPr lang="es-CL" sz="2000" b="1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L" sz="2000" b="1" dirty="0"/>
                  <a:t>		</a:t>
                </a:r>
                <a14:m>
                  <m:oMath xmlns:m="http://schemas.openxmlformats.org/officeDocument/2006/math">
                    <m:r>
                      <a:rPr lang="es-CL" sz="20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0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sz="2000" b="1" i="1">
                        <a:latin typeface="Cambria Math" panose="02040503050406030204" pitchFamily="18" charset="0"/>
                      </a:rPr>
                      <m:t>𝒈</m:t>
                    </m:r>
                    <m:r>
                      <a:rPr lang="es-CL" sz="2000" b="1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sz="20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0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sz="2000" b="1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L" sz="2000" b="1" dirty="0"/>
                  <a:t>		</a:t>
                </a:r>
                <a14:m>
                  <m:oMath xmlns:m="http://schemas.openxmlformats.org/officeDocument/2006/math">
                    <m:r>
                      <a:rPr lang="es-CL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𝒇𝒐𝒓𝒆𝒂𝒄𝒉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s-CL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0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s-CL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20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000" b="1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L" sz="2000" b="1" dirty="0"/>
                  <a:t>			</a:t>
                </a:r>
                <a14:m>
                  <m:oMath xmlns:m="http://schemas.openxmlformats.org/officeDocument/2006/math">
                    <m:r>
                      <a:rPr lang="es-CL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est</m:t>
                    </m:r>
                    <m:r>
                      <a:rPr lang="es-CL" sz="2000" b="0" i="0" smtClean="0">
                        <a:latin typeface="Cambria Math" panose="02040503050406030204" pitchFamily="18" charset="0"/>
                      </a:rPr>
                      <m:t>á </m:t>
                    </m:r>
                    <m:r>
                      <m:rPr>
                        <m:sty m:val="p"/>
                      </m:rPr>
                      <a:rPr lang="es-CL" sz="2000" b="0" i="0" smtClean="0">
                        <a:latin typeface="Cambria Math" panose="02040503050406030204" pitchFamily="18" charset="0"/>
                      </a:rPr>
                      <m:t>pintado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𝒄𝒐𝒏𝒕𝒊𝒏𝒖𝒆</m:t>
                    </m:r>
                  </m:oMath>
                </a14:m>
                <a:endParaRPr lang="es-CL" sz="2000" b="1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L" sz="2000" b="1" dirty="0"/>
                  <a:t>				</a:t>
                </a:r>
                <a14:m>
                  <m:oMath xmlns:m="http://schemas.openxmlformats.org/officeDocument/2006/math"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𝒅𝒊𝒔𝒕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CL" sz="20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L" sz="2000" b="1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L" sz="2000" b="1" dirty="0"/>
                  <a:t>			</a:t>
                </a:r>
                <a14:m>
                  <m:oMath xmlns:m="http://schemas.openxmlformats.org/officeDocument/2006/math">
                    <m:r>
                      <a:rPr lang="es-CL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𝒅𝒊𝒔𝒕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𝒄𝒐𝒏𝒕𝒊𝒏𝒖𝒆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CL" sz="2000" b="1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L" sz="2000" b="1" dirty="0"/>
                  <a:t>				</a:t>
                </a:r>
                <a14:m>
                  <m:oMath xmlns:m="http://schemas.openxmlformats.org/officeDocument/2006/math"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𝒑𝒂𝒓𝒆𝒏𝒕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,     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𝒅𝒊𝒔𝒕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endParaRPr lang="es-CL" sz="2000" b="1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L" sz="2000" b="1" dirty="0"/>
                  <a:t>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sz="20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Insertar</m:t>
                    </m:r>
                    <m:r>
                      <a:rPr lang="es-CL" sz="20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s-CL" sz="20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actualizar</m:t>
                    </m:r>
                    <m:r>
                      <a:rPr lang="es-CL" sz="20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0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en</m:t>
                    </m:r>
                    <m:r>
                      <a:rPr lang="es-CL" sz="20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𝑶𝒑𝒆𝒏</m:t>
                    </m:r>
                    <m:r>
                      <a:rPr lang="es-CL" sz="20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b="1" i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L" sz="2000" b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sz="20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con</m:t>
                    </m:r>
                    <m:r>
                      <a:rPr lang="es-CL" sz="20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0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prioridad</m:t>
                    </m:r>
                    <m:r>
                      <a:rPr lang="es-CL" sz="20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𝒅𝒊𝒔𝒕</m:t>
                    </m:r>
                  </m:oMath>
                </a14:m>
                <a:endParaRPr lang="es-CL" sz="2000" b="1" i="1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L" sz="2000" b="1" dirty="0"/>
                  <a:t>	</a:t>
                </a:r>
                <a14:m>
                  <m:oMath xmlns:m="http://schemas.openxmlformats.org/officeDocument/2006/math">
                    <m:r>
                      <a:rPr lang="es-CL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𝒇𝒂𝒍𝒔𝒆</m:t>
                    </m:r>
                  </m:oMath>
                </a14:m>
                <a:endParaRPr lang="es-CL" sz="2000" b="1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571D78D-740B-4102-B8CE-16DA743114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316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14</a:t>
            </a:fld>
            <a:endParaRPr lang="en-US"/>
          </a:p>
        </p:txBody>
      </p:sp>
      <p:sp>
        <p:nvSpPr>
          <p:cNvPr id="5" name="Oval 2"/>
          <p:cNvSpPr>
            <a:spLocks noChangeArrowheads="1"/>
          </p:cNvSpPr>
          <p:nvPr/>
        </p:nvSpPr>
        <p:spPr bwMode="auto">
          <a:xfrm>
            <a:off x="4126426" y="3962400"/>
            <a:ext cx="609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0</a:t>
            </a: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6217236" y="1277014"/>
            <a:ext cx="609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3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1095372" y="5338026"/>
            <a:ext cx="609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4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5912436" y="2959953"/>
            <a:ext cx="609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2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936852" y="1427312"/>
            <a:ext cx="609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5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7971165" y="5309849"/>
            <a:ext cx="609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6</a:t>
            </a: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2934903" y="247210"/>
            <a:ext cx="609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1</a:t>
            </a:r>
          </a:p>
        </p:txBody>
      </p:sp>
      <p:sp>
        <p:nvSpPr>
          <p:cNvPr id="26" name="Oval 2"/>
          <p:cNvSpPr>
            <a:spLocks noChangeArrowheads="1"/>
          </p:cNvSpPr>
          <p:nvPr/>
        </p:nvSpPr>
        <p:spPr bwMode="auto">
          <a:xfrm>
            <a:off x="2572545" y="2472857"/>
            <a:ext cx="609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7</a:t>
            </a:r>
          </a:p>
        </p:txBody>
      </p:sp>
      <p:cxnSp>
        <p:nvCxnSpPr>
          <p:cNvPr id="4" name="Straight Arrow Connector 3"/>
          <p:cNvCxnSpPr>
            <a:stCxn id="10" idx="2"/>
            <a:endCxn id="7" idx="6"/>
          </p:cNvCxnSpPr>
          <p:nvPr/>
        </p:nvCxnSpPr>
        <p:spPr>
          <a:xfrm flipH="1">
            <a:off x="1704972" y="5614649"/>
            <a:ext cx="6266193" cy="28177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411169" y="564282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93</a:t>
            </a:r>
          </a:p>
        </p:txBody>
      </p:sp>
      <p:cxnSp>
        <p:nvCxnSpPr>
          <p:cNvPr id="29" name="Straight Arrow Connector 28"/>
          <p:cNvCxnSpPr>
            <a:stCxn id="10" idx="2"/>
            <a:endCxn id="5" idx="5"/>
          </p:cNvCxnSpPr>
          <p:nvPr/>
        </p:nvCxnSpPr>
        <p:spPr>
          <a:xfrm flipH="1" flipV="1">
            <a:off x="4646752" y="4482726"/>
            <a:ext cx="3324413" cy="1131923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1"/>
            <a:endCxn id="8" idx="5"/>
          </p:cNvCxnSpPr>
          <p:nvPr/>
        </p:nvCxnSpPr>
        <p:spPr>
          <a:xfrm flipH="1" flipV="1">
            <a:off x="6432762" y="3480279"/>
            <a:ext cx="1627677" cy="1918844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640707" y="448272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58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32762" y="4179411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40</a:t>
            </a:r>
          </a:p>
        </p:txBody>
      </p:sp>
      <p:cxnSp>
        <p:nvCxnSpPr>
          <p:cNvPr id="36" name="Straight Arrow Connector 35"/>
          <p:cNvCxnSpPr>
            <a:stCxn id="6" idx="4"/>
            <a:endCxn id="10" idx="0"/>
          </p:cNvCxnSpPr>
          <p:nvPr/>
        </p:nvCxnSpPr>
        <p:spPr>
          <a:xfrm>
            <a:off x="6522036" y="1886614"/>
            <a:ext cx="1753929" cy="3423235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410860" y="3224733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52</a:t>
            </a:r>
          </a:p>
        </p:txBody>
      </p:sp>
      <p:cxnSp>
        <p:nvCxnSpPr>
          <p:cNvPr id="43" name="Straight Arrow Connector 42"/>
          <p:cNvCxnSpPr>
            <a:stCxn id="5" idx="6"/>
            <a:endCxn id="8" idx="3"/>
          </p:cNvCxnSpPr>
          <p:nvPr/>
        </p:nvCxnSpPr>
        <p:spPr>
          <a:xfrm flipV="1">
            <a:off x="4736026" y="3480279"/>
            <a:ext cx="1265684" cy="786921"/>
          </a:xfrm>
          <a:prstGeom prst="straightConnector1">
            <a:avLst/>
          </a:prstGeom>
          <a:ln w="6350" cmpd="sng">
            <a:solidFill>
              <a:srgbClr val="10253F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070258" y="3480279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26</a:t>
            </a:r>
          </a:p>
        </p:txBody>
      </p:sp>
      <p:cxnSp>
        <p:nvCxnSpPr>
          <p:cNvPr id="46" name="Straight Arrow Connector 45"/>
          <p:cNvCxnSpPr>
            <a:stCxn id="8" idx="2"/>
            <a:endCxn id="26" idx="5"/>
          </p:cNvCxnSpPr>
          <p:nvPr/>
        </p:nvCxnSpPr>
        <p:spPr>
          <a:xfrm flipH="1" flipV="1">
            <a:off x="3092871" y="2993183"/>
            <a:ext cx="2819565" cy="271570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6" idx="6"/>
            <a:endCxn id="6" idx="3"/>
          </p:cNvCxnSpPr>
          <p:nvPr/>
        </p:nvCxnSpPr>
        <p:spPr>
          <a:xfrm flipV="1">
            <a:off x="3182145" y="1797340"/>
            <a:ext cx="3124365" cy="980317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47749" y="311204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646752" y="185224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39</a:t>
            </a:r>
          </a:p>
        </p:txBody>
      </p:sp>
      <p:cxnSp>
        <p:nvCxnSpPr>
          <p:cNvPr id="52" name="Straight Arrow Connector 51"/>
          <p:cNvCxnSpPr>
            <a:stCxn id="5" idx="3"/>
            <a:endCxn id="7" idx="7"/>
          </p:cNvCxnSpPr>
          <p:nvPr/>
        </p:nvCxnSpPr>
        <p:spPr>
          <a:xfrm flipH="1">
            <a:off x="1615698" y="4482726"/>
            <a:ext cx="2600002" cy="944574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962448" y="4983589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38</a:t>
            </a:r>
          </a:p>
        </p:txBody>
      </p:sp>
      <p:cxnSp>
        <p:nvCxnSpPr>
          <p:cNvPr id="55" name="Straight Arrow Connector 54"/>
          <p:cNvCxnSpPr>
            <a:stCxn id="7" idx="0"/>
            <a:endCxn id="26" idx="3"/>
          </p:cNvCxnSpPr>
          <p:nvPr/>
        </p:nvCxnSpPr>
        <p:spPr>
          <a:xfrm flipV="1">
            <a:off x="1400172" y="2993183"/>
            <a:ext cx="1261647" cy="2344843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7" idx="0"/>
            <a:endCxn id="9" idx="4"/>
          </p:cNvCxnSpPr>
          <p:nvPr/>
        </p:nvCxnSpPr>
        <p:spPr>
          <a:xfrm flipH="1" flipV="1">
            <a:off x="1241652" y="2036912"/>
            <a:ext cx="158520" cy="3301114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131399" y="3962400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37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26755" y="319083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35</a:t>
            </a:r>
          </a:p>
        </p:txBody>
      </p:sp>
      <p:cxnSp>
        <p:nvCxnSpPr>
          <p:cNvPr id="69" name="Straight Arrow Connector 68"/>
          <p:cNvCxnSpPr>
            <a:stCxn id="9" idx="3"/>
            <a:endCxn id="7" idx="1"/>
          </p:cNvCxnSpPr>
          <p:nvPr/>
        </p:nvCxnSpPr>
        <p:spPr>
          <a:xfrm>
            <a:off x="1026126" y="1947638"/>
            <a:ext cx="158520" cy="3479662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28576" y="3480279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35</a:t>
            </a:r>
          </a:p>
        </p:txBody>
      </p:sp>
      <p:cxnSp>
        <p:nvCxnSpPr>
          <p:cNvPr id="72" name="Straight Arrow Connector 71"/>
          <p:cNvCxnSpPr>
            <a:stCxn id="26" idx="1"/>
            <a:endCxn id="9" idx="6"/>
          </p:cNvCxnSpPr>
          <p:nvPr/>
        </p:nvCxnSpPr>
        <p:spPr>
          <a:xfrm flipH="1" flipV="1">
            <a:off x="1546452" y="1732112"/>
            <a:ext cx="1115367" cy="830019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9" idx="5"/>
            <a:endCxn id="26" idx="2"/>
          </p:cNvCxnSpPr>
          <p:nvPr/>
        </p:nvCxnSpPr>
        <p:spPr>
          <a:xfrm>
            <a:off x="1457178" y="1947638"/>
            <a:ext cx="1115367" cy="830019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949145" y="1701948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28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561218" y="2418324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28</a:t>
            </a:r>
          </a:p>
        </p:txBody>
      </p:sp>
      <p:cxnSp>
        <p:nvCxnSpPr>
          <p:cNvPr id="78" name="Straight Arrow Connector 77"/>
          <p:cNvCxnSpPr>
            <a:stCxn id="9" idx="7"/>
            <a:endCxn id="11" idx="2"/>
          </p:cNvCxnSpPr>
          <p:nvPr/>
        </p:nvCxnSpPr>
        <p:spPr>
          <a:xfrm flipV="1">
            <a:off x="1457178" y="552010"/>
            <a:ext cx="1477725" cy="964576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1" idx="6"/>
            <a:endCxn id="6" idx="1"/>
          </p:cNvCxnSpPr>
          <p:nvPr/>
        </p:nvCxnSpPr>
        <p:spPr>
          <a:xfrm>
            <a:off x="3544503" y="552010"/>
            <a:ext cx="2762007" cy="814278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729017" y="581799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646752" y="487478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29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68447" y="4614257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26836" y="1277014"/>
            <a:ext cx="490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10159" y="856810"/>
            <a:ext cx="490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93681" y="917664"/>
            <a:ext cx="490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934903" y="2001348"/>
            <a:ext cx="490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927671" y="2447792"/>
            <a:ext cx="490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335282" y="4814806"/>
            <a:ext cx="490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08263" y="5414476"/>
            <a:ext cx="490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87386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15</a:t>
            </a:fld>
            <a:endParaRPr lang="en-US"/>
          </a:p>
        </p:txBody>
      </p:sp>
      <p:sp>
        <p:nvSpPr>
          <p:cNvPr id="5" name="Oval 2"/>
          <p:cNvSpPr>
            <a:spLocks noChangeArrowheads="1"/>
          </p:cNvSpPr>
          <p:nvPr/>
        </p:nvSpPr>
        <p:spPr bwMode="auto">
          <a:xfrm>
            <a:off x="4126426" y="3962400"/>
            <a:ext cx="609600" cy="6096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0</a:t>
            </a: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6217236" y="1277014"/>
            <a:ext cx="609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3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1095372" y="5338026"/>
            <a:ext cx="609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4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5912436" y="2959953"/>
            <a:ext cx="609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2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936852" y="1427312"/>
            <a:ext cx="609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5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7971165" y="5309849"/>
            <a:ext cx="609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6</a:t>
            </a: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2934903" y="247210"/>
            <a:ext cx="609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1</a:t>
            </a:r>
          </a:p>
        </p:txBody>
      </p:sp>
      <p:sp>
        <p:nvSpPr>
          <p:cNvPr id="26" name="Oval 2"/>
          <p:cNvSpPr>
            <a:spLocks noChangeArrowheads="1"/>
          </p:cNvSpPr>
          <p:nvPr/>
        </p:nvSpPr>
        <p:spPr bwMode="auto">
          <a:xfrm>
            <a:off x="2572545" y="2472857"/>
            <a:ext cx="609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7</a:t>
            </a:r>
          </a:p>
        </p:txBody>
      </p:sp>
      <p:cxnSp>
        <p:nvCxnSpPr>
          <p:cNvPr id="4" name="Straight Arrow Connector 3"/>
          <p:cNvCxnSpPr>
            <a:stCxn id="10" idx="2"/>
            <a:endCxn id="7" idx="6"/>
          </p:cNvCxnSpPr>
          <p:nvPr/>
        </p:nvCxnSpPr>
        <p:spPr>
          <a:xfrm flipH="1">
            <a:off x="1704972" y="5614649"/>
            <a:ext cx="6266193" cy="28177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411169" y="564282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93</a:t>
            </a:r>
          </a:p>
        </p:txBody>
      </p:sp>
      <p:cxnSp>
        <p:nvCxnSpPr>
          <p:cNvPr id="29" name="Straight Arrow Connector 28"/>
          <p:cNvCxnSpPr>
            <a:stCxn id="10" idx="2"/>
            <a:endCxn id="5" idx="5"/>
          </p:cNvCxnSpPr>
          <p:nvPr/>
        </p:nvCxnSpPr>
        <p:spPr>
          <a:xfrm flipH="1" flipV="1">
            <a:off x="4646752" y="4482726"/>
            <a:ext cx="3324413" cy="1131923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1"/>
            <a:endCxn id="8" idx="5"/>
          </p:cNvCxnSpPr>
          <p:nvPr/>
        </p:nvCxnSpPr>
        <p:spPr>
          <a:xfrm flipH="1" flipV="1">
            <a:off x="6432762" y="3480279"/>
            <a:ext cx="1627677" cy="1918844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640707" y="448272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58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32762" y="4179411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40</a:t>
            </a:r>
          </a:p>
        </p:txBody>
      </p:sp>
      <p:cxnSp>
        <p:nvCxnSpPr>
          <p:cNvPr id="36" name="Straight Arrow Connector 35"/>
          <p:cNvCxnSpPr>
            <a:stCxn id="6" idx="4"/>
            <a:endCxn id="10" idx="0"/>
          </p:cNvCxnSpPr>
          <p:nvPr/>
        </p:nvCxnSpPr>
        <p:spPr>
          <a:xfrm>
            <a:off x="6522036" y="1886614"/>
            <a:ext cx="1753929" cy="3423235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410860" y="3224733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52</a:t>
            </a:r>
          </a:p>
        </p:txBody>
      </p:sp>
      <p:cxnSp>
        <p:nvCxnSpPr>
          <p:cNvPr id="43" name="Straight Arrow Connector 42"/>
          <p:cNvCxnSpPr>
            <a:stCxn id="5" idx="6"/>
            <a:endCxn id="8" idx="3"/>
          </p:cNvCxnSpPr>
          <p:nvPr/>
        </p:nvCxnSpPr>
        <p:spPr>
          <a:xfrm flipV="1">
            <a:off x="4736026" y="3480279"/>
            <a:ext cx="1265684" cy="786921"/>
          </a:xfrm>
          <a:prstGeom prst="straightConnector1">
            <a:avLst/>
          </a:prstGeom>
          <a:ln w="6350" cmpd="sng">
            <a:solidFill>
              <a:srgbClr val="FFC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070258" y="3480279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26</a:t>
            </a:r>
          </a:p>
        </p:txBody>
      </p:sp>
      <p:cxnSp>
        <p:nvCxnSpPr>
          <p:cNvPr id="46" name="Straight Arrow Connector 45"/>
          <p:cNvCxnSpPr>
            <a:stCxn id="8" idx="2"/>
            <a:endCxn id="26" idx="5"/>
          </p:cNvCxnSpPr>
          <p:nvPr/>
        </p:nvCxnSpPr>
        <p:spPr>
          <a:xfrm flipH="1" flipV="1">
            <a:off x="3092871" y="2993183"/>
            <a:ext cx="2819565" cy="271570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6" idx="6"/>
            <a:endCxn id="6" idx="3"/>
          </p:cNvCxnSpPr>
          <p:nvPr/>
        </p:nvCxnSpPr>
        <p:spPr>
          <a:xfrm flipV="1">
            <a:off x="3182145" y="1797340"/>
            <a:ext cx="3124365" cy="980317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47749" y="311204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646752" y="185224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39</a:t>
            </a:r>
          </a:p>
        </p:txBody>
      </p:sp>
      <p:cxnSp>
        <p:nvCxnSpPr>
          <p:cNvPr id="52" name="Straight Arrow Connector 51"/>
          <p:cNvCxnSpPr>
            <a:stCxn id="5" idx="3"/>
            <a:endCxn id="7" idx="7"/>
          </p:cNvCxnSpPr>
          <p:nvPr/>
        </p:nvCxnSpPr>
        <p:spPr>
          <a:xfrm flipH="1">
            <a:off x="1615698" y="4482726"/>
            <a:ext cx="2600002" cy="944574"/>
          </a:xfrm>
          <a:prstGeom prst="straightConnector1">
            <a:avLst/>
          </a:prstGeom>
          <a:ln w="9525" cmpd="sng">
            <a:solidFill>
              <a:srgbClr val="FFC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962448" y="4983589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38</a:t>
            </a:r>
          </a:p>
        </p:txBody>
      </p:sp>
      <p:cxnSp>
        <p:nvCxnSpPr>
          <p:cNvPr id="55" name="Straight Arrow Connector 54"/>
          <p:cNvCxnSpPr>
            <a:stCxn id="7" idx="0"/>
            <a:endCxn id="26" idx="3"/>
          </p:cNvCxnSpPr>
          <p:nvPr/>
        </p:nvCxnSpPr>
        <p:spPr>
          <a:xfrm flipV="1">
            <a:off x="1400172" y="2993183"/>
            <a:ext cx="1261647" cy="2344843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7" idx="0"/>
            <a:endCxn id="9" idx="4"/>
          </p:cNvCxnSpPr>
          <p:nvPr/>
        </p:nvCxnSpPr>
        <p:spPr>
          <a:xfrm flipH="1" flipV="1">
            <a:off x="1241652" y="2036912"/>
            <a:ext cx="158520" cy="3301114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131399" y="3962400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37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26755" y="319083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35</a:t>
            </a:r>
          </a:p>
        </p:txBody>
      </p:sp>
      <p:cxnSp>
        <p:nvCxnSpPr>
          <p:cNvPr id="69" name="Straight Arrow Connector 68"/>
          <p:cNvCxnSpPr>
            <a:stCxn id="9" idx="3"/>
            <a:endCxn id="7" idx="1"/>
          </p:cNvCxnSpPr>
          <p:nvPr/>
        </p:nvCxnSpPr>
        <p:spPr>
          <a:xfrm>
            <a:off x="1026126" y="1947638"/>
            <a:ext cx="158520" cy="3479662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28576" y="3480279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35</a:t>
            </a:r>
          </a:p>
        </p:txBody>
      </p:sp>
      <p:cxnSp>
        <p:nvCxnSpPr>
          <p:cNvPr id="72" name="Straight Arrow Connector 71"/>
          <p:cNvCxnSpPr>
            <a:stCxn id="26" idx="1"/>
            <a:endCxn id="9" idx="6"/>
          </p:cNvCxnSpPr>
          <p:nvPr/>
        </p:nvCxnSpPr>
        <p:spPr>
          <a:xfrm flipH="1" flipV="1">
            <a:off x="1546452" y="1732112"/>
            <a:ext cx="1115367" cy="830019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9" idx="5"/>
            <a:endCxn id="26" idx="2"/>
          </p:cNvCxnSpPr>
          <p:nvPr/>
        </p:nvCxnSpPr>
        <p:spPr>
          <a:xfrm>
            <a:off x="1457178" y="1947638"/>
            <a:ext cx="1115367" cy="830019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949145" y="1701948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28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561218" y="2418324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28</a:t>
            </a:r>
          </a:p>
        </p:txBody>
      </p:sp>
      <p:cxnSp>
        <p:nvCxnSpPr>
          <p:cNvPr id="78" name="Straight Arrow Connector 77"/>
          <p:cNvCxnSpPr>
            <a:stCxn id="9" idx="7"/>
            <a:endCxn id="11" idx="2"/>
          </p:cNvCxnSpPr>
          <p:nvPr/>
        </p:nvCxnSpPr>
        <p:spPr>
          <a:xfrm flipV="1">
            <a:off x="1457178" y="552010"/>
            <a:ext cx="1477725" cy="964576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1" idx="6"/>
            <a:endCxn id="6" idx="1"/>
          </p:cNvCxnSpPr>
          <p:nvPr/>
        </p:nvCxnSpPr>
        <p:spPr>
          <a:xfrm>
            <a:off x="3544503" y="552010"/>
            <a:ext cx="2762007" cy="814278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729017" y="581799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646752" y="487478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29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68447" y="4614257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26836" y="1277014"/>
            <a:ext cx="490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10159" y="856810"/>
            <a:ext cx="490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93681" y="917664"/>
            <a:ext cx="490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934903" y="2001348"/>
            <a:ext cx="490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927671" y="2447792"/>
            <a:ext cx="54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26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335282" y="4814806"/>
            <a:ext cx="490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08263" y="5414476"/>
            <a:ext cx="54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38</a:t>
            </a:r>
          </a:p>
        </p:txBody>
      </p:sp>
    </p:spTree>
    <p:extLst>
      <p:ext uri="{BB962C8B-B14F-4D97-AF65-F5344CB8AC3E}">
        <p14:creationId xmlns:p14="http://schemas.microsoft.com/office/powerpoint/2010/main" val="34093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16</a:t>
            </a:fld>
            <a:endParaRPr lang="en-US"/>
          </a:p>
        </p:txBody>
      </p:sp>
      <p:sp>
        <p:nvSpPr>
          <p:cNvPr id="5" name="Oval 2"/>
          <p:cNvSpPr>
            <a:spLocks noChangeArrowheads="1"/>
          </p:cNvSpPr>
          <p:nvPr/>
        </p:nvSpPr>
        <p:spPr bwMode="auto">
          <a:xfrm>
            <a:off x="4126426" y="3962400"/>
            <a:ext cx="609600" cy="6096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0</a:t>
            </a: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6217236" y="1277014"/>
            <a:ext cx="609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3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1095372" y="5338026"/>
            <a:ext cx="609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4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5912436" y="2959953"/>
            <a:ext cx="609600" cy="6096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2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936852" y="1427312"/>
            <a:ext cx="609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5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7971165" y="5309849"/>
            <a:ext cx="609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6</a:t>
            </a: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2934903" y="247210"/>
            <a:ext cx="609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1</a:t>
            </a:r>
          </a:p>
        </p:txBody>
      </p:sp>
      <p:sp>
        <p:nvSpPr>
          <p:cNvPr id="26" name="Oval 2"/>
          <p:cNvSpPr>
            <a:spLocks noChangeArrowheads="1"/>
          </p:cNvSpPr>
          <p:nvPr/>
        </p:nvSpPr>
        <p:spPr bwMode="auto">
          <a:xfrm>
            <a:off x="2572545" y="2472857"/>
            <a:ext cx="609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7</a:t>
            </a:r>
          </a:p>
        </p:txBody>
      </p:sp>
      <p:cxnSp>
        <p:nvCxnSpPr>
          <p:cNvPr id="4" name="Straight Arrow Connector 3"/>
          <p:cNvCxnSpPr>
            <a:stCxn id="10" idx="2"/>
            <a:endCxn id="7" idx="6"/>
          </p:cNvCxnSpPr>
          <p:nvPr/>
        </p:nvCxnSpPr>
        <p:spPr>
          <a:xfrm flipH="1">
            <a:off x="1704972" y="5614649"/>
            <a:ext cx="6266193" cy="28177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411169" y="564282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93</a:t>
            </a:r>
          </a:p>
        </p:txBody>
      </p:sp>
      <p:cxnSp>
        <p:nvCxnSpPr>
          <p:cNvPr id="29" name="Straight Arrow Connector 28"/>
          <p:cNvCxnSpPr>
            <a:stCxn id="10" idx="2"/>
            <a:endCxn id="5" idx="5"/>
          </p:cNvCxnSpPr>
          <p:nvPr/>
        </p:nvCxnSpPr>
        <p:spPr>
          <a:xfrm flipH="1" flipV="1">
            <a:off x="4646752" y="4482726"/>
            <a:ext cx="3324413" cy="1131923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1"/>
            <a:endCxn id="8" idx="5"/>
          </p:cNvCxnSpPr>
          <p:nvPr/>
        </p:nvCxnSpPr>
        <p:spPr>
          <a:xfrm flipH="1" flipV="1">
            <a:off x="6432762" y="3480279"/>
            <a:ext cx="1627677" cy="1918844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640707" y="448272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58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32762" y="4179411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40</a:t>
            </a:r>
          </a:p>
        </p:txBody>
      </p:sp>
      <p:cxnSp>
        <p:nvCxnSpPr>
          <p:cNvPr id="36" name="Straight Arrow Connector 35"/>
          <p:cNvCxnSpPr>
            <a:stCxn id="6" idx="4"/>
            <a:endCxn id="10" idx="0"/>
          </p:cNvCxnSpPr>
          <p:nvPr/>
        </p:nvCxnSpPr>
        <p:spPr>
          <a:xfrm>
            <a:off x="6522036" y="1886614"/>
            <a:ext cx="1753929" cy="3423235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410860" y="3224733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52</a:t>
            </a:r>
          </a:p>
        </p:txBody>
      </p:sp>
      <p:cxnSp>
        <p:nvCxnSpPr>
          <p:cNvPr id="43" name="Straight Arrow Connector 42"/>
          <p:cNvCxnSpPr>
            <a:stCxn id="5" idx="6"/>
            <a:endCxn id="8" idx="3"/>
          </p:cNvCxnSpPr>
          <p:nvPr/>
        </p:nvCxnSpPr>
        <p:spPr>
          <a:xfrm flipV="1">
            <a:off x="4736026" y="3480279"/>
            <a:ext cx="1265684" cy="786921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070258" y="3480279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26</a:t>
            </a:r>
          </a:p>
        </p:txBody>
      </p:sp>
      <p:cxnSp>
        <p:nvCxnSpPr>
          <p:cNvPr id="46" name="Straight Arrow Connector 45"/>
          <p:cNvCxnSpPr>
            <a:stCxn id="8" idx="2"/>
            <a:endCxn id="26" idx="5"/>
          </p:cNvCxnSpPr>
          <p:nvPr/>
        </p:nvCxnSpPr>
        <p:spPr>
          <a:xfrm flipH="1" flipV="1">
            <a:off x="3092871" y="2993183"/>
            <a:ext cx="2819565" cy="271570"/>
          </a:xfrm>
          <a:prstGeom prst="straightConnector1">
            <a:avLst/>
          </a:prstGeom>
          <a:ln w="9525" cmpd="sng">
            <a:solidFill>
              <a:srgbClr val="FFC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6" idx="6"/>
            <a:endCxn id="6" idx="3"/>
          </p:cNvCxnSpPr>
          <p:nvPr/>
        </p:nvCxnSpPr>
        <p:spPr>
          <a:xfrm flipV="1">
            <a:off x="3182145" y="1797340"/>
            <a:ext cx="3124365" cy="980317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47749" y="311204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646752" y="185224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39</a:t>
            </a:r>
          </a:p>
        </p:txBody>
      </p:sp>
      <p:cxnSp>
        <p:nvCxnSpPr>
          <p:cNvPr id="52" name="Straight Arrow Connector 51"/>
          <p:cNvCxnSpPr>
            <a:stCxn id="5" idx="3"/>
            <a:endCxn id="7" idx="7"/>
          </p:cNvCxnSpPr>
          <p:nvPr/>
        </p:nvCxnSpPr>
        <p:spPr>
          <a:xfrm flipH="1">
            <a:off x="1615698" y="4482726"/>
            <a:ext cx="2600002" cy="944574"/>
          </a:xfrm>
          <a:prstGeom prst="straightConnector1">
            <a:avLst/>
          </a:prstGeom>
          <a:ln w="9525" cmpd="sng">
            <a:solidFill>
              <a:srgbClr val="FFC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962448" y="4983589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38</a:t>
            </a:r>
          </a:p>
        </p:txBody>
      </p:sp>
      <p:cxnSp>
        <p:nvCxnSpPr>
          <p:cNvPr id="55" name="Straight Arrow Connector 54"/>
          <p:cNvCxnSpPr>
            <a:stCxn id="7" idx="0"/>
            <a:endCxn id="26" idx="3"/>
          </p:cNvCxnSpPr>
          <p:nvPr/>
        </p:nvCxnSpPr>
        <p:spPr>
          <a:xfrm flipV="1">
            <a:off x="1400172" y="2993183"/>
            <a:ext cx="1261647" cy="2344843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7" idx="0"/>
            <a:endCxn id="9" idx="4"/>
          </p:cNvCxnSpPr>
          <p:nvPr/>
        </p:nvCxnSpPr>
        <p:spPr>
          <a:xfrm flipH="1" flipV="1">
            <a:off x="1241652" y="2036912"/>
            <a:ext cx="158520" cy="3301114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131399" y="3962400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37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26755" y="319083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35</a:t>
            </a:r>
          </a:p>
        </p:txBody>
      </p:sp>
      <p:cxnSp>
        <p:nvCxnSpPr>
          <p:cNvPr id="69" name="Straight Arrow Connector 68"/>
          <p:cNvCxnSpPr>
            <a:stCxn id="9" idx="3"/>
            <a:endCxn id="7" idx="1"/>
          </p:cNvCxnSpPr>
          <p:nvPr/>
        </p:nvCxnSpPr>
        <p:spPr>
          <a:xfrm>
            <a:off x="1026126" y="1947638"/>
            <a:ext cx="158520" cy="3479662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28576" y="3480279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35</a:t>
            </a:r>
          </a:p>
        </p:txBody>
      </p:sp>
      <p:cxnSp>
        <p:nvCxnSpPr>
          <p:cNvPr id="72" name="Straight Arrow Connector 71"/>
          <p:cNvCxnSpPr>
            <a:stCxn id="26" idx="1"/>
            <a:endCxn id="9" idx="6"/>
          </p:cNvCxnSpPr>
          <p:nvPr/>
        </p:nvCxnSpPr>
        <p:spPr>
          <a:xfrm flipH="1" flipV="1">
            <a:off x="1546452" y="1732112"/>
            <a:ext cx="1115367" cy="830019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9" idx="5"/>
            <a:endCxn id="26" idx="2"/>
          </p:cNvCxnSpPr>
          <p:nvPr/>
        </p:nvCxnSpPr>
        <p:spPr>
          <a:xfrm>
            <a:off x="1457178" y="1947638"/>
            <a:ext cx="1115367" cy="830019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949145" y="1701948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28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561218" y="2418324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28</a:t>
            </a:r>
          </a:p>
        </p:txBody>
      </p:sp>
      <p:cxnSp>
        <p:nvCxnSpPr>
          <p:cNvPr id="78" name="Straight Arrow Connector 77"/>
          <p:cNvCxnSpPr>
            <a:stCxn id="9" idx="7"/>
            <a:endCxn id="11" idx="2"/>
          </p:cNvCxnSpPr>
          <p:nvPr/>
        </p:nvCxnSpPr>
        <p:spPr>
          <a:xfrm flipV="1">
            <a:off x="1457178" y="552010"/>
            <a:ext cx="1477725" cy="964576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1" idx="6"/>
            <a:endCxn id="6" idx="1"/>
          </p:cNvCxnSpPr>
          <p:nvPr/>
        </p:nvCxnSpPr>
        <p:spPr>
          <a:xfrm>
            <a:off x="3544503" y="552010"/>
            <a:ext cx="2762007" cy="814278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729017" y="581799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646752" y="487478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29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68447" y="4614257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26836" y="1277014"/>
            <a:ext cx="490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10159" y="856810"/>
            <a:ext cx="490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93681" y="917664"/>
            <a:ext cx="490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934903" y="2001348"/>
            <a:ext cx="54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60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927671" y="2447792"/>
            <a:ext cx="54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26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335282" y="4814806"/>
            <a:ext cx="490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08263" y="5414476"/>
            <a:ext cx="54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38</a:t>
            </a:r>
          </a:p>
        </p:txBody>
      </p:sp>
    </p:spTree>
    <p:extLst>
      <p:ext uri="{BB962C8B-B14F-4D97-AF65-F5344CB8AC3E}">
        <p14:creationId xmlns:p14="http://schemas.microsoft.com/office/powerpoint/2010/main" val="883203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17</a:t>
            </a:fld>
            <a:endParaRPr lang="en-US"/>
          </a:p>
        </p:txBody>
      </p:sp>
      <p:sp>
        <p:nvSpPr>
          <p:cNvPr id="5" name="Oval 2"/>
          <p:cNvSpPr>
            <a:spLocks noChangeArrowheads="1"/>
          </p:cNvSpPr>
          <p:nvPr/>
        </p:nvSpPr>
        <p:spPr bwMode="auto">
          <a:xfrm>
            <a:off x="4126426" y="3962400"/>
            <a:ext cx="609600" cy="6096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0</a:t>
            </a: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6217236" y="1277014"/>
            <a:ext cx="609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3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1095372" y="5338026"/>
            <a:ext cx="609600" cy="6096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4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5912436" y="2959953"/>
            <a:ext cx="609600" cy="6096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2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936852" y="1427312"/>
            <a:ext cx="609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5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7971165" y="5309849"/>
            <a:ext cx="609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6</a:t>
            </a: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2934903" y="247210"/>
            <a:ext cx="609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1</a:t>
            </a:r>
          </a:p>
        </p:txBody>
      </p:sp>
      <p:sp>
        <p:nvSpPr>
          <p:cNvPr id="26" name="Oval 2"/>
          <p:cNvSpPr>
            <a:spLocks noChangeArrowheads="1"/>
          </p:cNvSpPr>
          <p:nvPr/>
        </p:nvSpPr>
        <p:spPr bwMode="auto">
          <a:xfrm>
            <a:off x="2572545" y="2472857"/>
            <a:ext cx="609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7</a:t>
            </a:r>
          </a:p>
        </p:txBody>
      </p:sp>
      <p:cxnSp>
        <p:nvCxnSpPr>
          <p:cNvPr id="4" name="Straight Arrow Connector 3"/>
          <p:cNvCxnSpPr>
            <a:stCxn id="10" idx="2"/>
            <a:endCxn id="7" idx="6"/>
          </p:cNvCxnSpPr>
          <p:nvPr/>
        </p:nvCxnSpPr>
        <p:spPr>
          <a:xfrm flipH="1">
            <a:off x="1704972" y="5614649"/>
            <a:ext cx="6266193" cy="28177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411169" y="564282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93</a:t>
            </a:r>
          </a:p>
        </p:txBody>
      </p:sp>
      <p:cxnSp>
        <p:nvCxnSpPr>
          <p:cNvPr id="29" name="Straight Arrow Connector 28"/>
          <p:cNvCxnSpPr>
            <a:stCxn id="10" idx="2"/>
            <a:endCxn id="5" idx="5"/>
          </p:cNvCxnSpPr>
          <p:nvPr/>
        </p:nvCxnSpPr>
        <p:spPr>
          <a:xfrm flipH="1" flipV="1">
            <a:off x="4646752" y="4482726"/>
            <a:ext cx="3324413" cy="1131923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1"/>
            <a:endCxn id="8" idx="5"/>
          </p:cNvCxnSpPr>
          <p:nvPr/>
        </p:nvCxnSpPr>
        <p:spPr>
          <a:xfrm flipH="1" flipV="1">
            <a:off x="6432762" y="3480279"/>
            <a:ext cx="1627677" cy="1918844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640707" y="448272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58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32762" y="4179411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40</a:t>
            </a:r>
          </a:p>
        </p:txBody>
      </p:sp>
      <p:cxnSp>
        <p:nvCxnSpPr>
          <p:cNvPr id="36" name="Straight Arrow Connector 35"/>
          <p:cNvCxnSpPr>
            <a:stCxn id="6" idx="4"/>
            <a:endCxn id="10" idx="0"/>
          </p:cNvCxnSpPr>
          <p:nvPr/>
        </p:nvCxnSpPr>
        <p:spPr>
          <a:xfrm>
            <a:off x="6522036" y="1886614"/>
            <a:ext cx="1753929" cy="3423235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410860" y="3224733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52</a:t>
            </a:r>
          </a:p>
        </p:txBody>
      </p:sp>
      <p:cxnSp>
        <p:nvCxnSpPr>
          <p:cNvPr id="43" name="Straight Arrow Connector 42"/>
          <p:cNvCxnSpPr>
            <a:stCxn id="5" idx="6"/>
            <a:endCxn id="8" idx="3"/>
          </p:cNvCxnSpPr>
          <p:nvPr/>
        </p:nvCxnSpPr>
        <p:spPr>
          <a:xfrm flipV="1">
            <a:off x="4736026" y="3480279"/>
            <a:ext cx="1265684" cy="786921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070258" y="3480279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26</a:t>
            </a:r>
          </a:p>
        </p:txBody>
      </p:sp>
      <p:cxnSp>
        <p:nvCxnSpPr>
          <p:cNvPr id="46" name="Straight Arrow Connector 45"/>
          <p:cNvCxnSpPr>
            <a:stCxn id="8" idx="2"/>
            <a:endCxn id="26" idx="5"/>
          </p:cNvCxnSpPr>
          <p:nvPr/>
        </p:nvCxnSpPr>
        <p:spPr>
          <a:xfrm flipH="1" flipV="1">
            <a:off x="3092871" y="2993183"/>
            <a:ext cx="2819565" cy="271570"/>
          </a:xfrm>
          <a:prstGeom prst="straightConnector1">
            <a:avLst/>
          </a:prstGeom>
          <a:ln w="9525" cmpd="sng">
            <a:solidFill>
              <a:srgbClr val="FFC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6" idx="6"/>
            <a:endCxn id="6" idx="3"/>
          </p:cNvCxnSpPr>
          <p:nvPr/>
        </p:nvCxnSpPr>
        <p:spPr>
          <a:xfrm flipV="1">
            <a:off x="3182145" y="1797340"/>
            <a:ext cx="3124365" cy="980317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47749" y="311204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646752" y="185224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39</a:t>
            </a:r>
          </a:p>
        </p:txBody>
      </p:sp>
      <p:cxnSp>
        <p:nvCxnSpPr>
          <p:cNvPr id="52" name="Straight Arrow Connector 51"/>
          <p:cNvCxnSpPr>
            <a:stCxn id="5" idx="3"/>
            <a:endCxn id="7" idx="7"/>
          </p:cNvCxnSpPr>
          <p:nvPr/>
        </p:nvCxnSpPr>
        <p:spPr>
          <a:xfrm flipH="1">
            <a:off x="1615698" y="4482726"/>
            <a:ext cx="2600002" cy="944574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962448" y="4983589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38</a:t>
            </a:r>
          </a:p>
        </p:txBody>
      </p:sp>
      <p:cxnSp>
        <p:nvCxnSpPr>
          <p:cNvPr id="55" name="Straight Arrow Connector 54"/>
          <p:cNvCxnSpPr>
            <a:stCxn id="7" idx="0"/>
            <a:endCxn id="26" idx="3"/>
          </p:cNvCxnSpPr>
          <p:nvPr/>
        </p:nvCxnSpPr>
        <p:spPr>
          <a:xfrm flipV="1">
            <a:off x="1400172" y="2993183"/>
            <a:ext cx="1261647" cy="2344843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7" idx="0"/>
            <a:endCxn id="9" idx="4"/>
          </p:cNvCxnSpPr>
          <p:nvPr/>
        </p:nvCxnSpPr>
        <p:spPr>
          <a:xfrm flipH="1" flipV="1">
            <a:off x="1241652" y="2036912"/>
            <a:ext cx="158520" cy="3301114"/>
          </a:xfrm>
          <a:prstGeom prst="straightConnector1">
            <a:avLst/>
          </a:prstGeom>
          <a:ln w="9525" cmpd="sng">
            <a:solidFill>
              <a:srgbClr val="FFC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131399" y="3962400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37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26755" y="319083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35</a:t>
            </a:r>
          </a:p>
        </p:txBody>
      </p:sp>
      <p:cxnSp>
        <p:nvCxnSpPr>
          <p:cNvPr id="69" name="Straight Arrow Connector 68"/>
          <p:cNvCxnSpPr>
            <a:stCxn id="9" idx="3"/>
            <a:endCxn id="7" idx="1"/>
          </p:cNvCxnSpPr>
          <p:nvPr/>
        </p:nvCxnSpPr>
        <p:spPr>
          <a:xfrm>
            <a:off x="1026126" y="1947638"/>
            <a:ext cx="158520" cy="3479662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28576" y="3480279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35</a:t>
            </a:r>
          </a:p>
        </p:txBody>
      </p:sp>
      <p:cxnSp>
        <p:nvCxnSpPr>
          <p:cNvPr id="72" name="Straight Arrow Connector 71"/>
          <p:cNvCxnSpPr>
            <a:stCxn id="26" idx="1"/>
            <a:endCxn id="9" idx="6"/>
          </p:cNvCxnSpPr>
          <p:nvPr/>
        </p:nvCxnSpPr>
        <p:spPr>
          <a:xfrm flipH="1" flipV="1">
            <a:off x="1546452" y="1732112"/>
            <a:ext cx="1115367" cy="830019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9" idx="5"/>
            <a:endCxn id="26" idx="2"/>
          </p:cNvCxnSpPr>
          <p:nvPr/>
        </p:nvCxnSpPr>
        <p:spPr>
          <a:xfrm>
            <a:off x="1457178" y="1947638"/>
            <a:ext cx="1115367" cy="830019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949145" y="1701948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28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561218" y="2418324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28</a:t>
            </a:r>
          </a:p>
        </p:txBody>
      </p:sp>
      <p:cxnSp>
        <p:nvCxnSpPr>
          <p:cNvPr id="78" name="Straight Arrow Connector 77"/>
          <p:cNvCxnSpPr>
            <a:stCxn id="9" idx="7"/>
            <a:endCxn id="11" idx="2"/>
          </p:cNvCxnSpPr>
          <p:nvPr/>
        </p:nvCxnSpPr>
        <p:spPr>
          <a:xfrm flipV="1">
            <a:off x="1457178" y="552010"/>
            <a:ext cx="1477725" cy="964576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1" idx="6"/>
            <a:endCxn id="6" idx="1"/>
          </p:cNvCxnSpPr>
          <p:nvPr/>
        </p:nvCxnSpPr>
        <p:spPr>
          <a:xfrm>
            <a:off x="3544503" y="552010"/>
            <a:ext cx="2762007" cy="814278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729017" y="581799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646752" y="487478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29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68447" y="4614257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26836" y="1277014"/>
            <a:ext cx="490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10159" y="856810"/>
            <a:ext cx="490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93681" y="917664"/>
            <a:ext cx="54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73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934903" y="2001348"/>
            <a:ext cx="54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60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927671" y="2447792"/>
            <a:ext cx="54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26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335282" y="4814806"/>
            <a:ext cx="490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08263" y="5414476"/>
            <a:ext cx="54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38</a:t>
            </a:r>
          </a:p>
        </p:txBody>
      </p:sp>
    </p:spTree>
    <p:extLst>
      <p:ext uri="{BB962C8B-B14F-4D97-AF65-F5344CB8AC3E}">
        <p14:creationId xmlns:p14="http://schemas.microsoft.com/office/powerpoint/2010/main" val="3114261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18</a:t>
            </a:fld>
            <a:endParaRPr lang="en-US"/>
          </a:p>
        </p:txBody>
      </p:sp>
      <p:sp>
        <p:nvSpPr>
          <p:cNvPr id="5" name="Oval 2"/>
          <p:cNvSpPr>
            <a:spLocks noChangeArrowheads="1"/>
          </p:cNvSpPr>
          <p:nvPr/>
        </p:nvSpPr>
        <p:spPr bwMode="auto">
          <a:xfrm>
            <a:off x="4126426" y="3962400"/>
            <a:ext cx="609600" cy="6096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0</a:t>
            </a: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6217236" y="1277014"/>
            <a:ext cx="609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3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1095372" y="5338026"/>
            <a:ext cx="609600" cy="6096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4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5912436" y="2959953"/>
            <a:ext cx="609600" cy="6096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2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936852" y="1427312"/>
            <a:ext cx="609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5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7971165" y="5309849"/>
            <a:ext cx="609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6</a:t>
            </a: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2934903" y="247210"/>
            <a:ext cx="609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1</a:t>
            </a:r>
          </a:p>
        </p:txBody>
      </p:sp>
      <p:sp>
        <p:nvSpPr>
          <p:cNvPr id="26" name="Oval 2"/>
          <p:cNvSpPr>
            <a:spLocks noChangeArrowheads="1"/>
          </p:cNvSpPr>
          <p:nvPr/>
        </p:nvSpPr>
        <p:spPr bwMode="auto">
          <a:xfrm>
            <a:off x="2572545" y="2472857"/>
            <a:ext cx="609600" cy="6096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7</a:t>
            </a:r>
          </a:p>
        </p:txBody>
      </p:sp>
      <p:cxnSp>
        <p:nvCxnSpPr>
          <p:cNvPr id="4" name="Straight Arrow Connector 3"/>
          <p:cNvCxnSpPr>
            <a:stCxn id="10" idx="2"/>
            <a:endCxn id="7" idx="6"/>
          </p:cNvCxnSpPr>
          <p:nvPr/>
        </p:nvCxnSpPr>
        <p:spPr>
          <a:xfrm flipH="1">
            <a:off x="1704972" y="5614649"/>
            <a:ext cx="6266193" cy="28177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411169" y="564282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93</a:t>
            </a:r>
          </a:p>
        </p:txBody>
      </p:sp>
      <p:cxnSp>
        <p:nvCxnSpPr>
          <p:cNvPr id="29" name="Straight Arrow Connector 28"/>
          <p:cNvCxnSpPr>
            <a:stCxn id="10" idx="2"/>
            <a:endCxn id="5" idx="5"/>
          </p:cNvCxnSpPr>
          <p:nvPr/>
        </p:nvCxnSpPr>
        <p:spPr>
          <a:xfrm flipH="1" flipV="1">
            <a:off x="4646752" y="4482726"/>
            <a:ext cx="3324413" cy="1131923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1"/>
            <a:endCxn id="8" idx="5"/>
          </p:cNvCxnSpPr>
          <p:nvPr/>
        </p:nvCxnSpPr>
        <p:spPr>
          <a:xfrm flipH="1" flipV="1">
            <a:off x="6432762" y="3480279"/>
            <a:ext cx="1627677" cy="1918844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640707" y="448272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58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32762" y="4179411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40</a:t>
            </a:r>
          </a:p>
        </p:txBody>
      </p:sp>
      <p:cxnSp>
        <p:nvCxnSpPr>
          <p:cNvPr id="36" name="Straight Arrow Connector 35"/>
          <p:cNvCxnSpPr>
            <a:stCxn id="6" idx="4"/>
            <a:endCxn id="10" idx="0"/>
          </p:cNvCxnSpPr>
          <p:nvPr/>
        </p:nvCxnSpPr>
        <p:spPr>
          <a:xfrm>
            <a:off x="6522036" y="1886614"/>
            <a:ext cx="1753929" cy="3423235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410860" y="3224733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52</a:t>
            </a:r>
          </a:p>
        </p:txBody>
      </p:sp>
      <p:cxnSp>
        <p:nvCxnSpPr>
          <p:cNvPr id="43" name="Straight Arrow Connector 42"/>
          <p:cNvCxnSpPr>
            <a:stCxn id="5" idx="6"/>
            <a:endCxn id="8" idx="3"/>
          </p:cNvCxnSpPr>
          <p:nvPr/>
        </p:nvCxnSpPr>
        <p:spPr>
          <a:xfrm flipV="1">
            <a:off x="4736026" y="3480279"/>
            <a:ext cx="1265684" cy="786921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070258" y="3480279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26</a:t>
            </a:r>
          </a:p>
        </p:txBody>
      </p:sp>
      <p:cxnSp>
        <p:nvCxnSpPr>
          <p:cNvPr id="46" name="Straight Arrow Connector 45"/>
          <p:cNvCxnSpPr>
            <a:stCxn id="8" idx="2"/>
            <a:endCxn id="26" idx="5"/>
          </p:cNvCxnSpPr>
          <p:nvPr/>
        </p:nvCxnSpPr>
        <p:spPr>
          <a:xfrm flipH="1" flipV="1">
            <a:off x="3092871" y="2993183"/>
            <a:ext cx="2819565" cy="27157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6" idx="6"/>
            <a:endCxn id="6" idx="3"/>
          </p:cNvCxnSpPr>
          <p:nvPr/>
        </p:nvCxnSpPr>
        <p:spPr>
          <a:xfrm flipV="1">
            <a:off x="3182145" y="1797340"/>
            <a:ext cx="3124365" cy="980317"/>
          </a:xfrm>
          <a:prstGeom prst="straightConnector1">
            <a:avLst/>
          </a:prstGeom>
          <a:ln w="9525" cmpd="sng">
            <a:solidFill>
              <a:srgbClr val="FFC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47749" y="311204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646752" y="185224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39</a:t>
            </a:r>
          </a:p>
        </p:txBody>
      </p:sp>
      <p:cxnSp>
        <p:nvCxnSpPr>
          <p:cNvPr id="52" name="Straight Arrow Connector 51"/>
          <p:cNvCxnSpPr>
            <a:stCxn id="5" idx="3"/>
            <a:endCxn id="7" idx="7"/>
          </p:cNvCxnSpPr>
          <p:nvPr/>
        </p:nvCxnSpPr>
        <p:spPr>
          <a:xfrm flipH="1">
            <a:off x="1615698" y="4482726"/>
            <a:ext cx="2600002" cy="944574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962448" y="4983589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38</a:t>
            </a:r>
          </a:p>
        </p:txBody>
      </p:sp>
      <p:cxnSp>
        <p:nvCxnSpPr>
          <p:cNvPr id="55" name="Straight Arrow Connector 54"/>
          <p:cNvCxnSpPr>
            <a:stCxn id="7" idx="0"/>
            <a:endCxn id="26" idx="3"/>
          </p:cNvCxnSpPr>
          <p:nvPr/>
        </p:nvCxnSpPr>
        <p:spPr>
          <a:xfrm flipV="1">
            <a:off x="1400172" y="2993183"/>
            <a:ext cx="1261647" cy="2344843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7" idx="0"/>
            <a:endCxn id="9" idx="4"/>
          </p:cNvCxnSpPr>
          <p:nvPr/>
        </p:nvCxnSpPr>
        <p:spPr>
          <a:xfrm flipH="1" flipV="1">
            <a:off x="1241652" y="2036912"/>
            <a:ext cx="158520" cy="3301114"/>
          </a:xfrm>
          <a:prstGeom prst="straightConnector1">
            <a:avLst/>
          </a:prstGeom>
          <a:ln w="9525" cmpd="sng">
            <a:solidFill>
              <a:srgbClr val="FFC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131399" y="3962400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37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26755" y="319083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35</a:t>
            </a:r>
          </a:p>
        </p:txBody>
      </p:sp>
      <p:cxnSp>
        <p:nvCxnSpPr>
          <p:cNvPr id="69" name="Straight Arrow Connector 68"/>
          <p:cNvCxnSpPr>
            <a:stCxn id="9" idx="3"/>
            <a:endCxn id="7" idx="1"/>
          </p:cNvCxnSpPr>
          <p:nvPr/>
        </p:nvCxnSpPr>
        <p:spPr>
          <a:xfrm>
            <a:off x="1026126" y="1947638"/>
            <a:ext cx="158520" cy="3479662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28576" y="3480279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35</a:t>
            </a:r>
          </a:p>
        </p:txBody>
      </p:sp>
      <p:cxnSp>
        <p:nvCxnSpPr>
          <p:cNvPr id="72" name="Straight Arrow Connector 71"/>
          <p:cNvCxnSpPr>
            <a:stCxn id="26" idx="1"/>
            <a:endCxn id="9" idx="6"/>
          </p:cNvCxnSpPr>
          <p:nvPr/>
        </p:nvCxnSpPr>
        <p:spPr>
          <a:xfrm flipH="1" flipV="1">
            <a:off x="1546452" y="1732112"/>
            <a:ext cx="1115367" cy="830019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9" idx="5"/>
            <a:endCxn id="26" idx="2"/>
          </p:cNvCxnSpPr>
          <p:nvPr/>
        </p:nvCxnSpPr>
        <p:spPr>
          <a:xfrm>
            <a:off x="1457178" y="1947638"/>
            <a:ext cx="1115367" cy="830019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949145" y="1701948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28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561218" y="2418324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28</a:t>
            </a:r>
          </a:p>
        </p:txBody>
      </p:sp>
      <p:cxnSp>
        <p:nvCxnSpPr>
          <p:cNvPr id="78" name="Straight Arrow Connector 77"/>
          <p:cNvCxnSpPr>
            <a:stCxn id="9" idx="7"/>
            <a:endCxn id="11" idx="2"/>
          </p:cNvCxnSpPr>
          <p:nvPr/>
        </p:nvCxnSpPr>
        <p:spPr>
          <a:xfrm flipV="1">
            <a:off x="1457178" y="552010"/>
            <a:ext cx="1477725" cy="964576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1" idx="6"/>
            <a:endCxn id="6" idx="1"/>
          </p:cNvCxnSpPr>
          <p:nvPr/>
        </p:nvCxnSpPr>
        <p:spPr>
          <a:xfrm>
            <a:off x="3544503" y="552010"/>
            <a:ext cx="2762007" cy="814278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729017" y="581799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646752" y="487478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29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68447" y="4614257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26836" y="1277014"/>
            <a:ext cx="54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99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10159" y="856810"/>
            <a:ext cx="490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93681" y="917664"/>
            <a:ext cx="54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73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934903" y="2001348"/>
            <a:ext cx="54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60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927671" y="2447792"/>
            <a:ext cx="54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26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335282" y="4814806"/>
            <a:ext cx="490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08263" y="5414476"/>
            <a:ext cx="54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38</a:t>
            </a:r>
          </a:p>
        </p:txBody>
      </p:sp>
    </p:spTree>
    <p:extLst>
      <p:ext uri="{BB962C8B-B14F-4D97-AF65-F5344CB8AC3E}">
        <p14:creationId xmlns:p14="http://schemas.microsoft.com/office/powerpoint/2010/main" val="2982728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19</a:t>
            </a:fld>
            <a:endParaRPr lang="en-US"/>
          </a:p>
        </p:txBody>
      </p:sp>
      <p:sp>
        <p:nvSpPr>
          <p:cNvPr id="5" name="Oval 2"/>
          <p:cNvSpPr>
            <a:spLocks noChangeArrowheads="1"/>
          </p:cNvSpPr>
          <p:nvPr/>
        </p:nvSpPr>
        <p:spPr bwMode="auto">
          <a:xfrm>
            <a:off x="4126426" y="3962400"/>
            <a:ext cx="609600" cy="6096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0</a:t>
            </a: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6217236" y="1277014"/>
            <a:ext cx="609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3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1095372" y="5338026"/>
            <a:ext cx="609600" cy="6096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4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5912436" y="2959953"/>
            <a:ext cx="609600" cy="6096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2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936852" y="1427312"/>
            <a:ext cx="609600" cy="6096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5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7971165" y="5309849"/>
            <a:ext cx="609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6</a:t>
            </a: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2934903" y="247210"/>
            <a:ext cx="609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1</a:t>
            </a:r>
          </a:p>
        </p:txBody>
      </p:sp>
      <p:sp>
        <p:nvSpPr>
          <p:cNvPr id="26" name="Oval 2"/>
          <p:cNvSpPr>
            <a:spLocks noChangeArrowheads="1"/>
          </p:cNvSpPr>
          <p:nvPr/>
        </p:nvSpPr>
        <p:spPr bwMode="auto">
          <a:xfrm>
            <a:off x="2572545" y="2472857"/>
            <a:ext cx="609600" cy="6096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7</a:t>
            </a:r>
          </a:p>
        </p:txBody>
      </p:sp>
      <p:cxnSp>
        <p:nvCxnSpPr>
          <p:cNvPr id="4" name="Straight Arrow Connector 3"/>
          <p:cNvCxnSpPr>
            <a:stCxn id="10" idx="2"/>
            <a:endCxn id="7" idx="6"/>
          </p:cNvCxnSpPr>
          <p:nvPr/>
        </p:nvCxnSpPr>
        <p:spPr>
          <a:xfrm flipH="1">
            <a:off x="1704972" y="5614649"/>
            <a:ext cx="6266193" cy="28177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411169" y="564282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93</a:t>
            </a:r>
          </a:p>
        </p:txBody>
      </p:sp>
      <p:cxnSp>
        <p:nvCxnSpPr>
          <p:cNvPr id="29" name="Straight Arrow Connector 28"/>
          <p:cNvCxnSpPr>
            <a:stCxn id="10" idx="2"/>
            <a:endCxn id="5" idx="5"/>
          </p:cNvCxnSpPr>
          <p:nvPr/>
        </p:nvCxnSpPr>
        <p:spPr>
          <a:xfrm flipH="1" flipV="1">
            <a:off x="4646752" y="4482726"/>
            <a:ext cx="3324413" cy="1131923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1"/>
            <a:endCxn id="8" idx="5"/>
          </p:cNvCxnSpPr>
          <p:nvPr/>
        </p:nvCxnSpPr>
        <p:spPr>
          <a:xfrm flipH="1" flipV="1">
            <a:off x="6432762" y="3480279"/>
            <a:ext cx="1627677" cy="1918844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640707" y="448272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58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32762" y="4179411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40</a:t>
            </a:r>
          </a:p>
        </p:txBody>
      </p:sp>
      <p:cxnSp>
        <p:nvCxnSpPr>
          <p:cNvPr id="36" name="Straight Arrow Connector 35"/>
          <p:cNvCxnSpPr>
            <a:stCxn id="6" idx="4"/>
            <a:endCxn id="10" idx="0"/>
          </p:cNvCxnSpPr>
          <p:nvPr/>
        </p:nvCxnSpPr>
        <p:spPr>
          <a:xfrm>
            <a:off x="6522036" y="1886614"/>
            <a:ext cx="1753929" cy="3423235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410860" y="3224733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52</a:t>
            </a:r>
          </a:p>
        </p:txBody>
      </p:sp>
      <p:cxnSp>
        <p:nvCxnSpPr>
          <p:cNvPr id="43" name="Straight Arrow Connector 42"/>
          <p:cNvCxnSpPr>
            <a:stCxn id="5" idx="6"/>
            <a:endCxn id="8" idx="3"/>
          </p:cNvCxnSpPr>
          <p:nvPr/>
        </p:nvCxnSpPr>
        <p:spPr>
          <a:xfrm flipV="1">
            <a:off x="4736026" y="3480279"/>
            <a:ext cx="1265684" cy="786921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070258" y="3480279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26</a:t>
            </a:r>
          </a:p>
        </p:txBody>
      </p:sp>
      <p:cxnSp>
        <p:nvCxnSpPr>
          <p:cNvPr id="46" name="Straight Arrow Connector 45"/>
          <p:cNvCxnSpPr>
            <a:stCxn id="8" idx="2"/>
            <a:endCxn id="26" idx="5"/>
          </p:cNvCxnSpPr>
          <p:nvPr/>
        </p:nvCxnSpPr>
        <p:spPr>
          <a:xfrm flipH="1" flipV="1">
            <a:off x="3092871" y="2993183"/>
            <a:ext cx="2819565" cy="27157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6" idx="6"/>
            <a:endCxn id="6" idx="3"/>
          </p:cNvCxnSpPr>
          <p:nvPr/>
        </p:nvCxnSpPr>
        <p:spPr>
          <a:xfrm flipV="1">
            <a:off x="3182145" y="1797340"/>
            <a:ext cx="3124365" cy="980317"/>
          </a:xfrm>
          <a:prstGeom prst="straightConnector1">
            <a:avLst/>
          </a:prstGeom>
          <a:ln w="9525" cmpd="sng">
            <a:solidFill>
              <a:srgbClr val="FFC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47749" y="311204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646752" y="185224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39</a:t>
            </a:r>
          </a:p>
        </p:txBody>
      </p:sp>
      <p:cxnSp>
        <p:nvCxnSpPr>
          <p:cNvPr id="52" name="Straight Arrow Connector 51"/>
          <p:cNvCxnSpPr>
            <a:stCxn id="5" idx="3"/>
            <a:endCxn id="7" idx="7"/>
          </p:cNvCxnSpPr>
          <p:nvPr/>
        </p:nvCxnSpPr>
        <p:spPr>
          <a:xfrm flipH="1">
            <a:off x="1615698" y="4482726"/>
            <a:ext cx="2600002" cy="944574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962448" y="4983589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38</a:t>
            </a:r>
          </a:p>
        </p:txBody>
      </p:sp>
      <p:cxnSp>
        <p:nvCxnSpPr>
          <p:cNvPr id="55" name="Straight Arrow Connector 54"/>
          <p:cNvCxnSpPr>
            <a:stCxn id="7" idx="0"/>
            <a:endCxn id="26" idx="3"/>
          </p:cNvCxnSpPr>
          <p:nvPr/>
        </p:nvCxnSpPr>
        <p:spPr>
          <a:xfrm flipV="1">
            <a:off x="1400172" y="2993183"/>
            <a:ext cx="1261647" cy="2344843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7" idx="0"/>
            <a:endCxn id="9" idx="4"/>
          </p:cNvCxnSpPr>
          <p:nvPr/>
        </p:nvCxnSpPr>
        <p:spPr>
          <a:xfrm flipH="1" flipV="1">
            <a:off x="1241652" y="2036912"/>
            <a:ext cx="158520" cy="3301114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131399" y="3962400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37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26755" y="319083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35</a:t>
            </a:r>
          </a:p>
        </p:txBody>
      </p:sp>
      <p:cxnSp>
        <p:nvCxnSpPr>
          <p:cNvPr id="69" name="Straight Arrow Connector 68"/>
          <p:cNvCxnSpPr>
            <a:stCxn id="9" idx="3"/>
            <a:endCxn id="7" idx="1"/>
          </p:cNvCxnSpPr>
          <p:nvPr/>
        </p:nvCxnSpPr>
        <p:spPr>
          <a:xfrm>
            <a:off x="1026126" y="1947638"/>
            <a:ext cx="158520" cy="3479662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28576" y="3480279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35</a:t>
            </a:r>
          </a:p>
        </p:txBody>
      </p:sp>
      <p:cxnSp>
        <p:nvCxnSpPr>
          <p:cNvPr id="72" name="Straight Arrow Connector 71"/>
          <p:cNvCxnSpPr>
            <a:stCxn id="26" idx="1"/>
            <a:endCxn id="9" idx="6"/>
          </p:cNvCxnSpPr>
          <p:nvPr/>
        </p:nvCxnSpPr>
        <p:spPr>
          <a:xfrm flipH="1" flipV="1">
            <a:off x="1546452" y="1732112"/>
            <a:ext cx="1115367" cy="830019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9" idx="5"/>
            <a:endCxn id="26" idx="2"/>
          </p:cNvCxnSpPr>
          <p:nvPr/>
        </p:nvCxnSpPr>
        <p:spPr>
          <a:xfrm>
            <a:off x="1457178" y="1947638"/>
            <a:ext cx="1115367" cy="830019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949145" y="1701948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28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561218" y="2418324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28</a:t>
            </a:r>
          </a:p>
        </p:txBody>
      </p:sp>
      <p:cxnSp>
        <p:nvCxnSpPr>
          <p:cNvPr id="78" name="Straight Arrow Connector 77"/>
          <p:cNvCxnSpPr>
            <a:stCxn id="9" idx="7"/>
            <a:endCxn id="11" idx="2"/>
          </p:cNvCxnSpPr>
          <p:nvPr/>
        </p:nvCxnSpPr>
        <p:spPr>
          <a:xfrm flipV="1">
            <a:off x="1457178" y="552010"/>
            <a:ext cx="1477725" cy="964576"/>
          </a:xfrm>
          <a:prstGeom prst="straightConnector1">
            <a:avLst/>
          </a:prstGeom>
          <a:ln w="9525" cmpd="sng">
            <a:solidFill>
              <a:srgbClr val="FFC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1" idx="6"/>
            <a:endCxn id="6" idx="1"/>
          </p:cNvCxnSpPr>
          <p:nvPr/>
        </p:nvCxnSpPr>
        <p:spPr>
          <a:xfrm>
            <a:off x="3544503" y="552010"/>
            <a:ext cx="2762007" cy="814278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729017" y="581799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646752" y="487478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29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68447" y="4614257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26836" y="1277014"/>
            <a:ext cx="54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99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10159" y="856810"/>
            <a:ext cx="730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105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93681" y="917664"/>
            <a:ext cx="54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73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934903" y="2001348"/>
            <a:ext cx="54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60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927671" y="2447792"/>
            <a:ext cx="54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26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335282" y="4814806"/>
            <a:ext cx="490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∞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08263" y="5414476"/>
            <a:ext cx="54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38</a:t>
            </a:r>
          </a:p>
        </p:txBody>
      </p:sp>
    </p:spTree>
    <p:extLst>
      <p:ext uri="{BB962C8B-B14F-4D97-AF65-F5344CB8AC3E}">
        <p14:creationId xmlns:p14="http://schemas.microsoft.com/office/powerpoint/2010/main" val="1047014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CB76D-F42A-454B-8E2D-476ABA7B5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Grafo direccional con costos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6A14459-F1B2-40E9-9433-BEC1CF0534B9}"/>
              </a:ext>
            </a:extLst>
          </p:cNvPr>
          <p:cNvSpPr/>
          <p:nvPr/>
        </p:nvSpPr>
        <p:spPr>
          <a:xfrm>
            <a:off x="5101660" y="4483820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E9CCEA9-A589-40A3-A2B8-C14F4E5A3949}"/>
              </a:ext>
            </a:extLst>
          </p:cNvPr>
          <p:cNvSpPr/>
          <p:nvPr/>
        </p:nvSpPr>
        <p:spPr>
          <a:xfrm>
            <a:off x="4445298" y="1379606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046E048-8027-4DB9-9B51-22C0344EF214}"/>
              </a:ext>
            </a:extLst>
          </p:cNvPr>
          <p:cNvSpPr/>
          <p:nvPr/>
        </p:nvSpPr>
        <p:spPr>
          <a:xfrm>
            <a:off x="6252159" y="3540793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EDC3570-76B6-49C9-B6DE-952F8D7A2B32}"/>
              </a:ext>
            </a:extLst>
          </p:cNvPr>
          <p:cNvSpPr/>
          <p:nvPr/>
        </p:nvSpPr>
        <p:spPr>
          <a:xfrm>
            <a:off x="7004236" y="1939062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EE78884-C34F-4BEA-813D-1DE4EF084AA1}"/>
              </a:ext>
            </a:extLst>
          </p:cNvPr>
          <p:cNvSpPr/>
          <p:nvPr/>
        </p:nvSpPr>
        <p:spPr>
          <a:xfrm>
            <a:off x="1671993" y="5372456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449D188-2599-4740-A7A4-3F17FEECA07B}"/>
              </a:ext>
            </a:extLst>
          </p:cNvPr>
          <p:cNvSpPr/>
          <p:nvPr/>
        </p:nvSpPr>
        <p:spPr>
          <a:xfrm>
            <a:off x="1064786" y="2486771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44B486C-1CD2-4615-B843-7D2FD242B150}"/>
              </a:ext>
            </a:extLst>
          </p:cNvPr>
          <p:cNvSpPr/>
          <p:nvPr/>
        </p:nvSpPr>
        <p:spPr>
          <a:xfrm>
            <a:off x="7482222" y="5372457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1C7858D-D335-4CFD-B245-304CA079CF5A}"/>
              </a:ext>
            </a:extLst>
          </p:cNvPr>
          <p:cNvSpPr/>
          <p:nvPr/>
        </p:nvSpPr>
        <p:spPr>
          <a:xfrm>
            <a:off x="3574569" y="3098430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7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C7CCB32-B2AB-4CA7-9660-62BA734BF941}"/>
              </a:ext>
            </a:extLst>
          </p:cNvPr>
          <p:cNvCxnSpPr>
            <a:cxnSpLocks/>
            <a:stCxn id="41" idx="7"/>
            <a:endCxn id="37" idx="2"/>
          </p:cNvCxnSpPr>
          <p:nvPr/>
        </p:nvCxnSpPr>
        <p:spPr>
          <a:xfrm flipV="1">
            <a:off x="1604033" y="1695490"/>
            <a:ext cx="2841265" cy="88380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CCC08CC-B5F2-463C-A046-61C877487CF9}"/>
              </a:ext>
            </a:extLst>
          </p:cNvPr>
          <p:cNvCxnSpPr>
            <a:cxnSpLocks/>
            <a:stCxn id="37" idx="6"/>
            <a:endCxn id="39" idx="1"/>
          </p:cNvCxnSpPr>
          <p:nvPr/>
        </p:nvCxnSpPr>
        <p:spPr>
          <a:xfrm>
            <a:off x="5077065" y="1695490"/>
            <a:ext cx="2019691" cy="336092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18D9409-FDC1-45E0-91C2-E342301A732B}"/>
              </a:ext>
            </a:extLst>
          </p:cNvPr>
          <p:cNvCxnSpPr>
            <a:cxnSpLocks/>
            <a:stCxn id="43" idx="7"/>
            <a:endCxn id="39" idx="3"/>
          </p:cNvCxnSpPr>
          <p:nvPr/>
        </p:nvCxnSpPr>
        <p:spPr>
          <a:xfrm flipV="1">
            <a:off x="4113816" y="2478309"/>
            <a:ext cx="2982940" cy="71264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236CBA7-A5FF-48C6-ADB7-96A101E8D5D2}"/>
              </a:ext>
            </a:extLst>
          </p:cNvPr>
          <p:cNvCxnSpPr>
            <a:stCxn id="39" idx="5"/>
            <a:endCxn id="42" idx="0"/>
          </p:cNvCxnSpPr>
          <p:nvPr/>
        </p:nvCxnSpPr>
        <p:spPr>
          <a:xfrm>
            <a:off x="7543483" y="2478309"/>
            <a:ext cx="254623" cy="289414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7020352-107E-43D2-823D-7100843DD279}"/>
              </a:ext>
            </a:extLst>
          </p:cNvPr>
          <p:cNvCxnSpPr>
            <a:cxnSpLocks/>
            <a:stCxn id="42" idx="3"/>
            <a:endCxn id="40" idx="5"/>
          </p:cNvCxnSpPr>
          <p:nvPr/>
        </p:nvCxnSpPr>
        <p:spPr>
          <a:xfrm flipH="1" flipV="1">
            <a:off x="2211240" y="5911703"/>
            <a:ext cx="5363502" cy="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E6627EC-ADAB-479A-AC3A-C7D5ADE4F8A5}"/>
              </a:ext>
            </a:extLst>
          </p:cNvPr>
          <p:cNvCxnSpPr>
            <a:stCxn id="42" idx="1"/>
            <a:endCxn id="38" idx="5"/>
          </p:cNvCxnSpPr>
          <p:nvPr/>
        </p:nvCxnSpPr>
        <p:spPr>
          <a:xfrm flipH="1" flipV="1">
            <a:off x="6791406" y="4080040"/>
            <a:ext cx="783336" cy="1384937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68FDF5C-3688-4700-9439-AD3D83BFD403}"/>
              </a:ext>
            </a:extLst>
          </p:cNvPr>
          <p:cNvCxnSpPr>
            <a:cxnSpLocks/>
            <a:stCxn id="42" idx="2"/>
            <a:endCxn id="36" idx="5"/>
          </p:cNvCxnSpPr>
          <p:nvPr/>
        </p:nvCxnSpPr>
        <p:spPr>
          <a:xfrm flipH="1" flipV="1">
            <a:off x="5640907" y="5023067"/>
            <a:ext cx="1841315" cy="665274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2E90F4E-272A-4FE7-98E7-FF70808229A0}"/>
              </a:ext>
            </a:extLst>
          </p:cNvPr>
          <p:cNvCxnSpPr>
            <a:cxnSpLocks/>
            <a:stCxn id="36" idx="7"/>
            <a:endCxn id="38" idx="3"/>
          </p:cNvCxnSpPr>
          <p:nvPr/>
        </p:nvCxnSpPr>
        <p:spPr>
          <a:xfrm flipV="1">
            <a:off x="5640907" y="4080040"/>
            <a:ext cx="703772" cy="496300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9A18E72-0E52-4539-A22A-0031C6C79DBF}"/>
              </a:ext>
            </a:extLst>
          </p:cNvPr>
          <p:cNvCxnSpPr>
            <a:cxnSpLocks/>
            <a:stCxn id="36" idx="2"/>
            <a:endCxn id="40" idx="6"/>
          </p:cNvCxnSpPr>
          <p:nvPr/>
        </p:nvCxnSpPr>
        <p:spPr>
          <a:xfrm flipH="1">
            <a:off x="2303760" y="4799704"/>
            <a:ext cx="2797900" cy="888636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7CE0777-1EC7-4852-80A6-000B64474976}"/>
              </a:ext>
            </a:extLst>
          </p:cNvPr>
          <p:cNvCxnSpPr>
            <a:cxnSpLocks/>
            <a:stCxn id="38" idx="1"/>
            <a:endCxn id="43" idx="6"/>
          </p:cNvCxnSpPr>
          <p:nvPr/>
        </p:nvCxnSpPr>
        <p:spPr>
          <a:xfrm flipH="1" flipV="1">
            <a:off x="4206336" y="3414314"/>
            <a:ext cx="2138343" cy="218999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60E6011-1B32-402E-B7F0-F4CB511DD9AA}"/>
              </a:ext>
            </a:extLst>
          </p:cNvPr>
          <p:cNvCxnSpPr>
            <a:cxnSpLocks/>
            <a:stCxn id="40" idx="7"/>
            <a:endCxn id="43" idx="3"/>
          </p:cNvCxnSpPr>
          <p:nvPr/>
        </p:nvCxnSpPr>
        <p:spPr>
          <a:xfrm flipV="1">
            <a:off x="2211240" y="3637677"/>
            <a:ext cx="1455849" cy="1827299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86E5E8C9-20A2-4F27-8218-1476A4CCBD97}"/>
              </a:ext>
            </a:extLst>
          </p:cNvPr>
          <p:cNvCxnSpPr>
            <a:cxnSpLocks/>
            <a:stCxn id="43" idx="1"/>
            <a:endCxn id="41" idx="6"/>
          </p:cNvCxnSpPr>
          <p:nvPr/>
        </p:nvCxnSpPr>
        <p:spPr>
          <a:xfrm flipH="1" flipV="1">
            <a:off x="1696553" y="2802655"/>
            <a:ext cx="1970536" cy="38829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A874E36-628E-40B9-B94D-5529B61C36F5}"/>
              </a:ext>
            </a:extLst>
          </p:cNvPr>
          <p:cNvCxnSpPr>
            <a:cxnSpLocks/>
            <a:stCxn id="41" idx="5"/>
            <a:endCxn id="43" idx="2"/>
          </p:cNvCxnSpPr>
          <p:nvPr/>
        </p:nvCxnSpPr>
        <p:spPr>
          <a:xfrm>
            <a:off x="1604033" y="3026018"/>
            <a:ext cx="1970536" cy="388296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E32BEBEA-CB2F-4321-AD73-7F136735DB4E}"/>
              </a:ext>
            </a:extLst>
          </p:cNvPr>
          <p:cNvCxnSpPr>
            <a:cxnSpLocks/>
            <a:stCxn id="40" idx="0"/>
            <a:endCxn id="41" idx="4"/>
          </p:cNvCxnSpPr>
          <p:nvPr/>
        </p:nvCxnSpPr>
        <p:spPr>
          <a:xfrm flipH="1" flipV="1">
            <a:off x="1380670" y="3118538"/>
            <a:ext cx="607207" cy="225391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17F9D132-6C0E-4EE7-93F2-1BC12D275F8D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>
            <a:off x="1157306" y="3026018"/>
            <a:ext cx="607207" cy="2438958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AAA32856-05C8-4FB2-B329-30B4828D854E}"/>
              </a:ext>
            </a:extLst>
          </p:cNvPr>
          <p:cNvSpPr txBox="1"/>
          <p:nvPr/>
        </p:nvSpPr>
        <p:spPr>
          <a:xfrm>
            <a:off x="2589301" y="1768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55E3B466-898A-480A-B410-1A05777E51BC}"/>
              </a:ext>
            </a:extLst>
          </p:cNvPr>
          <p:cNvSpPr txBox="1"/>
          <p:nvPr/>
        </p:nvSpPr>
        <p:spPr>
          <a:xfrm>
            <a:off x="2579218" y="26330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A2195C2-D061-41B4-8E42-666E54791FA7}"/>
              </a:ext>
            </a:extLst>
          </p:cNvPr>
          <p:cNvSpPr txBox="1"/>
          <p:nvPr/>
        </p:nvSpPr>
        <p:spPr>
          <a:xfrm>
            <a:off x="2263117" y="32639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36F75BFE-8C51-41A9-B23A-1F54BBD89CED}"/>
              </a:ext>
            </a:extLst>
          </p:cNvPr>
          <p:cNvSpPr txBox="1"/>
          <p:nvPr/>
        </p:nvSpPr>
        <p:spPr>
          <a:xfrm>
            <a:off x="1706793" y="40608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58FFEEF2-5D46-459F-868B-68F6D5CEB37B}"/>
              </a:ext>
            </a:extLst>
          </p:cNvPr>
          <p:cNvSpPr txBox="1"/>
          <p:nvPr/>
        </p:nvSpPr>
        <p:spPr>
          <a:xfrm>
            <a:off x="1039040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28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D89A5A86-5693-41CC-BEFF-C57A14D11EF0}"/>
              </a:ext>
            </a:extLst>
          </p:cNvPr>
          <p:cNvSpPr txBox="1"/>
          <p:nvPr/>
        </p:nvSpPr>
        <p:spPr>
          <a:xfrm>
            <a:off x="4747114" y="5950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93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356AA1A9-64AF-4C7B-A4FA-5528C18FD1E3}"/>
              </a:ext>
            </a:extLst>
          </p:cNvPr>
          <p:cNvSpPr txBox="1"/>
          <p:nvPr/>
        </p:nvSpPr>
        <p:spPr>
          <a:xfrm>
            <a:off x="3518008" y="48746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38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9813B21C-A0C8-4150-8B9E-E6BD25402EA0}"/>
              </a:ext>
            </a:extLst>
          </p:cNvPr>
          <p:cNvSpPr txBox="1"/>
          <p:nvPr/>
        </p:nvSpPr>
        <p:spPr>
          <a:xfrm>
            <a:off x="2544613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37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F6A03F4-94A0-4E9B-AA4D-D2A424D97FD7}"/>
              </a:ext>
            </a:extLst>
          </p:cNvPr>
          <p:cNvSpPr txBox="1"/>
          <p:nvPr/>
        </p:nvSpPr>
        <p:spPr>
          <a:xfrm>
            <a:off x="5872384" y="1494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19C90F6F-9472-4088-AF91-4C65F607CB29}"/>
              </a:ext>
            </a:extLst>
          </p:cNvPr>
          <p:cNvSpPr txBox="1"/>
          <p:nvPr/>
        </p:nvSpPr>
        <p:spPr>
          <a:xfrm>
            <a:off x="5275507" y="24531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39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84855FD6-E781-4DC4-B3D7-E37112E88F0F}"/>
              </a:ext>
            </a:extLst>
          </p:cNvPr>
          <p:cNvSpPr txBox="1"/>
          <p:nvPr/>
        </p:nvSpPr>
        <p:spPr>
          <a:xfrm>
            <a:off x="5070184" y="35603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34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BEDA465C-D4DE-43EF-82A0-0DF84940A519}"/>
              </a:ext>
            </a:extLst>
          </p:cNvPr>
          <p:cNvSpPr txBox="1"/>
          <p:nvPr/>
        </p:nvSpPr>
        <p:spPr>
          <a:xfrm>
            <a:off x="5672782" y="40219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2AAC8AB-9678-440C-943A-BFEF916BBF1A}"/>
              </a:ext>
            </a:extLst>
          </p:cNvPr>
          <p:cNvSpPr txBox="1"/>
          <p:nvPr/>
        </p:nvSpPr>
        <p:spPr>
          <a:xfrm>
            <a:off x="6372702" y="4968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58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7F668E1-413E-419F-83D3-6AF6716F56A4}"/>
              </a:ext>
            </a:extLst>
          </p:cNvPr>
          <p:cNvSpPr txBox="1"/>
          <p:nvPr/>
        </p:nvSpPr>
        <p:spPr>
          <a:xfrm>
            <a:off x="7032633" y="4299154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40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3C692EC3-043D-417B-9102-49C25EA2C680}"/>
              </a:ext>
            </a:extLst>
          </p:cNvPr>
          <p:cNvSpPr txBox="1"/>
          <p:nvPr/>
        </p:nvSpPr>
        <p:spPr>
          <a:xfrm>
            <a:off x="7662954" y="3669636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52</a:t>
            </a:r>
          </a:p>
        </p:txBody>
      </p:sp>
    </p:spTree>
    <p:extLst>
      <p:ext uri="{BB962C8B-B14F-4D97-AF65-F5344CB8AC3E}">
        <p14:creationId xmlns:p14="http://schemas.microsoft.com/office/powerpoint/2010/main" val="2089970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20</a:t>
            </a:fld>
            <a:endParaRPr lang="en-US"/>
          </a:p>
        </p:txBody>
      </p:sp>
      <p:sp>
        <p:nvSpPr>
          <p:cNvPr id="5" name="Oval 2"/>
          <p:cNvSpPr>
            <a:spLocks noChangeArrowheads="1"/>
          </p:cNvSpPr>
          <p:nvPr/>
        </p:nvSpPr>
        <p:spPr bwMode="auto">
          <a:xfrm>
            <a:off x="4126426" y="3962400"/>
            <a:ext cx="609600" cy="6096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0</a:t>
            </a: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6217236" y="1277014"/>
            <a:ext cx="609600" cy="6096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3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1095372" y="5338026"/>
            <a:ext cx="609600" cy="6096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4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5912436" y="2959953"/>
            <a:ext cx="609600" cy="6096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2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936852" y="1427312"/>
            <a:ext cx="609600" cy="6096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5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7971165" y="5309849"/>
            <a:ext cx="609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6</a:t>
            </a: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2934903" y="247210"/>
            <a:ext cx="609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1</a:t>
            </a:r>
          </a:p>
        </p:txBody>
      </p:sp>
      <p:sp>
        <p:nvSpPr>
          <p:cNvPr id="26" name="Oval 2"/>
          <p:cNvSpPr>
            <a:spLocks noChangeArrowheads="1"/>
          </p:cNvSpPr>
          <p:nvPr/>
        </p:nvSpPr>
        <p:spPr bwMode="auto">
          <a:xfrm>
            <a:off x="2572545" y="2472857"/>
            <a:ext cx="609600" cy="6096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7</a:t>
            </a:r>
          </a:p>
        </p:txBody>
      </p:sp>
      <p:cxnSp>
        <p:nvCxnSpPr>
          <p:cNvPr id="4" name="Straight Arrow Connector 3"/>
          <p:cNvCxnSpPr>
            <a:stCxn id="10" idx="2"/>
            <a:endCxn id="7" idx="6"/>
          </p:cNvCxnSpPr>
          <p:nvPr/>
        </p:nvCxnSpPr>
        <p:spPr>
          <a:xfrm flipH="1">
            <a:off x="1704972" y="5614649"/>
            <a:ext cx="6266193" cy="28177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411169" y="564282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93</a:t>
            </a:r>
          </a:p>
        </p:txBody>
      </p:sp>
      <p:cxnSp>
        <p:nvCxnSpPr>
          <p:cNvPr id="29" name="Straight Arrow Connector 28"/>
          <p:cNvCxnSpPr>
            <a:stCxn id="10" idx="2"/>
            <a:endCxn id="5" idx="5"/>
          </p:cNvCxnSpPr>
          <p:nvPr/>
        </p:nvCxnSpPr>
        <p:spPr>
          <a:xfrm flipH="1" flipV="1">
            <a:off x="4646752" y="4482726"/>
            <a:ext cx="3324413" cy="1131923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1"/>
            <a:endCxn id="8" idx="5"/>
          </p:cNvCxnSpPr>
          <p:nvPr/>
        </p:nvCxnSpPr>
        <p:spPr>
          <a:xfrm flipH="1" flipV="1">
            <a:off x="6432762" y="3480279"/>
            <a:ext cx="1627677" cy="1918844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640707" y="448272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58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32762" y="4179411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40</a:t>
            </a:r>
          </a:p>
        </p:txBody>
      </p:sp>
      <p:cxnSp>
        <p:nvCxnSpPr>
          <p:cNvPr id="36" name="Straight Arrow Connector 35"/>
          <p:cNvCxnSpPr>
            <a:stCxn id="6" idx="4"/>
            <a:endCxn id="10" idx="0"/>
          </p:cNvCxnSpPr>
          <p:nvPr/>
        </p:nvCxnSpPr>
        <p:spPr>
          <a:xfrm>
            <a:off x="6522036" y="1886614"/>
            <a:ext cx="1753929" cy="3423235"/>
          </a:xfrm>
          <a:prstGeom prst="straightConnector1">
            <a:avLst/>
          </a:prstGeom>
          <a:ln w="9525" cmpd="sng">
            <a:solidFill>
              <a:srgbClr val="FFC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410860" y="3224733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52</a:t>
            </a:r>
          </a:p>
        </p:txBody>
      </p:sp>
      <p:cxnSp>
        <p:nvCxnSpPr>
          <p:cNvPr id="43" name="Straight Arrow Connector 42"/>
          <p:cNvCxnSpPr>
            <a:stCxn id="5" idx="6"/>
            <a:endCxn id="8" idx="3"/>
          </p:cNvCxnSpPr>
          <p:nvPr/>
        </p:nvCxnSpPr>
        <p:spPr>
          <a:xfrm flipV="1">
            <a:off x="4736026" y="3480279"/>
            <a:ext cx="1265684" cy="786921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070258" y="3480279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26</a:t>
            </a:r>
          </a:p>
        </p:txBody>
      </p:sp>
      <p:cxnSp>
        <p:nvCxnSpPr>
          <p:cNvPr id="46" name="Straight Arrow Connector 45"/>
          <p:cNvCxnSpPr>
            <a:stCxn id="8" idx="2"/>
            <a:endCxn id="26" idx="5"/>
          </p:cNvCxnSpPr>
          <p:nvPr/>
        </p:nvCxnSpPr>
        <p:spPr>
          <a:xfrm flipH="1" flipV="1">
            <a:off x="3092871" y="2993183"/>
            <a:ext cx="2819565" cy="27157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6" idx="6"/>
            <a:endCxn id="6" idx="3"/>
          </p:cNvCxnSpPr>
          <p:nvPr/>
        </p:nvCxnSpPr>
        <p:spPr>
          <a:xfrm flipV="1">
            <a:off x="3182145" y="1797340"/>
            <a:ext cx="3124365" cy="980317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47749" y="311204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646752" y="185224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39</a:t>
            </a:r>
          </a:p>
        </p:txBody>
      </p:sp>
      <p:cxnSp>
        <p:nvCxnSpPr>
          <p:cNvPr id="52" name="Straight Arrow Connector 51"/>
          <p:cNvCxnSpPr>
            <a:stCxn id="5" idx="3"/>
            <a:endCxn id="7" idx="7"/>
          </p:cNvCxnSpPr>
          <p:nvPr/>
        </p:nvCxnSpPr>
        <p:spPr>
          <a:xfrm flipH="1">
            <a:off x="1615698" y="4482726"/>
            <a:ext cx="2600002" cy="944574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962448" y="4983589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38</a:t>
            </a:r>
          </a:p>
        </p:txBody>
      </p:sp>
      <p:cxnSp>
        <p:nvCxnSpPr>
          <p:cNvPr id="55" name="Straight Arrow Connector 54"/>
          <p:cNvCxnSpPr>
            <a:stCxn id="7" idx="0"/>
            <a:endCxn id="26" idx="3"/>
          </p:cNvCxnSpPr>
          <p:nvPr/>
        </p:nvCxnSpPr>
        <p:spPr>
          <a:xfrm flipV="1">
            <a:off x="1400172" y="2993183"/>
            <a:ext cx="1261647" cy="2344843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7" idx="0"/>
            <a:endCxn id="9" idx="4"/>
          </p:cNvCxnSpPr>
          <p:nvPr/>
        </p:nvCxnSpPr>
        <p:spPr>
          <a:xfrm flipH="1" flipV="1">
            <a:off x="1241652" y="2036912"/>
            <a:ext cx="158520" cy="3301114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131399" y="3962400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37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26755" y="319083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35</a:t>
            </a:r>
          </a:p>
        </p:txBody>
      </p:sp>
      <p:cxnSp>
        <p:nvCxnSpPr>
          <p:cNvPr id="69" name="Straight Arrow Connector 68"/>
          <p:cNvCxnSpPr>
            <a:stCxn id="9" idx="3"/>
            <a:endCxn id="7" idx="1"/>
          </p:cNvCxnSpPr>
          <p:nvPr/>
        </p:nvCxnSpPr>
        <p:spPr>
          <a:xfrm>
            <a:off x="1026126" y="1947638"/>
            <a:ext cx="158520" cy="3479662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28576" y="3480279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35</a:t>
            </a:r>
          </a:p>
        </p:txBody>
      </p:sp>
      <p:cxnSp>
        <p:nvCxnSpPr>
          <p:cNvPr id="72" name="Straight Arrow Connector 71"/>
          <p:cNvCxnSpPr>
            <a:stCxn id="26" idx="1"/>
            <a:endCxn id="9" idx="6"/>
          </p:cNvCxnSpPr>
          <p:nvPr/>
        </p:nvCxnSpPr>
        <p:spPr>
          <a:xfrm flipH="1" flipV="1">
            <a:off x="1546452" y="1732112"/>
            <a:ext cx="1115367" cy="830019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9" idx="5"/>
            <a:endCxn id="26" idx="2"/>
          </p:cNvCxnSpPr>
          <p:nvPr/>
        </p:nvCxnSpPr>
        <p:spPr>
          <a:xfrm>
            <a:off x="1457178" y="1947638"/>
            <a:ext cx="1115367" cy="830019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949145" y="1701948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28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561218" y="2418324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28</a:t>
            </a:r>
          </a:p>
        </p:txBody>
      </p:sp>
      <p:cxnSp>
        <p:nvCxnSpPr>
          <p:cNvPr id="78" name="Straight Arrow Connector 77"/>
          <p:cNvCxnSpPr>
            <a:stCxn id="9" idx="7"/>
            <a:endCxn id="11" idx="2"/>
          </p:cNvCxnSpPr>
          <p:nvPr/>
        </p:nvCxnSpPr>
        <p:spPr>
          <a:xfrm flipV="1">
            <a:off x="1457178" y="552010"/>
            <a:ext cx="1477725" cy="964576"/>
          </a:xfrm>
          <a:prstGeom prst="straightConnector1">
            <a:avLst/>
          </a:prstGeom>
          <a:ln w="9525" cmpd="sng">
            <a:solidFill>
              <a:srgbClr val="FFC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1" idx="6"/>
            <a:endCxn id="6" idx="1"/>
          </p:cNvCxnSpPr>
          <p:nvPr/>
        </p:nvCxnSpPr>
        <p:spPr>
          <a:xfrm>
            <a:off x="3544503" y="552010"/>
            <a:ext cx="2762007" cy="814278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729017" y="581799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646752" y="487478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29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68447" y="4614257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26836" y="1277014"/>
            <a:ext cx="54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99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10159" y="856810"/>
            <a:ext cx="730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105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93681" y="917664"/>
            <a:ext cx="54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73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934903" y="2001348"/>
            <a:ext cx="54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60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927671" y="2447792"/>
            <a:ext cx="54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26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335282" y="4814806"/>
            <a:ext cx="730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151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08263" y="5414476"/>
            <a:ext cx="54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38</a:t>
            </a:r>
          </a:p>
        </p:txBody>
      </p:sp>
    </p:spTree>
    <p:extLst>
      <p:ext uri="{BB962C8B-B14F-4D97-AF65-F5344CB8AC3E}">
        <p14:creationId xmlns:p14="http://schemas.microsoft.com/office/powerpoint/2010/main" val="1455753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21</a:t>
            </a:fld>
            <a:endParaRPr lang="en-US"/>
          </a:p>
        </p:txBody>
      </p:sp>
      <p:sp>
        <p:nvSpPr>
          <p:cNvPr id="5" name="Oval 2"/>
          <p:cNvSpPr>
            <a:spLocks noChangeArrowheads="1"/>
          </p:cNvSpPr>
          <p:nvPr/>
        </p:nvSpPr>
        <p:spPr bwMode="auto">
          <a:xfrm>
            <a:off x="4126426" y="3962400"/>
            <a:ext cx="609600" cy="6096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0</a:t>
            </a: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6217236" y="1277014"/>
            <a:ext cx="609600" cy="6096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3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1095372" y="5338026"/>
            <a:ext cx="609600" cy="6096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4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5912436" y="2959953"/>
            <a:ext cx="609600" cy="6096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2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936852" y="1427312"/>
            <a:ext cx="609600" cy="6096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5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7971165" y="5309849"/>
            <a:ext cx="609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6</a:t>
            </a: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2934903" y="247210"/>
            <a:ext cx="609600" cy="6096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1</a:t>
            </a:r>
          </a:p>
        </p:txBody>
      </p:sp>
      <p:sp>
        <p:nvSpPr>
          <p:cNvPr id="26" name="Oval 2"/>
          <p:cNvSpPr>
            <a:spLocks noChangeArrowheads="1"/>
          </p:cNvSpPr>
          <p:nvPr/>
        </p:nvSpPr>
        <p:spPr bwMode="auto">
          <a:xfrm>
            <a:off x="2572545" y="2472857"/>
            <a:ext cx="609600" cy="6096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7</a:t>
            </a:r>
          </a:p>
        </p:txBody>
      </p:sp>
      <p:cxnSp>
        <p:nvCxnSpPr>
          <p:cNvPr id="4" name="Straight Arrow Connector 3"/>
          <p:cNvCxnSpPr>
            <a:stCxn id="10" idx="2"/>
            <a:endCxn id="7" idx="6"/>
          </p:cNvCxnSpPr>
          <p:nvPr/>
        </p:nvCxnSpPr>
        <p:spPr>
          <a:xfrm flipH="1">
            <a:off x="1704972" y="5614649"/>
            <a:ext cx="6266193" cy="28177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411169" y="564282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93</a:t>
            </a:r>
          </a:p>
        </p:txBody>
      </p:sp>
      <p:cxnSp>
        <p:nvCxnSpPr>
          <p:cNvPr id="29" name="Straight Arrow Connector 28"/>
          <p:cNvCxnSpPr>
            <a:stCxn id="10" idx="2"/>
            <a:endCxn id="5" idx="5"/>
          </p:cNvCxnSpPr>
          <p:nvPr/>
        </p:nvCxnSpPr>
        <p:spPr>
          <a:xfrm flipH="1" flipV="1">
            <a:off x="4646752" y="4482726"/>
            <a:ext cx="3324413" cy="1131923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1"/>
            <a:endCxn id="8" idx="5"/>
          </p:cNvCxnSpPr>
          <p:nvPr/>
        </p:nvCxnSpPr>
        <p:spPr>
          <a:xfrm flipH="1" flipV="1">
            <a:off x="6432762" y="3480279"/>
            <a:ext cx="1627677" cy="1918844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640707" y="448272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58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32762" y="4179411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40</a:t>
            </a:r>
          </a:p>
        </p:txBody>
      </p:sp>
      <p:cxnSp>
        <p:nvCxnSpPr>
          <p:cNvPr id="36" name="Straight Arrow Connector 35"/>
          <p:cNvCxnSpPr>
            <a:stCxn id="6" idx="4"/>
            <a:endCxn id="10" idx="0"/>
          </p:cNvCxnSpPr>
          <p:nvPr/>
        </p:nvCxnSpPr>
        <p:spPr>
          <a:xfrm>
            <a:off x="6522036" y="1886614"/>
            <a:ext cx="1753929" cy="3423235"/>
          </a:xfrm>
          <a:prstGeom prst="straightConnector1">
            <a:avLst/>
          </a:prstGeom>
          <a:ln w="9525" cmpd="sng">
            <a:solidFill>
              <a:srgbClr val="FFC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410860" y="3224733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52</a:t>
            </a:r>
          </a:p>
        </p:txBody>
      </p:sp>
      <p:cxnSp>
        <p:nvCxnSpPr>
          <p:cNvPr id="43" name="Straight Arrow Connector 42"/>
          <p:cNvCxnSpPr>
            <a:stCxn id="5" idx="6"/>
            <a:endCxn id="8" idx="3"/>
          </p:cNvCxnSpPr>
          <p:nvPr/>
        </p:nvCxnSpPr>
        <p:spPr>
          <a:xfrm flipV="1">
            <a:off x="4736026" y="3480279"/>
            <a:ext cx="1265684" cy="786921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070258" y="3480279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26</a:t>
            </a:r>
          </a:p>
        </p:txBody>
      </p:sp>
      <p:cxnSp>
        <p:nvCxnSpPr>
          <p:cNvPr id="46" name="Straight Arrow Connector 45"/>
          <p:cNvCxnSpPr>
            <a:stCxn id="8" idx="2"/>
            <a:endCxn id="26" idx="5"/>
          </p:cNvCxnSpPr>
          <p:nvPr/>
        </p:nvCxnSpPr>
        <p:spPr>
          <a:xfrm flipH="1" flipV="1">
            <a:off x="3092871" y="2993183"/>
            <a:ext cx="2819565" cy="27157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6" idx="6"/>
            <a:endCxn id="6" idx="3"/>
          </p:cNvCxnSpPr>
          <p:nvPr/>
        </p:nvCxnSpPr>
        <p:spPr>
          <a:xfrm flipV="1">
            <a:off x="3182145" y="1797340"/>
            <a:ext cx="3124365" cy="980317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47749" y="311204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646752" y="185224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39</a:t>
            </a:r>
          </a:p>
        </p:txBody>
      </p:sp>
      <p:cxnSp>
        <p:nvCxnSpPr>
          <p:cNvPr id="52" name="Straight Arrow Connector 51"/>
          <p:cNvCxnSpPr>
            <a:stCxn id="5" idx="3"/>
            <a:endCxn id="7" idx="7"/>
          </p:cNvCxnSpPr>
          <p:nvPr/>
        </p:nvCxnSpPr>
        <p:spPr>
          <a:xfrm flipH="1">
            <a:off x="1615698" y="4482726"/>
            <a:ext cx="2600002" cy="944574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962448" y="4983589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38</a:t>
            </a:r>
          </a:p>
        </p:txBody>
      </p:sp>
      <p:cxnSp>
        <p:nvCxnSpPr>
          <p:cNvPr id="55" name="Straight Arrow Connector 54"/>
          <p:cNvCxnSpPr>
            <a:stCxn id="7" idx="0"/>
            <a:endCxn id="26" idx="3"/>
          </p:cNvCxnSpPr>
          <p:nvPr/>
        </p:nvCxnSpPr>
        <p:spPr>
          <a:xfrm flipV="1">
            <a:off x="1400172" y="2993183"/>
            <a:ext cx="1261647" cy="2344843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7" idx="0"/>
            <a:endCxn id="9" idx="4"/>
          </p:cNvCxnSpPr>
          <p:nvPr/>
        </p:nvCxnSpPr>
        <p:spPr>
          <a:xfrm flipH="1" flipV="1">
            <a:off x="1241652" y="2036912"/>
            <a:ext cx="158520" cy="3301114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131399" y="3962400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37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26755" y="319083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35</a:t>
            </a:r>
          </a:p>
        </p:txBody>
      </p:sp>
      <p:cxnSp>
        <p:nvCxnSpPr>
          <p:cNvPr id="69" name="Straight Arrow Connector 68"/>
          <p:cNvCxnSpPr>
            <a:stCxn id="9" idx="3"/>
            <a:endCxn id="7" idx="1"/>
          </p:cNvCxnSpPr>
          <p:nvPr/>
        </p:nvCxnSpPr>
        <p:spPr>
          <a:xfrm>
            <a:off x="1026126" y="1947638"/>
            <a:ext cx="158520" cy="3479662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28576" y="3480279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35</a:t>
            </a:r>
          </a:p>
        </p:txBody>
      </p:sp>
      <p:cxnSp>
        <p:nvCxnSpPr>
          <p:cNvPr id="72" name="Straight Arrow Connector 71"/>
          <p:cNvCxnSpPr>
            <a:stCxn id="26" idx="1"/>
            <a:endCxn id="9" idx="6"/>
          </p:cNvCxnSpPr>
          <p:nvPr/>
        </p:nvCxnSpPr>
        <p:spPr>
          <a:xfrm flipH="1" flipV="1">
            <a:off x="1546452" y="1732112"/>
            <a:ext cx="1115367" cy="830019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9" idx="5"/>
            <a:endCxn id="26" idx="2"/>
          </p:cNvCxnSpPr>
          <p:nvPr/>
        </p:nvCxnSpPr>
        <p:spPr>
          <a:xfrm>
            <a:off x="1457178" y="1947638"/>
            <a:ext cx="1115367" cy="830019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949145" y="1701948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28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561218" y="2418324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28</a:t>
            </a:r>
          </a:p>
        </p:txBody>
      </p:sp>
      <p:cxnSp>
        <p:nvCxnSpPr>
          <p:cNvPr id="78" name="Straight Arrow Connector 77"/>
          <p:cNvCxnSpPr>
            <a:stCxn id="9" idx="7"/>
            <a:endCxn id="11" idx="2"/>
          </p:cNvCxnSpPr>
          <p:nvPr/>
        </p:nvCxnSpPr>
        <p:spPr>
          <a:xfrm flipV="1">
            <a:off x="1457178" y="552010"/>
            <a:ext cx="1477725" cy="964576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1" idx="6"/>
            <a:endCxn id="6" idx="1"/>
          </p:cNvCxnSpPr>
          <p:nvPr/>
        </p:nvCxnSpPr>
        <p:spPr>
          <a:xfrm>
            <a:off x="3544503" y="552010"/>
            <a:ext cx="2762007" cy="814278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729017" y="581799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646752" y="487478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29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68447" y="4614257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26836" y="1277014"/>
            <a:ext cx="54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99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10159" y="856810"/>
            <a:ext cx="730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105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93681" y="917664"/>
            <a:ext cx="54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73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934903" y="2001348"/>
            <a:ext cx="54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60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927671" y="2447792"/>
            <a:ext cx="54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26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335282" y="4814806"/>
            <a:ext cx="730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151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08263" y="5414476"/>
            <a:ext cx="54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38</a:t>
            </a:r>
          </a:p>
        </p:txBody>
      </p:sp>
    </p:spTree>
    <p:extLst>
      <p:ext uri="{BB962C8B-B14F-4D97-AF65-F5344CB8AC3E}">
        <p14:creationId xmlns:p14="http://schemas.microsoft.com/office/powerpoint/2010/main" val="3173574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570D7B2-05AC-5E46-A5A9-DC14CA5FB5D3}" type="slidenum">
              <a:rPr lang="en-US"/>
              <a:pPr/>
              <a:t>22</a:t>
            </a:fld>
            <a:endParaRPr lang="en-US"/>
          </a:p>
        </p:txBody>
      </p:sp>
      <p:sp>
        <p:nvSpPr>
          <p:cNvPr id="5" name="Oval 2"/>
          <p:cNvSpPr>
            <a:spLocks noChangeArrowheads="1"/>
          </p:cNvSpPr>
          <p:nvPr/>
        </p:nvSpPr>
        <p:spPr bwMode="auto">
          <a:xfrm>
            <a:off x="4126426" y="3962400"/>
            <a:ext cx="609600" cy="6096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0</a:t>
            </a: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6217236" y="1277014"/>
            <a:ext cx="609600" cy="6096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3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1095372" y="5338026"/>
            <a:ext cx="609600" cy="6096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4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5912436" y="2959953"/>
            <a:ext cx="609600" cy="6096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2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936852" y="1427312"/>
            <a:ext cx="609600" cy="6096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5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7971165" y="5309849"/>
            <a:ext cx="609600" cy="6096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6</a:t>
            </a: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2934903" y="247210"/>
            <a:ext cx="609600" cy="6096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1</a:t>
            </a:r>
          </a:p>
        </p:txBody>
      </p:sp>
      <p:sp>
        <p:nvSpPr>
          <p:cNvPr id="26" name="Oval 2"/>
          <p:cNvSpPr>
            <a:spLocks noChangeArrowheads="1"/>
          </p:cNvSpPr>
          <p:nvPr/>
        </p:nvSpPr>
        <p:spPr bwMode="auto">
          <a:xfrm>
            <a:off x="2572545" y="2472857"/>
            <a:ext cx="609600" cy="6096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200">
                <a:latin typeface="Calibri"/>
                <a:ea typeface="ＭＳ Ｐゴシック" charset="-128"/>
                <a:cs typeface="Calibri"/>
              </a:rPr>
              <a:t>7</a:t>
            </a:r>
          </a:p>
        </p:txBody>
      </p:sp>
      <p:cxnSp>
        <p:nvCxnSpPr>
          <p:cNvPr id="4" name="Straight Arrow Connector 3"/>
          <p:cNvCxnSpPr>
            <a:stCxn id="10" idx="2"/>
            <a:endCxn id="7" idx="6"/>
          </p:cNvCxnSpPr>
          <p:nvPr/>
        </p:nvCxnSpPr>
        <p:spPr>
          <a:xfrm flipH="1">
            <a:off x="1704972" y="5614649"/>
            <a:ext cx="6266193" cy="28177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411169" y="564282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93</a:t>
            </a:r>
          </a:p>
        </p:txBody>
      </p:sp>
      <p:cxnSp>
        <p:nvCxnSpPr>
          <p:cNvPr id="29" name="Straight Arrow Connector 28"/>
          <p:cNvCxnSpPr>
            <a:stCxn id="10" idx="2"/>
            <a:endCxn id="5" idx="5"/>
          </p:cNvCxnSpPr>
          <p:nvPr/>
        </p:nvCxnSpPr>
        <p:spPr>
          <a:xfrm flipH="1" flipV="1">
            <a:off x="4646752" y="4482726"/>
            <a:ext cx="3324413" cy="1131923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1"/>
            <a:endCxn id="8" idx="5"/>
          </p:cNvCxnSpPr>
          <p:nvPr/>
        </p:nvCxnSpPr>
        <p:spPr>
          <a:xfrm flipH="1" flipV="1">
            <a:off x="6432762" y="3480279"/>
            <a:ext cx="1627677" cy="1918844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640707" y="448272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58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32762" y="4179411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40</a:t>
            </a:r>
          </a:p>
        </p:txBody>
      </p:sp>
      <p:cxnSp>
        <p:nvCxnSpPr>
          <p:cNvPr id="36" name="Straight Arrow Connector 35"/>
          <p:cNvCxnSpPr>
            <a:stCxn id="6" idx="4"/>
            <a:endCxn id="10" idx="0"/>
          </p:cNvCxnSpPr>
          <p:nvPr/>
        </p:nvCxnSpPr>
        <p:spPr>
          <a:xfrm>
            <a:off x="6522036" y="1886614"/>
            <a:ext cx="1753929" cy="3423235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410860" y="3224733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52</a:t>
            </a:r>
          </a:p>
        </p:txBody>
      </p:sp>
      <p:cxnSp>
        <p:nvCxnSpPr>
          <p:cNvPr id="43" name="Straight Arrow Connector 42"/>
          <p:cNvCxnSpPr>
            <a:stCxn id="5" idx="6"/>
            <a:endCxn id="8" idx="3"/>
          </p:cNvCxnSpPr>
          <p:nvPr/>
        </p:nvCxnSpPr>
        <p:spPr>
          <a:xfrm flipV="1">
            <a:off x="4736026" y="3480279"/>
            <a:ext cx="1265684" cy="786921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070258" y="3480279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26</a:t>
            </a:r>
          </a:p>
        </p:txBody>
      </p:sp>
      <p:cxnSp>
        <p:nvCxnSpPr>
          <p:cNvPr id="46" name="Straight Arrow Connector 45"/>
          <p:cNvCxnSpPr>
            <a:stCxn id="8" idx="2"/>
            <a:endCxn id="26" idx="5"/>
          </p:cNvCxnSpPr>
          <p:nvPr/>
        </p:nvCxnSpPr>
        <p:spPr>
          <a:xfrm flipH="1" flipV="1">
            <a:off x="3092871" y="2993183"/>
            <a:ext cx="2819565" cy="27157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6" idx="6"/>
            <a:endCxn id="6" idx="3"/>
          </p:cNvCxnSpPr>
          <p:nvPr/>
        </p:nvCxnSpPr>
        <p:spPr>
          <a:xfrm flipV="1">
            <a:off x="3182145" y="1797340"/>
            <a:ext cx="3124365" cy="980317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47749" y="311204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646752" y="185224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39</a:t>
            </a:r>
          </a:p>
        </p:txBody>
      </p:sp>
      <p:cxnSp>
        <p:nvCxnSpPr>
          <p:cNvPr id="52" name="Straight Arrow Connector 51"/>
          <p:cNvCxnSpPr>
            <a:stCxn id="5" idx="3"/>
            <a:endCxn id="7" idx="7"/>
          </p:cNvCxnSpPr>
          <p:nvPr/>
        </p:nvCxnSpPr>
        <p:spPr>
          <a:xfrm flipH="1">
            <a:off x="1615698" y="4482726"/>
            <a:ext cx="2600002" cy="944574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962448" y="4983589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38</a:t>
            </a:r>
          </a:p>
        </p:txBody>
      </p:sp>
      <p:cxnSp>
        <p:nvCxnSpPr>
          <p:cNvPr id="55" name="Straight Arrow Connector 54"/>
          <p:cNvCxnSpPr>
            <a:stCxn id="7" idx="0"/>
            <a:endCxn id="26" idx="3"/>
          </p:cNvCxnSpPr>
          <p:nvPr/>
        </p:nvCxnSpPr>
        <p:spPr>
          <a:xfrm flipV="1">
            <a:off x="1400172" y="2993183"/>
            <a:ext cx="1261647" cy="2344843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7" idx="0"/>
            <a:endCxn id="9" idx="4"/>
          </p:cNvCxnSpPr>
          <p:nvPr/>
        </p:nvCxnSpPr>
        <p:spPr>
          <a:xfrm flipH="1" flipV="1">
            <a:off x="1241652" y="2036912"/>
            <a:ext cx="158520" cy="3301114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131399" y="3962400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37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26755" y="3190836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35</a:t>
            </a:r>
          </a:p>
        </p:txBody>
      </p:sp>
      <p:cxnSp>
        <p:nvCxnSpPr>
          <p:cNvPr id="69" name="Straight Arrow Connector 68"/>
          <p:cNvCxnSpPr>
            <a:stCxn id="9" idx="3"/>
            <a:endCxn id="7" idx="1"/>
          </p:cNvCxnSpPr>
          <p:nvPr/>
        </p:nvCxnSpPr>
        <p:spPr>
          <a:xfrm>
            <a:off x="1026126" y="1947638"/>
            <a:ext cx="158520" cy="3479662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28576" y="3480279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35</a:t>
            </a:r>
          </a:p>
        </p:txBody>
      </p:sp>
      <p:cxnSp>
        <p:nvCxnSpPr>
          <p:cNvPr id="72" name="Straight Arrow Connector 71"/>
          <p:cNvCxnSpPr>
            <a:stCxn id="26" idx="1"/>
            <a:endCxn id="9" idx="6"/>
          </p:cNvCxnSpPr>
          <p:nvPr/>
        </p:nvCxnSpPr>
        <p:spPr>
          <a:xfrm flipH="1" flipV="1">
            <a:off x="1546452" y="1732112"/>
            <a:ext cx="1115367" cy="830019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9" idx="5"/>
            <a:endCxn id="26" idx="2"/>
          </p:cNvCxnSpPr>
          <p:nvPr/>
        </p:nvCxnSpPr>
        <p:spPr>
          <a:xfrm>
            <a:off x="1457178" y="1947638"/>
            <a:ext cx="1115367" cy="830019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949145" y="1701948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28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561218" y="2418324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28</a:t>
            </a:r>
          </a:p>
        </p:txBody>
      </p:sp>
      <p:cxnSp>
        <p:nvCxnSpPr>
          <p:cNvPr id="78" name="Straight Arrow Connector 77"/>
          <p:cNvCxnSpPr>
            <a:stCxn id="9" idx="7"/>
            <a:endCxn id="11" idx="2"/>
          </p:cNvCxnSpPr>
          <p:nvPr/>
        </p:nvCxnSpPr>
        <p:spPr>
          <a:xfrm flipV="1">
            <a:off x="1457178" y="552010"/>
            <a:ext cx="1477725" cy="964576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1" idx="6"/>
            <a:endCxn id="6" idx="1"/>
          </p:cNvCxnSpPr>
          <p:nvPr/>
        </p:nvCxnSpPr>
        <p:spPr>
          <a:xfrm>
            <a:off x="3544503" y="552010"/>
            <a:ext cx="2762007" cy="814278"/>
          </a:xfrm>
          <a:prstGeom prst="straightConnector1">
            <a:avLst/>
          </a:prstGeom>
          <a:ln w="9525" cmpd="sng">
            <a:solidFill>
              <a:schemeClr val="tx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729017" y="581799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32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646752" y="487478"/>
            <a:ext cx="470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alibri"/>
                <a:cs typeface="Calibri"/>
              </a:rPr>
              <a:t>29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68447" y="4614257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26836" y="1277014"/>
            <a:ext cx="54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99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10159" y="856810"/>
            <a:ext cx="730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105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93681" y="917664"/>
            <a:ext cx="54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73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934903" y="2001348"/>
            <a:ext cx="54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60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927671" y="2447792"/>
            <a:ext cx="54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26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335282" y="4814806"/>
            <a:ext cx="730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151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08263" y="5414476"/>
            <a:ext cx="54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Calibri"/>
                <a:cs typeface="Calibri"/>
              </a:rPr>
              <a:t>38</a:t>
            </a:r>
          </a:p>
        </p:txBody>
      </p:sp>
    </p:spTree>
    <p:extLst>
      <p:ext uri="{BB962C8B-B14F-4D97-AF65-F5344CB8AC3E}">
        <p14:creationId xmlns:p14="http://schemas.microsoft.com/office/powerpoint/2010/main" val="4158369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2730B-7637-49DA-BD19-5C103671B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/>
              <a:t>Una ruta más corta cumple la propiedad de </a:t>
            </a:r>
            <a:r>
              <a:rPr lang="en-US" sz="4000" b="1" i="1"/>
              <a:t>subestructura óptima</a:t>
            </a:r>
            <a:endParaRPr lang="es-CL" sz="4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203FA-C0B7-4155-BB44-317C8388A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/>
              <a:t>Los algoritmos para encontrar rutas más cortas usan la siguiente propiedad:</a:t>
            </a:r>
          </a:p>
          <a:p>
            <a:pPr>
              <a:lnSpc>
                <a:spcPct val="100000"/>
              </a:lnSpc>
            </a:pPr>
            <a:r>
              <a:rPr lang="en-US" sz="2400" b="1"/>
              <a:t>Todas las subrutas en una ruta más corta </a:t>
            </a:r>
            <a:r>
              <a:rPr lang="en-US" sz="2400" b="1" i="1"/>
              <a:t>p</a:t>
            </a:r>
            <a:r>
              <a:rPr lang="en-US" sz="2400" b="1"/>
              <a:t> entre dos vértices </a:t>
            </a:r>
            <a:r>
              <a:rPr lang="en-US" sz="2400" b="1" i="1"/>
              <a:t>v</a:t>
            </a:r>
            <a:r>
              <a:rPr lang="en-US" sz="2400" b="1" baseline="-25000"/>
              <a:t>0</a:t>
            </a:r>
            <a:r>
              <a:rPr lang="en-US" sz="2400" b="1"/>
              <a:t> y </a:t>
            </a:r>
            <a:r>
              <a:rPr lang="en-US" sz="2400" b="1" i="1"/>
              <a:t>v</a:t>
            </a:r>
            <a:r>
              <a:rPr lang="en-US" sz="2400" b="1" i="1" baseline="-25000"/>
              <a:t>k</a:t>
            </a:r>
            <a:r>
              <a:rPr lang="en-US" sz="2400" b="1"/>
              <a:t> son también rutas más cortas</a:t>
            </a:r>
          </a:p>
          <a:p>
            <a:pPr>
              <a:lnSpc>
                <a:spcPct val="100000"/>
              </a:lnSpc>
            </a:pPr>
            <a:r>
              <a:rPr lang="en-US" sz="2400"/>
              <a:t>Si </a:t>
            </a:r>
            <a:r>
              <a:rPr lang="en-US" sz="2400" i="1"/>
              <a:t>p</a:t>
            </a:r>
            <a:r>
              <a:rPr lang="en-US" sz="2400"/>
              <a:t> = 〈</a:t>
            </a:r>
            <a:r>
              <a:rPr lang="en-US" sz="2400" i="1"/>
              <a:t>v</a:t>
            </a:r>
            <a:r>
              <a:rPr lang="en-US" sz="2400" baseline="-25000"/>
              <a:t>0</a:t>
            </a:r>
            <a:r>
              <a:rPr lang="en-US" sz="2400"/>
              <a:t>, </a:t>
            </a:r>
            <a:r>
              <a:rPr lang="en-US" sz="2400" i="1"/>
              <a:t>v</a:t>
            </a:r>
            <a:r>
              <a:rPr lang="en-US" sz="2400" baseline="-25000"/>
              <a:t>1</a:t>
            </a:r>
            <a:r>
              <a:rPr lang="en-US" sz="2400"/>
              <a:t>, …, </a:t>
            </a:r>
            <a:r>
              <a:rPr lang="en-US" sz="2400" i="1"/>
              <a:t>v</a:t>
            </a:r>
            <a:r>
              <a:rPr lang="en-US" sz="2400" i="1" baseline="-25000"/>
              <a:t>k</a:t>
            </a:r>
            <a:r>
              <a:rPr lang="en-US" sz="2400"/>
              <a:t>〉</a:t>
            </a:r>
          </a:p>
          <a:p>
            <a:pPr>
              <a:lnSpc>
                <a:spcPct val="100000"/>
              </a:lnSpc>
            </a:pPr>
            <a:r>
              <a:rPr lang="en-US" sz="2400"/>
              <a:t>… sea </a:t>
            </a:r>
            <a:r>
              <a:rPr lang="en-US" sz="2400" i="1"/>
              <a:t>p</a:t>
            </a:r>
            <a:r>
              <a:rPr lang="en-US" sz="2400" i="1" baseline="-25000"/>
              <a:t>ij</a:t>
            </a:r>
            <a:r>
              <a:rPr lang="en-US" sz="2400"/>
              <a:t> = 〈</a:t>
            </a:r>
            <a:r>
              <a:rPr lang="en-US" sz="2400" i="1"/>
              <a:t>v</a:t>
            </a:r>
            <a:r>
              <a:rPr lang="en-US" sz="2400" i="1" baseline="-25000"/>
              <a:t>i</a:t>
            </a:r>
            <a:r>
              <a:rPr lang="en-US" sz="2400"/>
              <a:t>, …, </a:t>
            </a:r>
            <a:r>
              <a:rPr lang="en-US" sz="2400" i="1"/>
              <a:t>v</a:t>
            </a:r>
            <a:r>
              <a:rPr lang="en-US" sz="2400" i="1" baseline="-25000"/>
              <a:t>j</a:t>
            </a:r>
            <a:r>
              <a:rPr lang="en-US" sz="2400"/>
              <a:t>〉, 0 ≤ </a:t>
            </a:r>
            <a:r>
              <a:rPr lang="en-US" sz="2400" i="1"/>
              <a:t>i</a:t>
            </a:r>
            <a:r>
              <a:rPr lang="en-US" sz="2400"/>
              <a:t> ≤ </a:t>
            </a:r>
            <a:r>
              <a:rPr lang="en-US" sz="2400" i="1"/>
              <a:t>j</a:t>
            </a:r>
            <a:r>
              <a:rPr lang="en-US" sz="2400"/>
              <a:t> ≤ </a:t>
            </a:r>
            <a:r>
              <a:rPr lang="en-US" sz="2400" i="1"/>
              <a:t>k</a:t>
            </a:r>
          </a:p>
          <a:p>
            <a:pPr>
              <a:lnSpc>
                <a:spcPct val="100000"/>
              </a:lnSpc>
            </a:pPr>
            <a:r>
              <a:rPr lang="en-US" sz="2400"/>
              <a:t>… entonces </a:t>
            </a:r>
            <a:r>
              <a:rPr lang="en-US" sz="2400" i="1"/>
              <a:t>p</a:t>
            </a:r>
            <a:r>
              <a:rPr lang="en-US" sz="2400" i="1" baseline="-25000"/>
              <a:t>ij</a:t>
            </a:r>
            <a:r>
              <a:rPr lang="en-US" sz="2400"/>
              <a:t> es una ruta más corta de </a:t>
            </a:r>
            <a:r>
              <a:rPr lang="en-US" sz="2400" i="1"/>
              <a:t>v</a:t>
            </a:r>
            <a:r>
              <a:rPr lang="en-US" sz="2400" i="1" baseline="-25000"/>
              <a:t>i</a:t>
            </a:r>
            <a:r>
              <a:rPr lang="en-US" sz="2400"/>
              <a:t> a </a:t>
            </a:r>
            <a:r>
              <a:rPr lang="en-US" sz="2400" i="1"/>
              <a:t>v</a:t>
            </a:r>
            <a:r>
              <a:rPr lang="en-US" sz="2400" i="1" baseline="-2500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713339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9A3BB-E2D3-9747-ADF6-DFEAD1ACD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La propiedad de </a:t>
            </a:r>
            <a:r>
              <a:rPr lang="en-US" b="1" i="1"/>
              <a:t>desigualdad triangular</a:t>
            </a:r>
            <a:endParaRPr lang="en-US" b="1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D4CA44-6FEC-8D4A-A267-B346B8068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2400"/>
              <a:t>Sea δ(s,v) el costo de la ruta más corta de </a:t>
            </a:r>
            <a:r>
              <a:rPr lang="en-US" sz="2400" i="1"/>
              <a:t>s</a:t>
            </a:r>
            <a:r>
              <a:rPr lang="en-US" sz="2400"/>
              <a:t> a </a:t>
            </a:r>
            <a:r>
              <a:rPr lang="en-US" sz="2400" i="1"/>
              <a:t>v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2400"/>
              <a:t>Si la (una) ruta más corta de </a:t>
            </a:r>
            <a:r>
              <a:rPr lang="en-US" sz="2400" i="1"/>
              <a:t>s</a:t>
            </a:r>
            <a:r>
              <a:rPr lang="en-US" sz="2400"/>
              <a:t> a </a:t>
            </a:r>
            <a:r>
              <a:rPr lang="en-US" sz="2400" i="1"/>
              <a:t>v</a:t>
            </a:r>
            <a:r>
              <a:rPr lang="en-US" sz="2400"/>
              <a:t> puede descomponerse en una ruta de </a:t>
            </a:r>
            <a:r>
              <a:rPr lang="en-US" sz="2400" i="1"/>
              <a:t>s</a:t>
            </a:r>
            <a:r>
              <a:rPr lang="en-US" sz="2400"/>
              <a:t> a </a:t>
            </a:r>
            <a:r>
              <a:rPr lang="en-US" sz="2400" i="1"/>
              <a:t>u</a:t>
            </a:r>
            <a:r>
              <a:rPr lang="en-US" sz="2400"/>
              <a:t> seguida de la arista (</a:t>
            </a:r>
            <a:r>
              <a:rPr lang="en-US" sz="2400" i="1"/>
              <a:t>u</a:t>
            </a:r>
            <a:r>
              <a:rPr lang="en-US" sz="2400"/>
              <a:t>,</a:t>
            </a:r>
            <a:r>
              <a:rPr lang="en-US" sz="2400" i="1"/>
              <a:t>v</a:t>
            </a:r>
            <a:r>
              <a:rPr lang="en-US" sz="2400"/>
              <a:t>)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2400"/>
              <a:t>… entonces δ(</a:t>
            </a:r>
            <a:r>
              <a:rPr lang="en-US" sz="2400" i="1"/>
              <a:t>s</a:t>
            </a:r>
            <a:r>
              <a:rPr lang="en-US" sz="2400"/>
              <a:t>,</a:t>
            </a:r>
            <a:r>
              <a:rPr lang="en-US" sz="2400" i="1"/>
              <a:t>v</a:t>
            </a:r>
            <a:r>
              <a:rPr lang="en-US" sz="2400"/>
              <a:t>) = δ(</a:t>
            </a:r>
            <a:r>
              <a:rPr lang="en-US" sz="2400" i="1"/>
              <a:t>s</a:t>
            </a:r>
            <a:r>
              <a:rPr lang="en-US" sz="2400"/>
              <a:t>,</a:t>
            </a:r>
            <a:r>
              <a:rPr lang="en-US" sz="2400" i="1"/>
              <a:t>u</a:t>
            </a:r>
            <a:r>
              <a:rPr lang="en-US" sz="2400"/>
              <a:t>) + </a:t>
            </a:r>
            <a:r>
              <a:rPr lang="en-US" sz="2400">
                <a:latin typeface="Consolas"/>
                <a:cs typeface="Consolas"/>
              </a:rPr>
              <a:t>ω</a:t>
            </a:r>
            <a:r>
              <a:rPr lang="en-US" sz="2400"/>
              <a:t>(</a:t>
            </a:r>
            <a:r>
              <a:rPr lang="en-US" sz="2400" i="1"/>
              <a:t>u</a:t>
            </a:r>
            <a:r>
              <a:rPr lang="en-US" sz="2400"/>
              <a:t>,</a:t>
            </a:r>
            <a:r>
              <a:rPr lang="en-US" sz="2400" i="1"/>
              <a:t>v</a:t>
            </a:r>
            <a:r>
              <a:rPr lang="en-US" sz="2400"/>
              <a:t>)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2400"/>
              <a:t>… y para todas las aristas (</a:t>
            </a:r>
            <a:r>
              <a:rPr lang="en-US" sz="2400" i="1"/>
              <a:t>r</a:t>
            </a:r>
            <a:r>
              <a:rPr lang="en-US" sz="2400"/>
              <a:t>,</a:t>
            </a:r>
            <a:r>
              <a:rPr lang="en-US" sz="2400" i="1"/>
              <a:t>v</a:t>
            </a:r>
            <a:r>
              <a:rPr lang="en-US" sz="2400"/>
              <a:t>) ∈ </a:t>
            </a:r>
            <a:r>
              <a:rPr lang="en-US" sz="2400" i="1"/>
              <a:t>E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2400"/>
              <a:t>… δ(</a:t>
            </a:r>
            <a:r>
              <a:rPr lang="en-US" sz="2400" i="1"/>
              <a:t>s</a:t>
            </a:r>
            <a:r>
              <a:rPr lang="en-US" sz="2400"/>
              <a:t>,</a:t>
            </a:r>
            <a:r>
              <a:rPr lang="en-US" sz="2400" i="1"/>
              <a:t>v</a:t>
            </a:r>
            <a:r>
              <a:rPr lang="en-US" sz="2400"/>
              <a:t>) ≤ δ(</a:t>
            </a:r>
            <a:r>
              <a:rPr lang="en-US" sz="2400" i="1"/>
              <a:t>s</a:t>
            </a:r>
            <a:r>
              <a:rPr lang="en-US" sz="2400"/>
              <a:t>,</a:t>
            </a:r>
            <a:r>
              <a:rPr lang="en-US" sz="2400" i="1"/>
              <a:t>r</a:t>
            </a:r>
            <a:r>
              <a:rPr lang="en-US" sz="2400"/>
              <a:t>) + </a:t>
            </a:r>
            <a:r>
              <a:rPr lang="en-US" sz="2400">
                <a:latin typeface="Consolas"/>
                <a:cs typeface="Consolas"/>
              </a:rPr>
              <a:t>ω</a:t>
            </a:r>
            <a:r>
              <a:rPr lang="en-US" sz="2400"/>
              <a:t>(</a:t>
            </a:r>
            <a:r>
              <a:rPr lang="en-US" sz="2400" i="1"/>
              <a:t>r</a:t>
            </a:r>
            <a:r>
              <a:rPr lang="en-US" sz="2400"/>
              <a:t>,</a:t>
            </a:r>
            <a:r>
              <a:rPr lang="en-US" sz="2400" i="1"/>
              <a:t>v</a:t>
            </a:r>
            <a:r>
              <a:rPr lang="en-US" sz="24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702142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594D4-939A-451E-B782-FEBFE7CF4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Algoritmos codiciosos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71290-BCFD-4C3B-9EFD-F4E6CDC9D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s-CL" sz="2400" dirty="0"/>
              <a:t>El algoritmo de </a:t>
            </a:r>
            <a:r>
              <a:rPr lang="es-CL" sz="2400" b="1" dirty="0">
                <a:solidFill>
                  <a:schemeClr val="accent2"/>
                </a:solidFill>
              </a:rPr>
              <a:t>Dijkstra</a:t>
            </a:r>
            <a:r>
              <a:rPr lang="es-CL" sz="2400" dirty="0"/>
              <a:t> es </a:t>
            </a:r>
            <a:r>
              <a:rPr lang="es-CL" sz="2400" b="1" dirty="0">
                <a:solidFill>
                  <a:schemeClr val="accent2"/>
                </a:solidFill>
              </a:rPr>
              <a:t>codicioso</a:t>
            </a:r>
          </a:p>
          <a:p>
            <a:pPr>
              <a:lnSpc>
                <a:spcPct val="110000"/>
              </a:lnSpc>
            </a:pPr>
            <a:endParaRPr lang="es-CL" sz="2400" dirty="0"/>
          </a:p>
          <a:p>
            <a:pPr>
              <a:lnSpc>
                <a:spcPct val="110000"/>
              </a:lnSpc>
            </a:pPr>
            <a:r>
              <a:rPr lang="es-CL" sz="2400" dirty="0"/>
              <a:t>Estos algoritmos no necesariamente producen soluciones </a:t>
            </a:r>
            <a:r>
              <a:rPr lang="es-CL" sz="2400" b="1" dirty="0">
                <a:solidFill>
                  <a:schemeClr val="accent2"/>
                </a:solidFill>
              </a:rPr>
              <a:t>óptimas</a:t>
            </a:r>
          </a:p>
          <a:p>
            <a:pPr>
              <a:lnSpc>
                <a:spcPct val="110000"/>
              </a:lnSpc>
            </a:pPr>
            <a:endParaRPr lang="es-CL" sz="2400" dirty="0"/>
          </a:p>
          <a:p>
            <a:pPr>
              <a:lnSpc>
                <a:spcPct val="110000"/>
              </a:lnSpc>
            </a:pPr>
            <a:r>
              <a:rPr lang="es-CL" sz="2400" dirty="0"/>
              <a:t>¿Por qué funciona el enfoque codicioso en este caso?</a:t>
            </a:r>
          </a:p>
        </p:txBody>
      </p:sp>
    </p:spTree>
    <p:extLst>
      <p:ext uri="{BB962C8B-B14F-4D97-AF65-F5344CB8AC3E}">
        <p14:creationId xmlns:p14="http://schemas.microsoft.com/office/powerpoint/2010/main" val="1948448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485683-F3B8-CA4F-AD2C-A04BFC88C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556E80-DD1B-0246-A441-E7DD2660C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78904"/>
            <a:ext cx="8641076" cy="6012700"/>
          </a:xfrm>
          <a:solidFill>
            <a:schemeClr val="bg1"/>
          </a:solidFill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s-ES_tradnl" sz="2200"/>
              <a:t>1. Sea </a:t>
            </a:r>
            <a:r>
              <a:rPr lang="es-ES_tradnl" sz="2200" i="1"/>
              <a:t>u</a:t>
            </a:r>
            <a:r>
              <a:rPr lang="es-ES_tradnl" sz="2200"/>
              <a:t> el primer vértice tal que </a:t>
            </a:r>
            <a:r>
              <a:rPr lang="es-ES_tradnl" sz="2200" i="1"/>
              <a:t>d</a:t>
            </a:r>
            <a:r>
              <a:rPr lang="es-ES_tradnl" sz="2200"/>
              <a:t>[</a:t>
            </a:r>
            <a:r>
              <a:rPr lang="es-ES_tradnl" sz="2200" i="1"/>
              <a:t>u</a:t>
            </a:r>
            <a:r>
              <a:rPr lang="es-ES_tradnl" sz="2200"/>
              <a:t>] ≠ δ(s, u) al ingresar a </a:t>
            </a:r>
            <a:r>
              <a:rPr lang="es-ES_tradnl" sz="2200" i="1"/>
              <a:t>S</a:t>
            </a:r>
            <a:endParaRPr lang="es-ES_tradnl" sz="2200"/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s-ES_tradnl" sz="2200"/>
              <a:t>2. Sean </a:t>
            </a:r>
            <a:r>
              <a:rPr lang="es-ES_tradnl" sz="2200" i="1"/>
              <a:t>p</a:t>
            </a:r>
            <a:r>
              <a:rPr lang="es-ES_tradnl" sz="2200"/>
              <a:t> la ruta más corta de </a:t>
            </a:r>
            <a:r>
              <a:rPr lang="es-ES_tradnl" sz="2200" i="1"/>
              <a:t>s</a:t>
            </a:r>
            <a:r>
              <a:rPr lang="es-ES_tradnl" sz="2200"/>
              <a:t> a </a:t>
            </a:r>
            <a:r>
              <a:rPr lang="es-ES_tradnl" sz="2200" i="1"/>
              <a:t>u</a:t>
            </a:r>
          </a:p>
          <a:p>
            <a:pPr marL="91598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s-ES_tradnl" sz="2200" i="1"/>
              <a:t>y</a:t>
            </a:r>
            <a:r>
              <a:rPr lang="es-ES_tradnl" sz="2200"/>
              <a:t> el primer vértice en </a:t>
            </a:r>
            <a:r>
              <a:rPr lang="es-ES_tradnl" sz="2200" i="1"/>
              <a:t>p</a:t>
            </a:r>
            <a:r>
              <a:rPr lang="es-ES_tradnl" sz="2200"/>
              <a:t> tal que y ∉ </a:t>
            </a:r>
            <a:r>
              <a:rPr lang="es-ES_tradnl" sz="2200" i="1"/>
              <a:t>S</a:t>
            </a:r>
          </a:p>
          <a:p>
            <a:pPr marL="91598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s-ES_tradnl" sz="2200" i="1"/>
              <a:t>x</a:t>
            </a:r>
            <a:r>
              <a:rPr lang="es-ES_tradnl" sz="2200"/>
              <a:t> ∈ </a:t>
            </a:r>
            <a:r>
              <a:rPr lang="es-ES_tradnl" sz="2200" i="1"/>
              <a:t>S</a:t>
            </a:r>
            <a:r>
              <a:rPr lang="es-ES_tradnl" sz="2200"/>
              <a:t> el predecesor de </a:t>
            </a:r>
            <a:r>
              <a:rPr lang="es-ES_tradnl" sz="2200" i="1"/>
              <a:t>y</a:t>
            </a:r>
            <a:r>
              <a:rPr lang="es-ES_tradnl" sz="2200"/>
              <a:t> : </a:t>
            </a:r>
            <a:r>
              <a:rPr lang="es-ES_tradnl" sz="2200" i="1"/>
              <a:t>d</a:t>
            </a:r>
            <a:r>
              <a:rPr lang="es-ES_tradnl" sz="2200"/>
              <a:t>[</a:t>
            </a:r>
            <a:r>
              <a:rPr lang="es-ES_tradnl" sz="2200" i="1"/>
              <a:t>x</a:t>
            </a:r>
            <a:r>
              <a:rPr lang="es-ES_tradnl" sz="2200"/>
              <a:t>] = δ(</a:t>
            </a:r>
            <a:r>
              <a:rPr lang="es-ES_tradnl" sz="2200" i="1"/>
              <a:t>s</a:t>
            </a:r>
            <a:r>
              <a:rPr lang="es-ES_tradnl" sz="2200"/>
              <a:t>, </a:t>
            </a:r>
            <a:r>
              <a:rPr lang="es-ES_tradnl" sz="2200" i="1"/>
              <a:t>x</a:t>
            </a:r>
            <a:r>
              <a:rPr lang="es-ES_tradnl" sz="2200"/>
              <a:t>)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-ES_tradnl" sz="2200"/>
              <a:t>3. Como la arista (</a:t>
            </a:r>
            <a:r>
              <a:rPr lang="es-ES_tradnl" sz="2200" i="1"/>
              <a:t>x</a:t>
            </a:r>
            <a:r>
              <a:rPr lang="es-ES_tradnl" sz="2200"/>
              <a:t>, </a:t>
            </a:r>
            <a:r>
              <a:rPr lang="es-ES_tradnl" sz="2200" i="1"/>
              <a:t>y</a:t>
            </a:r>
            <a:r>
              <a:rPr lang="es-ES_tradnl" sz="2200"/>
              <a:t>) fue reducida al ingresar </a:t>
            </a:r>
            <a:r>
              <a:rPr lang="es-ES_tradnl" sz="2200" i="1"/>
              <a:t>x</a:t>
            </a:r>
            <a:r>
              <a:rPr lang="es-ES_tradnl" sz="2200"/>
              <a:t> a </a:t>
            </a:r>
            <a:r>
              <a:rPr lang="es-ES_tradnl" sz="2200" i="1"/>
              <a:t>S</a:t>
            </a:r>
            <a:r>
              <a:rPr lang="es-ES_tradnl" sz="2200"/>
              <a:t>, entonces </a:t>
            </a:r>
            <a:r>
              <a:rPr lang="es-ES_tradnl" sz="2200" i="1"/>
              <a:t>d</a:t>
            </a:r>
            <a:r>
              <a:rPr lang="es-ES_tradnl" sz="2200"/>
              <a:t>[</a:t>
            </a:r>
            <a:r>
              <a:rPr lang="es-ES_tradnl" sz="2200" i="1"/>
              <a:t>y</a:t>
            </a:r>
            <a:r>
              <a:rPr lang="es-ES_tradnl" sz="2200"/>
              <a:t>] = δ</a:t>
            </a:r>
            <a:r>
              <a:rPr lang="hr-HR" sz="2200"/>
              <a:t>(</a:t>
            </a:r>
            <a:r>
              <a:rPr lang="hr-HR" sz="2200" i="1"/>
              <a:t>s</a:t>
            </a:r>
            <a:r>
              <a:rPr lang="hr-HR" sz="2200"/>
              <a:t>, </a:t>
            </a:r>
            <a:r>
              <a:rPr lang="hr-HR" sz="2200" i="1"/>
              <a:t>y</a:t>
            </a:r>
            <a:r>
              <a:rPr lang="hr-HR" sz="2200"/>
              <a:t>) al ingresar </a:t>
            </a:r>
            <a:r>
              <a:rPr lang="hr-HR" sz="2200" i="1"/>
              <a:t>u</a:t>
            </a:r>
            <a:r>
              <a:rPr lang="hr-HR" sz="2200"/>
              <a:t> a </a:t>
            </a:r>
            <a:r>
              <a:rPr lang="hr-HR" sz="2200" i="1"/>
              <a:t>S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-ES_tradnl" sz="2200"/>
              <a:t>4. Como </a:t>
            </a:r>
            <a:r>
              <a:rPr lang="es-ES_tradnl" sz="2200" i="1"/>
              <a:t>y</a:t>
            </a:r>
            <a:r>
              <a:rPr lang="es-ES_tradnl" sz="2200"/>
              <a:t> aparece antes que </a:t>
            </a:r>
            <a:r>
              <a:rPr lang="es-ES_tradnl" sz="2200" i="1"/>
              <a:t>u</a:t>
            </a:r>
            <a:r>
              <a:rPr lang="es-ES_tradnl" sz="2200"/>
              <a:t> en </a:t>
            </a:r>
            <a:r>
              <a:rPr lang="es-ES_tradnl" sz="2200" i="1"/>
              <a:t>p</a:t>
            </a:r>
            <a:r>
              <a:rPr lang="es-ES_tradnl" sz="2200"/>
              <a:t> y todos los costos son ≥ 0, entonces δ(</a:t>
            </a:r>
            <a:r>
              <a:rPr lang="es-ES_tradnl" sz="2200" i="1"/>
              <a:t>s</a:t>
            </a:r>
            <a:r>
              <a:rPr lang="es-ES_tradnl" sz="2200"/>
              <a:t>, </a:t>
            </a:r>
            <a:r>
              <a:rPr lang="es-ES_tradnl" sz="2200" i="1"/>
              <a:t>y</a:t>
            </a:r>
            <a:r>
              <a:rPr lang="es-ES_tradnl" sz="2200"/>
              <a:t>) ≤ δ(</a:t>
            </a:r>
            <a:r>
              <a:rPr lang="es-ES_tradnl" sz="2200" i="1"/>
              <a:t>s</a:t>
            </a:r>
            <a:r>
              <a:rPr lang="es-ES_tradnl" sz="2200"/>
              <a:t>, </a:t>
            </a:r>
            <a:r>
              <a:rPr lang="es-ES_tradnl" sz="2200" i="1"/>
              <a:t>u</a:t>
            </a:r>
            <a:r>
              <a:rPr lang="es-ES_tradnl" sz="2200"/>
              <a:t>)</a:t>
            </a:r>
          </a:p>
          <a:p>
            <a:pPr marL="339725" indent="476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s-ES_tradnl" sz="2200"/>
              <a:t>… y como </a:t>
            </a:r>
            <a:r>
              <a:rPr lang="es-ES_tradnl" sz="2200" i="1"/>
              <a:t>d</a:t>
            </a:r>
            <a:r>
              <a:rPr lang="es-ES_tradnl" sz="2200"/>
              <a:t>[</a:t>
            </a:r>
            <a:r>
              <a:rPr lang="es-ES_tradnl" sz="2200" i="1"/>
              <a:t>y</a:t>
            </a:r>
            <a:r>
              <a:rPr lang="es-ES_tradnl" sz="2200"/>
              <a:t>] = δ(</a:t>
            </a:r>
            <a:r>
              <a:rPr lang="es-ES_tradnl" sz="2200" i="1"/>
              <a:t>s</a:t>
            </a:r>
            <a:r>
              <a:rPr lang="es-ES_tradnl" sz="2200"/>
              <a:t>, </a:t>
            </a:r>
            <a:r>
              <a:rPr lang="es-ES_tradnl" sz="2200" i="1"/>
              <a:t>y</a:t>
            </a:r>
            <a:r>
              <a:rPr lang="es-ES_tradnl" sz="2200"/>
              <a:t>) y </a:t>
            </a:r>
            <a:r>
              <a:rPr lang="es-ES_tradnl" sz="2200" i="1"/>
              <a:t>d</a:t>
            </a:r>
            <a:r>
              <a:rPr lang="es-ES_tradnl" sz="2200"/>
              <a:t>[</a:t>
            </a:r>
            <a:r>
              <a:rPr lang="es-ES_tradnl" sz="2200" i="1"/>
              <a:t>u</a:t>
            </a:r>
            <a:r>
              <a:rPr lang="es-ES_tradnl" sz="2200"/>
              <a:t>] ≥ δ(</a:t>
            </a:r>
            <a:r>
              <a:rPr lang="es-ES_tradnl" sz="2200" i="1"/>
              <a:t>s</a:t>
            </a:r>
            <a:r>
              <a:rPr lang="es-ES_tradnl" sz="2200"/>
              <a:t>, </a:t>
            </a:r>
            <a:r>
              <a:rPr lang="es-ES_tradnl" sz="2200" i="1"/>
              <a:t>u</a:t>
            </a:r>
            <a:r>
              <a:rPr lang="es-ES_tradnl" sz="2200"/>
              <a:t>), entonces </a:t>
            </a:r>
            <a:r>
              <a:rPr lang="es-ES_tradnl" sz="2200" i="1"/>
              <a:t>d</a:t>
            </a:r>
            <a:r>
              <a:rPr lang="es-ES_tradnl" sz="2200"/>
              <a:t>[</a:t>
            </a:r>
            <a:r>
              <a:rPr lang="es-ES_tradnl" sz="2200" i="1"/>
              <a:t>y</a:t>
            </a:r>
            <a:r>
              <a:rPr lang="es-ES_tradnl" sz="2200"/>
              <a:t>] ≤ </a:t>
            </a:r>
            <a:r>
              <a:rPr lang="es-ES_tradnl" sz="2200" i="1"/>
              <a:t>d</a:t>
            </a:r>
            <a:r>
              <a:rPr lang="es-ES_tradnl" sz="2200"/>
              <a:t>[</a:t>
            </a:r>
            <a:r>
              <a:rPr lang="es-ES_tradnl" sz="2200" i="1"/>
              <a:t>u</a:t>
            </a:r>
            <a:r>
              <a:rPr lang="es-ES_tradnl" sz="2200"/>
              <a:t>]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-ES_tradnl" sz="2200"/>
              <a:t>5. Pero </a:t>
            </a:r>
            <a:r>
              <a:rPr lang="es-ES_tradnl" sz="2200" i="1"/>
              <a:t>u</a:t>
            </a:r>
            <a:r>
              <a:rPr lang="es-ES_tradnl" sz="2200"/>
              <a:t> fue elegido antes que </a:t>
            </a:r>
            <a:r>
              <a:rPr lang="es-ES_tradnl" sz="2200" i="1"/>
              <a:t>y</a:t>
            </a:r>
            <a:r>
              <a:rPr lang="es-ES_tradnl" sz="2200"/>
              <a:t> para ingresar a </a:t>
            </a:r>
            <a:r>
              <a:rPr lang="es-ES_tradnl" sz="2200" i="1"/>
              <a:t>S</a:t>
            </a:r>
            <a:r>
              <a:rPr lang="es-ES_tradnl" sz="2200"/>
              <a:t>, por lo que deducimos que </a:t>
            </a:r>
            <a:r>
              <a:rPr lang="es-ES_tradnl" sz="2200" i="1"/>
              <a:t>d</a:t>
            </a:r>
            <a:r>
              <a:rPr lang="es-ES_tradnl" sz="2200"/>
              <a:t>[</a:t>
            </a:r>
            <a:r>
              <a:rPr lang="es-ES_tradnl" sz="2200" i="1"/>
              <a:t>u</a:t>
            </a:r>
            <a:r>
              <a:rPr lang="es-ES_tradnl" sz="2200"/>
              <a:t>] ≤ </a:t>
            </a:r>
            <a:r>
              <a:rPr lang="es-ES_tradnl" sz="2200" i="1"/>
              <a:t>d</a:t>
            </a:r>
            <a:r>
              <a:rPr lang="es-ES_tradnl" sz="2200"/>
              <a:t>[</a:t>
            </a:r>
            <a:r>
              <a:rPr lang="es-ES_tradnl" sz="2200" i="1"/>
              <a:t>y</a:t>
            </a:r>
            <a:r>
              <a:rPr lang="es-ES_tradnl" sz="2200"/>
              <a:t>]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pt-BR" sz="2200"/>
              <a:t>6. Estas dos desigualdades implican que </a:t>
            </a:r>
            <a:r>
              <a:rPr lang="pt-BR" sz="2200" i="1"/>
              <a:t>d</a:t>
            </a:r>
            <a:r>
              <a:rPr lang="pt-BR" sz="2200"/>
              <a:t>[</a:t>
            </a:r>
            <a:r>
              <a:rPr lang="pt-BR" sz="2200" i="1"/>
              <a:t>u</a:t>
            </a:r>
            <a:r>
              <a:rPr lang="pt-BR" sz="2200"/>
              <a:t>] = </a:t>
            </a:r>
            <a:r>
              <a:rPr lang="es-ES_tradnl" sz="2200"/>
              <a:t>δ</a:t>
            </a:r>
            <a:r>
              <a:rPr lang="pt-BR" sz="2200"/>
              <a:t>(</a:t>
            </a:r>
            <a:r>
              <a:rPr lang="pt-BR" sz="2200" i="1"/>
              <a:t>s</a:t>
            </a:r>
            <a:r>
              <a:rPr lang="pt-BR" sz="2200"/>
              <a:t>, </a:t>
            </a:r>
            <a:r>
              <a:rPr lang="pt-BR" sz="2200" i="1"/>
              <a:t>u</a:t>
            </a:r>
            <a:r>
              <a:rPr lang="pt-BR" sz="2200"/>
              <a:t>)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2130520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2730B-7637-49DA-BD19-5C103671B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¿Cuál es la complejidad del algoritmo?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4E203FA-C0B7-4155-BB44-317C8388AF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1800"/>
                  </a:spcBef>
                </a:pPr>
                <a:r>
                  <a:rPr lang="es-ES_tradnl" sz="2200">
                    <a:latin typeface="Consolas"/>
                    <a:cs typeface="Consolas"/>
                  </a:rPr>
                  <a:t>Dijkstra</a:t>
                </a:r>
                <a:r>
                  <a:rPr lang="es-ES_tradnl" sz="2200"/>
                  <a:t> realiza |</a:t>
                </a:r>
                <a:r>
                  <a:rPr lang="es-ES_tradnl" sz="2200" i="1"/>
                  <a:t>V</a:t>
                </a:r>
                <a:r>
                  <a:rPr lang="es-ES_tradnl" sz="2200"/>
                  <a:t>| </a:t>
                </a:r>
                <a:r>
                  <a:rPr lang="es-ES_tradnl" sz="2200" b="1">
                    <a:latin typeface="Consolas"/>
                    <a:cs typeface="Consolas"/>
                  </a:rPr>
                  <a:t>extraer</a:t>
                </a:r>
                <a:r>
                  <a:rPr lang="es-ES_tradnl" sz="2200"/>
                  <a:t>’s y |</a:t>
                </a:r>
                <a:r>
                  <a:rPr lang="es-ES_tradnl" sz="2200" i="1"/>
                  <a:t>E</a:t>
                </a:r>
                <a:r>
                  <a:rPr lang="es-ES_tradnl" sz="2200"/>
                  <a:t>| actualizaciones </a:t>
                </a:r>
                <a14:m>
                  <m:oMath xmlns:m="http://schemas.openxmlformats.org/officeDocument/2006/math">
                    <m:r>
                      <a:rPr lang="es-CL" sz="2400" b="1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4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sz="2400" b="1" i="1">
                        <a:latin typeface="Cambria Math" panose="02040503050406030204" pitchFamily="18" charset="0"/>
                      </a:rPr>
                      <m:t>𝒅𝒊𝒔𝒕</m:t>
                    </m:r>
                    <m:r>
                      <a:rPr lang="es-CL" sz="2400" b="1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sz="2400" b="1" i="1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endParaRPr lang="es-ES_tradnl" sz="2200"/>
              </a:p>
              <a:p>
                <a:pPr>
                  <a:lnSpc>
                    <a:spcPct val="100000"/>
                  </a:lnSpc>
                  <a:spcBef>
                    <a:spcPts val="1800"/>
                  </a:spcBef>
                </a:pPr>
                <a:r>
                  <a:rPr lang="es-ES_tradnl" sz="2200"/>
                  <a:t>Si la cola </a:t>
                </a:r>
                <a:r>
                  <a:rPr lang="es-ES_tradnl" sz="2200">
                    <a:latin typeface="Consolas"/>
                    <a:cs typeface="Consolas"/>
                  </a:rPr>
                  <a:t>Open</a:t>
                </a:r>
                <a:r>
                  <a:rPr lang="es-ES_tradnl" sz="2200"/>
                  <a:t> es implementada como un heap binario,</a:t>
                </a:r>
              </a:p>
              <a:p>
                <a:pPr>
                  <a:lnSpc>
                    <a:spcPct val="100000"/>
                  </a:lnSpc>
                  <a:spcBef>
                    <a:spcPts val="1800"/>
                  </a:spcBef>
                </a:pPr>
                <a:r>
                  <a:rPr lang="es-ES_tradnl" sz="2200"/>
                  <a:t>… entonces cada extracción de </a:t>
                </a:r>
                <a:r>
                  <a:rPr lang="es-ES_tradnl" sz="2200" b="1" i="1">
                    <a:latin typeface="Century Schoolbook" panose="02040604050505020304" pitchFamily="18" charset="0"/>
                  </a:rPr>
                  <a:t>u</a:t>
                </a:r>
                <a:r>
                  <a:rPr lang="es-ES_tradnl" sz="2200"/>
                  <a:t> y cada actualización de </a:t>
                </a:r>
                <a14:m>
                  <m:oMath xmlns:m="http://schemas.openxmlformats.org/officeDocument/2006/math">
                    <m:r>
                      <a:rPr lang="es-CL" sz="2000" b="1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CL" sz="20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sz="2000" b="1" i="1">
                        <a:latin typeface="Cambria Math" panose="02040503050406030204" pitchFamily="18" charset="0"/>
                      </a:rPr>
                      <m:t>𝒅𝒊𝒔𝒕</m:t>
                    </m:r>
                  </m:oMath>
                </a14:m>
                <a:r>
                  <a:rPr lang="es-ES_tradnl" sz="2200"/>
                  <a:t> toma tiempo O(log</a:t>
                </a:r>
                <a:r>
                  <a:rPr lang="es-ES_tradnl" sz="2200" i="1"/>
                  <a:t>V</a:t>
                </a:r>
                <a:r>
                  <a:rPr lang="es-ES_tradnl" sz="2200"/>
                  <a:t>)</a:t>
                </a:r>
              </a:p>
              <a:p>
                <a:pPr>
                  <a:lnSpc>
                    <a:spcPct val="100000"/>
                  </a:lnSpc>
                  <a:spcBef>
                    <a:spcPts val="1800"/>
                  </a:spcBef>
                </a:pPr>
                <a:r>
                  <a:rPr lang="es-ES_tradnl" sz="2200"/>
                  <a:t>Así, </a:t>
                </a:r>
                <a:r>
                  <a:rPr lang="es-ES_tradnl" sz="2200">
                    <a:latin typeface="Consolas"/>
                    <a:cs typeface="Consolas"/>
                  </a:rPr>
                  <a:t>Dijkstra</a:t>
                </a:r>
                <a:r>
                  <a:rPr lang="es-ES_tradnl" sz="2200"/>
                  <a:t> toma tiempo O((</a:t>
                </a:r>
                <a:r>
                  <a:rPr lang="es-ES_tradnl" sz="2200" i="1"/>
                  <a:t>V</a:t>
                </a:r>
                <a:r>
                  <a:rPr lang="es-ES_tradnl" sz="2200"/>
                  <a:t>+</a:t>
                </a:r>
                <a:r>
                  <a:rPr lang="es-ES_tradnl" sz="2200" i="1"/>
                  <a:t>E</a:t>
                </a:r>
                <a:r>
                  <a:rPr lang="es-ES_tradnl" sz="2200"/>
                  <a:t>) log</a:t>
                </a:r>
                <a:r>
                  <a:rPr lang="es-ES_tradnl" sz="2200" i="1"/>
                  <a:t>V</a:t>
                </a:r>
                <a:r>
                  <a:rPr lang="es-ES_tradnl" sz="2200"/>
                  <a:t>)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4E203FA-C0B7-4155-BB44-317C8388AF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67168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Variantes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sz="2400"/>
              <a:t>Rutas más cortas en grafos acíclicos</a:t>
            </a:r>
          </a:p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sz="2400"/>
              <a:t>Rutas más cortas de un vértice a otro</a:t>
            </a:r>
          </a:p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sz="2400"/>
              <a:t>Rutas más cortas entre todos los pares de vértices</a:t>
            </a:r>
          </a:p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sz="2400"/>
              <a:t>Rutas más cortas en grafos euclideanos</a:t>
            </a:r>
          </a:p>
        </p:txBody>
      </p:sp>
    </p:spTree>
    <p:extLst>
      <p:ext uri="{BB962C8B-B14F-4D97-AF65-F5344CB8AC3E}">
        <p14:creationId xmlns:p14="http://schemas.microsoft.com/office/powerpoint/2010/main" val="1466871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F09F1-91BA-41E0-8DA8-382A5D28A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 ruta más barata (o la m</a:t>
            </a:r>
            <a:r>
              <a:rPr lang="en-US" dirty="0"/>
              <a:t>ás corta</a:t>
            </a:r>
            <a:r>
              <a:rPr lang="es-CL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98FF26-4EB0-4929-8614-9E82CD671E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CL" sz="2400" dirty="0"/>
                  <a:t>Debemos buscar la </a:t>
                </a:r>
                <a:r>
                  <a:rPr lang="es-CL" sz="2400" b="1" dirty="0">
                    <a:solidFill>
                      <a:schemeClr val="accent2"/>
                    </a:solidFill>
                  </a:rPr>
                  <a:t>ruta más barata </a:t>
                </a:r>
                <a:r>
                  <a:rPr lang="es-CL" sz="2400" dirty="0"/>
                  <a:t>de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CL" sz="2400" dirty="0"/>
                  <a:t> a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CL" sz="2400" dirty="0"/>
                  <a:t>, es decir,</a:t>
                </a:r>
              </a:p>
              <a:p>
                <a:pPr>
                  <a:lnSpc>
                    <a:spcPct val="100000"/>
                  </a:lnSpc>
                </a:pPr>
                <a:endParaRPr lang="es-CL" sz="2400" dirty="0"/>
              </a:p>
              <a:p>
                <a:pPr>
                  <a:lnSpc>
                    <a:spcPct val="100000"/>
                  </a:lnSpc>
                </a:pPr>
                <a:r>
                  <a:rPr lang="es-CL" sz="2400" dirty="0"/>
                  <a:t>… la </a:t>
                </a:r>
                <a:r>
                  <a:rPr lang="es-CL" sz="2400" b="1" dirty="0">
                    <a:solidFill>
                      <a:schemeClr val="accent2"/>
                    </a:solidFill>
                  </a:rPr>
                  <a:t>suma de los costos </a:t>
                </a:r>
                <a:r>
                  <a:rPr lang="es-CL" sz="2400" dirty="0"/>
                  <a:t>de sus aristas debe ser mínima</a:t>
                </a:r>
              </a:p>
              <a:p>
                <a:pPr>
                  <a:lnSpc>
                    <a:spcPct val="100000"/>
                  </a:lnSpc>
                </a:pPr>
                <a:endParaRPr lang="es-CL" sz="2400" dirty="0"/>
              </a:p>
              <a:p>
                <a:pPr>
                  <a:lnSpc>
                    <a:spcPct val="100000"/>
                  </a:lnSpc>
                </a:pPr>
                <a:r>
                  <a:rPr lang="es-CL" sz="2400" dirty="0"/>
                  <a:t>¿Podremos aprovechar un algoritmo que conozcamos?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98FF26-4EB0-4929-8614-9E82CD671E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8611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C515A-377F-46DE-A35A-945F8E7E5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Propiedades de BFS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93348-90FB-4D92-AA2D-2786CE5E8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sz="2400" dirty="0"/>
              <a:t>¿Cuál es la propiedad que garantiza la corrección de </a:t>
            </a:r>
            <a:r>
              <a:rPr lang="es-CL" sz="2400" b="1" dirty="0">
                <a:solidFill>
                  <a:schemeClr val="accent2"/>
                </a:solidFill>
              </a:rPr>
              <a:t>BFS</a:t>
            </a:r>
            <a:r>
              <a:rPr lang="es-CL" sz="2400" dirty="0"/>
              <a:t>?</a:t>
            </a:r>
          </a:p>
          <a:p>
            <a:pPr>
              <a:lnSpc>
                <a:spcPct val="100000"/>
              </a:lnSpc>
            </a:pPr>
            <a:endParaRPr lang="es-CL" sz="2400" dirty="0"/>
          </a:p>
          <a:p>
            <a:pPr>
              <a:lnSpc>
                <a:spcPct val="100000"/>
              </a:lnSpc>
            </a:pPr>
            <a:r>
              <a:rPr lang="es-CL" sz="2400" dirty="0"/>
              <a:t>Si </a:t>
            </a:r>
            <a:r>
              <a:rPr lang="es-CL" sz="2400" b="1" dirty="0">
                <a:solidFill>
                  <a:schemeClr val="accent2"/>
                </a:solidFill>
              </a:rPr>
              <a:t>marcamos</a:t>
            </a:r>
            <a:r>
              <a:rPr lang="es-CL" sz="2400" dirty="0"/>
              <a:t> cada arista que queda como padre de un nodo,</a:t>
            </a:r>
          </a:p>
          <a:p>
            <a:pPr>
              <a:lnSpc>
                <a:spcPct val="100000"/>
              </a:lnSpc>
            </a:pPr>
            <a:endParaRPr lang="es-CL" sz="2400" dirty="0"/>
          </a:p>
          <a:p>
            <a:pPr>
              <a:lnSpc>
                <a:spcPct val="100000"/>
              </a:lnSpc>
            </a:pPr>
            <a:r>
              <a:rPr lang="es-CL" sz="2400" dirty="0"/>
              <a:t>… ¿qué </a:t>
            </a:r>
            <a:r>
              <a:rPr lang="es-CL" sz="2400" b="1" dirty="0">
                <a:solidFill>
                  <a:schemeClr val="accent2"/>
                </a:solidFill>
              </a:rPr>
              <a:t>representa</a:t>
            </a:r>
            <a:r>
              <a:rPr lang="es-CL" sz="2400" dirty="0"/>
              <a:t> el conjunto de aristas marcadas?</a:t>
            </a:r>
          </a:p>
        </p:txBody>
      </p:sp>
    </p:spTree>
    <p:extLst>
      <p:ext uri="{BB962C8B-B14F-4D97-AF65-F5344CB8AC3E}">
        <p14:creationId xmlns:p14="http://schemas.microsoft.com/office/powerpoint/2010/main" val="1845336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C7CCB32-B2AB-4CA7-9660-62BA734BF941}"/>
              </a:ext>
            </a:extLst>
          </p:cNvPr>
          <p:cNvCxnSpPr>
            <a:cxnSpLocks/>
            <a:stCxn id="41" idx="7"/>
            <a:endCxn id="37" idx="2"/>
          </p:cNvCxnSpPr>
          <p:nvPr/>
        </p:nvCxnSpPr>
        <p:spPr>
          <a:xfrm flipV="1">
            <a:off x="1604033" y="1695490"/>
            <a:ext cx="2841265" cy="883801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18D9409-FDC1-45E0-91C2-E342301A732B}"/>
              </a:ext>
            </a:extLst>
          </p:cNvPr>
          <p:cNvCxnSpPr>
            <a:cxnSpLocks/>
            <a:stCxn id="43" idx="7"/>
            <a:endCxn id="39" idx="3"/>
          </p:cNvCxnSpPr>
          <p:nvPr/>
        </p:nvCxnSpPr>
        <p:spPr>
          <a:xfrm flipV="1">
            <a:off x="4113816" y="2478309"/>
            <a:ext cx="2982940" cy="712641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236CBA7-A5FF-48C6-ADB7-96A101E8D5D2}"/>
              </a:ext>
            </a:extLst>
          </p:cNvPr>
          <p:cNvCxnSpPr>
            <a:stCxn id="39" idx="5"/>
            <a:endCxn id="42" idx="0"/>
          </p:cNvCxnSpPr>
          <p:nvPr/>
        </p:nvCxnSpPr>
        <p:spPr>
          <a:xfrm>
            <a:off x="7543483" y="2478309"/>
            <a:ext cx="254623" cy="2894148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2E90F4E-272A-4FE7-98E7-FF70808229A0}"/>
              </a:ext>
            </a:extLst>
          </p:cNvPr>
          <p:cNvCxnSpPr>
            <a:cxnSpLocks/>
            <a:stCxn id="36" idx="7"/>
            <a:endCxn id="38" idx="3"/>
          </p:cNvCxnSpPr>
          <p:nvPr/>
        </p:nvCxnSpPr>
        <p:spPr>
          <a:xfrm flipV="1">
            <a:off x="5640907" y="4080040"/>
            <a:ext cx="703772" cy="496300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9A18E72-0E52-4539-A22A-0031C6C79DBF}"/>
              </a:ext>
            </a:extLst>
          </p:cNvPr>
          <p:cNvCxnSpPr>
            <a:cxnSpLocks/>
            <a:stCxn id="36" idx="2"/>
            <a:endCxn id="40" idx="6"/>
          </p:cNvCxnSpPr>
          <p:nvPr/>
        </p:nvCxnSpPr>
        <p:spPr>
          <a:xfrm flipH="1">
            <a:off x="2303760" y="4799704"/>
            <a:ext cx="2797900" cy="888636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7CE0777-1EC7-4852-80A6-000B64474976}"/>
              </a:ext>
            </a:extLst>
          </p:cNvPr>
          <p:cNvCxnSpPr>
            <a:cxnSpLocks/>
            <a:stCxn id="38" idx="1"/>
            <a:endCxn id="43" idx="6"/>
          </p:cNvCxnSpPr>
          <p:nvPr/>
        </p:nvCxnSpPr>
        <p:spPr>
          <a:xfrm flipH="1" flipV="1">
            <a:off x="4206336" y="3414314"/>
            <a:ext cx="2138343" cy="218999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E32BEBEA-CB2F-4321-AD73-7F136735DB4E}"/>
              </a:ext>
            </a:extLst>
          </p:cNvPr>
          <p:cNvCxnSpPr>
            <a:cxnSpLocks/>
            <a:stCxn id="40" idx="0"/>
            <a:endCxn id="41" idx="4"/>
          </p:cNvCxnSpPr>
          <p:nvPr/>
        </p:nvCxnSpPr>
        <p:spPr>
          <a:xfrm flipH="1" flipV="1">
            <a:off x="1380670" y="3118538"/>
            <a:ext cx="607207" cy="2253918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BEDA465C-D4DE-43EF-82A0-0DF84940A519}"/>
              </a:ext>
            </a:extLst>
          </p:cNvPr>
          <p:cNvSpPr txBox="1"/>
          <p:nvPr/>
        </p:nvSpPr>
        <p:spPr>
          <a:xfrm>
            <a:off x="5672782" y="40219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7CB76D-F42A-454B-8E2D-476ABA7B5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Ruta más cortas de </a:t>
            </a:r>
            <a:r>
              <a:rPr lang="es-CL" i="1" dirty="0"/>
              <a:t>A</a:t>
            </a:r>
            <a:r>
              <a:rPr lang="es-CL" dirty="0"/>
              <a:t> a </a:t>
            </a:r>
            <a:r>
              <a:rPr lang="es-CL" i="1" dirty="0"/>
              <a:t>G</a:t>
            </a:r>
            <a:endParaRPr lang="es-CL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6A14459-F1B2-40E9-9433-BEC1CF0534B9}"/>
              </a:ext>
            </a:extLst>
          </p:cNvPr>
          <p:cNvSpPr/>
          <p:nvPr/>
        </p:nvSpPr>
        <p:spPr>
          <a:xfrm>
            <a:off x="5101660" y="4483820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E9CCEA9-A589-40A3-A2B8-C14F4E5A3949}"/>
              </a:ext>
            </a:extLst>
          </p:cNvPr>
          <p:cNvSpPr/>
          <p:nvPr/>
        </p:nvSpPr>
        <p:spPr>
          <a:xfrm>
            <a:off x="4445298" y="1379606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046E048-8027-4DB9-9B51-22C0344EF214}"/>
              </a:ext>
            </a:extLst>
          </p:cNvPr>
          <p:cNvSpPr/>
          <p:nvPr/>
        </p:nvSpPr>
        <p:spPr>
          <a:xfrm>
            <a:off x="6252159" y="3540793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EDC3570-76B6-49C9-B6DE-952F8D7A2B32}"/>
              </a:ext>
            </a:extLst>
          </p:cNvPr>
          <p:cNvSpPr/>
          <p:nvPr/>
        </p:nvSpPr>
        <p:spPr>
          <a:xfrm>
            <a:off x="7004236" y="1939062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EE78884-C34F-4BEA-813D-1DE4EF084AA1}"/>
              </a:ext>
            </a:extLst>
          </p:cNvPr>
          <p:cNvSpPr/>
          <p:nvPr/>
        </p:nvSpPr>
        <p:spPr>
          <a:xfrm>
            <a:off x="1671993" y="5372456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449D188-2599-4740-A7A4-3F17FEECA07B}"/>
              </a:ext>
            </a:extLst>
          </p:cNvPr>
          <p:cNvSpPr/>
          <p:nvPr/>
        </p:nvSpPr>
        <p:spPr>
          <a:xfrm>
            <a:off x="1064786" y="2486771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44B486C-1CD2-4615-B843-7D2FD242B150}"/>
              </a:ext>
            </a:extLst>
          </p:cNvPr>
          <p:cNvSpPr/>
          <p:nvPr/>
        </p:nvSpPr>
        <p:spPr>
          <a:xfrm>
            <a:off x="7482222" y="5372457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1C7858D-D335-4CFD-B245-304CA079CF5A}"/>
              </a:ext>
            </a:extLst>
          </p:cNvPr>
          <p:cNvSpPr/>
          <p:nvPr/>
        </p:nvSpPr>
        <p:spPr>
          <a:xfrm>
            <a:off x="3574569" y="3098430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CCC08CC-B5F2-463C-A046-61C877487CF9}"/>
              </a:ext>
            </a:extLst>
          </p:cNvPr>
          <p:cNvCxnSpPr>
            <a:cxnSpLocks/>
            <a:stCxn id="37" idx="6"/>
            <a:endCxn id="39" idx="1"/>
          </p:cNvCxnSpPr>
          <p:nvPr/>
        </p:nvCxnSpPr>
        <p:spPr>
          <a:xfrm>
            <a:off x="5077065" y="1695490"/>
            <a:ext cx="2019691" cy="3360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7020352-107E-43D2-823D-7100843DD279}"/>
              </a:ext>
            </a:extLst>
          </p:cNvPr>
          <p:cNvCxnSpPr>
            <a:cxnSpLocks/>
            <a:stCxn id="42" idx="3"/>
            <a:endCxn id="40" idx="5"/>
          </p:cNvCxnSpPr>
          <p:nvPr/>
        </p:nvCxnSpPr>
        <p:spPr>
          <a:xfrm flipH="1" flipV="1">
            <a:off x="2211240" y="5911703"/>
            <a:ext cx="5363502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E6627EC-ADAB-479A-AC3A-C7D5ADE4F8A5}"/>
              </a:ext>
            </a:extLst>
          </p:cNvPr>
          <p:cNvCxnSpPr>
            <a:stCxn id="42" idx="1"/>
            <a:endCxn id="38" idx="5"/>
          </p:cNvCxnSpPr>
          <p:nvPr/>
        </p:nvCxnSpPr>
        <p:spPr>
          <a:xfrm flipH="1" flipV="1">
            <a:off x="6791406" y="4080040"/>
            <a:ext cx="783336" cy="13849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68FDF5C-3688-4700-9439-AD3D83BFD403}"/>
              </a:ext>
            </a:extLst>
          </p:cNvPr>
          <p:cNvCxnSpPr>
            <a:cxnSpLocks/>
            <a:stCxn id="42" idx="2"/>
            <a:endCxn id="36" idx="5"/>
          </p:cNvCxnSpPr>
          <p:nvPr/>
        </p:nvCxnSpPr>
        <p:spPr>
          <a:xfrm flipH="1" flipV="1">
            <a:off x="5640907" y="5023067"/>
            <a:ext cx="1841315" cy="6652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60E6011-1B32-402E-B7F0-F4CB511DD9AA}"/>
              </a:ext>
            </a:extLst>
          </p:cNvPr>
          <p:cNvCxnSpPr>
            <a:cxnSpLocks/>
            <a:stCxn id="40" idx="7"/>
            <a:endCxn id="43" idx="3"/>
          </p:cNvCxnSpPr>
          <p:nvPr/>
        </p:nvCxnSpPr>
        <p:spPr>
          <a:xfrm flipV="1">
            <a:off x="2211240" y="3637677"/>
            <a:ext cx="1455849" cy="18272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86E5E8C9-20A2-4F27-8218-1476A4CCBD97}"/>
              </a:ext>
            </a:extLst>
          </p:cNvPr>
          <p:cNvCxnSpPr>
            <a:cxnSpLocks/>
            <a:stCxn id="43" idx="1"/>
            <a:endCxn id="41" idx="6"/>
          </p:cNvCxnSpPr>
          <p:nvPr/>
        </p:nvCxnSpPr>
        <p:spPr>
          <a:xfrm flipH="1" flipV="1">
            <a:off x="1696553" y="2802655"/>
            <a:ext cx="1970536" cy="3882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A874E36-628E-40B9-B94D-5529B61C36F5}"/>
              </a:ext>
            </a:extLst>
          </p:cNvPr>
          <p:cNvCxnSpPr>
            <a:cxnSpLocks/>
            <a:stCxn id="41" idx="5"/>
            <a:endCxn id="43" idx="2"/>
          </p:cNvCxnSpPr>
          <p:nvPr/>
        </p:nvCxnSpPr>
        <p:spPr>
          <a:xfrm>
            <a:off x="1604033" y="3026018"/>
            <a:ext cx="1970536" cy="3882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17F9D132-6C0E-4EE7-93F2-1BC12D275F8D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>
            <a:off x="1157306" y="3026018"/>
            <a:ext cx="607207" cy="243895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AAA32856-05C8-4FB2-B329-30B4828D854E}"/>
              </a:ext>
            </a:extLst>
          </p:cNvPr>
          <p:cNvSpPr txBox="1"/>
          <p:nvPr/>
        </p:nvSpPr>
        <p:spPr>
          <a:xfrm>
            <a:off x="2589301" y="1768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55E3B466-898A-480A-B410-1A05777E51BC}"/>
              </a:ext>
            </a:extLst>
          </p:cNvPr>
          <p:cNvSpPr txBox="1"/>
          <p:nvPr/>
        </p:nvSpPr>
        <p:spPr>
          <a:xfrm>
            <a:off x="2579218" y="26330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A2195C2-D061-41B4-8E42-666E54791FA7}"/>
              </a:ext>
            </a:extLst>
          </p:cNvPr>
          <p:cNvSpPr txBox="1"/>
          <p:nvPr/>
        </p:nvSpPr>
        <p:spPr>
          <a:xfrm>
            <a:off x="2263117" y="32639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36F75BFE-8C51-41A9-B23A-1F54BBD89CED}"/>
              </a:ext>
            </a:extLst>
          </p:cNvPr>
          <p:cNvSpPr txBox="1"/>
          <p:nvPr/>
        </p:nvSpPr>
        <p:spPr>
          <a:xfrm>
            <a:off x="1706793" y="40608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58FFEEF2-5D46-459F-868B-68F6D5CEB37B}"/>
              </a:ext>
            </a:extLst>
          </p:cNvPr>
          <p:cNvSpPr txBox="1"/>
          <p:nvPr/>
        </p:nvSpPr>
        <p:spPr>
          <a:xfrm>
            <a:off x="1039040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28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D89A5A86-5693-41CC-BEFF-C57A14D11EF0}"/>
              </a:ext>
            </a:extLst>
          </p:cNvPr>
          <p:cNvSpPr txBox="1"/>
          <p:nvPr/>
        </p:nvSpPr>
        <p:spPr>
          <a:xfrm>
            <a:off x="4747114" y="5950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93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356AA1A9-64AF-4C7B-A4FA-5528C18FD1E3}"/>
              </a:ext>
            </a:extLst>
          </p:cNvPr>
          <p:cNvSpPr txBox="1"/>
          <p:nvPr/>
        </p:nvSpPr>
        <p:spPr>
          <a:xfrm>
            <a:off x="3518008" y="48746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38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9813B21C-A0C8-4150-8B9E-E6BD25402EA0}"/>
              </a:ext>
            </a:extLst>
          </p:cNvPr>
          <p:cNvSpPr txBox="1"/>
          <p:nvPr/>
        </p:nvSpPr>
        <p:spPr>
          <a:xfrm>
            <a:off x="2544613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37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F6A03F4-94A0-4E9B-AA4D-D2A424D97FD7}"/>
              </a:ext>
            </a:extLst>
          </p:cNvPr>
          <p:cNvSpPr txBox="1"/>
          <p:nvPr/>
        </p:nvSpPr>
        <p:spPr>
          <a:xfrm>
            <a:off x="5872384" y="1494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19C90F6F-9472-4088-AF91-4C65F607CB29}"/>
              </a:ext>
            </a:extLst>
          </p:cNvPr>
          <p:cNvSpPr txBox="1"/>
          <p:nvPr/>
        </p:nvSpPr>
        <p:spPr>
          <a:xfrm>
            <a:off x="5275507" y="24531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39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84855FD6-E781-4DC4-B3D7-E37112E88F0F}"/>
              </a:ext>
            </a:extLst>
          </p:cNvPr>
          <p:cNvSpPr txBox="1"/>
          <p:nvPr/>
        </p:nvSpPr>
        <p:spPr>
          <a:xfrm>
            <a:off x="5070184" y="35603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34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2AAC8AB-9678-440C-943A-BFEF916BBF1A}"/>
              </a:ext>
            </a:extLst>
          </p:cNvPr>
          <p:cNvSpPr txBox="1"/>
          <p:nvPr/>
        </p:nvSpPr>
        <p:spPr>
          <a:xfrm>
            <a:off x="6372702" y="4968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58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7F668E1-413E-419F-83D3-6AF6716F56A4}"/>
              </a:ext>
            </a:extLst>
          </p:cNvPr>
          <p:cNvSpPr txBox="1"/>
          <p:nvPr/>
        </p:nvSpPr>
        <p:spPr>
          <a:xfrm>
            <a:off x="7032633" y="4299154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40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3C692EC3-043D-417B-9102-49C25EA2C680}"/>
              </a:ext>
            </a:extLst>
          </p:cNvPr>
          <p:cNvSpPr txBox="1"/>
          <p:nvPr/>
        </p:nvSpPr>
        <p:spPr>
          <a:xfrm>
            <a:off x="7662954" y="3669636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52</a:t>
            </a:r>
          </a:p>
        </p:txBody>
      </p:sp>
    </p:spTree>
    <p:extLst>
      <p:ext uri="{BB962C8B-B14F-4D97-AF65-F5344CB8AC3E}">
        <p14:creationId xmlns:p14="http://schemas.microsoft.com/office/powerpoint/2010/main" val="69702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C7CCB32-B2AB-4CA7-9660-62BA734BF941}"/>
              </a:ext>
            </a:extLst>
          </p:cNvPr>
          <p:cNvCxnSpPr>
            <a:cxnSpLocks/>
            <a:stCxn id="41" idx="7"/>
            <a:endCxn id="37" idx="2"/>
          </p:cNvCxnSpPr>
          <p:nvPr/>
        </p:nvCxnSpPr>
        <p:spPr>
          <a:xfrm flipV="1">
            <a:off x="1604033" y="1695490"/>
            <a:ext cx="2841265" cy="883801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18D9409-FDC1-45E0-91C2-E342301A732B}"/>
              </a:ext>
            </a:extLst>
          </p:cNvPr>
          <p:cNvCxnSpPr>
            <a:cxnSpLocks/>
            <a:stCxn id="43" idx="7"/>
            <a:endCxn id="39" idx="3"/>
          </p:cNvCxnSpPr>
          <p:nvPr/>
        </p:nvCxnSpPr>
        <p:spPr>
          <a:xfrm flipV="1">
            <a:off x="4113816" y="2478309"/>
            <a:ext cx="2982940" cy="712641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236CBA7-A5FF-48C6-ADB7-96A101E8D5D2}"/>
              </a:ext>
            </a:extLst>
          </p:cNvPr>
          <p:cNvCxnSpPr>
            <a:stCxn id="39" idx="5"/>
            <a:endCxn id="42" idx="0"/>
          </p:cNvCxnSpPr>
          <p:nvPr/>
        </p:nvCxnSpPr>
        <p:spPr>
          <a:xfrm>
            <a:off x="7543483" y="2478309"/>
            <a:ext cx="254623" cy="2894148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2E90F4E-272A-4FE7-98E7-FF70808229A0}"/>
              </a:ext>
            </a:extLst>
          </p:cNvPr>
          <p:cNvCxnSpPr>
            <a:cxnSpLocks/>
            <a:stCxn id="36" idx="7"/>
            <a:endCxn id="38" idx="3"/>
          </p:cNvCxnSpPr>
          <p:nvPr/>
        </p:nvCxnSpPr>
        <p:spPr>
          <a:xfrm flipV="1">
            <a:off x="5640907" y="4080040"/>
            <a:ext cx="703772" cy="496300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9A18E72-0E52-4539-A22A-0031C6C79DBF}"/>
              </a:ext>
            </a:extLst>
          </p:cNvPr>
          <p:cNvCxnSpPr>
            <a:cxnSpLocks/>
            <a:stCxn id="36" idx="2"/>
            <a:endCxn id="40" idx="6"/>
          </p:cNvCxnSpPr>
          <p:nvPr/>
        </p:nvCxnSpPr>
        <p:spPr>
          <a:xfrm flipH="1">
            <a:off x="2303760" y="4799704"/>
            <a:ext cx="2797900" cy="888636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7CE0777-1EC7-4852-80A6-000B64474976}"/>
              </a:ext>
            </a:extLst>
          </p:cNvPr>
          <p:cNvCxnSpPr>
            <a:cxnSpLocks/>
            <a:stCxn id="38" idx="1"/>
            <a:endCxn id="43" idx="6"/>
          </p:cNvCxnSpPr>
          <p:nvPr/>
        </p:nvCxnSpPr>
        <p:spPr>
          <a:xfrm flipH="1" flipV="1">
            <a:off x="4206336" y="3414314"/>
            <a:ext cx="2138343" cy="218999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E32BEBEA-CB2F-4321-AD73-7F136735DB4E}"/>
              </a:ext>
            </a:extLst>
          </p:cNvPr>
          <p:cNvCxnSpPr>
            <a:cxnSpLocks/>
            <a:stCxn id="40" idx="0"/>
            <a:endCxn id="41" idx="4"/>
          </p:cNvCxnSpPr>
          <p:nvPr/>
        </p:nvCxnSpPr>
        <p:spPr>
          <a:xfrm flipH="1" flipV="1">
            <a:off x="1380670" y="3118538"/>
            <a:ext cx="607207" cy="2253918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BEDA465C-D4DE-43EF-82A0-0DF84940A519}"/>
              </a:ext>
            </a:extLst>
          </p:cNvPr>
          <p:cNvSpPr txBox="1"/>
          <p:nvPr/>
        </p:nvSpPr>
        <p:spPr>
          <a:xfrm>
            <a:off x="5672782" y="40219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7CB76D-F42A-454B-8E2D-476ABA7B5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Árbol de rutas más cortas desde </a:t>
            </a:r>
            <a:r>
              <a:rPr lang="es-CL" i="1" dirty="0"/>
              <a:t>A</a:t>
            </a:r>
            <a:endParaRPr lang="es-CL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6A14459-F1B2-40E9-9433-BEC1CF0534B9}"/>
              </a:ext>
            </a:extLst>
          </p:cNvPr>
          <p:cNvSpPr/>
          <p:nvPr/>
        </p:nvSpPr>
        <p:spPr>
          <a:xfrm>
            <a:off x="5101660" y="4483820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E9CCEA9-A589-40A3-A2B8-C14F4E5A3949}"/>
              </a:ext>
            </a:extLst>
          </p:cNvPr>
          <p:cNvSpPr/>
          <p:nvPr/>
        </p:nvSpPr>
        <p:spPr>
          <a:xfrm>
            <a:off x="4445298" y="1379606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046E048-8027-4DB9-9B51-22C0344EF214}"/>
              </a:ext>
            </a:extLst>
          </p:cNvPr>
          <p:cNvSpPr/>
          <p:nvPr/>
        </p:nvSpPr>
        <p:spPr>
          <a:xfrm>
            <a:off x="6252159" y="3540793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EDC3570-76B6-49C9-B6DE-952F8D7A2B32}"/>
              </a:ext>
            </a:extLst>
          </p:cNvPr>
          <p:cNvSpPr/>
          <p:nvPr/>
        </p:nvSpPr>
        <p:spPr>
          <a:xfrm>
            <a:off x="7004236" y="1939062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EE78884-C34F-4BEA-813D-1DE4EF084AA1}"/>
              </a:ext>
            </a:extLst>
          </p:cNvPr>
          <p:cNvSpPr/>
          <p:nvPr/>
        </p:nvSpPr>
        <p:spPr>
          <a:xfrm>
            <a:off x="1671993" y="5372456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449D188-2599-4740-A7A4-3F17FEECA07B}"/>
              </a:ext>
            </a:extLst>
          </p:cNvPr>
          <p:cNvSpPr/>
          <p:nvPr/>
        </p:nvSpPr>
        <p:spPr>
          <a:xfrm>
            <a:off x="1064786" y="2486771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44B486C-1CD2-4615-B843-7D2FD242B150}"/>
              </a:ext>
            </a:extLst>
          </p:cNvPr>
          <p:cNvSpPr/>
          <p:nvPr/>
        </p:nvSpPr>
        <p:spPr>
          <a:xfrm>
            <a:off x="7482222" y="5372457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1C7858D-D335-4CFD-B245-304CA079CF5A}"/>
              </a:ext>
            </a:extLst>
          </p:cNvPr>
          <p:cNvSpPr/>
          <p:nvPr/>
        </p:nvSpPr>
        <p:spPr>
          <a:xfrm>
            <a:off x="3574569" y="3098430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CCC08CC-B5F2-463C-A046-61C877487CF9}"/>
              </a:ext>
            </a:extLst>
          </p:cNvPr>
          <p:cNvCxnSpPr>
            <a:cxnSpLocks/>
            <a:stCxn id="37" idx="6"/>
            <a:endCxn id="39" idx="1"/>
          </p:cNvCxnSpPr>
          <p:nvPr/>
        </p:nvCxnSpPr>
        <p:spPr>
          <a:xfrm>
            <a:off x="5077065" y="1695490"/>
            <a:ext cx="2019691" cy="3360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7020352-107E-43D2-823D-7100843DD279}"/>
              </a:ext>
            </a:extLst>
          </p:cNvPr>
          <p:cNvCxnSpPr>
            <a:cxnSpLocks/>
            <a:stCxn id="42" idx="3"/>
            <a:endCxn id="40" idx="5"/>
          </p:cNvCxnSpPr>
          <p:nvPr/>
        </p:nvCxnSpPr>
        <p:spPr>
          <a:xfrm flipH="1" flipV="1">
            <a:off x="2211240" y="5911703"/>
            <a:ext cx="5363502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E6627EC-ADAB-479A-AC3A-C7D5ADE4F8A5}"/>
              </a:ext>
            </a:extLst>
          </p:cNvPr>
          <p:cNvCxnSpPr>
            <a:stCxn id="42" idx="1"/>
            <a:endCxn id="38" idx="5"/>
          </p:cNvCxnSpPr>
          <p:nvPr/>
        </p:nvCxnSpPr>
        <p:spPr>
          <a:xfrm flipH="1" flipV="1">
            <a:off x="6791406" y="4080040"/>
            <a:ext cx="783336" cy="13849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68FDF5C-3688-4700-9439-AD3D83BFD403}"/>
              </a:ext>
            </a:extLst>
          </p:cNvPr>
          <p:cNvCxnSpPr>
            <a:cxnSpLocks/>
            <a:stCxn id="42" idx="2"/>
            <a:endCxn id="36" idx="5"/>
          </p:cNvCxnSpPr>
          <p:nvPr/>
        </p:nvCxnSpPr>
        <p:spPr>
          <a:xfrm flipH="1" flipV="1">
            <a:off x="5640907" y="5023067"/>
            <a:ext cx="1841315" cy="6652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60E6011-1B32-402E-B7F0-F4CB511DD9AA}"/>
              </a:ext>
            </a:extLst>
          </p:cNvPr>
          <p:cNvCxnSpPr>
            <a:cxnSpLocks/>
            <a:stCxn id="40" idx="7"/>
            <a:endCxn id="43" idx="3"/>
          </p:cNvCxnSpPr>
          <p:nvPr/>
        </p:nvCxnSpPr>
        <p:spPr>
          <a:xfrm flipV="1">
            <a:off x="2211240" y="3637677"/>
            <a:ext cx="1455849" cy="18272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86E5E8C9-20A2-4F27-8218-1476A4CCBD97}"/>
              </a:ext>
            </a:extLst>
          </p:cNvPr>
          <p:cNvCxnSpPr>
            <a:cxnSpLocks/>
            <a:stCxn id="43" idx="1"/>
            <a:endCxn id="41" idx="6"/>
          </p:cNvCxnSpPr>
          <p:nvPr/>
        </p:nvCxnSpPr>
        <p:spPr>
          <a:xfrm flipH="1" flipV="1">
            <a:off x="1696553" y="2802655"/>
            <a:ext cx="1970536" cy="3882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A874E36-628E-40B9-B94D-5529B61C36F5}"/>
              </a:ext>
            </a:extLst>
          </p:cNvPr>
          <p:cNvCxnSpPr>
            <a:cxnSpLocks/>
            <a:stCxn id="41" idx="5"/>
            <a:endCxn id="43" idx="2"/>
          </p:cNvCxnSpPr>
          <p:nvPr/>
        </p:nvCxnSpPr>
        <p:spPr>
          <a:xfrm>
            <a:off x="1604033" y="3026018"/>
            <a:ext cx="1970536" cy="3882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17F9D132-6C0E-4EE7-93F2-1BC12D275F8D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>
            <a:off x="1157306" y="3026018"/>
            <a:ext cx="607207" cy="243895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AAA32856-05C8-4FB2-B329-30B4828D854E}"/>
              </a:ext>
            </a:extLst>
          </p:cNvPr>
          <p:cNvSpPr txBox="1"/>
          <p:nvPr/>
        </p:nvSpPr>
        <p:spPr>
          <a:xfrm>
            <a:off x="2589301" y="1768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55E3B466-898A-480A-B410-1A05777E51BC}"/>
              </a:ext>
            </a:extLst>
          </p:cNvPr>
          <p:cNvSpPr txBox="1"/>
          <p:nvPr/>
        </p:nvSpPr>
        <p:spPr>
          <a:xfrm>
            <a:off x="2579218" y="26330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A2195C2-D061-41B4-8E42-666E54791FA7}"/>
              </a:ext>
            </a:extLst>
          </p:cNvPr>
          <p:cNvSpPr txBox="1"/>
          <p:nvPr/>
        </p:nvSpPr>
        <p:spPr>
          <a:xfrm>
            <a:off x="2263117" y="32639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36F75BFE-8C51-41A9-B23A-1F54BBD89CED}"/>
              </a:ext>
            </a:extLst>
          </p:cNvPr>
          <p:cNvSpPr txBox="1"/>
          <p:nvPr/>
        </p:nvSpPr>
        <p:spPr>
          <a:xfrm>
            <a:off x="1706793" y="40608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58FFEEF2-5D46-459F-868B-68F6D5CEB37B}"/>
              </a:ext>
            </a:extLst>
          </p:cNvPr>
          <p:cNvSpPr txBox="1"/>
          <p:nvPr/>
        </p:nvSpPr>
        <p:spPr>
          <a:xfrm>
            <a:off x="1039040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28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D89A5A86-5693-41CC-BEFF-C57A14D11EF0}"/>
              </a:ext>
            </a:extLst>
          </p:cNvPr>
          <p:cNvSpPr txBox="1"/>
          <p:nvPr/>
        </p:nvSpPr>
        <p:spPr>
          <a:xfrm>
            <a:off x="4747114" y="5950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93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356AA1A9-64AF-4C7B-A4FA-5528C18FD1E3}"/>
              </a:ext>
            </a:extLst>
          </p:cNvPr>
          <p:cNvSpPr txBox="1"/>
          <p:nvPr/>
        </p:nvSpPr>
        <p:spPr>
          <a:xfrm>
            <a:off x="3518008" y="48746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38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9813B21C-A0C8-4150-8B9E-E6BD25402EA0}"/>
              </a:ext>
            </a:extLst>
          </p:cNvPr>
          <p:cNvSpPr txBox="1"/>
          <p:nvPr/>
        </p:nvSpPr>
        <p:spPr>
          <a:xfrm>
            <a:off x="2544613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37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F6A03F4-94A0-4E9B-AA4D-D2A424D97FD7}"/>
              </a:ext>
            </a:extLst>
          </p:cNvPr>
          <p:cNvSpPr txBox="1"/>
          <p:nvPr/>
        </p:nvSpPr>
        <p:spPr>
          <a:xfrm>
            <a:off x="5872384" y="1494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19C90F6F-9472-4088-AF91-4C65F607CB29}"/>
              </a:ext>
            </a:extLst>
          </p:cNvPr>
          <p:cNvSpPr txBox="1"/>
          <p:nvPr/>
        </p:nvSpPr>
        <p:spPr>
          <a:xfrm>
            <a:off x="5275507" y="24531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39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84855FD6-E781-4DC4-B3D7-E37112E88F0F}"/>
              </a:ext>
            </a:extLst>
          </p:cNvPr>
          <p:cNvSpPr txBox="1"/>
          <p:nvPr/>
        </p:nvSpPr>
        <p:spPr>
          <a:xfrm>
            <a:off x="5070184" y="35603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34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2AAC8AB-9678-440C-943A-BFEF916BBF1A}"/>
              </a:ext>
            </a:extLst>
          </p:cNvPr>
          <p:cNvSpPr txBox="1"/>
          <p:nvPr/>
        </p:nvSpPr>
        <p:spPr>
          <a:xfrm>
            <a:off x="6372702" y="4968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58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7F668E1-413E-419F-83D3-6AF6716F56A4}"/>
              </a:ext>
            </a:extLst>
          </p:cNvPr>
          <p:cNvSpPr txBox="1"/>
          <p:nvPr/>
        </p:nvSpPr>
        <p:spPr>
          <a:xfrm>
            <a:off x="7032633" y="4299154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40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3C692EC3-043D-417B-9102-49C25EA2C680}"/>
              </a:ext>
            </a:extLst>
          </p:cNvPr>
          <p:cNvSpPr txBox="1"/>
          <p:nvPr/>
        </p:nvSpPr>
        <p:spPr>
          <a:xfrm>
            <a:off x="7662954" y="3669636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52</a:t>
            </a:r>
          </a:p>
        </p:txBody>
      </p:sp>
    </p:spTree>
    <p:extLst>
      <p:ext uri="{BB962C8B-B14F-4D97-AF65-F5344CB8AC3E}">
        <p14:creationId xmlns:p14="http://schemas.microsoft.com/office/powerpoint/2010/main" val="2762681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CCC08CC-B5F2-463C-A046-61C877487CF9}"/>
              </a:ext>
            </a:extLst>
          </p:cNvPr>
          <p:cNvCxnSpPr>
            <a:cxnSpLocks/>
            <a:stCxn id="37" idx="6"/>
            <a:endCxn id="39" idx="1"/>
          </p:cNvCxnSpPr>
          <p:nvPr/>
        </p:nvCxnSpPr>
        <p:spPr>
          <a:xfrm>
            <a:off x="5077065" y="1695490"/>
            <a:ext cx="2019691" cy="336092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236CBA7-A5FF-48C6-ADB7-96A101E8D5D2}"/>
              </a:ext>
            </a:extLst>
          </p:cNvPr>
          <p:cNvCxnSpPr>
            <a:stCxn id="39" idx="5"/>
            <a:endCxn id="42" idx="0"/>
          </p:cNvCxnSpPr>
          <p:nvPr/>
        </p:nvCxnSpPr>
        <p:spPr>
          <a:xfrm>
            <a:off x="7543483" y="2478309"/>
            <a:ext cx="254623" cy="2894148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7020352-107E-43D2-823D-7100843DD279}"/>
              </a:ext>
            </a:extLst>
          </p:cNvPr>
          <p:cNvCxnSpPr>
            <a:cxnSpLocks/>
            <a:stCxn id="42" idx="3"/>
            <a:endCxn id="40" idx="5"/>
          </p:cNvCxnSpPr>
          <p:nvPr/>
        </p:nvCxnSpPr>
        <p:spPr>
          <a:xfrm flipH="1" flipV="1">
            <a:off x="2211240" y="5911703"/>
            <a:ext cx="5363502" cy="1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E6627EC-ADAB-479A-AC3A-C7D5ADE4F8A5}"/>
              </a:ext>
            </a:extLst>
          </p:cNvPr>
          <p:cNvCxnSpPr>
            <a:stCxn id="42" idx="1"/>
            <a:endCxn id="38" idx="5"/>
          </p:cNvCxnSpPr>
          <p:nvPr/>
        </p:nvCxnSpPr>
        <p:spPr>
          <a:xfrm flipH="1" flipV="1">
            <a:off x="6791406" y="4080040"/>
            <a:ext cx="783336" cy="1384937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68FDF5C-3688-4700-9439-AD3D83BFD403}"/>
              </a:ext>
            </a:extLst>
          </p:cNvPr>
          <p:cNvCxnSpPr>
            <a:cxnSpLocks/>
            <a:stCxn id="42" idx="2"/>
            <a:endCxn id="36" idx="5"/>
          </p:cNvCxnSpPr>
          <p:nvPr/>
        </p:nvCxnSpPr>
        <p:spPr>
          <a:xfrm flipH="1" flipV="1">
            <a:off x="5640907" y="5023067"/>
            <a:ext cx="1841315" cy="665274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7CE0777-1EC7-4852-80A6-000B64474976}"/>
              </a:ext>
            </a:extLst>
          </p:cNvPr>
          <p:cNvCxnSpPr>
            <a:cxnSpLocks/>
            <a:stCxn id="38" idx="1"/>
            <a:endCxn id="43" idx="6"/>
          </p:cNvCxnSpPr>
          <p:nvPr/>
        </p:nvCxnSpPr>
        <p:spPr>
          <a:xfrm flipH="1" flipV="1">
            <a:off x="4206336" y="3414314"/>
            <a:ext cx="2138343" cy="218999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86E5E8C9-20A2-4F27-8218-1476A4CCBD97}"/>
              </a:ext>
            </a:extLst>
          </p:cNvPr>
          <p:cNvCxnSpPr>
            <a:cxnSpLocks/>
            <a:stCxn id="43" idx="1"/>
            <a:endCxn id="41" idx="6"/>
          </p:cNvCxnSpPr>
          <p:nvPr/>
        </p:nvCxnSpPr>
        <p:spPr>
          <a:xfrm flipH="1" flipV="1">
            <a:off x="1696553" y="2802655"/>
            <a:ext cx="1970536" cy="388295"/>
          </a:xfrm>
          <a:prstGeom prst="line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07CB76D-F42A-454B-8E2D-476ABA7B5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Árbol de rutas más cortas desde </a:t>
            </a:r>
            <a:r>
              <a:rPr lang="es-CL" i="1" dirty="0"/>
              <a:t>B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6A14459-F1B2-40E9-9433-BEC1CF0534B9}"/>
              </a:ext>
            </a:extLst>
          </p:cNvPr>
          <p:cNvSpPr/>
          <p:nvPr/>
        </p:nvSpPr>
        <p:spPr>
          <a:xfrm>
            <a:off x="5101660" y="4483820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E9CCEA9-A589-40A3-A2B8-C14F4E5A3949}"/>
              </a:ext>
            </a:extLst>
          </p:cNvPr>
          <p:cNvSpPr/>
          <p:nvPr/>
        </p:nvSpPr>
        <p:spPr>
          <a:xfrm>
            <a:off x="4445298" y="1379606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046E048-8027-4DB9-9B51-22C0344EF214}"/>
              </a:ext>
            </a:extLst>
          </p:cNvPr>
          <p:cNvSpPr/>
          <p:nvPr/>
        </p:nvSpPr>
        <p:spPr>
          <a:xfrm>
            <a:off x="6252159" y="3540793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EDC3570-76B6-49C9-B6DE-952F8D7A2B32}"/>
              </a:ext>
            </a:extLst>
          </p:cNvPr>
          <p:cNvSpPr/>
          <p:nvPr/>
        </p:nvSpPr>
        <p:spPr>
          <a:xfrm>
            <a:off x="7004236" y="1939062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EE78884-C34F-4BEA-813D-1DE4EF084AA1}"/>
              </a:ext>
            </a:extLst>
          </p:cNvPr>
          <p:cNvSpPr/>
          <p:nvPr/>
        </p:nvSpPr>
        <p:spPr>
          <a:xfrm>
            <a:off x="1671993" y="5372456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449D188-2599-4740-A7A4-3F17FEECA07B}"/>
              </a:ext>
            </a:extLst>
          </p:cNvPr>
          <p:cNvSpPr/>
          <p:nvPr/>
        </p:nvSpPr>
        <p:spPr>
          <a:xfrm>
            <a:off x="1064786" y="2486771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44B486C-1CD2-4615-B843-7D2FD242B150}"/>
              </a:ext>
            </a:extLst>
          </p:cNvPr>
          <p:cNvSpPr/>
          <p:nvPr/>
        </p:nvSpPr>
        <p:spPr>
          <a:xfrm>
            <a:off x="7482222" y="5372457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1C7858D-D335-4CFD-B245-304CA079CF5A}"/>
              </a:ext>
            </a:extLst>
          </p:cNvPr>
          <p:cNvSpPr/>
          <p:nvPr/>
        </p:nvSpPr>
        <p:spPr>
          <a:xfrm>
            <a:off x="3574569" y="3098430"/>
            <a:ext cx="631767" cy="631767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>
                <a:solidFill>
                  <a:sysClr val="windowText" lastClr="000000"/>
                </a:solidFill>
              </a:rPr>
              <a:t>H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C7CCB32-B2AB-4CA7-9660-62BA734BF941}"/>
              </a:ext>
            </a:extLst>
          </p:cNvPr>
          <p:cNvCxnSpPr>
            <a:cxnSpLocks/>
            <a:stCxn id="41" idx="7"/>
            <a:endCxn id="37" idx="2"/>
          </p:cNvCxnSpPr>
          <p:nvPr/>
        </p:nvCxnSpPr>
        <p:spPr>
          <a:xfrm flipV="1">
            <a:off x="1604033" y="1695490"/>
            <a:ext cx="2841265" cy="883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18D9409-FDC1-45E0-91C2-E342301A732B}"/>
              </a:ext>
            </a:extLst>
          </p:cNvPr>
          <p:cNvCxnSpPr>
            <a:cxnSpLocks/>
            <a:stCxn id="43" idx="7"/>
            <a:endCxn id="39" idx="3"/>
          </p:cNvCxnSpPr>
          <p:nvPr/>
        </p:nvCxnSpPr>
        <p:spPr>
          <a:xfrm flipV="1">
            <a:off x="4113816" y="2478309"/>
            <a:ext cx="2982940" cy="7126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2E90F4E-272A-4FE7-98E7-FF70808229A0}"/>
              </a:ext>
            </a:extLst>
          </p:cNvPr>
          <p:cNvCxnSpPr>
            <a:cxnSpLocks/>
            <a:stCxn id="36" idx="7"/>
            <a:endCxn id="38" idx="3"/>
          </p:cNvCxnSpPr>
          <p:nvPr/>
        </p:nvCxnSpPr>
        <p:spPr>
          <a:xfrm flipV="1">
            <a:off x="5640907" y="4080040"/>
            <a:ext cx="703772" cy="4963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9A18E72-0E52-4539-A22A-0031C6C79DBF}"/>
              </a:ext>
            </a:extLst>
          </p:cNvPr>
          <p:cNvCxnSpPr>
            <a:cxnSpLocks/>
            <a:stCxn id="36" idx="2"/>
            <a:endCxn id="40" idx="6"/>
          </p:cNvCxnSpPr>
          <p:nvPr/>
        </p:nvCxnSpPr>
        <p:spPr>
          <a:xfrm flipH="1">
            <a:off x="2303760" y="4799704"/>
            <a:ext cx="2797900" cy="8886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60E6011-1B32-402E-B7F0-F4CB511DD9AA}"/>
              </a:ext>
            </a:extLst>
          </p:cNvPr>
          <p:cNvCxnSpPr>
            <a:cxnSpLocks/>
            <a:stCxn id="40" idx="7"/>
            <a:endCxn id="43" idx="3"/>
          </p:cNvCxnSpPr>
          <p:nvPr/>
        </p:nvCxnSpPr>
        <p:spPr>
          <a:xfrm flipV="1">
            <a:off x="2211240" y="3637677"/>
            <a:ext cx="1455849" cy="18272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A874E36-628E-40B9-B94D-5529B61C36F5}"/>
              </a:ext>
            </a:extLst>
          </p:cNvPr>
          <p:cNvCxnSpPr>
            <a:cxnSpLocks/>
            <a:stCxn id="41" idx="5"/>
            <a:endCxn id="43" idx="2"/>
          </p:cNvCxnSpPr>
          <p:nvPr/>
        </p:nvCxnSpPr>
        <p:spPr>
          <a:xfrm>
            <a:off x="1604033" y="3026018"/>
            <a:ext cx="1970536" cy="3882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E32BEBEA-CB2F-4321-AD73-7F136735DB4E}"/>
              </a:ext>
            </a:extLst>
          </p:cNvPr>
          <p:cNvCxnSpPr>
            <a:cxnSpLocks/>
            <a:stCxn id="40" idx="0"/>
            <a:endCxn id="41" idx="4"/>
          </p:cNvCxnSpPr>
          <p:nvPr/>
        </p:nvCxnSpPr>
        <p:spPr>
          <a:xfrm flipH="1" flipV="1">
            <a:off x="1380670" y="3118538"/>
            <a:ext cx="607207" cy="22539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17F9D132-6C0E-4EE7-93F2-1BC12D275F8D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>
            <a:off x="1157306" y="3026018"/>
            <a:ext cx="607207" cy="243895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AAA32856-05C8-4FB2-B329-30B4828D854E}"/>
              </a:ext>
            </a:extLst>
          </p:cNvPr>
          <p:cNvSpPr txBox="1"/>
          <p:nvPr/>
        </p:nvSpPr>
        <p:spPr>
          <a:xfrm>
            <a:off x="2589301" y="1768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55E3B466-898A-480A-B410-1A05777E51BC}"/>
              </a:ext>
            </a:extLst>
          </p:cNvPr>
          <p:cNvSpPr txBox="1"/>
          <p:nvPr/>
        </p:nvSpPr>
        <p:spPr>
          <a:xfrm>
            <a:off x="2579218" y="26330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A2195C2-D061-41B4-8E42-666E54791FA7}"/>
              </a:ext>
            </a:extLst>
          </p:cNvPr>
          <p:cNvSpPr txBox="1"/>
          <p:nvPr/>
        </p:nvSpPr>
        <p:spPr>
          <a:xfrm>
            <a:off x="2263117" y="32639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31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36F75BFE-8C51-41A9-B23A-1F54BBD89CED}"/>
              </a:ext>
            </a:extLst>
          </p:cNvPr>
          <p:cNvSpPr txBox="1"/>
          <p:nvPr/>
        </p:nvSpPr>
        <p:spPr>
          <a:xfrm>
            <a:off x="1706793" y="40608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32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58FFEEF2-5D46-459F-868B-68F6D5CEB37B}"/>
              </a:ext>
            </a:extLst>
          </p:cNvPr>
          <p:cNvSpPr txBox="1"/>
          <p:nvPr/>
        </p:nvSpPr>
        <p:spPr>
          <a:xfrm>
            <a:off x="1039040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28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D89A5A86-5693-41CC-BEFF-C57A14D11EF0}"/>
              </a:ext>
            </a:extLst>
          </p:cNvPr>
          <p:cNvSpPr txBox="1"/>
          <p:nvPr/>
        </p:nvSpPr>
        <p:spPr>
          <a:xfrm>
            <a:off x="4747114" y="5950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93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356AA1A9-64AF-4C7B-A4FA-5528C18FD1E3}"/>
              </a:ext>
            </a:extLst>
          </p:cNvPr>
          <p:cNvSpPr txBox="1"/>
          <p:nvPr/>
        </p:nvSpPr>
        <p:spPr>
          <a:xfrm>
            <a:off x="3518008" y="48746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38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9813B21C-A0C8-4150-8B9E-E6BD25402EA0}"/>
              </a:ext>
            </a:extLst>
          </p:cNvPr>
          <p:cNvSpPr txBox="1"/>
          <p:nvPr/>
        </p:nvSpPr>
        <p:spPr>
          <a:xfrm>
            <a:off x="2544613" y="42454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37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F6A03F4-94A0-4E9B-AA4D-D2A424D97FD7}"/>
              </a:ext>
            </a:extLst>
          </p:cNvPr>
          <p:cNvSpPr txBox="1"/>
          <p:nvPr/>
        </p:nvSpPr>
        <p:spPr>
          <a:xfrm>
            <a:off x="5872384" y="1494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29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19C90F6F-9472-4088-AF91-4C65F607CB29}"/>
              </a:ext>
            </a:extLst>
          </p:cNvPr>
          <p:cNvSpPr txBox="1"/>
          <p:nvPr/>
        </p:nvSpPr>
        <p:spPr>
          <a:xfrm>
            <a:off x="5275507" y="24531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39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84855FD6-E781-4DC4-B3D7-E37112E88F0F}"/>
              </a:ext>
            </a:extLst>
          </p:cNvPr>
          <p:cNvSpPr txBox="1"/>
          <p:nvPr/>
        </p:nvSpPr>
        <p:spPr>
          <a:xfrm>
            <a:off x="5070184" y="35603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34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BEDA465C-D4DE-43EF-82A0-0DF84940A519}"/>
              </a:ext>
            </a:extLst>
          </p:cNvPr>
          <p:cNvSpPr txBox="1"/>
          <p:nvPr/>
        </p:nvSpPr>
        <p:spPr>
          <a:xfrm>
            <a:off x="5672782" y="40219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26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2AAC8AB-9678-440C-943A-BFEF916BBF1A}"/>
              </a:ext>
            </a:extLst>
          </p:cNvPr>
          <p:cNvSpPr txBox="1"/>
          <p:nvPr/>
        </p:nvSpPr>
        <p:spPr>
          <a:xfrm>
            <a:off x="6372702" y="4968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58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7F668E1-413E-419F-83D3-6AF6716F56A4}"/>
              </a:ext>
            </a:extLst>
          </p:cNvPr>
          <p:cNvSpPr txBox="1"/>
          <p:nvPr/>
        </p:nvSpPr>
        <p:spPr>
          <a:xfrm>
            <a:off x="7032633" y="4299154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40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3C692EC3-043D-417B-9102-49C25EA2C680}"/>
              </a:ext>
            </a:extLst>
          </p:cNvPr>
          <p:cNvSpPr txBox="1"/>
          <p:nvPr/>
        </p:nvSpPr>
        <p:spPr>
          <a:xfrm>
            <a:off x="7662954" y="3669636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52</a:t>
            </a:r>
          </a:p>
        </p:txBody>
      </p:sp>
    </p:spTree>
    <p:extLst>
      <p:ext uri="{BB962C8B-B14F-4D97-AF65-F5344CB8AC3E}">
        <p14:creationId xmlns:p14="http://schemas.microsoft.com/office/powerpoint/2010/main" val="2325148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73A2A-6B3A-4CDC-A624-3B38AA6C2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Propiedades del problema</a:t>
            </a:r>
            <a:br>
              <a:rPr lang="es-CL" sz="4000" dirty="0"/>
            </a:br>
            <a:r>
              <a:rPr lang="es-CL" sz="4000" dirty="0"/>
              <a:t>de rutas m</a:t>
            </a:r>
            <a:r>
              <a:rPr lang="en-US" sz="4000" dirty="0"/>
              <a:t>ás cortas</a:t>
            </a:r>
            <a:endParaRPr lang="es-CL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FCBDA-496D-45B4-89A7-668F9C254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s-CL" sz="2400" dirty="0"/>
              <a:t>Las rutas son direccionales</a:t>
            </a:r>
          </a:p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s-CL" sz="2400" dirty="0"/>
              <a:t>Los costos pueden representar distancias, tiempos de viajes, consumo de combustible, costos de peajes, etc.</a:t>
            </a:r>
          </a:p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s-CL" sz="2400" dirty="0"/>
              <a:t>Puede que haya v</a:t>
            </a:r>
            <a:r>
              <a:rPr lang="en-US" sz="2400" dirty="0"/>
              <a:t>é</a:t>
            </a:r>
            <a:r>
              <a:rPr lang="es-CL" sz="2400" dirty="0"/>
              <a:t>rtices inalcanzables desde el v</a:t>
            </a:r>
            <a:r>
              <a:rPr lang="en-US" sz="2400" dirty="0"/>
              <a:t>értice de partida</a:t>
            </a:r>
            <a:endParaRPr lang="es-CL" sz="2400" dirty="0"/>
          </a:p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s-CL" sz="2400" dirty="0"/>
              <a:t>Si hay costos negativos, es m</a:t>
            </a:r>
            <a:r>
              <a:rPr lang="en-US" sz="2400" dirty="0"/>
              <a:t>ás complicado resolver el problema</a:t>
            </a:r>
          </a:p>
          <a:p>
            <a:pPr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sz="2400" dirty="0"/>
              <a:t>Las rutas más cortas pueden no ser únicas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26573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73A2A-6B3A-4CDC-A624-3B38AA6C2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BFS++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9FCBDA-496D-45B4-89A7-668F9C2541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CL" sz="2400" dirty="0"/>
                  <a:t>¿Cómo podemos extender </a:t>
                </a:r>
                <a:r>
                  <a:rPr lang="es-CL" sz="2400" b="1" dirty="0">
                    <a:solidFill>
                      <a:schemeClr val="accent2"/>
                    </a:solidFill>
                  </a:rPr>
                  <a:t>BFS</a:t>
                </a:r>
                <a:r>
                  <a:rPr lang="es-CL" sz="2400" dirty="0"/>
                  <a:t> para este problema?</a:t>
                </a:r>
              </a:p>
              <a:p>
                <a:pPr>
                  <a:lnSpc>
                    <a:spcPct val="100000"/>
                  </a:lnSpc>
                </a:pPr>
                <a:endParaRPr lang="es-CL" sz="2400" dirty="0"/>
              </a:p>
              <a:p>
                <a:pPr>
                  <a:lnSpc>
                    <a:spcPct val="100000"/>
                  </a:lnSpc>
                </a:pPr>
                <a:r>
                  <a:rPr lang="es-CL" sz="2400" dirty="0"/>
                  <a:t>Queremos </a:t>
                </a:r>
                <a:r>
                  <a:rPr lang="es-CL" sz="2400" b="1" dirty="0">
                    <a:solidFill>
                      <a:schemeClr val="accent2"/>
                    </a:solidFill>
                  </a:rPr>
                  <a:t>garantizar</a:t>
                </a:r>
                <a:r>
                  <a:rPr lang="es-CL" sz="2400" dirty="0"/>
                  <a:t> que al sacar un nodo de </a:t>
                </a:r>
                <a14:m>
                  <m:oMath xmlns:m="http://schemas.openxmlformats.org/officeDocument/2006/math">
                    <m:r>
                      <a:rPr lang="es-CL" sz="2400" b="1" i="0" smtClean="0">
                        <a:latin typeface="Cambria Math" panose="02040503050406030204" pitchFamily="18" charset="0"/>
                      </a:rPr>
                      <m:t>𝐎𝐩𝐞𝐧</m:t>
                    </m:r>
                  </m:oMath>
                </a14:m>
                <a:r>
                  <a:rPr lang="es-CL" sz="2400" b="1" dirty="0"/>
                  <a:t>, </a:t>
                </a:r>
                <a:r>
                  <a:rPr lang="es-CL" sz="2400" dirty="0"/>
                  <a:t>hemos encontrado ese nodo por la ruta más corta: de menor costo (y no necesariamente con el menor número de aristas)</a:t>
                </a:r>
                <a:endParaRPr lang="es-CL" sz="2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9FCBDA-496D-45B4-89A7-668F9C2541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8581678"/>
      </p:ext>
    </p:extLst>
  </p:cSld>
  <p:clrMapOvr>
    <a:masterClrMapping/>
  </p:clrMapOvr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C2133.potx" id="{CA84A69E-14EF-40C3-82C7-2DDD895CB118}" vid="{6EF59827-1C00-4F63-A51E-87141DCF8E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4481</TotalTime>
  <Words>1426</Words>
  <Application>Microsoft Macintosh PowerPoint</Application>
  <PresentationFormat>On-screen Show (4:3)</PresentationFormat>
  <Paragraphs>531</Paragraphs>
  <Slides>28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ＭＳ Ｐゴシック</vt:lpstr>
      <vt:lpstr>Arial</vt:lpstr>
      <vt:lpstr>Calibri</vt:lpstr>
      <vt:lpstr>Calibri Light</vt:lpstr>
      <vt:lpstr>Cambria Math</vt:lpstr>
      <vt:lpstr>Century Schoolbook</vt:lpstr>
      <vt:lpstr>Consolas</vt:lpstr>
      <vt:lpstr>IIC2133</vt:lpstr>
      <vt:lpstr>El viaje familiar</vt:lpstr>
      <vt:lpstr>Grafo direccional con costos</vt:lpstr>
      <vt:lpstr>La ruta más barata (o la más corta)</vt:lpstr>
      <vt:lpstr>Propiedades de BFS</vt:lpstr>
      <vt:lpstr>Ruta más cortas de A a G</vt:lpstr>
      <vt:lpstr>Árbol de rutas más cortas desde A</vt:lpstr>
      <vt:lpstr>Árbol de rutas más cortas desde B</vt:lpstr>
      <vt:lpstr>Propiedades del problema de rutas más cortas</vt:lpstr>
      <vt:lpstr>BFS++</vt:lpstr>
      <vt:lpstr>PowerPoint Presentation</vt:lpstr>
      <vt:lpstr>PowerPoint Presentation</vt:lpstr>
      <vt:lpstr>Algoritmo de Dijkstra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Una ruta más corta cumple la propiedad de subestructura óptima</vt:lpstr>
      <vt:lpstr>La propiedad de desigualdad triangular</vt:lpstr>
      <vt:lpstr>Algoritmos codiciosos</vt:lpstr>
      <vt:lpstr>PowerPoint Presentation</vt:lpstr>
      <vt:lpstr>¿Cuál es la complejidad del algoritmo?</vt:lpstr>
      <vt:lpstr>Variantes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proceso</dc:title>
  <dc:creator>Vicente Errázuriz Quiroga</dc:creator>
  <cp:lastModifiedBy>Yadran</cp:lastModifiedBy>
  <cp:revision>338</cp:revision>
  <dcterms:created xsi:type="dcterms:W3CDTF">2018-04-24T22:29:29Z</dcterms:created>
  <dcterms:modified xsi:type="dcterms:W3CDTF">2019-05-13T19:35:19Z</dcterms:modified>
</cp:coreProperties>
</file>