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65" r:id="rId4"/>
    <p:sldId id="258" r:id="rId5"/>
    <p:sldId id="266" r:id="rId6"/>
    <p:sldId id="268" r:id="rId7"/>
    <p:sldId id="259" r:id="rId8"/>
    <p:sldId id="267" r:id="rId9"/>
    <p:sldId id="269" r:id="rId10"/>
    <p:sldId id="270" r:id="rId11"/>
    <p:sldId id="26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71" r:id="rId27"/>
    <p:sldId id="287" r:id="rId28"/>
    <p:sldId id="286" r:id="rId29"/>
    <p:sldId id="290" r:id="rId30"/>
    <p:sldId id="262" r:id="rId31"/>
    <p:sldId id="288" r:id="rId32"/>
    <p:sldId id="291" r:id="rId33"/>
    <p:sldId id="289" r:id="rId34"/>
    <p:sldId id="264" r:id="rId35"/>
    <p:sldId id="292" r:id="rId36"/>
    <p:sldId id="293" r:id="rId37"/>
    <p:sldId id="294" r:id="rId38"/>
    <p:sldId id="297" r:id="rId39"/>
    <p:sldId id="303" r:id="rId40"/>
    <p:sldId id="301" r:id="rId41"/>
    <p:sldId id="304" r:id="rId42"/>
    <p:sldId id="305" r:id="rId43"/>
    <p:sldId id="306" r:id="rId44"/>
    <p:sldId id="295" r:id="rId45"/>
    <p:sldId id="298" r:id="rId46"/>
    <p:sldId id="307" r:id="rId47"/>
    <p:sldId id="309" r:id="rId48"/>
    <p:sldId id="308" r:id="rId49"/>
    <p:sldId id="296" r:id="rId50"/>
    <p:sldId id="299" r:id="rId51"/>
    <p:sldId id="302" r:id="rId52"/>
    <p:sldId id="30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3581" autoAdjust="0"/>
  </p:normalViewPr>
  <p:slideViewPr>
    <p:cSldViewPr snapToGrid="0" snapToObjects="1">
      <p:cViewPr varScale="1">
        <p:scale>
          <a:sx n="118" d="100"/>
          <a:sy n="118" d="100"/>
        </p:scale>
        <p:origin x="14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DC06A-7509-1E42-A349-3F849EC71590}" type="datetimeFigureOut"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CC36-D0FD-7941-9380-8896D5C2A0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8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06CC9-CCE0-7E4E-9DB2-6527EC236DC8}" type="datetimeFigureOut">
              <a:t>6/12/19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83C9C-EBD5-114D-8E7A-A22F43A9F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83C9C-EBD5-114D-8E7A-A22F43A9FC06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2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E921-4DB4-3F4F-87AA-0B307EB6F9EA}" type="datetime1"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F03-BBC2-1040-AA02-06313BF48F1E}" type="datetime1"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288-37E1-FC44-BD23-BECAC6453522}" type="datetime1"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30117" y="6208776"/>
            <a:ext cx="762000" cy="365125"/>
          </a:xfrm>
        </p:spPr>
        <p:txBody>
          <a:bodyPr/>
          <a:lstStyle>
            <a:lvl1pPr>
              <a:defRPr sz="1600">
                <a:latin typeface="Calibri"/>
                <a:cs typeface="Calibri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502443"/>
            <a:ext cx="7543800" cy="5550249"/>
          </a:xfrm>
        </p:spPr>
        <p:txBody>
          <a:bodyPr/>
          <a:lstStyle>
            <a:lvl1pPr marL="0" indent="0">
              <a:spcBef>
                <a:spcPts val="1776"/>
              </a:spcBef>
              <a:buNone/>
              <a:defRPr sz="2200">
                <a:solidFill>
                  <a:srgbClr val="000000"/>
                </a:solidFill>
                <a:latin typeface="Calibri"/>
                <a:cs typeface="Calibri"/>
              </a:defRPr>
            </a:lvl1pPr>
            <a:lvl2pPr>
              <a:defRPr sz="1900">
                <a:solidFill>
                  <a:srgbClr val="000000"/>
                </a:solidFill>
                <a:latin typeface="Calibri"/>
                <a:cs typeface="Calibri"/>
              </a:defRPr>
            </a:lvl2pPr>
            <a:lvl3pPr>
              <a:defRPr>
                <a:solidFill>
                  <a:srgbClr val="000000"/>
                </a:solidFill>
                <a:latin typeface="Calibri"/>
                <a:cs typeface="Calibri"/>
              </a:defRPr>
            </a:lvl3pPr>
            <a:lvl4pPr>
              <a:defRPr>
                <a:solidFill>
                  <a:srgbClr val="000000"/>
                </a:solidFill>
                <a:latin typeface="Calibri"/>
                <a:cs typeface="Calibri"/>
              </a:defRPr>
            </a:lvl4pPr>
            <a:lvl5pPr>
              <a:defRPr>
                <a:solidFill>
                  <a:srgbClr val="000000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B4AE-683A-3043-9A55-D72B580AA3D6}" type="datetime1"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656-AB72-1E48-B674-97CA8DE309F3}" type="datetime1"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2FF-9639-4C42-8C00-73229606B9F9}" type="datetime1"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0D9-A5BA-0D42-AABB-633B15351CAC}" type="datetime1"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40F8-9F31-3649-B2B2-902F53DE5002}" type="datetime1"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3BC5-1EF9-9B4D-8A9B-912ACA1F68D2}" type="datetime1"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619-CB0D-9E49-BC97-9979CB7A1ED0}" type="datetime1"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551105F-7360-A941-A4A5-33226C1A0B23}" type="datetime1"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>
                <a:latin typeface="Calibri"/>
                <a:cs typeface="Calibri"/>
              </a:rPr>
              <a:t>Flujo máximo en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>
                <a:latin typeface="Calibri" panose="020F0502020204030204" pitchFamily="34" charset="0"/>
                <a:cs typeface="Calibri" panose="020F0502020204030204" pitchFamily="34" charset="0"/>
              </a:rPr>
              <a:t>iic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2133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9A6539-1420-554D-ABD5-F67FC9B5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1-2019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D7FA25-60B5-C044-AC49-56802E35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Yadran Eterovic</a:t>
            </a:r>
          </a:p>
        </p:txBody>
      </p:sp>
    </p:spTree>
    <p:extLst>
      <p:ext uri="{BB962C8B-B14F-4D97-AF65-F5344CB8AC3E}">
        <p14:creationId xmlns:p14="http://schemas.microsoft.com/office/powerpoint/2010/main" val="13048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C9434-BB2E-7740-A2C1-E19C7AAD8D19}"/>
              </a:ext>
            </a:extLst>
          </p:cNvPr>
          <p:cNvSpPr/>
          <p:nvPr/>
        </p:nvSpPr>
        <p:spPr>
          <a:xfrm>
            <a:off x="4594788" y="747131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9F09D-EA16-2042-8691-266AFF1F7ED8}"/>
              </a:ext>
            </a:extLst>
          </p:cNvPr>
          <p:cNvSpPr/>
          <p:nvPr/>
        </p:nvSpPr>
        <p:spPr>
          <a:xfrm>
            <a:off x="4594788" y="522620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365A1A-2612-C349-A58D-739A91B0BD9D}"/>
              </a:ext>
            </a:extLst>
          </p:cNvPr>
          <p:cNvSpPr/>
          <p:nvPr/>
        </p:nvSpPr>
        <p:spPr>
          <a:xfrm>
            <a:off x="3029901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ED7A33-7276-1F46-8FA6-B2C8CE7BAB0E}"/>
              </a:ext>
            </a:extLst>
          </p:cNvPr>
          <p:cNvSpPr/>
          <p:nvPr/>
        </p:nvSpPr>
        <p:spPr>
          <a:xfrm>
            <a:off x="6271189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1E243-AFAF-4245-A72E-534DED52BAD1}"/>
              </a:ext>
            </a:extLst>
          </p:cNvPr>
          <p:cNvSpPr/>
          <p:nvPr/>
        </p:nvSpPr>
        <p:spPr>
          <a:xfrm>
            <a:off x="3029901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18733-2D47-B843-ABD0-F62D7AF980BA}"/>
              </a:ext>
            </a:extLst>
          </p:cNvPr>
          <p:cNvSpPr/>
          <p:nvPr/>
        </p:nvSpPr>
        <p:spPr>
          <a:xfrm>
            <a:off x="6271189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3335C-A28D-DF4D-AB4C-0AF89281AE02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39182" y="1156412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8AAAB-ACA4-4E43-8CB4-2DE5B53C2F3A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5004069" y="1156412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D7FAB-5B2A-3042-8B4C-F676717D1D1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3509403" y="2365916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1831-DD02-A248-8DBD-33796D2B40D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3269652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B5F9A4-8275-5A48-B32E-46F397177A2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6510940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6116A-8B5E-2B45-BBBD-68F504BC7BEC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3439182" y="2535446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5357F-AEAD-4E4C-942F-FB76D742AC39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439182" y="4170958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123CC-BCF2-DF4A-B9B5-33CBE92063C7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5004069" y="4170958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28D5CC-62ED-8640-9661-58C4258F8AD1}"/>
              </a:ext>
            </a:extLst>
          </p:cNvPr>
          <p:cNvSpPr txBox="1"/>
          <p:nvPr/>
        </p:nvSpPr>
        <p:spPr>
          <a:xfrm>
            <a:off x="3582971" y="14245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64333-7E52-8749-B08A-9D205241B822}"/>
              </a:ext>
            </a:extLst>
          </p:cNvPr>
          <p:cNvSpPr txBox="1"/>
          <p:nvPr/>
        </p:nvSpPr>
        <p:spPr>
          <a:xfrm>
            <a:off x="5676456" y="1156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37A74-8C37-FE4B-B624-A74004A9263B}"/>
              </a:ext>
            </a:extLst>
          </p:cNvPr>
          <p:cNvSpPr txBox="1"/>
          <p:nvPr/>
        </p:nvSpPr>
        <p:spPr>
          <a:xfrm>
            <a:off x="4665009" y="1862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8D7746-3AAC-3843-BEC5-E4A36F51E897}"/>
              </a:ext>
            </a:extLst>
          </p:cNvPr>
          <p:cNvSpPr txBox="1"/>
          <p:nvPr/>
        </p:nvSpPr>
        <p:spPr>
          <a:xfrm>
            <a:off x="2928991" y="3206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0F492-6B88-CB4B-937A-840DC03BB0D0}"/>
              </a:ext>
            </a:extLst>
          </p:cNvPr>
          <p:cNvSpPr txBox="1"/>
          <p:nvPr/>
        </p:nvSpPr>
        <p:spPr>
          <a:xfrm>
            <a:off x="4594788" y="3144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BF4D0-5840-934C-82A6-236B4BDBFD59}"/>
              </a:ext>
            </a:extLst>
          </p:cNvPr>
          <p:cNvSpPr txBox="1"/>
          <p:nvPr/>
        </p:nvSpPr>
        <p:spPr>
          <a:xfrm>
            <a:off x="6635461" y="2776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6CFF7B-71AA-7442-8413-DEA2AACE7CEB}"/>
              </a:ext>
            </a:extLst>
          </p:cNvPr>
          <p:cNvSpPr txBox="1"/>
          <p:nvPr/>
        </p:nvSpPr>
        <p:spPr>
          <a:xfrm>
            <a:off x="3702690" y="46166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14E3A-6D8F-5843-A654-474D7F15A8F4}"/>
              </a:ext>
            </a:extLst>
          </p:cNvPr>
          <p:cNvSpPr txBox="1"/>
          <p:nvPr/>
        </p:nvSpPr>
        <p:spPr>
          <a:xfrm>
            <a:off x="5821422" y="46054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FC4AA8-BF9A-E543-BEA9-56BD7CE2237C}"/>
              </a:ext>
            </a:extLst>
          </p:cNvPr>
          <p:cNvSpPr txBox="1"/>
          <p:nvPr/>
        </p:nvSpPr>
        <p:spPr>
          <a:xfrm>
            <a:off x="390321" y="747131"/>
            <a:ext cx="182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capacidad del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corte = 2+4+2 = 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EE3743-A947-CF4E-A1DC-2F2642FE0E3B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301838" y="1393462"/>
            <a:ext cx="761138" cy="838124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63B14D-03CE-1C49-8208-85723449AF65}"/>
              </a:ext>
            </a:extLst>
          </p:cNvPr>
          <p:cNvSpPr txBox="1"/>
          <p:nvPr/>
        </p:nvSpPr>
        <p:spPr>
          <a:xfrm>
            <a:off x="914149" y="3825595"/>
            <a:ext cx="1581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capacidad del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corte = 2+3 = 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2509CE-7907-D049-8720-C8E934EBD791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704783" y="2961320"/>
            <a:ext cx="665946" cy="864275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F788D9E-4E35-5F40-83AF-1B864703D878}"/>
              </a:ext>
            </a:extLst>
          </p:cNvPr>
          <p:cNvCxnSpPr/>
          <p:nvPr/>
        </p:nvCxnSpPr>
        <p:spPr>
          <a:xfrm>
            <a:off x="1855198" y="2734757"/>
            <a:ext cx="4798742" cy="2760980"/>
          </a:xfrm>
          <a:prstGeom prst="curvedConnector3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0D230896-F865-F947-AB07-193742E9B36F}"/>
              </a:ext>
            </a:extLst>
          </p:cNvPr>
          <p:cNvCxnSpPr>
            <a:cxnSpLocks/>
          </p:cNvCxnSpPr>
          <p:nvPr/>
        </p:nvCxnSpPr>
        <p:spPr>
          <a:xfrm>
            <a:off x="3497355" y="1335571"/>
            <a:ext cx="3133150" cy="500260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620CE4-239E-6D44-AAA4-5FB53A807662}"/>
              </a:ext>
            </a:extLst>
          </p:cNvPr>
          <p:cNvSpPr txBox="1"/>
          <p:nvPr/>
        </p:nvSpPr>
        <p:spPr>
          <a:xfrm>
            <a:off x="6814985" y="509962"/>
            <a:ext cx="1581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capacidad del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corte = 4+2 = 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80882C-514F-8D46-B94C-AB67118BF060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300117" y="1156293"/>
            <a:ext cx="1305502" cy="520106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EE7CB4BA-10FF-224E-B27F-CC56BF8C3B9C}"/>
              </a:ext>
            </a:extLst>
          </p:cNvPr>
          <p:cNvSpPr/>
          <p:nvPr/>
        </p:nvSpPr>
        <p:spPr>
          <a:xfrm>
            <a:off x="2152185" y="2419815"/>
            <a:ext cx="5419493" cy="527856"/>
          </a:xfrm>
          <a:custGeom>
            <a:avLst/>
            <a:gdLst>
              <a:gd name="connsiteX0" fmla="*/ 0 w 5419493"/>
              <a:gd name="connsiteY0" fmla="*/ 0 h 527856"/>
              <a:gd name="connsiteX1" fmla="*/ 936703 w 5419493"/>
              <a:gd name="connsiteY1" fmla="*/ 312234 h 527856"/>
              <a:gd name="connsiteX2" fmla="*/ 2765503 w 5419493"/>
              <a:gd name="connsiteY2" fmla="*/ 524107 h 527856"/>
              <a:gd name="connsiteX3" fmla="*/ 5419493 w 5419493"/>
              <a:gd name="connsiteY3" fmla="*/ 133814 h 5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9493" h="527856">
                <a:moveTo>
                  <a:pt x="0" y="0"/>
                </a:moveTo>
                <a:cubicBezTo>
                  <a:pt x="237893" y="112441"/>
                  <a:pt x="475786" y="224883"/>
                  <a:pt x="936703" y="312234"/>
                </a:cubicBezTo>
                <a:cubicBezTo>
                  <a:pt x="1397620" y="399585"/>
                  <a:pt x="2018371" y="553844"/>
                  <a:pt x="2765503" y="524107"/>
                </a:cubicBezTo>
                <a:cubicBezTo>
                  <a:pt x="3512635" y="494370"/>
                  <a:pt x="4466064" y="314092"/>
                  <a:pt x="5419493" y="133814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Dada una red </a:t>
            </a:r>
            <a:r>
              <a:rPr lang="en-US" i="1"/>
              <a:t>G</a:t>
            </a:r>
            <a:r>
              <a:rPr lang="en-US"/>
              <a:t> y un flujo </a:t>
            </a:r>
            <a:r>
              <a:rPr lang="en-US" i="1"/>
              <a:t>f</a:t>
            </a:r>
            <a:r>
              <a:rPr lang="en-US"/>
              <a:t>, definimos (preliminarmente) la </a:t>
            </a:r>
            <a:r>
              <a:rPr lang="en-US" b="1"/>
              <a:t>red residual </a:t>
            </a:r>
            <a:r>
              <a:rPr lang="en-US" b="1" i="1"/>
              <a:t>G</a:t>
            </a:r>
            <a:r>
              <a:rPr lang="en-US" b="1" i="1" baseline="-25000"/>
              <a:t>f</a:t>
            </a:r>
            <a:r>
              <a:rPr lang="en-US"/>
              <a:t> :</a:t>
            </a:r>
          </a:p>
          <a:p>
            <a:pPr marL="231775" indent="-231775">
              <a:buFont typeface="Arial"/>
              <a:buChar char="•"/>
            </a:pPr>
            <a:r>
              <a:rPr lang="en-US"/>
              <a:t>el conjunto de nodos de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es el mismo que el de </a:t>
            </a:r>
            <a:r>
              <a:rPr lang="en-US" i="1"/>
              <a:t>G</a:t>
            </a:r>
            <a:endParaRPr lang="en-US"/>
          </a:p>
          <a:p>
            <a:pPr marL="231775" indent="-231775">
              <a:buFont typeface="Arial"/>
              <a:buChar char="•"/>
            </a:pPr>
            <a:r>
              <a:rPr lang="en-US"/>
              <a:t>para cada arista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en que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&lt; </a:t>
            </a:r>
            <a:r>
              <a:rPr lang="en-US" i="1"/>
              <a:t>c</a:t>
            </a:r>
            <a:r>
              <a:rPr lang="en-US" i="1" baseline="-25000"/>
              <a:t>e</a:t>
            </a:r>
            <a:r>
              <a:rPr lang="en-US"/>
              <a:t>, incluimos la arista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, con capacidad </a:t>
            </a:r>
            <a:r>
              <a:rPr lang="en-US" i="1"/>
              <a:t>c</a:t>
            </a:r>
            <a:r>
              <a:rPr lang="en-US" i="1" baseline="-25000"/>
              <a:t>e</a:t>
            </a:r>
            <a:r>
              <a:rPr lang="en-US"/>
              <a:t> –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253BBF-189F-2E40-9570-36D573A3DD94}"/>
              </a:ext>
            </a:extLst>
          </p:cNvPr>
          <p:cNvSpPr/>
          <p:nvPr/>
        </p:nvSpPr>
        <p:spPr>
          <a:xfrm>
            <a:off x="63939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98EE41-9547-5F44-82F5-FDB86E923A97}"/>
              </a:ext>
            </a:extLst>
          </p:cNvPr>
          <p:cNvSpPr/>
          <p:nvPr/>
        </p:nvSpPr>
        <p:spPr>
          <a:xfrm>
            <a:off x="63939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97C498-BA52-A94A-BCD3-64D848F3485D}"/>
              </a:ext>
            </a:extLst>
          </p:cNvPr>
          <p:cNvSpPr/>
          <p:nvPr/>
        </p:nvSpPr>
        <p:spPr>
          <a:xfrm>
            <a:off x="48290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E63DF5D-C84E-C543-8803-764A01AB684C}"/>
              </a:ext>
            </a:extLst>
          </p:cNvPr>
          <p:cNvSpPr/>
          <p:nvPr/>
        </p:nvSpPr>
        <p:spPr>
          <a:xfrm>
            <a:off x="80703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AE45A10-77CF-0945-93B6-BED91BABDC96}"/>
              </a:ext>
            </a:extLst>
          </p:cNvPr>
          <p:cNvSpPr/>
          <p:nvPr/>
        </p:nvSpPr>
        <p:spPr>
          <a:xfrm>
            <a:off x="48290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874FCC-0147-9144-9304-4CBD7946A4F3}"/>
              </a:ext>
            </a:extLst>
          </p:cNvPr>
          <p:cNvSpPr/>
          <p:nvPr/>
        </p:nvSpPr>
        <p:spPr>
          <a:xfrm>
            <a:off x="80703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94056-F69E-F643-9FF6-C7225C9A2E7E}"/>
              </a:ext>
            </a:extLst>
          </p:cNvPr>
          <p:cNvCxnSpPr>
            <a:stCxn id="29" idx="3"/>
            <a:endCxn id="31" idx="7"/>
          </p:cNvCxnSpPr>
          <p:nvPr/>
        </p:nvCxnSpPr>
        <p:spPr>
          <a:xfrm flipH="1">
            <a:off x="52383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03478D-B126-C640-A67C-797590EE947E}"/>
              </a:ext>
            </a:extLst>
          </p:cNvPr>
          <p:cNvCxnSpPr>
            <a:stCxn id="29" idx="5"/>
            <a:endCxn id="32" idx="1"/>
          </p:cNvCxnSpPr>
          <p:nvPr/>
        </p:nvCxnSpPr>
        <p:spPr>
          <a:xfrm>
            <a:off x="68032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CB36A9-60CD-4E48-A0E2-3EAD9355BE11}"/>
              </a:ext>
            </a:extLst>
          </p:cNvPr>
          <p:cNvCxnSpPr>
            <a:stCxn id="31" idx="4"/>
            <a:endCxn id="33" idx="0"/>
          </p:cNvCxnSpPr>
          <p:nvPr/>
        </p:nvCxnSpPr>
        <p:spPr>
          <a:xfrm>
            <a:off x="50688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9CAA6E-0105-9746-8ABC-09A28F0F5596}"/>
              </a:ext>
            </a:extLst>
          </p:cNvPr>
          <p:cNvCxnSpPr>
            <a:stCxn id="31" idx="5"/>
            <a:endCxn id="34" idx="1"/>
          </p:cNvCxnSpPr>
          <p:nvPr/>
        </p:nvCxnSpPr>
        <p:spPr>
          <a:xfrm>
            <a:off x="52383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91B126-0801-4042-8797-9D3EC25E7F1C}"/>
              </a:ext>
            </a:extLst>
          </p:cNvPr>
          <p:cNvCxnSpPr>
            <a:stCxn id="33" idx="5"/>
            <a:endCxn id="30" idx="1"/>
          </p:cNvCxnSpPr>
          <p:nvPr/>
        </p:nvCxnSpPr>
        <p:spPr>
          <a:xfrm>
            <a:off x="52383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780B80-F2F2-9443-8149-A065EE62355A}"/>
              </a:ext>
            </a:extLst>
          </p:cNvPr>
          <p:cNvSpPr txBox="1"/>
          <p:nvPr/>
        </p:nvSpPr>
        <p:spPr>
          <a:xfrm>
            <a:off x="5501873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4E27B-0F79-944B-B09C-52B070AA43F5}"/>
              </a:ext>
            </a:extLst>
          </p:cNvPr>
          <p:cNvSpPr txBox="1"/>
          <p:nvPr/>
        </p:nvSpPr>
        <p:spPr>
          <a:xfrm>
            <a:off x="7475639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01B53E-8C13-0D40-8B29-B3C4D70C503A}"/>
              </a:ext>
            </a:extLst>
          </p:cNvPr>
          <p:cNvSpPr txBox="1"/>
          <p:nvPr/>
        </p:nvSpPr>
        <p:spPr>
          <a:xfrm>
            <a:off x="4725695" y="30300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591881-74FA-574E-B50D-4AF80E7A39DA}"/>
              </a:ext>
            </a:extLst>
          </p:cNvPr>
          <p:cNvSpPr txBox="1"/>
          <p:nvPr/>
        </p:nvSpPr>
        <p:spPr>
          <a:xfrm>
            <a:off x="6278438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60575B-8EBB-CF4C-8290-C4AA64EB8140}"/>
              </a:ext>
            </a:extLst>
          </p:cNvPr>
          <p:cNvSpPr txBox="1"/>
          <p:nvPr/>
        </p:nvSpPr>
        <p:spPr>
          <a:xfrm>
            <a:off x="5308586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043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244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184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315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384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14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014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788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C9434-BB2E-7740-A2C1-E19C7AAD8D19}"/>
              </a:ext>
            </a:extLst>
          </p:cNvPr>
          <p:cNvSpPr/>
          <p:nvPr/>
        </p:nvSpPr>
        <p:spPr>
          <a:xfrm>
            <a:off x="3958683" y="747131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9F09D-EA16-2042-8691-266AFF1F7ED8}"/>
              </a:ext>
            </a:extLst>
          </p:cNvPr>
          <p:cNvSpPr/>
          <p:nvPr/>
        </p:nvSpPr>
        <p:spPr>
          <a:xfrm>
            <a:off x="3958683" y="522620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365A1A-2612-C349-A58D-739A91B0BD9D}"/>
              </a:ext>
            </a:extLst>
          </p:cNvPr>
          <p:cNvSpPr/>
          <p:nvPr/>
        </p:nvSpPr>
        <p:spPr>
          <a:xfrm>
            <a:off x="2393796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ED7A33-7276-1F46-8FA6-B2C8CE7BAB0E}"/>
              </a:ext>
            </a:extLst>
          </p:cNvPr>
          <p:cNvSpPr/>
          <p:nvPr/>
        </p:nvSpPr>
        <p:spPr>
          <a:xfrm>
            <a:off x="5635084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1E243-AFAF-4245-A72E-534DED52BAD1}"/>
              </a:ext>
            </a:extLst>
          </p:cNvPr>
          <p:cNvSpPr/>
          <p:nvPr/>
        </p:nvSpPr>
        <p:spPr>
          <a:xfrm>
            <a:off x="2393796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18733-2D47-B843-ABD0-F62D7AF980BA}"/>
              </a:ext>
            </a:extLst>
          </p:cNvPr>
          <p:cNvSpPr/>
          <p:nvPr/>
        </p:nvSpPr>
        <p:spPr>
          <a:xfrm>
            <a:off x="5635084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3335C-A28D-DF4D-AB4C-0AF89281AE02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803077" y="1156412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8AAAB-ACA4-4E43-8CB4-2DE5B53C2F3A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4367964" y="1156412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D7FAB-5B2A-3042-8B4C-F676717D1D1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873298" y="2365916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1831-DD02-A248-8DBD-33796D2B40D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633547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B5F9A4-8275-5A48-B32E-46F397177A2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5874835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6116A-8B5E-2B45-BBBD-68F504BC7BEC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2803077" y="2535446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5357F-AEAD-4E4C-942F-FB76D742AC39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2803077" y="4170958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123CC-BCF2-DF4A-B9B5-33CBE92063C7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4367964" y="4170958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28D5CC-62ED-8640-9661-58C4258F8AD1}"/>
              </a:ext>
            </a:extLst>
          </p:cNvPr>
          <p:cNvSpPr txBox="1"/>
          <p:nvPr/>
        </p:nvSpPr>
        <p:spPr>
          <a:xfrm>
            <a:off x="3066585" y="12266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64333-7E52-8749-B08A-9D205241B822}"/>
              </a:ext>
            </a:extLst>
          </p:cNvPr>
          <p:cNvSpPr txBox="1"/>
          <p:nvPr/>
        </p:nvSpPr>
        <p:spPr>
          <a:xfrm>
            <a:off x="5040351" y="1156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37A74-8C37-FE4B-B624-A74004A9263B}"/>
              </a:ext>
            </a:extLst>
          </p:cNvPr>
          <p:cNvSpPr txBox="1"/>
          <p:nvPr/>
        </p:nvSpPr>
        <p:spPr>
          <a:xfrm>
            <a:off x="4028904" y="1862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8D7746-3AAC-3843-BEC5-E4A36F51E897}"/>
              </a:ext>
            </a:extLst>
          </p:cNvPr>
          <p:cNvSpPr txBox="1"/>
          <p:nvPr/>
        </p:nvSpPr>
        <p:spPr>
          <a:xfrm>
            <a:off x="2219093" y="2932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0F492-6B88-CB4B-937A-840DC03BB0D0}"/>
              </a:ext>
            </a:extLst>
          </p:cNvPr>
          <p:cNvSpPr txBox="1"/>
          <p:nvPr/>
        </p:nvSpPr>
        <p:spPr>
          <a:xfrm>
            <a:off x="3958683" y="3144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BF4D0-5840-934C-82A6-236B4BDBFD59}"/>
              </a:ext>
            </a:extLst>
          </p:cNvPr>
          <p:cNvSpPr txBox="1"/>
          <p:nvPr/>
        </p:nvSpPr>
        <p:spPr>
          <a:xfrm>
            <a:off x="5999356" y="2776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6CFF7B-71AA-7442-8413-DEA2AACE7CEB}"/>
              </a:ext>
            </a:extLst>
          </p:cNvPr>
          <p:cNvSpPr txBox="1"/>
          <p:nvPr/>
        </p:nvSpPr>
        <p:spPr>
          <a:xfrm>
            <a:off x="3066585" y="46166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14E3A-6D8F-5843-A654-474D7F15A8F4}"/>
              </a:ext>
            </a:extLst>
          </p:cNvPr>
          <p:cNvSpPr txBox="1"/>
          <p:nvPr/>
        </p:nvSpPr>
        <p:spPr>
          <a:xfrm>
            <a:off x="5185317" y="46054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D6C861-7A6E-EE49-9F30-687D5ED6C7B6}"/>
              </a:ext>
            </a:extLst>
          </p:cNvPr>
          <p:cNvSpPr txBox="1"/>
          <p:nvPr/>
        </p:nvSpPr>
        <p:spPr>
          <a:xfrm>
            <a:off x="6299438" y="617550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nodo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fuente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98765E-66D7-E949-9567-C4FDFA4BEDE7}"/>
              </a:ext>
            </a:extLst>
          </p:cNvPr>
          <p:cNvCxnSpPr>
            <a:stCxn id="36" idx="1"/>
          </p:cNvCxnSpPr>
          <p:nvPr/>
        </p:nvCxnSpPr>
        <p:spPr>
          <a:xfrm flipH="1">
            <a:off x="4538546" y="802216"/>
            <a:ext cx="1760892" cy="89882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C30AEC-9B98-B643-9943-ED2E01893C87}"/>
              </a:ext>
            </a:extLst>
          </p:cNvPr>
          <p:cNvSpPr txBox="1"/>
          <p:nvPr/>
        </p:nvSpPr>
        <p:spPr>
          <a:xfrm>
            <a:off x="6149397" y="5521041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nodo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sumidero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6BC619-9667-9D49-92A4-899C73C6CABB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4538546" y="5551449"/>
            <a:ext cx="1610851" cy="154258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FC4AA8-BF9A-E543-BEA9-56BD7CE2237C}"/>
              </a:ext>
            </a:extLst>
          </p:cNvPr>
          <p:cNvSpPr txBox="1"/>
          <p:nvPr/>
        </p:nvSpPr>
        <p:spPr>
          <a:xfrm>
            <a:off x="7267149" y="1941499"/>
            <a:ext cx="1573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capacidad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arista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</a:t>
            </a:r>
          </a:p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EE3743-A947-CF4E-A1DC-2F2642FE0E3B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356197" y="2403164"/>
            <a:ext cx="910952" cy="372037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63B14D-03CE-1C49-8208-85723449AF65}"/>
              </a:ext>
            </a:extLst>
          </p:cNvPr>
          <p:cNvSpPr txBox="1"/>
          <p:nvPr/>
        </p:nvSpPr>
        <p:spPr>
          <a:xfrm>
            <a:off x="471365" y="4936389"/>
            <a:ext cx="1509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capacidad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arista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</a:t>
            </a:r>
          </a:p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2509CE-7907-D049-8720-C8E934EBD79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1981137" y="4974786"/>
            <a:ext cx="985087" cy="423268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8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 que hemos hecho es aplicar una estrategia codiciosa, que nunca se arrepiente de las decisiones tomadas</a:t>
            </a:r>
          </a:p>
          <a:p>
            <a:r>
              <a:rPr lang="en-US"/>
              <a:t>… pero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808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263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5231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9323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4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8963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Dada una red </a:t>
            </a:r>
            <a:r>
              <a:rPr lang="en-US" i="1"/>
              <a:t>G</a:t>
            </a:r>
            <a:r>
              <a:rPr lang="en-US"/>
              <a:t> y un flujo </a:t>
            </a:r>
            <a:r>
              <a:rPr lang="en-US" i="1"/>
              <a:t>f</a:t>
            </a:r>
            <a:r>
              <a:rPr lang="en-US"/>
              <a:t>, definimos (ahora sí) la</a:t>
            </a:r>
          </a:p>
          <a:p>
            <a:r>
              <a:rPr lang="en-US" b="1"/>
              <a:t>… red residual </a:t>
            </a:r>
            <a:r>
              <a:rPr lang="en-US" b="1" i="1"/>
              <a:t>G</a:t>
            </a:r>
            <a:r>
              <a:rPr lang="en-US" b="1" i="1" baseline="-25000"/>
              <a:t>f</a:t>
            </a:r>
            <a:r>
              <a:rPr lang="en-US"/>
              <a:t> :</a:t>
            </a:r>
          </a:p>
          <a:p>
            <a:pPr marL="231775" indent="-231775">
              <a:buFont typeface="Arial"/>
              <a:buChar char="•"/>
            </a:pPr>
            <a:r>
              <a:rPr lang="en-US"/>
              <a:t>el conjunto de nodos de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es el mismo que el de </a:t>
            </a:r>
            <a:r>
              <a:rPr lang="en-US" i="1"/>
              <a:t>G</a:t>
            </a:r>
            <a:endParaRPr lang="en-US"/>
          </a:p>
          <a:p>
            <a:pPr marL="231775" indent="-231775">
              <a:buFont typeface="Arial"/>
              <a:buChar char="•"/>
            </a:pPr>
            <a:r>
              <a:rPr lang="en-US"/>
              <a:t>para cada arista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en que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&lt; </a:t>
            </a:r>
            <a:r>
              <a:rPr lang="en-US" i="1"/>
              <a:t>c</a:t>
            </a:r>
            <a:r>
              <a:rPr lang="en-US" i="1" baseline="-25000"/>
              <a:t>e</a:t>
            </a:r>
            <a:r>
              <a:rPr lang="en-US"/>
              <a:t>, incluimos la arista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, con capacidad </a:t>
            </a:r>
            <a:r>
              <a:rPr lang="en-US" i="1"/>
              <a:t>c</a:t>
            </a:r>
            <a:r>
              <a:rPr lang="en-US" i="1" baseline="-25000"/>
              <a:t>e</a:t>
            </a:r>
            <a:r>
              <a:rPr lang="en-US"/>
              <a:t> –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): </a:t>
            </a:r>
            <a:r>
              <a:rPr lang="en-US" b="1"/>
              <a:t>arista</a:t>
            </a:r>
            <a:r>
              <a:rPr lang="en-US" b="1" i="1"/>
              <a:t> forward</a:t>
            </a:r>
            <a:endParaRPr lang="en-US" b="1"/>
          </a:p>
          <a:p>
            <a:pPr marL="231775" indent="-231775">
              <a:buFont typeface="Arial"/>
              <a:buChar char="•"/>
            </a:pPr>
            <a:r>
              <a:rPr lang="en-US"/>
              <a:t>para acada arista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en que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&gt; 0, incluimos la arista </a:t>
            </a:r>
            <a:r>
              <a:rPr lang="en-US" i="1"/>
              <a:t>e’</a:t>
            </a:r>
            <a:r>
              <a:rPr lang="en-US"/>
              <a:t> = (</a:t>
            </a:r>
            <a:r>
              <a:rPr lang="en-US" i="1"/>
              <a:t>v</a:t>
            </a:r>
            <a:r>
              <a:rPr lang="en-US"/>
              <a:t>, </a:t>
            </a:r>
            <a:r>
              <a:rPr lang="en-US" i="1"/>
              <a:t>u</a:t>
            </a:r>
            <a:r>
              <a:rPr lang="en-US"/>
              <a:t>) 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, con capacidad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): </a:t>
            </a:r>
            <a:r>
              <a:rPr lang="en-US" b="1"/>
              <a:t>arista</a:t>
            </a:r>
            <a:r>
              <a:rPr lang="en-US" b="1" i="1"/>
              <a:t> backward</a:t>
            </a:r>
            <a:endParaRPr lang="en-US" b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24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6058575" y="148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676744" y="2821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D8BA670-4B60-9C4D-A15B-EE34FE3E6D93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5203401" y="963531"/>
            <a:ext cx="1139283" cy="1325136"/>
          </a:xfrm>
          <a:prstGeom prst="curvedConnector2">
            <a:avLst/>
          </a:prstGeom>
          <a:ln w="31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43B9-1BAF-B043-917D-B7ACF7672A65}"/>
              </a:ext>
            </a:extLst>
          </p:cNvPr>
          <p:cNvSpPr txBox="1"/>
          <p:nvPr/>
        </p:nvSpPr>
        <p:spPr>
          <a:xfrm>
            <a:off x="5350225" y="902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8C9B7CF-5880-114D-952F-01E66B442451}"/>
              </a:ext>
            </a:extLst>
          </p:cNvPr>
          <p:cNvCxnSpPr>
            <a:stCxn id="52" idx="2"/>
            <a:endCxn id="48" idx="4"/>
          </p:cNvCxnSpPr>
          <p:nvPr/>
        </p:nvCxnSpPr>
        <p:spPr>
          <a:xfrm rot="10800000">
            <a:off x="5110475" y="2675243"/>
            <a:ext cx="3001537" cy="1395761"/>
          </a:xfrm>
          <a:prstGeom prst="curvedConnector2">
            <a:avLst/>
          </a:prstGeom>
          <a:ln w="31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4DED4D-CA0A-6447-AAC4-556BF79BDF3F}"/>
              </a:ext>
            </a:extLst>
          </p:cNvPr>
          <p:cNvSpPr txBox="1"/>
          <p:nvPr/>
        </p:nvSpPr>
        <p:spPr>
          <a:xfrm>
            <a:off x="6208616" y="3817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4D7C3-521C-D34A-AB96-F374B5B6C0E1}"/>
              </a:ext>
            </a:extLst>
          </p:cNvPr>
          <p:cNvCxnSpPr>
            <a:stCxn id="45" idx="7"/>
            <a:endCxn id="52" idx="3"/>
          </p:cNvCxnSpPr>
          <p:nvPr/>
        </p:nvCxnSpPr>
        <p:spPr>
          <a:xfrm flipV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B23C1E-C790-8849-BEFE-876F22947450}"/>
              </a:ext>
            </a:extLst>
          </p:cNvPr>
          <p:cNvSpPr txBox="1"/>
          <p:nvPr/>
        </p:nvSpPr>
        <p:spPr>
          <a:xfrm>
            <a:off x="7517278" y="4763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52080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 decir, cada arista </a:t>
            </a:r>
            <a:r>
              <a:rPr lang="en-US" i="1"/>
              <a:t>e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/>
              <a:t> puede dar origen a una o dos aristas 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:</a:t>
            </a:r>
          </a:p>
          <a:p>
            <a:pPr lvl="1">
              <a:spcBef>
                <a:spcPts val="1680"/>
              </a:spcBef>
            </a:pPr>
            <a:r>
              <a:rPr lang="en-US" sz="2000"/>
              <a:t>si 0 &lt; </a:t>
            </a:r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e</a:t>
            </a:r>
            <a:r>
              <a:rPr lang="en-US" sz="2000"/>
              <a:t>) &lt; </a:t>
            </a:r>
            <a:r>
              <a:rPr lang="en-US" sz="2000" i="1"/>
              <a:t>c</a:t>
            </a:r>
            <a:r>
              <a:rPr lang="en-US" sz="2000" i="1" baseline="-25000"/>
              <a:t>e</a:t>
            </a:r>
            <a:r>
              <a:rPr lang="en-US" sz="2000"/>
              <a:t> , entonces se traduce tanto en una arista </a:t>
            </a:r>
            <a:r>
              <a:rPr lang="en-US" sz="2000" i="1"/>
              <a:t>forward</a:t>
            </a:r>
            <a:r>
              <a:rPr lang="en-US" sz="2000"/>
              <a:t> como en una arista </a:t>
            </a:r>
            <a:r>
              <a:rPr lang="en-US" sz="2000" i="1"/>
              <a:t>backward</a:t>
            </a:r>
            <a:r>
              <a:rPr lang="en-US" sz="2000"/>
              <a:t> incluidas en </a:t>
            </a:r>
            <a:r>
              <a:rPr lang="en-US" sz="2000" i="1"/>
              <a:t>G</a:t>
            </a:r>
            <a:r>
              <a:rPr lang="en-US" sz="2000" i="1" baseline="-25000"/>
              <a:t>f</a:t>
            </a:r>
            <a:endParaRPr lang="en-US" sz="2000" baseline="-25000"/>
          </a:p>
          <a:p>
            <a:pPr lvl="1">
              <a:spcBef>
                <a:spcPts val="1680"/>
              </a:spcBef>
            </a:pPr>
            <a:r>
              <a:rPr lang="en-US" sz="2000" i="1"/>
              <a:t>G</a:t>
            </a:r>
            <a:r>
              <a:rPr lang="en-US" sz="2000" i="1" baseline="-25000"/>
              <a:t>f</a:t>
            </a:r>
            <a:r>
              <a:rPr lang="en-US" sz="2000"/>
              <a:t> tiene a lo más el doble de aristas que </a:t>
            </a:r>
            <a:r>
              <a:rPr lang="en-US" sz="2000" i="1"/>
              <a:t>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6058575" y="148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676744" y="2821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D8BA670-4B60-9C4D-A15B-EE34FE3E6D93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5203401" y="963531"/>
            <a:ext cx="1139283" cy="1325136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43B9-1BAF-B043-917D-B7ACF7672A65}"/>
              </a:ext>
            </a:extLst>
          </p:cNvPr>
          <p:cNvSpPr txBox="1"/>
          <p:nvPr/>
        </p:nvSpPr>
        <p:spPr>
          <a:xfrm>
            <a:off x="5350225" y="902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8C9B7CF-5880-114D-952F-01E66B442451}"/>
              </a:ext>
            </a:extLst>
          </p:cNvPr>
          <p:cNvCxnSpPr>
            <a:stCxn id="52" idx="2"/>
            <a:endCxn id="48" idx="4"/>
          </p:cNvCxnSpPr>
          <p:nvPr/>
        </p:nvCxnSpPr>
        <p:spPr>
          <a:xfrm rot="10800000">
            <a:off x="5110475" y="2675243"/>
            <a:ext cx="3001537" cy="1395761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4DED4D-CA0A-6447-AAC4-556BF79BDF3F}"/>
              </a:ext>
            </a:extLst>
          </p:cNvPr>
          <p:cNvSpPr txBox="1"/>
          <p:nvPr/>
        </p:nvSpPr>
        <p:spPr>
          <a:xfrm>
            <a:off x="6208616" y="3817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4D7C3-521C-D34A-AB96-F374B5B6C0E1}"/>
              </a:ext>
            </a:extLst>
          </p:cNvPr>
          <p:cNvCxnSpPr>
            <a:stCxn id="45" idx="7"/>
            <a:endCxn id="52" idx="3"/>
          </p:cNvCxnSpPr>
          <p:nvPr/>
        </p:nvCxnSpPr>
        <p:spPr>
          <a:xfrm flipV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B23C1E-C790-8849-BEFE-876F22947450}"/>
              </a:ext>
            </a:extLst>
          </p:cNvPr>
          <p:cNvSpPr txBox="1"/>
          <p:nvPr/>
        </p:nvSpPr>
        <p:spPr>
          <a:xfrm>
            <a:off x="7517278" y="4763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217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Una </a:t>
            </a:r>
            <a:r>
              <a:rPr lang="en-US" b="1"/>
              <a:t>red de flujo </a:t>
            </a:r>
            <a:r>
              <a:rPr lang="en-US"/>
              <a:t>es un grafo direccional </a:t>
            </a:r>
            <a:r>
              <a:rPr lang="en-US" i="1"/>
              <a:t>G</a:t>
            </a:r>
            <a:r>
              <a:rPr lang="en-US"/>
              <a:t> = (</a:t>
            </a:r>
            <a:r>
              <a:rPr lang="en-US" i="1"/>
              <a:t>V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/>
              <a:t>):</a:t>
            </a:r>
            <a:endParaRPr lang="en-US" baseline="-25000"/>
          </a:p>
          <a:p>
            <a:pPr lvl="1">
              <a:spcBef>
                <a:spcPts val="1680"/>
              </a:spcBef>
            </a:pPr>
            <a:r>
              <a:rPr lang="en-US" sz="2000"/>
              <a:t>cada arista </a:t>
            </a:r>
            <a:r>
              <a:rPr lang="en-US" sz="2000" i="1"/>
              <a:t>e</a:t>
            </a:r>
            <a:r>
              <a:rPr lang="en-US" sz="2000"/>
              <a:t> tiene una </a:t>
            </a:r>
            <a:r>
              <a:rPr lang="en-US" sz="2000" b="1"/>
              <a:t>capacidad</a:t>
            </a:r>
            <a:r>
              <a:rPr lang="en-US" sz="2000"/>
              <a:t>, un número entero no negativo </a:t>
            </a:r>
            <a:r>
              <a:rPr lang="en-US" sz="2000" i="1"/>
              <a:t>c</a:t>
            </a:r>
            <a:r>
              <a:rPr lang="en-US" sz="2000" i="1" baseline="-25000"/>
              <a:t>e</a:t>
            </a:r>
          </a:p>
          <a:p>
            <a:pPr lvl="1">
              <a:spcBef>
                <a:spcPts val="1680"/>
              </a:spcBef>
            </a:pPr>
            <a:r>
              <a:rPr lang="en-US" sz="2000"/>
              <a:t>hay un único </a:t>
            </a:r>
            <a:r>
              <a:rPr lang="en-US" sz="2000" b="1"/>
              <a:t>nodo fuente </a:t>
            </a:r>
            <a:r>
              <a:rPr lang="en-US" sz="2000" i="1"/>
              <a:t>s</a:t>
            </a:r>
            <a:r>
              <a:rPr lang="en-US" sz="2000"/>
              <a:t> —suponemos que ninguna arista llega a </a:t>
            </a:r>
            <a:r>
              <a:rPr lang="en-US" sz="2000" i="1"/>
              <a:t>s</a:t>
            </a:r>
          </a:p>
          <a:p>
            <a:pPr lvl="1">
              <a:spcBef>
                <a:spcPts val="1680"/>
              </a:spcBef>
            </a:pPr>
            <a:r>
              <a:rPr lang="en-US" sz="2000"/>
              <a:t>hay un único </a:t>
            </a:r>
            <a:r>
              <a:rPr lang="en-US" sz="2000" b="1"/>
              <a:t>nodo sumidero </a:t>
            </a:r>
            <a:r>
              <a:rPr lang="en-US" sz="2000" i="1"/>
              <a:t>t</a:t>
            </a:r>
            <a:r>
              <a:rPr lang="en-US" sz="2000"/>
              <a:t> —… y que ninguna arista sale de </a:t>
            </a:r>
            <a:r>
              <a:rPr lang="en-US" sz="2000" i="1"/>
              <a:t>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7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376"/>
              </a:spcBef>
            </a:pPr>
            <a:r>
              <a:rPr lang="en-US"/>
              <a:t>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podemos encontrar una ruta simple </a:t>
            </a:r>
            <a:r>
              <a:rPr lang="en-US" i="1"/>
              <a:t>p</a:t>
            </a:r>
            <a:r>
              <a:rPr lang="en-US"/>
              <a:t>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t</a:t>
            </a:r>
            <a:r>
              <a:rPr lang="en-US"/>
              <a:t> —llamada una </a:t>
            </a:r>
            <a:r>
              <a:rPr lang="en-US" b="1"/>
              <a:t>ruta de aumento</a:t>
            </a:r>
            <a:r>
              <a:rPr lang="en-US"/>
              <a:t>,</a:t>
            </a:r>
          </a:p>
          <a:p>
            <a:pPr>
              <a:spcBef>
                <a:spcPts val="2376"/>
              </a:spcBef>
            </a:pPr>
            <a:r>
              <a:rPr lang="en-US"/>
              <a:t>… y sea </a:t>
            </a:r>
            <a:r>
              <a:rPr lang="en-US" i="1"/>
              <a:t>g</a:t>
            </a:r>
            <a:r>
              <a:rPr lang="en-US" i="1" baseline="-25000"/>
              <a:t>p</a:t>
            </a:r>
            <a:r>
              <a:rPr lang="en-US" baseline="-25000"/>
              <a:t>,</a:t>
            </a:r>
            <a:r>
              <a:rPr lang="en-US" i="1" baseline="-25000"/>
              <a:t>f</a:t>
            </a:r>
            <a:r>
              <a:rPr lang="en-US"/>
              <a:t> la menor capacidad de cualquier arista en </a:t>
            </a:r>
            <a:r>
              <a:rPr lang="en-US" i="1"/>
              <a:t>p</a:t>
            </a:r>
            <a:r>
              <a:rPr lang="en-US"/>
              <a:t> (con respecto al flujo </a:t>
            </a:r>
            <a:r>
              <a:rPr lang="en-US" i="1"/>
              <a:t>f</a:t>
            </a:r>
            <a:r>
              <a:rPr lang="en-US"/>
              <a:t> ),</a:t>
            </a:r>
          </a:p>
          <a:p>
            <a:pPr>
              <a:spcBef>
                <a:spcPts val="2376"/>
              </a:spcBef>
            </a:pPr>
            <a:r>
              <a:rPr lang="en-US"/>
              <a:t>… entonces podemos definir un nuevo flujo </a:t>
            </a:r>
            <a:r>
              <a:rPr lang="en-US" i="1"/>
              <a:t>f’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29478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6058575" y="148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676744" y="2821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D8BA670-4B60-9C4D-A15B-EE34FE3E6D93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5203401" y="963531"/>
            <a:ext cx="1139283" cy="1325136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43B9-1BAF-B043-917D-B7ACF7672A65}"/>
              </a:ext>
            </a:extLst>
          </p:cNvPr>
          <p:cNvSpPr txBox="1"/>
          <p:nvPr/>
        </p:nvSpPr>
        <p:spPr>
          <a:xfrm>
            <a:off x="5350225" y="902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8C9B7CF-5880-114D-952F-01E66B442451}"/>
              </a:ext>
            </a:extLst>
          </p:cNvPr>
          <p:cNvCxnSpPr>
            <a:stCxn id="52" idx="2"/>
            <a:endCxn id="48" idx="4"/>
          </p:cNvCxnSpPr>
          <p:nvPr/>
        </p:nvCxnSpPr>
        <p:spPr>
          <a:xfrm rot="10800000">
            <a:off x="5110475" y="2675243"/>
            <a:ext cx="3001537" cy="1395761"/>
          </a:xfrm>
          <a:prstGeom prst="curvedConnector2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4DED4D-CA0A-6447-AAC4-556BF79BDF3F}"/>
              </a:ext>
            </a:extLst>
          </p:cNvPr>
          <p:cNvSpPr txBox="1"/>
          <p:nvPr/>
        </p:nvSpPr>
        <p:spPr>
          <a:xfrm>
            <a:off x="6208616" y="3817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4D7C3-521C-D34A-AB96-F374B5B6C0E1}"/>
              </a:ext>
            </a:extLst>
          </p:cNvPr>
          <p:cNvCxnSpPr>
            <a:stCxn id="45" idx="7"/>
            <a:endCxn id="52" idx="3"/>
          </p:cNvCxnSpPr>
          <p:nvPr/>
        </p:nvCxnSpPr>
        <p:spPr>
          <a:xfrm flipV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B23C1E-C790-8849-BEFE-876F22947450}"/>
              </a:ext>
            </a:extLst>
          </p:cNvPr>
          <p:cNvSpPr txBox="1"/>
          <p:nvPr/>
        </p:nvSpPr>
        <p:spPr>
          <a:xfrm>
            <a:off x="7517278" y="4763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2645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376"/>
              </a:spcBef>
            </a:pPr>
            <a:r>
              <a:rPr lang="en-US"/>
              <a:t>… entonces podemos definir un nuevo flujo </a:t>
            </a:r>
            <a:r>
              <a:rPr lang="en-US" i="1"/>
              <a:t>f’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/>
              <a:t> :</a:t>
            </a:r>
          </a:p>
          <a:p>
            <a:pPr>
              <a:spcBef>
                <a:spcPts val="2376"/>
              </a:spcBef>
              <a:tabLst>
                <a:tab pos="452438" algn="l"/>
                <a:tab pos="915988" algn="l"/>
                <a:tab pos="1368425" algn="l"/>
              </a:tabLst>
            </a:pPr>
            <a:r>
              <a:rPr lang="en-US"/>
              <a:t>para cada arista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en </a:t>
            </a:r>
            <a:r>
              <a:rPr lang="en-US" i="1"/>
              <a:t>p</a:t>
            </a:r>
            <a:r>
              <a:rPr lang="en-US"/>
              <a:t> :</a:t>
            </a:r>
          </a:p>
          <a:p>
            <a:pPr>
              <a:spcBef>
                <a:spcPts val="1200"/>
              </a:spcBef>
              <a:tabLst>
                <a:tab pos="452438" algn="l"/>
                <a:tab pos="915988" algn="l"/>
                <a:tab pos="1368425" algn="l"/>
              </a:tabLst>
            </a:pPr>
            <a:r>
              <a:rPr lang="en-US"/>
              <a:t>	si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es una arista </a:t>
            </a:r>
            <a:r>
              <a:rPr lang="en-US" i="1"/>
              <a:t>forward</a:t>
            </a:r>
            <a:r>
              <a:rPr lang="en-US"/>
              <a:t>:</a:t>
            </a:r>
            <a:endParaRPr lang="en-US" i="1"/>
          </a:p>
          <a:p>
            <a:pPr>
              <a:spcBef>
                <a:spcPts val="0"/>
              </a:spcBef>
              <a:tabLst>
                <a:tab pos="452438" algn="l"/>
                <a:tab pos="915988" algn="l"/>
                <a:tab pos="1368425" algn="l"/>
              </a:tabLst>
            </a:pPr>
            <a:r>
              <a:rPr lang="en-US"/>
              <a:t>		aumentar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en la red </a:t>
            </a:r>
            <a:r>
              <a:rPr lang="en-US" i="1"/>
              <a:t>G</a:t>
            </a:r>
            <a:r>
              <a:rPr lang="en-US"/>
              <a:t> en la cantidad </a:t>
            </a:r>
            <a:r>
              <a:rPr lang="en-US" i="1"/>
              <a:t>g</a:t>
            </a:r>
            <a:r>
              <a:rPr lang="en-US" i="1" baseline="-25000"/>
              <a:t>p,f</a:t>
            </a:r>
            <a:endParaRPr lang="en-US" baseline="-25000"/>
          </a:p>
          <a:p>
            <a:pPr>
              <a:spcBef>
                <a:spcPts val="1200"/>
              </a:spcBef>
              <a:tabLst>
                <a:tab pos="452438" algn="l"/>
                <a:tab pos="915988" algn="l"/>
                <a:tab pos="1368425" algn="l"/>
              </a:tabLst>
            </a:pPr>
            <a:r>
              <a:rPr lang="en-US"/>
              <a:t>	si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es una arista </a:t>
            </a:r>
            <a:r>
              <a:rPr lang="en-US" i="1"/>
              <a:t>backward</a:t>
            </a:r>
            <a:r>
              <a:rPr lang="en-US"/>
              <a:t> y sea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v</a:t>
            </a:r>
            <a:r>
              <a:rPr lang="en-US"/>
              <a:t>, </a:t>
            </a:r>
            <a:r>
              <a:rPr lang="en-US" i="1"/>
              <a:t>u</a:t>
            </a:r>
            <a:r>
              <a:rPr lang="en-US"/>
              <a:t>):</a:t>
            </a:r>
          </a:p>
          <a:p>
            <a:pPr>
              <a:spcBef>
                <a:spcPts val="0"/>
              </a:spcBef>
              <a:tabLst>
                <a:tab pos="452438" algn="l"/>
                <a:tab pos="915988" algn="l"/>
                <a:tab pos="1368425" algn="l"/>
              </a:tabLst>
            </a:pPr>
            <a:r>
              <a:rPr lang="en-US"/>
              <a:t>		disminuir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en la red </a:t>
            </a:r>
            <a:r>
              <a:rPr lang="en-US" i="1"/>
              <a:t>G</a:t>
            </a:r>
            <a:r>
              <a:rPr lang="en-US"/>
              <a:t> en la cantidad </a:t>
            </a:r>
            <a:r>
              <a:rPr lang="en-US" i="1"/>
              <a:t>g</a:t>
            </a:r>
            <a:r>
              <a:rPr lang="en-US" i="1" baseline="-25000"/>
              <a:t>p,f</a:t>
            </a:r>
            <a:endParaRPr lang="en-US" baseline="-25000"/>
          </a:p>
          <a:p>
            <a:pPr>
              <a:spcBef>
                <a:spcPts val="2376"/>
              </a:spcBef>
            </a:pPr>
            <a:r>
              <a:rPr lang="en-US"/>
              <a:t>Se puede verificar que </a:t>
            </a:r>
            <a:r>
              <a:rPr lang="en-US" i="1"/>
              <a:t>f’</a:t>
            </a:r>
            <a:r>
              <a:rPr lang="en-US"/>
              <a:t> es un flujo válido en </a:t>
            </a:r>
            <a:r>
              <a:rPr lang="en-US" i="1"/>
              <a:t>G</a:t>
            </a:r>
            <a:r>
              <a:rPr lang="en-US"/>
              <a:t> —satisface las dos propiedades que aparecen en la diap. # 4</a:t>
            </a:r>
          </a:p>
        </p:txBody>
      </p:sp>
    </p:spTree>
    <p:extLst>
      <p:ext uri="{BB962C8B-B14F-4D97-AF65-F5344CB8AC3E}">
        <p14:creationId xmlns:p14="http://schemas.microsoft.com/office/powerpoint/2010/main" val="2265792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6058575" y="148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676744" y="2821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758493" y="43299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D8BA670-4B60-9C4D-A15B-EE34FE3E6D93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5203401" y="963531"/>
            <a:ext cx="1139283" cy="1325136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43B9-1BAF-B043-917D-B7ACF7672A65}"/>
              </a:ext>
            </a:extLst>
          </p:cNvPr>
          <p:cNvSpPr txBox="1"/>
          <p:nvPr/>
        </p:nvSpPr>
        <p:spPr>
          <a:xfrm>
            <a:off x="5350225" y="902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8C9B7CF-5880-114D-952F-01E66B442451}"/>
              </a:ext>
            </a:extLst>
          </p:cNvPr>
          <p:cNvCxnSpPr>
            <a:stCxn id="52" idx="2"/>
            <a:endCxn id="48" idx="4"/>
          </p:cNvCxnSpPr>
          <p:nvPr/>
        </p:nvCxnSpPr>
        <p:spPr>
          <a:xfrm rot="10800000">
            <a:off x="5110475" y="2675243"/>
            <a:ext cx="3001537" cy="1395761"/>
          </a:xfrm>
          <a:prstGeom prst="curvedConnector2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4DED4D-CA0A-6447-AAC4-556BF79BDF3F}"/>
              </a:ext>
            </a:extLst>
          </p:cNvPr>
          <p:cNvSpPr txBox="1"/>
          <p:nvPr/>
        </p:nvSpPr>
        <p:spPr>
          <a:xfrm>
            <a:off x="6208616" y="3817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4D7C3-521C-D34A-AB96-F374B5B6C0E1}"/>
              </a:ext>
            </a:extLst>
          </p:cNvPr>
          <p:cNvCxnSpPr>
            <a:stCxn id="45" idx="7"/>
            <a:endCxn id="52" idx="3"/>
          </p:cNvCxnSpPr>
          <p:nvPr/>
        </p:nvCxnSpPr>
        <p:spPr>
          <a:xfrm flipV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B23C1E-C790-8849-BEFE-876F22947450}"/>
              </a:ext>
            </a:extLst>
          </p:cNvPr>
          <p:cNvSpPr txBox="1"/>
          <p:nvPr/>
        </p:nvSpPr>
        <p:spPr>
          <a:xfrm>
            <a:off x="7517278" y="4763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206C8C40-A46D-AD43-B151-1755D15653CE}"/>
              </a:ext>
            </a:extLst>
          </p:cNvPr>
          <p:cNvCxnSpPr>
            <a:stCxn id="45" idx="2"/>
            <a:endCxn id="51" idx="4"/>
          </p:cNvCxnSpPr>
          <p:nvPr/>
        </p:nvCxnSpPr>
        <p:spPr>
          <a:xfrm rot="10800000">
            <a:off x="5110474" y="4310755"/>
            <a:ext cx="1325136" cy="1224777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7E8107B-E361-FE45-8885-F260BED2CDC2}"/>
              </a:ext>
            </a:extLst>
          </p:cNvPr>
          <p:cNvSpPr txBox="1"/>
          <p:nvPr/>
        </p:nvSpPr>
        <p:spPr>
          <a:xfrm>
            <a:off x="5135968" y="50574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5103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376"/>
              </a:spcBef>
            </a:pPr>
            <a:r>
              <a:rPr lang="en-US"/>
              <a:t>La aplicación repetida de los pasos de la diap. anterior constituye el </a:t>
            </a:r>
            <a:r>
              <a:rPr lang="en-US" b="1"/>
              <a:t>algoritmo de Ford-Fulkerson </a:t>
            </a:r>
            <a:r>
              <a:rPr lang="en-US"/>
              <a:t>para encontrar flujos máximos</a:t>
            </a:r>
          </a:p>
          <a:p>
            <a:pPr>
              <a:spcBef>
                <a:spcPts val="2376"/>
              </a:spcBef>
            </a:pPr>
            <a:r>
              <a:rPr lang="en-US"/>
              <a:t>… la repetición se detiene cuando no hay rutas simples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t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 i="1" baseline="-25000"/>
              <a:t>f</a:t>
            </a:r>
            <a:endParaRPr lang="en-US" baseline="-25000"/>
          </a:p>
          <a:p>
            <a:pPr>
              <a:spcBef>
                <a:spcPts val="2376"/>
              </a:spcBef>
            </a:pPr>
            <a:r>
              <a:rPr lang="en-US"/>
              <a:t>Se puede demostrar que si </a:t>
            </a:r>
            <a:r>
              <a:rPr lang="en-US" i="1"/>
              <a:t>f</a:t>
            </a:r>
            <a:r>
              <a:rPr lang="en-US"/>
              <a:t> es un flujo máximo en </a:t>
            </a:r>
            <a:r>
              <a:rPr lang="en-US" i="1"/>
              <a:t>G</a:t>
            </a:r>
            <a:r>
              <a:rPr lang="en-US"/>
              <a:t>,</a:t>
            </a:r>
          </a:p>
          <a:p>
            <a:pPr>
              <a:spcBef>
                <a:spcPts val="2376"/>
              </a:spcBef>
            </a:pPr>
            <a:r>
              <a:rPr lang="en-US"/>
              <a:t>… entonces la red residual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no tiene rutas de aumento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t</a:t>
            </a:r>
            <a:endParaRPr lang="en-US"/>
          </a:p>
          <a:p>
            <a:pPr>
              <a:spcBef>
                <a:spcPts val="2376"/>
              </a:spcBef>
            </a:pPr>
            <a:r>
              <a:rPr lang="en-US"/>
              <a:t>… y vice versa</a:t>
            </a:r>
          </a:p>
        </p:txBody>
      </p:sp>
    </p:spTree>
    <p:extLst>
      <p:ext uri="{BB962C8B-B14F-4D97-AF65-F5344CB8AC3E}">
        <p14:creationId xmlns:p14="http://schemas.microsoft.com/office/powerpoint/2010/main" val="841461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6058575" y="148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676744" y="2821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758493" y="43299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D8BA670-4B60-9C4D-A15B-EE34FE3E6D93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5203401" y="963531"/>
            <a:ext cx="1139283" cy="1325136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43B9-1BAF-B043-917D-B7ACF7672A65}"/>
              </a:ext>
            </a:extLst>
          </p:cNvPr>
          <p:cNvSpPr txBox="1"/>
          <p:nvPr/>
        </p:nvSpPr>
        <p:spPr>
          <a:xfrm>
            <a:off x="5350225" y="902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8C9B7CF-5880-114D-952F-01E66B442451}"/>
              </a:ext>
            </a:extLst>
          </p:cNvPr>
          <p:cNvCxnSpPr>
            <a:stCxn id="52" idx="2"/>
            <a:endCxn id="48" idx="4"/>
          </p:cNvCxnSpPr>
          <p:nvPr/>
        </p:nvCxnSpPr>
        <p:spPr>
          <a:xfrm rot="10800000">
            <a:off x="5110475" y="2675243"/>
            <a:ext cx="3001537" cy="1395761"/>
          </a:xfrm>
          <a:prstGeom prst="curvedConnector2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4DED4D-CA0A-6447-AAC4-556BF79BDF3F}"/>
              </a:ext>
            </a:extLst>
          </p:cNvPr>
          <p:cNvSpPr txBox="1"/>
          <p:nvPr/>
        </p:nvSpPr>
        <p:spPr>
          <a:xfrm>
            <a:off x="6208616" y="3404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4D7C3-521C-D34A-AB96-F374B5B6C0E1}"/>
              </a:ext>
            </a:extLst>
          </p:cNvPr>
          <p:cNvCxnSpPr>
            <a:stCxn id="45" idx="7"/>
            <a:endCxn id="52" idx="3"/>
          </p:cNvCxnSpPr>
          <p:nvPr/>
        </p:nvCxnSpPr>
        <p:spPr>
          <a:xfrm flipV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B23C1E-C790-8849-BEFE-876F22947450}"/>
              </a:ext>
            </a:extLst>
          </p:cNvPr>
          <p:cNvSpPr txBox="1"/>
          <p:nvPr/>
        </p:nvSpPr>
        <p:spPr>
          <a:xfrm>
            <a:off x="7517278" y="4763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206C8C40-A46D-AD43-B151-1755D15653CE}"/>
              </a:ext>
            </a:extLst>
          </p:cNvPr>
          <p:cNvCxnSpPr>
            <a:stCxn id="45" idx="2"/>
            <a:endCxn id="51" idx="4"/>
          </p:cNvCxnSpPr>
          <p:nvPr/>
        </p:nvCxnSpPr>
        <p:spPr>
          <a:xfrm rot="10800000">
            <a:off x="5110474" y="4310755"/>
            <a:ext cx="1325136" cy="1224777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7E8107B-E361-FE45-8885-F260BED2CDC2}"/>
              </a:ext>
            </a:extLst>
          </p:cNvPr>
          <p:cNvSpPr txBox="1"/>
          <p:nvPr/>
        </p:nvSpPr>
        <p:spPr>
          <a:xfrm>
            <a:off x="5135968" y="50574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858F94A4-BDFF-4148-9C24-C6E805A7D616}"/>
              </a:ext>
            </a:extLst>
          </p:cNvPr>
          <p:cNvCxnSpPr>
            <a:cxnSpLocks/>
          </p:cNvCxnSpPr>
          <p:nvPr/>
        </p:nvCxnSpPr>
        <p:spPr>
          <a:xfrm>
            <a:off x="4686079" y="3454236"/>
            <a:ext cx="3325038" cy="1787913"/>
          </a:xfrm>
          <a:prstGeom prst="curvedConnector3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61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/>
              <a:t>El algoritmo de Ford-Fulkerson [1956]</a:t>
            </a:r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max-flow: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inicialmente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= 0 para toda </a:t>
            </a:r>
            <a:r>
              <a:rPr lang="en-US" i="1"/>
              <a:t>e</a:t>
            </a:r>
            <a:r>
              <a:rPr lang="en-US"/>
              <a:t> en </a:t>
            </a:r>
            <a:r>
              <a:rPr lang="en-US" i="1"/>
              <a:t>G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/>
              <a:t> hay una ruta 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t</a:t>
            </a:r>
            <a:r>
              <a:rPr lang="en-US"/>
              <a:t> en la red residual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: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	sea </a:t>
            </a:r>
            <a:r>
              <a:rPr lang="en-US" i="1"/>
              <a:t>P</a:t>
            </a:r>
            <a:r>
              <a:rPr lang="en-US"/>
              <a:t> una ruta simple 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t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 i="1" baseline="-25000"/>
              <a:t>f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	</a:t>
            </a:r>
            <a:r>
              <a:rPr lang="en-US" i="1"/>
              <a:t>f’</a:t>
            </a:r>
            <a:r>
              <a:rPr lang="en-US"/>
              <a:t> =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augment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/>
              <a:t>)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	</a:t>
            </a:r>
            <a:r>
              <a:rPr lang="en-US" i="1"/>
              <a:t>f</a:t>
            </a:r>
            <a:r>
              <a:rPr lang="en-US"/>
              <a:t>  </a:t>
            </a:r>
            <a:r>
              <a:rPr lang="en-US">
                <a:latin typeface="Century Schoolbook" panose="02040604050505020304" pitchFamily="18" charset="0"/>
              </a:rPr>
              <a:t>← </a:t>
            </a:r>
            <a:r>
              <a:rPr lang="en-US"/>
              <a:t> </a:t>
            </a:r>
            <a:r>
              <a:rPr lang="en-US" i="1"/>
              <a:t>f’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	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 </a:t>
            </a:r>
            <a:r>
              <a:rPr lang="en-US">
                <a:latin typeface="Century Schoolbook" panose="02040604050505020304" pitchFamily="18" charset="0"/>
              </a:rPr>
              <a:t>← 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 i="1" baseline="-25000"/>
              <a:t>f’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/>
              <a:t> </a:t>
            </a:r>
            <a:r>
              <a:rPr lang="en-US" i="1"/>
              <a:t>f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endParaRPr lang="en-US"/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augment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/>
              <a:t>):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</a:t>
            </a:r>
            <a:r>
              <a:rPr lang="en-US">
                <a:latin typeface="Century Schoolbook" panose="02040604050505020304" pitchFamily="18" charset="0"/>
              </a:rPr>
              <a:t>—</a:t>
            </a:r>
            <a:r>
              <a:rPr lang="en-US" i="1">
                <a:latin typeface="Century Schoolbook" panose="02040604050505020304" pitchFamily="18" charset="0"/>
              </a:rPr>
              <a:t>diapositivas 30 y 32</a:t>
            </a:r>
            <a:endParaRPr lang="en-US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6CD2C-42E9-F643-892C-7354B37D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64C5-0E58-7F45-8D9E-55343E3B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El algoritmo termina</a:t>
            </a:r>
          </a:p>
          <a:p>
            <a:r>
              <a:rPr lang="en-US"/>
              <a:t>En cualquier etapa intermedia del algoritmo, los valores de flujo y las capacidades residuales 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son enteros</a:t>
            </a:r>
          </a:p>
          <a:p>
            <a:r>
              <a:rPr lang="en-US"/>
              <a:t>Por otra parte, 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 i="1"/>
              <a:t>f’</a:t>
            </a:r>
            <a:r>
              <a:rPr lang="en-US"/>
              <a:t>) &gt; 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)</a:t>
            </a:r>
          </a:p>
          <a:p>
            <a:r>
              <a:rPr lang="en-US"/>
              <a:t>Si todas las aristas pudieran saturarse completamente con flujo, el valor del flujo sería la suma de las capacidades de estas aristas</a:t>
            </a:r>
          </a:p>
          <a:p>
            <a:r>
              <a:rPr lang="en-US"/>
              <a:t>… llamemos </a:t>
            </a:r>
            <a:r>
              <a:rPr lang="en-US" i="1"/>
              <a:t>C</a:t>
            </a:r>
            <a:r>
              <a:rPr lang="en-US"/>
              <a:t> a esta suma</a:t>
            </a:r>
          </a:p>
          <a:p>
            <a:r>
              <a:rPr lang="en-US"/>
              <a:t>… 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) ≤ </a:t>
            </a:r>
            <a:r>
              <a:rPr lang="en-US" i="1"/>
              <a:t>C</a:t>
            </a:r>
            <a:r>
              <a:rPr lang="en-US"/>
              <a:t> 	—sí, </a:t>
            </a:r>
            <a:r>
              <a:rPr lang="en-US" i="1"/>
              <a:t>C</a:t>
            </a:r>
            <a:r>
              <a:rPr lang="en-US"/>
              <a:t> puede ser una tremenda sobreestimación</a:t>
            </a:r>
          </a:p>
          <a:p>
            <a:pPr>
              <a:spcBef>
                <a:spcPts val="0"/>
              </a:spcBef>
            </a:pPr>
            <a:r>
              <a:rPr lang="en-US"/>
              <a:t>			del flujo máximo</a:t>
            </a:r>
          </a:p>
          <a:p>
            <a:pPr>
              <a:spcBef>
                <a:spcPts val="3600"/>
              </a:spcBef>
            </a:pPr>
            <a:r>
              <a:rPr lang="en-US" sz="1800"/>
              <a:t>(el algoritmo podría no terminar solo si las capacidades de las aristas son números irracionales)</a:t>
            </a:r>
          </a:p>
        </p:txBody>
      </p:sp>
    </p:spTree>
    <p:extLst>
      <p:ext uri="{BB962C8B-B14F-4D97-AF65-F5344CB8AC3E}">
        <p14:creationId xmlns:p14="http://schemas.microsoft.com/office/powerpoint/2010/main" val="544679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6CD2C-42E9-F643-892C-7354B37D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64C5-0E58-7F45-8D9E-55343E3B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Como el flujo empieza en 0, aumenta en cada iteración a lo menos en 1, y no puede superar </a:t>
            </a:r>
            <a:r>
              <a:rPr lang="en-US" i="1"/>
              <a:t>C</a:t>
            </a:r>
            <a:endParaRPr lang="en-US"/>
          </a:p>
          <a:p>
            <a:r>
              <a:rPr lang="en-US"/>
              <a:t>… el ciclo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/>
              <a:t> se va a ejecutar a lo más </a:t>
            </a:r>
            <a:r>
              <a:rPr lang="en-US" i="1"/>
              <a:t>C</a:t>
            </a:r>
            <a:r>
              <a:rPr lang="en-US"/>
              <a:t> veces</a:t>
            </a:r>
          </a:p>
          <a:p>
            <a:r>
              <a:rPr lang="en-US"/>
              <a:t>… y el algoritmo es O(|</a:t>
            </a:r>
            <a:r>
              <a:rPr lang="en-US" i="1"/>
              <a:t>E</a:t>
            </a:r>
            <a:r>
              <a:rPr lang="en-US"/>
              <a:t>|</a:t>
            </a:r>
            <a:r>
              <a:rPr lang="en-US" i="1"/>
              <a:t>C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754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D39FA-1672-444B-9DAC-E855EBE0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9E41-83E9-174A-922A-5B6C3013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 teorema del </a:t>
            </a:r>
            <a:r>
              <a:rPr lang="en-US" b="1"/>
              <a:t>flujo máximo corte mínimo </a:t>
            </a:r>
            <a:r>
              <a:rPr lang="en-US"/>
              <a:t>(</a:t>
            </a:r>
            <a:r>
              <a:rPr lang="en-US" i="1"/>
              <a:t>max-flow min-cut</a:t>
            </a:r>
            <a:r>
              <a:rPr lang="en-US"/>
              <a:t>) asegura que las siguientes tres condiciones son equivalentes:</a:t>
            </a:r>
          </a:p>
          <a:p>
            <a:r>
              <a:rPr lang="en-US"/>
              <a:t>1. </a:t>
            </a:r>
            <a:r>
              <a:rPr lang="en-US" i="1"/>
              <a:t>f</a:t>
            </a:r>
            <a:r>
              <a:rPr lang="en-US"/>
              <a:t> es un flujo máximo en </a:t>
            </a:r>
            <a:r>
              <a:rPr lang="en-US" i="1"/>
              <a:t>G</a:t>
            </a:r>
          </a:p>
          <a:p>
            <a:r>
              <a:rPr lang="en-US"/>
              <a:t>2. La red residual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no tiene rutas de aumento</a:t>
            </a:r>
          </a:p>
          <a:p>
            <a:r>
              <a:rPr lang="en-US"/>
              <a:t>3. |</a:t>
            </a:r>
            <a:r>
              <a:rPr lang="en-US" i="1"/>
              <a:t>f</a:t>
            </a:r>
            <a:r>
              <a:rPr lang="en-US"/>
              <a:t>| = capacidad del corte 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) para algún corte 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) de </a:t>
            </a:r>
            <a:r>
              <a:rPr lang="en-US" i="1"/>
              <a:t>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3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376"/>
              </a:spcBef>
            </a:pPr>
            <a:r>
              <a:rPr lang="en-US"/>
              <a:t>Un </a:t>
            </a:r>
            <a:r>
              <a:rPr lang="en-US" b="1"/>
              <a:t>flujo </a:t>
            </a:r>
            <a:r>
              <a:rPr lang="en-US" b="1" i="1"/>
              <a:t>s</a:t>
            </a:r>
            <a:r>
              <a:rPr lang="en-US" b="1"/>
              <a:t>-</a:t>
            </a:r>
            <a:r>
              <a:rPr lang="en-US" b="1" i="1"/>
              <a:t>t</a:t>
            </a:r>
            <a:r>
              <a:rPr lang="en-US" b="1"/>
              <a:t> </a:t>
            </a:r>
            <a:r>
              <a:rPr lang="en-US"/>
              <a:t>es una función </a:t>
            </a:r>
            <a:r>
              <a:rPr lang="en-US" i="1"/>
              <a:t>f</a:t>
            </a:r>
            <a:r>
              <a:rPr lang="en-US"/>
              <a:t> que asigna a cada arista </a:t>
            </a:r>
            <a:r>
              <a:rPr lang="en-US" i="1"/>
              <a:t>e</a:t>
            </a:r>
            <a:r>
              <a:rPr lang="en-US"/>
              <a:t> un número real no negativo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</a:t>
            </a:r>
          </a:p>
          <a:p>
            <a:pPr>
              <a:spcBef>
                <a:spcPts val="2376"/>
              </a:spcBef>
            </a:pPr>
            <a:r>
              <a:rPr lang="en-US"/>
              <a:t>… que satisface dos propiedades:</a:t>
            </a:r>
            <a:endParaRPr lang="en-US" i="1"/>
          </a:p>
          <a:p>
            <a:pPr lvl="1">
              <a:spcBef>
                <a:spcPts val="1680"/>
              </a:spcBef>
            </a:pPr>
            <a:r>
              <a:rPr lang="en-US" sz="2000"/>
              <a:t>para cada arista </a:t>
            </a:r>
            <a:r>
              <a:rPr lang="en-US" sz="2000" i="1"/>
              <a:t>e</a:t>
            </a:r>
            <a:r>
              <a:rPr lang="en-US" sz="2000"/>
              <a:t>, 0 ≤ </a:t>
            </a:r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e</a:t>
            </a:r>
            <a:r>
              <a:rPr lang="en-US" sz="2000"/>
              <a:t>) ≤ </a:t>
            </a:r>
            <a:r>
              <a:rPr lang="en-US" sz="2000" i="1"/>
              <a:t>c</a:t>
            </a:r>
            <a:r>
              <a:rPr lang="en-US" sz="2000" i="1" baseline="-25000"/>
              <a:t>e</a:t>
            </a:r>
            <a:endParaRPr lang="en-US" sz="2000" baseline="-25000"/>
          </a:p>
          <a:p>
            <a:pPr lvl="1">
              <a:spcBef>
                <a:spcPts val="1680"/>
              </a:spcBef>
            </a:pPr>
            <a:r>
              <a:rPr lang="en-US" sz="2000"/>
              <a:t>para cada nodo </a:t>
            </a:r>
            <a:r>
              <a:rPr lang="en-US" sz="2000" i="1"/>
              <a:t>v</a:t>
            </a:r>
            <a:r>
              <a:rPr lang="en-US" sz="2000"/>
              <a:t> distinto de </a:t>
            </a:r>
            <a:r>
              <a:rPr lang="en-US" sz="2000" i="1"/>
              <a:t>s</a:t>
            </a:r>
            <a:r>
              <a:rPr lang="en-US" sz="2000"/>
              <a:t> y </a:t>
            </a:r>
            <a:r>
              <a:rPr lang="en-US" sz="2000" i="1"/>
              <a:t>t</a:t>
            </a:r>
            <a:r>
              <a:rPr lang="en-US" sz="2000"/>
              <a:t>,</a:t>
            </a:r>
          </a:p>
          <a:p>
            <a:pPr marL="628650" lvl="1" indent="0">
              <a:spcBef>
                <a:spcPts val="1680"/>
              </a:spcBef>
              <a:buNone/>
            </a:pPr>
            <a:r>
              <a:rPr lang="en-US" sz="2000"/>
              <a:t>… la suma de los flujos en las aristas que llegan a </a:t>
            </a:r>
            <a:r>
              <a:rPr lang="en-US" sz="2000" i="1"/>
              <a:t>v</a:t>
            </a:r>
            <a:r>
              <a:rPr lang="en-US" sz="2000"/>
              <a:t>, </a:t>
            </a:r>
            <a:r>
              <a:rPr lang="en-US" sz="2000" i="1"/>
              <a:t>f</a:t>
            </a:r>
            <a:r>
              <a:rPr lang="en-US" sz="2000" i="1" baseline="30000"/>
              <a:t>in</a:t>
            </a:r>
            <a:r>
              <a:rPr lang="en-US" sz="2000"/>
              <a:t>(</a:t>
            </a:r>
            <a:r>
              <a:rPr lang="en-US" sz="2000" i="1"/>
              <a:t>v</a:t>
            </a:r>
            <a:r>
              <a:rPr lang="en-US" sz="2000"/>
              <a:t>)</a:t>
            </a:r>
          </a:p>
          <a:p>
            <a:pPr marL="628650" lvl="1" indent="0">
              <a:spcBef>
                <a:spcPts val="1680"/>
              </a:spcBef>
              <a:buNone/>
            </a:pPr>
            <a:r>
              <a:rPr lang="en-US" sz="2000"/>
              <a:t>… debe ser igual a la suma de los flujos en las aristas que salen de </a:t>
            </a:r>
            <a:r>
              <a:rPr lang="en-US" sz="2000" i="1"/>
              <a:t>v</a:t>
            </a:r>
            <a:r>
              <a:rPr lang="en-US" sz="2000"/>
              <a:t>, </a:t>
            </a:r>
            <a:r>
              <a:rPr lang="en-US" sz="2000" i="1"/>
              <a:t>f</a:t>
            </a:r>
            <a:r>
              <a:rPr lang="en-US" sz="2000" i="1" baseline="30000"/>
              <a:t>out</a:t>
            </a:r>
            <a:r>
              <a:rPr lang="en-US" sz="2000"/>
              <a:t>(</a:t>
            </a:r>
            <a:r>
              <a:rPr lang="en-US" sz="2000" i="1"/>
              <a:t>v</a:t>
            </a:r>
            <a:r>
              <a:rPr lang="en-US" sz="200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5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0C173-5D84-6E4C-B44C-26A5A3A2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74FF-3DB4-E042-826E-E044F6EA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El flujo </a:t>
            </a:r>
            <a:r>
              <a:rPr lang="en-US" b="1" i="1"/>
              <a:t>f</a:t>
            </a:r>
            <a:r>
              <a:rPr lang="en-US" b="1"/>
              <a:t> al final del algoritmo es máximo</a:t>
            </a:r>
          </a:p>
          <a:p>
            <a:r>
              <a:rPr lang="en-US"/>
              <a:t>Partimos de que la red residual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no tiene rutas direccionales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t</a:t>
            </a:r>
            <a:r>
              <a:rPr lang="en-US"/>
              <a:t> (de aumento)</a:t>
            </a:r>
          </a:p>
          <a:p>
            <a:r>
              <a:rPr lang="en-US"/>
              <a:t>Sea </a:t>
            </a:r>
            <a:r>
              <a:rPr lang="en-US" i="1"/>
              <a:t>S</a:t>
            </a:r>
            <a:r>
              <a:rPr lang="en-US"/>
              <a:t> el conjunto de los nodos alcanzables desde </a:t>
            </a:r>
            <a:r>
              <a:rPr lang="en-US" i="1"/>
              <a:t>s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 i="1" baseline="-25000"/>
              <a:t>f</a:t>
            </a:r>
            <a:endParaRPr lang="en-US" baseline="-25000"/>
          </a:p>
          <a:p>
            <a:r>
              <a:rPr lang="en-US"/>
              <a:t>… y </a:t>
            </a:r>
            <a:r>
              <a:rPr lang="en-US" i="1"/>
              <a:t>T</a:t>
            </a:r>
            <a:r>
              <a:rPr lang="en-US"/>
              <a:t> = </a:t>
            </a:r>
            <a:r>
              <a:rPr lang="en-US" i="1"/>
              <a:t>V</a:t>
            </a:r>
            <a:r>
              <a:rPr lang="en-US"/>
              <a:t> – </a:t>
            </a:r>
            <a:r>
              <a:rPr lang="en-US" i="1"/>
              <a:t>S</a:t>
            </a:r>
            <a:r>
              <a:rPr lang="en-US"/>
              <a:t> 		—la partición 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) es un corte</a:t>
            </a:r>
          </a:p>
          <a:p>
            <a:r>
              <a:rPr lang="en-US"/>
              <a:t>Consideremos los nodos </a:t>
            </a:r>
            <a:r>
              <a:rPr lang="en-US" i="1"/>
              <a:t>x</a:t>
            </a:r>
            <a:r>
              <a:rPr lang="en-US"/>
              <a:t> ∈ </a:t>
            </a:r>
            <a:r>
              <a:rPr lang="en-US" i="1"/>
              <a:t>S</a:t>
            </a:r>
            <a:r>
              <a:rPr lang="en-US"/>
              <a:t> y </a:t>
            </a:r>
            <a:r>
              <a:rPr lang="en-US" i="1"/>
              <a:t>y</a:t>
            </a:r>
            <a:r>
              <a:rPr lang="en-US"/>
              <a:t> ∈ </a:t>
            </a:r>
            <a:r>
              <a:rPr lang="en-US" i="1"/>
              <a:t>T</a:t>
            </a:r>
            <a:r>
              <a:rPr lang="en-US"/>
              <a:t> :</a:t>
            </a:r>
          </a:p>
          <a:p>
            <a:pPr lvl="1"/>
            <a:r>
              <a:rPr lang="en-US"/>
              <a:t>si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∈ </a:t>
            </a:r>
            <a:r>
              <a:rPr lang="en-US" i="1"/>
              <a:t>E</a:t>
            </a:r>
            <a:r>
              <a:rPr lang="en-US"/>
              <a:t>, entonces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= </a:t>
            </a:r>
            <a:r>
              <a:rPr lang="en-US" i="1"/>
              <a:t>c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</a:t>
            </a:r>
          </a:p>
          <a:p>
            <a:pPr lvl="1"/>
            <a:r>
              <a:rPr lang="en-US"/>
              <a:t>si (</a:t>
            </a:r>
            <a:r>
              <a:rPr lang="en-US" i="1"/>
              <a:t>y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/>
              <a:t>) ∈ </a:t>
            </a:r>
            <a:r>
              <a:rPr lang="en-US" i="1"/>
              <a:t>E</a:t>
            </a:r>
            <a:r>
              <a:rPr lang="en-US"/>
              <a:t>, entonces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/>
              <a:t>) = 0</a:t>
            </a:r>
          </a:p>
          <a:p>
            <a:pPr marL="630238" lvl="1" indent="0">
              <a:buNone/>
            </a:pPr>
            <a:r>
              <a:rPr lang="en-US"/>
              <a:t>… de lo contrario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∈ </a:t>
            </a:r>
            <a:r>
              <a:rPr lang="en-US" i="1"/>
              <a:t>G</a:t>
            </a:r>
            <a:r>
              <a:rPr lang="en-US" i="1" baseline="-25000"/>
              <a:t>f</a:t>
            </a:r>
            <a:endParaRPr lang="en-US" baseline="-25000"/>
          </a:p>
          <a:p>
            <a:r>
              <a:rPr lang="en-US"/>
              <a:t>Luego, el flujo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T</a:t>
            </a:r>
            <a:r>
              <a:rPr lang="en-US"/>
              <a:t> es igual a la capacidad del corte 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r>
              <a:rPr lang="en-US"/>
              <a:t>Como 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) ≤ capacidad de cualquier corte, entonces </a:t>
            </a:r>
            <a:r>
              <a:rPr lang="en-US" i="1"/>
              <a:t>f</a:t>
            </a:r>
            <a:r>
              <a:rPr lang="en-US"/>
              <a:t> debe ser máximo</a:t>
            </a:r>
          </a:p>
        </p:txBody>
      </p:sp>
    </p:spTree>
    <p:extLst>
      <p:ext uri="{BB962C8B-B14F-4D97-AF65-F5344CB8AC3E}">
        <p14:creationId xmlns:p14="http://schemas.microsoft.com/office/powerpoint/2010/main" val="958690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2D6E5-EC93-0847-93FB-1EFE4B74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B64F-B0F0-8847-A96B-ADE20C24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 las diapositivas # 38 y 39</a:t>
            </a:r>
          </a:p>
          <a:p>
            <a:r>
              <a:rPr lang="en-US"/>
              <a:t>… el algoritmo de Ford-Fulkerson es O(</a:t>
            </a:r>
            <a:r>
              <a:rPr lang="en-US" i="1"/>
              <a:t>E</a:t>
            </a:r>
            <a:r>
              <a:rPr lang="en-US"/>
              <a:t> |</a:t>
            </a:r>
            <a:r>
              <a:rPr lang="en-US" i="1"/>
              <a:t>f*</a:t>
            </a:r>
            <a:r>
              <a:rPr lang="en-US"/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2207383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C1DB9B-2704-B240-8D10-58D0D2C8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3EC36E-3FEB-6241-AF04-514314940384}"/>
              </a:ext>
            </a:extLst>
          </p:cNvPr>
          <p:cNvSpPr/>
          <p:nvPr/>
        </p:nvSpPr>
        <p:spPr>
          <a:xfrm>
            <a:off x="2050371" y="54511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C44EEC-783C-E640-898F-C54CDA6E7636}"/>
              </a:ext>
            </a:extLst>
          </p:cNvPr>
          <p:cNvSpPr/>
          <p:nvPr/>
        </p:nvSpPr>
        <p:spPr>
          <a:xfrm>
            <a:off x="2050371" y="341895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335E6B-B70B-A64D-95F4-8AF61807BCA5}"/>
              </a:ext>
            </a:extLst>
          </p:cNvPr>
          <p:cNvSpPr/>
          <p:nvPr/>
        </p:nvSpPr>
        <p:spPr>
          <a:xfrm>
            <a:off x="485484" y="192415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B66D43-3F48-404B-8B9A-E155B5CA3886}"/>
              </a:ext>
            </a:extLst>
          </p:cNvPr>
          <p:cNvSpPr/>
          <p:nvPr/>
        </p:nvSpPr>
        <p:spPr>
          <a:xfrm>
            <a:off x="3726772" y="192415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65269C-5C29-854B-A529-F3E63BDF96FF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894765" y="95439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B4A7E5-3D24-C54B-A8E1-C27F90A6DE99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2459652" y="95439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520B37-9D2A-5D49-96A9-26C3DF71892F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64986" y="216390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34E9EB-1C25-FB46-95CB-84FA68694E81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894765" y="2333431"/>
            <a:ext cx="1225827" cy="115574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5A7391-A50D-B74E-AB69-B8CB7D925301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2459652" y="2333431"/>
            <a:ext cx="1337341" cy="115574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5A2F41-0497-9143-BEE9-CCCB82759261}"/>
              </a:ext>
            </a:extLst>
          </p:cNvPr>
          <p:cNvSpPr txBox="1"/>
          <p:nvPr/>
        </p:nvSpPr>
        <p:spPr>
          <a:xfrm>
            <a:off x="737735" y="98517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1,000,000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6ED4E-F168-FB48-A840-7F6BD24AC937}"/>
              </a:ext>
            </a:extLst>
          </p:cNvPr>
          <p:cNvSpPr txBox="1"/>
          <p:nvPr/>
        </p:nvSpPr>
        <p:spPr>
          <a:xfrm>
            <a:off x="3000973" y="9543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1,000,000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CADF0-1699-1C4F-AEF6-AA5ADDC7B1A3}"/>
              </a:ext>
            </a:extLst>
          </p:cNvPr>
          <p:cNvSpPr txBox="1"/>
          <p:nvPr/>
        </p:nvSpPr>
        <p:spPr>
          <a:xfrm>
            <a:off x="2120592" y="169349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0C53C-B413-9B49-B667-54D5B7341F01}"/>
              </a:ext>
            </a:extLst>
          </p:cNvPr>
          <p:cNvSpPr txBox="1"/>
          <p:nvPr/>
        </p:nvSpPr>
        <p:spPr>
          <a:xfrm>
            <a:off x="469568" y="291581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1,000,000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174E20-5E39-4647-B4C9-B2129744351E}"/>
              </a:ext>
            </a:extLst>
          </p:cNvPr>
          <p:cNvSpPr txBox="1"/>
          <p:nvPr/>
        </p:nvSpPr>
        <p:spPr>
          <a:xfrm>
            <a:off x="3000973" y="29113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1,000,000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134EA-F00E-D242-B59E-0B1DCCD8FE75}"/>
              </a:ext>
            </a:extLst>
          </p:cNvPr>
          <p:cNvSpPr/>
          <p:nvPr/>
        </p:nvSpPr>
        <p:spPr>
          <a:xfrm>
            <a:off x="6424421" y="54511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CF14C1B-6F62-2B43-A54D-17F507788232}"/>
              </a:ext>
            </a:extLst>
          </p:cNvPr>
          <p:cNvSpPr/>
          <p:nvPr/>
        </p:nvSpPr>
        <p:spPr>
          <a:xfrm>
            <a:off x="6424421" y="341895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497456-B118-F749-AA71-BC19407377D0}"/>
              </a:ext>
            </a:extLst>
          </p:cNvPr>
          <p:cNvSpPr/>
          <p:nvPr/>
        </p:nvSpPr>
        <p:spPr>
          <a:xfrm>
            <a:off x="4859534" y="192415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21BB453-DCDC-6B4D-86EA-D6D9F8400171}"/>
              </a:ext>
            </a:extLst>
          </p:cNvPr>
          <p:cNvSpPr/>
          <p:nvPr/>
        </p:nvSpPr>
        <p:spPr>
          <a:xfrm>
            <a:off x="8100822" y="192415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561069-FA93-4B47-9C53-681FAD791B3E}"/>
              </a:ext>
            </a:extLst>
          </p:cNvPr>
          <p:cNvCxnSpPr>
            <a:stCxn id="29" idx="3"/>
            <a:endCxn id="31" idx="7"/>
          </p:cNvCxnSpPr>
          <p:nvPr/>
        </p:nvCxnSpPr>
        <p:spPr>
          <a:xfrm flipH="1">
            <a:off x="5268815" y="954397"/>
            <a:ext cx="1225827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C2C458-5D1F-9F43-9570-2FBA2564640F}"/>
              </a:ext>
            </a:extLst>
          </p:cNvPr>
          <p:cNvCxnSpPr>
            <a:stCxn id="29" idx="5"/>
            <a:endCxn id="32" idx="1"/>
          </p:cNvCxnSpPr>
          <p:nvPr/>
        </p:nvCxnSpPr>
        <p:spPr>
          <a:xfrm>
            <a:off x="6833702" y="95439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CEBAAD-55D2-3240-95CA-98A0B453003E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5339036" y="2163901"/>
            <a:ext cx="2761786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76CE87-96B7-454D-9490-A32EF1E6BF66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5268815" y="2333431"/>
            <a:ext cx="1225827" cy="115574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95EC1D-2ABC-9844-B1B5-82729325B5CC}"/>
              </a:ext>
            </a:extLst>
          </p:cNvPr>
          <p:cNvCxnSpPr>
            <a:cxnSpLocks/>
            <a:stCxn id="32" idx="3"/>
            <a:endCxn id="30" idx="7"/>
          </p:cNvCxnSpPr>
          <p:nvPr/>
        </p:nvCxnSpPr>
        <p:spPr>
          <a:xfrm flipH="1">
            <a:off x="6833702" y="2333431"/>
            <a:ext cx="1337341" cy="115574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D0211A0-0D55-5343-A455-A985C8031912}"/>
              </a:ext>
            </a:extLst>
          </p:cNvPr>
          <p:cNvSpPr txBox="1"/>
          <p:nvPr/>
        </p:nvSpPr>
        <p:spPr>
          <a:xfrm>
            <a:off x="5111785" y="985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1,000,000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C39C0D-7454-2A4A-AB83-2464213F5398}"/>
              </a:ext>
            </a:extLst>
          </p:cNvPr>
          <p:cNvSpPr txBox="1"/>
          <p:nvPr/>
        </p:nvSpPr>
        <p:spPr>
          <a:xfrm>
            <a:off x="7375023" y="9543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1,000,000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94649-A30E-A448-A268-65B7E6948B58}"/>
              </a:ext>
            </a:extLst>
          </p:cNvPr>
          <p:cNvSpPr txBox="1"/>
          <p:nvPr/>
        </p:nvSpPr>
        <p:spPr>
          <a:xfrm>
            <a:off x="6494642" y="16934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5C6804-0D7D-244E-939C-9C350A5EDFC1}"/>
              </a:ext>
            </a:extLst>
          </p:cNvPr>
          <p:cNvSpPr txBox="1"/>
          <p:nvPr/>
        </p:nvSpPr>
        <p:spPr>
          <a:xfrm>
            <a:off x="4843618" y="2915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1,000,000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E13726-B027-004C-A11E-0F8664461A6D}"/>
              </a:ext>
            </a:extLst>
          </p:cNvPr>
          <p:cNvSpPr txBox="1"/>
          <p:nvPr/>
        </p:nvSpPr>
        <p:spPr>
          <a:xfrm>
            <a:off x="7375023" y="29113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1,000,000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AAEF77-AC18-BE4E-A52B-DB5FC6B7457E}"/>
              </a:ext>
            </a:extLst>
          </p:cNvPr>
          <p:cNvSpPr/>
          <p:nvPr/>
        </p:nvSpPr>
        <p:spPr>
          <a:xfrm>
            <a:off x="4288723" y="3153233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A0F806A-59ED-5949-B690-BC8D643AA136}"/>
              </a:ext>
            </a:extLst>
          </p:cNvPr>
          <p:cNvSpPr/>
          <p:nvPr/>
        </p:nvSpPr>
        <p:spPr>
          <a:xfrm>
            <a:off x="4288723" y="629865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9D612D-64BB-FE49-9717-7DB0C235380E}"/>
              </a:ext>
            </a:extLst>
          </p:cNvPr>
          <p:cNvSpPr/>
          <p:nvPr/>
        </p:nvSpPr>
        <p:spPr>
          <a:xfrm>
            <a:off x="2723836" y="480385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47A5618-A2DC-DE44-91CA-F1DEBC117DCE}"/>
              </a:ext>
            </a:extLst>
          </p:cNvPr>
          <p:cNvSpPr/>
          <p:nvPr/>
        </p:nvSpPr>
        <p:spPr>
          <a:xfrm>
            <a:off x="5965124" y="480385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14B286-140C-1341-9670-FEAA54CDC3BD}"/>
              </a:ext>
            </a:extLst>
          </p:cNvPr>
          <p:cNvCxnSpPr>
            <a:stCxn id="43" idx="3"/>
            <a:endCxn id="45" idx="7"/>
          </p:cNvCxnSpPr>
          <p:nvPr/>
        </p:nvCxnSpPr>
        <p:spPr>
          <a:xfrm flipH="1">
            <a:off x="3133117" y="3562514"/>
            <a:ext cx="1225827" cy="131156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DE34CE-9227-3341-861A-70220FDB1761}"/>
              </a:ext>
            </a:extLst>
          </p:cNvPr>
          <p:cNvCxnSpPr>
            <a:stCxn id="43" idx="5"/>
            <a:endCxn id="46" idx="1"/>
          </p:cNvCxnSpPr>
          <p:nvPr/>
        </p:nvCxnSpPr>
        <p:spPr>
          <a:xfrm>
            <a:off x="4698004" y="3562514"/>
            <a:ext cx="1337341" cy="131156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AE0D594-F417-734F-BE70-E9D22ABD043F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3203338" y="5043608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1E3DF6-18F5-C24D-A65E-42D63F936D08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3133117" y="5213138"/>
            <a:ext cx="1225827" cy="115574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BED42FD-1C84-CD41-A995-E41AFD9FB7C5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4698004" y="5213138"/>
            <a:ext cx="1337341" cy="115574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A9E3E1-716C-F144-8A6C-C28E401DA017}"/>
              </a:ext>
            </a:extLst>
          </p:cNvPr>
          <p:cNvSpPr txBox="1"/>
          <p:nvPr/>
        </p:nvSpPr>
        <p:spPr>
          <a:xfrm>
            <a:off x="2749761" y="403689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1,000,000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F8EA5F-7F53-EA4E-ABA7-6016F745D6B4}"/>
              </a:ext>
            </a:extLst>
          </p:cNvPr>
          <p:cNvSpPr txBox="1"/>
          <p:nvPr/>
        </p:nvSpPr>
        <p:spPr>
          <a:xfrm>
            <a:off x="5012999" y="40061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1,000,000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284800-3D7B-2042-A627-B9B99ED966CE}"/>
              </a:ext>
            </a:extLst>
          </p:cNvPr>
          <p:cNvSpPr txBox="1"/>
          <p:nvPr/>
        </p:nvSpPr>
        <p:spPr>
          <a:xfrm>
            <a:off x="4358944" y="457319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6AD2E0-80CF-0447-9044-73818BB10EB8}"/>
              </a:ext>
            </a:extLst>
          </p:cNvPr>
          <p:cNvSpPr txBox="1"/>
          <p:nvPr/>
        </p:nvSpPr>
        <p:spPr>
          <a:xfrm>
            <a:off x="2707920" y="554203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1,000,000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D343AD-7F75-8B4A-941E-DB2787C86F8A}"/>
              </a:ext>
            </a:extLst>
          </p:cNvPr>
          <p:cNvSpPr txBox="1"/>
          <p:nvPr/>
        </p:nvSpPr>
        <p:spPr>
          <a:xfrm>
            <a:off x="5239325" y="553752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1,000,000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26099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65ED4-E0BD-DD4A-8A09-DC9F913B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66B9-078C-6D48-9E44-DF037B51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Podemos mejorar la cota O(</a:t>
            </a:r>
            <a:r>
              <a:rPr lang="en-US" i="1"/>
              <a:t>E</a:t>
            </a:r>
            <a:r>
              <a:rPr lang="en-US"/>
              <a:t> |</a:t>
            </a:r>
            <a:r>
              <a:rPr lang="en-US" i="1"/>
              <a:t>f*</a:t>
            </a:r>
            <a:r>
              <a:rPr lang="en-US"/>
              <a:t>|) si buscamos rutas 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t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usando BFS</a:t>
            </a:r>
          </a:p>
          <a:p>
            <a:r>
              <a:rPr lang="en-US">
                <a:sym typeface="Wingdings" pitchFamily="2" charset="2"/>
              </a:rPr>
              <a:t> la ruta de aumento es una ruta </a:t>
            </a:r>
            <a:r>
              <a:rPr lang="en-US" i="1">
                <a:sym typeface="Wingdings" pitchFamily="2" charset="2"/>
              </a:rPr>
              <a:t>más corta</a:t>
            </a:r>
            <a:r>
              <a:rPr lang="en-US">
                <a:sym typeface="Wingdings" pitchFamily="2" charset="2"/>
              </a:rPr>
              <a:t> de </a:t>
            </a:r>
            <a:r>
              <a:rPr lang="en-US" i="1">
                <a:sym typeface="Wingdings" pitchFamily="2" charset="2"/>
              </a:rPr>
              <a:t>s</a:t>
            </a:r>
            <a:r>
              <a:rPr lang="en-US">
                <a:sym typeface="Wingdings" pitchFamily="2" charset="2"/>
              </a:rPr>
              <a:t> a </a:t>
            </a:r>
            <a:r>
              <a:rPr lang="en-US" i="1">
                <a:sym typeface="Wingdings" pitchFamily="2" charset="2"/>
              </a:rPr>
              <a:t>t</a:t>
            </a:r>
            <a:r>
              <a:rPr lang="en-US">
                <a:sym typeface="Wingdings" pitchFamily="2" charset="2"/>
              </a:rPr>
              <a:t> en </a:t>
            </a:r>
            <a:r>
              <a:rPr lang="en-US" i="1">
                <a:sym typeface="Wingdings" pitchFamily="2" charset="2"/>
              </a:rPr>
              <a:t>G</a:t>
            </a:r>
            <a:r>
              <a:rPr lang="en-US" i="1" baseline="-25000">
                <a:sym typeface="Wingdings" pitchFamily="2" charset="2"/>
              </a:rPr>
              <a:t>f</a:t>
            </a:r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… en que cada arista tiene distancia (costo) unitaria —</a:t>
            </a:r>
            <a:r>
              <a:rPr lang="en-US" b="1">
                <a:sym typeface="Wingdings" pitchFamily="2" charset="2"/>
              </a:rPr>
              <a:t>algoritmo de Edmonds-Karp</a:t>
            </a:r>
            <a:r>
              <a:rPr lang="en-US">
                <a:sym typeface="Wingdings" pitchFamily="2" charset="2"/>
              </a:rPr>
              <a:t> es O(</a:t>
            </a:r>
            <a:r>
              <a:rPr lang="en-US" i="1">
                <a:sym typeface="Wingdings" pitchFamily="2" charset="2"/>
              </a:rPr>
              <a:t>VE</a:t>
            </a:r>
            <a:r>
              <a:rPr lang="en-US" baseline="30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)</a:t>
            </a:r>
          </a:p>
          <a:p>
            <a:r>
              <a:rPr lang="en-US">
                <a:sym typeface="Wingdings" pitchFamily="2" charset="2"/>
              </a:rPr>
              <a:t>… es decir, el número de aumentos (o iteraciones) realizados por el algoritmo de Edmonds-Karp es O(</a:t>
            </a:r>
            <a:r>
              <a:rPr lang="en-US" i="1">
                <a:sym typeface="Wingdings" pitchFamily="2" charset="2"/>
              </a:rPr>
              <a:t>VE</a:t>
            </a:r>
            <a:r>
              <a:rPr lang="en-US">
                <a:sym typeface="Wingdings" pitchFamily="2" charset="2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56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5E076-E8DB-7E42-A9DD-51896FE2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6EDC-EED2-1143-9943-7124FBBE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b="1"/>
              <a:t>Emparejamiento bipartito</a:t>
            </a:r>
          </a:p>
          <a:p>
            <a:pPr>
              <a:spcBef>
                <a:spcPts val="3576"/>
              </a:spcBef>
            </a:pPr>
            <a:r>
              <a:rPr lang="en-US"/>
              <a:t>Un grafo </a:t>
            </a:r>
            <a:r>
              <a:rPr lang="en-US" b="1"/>
              <a:t>bipartito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 = (</a:t>
            </a:r>
            <a:r>
              <a:rPr lang="en-US" i="1"/>
              <a:t>V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/>
              <a:t>) es un grafo no direccional cuyo conjunto de nodos puede ser particionado como </a:t>
            </a:r>
            <a:r>
              <a:rPr lang="en-US" i="1"/>
              <a:t>V</a:t>
            </a:r>
            <a:r>
              <a:rPr lang="en-US"/>
              <a:t> = </a:t>
            </a:r>
            <a:r>
              <a:rPr lang="en-US" i="1"/>
              <a:t>X</a:t>
            </a:r>
            <a:r>
              <a:rPr lang="en-US"/>
              <a:t> ∪ </a:t>
            </a:r>
            <a:r>
              <a:rPr lang="en-US" i="1"/>
              <a:t>Y</a:t>
            </a:r>
            <a:endParaRPr lang="en-US"/>
          </a:p>
          <a:p>
            <a:r>
              <a:rPr lang="en-US"/>
              <a:t>… tal que toda arista </a:t>
            </a:r>
            <a:r>
              <a:rPr lang="en-US" i="1"/>
              <a:t>e</a:t>
            </a:r>
            <a:r>
              <a:rPr lang="en-US"/>
              <a:t> ∈ </a:t>
            </a:r>
            <a:r>
              <a:rPr lang="en-US" i="1"/>
              <a:t>E</a:t>
            </a:r>
            <a:r>
              <a:rPr lang="en-US"/>
              <a:t> tiene un extremo en </a:t>
            </a:r>
            <a:r>
              <a:rPr lang="en-US" i="1"/>
              <a:t>X</a:t>
            </a:r>
            <a:r>
              <a:rPr lang="en-US"/>
              <a:t> y el otro en </a:t>
            </a:r>
            <a:r>
              <a:rPr lang="en-US" i="1"/>
              <a:t>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8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3412869" y="129371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A7CD325-75E6-8D46-8BC9-B4371F3E32AF}"/>
              </a:ext>
            </a:extLst>
          </p:cNvPr>
          <p:cNvSpPr/>
          <p:nvPr/>
        </p:nvSpPr>
        <p:spPr>
          <a:xfrm>
            <a:off x="3412869" y="23376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CC6E2E-F868-E34A-8EAC-4616450F43A1}"/>
              </a:ext>
            </a:extLst>
          </p:cNvPr>
          <p:cNvSpPr/>
          <p:nvPr/>
        </p:nvSpPr>
        <p:spPr>
          <a:xfrm>
            <a:off x="3412869" y="338159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AF28FFB-620B-074B-9CC6-125A7DB496FA}"/>
              </a:ext>
            </a:extLst>
          </p:cNvPr>
          <p:cNvSpPr/>
          <p:nvPr/>
        </p:nvSpPr>
        <p:spPr>
          <a:xfrm>
            <a:off x="3412869" y="442553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86F0B01-D441-294B-AD82-41A3EC94CAA4}"/>
              </a:ext>
            </a:extLst>
          </p:cNvPr>
          <p:cNvSpPr/>
          <p:nvPr/>
        </p:nvSpPr>
        <p:spPr>
          <a:xfrm>
            <a:off x="3412869" y="546947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6800C3A-8C87-A94B-A0D3-CD130C3EAE84}"/>
              </a:ext>
            </a:extLst>
          </p:cNvPr>
          <p:cNvSpPr/>
          <p:nvPr/>
        </p:nvSpPr>
        <p:spPr>
          <a:xfrm>
            <a:off x="4868289" y="129371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69DC81D-6FBE-2C4F-BAF2-B520AF73A08E}"/>
              </a:ext>
            </a:extLst>
          </p:cNvPr>
          <p:cNvSpPr/>
          <p:nvPr/>
        </p:nvSpPr>
        <p:spPr>
          <a:xfrm>
            <a:off x="4868289" y="23376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D1EFFA1-55C8-D040-ABCE-795720EDB8CB}"/>
              </a:ext>
            </a:extLst>
          </p:cNvPr>
          <p:cNvSpPr/>
          <p:nvPr/>
        </p:nvSpPr>
        <p:spPr>
          <a:xfrm>
            <a:off x="4868289" y="338159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18DB2F5-FB6A-8442-9BAD-06A1D04DF892}"/>
              </a:ext>
            </a:extLst>
          </p:cNvPr>
          <p:cNvSpPr/>
          <p:nvPr/>
        </p:nvSpPr>
        <p:spPr>
          <a:xfrm>
            <a:off x="4868289" y="442553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BCD2BB3-0604-EA4D-B25E-F66A8A6ED525}"/>
              </a:ext>
            </a:extLst>
          </p:cNvPr>
          <p:cNvSpPr/>
          <p:nvPr/>
        </p:nvSpPr>
        <p:spPr>
          <a:xfrm>
            <a:off x="4868289" y="546947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C34958-BED1-7E46-8892-F91C7D7A890F}"/>
              </a:ext>
            </a:extLst>
          </p:cNvPr>
          <p:cNvCxnSpPr>
            <a:stCxn id="6" idx="6"/>
            <a:endCxn id="75" idx="2"/>
          </p:cNvCxnSpPr>
          <p:nvPr/>
        </p:nvCxnSpPr>
        <p:spPr>
          <a:xfrm>
            <a:off x="3892371" y="1533463"/>
            <a:ext cx="97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2ECAC1-6447-6946-B75D-19439875A3FA}"/>
              </a:ext>
            </a:extLst>
          </p:cNvPr>
          <p:cNvCxnSpPr>
            <a:stCxn id="71" idx="6"/>
            <a:endCxn id="76" idx="2"/>
          </p:cNvCxnSpPr>
          <p:nvPr/>
        </p:nvCxnSpPr>
        <p:spPr>
          <a:xfrm>
            <a:off x="3892371" y="2577403"/>
            <a:ext cx="97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356E7E-99E1-464D-92C9-B44FF4DAE116}"/>
              </a:ext>
            </a:extLst>
          </p:cNvPr>
          <p:cNvCxnSpPr>
            <a:stCxn id="73" idx="6"/>
            <a:endCxn id="78" idx="2"/>
          </p:cNvCxnSpPr>
          <p:nvPr/>
        </p:nvCxnSpPr>
        <p:spPr>
          <a:xfrm>
            <a:off x="3892371" y="4665283"/>
            <a:ext cx="97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8C9EE4-EC98-9943-966A-8744EBA78199}"/>
              </a:ext>
            </a:extLst>
          </p:cNvPr>
          <p:cNvCxnSpPr>
            <a:stCxn id="74" idx="6"/>
            <a:endCxn id="79" idx="2"/>
          </p:cNvCxnSpPr>
          <p:nvPr/>
        </p:nvCxnSpPr>
        <p:spPr>
          <a:xfrm>
            <a:off x="3892371" y="5709223"/>
            <a:ext cx="97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B9D9EA-E531-C143-9877-84DC30106DF7}"/>
              </a:ext>
            </a:extLst>
          </p:cNvPr>
          <p:cNvCxnSpPr>
            <a:stCxn id="6" idx="5"/>
            <a:endCxn id="77" idx="1"/>
          </p:cNvCxnSpPr>
          <p:nvPr/>
        </p:nvCxnSpPr>
        <p:spPr>
          <a:xfrm>
            <a:off x="3822150" y="1702993"/>
            <a:ext cx="1116360" cy="174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57EB9D-A14B-4840-B3AF-9B979C5D27E2}"/>
              </a:ext>
            </a:extLst>
          </p:cNvPr>
          <p:cNvCxnSpPr>
            <a:cxnSpLocks/>
            <a:stCxn id="71" idx="4"/>
            <a:endCxn id="78" idx="0"/>
          </p:cNvCxnSpPr>
          <p:nvPr/>
        </p:nvCxnSpPr>
        <p:spPr>
          <a:xfrm>
            <a:off x="3652620" y="2817154"/>
            <a:ext cx="1455420" cy="160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C1300A-6D13-894B-8B87-BB5D83E8CE08}"/>
              </a:ext>
            </a:extLst>
          </p:cNvPr>
          <p:cNvCxnSpPr>
            <a:stCxn id="71" idx="7"/>
            <a:endCxn id="75" idx="3"/>
          </p:cNvCxnSpPr>
          <p:nvPr/>
        </p:nvCxnSpPr>
        <p:spPr>
          <a:xfrm flipV="1">
            <a:off x="3822150" y="1702993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318CCE-795E-8D4A-A63B-9FB02CF030FA}"/>
              </a:ext>
            </a:extLst>
          </p:cNvPr>
          <p:cNvCxnSpPr>
            <a:stCxn id="71" idx="5"/>
            <a:endCxn id="77" idx="2"/>
          </p:cNvCxnSpPr>
          <p:nvPr/>
        </p:nvCxnSpPr>
        <p:spPr>
          <a:xfrm>
            <a:off x="3822150" y="2746933"/>
            <a:ext cx="1046139" cy="87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3D8CDA-BC22-194D-AF21-B651D61C78ED}"/>
              </a:ext>
            </a:extLst>
          </p:cNvPr>
          <p:cNvCxnSpPr>
            <a:stCxn id="72" idx="5"/>
            <a:endCxn id="78" idx="1"/>
          </p:cNvCxnSpPr>
          <p:nvPr/>
        </p:nvCxnSpPr>
        <p:spPr>
          <a:xfrm>
            <a:off x="3822150" y="3790873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9A5D62E-8557-974D-9BCC-AD447B04EBC0}"/>
              </a:ext>
            </a:extLst>
          </p:cNvPr>
          <p:cNvCxnSpPr>
            <a:stCxn id="74" idx="7"/>
            <a:endCxn id="78" idx="3"/>
          </p:cNvCxnSpPr>
          <p:nvPr/>
        </p:nvCxnSpPr>
        <p:spPr>
          <a:xfrm flipV="1">
            <a:off x="3822150" y="4834813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01A6969-5A44-164F-933D-BD5384999D97}"/>
              </a:ext>
            </a:extLst>
          </p:cNvPr>
          <p:cNvSpPr txBox="1"/>
          <p:nvPr/>
        </p:nvSpPr>
        <p:spPr>
          <a:xfrm>
            <a:off x="4252999" y="50811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C82735-0225-4D42-8089-DEBC56F21E13}"/>
              </a:ext>
            </a:extLst>
          </p:cNvPr>
          <p:cNvSpPr/>
          <p:nvPr/>
        </p:nvSpPr>
        <p:spPr>
          <a:xfrm>
            <a:off x="3141553" y="1004935"/>
            <a:ext cx="1111446" cy="5203841"/>
          </a:xfrm>
          <a:prstGeom prst="ellipse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D41282-A324-A840-B35F-E85E69546CC6}"/>
              </a:ext>
            </a:extLst>
          </p:cNvPr>
          <p:cNvSpPr txBox="1"/>
          <p:nvPr/>
        </p:nvSpPr>
        <p:spPr>
          <a:xfrm>
            <a:off x="2808249" y="3166031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A20079-5683-2E43-B564-1137972C1E6A}"/>
              </a:ext>
            </a:extLst>
          </p:cNvPr>
          <p:cNvSpPr/>
          <p:nvPr/>
        </p:nvSpPr>
        <p:spPr>
          <a:xfrm>
            <a:off x="4540610" y="1004934"/>
            <a:ext cx="1111446" cy="5203841"/>
          </a:xfrm>
          <a:prstGeom prst="ellipse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BFB874-56C2-4541-9A76-4510BC607E28}"/>
              </a:ext>
            </a:extLst>
          </p:cNvPr>
          <p:cNvSpPr txBox="1"/>
          <p:nvPr/>
        </p:nvSpPr>
        <p:spPr>
          <a:xfrm>
            <a:off x="5669426" y="316311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94091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5E076-E8DB-7E42-A9DD-51896FE2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6EDC-EED2-1143-9943-7124FBBE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 </a:t>
            </a:r>
            <a:r>
              <a:rPr lang="en-US" b="1"/>
              <a:t>emparejamiento</a:t>
            </a:r>
            <a:r>
              <a:rPr lang="en-US"/>
              <a:t> </a:t>
            </a:r>
            <a:r>
              <a:rPr lang="en-US" i="1"/>
              <a:t>M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/>
              <a:t> es un subconjunto de las aristas </a:t>
            </a:r>
            <a:r>
              <a:rPr lang="en-US" i="1"/>
              <a:t>M</a:t>
            </a:r>
            <a:r>
              <a:rPr lang="en-US"/>
              <a:t> ⊊ </a:t>
            </a:r>
            <a:r>
              <a:rPr lang="en-US" i="1"/>
              <a:t>E</a:t>
            </a:r>
            <a:r>
              <a:rPr lang="en-US"/>
              <a:t> tal que cada nodo aparece en a lo más una arista en </a:t>
            </a:r>
            <a:r>
              <a:rPr lang="en-US" i="1"/>
              <a:t>M</a:t>
            </a:r>
            <a:endParaRPr lang="en-US"/>
          </a:p>
          <a:p>
            <a:r>
              <a:rPr lang="en-US"/>
              <a:t>El problema del emparejamiento bipartito consiste en </a:t>
            </a:r>
            <a:r>
              <a:rPr lang="en-US" b="1"/>
              <a:t>encontrar un emparejamiento en </a:t>
            </a:r>
            <a:r>
              <a:rPr lang="en-US" b="1" i="1"/>
              <a:t>G</a:t>
            </a:r>
            <a:r>
              <a:rPr lang="en-US" b="1"/>
              <a:t> del mayor tamaño posible</a:t>
            </a:r>
          </a:p>
        </p:txBody>
      </p:sp>
    </p:spTree>
    <p:extLst>
      <p:ext uri="{BB962C8B-B14F-4D97-AF65-F5344CB8AC3E}">
        <p14:creationId xmlns:p14="http://schemas.microsoft.com/office/powerpoint/2010/main" val="1931861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1511644" y="134803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A7CD325-75E6-8D46-8BC9-B4371F3E32AF}"/>
              </a:ext>
            </a:extLst>
          </p:cNvPr>
          <p:cNvSpPr/>
          <p:nvPr/>
        </p:nvSpPr>
        <p:spPr>
          <a:xfrm>
            <a:off x="1511644" y="239197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CC6E2E-F868-E34A-8EAC-4616450F43A1}"/>
              </a:ext>
            </a:extLst>
          </p:cNvPr>
          <p:cNvSpPr/>
          <p:nvPr/>
        </p:nvSpPr>
        <p:spPr>
          <a:xfrm>
            <a:off x="1511644" y="343591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AF28FFB-620B-074B-9CC6-125A7DB496FA}"/>
              </a:ext>
            </a:extLst>
          </p:cNvPr>
          <p:cNvSpPr/>
          <p:nvPr/>
        </p:nvSpPr>
        <p:spPr>
          <a:xfrm>
            <a:off x="1511644" y="44798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86F0B01-D441-294B-AD82-41A3EC94CAA4}"/>
              </a:ext>
            </a:extLst>
          </p:cNvPr>
          <p:cNvSpPr/>
          <p:nvPr/>
        </p:nvSpPr>
        <p:spPr>
          <a:xfrm>
            <a:off x="1511644" y="552379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6800C3A-8C87-A94B-A0D3-CD130C3EAE84}"/>
              </a:ext>
            </a:extLst>
          </p:cNvPr>
          <p:cNvSpPr/>
          <p:nvPr/>
        </p:nvSpPr>
        <p:spPr>
          <a:xfrm>
            <a:off x="2967064" y="134803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69DC81D-6FBE-2C4F-BAF2-B520AF73A08E}"/>
              </a:ext>
            </a:extLst>
          </p:cNvPr>
          <p:cNvSpPr/>
          <p:nvPr/>
        </p:nvSpPr>
        <p:spPr>
          <a:xfrm>
            <a:off x="2967064" y="239197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D1EFFA1-55C8-D040-ABCE-795720EDB8CB}"/>
              </a:ext>
            </a:extLst>
          </p:cNvPr>
          <p:cNvSpPr/>
          <p:nvPr/>
        </p:nvSpPr>
        <p:spPr>
          <a:xfrm>
            <a:off x="2967064" y="343591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18DB2F5-FB6A-8442-9BAD-06A1D04DF892}"/>
              </a:ext>
            </a:extLst>
          </p:cNvPr>
          <p:cNvSpPr/>
          <p:nvPr/>
        </p:nvSpPr>
        <p:spPr>
          <a:xfrm>
            <a:off x="2967064" y="44798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BCD2BB3-0604-EA4D-B25E-F66A8A6ED525}"/>
              </a:ext>
            </a:extLst>
          </p:cNvPr>
          <p:cNvSpPr/>
          <p:nvPr/>
        </p:nvSpPr>
        <p:spPr>
          <a:xfrm>
            <a:off x="2967064" y="552379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C34958-BED1-7E46-8892-F91C7D7A890F}"/>
              </a:ext>
            </a:extLst>
          </p:cNvPr>
          <p:cNvCxnSpPr>
            <a:stCxn id="6" idx="6"/>
            <a:endCxn id="75" idx="2"/>
          </p:cNvCxnSpPr>
          <p:nvPr/>
        </p:nvCxnSpPr>
        <p:spPr>
          <a:xfrm>
            <a:off x="1991146" y="1587783"/>
            <a:ext cx="97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2ECAC1-6447-6946-B75D-19439875A3FA}"/>
              </a:ext>
            </a:extLst>
          </p:cNvPr>
          <p:cNvCxnSpPr>
            <a:stCxn id="71" idx="6"/>
            <a:endCxn id="76" idx="2"/>
          </p:cNvCxnSpPr>
          <p:nvPr/>
        </p:nvCxnSpPr>
        <p:spPr>
          <a:xfrm>
            <a:off x="1991146" y="2631723"/>
            <a:ext cx="97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356E7E-99E1-464D-92C9-B44FF4DAE116}"/>
              </a:ext>
            </a:extLst>
          </p:cNvPr>
          <p:cNvCxnSpPr>
            <a:stCxn id="73" idx="6"/>
            <a:endCxn id="78" idx="2"/>
          </p:cNvCxnSpPr>
          <p:nvPr/>
        </p:nvCxnSpPr>
        <p:spPr>
          <a:xfrm>
            <a:off x="1991146" y="4719603"/>
            <a:ext cx="97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8C9EE4-EC98-9943-966A-8744EBA78199}"/>
              </a:ext>
            </a:extLst>
          </p:cNvPr>
          <p:cNvCxnSpPr>
            <a:stCxn id="74" idx="6"/>
            <a:endCxn id="79" idx="2"/>
          </p:cNvCxnSpPr>
          <p:nvPr/>
        </p:nvCxnSpPr>
        <p:spPr>
          <a:xfrm>
            <a:off x="1991146" y="5763543"/>
            <a:ext cx="97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B9D9EA-E531-C143-9877-84DC30106DF7}"/>
              </a:ext>
            </a:extLst>
          </p:cNvPr>
          <p:cNvCxnSpPr>
            <a:stCxn id="6" idx="5"/>
            <a:endCxn id="77" idx="1"/>
          </p:cNvCxnSpPr>
          <p:nvPr/>
        </p:nvCxnSpPr>
        <p:spPr>
          <a:xfrm>
            <a:off x="1920925" y="1757313"/>
            <a:ext cx="1116360" cy="1748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57EB9D-A14B-4840-B3AF-9B979C5D27E2}"/>
              </a:ext>
            </a:extLst>
          </p:cNvPr>
          <p:cNvCxnSpPr>
            <a:cxnSpLocks/>
            <a:stCxn id="71" idx="4"/>
            <a:endCxn id="78" idx="0"/>
          </p:cNvCxnSpPr>
          <p:nvPr/>
        </p:nvCxnSpPr>
        <p:spPr>
          <a:xfrm>
            <a:off x="1751395" y="2871474"/>
            <a:ext cx="1455420" cy="160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C1300A-6D13-894B-8B87-BB5D83E8CE08}"/>
              </a:ext>
            </a:extLst>
          </p:cNvPr>
          <p:cNvCxnSpPr>
            <a:stCxn id="71" idx="7"/>
            <a:endCxn id="75" idx="3"/>
          </p:cNvCxnSpPr>
          <p:nvPr/>
        </p:nvCxnSpPr>
        <p:spPr>
          <a:xfrm flipV="1">
            <a:off x="1920925" y="1757313"/>
            <a:ext cx="1116360" cy="704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318CCE-795E-8D4A-A63B-9FB02CF030FA}"/>
              </a:ext>
            </a:extLst>
          </p:cNvPr>
          <p:cNvCxnSpPr>
            <a:stCxn id="71" idx="5"/>
            <a:endCxn id="77" idx="2"/>
          </p:cNvCxnSpPr>
          <p:nvPr/>
        </p:nvCxnSpPr>
        <p:spPr>
          <a:xfrm>
            <a:off x="1920925" y="2801253"/>
            <a:ext cx="1046139" cy="87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3D8CDA-BC22-194D-AF21-B651D61C78ED}"/>
              </a:ext>
            </a:extLst>
          </p:cNvPr>
          <p:cNvCxnSpPr>
            <a:stCxn id="72" idx="5"/>
            <a:endCxn id="78" idx="1"/>
          </p:cNvCxnSpPr>
          <p:nvPr/>
        </p:nvCxnSpPr>
        <p:spPr>
          <a:xfrm>
            <a:off x="1920925" y="3845193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9A5D62E-8557-974D-9BCC-AD447B04EBC0}"/>
              </a:ext>
            </a:extLst>
          </p:cNvPr>
          <p:cNvCxnSpPr>
            <a:stCxn id="74" idx="7"/>
            <a:endCxn id="78" idx="3"/>
          </p:cNvCxnSpPr>
          <p:nvPr/>
        </p:nvCxnSpPr>
        <p:spPr>
          <a:xfrm flipV="1">
            <a:off x="1920925" y="4889133"/>
            <a:ext cx="1116360" cy="704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01A6969-5A44-164F-933D-BD5384999D97}"/>
              </a:ext>
            </a:extLst>
          </p:cNvPr>
          <p:cNvSpPr txBox="1"/>
          <p:nvPr/>
        </p:nvSpPr>
        <p:spPr>
          <a:xfrm>
            <a:off x="2351774" y="56243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BA0B58-ED92-A441-BB63-8B33B4779D9A}"/>
              </a:ext>
            </a:extLst>
          </p:cNvPr>
          <p:cNvSpPr/>
          <p:nvPr/>
        </p:nvSpPr>
        <p:spPr>
          <a:xfrm>
            <a:off x="5695195" y="134803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162A94-F0BC-334B-920B-7239581F758B}"/>
              </a:ext>
            </a:extLst>
          </p:cNvPr>
          <p:cNvSpPr/>
          <p:nvPr/>
        </p:nvSpPr>
        <p:spPr>
          <a:xfrm>
            <a:off x="5695195" y="239197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3E3ABC-4CC0-E74A-8957-FC488CA266B2}"/>
              </a:ext>
            </a:extLst>
          </p:cNvPr>
          <p:cNvSpPr/>
          <p:nvPr/>
        </p:nvSpPr>
        <p:spPr>
          <a:xfrm>
            <a:off x="5695195" y="343591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F8C8AE-7D42-0247-829F-C8D997BC2EF7}"/>
              </a:ext>
            </a:extLst>
          </p:cNvPr>
          <p:cNvSpPr/>
          <p:nvPr/>
        </p:nvSpPr>
        <p:spPr>
          <a:xfrm>
            <a:off x="5695195" y="44798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2AA168-8C3E-4A40-8374-C7D69773D3B9}"/>
              </a:ext>
            </a:extLst>
          </p:cNvPr>
          <p:cNvSpPr/>
          <p:nvPr/>
        </p:nvSpPr>
        <p:spPr>
          <a:xfrm>
            <a:off x="5695195" y="552379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DB56399-F01E-B14F-9C80-5DAFF42F3A55}"/>
              </a:ext>
            </a:extLst>
          </p:cNvPr>
          <p:cNvSpPr/>
          <p:nvPr/>
        </p:nvSpPr>
        <p:spPr>
          <a:xfrm>
            <a:off x="7150615" y="134803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854DE6-701B-8A4A-8232-62C6CA5787AB}"/>
              </a:ext>
            </a:extLst>
          </p:cNvPr>
          <p:cNvSpPr/>
          <p:nvPr/>
        </p:nvSpPr>
        <p:spPr>
          <a:xfrm>
            <a:off x="7150615" y="239197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615049-F326-2F4C-8985-069C91BD9794}"/>
              </a:ext>
            </a:extLst>
          </p:cNvPr>
          <p:cNvSpPr/>
          <p:nvPr/>
        </p:nvSpPr>
        <p:spPr>
          <a:xfrm>
            <a:off x="7150615" y="343591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E69AC9-4B1F-E241-85C9-0C1922C554D5}"/>
              </a:ext>
            </a:extLst>
          </p:cNvPr>
          <p:cNvSpPr/>
          <p:nvPr/>
        </p:nvSpPr>
        <p:spPr>
          <a:xfrm>
            <a:off x="7150615" y="44798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3C5D56-538C-DE42-AF16-7B63887E7CEF}"/>
              </a:ext>
            </a:extLst>
          </p:cNvPr>
          <p:cNvSpPr/>
          <p:nvPr/>
        </p:nvSpPr>
        <p:spPr>
          <a:xfrm>
            <a:off x="7150615" y="552379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00BDD4-13F8-F742-9803-AD9949526F8E}"/>
              </a:ext>
            </a:extLst>
          </p:cNvPr>
          <p:cNvCxnSpPr>
            <a:stCxn id="28" idx="6"/>
            <a:endCxn id="35" idx="2"/>
          </p:cNvCxnSpPr>
          <p:nvPr/>
        </p:nvCxnSpPr>
        <p:spPr>
          <a:xfrm>
            <a:off x="6174697" y="1587783"/>
            <a:ext cx="9759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AF00A4-ACE9-4741-86E0-2D63E3343439}"/>
              </a:ext>
            </a:extLst>
          </p:cNvPr>
          <p:cNvCxnSpPr>
            <a:stCxn id="29" idx="6"/>
            <a:endCxn id="37" idx="2"/>
          </p:cNvCxnSpPr>
          <p:nvPr/>
        </p:nvCxnSpPr>
        <p:spPr>
          <a:xfrm>
            <a:off x="6174697" y="2631723"/>
            <a:ext cx="9759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DF3D99-631D-1341-96C4-8589827DD23D}"/>
              </a:ext>
            </a:extLst>
          </p:cNvPr>
          <p:cNvCxnSpPr>
            <a:stCxn id="31" idx="6"/>
            <a:endCxn id="41" idx="2"/>
          </p:cNvCxnSpPr>
          <p:nvPr/>
        </p:nvCxnSpPr>
        <p:spPr>
          <a:xfrm>
            <a:off x="6174697" y="4719603"/>
            <a:ext cx="9759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1846C8-CB0F-6345-9B89-B72831B4DF17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174697" y="5763543"/>
            <a:ext cx="9759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6A5644-21C7-F649-9412-7337EB497E7B}"/>
              </a:ext>
            </a:extLst>
          </p:cNvPr>
          <p:cNvCxnSpPr>
            <a:stCxn id="28" idx="5"/>
            <a:endCxn id="39" idx="1"/>
          </p:cNvCxnSpPr>
          <p:nvPr/>
        </p:nvCxnSpPr>
        <p:spPr>
          <a:xfrm>
            <a:off x="6104476" y="1757313"/>
            <a:ext cx="1116360" cy="174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C4E92D-81F4-4849-B5FD-17E98B55B088}"/>
              </a:ext>
            </a:extLst>
          </p:cNvPr>
          <p:cNvCxnSpPr>
            <a:cxnSpLocks/>
            <a:stCxn id="29" idx="4"/>
            <a:endCxn id="41" idx="0"/>
          </p:cNvCxnSpPr>
          <p:nvPr/>
        </p:nvCxnSpPr>
        <p:spPr>
          <a:xfrm>
            <a:off x="5934946" y="2871474"/>
            <a:ext cx="1455420" cy="160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C9A504-9129-2641-B9FB-DFD5D4891449}"/>
              </a:ext>
            </a:extLst>
          </p:cNvPr>
          <p:cNvCxnSpPr>
            <a:stCxn id="29" idx="7"/>
            <a:endCxn id="35" idx="3"/>
          </p:cNvCxnSpPr>
          <p:nvPr/>
        </p:nvCxnSpPr>
        <p:spPr>
          <a:xfrm flipV="1">
            <a:off x="6104476" y="1757313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2F4BA6-0A90-CD44-A935-F29DE170C25A}"/>
              </a:ext>
            </a:extLst>
          </p:cNvPr>
          <p:cNvCxnSpPr>
            <a:stCxn id="29" idx="5"/>
            <a:endCxn id="39" idx="2"/>
          </p:cNvCxnSpPr>
          <p:nvPr/>
        </p:nvCxnSpPr>
        <p:spPr>
          <a:xfrm>
            <a:off x="6104476" y="2801253"/>
            <a:ext cx="1046139" cy="87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D39E3A-BFEB-7C48-B784-EC92C4F7BD4F}"/>
              </a:ext>
            </a:extLst>
          </p:cNvPr>
          <p:cNvCxnSpPr>
            <a:stCxn id="30" idx="5"/>
            <a:endCxn id="41" idx="1"/>
          </p:cNvCxnSpPr>
          <p:nvPr/>
        </p:nvCxnSpPr>
        <p:spPr>
          <a:xfrm>
            <a:off x="6104476" y="3845193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A910B4-7F4E-7645-A9FB-B50441FEF592}"/>
              </a:ext>
            </a:extLst>
          </p:cNvPr>
          <p:cNvCxnSpPr>
            <a:stCxn id="33" idx="7"/>
            <a:endCxn id="41" idx="3"/>
          </p:cNvCxnSpPr>
          <p:nvPr/>
        </p:nvCxnSpPr>
        <p:spPr>
          <a:xfrm flipV="1">
            <a:off x="6104476" y="4889133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3ABF1E-E835-FA49-9742-29085D9C29E5}"/>
              </a:ext>
            </a:extLst>
          </p:cNvPr>
          <p:cNvSpPr txBox="1"/>
          <p:nvPr/>
        </p:nvSpPr>
        <p:spPr>
          <a:xfrm>
            <a:off x="6535325" y="56243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9105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520040" y="136852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A7CD325-75E6-8D46-8BC9-B4371F3E32AF}"/>
              </a:ext>
            </a:extLst>
          </p:cNvPr>
          <p:cNvSpPr/>
          <p:nvPr/>
        </p:nvSpPr>
        <p:spPr>
          <a:xfrm>
            <a:off x="520040" y="241246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CC6E2E-F868-E34A-8EAC-4616450F43A1}"/>
              </a:ext>
            </a:extLst>
          </p:cNvPr>
          <p:cNvSpPr/>
          <p:nvPr/>
        </p:nvSpPr>
        <p:spPr>
          <a:xfrm>
            <a:off x="520040" y="345640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AF28FFB-620B-074B-9CC6-125A7DB496FA}"/>
              </a:ext>
            </a:extLst>
          </p:cNvPr>
          <p:cNvSpPr/>
          <p:nvPr/>
        </p:nvSpPr>
        <p:spPr>
          <a:xfrm>
            <a:off x="520040" y="450034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86F0B01-D441-294B-AD82-41A3EC94CAA4}"/>
              </a:ext>
            </a:extLst>
          </p:cNvPr>
          <p:cNvSpPr/>
          <p:nvPr/>
        </p:nvSpPr>
        <p:spPr>
          <a:xfrm>
            <a:off x="520040" y="554428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6800C3A-8C87-A94B-A0D3-CD130C3EAE84}"/>
              </a:ext>
            </a:extLst>
          </p:cNvPr>
          <p:cNvSpPr/>
          <p:nvPr/>
        </p:nvSpPr>
        <p:spPr>
          <a:xfrm>
            <a:off x="1975460" y="136852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69DC81D-6FBE-2C4F-BAF2-B520AF73A08E}"/>
              </a:ext>
            </a:extLst>
          </p:cNvPr>
          <p:cNvSpPr/>
          <p:nvPr/>
        </p:nvSpPr>
        <p:spPr>
          <a:xfrm>
            <a:off x="1975460" y="241246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D1EFFA1-55C8-D040-ABCE-795720EDB8CB}"/>
              </a:ext>
            </a:extLst>
          </p:cNvPr>
          <p:cNvSpPr/>
          <p:nvPr/>
        </p:nvSpPr>
        <p:spPr>
          <a:xfrm>
            <a:off x="1975460" y="345640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18DB2F5-FB6A-8442-9BAD-06A1D04DF892}"/>
              </a:ext>
            </a:extLst>
          </p:cNvPr>
          <p:cNvSpPr/>
          <p:nvPr/>
        </p:nvSpPr>
        <p:spPr>
          <a:xfrm>
            <a:off x="1975460" y="450034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BCD2BB3-0604-EA4D-B25E-F66A8A6ED525}"/>
              </a:ext>
            </a:extLst>
          </p:cNvPr>
          <p:cNvSpPr/>
          <p:nvPr/>
        </p:nvSpPr>
        <p:spPr>
          <a:xfrm>
            <a:off x="1975460" y="554428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C34958-BED1-7E46-8892-F91C7D7A890F}"/>
              </a:ext>
            </a:extLst>
          </p:cNvPr>
          <p:cNvCxnSpPr>
            <a:stCxn id="6" idx="6"/>
            <a:endCxn id="75" idx="2"/>
          </p:cNvCxnSpPr>
          <p:nvPr/>
        </p:nvCxnSpPr>
        <p:spPr>
          <a:xfrm>
            <a:off x="999542" y="1608278"/>
            <a:ext cx="9759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2ECAC1-6447-6946-B75D-19439875A3FA}"/>
              </a:ext>
            </a:extLst>
          </p:cNvPr>
          <p:cNvCxnSpPr>
            <a:stCxn id="71" idx="6"/>
            <a:endCxn id="76" idx="2"/>
          </p:cNvCxnSpPr>
          <p:nvPr/>
        </p:nvCxnSpPr>
        <p:spPr>
          <a:xfrm>
            <a:off x="999542" y="2652218"/>
            <a:ext cx="9759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356E7E-99E1-464D-92C9-B44FF4DAE116}"/>
              </a:ext>
            </a:extLst>
          </p:cNvPr>
          <p:cNvCxnSpPr>
            <a:stCxn id="73" idx="6"/>
            <a:endCxn id="78" idx="2"/>
          </p:cNvCxnSpPr>
          <p:nvPr/>
        </p:nvCxnSpPr>
        <p:spPr>
          <a:xfrm>
            <a:off x="999542" y="4740098"/>
            <a:ext cx="9759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8C9EE4-EC98-9943-966A-8744EBA78199}"/>
              </a:ext>
            </a:extLst>
          </p:cNvPr>
          <p:cNvCxnSpPr>
            <a:stCxn id="74" idx="6"/>
            <a:endCxn id="79" idx="2"/>
          </p:cNvCxnSpPr>
          <p:nvPr/>
        </p:nvCxnSpPr>
        <p:spPr>
          <a:xfrm>
            <a:off x="999542" y="5784038"/>
            <a:ext cx="9759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B9D9EA-E531-C143-9877-84DC30106DF7}"/>
              </a:ext>
            </a:extLst>
          </p:cNvPr>
          <p:cNvCxnSpPr>
            <a:stCxn id="6" idx="5"/>
            <a:endCxn id="77" idx="1"/>
          </p:cNvCxnSpPr>
          <p:nvPr/>
        </p:nvCxnSpPr>
        <p:spPr>
          <a:xfrm>
            <a:off x="929321" y="1777808"/>
            <a:ext cx="1116360" cy="174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57EB9D-A14B-4840-B3AF-9B979C5D27E2}"/>
              </a:ext>
            </a:extLst>
          </p:cNvPr>
          <p:cNvCxnSpPr>
            <a:cxnSpLocks/>
            <a:stCxn id="71" idx="4"/>
            <a:endCxn id="78" idx="0"/>
          </p:cNvCxnSpPr>
          <p:nvPr/>
        </p:nvCxnSpPr>
        <p:spPr>
          <a:xfrm>
            <a:off x="759791" y="2891969"/>
            <a:ext cx="1455420" cy="160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C1300A-6D13-894B-8B87-BB5D83E8CE08}"/>
              </a:ext>
            </a:extLst>
          </p:cNvPr>
          <p:cNvCxnSpPr>
            <a:stCxn id="71" idx="7"/>
            <a:endCxn id="75" idx="3"/>
          </p:cNvCxnSpPr>
          <p:nvPr/>
        </p:nvCxnSpPr>
        <p:spPr>
          <a:xfrm flipV="1">
            <a:off x="929321" y="1777808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318CCE-795E-8D4A-A63B-9FB02CF030FA}"/>
              </a:ext>
            </a:extLst>
          </p:cNvPr>
          <p:cNvCxnSpPr>
            <a:stCxn id="71" idx="5"/>
            <a:endCxn id="77" idx="2"/>
          </p:cNvCxnSpPr>
          <p:nvPr/>
        </p:nvCxnSpPr>
        <p:spPr>
          <a:xfrm>
            <a:off x="929321" y="2821748"/>
            <a:ext cx="1046139" cy="87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3D8CDA-BC22-194D-AF21-B651D61C78ED}"/>
              </a:ext>
            </a:extLst>
          </p:cNvPr>
          <p:cNvCxnSpPr>
            <a:stCxn id="72" idx="5"/>
            <a:endCxn id="78" idx="1"/>
          </p:cNvCxnSpPr>
          <p:nvPr/>
        </p:nvCxnSpPr>
        <p:spPr>
          <a:xfrm>
            <a:off x="929321" y="3865688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9A5D62E-8557-974D-9BCC-AD447B04EBC0}"/>
              </a:ext>
            </a:extLst>
          </p:cNvPr>
          <p:cNvCxnSpPr>
            <a:stCxn id="74" idx="7"/>
            <a:endCxn id="78" idx="3"/>
          </p:cNvCxnSpPr>
          <p:nvPr/>
        </p:nvCxnSpPr>
        <p:spPr>
          <a:xfrm flipV="1">
            <a:off x="929321" y="4909628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1A7E059-9B5D-5947-816F-E6EB91085525}"/>
              </a:ext>
            </a:extLst>
          </p:cNvPr>
          <p:cNvSpPr/>
          <p:nvPr/>
        </p:nvSpPr>
        <p:spPr>
          <a:xfrm>
            <a:off x="5048841" y="136852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DE9002-2AC5-EB46-9DCA-B440BFDD19C1}"/>
              </a:ext>
            </a:extLst>
          </p:cNvPr>
          <p:cNvSpPr/>
          <p:nvPr/>
        </p:nvSpPr>
        <p:spPr>
          <a:xfrm>
            <a:off x="5048841" y="241246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85C6BA-01B2-6A46-ACAB-65C3CFD6AA4F}"/>
              </a:ext>
            </a:extLst>
          </p:cNvPr>
          <p:cNvSpPr/>
          <p:nvPr/>
        </p:nvSpPr>
        <p:spPr>
          <a:xfrm>
            <a:off x="5048841" y="345640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41FE258-DD0D-884A-97E7-DF69A9964DFF}"/>
              </a:ext>
            </a:extLst>
          </p:cNvPr>
          <p:cNvSpPr/>
          <p:nvPr/>
        </p:nvSpPr>
        <p:spPr>
          <a:xfrm>
            <a:off x="5048841" y="450034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6EC0B6A-B5B3-C643-9F81-395E4C70C41F}"/>
              </a:ext>
            </a:extLst>
          </p:cNvPr>
          <p:cNvSpPr/>
          <p:nvPr/>
        </p:nvSpPr>
        <p:spPr>
          <a:xfrm>
            <a:off x="5048841" y="554428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2A4B9DB-208C-F24F-BDC8-867ADF3B5DC9}"/>
              </a:ext>
            </a:extLst>
          </p:cNvPr>
          <p:cNvSpPr/>
          <p:nvPr/>
        </p:nvSpPr>
        <p:spPr>
          <a:xfrm>
            <a:off x="6504261" y="136852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ABFA2FC-142D-8F40-A76D-C2522D5BA61B}"/>
              </a:ext>
            </a:extLst>
          </p:cNvPr>
          <p:cNvSpPr/>
          <p:nvPr/>
        </p:nvSpPr>
        <p:spPr>
          <a:xfrm>
            <a:off x="6504261" y="241246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8E7D626-58F4-6C43-92A1-6B6FF624F2F8}"/>
              </a:ext>
            </a:extLst>
          </p:cNvPr>
          <p:cNvSpPr/>
          <p:nvPr/>
        </p:nvSpPr>
        <p:spPr>
          <a:xfrm>
            <a:off x="6504261" y="345640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421D743-01F0-6C42-B9CF-680B8DB263C4}"/>
              </a:ext>
            </a:extLst>
          </p:cNvPr>
          <p:cNvSpPr/>
          <p:nvPr/>
        </p:nvSpPr>
        <p:spPr>
          <a:xfrm>
            <a:off x="6504261" y="450034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ABBCF0-8D00-1A49-9464-9FF20E6C773B}"/>
              </a:ext>
            </a:extLst>
          </p:cNvPr>
          <p:cNvSpPr/>
          <p:nvPr/>
        </p:nvSpPr>
        <p:spPr>
          <a:xfrm>
            <a:off x="6504261" y="554428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9FECC2-15C1-664C-A469-2370B7E5D012}"/>
              </a:ext>
            </a:extLst>
          </p:cNvPr>
          <p:cNvCxnSpPr>
            <a:stCxn id="85" idx="6"/>
            <a:endCxn id="90" idx="2"/>
          </p:cNvCxnSpPr>
          <p:nvPr/>
        </p:nvCxnSpPr>
        <p:spPr>
          <a:xfrm>
            <a:off x="5528343" y="1608278"/>
            <a:ext cx="975918" cy="0"/>
          </a:xfrm>
          <a:prstGeom prst="line">
            <a:avLst/>
          </a:prstGeom>
          <a:ln w="31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614F0EC-99F7-E943-9C46-9E8BD8D6E4B2}"/>
              </a:ext>
            </a:extLst>
          </p:cNvPr>
          <p:cNvCxnSpPr>
            <a:stCxn id="86" idx="6"/>
            <a:endCxn id="91" idx="2"/>
          </p:cNvCxnSpPr>
          <p:nvPr/>
        </p:nvCxnSpPr>
        <p:spPr>
          <a:xfrm>
            <a:off x="5528343" y="2652218"/>
            <a:ext cx="975918" cy="0"/>
          </a:xfrm>
          <a:prstGeom prst="line">
            <a:avLst/>
          </a:prstGeom>
          <a:ln w="31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3BE3D29-278E-F342-82F5-1D4354D08FCE}"/>
              </a:ext>
            </a:extLst>
          </p:cNvPr>
          <p:cNvCxnSpPr>
            <a:stCxn id="88" idx="6"/>
            <a:endCxn id="93" idx="2"/>
          </p:cNvCxnSpPr>
          <p:nvPr/>
        </p:nvCxnSpPr>
        <p:spPr>
          <a:xfrm>
            <a:off x="5528343" y="4740098"/>
            <a:ext cx="975918" cy="0"/>
          </a:xfrm>
          <a:prstGeom prst="line">
            <a:avLst/>
          </a:prstGeom>
          <a:ln w="31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CF1F377-613D-AD42-B8CD-28A8ADA1FB2F}"/>
              </a:ext>
            </a:extLst>
          </p:cNvPr>
          <p:cNvCxnSpPr>
            <a:stCxn id="89" idx="6"/>
            <a:endCxn id="94" idx="2"/>
          </p:cNvCxnSpPr>
          <p:nvPr/>
        </p:nvCxnSpPr>
        <p:spPr>
          <a:xfrm>
            <a:off x="5528343" y="5784038"/>
            <a:ext cx="975918" cy="0"/>
          </a:xfrm>
          <a:prstGeom prst="line">
            <a:avLst/>
          </a:prstGeom>
          <a:ln w="31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6DA3C6-A503-8740-82FE-4768FE807240}"/>
              </a:ext>
            </a:extLst>
          </p:cNvPr>
          <p:cNvCxnSpPr>
            <a:stCxn id="85" idx="5"/>
            <a:endCxn id="92" idx="1"/>
          </p:cNvCxnSpPr>
          <p:nvPr/>
        </p:nvCxnSpPr>
        <p:spPr>
          <a:xfrm>
            <a:off x="5458122" y="1777808"/>
            <a:ext cx="1116360" cy="174882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9CB2EC7-FB40-6341-A203-E6BFF45E04BA}"/>
              </a:ext>
            </a:extLst>
          </p:cNvPr>
          <p:cNvCxnSpPr>
            <a:cxnSpLocks/>
            <a:stCxn id="86" idx="4"/>
            <a:endCxn id="93" idx="0"/>
          </p:cNvCxnSpPr>
          <p:nvPr/>
        </p:nvCxnSpPr>
        <p:spPr>
          <a:xfrm>
            <a:off x="5288592" y="2891969"/>
            <a:ext cx="1455420" cy="1608378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E678F68-34C2-6F4D-A3F8-B4F74F072FFB}"/>
              </a:ext>
            </a:extLst>
          </p:cNvPr>
          <p:cNvCxnSpPr>
            <a:stCxn id="86" idx="7"/>
            <a:endCxn id="90" idx="3"/>
          </p:cNvCxnSpPr>
          <p:nvPr/>
        </p:nvCxnSpPr>
        <p:spPr>
          <a:xfrm flipV="1">
            <a:off x="5458122" y="1777808"/>
            <a:ext cx="1116360" cy="70488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BF3AAAD-3E33-2E4F-8433-AD591D0D38D8}"/>
              </a:ext>
            </a:extLst>
          </p:cNvPr>
          <p:cNvCxnSpPr>
            <a:stCxn id="86" idx="5"/>
            <a:endCxn id="92" idx="2"/>
          </p:cNvCxnSpPr>
          <p:nvPr/>
        </p:nvCxnSpPr>
        <p:spPr>
          <a:xfrm>
            <a:off x="5458122" y="2821748"/>
            <a:ext cx="1046139" cy="87441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6563DC1-6D82-5C4F-8ED7-973DF3B1189F}"/>
              </a:ext>
            </a:extLst>
          </p:cNvPr>
          <p:cNvCxnSpPr>
            <a:stCxn id="87" idx="5"/>
            <a:endCxn id="93" idx="1"/>
          </p:cNvCxnSpPr>
          <p:nvPr/>
        </p:nvCxnSpPr>
        <p:spPr>
          <a:xfrm>
            <a:off x="5458122" y="3865688"/>
            <a:ext cx="1116360" cy="70488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B28DFB8-66F1-0B42-9149-05EA7552638E}"/>
              </a:ext>
            </a:extLst>
          </p:cNvPr>
          <p:cNvCxnSpPr>
            <a:stCxn id="89" idx="7"/>
            <a:endCxn id="93" idx="3"/>
          </p:cNvCxnSpPr>
          <p:nvPr/>
        </p:nvCxnSpPr>
        <p:spPr>
          <a:xfrm flipV="1">
            <a:off x="5458122" y="4909628"/>
            <a:ext cx="1116360" cy="70488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A24D63E-4E86-DE4D-B963-34E6D058CE30}"/>
              </a:ext>
            </a:extLst>
          </p:cNvPr>
          <p:cNvSpPr/>
          <p:nvPr/>
        </p:nvSpPr>
        <p:spPr>
          <a:xfrm>
            <a:off x="3289863" y="3491518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C1823FA-7D3F-A444-8BB0-968151D445A1}"/>
              </a:ext>
            </a:extLst>
          </p:cNvPr>
          <p:cNvSpPr/>
          <p:nvPr/>
        </p:nvSpPr>
        <p:spPr>
          <a:xfrm>
            <a:off x="8188929" y="345640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C5D5832-9353-B74A-9B44-9E9DF23FC2E0}"/>
              </a:ext>
            </a:extLst>
          </p:cNvPr>
          <p:cNvCxnSpPr>
            <a:cxnSpLocks/>
            <a:stCxn id="105" idx="6"/>
            <a:endCxn id="87" idx="2"/>
          </p:cNvCxnSpPr>
          <p:nvPr/>
        </p:nvCxnSpPr>
        <p:spPr>
          <a:xfrm flipV="1">
            <a:off x="3769365" y="3696158"/>
            <a:ext cx="1279476" cy="35111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98185C0-1AAB-D94C-8F55-F013AC15FB4F}"/>
              </a:ext>
            </a:extLst>
          </p:cNvPr>
          <p:cNvCxnSpPr>
            <a:cxnSpLocks/>
            <a:stCxn id="105" idx="7"/>
            <a:endCxn id="85" idx="3"/>
          </p:cNvCxnSpPr>
          <p:nvPr/>
        </p:nvCxnSpPr>
        <p:spPr>
          <a:xfrm flipV="1">
            <a:off x="3699144" y="1777808"/>
            <a:ext cx="1419918" cy="1783931"/>
          </a:xfrm>
          <a:prstGeom prst="line">
            <a:avLst/>
          </a:prstGeom>
          <a:ln w="31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288B9C-B7B3-5643-AFB9-EC4159E60D24}"/>
              </a:ext>
            </a:extLst>
          </p:cNvPr>
          <p:cNvCxnSpPr>
            <a:cxnSpLocks/>
            <a:stCxn id="105" idx="5"/>
            <a:endCxn id="89" idx="1"/>
          </p:cNvCxnSpPr>
          <p:nvPr/>
        </p:nvCxnSpPr>
        <p:spPr>
          <a:xfrm>
            <a:off x="3699144" y="3900799"/>
            <a:ext cx="1419918" cy="1713709"/>
          </a:xfrm>
          <a:prstGeom prst="line">
            <a:avLst/>
          </a:prstGeom>
          <a:ln w="31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BB9643F-0FA4-8043-86EF-6CD02F68DF24}"/>
              </a:ext>
            </a:extLst>
          </p:cNvPr>
          <p:cNvCxnSpPr>
            <a:cxnSpLocks/>
            <a:stCxn id="105" idx="7"/>
            <a:endCxn id="86" idx="3"/>
          </p:cNvCxnSpPr>
          <p:nvPr/>
        </p:nvCxnSpPr>
        <p:spPr>
          <a:xfrm flipV="1">
            <a:off x="3699144" y="2821748"/>
            <a:ext cx="1419918" cy="739991"/>
          </a:xfrm>
          <a:prstGeom prst="line">
            <a:avLst/>
          </a:prstGeom>
          <a:ln w="31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F1B5527-EDDE-FE4C-A280-1A09FC4981DE}"/>
              </a:ext>
            </a:extLst>
          </p:cNvPr>
          <p:cNvCxnSpPr>
            <a:cxnSpLocks/>
            <a:stCxn id="105" idx="5"/>
            <a:endCxn id="88" idx="1"/>
          </p:cNvCxnSpPr>
          <p:nvPr/>
        </p:nvCxnSpPr>
        <p:spPr>
          <a:xfrm>
            <a:off x="3699144" y="3900799"/>
            <a:ext cx="1419918" cy="669769"/>
          </a:xfrm>
          <a:prstGeom prst="line">
            <a:avLst/>
          </a:prstGeom>
          <a:ln w="31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EB2B823-DBE6-F84D-9C25-EC6C5921818A}"/>
              </a:ext>
            </a:extLst>
          </p:cNvPr>
          <p:cNvCxnSpPr>
            <a:cxnSpLocks/>
            <a:stCxn id="92" idx="6"/>
            <a:endCxn id="106" idx="2"/>
          </p:cNvCxnSpPr>
          <p:nvPr/>
        </p:nvCxnSpPr>
        <p:spPr>
          <a:xfrm>
            <a:off x="6983763" y="3696158"/>
            <a:ext cx="1205166" cy="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6AB1705-A3EC-FA41-8316-546DFA180682}"/>
              </a:ext>
            </a:extLst>
          </p:cNvPr>
          <p:cNvCxnSpPr>
            <a:cxnSpLocks/>
            <a:stCxn id="90" idx="5"/>
            <a:endCxn id="106" idx="1"/>
          </p:cNvCxnSpPr>
          <p:nvPr/>
        </p:nvCxnSpPr>
        <p:spPr>
          <a:xfrm>
            <a:off x="6913542" y="1777808"/>
            <a:ext cx="1345608" cy="1748820"/>
          </a:xfrm>
          <a:prstGeom prst="line">
            <a:avLst/>
          </a:prstGeom>
          <a:ln w="31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B644CDD-B474-DD46-9572-949F832D0AF9}"/>
              </a:ext>
            </a:extLst>
          </p:cNvPr>
          <p:cNvCxnSpPr>
            <a:cxnSpLocks/>
            <a:stCxn id="94" idx="7"/>
            <a:endCxn id="106" idx="3"/>
          </p:cNvCxnSpPr>
          <p:nvPr/>
        </p:nvCxnSpPr>
        <p:spPr>
          <a:xfrm flipV="1">
            <a:off x="6913542" y="3865688"/>
            <a:ext cx="1345608" cy="1748820"/>
          </a:xfrm>
          <a:prstGeom prst="line">
            <a:avLst/>
          </a:prstGeom>
          <a:ln w="31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80C2F88-1C71-7748-A562-3633C30B4893}"/>
              </a:ext>
            </a:extLst>
          </p:cNvPr>
          <p:cNvCxnSpPr>
            <a:cxnSpLocks/>
            <a:stCxn id="91" idx="5"/>
            <a:endCxn id="106" idx="1"/>
          </p:cNvCxnSpPr>
          <p:nvPr/>
        </p:nvCxnSpPr>
        <p:spPr>
          <a:xfrm>
            <a:off x="6913542" y="2821748"/>
            <a:ext cx="1345608" cy="704880"/>
          </a:xfrm>
          <a:prstGeom prst="line">
            <a:avLst/>
          </a:prstGeom>
          <a:ln w="31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FB224E3-63CA-7E48-A5C4-E84C20402087}"/>
              </a:ext>
            </a:extLst>
          </p:cNvPr>
          <p:cNvCxnSpPr>
            <a:cxnSpLocks/>
            <a:stCxn id="93" idx="7"/>
            <a:endCxn id="106" idx="3"/>
          </p:cNvCxnSpPr>
          <p:nvPr/>
        </p:nvCxnSpPr>
        <p:spPr>
          <a:xfrm flipV="1">
            <a:off x="6913542" y="3865688"/>
            <a:ext cx="1345608" cy="704880"/>
          </a:xfrm>
          <a:prstGeom prst="line">
            <a:avLst/>
          </a:prstGeom>
          <a:ln w="31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01A6969-5A44-164F-933D-BD5384999D97}"/>
              </a:ext>
            </a:extLst>
          </p:cNvPr>
          <p:cNvSpPr txBox="1"/>
          <p:nvPr/>
        </p:nvSpPr>
        <p:spPr>
          <a:xfrm>
            <a:off x="1360170" y="58293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4ECE94A-6E44-CF4F-8701-9317BD7F0B39}"/>
              </a:ext>
            </a:extLst>
          </p:cNvPr>
          <p:cNvSpPr txBox="1"/>
          <p:nvPr/>
        </p:nvSpPr>
        <p:spPr>
          <a:xfrm>
            <a:off x="4510120" y="537209"/>
            <a:ext cx="3363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correspondiente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con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todas las capacidades igual a 1</a:t>
            </a:r>
          </a:p>
        </p:txBody>
      </p:sp>
    </p:spTree>
    <p:extLst>
      <p:ext uri="{BB962C8B-B14F-4D97-AF65-F5344CB8AC3E}">
        <p14:creationId xmlns:p14="http://schemas.microsoft.com/office/powerpoint/2010/main" val="1224445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09EBF-CB50-7546-BDE9-13B1D8CB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5705-C4D7-984E-99B0-DF15B0A1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Los flujos en </a:t>
            </a:r>
            <a:r>
              <a:rPr lang="en-US" b="1" i="1"/>
              <a:t>G’</a:t>
            </a:r>
            <a:r>
              <a:rPr lang="en-US" b="1"/>
              <a:t> representan emparejamientos en </a:t>
            </a:r>
            <a:r>
              <a:rPr lang="en-US" b="1" i="1"/>
              <a:t>G</a:t>
            </a:r>
            <a:endParaRPr lang="en-US" b="1"/>
          </a:p>
          <a:p>
            <a:r>
              <a:rPr lang="en-US"/>
              <a:t>Primero, supongamos que hay un emparejamiento en </a:t>
            </a:r>
            <a:r>
              <a:rPr lang="en-US" i="1"/>
              <a:t>G</a:t>
            </a:r>
            <a:r>
              <a:rPr lang="en-US"/>
              <a:t> consistente en </a:t>
            </a:r>
            <a:r>
              <a:rPr lang="en-US" i="1"/>
              <a:t>k</a:t>
            </a:r>
            <a:r>
              <a:rPr lang="en-US"/>
              <a:t> aristas (</a:t>
            </a:r>
            <a:r>
              <a:rPr lang="en-US" i="1"/>
              <a:t>x</a:t>
            </a:r>
            <a:r>
              <a:rPr lang="en-US" baseline="-25000"/>
              <a:t>i1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 baseline="-25000"/>
              <a:t>i1</a:t>
            </a:r>
            <a:r>
              <a:rPr lang="en-US"/>
              <a:t>), …, (</a:t>
            </a:r>
            <a:r>
              <a:rPr lang="en-US" i="1"/>
              <a:t>x</a:t>
            </a:r>
            <a:r>
              <a:rPr lang="en-US" baseline="-25000"/>
              <a:t>ik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 baseline="-25000"/>
              <a:t>ik</a:t>
            </a:r>
            <a:r>
              <a:rPr lang="en-US"/>
              <a:t>)</a:t>
            </a:r>
          </a:p>
          <a:p>
            <a:r>
              <a:rPr lang="en-US"/>
              <a:t>Consideremos el flujo </a:t>
            </a:r>
            <a:r>
              <a:rPr lang="en-US" i="1"/>
              <a:t>f</a:t>
            </a:r>
            <a:r>
              <a:rPr lang="en-US"/>
              <a:t> que envía una unidad por cada ruta de la forma 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 baseline="-25000"/>
              <a:t>ij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 baseline="-25000"/>
              <a:t>ij</a:t>
            </a:r>
            <a:r>
              <a:rPr lang="en-US"/>
              <a:t>, </a:t>
            </a:r>
            <a:r>
              <a:rPr lang="en-US" i="1"/>
              <a:t>t</a:t>
            </a:r>
          </a:p>
          <a:p>
            <a:r>
              <a:rPr lang="en-US"/>
              <a:t>Las condiciones de capacidad y conservación se cumplen</a:t>
            </a:r>
          </a:p>
          <a:p>
            <a:r>
              <a:rPr lang="en-US"/>
              <a:t>… por lo que </a:t>
            </a:r>
            <a:r>
              <a:rPr lang="en-US" i="1"/>
              <a:t>f</a:t>
            </a:r>
            <a:r>
              <a:rPr lang="en-US"/>
              <a:t> es un flujo de valor </a:t>
            </a:r>
            <a:r>
              <a:rPr lang="en-US" i="1"/>
              <a:t>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C9434-BB2E-7740-A2C1-E19C7AAD8D19}"/>
              </a:ext>
            </a:extLst>
          </p:cNvPr>
          <p:cNvSpPr/>
          <p:nvPr/>
        </p:nvSpPr>
        <p:spPr>
          <a:xfrm>
            <a:off x="3958683" y="1174514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9F09D-EA16-2042-8691-266AFF1F7ED8}"/>
              </a:ext>
            </a:extLst>
          </p:cNvPr>
          <p:cNvSpPr/>
          <p:nvPr/>
        </p:nvSpPr>
        <p:spPr>
          <a:xfrm>
            <a:off x="3958683" y="5653588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365A1A-2612-C349-A58D-739A91B0BD9D}"/>
              </a:ext>
            </a:extLst>
          </p:cNvPr>
          <p:cNvSpPr/>
          <p:nvPr/>
        </p:nvSpPr>
        <p:spPr>
          <a:xfrm>
            <a:off x="2393796" y="2553548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ED7A33-7276-1F46-8FA6-B2C8CE7BAB0E}"/>
              </a:ext>
            </a:extLst>
          </p:cNvPr>
          <p:cNvSpPr/>
          <p:nvPr/>
        </p:nvSpPr>
        <p:spPr>
          <a:xfrm>
            <a:off x="5635084" y="2553548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1E243-AFAF-4245-A72E-534DED52BAD1}"/>
              </a:ext>
            </a:extLst>
          </p:cNvPr>
          <p:cNvSpPr/>
          <p:nvPr/>
        </p:nvSpPr>
        <p:spPr>
          <a:xfrm>
            <a:off x="2393796" y="418906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18733-2D47-B843-ABD0-F62D7AF980BA}"/>
              </a:ext>
            </a:extLst>
          </p:cNvPr>
          <p:cNvSpPr/>
          <p:nvPr/>
        </p:nvSpPr>
        <p:spPr>
          <a:xfrm>
            <a:off x="5635084" y="418906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3335C-A28D-DF4D-AB4C-0AF89281AE02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803077" y="1583795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8AAAB-ACA4-4E43-8CB4-2DE5B53C2F3A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4367964" y="1583795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D7FAB-5B2A-3042-8B4C-F676717D1D1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873298" y="2793299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1831-DD02-A248-8DBD-33796D2B40D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633547" y="3033050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B5F9A4-8275-5A48-B32E-46F397177A2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5874835" y="3033050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6116A-8B5E-2B45-BBBD-68F504BC7BEC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2803077" y="2962829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5357F-AEAD-4E4C-942F-FB76D742AC39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2803077" y="4598341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123CC-BCF2-DF4A-B9B5-33CBE92063C7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4367964" y="4598341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28D5CC-62ED-8640-9661-58C4258F8AD1}"/>
              </a:ext>
            </a:extLst>
          </p:cNvPr>
          <p:cNvSpPr txBox="1"/>
          <p:nvPr/>
        </p:nvSpPr>
        <p:spPr>
          <a:xfrm>
            <a:off x="3066585" y="16540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64333-7E52-8749-B08A-9D205241B822}"/>
              </a:ext>
            </a:extLst>
          </p:cNvPr>
          <p:cNvSpPr txBox="1"/>
          <p:nvPr/>
        </p:nvSpPr>
        <p:spPr>
          <a:xfrm>
            <a:off x="5040351" y="158379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37A74-8C37-FE4B-B624-A74004A9263B}"/>
              </a:ext>
            </a:extLst>
          </p:cNvPr>
          <p:cNvSpPr txBox="1"/>
          <p:nvPr/>
        </p:nvSpPr>
        <p:spPr>
          <a:xfrm>
            <a:off x="4028904" y="228963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8D7746-3AAC-3843-BEC5-E4A36F51E897}"/>
              </a:ext>
            </a:extLst>
          </p:cNvPr>
          <p:cNvSpPr txBox="1"/>
          <p:nvPr/>
        </p:nvSpPr>
        <p:spPr>
          <a:xfrm>
            <a:off x="2079806" y="33760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0F492-6B88-CB4B-937A-840DC03BB0D0}"/>
              </a:ext>
            </a:extLst>
          </p:cNvPr>
          <p:cNvSpPr txBox="1"/>
          <p:nvPr/>
        </p:nvSpPr>
        <p:spPr>
          <a:xfrm>
            <a:off x="3843150" y="360593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BF4D0-5840-934C-82A6-236B4BDBFD59}"/>
              </a:ext>
            </a:extLst>
          </p:cNvPr>
          <p:cNvSpPr txBox="1"/>
          <p:nvPr/>
        </p:nvSpPr>
        <p:spPr>
          <a:xfrm>
            <a:off x="5999356" y="320403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6CFF7B-71AA-7442-8413-DEA2AACE7CEB}"/>
              </a:ext>
            </a:extLst>
          </p:cNvPr>
          <p:cNvSpPr txBox="1"/>
          <p:nvPr/>
        </p:nvSpPr>
        <p:spPr>
          <a:xfrm>
            <a:off x="2873298" y="50571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14E3A-6D8F-5843-A654-474D7F15A8F4}"/>
              </a:ext>
            </a:extLst>
          </p:cNvPr>
          <p:cNvSpPr txBox="1"/>
          <p:nvPr/>
        </p:nvSpPr>
        <p:spPr>
          <a:xfrm>
            <a:off x="5185317" y="503283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851AF-734D-CE41-84ED-1821D169419F}"/>
              </a:ext>
            </a:extLst>
          </p:cNvPr>
          <p:cNvSpPr txBox="1"/>
          <p:nvPr/>
        </p:nvSpPr>
        <p:spPr>
          <a:xfrm>
            <a:off x="6299438" y="10449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B818D1-7BFF-EA44-A11E-8622BE524AA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705305" y="1229599"/>
            <a:ext cx="594133" cy="424417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B098AD-EC7C-6E42-897B-41CF9678847D}"/>
              </a:ext>
            </a:extLst>
          </p:cNvPr>
          <p:cNvSpPr txBox="1"/>
          <p:nvPr/>
        </p:nvSpPr>
        <p:spPr>
          <a:xfrm>
            <a:off x="327208" y="397526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87A50A-20CD-0B42-92A0-B54E9786B954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334215" y="3745339"/>
            <a:ext cx="671526" cy="414589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8C1704-3143-E74C-B0AF-6E2A99D2F3FD}"/>
              </a:ext>
            </a:extLst>
          </p:cNvPr>
          <p:cNvSpPr txBox="1"/>
          <p:nvPr/>
        </p:nvSpPr>
        <p:spPr>
          <a:xfrm>
            <a:off x="6486823" y="5804646"/>
            <a:ext cx="229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i="1" baseline="3000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2+1 = 3 =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i="1" baseline="3000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939652-06D2-DD44-82D3-E1966F53E52C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6192078" y="4668562"/>
            <a:ext cx="1442047" cy="1136084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C72B556-032B-4143-A859-F9834454F580}"/>
              </a:ext>
            </a:extLst>
          </p:cNvPr>
          <p:cNvSpPr txBox="1"/>
          <p:nvPr/>
        </p:nvSpPr>
        <p:spPr>
          <a:xfrm>
            <a:off x="278088" y="1383856"/>
            <a:ext cx="252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i="1" baseline="3000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2 = 1+1+0 =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i="1" baseline="3000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97BD0F-1B86-1144-B66C-5DD7A7D717AE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41607" y="1753188"/>
            <a:ext cx="835716" cy="800360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0697931-0408-2F4F-B570-451F0AF466A4}"/>
              </a:ext>
            </a:extLst>
          </p:cNvPr>
          <p:cNvSpPr txBox="1"/>
          <p:nvPr/>
        </p:nvSpPr>
        <p:spPr>
          <a:xfrm>
            <a:off x="539547" y="504123"/>
            <a:ext cx="22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i="1" baseline="3000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2 + 1 = 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CE0C20-1C33-3641-9611-71DEB995544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781251" y="688789"/>
            <a:ext cx="1177432" cy="485725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01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45ED8-B106-ED45-8A05-954A744F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9790-C51A-374F-9254-A143BC7B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Segundo, supongamos que hay un flujo </a:t>
            </a:r>
            <a:r>
              <a:rPr lang="en-US" i="1"/>
              <a:t>f’</a:t>
            </a:r>
            <a:r>
              <a:rPr lang="en-US"/>
              <a:t> en </a:t>
            </a:r>
            <a:r>
              <a:rPr lang="en-US" i="1"/>
              <a:t>G’</a:t>
            </a:r>
            <a:r>
              <a:rPr lang="en-US"/>
              <a:t> de valor </a:t>
            </a:r>
            <a:r>
              <a:rPr lang="en-US" i="1"/>
              <a:t>k</a:t>
            </a:r>
            <a:endParaRPr lang="en-US"/>
          </a:p>
          <a:p>
            <a:r>
              <a:rPr lang="en-US"/>
              <a:t>Podemos demostrar que si todas las capacidades en la red son enteros,</a:t>
            </a:r>
          </a:p>
          <a:p>
            <a:r>
              <a:rPr lang="en-US"/>
              <a:t>… entonces hay un flujo de valor (total) </a:t>
            </a:r>
            <a:r>
              <a:rPr lang="en-US" i="1"/>
              <a:t>k</a:t>
            </a:r>
            <a:r>
              <a:rPr lang="en-US"/>
              <a:t> de puros números enteros</a:t>
            </a:r>
          </a:p>
          <a:p>
            <a:r>
              <a:rPr lang="en-US"/>
              <a:t>… y como todas las capacidades son 1, entonces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es 0 o 1 para cada arista </a:t>
            </a:r>
            <a:r>
              <a:rPr lang="en-US" i="1"/>
              <a:t>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5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45ED8-B106-ED45-8A05-954A744F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9790-C51A-374F-9254-A143BC7B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Consideremos el conjunto </a:t>
            </a:r>
            <a:r>
              <a:rPr lang="en-US" i="1"/>
              <a:t>M’</a:t>
            </a:r>
            <a:r>
              <a:rPr lang="en-US"/>
              <a:t> de aristas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en que el valor del flujo es 1:</a:t>
            </a:r>
          </a:p>
          <a:p>
            <a:pPr lvl="1"/>
            <a:r>
              <a:rPr lang="en-US" i="1"/>
              <a:t>M’</a:t>
            </a:r>
            <a:r>
              <a:rPr lang="en-US"/>
              <a:t> contiene (¿obviamente?) </a:t>
            </a:r>
            <a:r>
              <a:rPr lang="en-US" i="1"/>
              <a:t>k</a:t>
            </a:r>
            <a:r>
              <a:rPr lang="en-US"/>
              <a:t> aristas</a:t>
            </a:r>
          </a:p>
          <a:p>
            <a:pPr lvl="1"/>
            <a:r>
              <a:rPr lang="en-US"/>
              <a:t>cada nodo en </a:t>
            </a:r>
            <a:r>
              <a:rPr lang="en-US" i="1"/>
              <a:t>X</a:t>
            </a:r>
            <a:r>
              <a:rPr lang="en-US"/>
              <a:t> es la cola de a lo más una arista en </a:t>
            </a:r>
            <a:r>
              <a:rPr lang="en-US" i="1"/>
              <a:t>M’</a:t>
            </a:r>
            <a:r>
              <a:rPr lang="en-US"/>
              <a:t> (de lo contrario, más de una unidad de flujo debería entrar al nodo)</a:t>
            </a:r>
          </a:p>
          <a:p>
            <a:r>
              <a:rPr lang="en-US"/>
              <a:t>Cada nodo en </a:t>
            </a:r>
            <a:r>
              <a:rPr lang="en-US" i="1"/>
              <a:t>Y</a:t>
            </a:r>
            <a:r>
              <a:rPr lang="en-US"/>
              <a:t> es la cabeza de a lo más una arista en </a:t>
            </a:r>
            <a:r>
              <a:rPr lang="en-US" i="1"/>
              <a:t>M’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65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F31EB-7E81-6F44-9A71-8C4B4D67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6DDB-CC1C-3E4D-A135-7536CB18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Así, el tamaño de un emparejamiento máximo en </a:t>
            </a:r>
            <a:r>
              <a:rPr lang="en-US" i="1"/>
              <a:t>G</a:t>
            </a:r>
            <a:r>
              <a:rPr lang="en-US"/>
              <a:t> es igual al valor del flujo máximo en </a:t>
            </a:r>
            <a:r>
              <a:rPr lang="en-US" i="1"/>
              <a:t>G’</a:t>
            </a:r>
            <a:endParaRPr lang="en-US"/>
          </a:p>
          <a:p>
            <a:r>
              <a:rPr lang="en-US"/>
              <a:t>… y las aristas del emparejamiento son las aristas que llevan flujo de </a:t>
            </a:r>
            <a:r>
              <a:rPr lang="en-US" i="1"/>
              <a:t>X</a:t>
            </a:r>
            <a:r>
              <a:rPr lang="en-US"/>
              <a:t> a </a:t>
            </a:r>
            <a:r>
              <a:rPr lang="en-US" i="1"/>
              <a:t>Y</a:t>
            </a:r>
            <a:r>
              <a:rPr lang="en-US"/>
              <a:t> en </a:t>
            </a:r>
            <a:r>
              <a:rPr lang="en-US" i="1"/>
              <a:t>G’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376"/>
              </a:spcBef>
            </a:pPr>
            <a:r>
              <a:rPr lang="en-US"/>
              <a:t>Solo la fuente </a:t>
            </a:r>
            <a:r>
              <a:rPr lang="en-US" i="1"/>
              <a:t>s</a:t>
            </a:r>
            <a:r>
              <a:rPr lang="en-US"/>
              <a:t> puede generar flujo</a:t>
            </a:r>
          </a:p>
          <a:p>
            <a:pPr>
              <a:spcBef>
                <a:spcPts val="2376"/>
              </a:spcBef>
            </a:pPr>
            <a:r>
              <a:rPr lang="en-US"/>
              <a:t>… y solo el sumidero </a:t>
            </a:r>
            <a:r>
              <a:rPr lang="en-US" i="1"/>
              <a:t>t</a:t>
            </a:r>
            <a:r>
              <a:rPr lang="en-US"/>
              <a:t> puede consumir flujo</a:t>
            </a:r>
          </a:p>
          <a:p>
            <a:pPr>
              <a:spcBef>
                <a:spcPts val="2376"/>
              </a:spcBef>
            </a:pPr>
            <a:r>
              <a:rPr lang="en-US"/>
              <a:t>El valor de un flujo </a:t>
            </a:r>
            <a:r>
              <a:rPr lang="en-US" i="1"/>
              <a:t>f</a:t>
            </a:r>
            <a:r>
              <a:rPr lang="en-US"/>
              <a:t>, denotado por 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), es la cantidad de flujo generado en la fuente:</a:t>
            </a:r>
          </a:p>
          <a:p>
            <a:pPr lvl="1">
              <a:spcBef>
                <a:spcPts val="1680"/>
              </a:spcBef>
            </a:pPr>
            <a:r>
              <a:rPr lang="en-US" sz="2000" i="1"/>
              <a:t>v</a:t>
            </a:r>
            <a:r>
              <a:rPr lang="en-US" sz="2000"/>
              <a:t>(</a:t>
            </a:r>
            <a:r>
              <a:rPr lang="en-US" sz="2000" i="1"/>
              <a:t>f</a:t>
            </a:r>
            <a:r>
              <a:rPr lang="en-US" sz="2000"/>
              <a:t>) = </a:t>
            </a:r>
            <a:r>
              <a:rPr lang="en-US" sz="2000" i="1"/>
              <a:t>f</a:t>
            </a:r>
            <a:r>
              <a:rPr lang="en-US" sz="2000" i="1" baseline="30000"/>
              <a:t>out</a:t>
            </a:r>
            <a:r>
              <a:rPr lang="en-US" sz="2000"/>
              <a:t>(s)</a:t>
            </a:r>
            <a:endParaRPr lang="en-US" sz="2000" i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376"/>
              </a:spcBef>
            </a:pPr>
            <a:r>
              <a:rPr lang="en-US"/>
              <a:t>El </a:t>
            </a:r>
            <a:r>
              <a:rPr lang="en-US" b="1"/>
              <a:t>problema del flujo máximo </a:t>
            </a:r>
            <a:r>
              <a:rPr lang="en-US"/>
              <a:t>consiste en que dada una red de flujo,</a:t>
            </a:r>
          </a:p>
          <a:p>
            <a:pPr>
              <a:spcBef>
                <a:spcPts val="2376"/>
              </a:spcBef>
            </a:pPr>
            <a:r>
              <a:rPr lang="en-US"/>
              <a:t>… hay que encontrar un flujo de valor máximo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6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C9434-BB2E-7740-A2C1-E19C7AAD8D19}"/>
              </a:ext>
            </a:extLst>
          </p:cNvPr>
          <p:cNvSpPr/>
          <p:nvPr/>
        </p:nvSpPr>
        <p:spPr>
          <a:xfrm>
            <a:off x="3958683" y="747131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9F09D-EA16-2042-8691-266AFF1F7ED8}"/>
              </a:ext>
            </a:extLst>
          </p:cNvPr>
          <p:cNvSpPr/>
          <p:nvPr/>
        </p:nvSpPr>
        <p:spPr>
          <a:xfrm>
            <a:off x="3958683" y="522620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365A1A-2612-C349-A58D-739A91B0BD9D}"/>
              </a:ext>
            </a:extLst>
          </p:cNvPr>
          <p:cNvSpPr/>
          <p:nvPr/>
        </p:nvSpPr>
        <p:spPr>
          <a:xfrm>
            <a:off x="2393796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ED7A33-7276-1F46-8FA6-B2C8CE7BAB0E}"/>
              </a:ext>
            </a:extLst>
          </p:cNvPr>
          <p:cNvSpPr/>
          <p:nvPr/>
        </p:nvSpPr>
        <p:spPr>
          <a:xfrm>
            <a:off x="5635084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1E243-AFAF-4245-A72E-534DED52BAD1}"/>
              </a:ext>
            </a:extLst>
          </p:cNvPr>
          <p:cNvSpPr/>
          <p:nvPr/>
        </p:nvSpPr>
        <p:spPr>
          <a:xfrm>
            <a:off x="2393796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18733-2D47-B843-ABD0-F62D7AF980BA}"/>
              </a:ext>
            </a:extLst>
          </p:cNvPr>
          <p:cNvSpPr/>
          <p:nvPr/>
        </p:nvSpPr>
        <p:spPr>
          <a:xfrm>
            <a:off x="5635084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3335C-A28D-DF4D-AB4C-0AF89281AE02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803077" y="1156412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8AAAB-ACA4-4E43-8CB4-2DE5B53C2F3A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4367964" y="1156412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D7FAB-5B2A-3042-8B4C-F676717D1D1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873298" y="2365916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1831-DD02-A248-8DBD-33796D2B40D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633547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B5F9A4-8275-5A48-B32E-46F397177A2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5874835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6116A-8B5E-2B45-BBBD-68F504BC7BEC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2803077" y="2535446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5357F-AEAD-4E4C-942F-FB76D742AC39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2803077" y="4170958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123CC-BCF2-DF4A-B9B5-33CBE92063C7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4367964" y="4170958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28D5CC-62ED-8640-9661-58C4258F8AD1}"/>
              </a:ext>
            </a:extLst>
          </p:cNvPr>
          <p:cNvSpPr txBox="1"/>
          <p:nvPr/>
        </p:nvSpPr>
        <p:spPr>
          <a:xfrm>
            <a:off x="3066585" y="122663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64333-7E52-8749-B08A-9D205241B822}"/>
              </a:ext>
            </a:extLst>
          </p:cNvPr>
          <p:cNvSpPr txBox="1"/>
          <p:nvPr/>
        </p:nvSpPr>
        <p:spPr>
          <a:xfrm>
            <a:off x="5040351" y="11564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37A74-8C37-FE4B-B624-A74004A9263B}"/>
              </a:ext>
            </a:extLst>
          </p:cNvPr>
          <p:cNvSpPr txBox="1"/>
          <p:nvPr/>
        </p:nvSpPr>
        <p:spPr>
          <a:xfrm>
            <a:off x="4028904" y="18622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8D7746-3AAC-3843-BEC5-E4A36F51E897}"/>
              </a:ext>
            </a:extLst>
          </p:cNvPr>
          <p:cNvSpPr txBox="1"/>
          <p:nvPr/>
        </p:nvSpPr>
        <p:spPr>
          <a:xfrm>
            <a:off x="2079806" y="294862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0F492-6B88-CB4B-937A-840DC03BB0D0}"/>
              </a:ext>
            </a:extLst>
          </p:cNvPr>
          <p:cNvSpPr txBox="1"/>
          <p:nvPr/>
        </p:nvSpPr>
        <p:spPr>
          <a:xfrm>
            <a:off x="3843150" y="317854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BF4D0-5840-934C-82A6-236B4BDBFD59}"/>
              </a:ext>
            </a:extLst>
          </p:cNvPr>
          <p:cNvSpPr txBox="1"/>
          <p:nvPr/>
        </p:nvSpPr>
        <p:spPr>
          <a:xfrm>
            <a:off x="5999356" y="27766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6CFF7B-71AA-7442-8413-DEA2AACE7CEB}"/>
              </a:ext>
            </a:extLst>
          </p:cNvPr>
          <p:cNvSpPr txBox="1"/>
          <p:nvPr/>
        </p:nvSpPr>
        <p:spPr>
          <a:xfrm>
            <a:off x="2873298" y="46297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14E3A-6D8F-5843-A654-474D7F15A8F4}"/>
              </a:ext>
            </a:extLst>
          </p:cNvPr>
          <p:cNvSpPr txBox="1"/>
          <p:nvPr/>
        </p:nvSpPr>
        <p:spPr>
          <a:xfrm>
            <a:off x="5185317" y="46054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5079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C9434-BB2E-7740-A2C1-E19C7AAD8D19}"/>
              </a:ext>
            </a:extLst>
          </p:cNvPr>
          <p:cNvSpPr/>
          <p:nvPr/>
        </p:nvSpPr>
        <p:spPr>
          <a:xfrm>
            <a:off x="4594788" y="747131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9F09D-EA16-2042-8691-266AFF1F7ED8}"/>
              </a:ext>
            </a:extLst>
          </p:cNvPr>
          <p:cNvSpPr/>
          <p:nvPr/>
        </p:nvSpPr>
        <p:spPr>
          <a:xfrm>
            <a:off x="4594788" y="522620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365A1A-2612-C349-A58D-739A91B0BD9D}"/>
              </a:ext>
            </a:extLst>
          </p:cNvPr>
          <p:cNvSpPr/>
          <p:nvPr/>
        </p:nvSpPr>
        <p:spPr>
          <a:xfrm>
            <a:off x="3029901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ED7A33-7276-1F46-8FA6-B2C8CE7BAB0E}"/>
              </a:ext>
            </a:extLst>
          </p:cNvPr>
          <p:cNvSpPr/>
          <p:nvPr/>
        </p:nvSpPr>
        <p:spPr>
          <a:xfrm>
            <a:off x="6271189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1E243-AFAF-4245-A72E-534DED52BAD1}"/>
              </a:ext>
            </a:extLst>
          </p:cNvPr>
          <p:cNvSpPr/>
          <p:nvPr/>
        </p:nvSpPr>
        <p:spPr>
          <a:xfrm>
            <a:off x="3029901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18733-2D47-B843-ABD0-F62D7AF980BA}"/>
              </a:ext>
            </a:extLst>
          </p:cNvPr>
          <p:cNvSpPr/>
          <p:nvPr/>
        </p:nvSpPr>
        <p:spPr>
          <a:xfrm>
            <a:off x="6271189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3335C-A28D-DF4D-AB4C-0AF89281AE02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39182" y="1156412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8AAAB-ACA4-4E43-8CB4-2DE5B53C2F3A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5004069" y="1156412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D7FAB-5B2A-3042-8B4C-F676717D1D1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3509403" y="2365916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1831-DD02-A248-8DBD-33796D2B40D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3269652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B5F9A4-8275-5A48-B32E-46F397177A2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6510940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6116A-8B5E-2B45-BBBD-68F504BC7BEC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3439182" y="2535446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5357F-AEAD-4E4C-942F-FB76D742AC39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439182" y="4170958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123CC-BCF2-DF4A-B9B5-33CBE92063C7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5004069" y="4170958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28D5CC-62ED-8640-9661-58C4258F8AD1}"/>
              </a:ext>
            </a:extLst>
          </p:cNvPr>
          <p:cNvSpPr txBox="1"/>
          <p:nvPr/>
        </p:nvSpPr>
        <p:spPr>
          <a:xfrm>
            <a:off x="3702690" y="12266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64333-7E52-8749-B08A-9D205241B822}"/>
              </a:ext>
            </a:extLst>
          </p:cNvPr>
          <p:cNvSpPr txBox="1"/>
          <p:nvPr/>
        </p:nvSpPr>
        <p:spPr>
          <a:xfrm>
            <a:off x="5676456" y="1156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37A74-8C37-FE4B-B624-A74004A9263B}"/>
              </a:ext>
            </a:extLst>
          </p:cNvPr>
          <p:cNvSpPr txBox="1"/>
          <p:nvPr/>
        </p:nvSpPr>
        <p:spPr>
          <a:xfrm>
            <a:off x="4665009" y="1862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8D7746-3AAC-3843-BEC5-E4A36F51E897}"/>
              </a:ext>
            </a:extLst>
          </p:cNvPr>
          <p:cNvSpPr txBox="1"/>
          <p:nvPr/>
        </p:nvSpPr>
        <p:spPr>
          <a:xfrm>
            <a:off x="2855198" y="2932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0F492-6B88-CB4B-937A-840DC03BB0D0}"/>
              </a:ext>
            </a:extLst>
          </p:cNvPr>
          <p:cNvSpPr txBox="1"/>
          <p:nvPr/>
        </p:nvSpPr>
        <p:spPr>
          <a:xfrm>
            <a:off x="4594788" y="3144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BF4D0-5840-934C-82A6-236B4BDBFD59}"/>
              </a:ext>
            </a:extLst>
          </p:cNvPr>
          <p:cNvSpPr txBox="1"/>
          <p:nvPr/>
        </p:nvSpPr>
        <p:spPr>
          <a:xfrm>
            <a:off x="6635461" y="2776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6CFF7B-71AA-7442-8413-DEA2AACE7CEB}"/>
              </a:ext>
            </a:extLst>
          </p:cNvPr>
          <p:cNvSpPr txBox="1"/>
          <p:nvPr/>
        </p:nvSpPr>
        <p:spPr>
          <a:xfrm>
            <a:off x="3702690" y="46166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14E3A-6D8F-5843-A654-474D7F15A8F4}"/>
              </a:ext>
            </a:extLst>
          </p:cNvPr>
          <p:cNvSpPr txBox="1"/>
          <p:nvPr/>
        </p:nvSpPr>
        <p:spPr>
          <a:xfrm>
            <a:off x="5821422" y="46054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FC4AA8-BF9A-E543-BEA9-56BD7CE2237C}"/>
              </a:ext>
            </a:extLst>
          </p:cNvPr>
          <p:cNvSpPr txBox="1"/>
          <p:nvPr/>
        </p:nvSpPr>
        <p:spPr>
          <a:xfrm>
            <a:off x="7556893" y="5059376"/>
            <a:ext cx="14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capacidad de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arista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EE3743-A947-CF4E-A1DC-2F2642FE0E3B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6271189" y="4856870"/>
            <a:ext cx="1285704" cy="525672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63B14D-03CE-1C49-8208-85723449AF65}"/>
              </a:ext>
            </a:extLst>
          </p:cNvPr>
          <p:cNvSpPr txBox="1"/>
          <p:nvPr/>
        </p:nvSpPr>
        <p:spPr>
          <a:xfrm>
            <a:off x="914149" y="3825595"/>
            <a:ext cx="14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capacidad de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arista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2509CE-7907-D049-8720-C8E934EBD79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32807" y="3438939"/>
            <a:ext cx="522391" cy="709822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F788D9E-4E35-5F40-83AF-1B864703D878}"/>
              </a:ext>
            </a:extLst>
          </p:cNvPr>
          <p:cNvCxnSpPr/>
          <p:nvPr/>
        </p:nvCxnSpPr>
        <p:spPr>
          <a:xfrm>
            <a:off x="1951949" y="2535446"/>
            <a:ext cx="4798742" cy="2760980"/>
          </a:xfrm>
          <a:prstGeom prst="curvedConnector3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660B05-09EA-6644-916D-442B8A3C2E60}"/>
              </a:ext>
            </a:extLst>
          </p:cNvPr>
          <p:cNvSpPr txBox="1"/>
          <p:nvPr/>
        </p:nvSpPr>
        <p:spPr>
          <a:xfrm>
            <a:off x="278044" y="509962"/>
            <a:ext cx="3191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corte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particiona los vértices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 modo que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queden en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grupos distintos: {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} y {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FB1C51-1CDF-9C44-9C97-1F56DD159E19}"/>
              </a:ext>
            </a:extLst>
          </p:cNvPr>
          <p:cNvCxnSpPr>
            <a:cxnSpLocks/>
          </p:cNvCxnSpPr>
          <p:nvPr/>
        </p:nvCxnSpPr>
        <p:spPr>
          <a:xfrm>
            <a:off x="2374897" y="1459928"/>
            <a:ext cx="88553" cy="989402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6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35742</TotalTime>
  <Words>2482</Words>
  <Application>Microsoft Macintosh PowerPoint</Application>
  <PresentationFormat>On-screen Show (4:3)</PresentationFormat>
  <Paragraphs>792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Century Schoolbook</vt:lpstr>
      <vt:lpstr>Consolas</vt:lpstr>
      <vt:lpstr>Impact</vt:lpstr>
      <vt:lpstr>Times New Roman</vt:lpstr>
      <vt:lpstr>Wingdings</vt:lpstr>
      <vt:lpstr>NewsPrint</vt:lpstr>
      <vt:lpstr>Flujo máximo en redes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Pontificia Universidad Católica de Chile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 Eterovic</dc:creator>
  <cp:lastModifiedBy>Yadran</cp:lastModifiedBy>
  <cp:revision>244</cp:revision>
  <cp:lastPrinted>2017-11-20T09:40:51Z</cp:lastPrinted>
  <dcterms:created xsi:type="dcterms:W3CDTF">2016-12-25T02:28:48Z</dcterms:created>
  <dcterms:modified xsi:type="dcterms:W3CDTF">2019-06-12T19:58:59Z</dcterms:modified>
</cp:coreProperties>
</file>