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7" r:id="rId12"/>
    <p:sldId id="278" r:id="rId13"/>
    <p:sldId id="280" r:id="rId14"/>
    <p:sldId id="279" r:id="rId15"/>
    <p:sldId id="274" r:id="rId16"/>
    <p:sldId id="268" r:id="rId17"/>
    <p:sldId id="276" r:id="rId18"/>
    <p:sldId id="269" r:id="rId19"/>
    <p:sldId id="271" r:id="rId20"/>
    <p:sldId id="284" r:id="rId21"/>
    <p:sldId id="272" r:id="rId22"/>
    <p:sldId id="267" r:id="rId23"/>
    <p:sldId id="282" r:id="rId24"/>
    <p:sldId id="286" r:id="rId25"/>
    <p:sldId id="288" r:id="rId26"/>
    <p:sldId id="287" r:id="rId27"/>
    <p:sldId id="289" r:id="rId28"/>
    <p:sldId id="285" r:id="rId29"/>
    <p:sldId id="290" r:id="rId30"/>
    <p:sldId id="291" r:id="rId31"/>
    <p:sldId id="292" r:id="rId32"/>
    <p:sldId id="293" r:id="rId33"/>
    <p:sldId id="283" r:id="rId34"/>
    <p:sldId id="296" r:id="rId35"/>
    <p:sldId id="297" r:id="rId36"/>
    <p:sldId id="298" r:id="rId37"/>
    <p:sldId id="294" r:id="rId38"/>
    <p:sldId id="295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FCC99"/>
    <a:srgbClr val="FFCC00"/>
    <a:srgbClr val="2683C6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93" autoAdjust="0"/>
    <p:restoredTop sz="93584"/>
  </p:normalViewPr>
  <p:slideViewPr>
    <p:cSldViewPr snapToGrid="0" showGuides="1">
      <p:cViewPr varScale="1">
        <p:scale>
          <a:sx n="145" d="100"/>
          <a:sy n="145" d="100"/>
        </p:scale>
        <p:origin x="251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192BA-6304-4AA5-A97E-7308F0EA400F}" type="datetimeFigureOut">
              <a:rPr lang="es-CL" smtClean="0"/>
              <a:t>24-03-19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9AF07-D5FD-4DCC-8A21-CB8F135A0FA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89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 comunidad consiste de los profesores, alumnos, funcionarios,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4255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Se retorna el nodo ya que se necesita para todas las otras operaciones.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32850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7650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2436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7388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5314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3207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6740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En este caso estamos reemplazando el valor de la clave, pero eso lo puedes manejar tu como quieras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56800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Con el nodo más cercano, es decir, el que viene justo después o el que viene justo antes. Estos se conocen como </a:t>
            </a:r>
            <a:r>
              <a:rPr lang="es-CL" b="1" dirty="0"/>
              <a:t>antecesor </a:t>
            </a:r>
            <a:r>
              <a:rPr lang="es-CL" b="0" dirty="0"/>
              <a:t>y </a:t>
            </a:r>
            <a:r>
              <a:rPr lang="es-CL" b="1" dirty="0"/>
              <a:t>sucesor.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40670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4194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0" dirty="0"/>
              <a:t>La relación es igual que en un árbol genealógico:</a:t>
            </a:r>
          </a:p>
          <a:p>
            <a:r>
              <a:rPr lang="es-CL" b="0" dirty="0"/>
              <a:t>C es padre de G</a:t>
            </a:r>
          </a:p>
          <a:p>
            <a:r>
              <a:rPr lang="es-CL" b="0" dirty="0"/>
              <a:t>G es hermano de F</a:t>
            </a:r>
          </a:p>
          <a:p>
            <a:r>
              <a:rPr lang="es-CL" b="0" dirty="0"/>
              <a:t>F es sobrino de B</a:t>
            </a:r>
          </a:p>
          <a:p>
            <a:r>
              <a:rPr lang="es-CL" b="0" dirty="0"/>
              <a:t>Y así…</a:t>
            </a:r>
          </a:p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7638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7648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97650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1988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máximo se define de manera homóloga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29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89010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antecesor se define de manera totalmente homóloga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30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4861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31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69261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32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31826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 última parte es legal SÓLO porque sabemos que el nodo tiene dos hijos, por lo que el sucesor es una hoja!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33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8630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34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64339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35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84043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44837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36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20595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Normalmente son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), </m:t>
                        </m:r>
                      </m:e>
                    </m:func>
                  </m:oMath>
                </a14:m>
                <a:r>
                  <a:rPr lang="es-CL" dirty="0"/>
                  <a:t>pero pueden degenerarse</a:t>
                </a:r>
                <a:r>
                  <a:rPr lang="es-CL" baseline="0" dirty="0"/>
                  <a:t> a </a:t>
                </a:r>
                <a14:m>
                  <m:oMath xmlns:m="http://schemas.openxmlformats.org/officeDocument/2006/math"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CL" dirty="0"/>
                  <a:t> si las raíces son </a:t>
                </a:r>
                <a:r>
                  <a:rPr lang="es-CL"/>
                  <a:t>lo suficientemente</a:t>
                </a:r>
                <a:r>
                  <a:rPr lang="es-CL" baseline="0"/>
                  <a:t> malas!</a:t>
                </a:r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Normalmente son </a:t>
                </a:r>
                <a:r>
                  <a:rPr lang="es-CL" b="0" i="0">
                    <a:latin typeface="Cambria Math" panose="02040503050406030204" pitchFamily="18" charset="0"/>
                  </a:rPr>
                  <a:t>𝑂(log⁡〖𝑛), 〗</a:t>
                </a:r>
                <a:r>
                  <a:rPr lang="es-CL" dirty="0"/>
                  <a:t>pero pueden degenerarse</a:t>
                </a:r>
                <a:r>
                  <a:rPr lang="es-CL" baseline="0" dirty="0"/>
                  <a:t> a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𝑂(𝑛)</a:t>
                </a:r>
                <a:r>
                  <a:rPr lang="es-CL" dirty="0"/>
                  <a:t> si las raíces son </a:t>
                </a:r>
                <a:r>
                  <a:rPr lang="es-CL"/>
                  <a:t>lo suficientemente</a:t>
                </a:r>
                <a:r>
                  <a:rPr lang="es-CL" baseline="0"/>
                  <a:t> malas!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37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52686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38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5026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5280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29350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1834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5645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8024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065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8D63-A966-4E0E-B156-657A9AAE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conteo de votos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5273-333D-4216-9A9C-D05818244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17" y="1287532"/>
            <a:ext cx="8990193" cy="4904072"/>
          </a:xfrm>
        </p:spPr>
        <p:txBody>
          <a:bodyPr anchor="ctr">
            <a:normAutofit fontScale="92500"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L" dirty="0"/>
              <a:t> Se quiere hacer una votación para supremo líder del planeta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L" dirty="0"/>
              <a:t> Todos los habitantes del planeta son candidatos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L" dirty="0"/>
              <a:t> Cada persona tiene asignado un número, llamado ID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L" dirty="0"/>
              <a:t> El voto consiste en anotar el ID de tu candidato en la papeleta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L" dirty="0"/>
              <a:t> La persona cuyo ID aparezca en más papeletas gana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s-CL" dirty="0"/>
          </a:p>
          <a:p>
            <a:pPr marL="0" indent="0">
              <a:lnSpc>
                <a:spcPct val="120000"/>
              </a:lnSpc>
              <a:buNone/>
            </a:pPr>
            <a:r>
              <a:rPr lang="es-CL" dirty="0"/>
              <a:t>  ¿Cuál es el costo de contar los votos?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431165-1A86-4043-8560-0A4774938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09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1182-56E2-46D3-A31C-7C47FA46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Operaciones del ABB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99D8C-B565-493C-86DB-0188B7F1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¿Cómo se busca un elemento en el árbol?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¿Qué pasa si queremos insertar un nuevo dato?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Tratemos de aprovechar que la estructura es recursiva</a:t>
            </a:r>
          </a:p>
        </p:txBody>
      </p:sp>
    </p:spTree>
    <p:extLst>
      <p:ext uri="{BB962C8B-B14F-4D97-AF65-F5344CB8AC3E}">
        <p14:creationId xmlns:p14="http://schemas.microsoft.com/office/powerpoint/2010/main" val="2600141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el 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272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el 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FD88D-13CD-4C12-AEA8-CB0DF8292901}"/>
              </a:ext>
            </a:extLst>
          </p:cNvPr>
          <p:cNvSpPr txBox="1"/>
          <p:nvPr/>
        </p:nvSpPr>
        <p:spPr>
          <a:xfrm>
            <a:off x="4243159" y="12273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 &gt; 6</a:t>
            </a:r>
          </a:p>
        </p:txBody>
      </p:sp>
    </p:spTree>
    <p:extLst>
      <p:ext uri="{BB962C8B-B14F-4D97-AF65-F5344CB8AC3E}">
        <p14:creationId xmlns:p14="http://schemas.microsoft.com/office/powerpoint/2010/main" val="3255616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el 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FD88D-13CD-4C12-AEA8-CB0DF8292901}"/>
              </a:ext>
            </a:extLst>
          </p:cNvPr>
          <p:cNvSpPr txBox="1"/>
          <p:nvPr/>
        </p:nvSpPr>
        <p:spPr>
          <a:xfrm>
            <a:off x="4243159" y="12273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 &gt;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EAB370-E633-4BDF-A3D4-B291CED97144}"/>
              </a:ext>
            </a:extLst>
          </p:cNvPr>
          <p:cNvSpPr txBox="1"/>
          <p:nvPr/>
        </p:nvSpPr>
        <p:spPr>
          <a:xfrm>
            <a:off x="5419353" y="237275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 &lt; 8</a:t>
            </a:r>
          </a:p>
        </p:txBody>
      </p:sp>
    </p:spTree>
    <p:extLst>
      <p:ext uri="{BB962C8B-B14F-4D97-AF65-F5344CB8AC3E}">
        <p14:creationId xmlns:p14="http://schemas.microsoft.com/office/powerpoint/2010/main" val="2467355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el 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FD88D-13CD-4C12-AEA8-CB0DF8292901}"/>
              </a:ext>
            </a:extLst>
          </p:cNvPr>
          <p:cNvSpPr txBox="1"/>
          <p:nvPr/>
        </p:nvSpPr>
        <p:spPr>
          <a:xfrm>
            <a:off x="4243159" y="12273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 &gt;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00139B-0BAB-4A6A-80BA-DAE93BF3C510}"/>
              </a:ext>
            </a:extLst>
          </p:cNvPr>
          <p:cNvSpPr txBox="1"/>
          <p:nvPr/>
        </p:nvSpPr>
        <p:spPr>
          <a:xfrm>
            <a:off x="4832172" y="361757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 = 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0A9782-748B-4AFC-9779-2A505F3DDFED}"/>
              </a:ext>
            </a:extLst>
          </p:cNvPr>
          <p:cNvSpPr txBox="1"/>
          <p:nvPr/>
        </p:nvSpPr>
        <p:spPr>
          <a:xfrm>
            <a:off x="5419353" y="237275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 &lt; 8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20643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E827A6-89F3-4EED-BECC-9AC8D51DAA3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𝒔𝒆𝒂𝒓𝒄𝒉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=∅   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s-CL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𝒆𝒍𝒔𝒆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𝒔𝒆𝒂𝒓𝒄𝒉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>
                            <a:latin typeface="Cambria Math" charset="0"/>
                          </a:rPr>
                          <m:t>.</m:t>
                        </m:r>
                        <m:r>
                          <a:rPr lang="en-US" b="1" i="1">
                            <a:latin typeface="Cambria Math" charset="0"/>
                          </a:rPr>
                          <m:t>𝒍𝒆𝒇𝒕</m:t>
                        </m:r>
                        <m:r>
                          <m:rPr>
                            <m:nor/>
                          </m:rPr>
                          <a:rPr lang="es-CL" b="1" dirty="0"/>
                          <m:t>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𝒆𝒍𝒔𝒆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𝒔𝒆𝒂𝒓𝒄𝒉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charset="0"/>
                      </a:rPr>
                      <m:t>𝑨</m:t>
                    </m:r>
                    <m:r>
                      <a:rPr lang="en-US" b="1" i="1" smtClean="0">
                        <a:latin typeface="Cambria Math" charset="0"/>
                      </a:rPr>
                      <m:t>.</m:t>
                    </m:r>
                    <m:r>
                      <a:rPr lang="en-US" b="1" i="1" smtClean="0">
                        <a:latin typeface="Cambria Math" charset="0"/>
                      </a:rPr>
                      <m:t>𝒓𝒊𝒈𝒉𝒕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E827A6-89F3-4EED-BECC-9AC8D51DAA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842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el 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946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el 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FD88D-13CD-4C12-AEA8-CB0DF8292901}"/>
              </a:ext>
            </a:extLst>
          </p:cNvPr>
          <p:cNvSpPr txBox="1"/>
          <p:nvPr/>
        </p:nvSpPr>
        <p:spPr>
          <a:xfrm>
            <a:off x="4243159" y="12273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&lt; 6</a:t>
            </a:r>
          </a:p>
        </p:txBody>
      </p:sp>
    </p:spTree>
    <p:extLst>
      <p:ext uri="{BB962C8B-B14F-4D97-AF65-F5344CB8AC3E}">
        <p14:creationId xmlns:p14="http://schemas.microsoft.com/office/powerpoint/2010/main" val="1885876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el 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FD88D-13CD-4C12-AEA8-CB0DF8292901}"/>
              </a:ext>
            </a:extLst>
          </p:cNvPr>
          <p:cNvSpPr txBox="1"/>
          <p:nvPr/>
        </p:nvSpPr>
        <p:spPr>
          <a:xfrm>
            <a:off x="4243159" y="12273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&lt; 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7EA8A4-11D9-4928-9116-99A50B2D9041}"/>
              </a:ext>
            </a:extLst>
          </p:cNvPr>
          <p:cNvSpPr txBox="1"/>
          <p:nvPr/>
        </p:nvSpPr>
        <p:spPr>
          <a:xfrm>
            <a:off x="3061038" y="23811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&gt; 3</a:t>
            </a:r>
          </a:p>
        </p:txBody>
      </p:sp>
    </p:spTree>
    <p:extLst>
      <p:ext uri="{BB962C8B-B14F-4D97-AF65-F5344CB8AC3E}">
        <p14:creationId xmlns:p14="http://schemas.microsoft.com/office/powerpoint/2010/main" val="3699242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el 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FD88D-13CD-4C12-AEA8-CB0DF8292901}"/>
              </a:ext>
            </a:extLst>
          </p:cNvPr>
          <p:cNvSpPr txBox="1"/>
          <p:nvPr/>
        </p:nvSpPr>
        <p:spPr>
          <a:xfrm>
            <a:off x="4243159" y="12273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&lt; 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7EA8A4-11D9-4928-9116-99A50B2D9041}"/>
              </a:ext>
            </a:extLst>
          </p:cNvPr>
          <p:cNvSpPr txBox="1"/>
          <p:nvPr/>
        </p:nvSpPr>
        <p:spPr>
          <a:xfrm>
            <a:off x="3061038" y="23811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&gt;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C4C327-899C-4698-9D74-DE004902A3A9}"/>
              </a:ext>
            </a:extLst>
          </p:cNvPr>
          <p:cNvSpPr txBox="1"/>
          <p:nvPr/>
        </p:nvSpPr>
        <p:spPr>
          <a:xfrm>
            <a:off x="3658700" y="361757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&lt; 5</a:t>
            </a:r>
          </a:p>
        </p:txBody>
      </p:sp>
    </p:spTree>
    <p:extLst>
      <p:ext uri="{BB962C8B-B14F-4D97-AF65-F5344CB8AC3E}">
        <p14:creationId xmlns:p14="http://schemas.microsoft.com/office/powerpoint/2010/main" val="2051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027713-59F8-480A-AC90-553C279D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Los desafíos del conteo de votos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CB787E-CB93-4D3E-8E06-3CEADF575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No sabemos cuántos candidatos aparecerán en los votos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¿Cómo podemos llevar la cuenta solo de los ID que han recibido votos?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Hay que considerar la eficiencia de contar un nuevo voto</a:t>
            </a:r>
          </a:p>
        </p:txBody>
      </p:sp>
    </p:spTree>
    <p:extLst>
      <p:ext uri="{BB962C8B-B14F-4D97-AF65-F5344CB8AC3E}">
        <p14:creationId xmlns:p14="http://schemas.microsoft.com/office/powerpoint/2010/main" val="1589662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el 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FD88D-13CD-4C12-AEA8-CB0DF8292901}"/>
              </a:ext>
            </a:extLst>
          </p:cNvPr>
          <p:cNvSpPr txBox="1"/>
          <p:nvPr/>
        </p:nvSpPr>
        <p:spPr>
          <a:xfrm>
            <a:off x="4243159" y="12273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&lt; 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7EA8A4-11D9-4928-9116-99A50B2D9041}"/>
              </a:ext>
            </a:extLst>
          </p:cNvPr>
          <p:cNvSpPr txBox="1"/>
          <p:nvPr/>
        </p:nvSpPr>
        <p:spPr>
          <a:xfrm>
            <a:off x="3061038" y="23811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&gt;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C4C327-899C-4698-9D74-DE004902A3A9}"/>
              </a:ext>
            </a:extLst>
          </p:cNvPr>
          <p:cNvSpPr txBox="1"/>
          <p:nvPr/>
        </p:nvSpPr>
        <p:spPr>
          <a:xfrm>
            <a:off x="3658700" y="361757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&lt; 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E75717-5FC2-4A55-A3A7-48A82478EFA7}"/>
              </a:ext>
            </a:extLst>
          </p:cNvPr>
          <p:cNvCxnSpPr>
            <a:stCxn id="23" idx="0"/>
            <a:endCxn id="54" idx="3"/>
          </p:cNvCxnSpPr>
          <p:nvPr/>
        </p:nvCxnSpPr>
        <p:spPr>
          <a:xfrm flipV="1">
            <a:off x="3662083" y="4485093"/>
            <a:ext cx="106593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039C22F-648E-40E3-8742-D37EE92A86AA}"/>
              </a:ext>
            </a:extLst>
          </p:cNvPr>
          <p:cNvSpPr/>
          <p:nvPr/>
        </p:nvSpPr>
        <p:spPr>
          <a:xfrm>
            <a:off x="3370254" y="5165766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434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el 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FD88D-13CD-4C12-AEA8-CB0DF8292901}"/>
              </a:ext>
            </a:extLst>
          </p:cNvPr>
          <p:cNvSpPr txBox="1"/>
          <p:nvPr/>
        </p:nvSpPr>
        <p:spPr>
          <a:xfrm>
            <a:off x="4243159" y="12273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&lt; 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7EA8A4-11D9-4928-9116-99A50B2D9041}"/>
              </a:ext>
            </a:extLst>
          </p:cNvPr>
          <p:cNvSpPr txBox="1"/>
          <p:nvPr/>
        </p:nvSpPr>
        <p:spPr>
          <a:xfrm>
            <a:off x="3061038" y="23811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&gt;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C4C327-899C-4698-9D74-DE004902A3A9}"/>
              </a:ext>
            </a:extLst>
          </p:cNvPr>
          <p:cNvSpPr txBox="1"/>
          <p:nvPr/>
        </p:nvSpPr>
        <p:spPr>
          <a:xfrm>
            <a:off x="3658700" y="361757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&lt; 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E75717-5FC2-4A55-A3A7-48A82478EFA7}"/>
              </a:ext>
            </a:extLst>
          </p:cNvPr>
          <p:cNvCxnSpPr>
            <a:stCxn id="23" idx="0"/>
            <a:endCxn id="54" idx="3"/>
          </p:cNvCxnSpPr>
          <p:nvPr/>
        </p:nvCxnSpPr>
        <p:spPr>
          <a:xfrm flipV="1">
            <a:off x="3662083" y="4485093"/>
            <a:ext cx="106593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039C22F-648E-40E3-8742-D37EE92A86AA}"/>
              </a:ext>
            </a:extLst>
          </p:cNvPr>
          <p:cNvSpPr/>
          <p:nvPr/>
        </p:nvSpPr>
        <p:spPr>
          <a:xfrm>
            <a:off x="3370254" y="5165766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738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E827A6-89F3-4EED-BECC-9AC8D51DAA3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𝒊𝒏𝒔𝒆𝒓𝒕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𝒔𝒆𝒂𝒓𝒄𝒉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E827A6-89F3-4EED-BECC-9AC8D51DAA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350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EDE9-1395-4FB6-9F79-4FF0F033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Eliminación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D8D54-4BCD-4847-9DB0-BCA3BD1C6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s-CL" dirty="0"/>
              <a:t>Se ha ingresado un dato erróneo al árbol</a:t>
            </a:r>
          </a:p>
          <a:p>
            <a:pPr>
              <a:lnSpc>
                <a:spcPct val="120000"/>
              </a:lnSpc>
            </a:pPr>
            <a:endParaRPr lang="es-CL" dirty="0"/>
          </a:p>
          <a:p>
            <a:pPr>
              <a:lnSpc>
                <a:spcPct val="120000"/>
              </a:lnSpc>
            </a:pPr>
            <a:r>
              <a:rPr lang="es-CL" dirty="0"/>
              <a:t>Si el dato quedó en una hoja, o tiene un solo hijo, eliminarlo es trivial</a:t>
            </a:r>
          </a:p>
          <a:p>
            <a:pPr>
              <a:lnSpc>
                <a:spcPct val="120000"/>
              </a:lnSpc>
            </a:pPr>
            <a:endParaRPr lang="es-CL" dirty="0"/>
          </a:p>
          <a:p>
            <a:pPr>
              <a:lnSpc>
                <a:spcPct val="120000"/>
              </a:lnSpc>
            </a:pPr>
            <a:r>
              <a:rPr lang="es-CL" dirty="0"/>
              <a:t>Si no, ¿cómo podemos eliminarlo sin romper la estructura?</a:t>
            </a:r>
          </a:p>
          <a:p>
            <a:pPr>
              <a:lnSpc>
                <a:spcPct val="120000"/>
              </a:lnSpc>
            </a:pPr>
            <a:endParaRPr lang="es-CL" dirty="0"/>
          </a:p>
          <a:p>
            <a:pPr>
              <a:lnSpc>
                <a:spcPct val="120000"/>
              </a:lnSpc>
            </a:pPr>
            <a:r>
              <a:rPr lang="es-CL" dirty="0"/>
              <a:t>¿Podremos reemplazarlo por otro nodo del árbol? ¿Cuál?</a:t>
            </a:r>
          </a:p>
        </p:txBody>
      </p:sp>
    </p:spTree>
    <p:extLst>
      <p:ext uri="{BB962C8B-B14F-4D97-AF65-F5344CB8AC3E}">
        <p14:creationId xmlns:p14="http://schemas.microsoft.com/office/powerpoint/2010/main" val="2669935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Eliminemos el 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E75717-5FC2-4A55-A3A7-48A82478EFA7}"/>
              </a:ext>
            </a:extLst>
          </p:cNvPr>
          <p:cNvCxnSpPr>
            <a:stCxn id="23" idx="0"/>
            <a:endCxn id="54" idx="3"/>
          </p:cNvCxnSpPr>
          <p:nvPr/>
        </p:nvCxnSpPr>
        <p:spPr>
          <a:xfrm flipV="1">
            <a:off x="3662083" y="4485093"/>
            <a:ext cx="106593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039C22F-648E-40E3-8742-D37EE92A86AA}"/>
              </a:ext>
            </a:extLst>
          </p:cNvPr>
          <p:cNvSpPr/>
          <p:nvPr/>
        </p:nvSpPr>
        <p:spPr>
          <a:xfrm>
            <a:off x="3370254" y="5165766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7682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Eliminemos el 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540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Eliminemos el 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039C22F-648E-40E3-8742-D37EE92A86AA}"/>
              </a:ext>
            </a:extLst>
          </p:cNvPr>
          <p:cNvSpPr/>
          <p:nvPr/>
        </p:nvSpPr>
        <p:spPr>
          <a:xfrm>
            <a:off x="3370254" y="516576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E75717-5FC2-4A55-A3A7-48A82478EFA7}"/>
              </a:ext>
            </a:extLst>
          </p:cNvPr>
          <p:cNvCxnSpPr>
            <a:stCxn id="23" idx="0"/>
            <a:endCxn id="54" idx="3"/>
          </p:cNvCxnSpPr>
          <p:nvPr/>
        </p:nvCxnSpPr>
        <p:spPr>
          <a:xfrm flipV="1">
            <a:off x="3662083" y="4485093"/>
            <a:ext cx="106593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55613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Eliminemos el 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28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BA149B-E83C-4E01-9E69-07948F52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Antecesor y Sucesor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635F6-39CF-4B06-8F9A-CB02050A9D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925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s-CL" dirty="0"/>
                  <a:t>Si los nodos estuvieran ordenados en una lista según su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s-CL" dirty="0"/>
                  <a:t>:</a:t>
                </a:r>
              </a:p>
              <a:p>
                <a:pPr>
                  <a:lnSpc>
                    <a:spcPct val="110000"/>
                  </a:lnSpc>
                </a:pPr>
                <a:endParaRPr lang="es-CL" dirty="0"/>
              </a:p>
              <a:p>
                <a:pPr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s-CL" dirty="0"/>
                  <a:t> El </a:t>
                </a:r>
                <a:r>
                  <a:rPr lang="es-CL" b="1" dirty="0">
                    <a:solidFill>
                      <a:schemeClr val="accent2"/>
                    </a:solidFill>
                  </a:rPr>
                  <a:t>sucesor</a:t>
                </a:r>
                <a:r>
                  <a:rPr lang="es-CL" dirty="0"/>
                  <a:t> de un nodo es el siguiente de la lista</a:t>
                </a:r>
              </a:p>
              <a:p>
                <a:pPr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s-CL" dirty="0"/>
                  <a:t> El </a:t>
                </a:r>
                <a:r>
                  <a:rPr lang="es-CL" b="1" dirty="0">
                    <a:solidFill>
                      <a:schemeClr val="accent2"/>
                    </a:solidFill>
                  </a:rPr>
                  <a:t>antecesor</a:t>
                </a:r>
                <a:r>
                  <a:rPr lang="es-CL" dirty="0"/>
                  <a:t> de un nodo es el anterior en la lista</a:t>
                </a:r>
              </a:p>
              <a:p>
                <a:pPr>
                  <a:lnSpc>
                    <a:spcPct val="110000"/>
                  </a:lnSpc>
                </a:pPr>
                <a:endParaRPr lang="es-CL" dirty="0"/>
              </a:p>
              <a:p>
                <a:pPr>
                  <a:lnSpc>
                    <a:spcPct val="110000"/>
                  </a:lnSpc>
                </a:pPr>
                <a:r>
                  <a:rPr lang="es-CL" dirty="0"/>
                  <a:t>¿Cómo podemos encontrar estos elementos dentro del árbol?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635F6-39CF-4B06-8F9A-CB02050A9D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8" r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329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C269CE5-D9A2-481D-B5CC-03B0D6243D8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charset="0"/>
                      </a:rPr>
                      <m:t>.</m:t>
                    </m:r>
                    <m:r>
                      <a:rPr lang="en-US" b="1" i="1" smtClean="0">
                        <a:latin typeface="Cambria Math" charset="0"/>
                      </a:rPr>
                      <m:t>𝒍𝒆𝒇𝒕</m:t>
                    </m:r>
                    <m:r>
                      <a:rPr lang="en-US" b="1" i="1" smtClean="0">
                        <a:latin typeface="Cambria Math" charset="0"/>
                      </a:rPr>
                      <m:t>=∅: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𝒆𝒍𝒔𝒆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𝒎𝒊𝒏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𝑨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𝒍𝒆𝒇𝒕</m:t>
                        </m:r>
                      </m:e>
                    </m:d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C269CE5-D9A2-481D-B5CC-03B0D6243D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23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8BC54-CF5B-42DE-B1ED-EE14D66B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Nuestra primera estructura de datos:</a:t>
            </a:r>
            <a:br>
              <a:rPr lang="es-CL" sz="4000" dirty="0"/>
            </a:br>
            <a:r>
              <a:rPr lang="es-CL" sz="4000" b="1" dirty="0"/>
              <a:t>El diccionario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1BFD1-8D82-4E58-A37A-C30AAFD0A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s-CL" dirty="0"/>
              <a:t>Es una estructura de datos que permite las siguientes operaciones: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Asociar un </a:t>
            </a:r>
            <a:r>
              <a:rPr lang="es-CL" b="1" dirty="0">
                <a:solidFill>
                  <a:schemeClr val="accent2"/>
                </a:solidFill>
              </a:rPr>
              <a:t>valor</a:t>
            </a:r>
            <a:r>
              <a:rPr lang="es-CL" b="1" dirty="0"/>
              <a:t> </a:t>
            </a:r>
            <a:r>
              <a:rPr lang="es-CL" dirty="0"/>
              <a:t>a una </a:t>
            </a:r>
            <a:r>
              <a:rPr lang="es-CL" b="1" dirty="0">
                <a:solidFill>
                  <a:schemeClr val="accent2"/>
                </a:solidFill>
              </a:rPr>
              <a:t>clave</a:t>
            </a:r>
            <a:r>
              <a:rPr lang="es-CL" dirty="0"/>
              <a:t>, o actualizarlo</a:t>
            </a:r>
            <a:endParaRPr lang="es-CL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Obtener el </a:t>
            </a:r>
            <a:r>
              <a:rPr lang="es-CL" b="1" dirty="0">
                <a:solidFill>
                  <a:schemeClr val="accent2"/>
                </a:solidFill>
              </a:rPr>
              <a:t>valor</a:t>
            </a:r>
            <a:r>
              <a:rPr lang="es-CL" dirty="0"/>
              <a:t> asociado a una </a:t>
            </a:r>
            <a:r>
              <a:rPr lang="es-CL" b="1" dirty="0">
                <a:solidFill>
                  <a:schemeClr val="accent2"/>
                </a:solidFill>
              </a:rPr>
              <a:t>clave</a:t>
            </a:r>
          </a:p>
          <a:p>
            <a:pPr marL="0" indent="0">
              <a:lnSpc>
                <a:spcPct val="100000"/>
              </a:lnSpc>
              <a:buNone/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Y para ciertos casos de uso: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Eliminar de la estructura una </a:t>
            </a:r>
            <a:r>
              <a:rPr lang="es-CL" b="1" dirty="0">
                <a:solidFill>
                  <a:schemeClr val="accent2"/>
                </a:solidFill>
              </a:rPr>
              <a:t>clave</a:t>
            </a:r>
            <a:r>
              <a:rPr lang="es-CL" dirty="0"/>
              <a:t> y su </a:t>
            </a:r>
            <a:r>
              <a:rPr lang="es-CL" b="1" dirty="0">
                <a:solidFill>
                  <a:schemeClr val="accent2"/>
                </a:solidFill>
              </a:rPr>
              <a:t>valor</a:t>
            </a:r>
            <a:r>
              <a:rPr lang="es-CL" dirty="0"/>
              <a:t> asociado</a:t>
            </a:r>
          </a:p>
        </p:txBody>
      </p:sp>
    </p:spTree>
    <p:extLst>
      <p:ext uri="{BB962C8B-B14F-4D97-AF65-F5344CB8AC3E}">
        <p14:creationId xmlns:p14="http://schemas.microsoft.com/office/powerpoint/2010/main" val="4219384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C269CE5-D9A2-481D-B5CC-03B0D6243D8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𝒔𝒖𝒄𝒄𝒆𝒔𝒐𝒓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charset="0"/>
                      </a:rPr>
                      <m:t>.</m:t>
                    </m:r>
                    <m:r>
                      <a:rPr lang="en-US" b="1" i="1" smtClean="0">
                        <a:latin typeface="Cambria Math" charset="0"/>
                      </a:rPr>
                      <m:t>𝒓𝒊𝒈𝒉𝒕</m:t>
                    </m:r>
                    <m:r>
                      <a:rPr lang="en-US" b="1" i="1" smtClean="0">
                        <a:latin typeface="Cambria Math" charset="0"/>
                      </a:rPr>
                      <m:t>≠∅</m:t>
                    </m:r>
                  </m:oMath>
                </a14:m>
                <a:r>
                  <a:rPr lang="es-CL" b="1" dirty="0"/>
                  <a:t>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𝒎𝒊𝒏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𝑨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𝒓𝒊𝒈𝒉𝒕</m:t>
                        </m:r>
                      </m:e>
                    </m:d>
                  </m:oMath>
                </a14:m>
                <a:endParaRPr lang="es-CL" b="1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charset="0"/>
                      </a:rPr>
                      <m:t>.</m:t>
                    </m:r>
                    <m:r>
                      <a:rPr lang="en-US" b="1" i="1" smtClean="0">
                        <a:latin typeface="Cambria Math" charset="0"/>
                      </a:rPr>
                      <m:t>𝒑𝒂𝒓𝒆𝒏𝒕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charset="0"/>
                      </a:rPr>
                      <m:t>.</m:t>
                    </m:r>
                    <m:r>
                      <a:rPr lang="en-US" b="1" i="1" smtClean="0">
                        <a:latin typeface="Cambria Math" charset="0"/>
                      </a:rPr>
                      <m:t>𝒓𝒊𝒈𝒉𝒕</m:t>
                    </m:r>
                  </m:oMath>
                </a14:m>
                <a:r>
                  <a:rPr lang="es-CL" b="1" dirty="0"/>
                  <a:t>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 i="1" smtClean="0">
                        <a:latin typeface="Cambria Math" charset="0"/>
                      </a:rPr>
                      <m:t>𝑨</m:t>
                    </m:r>
                    <m:r>
                      <a:rPr lang="en-US" b="1" i="1" smtClean="0">
                        <a:latin typeface="Cambria Math" charset="0"/>
                      </a:rPr>
                      <m:t>.</m:t>
                    </m:r>
                    <m:r>
                      <a:rPr lang="en-US" b="1" i="1" smtClean="0">
                        <a:latin typeface="Cambria Math" charset="0"/>
                      </a:rPr>
                      <m:t>𝒑𝒂𝒓𝒆𝒏𝒕</m:t>
                    </m:r>
                  </m:oMath>
                </a14:m>
                <a:endParaRPr lang="en-US" b="1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C269CE5-D9A2-481D-B5CC-03B0D6243D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867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el sucesor del 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B22964D-CD60-4F9C-B573-7478043F4CAD}"/>
              </a:ext>
            </a:extLst>
          </p:cNvPr>
          <p:cNvSpPr/>
          <p:nvPr/>
        </p:nvSpPr>
        <p:spPr>
          <a:xfrm>
            <a:off x="3975030" y="516576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FCB73F-CC09-45FF-94C8-AE8F06EBB6DD}"/>
              </a:ext>
            </a:extLst>
          </p:cNvPr>
          <p:cNvCxnSpPr>
            <a:stCxn id="54" idx="5"/>
            <a:endCxn id="16" idx="0"/>
          </p:cNvCxnSpPr>
          <p:nvPr/>
        </p:nvCxnSpPr>
        <p:spPr>
          <a:xfrm>
            <a:off x="4181384" y="4485093"/>
            <a:ext cx="85475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pattFill prst="ltDn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88903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el sucesor del 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FCB73F-CC09-45FF-94C8-AE8F06EBB6DD}"/>
              </a:ext>
            </a:extLst>
          </p:cNvPr>
          <p:cNvCxnSpPr>
            <a:stCxn id="54" idx="5"/>
            <a:endCxn id="16" idx="0"/>
          </p:cNvCxnSpPr>
          <p:nvPr/>
        </p:nvCxnSpPr>
        <p:spPr>
          <a:xfrm>
            <a:off x="4181384" y="4485093"/>
            <a:ext cx="85475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B22964D-CD60-4F9C-B573-7478043F4CAD}"/>
              </a:ext>
            </a:extLst>
          </p:cNvPr>
          <p:cNvSpPr/>
          <p:nvPr/>
        </p:nvSpPr>
        <p:spPr>
          <a:xfrm>
            <a:off x="3975030" y="5165766"/>
            <a:ext cx="583658" cy="583658"/>
          </a:xfrm>
          <a:prstGeom prst="ellipse">
            <a:avLst/>
          </a:prstGeom>
          <a:pattFill prst="ltDn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89175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6711D62-9752-44C6-B2EC-A4F022F3011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𝒅𝒆𝒍𝒆𝒕𝒆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𝒔𝒆𝒂𝒓𝒄𝒉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𝒆𝒔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𝒉𝒐𝒋𝒂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𝒆𝒍𝒔𝒆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𝒕𝒊𝒆𝒏𝒆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𝒔𝒐𝒍𝒐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𝒉𝒊𝒋𝒐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𝒆𝒍𝒔𝒆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𝒔𝒖𝒄𝒄𝒆𝒔𝒐𝒓</m:t>
                    </m:r>
                    <m:d>
                      <m:dPr>
                        <m:ctrlPr>
                          <a:rPr lang="es-CL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6711D62-9752-44C6-B2EC-A4F022F301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013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Eliminemos el 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9222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Eliminemos el 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910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Eliminemos el 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346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477A-76E2-49EC-AF93-03B5FFF6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Raíces y raíces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8FFE6-5F4E-4325-ACEB-37FB4008D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¿Hay algunas raíces más convenientes que otras?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¿Qué pasa con el árbol si no queda un dato conveniente como raíz?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¿Cómo varía la complejidad de las operaciones?</a:t>
            </a:r>
          </a:p>
        </p:txBody>
      </p:sp>
    </p:spTree>
    <p:extLst>
      <p:ext uri="{BB962C8B-B14F-4D97-AF65-F5344CB8AC3E}">
        <p14:creationId xmlns:p14="http://schemas.microsoft.com/office/powerpoint/2010/main" val="11613737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Mismos datos, distinto árbol</a:t>
            </a:r>
            <a:endParaRPr lang="es-C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D8088-90AD-41F8-A8D8-19FF8D3F4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2471"/>
            <a:ext cx="8641076" cy="669133"/>
          </a:xfrm>
        </p:spPr>
        <p:txBody>
          <a:bodyPr>
            <a:noAutofit/>
          </a:bodyPr>
          <a:lstStyle/>
          <a:p>
            <a:pPr algn="ctr"/>
            <a:r>
              <a:rPr lang="es-CL" sz="2200" dirty="0"/>
              <a:t>¡Todo depende del orden de inserción (y posiblemente eliminación)!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2231222" y="1393693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3398538" y="2561009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2729405" y="1891876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2811357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3103186" y="3059192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3978673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3896721" y="3059192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1053319" y="2561009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469661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761490" y="3059192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1634255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1551502" y="3059192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1345148" y="1891876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678D65-2515-4F37-B099-943454D6D924}"/>
              </a:ext>
            </a:extLst>
          </p:cNvPr>
          <p:cNvCxnSpPr>
            <a:cxnSpLocks/>
          </p:cNvCxnSpPr>
          <p:nvPr/>
        </p:nvCxnSpPr>
        <p:spPr>
          <a:xfrm>
            <a:off x="5786437" y="1933745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3276A9-9BC3-4ED3-8270-2CAE9FA21AD0}"/>
              </a:ext>
            </a:extLst>
          </p:cNvPr>
          <p:cNvCxnSpPr>
            <a:cxnSpLocks/>
          </p:cNvCxnSpPr>
          <p:nvPr/>
        </p:nvCxnSpPr>
        <p:spPr>
          <a:xfrm>
            <a:off x="6072187" y="2504741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BF3C7C1-6CC0-4DC5-90EA-092C70A4A7C3}"/>
              </a:ext>
            </a:extLst>
          </p:cNvPr>
          <p:cNvCxnSpPr>
            <a:cxnSpLocks/>
          </p:cNvCxnSpPr>
          <p:nvPr/>
        </p:nvCxnSpPr>
        <p:spPr>
          <a:xfrm>
            <a:off x="6372225" y="3101061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7A5465-C9A1-44D5-974E-88E3412DDFE8}"/>
              </a:ext>
            </a:extLst>
          </p:cNvPr>
          <p:cNvCxnSpPr>
            <a:cxnSpLocks/>
          </p:cNvCxnSpPr>
          <p:nvPr/>
        </p:nvCxnSpPr>
        <p:spPr>
          <a:xfrm>
            <a:off x="6657975" y="3684719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24D848C-D3EA-4955-A261-92D371E6738E}"/>
              </a:ext>
            </a:extLst>
          </p:cNvPr>
          <p:cNvCxnSpPr>
            <a:cxnSpLocks/>
          </p:cNvCxnSpPr>
          <p:nvPr/>
        </p:nvCxnSpPr>
        <p:spPr>
          <a:xfrm>
            <a:off x="6958012" y="4268377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0E0856D-1FDA-4F27-B185-893702B6009B}"/>
              </a:ext>
            </a:extLst>
          </p:cNvPr>
          <p:cNvCxnSpPr>
            <a:cxnSpLocks/>
          </p:cNvCxnSpPr>
          <p:nvPr/>
        </p:nvCxnSpPr>
        <p:spPr>
          <a:xfrm>
            <a:off x="7248525" y="4847955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183836F-4F41-408C-A62D-41B79644E2B0}"/>
              </a:ext>
            </a:extLst>
          </p:cNvPr>
          <p:cNvSpPr/>
          <p:nvPr/>
        </p:nvSpPr>
        <p:spPr>
          <a:xfrm>
            <a:off x="5366347" y="139143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AE5281-CA36-46FC-B501-2A64B8F1B8C3}"/>
              </a:ext>
            </a:extLst>
          </p:cNvPr>
          <p:cNvSpPr/>
          <p:nvPr/>
        </p:nvSpPr>
        <p:spPr>
          <a:xfrm>
            <a:off x="5950005" y="2558752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D234C76-60A2-4921-8F36-581537239837}"/>
              </a:ext>
            </a:extLst>
          </p:cNvPr>
          <p:cNvSpPr/>
          <p:nvPr/>
        </p:nvSpPr>
        <p:spPr>
          <a:xfrm>
            <a:off x="6533663" y="372606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675A32E-0AFF-4749-BB64-74E7342A627E}"/>
              </a:ext>
            </a:extLst>
          </p:cNvPr>
          <p:cNvSpPr/>
          <p:nvPr/>
        </p:nvSpPr>
        <p:spPr>
          <a:xfrm>
            <a:off x="5658176" y="1970877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E8604F5-9A13-4B61-BDCB-2E0E72337202}"/>
              </a:ext>
            </a:extLst>
          </p:cNvPr>
          <p:cNvSpPr/>
          <p:nvPr/>
        </p:nvSpPr>
        <p:spPr>
          <a:xfrm>
            <a:off x="6238311" y="31424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315774-82F5-4612-92D7-3A109CBA734B}"/>
              </a:ext>
            </a:extLst>
          </p:cNvPr>
          <p:cNvSpPr/>
          <p:nvPr/>
        </p:nvSpPr>
        <p:spPr>
          <a:xfrm>
            <a:off x="6829015" y="430972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F823DEB-3C52-47B9-90B9-88DCB2E3A191}"/>
              </a:ext>
            </a:extLst>
          </p:cNvPr>
          <p:cNvSpPr/>
          <p:nvPr/>
        </p:nvSpPr>
        <p:spPr>
          <a:xfrm>
            <a:off x="7111394" y="489338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1253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FF128-361E-4060-B86A-2C283D2DB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diccionario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B8493-F9B8-45BC-9879-B43B7FAB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Queremos un diccionario para contar los votos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… que use solo lo necesario de memoria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¿Cómo podemos implementarlo?</a:t>
            </a:r>
          </a:p>
        </p:txBody>
      </p:sp>
    </p:spTree>
    <p:extLst>
      <p:ext uri="{BB962C8B-B14F-4D97-AF65-F5344CB8AC3E}">
        <p14:creationId xmlns:p14="http://schemas.microsoft.com/office/powerpoint/2010/main" val="136677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4749-253D-4085-B73A-31F43956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El árbol binario de búsqueda (</a:t>
            </a:r>
            <a:r>
              <a:rPr lang="es-CL" cap="small" dirty="0"/>
              <a:t>abb</a:t>
            </a:r>
            <a:r>
              <a:rPr lang="es-CL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19E7-2A27-4001-BE93-F9CBC19E7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s-CL" dirty="0"/>
              <a:t>Es un </a:t>
            </a:r>
            <a:r>
              <a:rPr lang="es-CL" b="1" dirty="0">
                <a:solidFill>
                  <a:schemeClr val="accent2"/>
                </a:solidFill>
              </a:rPr>
              <a:t>árbol binario</a:t>
            </a:r>
            <a:r>
              <a:rPr lang="es-CL" dirty="0"/>
              <a:t>, con uno de sus elementos como raíz</a:t>
            </a:r>
          </a:p>
          <a:p>
            <a:pPr>
              <a:lnSpc>
                <a:spcPct val="120000"/>
              </a:lnSpc>
            </a:pPr>
            <a:endParaRPr lang="es-CL" dirty="0"/>
          </a:p>
          <a:p>
            <a:pPr>
              <a:lnSpc>
                <a:spcPct val="120000"/>
              </a:lnSpc>
            </a:pPr>
            <a:r>
              <a:rPr lang="es-CL" dirty="0"/>
              <a:t>Los demás datos están divididos en los (con claves) mayores y los (con claves) menores que la raíz</a:t>
            </a:r>
          </a:p>
          <a:p>
            <a:pPr>
              <a:lnSpc>
                <a:spcPct val="120000"/>
              </a:lnSpc>
            </a:pPr>
            <a:endParaRPr lang="es-CL" dirty="0"/>
          </a:p>
          <a:p>
            <a:pPr>
              <a:lnSpc>
                <a:spcPct val="120000"/>
              </a:lnSpc>
            </a:pPr>
            <a:r>
              <a:rPr lang="es-CL" dirty="0"/>
              <a:t>Cada uno de estos grupos está a su vez organizado como </a:t>
            </a:r>
            <a:r>
              <a:rPr lang="es-CL" b="1" dirty="0">
                <a:solidFill>
                  <a:schemeClr val="accent2"/>
                </a:solidFill>
              </a:rPr>
              <a:t>ABB</a:t>
            </a:r>
          </a:p>
          <a:p>
            <a:pPr>
              <a:lnSpc>
                <a:spcPct val="120000"/>
              </a:lnSpc>
            </a:pPr>
            <a:endParaRPr lang="es-CL" dirty="0"/>
          </a:p>
          <a:p>
            <a:pPr>
              <a:lnSpc>
                <a:spcPct val="120000"/>
              </a:lnSpc>
            </a:pPr>
            <a:r>
              <a:rPr lang="es-CL" dirty="0"/>
              <a:t>Los menores cuelgan del hijo izquierdo de la raíz, y los mayores, del hijo derecho</a:t>
            </a:r>
          </a:p>
        </p:txBody>
      </p:sp>
    </p:spTree>
    <p:extLst>
      <p:ext uri="{BB962C8B-B14F-4D97-AF65-F5344CB8AC3E}">
        <p14:creationId xmlns:p14="http://schemas.microsoft.com/office/powerpoint/2010/main" val="246925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A955347-DC1A-4629-BADD-30834A28F572}"/>
              </a:ext>
            </a:extLst>
          </p:cNvPr>
          <p:cNvCxnSpPr>
            <a:cxnSpLocks/>
          </p:cNvCxnSpPr>
          <p:nvPr/>
        </p:nvCxnSpPr>
        <p:spPr>
          <a:xfrm>
            <a:off x="0" y="3652340"/>
            <a:ext cx="7160218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D8997D-DD0D-466A-93D6-FAF447551FCB}"/>
              </a:ext>
            </a:extLst>
          </p:cNvPr>
          <p:cNvCxnSpPr>
            <a:cxnSpLocks/>
          </p:cNvCxnSpPr>
          <p:nvPr/>
        </p:nvCxnSpPr>
        <p:spPr>
          <a:xfrm>
            <a:off x="0" y="2485027"/>
            <a:ext cx="703872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Anatomía de un árbol binario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Q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Z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I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D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6F1BD2D-D22A-40D0-978E-82D13FB2F97F}"/>
              </a:ext>
            </a:extLst>
          </p:cNvPr>
          <p:cNvSpPr/>
          <p:nvPr/>
        </p:nvSpPr>
        <p:spPr>
          <a:xfrm>
            <a:off x="2226778" y="515999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E297884-E712-4541-BC61-0D47104E5B7A}"/>
              </a:ext>
            </a:extLst>
          </p:cNvPr>
          <p:cNvSpPr/>
          <p:nvPr/>
        </p:nvSpPr>
        <p:spPr>
          <a:xfrm>
            <a:off x="2810436" y="515999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20E5D3B-5CA5-43E1-9500-7629F15810C2}"/>
              </a:ext>
            </a:extLst>
          </p:cNvPr>
          <p:cNvCxnSpPr>
            <a:cxnSpLocks/>
            <a:stCxn id="48" idx="3"/>
            <a:endCxn id="49" idx="0"/>
          </p:cNvCxnSpPr>
          <p:nvPr/>
        </p:nvCxnSpPr>
        <p:spPr>
          <a:xfrm flipH="1">
            <a:off x="2518607" y="448509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29452F-E4B6-47ED-982D-86BE79FCE928}"/>
              </a:ext>
            </a:extLst>
          </p:cNvPr>
          <p:cNvCxnSpPr>
            <a:cxnSpLocks/>
            <a:stCxn id="48" idx="5"/>
            <a:endCxn id="50" idx="0"/>
          </p:cNvCxnSpPr>
          <p:nvPr/>
        </p:nvCxnSpPr>
        <p:spPr>
          <a:xfrm>
            <a:off x="3016790" y="448509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K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F82D82-7E39-4AA6-AF8C-A5F9C3818A95}"/>
              </a:ext>
            </a:extLst>
          </p:cNvPr>
          <p:cNvSpPr txBox="1"/>
          <p:nvPr/>
        </p:nvSpPr>
        <p:spPr>
          <a:xfrm>
            <a:off x="4266859" y="123348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Raíz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6DD3AEE-5AF8-4068-B606-9EB2B2B5FB11}"/>
              </a:ext>
            </a:extLst>
          </p:cNvPr>
          <p:cNvCxnSpPr>
            <a:cxnSpLocks/>
          </p:cNvCxnSpPr>
          <p:nvPr/>
        </p:nvCxnSpPr>
        <p:spPr>
          <a:xfrm>
            <a:off x="0" y="4822544"/>
            <a:ext cx="703872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23B384D-CDE9-4B36-8CA8-1247B459AD3B}"/>
              </a:ext>
            </a:extLst>
          </p:cNvPr>
          <p:cNvSpPr txBox="1"/>
          <p:nvPr/>
        </p:nvSpPr>
        <p:spPr>
          <a:xfrm>
            <a:off x="303965" y="1763746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Nivel 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166CA2A-F3EA-432D-8C42-87CE38F3B5A5}"/>
              </a:ext>
            </a:extLst>
          </p:cNvPr>
          <p:cNvSpPr txBox="1"/>
          <p:nvPr/>
        </p:nvSpPr>
        <p:spPr>
          <a:xfrm>
            <a:off x="290839" y="293316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Nivel 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7915B08-0850-4140-9D12-0D70B92BF085}"/>
              </a:ext>
            </a:extLst>
          </p:cNvPr>
          <p:cNvSpPr txBox="1"/>
          <p:nvPr/>
        </p:nvSpPr>
        <p:spPr>
          <a:xfrm>
            <a:off x="277713" y="4089134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Nivel 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E13CD1-E58C-4816-9A4E-943E1ADD632A}"/>
              </a:ext>
            </a:extLst>
          </p:cNvPr>
          <p:cNvSpPr txBox="1"/>
          <p:nvPr/>
        </p:nvSpPr>
        <p:spPr>
          <a:xfrm>
            <a:off x="277713" y="5267159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Nivel 4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5FB4501B-78B5-47A9-B5BA-30B0D2B47C83}"/>
              </a:ext>
            </a:extLst>
          </p:cNvPr>
          <p:cNvSpPr/>
          <p:nvPr/>
        </p:nvSpPr>
        <p:spPr>
          <a:xfrm>
            <a:off x="6911605" y="1652280"/>
            <a:ext cx="248613" cy="4091374"/>
          </a:xfrm>
          <a:prstGeom prst="rightBrace">
            <a:avLst>
              <a:gd name="adj1" fmla="val 144443"/>
              <a:gd name="adj2" fmla="val 48696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38A03F-0464-499A-B7F7-1662414121A5}"/>
              </a:ext>
            </a:extLst>
          </p:cNvPr>
          <p:cNvSpPr txBox="1"/>
          <p:nvPr/>
        </p:nvSpPr>
        <p:spPr>
          <a:xfrm>
            <a:off x="7119657" y="3459961"/>
            <a:ext cx="75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Altura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D574F6A-E756-4D78-AD8F-E81845A9A862}"/>
              </a:ext>
            </a:extLst>
          </p:cNvPr>
          <p:cNvCxnSpPr/>
          <p:nvPr/>
        </p:nvCxnSpPr>
        <p:spPr>
          <a:xfrm>
            <a:off x="8326877" y="1652278"/>
            <a:ext cx="0" cy="4091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86F4B85-0D98-41C5-8A50-2F51A8AD99E7}"/>
              </a:ext>
            </a:extLst>
          </p:cNvPr>
          <p:cNvSpPr txBox="1"/>
          <p:nvPr/>
        </p:nvSpPr>
        <p:spPr>
          <a:xfrm>
            <a:off x="7654513" y="1268728"/>
            <a:ext cx="134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Profundidad</a:t>
            </a:r>
          </a:p>
        </p:txBody>
      </p:sp>
    </p:spTree>
    <p:extLst>
      <p:ext uri="{BB962C8B-B14F-4D97-AF65-F5344CB8AC3E}">
        <p14:creationId xmlns:p14="http://schemas.microsoft.com/office/powerpoint/2010/main" val="102452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El árbol binario de búsqueda …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0D553C0C-DBC9-4170-9A02-9BA7AA24A9BC}"/>
              </a:ext>
            </a:extLst>
          </p:cNvPr>
          <p:cNvSpPr/>
          <p:nvPr/>
        </p:nvSpPr>
        <p:spPr>
          <a:xfrm>
            <a:off x="4626976" y="2823418"/>
            <a:ext cx="2224674" cy="174714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00B050"/>
                </a:solidFill>
              </a:rPr>
              <a:t>&gt; 6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219B239-55F4-4317-A722-76FEDA3FADB4}"/>
              </a:ext>
            </a:extLst>
          </p:cNvPr>
          <p:cNvSpPr/>
          <p:nvPr/>
        </p:nvSpPr>
        <p:spPr>
          <a:xfrm>
            <a:off x="2072809" y="2823418"/>
            <a:ext cx="2644412" cy="2920235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FFC000"/>
                </a:solidFill>
              </a:rPr>
              <a:t>&lt; 6</a:t>
            </a:r>
          </a:p>
        </p:txBody>
      </p:sp>
    </p:spTree>
    <p:extLst>
      <p:ext uri="{BB962C8B-B14F-4D97-AF65-F5344CB8AC3E}">
        <p14:creationId xmlns:p14="http://schemas.microsoft.com/office/powerpoint/2010/main" val="916618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… está compuesto por árboles binarios de búsqueda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cxnSpLocks/>
            <a:stCxn id="33" idx="5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cxnSpLocks/>
            <a:stCxn id="47" idx="5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BA45FEC-2BE8-4FBA-8F5F-6DD73AA26775}"/>
              </a:ext>
            </a:extLst>
          </p:cNvPr>
          <p:cNvSpPr/>
          <p:nvPr/>
        </p:nvSpPr>
        <p:spPr>
          <a:xfrm>
            <a:off x="2072809" y="3986910"/>
            <a:ext cx="1475254" cy="1756744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00B0F0"/>
                </a:solidFill>
              </a:rPr>
              <a:t>&lt; 3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26466DB-0D5E-416B-A5ED-E520FAD3A164}"/>
              </a:ext>
            </a:extLst>
          </p:cNvPr>
          <p:cNvSpPr/>
          <p:nvPr/>
        </p:nvSpPr>
        <p:spPr>
          <a:xfrm>
            <a:off x="3664370" y="3986910"/>
            <a:ext cx="621320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7030A0"/>
                </a:solidFill>
              </a:rPr>
              <a:t>&gt; 3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CFC3D8C1-18B0-4855-8841-432105BDB2E0}"/>
              </a:ext>
            </a:extLst>
          </p:cNvPr>
          <p:cNvSpPr/>
          <p:nvPr/>
        </p:nvSpPr>
        <p:spPr>
          <a:xfrm>
            <a:off x="4841472" y="3986910"/>
            <a:ext cx="621320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chemeClr val="tx1"/>
                </a:solidFill>
              </a:rPr>
              <a:t>&lt; 8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F968A736-105A-4C75-8FE3-834CB75D17D7}"/>
              </a:ext>
            </a:extLst>
          </p:cNvPr>
          <p:cNvSpPr/>
          <p:nvPr/>
        </p:nvSpPr>
        <p:spPr>
          <a:xfrm>
            <a:off x="6008788" y="3986910"/>
            <a:ext cx="621320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FF99CC"/>
                </a:solidFill>
              </a:rPr>
              <a:t>&gt; 8</a:t>
            </a:r>
          </a:p>
        </p:txBody>
      </p:sp>
    </p:spTree>
    <p:extLst>
      <p:ext uri="{BB962C8B-B14F-4D97-AF65-F5344CB8AC3E}">
        <p14:creationId xmlns:p14="http://schemas.microsoft.com/office/powerpoint/2010/main" val="684683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 y así hasta las hojas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20E5D3B-5CA5-43E1-9500-7629F15810C2}"/>
              </a:ext>
            </a:extLst>
          </p:cNvPr>
          <p:cNvCxnSpPr>
            <a:cxnSpLocks/>
            <a:stCxn id="48" idx="3"/>
          </p:cNvCxnSpPr>
          <p:nvPr/>
        </p:nvCxnSpPr>
        <p:spPr>
          <a:xfrm flipH="1">
            <a:off x="2518607" y="448509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29452F-E4B6-47ED-982D-86BE79FCE928}"/>
              </a:ext>
            </a:extLst>
          </p:cNvPr>
          <p:cNvCxnSpPr>
            <a:cxnSpLocks/>
            <a:stCxn id="48" idx="5"/>
          </p:cNvCxnSpPr>
          <p:nvPr/>
        </p:nvCxnSpPr>
        <p:spPr>
          <a:xfrm>
            <a:off x="3016790" y="448509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C27AEC21-CD50-4B37-A20E-8590AC425A23}"/>
              </a:ext>
            </a:extLst>
          </p:cNvPr>
          <p:cNvSpPr/>
          <p:nvPr/>
        </p:nvSpPr>
        <p:spPr>
          <a:xfrm>
            <a:off x="2226778" y="5165766"/>
            <a:ext cx="583658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1214B012-0930-49FB-853E-AAB6CFB9AB1E}"/>
              </a:ext>
            </a:extLst>
          </p:cNvPr>
          <p:cNvSpPr/>
          <p:nvPr/>
        </p:nvSpPr>
        <p:spPr>
          <a:xfrm>
            <a:off x="2810436" y="5165766"/>
            <a:ext cx="583658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6536358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3066</TotalTime>
  <Words>980</Words>
  <Application>Microsoft Macintosh PowerPoint</Application>
  <PresentationFormat>On-screen Show (4:3)</PresentationFormat>
  <Paragraphs>367</Paragraphs>
  <Slides>38</Slides>
  <Notes>32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IIC2133</vt:lpstr>
      <vt:lpstr>El conteo de votos</vt:lpstr>
      <vt:lpstr>Los desafíos del conteo de votos</vt:lpstr>
      <vt:lpstr>Nuestra primera estructura de datos: El diccionario</vt:lpstr>
      <vt:lpstr>El diccionario</vt:lpstr>
      <vt:lpstr>El árbol binario de búsqueda (abb)</vt:lpstr>
      <vt:lpstr>Anatomía de un árbol binario</vt:lpstr>
      <vt:lpstr>El árbol binario de búsqueda …</vt:lpstr>
      <vt:lpstr>… está compuesto por árboles binarios de búsqueda</vt:lpstr>
      <vt:lpstr>… y así hasta las hojas</vt:lpstr>
      <vt:lpstr>Operaciones del ABB</vt:lpstr>
      <vt:lpstr>Busquemos el 7</vt:lpstr>
      <vt:lpstr>Busquemos el 7</vt:lpstr>
      <vt:lpstr>Busquemos el 7</vt:lpstr>
      <vt:lpstr>Busquemos el 7</vt:lpstr>
      <vt:lpstr>PowerPoint Presentation</vt:lpstr>
      <vt:lpstr>Insertemos el 4</vt:lpstr>
      <vt:lpstr>Insertemos el 4</vt:lpstr>
      <vt:lpstr>Insertemos el 4</vt:lpstr>
      <vt:lpstr>Insertemos el 4</vt:lpstr>
      <vt:lpstr>Insertemos el 4</vt:lpstr>
      <vt:lpstr>Insertemos el 4</vt:lpstr>
      <vt:lpstr>PowerPoint Presentation</vt:lpstr>
      <vt:lpstr>Eliminación</vt:lpstr>
      <vt:lpstr>Eliminemos el 4</vt:lpstr>
      <vt:lpstr>Eliminemos el 4</vt:lpstr>
      <vt:lpstr>Eliminemos el 5</vt:lpstr>
      <vt:lpstr>Eliminemos el 5</vt:lpstr>
      <vt:lpstr>Antecesor y Sucesor</vt:lpstr>
      <vt:lpstr>PowerPoint Presentation</vt:lpstr>
      <vt:lpstr>PowerPoint Presentation</vt:lpstr>
      <vt:lpstr>Busquemos el sucesor del 6</vt:lpstr>
      <vt:lpstr>Busquemos el sucesor del 5</vt:lpstr>
      <vt:lpstr>PowerPoint Presentation</vt:lpstr>
      <vt:lpstr>Eliminemos el 6</vt:lpstr>
      <vt:lpstr>Eliminemos el 6</vt:lpstr>
      <vt:lpstr>Eliminemos el 6</vt:lpstr>
      <vt:lpstr>Raíces y raíces</vt:lpstr>
      <vt:lpstr>Mismos datos, distinto árbol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conteo de votos</dc:title>
  <dc:creator>Vicente Errázuriz Quiroga</dc:creator>
  <cp:lastModifiedBy>Yadran</cp:lastModifiedBy>
  <cp:revision>74</cp:revision>
  <dcterms:created xsi:type="dcterms:W3CDTF">2018-03-20T12:52:32Z</dcterms:created>
  <dcterms:modified xsi:type="dcterms:W3CDTF">2019-03-25T16:38:20Z</dcterms:modified>
</cp:coreProperties>
</file>