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2"/>
  </p:notesMasterIdLst>
  <p:sldIdLst>
    <p:sldId id="294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74" r:id="rId10"/>
    <p:sldId id="275" r:id="rId11"/>
    <p:sldId id="278" r:id="rId12"/>
    <p:sldId id="279" r:id="rId13"/>
    <p:sldId id="276" r:id="rId14"/>
    <p:sldId id="277" r:id="rId15"/>
    <p:sldId id="281" r:id="rId16"/>
    <p:sldId id="282" r:id="rId17"/>
    <p:sldId id="283" r:id="rId18"/>
    <p:sldId id="284" r:id="rId19"/>
    <p:sldId id="286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9" autoAdjust="0"/>
    <p:restoredTop sz="88482"/>
  </p:normalViewPr>
  <p:slideViewPr>
    <p:cSldViewPr snapToGrid="0" showGuides="1">
      <p:cViewPr varScale="1">
        <p:scale>
          <a:sx n="111" d="100"/>
          <a:sy n="111" d="100"/>
        </p:scale>
        <p:origin x="21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A3-EFA0-4F8F-8DCF-3DB05C2BC51A}" type="datetimeFigureOut">
              <a:rPr lang="es-CL" smtClean="0"/>
              <a:t>27-03-19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381E-6540-4CC7-BC03-B9BFC0C5606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36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25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el pivote de la rotación es F: a partir del nodo desbalanceado más bajo (</a:t>
            </a:r>
            <a:r>
              <a:rPr lang="es-CL" dirty="0" err="1"/>
              <a:t>notese</a:t>
            </a:r>
            <a:r>
              <a:rPr lang="es-CL" dirty="0"/>
              <a:t> que T también está desbalanceado), el pivote es el primer nodo en el camino hacia la inserción.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96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aquí tomamos Y como pivote, el árbol resultante no está balanceado.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83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 esto no nos está sirviendo.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06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Siguiendo el mismo esquema de antes, a partir de X, el nodo más bajo que está desbalanceado, Y </a:t>
            </a:r>
            <a:r>
              <a:rPr lang="es-CL" dirty="0" err="1"/>
              <a:t>y</a:t>
            </a:r>
            <a:r>
              <a:rPr lang="es-CL" dirty="0"/>
              <a:t> Z son los siguientes nodos en la ruta de la inserción. Luego se puede rotar Z hacia la izquierda y luego nuevamente se rota Z hacia la derecha,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58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Tambien</a:t>
            </a:r>
            <a:r>
              <a:rPr lang="es-CL" dirty="0"/>
              <a:t> se puede ver como que Z sube hacia arriba y queda entre Y </a:t>
            </a:r>
            <a:r>
              <a:rPr lang="es-CL" dirty="0" err="1"/>
              <a:t>y</a:t>
            </a:r>
            <a:r>
              <a:rPr lang="es-CL" dirty="0"/>
              <a:t>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599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X es K, Y es F, y Z es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40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sola: si fuera necesario más de una, el árbol original no sería un AVL.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72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388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no! Ojo que estos árboles solo representan la altura, no la cantidad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85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 caso tiene mas sentido, PERO no es posible que se cumpla recursivamente a menos que la cantidad de datos sea potencia de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96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¿Quizás? Es más razonable que pedir que ambos árboles tengan la misma altura.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98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AVL viene de los nombres de los que propusieron este modelo originalmente: 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delson-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elsky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 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práctica, nos referimos a los nodos que no cumplen el primer punto como “nodos desbalanceados”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Nótese que esta es solo 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definir balance, existen más nociones que cumplen diferentes propiedades.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11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X e Y son los nodos que van camino a la inserción, a partir del nodo desbalanceado más bajo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09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se rota el árbol hacia la derecha, en torno a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40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Raíces y raíces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más convenientes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dato conveniente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9719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 fontScale="90000"/>
          </a:bodyPr>
          <a:lstStyle/>
          <a:p>
            <a:r>
              <a:rPr lang="es-CL" b="1" dirty="0"/>
              <a:t>Rotación</a:t>
            </a:r>
            <a:r>
              <a:rPr lang="es-CL" dirty="0"/>
              <a:t>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05BD29-993A-4715-9DE6-6E60D02DE545}"/>
              </a:ext>
            </a:extLst>
          </p:cNvPr>
          <p:cNvSpPr/>
          <p:nvPr/>
        </p:nvSpPr>
        <p:spPr>
          <a:xfrm>
            <a:off x="3848830" y="1856922"/>
            <a:ext cx="1319346" cy="61337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2FB66-A306-4AF4-A9FE-C51E7AC453CD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5710429" y="1856922"/>
            <a:ext cx="758304" cy="129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C5156A-BD97-4CA8-9806-AA7231DF5625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6819541" y="1856922"/>
            <a:ext cx="764229" cy="476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D9953C-5BBA-49BB-93A9-028FAE0EF2E8}"/>
              </a:ext>
            </a:extLst>
          </p:cNvPr>
          <p:cNvSpPr/>
          <p:nvPr/>
        </p:nvSpPr>
        <p:spPr>
          <a:xfrm>
            <a:off x="6396078" y="143345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9E0DE3-AE79-4C9A-97B1-31D9F663864A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036305" y="2756592"/>
            <a:ext cx="372061" cy="81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5C400A-5935-498F-B310-B1C636CC49C7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7759174" y="2756592"/>
            <a:ext cx="603007" cy="28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E779D58-E108-4C25-83C1-C0D2AFC4022D}"/>
              </a:ext>
            </a:extLst>
          </p:cNvPr>
          <p:cNvSpPr/>
          <p:nvPr/>
        </p:nvSpPr>
        <p:spPr>
          <a:xfrm>
            <a:off x="7335711" y="23331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/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/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/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</a:t>
            </a:r>
            <a:r>
              <a:rPr lang="es-CL" i="1" dirty="0"/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1734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Rotación a la derecha en torno a </a:t>
            </a:r>
            <a:r>
              <a:rPr lang="es-CL" i="1" dirty="0"/>
              <a:t>K</a:t>
            </a:r>
            <a:r>
              <a:rPr lang="es-CL" dirty="0"/>
              <a:t>-</a:t>
            </a:r>
            <a:r>
              <a:rPr lang="es-CL" i="1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AA33D-194B-49B9-8125-64BADB111499}"/>
              </a:ext>
            </a:extLst>
          </p:cNvPr>
          <p:cNvCxnSpPr>
            <a:endCxn id="27" idx="0"/>
          </p:cNvCxnSpPr>
          <p:nvPr/>
        </p:nvCxnSpPr>
        <p:spPr>
          <a:xfrm flipH="1">
            <a:off x="3083635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5BCB7A-53B9-42C9-873A-C7CAC2DE851B}"/>
              </a:ext>
            </a:extLst>
          </p:cNvPr>
          <p:cNvSpPr/>
          <p:nvPr/>
        </p:nvSpPr>
        <p:spPr>
          <a:xfrm>
            <a:off x="2835576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8040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Luego de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7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60E7257-0A01-44EB-965E-688FED72E605}"/>
              </a:ext>
            </a:extLst>
          </p:cNvPr>
          <p:cNvSpPr/>
          <p:nvPr/>
        </p:nvSpPr>
        <p:spPr>
          <a:xfrm>
            <a:off x="3759222" y="1823200"/>
            <a:ext cx="1489901" cy="67608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A4C917-1FCC-41C0-BAF6-CB233C7C1F86}"/>
              </a:ext>
            </a:extLst>
          </p:cNvPr>
          <p:cNvCxnSpPr>
            <a:stCxn id="25" idx="3"/>
            <a:endCxn id="22" idx="0"/>
          </p:cNvCxnSpPr>
          <p:nvPr/>
        </p:nvCxnSpPr>
        <p:spPr>
          <a:xfrm flipH="1">
            <a:off x="5847170" y="1896495"/>
            <a:ext cx="815410" cy="122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CCB91-B532-40CD-A9BA-DBFBB6679A19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7013388" y="1896495"/>
            <a:ext cx="725836" cy="45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¿Rotación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  <a:r>
              <a:rPr lang="es-CL" dirty="0"/>
              <a:t> ?</a:t>
            </a:r>
            <a:endParaRPr lang="es-CL" i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03994DC-2400-43E6-B996-336DD144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12753"/>
            <a:ext cx="8641076" cy="691254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Esto no está sirviendo…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/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/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/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0655941-B794-49F4-95CC-BE1CA43D59D1}"/>
              </a:ext>
            </a:extLst>
          </p:cNvPr>
          <p:cNvSpPr/>
          <p:nvPr/>
        </p:nvSpPr>
        <p:spPr>
          <a:xfrm>
            <a:off x="6589925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7F3A7-57CB-48F8-A075-39CFACF5F5EA}"/>
              </a:ext>
            </a:extLst>
          </p:cNvPr>
          <p:cNvSpPr/>
          <p:nvPr/>
        </p:nvSpPr>
        <p:spPr>
          <a:xfrm>
            <a:off x="7491165" y="235565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3D088B-2321-46D2-AFBC-3556DFF85256}"/>
              </a:ext>
            </a:extLst>
          </p:cNvPr>
          <p:cNvCxnSpPr>
            <a:stCxn id="26" idx="3"/>
            <a:endCxn id="23" idx="0"/>
          </p:cNvCxnSpPr>
          <p:nvPr/>
        </p:nvCxnSpPr>
        <p:spPr>
          <a:xfrm flipH="1">
            <a:off x="7097821" y="2779119"/>
            <a:ext cx="465999" cy="79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AA04B-8A6E-40CF-A8FD-DDE52FF19B62}"/>
              </a:ext>
            </a:extLst>
          </p:cNvPr>
          <p:cNvCxnSpPr>
            <a:stCxn id="26" idx="5"/>
            <a:endCxn id="24" idx="0"/>
          </p:cNvCxnSpPr>
          <p:nvPr/>
        </p:nvCxnSpPr>
        <p:spPr>
          <a:xfrm>
            <a:off x="7914628" y="2779119"/>
            <a:ext cx="433844" cy="25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1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Entremos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7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b="1" dirty="0"/>
              <a:t>Doble</a:t>
            </a:r>
            <a:r>
              <a:rPr lang="es-CL" sz="3600" dirty="0"/>
              <a:t> </a:t>
            </a:r>
            <a:r>
              <a:rPr lang="es-CL" sz="3600" b="1" dirty="0"/>
              <a:t>rotación</a:t>
            </a:r>
            <a:r>
              <a:rPr lang="es-CL" sz="3600" dirty="0"/>
              <a:t>: primero a la izquierda en torno a </a:t>
            </a:r>
            <a:r>
              <a:rPr lang="es-CL" sz="3600" i="1" dirty="0"/>
              <a:t>Y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  <a:r>
              <a:rPr lang="es-CL" sz="3600" dirty="0"/>
              <a:t>; luego a la derecha en torno a </a:t>
            </a:r>
            <a:r>
              <a:rPr lang="es-CL" sz="3600" i="1" dirty="0"/>
              <a:t>X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5F9D76-1B7C-4937-9DFC-0D3E4641BAC0}"/>
              </a:ext>
            </a:extLst>
          </p:cNvPr>
          <p:cNvSpPr/>
          <p:nvPr/>
        </p:nvSpPr>
        <p:spPr>
          <a:xfrm>
            <a:off x="5582236" y="226993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E805A5-1D16-4A3D-9837-DEAE784C8F4C}"/>
              </a:ext>
            </a:extLst>
          </p:cNvPr>
          <p:cNvSpPr/>
          <p:nvPr/>
        </p:nvSpPr>
        <p:spPr>
          <a:xfrm>
            <a:off x="6614503" y="140037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F92351-02E7-4BC2-8B57-B78142540B52}"/>
              </a:ext>
            </a:extLst>
          </p:cNvPr>
          <p:cNvSpPr/>
          <p:nvPr/>
        </p:nvSpPr>
        <p:spPr>
          <a:xfrm>
            <a:off x="7612624" y="229875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/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/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/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/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AA7470-A36E-4CD8-9B95-7F3E5B5BC65E}"/>
              </a:ext>
            </a:extLst>
          </p:cNvPr>
          <p:cNvCxnSpPr>
            <a:stCxn id="21" idx="3"/>
            <a:endCxn id="37" idx="0"/>
          </p:cNvCxnSpPr>
          <p:nvPr/>
        </p:nvCxnSpPr>
        <p:spPr>
          <a:xfrm flipH="1">
            <a:off x="5294698" y="2693400"/>
            <a:ext cx="360193" cy="95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8E5137-926C-416C-972C-F7BA252A38A5}"/>
              </a:ext>
            </a:extLst>
          </p:cNvPr>
          <p:cNvCxnSpPr>
            <a:stCxn id="21" idx="5"/>
            <a:endCxn id="41" idx="0"/>
          </p:cNvCxnSpPr>
          <p:nvPr/>
        </p:nvCxnSpPr>
        <p:spPr>
          <a:xfrm>
            <a:off x="6005699" y="2693400"/>
            <a:ext cx="369252" cy="793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C575D7-F443-4A82-A6E8-660D296E067B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5830295" y="1823840"/>
            <a:ext cx="856863" cy="44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DC006E-6D2F-498D-BD8E-7D60214499D5}"/>
              </a:ext>
            </a:extLst>
          </p:cNvPr>
          <p:cNvCxnSpPr>
            <a:stCxn id="22" idx="5"/>
            <a:endCxn id="23" idx="0"/>
          </p:cNvCxnSpPr>
          <p:nvPr/>
        </p:nvCxnSpPr>
        <p:spPr>
          <a:xfrm>
            <a:off x="7037966" y="1823840"/>
            <a:ext cx="822717" cy="47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449E42-346D-4E28-9230-67B8EA31823B}"/>
              </a:ext>
            </a:extLst>
          </p:cNvPr>
          <p:cNvCxnSpPr>
            <a:stCxn id="23" idx="3"/>
            <a:endCxn id="40" idx="0"/>
          </p:cNvCxnSpPr>
          <p:nvPr/>
        </p:nvCxnSpPr>
        <p:spPr>
          <a:xfrm flipH="1">
            <a:off x="7358454" y="2722214"/>
            <a:ext cx="326825" cy="7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40466-B0A4-4FCD-9E85-21D3CF66A4D7}"/>
              </a:ext>
            </a:extLst>
          </p:cNvPr>
          <p:cNvCxnSpPr>
            <a:stCxn id="23" idx="5"/>
            <a:endCxn id="38" idx="0"/>
          </p:cNvCxnSpPr>
          <p:nvPr/>
        </p:nvCxnSpPr>
        <p:spPr>
          <a:xfrm>
            <a:off x="8036087" y="2722214"/>
            <a:ext cx="390544" cy="307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AE1E55F-79C3-4273-A6A7-38C816C208CA}"/>
              </a:ext>
            </a:extLst>
          </p:cNvPr>
          <p:cNvSpPr/>
          <p:nvPr/>
        </p:nvSpPr>
        <p:spPr>
          <a:xfrm>
            <a:off x="3823455" y="1565093"/>
            <a:ext cx="1471243" cy="1018420"/>
          </a:xfrm>
          <a:prstGeom prst="rightArrow">
            <a:avLst>
              <a:gd name="adj1" fmla="val 50000"/>
              <a:gd name="adj2" fmla="val 3430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Doble</a:t>
            </a:r>
          </a:p>
          <a:p>
            <a:pPr algn="ctr"/>
            <a:r>
              <a:rPr lang="es-CL" dirty="0"/>
              <a:t>Rotación</a:t>
            </a:r>
          </a:p>
        </p:txBody>
      </p:sp>
    </p:spTree>
    <p:extLst>
      <p:ext uri="{BB962C8B-B14F-4D97-AF65-F5344CB8AC3E}">
        <p14:creationId xmlns:p14="http://schemas.microsoft.com/office/powerpoint/2010/main" val="33292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</a:t>
            </a:r>
            <a:r>
              <a:rPr lang="es-CL" i="1" dirty="0"/>
              <a:t>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3617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¡Doble rotación!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7EED13-AE41-4AB8-9654-946AF96A4D9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D9467C-8C57-408E-932F-37FCAC14E2B8}"/>
              </a:ext>
            </a:extLst>
          </p:cNvPr>
          <p:cNvCxnSpPr/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3C8BBC-1B24-407D-A0B2-2594C15DA97E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430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5495-4DE9-4000-AACD-677EF9E8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las rotaciones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477A-E9D9-4835-B67B-DB224A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¿Qué tan costoso es rebalancear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¿Cuántas rotaciones es necesario hacer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289052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distintso árboles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L" dirty="0"/>
                  <a:t>¡Ya no podemos garantizar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218-918B-409C-BE26-35042530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Altura de un árbol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2A0C-FB7D-4AAC-A113-66D1F24D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complejidad sigue dependiendo de la altura del árbol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¿Pero cuál es la altura de un árbol AVL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370721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17F2-543B-45B2-BAA2-43D97B9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Queremos asegurarnos de que el árbol esté </a:t>
            </a:r>
            <a:r>
              <a:rPr lang="es-CL" sz="4000" b="1" dirty="0"/>
              <a:t>balanceado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F116-CA2D-46CF-A74A-B63EBE5B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¿Cómo podríamos definir esta noción?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Nos interesa que se pueda cumplir recursivamente</a:t>
            </a:r>
          </a:p>
        </p:txBody>
      </p:sp>
    </p:spTree>
    <p:extLst>
      <p:ext uri="{BB962C8B-B14F-4D97-AF65-F5344CB8AC3E}">
        <p14:creationId xmlns:p14="http://schemas.microsoft.com/office/powerpoint/2010/main" val="30249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/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1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4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363022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3630224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/>
              <p:nvPr/>
            </p:nvSpPr>
            <p:spPr>
              <a:xfrm>
                <a:off x="4820064" y="2511582"/>
                <a:ext cx="3472826" cy="258451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2"/>
                <a:ext cx="3472826" cy="2584510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97-5C0B-40B7-B404-53AD9147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Balance </a:t>
            </a:r>
            <a:r>
              <a:rPr lang="es-CL" cap="small" dirty="0"/>
              <a:t>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0226-1382-4CA4-B184-049D778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Diremos que </a:t>
            </a:r>
            <a:r>
              <a:rPr lang="es-CL"/>
              <a:t>un ABB </a:t>
            </a:r>
            <a:r>
              <a:rPr lang="es-CL" dirty="0"/>
              <a:t>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  <a:r>
              <a:rPr lang="es-CL" dirty="0"/>
              <a:t> si: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Las alturas de sus hijos no difieren en más que 1 entre ellas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hijo a su vez 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</a:p>
          <a:p>
            <a:pPr marL="0" indent="0">
              <a:lnSpc>
                <a:spcPct val="100000"/>
              </a:lnSpc>
              <a:buNone/>
            </a:pPr>
            <a:endParaRPr lang="es-CL" b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b="1" dirty="0">
                <a:solidFill>
                  <a:schemeClr val="accent2"/>
                </a:solidFill>
              </a:rPr>
              <a:t> </a:t>
            </a:r>
            <a:r>
              <a:rPr lang="es-CL" dirty="0"/>
              <a:t>Un ABB que cumple esta propiedad se llama </a:t>
            </a:r>
            <a:r>
              <a:rPr lang="es-CL" b="1" dirty="0">
                <a:solidFill>
                  <a:schemeClr val="accent2"/>
                </a:solidFill>
              </a:rPr>
              <a:t>árbol AVL</a:t>
            </a:r>
          </a:p>
        </p:txBody>
      </p:sp>
    </p:spTree>
    <p:extLst>
      <p:ext uri="{BB962C8B-B14F-4D97-AF65-F5344CB8AC3E}">
        <p14:creationId xmlns:p14="http://schemas.microsoft.com/office/powerpoint/2010/main" val="247509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7D8-9D79-4E26-B4FC-A6B50A6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en árboles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475E-A155-48C4-80F9-F95B4A5C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Al insertar o eliminar un nodo, es posible desbalancear el árbol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garantizamos el </a:t>
            </a:r>
            <a:r>
              <a:rPr lang="es-CL" sz="2400" b="1" dirty="0">
                <a:solidFill>
                  <a:schemeClr val="accent2"/>
                </a:solidFill>
              </a:rPr>
              <a:t>balance</a:t>
            </a:r>
            <a:r>
              <a:rPr lang="es-CL" sz="2400" dirty="0"/>
              <a:t> del árbol luego de cada operación?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Nos interesa conservar todas las propiedades de los ABB</a:t>
            </a:r>
          </a:p>
        </p:txBody>
      </p:sp>
    </p:spTree>
    <p:extLst>
      <p:ext uri="{BB962C8B-B14F-4D97-AF65-F5344CB8AC3E}">
        <p14:creationId xmlns:p14="http://schemas.microsoft.com/office/powerpoint/2010/main" val="365515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/>
                  <a:t>Luego de hacer una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84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0822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1336</TotalTime>
  <Words>758</Words>
  <Application>Microsoft Macintosh PowerPoint</Application>
  <PresentationFormat>On-screen Show (4:3)</PresentationFormat>
  <Paragraphs>196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IIC2133</vt:lpstr>
      <vt:lpstr>Raíces y raíces</vt:lpstr>
      <vt:lpstr>Mismos datos, distintso árboles</vt:lpstr>
      <vt:lpstr>Queremos asegurarnos de que el árbol esté balanceado</vt:lpstr>
      <vt:lpstr>¿Está balanceado?</vt:lpstr>
      <vt:lpstr>¿Está balanceado?</vt:lpstr>
      <vt:lpstr>¿Está balanceado?</vt:lpstr>
      <vt:lpstr>Balance avl</vt:lpstr>
      <vt:lpstr>Operaciones en árboles AVL</vt:lpstr>
      <vt:lpstr>Luego de hacer una inserción en T_1</vt:lpstr>
      <vt:lpstr>Rotación a la derecha en torno a X-Y</vt:lpstr>
      <vt:lpstr>Luego de insertar B</vt:lpstr>
      <vt:lpstr>Rotación a la derecha en torno a K-F</vt:lpstr>
      <vt:lpstr>Luego de inserción en T_2</vt:lpstr>
      <vt:lpstr>¿Rotación a la derecha en torno a X-Y ?</vt:lpstr>
      <vt:lpstr>Entremos a T_2</vt:lpstr>
      <vt:lpstr>Doble rotación: primero a la izquierda en torno a Y-Z; luego a la derecha en torno a X-Z</vt:lpstr>
      <vt:lpstr>Luego de insertar G</vt:lpstr>
      <vt:lpstr>¡Doble rotación!</vt:lpstr>
      <vt:lpstr>Propiedades de las rotaciones</vt:lpstr>
      <vt:lpstr>Altura de un árbol AVL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Mismos datos, distinto árbol</dc:title>
  <dc:creator>Vicente Errázuriz Quiroga</dc:creator>
  <cp:lastModifiedBy>Yadran</cp:lastModifiedBy>
  <cp:revision>88</cp:revision>
  <dcterms:created xsi:type="dcterms:W3CDTF">2018-03-25T17:49:14Z</dcterms:created>
  <dcterms:modified xsi:type="dcterms:W3CDTF">2019-03-27T15:16:49Z</dcterms:modified>
</cp:coreProperties>
</file>