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34"/>
  </p:notesMasterIdLst>
  <p:sldIdLst>
    <p:sldId id="304" r:id="rId2"/>
    <p:sldId id="303" r:id="rId3"/>
    <p:sldId id="256" r:id="rId4"/>
    <p:sldId id="257" r:id="rId5"/>
    <p:sldId id="258" r:id="rId6"/>
    <p:sldId id="259" r:id="rId7"/>
    <p:sldId id="301" r:id="rId8"/>
    <p:sldId id="272" r:id="rId9"/>
    <p:sldId id="286" r:id="rId10"/>
    <p:sldId id="296" r:id="rId11"/>
    <p:sldId id="295" r:id="rId12"/>
    <p:sldId id="299" r:id="rId13"/>
    <p:sldId id="298" r:id="rId14"/>
    <p:sldId id="297" r:id="rId15"/>
    <p:sldId id="291" r:id="rId16"/>
    <p:sldId id="290" r:id="rId17"/>
    <p:sldId id="289" r:id="rId18"/>
    <p:sldId id="288" r:id="rId19"/>
    <p:sldId id="287" r:id="rId20"/>
    <p:sldId id="300" r:id="rId21"/>
    <p:sldId id="261" r:id="rId22"/>
    <p:sldId id="265" r:id="rId23"/>
    <p:sldId id="266" r:id="rId24"/>
    <p:sldId id="262" r:id="rId25"/>
    <p:sldId id="264" r:id="rId26"/>
    <p:sldId id="263" r:id="rId27"/>
    <p:sldId id="268" r:id="rId28"/>
    <p:sldId id="271" r:id="rId29"/>
    <p:sldId id="270" r:id="rId30"/>
    <p:sldId id="269" r:id="rId31"/>
    <p:sldId id="267" r:id="rId32"/>
    <p:sldId id="30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8" autoAdjust="0"/>
    <p:restoredTop sz="94577"/>
  </p:normalViewPr>
  <p:slideViewPr>
    <p:cSldViewPr snapToGrid="0" showGuides="1">
      <p:cViewPr varScale="1">
        <p:scale>
          <a:sx n="81" d="100"/>
          <a:sy n="81" d="100"/>
        </p:scale>
        <p:origin x="155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29ED6-3F8E-467B-BACC-FB1E7251846D}" type="datetimeFigureOut">
              <a:rPr lang="es-CL" smtClean="0"/>
              <a:t>02-04-2019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D6782-6BDD-4A7A-8EFF-08C730231AA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44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6149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AVL viene de los nombres de los que propusieron este modelo originalmente: </a:t>
            </a:r>
            <a:r>
              <a:rPr lang="es-C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delson-</a:t>
            </a:r>
            <a:r>
              <a:rPr lang="es-C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elsky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 </a:t>
            </a:r>
            <a:r>
              <a:rPr lang="es-C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andis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la práctica, nos referimos a los nodos que no cumplen el primer punto como “nodos desbalanceados”</a:t>
            </a:r>
          </a:p>
          <a:p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Nótese que esta es solo </a:t>
            </a:r>
            <a:r>
              <a:rPr lang="es-C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 de definir balance, existen más nociones que cumplen diferentes propiedades.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525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Si el árbol es binario, solo es posible si son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s-CL" dirty="0"/>
                  <a:t> nodos. Si es ternario, si</a:t>
                </a:r>
                <a:r>
                  <a:rPr lang="es-CL" baseline="0" dirty="0"/>
                  <a:t> son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s-CL" dirty="0"/>
                  <a:t> nodos. Cualquier</a:t>
                </a:r>
                <a:r>
                  <a:rPr lang="es-CL" baseline="0" dirty="0"/>
                  <a:t>a sea el grado del árbol, se necesita una cantidad exacta de nodos.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Si el árbol es binario, solo es posible si son </a:t>
                </a:r>
                <a:r>
                  <a:rPr lang="es-CL" b="0" i="0">
                    <a:latin typeface="Cambria Math" panose="02040503050406030204" pitchFamily="18" charset="0"/>
                  </a:rPr>
                  <a:t>2^𝑘</a:t>
                </a:r>
                <a:r>
                  <a:rPr lang="es-CL" dirty="0"/>
                  <a:t> nodos. Si es ternario, si</a:t>
                </a:r>
                <a:r>
                  <a:rPr lang="es-CL" baseline="0" dirty="0"/>
                  <a:t> son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3^𝑘</a:t>
                </a:r>
                <a:r>
                  <a:rPr lang="es-CL" dirty="0"/>
                  <a:t> nodos. Cualquier</a:t>
                </a:r>
                <a:r>
                  <a:rPr lang="es-CL" baseline="0" dirty="0"/>
                  <a:t>a sea el grado del árbol, se necesita una cantidad exacta de nodos.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6782-6BDD-4A7A-8EFF-08C730231AAA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010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No olvidar que esto es un árbol de búsqueda.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6782-6BDD-4A7A-8EFF-08C730231AAA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347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Funciona como antes.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6782-6BDD-4A7A-8EFF-08C730231AAA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9566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hijo de al medio contiene los elementos que están entre medio de ambos elementos.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6782-6BDD-4A7A-8EFF-08C730231AAA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0466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Esto no significa que la altura del árbol vaya a hacer constante. La clave está en hacerlo crecer hacia arriba, y no hacia abajo.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6782-6BDD-4A7A-8EFF-08C730231AAA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994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Mismos datos, distintos árboles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DCD8088-90AD-41F8-A8D8-19FF8D3F43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5522471"/>
                <a:ext cx="8641076" cy="66913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s-CL" sz="2400" dirty="0"/>
                  <a:t>¡No podemos garantizar altura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CL" sz="2400" dirty="0"/>
                  <a:t>!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DCD8088-90AD-41F8-A8D8-19FF8D3F43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5522471"/>
                <a:ext cx="8641076" cy="669133"/>
              </a:xfr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2231222" y="1393693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3398538" y="2561009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2729405" y="1891876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2811357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3103186" y="3059192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3978673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3896721" y="3059192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1053319" y="2561009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469661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761490" y="3059192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1634255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1551502" y="3059192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1345148" y="1891876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678D65-2515-4F37-B099-943454D6D924}"/>
              </a:ext>
            </a:extLst>
          </p:cNvPr>
          <p:cNvCxnSpPr>
            <a:cxnSpLocks/>
          </p:cNvCxnSpPr>
          <p:nvPr/>
        </p:nvCxnSpPr>
        <p:spPr>
          <a:xfrm>
            <a:off x="5786437" y="1933745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3276A9-9BC3-4ED3-8270-2CAE9FA21AD0}"/>
              </a:ext>
            </a:extLst>
          </p:cNvPr>
          <p:cNvCxnSpPr>
            <a:cxnSpLocks/>
          </p:cNvCxnSpPr>
          <p:nvPr/>
        </p:nvCxnSpPr>
        <p:spPr>
          <a:xfrm>
            <a:off x="6072187" y="2504741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F3C7C1-6CC0-4DC5-90EA-092C70A4A7C3}"/>
              </a:ext>
            </a:extLst>
          </p:cNvPr>
          <p:cNvCxnSpPr>
            <a:cxnSpLocks/>
          </p:cNvCxnSpPr>
          <p:nvPr/>
        </p:nvCxnSpPr>
        <p:spPr>
          <a:xfrm>
            <a:off x="6372225" y="3101061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7A5465-C9A1-44D5-974E-88E3412DDFE8}"/>
              </a:ext>
            </a:extLst>
          </p:cNvPr>
          <p:cNvCxnSpPr>
            <a:cxnSpLocks/>
          </p:cNvCxnSpPr>
          <p:nvPr/>
        </p:nvCxnSpPr>
        <p:spPr>
          <a:xfrm>
            <a:off x="6657975" y="3684719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4D848C-D3EA-4955-A261-92D371E6738E}"/>
              </a:ext>
            </a:extLst>
          </p:cNvPr>
          <p:cNvCxnSpPr>
            <a:cxnSpLocks/>
          </p:cNvCxnSpPr>
          <p:nvPr/>
        </p:nvCxnSpPr>
        <p:spPr>
          <a:xfrm>
            <a:off x="6958012" y="4268377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E0856D-1FDA-4F27-B185-893702B6009B}"/>
              </a:ext>
            </a:extLst>
          </p:cNvPr>
          <p:cNvCxnSpPr>
            <a:cxnSpLocks/>
          </p:cNvCxnSpPr>
          <p:nvPr/>
        </p:nvCxnSpPr>
        <p:spPr>
          <a:xfrm>
            <a:off x="7248525" y="4847955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183836F-4F41-408C-A62D-41B79644E2B0}"/>
              </a:ext>
            </a:extLst>
          </p:cNvPr>
          <p:cNvSpPr/>
          <p:nvPr/>
        </p:nvSpPr>
        <p:spPr>
          <a:xfrm>
            <a:off x="5366347" y="139143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AE5281-CA36-46FC-B501-2A64B8F1B8C3}"/>
              </a:ext>
            </a:extLst>
          </p:cNvPr>
          <p:cNvSpPr/>
          <p:nvPr/>
        </p:nvSpPr>
        <p:spPr>
          <a:xfrm>
            <a:off x="5950005" y="2558752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234C76-60A2-4921-8F36-581537239837}"/>
              </a:ext>
            </a:extLst>
          </p:cNvPr>
          <p:cNvSpPr/>
          <p:nvPr/>
        </p:nvSpPr>
        <p:spPr>
          <a:xfrm>
            <a:off x="6533663" y="372606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75A32E-0AFF-4749-BB64-74E7342A627E}"/>
              </a:ext>
            </a:extLst>
          </p:cNvPr>
          <p:cNvSpPr/>
          <p:nvPr/>
        </p:nvSpPr>
        <p:spPr>
          <a:xfrm>
            <a:off x="5658176" y="1970877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8604F5-9A13-4B61-BDCB-2E0E72337202}"/>
              </a:ext>
            </a:extLst>
          </p:cNvPr>
          <p:cNvSpPr/>
          <p:nvPr/>
        </p:nvSpPr>
        <p:spPr>
          <a:xfrm>
            <a:off x="6238311" y="31424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315774-82F5-4612-92D7-3A109CBA734B}"/>
              </a:ext>
            </a:extLst>
          </p:cNvPr>
          <p:cNvSpPr/>
          <p:nvPr/>
        </p:nvSpPr>
        <p:spPr>
          <a:xfrm>
            <a:off x="6829015" y="430972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F823DEB-3C52-47B9-90B9-88DCB2E3A191}"/>
              </a:ext>
            </a:extLst>
          </p:cNvPr>
          <p:cNvSpPr/>
          <p:nvPr/>
        </p:nvSpPr>
        <p:spPr>
          <a:xfrm>
            <a:off x="7111394" y="489338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3232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>
            <a:normAutofit/>
          </a:bodyPr>
          <a:lstStyle/>
          <a:p>
            <a:r>
              <a:rPr lang="es-CL" sz="2400" dirty="0"/>
              <a:t>Insertemos los datos A, C, E, N, F, 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349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A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403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8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>
            <a:normAutofit/>
          </a:bodyPr>
          <a:lstStyle/>
          <a:p>
            <a:r>
              <a:rPr lang="es-CL" sz="2400" dirty="0"/>
              <a:t>Insertemos los datos C, E, N, F, 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2170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C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3223536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4306263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7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>
            <a:normAutofit/>
          </a:bodyPr>
          <a:lstStyle/>
          <a:p>
            <a:r>
              <a:rPr lang="es-CL" sz="2400" dirty="0"/>
              <a:t>Insertemos los datos C, E, N, F, 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1470" y="342968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C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201" y="3969000"/>
            <a:ext cx="781011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cxnSpLocks/>
          </p:cNvCxnSpPr>
          <p:nvPr/>
        </p:nvCxnSpPr>
        <p:spPr>
          <a:xfrm>
            <a:off x="4300049" y="3977878"/>
            <a:ext cx="537690" cy="651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7ED37-7EB7-4E09-A746-32E7092D4607}"/>
              </a:ext>
            </a:extLst>
          </p:cNvPr>
          <p:cNvSpPr/>
          <p:nvPr/>
        </p:nvSpPr>
        <p:spPr>
          <a:xfrm>
            <a:off x="4551463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97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>
            <a:normAutofit/>
          </a:bodyPr>
          <a:lstStyle/>
          <a:p>
            <a:r>
              <a:rPr lang="es-CL" sz="2400" dirty="0"/>
              <a:t>Insertemos los datos E, N, F, 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1470" y="342968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4284483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201" y="3969000"/>
            <a:ext cx="781011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cxnSpLocks/>
          </p:cNvCxnSpPr>
          <p:nvPr/>
        </p:nvCxnSpPr>
        <p:spPr>
          <a:xfrm>
            <a:off x="4300049" y="3977878"/>
            <a:ext cx="537690" cy="651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7CF09D6-A7DA-4DAE-B0DC-6FEEE47EA0E6}"/>
              </a:ext>
            </a:extLst>
          </p:cNvPr>
          <p:cNvSpPr/>
          <p:nvPr/>
        </p:nvSpPr>
        <p:spPr>
          <a:xfrm>
            <a:off x="4818442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E</a:t>
            </a:r>
            <a:endParaRPr lang="es-CL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556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>
            <a:normAutofit/>
          </a:bodyPr>
          <a:lstStyle/>
          <a:p>
            <a:r>
              <a:rPr lang="es-CL" sz="2400" dirty="0"/>
              <a:t>Insertemos los datos D, A, C, E, N, F, 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1470" y="342968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7CB624-E4FF-41BC-A283-8DF590B56DD7}"/>
              </a:ext>
            </a:extLst>
          </p:cNvPr>
          <p:cNvSpPr/>
          <p:nvPr/>
        </p:nvSpPr>
        <p:spPr>
          <a:xfrm>
            <a:off x="4567739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4032359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52884C-815D-413E-8074-6407C9F335CE}"/>
              </a:ext>
            </a:extLst>
          </p:cNvPr>
          <p:cNvSpPr/>
          <p:nvPr/>
        </p:nvSpPr>
        <p:spPr>
          <a:xfrm>
            <a:off x="5107739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N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201" y="3969000"/>
            <a:ext cx="781011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300049" y="3977878"/>
            <a:ext cx="537690" cy="651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395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>
            <a:normAutofit/>
          </a:bodyPr>
          <a:lstStyle/>
          <a:p>
            <a:r>
              <a:rPr lang="es-CL" sz="2400" dirty="0"/>
              <a:t>Insertemos los datos N, F, 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1470" y="342968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7CB624-E4FF-41BC-A283-8DF590B56DD7}"/>
              </a:ext>
            </a:extLst>
          </p:cNvPr>
          <p:cNvSpPr/>
          <p:nvPr/>
        </p:nvSpPr>
        <p:spPr>
          <a:xfrm>
            <a:off x="4301997" y="342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376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52884C-815D-413E-8074-6407C9F335CE}"/>
              </a:ext>
            </a:extLst>
          </p:cNvPr>
          <p:cNvSpPr/>
          <p:nvPr/>
        </p:nvSpPr>
        <p:spPr>
          <a:xfrm>
            <a:off x="5377739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N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201" y="3969000"/>
            <a:ext cx="781011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031997" y="3969000"/>
            <a:ext cx="27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2E9BE7-54FE-4D99-9532-1B61559CD989}"/>
              </a:ext>
            </a:extLst>
          </p:cNvPr>
          <p:cNvCxnSpPr>
            <a:cxnSpLocks/>
          </p:cNvCxnSpPr>
          <p:nvPr/>
        </p:nvCxnSpPr>
        <p:spPr>
          <a:xfrm>
            <a:off x="4837739" y="3969000"/>
            <a:ext cx="81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74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>
            <a:normAutofit/>
          </a:bodyPr>
          <a:lstStyle/>
          <a:p>
            <a:r>
              <a:rPr lang="es-CL" sz="2400" dirty="0"/>
              <a:t>Insertemos los datos F, 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1470" y="342968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7CB624-E4FF-41BC-A283-8DF590B56DD7}"/>
              </a:ext>
            </a:extLst>
          </p:cNvPr>
          <p:cNvSpPr/>
          <p:nvPr/>
        </p:nvSpPr>
        <p:spPr>
          <a:xfrm>
            <a:off x="4301997" y="342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376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31FC4A-55C3-4135-8A05-F0775159EE0B}"/>
              </a:ext>
            </a:extLst>
          </p:cNvPr>
          <p:cNvSpPr/>
          <p:nvPr/>
        </p:nvSpPr>
        <p:spPr>
          <a:xfrm>
            <a:off x="5107739" y="4633477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F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52884C-815D-413E-8074-6407C9F335CE}"/>
              </a:ext>
            </a:extLst>
          </p:cNvPr>
          <p:cNvSpPr/>
          <p:nvPr/>
        </p:nvSpPr>
        <p:spPr>
          <a:xfrm>
            <a:off x="5647739" y="4633477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201" y="3969000"/>
            <a:ext cx="781011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031997" y="3969000"/>
            <a:ext cx="27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2E9BE7-54FE-4D99-9532-1B61559CD989}"/>
              </a:ext>
            </a:extLst>
          </p:cNvPr>
          <p:cNvCxnSpPr>
            <a:cxnSpLocks/>
          </p:cNvCxnSpPr>
          <p:nvPr/>
        </p:nvCxnSpPr>
        <p:spPr>
          <a:xfrm>
            <a:off x="4837739" y="3969000"/>
            <a:ext cx="81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448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>
            <a:normAutofit/>
          </a:bodyPr>
          <a:lstStyle/>
          <a:p>
            <a:r>
              <a:rPr lang="es-CL" sz="2400" dirty="0"/>
              <a:t>Insertemos el dato 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1470" y="342968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7CB624-E4FF-41BC-A283-8DF590B56DD7}"/>
              </a:ext>
            </a:extLst>
          </p:cNvPr>
          <p:cNvSpPr/>
          <p:nvPr/>
        </p:nvSpPr>
        <p:spPr>
          <a:xfrm>
            <a:off x="4301997" y="342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29FA2A-32E3-4E1C-9D2D-861AEB4B8736}"/>
              </a:ext>
            </a:extLst>
          </p:cNvPr>
          <p:cNvSpPr/>
          <p:nvPr/>
        </p:nvSpPr>
        <p:spPr>
          <a:xfrm>
            <a:off x="5377739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H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376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CC758B-FC3D-4F42-A434-E7F322493B56}"/>
              </a:ext>
            </a:extLst>
          </p:cNvPr>
          <p:cNvGrpSpPr/>
          <p:nvPr/>
        </p:nvGrpSpPr>
        <p:grpSpPr>
          <a:xfrm>
            <a:off x="4841997" y="4629036"/>
            <a:ext cx="1620000" cy="540000"/>
            <a:chOff x="4841997" y="3497802"/>
            <a:chExt cx="1620000" cy="54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31FC4A-55C3-4135-8A05-F0775159EE0B}"/>
                </a:ext>
              </a:extLst>
            </p:cNvPr>
            <p:cNvSpPr/>
            <p:nvPr/>
          </p:nvSpPr>
          <p:spPr>
            <a:xfrm>
              <a:off x="4841997" y="349780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</a:t>
              </a:r>
              <a:endParaRPr lang="es-C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52884C-815D-413E-8074-6407C9F335CE}"/>
                </a:ext>
              </a:extLst>
            </p:cNvPr>
            <p:cNvSpPr/>
            <p:nvPr/>
          </p:nvSpPr>
          <p:spPr>
            <a:xfrm>
              <a:off x="5921997" y="349780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  <a:endParaRPr lang="es-C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201" y="3969000"/>
            <a:ext cx="781011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031997" y="3969000"/>
            <a:ext cx="27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2E9BE7-54FE-4D99-9532-1B61559CD989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837739" y="3969000"/>
            <a:ext cx="81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81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>
            <a:normAutofit/>
          </a:bodyPr>
          <a:lstStyle/>
          <a:p>
            <a:r>
              <a:rPr lang="es-CL" sz="2400" dirty="0"/>
              <a:t>Insertemos el dato 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761470" y="3429682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7CB624-E4FF-41BC-A283-8DF590B56DD7}"/>
              </a:ext>
            </a:extLst>
          </p:cNvPr>
          <p:cNvSpPr/>
          <p:nvPr/>
        </p:nvSpPr>
        <p:spPr>
          <a:xfrm>
            <a:off x="4301997" y="342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29FA2A-32E3-4E1C-9D2D-861AEB4B8736}"/>
              </a:ext>
            </a:extLst>
          </p:cNvPr>
          <p:cNvSpPr/>
          <p:nvPr/>
        </p:nvSpPr>
        <p:spPr>
          <a:xfrm>
            <a:off x="4837739" y="342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H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376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CC758B-FC3D-4F42-A434-E7F322493B56}"/>
              </a:ext>
            </a:extLst>
          </p:cNvPr>
          <p:cNvGrpSpPr/>
          <p:nvPr/>
        </p:nvGrpSpPr>
        <p:grpSpPr>
          <a:xfrm>
            <a:off x="4841997" y="4629036"/>
            <a:ext cx="1620000" cy="540000"/>
            <a:chOff x="4841997" y="3497802"/>
            <a:chExt cx="1620000" cy="54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31FC4A-55C3-4135-8A05-F0775159EE0B}"/>
                </a:ext>
              </a:extLst>
            </p:cNvPr>
            <p:cNvSpPr/>
            <p:nvPr/>
          </p:nvSpPr>
          <p:spPr>
            <a:xfrm>
              <a:off x="4841997" y="349780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</a:t>
              </a:r>
              <a:endParaRPr lang="es-C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52884C-815D-413E-8074-6407C9F335CE}"/>
                </a:ext>
              </a:extLst>
            </p:cNvPr>
            <p:cNvSpPr/>
            <p:nvPr/>
          </p:nvSpPr>
          <p:spPr>
            <a:xfrm>
              <a:off x="5921997" y="349780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  <a:endParaRPr lang="es-C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201" y="3969000"/>
            <a:ext cx="781011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031997" y="3969000"/>
            <a:ext cx="27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2E9BE7-54FE-4D99-9532-1B61559CD98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37739" y="3969000"/>
            <a:ext cx="274258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5EB7404-43B7-4B12-92E5-62C55FE83BDE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381997" y="3969000"/>
            <a:ext cx="81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119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315D434-A098-4A4F-B29C-476029ECFC7E}"/>
              </a:ext>
            </a:extLst>
          </p:cNvPr>
          <p:cNvSpPr/>
          <p:nvPr/>
        </p:nvSpPr>
        <p:spPr>
          <a:xfrm>
            <a:off x="3221997" y="342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7CB624-E4FF-41BC-A283-8DF590B56DD7}"/>
              </a:ext>
            </a:extLst>
          </p:cNvPr>
          <p:cNvSpPr/>
          <p:nvPr/>
        </p:nvSpPr>
        <p:spPr>
          <a:xfrm>
            <a:off x="4301997" y="2228964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29FA2A-32E3-4E1C-9D2D-861AEB4B8736}"/>
              </a:ext>
            </a:extLst>
          </p:cNvPr>
          <p:cNvSpPr/>
          <p:nvPr/>
        </p:nvSpPr>
        <p:spPr>
          <a:xfrm>
            <a:off x="5381997" y="342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H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31FAA-7536-4C12-AB57-D5BB1901541A}"/>
              </a:ext>
            </a:extLst>
          </p:cNvPr>
          <p:cNvSpPr/>
          <p:nvPr/>
        </p:nvSpPr>
        <p:spPr>
          <a:xfrm>
            <a:off x="268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376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CC758B-FC3D-4F42-A434-E7F322493B56}"/>
              </a:ext>
            </a:extLst>
          </p:cNvPr>
          <p:cNvGrpSpPr/>
          <p:nvPr/>
        </p:nvGrpSpPr>
        <p:grpSpPr>
          <a:xfrm>
            <a:off x="4841997" y="4629036"/>
            <a:ext cx="1620000" cy="540000"/>
            <a:chOff x="4841997" y="3497802"/>
            <a:chExt cx="1620000" cy="54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31FC4A-55C3-4135-8A05-F0775159EE0B}"/>
                </a:ext>
              </a:extLst>
            </p:cNvPr>
            <p:cNvSpPr/>
            <p:nvPr/>
          </p:nvSpPr>
          <p:spPr>
            <a:xfrm>
              <a:off x="4841997" y="349780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</a:t>
              </a:r>
              <a:endParaRPr lang="es-C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52884C-815D-413E-8074-6407C9F335CE}"/>
                </a:ext>
              </a:extLst>
            </p:cNvPr>
            <p:cNvSpPr/>
            <p:nvPr/>
          </p:nvSpPr>
          <p:spPr>
            <a:xfrm>
              <a:off x="5921997" y="349780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  <a:endParaRPr lang="es-C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FBC5-2134-45D6-902D-C5C189675E94}"/>
              </a:ext>
            </a:extLst>
          </p:cNvPr>
          <p:cNvCxnSpPr>
            <a:cxnSpLocks/>
          </p:cNvCxnSpPr>
          <p:nvPr/>
        </p:nvCxnSpPr>
        <p:spPr>
          <a:xfrm flipH="1">
            <a:off x="2976198" y="3969000"/>
            <a:ext cx="245799" cy="6600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32489-3632-4EA0-9E0B-8A4660B2F1D2}"/>
              </a:ext>
            </a:extLst>
          </p:cNvPr>
          <p:cNvCxnSpPr>
            <a:endCxn id="27" idx="0"/>
          </p:cNvCxnSpPr>
          <p:nvPr/>
        </p:nvCxnSpPr>
        <p:spPr>
          <a:xfrm>
            <a:off x="3761997" y="3969000"/>
            <a:ext cx="27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FD18D7-53BA-47EC-92CF-DDAE5F92F334}"/>
              </a:ext>
            </a:extLst>
          </p:cNvPr>
          <p:cNvCxnSpPr>
            <a:endCxn id="21" idx="0"/>
          </p:cNvCxnSpPr>
          <p:nvPr/>
        </p:nvCxnSpPr>
        <p:spPr>
          <a:xfrm flipH="1">
            <a:off x="3491997" y="2768964"/>
            <a:ext cx="81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0689FB-4388-4FB0-8116-A2A9257417EB}"/>
              </a:ext>
            </a:extLst>
          </p:cNvPr>
          <p:cNvCxnSpPr>
            <a:endCxn id="18" idx="0"/>
          </p:cNvCxnSpPr>
          <p:nvPr/>
        </p:nvCxnSpPr>
        <p:spPr>
          <a:xfrm>
            <a:off x="4841997" y="2768964"/>
            <a:ext cx="81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2E9BE7-54FE-4D99-9532-1B61559CD989}"/>
              </a:ext>
            </a:extLst>
          </p:cNvPr>
          <p:cNvCxnSpPr>
            <a:endCxn id="30" idx="0"/>
          </p:cNvCxnSpPr>
          <p:nvPr/>
        </p:nvCxnSpPr>
        <p:spPr>
          <a:xfrm flipH="1">
            <a:off x="5111997" y="3969000"/>
            <a:ext cx="27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5EB7404-43B7-4B12-92E5-62C55FE83BDE}"/>
              </a:ext>
            </a:extLst>
          </p:cNvPr>
          <p:cNvCxnSpPr>
            <a:endCxn id="31" idx="0"/>
          </p:cNvCxnSpPr>
          <p:nvPr/>
        </p:nvCxnSpPr>
        <p:spPr>
          <a:xfrm>
            <a:off x="5921997" y="3969000"/>
            <a:ext cx="270000" cy="660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547D2FA-F1EB-6C44-B761-4BF03938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>
            <a:normAutofit/>
          </a:bodyPr>
          <a:lstStyle/>
          <a:p>
            <a:r>
              <a:rPr lang="es-CL" sz="2400" dirty="0"/>
              <a:t>Insertemos el dato H</a:t>
            </a:r>
          </a:p>
        </p:txBody>
      </p:sp>
    </p:spTree>
    <p:extLst>
      <p:ext uri="{BB962C8B-B14F-4D97-AF65-F5344CB8AC3E}">
        <p14:creationId xmlns:p14="http://schemas.microsoft.com/office/powerpoint/2010/main" val="13506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2197-5C0B-40B7-B404-53AD9147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Balance </a:t>
            </a:r>
            <a:r>
              <a:rPr lang="es-CL" cap="small" dirty="0"/>
              <a:t>avl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0226-1382-4CA4-B184-049D7780B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Diremos que </a:t>
            </a:r>
            <a:r>
              <a:rPr lang="es-CL" sz="2400"/>
              <a:t>un ABB </a:t>
            </a:r>
            <a:r>
              <a:rPr lang="es-CL" sz="2400" dirty="0"/>
              <a:t>está </a:t>
            </a:r>
            <a:r>
              <a:rPr lang="es-CL" sz="2400" b="1" cap="small" dirty="0">
                <a:solidFill>
                  <a:schemeClr val="accent2"/>
                </a:solidFill>
              </a:rPr>
              <a:t>avl</a:t>
            </a:r>
            <a:r>
              <a:rPr lang="es-CL" sz="2400" b="1" dirty="0">
                <a:solidFill>
                  <a:schemeClr val="accent2"/>
                </a:solidFill>
              </a:rPr>
              <a:t>-balanceado</a:t>
            </a:r>
            <a:r>
              <a:rPr lang="es-CL" sz="2400" dirty="0"/>
              <a:t> si: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Las alturas de sus hijos no difieren en más que 1 entre ellas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Cada hijo a su vez está </a:t>
            </a:r>
            <a:r>
              <a:rPr lang="es-CL" sz="2400" b="1" cap="small" dirty="0">
                <a:solidFill>
                  <a:schemeClr val="accent2"/>
                </a:solidFill>
              </a:rPr>
              <a:t>avl</a:t>
            </a:r>
            <a:r>
              <a:rPr lang="es-CL" sz="2400" b="1" dirty="0">
                <a:solidFill>
                  <a:schemeClr val="accent2"/>
                </a:solidFill>
              </a:rPr>
              <a:t>-balanceado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b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CL" sz="2400" b="1" dirty="0">
                <a:solidFill>
                  <a:schemeClr val="accent2"/>
                </a:solidFill>
              </a:rPr>
              <a:t> </a:t>
            </a:r>
            <a:r>
              <a:rPr lang="es-CL" sz="2400" dirty="0"/>
              <a:t>Un ABB que cumple esta propiedad se llama </a:t>
            </a:r>
            <a:r>
              <a:rPr lang="es-CL" sz="2400" b="1" dirty="0">
                <a:solidFill>
                  <a:schemeClr val="accent2"/>
                </a:solidFill>
              </a:rPr>
              <a:t>árbol AVL</a:t>
            </a:r>
          </a:p>
        </p:txBody>
      </p:sp>
    </p:spTree>
    <p:extLst>
      <p:ext uri="{BB962C8B-B14F-4D97-AF65-F5344CB8AC3E}">
        <p14:creationId xmlns:p14="http://schemas.microsoft.com/office/powerpoint/2010/main" val="3714036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786B-DB40-4032-98BE-F00F8F1D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La inserción en 2-3 sigue ciertas reglas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A1E5-A586-44E9-87B3-0D9EB6E2E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La inserción siempre se hace en una hoja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Si un nodo se llena, sube el dato del medio —la clave mediana— al nodo padre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¡El árbol sólo aumenta de altura cuando se llena la ra</a:t>
            </a:r>
            <a:r>
              <a:rPr lang="en-US" sz="2400" dirty="0"/>
              <a:t>íz</a:t>
            </a:r>
            <a:r>
              <a:rPr lang="es-CL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38871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Búsqueda en 2-3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7A95F664-D601-43A3-B980-729B5B5E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57641"/>
            <a:ext cx="8641076" cy="5400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CL" dirty="0"/>
              <a:t>¿Cómo buscamos una clave en un árbol 2-3?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9306"/>
              </p:ext>
            </p:extLst>
          </p:nvPr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384937"/>
              </p:ext>
            </p:extLst>
          </p:nvPr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698166"/>
              </p:ext>
            </p:extLst>
          </p:nvPr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054356"/>
              </p:ext>
            </p:extLst>
          </p:nvPr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458829"/>
              </p:ext>
            </p:extLst>
          </p:nvPr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640568"/>
              </p:ext>
            </p:extLst>
          </p:nvPr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545080"/>
              </p:ext>
            </p:extLst>
          </p:nvPr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304143"/>
              </p:ext>
            </p:extLst>
          </p:nvPr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58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la 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/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/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456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la 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/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/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FB590D-B05F-4AA9-8908-0D885B5F311E}"/>
              </a:ext>
            </a:extLst>
          </p:cNvPr>
          <p:cNvSpPr txBox="1"/>
          <p:nvPr/>
        </p:nvSpPr>
        <p:spPr>
          <a:xfrm>
            <a:off x="4221580" y="112666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&gt; M</a:t>
            </a:r>
          </a:p>
        </p:txBody>
      </p:sp>
    </p:spTree>
    <p:extLst>
      <p:ext uri="{BB962C8B-B14F-4D97-AF65-F5344CB8AC3E}">
        <p14:creationId xmlns:p14="http://schemas.microsoft.com/office/powerpoint/2010/main" val="1881548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la 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/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/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FB590D-B05F-4AA9-8908-0D885B5F311E}"/>
              </a:ext>
            </a:extLst>
          </p:cNvPr>
          <p:cNvSpPr txBox="1"/>
          <p:nvPr/>
        </p:nvSpPr>
        <p:spPr>
          <a:xfrm>
            <a:off x="4221580" y="112666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&gt; 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DF40E-0903-4AD0-810F-5F5202F63C11}"/>
              </a:ext>
            </a:extLst>
          </p:cNvPr>
          <p:cNvSpPr txBox="1"/>
          <p:nvPr/>
        </p:nvSpPr>
        <p:spPr>
          <a:xfrm>
            <a:off x="5348032" y="249870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&gt; R</a:t>
            </a:r>
          </a:p>
        </p:txBody>
      </p:sp>
    </p:spTree>
    <p:extLst>
      <p:ext uri="{BB962C8B-B14F-4D97-AF65-F5344CB8AC3E}">
        <p14:creationId xmlns:p14="http://schemas.microsoft.com/office/powerpoint/2010/main" val="2487878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la 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/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/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FB590D-B05F-4AA9-8908-0D885B5F311E}"/>
              </a:ext>
            </a:extLst>
          </p:cNvPr>
          <p:cNvSpPr txBox="1"/>
          <p:nvPr/>
        </p:nvSpPr>
        <p:spPr>
          <a:xfrm>
            <a:off x="4221580" y="112666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&gt; 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DF40E-0903-4AD0-810F-5F5202F63C11}"/>
              </a:ext>
            </a:extLst>
          </p:cNvPr>
          <p:cNvSpPr txBox="1"/>
          <p:nvPr/>
        </p:nvSpPr>
        <p:spPr>
          <a:xfrm>
            <a:off x="5348032" y="249870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&gt; 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1E936-5823-4CE4-9C55-08F2E68B3FA8}"/>
              </a:ext>
            </a:extLst>
          </p:cNvPr>
          <p:cNvSpPr txBox="1"/>
          <p:nvPr/>
        </p:nvSpPr>
        <p:spPr>
          <a:xfrm>
            <a:off x="5896198" y="536093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&gt; S</a:t>
            </a:r>
          </a:p>
        </p:txBody>
      </p:sp>
    </p:spTree>
    <p:extLst>
      <p:ext uri="{BB962C8B-B14F-4D97-AF65-F5344CB8AC3E}">
        <p14:creationId xmlns:p14="http://schemas.microsoft.com/office/powerpoint/2010/main" val="3410007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la 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24005"/>
              </p:ext>
            </p:extLst>
          </p:nvPr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/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FB590D-B05F-4AA9-8908-0D885B5F311E}"/>
              </a:ext>
            </a:extLst>
          </p:cNvPr>
          <p:cNvSpPr txBox="1"/>
          <p:nvPr/>
        </p:nvSpPr>
        <p:spPr>
          <a:xfrm>
            <a:off x="4221580" y="112666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&gt; 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DF40E-0903-4AD0-810F-5F5202F63C11}"/>
              </a:ext>
            </a:extLst>
          </p:cNvPr>
          <p:cNvSpPr txBox="1"/>
          <p:nvPr/>
        </p:nvSpPr>
        <p:spPr>
          <a:xfrm>
            <a:off x="5348032" y="249870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&gt; 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1E936-5823-4CE4-9C55-08F2E68B3FA8}"/>
              </a:ext>
            </a:extLst>
          </p:cNvPr>
          <p:cNvSpPr txBox="1"/>
          <p:nvPr/>
        </p:nvSpPr>
        <p:spPr>
          <a:xfrm>
            <a:off x="5896198" y="536093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&gt; 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C795A-2CC1-485E-BB84-FF5C5E04160A}"/>
              </a:ext>
            </a:extLst>
          </p:cNvPr>
          <p:cNvSpPr txBox="1"/>
          <p:nvPr/>
        </p:nvSpPr>
        <p:spPr>
          <a:xfrm>
            <a:off x="6421771" y="53609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 = X</a:t>
            </a:r>
          </a:p>
        </p:txBody>
      </p:sp>
    </p:spTree>
    <p:extLst>
      <p:ext uri="{BB962C8B-B14F-4D97-AF65-F5344CB8AC3E}">
        <p14:creationId xmlns:p14="http://schemas.microsoft.com/office/powerpoint/2010/main" val="3191291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la 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/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/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303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la 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/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/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F46B0F-292E-4442-AFE4-3BA43C55F0C7}"/>
              </a:ext>
            </a:extLst>
          </p:cNvPr>
          <p:cNvSpPr txBox="1"/>
          <p:nvPr/>
        </p:nvSpPr>
        <p:spPr>
          <a:xfrm>
            <a:off x="4221580" y="112666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 &lt; M</a:t>
            </a:r>
          </a:p>
        </p:txBody>
      </p:sp>
    </p:spTree>
    <p:extLst>
      <p:ext uri="{BB962C8B-B14F-4D97-AF65-F5344CB8AC3E}">
        <p14:creationId xmlns:p14="http://schemas.microsoft.com/office/powerpoint/2010/main" val="3947266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la 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/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/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F46B0F-292E-4442-AFE4-3BA43C55F0C7}"/>
              </a:ext>
            </a:extLst>
          </p:cNvPr>
          <p:cNvSpPr txBox="1"/>
          <p:nvPr/>
        </p:nvSpPr>
        <p:spPr>
          <a:xfrm>
            <a:off x="4221580" y="112666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 &lt; 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289E4E-09BE-4204-8062-D52496C9381A}"/>
              </a:ext>
            </a:extLst>
          </p:cNvPr>
          <p:cNvSpPr txBox="1"/>
          <p:nvPr/>
        </p:nvSpPr>
        <p:spPr>
          <a:xfrm>
            <a:off x="2869219" y="236865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 &gt; E</a:t>
            </a:r>
          </a:p>
        </p:txBody>
      </p:sp>
    </p:spTree>
    <p:extLst>
      <p:ext uri="{BB962C8B-B14F-4D97-AF65-F5344CB8AC3E}">
        <p14:creationId xmlns:p14="http://schemas.microsoft.com/office/powerpoint/2010/main" val="261657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EB1D23-646D-46FE-BA08-7BA3F488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Árboles balanceados de otra manera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5273-333D-4216-9A9C-D05818244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Queremos un árbol de búsqueda en que el balance est</a:t>
            </a:r>
            <a:r>
              <a:rPr lang="en-US" sz="2400" dirty="0"/>
              <a:t>é dado por</a:t>
            </a:r>
            <a:r>
              <a:rPr lang="es-CL" sz="2400" dirty="0"/>
              <a:t>que todas las hojas est</a:t>
            </a:r>
            <a:r>
              <a:rPr lang="en-US" sz="2400" dirty="0"/>
              <a:t>á</a:t>
            </a:r>
            <a:r>
              <a:rPr lang="es-CL" sz="2400" dirty="0"/>
              <a:t>n a la misma profundidad (y algo más)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¿Es esto posible con árboles binarios? ¿Y ternarios?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¿Cómo se puede hacer sino? ¿Será posible combinarlos?</a:t>
            </a:r>
          </a:p>
        </p:txBody>
      </p:sp>
    </p:spTree>
    <p:extLst>
      <p:ext uri="{BB962C8B-B14F-4D97-AF65-F5344CB8AC3E}">
        <p14:creationId xmlns:p14="http://schemas.microsoft.com/office/powerpoint/2010/main" val="2443209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la 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/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/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F46B0F-292E-4442-AFE4-3BA43C55F0C7}"/>
              </a:ext>
            </a:extLst>
          </p:cNvPr>
          <p:cNvSpPr txBox="1"/>
          <p:nvPr/>
        </p:nvSpPr>
        <p:spPr>
          <a:xfrm>
            <a:off x="4221580" y="112666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 &lt; 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289E4E-09BE-4204-8062-D52496C9381A}"/>
              </a:ext>
            </a:extLst>
          </p:cNvPr>
          <p:cNvSpPr txBox="1"/>
          <p:nvPr/>
        </p:nvSpPr>
        <p:spPr>
          <a:xfrm>
            <a:off x="2869219" y="236865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 &gt; 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DACCA5-5C7F-4630-BB17-110E66735131}"/>
              </a:ext>
            </a:extLst>
          </p:cNvPr>
          <p:cNvSpPr txBox="1"/>
          <p:nvPr/>
        </p:nvSpPr>
        <p:spPr>
          <a:xfrm>
            <a:off x="2869219" y="260818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 &lt; J</a:t>
            </a:r>
          </a:p>
        </p:txBody>
      </p:sp>
    </p:spTree>
    <p:extLst>
      <p:ext uri="{BB962C8B-B14F-4D97-AF65-F5344CB8AC3E}">
        <p14:creationId xmlns:p14="http://schemas.microsoft.com/office/powerpoint/2010/main" val="466896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025-C604-45C0-B4D3-0EE88E0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la 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A2E30-4115-4487-A1A1-B5B3A7656C70}"/>
              </a:ext>
            </a:extLst>
          </p:cNvPr>
          <p:cNvGraphicFramePr>
            <a:graphicFrameLocks noGrp="1"/>
          </p:cNvGraphicFramePr>
          <p:nvPr/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D1C3AD-83DE-4EE9-A522-9DCD947B2163}"/>
              </a:ext>
            </a:extLst>
          </p:cNvPr>
          <p:cNvGraphicFramePr>
            <a:graphicFrameLocks noGrp="1"/>
          </p:cNvGraphicFramePr>
          <p:nvPr/>
        </p:nvGraphicFramePr>
        <p:xfrm>
          <a:off x="2660400" y="3159000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2930C-1493-494D-B6D4-81EC98317B80}"/>
              </a:ext>
            </a:extLst>
          </p:cNvPr>
          <p:cNvGraphicFramePr>
            <a:graphicFrameLocks noGrp="1"/>
          </p:cNvGraphicFramePr>
          <p:nvPr/>
        </p:nvGraphicFramePr>
        <p:xfrm>
          <a:off x="5403602" y="315900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2C8084-AFC6-4698-BAD6-494362DD480C}"/>
              </a:ext>
            </a:extLst>
          </p:cNvPr>
          <p:cNvGraphicFramePr>
            <a:graphicFrameLocks noGrp="1"/>
          </p:cNvGraphicFramePr>
          <p:nvPr/>
        </p:nvGraphicFramePr>
        <p:xfrm>
          <a:off x="5943602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2E6355-69AA-4487-B52F-54E5B5036FB8}"/>
              </a:ext>
            </a:extLst>
          </p:cNvPr>
          <p:cNvGraphicFramePr>
            <a:graphicFrameLocks noGrp="1"/>
          </p:cNvGraphicFramePr>
          <p:nvPr/>
        </p:nvGraphicFramePr>
        <p:xfrm>
          <a:off x="1580398" y="4820933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57B9F0-2354-45B7-B2DF-D96E7FED0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258575"/>
              </p:ext>
            </p:extLst>
          </p:nvPr>
        </p:nvGraphicFramePr>
        <p:xfrm>
          <a:off x="2930400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rgbClr val="00B050"/>
                          </a:solidFill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3414AB-5D68-4FEE-916C-85230857120D}"/>
              </a:ext>
            </a:extLst>
          </p:cNvPr>
          <p:cNvGraphicFramePr>
            <a:graphicFrameLocks noGrp="1"/>
          </p:cNvGraphicFramePr>
          <p:nvPr/>
        </p:nvGraphicFramePr>
        <p:xfrm>
          <a:off x="3740399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B39EE4-6D91-48A6-9C58-FCB49E0CBD56}"/>
              </a:ext>
            </a:extLst>
          </p:cNvPr>
          <p:cNvGraphicFramePr>
            <a:graphicFrameLocks noGrp="1"/>
          </p:cNvGraphicFramePr>
          <p:nvPr/>
        </p:nvGraphicFramePr>
        <p:xfrm>
          <a:off x="4863602" y="4820933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C1782-7038-460C-AE6E-1C3A1971DF3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200400" y="2037067"/>
            <a:ext cx="11016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D2C67-68C4-4F3D-83A6-CA4978EC4D5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842000" y="2037068"/>
            <a:ext cx="831602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C0E641-E85B-4B3A-90D2-3C1FDB804F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20398" y="3699000"/>
            <a:ext cx="545399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EDC531-247D-4C49-A51D-341F5B0D59C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200400" y="3699000"/>
            <a:ext cx="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ED503-6D64-4807-AE23-AAA3B80843FA}"/>
              </a:ext>
            </a:extLst>
          </p:cNvPr>
          <p:cNvCxnSpPr>
            <a:cxnSpLocks/>
          </p:cNvCxnSpPr>
          <p:nvPr/>
        </p:nvCxnSpPr>
        <p:spPr>
          <a:xfrm flipH="1" flipV="1">
            <a:off x="3740399" y="3699000"/>
            <a:ext cx="270001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7CAD2-A831-4E3A-99A1-7B410640AE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33602" y="3699000"/>
            <a:ext cx="270000" cy="11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BBD975-E747-4F6E-A031-8CD2CBD5891A}"/>
              </a:ext>
            </a:extLst>
          </p:cNvPr>
          <p:cNvCxnSpPr/>
          <p:nvPr/>
        </p:nvCxnSpPr>
        <p:spPr>
          <a:xfrm flipH="1" flipV="1">
            <a:off x="5943602" y="3699000"/>
            <a:ext cx="537097" cy="112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F46B0F-292E-4442-AFE4-3BA43C55F0C7}"/>
              </a:ext>
            </a:extLst>
          </p:cNvPr>
          <p:cNvSpPr txBox="1"/>
          <p:nvPr/>
        </p:nvSpPr>
        <p:spPr>
          <a:xfrm>
            <a:off x="4221580" y="112666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 &lt; 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289E4E-09BE-4204-8062-D52496C9381A}"/>
              </a:ext>
            </a:extLst>
          </p:cNvPr>
          <p:cNvSpPr txBox="1"/>
          <p:nvPr/>
        </p:nvSpPr>
        <p:spPr>
          <a:xfrm>
            <a:off x="2869219" y="236865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 &gt; 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DACCA5-5C7F-4630-BB17-110E66735131}"/>
              </a:ext>
            </a:extLst>
          </p:cNvPr>
          <p:cNvSpPr txBox="1"/>
          <p:nvPr/>
        </p:nvSpPr>
        <p:spPr>
          <a:xfrm>
            <a:off x="2869219" y="260818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 &lt; 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1FC4C-722C-43A2-ADB3-64DAD22477E5}"/>
              </a:ext>
            </a:extLst>
          </p:cNvPr>
          <p:cNvSpPr txBox="1"/>
          <p:nvPr/>
        </p:nvSpPr>
        <p:spPr>
          <a:xfrm>
            <a:off x="2853187" y="536093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 = H</a:t>
            </a:r>
          </a:p>
        </p:txBody>
      </p:sp>
    </p:spTree>
    <p:extLst>
      <p:ext uri="{BB962C8B-B14F-4D97-AF65-F5344CB8AC3E}">
        <p14:creationId xmlns:p14="http://schemas.microsoft.com/office/powerpoint/2010/main" val="687603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Altura en 2-3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¿Cuál es la altura de un árbol 2-3 de </a:t>
            </a:r>
            <a:r>
              <a:rPr lang="en-US" i="1"/>
              <a:t>n</a:t>
            </a:r>
            <a:r>
              <a:rPr lang="en-US"/>
              <a:t> nodos?</a:t>
            </a:r>
          </a:p>
        </p:txBody>
      </p:sp>
    </p:spTree>
    <p:extLst>
      <p:ext uri="{BB962C8B-B14F-4D97-AF65-F5344CB8AC3E}">
        <p14:creationId xmlns:p14="http://schemas.microsoft.com/office/powerpoint/2010/main" val="136183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69AC-6F6B-4749-8407-C021102E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Árboles 2-3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0158-2A08-4515-92EF-BBCF0B731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En un árbol 2-3, hay dos tipos de nodos: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</a:t>
            </a:r>
            <a:r>
              <a:rPr lang="es-CL" sz="2400" i="1" dirty="0"/>
              <a:t>Nodo 2</a:t>
            </a:r>
            <a:r>
              <a:rPr lang="es-CL" sz="2400" dirty="0"/>
              <a:t>, con 2 hijos y una clave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</a:t>
            </a:r>
            <a:r>
              <a:rPr lang="es-CL" sz="2400" i="1" dirty="0"/>
              <a:t>Nodo 3</a:t>
            </a:r>
            <a:r>
              <a:rPr lang="es-CL" sz="2400" dirty="0"/>
              <a:t>, con 3 hijos y dos claves distintas y ordenadas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Esto permite que todas las hojas estén a la misma profundidad</a:t>
            </a:r>
          </a:p>
        </p:txBody>
      </p:sp>
    </p:spTree>
    <p:extLst>
      <p:ext uri="{BB962C8B-B14F-4D97-AF65-F5344CB8AC3E}">
        <p14:creationId xmlns:p14="http://schemas.microsoft.com/office/powerpoint/2010/main" val="185876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F2B0-1186-48B0-8E0F-2CC7780A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 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BB61EE-B862-492F-B9B1-869ECDF4C9DE}"/>
              </a:ext>
            </a:extLst>
          </p:cNvPr>
          <p:cNvCxnSpPr>
            <a:cxnSpLocks/>
          </p:cNvCxnSpPr>
          <p:nvPr/>
        </p:nvCxnSpPr>
        <p:spPr>
          <a:xfrm flipH="1">
            <a:off x="2587525" y="2037067"/>
            <a:ext cx="1725447" cy="47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3158FA-D03F-424B-BFDC-E968EA2FDAF7}"/>
              </a:ext>
            </a:extLst>
          </p:cNvPr>
          <p:cNvCxnSpPr>
            <a:cxnSpLocks/>
          </p:cNvCxnSpPr>
          <p:nvPr/>
        </p:nvCxnSpPr>
        <p:spPr>
          <a:xfrm>
            <a:off x="4841997" y="2037067"/>
            <a:ext cx="1714480" cy="47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8DDCA35-BADA-446F-B8BD-EB54F3E95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42839"/>
              </p:ext>
            </p:extLst>
          </p:nvPr>
        </p:nvGraphicFramePr>
        <p:xfrm>
          <a:off x="4302000" y="1497067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112F780-E6C0-4AED-9621-FE506666DB01}"/>
              </a:ext>
            </a:extLst>
          </p:cNvPr>
          <p:cNvSpPr/>
          <p:nvPr/>
        </p:nvSpPr>
        <p:spPr>
          <a:xfrm>
            <a:off x="1863679" y="2514599"/>
            <a:ext cx="144769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&lt; X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8C949657-0F02-4ADE-8C73-11B981DC41FE}"/>
              </a:ext>
            </a:extLst>
          </p:cNvPr>
          <p:cNvSpPr/>
          <p:nvPr/>
        </p:nvSpPr>
        <p:spPr>
          <a:xfrm>
            <a:off x="5832633" y="2511581"/>
            <a:ext cx="1447688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&gt; X</a:t>
            </a:r>
          </a:p>
        </p:txBody>
      </p:sp>
    </p:spTree>
    <p:extLst>
      <p:ext uri="{BB962C8B-B14F-4D97-AF65-F5344CB8AC3E}">
        <p14:creationId xmlns:p14="http://schemas.microsoft.com/office/powerpoint/2010/main" val="2149976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F2B0-1186-48B0-8E0F-2CC7780A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 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BB61EE-B862-492F-B9B1-869ECDF4C9DE}"/>
              </a:ext>
            </a:extLst>
          </p:cNvPr>
          <p:cNvCxnSpPr>
            <a:cxnSpLocks/>
          </p:cNvCxnSpPr>
          <p:nvPr/>
        </p:nvCxnSpPr>
        <p:spPr>
          <a:xfrm flipH="1">
            <a:off x="2587526" y="2037067"/>
            <a:ext cx="1444474" cy="47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3158FA-D03F-424B-BFDC-E968EA2FDAF7}"/>
              </a:ext>
            </a:extLst>
          </p:cNvPr>
          <p:cNvCxnSpPr>
            <a:cxnSpLocks/>
          </p:cNvCxnSpPr>
          <p:nvPr/>
        </p:nvCxnSpPr>
        <p:spPr>
          <a:xfrm>
            <a:off x="5112000" y="2037067"/>
            <a:ext cx="1444477" cy="47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F156FB5-FE68-4D9A-8C79-8C46EB349B68}"/>
              </a:ext>
            </a:extLst>
          </p:cNvPr>
          <p:cNvSpPr/>
          <p:nvPr/>
        </p:nvSpPr>
        <p:spPr>
          <a:xfrm>
            <a:off x="1863679" y="2514599"/>
            <a:ext cx="144769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&lt; X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89DB49E-C2C0-4155-AC38-8F7D706CBD16}"/>
              </a:ext>
            </a:extLst>
          </p:cNvPr>
          <p:cNvSpPr/>
          <p:nvPr/>
        </p:nvSpPr>
        <p:spPr>
          <a:xfrm>
            <a:off x="5832633" y="2511581"/>
            <a:ext cx="1447688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&gt; Y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8DDCA35-BADA-446F-B8BD-EB54F3E95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757202"/>
              </p:ext>
            </p:extLst>
          </p:nvPr>
        </p:nvGraphicFramePr>
        <p:xfrm>
          <a:off x="4032000" y="1497067"/>
          <a:ext cx="108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4093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189082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1" dirty="0">
                          <a:solidFill>
                            <a:srgbClr val="FFC000"/>
                          </a:solidFill>
                        </a:rPr>
                        <a:t>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339432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8A8921C-A48D-4607-9106-A926F9B7F78C}"/>
              </a:ext>
            </a:extLst>
          </p:cNvPr>
          <p:cNvSpPr/>
          <p:nvPr/>
        </p:nvSpPr>
        <p:spPr>
          <a:xfrm>
            <a:off x="3848156" y="2511580"/>
            <a:ext cx="1447688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&gt; X</a:t>
            </a:r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L" sz="2400" b="1" dirty="0">
                <a:solidFill>
                  <a:srgbClr val="FFC000"/>
                </a:solidFill>
              </a:rPr>
              <a:t>&lt; 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F08E82-C96B-4068-972E-7CF1228C33C4}"/>
              </a:ext>
            </a:extLst>
          </p:cNvPr>
          <p:cNvCxnSpPr>
            <a:stCxn id="10" idx="0"/>
            <a:endCxn id="22" idx="2"/>
          </p:cNvCxnSpPr>
          <p:nvPr/>
        </p:nvCxnSpPr>
        <p:spPr>
          <a:xfrm flipV="1">
            <a:off x="4572000" y="2037067"/>
            <a:ext cx="0" cy="474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8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Ejemplo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7664" y="1269442"/>
            <a:ext cx="4410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0243" y="2239728"/>
            <a:ext cx="6293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E J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4507" y="2239728"/>
            <a:ext cx="40693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6674" y="3248263"/>
            <a:ext cx="6935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A 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1439" y="3279490"/>
            <a:ext cx="6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S 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2660" y="3253916"/>
            <a:ext cx="40693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7664" y="3253916"/>
            <a:ext cx="3444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50117" y="3259569"/>
            <a:ext cx="38439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P</a:t>
            </a:r>
          </a:p>
        </p:txBody>
      </p:sp>
      <p:cxnSp>
        <p:nvCxnSpPr>
          <p:cNvPr id="12" name="Straight Connector 11"/>
          <p:cNvCxnSpPr>
            <a:stCxn id="10" idx="1"/>
            <a:endCxn id="14" idx="0"/>
          </p:cNvCxnSpPr>
          <p:nvPr/>
        </p:nvCxnSpPr>
        <p:spPr>
          <a:xfrm flipH="1">
            <a:off x="803459" y="2470561"/>
            <a:ext cx="346784" cy="777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16" idx="0"/>
          </p:cNvCxnSpPr>
          <p:nvPr/>
        </p:nvCxnSpPr>
        <p:spPr>
          <a:xfrm>
            <a:off x="1464918" y="2701393"/>
            <a:ext cx="111208" cy="552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17" idx="0"/>
          </p:cNvCxnSpPr>
          <p:nvPr/>
        </p:nvCxnSpPr>
        <p:spPr>
          <a:xfrm>
            <a:off x="1779592" y="2470561"/>
            <a:ext cx="400280" cy="783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1"/>
            <a:endCxn id="18" idx="0"/>
          </p:cNvCxnSpPr>
          <p:nvPr/>
        </p:nvCxnSpPr>
        <p:spPr>
          <a:xfrm flipH="1">
            <a:off x="2942312" y="2470561"/>
            <a:ext cx="192195" cy="789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3" idx="3"/>
            <a:endCxn id="15" idx="0"/>
          </p:cNvCxnSpPr>
          <p:nvPr/>
        </p:nvCxnSpPr>
        <p:spPr>
          <a:xfrm>
            <a:off x="3541439" y="2470561"/>
            <a:ext cx="340373" cy="8089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10" idx="0"/>
          </p:cNvCxnSpPr>
          <p:nvPr/>
        </p:nvCxnSpPr>
        <p:spPr>
          <a:xfrm flipH="1">
            <a:off x="1464918" y="1500275"/>
            <a:ext cx="542746" cy="739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13" idx="0"/>
          </p:cNvCxnSpPr>
          <p:nvPr/>
        </p:nvCxnSpPr>
        <p:spPr>
          <a:xfrm>
            <a:off x="2448710" y="1500275"/>
            <a:ext cx="889263" cy="739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69486" y="3678636"/>
            <a:ext cx="4410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12065" y="4648922"/>
            <a:ext cx="6293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E J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63978" y="4632996"/>
            <a:ext cx="40693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18496" y="5657457"/>
            <a:ext cx="6935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A 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70910" y="5672758"/>
            <a:ext cx="6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S 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34482" y="5663110"/>
            <a:ext cx="40693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79588" y="5652837"/>
            <a:ext cx="38439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P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065281" y="4879755"/>
            <a:ext cx="346784" cy="777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26740" y="5110587"/>
            <a:ext cx="111208" cy="552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41414" y="4879755"/>
            <a:ext cx="545677" cy="799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7371783" y="4863829"/>
            <a:ext cx="192195" cy="789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970910" y="4863829"/>
            <a:ext cx="340373" cy="8089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726740" y="3909469"/>
            <a:ext cx="542746" cy="739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10532" y="3909469"/>
            <a:ext cx="1056912" cy="7235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69486" y="5679373"/>
            <a:ext cx="6352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K</a:t>
            </a:r>
            <a:r>
              <a:rPr lang="en-US" sz="2400"/>
              <a:t> 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4294" y="1269442"/>
            <a:ext cx="458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a</a:t>
            </a:r>
            <a:r>
              <a:rPr lang="en-US" sz="2400"/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73702" y="3510322"/>
            <a:ext cx="475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b</a:t>
            </a:r>
            <a:r>
              <a:rPr lang="en-US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948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CCCB-9791-4342-98DA-DDC902D8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Inserción en 2-3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BEAA-AB6B-48F3-A915-1B1F4C92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Al insertar nuevos datos al árbol, podría cambiar su altura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Queremos mantener todas las hojas a igual profundidad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¿Cómo podemos insertar los datos para que se cumpla esto?</a:t>
            </a:r>
          </a:p>
        </p:txBody>
      </p:sp>
    </p:spTree>
    <p:extLst>
      <p:ext uri="{BB962C8B-B14F-4D97-AF65-F5344CB8AC3E}">
        <p14:creationId xmlns:p14="http://schemas.microsoft.com/office/powerpoint/2010/main" val="222211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FFD0-1C53-453B-8818-E251D985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798720"/>
          </a:xfrm>
        </p:spPr>
        <p:txBody>
          <a:bodyPr>
            <a:normAutofit/>
          </a:bodyPr>
          <a:lstStyle/>
          <a:p>
            <a:r>
              <a:rPr lang="es-CL" sz="2400" dirty="0"/>
              <a:t>Insertemos los datos D, A, C, E, N, F, 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E751C-4B05-4E7D-BAE2-929C2561A78D}"/>
              </a:ext>
            </a:extLst>
          </p:cNvPr>
          <p:cNvSpPr/>
          <p:nvPr/>
        </p:nvSpPr>
        <p:spPr>
          <a:xfrm>
            <a:off x="4031997" y="4629036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D</a:t>
            </a:r>
            <a:endParaRPr lang="es-CL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714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989</TotalTime>
  <Words>818</Words>
  <Application>Microsoft Office PowerPoint</Application>
  <PresentationFormat>On-screen Show (4:3)</PresentationFormat>
  <Paragraphs>308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IIC2133</vt:lpstr>
      <vt:lpstr>Mismos datos, distintos árboles</vt:lpstr>
      <vt:lpstr>Balance avl</vt:lpstr>
      <vt:lpstr>Árboles balanceados de otra manera</vt:lpstr>
      <vt:lpstr>Árboles 2-3</vt:lpstr>
      <vt:lpstr>Nodo 2</vt:lpstr>
      <vt:lpstr>Nodo 3</vt:lpstr>
      <vt:lpstr>Ejemplo</vt:lpstr>
      <vt:lpstr>Inserción en 2-3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 inserción en 2-3 sigue ciertas reglas</vt:lpstr>
      <vt:lpstr>Búsqueda en 2-3</vt:lpstr>
      <vt:lpstr>Busquemos la X</vt:lpstr>
      <vt:lpstr>Busquemos la X</vt:lpstr>
      <vt:lpstr>Busquemos la X</vt:lpstr>
      <vt:lpstr>Busquemos la X</vt:lpstr>
      <vt:lpstr>Busquemos la X</vt:lpstr>
      <vt:lpstr>Busquemos la H</vt:lpstr>
      <vt:lpstr>Busquemos la H</vt:lpstr>
      <vt:lpstr>Busquemos la H</vt:lpstr>
      <vt:lpstr>Busquemos la H</vt:lpstr>
      <vt:lpstr>Busquemos la H</vt:lpstr>
      <vt:lpstr>Altura en 2-3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Árboles Balanceados</dc:title>
  <dc:creator>Vicente Errázuriz Quiroga</dc:creator>
  <cp:lastModifiedBy>Antonio López</cp:lastModifiedBy>
  <cp:revision>50</cp:revision>
  <dcterms:created xsi:type="dcterms:W3CDTF">2018-04-03T22:39:05Z</dcterms:created>
  <dcterms:modified xsi:type="dcterms:W3CDTF">2019-04-02T15:56:35Z</dcterms:modified>
</cp:coreProperties>
</file>