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4" r:id="rId10"/>
    <p:sldId id="282" r:id="rId11"/>
    <p:sldId id="281" r:id="rId12"/>
    <p:sldId id="265" r:id="rId13"/>
    <p:sldId id="280" r:id="rId14"/>
    <p:sldId id="278" r:id="rId15"/>
    <p:sldId id="274" r:id="rId16"/>
    <p:sldId id="279" r:id="rId17"/>
    <p:sldId id="285" r:id="rId18"/>
    <p:sldId id="286" r:id="rId19"/>
    <p:sldId id="268" r:id="rId20"/>
    <p:sldId id="269" r:id="rId21"/>
    <p:sldId id="288" r:id="rId22"/>
    <p:sldId id="289" r:id="rId23"/>
    <p:sldId id="290" r:id="rId24"/>
    <p:sldId id="291" r:id="rId25"/>
    <p:sldId id="270" r:id="rId26"/>
    <p:sldId id="271" r:id="rId27"/>
    <p:sldId id="300" r:id="rId28"/>
    <p:sldId id="272" r:id="rId29"/>
    <p:sldId id="302" r:id="rId30"/>
    <p:sldId id="298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3" autoAdjust="0"/>
    <p:restoredTop sz="88971" autoAdjust="0"/>
  </p:normalViewPr>
  <p:slideViewPr>
    <p:cSldViewPr snapToGrid="0" showGuides="1">
      <p:cViewPr varScale="1">
        <p:scale>
          <a:sx n="100" d="100"/>
          <a:sy n="100" d="100"/>
        </p:scale>
        <p:origin x="237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B28-4EBA-4ED5-9A61-D023BF65381D}" type="datetimeFigureOut">
              <a:rPr lang="es-CL" smtClean="0"/>
              <a:t>15-04-19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29C1-17B8-407E-BA9C-5E42A4724F0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5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siguiente diapositiva tiene el significado de los números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27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¿Por qué nos interesa llenarlo en orden?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86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simplicidad diremos que un heap que tiene la raíz vacía es igual a un heap vacío, inexistente.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53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extracción entrega el elemento con más prioridad sencillamente por definición de heap, así que no es necesario demostrar eso.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680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insertarlo en el hijo de menor altura, nos aseguramos de que el heap crezca de manera balanceada: un elemento solo puede ser insertado en el piso i+1 solo si el piso i está completamente lleno.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66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que hay que demostrar es que tiene los mismos elementos que tenía el heap antes, y además ahora contiene al elemento nuevo, pero eso es harto más sencillo.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407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. A partir de eso, la complejidad es trivial.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𝑂(log⁡𝑛)</a:t>
                </a:r>
                <a:endParaRPr lang="es-CL" dirty="0"/>
              </a:p>
              <a:p>
                <a:r>
                  <a:rPr lang="es-CL" dirty="0"/>
                  <a:t>A partir de eso, la complejidad es trivial.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57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Esto facilita </a:t>
            </a:r>
            <a:r>
              <a:rPr lang="es-CL" b="1" dirty="0"/>
              <a:t>mucho</a:t>
            </a:r>
            <a:r>
              <a:rPr lang="es-CL" dirty="0"/>
              <a:t> la implementación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CF18-4B62-49DE-8F68-B553BDE9528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43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 es el hijo izquierdo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,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s-CL" b="0" dirty="0"/>
                  <a:t> es el hijo derecho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b="0" dirty="0"/>
                  <a:t> es el padre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:r>
                  <a:rPr lang="es-CL" b="0" i="0" dirty="0">
                    <a:latin typeface="Cambria Math" panose="02040503050406030204" pitchFamily="18" charset="0"/>
                  </a:rPr>
                  <a:t>2𝑖</a:t>
                </a:r>
                <a:r>
                  <a:rPr lang="es-CL" b="0" dirty="0"/>
                  <a:t> es el hijo izquierdo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, </a:t>
                </a:r>
                <a:r>
                  <a:rPr lang="es-CL" b="0" i="0" dirty="0">
                    <a:latin typeface="Cambria Math" panose="02040503050406030204" pitchFamily="18" charset="0"/>
                  </a:rPr>
                  <a:t>2𝑖 +1</a:t>
                </a:r>
                <a:r>
                  <a:rPr lang="es-CL" b="0" dirty="0"/>
                  <a:t> es el hijo derecho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.</a:t>
                </a:r>
              </a:p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⌊𝑖/2⌋</a:t>
                </a:r>
                <a:r>
                  <a:rPr lang="es-CL" b="0" dirty="0"/>
                  <a:t> es el padre de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59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subir el elemento en i hasta donde le corresponda.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94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Es como una cola, pero en lugar de ser FIFO, el siguiente siempre es el con más prioridad.</a:t>
            </a:r>
          </a:p>
          <a:p>
            <a:pPr marL="171450" indent="-171450">
              <a:buFontTx/>
              <a:buChar char="-"/>
            </a:pPr>
            <a:r>
              <a:rPr lang="es-CL" dirty="0"/>
              <a:t>La condición de un paciente puede empeorar en cualquier momento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0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bajar el elemento en i hasta donde le corresponda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5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56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es que aprovecha muy mal la caché, ya que está saltando todo el rato entre celdas no adyacentes.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2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Automáticamente hace crecer el heap de manera balanceada!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54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71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:r>
                  <a:rPr lang="es-CL" b="0" i="0">
                    <a:latin typeface="Cambria Math" panose="02040503050406030204" pitchFamily="18" charset="0"/>
                  </a:rPr>
                  <a:t>𝑂(𝑛^2)</a:t>
                </a:r>
                <a:r>
                  <a:rPr lang="es-CL" dirty="0"/>
                  <a:t>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nuevos.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55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r>
                  <a:rPr lang="es-CL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dirty="0"/>
              <a:t>Un heap binario no es más que el elemento con más prioridad, como padre de dos heaps binarios con el resto de los datos repartidos equitativamente (ni tanto).</a:t>
            </a:r>
          </a:p>
          <a:p>
            <a:pPr marL="0" indent="0">
              <a:buFontTx/>
              <a:buNone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Una lista ordenada es un heap unario </a:t>
            </a:r>
            <a:r>
              <a:rPr lang="es-CL" dirty="0">
                <a:sym typeface="Wingdings" panose="05000000000000000000" pitchFamily="2" charset="2"/>
              </a:rPr>
              <a:t> con dos hijos basta, pero con más también funciona (heap ternario, </a:t>
            </a:r>
            <a:r>
              <a:rPr lang="es-CL" dirty="0" err="1">
                <a:sym typeface="Wingdings" panose="05000000000000000000" pitchFamily="2" charset="2"/>
              </a:rPr>
              <a:t>etc</a:t>
            </a:r>
            <a:r>
              <a:rPr lang="es-CL" dirty="0">
                <a:sym typeface="Wingdings" panose="05000000000000000000" pitchFamily="2" charset="2"/>
              </a:rPr>
              <a:t>)</a:t>
            </a:r>
            <a:endParaRPr lang="es-CL" dirty="0"/>
          </a:p>
          <a:p>
            <a:pPr marL="0" indent="0">
              <a:buFontTx/>
              <a:buNone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92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Notar que los elementos que están en cada grupo son completamente arbitrarios: no hay ninguna relación de orden entre ellos.</a:t>
            </a:r>
          </a:p>
          <a:p>
            <a:r>
              <a:rPr lang="es-CL" dirty="0"/>
              <a:t>De esto se deduce que para cada nodo en el árbol, este es más prioritario que sus dos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71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89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1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9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sala de urgencias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71959" cy="4904072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Al llegar a una sala de urgencia, la persona es evaluada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le asigna un número del 1 al 5 según la urgencia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Cuando se desocupa un box, se hace pasar a la siguiente persona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La persona que pasa es la con mayor urgencia que aún está en espera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En caso de empate, pasa la persona que llegó primero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¿Cuánto cuesta decidir cuál es la próxima persona que hay que hacer pasar?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Un heap binario:</a:t>
            </a:r>
            <a:br>
              <a:rPr lang="es-CL" sz="4000" dirty="0"/>
            </a:br>
            <a:r>
              <a:rPr lang="es-CL" sz="4000" dirty="0"/>
              <a:t>Cada hijo de la raíz es un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Recursivo a todo nivel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9791-B553-4D80-BF85-06AC661F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Al insertar y extraer elementos, el heap debe reestructurarse para conservar sus propiedades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¿Cómo se definen estas operaciones (de manera recursiva)?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Idealmente queremos que el heap se vaya llenando por nivel</a:t>
            </a:r>
            <a:endParaRPr lang="es-CL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4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𝑒𝑥𝑡𝑟𝑎𝑐𝑡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                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𝑒𝑥𝑡𝑟𝑎𝑐𝑡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𝑑𝑜𝑠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𝑚𝑎𝑦𝑜𝑟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𝑝𝑟𝑖𝑜𝑟𝑖𝑑𝑎𝑑</m:t>
                    </m:r>
                  </m:oMath>
                </a14:m>
                <a:endParaRPr lang="es-CL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𝑒𝑥𝑡𝑟𝑎𝑐𝑡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s-CL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i="1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endParaRPr lang="es-CL" sz="2400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0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5570-01D2-4024-9211-527BED4C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20F-A9AA-4D09-BBE3-182803CC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extract</a:t>
            </a:r>
            <a:r>
              <a:rPr lang="es-CL" dirty="0"/>
              <a:t> ejecutamos una cantidad fija de pasos y bajamos un nivel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Por lo tanto, la extracción termina en tiempo finito</a:t>
            </a:r>
          </a:p>
        </p:txBody>
      </p:sp>
    </p:spTree>
    <p:extLst>
      <p:ext uri="{BB962C8B-B14F-4D97-AF65-F5344CB8AC3E}">
        <p14:creationId xmlns:p14="http://schemas.microsoft.com/office/powerpoint/2010/main" val="29298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46A6-E1D5-4F06-988A-035E337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PD: La extracción en un heap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preserva las propiedades del heap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Por </a:t>
                </a:r>
                <a:r>
                  <a:rPr lang="es-CL" sz="20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000" dirty="0"/>
                  <a:t> sobre la altura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Caso Base</a:t>
                </a:r>
                <a:r>
                  <a:rPr lang="es-CL" sz="2000" dirty="0"/>
                  <a:t>: La extracción en un heap de altura 1 deja un heap vacío, el cual es un heap válido.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HI: </a:t>
                </a:r>
                <a:r>
                  <a:rPr lang="es-CL" sz="2000" dirty="0"/>
                  <a:t>La extracción en un heap de altura </a:t>
                </a:r>
                <a14:m>
                  <m:oMath xmlns:m="http://schemas.openxmlformats.org/officeDocument/2006/math"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dirty="0"/>
                  <a:t>preserva las propiedades del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Al extraer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000" dirty="0"/>
                  <a:t>, se identifica cuál de los hijos tiene la raíz más prioritaria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, y se extrae de ahí. Este hijo tiene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dirty="0"/>
                  <a:t>, por lo que luego de extraer su raíz sigue siendo un heap. Luego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deja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 como su propia raíz, la cual es mayor a las raíces de ambos hijos. Por lo tanto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sigue siendo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, la </a:t>
                </a:r>
                <a:r>
                  <a:rPr lang="es-CL" sz="2000" dirty="0" err="1"/>
                  <a:t>extración</a:t>
                </a:r>
                <a:r>
                  <a:rPr lang="es-CL" sz="2000" dirty="0"/>
                  <a:t> preserva las propiedades del heap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515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𝑖𝑛𝑠𝑒𝑟𝑡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𝑛𝑢𝑒𝑣𝑜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es-CL" sz="24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𝑚𝑒𝑛𝑜𝑟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𝑎𝑙𝑡𝑢𝑟𝑎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𝑖𝑛𝑠𝑒𝑟𝑡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761-590D-42D6-A83F-5539144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18F7-5B93-4483-A991-0708ABE3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insert</a:t>
            </a:r>
            <a:r>
              <a:rPr lang="es-CL" dirty="0"/>
              <a:t> ejecutamos una cantidad fija de pasos y bajamos un nivel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Por lo tanto la extracción termina en tiempo finito</a:t>
            </a:r>
          </a:p>
        </p:txBody>
      </p:sp>
    </p:spTree>
    <p:extLst>
      <p:ext uri="{BB962C8B-B14F-4D97-AF65-F5344CB8AC3E}">
        <p14:creationId xmlns:p14="http://schemas.microsoft.com/office/powerpoint/2010/main" val="15280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999-B37D-4494-815A-517B2E0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PD: La inserción en un heap de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preserva las propiedades del heap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Por </a:t>
                </a:r>
                <a:r>
                  <a:rPr lang="es-CL" sz="20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000" dirty="0"/>
                  <a:t> sobre la altura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Caso Base</a:t>
                </a:r>
                <a:r>
                  <a:rPr lang="es-CL" sz="2000" dirty="0"/>
                  <a:t>: La inserción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1 crea un nuevo hijo para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, con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como raíz. Si la raíz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tiene menos prioridad que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, entonces se intercambian. Así,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queda como un heap, ya que su raíz es la de mayor prioridad y su hijo es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HI: </a:t>
                </a:r>
                <a:r>
                  <a:rPr lang="es-CL" sz="2000" dirty="0"/>
                  <a:t>La inserción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dirty="0"/>
                  <a:t>preserva las propiedades del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Al insertar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000" dirty="0"/>
                  <a:t> se inserta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2000" dirty="0"/>
                  <a:t> uno de sus hijos. Ya que estos son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dirty="0"/>
                  <a:t>, quedan como heap luego de la inserción. Luego intercambia las raíces entre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y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2000" dirty="0"/>
                  <a:t> si estas violan la propiedad del heap. Tanto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2000" dirty="0"/>
                  <a:t> como su hermano siguen siendo un heap, y ahora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tiene como cabeza al elemento más prioritario, por lo que sigue siendo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, la inserción preserva las propiedades del heap.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515" r="-881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heap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Dado que el número de pasos de los algoritmos depende de la altura del heap,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¿cuál es la altura de un heap con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Considerando eso,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¿Cuál es la complejidad de sus operaciones?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A2B1BC-D97D-411A-81DE-CAFF5BF3D1D8}"/>
              </a:ext>
            </a:extLst>
          </p:cNvPr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182880" y="595344"/>
          <a:ext cx="8778240" cy="483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022">
                  <a:extLst>
                    <a:ext uri="{9D8B030D-6E8A-4147-A177-3AD203B41FA5}">
                      <a16:colId xmlns:a16="http://schemas.microsoft.com/office/drawing/2014/main" val="3720796563"/>
                    </a:ext>
                  </a:extLst>
                </a:gridCol>
                <a:gridCol w="2753175">
                  <a:extLst>
                    <a:ext uri="{9D8B030D-6E8A-4147-A177-3AD203B41FA5}">
                      <a16:colId xmlns:a16="http://schemas.microsoft.com/office/drawing/2014/main" val="3695053102"/>
                    </a:ext>
                  </a:extLst>
                </a:gridCol>
                <a:gridCol w="1596044">
                  <a:extLst>
                    <a:ext uri="{9D8B030D-6E8A-4147-A177-3AD203B41FA5}">
                      <a16:colId xmlns:a16="http://schemas.microsoft.com/office/drawing/2014/main" val="3281377341"/>
                    </a:ext>
                  </a:extLst>
                </a:gridCol>
                <a:gridCol w="3630999">
                  <a:extLst>
                    <a:ext uri="{9D8B030D-6E8A-4147-A177-3AD203B41FA5}">
                      <a16:colId xmlns:a16="http://schemas.microsoft.com/office/drawing/2014/main" val="540650608"/>
                    </a:ext>
                  </a:extLst>
                </a:gridCol>
              </a:tblGrid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Nivel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Tipo de urgencia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Color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Tiempo de espera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381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RESUCITACIÓN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ROJO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Atención de forma inmediata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1632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EMERGENCIA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NARANJA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10 – 15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083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AMARILLO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60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5390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URGENCIA MENOR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VERDE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2469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SIN 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AZUL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CB0-E910-44C6-A0B7-6287864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Una implementación simple</a:t>
            </a:r>
            <a:br>
              <a:rPr lang="es-CL" dirty="0"/>
            </a:br>
            <a:r>
              <a:rPr lang="es-CL" dirty="0"/>
              <a:t>de un heap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5853-0835-4DA9-A27B-93E44AFC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970360" cy="42732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podemos suponer una </a:t>
            </a:r>
            <a:r>
              <a:rPr lang="es-CL" sz="2700" dirty="0"/>
              <a:t>cantidad máxima de datos que pueden estar en el heap simultáneamente</a:t>
            </a: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… y como la inserción puede hacerse en cualquier hoja</a:t>
            </a:r>
            <a:endParaRPr lang="es-CL" sz="27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Entonces, es posible implementar el heap de forma compacta en un </a:t>
            </a:r>
            <a:r>
              <a:rPr lang="es-CL" sz="2700" b="1" dirty="0">
                <a:solidFill>
                  <a:schemeClr val="accent2"/>
                </a:solidFill>
              </a:rPr>
              <a:t>arreglo</a:t>
            </a:r>
          </a:p>
        </p:txBody>
      </p:sp>
    </p:spTree>
    <p:extLst>
      <p:ext uri="{BB962C8B-B14F-4D97-AF65-F5344CB8AC3E}">
        <p14:creationId xmlns:p14="http://schemas.microsoft.com/office/powerpoint/2010/main" val="315507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heap binario como un arreglo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325693" y="139763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310907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46159" y="1818106"/>
            <a:ext cx="811052" cy="5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15327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061630" y="2803320"/>
            <a:ext cx="32141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580054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731374" y="2803320"/>
            <a:ext cx="315471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331542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838935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592631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3085238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3085238" y="2803320"/>
            <a:ext cx="318445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838935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259401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82185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752009" y="2803320"/>
            <a:ext cx="316147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577846" y="1818106"/>
            <a:ext cx="81998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9D790-0EFB-49A8-A24F-5C38D5F39BE8}"/>
              </a:ext>
            </a:extLst>
          </p:cNvPr>
          <p:cNvSpPr/>
          <p:nvPr/>
        </p:nvSpPr>
        <p:spPr>
          <a:xfrm>
            <a:off x="4448997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CD855D-3284-4E8E-AA9B-5F545F8F231F}"/>
              </a:ext>
            </a:extLst>
          </p:cNvPr>
          <p:cNvSpPr/>
          <p:nvPr/>
        </p:nvSpPr>
        <p:spPr>
          <a:xfrm>
            <a:off x="15692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7944C7-1ECB-4493-AF60-73A2408E9E56}"/>
              </a:ext>
            </a:extLst>
          </p:cNvPr>
          <p:cNvSpPr/>
          <p:nvPr/>
        </p:nvSpPr>
        <p:spPr>
          <a:xfrm>
            <a:off x="3009134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5A3469-B464-4DEA-B3D7-9CAC890A3CD5}"/>
              </a:ext>
            </a:extLst>
          </p:cNvPr>
          <p:cNvSpPr/>
          <p:nvPr/>
        </p:nvSpPr>
        <p:spPr>
          <a:xfrm>
            <a:off x="3729065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00799B-FCC7-4B6B-8349-1BDB355AC526}"/>
              </a:ext>
            </a:extLst>
          </p:cNvPr>
          <p:cNvSpPr/>
          <p:nvPr/>
        </p:nvSpPr>
        <p:spPr>
          <a:xfrm>
            <a:off x="228920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607992-6797-4F9E-84B0-AD1BCE1639C8}"/>
              </a:ext>
            </a:extLst>
          </p:cNvPr>
          <p:cNvSpPr/>
          <p:nvPr/>
        </p:nvSpPr>
        <p:spPr>
          <a:xfrm>
            <a:off x="73350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FF8C4-8010-436A-8219-8FBD4786F143}"/>
              </a:ext>
            </a:extLst>
          </p:cNvPr>
          <p:cNvSpPr/>
          <p:nvPr/>
        </p:nvSpPr>
        <p:spPr>
          <a:xfrm>
            <a:off x="5889109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F5460-04D9-4219-B061-AE363C92C983}"/>
              </a:ext>
            </a:extLst>
          </p:cNvPr>
          <p:cNvSpPr/>
          <p:nvPr/>
        </p:nvSpPr>
        <p:spPr>
          <a:xfrm>
            <a:off x="517054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13384C-16AB-49CF-8A54-985AE2639D2C}"/>
              </a:ext>
            </a:extLst>
          </p:cNvPr>
          <p:cNvSpPr/>
          <p:nvPr/>
        </p:nvSpPr>
        <p:spPr>
          <a:xfrm>
            <a:off x="6607676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61DB01-D674-4B8A-901E-0168004C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81822"/>
              </p:ext>
            </p:extLst>
          </p:nvPr>
        </p:nvGraphicFramePr>
        <p:xfrm>
          <a:off x="1506159" y="5928207"/>
          <a:ext cx="648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14470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89617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33273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750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61909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2434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55858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652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26518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7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78F-2991-4019-9B1F-6DDE12E3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Cambio de prioridad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F32-99B6-4943-81BA-6A9572F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90939" cy="4273222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Supongamos que tenemos acceso directo a un elemento del heap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podemos cambiar la prioridad de ese elemento?</a:t>
            </a:r>
          </a:p>
        </p:txBody>
      </p:sp>
    </p:spTree>
    <p:extLst>
      <p:ext uri="{BB962C8B-B14F-4D97-AF65-F5344CB8AC3E}">
        <p14:creationId xmlns:p14="http://schemas.microsoft.com/office/powerpoint/2010/main" val="155514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𝒖𝒑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𝒅𝒐𝒘𝒏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𝒎𝒂𝒚𝒐𝒓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𝒑𝒓𝒊𝒐𝒓𝒊𝒅𝒂𝒅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039-40FC-4D31-BA84-B68AD12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Selection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r>
              <a:rPr lang="es-CL" dirty="0" err="1"/>
              <a:t> usando </a:t>
            </a:r>
            <a:r>
              <a:rPr lang="es-CL" i="1" dirty="0" err="1"/>
              <a:t>heaps</a:t>
            </a:r>
            <a:r>
              <a:rPr lang="es-CL" dirty="0" err="1"/>
              <a:t> …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EC0-F21B-4732-9ECC-097731F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La clase pasada vimos selection sort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¿Será posible usar un heap para mejorar su rendimiento?</a:t>
            </a:r>
          </a:p>
        </p:txBody>
      </p:sp>
    </p:spTree>
    <p:extLst>
      <p:ext uri="{BB962C8B-B14F-4D97-AF65-F5344CB8AC3E}">
        <p14:creationId xmlns:p14="http://schemas.microsoft.com/office/powerpoint/2010/main" val="126198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CC5-0C9B-40C5-AF8F-ECD1A82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se llama </a:t>
            </a:r>
            <a:r>
              <a:rPr lang="es-CL" i="1"/>
              <a:t>heapsort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la secuencia inicial de datos, A.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Convertir A en un min-heap con los datos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Definir una secuencia ordenada, B,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Extraer el menor dato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A e insertarlo al final de B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6F0D99-FEED-4751-8CED-655C235A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i="1" dirty="0"/>
              <a:t>heapsort</a:t>
            </a:r>
            <a:endParaRPr lang="es-C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9EFD4A-6DAB-4BCE-8CA7-F300775A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se demuestra que heapsort es correcto?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51704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997-5AC0-4994-A446-D7DB8408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Necesidad de memoria para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F0F-81D3-414F-B015-6368BA3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En la práctica, se usa un mismo arreglo para el arreglo inicial A y el arreglo resultado B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Eso significa que </a:t>
            </a:r>
            <a:r>
              <a:rPr lang="es-CL" b="1" dirty="0">
                <a:solidFill>
                  <a:schemeClr val="accent2"/>
                </a:solidFill>
              </a:rPr>
              <a:t>heapsort</a:t>
            </a:r>
            <a:r>
              <a:rPr lang="es-CL" dirty="0"/>
              <a:t> no requiere memoria adicional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759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8376-D836-4DE2-8140-298CC60D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Implementando el </a:t>
            </a:r>
            <a:r>
              <a:rPr lang="es-CL" i="1" dirty="0"/>
              <a:t>heap</a:t>
            </a:r>
            <a:r>
              <a:rPr lang="es-CL" dirty="0"/>
              <a:t> como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500" dirty="0"/>
                  <a:t>Se puede definir la inserción y la extracción desde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</m:oMath>
                </a14:m>
                <a:r>
                  <a:rPr lang="es-CL" sz="2300" b="1" dirty="0">
                    <a:solidFill>
                      <a:schemeClr val="accent4"/>
                    </a:solidFill>
                  </a:rPr>
                  <a:t> </a:t>
                </a:r>
                <a:r>
                  <a:rPr lang="es-CL" sz="2500" dirty="0"/>
                  <a:t>y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s-CL" sz="25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s-CL" sz="25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500" dirty="0"/>
                  <a:t>Esto facilita </a:t>
                </a:r>
                <a:r>
                  <a:rPr lang="es-CL" sz="2500" b="1" dirty="0"/>
                  <a:t>mucho</a:t>
                </a:r>
                <a:r>
                  <a:rPr lang="es-CL" sz="2500" dirty="0"/>
                  <a:t> la implementación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B71-203B-4E68-8BDA-656E531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496-E3B6-4932-A298-2E1944CC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estructura de datos con las siguientes operaciones: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Insertar un dato con una prioridad dada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Extraer el dato con mayor prioridad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 idealmente: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Cambiar la prioridad de un dato ya insertado</a:t>
            </a:r>
          </a:p>
        </p:txBody>
      </p:sp>
    </p:spTree>
    <p:extLst>
      <p:ext uri="{BB962C8B-B14F-4D97-AF65-F5344CB8AC3E}">
        <p14:creationId xmlns:p14="http://schemas.microsoft.com/office/powerpoint/2010/main" val="61983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𝒑𝒓𝒊𝒎𝒆𝒓𝒂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𝒃𝒍𝒂𝒏𝒄𝒐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𝒖𝒍𝒕𝒊𝒎𝒂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𝒗𝒂𝒄𝒊𝒂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r>
                  <a:rPr lang="es-CL" b="1" i="1" dirty="0"/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 de orden de la cola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Claramente, hay que mantener cierto orden de los datos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¿Cuál es el costo —en términos del número de operaciones o pasos básicos— de mantener los datos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ordenados</a:t>
                </a:r>
                <a:r>
                  <a:rPr lang="es-CL" sz="2400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¿Y al llegar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 nuevos?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necesario un orden total?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87E-8170-4B07-A634-506930F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Solo necesitamos saber cuál es el dato más prioritario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Quizás podamos darnos el lujo de no tener un orden total de los datos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¡Necesitamos algún tipo de estructura interna!</a:t>
            </a:r>
          </a:p>
        </p:txBody>
      </p:sp>
    </p:spTree>
    <p:extLst>
      <p:ext uri="{BB962C8B-B14F-4D97-AF65-F5344CB8AC3E}">
        <p14:creationId xmlns:p14="http://schemas.microsoft.com/office/powerpoint/2010/main" val="24594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579-35D9-4A6E-8E8D-8715CC3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Cómo aprovechar la propiedad</a:t>
            </a:r>
            <a:br>
              <a:rPr lang="es-CL" sz="4000" dirty="0"/>
            </a:br>
            <a:r>
              <a:rPr lang="es-CL" sz="4000" dirty="0"/>
              <a:t>de orden parcial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E126-101C-46F4-9DBB-F4AF9AF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68776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sz="2400" dirty="0"/>
              <a:t>¿Qué información contenida en la estructura debe estar fácilmente disponible en todo momento?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sz="2400" dirty="0"/>
              <a:t>¿Será posible hacer una estructura recursiva?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¿Por qué querríamos tener estructuras recursivas?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los algoritmos para recorrerlas o buscar información en ellas son también recursivos y, por lo tanto, más simples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la implementación de la estructura se simplifica</a:t>
            </a:r>
          </a:p>
        </p:txBody>
      </p:sp>
    </p:spTree>
    <p:extLst>
      <p:ext uri="{BB962C8B-B14F-4D97-AF65-F5344CB8AC3E}">
        <p14:creationId xmlns:p14="http://schemas.microsoft.com/office/powerpoint/2010/main" val="14976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FA9F-56E4-4CB3-82B5-E6314E5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</a:t>
            </a:r>
            <a:r>
              <a:rPr lang="es-CL" sz="4000" b="1" i="1" dirty="0"/>
              <a:t>heap</a:t>
            </a:r>
            <a:r>
              <a:rPr lang="es-CL" sz="4000" b="1" dirty="0"/>
              <a:t> binario</a:t>
            </a:r>
            <a:r>
              <a:rPr lang="es-CL" sz="4000" dirty="0"/>
              <a:t>: Una estructura recursiva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39BD-2A17-4BF7-A945-0CF82DA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Es un </a:t>
            </a:r>
            <a:r>
              <a:rPr lang="es-CL" sz="2400" b="1" dirty="0">
                <a:solidFill>
                  <a:schemeClr val="accent2"/>
                </a:solidFill>
              </a:rPr>
              <a:t>árbol binario</a:t>
            </a:r>
            <a:r>
              <a:rPr lang="es-CL" sz="2400" dirty="0"/>
              <a:t>, con el elemento más prioritario como raíz: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( ver próx. diapositiva 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CL" sz="2400" dirty="0"/>
              <a:t>Los demás datos están divididos en dos grupos: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( ver diapositivas subsiguientes )</a:t>
            </a:r>
          </a:p>
          <a:p>
            <a:pPr lvl="1">
              <a:lnSpc>
                <a:spcPct val="110000"/>
              </a:lnSpc>
            </a:pPr>
            <a:r>
              <a:rPr lang="es-CL" sz="2000" dirty="0"/>
              <a:t>cada grupo está organizado a su vez —recursivamente— como un heap binario</a:t>
            </a:r>
          </a:p>
          <a:p>
            <a:pPr lvl="1">
              <a:lnSpc>
                <a:spcPct val="110000"/>
              </a:lnSpc>
            </a:pPr>
            <a:r>
              <a:rPr lang="es-CL" sz="2000" dirty="0"/>
              <a:t>estos dos heaps binarios cuelgan de la raíz como sus hijos</a:t>
            </a:r>
          </a:p>
        </p:txBody>
      </p:sp>
    </p:spTree>
    <p:extLst>
      <p:ext uri="{BB962C8B-B14F-4D97-AF65-F5344CB8AC3E}">
        <p14:creationId xmlns:p14="http://schemas.microsoft.com/office/powerpoint/2010/main" val="28415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G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La raíz y sus dos hijos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4837</TotalTime>
  <Words>1690</Words>
  <Application>Microsoft Macintosh PowerPoint</Application>
  <PresentationFormat>On-screen Show (4:3)</PresentationFormat>
  <Paragraphs>296</Paragraphs>
  <Slides>31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IIC2133</vt:lpstr>
      <vt:lpstr>La sala de urgencias</vt:lpstr>
      <vt:lpstr>PowerPoint Presentation</vt:lpstr>
      <vt:lpstr>La cola de prioridades</vt:lpstr>
      <vt:lpstr>Propiedad de orden de la cola</vt:lpstr>
      <vt:lpstr>¿Es necesario un orden total?</vt:lpstr>
      <vt:lpstr>Cómo aprovechar la propiedad de orden parcial</vt:lpstr>
      <vt:lpstr>El heap binario: Una estructura recursiva</vt:lpstr>
      <vt:lpstr>Anatomía de un heap binario</vt:lpstr>
      <vt:lpstr>Un heap binario: La raíz y sus dos hijos</vt:lpstr>
      <vt:lpstr>Un heap binario: Cada hijo de la raíz es un heap binario</vt:lpstr>
      <vt:lpstr>Un heap binario: Recursivo a todo nivel</vt:lpstr>
      <vt:lpstr>Operaciones del heap</vt:lpstr>
      <vt:lpstr>PowerPoint Presentation</vt:lpstr>
      <vt:lpstr>Finitud</vt:lpstr>
      <vt:lpstr>Corrección</vt:lpstr>
      <vt:lpstr>PowerPoint Presentation</vt:lpstr>
      <vt:lpstr>Finitud</vt:lpstr>
      <vt:lpstr>Corrección</vt:lpstr>
      <vt:lpstr>Altura de un heap binario</vt:lpstr>
      <vt:lpstr>Una implementación simple de un heap binario</vt:lpstr>
      <vt:lpstr>Un heap binario como un arreglo</vt:lpstr>
      <vt:lpstr>Cambio de prioridad</vt:lpstr>
      <vt:lpstr>PowerPoint Presentation</vt:lpstr>
      <vt:lpstr>PowerPoint Presentation</vt:lpstr>
      <vt:lpstr>Selection sort usando heaps …</vt:lpstr>
      <vt:lpstr>… se llama heapsort</vt:lpstr>
      <vt:lpstr>Propiedades de heapsort</vt:lpstr>
      <vt:lpstr>Necesidad de memoria para heapsort</vt:lpstr>
      <vt:lpstr>Implementando el heap como arreglo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sala de urgencias</dc:title>
  <dc:creator>Vicente Errázuriz Quiroga</dc:creator>
  <cp:lastModifiedBy>Yadran</cp:lastModifiedBy>
  <cp:revision>106</cp:revision>
  <cp:lastPrinted>2018-08-11T21:29:24Z</cp:lastPrinted>
  <dcterms:created xsi:type="dcterms:W3CDTF">2018-03-03T21:25:13Z</dcterms:created>
  <dcterms:modified xsi:type="dcterms:W3CDTF">2019-04-15T18:38:20Z</dcterms:modified>
</cp:coreProperties>
</file>