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4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8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7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5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9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47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1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389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5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65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570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48A64-4448-406B-B578-E781DE5392B3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EC1F0C-5CA7-46CC-8D29-D80191763143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8452-C5BA-416F-AEA2-9163C818A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Taller Hashing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06E4-95D6-46A1-8797-159519687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Cristóbal </a:t>
            </a:r>
            <a:r>
              <a:rPr lang="es-CL" dirty="0" err="1"/>
              <a:t>espinoza</a:t>
            </a:r>
            <a:endParaRPr lang="es-CL" dirty="0"/>
          </a:p>
          <a:p>
            <a:r>
              <a:rPr lang="es-CL" dirty="0"/>
              <a:t>Antonio López</a:t>
            </a:r>
          </a:p>
        </p:txBody>
      </p:sp>
    </p:spTree>
    <p:extLst>
      <p:ext uri="{BB962C8B-B14F-4D97-AF65-F5344CB8AC3E}">
        <p14:creationId xmlns:p14="http://schemas.microsoft.com/office/powerpoint/2010/main" val="31331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Zobrist hash: en un tablero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50729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CL" sz="2800" dirty="0"/>
                  <a:t>La complejidad de calcular esto sin información previa 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𝑐𝑎𝑗𝑎𝑠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𝑎𝑔𝑒𝑛𝑡𝑒𝑠</m:t>
                        </m:r>
                      </m:e>
                    </m:d>
                  </m:oMath>
                </a14:m>
                <a:r>
                  <a:rPr lang="es-CL" sz="2800" dirty="0"/>
                  <a:t> pero se puede calcular de manera incremental en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CL" sz="2800" dirty="0"/>
                  <a:t>.</a:t>
                </a:r>
              </a:p>
              <a:p>
                <a:r>
                  <a:rPr lang="es-CL" sz="2800" dirty="0"/>
                  <a:t>Podemos calcular el hash usando solo lo que se cambió en el tablero. Para esto aprovechamos la una propiedad de la operación XOR: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⨂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L" sz="2800" dirty="0"/>
              </a:p>
              <a:p>
                <a:r>
                  <a:rPr lang="es-CL" sz="2800" dirty="0"/>
                  <a:t>Por lo tanto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⨂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⨂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sz="2800" dirty="0"/>
              </a:p>
              <a:p>
                <a:r>
                  <a:rPr lang="es-CL" sz="2800" dirty="0"/>
                  <a:t>Aprovechamos esto para eliminar del hash las posiciones que ya no están en uso y agregar las que se están usando.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50729" cy="4023360"/>
              </a:xfrm>
              <a:blipFill>
                <a:blip r:embed="rId2"/>
                <a:stretch>
                  <a:fillRect l="-1081" t="-3030" r="-1201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Zobrist hash: en un tablero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4F10-2866-4E29-BDC2-880BC324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50729" cy="4023360"/>
          </a:xfrm>
        </p:spPr>
        <p:txBody>
          <a:bodyPr>
            <a:normAutofit/>
          </a:bodyPr>
          <a:lstStyle/>
          <a:p>
            <a:endParaRPr lang="es-CL" sz="2800" dirty="0"/>
          </a:p>
          <a:p>
            <a:endParaRPr lang="es-C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6844C-A70E-440E-9342-AD8C25926A5B}"/>
                  </a:ext>
                </a:extLst>
              </p:cNvPr>
              <p:cNvSpPr txBox="1"/>
              <p:nvPr/>
            </p:nvSpPr>
            <p:spPr>
              <a:xfrm>
                <a:off x="878889" y="4945764"/>
                <a:ext cx="10910657" cy="72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CL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⨂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⨂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CL" sz="3600" dirty="0"/>
                        <m:t>00101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11111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00001= 11011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6844C-A70E-440E-9342-AD8C2592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89" y="4945764"/>
                <a:ext cx="10910657" cy="720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8703F5D-E4E3-4FB3-8011-38CF6C6E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76" y="1973806"/>
            <a:ext cx="6042734" cy="26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4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C0642B-FD35-439B-AC54-97A80FCF2ACA}"/>
              </a:ext>
            </a:extLst>
          </p:cNvPr>
          <p:cNvSpPr/>
          <p:nvPr/>
        </p:nvSpPr>
        <p:spPr>
          <a:xfrm>
            <a:off x="2280356" y="4491232"/>
            <a:ext cx="609600" cy="564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8848-6AB5-4F1E-AFBF-84A9FC4A8ED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585156" y="3983232"/>
            <a:ext cx="0" cy="50800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82788C-63B3-45F4-BB6A-DFC1B994AE0F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85898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0F2F62-C1DF-4B9D-ABC5-DD57D47F0893}"/>
              </a:ext>
            </a:extLst>
          </p:cNvPr>
          <p:cNvCxnSpPr>
            <a:cxnSpLocks/>
          </p:cNvCxnSpPr>
          <p:nvPr/>
        </p:nvCxnSpPr>
        <p:spPr>
          <a:xfrm flipH="1" flipV="1">
            <a:off x="3501292" y="3176590"/>
            <a:ext cx="1" cy="80664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118CC1-3591-4549-A738-A985B069CC22}"/>
              </a:ext>
            </a:extLst>
          </p:cNvPr>
          <p:cNvCxnSpPr>
            <a:cxnSpLocks/>
          </p:cNvCxnSpPr>
          <p:nvPr/>
        </p:nvCxnSpPr>
        <p:spPr>
          <a:xfrm flipH="1">
            <a:off x="3501293" y="3176590"/>
            <a:ext cx="93003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Codificamos la serpiente desde la cabeza a la cola, indicando las direcciones de </a:t>
                </a:r>
                <a:r>
                  <a:rPr lang="en-US" sz="2800" dirty="0" err="1"/>
                  <a:t>cómo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esta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posicionada</a:t>
                </a:r>
                <a:r>
                  <a:rPr lang="en-US" sz="2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𝑑𝑖𝑟𝑒𝑐𝑡𝑖𝑜𝑛𝑠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2632" t="-2576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7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C0642B-FD35-439B-AC54-97A80FCF2ACA}"/>
              </a:ext>
            </a:extLst>
          </p:cNvPr>
          <p:cNvSpPr/>
          <p:nvPr/>
        </p:nvSpPr>
        <p:spPr>
          <a:xfrm>
            <a:off x="3194759" y="4491232"/>
            <a:ext cx="609600" cy="564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8848-6AB5-4F1E-AFBF-84A9FC4A8ED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82788C-63B3-45F4-BB6A-DFC1B994AE0F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85898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0F2F62-C1DF-4B9D-ABC5-DD57D47F0893}"/>
              </a:ext>
            </a:extLst>
          </p:cNvPr>
          <p:cNvCxnSpPr>
            <a:cxnSpLocks/>
          </p:cNvCxnSpPr>
          <p:nvPr/>
        </p:nvCxnSpPr>
        <p:spPr>
          <a:xfrm flipH="1" flipV="1">
            <a:off x="3501292" y="3176590"/>
            <a:ext cx="1" cy="80664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118CC1-3591-4549-A738-A985B069CC22}"/>
              </a:ext>
            </a:extLst>
          </p:cNvPr>
          <p:cNvCxnSpPr>
            <a:cxnSpLocks/>
          </p:cNvCxnSpPr>
          <p:nvPr/>
        </p:nvCxnSpPr>
        <p:spPr>
          <a:xfrm flipH="1">
            <a:off x="2586899" y="4747484"/>
            <a:ext cx="93003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 </a:t>
                </a:r>
                <a:r>
                  <a:rPr lang="en-US" sz="2800" dirty="0" err="1"/>
                  <a:t>esta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manera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se mueve, </a:t>
                </a:r>
                <a:r>
                  <a:rPr lang="en-US" sz="2800" dirty="0" err="1"/>
                  <a:t>simplemente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actualizamos</a:t>
                </a:r>
                <a:r>
                  <a:rPr lang="en-US" sz="2800" dirty="0"/>
                  <a:t> las direcciones. Si se mueve </a:t>
                </a:r>
                <a:r>
                  <a:rPr lang="en-US" sz="2800" dirty="0" err="1"/>
                  <a:t>hacia</a:t>
                </a:r>
                <a:r>
                  <a:rPr lang="en-US" sz="2800" dirty="0"/>
                  <a:t> la </a:t>
                </a:r>
                <a:r>
                  <a:rPr lang="en-US" sz="2800" b="1" dirty="0" err="1">
                    <a:solidFill>
                      <a:schemeClr val="accent2"/>
                    </a:solidFill>
                  </a:rPr>
                  <a:t>derecha</a:t>
                </a:r>
                <a:r>
                  <a:rPr lang="en-US" sz="2800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𝑑𝑖𝑟𝑒𝑐𝑡𝑖𝑜𝑛𝑠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2632" t="-2576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9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C0642B-FD35-439B-AC54-97A80FCF2ACA}"/>
              </a:ext>
            </a:extLst>
          </p:cNvPr>
          <p:cNvSpPr/>
          <p:nvPr/>
        </p:nvSpPr>
        <p:spPr>
          <a:xfrm>
            <a:off x="3194759" y="4491232"/>
            <a:ext cx="609600" cy="564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8848-6AB5-4F1E-AFBF-84A9FC4A8ED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82788C-63B3-45F4-BB6A-DFC1B994AE0F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85898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0F2F62-C1DF-4B9D-ABC5-DD57D47F0893}"/>
              </a:ext>
            </a:extLst>
          </p:cNvPr>
          <p:cNvCxnSpPr>
            <a:cxnSpLocks/>
          </p:cNvCxnSpPr>
          <p:nvPr/>
        </p:nvCxnSpPr>
        <p:spPr>
          <a:xfrm flipH="1" flipV="1">
            <a:off x="3501292" y="3176590"/>
            <a:ext cx="1" cy="80664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118CC1-3591-4549-A738-A985B069CC22}"/>
              </a:ext>
            </a:extLst>
          </p:cNvPr>
          <p:cNvCxnSpPr>
            <a:cxnSpLocks/>
          </p:cNvCxnSpPr>
          <p:nvPr/>
        </p:nvCxnSpPr>
        <p:spPr>
          <a:xfrm flipH="1">
            <a:off x="2586899" y="4747484"/>
            <a:ext cx="93003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Con U = 0, R = 1, D = 2, L = 3,  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nos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queda</a:t>
                </a:r>
                <a:r>
                  <a:rPr lang="en-US" sz="2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𝑑𝑖𝑟𝑒𝑐𝑡𝑖𝑜𝑛𝑠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=[3,  0,  1,  0]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donde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nuestro</a:t>
                </a:r>
                <a:r>
                  <a:rPr lang="en-US" sz="2800" dirty="0"/>
                  <a:t> hash </a:t>
                </a:r>
                <a:r>
                  <a:rPr lang="en-US" sz="2800" dirty="0" err="1"/>
                  <a:t>inicial</a:t>
                </a:r>
                <a:r>
                  <a:rPr lang="en-US" sz="2800" dirty="0"/>
                  <a:t>, por </a:t>
                </a:r>
                <a:r>
                  <a:rPr lang="en-US" sz="2800" dirty="0" err="1"/>
                  <a:t>ejemplo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podría</a:t>
                </a:r>
                <a:r>
                  <a:rPr lang="en-US" sz="2800" dirty="0"/>
                  <a:t> ser: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𝑑𝑖𝑟𝑒𝑐𝑡𝑖𝑜𝑛𝑠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=3⋅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+0⋅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+0⋅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=196</m:t>
                    </m:r>
                  </m:oMath>
                </a14:m>
                <a:endParaRPr lang="en-US" sz="3200" b="0" dirty="0"/>
              </a:p>
              <a:p>
                <a:r>
                  <a:rPr lang="en-US" sz="3000" dirty="0"/>
                  <a:t>(196 </a:t>
                </a:r>
                <a:r>
                  <a:rPr lang="en-US" sz="2800" dirty="0" err="1"/>
                  <a:t>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binario</a:t>
                </a:r>
                <a:r>
                  <a:rPr lang="en-US" sz="2800" dirty="0"/>
                  <a:t>: 11000100)</a:t>
                </a:r>
              </a:p>
            </p:txBody>
          </p:sp>
        </mc:Choice>
        <mc:Fallback xmlns="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5000" t="-2576" r="-4211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0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C0642B-FD35-439B-AC54-97A80FCF2ACA}"/>
              </a:ext>
            </a:extLst>
          </p:cNvPr>
          <p:cNvSpPr/>
          <p:nvPr/>
        </p:nvSpPr>
        <p:spPr>
          <a:xfrm>
            <a:off x="4101343" y="4465261"/>
            <a:ext cx="609600" cy="564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8848-6AB5-4F1E-AFBF-84A9FC4A8ED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82788C-63B3-45F4-BB6A-DFC1B994AE0F}"/>
              </a:ext>
            </a:extLst>
          </p:cNvPr>
          <p:cNvCxnSpPr>
            <a:cxnSpLocks/>
          </p:cNvCxnSpPr>
          <p:nvPr/>
        </p:nvCxnSpPr>
        <p:spPr>
          <a:xfrm flipH="1">
            <a:off x="2585157" y="4747483"/>
            <a:ext cx="85898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0F2F62-C1DF-4B9D-ABC5-DD57D47F0893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916137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118CC1-3591-4549-A738-A985B069CC22}"/>
              </a:ext>
            </a:extLst>
          </p:cNvPr>
          <p:cNvCxnSpPr>
            <a:cxnSpLocks/>
          </p:cNvCxnSpPr>
          <p:nvPr/>
        </p:nvCxnSpPr>
        <p:spPr>
          <a:xfrm flipH="1">
            <a:off x="3171313" y="4747483"/>
            <a:ext cx="93003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Ahora,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movemos</a:t>
                </a:r>
                <a:r>
                  <a:rPr lang="en-US" sz="2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𝑑𝑖𝑟𝑒𝑐𝑡𝑖𝑜𝑛𝑠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=[3, 3, 0, 1]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El hash lo </a:t>
                </a:r>
                <a:r>
                  <a:rPr lang="en-US" sz="2800" dirty="0" err="1"/>
                  <a:t>calculamos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incrementalmente</a:t>
                </a:r>
                <a:r>
                  <a:rPr lang="en-US" sz="2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𝑖𝑛𝑐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r>
                          <m:rPr>
                            <m:lit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196 −0⋅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+3∗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0" dirty="0"/>
                  <a:t> = 241</a:t>
                </a:r>
              </a:p>
              <a:p>
                <a:r>
                  <a:rPr lang="en-US" sz="2800" dirty="0"/>
                  <a:t>(241 </a:t>
                </a:r>
                <a:r>
                  <a:rPr lang="en-US" sz="2800" dirty="0" err="1"/>
                  <a:t>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binario</a:t>
                </a:r>
                <a:r>
                  <a:rPr lang="en-US" sz="2800" dirty="0"/>
                  <a:t>: 11110001)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263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9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57A6DAA0-12E9-4FFA-B01C-902BA4E23EDC}"/>
              </a:ext>
            </a:extLst>
          </p:cNvPr>
          <p:cNvGraphicFramePr>
            <a:graphicFrameLocks noGrp="1"/>
          </p:cNvGraphicFramePr>
          <p:nvPr/>
        </p:nvGraphicFramePr>
        <p:xfrm>
          <a:off x="1253067" y="1961443"/>
          <a:ext cx="4492975" cy="3976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595">
                  <a:extLst>
                    <a:ext uri="{9D8B030D-6E8A-4147-A177-3AD203B41FA5}">
                      <a16:colId xmlns:a16="http://schemas.microsoft.com/office/drawing/2014/main" val="1530457830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056534736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954610189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429289644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1258658631"/>
                    </a:ext>
                  </a:extLst>
                </a:gridCol>
              </a:tblGrid>
              <a:tr h="795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469427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262844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210436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87630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6435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 en tablero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C0642B-FD35-439B-AC54-97A80FCF2ACA}"/>
              </a:ext>
            </a:extLst>
          </p:cNvPr>
          <p:cNvSpPr/>
          <p:nvPr/>
        </p:nvSpPr>
        <p:spPr>
          <a:xfrm>
            <a:off x="4101343" y="4465261"/>
            <a:ext cx="609600" cy="564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8848-6AB5-4F1E-AFBF-84A9FC4A8ED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82788C-63B3-45F4-BB6A-DFC1B994AE0F}"/>
              </a:ext>
            </a:extLst>
          </p:cNvPr>
          <p:cNvCxnSpPr>
            <a:cxnSpLocks/>
          </p:cNvCxnSpPr>
          <p:nvPr/>
        </p:nvCxnSpPr>
        <p:spPr>
          <a:xfrm flipH="1">
            <a:off x="2585157" y="4747483"/>
            <a:ext cx="85898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0F2F62-C1DF-4B9D-ABC5-DD57D47F0893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916137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118CC1-3591-4549-A738-A985B069CC22}"/>
              </a:ext>
            </a:extLst>
          </p:cNvPr>
          <p:cNvCxnSpPr>
            <a:cxnSpLocks/>
          </p:cNvCxnSpPr>
          <p:nvPr/>
        </p:nvCxnSpPr>
        <p:spPr>
          <a:xfrm flipH="1">
            <a:off x="3171313" y="4747483"/>
            <a:ext cx="93003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Ahora la serpiente </a:t>
                </a:r>
                <a:r>
                  <a:rPr lang="en-US" sz="2800" dirty="0" err="1"/>
                  <a:t>está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en</a:t>
                </a:r>
                <a:r>
                  <a:rPr lang="en-US" sz="2800" dirty="0"/>
                  <a:t> un </a:t>
                </a:r>
                <a:r>
                  <a:rPr lang="en-US" sz="2800" dirty="0" err="1"/>
                  <a:t>tablero</a:t>
                </a:r>
                <a:r>
                  <a:rPr lang="en-US" sz="2800" dirty="0"/>
                  <a:t>. El hash de </a:t>
                </a:r>
                <a:r>
                  <a:rPr lang="en-US" sz="2800" dirty="0" err="1"/>
                  <a:t>su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forma</a:t>
                </a:r>
                <a:r>
                  <a:rPr lang="en-US" sz="2800" dirty="0"/>
                  <a:t> actual es: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/>
                        <m:t>11110001</m:t>
                      </m:r>
                      <m:r>
                        <m:rPr>
                          <m:nor/>
                        </m:rPr>
                        <a:rPr lang="en-US" sz="2800" b="0" i="0" dirty="0" smtClean="0"/>
                        <m:t>b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¿</a:t>
                </a:r>
                <a:r>
                  <a:rPr lang="en-US" sz="2800" dirty="0" err="1"/>
                  <a:t>Cómo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distinguimos</a:t>
                </a:r>
                <a:r>
                  <a:rPr lang="en-US" sz="2800" dirty="0"/>
                  <a:t> la </a:t>
                </a:r>
                <a:r>
                  <a:rPr lang="en-US" sz="2800" b="1" dirty="0" err="1">
                    <a:solidFill>
                      <a:schemeClr val="accent2"/>
                    </a:solidFill>
                  </a:rPr>
                  <a:t>posición</a:t>
                </a:r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460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DA3BBAD1-E6FC-408B-9008-09EA45C06298}"/>
              </a:ext>
            </a:extLst>
          </p:cNvPr>
          <p:cNvSpPr/>
          <p:nvPr/>
        </p:nvSpPr>
        <p:spPr>
          <a:xfrm>
            <a:off x="3196494" y="2864555"/>
            <a:ext cx="609600" cy="564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E2EAF49-733F-4241-BFBD-DB1C420D0216}"/>
              </a:ext>
            </a:extLst>
          </p:cNvPr>
          <p:cNvCxnSpPr>
            <a:cxnSpLocks/>
          </p:cNvCxnSpPr>
          <p:nvPr/>
        </p:nvCxnSpPr>
        <p:spPr>
          <a:xfrm flipV="1">
            <a:off x="1680308" y="2382526"/>
            <a:ext cx="0" cy="764252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EF33DEF-0AAA-4DC9-8DE5-8637EF528789}"/>
              </a:ext>
            </a:extLst>
          </p:cNvPr>
          <p:cNvCxnSpPr>
            <a:cxnSpLocks/>
          </p:cNvCxnSpPr>
          <p:nvPr/>
        </p:nvCxnSpPr>
        <p:spPr>
          <a:xfrm flipH="1">
            <a:off x="1680308" y="3146777"/>
            <a:ext cx="85898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405B01C-EDFD-4986-AE19-706571264AA9}"/>
              </a:ext>
            </a:extLst>
          </p:cNvPr>
          <p:cNvCxnSpPr>
            <a:cxnSpLocks/>
          </p:cNvCxnSpPr>
          <p:nvPr/>
        </p:nvCxnSpPr>
        <p:spPr>
          <a:xfrm flipH="1">
            <a:off x="1680308" y="2382526"/>
            <a:ext cx="916137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330ED87-004E-4681-A2FA-2EE6DD81467D}"/>
              </a:ext>
            </a:extLst>
          </p:cNvPr>
          <p:cNvCxnSpPr>
            <a:cxnSpLocks/>
          </p:cNvCxnSpPr>
          <p:nvPr/>
        </p:nvCxnSpPr>
        <p:spPr>
          <a:xfrm flipH="1">
            <a:off x="2266464" y="3146777"/>
            <a:ext cx="930030" cy="0"/>
          </a:xfrm>
          <a:prstGeom prst="line">
            <a:avLst/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3C067E8-43B9-4AC9-B756-5049F44903F8}"/>
              </a:ext>
            </a:extLst>
          </p:cNvPr>
          <p:cNvSpPr txBox="1"/>
          <p:nvPr/>
        </p:nvSpPr>
        <p:spPr>
          <a:xfrm>
            <a:off x="3860732" y="2695235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F35D82C-32EF-411E-9483-534657B2BC36}"/>
              </a:ext>
            </a:extLst>
          </p:cNvPr>
          <p:cNvSpPr txBox="1"/>
          <p:nvPr/>
        </p:nvSpPr>
        <p:spPr>
          <a:xfrm>
            <a:off x="4758549" y="4316596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149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7EC165F1-3587-4436-ADE0-205090A13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1528"/>
              </p:ext>
            </p:extLst>
          </p:nvPr>
        </p:nvGraphicFramePr>
        <p:xfrm>
          <a:off x="1253067" y="1961443"/>
          <a:ext cx="4492975" cy="3976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595">
                  <a:extLst>
                    <a:ext uri="{9D8B030D-6E8A-4147-A177-3AD203B41FA5}">
                      <a16:colId xmlns:a16="http://schemas.microsoft.com/office/drawing/2014/main" val="1530457830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056534736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954610189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429289644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1258658631"/>
                    </a:ext>
                  </a:extLst>
                </a:gridCol>
              </a:tblGrid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10110111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469427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01001011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00010100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262844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11010011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10001110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210436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10011000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87630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01111110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00011010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6435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 en tablero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C0642B-FD35-439B-AC54-97A80FCF2ACA}"/>
              </a:ext>
            </a:extLst>
          </p:cNvPr>
          <p:cNvSpPr/>
          <p:nvPr/>
        </p:nvSpPr>
        <p:spPr>
          <a:xfrm>
            <a:off x="4101343" y="4465261"/>
            <a:ext cx="609600" cy="564445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8168848-6AB5-4F1E-AFBF-84A9FC4A8ED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82788C-63B3-45F4-BB6A-DFC1B994AE0F}"/>
              </a:ext>
            </a:extLst>
          </p:cNvPr>
          <p:cNvCxnSpPr>
            <a:cxnSpLocks/>
          </p:cNvCxnSpPr>
          <p:nvPr/>
        </p:nvCxnSpPr>
        <p:spPr>
          <a:xfrm flipH="1">
            <a:off x="2585157" y="4747483"/>
            <a:ext cx="916137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0F2F62-C1DF-4B9D-ABC5-DD57D47F0893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916137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9118CC1-3591-4549-A738-A985B069CC22}"/>
              </a:ext>
            </a:extLst>
          </p:cNvPr>
          <p:cNvCxnSpPr>
            <a:cxnSpLocks/>
          </p:cNvCxnSpPr>
          <p:nvPr/>
        </p:nvCxnSpPr>
        <p:spPr>
          <a:xfrm flipH="1">
            <a:off x="3501294" y="4747483"/>
            <a:ext cx="600050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Agregamos la </a:t>
                </a:r>
                <a:r>
                  <a:rPr lang="en-US" sz="2800" dirty="0" err="1"/>
                  <a:t>posición</a:t>
                </a:r>
                <a:r>
                  <a:rPr lang="en-US" sz="2800" dirty="0"/>
                  <a:t> de la cabeza de la serpiente: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𝑜𝑠𝑥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Y </a:t>
                </a:r>
                <a:r>
                  <a:rPr lang="en-US" sz="2800" dirty="0" err="1"/>
                  <a:t>usando</a:t>
                </a:r>
                <a:r>
                  <a:rPr lang="en-US" sz="2800" dirty="0"/>
                  <a:t> lo visto </a:t>
                </a:r>
                <a:r>
                  <a:rPr lang="en-US" sz="2800" dirty="0" err="1"/>
                  <a:t>en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 Zobrist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agregamos</a:t>
                </a:r>
                <a:r>
                  <a:rPr lang="en-US" sz="2800" dirty="0"/>
                  <a:t> un </a:t>
                </a:r>
                <a:r>
                  <a:rPr lang="en-US" sz="2800" dirty="0" err="1"/>
                  <a:t>número</a:t>
                </a:r>
                <a:r>
                  <a:rPr lang="en-US" sz="2800" dirty="0"/>
                  <a:t> random </a:t>
                </a:r>
                <a:r>
                  <a:rPr lang="en-US" sz="2800" dirty="0" err="1"/>
                  <a:t>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cada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casilla</a:t>
                </a:r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4605" t="-2576" r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03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7EC165F1-3587-4436-ADE0-205090A13F5D}"/>
              </a:ext>
            </a:extLst>
          </p:cNvPr>
          <p:cNvGraphicFramePr>
            <a:graphicFrameLocks noGrp="1"/>
          </p:cNvGraphicFramePr>
          <p:nvPr/>
        </p:nvGraphicFramePr>
        <p:xfrm>
          <a:off x="1253067" y="1961443"/>
          <a:ext cx="4492975" cy="3976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595">
                  <a:extLst>
                    <a:ext uri="{9D8B030D-6E8A-4147-A177-3AD203B41FA5}">
                      <a16:colId xmlns:a16="http://schemas.microsoft.com/office/drawing/2014/main" val="1530457830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056534736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954610189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429289644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1258658631"/>
                    </a:ext>
                  </a:extLst>
                </a:gridCol>
              </a:tblGrid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10110111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469427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01001011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00010100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262844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11010011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10001110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210436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10011000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87630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01111110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00011010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6435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 en tablero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Luego, con el hash anterior (</a:t>
                </a:r>
                <a:r>
                  <a:rPr lang="en-US" sz="2800" dirty="0" err="1"/>
                  <a:t>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binario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hacemos</a:t>
                </a:r>
                <a:r>
                  <a:rPr lang="en-US" sz="2800" dirty="0"/>
                  <a:t> XOR con el valor random </a:t>
                </a:r>
                <a:r>
                  <a:rPr lang="en-US" sz="2800" dirty="0" err="1"/>
                  <a:t>en</a:t>
                </a:r>
                <a:r>
                  <a:rPr lang="en-US" sz="2800" dirty="0"/>
                  <a:t> la </a:t>
                </a:r>
                <a:r>
                  <a:rPr lang="en-US" sz="2800" dirty="0" err="1"/>
                  <a:t>casilla</a:t>
                </a:r>
                <a:r>
                  <a:rPr lang="en-US" sz="2800" dirty="0"/>
                  <a:t> de la cabeza de la serpiente (3,3):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/>
                  <a:t>11010001b</a:t>
                </a:r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    11010001</m:t>
                      </m:r>
                    </m:oMath>
                  </m:oMathPara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⨂ 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01000001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2632" t="-3485" r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78F1FC5C-2B69-4516-8E6D-6BC769961656}"/>
              </a:ext>
            </a:extLst>
          </p:cNvPr>
          <p:cNvSpPr/>
          <p:nvPr/>
        </p:nvSpPr>
        <p:spPr>
          <a:xfrm>
            <a:off x="4101343" y="4465261"/>
            <a:ext cx="609600" cy="564445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05C541-650B-465E-BA3A-51E933232F9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A7734CF-ECFF-400B-8713-5648CAA35C5B}"/>
              </a:ext>
            </a:extLst>
          </p:cNvPr>
          <p:cNvCxnSpPr>
            <a:cxnSpLocks/>
          </p:cNvCxnSpPr>
          <p:nvPr/>
        </p:nvCxnSpPr>
        <p:spPr>
          <a:xfrm flipH="1">
            <a:off x="2585157" y="4747483"/>
            <a:ext cx="916137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403DBAE-2D5C-43B3-B9E8-39FF0B7F7674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916137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84C97AF-AD2F-4BD1-89A2-94228C1F463C}"/>
              </a:ext>
            </a:extLst>
          </p:cNvPr>
          <p:cNvCxnSpPr>
            <a:cxnSpLocks/>
          </p:cNvCxnSpPr>
          <p:nvPr/>
        </p:nvCxnSpPr>
        <p:spPr>
          <a:xfrm flipH="1">
            <a:off x="3501294" y="4747483"/>
            <a:ext cx="600050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0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7EC165F1-3587-4436-ADE0-205090A13F5D}"/>
              </a:ext>
            </a:extLst>
          </p:cNvPr>
          <p:cNvGraphicFramePr>
            <a:graphicFrameLocks noGrp="1"/>
          </p:cNvGraphicFramePr>
          <p:nvPr/>
        </p:nvGraphicFramePr>
        <p:xfrm>
          <a:off x="1253067" y="1961443"/>
          <a:ext cx="4492975" cy="3976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595">
                  <a:extLst>
                    <a:ext uri="{9D8B030D-6E8A-4147-A177-3AD203B41FA5}">
                      <a16:colId xmlns:a16="http://schemas.microsoft.com/office/drawing/2014/main" val="1530457830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056534736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3954610189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429289644"/>
                    </a:ext>
                  </a:extLst>
                </a:gridCol>
                <a:gridCol w="898595">
                  <a:extLst>
                    <a:ext uri="{9D8B030D-6E8A-4147-A177-3AD203B41FA5}">
                      <a16:colId xmlns:a16="http://schemas.microsoft.com/office/drawing/2014/main" val="1258658631"/>
                    </a:ext>
                  </a:extLst>
                </a:gridCol>
              </a:tblGrid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10110111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469427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01001011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00010100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262844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11010011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10101010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10001110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210436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10011000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876307"/>
                  </a:ext>
                </a:extLst>
              </a:tr>
              <a:tr h="795303">
                <a:tc>
                  <a:txBody>
                    <a:bodyPr/>
                    <a:lstStyle/>
                    <a:p>
                      <a:r>
                        <a:rPr lang="en-US" sz="1300" dirty="0"/>
                        <a:t>01111110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11001001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01000000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11110100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00011010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6435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Snake en tablero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dirty="0"/>
                  <a:t>De esta manera, temenos que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10010000</m:t>
                    </m:r>
                  </m:oMath>
                </a14:m>
                <a:r>
                  <a:rPr lang="en-US" sz="2800" dirty="0"/>
                  <a:t> es el hash del </a:t>
                </a:r>
                <a:r>
                  <a:rPr lang="en-US" sz="2800" dirty="0" err="1"/>
                  <a:t>estado</a:t>
                </a:r>
                <a:r>
                  <a:rPr lang="en-US" sz="2800" dirty="0"/>
                  <a:t> actual del </a:t>
                </a:r>
                <a:r>
                  <a:rPr lang="en-US" sz="2800" dirty="0" err="1"/>
                  <a:t>tablero</a:t>
                </a:r>
                <a:r>
                  <a:rPr lang="en-US" sz="2800" dirty="0"/>
                  <a:t>, que a </a:t>
                </a:r>
                <a:r>
                  <a:rPr lang="en-US" sz="2800" dirty="0" err="1"/>
                  <a:t>su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vez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contiene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información</a:t>
                </a:r>
                <a:r>
                  <a:rPr lang="en-US" sz="2800" dirty="0"/>
                  <a:t> del hash de la serpiente.</a:t>
                </a:r>
              </a:p>
            </p:txBody>
          </p:sp>
        </mc:Choice>
        <mc:Fallback xmlns="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3A6C15BA-6CD9-4DA2-A5B2-F2815DD7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0" y="1845734"/>
                <a:ext cx="4630189" cy="4023360"/>
              </a:xfrm>
              <a:blipFill>
                <a:blip r:embed="rId2"/>
                <a:stretch>
                  <a:fillRect l="-3816" t="-2576" r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78F1FC5C-2B69-4516-8E6D-6BC769961656}"/>
              </a:ext>
            </a:extLst>
          </p:cNvPr>
          <p:cNvSpPr/>
          <p:nvPr/>
        </p:nvSpPr>
        <p:spPr>
          <a:xfrm>
            <a:off x="4101343" y="4465261"/>
            <a:ext cx="609600" cy="564445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05C541-650B-465E-BA3A-51E933232F91}"/>
              </a:ext>
            </a:extLst>
          </p:cNvPr>
          <p:cNvCxnSpPr>
            <a:cxnSpLocks/>
          </p:cNvCxnSpPr>
          <p:nvPr/>
        </p:nvCxnSpPr>
        <p:spPr>
          <a:xfrm flipV="1">
            <a:off x="2585157" y="3983232"/>
            <a:ext cx="0" cy="764252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A7734CF-ECFF-400B-8713-5648CAA35C5B}"/>
              </a:ext>
            </a:extLst>
          </p:cNvPr>
          <p:cNvCxnSpPr>
            <a:cxnSpLocks/>
          </p:cNvCxnSpPr>
          <p:nvPr/>
        </p:nvCxnSpPr>
        <p:spPr>
          <a:xfrm flipH="1">
            <a:off x="2585157" y="4747483"/>
            <a:ext cx="916137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403DBAE-2D5C-43B3-B9E8-39FF0B7F7674}"/>
              </a:ext>
            </a:extLst>
          </p:cNvPr>
          <p:cNvCxnSpPr>
            <a:cxnSpLocks/>
          </p:cNvCxnSpPr>
          <p:nvPr/>
        </p:nvCxnSpPr>
        <p:spPr>
          <a:xfrm flipH="1">
            <a:off x="2585157" y="3983232"/>
            <a:ext cx="916137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84C97AF-AD2F-4BD1-89A2-94228C1F463C}"/>
              </a:ext>
            </a:extLst>
          </p:cNvPr>
          <p:cNvCxnSpPr>
            <a:cxnSpLocks/>
          </p:cNvCxnSpPr>
          <p:nvPr/>
        </p:nvCxnSpPr>
        <p:spPr>
          <a:xfrm flipH="1">
            <a:off x="3501294" y="4747483"/>
            <a:ext cx="600050" cy="0"/>
          </a:xfrm>
          <a:prstGeom prst="line">
            <a:avLst/>
          </a:prstGeom>
          <a:ln w="114300" cap="rnd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50C-BB72-4658-9366-3396DB01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Recordando</a:t>
            </a:r>
            <a:r>
              <a:rPr lang="en-US" dirty="0"/>
              <a:t> </a:t>
            </a:r>
            <a:r>
              <a:rPr lang="es-CL" dirty="0"/>
              <a:t>función</a:t>
            </a:r>
            <a:r>
              <a:rPr lang="en-US" dirty="0"/>
              <a:t> incremental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C9CAF-BC44-45B9-AF11-85E73A6BC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3200" dirty="0"/>
                  <a:t>Si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3200" dirty="0"/>
                  <a:t> es una modificación de </a:t>
                </a:r>
                <a14:m>
                  <m:oMath xmlns:m="http://schemas.openxmlformats.org/officeDocument/2006/math">
                    <m:r>
                      <a:rPr lang="es-CL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3200" dirty="0"/>
                  <a:t>, y conocemos </a:t>
                </a:r>
                <a14:m>
                  <m:oMath xmlns:m="http://schemas.openxmlformats.org/officeDocument/2006/math">
                    <m:r>
                      <a:rPr lang="es-CL" sz="3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sz="3200" dirty="0"/>
              </a:p>
              <a:p>
                <a:pPr>
                  <a:lnSpc>
                    <a:spcPct val="100000"/>
                  </a:lnSpc>
                </a:pPr>
                <a:endParaRPr lang="es-CL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s-CL" sz="3200" dirty="0"/>
                  <a:t>La función </a:t>
                </a:r>
                <a14:m>
                  <m:oMath xmlns:m="http://schemas.openxmlformats.org/officeDocument/2006/math">
                    <m:r>
                      <a:rPr lang="es-CL" sz="3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3200" dirty="0"/>
                  <a:t> se dice </a:t>
                </a:r>
                <a:r>
                  <a:rPr lang="es-CL" sz="3200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sz="3200" dirty="0"/>
                  <a:t> si permite calcular </a:t>
                </a:r>
                <a14:m>
                  <m:oMath xmlns:m="http://schemas.openxmlformats.org/officeDocument/2006/math">
                    <m:r>
                      <a:rPr lang="es-CL" sz="3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s-CL" sz="3200" dirty="0"/>
                  <a:t> a partir de </a:t>
                </a:r>
                <a14:m>
                  <m:oMath xmlns:m="http://schemas.openxmlformats.org/officeDocument/2006/math">
                    <m:r>
                      <a:rPr lang="es-CL" sz="3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sz="3200" dirty="0"/>
                  <a:t> y la modificación que generó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CL" sz="3200" dirty="0"/>
              </a:p>
              <a:p>
                <a:pPr>
                  <a:lnSpc>
                    <a:spcPct val="100000"/>
                  </a:lnSpc>
                </a:pPr>
                <a:endParaRPr lang="es-CL" sz="3200" dirty="0"/>
              </a:p>
              <a:p>
                <a:pPr>
                  <a:lnSpc>
                    <a:spcPct val="100000"/>
                  </a:lnSpc>
                </a:pPr>
                <a:r>
                  <a:rPr lang="es-CL" sz="3200" dirty="0"/>
                  <a:t>El costo de calcularlo debe ser lineal en el n</a:t>
                </a:r>
                <a:r>
                  <a:rPr lang="en-US" sz="3200" dirty="0"/>
                  <a:t>úmero de cambios</a:t>
                </a:r>
                <a:endParaRPr lang="es-CL" sz="320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C9CAF-BC44-45B9-AF11-85E73A6BC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030" r="-485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 de </a:t>
            </a:r>
            <a:r>
              <a:rPr lang="es-CL" dirty="0" err="1"/>
              <a:t>string</a:t>
            </a:r>
            <a:r>
              <a:rPr lang="es-CL" dirty="0"/>
              <a:t> incremental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800" dirty="0"/>
                  <a:t>Si tenemos una secuencia de caracteres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L" sz="2800" dirty="0"/>
                  <a:t> y queremos calcular un hash de la sub secuencia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L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2800" dirty="0"/>
                  <a:t> Podemos hacerlo de la siguiente forma:</a:t>
                </a:r>
              </a:p>
              <a:p>
                <a:pPr algn="ctr"/>
                <a:endParaRPr lang="es-CL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L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4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4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L" sz="4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CL" sz="4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s-C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27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9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800" dirty="0"/>
                  <a:t>Supongamos que tenemos el </a:t>
                </a:r>
                <a:r>
                  <a:rPr lang="es-CL" sz="2800" dirty="0" err="1"/>
                  <a:t>string</a:t>
                </a:r>
                <a:r>
                  <a:rPr lang="es-CL" sz="2800" dirty="0"/>
                  <a:t> “</a:t>
                </a:r>
                <a:r>
                  <a:rPr lang="es-CL" sz="2800" i="1" dirty="0" err="1"/>
                  <a:t>aabcdeab</a:t>
                </a:r>
                <a:r>
                  <a:rPr lang="es-CL" sz="2800" i="1" dirty="0"/>
                  <a:t>”</a:t>
                </a:r>
                <a:r>
                  <a:rPr lang="es-CL" sz="2800" dirty="0"/>
                  <a:t>. Si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s-CL" sz="2800" dirty="0"/>
                  <a:t> y calculamos el hash del </a:t>
                </a:r>
                <a:r>
                  <a:rPr lang="es-CL" sz="2800" dirty="0" err="1"/>
                  <a:t>substring</a:t>
                </a:r>
                <a:r>
                  <a:rPr lang="es-CL" sz="2800" dirty="0"/>
                  <a:t> “</a:t>
                </a:r>
                <a:r>
                  <a:rPr lang="es-CL" sz="2800" b="1" i="1" dirty="0" err="1">
                    <a:solidFill>
                      <a:schemeClr val="accent2"/>
                    </a:solidFill>
                  </a:rPr>
                  <a:t>aabcdea</a:t>
                </a:r>
                <a:r>
                  <a:rPr lang="es-CL" sz="2800" i="1" dirty="0" err="1"/>
                  <a:t>b</a:t>
                </a:r>
                <a:r>
                  <a:rPr lang="es-CL" sz="2800" i="1" dirty="0"/>
                  <a:t>”</a:t>
                </a:r>
                <a:r>
                  <a:rPr lang="es-CL" sz="2800" dirty="0"/>
                  <a:t>, nos queda:</a:t>
                </a:r>
              </a:p>
              <a:p>
                <a:pPr algn="ctr"/>
                <a:endParaRPr lang="es-CL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+0⋅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+2⋅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+3⋅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+4⋅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+0⋅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=0012340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7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800" dirty="0"/>
                  <a:t>Ahora, deseamos calcular el hash de “</a:t>
                </a:r>
                <a:r>
                  <a:rPr lang="es-CL" sz="2800" i="1" dirty="0" err="1"/>
                  <a:t>a</a:t>
                </a:r>
                <a:r>
                  <a:rPr lang="es-CL" sz="2800" b="1" i="1" dirty="0" err="1">
                    <a:solidFill>
                      <a:schemeClr val="accent2"/>
                    </a:solidFill>
                  </a:rPr>
                  <a:t>abcdeab</a:t>
                </a:r>
                <a:r>
                  <a:rPr lang="es-CL" sz="2800" i="1" dirty="0"/>
                  <a:t>”</a:t>
                </a:r>
                <a:r>
                  <a:rPr lang="es-CL" sz="2800" dirty="0"/>
                  <a:t> en base al hash de “</a:t>
                </a:r>
                <a:r>
                  <a:rPr lang="es-CL" sz="2800" b="1" i="1" dirty="0" err="1">
                    <a:solidFill>
                      <a:schemeClr val="accent2"/>
                    </a:solidFill>
                  </a:rPr>
                  <a:t>aabcdea</a:t>
                </a:r>
                <a:r>
                  <a:rPr lang="es-CL" sz="2800" i="1" dirty="0" err="1"/>
                  <a:t>b</a:t>
                </a:r>
                <a:r>
                  <a:rPr lang="es-CL" sz="2800" i="1" dirty="0"/>
                  <a:t>”</a:t>
                </a:r>
                <a:r>
                  <a:rPr lang="es-CL" sz="2800" dirty="0"/>
                  <a:t>, . Nos queda: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⋅0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⋅10+1⋅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=0123401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1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Zobrist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Modo de 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hashing incremental </a:t>
                </a:r>
                <a:r>
                  <a:rPr lang="en-US" sz="2800" dirty="0"/>
                  <a:t>que </a:t>
                </a:r>
                <a:r>
                  <a:rPr lang="en-US" sz="2800" dirty="0" err="1"/>
                  <a:t>permite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representar</a:t>
                </a:r>
                <a:r>
                  <a:rPr lang="en-US" sz="2800" dirty="0"/>
                  <a:t> entre </a:t>
                </a:r>
                <a:r>
                  <a:rPr lang="en-US" sz="2800" dirty="0" err="1"/>
                  <a:t>otras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cosas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tableros</a:t>
                </a:r>
                <a:r>
                  <a:rPr lang="en-US" sz="2800" dirty="0"/>
                  <a:t> para </a:t>
                </a:r>
                <a:r>
                  <a:rPr lang="en-US" sz="2800" dirty="0" err="1"/>
                  <a:t>búsqueda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Además</a:t>
                </a:r>
                <a:r>
                  <a:rPr lang="en-US" sz="2800" dirty="0"/>
                  <a:t> el valor del hash </a:t>
                </a:r>
                <a:r>
                  <a:rPr lang="en-US" sz="2800" dirty="0" err="1"/>
                  <a:t>distribuye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manera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uniforme</a:t>
                </a:r>
                <a:r>
                  <a:rPr lang="en-US" sz="2800" dirty="0"/>
                  <a:t>.</a:t>
                </a:r>
                <a:endParaRPr lang="es-CL" sz="2800" dirty="0"/>
              </a:p>
              <a:p>
                <a:r>
                  <a:rPr lang="es-CL" sz="2800" dirty="0"/>
                  <a:t>La idea de Zobrist es que aprovecha números generados inicialmente de manera uniforme y preserva la aleatoriedad del hash usando la operación XOR.</a:t>
                </a:r>
              </a:p>
              <a:p>
                <a:r>
                  <a:rPr lang="en-US" sz="2800" dirty="0"/>
                  <a:t>Si un </a:t>
                </a:r>
                <a:r>
                  <a:rPr lang="en-US" sz="2800" dirty="0" err="1"/>
                  <a:t>número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sz="2800" dirty="0"/>
                  <a:t> es aleatorio uniforme de 0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L" sz="2800" dirty="0"/>
                  <a:t> 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800" dirty="0"/>
                  <a:t> es un número tomado desde cualquier distribución de 0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L" sz="2800" dirty="0"/>
                  <a:t>, entonces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800" dirty="0"/>
                  <a:t> distribuye uniforme entre 0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576" r="-2667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13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Zobrist hash: en un tablero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761982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Tenemos un </a:t>
                </a:r>
                <a:r>
                  <a:rPr lang="en-US" sz="2800" dirty="0" err="1"/>
                  <a:t>tablero</a:t>
                </a:r>
                <a:r>
                  <a:rPr lang="en-US" sz="2800" dirty="0"/>
                  <a:t> 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L" sz="2800" dirty="0"/>
                  <a:t> casillas, donde cada posición puede tener: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sz="2800" dirty="0"/>
                  <a:t> Una pared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sz="2800" dirty="0"/>
                  <a:t> Una caja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sz="2800" dirty="0"/>
                  <a:t> Un agente</a:t>
                </a:r>
              </a:p>
              <a:p>
                <a:r>
                  <a:rPr lang="es-CL" sz="2800" dirty="0"/>
                  <a:t>Queremos calcular una función de hash para el estado del tablero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761982" cy="4023360"/>
              </a:xfrm>
              <a:blipFill>
                <a:blip r:embed="rId2"/>
                <a:stretch>
                  <a:fillRect l="-4097" t="-3485" r="-2561" b="-9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346E34-4FFC-4021-8198-186CB9D8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35" y="2019850"/>
            <a:ext cx="3432107" cy="38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Zobrist hash: en un tablero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50729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CL" sz="2800" dirty="0"/>
                  <a:t>Los elementos alterables del tablero son solo el agente y las cajas, ya que las paredes no se mueven.</a:t>
                </a:r>
              </a:p>
              <a:p>
                <a:endParaRPr lang="es-CL" sz="2800" dirty="0"/>
              </a:p>
              <a:p>
                <a:r>
                  <a:rPr lang="es-CL" sz="2800" dirty="0"/>
                  <a:t>Es por esto que el hash del tablero lo podemos calcular usando solo las posiciones de las cajas y el agente.</a:t>
                </a:r>
              </a:p>
              <a:p>
                <a:endParaRPr lang="es-CL" sz="2800" dirty="0"/>
              </a:p>
              <a:p>
                <a:r>
                  <a:rPr lang="es-CL" sz="2800" dirty="0"/>
                  <a:t>Para cada posición del tablero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800" dirty="0"/>
                  <a:t> generamos 2 números aleatorios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s-CL" sz="2800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s-CL" sz="2800" dirty="0"/>
                  <a:t>. Vamos a usar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s-CL" sz="2800" dirty="0"/>
                  <a:t> cuando el agente está en la posición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sz="2800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s-CL" sz="2800" dirty="0"/>
                  <a:t> cuando hay una caja en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sz="2800" dirty="0"/>
              </a:p>
              <a:p>
                <a:endParaRPr lang="es-C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50729" cy="4023360"/>
              </a:xfrm>
              <a:blipFill>
                <a:blip r:embed="rId2"/>
                <a:stretch>
                  <a:fillRect l="-1081" t="-3030" r="-19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820-3B96-4996-9746-D830EDE2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Zobrist hash: en un tablero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50729" cy="4023360"/>
              </a:xfrm>
            </p:spPr>
            <p:txBody>
              <a:bodyPr>
                <a:normAutofit/>
              </a:bodyPr>
              <a:lstStyle/>
              <a:p>
                <a:r>
                  <a:rPr lang="es-CL" sz="2800" dirty="0"/>
                  <a:t>Para cada caja tomamos el número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s-CL" sz="2800" dirty="0"/>
                  <a:t> correspondiente y también tomamos 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s-CL" sz="2800" dirty="0"/>
                  <a:t> de la posición del agente. El hash del tablero completo es el XOR de todos los números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sz="2800" dirty="0"/>
                  <a:t> seleccionados. Por ejemplo:</a:t>
                </a:r>
              </a:p>
              <a:p>
                <a:endParaRPr lang="es-CL" sz="2800" dirty="0"/>
              </a:p>
              <a:p>
                <a:endParaRPr lang="es-C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F4F10-2866-4E29-BDC2-880BC324C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50729" cy="4023360"/>
              </a:xfrm>
              <a:blipFill>
                <a:blip r:embed="rId2"/>
                <a:stretch>
                  <a:fillRect l="-1201" t="-7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696EF2-A857-45BC-8107-2F0B7E52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574065"/>
            <a:ext cx="5145996" cy="2295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FEDEE5-425A-43B3-ADE3-3EC56403E423}"/>
                  </a:ext>
                </a:extLst>
              </p:cNvPr>
              <p:cNvSpPr txBox="1"/>
              <p:nvPr/>
            </p:nvSpPr>
            <p:spPr>
              <a:xfrm>
                <a:off x="6521784" y="3946191"/>
                <a:ext cx="4894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3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3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sz="3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=11000</m:t>
                    </m:r>
                    <m:r>
                      <a:rPr lang="en-US" sz="3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s-CL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00100</a:t>
                </a:r>
                <a:r>
                  <a:rPr 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s-CL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00110</a:t>
                </a:r>
                <a:r>
                  <a:rPr 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s-CL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11111 = 00101</a:t>
                </a:r>
                <a:endParaRPr lang="es-CL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FEDEE5-425A-43B3-ADE3-3EC56403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784" y="3946191"/>
                <a:ext cx="4894900" cy="1200329"/>
              </a:xfrm>
              <a:prstGeom prst="rect">
                <a:avLst/>
              </a:prstGeom>
              <a:blipFill>
                <a:blip r:embed="rId4"/>
                <a:stretch>
                  <a:fillRect l="-3861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417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977</Words>
  <Application>Microsoft Office PowerPoint</Application>
  <PresentationFormat>Panorámica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Retrospect</vt:lpstr>
      <vt:lpstr>Taller Hashing</vt:lpstr>
      <vt:lpstr>Recordando función incremental</vt:lpstr>
      <vt:lpstr>Hashing de string incremental</vt:lpstr>
      <vt:lpstr>Ejemplo</vt:lpstr>
      <vt:lpstr>Ejemplo</vt:lpstr>
      <vt:lpstr>Zobrist hash</vt:lpstr>
      <vt:lpstr>Zobrist hash: en un tablero</vt:lpstr>
      <vt:lpstr>Zobrist hash: en un tablero</vt:lpstr>
      <vt:lpstr>Zobrist hash: en un tablero</vt:lpstr>
      <vt:lpstr>Zobrist hash: en un tablero</vt:lpstr>
      <vt:lpstr>Zobrist hash: en un tablero</vt:lpstr>
      <vt:lpstr>Ejemplo: Snake</vt:lpstr>
      <vt:lpstr>Ejemplo: Snake</vt:lpstr>
      <vt:lpstr>Ejemplo: Snake</vt:lpstr>
      <vt:lpstr>Ejemplo: Snake</vt:lpstr>
      <vt:lpstr>Ejemplo: Snake en tablero</vt:lpstr>
      <vt:lpstr>Ejemplo: Snake en tablero</vt:lpstr>
      <vt:lpstr>Ejemplo: Snake en tablero</vt:lpstr>
      <vt:lpstr>Ejemplo: Snake en tablero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López</dc:creator>
  <cp:lastModifiedBy>Cristóbal Espinoza</cp:lastModifiedBy>
  <cp:revision>28</cp:revision>
  <dcterms:created xsi:type="dcterms:W3CDTF">2019-04-25T15:38:41Z</dcterms:created>
  <dcterms:modified xsi:type="dcterms:W3CDTF">2019-04-26T17:34:28Z</dcterms:modified>
</cp:coreProperties>
</file>