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8156e46f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8156e46f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8156e46f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8156e46f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8156e46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8156e46f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8156e46f5_0_1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8156e46f5_0_1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8156e46f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8156e46f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8156e46f5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8156e46f5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8156e46f5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8156e46f5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8156e46f5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8156e46f5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8156e46f5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8156e46f5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8156e46f5_0_3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8156e46f5_0_3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8156e46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8156e46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8156e46f5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8156e46f5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8156e46f5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8156e46f5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8156e46f5_0_3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8156e46f5_0_3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8156e46f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8156e46f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68" name="Shape 68"/>
        <p:cNvGrpSpPr/>
        <p:nvPr/>
      </p:nvGrpSpPr>
      <p:grpSpPr>
        <a:xfrm>
          <a:off x="0" y="0"/>
          <a:ext cx="0" cy="0"/>
          <a:chOff x="0" y="0"/>
          <a:chExt cx="0" cy="0"/>
        </a:xfrm>
      </p:grpSpPr>
      <p:sp>
        <p:nvSpPr>
          <p:cNvPr id="69" name="Google Shape;69;p13"/>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2">
            <a:alphaModFix/>
          </a:blip>
          <a:srcRect b="0" l="38684" r="0" t="0"/>
          <a:stretch/>
        </p:blipFill>
        <p:spPr>
          <a:xfrm>
            <a:off x="2291" y="343975"/>
            <a:ext cx="1272100" cy="3128806"/>
          </a:xfrm>
          <a:prstGeom prst="rect">
            <a:avLst/>
          </a:prstGeom>
          <a:noFill/>
          <a:ln>
            <a:noFill/>
          </a:ln>
        </p:spPr>
      </p:pic>
      <p:pic>
        <p:nvPicPr>
          <p:cNvPr id="71" name="Google Shape;71;p13"/>
          <p:cNvPicPr preferRelativeResize="0"/>
          <p:nvPr/>
        </p:nvPicPr>
        <p:blipFill rotWithShape="1">
          <a:blip r:embed="rId2">
            <a:alphaModFix/>
          </a:blip>
          <a:srcRect b="0" l="38684" r="0" t="0"/>
          <a:stretch/>
        </p:blipFill>
        <p:spPr>
          <a:xfrm>
            <a:off x="2291" y="1670719"/>
            <a:ext cx="1272100" cy="3128806"/>
          </a:xfrm>
          <a:prstGeom prst="rect">
            <a:avLst/>
          </a:prstGeom>
          <a:noFill/>
          <a:ln>
            <a:noFill/>
          </a:ln>
        </p:spPr>
      </p:pic>
      <p:sp>
        <p:nvSpPr>
          <p:cNvPr id="72" name="Google Shape;72;p13"/>
          <p:cNvSpPr txBox="1"/>
          <p:nvPr>
            <p:ph type="ctrTitle"/>
          </p:nvPr>
        </p:nvSpPr>
        <p:spPr>
          <a:xfrm>
            <a:off x="1884750" y="959700"/>
            <a:ext cx="5374500" cy="31287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p:txBody>
      </p:sp>
      <p:sp>
        <p:nvSpPr>
          <p:cNvPr id="73" name="Google Shape;7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3">
    <p:bg>
      <p:bgPr>
        <a:solidFill>
          <a:srgbClr val="FFFFFF"/>
        </a:solidFill>
      </p:bgPr>
    </p:bg>
    <p:spTree>
      <p:nvGrpSpPr>
        <p:cNvPr id="74" name="Shape 74"/>
        <p:cNvGrpSpPr/>
        <p:nvPr/>
      </p:nvGrpSpPr>
      <p:grpSpPr>
        <a:xfrm>
          <a:off x="0" y="0"/>
          <a:ext cx="0" cy="0"/>
          <a:chOff x="0" y="0"/>
          <a:chExt cx="0" cy="0"/>
        </a:xfrm>
      </p:grpSpPr>
      <p:sp>
        <p:nvSpPr>
          <p:cNvPr id="75" name="Google Shape;75;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5400000">
            <a:off x="-47550"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5400000">
            <a:off x="-47550" y="47550"/>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rot="-5400000">
            <a:off x="-47416" y="47628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1476378"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1690750" y="4548000"/>
            <a:ext cx="4287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rot="-5400000">
            <a:off x="1476512" y="47628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flipH="1" rot="-5400000">
            <a:off x="714548" y="176194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5400000">
            <a:off x="-47550" y="90479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5400000">
            <a:off x="1476512"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flipH="1" rot="-5400000">
            <a:off x="714548" y="4755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flipH="1" rot="-5400000">
            <a:off x="714548" y="904795"/>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5400000">
            <a:off x="166784" y="4548000"/>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flipH="1" rot="-5400000">
            <a:off x="166707"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flipH="1" rot="-5400000">
            <a:off x="1690635"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flipH="1" rot="5400000">
            <a:off x="714337" y="47628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flipH="1" rot="5400000">
            <a:off x="714337"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rot="-5400000">
            <a:off x="-47416" y="133352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rot="5400000">
            <a:off x="1476378" y="475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rot="5400000">
            <a:off x="1476378" y="90479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flipH="1" rot="5400000">
            <a:off x="928614" y="4548000"/>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5400000">
            <a:off x="928614" y="-166445"/>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5400000">
            <a:off x="-47550"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5400000">
            <a:off x="-47416" y="219070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5400000">
            <a:off x="1476378"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rot="-5400000">
            <a:off x="1476512" y="219070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rot="-5400000">
            <a:off x="714548" y="347636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rot="5400000">
            <a:off x="-47550" y="261922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rot="-5400000">
            <a:off x="1476512"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5400000">
            <a:off x="714548" y="261922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flipH="1" rot="5400000">
            <a:off x="714337" y="219070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flipH="1" rot="5400000">
            <a:off x="714337"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rot="-5400000">
            <a:off x="-47416" y="30479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rot="5400000">
            <a:off x="1476378" y="2619221"/>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rot="-5400000">
            <a:off x="-47416" y="390532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5400000">
            <a:off x="1476512" y="390532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5400000">
            <a:off x="-47550" y="433384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flipH="1" rot="-5400000">
            <a:off x="714548" y="433384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flipH="1" rot="5400000">
            <a:off x="714337" y="390532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rot="5400000">
            <a:off x="1476416" y="4333549"/>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6">
    <p:bg>
      <p:bgPr>
        <a:solidFill>
          <a:srgbClr val="37474F"/>
        </a:solidFill>
      </p:bgPr>
    </p:bg>
    <p:spTree>
      <p:nvGrpSpPr>
        <p:cNvPr id="116" name="Shape 116"/>
        <p:cNvGrpSpPr/>
        <p:nvPr/>
      </p:nvGrpSpPr>
      <p:grpSpPr>
        <a:xfrm>
          <a:off x="0" y="0"/>
          <a:ext cx="0" cy="0"/>
          <a:chOff x="0" y="0"/>
          <a:chExt cx="0" cy="0"/>
        </a:xfrm>
      </p:grpSpPr>
      <p:sp>
        <p:nvSpPr>
          <p:cNvPr id="117" name="Google Shape;117;p15"/>
          <p:cNvSpPr/>
          <p:nvPr/>
        </p:nvSpPr>
        <p:spPr>
          <a:xfrm>
            <a:off x="0" y="0"/>
            <a:ext cx="9144000" cy="5143500"/>
          </a:xfrm>
          <a:prstGeom prst="rect">
            <a:avLst/>
          </a:pr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0" y="0"/>
            <a:ext cx="4568400" cy="5143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6795047" y="584570"/>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6795047" y="4415195"/>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15"/>
          <p:cNvCxnSpPr/>
          <p:nvPr/>
        </p:nvCxnSpPr>
        <p:spPr>
          <a:xfrm>
            <a:off x="4895600" y="656926"/>
            <a:ext cx="3942600" cy="0"/>
          </a:xfrm>
          <a:prstGeom prst="straightConnector1">
            <a:avLst/>
          </a:prstGeom>
          <a:noFill/>
          <a:ln cap="flat" cmpd="sng" w="9525">
            <a:solidFill>
              <a:srgbClr val="FFFFFF"/>
            </a:solidFill>
            <a:prstDash val="solid"/>
            <a:round/>
            <a:headEnd len="sm" w="sm" type="none"/>
            <a:tailEnd len="sm" w="sm" type="none"/>
          </a:ln>
        </p:spPr>
      </p:cxnSp>
      <p:cxnSp>
        <p:nvCxnSpPr>
          <p:cNvPr id="122" name="Google Shape;122;p15"/>
          <p:cNvCxnSpPr/>
          <p:nvPr/>
        </p:nvCxnSpPr>
        <p:spPr>
          <a:xfrm>
            <a:off x="4895600" y="4487700"/>
            <a:ext cx="3942600" cy="0"/>
          </a:xfrm>
          <a:prstGeom prst="straightConnector1">
            <a:avLst/>
          </a:prstGeom>
          <a:noFill/>
          <a:ln cap="flat" cmpd="sng" w="9525">
            <a:solidFill>
              <a:srgbClr val="FFFFFF"/>
            </a:solidFill>
            <a:prstDash val="solid"/>
            <a:round/>
            <a:headEnd len="sm" w="sm" type="none"/>
            <a:tailEnd len="sm" w="sm" type="none"/>
          </a:ln>
        </p:spPr>
      </p:cxnSp>
      <p:sp>
        <p:nvSpPr>
          <p:cNvPr id="123" name="Google Shape;123;p15"/>
          <p:cNvSpPr txBox="1"/>
          <p:nvPr>
            <p:ph type="title"/>
          </p:nvPr>
        </p:nvSpPr>
        <p:spPr>
          <a:xfrm>
            <a:off x="312850" y="1069200"/>
            <a:ext cx="3942600" cy="30051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24" name="Google Shape;124;p15"/>
          <p:cNvSpPr txBox="1"/>
          <p:nvPr>
            <p:ph idx="1" type="body"/>
          </p:nvPr>
        </p:nvSpPr>
        <p:spPr>
          <a:xfrm>
            <a:off x="4891175" y="1069200"/>
            <a:ext cx="3942600" cy="3005100"/>
          </a:xfrm>
          <a:prstGeom prst="rect">
            <a:avLst/>
          </a:prstGeom>
          <a:noFill/>
        </p:spPr>
        <p:txBody>
          <a:bodyPr anchorCtr="0" anchor="ctr" bIns="91425" lIns="91425" spcFirstLastPara="1" rIns="91425" wrap="square" tIns="91425">
            <a:no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5" name="Google Shape;12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7">
    <p:bg>
      <p:bgPr>
        <a:solidFill>
          <a:srgbClr val="FFFFFF"/>
        </a:solidFill>
      </p:bgPr>
    </p:bg>
    <p:spTree>
      <p:nvGrpSpPr>
        <p:cNvPr id="126" name="Shape 126"/>
        <p:cNvGrpSpPr/>
        <p:nvPr/>
      </p:nvGrpSpPr>
      <p:grpSpPr>
        <a:xfrm>
          <a:off x="0" y="0"/>
          <a:ext cx="0" cy="0"/>
          <a:chOff x="0" y="0"/>
          <a:chExt cx="0" cy="0"/>
        </a:xfrm>
      </p:grpSpPr>
      <p:sp>
        <p:nvSpPr>
          <p:cNvPr id="127" name="Google Shape;127;p16"/>
          <p:cNvSpPr/>
          <p:nvPr/>
        </p:nvSpPr>
        <p:spPr>
          <a:xfrm>
            <a:off x="0" y="0"/>
            <a:ext cx="9144000" cy="5143500"/>
          </a:xfrm>
          <a:prstGeom prst="rect">
            <a:avLst/>
          </a:pr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txBox="1"/>
          <p:nvPr>
            <p:ph type="title"/>
          </p:nvPr>
        </p:nvSpPr>
        <p:spPr>
          <a:xfrm>
            <a:off x="3019425" y="1662150"/>
            <a:ext cx="3105300" cy="1819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4000">
                <a:solidFill>
                  <a:srgbClr val="455A64"/>
                </a:solidFill>
              </a:defRPr>
            </a:lvl1pPr>
            <a:lvl2pPr lvl="1" rtl="0" algn="ctr">
              <a:lnSpc>
                <a:spcPct val="100000"/>
              </a:lnSpc>
              <a:spcBef>
                <a:spcPts val="0"/>
              </a:spcBef>
              <a:spcAft>
                <a:spcPts val="0"/>
              </a:spcAft>
              <a:buNone/>
              <a:defRPr b="1" sz="2800">
                <a:solidFill>
                  <a:srgbClr val="455A64"/>
                </a:solidFill>
              </a:defRPr>
            </a:lvl2pPr>
            <a:lvl3pPr lvl="2" rtl="0" algn="ctr">
              <a:lnSpc>
                <a:spcPct val="100000"/>
              </a:lnSpc>
              <a:spcBef>
                <a:spcPts val="0"/>
              </a:spcBef>
              <a:spcAft>
                <a:spcPts val="0"/>
              </a:spcAft>
              <a:buNone/>
              <a:defRPr b="1" sz="2800">
                <a:solidFill>
                  <a:srgbClr val="455A64"/>
                </a:solidFill>
              </a:defRPr>
            </a:lvl3pPr>
            <a:lvl4pPr lvl="3" rtl="0" algn="ctr">
              <a:lnSpc>
                <a:spcPct val="100000"/>
              </a:lnSpc>
              <a:spcBef>
                <a:spcPts val="0"/>
              </a:spcBef>
              <a:spcAft>
                <a:spcPts val="0"/>
              </a:spcAft>
              <a:buNone/>
              <a:defRPr b="1" sz="2800">
                <a:solidFill>
                  <a:srgbClr val="455A64"/>
                </a:solidFill>
              </a:defRPr>
            </a:lvl4pPr>
            <a:lvl5pPr lvl="4" rtl="0" algn="ctr">
              <a:lnSpc>
                <a:spcPct val="100000"/>
              </a:lnSpc>
              <a:spcBef>
                <a:spcPts val="0"/>
              </a:spcBef>
              <a:spcAft>
                <a:spcPts val="0"/>
              </a:spcAft>
              <a:buNone/>
              <a:defRPr b="1" sz="2800">
                <a:solidFill>
                  <a:srgbClr val="455A64"/>
                </a:solidFill>
              </a:defRPr>
            </a:lvl5pPr>
            <a:lvl6pPr lvl="5" rtl="0" algn="ctr">
              <a:lnSpc>
                <a:spcPct val="100000"/>
              </a:lnSpc>
              <a:spcBef>
                <a:spcPts val="0"/>
              </a:spcBef>
              <a:spcAft>
                <a:spcPts val="0"/>
              </a:spcAft>
              <a:buNone/>
              <a:defRPr b="1" sz="2800">
                <a:solidFill>
                  <a:srgbClr val="455A64"/>
                </a:solidFill>
              </a:defRPr>
            </a:lvl6pPr>
            <a:lvl7pPr lvl="6" rtl="0" algn="ctr">
              <a:lnSpc>
                <a:spcPct val="100000"/>
              </a:lnSpc>
              <a:spcBef>
                <a:spcPts val="0"/>
              </a:spcBef>
              <a:spcAft>
                <a:spcPts val="0"/>
              </a:spcAft>
              <a:buNone/>
              <a:defRPr b="1" sz="2800">
                <a:solidFill>
                  <a:srgbClr val="455A64"/>
                </a:solidFill>
              </a:defRPr>
            </a:lvl7pPr>
            <a:lvl8pPr lvl="7" rtl="0" algn="ctr">
              <a:lnSpc>
                <a:spcPct val="100000"/>
              </a:lnSpc>
              <a:spcBef>
                <a:spcPts val="0"/>
              </a:spcBef>
              <a:spcAft>
                <a:spcPts val="0"/>
              </a:spcAft>
              <a:buNone/>
              <a:defRPr b="1" sz="2800">
                <a:solidFill>
                  <a:srgbClr val="455A64"/>
                </a:solidFill>
              </a:defRPr>
            </a:lvl8pPr>
            <a:lvl9pPr lvl="8" rtl="0" algn="ctr">
              <a:lnSpc>
                <a:spcPct val="100000"/>
              </a:lnSpc>
              <a:spcBef>
                <a:spcPts val="0"/>
              </a:spcBef>
              <a:spcAft>
                <a:spcPts val="0"/>
              </a:spcAft>
              <a:buNone/>
              <a:defRPr b="1" sz="2800">
                <a:solidFill>
                  <a:srgbClr val="455A64"/>
                </a:solidFill>
              </a:defRPr>
            </a:lvl9pPr>
          </a:lstStyle>
          <a:p/>
        </p:txBody>
      </p:sp>
      <p:sp>
        <p:nvSpPr>
          <p:cNvPr id="131" name="Google Shape;131;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8">
    <p:bg>
      <p:bgPr>
        <a:solidFill>
          <a:srgbClr val="FFFFFF"/>
        </a:solidFill>
      </p:bgPr>
    </p:bg>
    <p:spTree>
      <p:nvGrpSpPr>
        <p:cNvPr id="132" name="Shape 132"/>
        <p:cNvGrpSpPr/>
        <p:nvPr/>
      </p:nvGrpSpPr>
      <p:grpSpPr>
        <a:xfrm>
          <a:off x="0" y="0"/>
          <a:ext cx="0" cy="0"/>
          <a:chOff x="0" y="0"/>
          <a:chExt cx="0" cy="0"/>
        </a:xfrm>
      </p:grpSpPr>
      <p:sp>
        <p:nvSpPr>
          <p:cNvPr id="133" name="Google Shape;133;p17"/>
          <p:cNvSpPr/>
          <p:nvPr/>
        </p:nvSpPr>
        <p:spPr>
          <a:xfrm>
            <a:off x="0" y="0"/>
            <a:ext cx="9144000" cy="5143500"/>
          </a:xfrm>
          <a:prstGeom prst="rect">
            <a:avLst/>
          </a:prstGeom>
          <a:solidFill>
            <a:srgbClr val="00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0" y="714000"/>
            <a:ext cx="9144000" cy="3715500"/>
          </a:xfrm>
          <a:prstGeom prst="rect">
            <a:avLst/>
          </a:prstGeom>
          <a:solidFill>
            <a:srgbClr val="0D6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8187900" y="4426200"/>
            <a:ext cx="956100" cy="717300"/>
          </a:xfrm>
          <a:prstGeom prst="rect">
            <a:avLst/>
          </a:prstGeom>
          <a:solidFill>
            <a:srgbClr val="A7C9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0" y="4429500"/>
            <a:ext cx="2021400" cy="714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4019525" y="4426200"/>
            <a:ext cx="3187200" cy="717300"/>
          </a:xfrm>
          <a:prstGeom prst="rect">
            <a:avLst/>
          </a:prstGeom>
          <a:solidFill>
            <a:srgbClr val="78B5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7206725" y="4429500"/>
            <a:ext cx="981000" cy="714000"/>
          </a:xfrm>
          <a:prstGeom prst="rect">
            <a:avLst/>
          </a:prstGeom>
          <a:solidFill>
            <a:srgbClr val="FFC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4602600" y="0"/>
            <a:ext cx="4541400" cy="7173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ph type="ctrTitle"/>
          </p:nvPr>
        </p:nvSpPr>
        <p:spPr>
          <a:xfrm>
            <a:off x="973325" y="1341476"/>
            <a:ext cx="6264000" cy="24525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6000"/>
              <a:buNone/>
              <a:defRPr b="1" sz="6000">
                <a:solidFill>
                  <a:srgbClr val="FFFFFF"/>
                </a:solidFill>
              </a:defRPr>
            </a:lvl2pPr>
            <a:lvl3pPr lvl="2" algn="l">
              <a:lnSpc>
                <a:spcPct val="100000"/>
              </a:lnSpc>
              <a:spcBef>
                <a:spcPts val="0"/>
              </a:spcBef>
              <a:spcAft>
                <a:spcPts val="0"/>
              </a:spcAft>
              <a:buClr>
                <a:srgbClr val="FFFFFF"/>
              </a:buClr>
              <a:buSzPts val="6000"/>
              <a:buNone/>
              <a:defRPr b="1" sz="6000">
                <a:solidFill>
                  <a:srgbClr val="FFFFFF"/>
                </a:solidFill>
              </a:defRPr>
            </a:lvl3pPr>
            <a:lvl4pPr lvl="3" algn="l">
              <a:lnSpc>
                <a:spcPct val="100000"/>
              </a:lnSpc>
              <a:spcBef>
                <a:spcPts val="0"/>
              </a:spcBef>
              <a:spcAft>
                <a:spcPts val="0"/>
              </a:spcAft>
              <a:buClr>
                <a:srgbClr val="FFFFFF"/>
              </a:buClr>
              <a:buSzPts val="6000"/>
              <a:buNone/>
              <a:defRPr b="1" sz="6000">
                <a:solidFill>
                  <a:srgbClr val="FFFFFF"/>
                </a:solidFill>
              </a:defRPr>
            </a:lvl4pPr>
            <a:lvl5pPr lvl="4" algn="l">
              <a:lnSpc>
                <a:spcPct val="100000"/>
              </a:lnSpc>
              <a:spcBef>
                <a:spcPts val="0"/>
              </a:spcBef>
              <a:spcAft>
                <a:spcPts val="0"/>
              </a:spcAft>
              <a:buClr>
                <a:srgbClr val="FFFFFF"/>
              </a:buClr>
              <a:buSzPts val="6000"/>
              <a:buNone/>
              <a:defRPr b="1" sz="6000">
                <a:solidFill>
                  <a:srgbClr val="FFFFFF"/>
                </a:solidFill>
              </a:defRPr>
            </a:lvl5pPr>
            <a:lvl6pPr lvl="5" algn="l">
              <a:lnSpc>
                <a:spcPct val="100000"/>
              </a:lnSpc>
              <a:spcBef>
                <a:spcPts val="0"/>
              </a:spcBef>
              <a:spcAft>
                <a:spcPts val="0"/>
              </a:spcAft>
              <a:buClr>
                <a:srgbClr val="FFFFFF"/>
              </a:buClr>
              <a:buSzPts val="6000"/>
              <a:buNone/>
              <a:defRPr b="1" sz="6000">
                <a:solidFill>
                  <a:srgbClr val="FFFFFF"/>
                </a:solidFill>
              </a:defRPr>
            </a:lvl6pPr>
            <a:lvl7pPr lvl="6" algn="l">
              <a:lnSpc>
                <a:spcPct val="100000"/>
              </a:lnSpc>
              <a:spcBef>
                <a:spcPts val="0"/>
              </a:spcBef>
              <a:spcAft>
                <a:spcPts val="0"/>
              </a:spcAft>
              <a:buClr>
                <a:srgbClr val="FFFFFF"/>
              </a:buClr>
              <a:buSzPts val="6000"/>
              <a:buNone/>
              <a:defRPr b="1" sz="6000">
                <a:solidFill>
                  <a:srgbClr val="FFFFFF"/>
                </a:solidFill>
              </a:defRPr>
            </a:lvl7pPr>
            <a:lvl8pPr lvl="7" algn="l">
              <a:lnSpc>
                <a:spcPct val="100000"/>
              </a:lnSpc>
              <a:spcBef>
                <a:spcPts val="0"/>
              </a:spcBef>
              <a:spcAft>
                <a:spcPts val="0"/>
              </a:spcAft>
              <a:buClr>
                <a:srgbClr val="FFFFFF"/>
              </a:buClr>
              <a:buSzPts val="6000"/>
              <a:buNone/>
              <a:defRPr b="1" sz="6000">
                <a:solidFill>
                  <a:srgbClr val="FFFFFF"/>
                </a:solidFill>
              </a:defRPr>
            </a:lvl8pPr>
            <a:lvl9pPr lvl="8" algn="l">
              <a:lnSpc>
                <a:spcPct val="100000"/>
              </a:lnSpc>
              <a:spcBef>
                <a:spcPts val="0"/>
              </a:spcBef>
              <a:spcAft>
                <a:spcPts val="0"/>
              </a:spcAft>
              <a:buClr>
                <a:srgbClr val="FFFFFF"/>
              </a:buClr>
              <a:buSzPts val="6000"/>
              <a:buNone/>
              <a:defRPr b="1" sz="6000">
                <a:solidFill>
                  <a:srgbClr val="FFFFFF"/>
                </a:solidFill>
              </a:defRPr>
            </a:lvl9pPr>
          </a:lstStyle>
          <a:p/>
        </p:txBody>
      </p:sp>
      <p:sp>
        <p:nvSpPr>
          <p:cNvPr id="141" name="Google Shape;141;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ctrTitle"/>
          </p:nvPr>
        </p:nvSpPr>
        <p:spPr>
          <a:xfrm>
            <a:off x="1884750" y="959700"/>
            <a:ext cx="5374500" cy="31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Meta Learning </a:t>
            </a:r>
            <a:r>
              <a:rPr lang="en"/>
              <a:t>Approach</a:t>
            </a:r>
            <a:r>
              <a:rPr lang="en"/>
              <a:t> For </a:t>
            </a:r>
            <a:r>
              <a:rPr lang="en"/>
              <a:t>Adversarial</a:t>
            </a:r>
            <a:r>
              <a:rPr lang="en"/>
              <a:t> Attacks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27"/>
          <p:cNvSpPr txBox="1"/>
          <p:nvPr/>
        </p:nvSpPr>
        <p:spPr>
          <a:xfrm>
            <a:off x="1185063" y="3206307"/>
            <a:ext cx="55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1" name="Google Shape;201;p27"/>
          <p:cNvSpPr txBox="1"/>
          <p:nvPr/>
        </p:nvSpPr>
        <p:spPr>
          <a:xfrm>
            <a:off x="670075" y="1267800"/>
            <a:ext cx="7965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Suppose we have a task distribution ,  we then sample a batch of tasks ,   from the task distribution. Then for each task we sample a batch of k data points in train and test sets. </a:t>
            </a:r>
            <a:endParaRPr sz="1600">
              <a:solidFill>
                <a:schemeClr val="dk2"/>
              </a:solidFill>
              <a:latin typeface="Raleway"/>
              <a:ea typeface="Raleway"/>
              <a:cs typeface="Raleway"/>
              <a:sym typeface="Raleway"/>
            </a:endParaRPr>
          </a:p>
          <a:p>
            <a:pPr indent="-330200" lvl="0" marL="457200" rtl="0" algn="l">
              <a:lnSpc>
                <a:spcPct val="115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Suppose for each task we sample clean and adversarial samples for both train and test sets </a:t>
            </a:r>
            <a:endParaRPr sz="1600">
              <a:solidFill>
                <a:schemeClr val="dk2"/>
              </a:solidFill>
              <a:latin typeface="Raleway"/>
              <a:ea typeface="Raleway"/>
              <a:cs typeface="Raleway"/>
              <a:sym typeface="Raleway"/>
            </a:endParaRPr>
          </a:p>
          <a:p>
            <a:pPr indent="-330200" lvl="0" marL="457200" rtl="0" algn="l">
              <a:lnSpc>
                <a:spcPct val="115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We then find the optimal parameter</a:t>
            </a:r>
            <a:r>
              <a:rPr i="1" lang="en" sz="1600">
                <a:solidFill>
                  <a:schemeClr val="dk2"/>
                </a:solidFill>
                <a:latin typeface="Raleway"/>
                <a:ea typeface="Raleway"/>
                <a:cs typeface="Raleway"/>
                <a:sym typeface="Raleway"/>
              </a:rPr>
              <a:t> </a:t>
            </a:r>
            <a:r>
              <a:rPr lang="en" sz="1600">
                <a:solidFill>
                  <a:schemeClr val="dk2"/>
                </a:solidFill>
                <a:latin typeface="Raleway"/>
                <a:ea typeface="Raleway"/>
                <a:cs typeface="Raleway"/>
                <a:sym typeface="Raleway"/>
              </a:rPr>
              <a:t>. We minimize the loss by gradient descent on both clean and adversarial training sets and find optimal parameters</a:t>
            </a:r>
            <a:endParaRPr sz="1600">
              <a:solidFill>
                <a:schemeClr val="dk2"/>
              </a:solidFill>
              <a:latin typeface="Raleway"/>
              <a:ea typeface="Raleway"/>
              <a:cs typeface="Raleway"/>
              <a:sym typeface="Raleway"/>
            </a:endParaRPr>
          </a:p>
        </p:txBody>
      </p:sp>
      <p:pic>
        <p:nvPicPr>
          <p:cNvPr id="202" name="Google Shape;202;p27"/>
          <p:cNvPicPr preferRelativeResize="0"/>
          <p:nvPr/>
        </p:nvPicPr>
        <p:blipFill>
          <a:blip r:embed="rId3">
            <a:alphaModFix/>
          </a:blip>
          <a:stretch>
            <a:fillRect/>
          </a:stretch>
        </p:blipFill>
        <p:spPr>
          <a:xfrm>
            <a:off x="1195123" y="3757999"/>
            <a:ext cx="3028950" cy="790575"/>
          </a:xfrm>
          <a:prstGeom prst="rect">
            <a:avLst/>
          </a:prstGeom>
          <a:noFill/>
          <a:ln>
            <a:noFill/>
          </a:ln>
        </p:spPr>
      </p:pic>
      <p:sp>
        <p:nvSpPr>
          <p:cNvPr id="203" name="Google Shape;203;p27"/>
          <p:cNvSpPr txBox="1"/>
          <p:nvPr>
            <p:ph type="title"/>
          </p:nvPr>
        </p:nvSpPr>
        <p:spPr>
          <a:xfrm>
            <a:off x="670075" y="299146"/>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Brief Procedure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28"/>
          <p:cNvSpPr txBox="1"/>
          <p:nvPr/>
        </p:nvSpPr>
        <p:spPr>
          <a:xfrm>
            <a:off x="1185063" y="3206307"/>
            <a:ext cx="55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9" name="Google Shape;209;p28"/>
          <p:cNvSpPr txBox="1"/>
          <p:nvPr/>
        </p:nvSpPr>
        <p:spPr>
          <a:xfrm>
            <a:off x="1680000" y="1630400"/>
            <a:ext cx="5957700" cy="338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000">
              <a:solidFill>
                <a:schemeClr val="lt1"/>
              </a:solidFill>
              <a:latin typeface="Times New Roman"/>
              <a:ea typeface="Times New Roman"/>
              <a:cs typeface="Times New Roman"/>
              <a:sym typeface="Times New Roman"/>
            </a:endParaRPr>
          </a:p>
        </p:txBody>
      </p:sp>
      <p:sp>
        <p:nvSpPr>
          <p:cNvPr id="210" name="Google Shape;210;p28"/>
          <p:cNvSpPr txBox="1"/>
          <p:nvPr/>
        </p:nvSpPr>
        <p:spPr>
          <a:xfrm>
            <a:off x="537600" y="404335"/>
            <a:ext cx="53085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After this we enter into the meta training phase where the optimal parameter  is calculated. We update it by minimizing the loss w.r.t to optimal parameters</a:t>
            </a:r>
            <a:endParaRPr sz="1600">
              <a:latin typeface="Raleway"/>
              <a:ea typeface="Raleway"/>
              <a:cs typeface="Raleway"/>
              <a:sym typeface="Raleway"/>
            </a:endParaRPr>
          </a:p>
        </p:txBody>
      </p:sp>
      <p:pic>
        <p:nvPicPr>
          <p:cNvPr id="211" name="Google Shape;211;p28"/>
          <p:cNvPicPr preferRelativeResize="0"/>
          <p:nvPr/>
        </p:nvPicPr>
        <p:blipFill>
          <a:blip r:embed="rId3">
            <a:alphaModFix/>
          </a:blip>
          <a:stretch>
            <a:fillRect/>
          </a:stretch>
        </p:blipFill>
        <p:spPr>
          <a:xfrm>
            <a:off x="1024303" y="1682341"/>
            <a:ext cx="3171825" cy="111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9"/>
          <p:cNvPicPr preferRelativeResize="0"/>
          <p:nvPr/>
        </p:nvPicPr>
        <p:blipFill rotWithShape="1">
          <a:blip r:embed="rId3">
            <a:alphaModFix/>
          </a:blip>
          <a:srcRect b="-3850" l="-2573" r="-5569" t="-1935"/>
          <a:stretch/>
        </p:blipFill>
        <p:spPr>
          <a:xfrm>
            <a:off x="2724325" y="-50662"/>
            <a:ext cx="5340851" cy="524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30"/>
          <p:cNvSpPr txBox="1"/>
          <p:nvPr>
            <p:ph idx="4294967295" type="body"/>
          </p:nvPr>
        </p:nvSpPr>
        <p:spPr>
          <a:xfrm>
            <a:off x="3051387" y="223975"/>
            <a:ext cx="4052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b="1" lang="en" sz="2600">
                <a:solidFill>
                  <a:schemeClr val="dk1"/>
                </a:solidFill>
              </a:rPr>
              <a:t>CNN Architecture</a:t>
            </a:r>
            <a:endParaRPr b="1" sz="2600">
              <a:solidFill>
                <a:schemeClr val="dk1"/>
              </a:solidFill>
            </a:endParaRPr>
          </a:p>
        </p:txBody>
      </p:sp>
      <p:pic>
        <p:nvPicPr>
          <p:cNvPr id="222" name="Google Shape;222;p30"/>
          <p:cNvPicPr preferRelativeResize="0"/>
          <p:nvPr/>
        </p:nvPicPr>
        <p:blipFill>
          <a:blip r:embed="rId3">
            <a:alphaModFix/>
          </a:blip>
          <a:stretch>
            <a:fillRect/>
          </a:stretch>
        </p:blipFill>
        <p:spPr>
          <a:xfrm>
            <a:off x="499650" y="1079416"/>
            <a:ext cx="8362332" cy="3135874"/>
          </a:xfrm>
          <a:prstGeom prst="rect">
            <a:avLst/>
          </a:prstGeom>
          <a:noFill/>
          <a:ln>
            <a:noFill/>
          </a:ln>
        </p:spPr>
      </p:pic>
      <p:sp>
        <p:nvSpPr>
          <p:cNvPr id="223" name="Google Shape;223;p30"/>
          <p:cNvSpPr txBox="1"/>
          <p:nvPr>
            <p:ph idx="4294967295" type="body"/>
          </p:nvPr>
        </p:nvSpPr>
        <p:spPr>
          <a:xfrm>
            <a:off x="2489572" y="3666496"/>
            <a:ext cx="5991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a:t>5</a:t>
            </a:r>
            <a:r>
              <a:rPr lang="en"/>
              <a:t>x5</a:t>
            </a:r>
            <a:endParaRPr/>
          </a:p>
        </p:txBody>
      </p:sp>
      <p:sp>
        <p:nvSpPr>
          <p:cNvPr id="224" name="Google Shape;224;p30"/>
          <p:cNvSpPr txBox="1"/>
          <p:nvPr>
            <p:ph idx="4294967295" type="body"/>
          </p:nvPr>
        </p:nvSpPr>
        <p:spPr>
          <a:xfrm>
            <a:off x="4132647" y="3666496"/>
            <a:ext cx="5991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a:t>2</a:t>
            </a:r>
            <a:r>
              <a:rPr lang="en"/>
              <a:t>x2</a:t>
            </a:r>
            <a:endParaRPr/>
          </a:p>
        </p:txBody>
      </p:sp>
      <p:sp>
        <p:nvSpPr>
          <p:cNvPr id="225" name="Google Shape;225;p30"/>
          <p:cNvSpPr txBox="1"/>
          <p:nvPr>
            <p:ph idx="4294967295" type="body"/>
          </p:nvPr>
        </p:nvSpPr>
        <p:spPr>
          <a:xfrm>
            <a:off x="5547422" y="3666496"/>
            <a:ext cx="5991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a:t>5x5</a:t>
            </a:r>
            <a:endParaRPr/>
          </a:p>
        </p:txBody>
      </p:sp>
      <p:sp>
        <p:nvSpPr>
          <p:cNvPr id="226" name="Google Shape;226;p30"/>
          <p:cNvSpPr txBox="1"/>
          <p:nvPr>
            <p:ph idx="4294967295" type="body"/>
          </p:nvPr>
        </p:nvSpPr>
        <p:spPr>
          <a:xfrm>
            <a:off x="6760747" y="3666496"/>
            <a:ext cx="5991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a:t>2</a:t>
            </a:r>
            <a:r>
              <a:rPr lang="en"/>
              <a:t>x2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id="231" name="Google Shape;231;p31"/>
          <p:cNvPicPr preferRelativeResize="0"/>
          <p:nvPr/>
        </p:nvPicPr>
        <p:blipFill>
          <a:blip r:embed="rId3">
            <a:alphaModFix/>
          </a:blip>
          <a:stretch>
            <a:fillRect/>
          </a:stretch>
        </p:blipFill>
        <p:spPr>
          <a:xfrm>
            <a:off x="259836" y="192689"/>
            <a:ext cx="4638675" cy="2257425"/>
          </a:xfrm>
          <a:prstGeom prst="rect">
            <a:avLst/>
          </a:prstGeom>
          <a:noFill/>
          <a:ln>
            <a:noFill/>
          </a:ln>
        </p:spPr>
      </p:pic>
      <p:pic>
        <p:nvPicPr>
          <p:cNvPr id="232" name="Google Shape;232;p31"/>
          <p:cNvPicPr preferRelativeResize="0"/>
          <p:nvPr/>
        </p:nvPicPr>
        <p:blipFill>
          <a:blip r:embed="rId4">
            <a:alphaModFix/>
          </a:blip>
          <a:stretch>
            <a:fillRect/>
          </a:stretch>
        </p:blipFill>
        <p:spPr>
          <a:xfrm>
            <a:off x="310060" y="2551979"/>
            <a:ext cx="4638675" cy="2305050"/>
          </a:xfrm>
          <a:prstGeom prst="rect">
            <a:avLst/>
          </a:prstGeom>
          <a:noFill/>
          <a:ln>
            <a:noFill/>
          </a:ln>
        </p:spPr>
      </p:pic>
      <p:sp>
        <p:nvSpPr>
          <p:cNvPr id="233" name="Google Shape;233;p31"/>
          <p:cNvSpPr txBox="1"/>
          <p:nvPr>
            <p:ph idx="4294967295" type="title"/>
          </p:nvPr>
        </p:nvSpPr>
        <p:spPr>
          <a:xfrm>
            <a:off x="5324751" y="1047888"/>
            <a:ext cx="3806400" cy="31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Results obtained for general CNN Classifier trained with clean samples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2"/>
          <p:cNvSpPr txBox="1"/>
          <p:nvPr>
            <p:ph idx="4294967295" type="title"/>
          </p:nvPr>
        </p:nvSpPr>
        <p:spPr>
          <a:xfrm>
            <a:off x="413674" y="1052177"/>
            <a:ext cx="3806400" cy="31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accent2"/>
                </a:solidFill>
              </a:rPr>
              <a:t>Results obtained for CNN Classifier trained with both  clean samples and adversarial samples</a:t>
            </a:r>
            <a:endParaRPr sz="2500">
              <a:solidFill>
                <a:schemeClr val="accent2"/>
              </a:solidFill>
            </a:endParaRPr>
          </a:p>
        </p:txBody>
      </p:sp>
      <p:pic>
        <p:nvPicPr>
          <p:cNvPr id="239" name="Google Shape;239;p32"/>
          <p:cNvPicPr preferRelativeResize="0"/>
          <p:nvPr/>
        </p:nvPicPr>
        <p:blipFill>
          <a:blip r:embed="rId3">
            <a:alphaModFix/>
          </a:blip>
          <a:stretch>
            <a:fillRect/>
          </a:stretch>
        </p:blipFill>
        <p:spPr>
          <a:xfrm>
            <a:off x="4395198" y="2706057"/>
            <a:ext cx="4515813" cy="2262543"/>
          </a:xfrm>
          <a:prstGeom prst="rect">
            <a:avLst/>
          </a:prstGeom>
          <a:noFill/>
          <a:ln>
            <a:noFill/>
          </a:ln>
        </p:spPr>
      </p:pic>
      <p:pic>
        <p:nvPicPr>
          <p:cNvPr id="240" name="Google Shape;240;p32"/>
          <p:cNvPicPr preferRelativeResize="0"/>
          <p:nvPr/>
        </p:nvPicPr>
        <p:blipFill>
          <a:blip r:embed="rId4">
            <a:alphaModFix/>
          </a:blip>
          <a:stretch>
            <a:fillRect/>
          </a:stretch>
        </p:blipFill>
        <p:spPr>
          <a:xfrm>
            <a:off x="4395198" y="246393"/>
            <a:ext cx="4515813" cy="2234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3"/>
          <p:cNvSpPr txBox="1"/>
          <p:nvPr>
            <p:ph idx="4294967295" type="title"/>
          </p:nvPr>
        </p:nvSpPr>
        <p:spPr>
          <a:xfrm>
            <a:off x="386824" y="1361051"/>
            <a:ext cx="3806400" cy="31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accent2"/>
                </a:solidFill>
              </a:rPr>
              <a:t>Results obtained for CNN Classifier trained with both  clean samples and adversarial samples</a:t>
            </a:r>
            <a:endParaRPr sz="2500">
              <a:solidFill>
                <a:schemeClr val="accent2"/>
              </a:solidFill>
            </a:endParaRPr>
          </a:p>
        </p:txBody>
      </p:sp>
      <p:pic>
        <p:nvPicPr>
          <p:cNvPr id="246" name="Google Shape;246;p33"/>
          <p:cNvPicPr preferRelativeResize="0"/>
          <p:nvPr/>
        </p:nvPicPr>
        <p:blipFill>
          <a:blip r:embed="rId3">
            <a:alphaModFix/>
          </a:blip>
          <a:stretch>
            <a:fillRect/>
          </a:stretch>
        </p:blipFill>
        <p:spPr>
          <a:xfrm>
            <a:off x="4571993" y="183517"/>
            <a:ext cx="4217175" cy="2112925"/>
          </a:xfrm>
          <a:prstGeom prst="rect">
            <a:avLst/>
          </a:prstGeom>
          <a:noFill/>
          <a:ln>
            <a:noFill/>
          </a:ln>
        </p:spPr>
      </p:pic>
      <p:pic>
        <p:nvPicPr>
          <p:cNvPr id="247" name="Google Shape;247;p33"/>
          <p:cNvPicPr preferRelativeResize="0"/>
          <p:nvPr/>
        </p:nvPicPr>
        <p:blipFill>
          <a:blip r:embed="rId4">
            <a:alphaModFix/>
          </a:blip>
          <a:stretch>
            <a:fillRect/>
          </a:stretch>
        </p:blipFill>
        <p:spPr>
          <a:xfrm>
            <a:off x="4345624" y="2489130"/>
            <a:ext cx="4638675" cy="239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pic>
        <p:nvPicPr>
          <p:cNvPr id="252" name="Google Shape;252;p34"/>
          <p:cNvPicPr preferRelativeResize="0"/>
          <p:nvPr/>
        </p:nvPicPr>
        <p:blipFill>
          <a:blip r:embed="rId3">
            <a:alphaModFix/>
          </a:blip>
          <a:stretch>
            <a:fillRect/>
          </a:stretch>
        </p:blipFill>
        <p:spPr>
          <a:xfrm>
            <a:off x="165830" y="259836"/>
            <a:ext cx="4638675" cy="2295525"/>
          </a:xfrm>
          <a:prstGeom prst="rect">
            <a:avLst/>
          </a:prstGeom>
          <a:noFill/>
          <a:ln>
            <a:noFill/>
          </a:ln>
        </p:spPr>
      </p:pic>
      <p:pic>
        <p:nvPicPr>
          <p:cNvPr id="253" name="Google Shape;253;p34"/>
          <p:cNvPicPr preferRelativeResize="0"/>
          <p:nvPr/>
        </p:nvPicPr>
        <p:blipFill>
          <a:blip r:embed="rId4">
            <a:alphaModFix/>
          </a:blip>
          <a:stretch>
            <a:fillRect/>
          </a:stretch>
        </p:blipFill>
        <p:spPr>
          <a:xfrm>
            <a:off x="458020" y="2744294"/>
            <a:ext cx="4034695" cy="2013205"/>
          </a:xfrm>
          <a:prstGeom prst="rect">
            <a:avLst/>
          </a:prstGeom>
          <a:noFill/>
          <a:ln>
            <a:noFill/>
          </a:ln>
        </p:spPr>
      </p:pic>
      <p:sp>
        <p:nvSpPr>
          <p:cNvPr id="254" name="Google Shape;254;p34"/>
          <p:cNvSpPr txBox="1"/>
          <p:nvPr>
            <p:ph idx="4294967295" type="title"/>
          </p:nvPr>
        </p:nvSpPr>
        <p:spPr>
          <a:xfrm>
            <a:off x="5418758" y="1383625"/>
            <a:ext cx="3806400" cy="31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3"/>
                </a:solidFill>
              </a:rPr>
              <a:t>Results obtained for CNN Classifier trained with MAML algorithm</a:t>
            </a:r>
            <a:endParaRPr>
              <a:solidFill>
                <a:schemeClr val="accent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8" name="Shape 258"/>
        <p:cNvGrpSpPr/>
        <p:nvPr/>
      </p:nvGrpSpPr>
      <p:grpSpPr>
        <a:xfrm>
          <a:off x="0" y="0"/>
          <a:ext cx="0" cy="0"/>
          <a:chOff x="0" y="0"/>
          <a:chExt cx="0" cy="0"/>
        </a:xfrm>
      </p:grpSpPr>
      <p:pic>
        <p:nvPicPr>
          <p:cNvPr id="259" name="Google Shape;259;p3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60" name="Google Shape;260;p3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61" name="Google Shape;261;p35"/>
          <p:cNvSpPr txBox="1"/>
          <p:nvPr/>
        </p:nvSpPr>
        <p:spPr>
          <a:xfrm>
            <a:off x="2855550" y="741115"/>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Contributions</a:t>
            </a:r>
            <a:endParaRPr b="1" sz="3000">
              <a:solidFill>
                <a:schemeClr val="lt2"/>
              </a:solidFill>
              <a:latin typeface="Raleway"/>
              <a:ea typeface="Raleway"/>
              <a:cs typeface="Raleway"/>
              <a:sym typeface="Raleway"/>
            </a:endParaRPr>
          </a:p>
        </p:txBody>
      </p:sp>
      <p:sp>
        <p:nvSpPr>
          <p:cNvPr id="262" name="Google Shape;262;p35"/>
          <p:cNvSpPr txBox="1"/>
          <p:nvPr>
            <p:ph idx="4294967295" type="body"/>
          </p:nvPr>
        </p:nvSpPr>
        <p:spPr>
          <a:xfrm>
            <a:off x="2855550" y="1498341"/>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Code</a:t>
            </a:r>
            <a:br>
              <a:rPr lang="en" sz="1400">
                <a:latin typeface="Raleway"/>
                <a:ea typeface="Raleway"/>
                <a:cs typeface="Raleway"/>
                <a:sym typeface="Raleway"/>
              </a:rPr>
            </a:br>
            <a:r>
              <a:rPr lang="en" sz="1200">
                <a:latin typeface="Raleway"/>
                <a:ea typeface="Raleway"/>
                <a:cs typeface="Raleway"/>
                <a:sym typeface="Raleway"/>
              </a:rPr>
              <a:t>Peddi Naga Hari Teja</a:t>
            </a:r>
            <a:br>
              <a:rPr lang="en" sz="1200">
                <a:latin typeface="Raleway"/>
                <a:ea typeface="Raleway"/>
                <a:cs typeface="Raleway"/>
                <a:sym typeface="Raleway"/>
              </a:rPr>
            </a:br>
            <a:r>
              <a:rPr lang="en" sz="1200">
                <a:latin typeface="Raleway"/>
                <a:ea typeface="Raleway"/>
                <a:cs typeface="Raleway"/>
                <a:sym typeface="Raleway"/>
              </a:rPr>
              <a:t>Shaik Mohammed Sayeed</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Adversarial</a:t>
            </a:r>
            <a:br>
              <a:rPr lang="en" sz="1400">
                <a:latin typeface="Raleway"/>
                <a:ea typeface="Raleway"/>
                <a:cs typeface="Raleway"/>
                <a:sym typeface="Raleway"/>
              </a:rPr>
            </a:br>
            <a:r>
              <a:rPr lang="en" sz="1200">
                <a:latin typeface="Raleway"/>
                <a:ea typeface="Raleway"/>
                <a:cs typeface="Raleway"/>
                <a:sym typeface="Raleway"/>
              </a:rPr>
              <a:t>Gantasala Naga Aneesh Ajaroy</a:t>
            </a:r>
            <a:br>
              <a:rPr lang="en" sz="1200">
                <a:latin typeface="Raleway"/>
                <a:ea typeface="Raleway"/>
                <a:cs typeface="Raleway"/>
                <a:sym typeface="Raleway"/>
              </a:rPr>
            </a:br>
            <a:r>
              <a:rPr lang="en" sz="1200">
                <a:latin typeface="Raleway"/>
                <a:ea typeface="Raleway"/>
                <a:cs typeface="Raleway"/>
                <a:sym typeface="Raleway"/>
              </a:rPr>
              <a:t>Vemulapalli Aditya</a:t>
            </a:r>
            <a:br>
              <a:rPr lang="en" sz="1200">
                <a:latin typeface="Raleway"/>
                <a:ea typeface="Raleway"/>
                <a:cs typeface="Raleway"/>
                <a:sym typeface="Raleway"/>
              </a:rPr>
            </a:br>
            <a:r>
              <a:rPr lang="en" sz="1200">
                <a:latin typeface="Raleway"/>
                <a:ea typeface="Raleway"/>
                <a:cs typeface="Raleway"/>
                <a:sym typeface="Raleway"/>
              </a:rPr>
              <a:t>Appanagari Sathwik Chakravarthi</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MAML</a:t>
            </a:r>
            <a:br>
              <a:rPr lang="en" sz="1200">
                <a:latin typeface="Raleway"/>
                <a:ea typeface="Raleway"/>
                <a:cs typeface="Raleway"/>
                <a:sym typeface="Raleway"/>
              </a:rPr>
            </a:br>
            <a:r>
              <a:rPr lang="en" sz="1200">
                <a:latin typeface="Raleway"/>
                <a:ea typeface="Raleway"/>
                <a:cs typeface="Raleway"/>
                <a:sym typeface="Raleway"/>
              </a:rPr>
              <a:t>Vemulapalli Aditya</a:t>
            </a:r>
            <a:br>
              <a:rPr lang="en" sz="1200">
                <a:latin typeface="Raleway"/>
                <a:ea typeface="Raleway"/>
                <a:cs typeface="Raleway"/>
                <a:sym typeface="Raleway"/>
              </a:rPr>
            </a:br>
            <a:r>
              <a:rPr lang="en" sz="1200">
                <a:latin typeface="Raleway"/>
                <a:ea typeface="Raleway"/>
                <a:cs typeface="Raleway"/>
                <a:sym typeface="Raleway"/>
              </a:rPr>
              <a:t>Appanagari Sathwik Chakravarthi</a:t>
            </a:r>
            <a:br>
              <a:rPr lang="en" sz="1200">
                <a:latin typeface="Raleway"/>
                <a:ea typeface="Raleway"/>
                <a:cs typeface="Raleway"/>
                <a:sym typeface="Raleway"/>
              </a:rPr>
            </a:br>
            <a:r>
              <a:rPr lang="en" sz="1200">
                <a:latin typeface="Raleway"/>
                <a:ea typeface="Raleway"/>
                <a:cs typeface="Raleway"/>
                <a:sym typeface="Raleway"/>
              </a:rPr>
              <a:t>Gantasala Naga Aneesh Ajaroy</a:t>
            </a:r>
            <a:br>
              <a:rPr lang="en" sz="12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ctrTitle"/>
          </p:nvPr>
        </p:nvSpPr>
        <p:spPr>
          <a:xfrm>
            <a:off x="973325" y="1341476"/>
            <a:ext cx="626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Team Members</a:t>
            </a:r>
            <a:endParaRPr sz="2400"/>
          </a:p>
        </p:txBody>
      </p:sp>
      <p:sp>
        <p:nvSpPr>
          <p:cNvPr id="152" name="Google Shape;152;p19"/>
          <p:cNvSpPr txBox="1"/>
          <p:nvPr>
            <p:ph idx="4294967295" type="title"/>
          </p:nvPr>
        </p:nvSpPr>
        <p:spPr>
          <a:xfrm>
            <a:off x="535775" y="1480150"/>
            <a:ext cx="8425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2000"/>
              <a:t>Shaik Mohammed Sayeed               - CS19BTECH11004</a:t>
            </a:r>
            <a:endParaRPr b="0" sz="2000"/>
          </a:p>
          <a:p>
            <a:pPr indent="0" lvl="0" marL="0" rtl="0" algn="l">
              <a:lnSpc>
                <a:spcPct val="115000"/>
              </a:lnSpc>
              <a:spcBef>
                <a:spcPts val="1200"/>
              </a:spcBef>
              <a:spcAft>
                <a:spcPts val="0"/>
              </a:spcAft>
              <a:buNone/>
            </a:pPr>
            <a:r>
              <a:rPr b="0" lang="en" sz="2000"/>
              <a:t>Gantasala Naga Aneesh Ajaroy       - </a:t>
            </a:r>
            <a:r>
              <a:rPr b="0" lang="en" sz="2000"/>
              <a:t> CS19BTECH11010   </a:t>
            </a:r>
            <a:endParaRPr b="0" sz="2000"/>
          </a:p>
          <a:p>
            <a:pPr indent="0" lvl="0" marL="0" rtl="0" algn="l">
              <a:lnSpc>
                <a:spcPct val="115000"/>
              </a:lnSpc>
              <a:spcBef>
                <a:spcPts val="1200"/>
              </a:spcBef>
              <a:spcAft>
                <a:spcPts val="0"/>
              </a:spcAft>
              <a:buClr>
                <a:schemeClr val="dk2"/>
              </a:buClr>
              <a:buSzPts val="1100"/>
              <a:buFont typeface="Arial"/>
              <a:buNone/>
            </a:pPr>
            <a:r>
              <a:rPr b="0" lang="en" sz="2000"/>
              <a:t>Peddi Naga Hari Teja                         - </a:t>
            </a:r>
            <a:r>
              <a:rPr b="0" lang="en" sz="2000"/>
              <a:t>CS19BTECH11021</a:t>
            </a:r>
            <a:r>
              <a:rPr b="0" lang="en" sz="2000"/>
              <a:t>                           </a:t>
            </a:r>
            <a:endParaRPr b="0" sz="2000"/>
          </a:p>
          <a:p>
            <a:pPr indent="0" lvl="0" marL="0" rtl="0" algn="l">
              <a:lnSpc>
                <a:spcPct val="115000"/>
              </a:lnSpc>
              <a:spcBef>
                <a:spcPts val="1200"/>
              </a:spcBef>
              <a:spcAft>
                <a:spcPts val="0"/>
              </a:spcAft>
              <a:buNone/>
            </a:pPr>
            <a:r>
              <a:rPr b="0" lang="en" sz="2000"/>
              <a:t> Vemulapalli Aditya                            - CS19BTECH11025</a:t>
            </a:r>
            <a:endParaRPr b="0" sz="2000"/>
          </a:p>
          <a:p>
            <a:pPr indent="0" lvl="0" marL="0" rtl="0" algn="l">
              <a:lnSpc>
                <a:spcPct val="115000"/>
              </a:lnSpc>
              <a:spcBef>
                <a:spcPts val="1200"/>
              </a:spcBef>
              <a:spcAft>
                <a:spcPts val="0"/>
              </a:spcAft>
              <a:buClr>
                <a:schemeClr val="dk2"/>
              </a:buClr>
              <a:buSzPts val="1100"/>
              <a:buFont typeface="Arial"/>
              <a:buNone/>
            </a:pPr>
            <a:r>
              <a:rPr b="0" lang="en" sz="2000"/>
              <a:t>Appanagari Sathwik Chakravarthi    - ES19BTECH11008</a:t>
            </a:r>
            <a:endParaRPr b="0" sz="2000"/>
          </a:p>
          <a:p>
            <a:pPr indent="0" lvl="0" marL="0" rtl="0" algn="l">
              <a:lnSpc>
                <a:spcPct val="115000"/>
              </a:lnSpc>
              <a:spcBef>
                <a:spcPts val="0"/>
              </a:spcBef>
              <a:spcAft>
                <a:spcPts val="0"/>
              </a:spcAft>
              <a:buNone/>
            </a:pPr>
            <a:r>
              <a:t/>
            </a:r>
            <a:endParaRPr b="0" sz="2000"/>
          </a:p>
          <a:p>
            <a:pPr indent="0" lvl="0" marL="0" rtl="0" algn="l">
              <a:lnSpc>
                <a:spcPct val="115000"/>
              </a:lnSpc>
              <a:spcBef>
                <a:spcPts val="1600"/>
              </a:spcBef>
              <a:spcAft>
                <a:spcPts val="1600"/>
              </a:spcAft>
              <a:buNone/>
            </a:pPr>
            <a:r>
              <a:t/>
            </a:r>
            <a:endParaRPr b="0"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312850" y="1069200"/>
            <a:ext cx="3942600" cy="1108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Adversarial Attacks Introduction</a:t>
            </a:r>
            <a:endParaRPr/>
          </a:p>
        </p:txBody>
      </p:sp>
      <p:sp>
        <p:nvSpPr>
          <p:cNvPr id="158" name="Google Shape;158;p20"/>
          <p:cNvSpPr txBox="1"/>
          <p:nvPr>
            <p:ph idx="1" type="body"/>
          </p:nvPr>
        </p:nvSpPr>
        <p:spPr>
          <a:xfrm>
            <a:off x="4891175" y="1069200"/>
            <a:ext cx="3942600" cy="2340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It includes adversarial examples, input images formed by applying small perturbations to examples from the dataset, such that the perturbed input results in the model outputting an incorrect answer with high probability.</a:t>
            </a:r>
            <a:endParaRPr/>
          </a:p>
          <a:p>
            <a:pPr indent="0" lvl="0" marL="0" rtl="0" algn="l">
              <a:spcBef>
                <a:spcPts val="1600"/>
              </a:spcBef>
              <a:spcAft>
                <a:spcPts val="1600"/>
              </a:spcAft>
              <a:buNone/>
            </a:pPr>
            <a:r>
              <a:rPr lang="en"/>
              <a:t>The perturbed image is the same as input image to the naked eye but the model </a:t>
            </a:r>
            <a:r>
              <a:rPr lang="en"/>
              <a:t>mis classifies</a:t>
            </a:r>
            <a:r>
              <a:rPr lang="en"/>
              <a:t> it as another.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idx="4294967295" type="title"/>
          </p:nvPr>
        </p:nvSpPr>
        <p:spPr>
          <a:xfrm>
            <a:off x="296906" y="1114675"/>
            <a:ext cx="7962300" cy="3854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b="0" lang="en" sz="1800"/>
              <a:t>It is a white box attack. </a:t>
            </a:r>
            <a:endParaRPr b="0" sz="1800"/>
          </a:p>
          <a:p>
            <a:pPr indent="-342900" lvl="0" marL="457200" rtl="0" algn="l">
              <a:lnSpc>
                <a:spcPct val="115000"/>
              </a:lnSpc>
              <a:spcBef>
                <a:spcPts val="0"/>
              </a:spcBef>
              <a:spcAft>
                <a:spcPts val="0"/>
              </a:spcAft>
              <a:buSzPts val="1800"/>
              <a:buChar char="●"/>
            </a:pPr>
            <a:r>
              <a:rPr b="0" lang="en" sz="1800"/>
              <a:t>It is done based on knowledge of the architecture of the given network.</a:t>
            </a:r>
            <a:endParaRPr b="0" sz="1800"/>
          </a:p>
          <a:p>
            <a:pPr indent="-342900" lvl="0" marL="457200" rtl="0" algn="l">
              <a:lnSpc>
                <a:spcPct val="115000"/>
              </a:lnSpc>
              <a:spcBef>
                <a:spcPts val="0"/>
              </a:spcBef>
              <a:spcAft>
                <a:spcPts val="0"/>
              </a:spcAft>
              <a:buSzPts val="1800"/>
              <a:buChar char="●"/>
            </a:pPr>
            <a:r>
              <a:rPr b="0" lang="en" sz="1800"/>
              <a:t>It attacks the neural network based on the idea that gradient descent is used to find the lowest point of loss, hence going in the opposite direction of it, the loss can be maximized by adding a small amount of perturbation</a:t>
            </a:r>
            <a:endParaRPr b="0" sz="1800"/>
          </a:p>
          <a:p>
            <a:pPr indent="-342900" lvl="0" marL="457200" rtl="0" algn="l">
              <a:lnSpc>
                <a:spcPct val="115000"/>
              </a:lnSpc>
              <a:spcBef>
                <a:spcPts val="0"/>
              </a:spcBef>
              <a:spcAft>
                <a:spcPts val="0"/>
              </a:spcAft>
              <a:buSzPts val="1800"/>
              <a:buChar char="●"/>
            </a:pPr>
            <a:r>
              <a:rPr b="0" lang="en" sz="1800"/>
              <a:t>The gradient of loss is calculated w.r.t to the input data and the input data is adjusted to maximize the loss.</a:t>
            </a:r>
            <a:endParaRPr sz="1800"/>
          </a:p>
        </p:txBody>
      </p:sp>
      <p:sp>
        <p:nvSpPr>
          <p:cNvPr id="164" name="Google Shape;164;p21"/>
          <p:cNvSpPr txBox="1"/>
          <p:nvPr>
            <p:ph idx="4294967295" type="title"/>
          </p:nvPr>
        </p:nvSpPr>
        <p:spPr>
          <a:xfrm>
            <a:off x="428344" y="299146"/>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FGSM Attack</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idx="4294967295" type="title"/>
          </p:nvPr>
        </p:nvSpPr>
        <p:spPr>
          <a:xfrm>
            <a:off x="396126" y="377452"/>
            <a:ext cx="8265900" cy="23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Adversarial Example Generated using FGSM Attack on an image from MNIST Dataset</a:t>
            </a:r>
            <a:endParaRPr/>
          </a:p>
        </p:txBody>
      </p:sp>
      <p:pic>
        <p:nvPicPr>
          <p:cNvPr id="170" name="Google Shape;170;p22"/>
          <p:cNvPicPr preferRelativeResize="0"/>
          <p:nvPr/>
        </p:nvPicPr>
        <p:blipFill>
          <a:blip r:embed="rId3">
            <a:alphaModFix/>
          </a:blip>
          <a:stretch>
            <a:fillRect/>
          </a:stretch>
        </p:blipFill>
        <p:spPr>
          <a:xfrm>
            <a:off x="485040" y="1776803"/>
            <a:ext cx="7871294" cy="285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019425" y="1662150"/>
            <a:ext cx="3105300" cy="18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META LEARNING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nvSpPr>
        <p:spPr>
          <a:xfrm>
            <a:off x="1601113" y="431769"/>
            <a:ext cx="5860500" cy="108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2"/>
              </a:buClr>
              <a:buSzPts val="1100"/>
              <a:buFont typeface="Arial"/>
              <a:buNone/>
            </a:pPr>
            <a:r>
              <a:rPr b="1" lang="en" sz="2500">
                <a:solidFill>
                  <a:schemeClr val="lt1"/>
                </a:solidFill>
                <a:latin typeface="Lato"/>
                <a:ea typeface="Lato"/>
                <a:cs typeface="Lato"/>
                <a:sym typeface="Lato"/>
              </a:rPr>
              <a:t>Model Agnostic Meta Learning (MAML)</a:t>
            </a:r>
            <a:endParaRPr b="1" sz="2500">
              <a:solidFill>
                <a:schemeClr val="lt1"/>
              </a:solidFill>
              <a:latin typeface="Lato"/>
              <a:ea typeface="Lato"/>
              <a:cs typeface="Lato"/>
              <a:sym typeface="Lato"/>
            </a:endParaRPr>
          </a:p>
          <a:p>
            <a:pPr indent="0" lvl="0" marL="0" rtl="0" algn="l">
              <a:spcBef>
                <a:spcPts val="600"/>
              </a:spcBef>
              <a:spcAft>
                <a:spcPts val="0"/>
              </a:spcAft>
              <a:buNone/>
            </a:pPr>
            <a:r>
              <a:t/>
            </a:r>
            <a:endParaRPr sz="2500">
              <a:latin typeface="Lato"/>
              <a:ea typeface="Lato"/>
              <a:cs typeface="Lato"/>
              <a:sym typeface="Lato"/>
            </a:endParaRPr>
          </a:p>
        </p:txBody>
      </p:sp>
      <p:sp>
        <p:nvSpPr>
          <p:cNvPr id="181" name="Google Shape;181;p24"/>
          <p:cNvSpPr txBox="1"/>
          <p:nvPr/>
        </p:nvSpPr>
        <p:spPr>
          <a:xfrm>
            <a:off x="1185063" y="3206307"/>
            <a:ext cx="55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2" name="Google Shape;182;p24"/>
          <p:cNvSpPr txBox="1"/>
          <p:nvPr/>
        </p:nvSpPr>
        <p:spPr>
          <a:xfrm>
            <a:off x="1459113" y="1251737"/>
            <a:ext cx="5957700" cy="5279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lt1"/>
              </a:buClr>
              <a:buSzPts val="1500"/>
              <a:buFont typeface="Lato"/>
              <a:buChar char="●"/>
            </a:pPr>
            <a:r>
              <a:rPr lang="en" sz="1500">
                <a:solidFill>
                  <a:schemeClr val="lt1"/>
                </a:solidFill>
                <a:latin typeface="Lato"/>
                <a:ea typeface="Lato"/>
                <a:cs typeface="Lato"/>
                <a:sym typeface="Lato"/>
              </a:rPr>
              <a:t>The goal of this approach is that we want to perform better on a new task with only using a few data samples for training without overfitting, given the model is trained on a variety of learning tasks.</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 The model is easily suitable to different architectures and problem settings and a variety of loss functions.</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It  learns an internal representation so that it can be suitable for many tasks so that slight changes of the parameters can produce good results.</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Unlike traditional approaches, which solve tasks from the ground up using a fixed learning algorithm, meta-learning aims to enhance the learning algorithm by incorporating numerous learning experiences</a:t>
            </a:r>
            <a:endParaRPr sz="15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500">
              <a:latin typeface="Lato"/>
              <a:ea typeface="Lato"/>
              <a:cs typeface="Lato"/>
              <a:sym typeface="Lato"/>
            </a:endParaRPr>
          </a:p>
          <a:p>
            <a:pPr indent="0" lvl="0" marL="0" rtl="0" algn="l">
              <a:lnSpc>
                <a:spcPct val="115000"/>
              </a:lnSpc>
              <a:spcBef>
                <a:spcPts val="1200"/>
              </a:spcBef>
              <a:spcAft>
                <a:spcPts val="0"/>
              </a:spcAft>
              <a:buNone/>
            </a:pPr>
            <a:r>
              <a:rPr lang="en" sz="1500">
                <a:latin typeface="Lato"/>
                <a:ea typeface="Lato"/>
                <a:cs typeface="Lato"/>
                <a:sym typeface="Lato"/>
              </a:rPr>
              <a:t> </a:t>
            </a:r>
            <a:endParaRPr sz="1500">
              <a:latin typeface="Lato"/>
              <a:ea typeface="Lato"/>
              <a:cs typeface="Lato"/>
              <a:sym typeface="Lato"/>
            </a:endParaRPr>
          </a:p>
          <a:p>
            <a:pPr indent="0" lvl="0" marL="0" rtl="0" algn="l">
              <a:lnSpc>
                <a:spcPct val="115000"/>
              </a:lnSpc>
              <a:spcBef>
                <a:spcPts val="1200"/>
              </a:spcBef>
              <a:spcAft>
                <a:spcPts val="0"/>
              </a:spcAft>
              <a:buClr>
                <a:schemeClr val="dk2"/>
              </a:buClr>
              <a:buSzPts val="1100"/>
              <a:buFont typeface="Arial"/>
              <a:buNone/>
            </a:pPr>
            <a:r>
              <a:t/>
            </a:r>
            <a:endParaRPr sz="1500">
              <a:latin typeface="Lato"/>
              <a:ea typeface="Lato"/>
              <a:cs typeface="Lato"/>
              <a:sym typeface="Lato"/>
            </a:endParaRPr>
          </a:p>
          <a:p>
            <a:pPr indent="0" lvl="0" marL="0" rtl="0" algn="l">
              <a:spcBef>
                <a:spcPts val="1200"/>
              </a:spcBef>
              <a:spcAft>
                <a:spcPts val="0"/>
              </a:spcAft>
              <a:buNone/>
            </a:pPr>
            <a:r>
              <a:t/>
            </a:r>
            <a:endParaRPr sz="15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nvSpPr>
        <p:spPr>
          <a:xfrm>
            <a:off x="2138642" y="499920"/>
            <a:ext cx="586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Raleway"/>
                <a:ea typeface="Raleway"/>
                <a:cs typeface="Raleway"/>
                <a:sym typeface="Raleway"/>
              </a:rPr>
              <a:t>Adversarial Meta Learning</a:t>
            </a:r>
            <a:endParaRPr sz="2500">
              <a:solidFill>
                <a:schemeClr val="lt1"/>
              </a:solidFill>
              <a:latin typeface="Raleway"/>
              <a:ea typeface="Raleway"/>
              <a:cs typeface="Raleway"/>
              <a:sym typeface="Raleway"/>
            </a:endParaRPr>
          </a:p>
        </p:txBody>
      </p:sp>
      <p:sp>
        <p:nvSpPr>
          <p:cNvPr id="188" name="Google Shape;188;p25"/>
          <p:cNvSpPr txBox="1"/>
          <p:nvPr/>
        </p:nvSpPr>
        <p:spPr>
          <a:xfrm>
            <a:off x="1185063" y="3206307"/>
            <a:ext cx="55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9" name="Google Shape;189;p25"/>
          <p:cNvSpPr txBox="1"/>
          <p:nvPr/>
        </p:nvSpPr>
        <p:spPr>
          <a:xfrm>
            <a:off x="1295000" y="1445346"/>
            <a:ext cx="5957700" cy="4882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lt1"/>
              </a:buClr>
              <a:buSzPts val="1600"/>
              <a:buFont typeface="Lato"/>
              <a:buChar char="●"/>
            </a:pPr>
            <a:r>
              <a:rPr lang="en" sz="1600">
                <a:solidFill>
                  <a:schemeClr val="lt1"/>
                </a:solidFill>
                <a:latin typeface="Lato"/>
                <a:ea typeface="Lato"/>
                <a:cs typeface="Lato"/>
                <a:sym typeface="Lato"/>
              </a:rPr>
              <a:t>It is a variant of MAML. The meta learning model is trained with both clean and adversarial samples to find robust and better model parameters.</a:t>
            </a:r>
            <a:endParaRPr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 Both clean and adversarial samples </a:t>
            </a:r>
            <a:r>
              <a:rPr lang="en" sz="1600">
                <a:solidFill>
                  <a:schemeClr val="lt1"/>
                </a:solidFill>
                <a:latin typeface="Lato"/>
                <a:ea typeface="Lato"/>
                <a:cs typeface="Lato"/>
                <a:sym typeface="Lato"/>
              </a:rPr>
              <a:t>are used in inner and outer loops in the MAML algorithm and they contribute equally in updating the model parameters. The correlation between the clean and adversarial samples is used by ADML, to make the model parameters robust to adversarial samples and generalize well to new samples.</a:t>
            </a:r>
            <a:endParaRPr sz="16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6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6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600">
                <a:latin typeface="Lato"/>
                <a:ea typeface="Lato"/>
                <a:cs typeface="Lato"/>
                <a:sym typeface="Lato"/>
              </a:rPr>
              <a:t> </a:t>
            </a:r>
            <a:endParaRPr sz="1600">
              <a:latin typeface="Lato"/>
              <a:ea typeface="Lato"/>
              <a:cs typeface="Lato"/>
              <a:sym typeface="Lato"/>
            </a:endParaRPr>
          </a:p>
          <a:p>
            <a:pPr indent="0" lvl="0" marL="0" rtl="0" algn="l">
              <a:lnSpc>
                <a:spcPct val="115000"/>
              </a:lnSpc>
              <a:spcBef>
                <a:spcPts val="1200"/>
              </a:spcBef>
              <a:spcAft>
                <a:spcPts val="0"/>
              </a:spcAft>
              <a:buNone/>
            </a:pPr>
            <a:r>
              <a:t/>
            </a:r>
            <a:endParaRPr sz="1600">
              <a:latin typeface="Lato"/>
              <a:ea typeface="Lato"/>
              <a:cs typeface="Lato"/>
              <a:sym typeface="Lato"/>
            </a:endParaRPr>
          </a:p>
          <a:p>
            <a:pPr indent="0" lvl="0" marL="0" rtl="0" algn="l">
              <a:spcBef>
                <a:spcPts val="1200"/>
              </a:spcBef>
              <a:spcAft>
                <a:spcPts val="0"/>
              </a:spcAft>
              <a:buNone/>
            </a:pPr>
            <a:r>
              <a:t/>
            </a: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nvSpPr>
        <p:spPr>
          <a:xfrm>
            <a:off x="1198675" y="196150"/>
            <a:ext cx="6069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Lato"/>
                <a:ea typeface="Lato"/>
                <a:cs typeface="Lato"/>
                <a:sym typeface="Lato"/>
              </a:rPr>
              <a:t>Why we choose to use Meta Learning for </a:t>
            </a:r>
            <a:r>
              <a:rPr b="1" lang="en" sz="2600">
                <a:solidFill>
                  <a:schemeClr val="lt1"/>
                </a:solidFill>
                <a:latin typeface="Lato"/>
                <a:ea typeface="Lato"/>
                <a:cs typeface="Lato"/>
                <a:sym typeface="Lato"/>
              </a:rPr>
              <a:t>Adversarial</a:t>
            </a:r>
            <a:r>
              <a:rPr b="1" lang="en" sz="2600">
                <a:solidFill>
                  <a:schemeClr val="lt1"/>
                </a:solidFill>
                <a:latin typeface="Lato"/>
                <a:ea typeface="Lato"/>
                <a:cs typeface="Lato"/>
                <a:sym typeface="Lato"/>
              </a:rPr>
              <a:t> Attacks</a:t>
            </a:r>
            <a:endParaRPr b="1" sz="2600">
              <a:solidFill>
                <a:schemeClr val="lt1"/>
              </a:solidFill>
              <a:latin typeface="Lato"/>
              <a:ea typeface="Lato"/>
              <a:cs typeface="Lato"/>
              <a:sym typeface="Lato"/>
            </a:endParaRPr>
          </a:p>
        </p:txBody>
      </p:sp>
      <p:sp>
        <p:nvSpPr>
          <p:cNvPr id="195" name="Google Shape;195;p26"/>
          <p:cNvSpPr txBox="1"/>
          <p:nvPr/>
        </p:nvSpPr>
        <p:spPr>
          <a:xfrm>
            <a:off x="773725" y="1231375"/>
            <a:ext cx="7878600" cy="37248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For </a:t>
            </a:r>
            <a:r>
              <a:rPr lang="en" sz="1900">
                <a:solidFill>
                  <a:schemeClr val="lt1"/>
                </a:solidFill>
                <a:latin typeface="Lato"/>
                <a:ea typeface="Lato"/>
                <a:cs typeface="Lato"/>
                <a:sym typeface="Lato"/>
              </a:rPr>
              <a:t>Adversarial</a:t>
            </a:r>
            <a:r>
              <a:rPr lang="en" sz="1900">
                <a:solidFill>
                  <a:schemeClr val="lt1"/>
                </a:solidFill>
                <a:latin typeface="Lato"/>
                <a:ea typeface="Lato"/>
                <a:cs typeface="Lato"/>
                <a:sym typeface="Lato"/>
              </a:rPr>
              <a:t> Attacks it usually takes a huge amount of time to train the model </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It requires a huge amount of data points to gain the accuracy over the </a:t>
            </a:r>
            <a:r>
              <a:rPr lang="en" sz="1900">
                <a:solidFill>
                  <a:schemeClr val="lt1"/>
                </a:solidFill>
                <a:latin typeface="Lato"/>
                <a:ea typeface="Lato"/>
                <a:cs typeface="Lato"/>
                <a:sym typeface="Lato"/>
              </a:rPr>
              <a:t>different</a:t>
            </a:r>
            <a:r>
              <a:rPr lang="en" sz="1900">
                <a:solidFill>
                  <a:schemeClr val="lt1"/>
                </a:solidFill>
                <a:latin typeface="Lato"/>
                <a:ea typeface="Lato"/>
                <a:cs typeface="Lato"/>
                <a:sym typeface="Lato"/>
              </a:rPr>
              <a:t> models/attacks</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In </a:t>
            </a:r>
            <a:r>
              <a:rPr lang="en" sz="1900">
                <a:solidFill>
                  <a:schemeClr val="lt1"/>
                </a:solidFill>
                <a:latin typeface="Lato"/>
                <a:ea typeface="Lato"/>
                <a:cs typeface="Lato"/>
                <a:sym typeface="Lato"/>
              </a:rPr>
              <a:t>adversarial</a:t>
            </a:r>
            <a:r>
              <a:rPr lang="en" sz="1900">
                <a:solidFill>
                  <a:schemeClr val="lt1"/>
                </a:solidFill>
                <a:latin typeface="Lato"/>
                <a:ea typeface="Lato"/>
                <a:cs typeface="Lato"/>
                <a:sym typeface="Lato"/>
              </a:rPr>
              <a:t> training it consumes a huge amount of time ,so we come up with a </a:t>
            </a:r>
            <a:r>
              <a:rPr lang="en" sz="1900">
                <a:solidFill>
                  <a:schemeClr val="lt1"/>
                </a:solidFill>
                <a:latin typeface="Lato"/>
                <a:ea typeface="Lato"/>
                <a:cs typeface="Lato"/>
                <a:sym typeface="Lato"/>
              </a:rPr>
              <a:t>solution</a:t>
            </a:r>
            <a:r>
              <a:rPr lang="en" sz="1900">
                <a:solidFill>
                  <a:schemeClr val="lt1"/>
                </a:solidFill>
                <a:latin typeface="Lato"/>
                <a:ea typeface="Lato"/>
                <a:cs typeface="Lato"/>
                <a:sym typeface="Lato"/>
              </a:rPr>
              <a:t> to integrate meta learning with adversarial attacks.</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In meta learning we can train the same model over and over with different model , so that it get better with all the combination of attacks /models</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It can able to learn with lesser number of data points</a:t>
            </a:r>
            <a:endParaRPr sz="19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