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2C7E3F-DADC-4184-AC0E-BFD6384D4AE2}">
  <a:tblStyle styleId="{0C2C7E3F-DADC-4184-AC0E-BFD6384D4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EA27CE7-65A4-45BE-A359-5AE0FA60EA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1ca90470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1ca9047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7df3fd3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7df3fd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7df3fd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7df3fd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5666d0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15666d0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7df3fd3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7df3fd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7df3f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7df3f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5666d0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15666d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a7357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2a7357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- PINN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 Naga Hari Teja  - CS19BTECH11021</a:t>
            </a:r>
            <a:br>
              <a:rPr lang="en"/>
            </a:br>
            <a:r>
              <a:rPr lang="en"/>
              <a:t>Vemulapalli Aditya - CS19BTECH11025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Equations used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PINN Model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5822" l="0" r="12929" t="23208"/>
          <a:stretch/>
        </p:blipFill>
        <p:spPr>
          <a:xfrm>
            <a:off x="789150" y="2243700"/>
            <a:ext cx="3159825" cy="6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11865" r="12123" t="0"/>
          <a:stretch/>
        </p:blipFill>
        <p:spPr>
          <a:xfrm>
            <a:off x="865350" y="1775925"/>
            <a:ext cx="1937600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5838" l="11719" r="3297" t="0"/>
          <a:stretch/>
        </p:blipFill>
        <p:spPr>
          <a:xfrm>
            <a:off x="865350" y="2891350"/>
            <a:ext cx="5535676" cy="14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20210" l="0" r="0" t="0"/>
          <a:stretch/>
        </p:blipFill>
        <p:spPr>
          <a:xfrm>
            <a:off x="6632550" y="1311675"/>
            <a:ext cx="2368850" cy="33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5"/>
          <p:cNvGraphicFramePr/>
          <p:nvPr/>
        </p:nvGraphicFramePr>
        <p:xfrm>
          <a:off x="1600200" y="20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{0C2C7E3F-DADC-4184-AC0E-BFD6384D4AE2}</a:tableStyleId>
              </a:tblPr>
              <a:tblGrid>
                <a:gridCol w="2314575"/>
                <a:gridCol w="1647825"/>
                <a:gridCol w="19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Reciprocal of thermal diffusivity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0.0801 s/mm</a:t>
                      </a:r>
                      <a:r>
                        <a:rPr baseline="30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30000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Thermal Conductivity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 W/mm 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Velocity of Torch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v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mm/s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of heat input at front end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Fraction of heat input at rear end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heat input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1652.4 W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 axis of ellipse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a_f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1.002 mm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 axis of ellipse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a_r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3.34 mm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 axis of ellipse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 mm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 axis of ellipse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 mm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 transfer coefficient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</a:t>
                      </a: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×10^(-6) 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W/mm</a:t>
                      </a:r>
                      <a:r>
                        <a:rPr baseline="30000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Temperature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Tₒ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300.15 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Temperature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Ts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 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4" cy="339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Used</a:t>
            </a:r>
            <a:br>
              <a:rPr lang="en" sz="1600"/>
            </a:br>
            <a:r>
              <a:rPr lang="en" sz="1600"/>
              <a:t>Straight line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Train-Test Split : 80-20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</a:t>
            </a:r>
            <a:br>
              <a:rPr lang="en" sz="1600"/>
            </a:br>
            <a:r>
              <a:rPr lang="en" sz="1600"/>
              <a:t>Input Layer : [x, zeta, t]</a:t>
            </a:r>
            <a:br>
              <a:rPr lang="en" sz="1600"/>
            </a:br>
            <a:r>
              <a:rPr lang="en" sz="1600"/>
              <a:t>Hidden Layer(s) : 16, 32, 16, 8 </a:t>
            </a:r>
            <a:br>
              <a:rPr lang="en" sz="1600"/>
            </a:br>
            <a:r>
              <a:rPr lang="en" sz="1600"/>
              <a:t>Output Layer : [phi]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Observations</a:t>
            </a:r>
            <a:br>
              <a:rPr lang="en" sz="1600"/>
            </a:br>
            <a:r>
              <a:rPr lang="en" sz="1600"/>
              <a:t>R^2 Value : 0.0</a:t>
            </a:r>
            <a:endParaRPr sz="16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PINN Results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700" y="13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{DEA27CE7-65A4-45BE-A359-5AE0FA60EA9D}</a:tableStyleId>
              </a:tblPr>
              <a:tblGrid>
                <a:gridCol w="1420100"/>
                <a:gridCol w="2075650"/>
                <a:gridCol w="2050425"/>
                <a:gridCol w="1369650"/>
                <a:gridCol w="160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Weights</a:t>
                      </a: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 C I B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Train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Collocation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Initial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Boundary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1 - - 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6.06716749e+04</a:t>
                      </a: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8.25694419e+02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1e-3 1 - 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6.06716749e+04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6.06829015e+04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2.28676361e+08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3.88417866e+00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 1 - 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6.06716749e+04</a:t>
                      </a: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6.06829015e+04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2.28676361e+08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3.88416711e+00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1e3 1 - -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6.06716749e+04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6.06829011e+04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2.28676361e+08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4.08733232e+00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-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Used</a:t>
            </a:r>
            <a:br>
              <a:rPr lang="en" sz="1600"/>
            </a:br>
            <a:r>
              <a:rPr lang="en" sz="1600"/>
              <a:t>Straight line 1D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Train-Test Split : 80-20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</a:t>
            </a:r>
            <a:br>
              <a:rPr lang="en" sz="1600"/>
            </a:br>
            <a:r>
              <a:rPr lang="en" sz="1600"/>
              <a:t>Input Layer : [x, y, z, zeta, t]</a:t>
            </a:r>
            <a:br>
              <a:rPr lang="en" sz="1600"/>
            </a:br>
            <a:r>
              <a:rPr lang="en" sz="1600"/>
              <a:t>Hidden Layer(s) : 16, 32, 16, 8 </a:t>
            </a:r>
            <a:br>
              <a:rPr lang="en" sz="1600"/>
            </a:br>
            <a:r>
              <a:rPr lang="en" sz="1600"/>
              <a:t>Output Layer : [phi]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Observations</a:t>
            </a:r>
            <a:br>
              <a:rPr lang="en" sz="1600"/>
            </a:br>
            <a:r>
              <a:rPr lang="en" sz="1600"/>
              <a:t>R^2 Value : 0.0</a:t>
            </a:r>
            <a:endParaRPr sz="16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PINN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PINN Results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311700" y="135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{DEA27CE7-65A4-45BE-A359-5AE0FA60EA9D}</a:tableStyleId>
              </a:tblPr>
              <a:tblGrid>
                <a:gridCol w="1420100"/>
                <a:gridCol w="1826525"/>
                <a:gridCol w="1742700"/>
                <a:gridCol w="1677375"/>
                <a:gridCol w="185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Weights</a:t>
                      </a: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 C I B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Train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Collocation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Initial Loss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Boundary Loss (3 Boundaries)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1 1 1 1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1.86419879e+12</a:t>
                      </a: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1.86419784e+12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6.12740194e+09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1.19125747e+04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6.72721412e-04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1.65365742e-06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3.66143383e+04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3.96430133e+04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4.97256440e-02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7.64982652e-02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7.92347485e-02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</a:b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7.81244919e-05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311700" y="3853675"/>
            <a:ext cx="813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with different weights the trend remains same.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