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6246dd590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6246dd590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e6246dd590_0_2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e6246dd590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GB"/>
              <a:t>Şafak</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e6246dd590_0_3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e6246dd590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GB"/>
              <a:t>Şafak</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e6246dd590_0_3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e6246dd590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GB"/>
              <a:t>Şafak</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e6246dd590_0_3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e6246dd590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GB"/>
              <a:t>Şafak</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e6246dd590_0_3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e6246dd590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GB"/>
              <a:t>Şafak</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e6246dd590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e6246dd590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GB"/>
              <a:t>Şafak</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e6246dd590_0_4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e6246dd590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GB"/>
              <a:t>Şafak</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e6246dd590_0_4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e6246dd590_0_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GB"/>
              <a:t>Şafak</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e62779e48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e62779e4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GB"/>
              <a:t>Şafak</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e62779e48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e62779e48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GB"/>
              <a:t>Şafak</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6246dd590_0_3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6246dd590_0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GB"/>
              <a:t>Şafak</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e62779e485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e62779e48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GB"/>
              <a:t>Şafak</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e6246dd590_0_4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e6246dd590_0_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GB"/>
              <a:t>Şafak</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e6246dd590_0_4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e6246dd590_0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GB"/>
              <a:t>Şafak</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e6246dd590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e6246dd590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GB"/>
              <a:t>Şafak</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e6246dd590_0_2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e6246dd590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GB"/>
              <a:t>Şafak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6246dd590_0_2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6246dd590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GB"/>
              <a:t>Şafak</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6246dd590_0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6246dd590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GB"/>
              <a:t>Şafak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e6246dd590_0_3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e6246dd590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GB"/>
              <a:t>Şafak</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e6246dd590_0_2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e6246dd590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GB"/>
              <a:t>Şafak</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6246dd590_0_2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e6246dd590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GB"/>
              <a:t>Şafak</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400"/>
              <a:buNone/>
              <a:defRPr sz="5400"/>
            </a:lvl1pPr>
            <a:lvl2pPr lvl="1" algn="ctr" rtl="0">
              <a:spcBef>
                <a:spcPts val="0"/>
              </a:spcBef>
              <a:spcAft>
                <a:spcPts val="0"/>
              </a:spcAft>
              <a:buSzPts val="5400"/>
              <a:buNone/>
              <a:defRPr sz="5400"/>
            </a:lvl2pPr>
            <a:lvl3pPr lvl="2" algn="ctr" rtl="0">
              <a:spcBef>
                <a:spcPts val="0"/>
              </a:spcBef>
              <a:spcAft>
                <a:spcPts val="0"/>
              </a:spcAft>
              <a:buSzPts val="5400"/>
              <a:buNone/>
              <a:defRPr sz="5400"/>
            </a:lvl3pPr>
            <a:lvl4pPr lvl="3" algn="ctr" rtl="0">
              <a:spcBef>
                <a:spcPts val="0"/>
              </a:spcBef>
              <a:spcAft>
                <a:spcPts val="0"/>
              </a:spcAft>
              <a:buSzPts val="5400"/>
              <a:buNone/>
              <a:defRPr sz="5400"/>
            </a:lvl4pPr>
            <a:lvl5pPr lvl="4" algn="ctr" rtl="0">
              <a:spcBef>
                <a:spcPts val="0"/>
              </a:spcBef>
              <a:spcAft>
                <a:spcPts val="0"/>
              </a:spcAft>
              <a:buSzPts val="5400"/>
              <a:buNone/>
              <a:defRPr sz="5400"/>
            </a:lvl5pPr>
            <a:lvl6pPr lvl="5" algn="ctr" rtl="0">
              <a:spcBef>
                <a:spcPts val="0"/>
              </a:spcBef>
              <a:spcAft>
                <a:spcPts val="0"/>
              </a:spcAft>
              <a:buSzPts val="5400"/>
              <a:buNone/>
              <a:defRPr sz="5400"/>
            </a:lvl6pPr>
            <a:lvl7pPr lvl="6" algn="ctr" rtl="0">
              <a:spcBef>
                <a:spcPts val="0"/>
              </a:spcBef>
              <a:spcAft>
                <a:spcPts val="0"/>
              </a:spcAft>
              <a:buSzPts val="5400"/>
              <a:buNone/>
              <a:defRPr sz="5400"/>
            </a:lvl7pPr>
            <a:lvl8pPr lvl="7" algn="ctr" rtl="0">
              <a:spcBef>
                <a:spcPts val="0"/>
              </a:spcBef>
              <a:spcAft>
                <a:spcPts val="0"/>
              </a:spcAft>
              <a:buSzPts val="5400"/>
              <a:buNone/>
              <a:defRPr sz="5400"/>
            </a:lvl8pPr>
            <a:lvl9pPr lvl="8" algn="ctr" rtl="0">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accent3"/>
              </a:buClr>
              <a:buSzPts val="13000"/>
              <a:buNone/>
              <a:defRPr sz="13000">
                <a:solidFill>
                  <a:schemeClr val="accent3"/>
                </a:solidFill>
              </a:defRPr>
            </a:lvl1pPr>
            <a:lvl2pPr lvl="1" algn="ctr" rtl="0">
              <a:spcBef>
                <a:spcPts val="0"/>
              </a:spcBef>
              <a:spcAft>
                <a:spcPts val="0"/>
              </a:spcAft>
              <a:buClr>
                <a:schemeClr val="accent3"/>
              </a:buClr>
              <a:buSzPts val="13000"/>
              <a:buNone/>
              <a:defRPr sz="13000">
                <a:solidFill>
                  <a:schemeClr val="accent3"/>
                </a:solidFill>
              </a:defRPr>
            </a:lvl2pPr>
            <a:lvl3pPr lvl="2" algn="ctr" rtl="0">
              <a:spcBef>
                <a:spcPts val="0"/>
              </a:spcBef>
              <a:spcAft>
                <a:spcPts val="0"/>
              </a:spcAft>
              <a:buClr>
                <a:schemeClr val="accent3"/>
              </a:buClr>
              <a:buSzPts val="13000"/>
              <a:buNone/>
              <a:defRPr sz="13000">
                <a:solidFill>
                  <a:schemeClr val="accent3"/>
                </a:solidFill>
              </a:defRPr>
            </a:lvl3pPr>
            <a:lvl4pPr lvl="3" algn="ctr" rtl="0">
              <a:spcBef>
                <a:spcPts val="0"/>
              </a:spcBef>
              <a:spcAft>
                <a:spcPts val="0"/>
              </a:spcAft>
              <a:buClr>
                <a:schemeClr val="accent3"/>
              </a:buClr>
              <a:buSzPts val="13000"/>
              <a:buNone/>
              <a:defRPr sz="13000">
                <a:solidFill>
                  <a:schemeClr val="accent3"/>
                </a:solidFill>
              </a:defRPr>
            </a:lvl4pPr>
            <a:lvl5pPr lvl="4" algn="ctr" rtl="0">
              <a:spcBef>
                <a:spcPts val="0"/>
              </a:spcBef>
              <a:spcAft>
                <a:spcPts val="0"/>
              </a:spcAft>
              <a:buClr>
                <a:schemeClr val="accent3"/>
              </a:buClr>
              <a:buSzPts val="13000"/>
              <a:buNone/>
              <a:defRPr sz="13000">
                <a:solidFill>
                  <a:schemeClr val="accent3"/>
                </a:solidFill>
              </a:defRPr>
            </a:lvl5pPr>
            <a:lvl6pPr lvl="5" algn="ctr" rtl="0">
              <a:spcBef>
                <a:spcPts val="0"/>
              </a:spcBef>
              <a:spcAft>
                <a:spcPts val="0"/>
              </a:spcAft>
              <a:buClr>
                <a:schemeClr val="accent3"/>
              </a:buClr>
              <a:buSzPts val="13000"/>
              <a:buNone/>
              <a:defRPr sz="13000">
                <a:solidFill>
                  <a:schemeClr val="accent3"/>
                </a:solidFill>
              </a:defRPr>
            </a:lvl6pPr>
            <a:lvl7pPr lvl="6" algn="ctr" rtl="0">
              <a:spcBef>
                <a:spcPts val="0"/>
              </a:spcBef>
              <a:spcAft>
                <a:spcPts val="0"/>
              </a:spcAft>
              <a:buClr>
                <a:schemeClr val="accent3"/>
              </a:buClr>
              <a:buSzPts val="13000"/>
              <a:buNone/>
              <a:defRPr sz="13000">
                <a:solidFill>
                  <a:schemeClr val="accent3"/>
                </a:solidFill>
              </a:defRPr>
            </a:lvl7pPr>
            <a:lvl8pPr lvl="7" algn="ctr" rtl="0">
              <a:spcBef>
                <a:spcPts val="0"/>
              </a:spcBef>
              <a:spcAft>
                <a:spcPts val="0"/>
              </a:spcAft>
              <a:buClr>
                <a:schemeClr val="accent3"/>
              </a:buClr>
              <a:buSzPts val="13000"/>
              <a:buNone/>
              <a:defRPr sz="13000">
                <a:solidFill>
                  <a:schemeClr val="accent3"/>
                </a:solidFill>
              </a:defRPr>
            </a:lvl8pPr>
            <a:lvl9pPr lvl="8" algn="ctr" rtl="0">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5400"/>
              <a:buNone/>
              <a:defRPr sz="5400" b="0">
                <a:solidFill>
                  <a:schemeClr val="dk2"/>
                </a:solidFill>
              </a:defRPr>
            </a:lvl1pPr>
            <a:lvl2pPr lvl="1" rtl="0">
              <a:spcBef>
                <a:spcPts val="0"/>
              </a:spcBef>
              <a:spcAft>
                <a:spcPts val="0"/>
              </a:spcAft>
              <a:buClr>
                <a:schemeClr val="dk2"/>
              </a:buClr>
              <a:buSzPts val="5400"/>
              <a:buNone/>
              <a:defRPr sz="5400" b="0">
                <a:solidFill>
                  <a:schemeClr val="dk2"/>
                </a:solidFill>
              </a:defRPr>
            </a:lvl2pPr>
            <a:lvl3pPr lvl="2" rtl="0">
              <a:spcBef>
                <a:spcPts val="0"/>
              </a:spcBef>
              <a:spcAft>
                <a:spcPts val="0"/>
              </a:spcAft>
              <a:buClr>
                <a:schemeClr val="dk2"/>
              </a:buClr>
              <a:buSzPts val="5400"/>
              <a:buNone/>
              <a:defRPr sz="5400" b="0">
                <a:solidFill>
                  <a:schemeClr val="dk2"/>
                </a:solidFill>
              </a:defRPr>
            </a:lvl3pPr>
            <a:lvl4pPr lvl="3" rtl="0">
              <a:spcBef>
                <a:spcPts val="0"/>
              </a:spcBef>
              <a:spcAft>
                <a:spcPts val="0"/>
              </a:spcAft>
              <a:buClr>
                <a:schemeClr val="dk2"/>
              </a:buClr>
              <a:buSzPts val="5400"/>
              <a:buNone/>
              <a:defRPr sz="5400" b="0">
                <a:solidFill>
                  <a:schemeClr val="dk2"/>
                </a:solidFill>
              </a:defRPr>
            </a:lvl4pPr>
            <a:lvl5pPr lvl="4" rtl="0">
              <a:spcBef>
                <a:spcPts val="0"/>
              </a:spcBef>
              <a:spcAft>
                <a:spcPts val="0"/>
              </a:spcAft>
              <a:buClr>
                <a:schemeClr val="dk2"/>
              </a:buClr>
              <a:buSzPts val="5400"/>
              <a:buNone/>
              <a:defRPr sz="5400" b="0">
                <a:solidFill>
                  <a:schemeClr val="dk2"/>
                </a:solidFill>
              </a:defRPr>
            </a:lvl5pPr>
            <a:lvl6pPr lvl="5" rtl="0">
              <a:spcBef>
                <a:spcPts val="0"/>
              </a:spcBef>
              <a:spcAft>
                <a:spcPts val="0"/>
              </a:spcAft>
              <a:buClr>
                <a:schemeClr val="dk2"/>
              </a:buClr>
              <a:buSzPts val="5400"/>
              <a:buNone/>
              <a:defRPr sz="5400" b="0">
                <a:solidFill>
                  <a:schemeClr val="dk2"/>
                </a:solidFill>
              </a:defRPr>
            </a:lvl6pPr>
            <a:lvl7pPr lvl="6" rtl="0">
              <a:spcBef>
                <a:spcPts val="0"/>
              </a:spcBef>
              <a:spcAft>
                <a:spcPts val="0"/>
              </a:spcAft>
              <a:buClr>
                <a:schemeClr val="dk2"/>
              </a:buClr>
              <a:buSzPts val="5400"/>
              <a:buNone/>
              <a:defRPr sz="5400" b="0">
                <a:solidFill>
                  <a:schemeClr val="dk2"/>
                </a:solidFill>
              </a:defRPr>
            </a:lvl7pPr>
            <a:lvl8pPr lvl="7" rtl="0">
              <a:spcBef>
                <a:spcPts val="0"/>
              </a:spcBef>
              <a:spcAft>
                <a:spcPts val="0"/>
              </a:spcAft>
              <a:buClr>
                <a:schemeClr val="dk2"/>
              </a:buClr>
              <a:buSzPts val="5400"/>
              <a:buNone/>
              <a:defRPr sz="5400" b="0">
                <a:solidFill>
                  <a:schemeClr val="dk2"/>
                </a:solidFill>
              </a:defRPr>
            </a:lvl8pPr>
            <a:lvl9pPr lvl="8" rtl="0">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latin typeface="Open Sans"/>
                <a:ea typeface="Open Sans"/>
                <a:cs typeface="Open Sans"/>
                <a:sym typeface="Open Sans"/>
              </a:defRPr>
            </a:lvl1pPr>
            <a:lvl2pPr lvl="1" algn="r" rtl="0">
              <a:buNone/>
              <a:defRPr sz="1000">
                <a:solidFill>
                  <a:schemeClr val="dk2"/>
                </a:solidFill>
                <a:latin typeface="Open Sans"/>
                <a:ea typeface="Open Sans"/>
                <a:cs typeface="Open Sans"/>
                <a:sym typeface="Open Sans"/>
              </a:defRPr>
            </a:lvl2pPr>
            <a:lvl3pPr lvl="2" algn="r" rtl="0">
              <a:buNone/>
              <a:defRPr sz="1000">
                <a:solidFill>
                  <a:schemeClr val="dk2"/>
                </a:solidFill>
                <a:latin typeface="Open Sans"/>
                <a:ea typeface="Open Sans"/>
                <a:cs typeface="Open Sans"/>
                <a:sym typeface="Open Sans"/>
              </a:defRPr>
            </a:lvl3pPr>
            <a:lvl4pPr lvl="3" algn="r" rtl="0">
              <a:buNone/>
              <a:defRPr sz="1000">
                <a:solidFill>
                  <a:schemeClr val="dk2"/>
                </a:solidFill>
                <a:latin typeface="Open Sans"/>
                <a:ea typeface="Open Sans"/>
                <a:cs typeface="Open Sans"/>
                <a:sym typeface="Open Sans"/>
              </a:defRPr>
            </a:lvl4pPr>
            <a:lvl5pPr lvl="4" algn="r" rtl="0">
              <a:buNone/>
              <a:defRPr sz="1000">
                <a:solidFill>
                  <a:schemeClr val="dk2"/>
                </a:solidFill>
                <a:latin typeface="Open Sans"/>
                <a:ea typeface="Open Sans"/>
                <a:cs typeface="Open Sans"/>
                <a:sym typeface="Open Sans"/>
              </a:defRPr>
            </a:lvl5pPr>
            <a:lvl6pPr lvl="5" algn="r" rtl="0">
              <a:buNone/>
              <a:defRPr sz="1000">
                <a:solidFill>
                  <a:schemeClr val="dk2"/>
                </a:solidFill>
                <a:latin typeface="Open Sans"/>
                <a:ea typeface="Open Sans"/>
                <a:cs typeface="Open Sans"/>
                <a:sym typeface="Open Sans"/>
              </a:defRPr>
            </a:lvl6pPr>
            <a:lvl7pPr lvl="6" algn="r" rtl="0">
              <a:buNone/>
              <a:defRPr sz="1000">
                <a:solidFill>
                  <a:schemeClr val="dk2"/>
                </a:solidFill>
                <a:latin typeface="Open Sans"/>
                <a:ea typeface="Open Sans"/>
                <a:cs typeface="Open Sans"/>
                <a:sym typeface="Open Sans"/>
              </a:defRPr>
            </a:lvl7pPr>
            <a:lvl8pPr lvl="7" algn="r" rtl="0">
              <a:buNone/>
              <a:defRPr sz="1000">
                <a:solidFill>
                  <a:schemeClr val="dk2"/>
                </a:solidFill>
                <a:latin typeface="Open Sans"/>
                <a:ea typeface="Open Sans"/>
                <a:cs typeface="Open Sans"/>
                <a:sym typeface="Open Sans"/>
              </a:defRPr>
            </a:lvl8pPr>
            <a:lvl9pPr lvl="8" algn="r" rtl="0">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en.wikipedia.org/wiki/Local_outlier_factor"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hyperlink" Target="https://www.dbs.ifi.lmu.de/Publikationen/Papers/LOF.pdf" TargetMode="External"/><Relationship Id="rId5" Type="http://schemas.openxmlformats.org/officeDocument/2006/relationships/image" Target="../media/image10.png"/><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hyperlink" Target="http://www.deeplearningbook.org" TargetMode="External"/><Relationship Id="rId5" Type="http://schemas.openxmlformats.org/officeDocument/2006/relationships/hyperlink" Target="https://jaan.io/what-is-variational-autoencoder-vae-tutorial/" TargetMode="External"/><Relationship Id="rId4" Type="http://schemas.openxmlformats.org/officeDocument/2006/relationships/hyperlink" Target="https://en.wikipedia.org/w/index.php?title=Local_outlier_factor&amp;oldid=1033189240"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hyperlink" Target="https://cs.nju.edu.cn/zhouzh/zhouzh.files/publication/icdm08b.pdf" TargetMode="Externa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3650" y="1595351"/>
            <a:ext cx="7136700" cy="102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GB" sz="5260">
                <a:solidFill>
                  <a:srgbClr val="134F5C"/>
                </a:solidFill>
              </a:rPr>
              <a:t>Anomaly Detection</a:t>
            </a:r>
            <a:endParaRPr sz="5260">
              <a:solidFill>
                <a:srgbClr val="134F5C"/>
              </a:solidFill>
            </a:endParaRPr>
          </a:p>
        </p:txBody>
      </p:sp>
      <p:pic>
        <p:nvPicPr>
          <p:cNvPr id="67" name="Google Shape;67;p13"/>
          <p:cNvPicPr preferRelativeResize="0"/>
          <p:nvPr/>
        </p:nvPicPr>
        <p:blipFill>
          <a:blip r:embed="rId3">
            <a:alphaModFix/>
          </a:blip>
          <a:stretch>
            <a:fillRect/>
          </a:stretch>
        </p:blipFill>
        <p:spPr>
          <a:xfrm>
            <a:off x="8292250" y="4291744"/>
            <a:ext cx="851750" cy="851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311700" y="1812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rgbClr val="134F5C"/>
                </a:solidFill>
              </a:rPr>
              <a:t>Local Outlier Factor</a:t>
            </a:r>
            <a:endParaRPr>
              <a:solidFill>
                <a:srgbClr val="00ACEE"/>
              </a:solidFill>
            </a:endParaRPr>
          </a:p>
        </p:txBody>
      </p:sp>
      <p:cxnSp>
        <p:nvCxnSpPr>
          <p:cNvPr id="143" name="Google Shape;143;p22"/>
          <p:cNvCxnSpPr/>
          <p:nvPr/>
        </p:nvCxnSpPr>
        <p:spPr>
          <a:xfrm rot="10800000" flipH="1">
            <a:off x="417625" y="802375"/>
            <a:ext cx="4835700" cy="21900"/>
          </a:xfrm>
          <a:prstGeom prst="straightConnector1">
            <a:avLst/>
          </a:prstGeom>
          <a:noFill/>
          <a:ln w="9525" cap="flat" cmpd="sng">
            <a:solidFill>
              <a:schemeClr val="dk2"/>
            </a:solidFill>
            <a:prstDash val="solid"/>
            <a:round/>
            <a:headEnd type="none" w="med" len="med"/>
            <a:tailEnd type="none" w="med" len="med"/>
          </a:ln>
        </p:spPr>
      </p:cxnSp>
      <p:pic>
        <p:nvPicPr>
          <p:cNvPr id="144" name="Google Shape;144;p22"/>
          <p:cNvPicPr preferRelativeResize="0"/>
          <p:nvPr/>
        </p:nvPicPr>
        <p:blipFill>
          <a:blip r:embed="rId3">
            <a:alphaModFix/>
          </a:blip>
          <a:stretch>
            <a:fillRect/>
          </a:stretch>
        </p:blipFill>
        <p:spPr>
          <a:xfrm>
            <a:off x="8292250" y="4192819"/>
            <a:ext cx="851750" cy="851750"/>
          </a:xfrm>
          <a:prstGeom prst="rect">
            <a:avLst/>
          </a:prstGeom>
          <a:noFill/>
          <a:ln>
            <a:noFill/>
          </a:ln>
        </p:spPr>
      </p:pic>
      <p:sp>
        <p:nvSpPr>
          <p:cNvPr id="145" name="Google Shape;145;p22"/>
          <p:cNvSpPr txBox="1"/>
          <p:nvPr/>
        </p:nvSpPr>
        <p:spPr>
          <a:xfrm>
            <a:off x="417625" y="1255813"/>
            <a:ext cx="5182500" cy="1046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a:latin typeface="Open Sans"/>
                <a:ea typeface="Open Sans"/>
                <a:cs typeface="Open Sans"/>
                <a:sym typeface="Open Sans"/>
              </a:rPr>
              <a:t>Intuitively, the </a:t>
            </a:r>
            <a:r>
              <a:rPr lang="en-GB" b="1">
                <a:latin typeface="Open Sans"/>
                <a:ea typeface="Open Sans"/>
                <a:cs typeface="Open Sans"/>
                <a:sym typeface="Open Sans"/>
              </a:rPr>
              <a:t>local reachability density</a:t>
            </a:r>
            <a:r>
              <a:rPr lang="en-GB">
                <a:latin typeface="Open Sans"/>
                <a:ea typeface="Open Sans"/>
                <a:cs typeface="Open Sans"/>
                <a:sym typeface="Open Sans"/>
              </a:rPr>
              <a:t> of an object p is the inverse of the average reachability distance based on the MinPts-nearest neighbors of p. </a:t>
            </a:r>
            <a:endParaRPr>
              <a:latin typeface="Open Sans"/>
              <a:ea typeface="Open Sans"/>
              <a:cs typeface="Open Sans"/>
              <a:sym typeface="Open Sans"/>
            </a:endParaRPr>
          </a:p>
          <a:p>
            <a:pPr marL="0" lvl="0" indent="0" algn="just" rtl="0">
              <a:spcBef>
                <a:spcPts val="0"/>
              </a:spcBef>
              <a:spcAft>
                <a:spcPts val="0"/>
              </a:spcAft>
              <a:buNone/>
            </a:pPr>
            <a:endParaRPr>
              <a:latin typeface="Open Sans"/>
              <a:ea typeface="Open Sans"/>
              <a:cs typeface="Open Sans"/>
              <a:sym typeface="Open Sans"/>
            </a:endParaRPr>
          </a:p>
        </p:txBody>
      </p:sp>
      <p:pic>
        <p:nvPicPr>
          <p:cNvPr id="146" name="Google Shape;146;p22"/>
          <p:cNvPicPr preferRelativeResize="0"/>
          <p:nvPr/>
        </p:nvPicPr>
        <p:blipFill>
          <a:blip r:embed="rId4">
            <a:alphaModFix/>
          </a:blip>
          <a:stretch>
            <a:fillRect/>
          </a:stretch>
        </p:blipFill>
        <p:spPr>
          <a:xfrm>
            <a:off x="2629150" y="2417979"/>
            <a:ext cx="3686124" cy="120619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311700" y="1812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rgbClr val="134F5C"/>
                </a:solidFill>
              </a:rPr>
              <a:t>Local Outlier Factor</a:t>
            </a:r>
            <a:endParaRPr>
              <a:solidFill>
                <a:srgbClr val="00ACEE"/>
              </a:solidFill>
            </a:endParaRPr>
          </a:p>
        </p:txBody>
      </p:sp>
      <p:cxnSp>
        <p:nvCxnSpPr>
          <p:cNvPr id="152" name="Google Shape;152;p23"/>
          <p:cNvCxnSpPr/>
          <p:nvPr/>
        </p:nvCxnSpPr>
        <p:spPr>
          <a:xfrm rot="10800000" flipH="1">
            <a:off x="417625" y="802375"/>
            <a:ext cx="4835700" cy="21900"/>
          </a:xfrm>
          <a:prstGeom prst="straightConnector1">
            <a:avLst/>
          </a:prstGeom>
          <a:noFill/>
          <a:ln w="9525" cap="flat" cmpd="sng">
            <a:solidFill>
              <a:schemeClr val="dk2"/>
            </a:solidFill>
            <a:prstDash val="solid"/>
            <a:round/>
            <a:headEnd type="none" w="med" len="med"/>
            <a:tailEnd type="none" w="med" len="med"/>
          </a:ln>
        </p:spPr>
      </p:cxnSp>
      <p:pic>
        <p:nvPicPr>
          <p:cNvPr id="153" name="Google Shape;153;p23"/>
          <p:cNvPicPr preferRelativeResize="0"/>
          <p:nvPr/>
        </p:nvPicPr>
        <p:blipFill>
          <a:blip r:embed="rId3">
            <a:alphaModFix/>
          </a:blip>
          <a:stretch>
            <a:fillRect/>
          </a:stretch>
        </p:blipFill>
        <p:spPr>
          <a:xfrm>
            <a:off x="8292250" y="4192819"/>
            <a:ext cx="851750" cy="851750"/>
          </a:xfrm>
          <a:prstGeom prst="rect">
            <a:avLst/>
          </a:prstGeom>
          <a:noFill/>
          <a:ln>
            <a:noFill/>
          </a:ln>
        </p:spPr>
      </p:pic>
      <p:sp>
        <p:nvSpPr>
          <p:cNvPr id="154" name="Google Shape;154;p23"/>
          <p:cNvSpPr txBox="1"/>
          <p:nvPr/>
        </p:nvSpPr>
        <p:spPr>
          <a:xfrm>
            <a:off x="417625" y="1255825"/>
            <a:ext cx="8352900" cy="1046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a:latin typeface="Open Sans"/>
                <a:ea typeface="Open Sans"/>
                <a:cs typeface="Open Sans"/>
                <a:sym typeface="Open Sans"/>
              </a:rPr>
              <a:t>The outlier factor of object p captures the degree to which we call p an outlier. It is the average of the ratio of the local reachability density of p and those of p’s MinPts-nearest neighbors. LOF generates a score for each point. A value below 1 indicates a denser region, while values ​​significantly greater than 1 indicate outliers.</a:t>
            </a:r>
            <a:endParaRPr>
              <a:latin typeface="Open Sans"/>
              <a:ea typeface="Open Sans"/>
              <a:cs typeface="Open Sans"/>
              <a:sym typeface="Open Sans"/>
            </a:endParaRPr>
          </a:p>
        </p:txBody>
      </p:sp>
      <p:pic>
        <p:nvPicPr>
          <p:cNvPr id="155" name="Google Shape;155;p23"/>
          <p:cNvPicPr preferRelativeResize="0"/>
          <p:nvPr/>
        </p:nvPicPr>
        <p:blipFill>
          <a:blip r:embed="rId4">
            <a:alphaModFix/>
          </a:blip>
          <a:stretch>
            <a:fillRect/>
          </a:stretch>
        </p:blipFill>
        <p:spPr>
          <a:xfrm>
            <a:off x="3116088" y="2447100"/>
            <a:ext cx="2911826" cy="904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a:spLocks noGrp="1"/>
          </p:cNvSpPr>
          <p:nvPr>
            <p:ph type="title"/>
          </p:nvPr>
        </p:nvSpPr>
        <p:spPr>
          <a:xfrm>
            <a:off x="311700" y="1812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rgbClr val="134F5C"/>
                </a:solidFill>
              </a:rPr>
              <a:t>Local Outlier Factor</a:t>
            </a:r>
            <a:endParaRPr>
              <a:solidFill>
                <a:srgbClr val="00ACEE"/>
              </a:solidFill>
            </a:endParaRPr>
          </a:p>
        </p:txBody>
      </p:sp>
      <p:cxnSp>
        <p:nvCxnSpPr>
          <p:cNvPr id="161" name="Google Shape;161;p24"/>
          <p:cNvCxnSpPr/>
          <p:nvPr/>
        </p:nvCxnSpPr>
        <p:spPr>
          <a:xfrm rot="10800000" flipH="1">
            <a:off x="417625" y="802375"/>
            <a:ext cx="4835700" cy="21900"/>
          </a:xfrm>
          <a:prstGeom prst="straightConnector1">
            <a:avLst/>
          </a:prstGeom>
          <a:noFill/>
          <a:ln w="9525" cap="flat" cmpd="sng">
            <a:solidFill>
              <a:schemeClr val="dk2"/>
            </a:solidFill>
            <a:prstDash val="solid"/>
            <a:round/>
            <a:headEnd type="none" w="med" len="med"/>
            <a:tailEnd type="none" w="med" len="med"/>
          </a:ln>
        </p:spPr>
      </p:cxnSp>
      <p:pic>
        <p:nvPicPr>
          <p:cNvPr id="162" name="Google Shape;162;p24"/>
          <p:cNvPicPr preferRelativeResize="0"/>
          <p:nvPr/>
        </p:nvPicPr>
        <p:blipFill>
          <a:blip r:embed="rId3">
            <a:alphaModFix/>
          </a:blip>
          <a:stretch>
            <a:fillRect/>
          </a:stretch>
        </p:blipFill>
        <p:spPr>
          <a:xfrm>
            <a:off x="8292250" y="4192819"/>
            <a:ext cx="851750" cy="851750"/>
          </a:xfrm>
          <a:prstGeom prst="rect">
            <a:avLst/>
          </a:prstGeom>
          <a:noFill/>
          <a:ln>
            <a:noFill/>
          </a:ln>
        </p:spPr>
      </p:pic>
      <p:pic>
        <p:nvPicPr>
          <p:cNvPr id="163" name="Google Shape;163;p24"/>
          <p:cNvPicPr preferRelativeResize="0"/>
          <p:nvPr/>
        </p:nvPicPr>
        <p:blipFill>
          <a:blip r:embed="rId4">
            <a:alphaModFix/>
          </a:blip>
          <a:stretch>
            <a:fillRect/>
          </a:stretch>
        </p:blipFill>
        <p:spPr>
          <a:xfrm>
            <a:off x="551050" y="1166150"/>
            <a:ext cx="3637601" cy="3250400"/>
          </a:xfrm>
          <a:prstGeom prst="rect">
            <a:avLst/>
          </a:prstGeom>
          <a:noFill/>
          <a:ln>
            <a:noFill/>
          </a:ln>
        </p:spPr>
      </p:pic>
      <p:pic>
        <p:nvPicPr>
          <p:cNvPr id="164" name="Google Shape;164;p24"/>
          <p:cNvPicPr preferRelativeResize="0"/>
          <p:nvPr/>
        </p:nvPicPr>
        <p:blipFill>
          <a:blip r:embed="rId5">
            <a:alphaModFix/>
          </a:blip>
          <a:stretch>
            <a:fillRect/>
          </a:stretch>
        </p:blipFill>
        <p:spPr>
          <a:xfrm>
            <a:off x="5333075" y="1299025"/>
            <a:ext cx="2294350" cy="2406200"/>
          </a:xfrm>
          <a:prstGeom prst="rect">
            <a:avLst/>
          </a:prstGeom>
          <a:noFill/>
          <a:ln>
            <a:noFill/>
          </a:ln>
        </p:spPr>
      </p:pic>
      <p:sp>
        <p:nvSpPr>
          <p:cNvPr id="165" name="Google Shape;165;p24"/>
          <p:cNvSpPr txBox="1"/>
          <p:nvPr/>
        </p:nvSpPr>
        <p:spPr>
          <a:xfrm>
            <a:off x="5229475" y="3931875"/>
            <a:ext cx="28455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Open Sans"/>
                <a:ea typeface="Open Sans"/>
                <a:cs typeface="Open Sans"/>
                <a:sym typeface="Open Sans"/>
              </a:rPr>
              <a:t>Explanations &amp; images are taken from </a:t>
            </a:r>
            <a:r>
              <a:rPr lang="en-GB" u="sng">
                <a:solidFill>
                  <a:schemeClr val="hlink"/>
                </a:solidFill>
                <a:latin typeface="Open Sans"/>
                <a:ea typeface="Open Sans"/>
                <a:cs typeface="Open Sans"/>
                <a:sym typeface="Open Sans"/>
                <a:hlinkClick r:id="rId6"/>
              </a:rPr>
              <a:t>original paper</a:t>
            </a:r>
            <a:r>
              <a:rPr lang="en-GB">
                <a:latin typeface="Open Sans"/>
                <a:ea typeface="Open Sans"/>
                <a:cs typeface="Open Sans"/>
                <a:sym typeface="Open Sans"/>
              </a:rPr>
              <a:t> and </a:t>
            </a:r>
            <a:r>
              <a:rPr lang="en-GB" u="sng">
                <a:solidFill>
                  <a:schemeClr val="hlink"/>
                </a:solidFill>
                <a:latin typeface="Open Sans"/>
                <a:ea typeface="Open Sans"/>
                <a:cs typeface="Open Sans"/>
                <a:sym typeface="Open Sans"/>
                <a:hlinkClick r:id="rId7"/>
              </a:rPr>
              <a:t>wikipedia</a:t>
            </a:r>
            <a:r>
              <a:rPr lang="en-GB">
                <a:latin typeface="Open Sans"/>
                <a:ea typeface="Open Sans"/>
                <a:cs typeface="Open Sans"/>
                <a:sym typeface="Open Sans"/>
              </a:rPr>
              <a:t> page. See for more details.</a:t>
            </a:r>
            <a:endParaRPr>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5"/>
          <p:cNvSpPr txBox="1">
            <a:spLocks noGrp="1"/>
          </p:cNvSpPr>
          <p:nvPr>
            <p:ph type="title"/>
          </p:nvPr>
        </p:nvSpPr>
        <p:spPr>
          <a:xfrm>
            <a:off x="2218050" y="1950600"/>
            <a:ext cx="4707900" cy="1242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990"/>
              <a:buNone/>
            </a:pPr>
            <a:r>
              <a:rPr lang="en-GB" sz="5840">
                <a:solidFill>
                  <a:srgbClr val="134F5C"/>
                </a:solidFill>
              </a:rPr>
              <a:t>AUTOENCODERS</a:t>
            </a:r>
            <a:endParaRPr sz="5840">
              <a:solidFill>
                <a:srgbClr val="00ACEE"/>
              </a:solidFill>
            </a:endParaRPr>
          </a:p>
        </p:txBody>
      </p:sp>
      <p:pic>
        <p:nvPicPr>
          <p:cNvPr id="171" name="Google Shape;171;p25"/>
          <p:cNvPicPr preferRelativeResize="0"/>
          <p:nvPr/>
        </p:nvPicPr>
        <p:blipFill>
          <a:blip r:embed="rId3">
            <a:alphaModFix/>
          </a:blip>
          <a:stretch>
            <a:fillRect/>
          </a:stretch>
        </p:blipFill>
        <p:spPr>
          <a:xfrm>
            <a:off x="8292250" y="4192819"/>
            <a:ext cx="851750" cy="851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title"/>
          </p:nvPr>
        </p:nvSpPr>
        <p:spPr>
          <a:xfrm>
            <a:off x="311700" y="1812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rgbClr val="134F5C"/>
                </a:solidFill>
              </a:rPr>
              <a:t>Autoencoders: Motivation</a:t>
            </a:r>
            <a:endParaRPr>
              <a:solidFill>
                <a:srgbClr val="00ACEE"/>
              </a:solidFill>
            </a:endParaRPr>
          </a:p>
        </p:txBody>
      </p:sp>
      <p:cxnSp>
        <p:nvCxnSpPr>
          <p:cNvPr id="177" name="Google Shape;177;p26"/>
          <p:cNvCxnSpPr/>
          <p:nvPr/>
        </p:nvCxnSpPr>
        <p:spPr>
          <a:xfrm rot="10800000" flipH="1">
            <a:off x="417625" y="802375"/>
            <a:ext cx="4835700" cy="21900"/>
          </a:xfrm>
          <a:prstGeom prst="straightConnector1">
            <a:avLst/>
          </a:prstGeom>
          <a:noFill/>
          <a:ln w="9525" cap="flat" cmpd="sng">
            <a:solidFill>
              <a:schemeClr val="dk2"/>
            </a:solidFill>
            <a:prstDash val="solid"/>
            <a:round/>
            <a:headEnd type="none" w="med" len="med"/>
            <a:tailEnd type="none" w="med" len="med"/>
          </a:ln>
        </p:spPr>
      </p:cxnSp>
      <p:pic>
        <p:nvPicPr>
          <p:cNvPr id="178" name="Google Shape;178;p26"/>
          <p:cNvPicPr preferRelativeResize="0"/>
          <p:nvPr/>
        </p:nvPicPr>
        <p:blipFill>
          <a:blip r:embed="rId3">
            <a:alphaModFix/>
          </a:blip>
          <a:stretch>
            <a:fillRect/>
          </a:stretch>
        </p:blipFill>
        <p:spPr>
          <a:xfrm>
            <a:off x="8292250" y="4192819"/>
            <a:ext cx="851750" cy="851750"/>
          </a:xfrm>
          <a:prstGeom prst="rect">
            <a:avLst/>
          </a:prstGeom>
          <a:noFill/>
          <a:ln>
            <a:noFill/>
          </a:ln>
        </p:spPr>
      </p:pic>
      <p:sp>
        <p:nvSpPr>
          <p:cNvPr id="179" name="Google Shape;179;p26"/>
          <p:cNvSpPr txBox="1"/>
          <p:nvPr/>
        </p:nvSpPr>
        <p:spPr>
          <a:xfrm>
            <a:off x="646325" y="1153100"/>
            <a:ext cx="8186100" cy="2770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a:latin typeface="Open Sans"/>
                <a:ea typeface="Open Sans"/>
                <a:cs typeface="Open Sans"/>
                <a:sym typeface="Open Sans"/>
              </a:rPr>
              <a:t>Autoencoders are an unsupervised learning architectures in neural networks. They are commonly used in Deep Learning tasks; such as generative models, anomaly detection, dimensionality reduction. They map the input data into lower dimensional space with encoder </a:t>
            </a:r>
            <a:r>
              <a:rPr lang="en-GB" b="1">
                <a:latin typeface="Open Sans"/>
                <a:ea typeface="Open Sans"/>
                <a:cs typeface="Open Sans"/>
                <a:sym typeface="Open Sans"/>
              </a:rPr>
              <a:t>E</a:t>
            </a:r>
            <a:r>
              <a:rPr lang="en-GB">
                <a:latin typeface="Open Sans"/>
                <a:ea typeface="Open Sans"/>
                <a:cs typeface="Open Sans"/>
                <a:sym typeface="Open Sans"/>
              </a:rPr>
              <a:t>, and then maps into same space that have same dimension of input data with decoder </a:t>
            </a:r>
            <a:r>
              <a:rPr lang="en-GB" b="1">
                <a:latin typeface="Open Sans"/>
                <a:ea typeface="Open Sans"/>
                <a:cs typeface="Open Sans"/>
                <a:sym typeface="Open Sans"/>
              </a:rPr>
              <a:t>D</a:t>
            </a:r>
            <a:r>
              <a:rPr lang="en-GB">
                <a:latin typeface="Open Sans"/>
                <a:ea typeface="Open Sans"/>
                <a:cs typeface="Open Sans"/>
                <a:sym typeface="Open Sans"/>
              </a:rPr>
              <a:t>. The main idea behind Autoencoders is to attempt to copy its input to its output. The input layer is fed with input vector </a:t>
            </a:r>
            <a:r>
              <a:rPr lang="en-GB" b="1">
                <a:latin typeface="Open Sans"/>
                <a:ea typeface="Open Sans"/>
                <a:cs typeface="Open Sans"/>
                <a:sym typeface="Open Sans"/>
              </a:rPr>
              <a:t>x</a:t>
            </a:r>
            <a:r>
              <a:rPr lang="en-GB">
                <a:latin typeface="Open Sans"/>
                <a:ea typeface="Open Sans"/>
                <a:cs typeface="Open Sans"/>
                <a:sym typeface="Open Sans"/>
              </a:rPr>
              <a:t> and the loss is calculated at output layer between </a:t>
            </a:r>
            <a:r>
              <a:rPr lang="en-GB" b="1">
                <a:latin typeface="Open Sans"/>
                <a:ea typeface="Open Sans"/>
                <a:cs typeface="Open Sans"/>
                <a:sym typeface="Open Sans"/>
              </a:rPr>
              <a:t>x</a:t>
            </a:r>
            <a:r>
              <a:rPr lang="en-GB">
                <a:latin typeface="Open Sans"/>
                <a:ea typeface="Open Sans"/>
                <a:cs typeface="Open Sans"/>
                <a:sym typeface="Open Sans"/>
              </a:rPr>
              <a:t> and </a:t>
            </a:r>
            <a:r>
              <a:rPr lang="en-GB" b="1">
                <a:latin typeface="Open Sans"/>
                <a:ea typeface="Open Sans"/>
                <a:cs typeface="Open Sans"/>
                <a:sym typeface="Open Sans"/>
              </a:rPr>
              <a:t>E(D(x))</a:t>
            </a:r>
            <a:r>
              <a:rPr lang="en-GB">
                <a:latin typeface="Open Sans"/>
                <a:ea typeface="Open Sans"/>
                <a:cs typeface="Open Sans"/>
                <a:sym typeface="Open Sans"/>
              </a:rPr>
              <a:t>, in other words the loss is </a:t>
            </a:r>
            <a:r>
              <a:rPr lang="en-GB" b="1">
                <a:latin typeface="Open Sans"/>
                <a:ea typeface="Open Sans"/>
                <a:cs typeface="Open Sans"/>
                <a:sym typeface="Open Sans"/>
              </a:rPr>
              <a:t>L(x, E(D(x)))</a:t>
            </a:r>
            <a:r>
              <a:rPr lang="en-GB">
                <a:latin typeface="Open Sans"/>
                <a:ea typeface="Open Sans"/>
                <a:cs typeface="Open Sans"/>
                <a:sym typeface="Open Sans"/>
              </a:rPr>
              <a:t>. It measures difference between our original input and the consequent reconstruction. We named the middle layer, that is connection between encoder </a:t>
            </a:r>
            <a:r>
              <a:rPr lang="en-GB" b="1">
                <a:latin typeface="Open Sans"/>
                <a:ea typeface="Open Sans"/>
                <a:cs typeface="Open Sans"/>
                <a:sym typeface="Open Sans"/>
              </a:rPr>
              <a:t>E</a:t>
            </a:r>
            <a:r>
              <a:rPr lang="en-GB">
                <a:latin typeface="Open Sans"/>
                <a:ea typeface="Open Sans"/>
                <a:cs typeface="Open Sans"/>
                <a:sym typeface="Open Sans"/>
              </a:rPr>
              <a:t> and decoder</a:t>
            </a:r>
            <a:r>
              <a:rPr lang="en-GB" b="1">
                <a:latin typeface="Open Sans"/>
                <a:ea typeface="Open Sans"/>
                <a:cs typeface="Open Sans"/>
                <a:sym typeface="Open Sans"/>
              </a:rPr>
              <a:t> D</a:t>
            </a:r>
            <a:r>
              <a:rPr lang="en-GB">
                <a:latin typeface="Open Sans"/>
                <a:ea typeface="Open Sans"/>
                <a:cs typeface="Open Sans"/>
                <a:sym typeface="Open Sans"/>
              </a:rPr>
              <a:t>, as the ”bottleneck”.</a:t>
            </a:r>
            <a:endParaRPr>
              <a:latin typeface="Open Sans"/>
              <a:ea typeface="Open Sans"/>
              <a:cs typeface="Open Sans"/>
              <a:sym typeface="Open Sans"/>
            </a:endParaRPr>
          </a:p>
          <a:p>
            <a:pPr marL="0" lvl="0" indent="0" algn="just" rtl="0">
              <a:spcBef>
                <a:spcPts val="0"/>
              </a:spcBef>
              <a:spcAft>
                <a:spcPts val="0"/>
              </a:spcAft>
              <a:buNone/>
            </a:pPr>
            <a:endParaRPr>
              <a:latin typeface="Open Sans"/>
              <a:ea typeface="Open Sans"/>
              <a:cs typeface="Open Sans"/>
              <a:sym typeface="Open Sans"/>
            </a:endParaRPr>
          </a:p>
          <a:p>
            <a:pPr marL="0" lvl="0" indent="0" algn="just" rtl="0">
              <a:spcBef>
                <a:spcPts val="0"/>
              </a:spcBef>
              <a:spcAft>
                <a:spcPts val="0"/>
              </a:spcAft>
              <a:buNone/>
            </a:pPr>
            <a:endParaRPr>
              <a:latin typeface="Open Sans"/>
              <a:ea typeface="Open Sans"/>
              <a:cs typeface="Open Sans"/>
              <a:sym typeface="Open Sans"/>
            </a:endParaRPr>
          </a:p>
          <a:p>
            <a:pPr marL="0" lvl="0" indent="0" algn="just" rtl="0">
              <a:spcBef>
                <a:spcPts val="0"/>
              </a:spcBef>
              <a:spcAft>
                <a:spcPts val="0"/>
              </a:spcAft>
              <a:buNone/>
            </a:pPr>
            <a:endParaRPr>
              <a:latin typeface="Open Sans"/>
              <a:ea typeface="Open Sans"/>
              <a:cs typeface="Open Sans"/>
              <a:sym typeface="Open Sans"/>
            </a:endParaRPr>
          </a:p>
        </p:txBody>
      </p:sp>
      <p:pic>
        <p:nvPicPr>
          <p:cNvPr id="180" name="Google Shape;180;p26"/>
          <p:cNvPicPr preferRelativeResize="0"/>
          <p:nvPr/>
        </p:nvPicPr>
        <p:blipFill>
          <a:blip r:embed="rId4">
            <a:alphaModFix/>
          </a:blip>
          <a:stretch>
            <a:fillRect/>
          </a:stretch>
        </p:blipFill>
        <p:spPr>
          <a:xfrm>
            <a:off x="2330463" y="3281850"/>
            <a:ext cx="4483074" cy="1646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7"/>
          <p:cNvSpPr txBox="1">
            <a:spLocks noGrp="1"/>
          </p:cNvSpPr>
          <p:nvPr>
            <p:ph type="title"/>
          </p:nvPr>
        </p:nvSpPr>
        <p:spPr>
          <a:xfrm>
            <a:off x="311700" y="1812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solidFill>
                  <a:srgbClr val="134F5C"/>
                </a:solidFill>
              </a:rPr>
              <a:t>Autoencoders: Denoising </a:t>
            </a:r>
            <a:r>
              <a:rPr lang="en-GB">
                <a:solidFill>
                  <a:srgbClr val="134F5C"/>
                </a:solidFill>
              </a:rPr>
              <a:t>Auto Encoders</a:t>
            </a:r>
            <a:endParaRPr dirty="0">
              <a:solidFill>
                <a:srgbClr val="00ACEE"/>
              </a:solidFill>
            </a:endParaRPr>
          </a:p>
        </p:txBody>
      </p:sp>
      <p:cxnSp>
        <p:nvCxnSpPr>
          <p:cNvPr id="186" name="Google Shape;186;p27"/>
          <p:cNvCxnSpPr/>
          <p:nvPr/>
        </p:nvCxnSpPr>
        <p:spPr>
          <a:xfrm rot="10800000" flipH="1">
            <a:off x="417625" y="802375"/>
            <a:ext cx="4835700" cy="21900"/>
          </a:xfrm>
          <a:prstGeom prst="straightConnector1">
            <a:avLst/>
          </a:prstGeom>
          <a:noFill/>
          <a:ln w="9525" cap="flat" cmpd="sng">
            <a:solidFill>
              <a:schemeClr val="dk2"/>
            </a:solidFill>
            <a:prstDash val="solid"/>
            <a:round/>
            <a:headEnd type="none" w="med" len="med"/>
            <a:tailEnd type="none" w="med" len="med"/>
          </a:ln>
        </p:spPr>
      </p:cxnSp>
      <p:pic>
        <p:nvPicPr>
          <p:cNvPr id="187" name="Google Shape;187;p27"/>
          <p:cNvPicPr preferRelativeResize="0"/>
          <p:nvPr/>
        </p:nvPicPr>
        <p:blipFill>
          <a:blip r:embed="rId3">
            <a:alphaModFix/>
          </a:blip>
          <a:stretch>
            <a:fillRect/>
          </a:stretch>
        </p:blipFill>
        <p:spPr>
          <a:xfrm>
            <a:off x="8292250" y="4192819"/>
            <a:ext cx="851750" cy="851750"/>
          </a:xfrm>
          <a:prstGeom prst="rect">
            <a:avLst/>
          </a:prstGeom>
          <a:noFill/>
          <a:ln>
            <a:noFill/>
          </a:ln>
        </p:spPr>
      </p:pic>
      <p:sp>
        <p:nvSpPr>
          <p:cNvPr id="188" name="Google Shape;188;p27"/>
          <p:cNvSpPr txBox="1"/>
          <p:nvPr/>
        </p:nvSpPr>
        <p:spPr>
          <a:xfrm>
            <a:off x="646325" y="1153100"/>
            <a:ext cx="81861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a:latin typeface="Open Sans"/>
              <a:ea typeface="Open Sans"/>
              <a:cs typeface="Open Sans"/>
              <a:sym typeface="Open Sans"/>
            </a:endParaRPr>
          </a:p>
        </p:txBody>
      </p:sp>
      <p:sp>
        <p:nvSpPr>
          <p:cNvPr id="189" name="Google Shape;189;p27"/>
          <p:cNvSpPr txBox="1"/>
          <p:nvPr/>
        </p:nvSpPr>
        <p:spPr>
          <a:xfrm>
            <a:off x="565525" y="947450"/>
            <a:ext cx="7689900" cy="2124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dirty="0">
                <a:latin typeface="Open Sans"/>
                <a:ea typeface="Open Sans"/>
                <a:cs typeface="Open Sans"/>
                <a:sym typeface="Open Sans"/>
              </a:rPr>
              <a:t>When we said that main idea behind autoencoders is to copy input to its output, the key idea is that not to copy without extracting useful </a:t>
            </a:r>
            <a:r>
              <a:rPr lang="en-GB" dirty="0" err="1">
                <a:latin typeface="Open Sans"/>
                <a:ea typeface="Open Sans"/>
                <a:cs typeface="Open Sans"/>
                <a:sym typeface="Open Sans"/>
              </a:rPr>
              <a:t>informations</a:t>
            </a:r>
            <a:r>
              <a:rPr lang="en-GB" dirty="0">
                <a:latin typeface="Open Sans"/>
                <a:ea typeface="Open Sans"/>
                <a:cs typeface="Open Sans"/>
                <a:sym typeface="Open Sans"/>
              </a:rPr>
              <a:t> about the distribution of the data. Autoencoders are allowed too much capacity, easy to be trained to the copying the task with learning anything useful about the dataset. So we need to penalize those autoencoders. We can achieve the task that learning useful </a:t>
            </a:r>
            <a:r>
              <a:rPr lang="en-GB" dirty="0" err="1">
                <a:latin typeface="Open Sans"/>
                <a:ea typeface="Open Sans"/>
                <a:cs typeface="Open Sans"/>
                <a:sym typeface="Open Sans"/>
              </a:rPr>
              <a:t>informations</a:t>
            </a:r>
            <a:r>
              <a:rPr lang="en-GB" dirty="0">
                <a:latin typeface="Open Sans"/>
                <a:ea typeface="Open Sans"/>
                <a:cs typeface="Open Sans"/>
                <a:sym typeface="Open Sans"/>
              </a:rPr>
              <a:t> about data by adding some noise to input data. To perform the denoising, the input x is corrupted into </a:t>
            </a:r>
            <a:r>
              <a:rPr lang="en-GB" b="1" dirty="0">
                <a:latin typeface="Open Sans"/>
                <a:ea typeface="Open Sans"/>
                <a:cs typeface="Open Sans"/>
                <a:sym typeface="Open Sans"/>
              </a:rPr>
              <a:t>x̃</a:t>
            </a:r>
            <a:r>
              <a:rPr lang="en-GB" dirty="0">
                <a:latin typeface="Open Sans"/>
                <a:ea typeface="Open Sans"/>
                <a:cs typeface="Open Sans"/>
                <a:sym typeface="Open Sans"/>
              </a:rPr>
              <a:t> through stochastic mapping of </a:t>
            </a:r>
            <a:r>
              <a:rPr lang="en-GB" b="1" dirty="0">
                <a:latin typeface="Open Sans"/>
                <a:ea typeface="Open Sans"/>
                <a:cs typeface="Open Sans"/>
                <a:sym typeface="Open Sans"/>
              </a:rPr>
              <a:t>x̃ ∼ </a:t>
            </a:r>
            <a:r>
              <a:rPr lang="en-GB" b="1" dirty="0" err="1">
                <a:latin typeface="Open Sans"/>
                <a:ea typeface="Open Sans"/>
                <a:cs typeface="Open Sans"/>
                <a:sym typeface="Open Sans"/>
              </a:rPr>
              <a:t>p</a:t>
            </a:r>
            <a:r>
              <a:rPr lang="en-GB" b="1" baseline="-25000" dirty="0" err="1">
                <a:latin typeface="Open Sans"/>
                <a:ea typeface="Open Sans"/>
                <a:cs typeface="Open Sans"/>
                <a:sym typeface="Open Sans"/>
              </a:rPr>
              <a:t>N</a:t>
            </a:r>
            <a:r>
              <a:rPr lang="en-GB" b="1" dirty="0">
                <a:latin typeface="Open Sans"/>
                <a:ea typeface="Open Sans"/>
                <a:cs typeface="Open Sans"/>
                <a:sym typeface="Open Sans"/>
              </a:rPr>
              <a:t>(x̃|x)</a:t>
            </a:r>
            <a:r>
              <a:rPr lang="en-GB" dirty="0">
                <a:latin typeface="Open Sans"/>
                <a:ea typeface="Open Sans"/>
                <a:cs typeface="Open Sans"/>
                <a:sym typeface="Open Sans"/>
              </a:rPr>
              <a:t>. Then the noisy (corrupted) input is used for encoding and decoding parts.</a:t>
            </a:r>
            <a:endParaRPr dirty="0">
              <a:latin typeface="Open Sans"/>
              <a:ea typeface="Open Sans"/>
              <a:cs typeface="Open Sans"/>
              <a:sym typeface="Open Sans"/>
            </a:endParaRPr>
          </a:p>
          <a:p>
            <a:pPr marL="0" lvl="0" indent="0" algn="just" rtl="0">
              <a:spcBef>
                <a:spcPts val="0"/>
              </a:spcBef>
              <a:spcAft>
                <a:spcPts val="0"/>
              </a:spcAft>
              <a:buNone/>
            </a:pPr>
            <a:endParaRPr dirty="0">
              <a:latin typeface="Open Sans"/>
              <a:ea typeface="Open Sans"/>
              <a:cs typeface="Open Sans"/>
              <a:sym typeface="Open Sans"/>
            </a:endParaRPr>
          </a:p>
        </p:txBody>
      </p:sp>
      <p:pic>
        <p:nvPicPr>
          <p:cNvPr id="190" name="Google Shape;190;p27"/>
          <p:cNvPicPr preferRelativeResize="0"/>
          <p:nvPr/>
        </p:nvPicPr>
        <p:blipFill>
          <a:blip r:embed="rId4">
            <a:alphaModFix/>
          </a:blip>
          <a:stretch>
            <a:fillRect/>
          </a:stretch>
        </p:blipFill>
        <p:spPr>
          <a:xfrm>
            <a:off x="1945400" y="3071450"/>
            <a:ext cx="4930153" cy="1767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8"/>
          <p:cNvSpPr txBox="1">
            <a:spLocks noGrp="1"/>
          </p:cNvSpPr>
          <p:nvPr>
            <p:ph type="title"/>
          </p:nvPr>
        </p:nvSpPr>
        <p:spPr>
          <a:xfrm>
            <a:off x="311700" y="1812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rgbClr val="134F5C"/>
                </a:solidFill>
              </a:rPr>
              <a:t>Autoencoders: VAE</a:t>
            </a:r>
            <a:endParaRPr>
              <a:solidFill>
                <a:srgbClr val="00ACEE"/>
              </a:solidFill>
            </a:endParaRPr>
          </a:p>
        </p:txBody>
      </p:sp>
      <p:cxnSp>
        <p:nvCxnSpPr>
          <p:cNvPr id="196" name="Google Shape;196;p28"/>
          <p:cNvCxnSpPr/>
          <p:nvPr/>
        </p:nvCxnSpPr>
        <p:spPr>
          <a:xfrm rot="10800000" flipH="1">
            <a:off x="417625" y="802375"/>
            <a:ext cx="4835700" cy="21900"/>
          </a:xfrm>
          <a:prstGeom prst="straightConnector1">
            <a:avLst/>
          </a:prstGeom>
          <a:noFill/>
          <a:ln w="9525" cap="flat" cmpd="sng">
            <a:solidFill>
              <a:schemeClr val="dk2"/>
            </a:solidFill>
            <a:prstDash val="solid"/>
            <a:round/>
            <a:headEnd type="none" w="med" len="med"/>
            <a:tailEnd type="none" w="med" len="med"/>
          </a:ln>
        </p:spPr>
      </p:cxnSp>
      <p:pic>
        <p:nvPicPr>
          <p:cNvPr id="197" name="Google Shape;197;p28"/>
          <p:cNvPicPr preferRelativeResize="0"/>
          <p:nvPr/>
        </p:nvPicPr>
        <p:blipFill>
          <a:blip r:embed="rId3">
            <a:alphaModFix/>
          </a:blip>
          <a:stretch>
            <a:fillRect/>
          </a:stretch>
        </p:blipFill>
        <p:spPr>
          <a:xfrm>
            <a:off x="8292250" y="4192819"/>
            <a:ext cx="851750" cy="851750"/>
          </a:xfrm>
          <a:prstGeom prst="rect">
            <a:avLst/>
          </a:prstGeom>
          <a:noFill/>
          <a:ln>
            <a:noFill/>
          </a:ln>
        </p:spPr>
      </p:pic>
      <p:sp>
        <p:nvSpPr>
          <p:cNvPr id="198" name="Google Shape;198;p28"/>
          <p:cNvSpPr txBox="1"/>
          <p:nvPr/>
        </p:nvSpPr>
        <p:spPr>
          <a:xfrm>
            <a:off x="646325" y="1153100"/>
            <a:ext cx="81861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a:latin typeface="Open Sans"/>
              <a:ea typeface="Open Sans"/>
              <a:cs typeface="Open Sans"/>
              <a:sym typeface="Open Sans"/>
            </a:endParaRPr>
          </a:p>
        </p:txBody>
      </p:sp>
      <p:sp>
        <p:nvSpPr>
          <p:cNvPr id="199" name="Google Shape;199;p28"/>
          <p:cNvSpPr txBox="1"/>
          <p:nvPr/>
        </p:nvSpPr>
        <p:spPr>
          <a:xfrm>
            <a:off x="565525" y="947450"/>
            <a:ext cx="7689900" cy="3201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a:latin typeface="Open Sans"/>
                <a:ea typeface="Open Sans"/>
                <a:cs typeface="Open Sans"/>
                <a:sym typeface="Open Sans"/>
              </a:rPr>
              <a:t>Variational Autoencoder (VAE) is a deep learning technique  for  learning  latent  representations.  VAE  also  can  be used  for  generative  tasks.  It  allows  model  to  learn  complex distributions  from  complex  datasets.  The  motivation  behind Variational  Autoencoders  is  to  produce  a  output  distribution which  is  equivalent  to  the  input  distribution. The probabilistic encoder </a:t>
            </a:r>
            <a:r>
              <a:rPr lang="en-GB" b="1">
                <a:latin typeface="Open Sans"/>
                <a:ea typeface="Open Sans"/>
                <a:cs typeface="Open Sans"/>
                <a:sym typeface="Open Sans"/>
              </a:rPr>
              <a:t>p</a:t>
            </a:r>
            <a:r>
              <a:rPr lang="en-GB" b="1" baseline="-25000">
                <a:latin typeface="Open Sans"/>
                <a:ea typeface="Open Sans"/>
                <a:cs typeface="Open Sans"/>
                <a:sym typeface="Open Sans"/>
              </a:rPr>
              <a:t>encoder</a:t>
            </a:r>
            <a:r>
              <a:rPr lang="en-GB" b="1">
                <a:latin typeface="Open Sans"/>
                <a:ea typeface="Open Sans"/>
                <a:cs typeface="Open Sans"/>
                <a:sym typeface="Open Sans"/>
              </a:rPr>
              <a:t>(z|x)</a:t>
            </a:r>
            <a:r>
              <a:rPr lang="en-GB">
                <a:latin typeface="Open Sans"/>
                <a:ea typeface="Open Sans"/>
                <a:cs typeface="Open Sans"/>
                <a:sym typeface="Open Sans"/>
              </a:rPr>
              <a:t> of VAE learns representing input with lower-dimensional space. The probabilistic decoder </a:t>
            </a:r>
            <a:r>
              <a:rPr lang="en-GB" b="1">
                <a:latin typeface="Open Sans"/>
                <a:ea typeface="Open Sans"/>
                <a:cs typeface="Open Sans"/>
                <a:sym typeface="Open Sans"/>
              </a:rPr>
              <a:t>p</a:t>
            </a:r>
            <a:r>
              <a:rPr lang="en-GB" b="1" baseline="-25000">
                <a:latin typeface="Open Sans"/>
                <a:ea typeface="Open Sans"/>
                <a:cs typeface="Open Sans"/>
                <a:sym typeface="Open Sans"/>
              </a:rPr>
              <a:t>decoder</a:t>
            </a:r>
            <a:r>
              <a:rPr lang="en-GB" b="1">
                <a:latin typeface="Open Sans"/>
                <a:ea typeface="Open Sans"/>
                <a:cs typeface="Open Sans"/>
                <a:sym typeface="Open Sans"/>
              </a:rPr>
              <a:t>(x|z)</a:t>
            </a:r>
            <a:r>
              <a:rPr lang="en-GB">
                <a:latin typeface="Open Sans"/>
                <a:ea typeface="Open Sans"/>
                <a:cs typeface="Open Sans"/>
                <a:sym typeface="Open Sans"/>
              </a:rPr>
              <a:t> of VAE learns reconstructing the input from lower-dimensional representation. The objective function of</a:t>
            </a:r>
            <a:endParaRPr>
              <a:latin typeface="Open Sans"/>
              <a:ea typeface="Open Sans"/>
              <a:cs typeface="Open Sans"/>
              <a:sym typeface="Open Sans"/>
            </a:endParaRPr>
          </a:p>
          <a:p>
            <a:pPr marL="0" lvl="0" indent="0" algn="just" rtl="0">
              <a:spcBef>
                <a:spcPts val="0"/>
              </a:spcBef>
              <a:spcAft>
                <a:spcPts val="0"/>
              </a:spcAft>
              <a:buNone/>
            </a:pPr>
            <a:r>
              <a:rPr lang="en-GB">
                <a:latin typeface="Open Sans"/>
                <a:ea typeface="Open Sans"/>
                <a:cs typeface="Open Sans"/>
                <a:sym typeface="Open Sans"/>
              </a:rPr>
              <a:t>VAE is combination of Kullback Leibler Divergence (KL Divergence) loss and log-likelihood loss. It allows model to approximate its posterior </a:t>
            </a:r>
            <a:r>
              <a:rPr lang="en-GB" b="1">
                <a:latin typeface="Open Sans"/>
                <a:ea typeface="Open Sans"/>
                <a:cs typeface="Open Sans"/>
                <a:sym typeface="Open Sans"/>
              </a:rPr>
              <a:t>p</a:t>
            </a:r>
            <a:r>
              <a:rPr lang="en-GB" b="1" baseline="-25000">
                <a:latin typeface="Open Sans"/>
                <a:ea typeface="Open Sans"/>
                <a:cs typeface="Open Sans"/>
                <a:sym typeface="Open Sans"/>
              </a:rPr>
              <a:t>decoder</a:t>
            </a:r>
            <a:r>
              <a:rPr lang="en-GB" b="1">
                <a:latin typeface="Open Sans"/>
                <a:ea typeface="Open Sans"/>
                <a:cs typeface="Open Sans"/>
                <a:sym typeface="Open Sans"/>
              </a:rPr>
              <a:t>(x|z)</a:t>
            </a:r>
            <a:r>
              <a:rPr lang="en-GB">
                <a:latin typeface="Open Sans"/>
                <a:ea typeface="Open Sans"/>
                <a:cs typeface="Open Sans"/>
                <a:sym typeface="Open Sans"/>
              </a:rPr>
              <a:t> to normal distribution prior p(z):</a:t>
            </a:r>
            <a:endParaRPr>
              <a:latin typeface="Open Sans"/>
              <a:ea typeface="Open Sans"/>
              <a:cs typeface="Open Sans"/>
              <a:sym typeface="Open Sans"/>
            </a:endParaRPr>
          </a:p>
          <a:p>
            <a:pPr marL="0" lvl="0" indent="0" algn="just" rtl="0">
              <a:spcBef>
                <a:spcPts val="0"/>
              </a:spcBef>
              <a:spcAft>
                <a:spcPts val="0"/>
              </a:spcAft>
              <a:buNone/>
            </a:pPr>
            <a:endParaRPr>
              <a:latin typeface="Open Sans"/>
              <a:ea typeface="Open Sans"/>
              <a:cs typeface="Open Sans"/>
              <a:sym typeface="Open Sans"/>
            </a:endParaRPr>
          </a:p>
          <a:p>
            <a:pPr marL="0" lvl="0" indent="0" algn="just" rtl="0">
              <a:spcBef>
                <a:spcPts val="0"/>
              </a:spcBef>
              <a:spcAft>
                <a:spcPts val="0"/>
              </a:spcAft>
              <a:buNone/>
            </a:pPr>
            <a:endParaRPr>
              <a:latin typeface="Open Sans"/>
              <a:ea typeface="Open Sans"/>
              <a:cs typeface="Open Sans"/>
              <a:sym typeface="Open Sans"/>
            </a:endParaRPr>
          </a:p>
          <a:p>
            <a:pPr marL="0" lvl="0" indent="0" algn="just" rtl="0">
              <a:spcBef>
                <a:spcPts val="0"/>
              </a:spcBef>
              <a:spcAft>
                <a:spcPts val="0"/>
              </a:spcAft>
              <a:buNone/>
            </a:pPr>
            <a:endParaRPr>
              <a:latin typeface="Open Sans"/>
              <a:ea typeface="Open Sans"/>
              <a:cs typeface="Open Sans"/>
              <a:sym typeface="Open Sans"/>
            </a:endParaRPr>
          </a:p>
          <a:p>
            <a:pPr marL="0" lvl="0" indent="0" algn="just" rtl="0">
              <a:spcBef>
                <a:spcPts val="0"/>
              </a:spcBef>
              <a:spcAft>
                <a:spcPts val="0"/>
              </a:spcAft>
              <a:buNone/>
            </a:pPr>
            <a:endParaRPr>
              <a:latin typeface="Open Sans"/>
              <a:ea typeface="Open Sans"/>
              <a:cs typeface="Open Sans"/>
              <a:sym typeface="Open Sans"/>
            </a:endParaRPr>
          </a:p>
        </p:txBody>
      </p:sp>
      <p:pic>
        <p:nvPicPr>
          <p:cNvPr id="200" name="Google Shape;200;p28"/>
          <p:cNvPicPr preferRelativeResize="0"/>
          <p:nvPr/>
        </p:nvPicPr>
        <p:blipFill>
          <a:blip r:embed="rId4">
            <a:alphaModFix/>
          </a:blip>
          <a:stretch>
            <a:fillRect/>
          </a:stretch>
        </p:blipFill>
        <p:spPr>
          <a:xfrm>
            <a:off x="1298150" y="3088251"/>
            <a:ext cx="6547701" cy="541875"/>
          </a:xfrm>
          <a:prstGeom prst="rect">
            <a:avLst/>
          </a:prstGeom>
          <a:noFill/>
          <a:ln>
            <a:noFill/>
          </a:ln>
        </p:spPr>
      </p:pic>
      <p:pic>
        <p:nvPicPr>
          <p:cNvPr id="201" name="Google Shape;201;p28"/>
          <p:cNvPicPr preferRelativeResize="0"/>
          <p:nvPr/>
        </p:nvPicPr>
        <p:blipFill>
          <a:blip r:embed="rId5">
            <a:alphaModFix/>
          </a:blip>
          <a:stretch>
            <a:fillRect/>
          </a:stretch>
        </p:blipFill>
        <p:spPr>
          <a:xfrm>
            <a:off x="1957637" y="3777745"/>
            <a:ext cx="5328474" cy="621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9"/>
          <p:cNvSpPr txBox="1">
            <a:spLocks noGrp="1"/>
          </p:cNvSpPr>
          <p:nvPr>
            <p:ph type="title"/>
          </p:nvPr>
        </p:nvSpPr>
        <p:spPr>
          <a:xfrm>
            <a:off x="311700" y="1812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rgbClr val="134F5C"/>
                </a:solidFill>
              </a:rPr>
              <a:t>Autoencoders: VAE</a:t>
            </a:r>
            <a:endParaRPr>
              <a:solidFill>
                <a:srgbClr val="00ACEE"/>
              </a:solidFill>
            </a:endParaRPr>
          </a:p>
        </p:txBody>
      </p:sp>
      <p:cxnSp>
        <p:nvCxnSpPr>
          <p:cNvPr id="207" name="Google Shape;207;p29"/>
          <p:cNvCxnSpPr/>
          <p:nvPr/>
        </p:nvCxnSpPr>
        <p:spPr>
          <a:xfrm rot="10800000" flipH="1">
            <a:off x="417625" y="802375"/>
            <a:ext cx="4835700" cy="21900"/>
          </a:xfrm>
          <a:prstGeom prst="straightConnector1">
            <a:avLst/>
          </a:prstGeom>
          <a:noFill/>
          <a:ln w="9525" cap="flat" cmpd="sng">
            <a:solidFill>
              <a:schemeClr val="dk2"/>
            </a:solidFill>
            <a:prstDash val="solid"/>
            <a:round/>
            <a:headEnd type="none" w="med" len="med"/>
            <a:tailEnd type="none" w="med" len="med"/>
          </a:ln>
        </p:spPr>
      </p:cxnSp>
      <p:pic>
        <p:nvPicPr>
          <p:cNvPr id="208" name="Google Shape;208;p29"/>
          <p:cNvPicPr preferRelativeResize="0"/>
          <p:nvPr/>
        </p:nvPicPr>
        <p:blipFill>
          <a:blip r:embed="rId3">
            <a:alphaModFix/>
          </a:blip>
          <a:stretch>
            <a:fillRect/>
          </a:stretch>
        </p:blipFill>
        <p:spPr>
          <a:xfrm>
            <a:off x="8292250" y="4192819"/>
            <a:ext cx="851750" cy="851750"/>
          </a:xfrm>
          <a:prstGeom prst="rect">
            <a:avLst/>
          </a:prstGeom>
          <a:noFill/>
          <a:ln>
            <a:noFill/>
          </a:ln>
        </p:spPr>
      </p:pic>
      <p:sp>
        <p:nvSpPr>
          <p:cNvPr id="209" name="Google Shape;209;p29"/>
          <p:cNvSpPr txBox="1"/>
          <p:nvPr/>
        </p:nvSpPr>
        <p:spPr>
          <a:xfrm>
            <a:off x="646325" y="1153100"/>
            <a:ext cx="81861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a:latin typeface="Open Sans"/>
              <a:ea typeface="Open Sans"/>
              <a:cs typeface="Open Sans"/>
              <a:sym typeface="Open Sans"/>
            </a:endParaRPr>
          </a:p>
        </p:txBody>
      </p:sp>
      <p:sp>
        <p:nvSpPr>
          <p:cNvPr id="210" name="Google Shape;210;p29"/>
          <p:cNvSpPr txBox="1"/>
          <p:nvPr/>
        </p:nvSpPr>
        <p:spPr>
          <a:xfrm>
            <a:off x="565525" y="947450"/>
            <a:ext cx="76899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a:latin typeface="Open Sans"/>
              <a:ea typeface="Open Sans"/>
              <a:cs typeface="Open Sans"/>
              <a:sym typeface="Open Sans"/>
            </a:endParaRPr>
          </a:p>
        </p:txBody>
      </p:sp>
      <p:pic>
        <p:nvPicPr>
          <p:cNvPr id="211" name="Google Shape;211;p29"/>
          <p:cNvPicPr preferRelativeResize="0"/>
          <p:nvPr/>
        </p:nvPicPr>
        <p:blipFill>
          <a:blip r:embed="rId4">
            <a:alphaModFix/>
          </a:blip>
          <a:stretch>
            <a:fillRect/>
          </a:stretch>
        </p:blipFill>
        <p:spPr>
          <a:xfrm>
            <a:off x="416750" y="1153100"/>
            <a:ext cx="7987450" cy="301657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0"/>
          <p:cNvSpPr txBox="1">
            <a:spLocks noGrp="1"/>
          </p:cNvSpPr>
          <p:nvPr>
            <p:ph type="title"/>
          </p:nvPr>
        </p:nvSpPr>
        <p:spPr>
          <a:xfrm>
            <a:off x="2218050" y="1480725"/>
            <a:ext cx="4707900" cy="1242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990"/>
              <a:buNone/>
            </a:pPr>
            <a:r>
              <a:rPr lang="en-GB" sz="5840">
                <a:solidFill>
                  <a:srgbClr val="134F5C"/>
                </a:solidFill>
              </a:rPr>
              <a:t>BOOSTING ALGORITHMS</a:t>
            </a:r>
            <a:endParaRPr sz="5840">
              <a:solidFill>
                <a:srgbClr val="00ACEE"/>
              </a:solidFill>
            </a:endParaRPr>
          </a:p>
        </p:txBody>
      </p:sp>
      <p:pic>
        <p:nvPicPr>
          <p:cNvPr id="217" name="Google Shape;217;p30"/>
          <p:cNvPicPr preferRelativeResize="0"/>
          <p:nvPr/>
        </p:nvPicPr>
        <p:blipFill>
          <a:blip r:embed="rId3">
            <a:alphaModFix/>
          </a:blip>
          <a:stretch>
            <a:fillRect/>
          </a:stretch>
        </p:blipFill>
        <p:spPr>
          <a:xfrm>
            <a:off x="8292250" y="4192819"/>
            <a:ext cx="851750" cy="851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1"/>
          <p:cNvSpPr txBox="1">
            <a:spLocks noGrp="1"/>
          </p:cNvSpPr>
          <p:nvPr>
            <p:ph type="title"/>
          </p:nvPr>
        </p:nvSpPr>
        <p:spPr>
          <a:xfrm>
            <a:off x="311700" y="1812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rgbClr val="134F5C"/>
                </a:solidFill>
              </a:rPr>
              <a:t>XGBoost</a:t>
            </a:r>
            <a:endParaRPr>
              <a:solidFill>
                <a:srgbClr val="00ACEE"/>
              </a:solidFill>
            </a:endParaRPr>
          </a:p>
        </p:txBody>
      </p:sp>
      <p:cxnSp>
        <p:nvCxnSpPr>
          <p:cNvPr id="223" name="Google Shape;223;p31"/>
          <p:cNvCxnSpPr/>
          <p:nvPr/>
        </p:nvCxnSpPr>
        <p:spPr>
          <a:xfrm rot="10800000" flipH="1">
            <a:off x="417625" y="802375"/>
            <a:ext cx="4835700" cy="21900"/>
          </a:xfrm>
          <a:prstGeom prst="straightConnector1">
            <a:avLst/>
          </a:prstGeom>
          <a:noFill/>
          <a:ln w="9525" cap="flat" cmpd="sng">
            <a:solidFill>
              <a:schemeClr val="dk2"/>
            </a:solidFill>
            <a:prstDash val="solid"/>
            <a:round/>
            <a:headEnd type="none" w="med" len="med"/>
            <a:tailEnd type="none" w="med" len="med"/>
          </a:ln>
        </p:spPr>
      </p:cxnSp>
      <p:pic>
        <p:nvPicPr>
          <p:cNvPr id="224" name="Google Shape;224;p31"/>
          <p:cNvPicPr preferRelativeResize="0"/>
          <p:nvPr/>
        </p:nvPicPr>
        <p:blipFill>
          <a:blip r:embed="rId3">
            <a:alphaModFix/>
          </a:blip>
          <a:stretch>
            <a:fillRect/>
          </a:stretch>
        </p:blipFill>
        <p:spPr>
          <a:xfrm>
            <a:off x="8292250" y="4192819"/>
            <a:ext cx="851750" cy="851750"/>
          </a:xfrm>
          <a:prstGeom prst="rect">
            <a:avLst/>
          </a:prstGeom>
          <a:noFill/>
          <a:ln>
            <a:noFill/>
          </a:ln>
        </p:spPr>
      </p:pic>
      <p:sp>
        <p:nvSpPr>
          <p:cNvPr id="225" name="Google Shape;225;p31"/>
          <p:cNvSpPr txBox="1"/>
          <p:nvPr/>
        </p:nvSpPr>
        <p:spPr>
          <a:xfrm>
            <a:off x="646325" y="1153100"/>
            <a:ext cx="81861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a:latin typeface="Open Sans"/>
              <a:ea typeface="Open Sans"/>
              <a:cs typeface="Open Sans"/>
              <a:sym typeface="Open Sans"/>
            </a:endParaRPr>
          </a:p>
        </p:txBody>
      </p:sp>
      <p:sp>
        <p:nvSpPr>
          <p:cNvPr id="226" name="Google Shape;226;p31"/>
          <p:cNvSpPr txBox="1"/>
          <p:nvPr/>
        </p:nvSpPr>
        <p:spPr>
          <a:xfrm>
            <a:off x="565525" y="947450"/>
            <a:ext cx="76899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a:latin typeface="Open Sans"/>
              <a:ea typeface="Open Sans"/>
              <a:cs typeface="Open Sans"/>
              <a:sym typeface="Open Sans"/>
            </a:endParaRPr>
          </a:p>
        </p:txBody>
      </p:sp>
      <p:sp>
        <p:nvSpPr>
          <p:cNvPr id="227" name="Google Shape;227;p31"/>
          <p:cNvSpPr txBox="1"/>
          <p:nvPr/>
        </p:nvSpPr>
        <p:spPr>
          <a:xfrm>
            <a:off x="384200" y="907350"/>
            <a:ext cx="69066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45818E"/>
                </a:solidFill>
                <a:latin typeface="Open Sans"/>
                <a:ea typeface="Open Sans"/>
                <a:cs typeface="Open Sans"/>
                <a:sym typeface="Open Sans"/>
              </a:rPr>
              <a:t>General Parameters:</a:t>
            </a:r>
            <a:r>
              <a:rPr lang="en-GB">
                <a:latin typeface="Open Sans"/>
                <a:ea typeface="Open Sans"/>
                <a:cs typeface="Open Sans"/>
                <a:sym typeface="Open Sans"/>
              </a:rPr>
              <a:t> </a:t>
            </a:r>
            <a:r>
              <a:rPr lang="en-GB" b="1">
                <a:latin typeface="Open Sans"/>
                <a:ea typeface="Open Sans"/>
                <a:cs typeface="Open Sans"/>
                <a:sym typeface="Open Sans"/>
              </a:rPr>
              <a:t>booster [default=gbtree]</a:t>
            </a:r>
            <a:r>
              <a:rPr lang="en-GB">
                <a:latin typeface="Open Sans"/>
                <a:ea typeface="Open Sans"/>
                <a:cs typeface="Open Sans"/>
                <a:sym typeface="Open Sans"/>
              </a:rPr>
              <a:t>, silent [default=0], </a:t>
            </a:r>
            <a:r>
              <a:rPr lang="en-GB" b="1">
                <a:latin typeface="Open Sans"/>
                <a:ea typeface="Open Sans"/>
                <a:cs typeface="Open Sans"/>
                <a:sym typeface="Open Sans"/>
              </a:rPr>
              <a:t>nthread</a:t>
            </a:r>
            <a:endParaRPr b="1">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r>
              <a:rPr lang="en-GB">
                <a:solidFill>
                  <a:srgbClr val="45818E"/>
                </a:solidFill>
                <a:latin typeface="Open Sans"/>
                <a:ea typeface="Open Sans"/>
                <a:cs typeface="Open Sans"/>
                <a:sym typeface="Open Sans"/>
              </a:rPr>
              <a:t>Booster Parameters:</a:t>
            </a:r>
            <a:r>
              <a:rPr lang="en-GB">
                <a:latin typeface="Open Sans"/>
                <a:ea typeface="Open Sans"/>
                <a:cs typeface="Open Sans"/>
                <a:sym typeface="Open Sans"/>
              </a:rPr>
              <a:t> eta [default=0.3], </a:t>
            </a:r>
            <a:r>
              <a:rPr lang="en-GB" b="1">
                <a:latin typeface="Open Sans"/>
                <a:ea typeface="Open Sans"/>
                <a:cs typeface="Open Sans"/>
                <a:sym typeface="Open Sans"/>
              </a:rPr>
              <a:t>min_child_weight [default=1]</a:t>
            </a:r>
            <a:r>
              <a:rPr lang="en-GB">
                <a:latin typeface="Open Sans"/>
                <a:ea typeface="Open Sans"/>
                <a:cs typeface="Open Sans"/>
                <a:sym typeface="Open Sans"/>
              </a:rPr>
              <a:t>, max_depth [default=6], </a:t>
            </a:r>
            <a:r>
              <a:rPr lang="en-GB" b="1">
                <a:latin typeface="Open Sans"/>
                <a:ea typeface="Open Sans"/>
                <a:cs typeface="Open Sans"/>
                <a:sym typeface="Open Sans"/>
              </a:rPr>
              <a:t>max_leaf_nodes</a:t>
            </a:r>
            <a:endParaRPr b="1">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r>
              <a:rPr lang="en-GB">
                <a:solidFill>
                  <a:srgbClr val="45818E"/>
                </a:solidFill>
                <a:latin typeface="Open Sans"/>
                <a:ea typeface="Open Sans"/>
                <a:cs typeface="Open Sans"/>
                <a:sym typeface="Open Sans"/>
              </a:rPr>
              <a:t>Learning Task Parameters:</a:t>
            </a:r>
            <a:r>
              <a:rPr lang="en-GB">
                <a:latin typeface="Open Sans"/>
                <a:ea typeface="Open Sans"/>
                <a:cs typeface="Open Sans"/>
                <a:sym typeface="Open Sans"/>
              </a:rPr>
              <a:t> </a:t>
            </a:r>
            <a:r>
              <a:rPr lang="en-GB" b="1">
                <a:latin typeface="Open Sans"/>
                <a:ea typeface="Open Sans"/>
                <a:cs typeface="Open Sans"/>
                <a:sym typeface="Open Sans"/>
              </a:rPr>
              <a:t>objective [default=reg:linear]</a:t>
            </a:r>
            <a:r>
              <a:rPr lang="en-GB">
                <a:latin typeface="Open Sans"/>
                <a:ea typeface="Open Sans"/>
                <a:cs typeface="Open Sans"/>
                <a:sym typeface="Open Sans"/>
              </a:rPr>
              <a:t>, eval_metric [ default according to objective ], </a:t>
            </a:r>
            <a:r>
              <a:rPr lang="en-GB" b="1">
                <a:latin typeface="Open Sans"/>
                <a:ea typeface="Open Sans"/>
                <a:cs typeface="Open Sans"/>
                <a:sym typeface="Open Sans"/>
              </a:rPr>
              <a:t>seed [default=0]</a:t>
            </a:r>
            <a:endParaRPr b="1">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1886550" y="1952100"/>
            <a:ext cx="5370900" cy="123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990"/>
              <a:buNone/>
            </a:pPr>
            <a:r>
              <a:rPr lang="en-GB" sz="5840">
                <a:solidFill>
                  <a:srgbClr val="134F5C"/>
                </a:solidFill>
              </a:rPr>
              <a:t>ISOLATION FOREST</a:t>
            </a:r>
            <a:endParaRPr sz="5840">
              <a:solidFill>
                <a:srgbClr val="00ACEE"/>
              </a:solidFill>
            </a:endParaRPr>
          </a:p>
        </p:txBody>
      </p:sp>
      <p:pic>
        <p:nvPicPr>
          <p:cNvPr id="73" name="Google Shape;73;p14"/>
          <p:cNvPicPr preferRelativeResize="0"/>
          <p:nvPr/>
        </p:nvPicPr>
        <p:blipFill>
          <a:blip r:embed="rId3">
            <a:alphaModFix/>
          </a:blip>
          <a:stretch>
            <a:fillRect/>
          </a:stretch>
        </p:blipFill>
        <p:spPr>
          <a:xfrm>
            <a:off x="8292250" y="4192819"/>
            <a:ext cx="851750" cy="8517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2"/>
          <p:cNvSpPr txBox="1">
            <a:spLocks noGrp="1"/>
          </p:cNvSpPr>
          <p:nvPr>
            <p:ph type="title"/>
          </p:nvPr>
        </p:nvSpPr>
        <p:spPr>
          <a:xfrm>
            <a:off x="311700" y="1812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rgbClr val="134F5C"/>
                </a:solidFill>
              </a:rPr>
              <a:t>CatBoost</a:t>
            </a:r>
            <a:endParaRPr>
              <a:solidFill>
                <a:srgbClr val="134F5C"/>
              </a:solidFill>
            </a:endParaRPr>
          </a:p>
        </p:txBody>
      </p:sp>
      <p:cxnSp>
        <p:nvCxnSpPr>
          <p:cNvPr id="233" name="Google Shape;233;p32"/>
          <p:cNvCxnSpPr/>
          <p:nvPr/>
        </p:nvCxnSpPr>
        <p:spPr>
          <a:xfrm rot="10800000" flipH="1">
            <a:off x="417625" y="802375"/>
            <a:ext cx="4835700" cy="21900"/>
          </a:xfrm>
          <a:prstGeom prst="straightConnector1">
            <a:avLst/>
          </a:prstGeom>
          <a:noFill/>
          <a:ln w="9525" cap="flat" cmpd="sng">
            <a:solidFill>
              <a:schemeClr val="dk2"/>
            </a:solidFill>
            <a:prstDash val="solid"/>
            <a:round/>
            <a:headEnd type="none" w="med" len="med"/>
            <a:tailEnd type="none" w="med" len="med"/>
          </a:ln>
        </p:spPr>
      </p:cxnSp>
      <p:pic>
        <p:nvPicPr>
          <p:cNvPr id="234" name="Google Shape;234;p32"/>
          <p:cNvPicPr preferRelativeResize="0"/>
          <p:nvPr/>
        </p:nvPicPr>
        <p:blipFill>
          <a:blip r:embed="rId3">
            <a:alphaModFix/>
          </a:blip>
          <a:stretch>
            <a:fillRect/>
          </a:stretch>
        </p:blipFill>
        <p:spPr>
          <a:xfrm>
            <a:off x="8292250" y="4192819"/>
            <a:ext cx="851750" cy="851750"/>
          </a:xfrm>
          <a:prstGeom prst="rect">
            <a:avLst/>
          </a:prstGeom>
          <a:noFill/>
          <a:ln>
            <a:noFill/>
          </a:ln>
        </p:spPr>
      </p:pic>
      <p:sp>
        <p:nvSpPr>
          <p:cNvPr id="235" name="Google Shape;235;p32"/>
          <p:cNvSpPr txBox="1"/>
          <p:nvPr/>
        </p:nvSpPr>
        <p:spPr>
          <a:xfrm>
            <a:off x="646325" y="1153100"/>
            <a:ext cx="81861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a:latin typeface="Open Sans"/>
              <a:ea typeface="Open Sans"/>
              <a:cs typeface="Open Sans"/>
              <a:sym typeface="Open Sans"/>
            </a:endParaRPr>
          </a:p>
        </p:txBody>
      </p:sp>
      <p:sp>
        <p:nvSpPr>
          <p:cNvPr id="236" name="Google Shape;236;p32"/>
          <p:cNvSpPr txBox="1"/>
          <p:nvPr/>
        </p:nvSpPr>
        <p:spPr>
          <a:xfrm>
            <a:off x="417625" y="954850"/>
            <a:ext cx="76899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b="1">
                <a:latin typeface="Open Sans"/>
                <a:ea typeface="Open Sans"/>
                <a:cs typeface="Open Sans"/>
                <a:sym typeface="Open Sans"/>
              </a:rPr>
              <a:t>iterations</a:t>
            </a:r>
            <a:r>
              <a:rPr lang="en-GB">
                <a:latin typeface="Open Sans"/>
                <a:ea typeface="Open Sans"/>
                <a:cs typeface="Open Sans"/>
                <a:sym typeface="Open Sans"/>
              </a:rPr>
              <a:t>, random_strength, </a:t>
            </a:r>
            <a:r>
              <a:rPr lang="en-GB" b="1">
                <a:latin typeface="Open Sans"/>
                <a:ea typeface="Open Sans"/>
                <a:cs typeface="Open Sans"/>
                <a:sym typeface="Open Sans"/>
              </a:rPr>
              <a:t>max_depth</a:t>
            </a:r>
            <a:r>
              <a:rPr lang="en-GB">
                <a:latin typeface="Open Sans"/>
                <a:ea typeface="Open Sans"/>
                <a:cs typeface="Open Sans"/>
                <a:sym typeface="Open Sans"/>
              </a:rPr>
              <a:t>, max_leaves, </a:t>
            </a:r>
            <a:r>
              <a:rPr lang="en-GB" b="1">
                <a:latin typeface="Open Sans"/>
                <a:ea typeface="Open Sans"/>
                <a:cs typeface="Open Sans"/>
                <a:sym typeface="Open Sans"/>
              </a:rPr>
              <a:t>one_hot_max_size</a:t>
            </a:r>
            <a:r>
              <a:rPr lang="en-GB">
                <a:latin typeface="Open Sans"/>
                <a:ea typeface="Open Sans"/>
                <a:cs typeface="Open Sans"/>
                <a:sym typeface="Open Sans"/>
              </a:rPr>
              <a:t>, task_type … </a:t>
            </a:r>
            <a:endParaRPr>
              <a:latin typeface="Open Sans"/>
              <a:ea typeface="Open Sans"/>
              <a:cs typeface="Open Sans"/>
              <a:sym typeface="Open Sans"/>
            </a:endParaRPr>
          </a:p>
        </p:txBody>
      </p:sp>
      <p:pic>
        <p:nvPicPr>
          <p:cNvPr id="237" name="Google Shape;237;p32"/>
          <p:cNvPicPr preferRelativeResize="0"/>
          <p:nvPr/>
        </p:nvPicPr>
        <p:blipFill>
          <a:blip r:embed="rId4">
            <a:alphaModFix/>
          </a:blip>
          <a:stretch>
            <a:fillRect/>
          </a:stretch>
        </p:blipFill>
        <p:spPr>
          <a:xfrm>
            <a:off x="570025" y="1758550"/>
            <a:ext cx="2858875" cy="1633650"/>
          </a:xfrm>
          <a:prstGeom prst="rect">
            <a:avLst/>
          </a:prstGeom>
          <a:noFill/>
          <a:ln>
            <a:noFill/>
          </a:ln>
        </p:spPr>
      </p:pic>
      <p:pic>
        <p:nvPicPr>
          <p:cNvPr id="238" name="Google Shape;238;p32"/>
          <p:cNvPicPr preferRelativeResize="0"/>
          <p:nvPr/>
        </p:nvPicPr>
        <p:blipFill>
          <a:blip r:embed="rId5">
            <a:alphaModFix/>
          </a:blip>
          <a:stretch>
            <a:fillRect/>
          </a:stretch>
        </p:blipFill>
        <p:spPr>
          <a:xfrm>
            <a:off x="3853850" y="2641850"/>
            <a:ext cx="4032375" cy="1408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2732100" y="1950600"/>
            <a:ext cx="3679800" cy="1242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990"/>
              <a:buNone/>
            </a:pPr>
            <a:r>
              <a:rPr lang="en-GB" sz="5840">
                <a:solidFill>
                  <a:srgbClr val="134F5C"/>
                </a:solidFill>
              </a:rPr>
              <a:t>REFERENCES</a:t>
            </a:r>
            <a:endParaRPr sz="5840">
              <a:solidFill>
                <a:srgbClr val="00ACEE"/>
              </a:solidFill>
            </a:endParaRPr>
          </a:p>
        </p:txBody>
      </p:sp>
      <p:pic>
        <p:nvPicPr>
          <p:cNvPr id="244" name="Google Shape;244;p33"/>
          <p:cNvPicPr preferRelativeResize="0"/>
          <p:nvPr/>
        </p:nvPicPr>
        <p:blipFill>
          <a:blip r:embed="rId3">
            <a:alphaModFix/>
          </a:blip>
          <a:stretch>
            <a:fillRect/>
          </a:stretch>
        </p:blipFill>
        <p:spPr>
          <a:xfrm>
            <a:off x="8292250" y="4192819"/>
            <a:ext cx="851750" cy="851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pic>
        <p:nvPicPr>
          <p:cNvPr id="249" name="Google Shape;249;p34"/>
          <p:cNvPicPr preferRelativeResize="0"/>
          <p:nvPr/>
        </p:nvPicPr>
        <p:blipFill>
          <a:blip r:embed="rId3">
            <a:alphaModFix/>
          </a:blip>
          <a:stretch>
            <a:fillRect/>
          </a:stretch>
        </p:blipFill>
        <p:spPr>
          <a:xfrm>
            <a:off x="8292250" y="4192819"/>
            <a:ext cx="851750" cy="851750"/>
          </a:xfrm>
          <a:prstGeom prst="rect">
            <a:avLst/>
          </a:prstGeom>
          <a:noFill/>
          <a:ln>
            <a:noFill/>
          </a:ln>
        </p:spPr>
      </p:pic>
      <p:sp>
        <p:nvSpPr>
          <p:cNvPr id="250" name="Google Shape;250;p34"/>
          <p:cNvSpPr txBox="1"/>
          <p:nvPr/>
        </p:nvSpPr>
        <p:spPr>
          <a:xfrm>
            <a:off x="646325" y="1153100"/>
            <a:ext cx="81861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a:latin typeface="Open Sans"/>
              <a:ea typeface="Open Sans"/>
              <a:cs typeface="Open Sans"/>
              <a:sym typeface="Open Sans"/>
            </a:endParaRPr>
          </a:p>
        </p:txBody>
      </p:sp>
      <p:sp>
        <p:nvSpPr>
          <p:cNvPr id="251" name="Google Shape;251;p34"/>
          <p:cNvSpPr txBox="1"/>
          <p:nvPr/>
        </p:nvSpPr>
        <p:spPr>
          <a:xfrm>
            <a:off x="587575" y="470050"/>
            <a:ext cx="7667700" cy="3848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Open Sans"/>
              <a:buChar char="●"/>
            </a:pPr>
            <a:r>
              <a:rPr lang="en-GB">
                <a:latin typeface="Open Sans"/>
                <a:ea typeface="Open Sans"/>
                <a:cs typeface="Open Sans"/>
                <a:sym typeface="Open Sans"/>
              </a:rPr>
              <a:t>F. T. Liu, K. M. Ting and Z. Zhou, "Isolation Forest," 2008 Eighth IEEE International Conference on Data Mining, 2008, pp. 413-422, doi: 10.1109/ICDM.2008.17.</a:t>
            </a:r>
            <a:endParaRPr>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GB">
                <a:latin typeface="Open Sans"/>
                <a:ea typeface="Open Sans"/>
                <a:cs typeface="Open Sans"/>
                <a:sym typeface="Open Sans"/>
              </a:rPr>
              <a:t>Breunig, Markus &amp; Kriegel, Hans-Peter &amp; Ng, Raymond &amp; Sander, Joerg. (2000). LOF: Identifying Density-Based Local Outliers.. ACM Sigmod Record. 29. 93-104. 10.1145/342009.335388. </a:t>
            </a:r>
            <a:endParaRPr>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GB">
                <a:latin typeface="Open Sans"/>
                <a:ea typeface="Open Sans"/>
                <a:cs typeface="Open Sans"/>
                <a:sym typeface="Open Sans"/>
              </a:rPr>
              <a:t>Wikipedia contributors. (2021, July 12). Local outlier factor. In Wikipedia, The Free Encyclopedia. Retrieved 11:56, July 24, 2021, from </a:t>
            </a:r>
            <a:r>
              <a:rPr lang="en-GB" u="sng">
                <a:solidFill>
                  <a:schemeClr val="hlink"/>
                </a:solidFill>
                <a:latin typeface="Open Sans"/>
                <a:ea typeface="Open Sans"/>
                <a:cs typeface="Open Sans"/>
                <a:sym typeface="Open Sans"/>
                <a:hlinkClick r:id="rId4"/>
              </a:rPr>
              <a:t>https://en.wikipedia.org/w/index.php?title=Local_outlier_factor&amp;oldid=1033189240</a:t>
            </a:r>
            <a:endParaRPr>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GB">
                <a:latin typeface="Open Sans"/>
                <a:ea typeface="Open Sans"/>
                <a:cs typeface="Open Sans"/>
                <a:sym typeface="Open Sans"/>
              </a:rPr>
              <a:t>Jaan Altosaar. Understanding Variational Autoencoders from two perspectives: deep learning and graphical models. </a:t>
            </a:r>
            <a:r>
              <a:rPr lang="en-GB" u="sng">
                <a:solidFill>
                  <a:schemeClr val="hlink"/>
                </a:solidFill>
                <a:latin typeface="Open Sans"/>
                <a:ea typeface="Open Sans"/>
                <a:cs typeface="Open Sans"/>
                <a:sym typeface="Open Sans"/>
                <a:hlinkClick r:id="rId5"/>
              </a:rPr>
              <a:t>https://jaan.io/what-is-variational-autoencoder-vae-tutorial/</a:t>
            </a:r>
            <a:endParaRPr>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GB">
                <a:latin typeface="Open Sans"/>
                <a:ea typeface="Open Sans"/>
                <a:cs typeface="Open Sans"/>
                <a:sym typeface="Open Sans"/>
              </a:rPr>
              <a:t>Carl Doersch. Tutorial on Variational Autoencoders. 2016. arXiv: 1606.05908 [stat.ML].</a:t>
            </a:r>
            <a:endParaRPr>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GB">
                <a:latin typeface="Open Sans"/>
                <a:ea typeface="Open Sans"/>
                <a:cs typeface="Open Sans"/>
                <a:sym typeface="Open Sans"/>
              </a:rPr>
              <a:t>Ian Goodfellow, Yoshua Bengio, and Aaron Courville. Deep Learning. </a:t>
            </a:r>
            <a:r>
              <a:rPr lang="en-GB" u="sng">
                <a:solidFill>
                  <a:schemeClr val="hlink"/>
                </a:solidFill>
                <a:latin typeface="Open Sans"/>
                <a:ea typeface="Open Sans"/>
                <a:cs typeface="Open Sans"/>
                <a:sym typeface="Open Sans"/>
                <a:hlinkClick r:id="rId6"/>
              </a:rPr>
              <a:t>http://www.deeplearningbook.org</a:t>
            </a:r>
            <a:r>
              <a:rPr lang="en-GB">
                <a:latin typeface="Open Sans"/>
                <a:ea typeface="Open Sans"/>
                <a:cs typeface="Open Sans"/>
                <a:sym typeface="Open Sans"/>
              </a:rPr>
              <a:t>. MIT Press, 2016.</a:t>
            </a:r>
            <a:endParaRPr>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GB">
                <a:latin typeface="Open Sans"/>
                <a:ea typeface="Open Sans"/>
                <a:cs typeface="Open Sans"/>
                <a:sym typeface="Open Sans"/>
              </a:rPr>
              <a:t>Diederik P Kingma and Max Welling. Auto-Encoding Variational Bayes. 2014. arXiv: 1312.6114 [stat.ML].</a:t>
            </a:r>
            <a:endParaRPr>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1812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rgbClr val="134F5C"/>
                </a:solidFill>
              </a:rPr>
              <a:t>Isolation Forest: Motivation</a:t>
            </a:r>
            <a:endParaRPr>
              <a:solidFill>
                <a:srgbClr val="00ACEE"/>
              </a:solidFill>
            </a:endParaRPr>
          </a:p>
        </p:txBody>
      </p:sp>
      <p:cxnSp>
        <p:nvCxnSpPr>
          <p:cNvPr id="79" name="Google Shape;79;p15"/>
          <p:cNvCxnSpPr/>
          <p:nvPr/>
        </p:nvCxnSpPr>
        <p:spPr>
          <a:xfrm rot="10800000" flipH="1">
            <a:off x="417625" y="802375"/>
            <a:ext cx="4835700" cy="21900"/>
          </a:xfrm>
          <a:prstGeom prst="straightConnector1">
            <a:avLst/>
          </a:prstGeom>
          <a:noFill/>
          <a:ln w="9525" cap="flat" cmpd="sng">
            <a:solidFill>
              <a:schemeClr val="dk2"/>
            </a:solidFill>
            <a:prstDash val="solid"/>
            <a:round/>
            <a:headEnd type="none" w="med" len="med"/>
            <a:tailEnd type="none" w="med" len="med"/>
          </a:ln>
        </p:spPr>
      </p:cxnSp>
      <p:pic>
        <p:nvPicPr>
          <p:cNvPr id="80" name="Google Shape;80;p15"/>
          <p:cNvPicPr preferRelativeResize="0"/>
          <p:nvPr/>
        </p:nvPicPr>
        <p:blipFill>
          <a:blip r:embed="rId3">
            <a:alphaModFix/>
          </a:blip>
          <a:stretch>
            <a:fillRect/>
          </a:stretch>
        </p:blipFill>
        <p:spPr>
          <a:xfrm>
            <a:off x="8292250" y="4192819"/>
            <a:ext cx="851750" cy="851750"/>
          </a:xfrm>
          <a:prstGeom prst="rect">
            <a:avLst/>
          </a:prstGeom>
          <a:noFill/>
          <a:ln>
            <a:noFill/>
          </a:ln>
        </p:spPr>
      </p:pic>
      <p:sp>
        <p:nvSpPr>
          <p:cNvPr id="81" name="Google Shape;81;p15"/>
          <p:cNvSpPr txBox="1"/>
          <p:nvPr/>
        </p:nvSpPr>
        <p:spPr>
          <a:xfrm>
            <a:off x="493075" y="888650"/>
            <a:ext cx="5868600" cy="3848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a:latin typeface="Open Sans"/>
                <a:ea typeface="Open Sans"/>
                <a:cs typeface="Open Sans"/>
                <a:sym typeface="Open Sans"/>
              </a:rPr>
              <a:t>The Isolation Forest “isolates” observations by randomly selecting a feature and then randomly selecting a split value between the maximum and minimum values of the selected feature. iForest utilizes no distance or density measures to detect anomalies. </a:t>
            </a:r>
            <a:endParaRPr>
              <a:latin typeface="Open Sans"/>
              <a:ea typeface="Open Sans"/>
              <a:cs typeface="Open Sans"/>
              <a:sym typeface="Open Sans"/>
            </a:endParaRPr>
          </a:p>
          <a:p>
            <a:pPr marL="0" lvl="0" indent="0" algn="just" rtl="0">
              <a:spcBef>
                <a:spcPts val="0"/>
              </a:spcBef>
              <a:spcAft>
                <a:spcPts val="0"/>
              </a:spcAft>
              <a:buNone/>
            </a:pPr>
            <a:endParaRPr>
              <a:latin typeface="Open Sans"/>
              <a:ea typeface="Open Sans"/>
              <a:cs typeface="Open Sans"/>
              <a:sym typeface="Open Sans"/>
            </a:endParaRPr>
          </a:p>
          <a:p>
            <a:pPr marL="0" lvl="0" indent="0" algn="just" rtl="0">
              <a:spcBef>
                <a:spcPts val="0"/>
              </a:spcBef>
              <a:spcAft>
                <a:spcPts val="0"/>
              </a:spcAft>
              <a:buNone/>
            </a:pPr>
            <a:r>
              <a:rPr lang="en-GB" i="1">
                <a:latin typeface="Open Sans"/>
                <a:ea typeface="Open Sans"/>
                <a:cs typeface="Open Sans"/>
                <a:sym typeface="Open Sans"/>
              </a:rPr>
              <a:t>İsolation</a:t>
            </a:r>
            <a:r>
              <a:rPr lang="en-GB">
                <a:latin typeface="Open Sans"/>
                <a:ea typeface="Open Sans"/>
                <a:cs typeface="Open Sans"/>
                <a:sym typeface="Open Sans"/>
              </a:rPr>
              <a:t> means ‘separating an instance from the rest of the instances’. Since anomalies are “few and different” and therefore they are more susceptible to isolation. This random partitioning produces noticeable shorter paths for anomalies:</a:t>
            </a:r>
            <a:endParaRPr>
              <a:latin typeface="Open Sans"/>
              <a:ea typeface="Open Sans"/>
              <a:cs typeface="Open Sans"/>
              <a:sym typeface="Open Sans"/>
            </a:endParaRPr>
          </a:p>
          <a:p>
            <a:pPr marL="457200" lvl="0" indent="-317500" algn="just" rtl="0">
              <a:spcBef>
                <a:spcPts val="0"/>
              </a:spcBef>
              <a:spcAft>
                <a:spcPts val="0"/>
              </a:spcAft>
              <a:buSzPts val="1400"/>
              <a:buFont typeface="Open Sans"/>
              <a:buChar char="●"/>
            </a:pPr>
            <a:r>
              <a:rPr lang="en-GB">
                <a:latin typeface="Open Sans"/>
                <a:ea typeface="Open Sans"/>
                <a:cs typeface="Open Sans"/>
                <a:sym typeface="Open Sans"/>
              </a:rPr>
              <a:t>The fewer instances of anomalies result in a smaller number of partitions – shorter paths in a tree structure</a:t>
            </a:r>
            <a:endParaRPr>
              <a:latin typeface="Open Sans"/>
              <a:ea typeface="Open Sans"/>
              <a:cs typeface="Open Sans"/>
              <a:sym typeface="Open Sans"/>
            </a:endParaRPr>
          </a:p>
          <a:p>
            <a:pPr marL="457200" lvl="0" indent="-317500" algn="just" rtl="0">
              <a:spcBef>
                <a:spcPts val="0"/>
              </a:spcBef>
              <a:spcAft>
                <a:spcPts val="0"/>
              </a:spcAft>
              <a:buSzPts val="1400"/>
              <a:buFont typeface="Open Sans"/>
              <a:buChar char="●"/>
            </a:pPr>
            <a:r>
              <a:rPr lang="en-GB">
                <a:latin typeface="Open Sans"/>
                <a:ea typeface="Open Sans"/>
                <a:cs typeface="Open Sans"/>
                <a:sym typeface="Open Sans"/>
              </a:rPr>
              <a:t>Instances with distinguishable attribute-values are more likely to be separated in early partitioning. </a:t>
            </a:r>
            <a:endParaRPr>
              <a:latin typeface="Open Sans"/>
              <a:ea typeface="Open Sans"/>
              <a:cs typeface="Open Sans"/>
              <a:sym typeface="Open Sans"/>
            </a:endParaRPr>
          </a:p>
          <a:p>
            <a:pPr marL="0" lvl="0" indent="0" algn="just" rtl="0">
              <a:spcBef>
                <a:spcPts val="0"/>
              </a:spcBef>
              <a:spcAft>
                <a:spcPts val="0"/>
              </a:spcAft>
              <a:buNone/>
            </a:pPr>
            <a:r>
              <a:rPr lang="en-GB">
                <a:latin typeface="Open Sans"/>
                <a:ea typeface="Open Sans"/>
                <a:cs typeface="Open Sans"/>
                <a:sym typeface="Open Sans"/>
              </a:rPr>
              <a:t>Hence, when a forest of random trees collectively produce shorter path lengths for some particular points, then they are highly likely to be anomalies.</a:t>
            </a:r>
            <a:endParaRPr>
              <a:latin typeface="Open Sans"/>
              <a:ea typeface="Open Sans"/>
              <a:cs typeface="Open Sans"/>
              <a:sym typeface="Open Sans"/>
            </a:endParaRPr>
          </a:p>
          <a:p>
            <a:pPr marL="0" lvl="0" indent="0" algn="just"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311700" y="1812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rgbClr val="134F5C"/>
                </a:solidFill>
              </a:rPr>
              <a:t>Isolation Forest: Motivation</a:t>
            </a:r>
            <a:endParaRPr>
              <a:solidFill>
                <a:srgbClr val="00ACEE"/>
              </a:solidFill>
            </a:endParaRPr>
          </a:p>
        </p:txBody>
      </p:sp>
      <p:cxnSp>
        <p:nvCxnSpPr>
          <p:cNvPr id="87" name="Google Shape;87;p16"/>
          <p:cNvCxnSpPr/>
          <p:nvPr/>
        </p:nvCxnSpPr>
        <p:spPr>
          <a:xfrm rot="10800000" flipH="1">
            <a:off x="417625" y="802375"/>
            <a:ext cx="4835700" cy="21900"/>
          </a:xfrm>
          <a:prstGeom prst="straightConnector1">
            <a:avLst/>
          </a:prstGeom>
          <a:noFill/>
          <a:ln w="9525" cap="flat" cmpd="sng">
            <a:solidFill>
              <a:schemeClr val="dk2"/>
            </a:solidFill>
            <a:prstDash val="solid"/>
            <a:round/>
            <a:headEnd type="none" w="med" len="med"/>
            <a:tailEnd type="none" w="med" len="med"/>
          </a:ln>
        </p:spPr>
      </p:cxnSp>
      <p:pic>
        <p:nvPicPr>
          <p:cNvPr id="88" name="Google Shape;88;p16"/>
          <p:cNvPicPr preferRelativeResize="0"/>
          <p:nvPr/>
        </p:nvPicPr>
        <p:blipFill>
          <a:blip r:embed="rId3">
            <a:alphaModFix/>
          </a:blip>
          <a:stretch>
            <a:fillRect/>
          </a:stretch>
        </p:blipFill>
        <p:spPr>
          <a:xfrm>
            <a:off x="8292250" y="4192819"/>
            <a:ext cx="851750" cy="851750"/>
          </a:xfrm>
          <a:prstGeom prst="rect">
            <a:avLst/>
          </a:prstGeom>
          <a:noFill/>
          <a:ln>
            <a:noFill/>
          </a:ln>
        </p:spPr>
      </p:pic>
      <p:pic>
        <p:nvPicPr>
          <p:cNvPr id="89" name="Google Shape;89;p16"/>
          <p:cNvPicPr preferRelativeResize="0"/>
          <p:nvPr/>
        </p:nvPicPr>
        <p:blipFill>
          <a:blip r:embed="rId4">
            <a:alphaModFix/>
          </a:blip>
          <a:stretch>
            <a:fillRect/>
          </a:stretch>
        </p:blipFill>
        <p:spPr>
          <a:xfrm>
            <a:off x="636750" y="1068700"/>
            <a:ext cx="4397450" cy="2447450"/>
          </a:xfrm>
          <a:prstGeom prst="rect">
            <a:avLst/>
          </a:prstGeom>
          <a:noFill/>
          <a:ln>
            <a:noFill/>
          </a:ln>
        </p:spPr>
      </p:pic>
      <p:sp>
        <p:nvSpPr>
          <p:cNvPr id="90" name="Google Shape;90;p16"/>
          <p:cNvSpPr txBox="1"/>
          <p:nvPr/>
        </p:nvSpPr>
        <p:spPr>
          <a:xfrm>
            <a:off x="5406225" y="888650"/>
            <a:ext cx="3168900" cy="2986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a:latin typeface="Open Sans"/>
                <a:ea typeface="Open Sans"/>
                <a:cs typeface="Open Sans"/>
                <a:sym typeface="Open Sans"/>
              </a:rPr>
              <a:t>Normal point, x</a:t>
            </a:r>
            <a:r>
              <a:rPr lang="en-GB" baseline="-25000">
                <a:latin typeface="Open Sans"/>
                <a:ea typeface="Open Sans"/>
                <a:cs typeface="Open Sans"/>
                <a:sym typeface="Open Sans"/>
              </a:rPr>
              <a:t>i</a:t>
            </a:r>
            <a:r>
              <a:rPr lang="en-GB">
                <a:latin typeface="Open Sans"/>
                <a:ea typeface="Open Sans"/>
                <a:cs typeface="Open Sans"/>
                <a:sym typeface="Open Sans"/>
              </a:rPr>
              <a:t>, generally requires more partitions to be isolated. The opposite is also true for the anomaly point, x</a:t>
            </a:r>
            <a:r>
              <a:rPr lang="en-GB" baseline="-25000">
                <a:latin typeface="Open Sans"/>
                <a:ea typeface="Open Sans"/>
                <a:cs typeface="Open Sans"/>
                <a:sym typeface="Open Sans"/>
              </a:rPr>
              <a:t>o</a:t>
            </a:r>
            <a:r>
              <a:rPr lang="en-GB">
                <a:latin typeface="Open Sans"/>
                <a:ea typeface="Open Sans"/>
                <a:cs typeface="Open Sans"/>
                <a:sym typeface="Open Sans"/>
              </a:rPr>
              <a:t>, which generally requires less partitions to be isolated. In this example, partitions are generated by randomly selecting an attribute and then randomly selecting a split value between the maximum and minimum values of the selected attribute.</a:t>
            </a:r>
            <a:endParaRPr>
              <a:latin typeface="Open Sans"/>
              <a:ea typeface="Open Sans"/>
              <a:cs typeface="Open Sans"/>
              <a:sym typeface="Open Sans"/>
            </a:endParaRPr>
          </a:p>
          <a:p>
            <a:pPr marL="0" lvl="0" indent="0" algn="just" rtl="0">
              <a:spcBef>
                <a:spcPts val="0"/>
              </a:spcBef>
              <a:spcAft>
                <a:spcPts val="0"/>
              </a:spcAft>
              <a:buNone/>
            </a:pPr>
            <a:endParaRPr>
              <a:latin typeface="Open Sans"/>
              <a:ea typeface="Open Sans"/>
              <a:cs typeface="Open Sans"/>
              <a:sym typeface="Open Sans"/>
            </a:endParaRPr>
          </a:p>
        </p:txBody>
      </p:sp>
      <p:sp>
        <p:nvSpPr>
          <p:cNvPr id="91" name="Google Shape;91;p16"/>
          <p:cNvSpPr txBox="1"/>
          <p:nvPr/>
        </p:nvSpPr>
        <p:spPr>
          <a:xfrm>
            <a:off x="636750" y="3760575"/>
            <a:ext cx="7140000" cy="1477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a:latin typeface="Open Sans"/>
                <a:ea typeface="Open Sans"/>
                <a:cs typeface="Open Sans"/>
                <a:sym typeface="Open Sans"/>
              </a:rPr>
              <a:t>Since each partition is randomly generated, individual trees are generated with different sets of partitions. We average path lengths over a number of trees to find the expected path length. Using 1000 trees, the average path lengths of x</a:t>
            </a:r>
            <a:r>
              <a:rPr lang="en-GB" baseline="-25000">
                <a:latin typeface="Open Sans"/>
                <a:ea typeface="Open Sans"/>
                <a:cs typeface="Open Sans"/>
                <a:sym typeface="Open Sans"/>
              </a:rPr>
              <a:t>o</a:t>
            </a:r>
            <a:r>
              <a:rPr lang="en-GB">
                <a:latin typeface="Open Sans"/>
                <a:ea typeface="Open Sans"/>
                <a:cs typeface="Open Sans"/>
                <a:sym typeface="Open Sans"/>
              </a:rPr>
              <a:t> and x</a:t>
            </a:r>
            <a:r>
              <a:rPr lang="en-GB" baseline="-25000">
                <a:latin typeface="Open Sans"/>
                <a:ea typeface="Open Sans"/>
                <a:cs typeface="Open Sans"/>
                <a:sym typeface="Open Sans"/>
              </a:rPr>
              <a:t>i</a:t>
            </a:r>
            <a:r>
              <a:rPr lang="en-GB">
                <a:latin typeface="Open Sans"/>
                <a:ea typeface="Open Sans"/>
                <a:cs typeface="Open Sans"/>
                <a:sym typeface="Open Sans"/>
              </a:rPr>
              <a:t> converge to 4.02 and 12.82 respectively. It shows that anomalies are having path lengths shorter than normal instances.</a:t>
            </a:r>
            <a:endParaRPr>
              <a:latin typeface="Open Sans"/>
              <a:ea typeface="Open Sans"/>
              <a:cs typeface="Open Sans"/>
              <a:sym typeface="Open Sans"/>
            </a:endParaRPr>
          </a:p>
          <a:p>
            <a:pPr marL="0" lvl="0" indent="0" algn="just"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311700" y="1812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rgbClr val="134F5C"/>
                </a:solidFill>
              </a:rPr>
              <a:t>Isolation Forest: Definition</a:t>
            </a:r>
            <a:endParaRPr>
              <a:solidFill>
                <a:srgbClr val="00ACEE"/>
              </a:solidFill>
            </a:endParaRPr>
          </a:p>
        </p:txBody>
      </p:sp>
      <p:cxnSp>
        <p:nvCxnSpPr>
          <p:cNvPr id="97" name="Google Shape;97;p17"/>
          <p:cNvCxnSpPr/>
          <p:nvPr/>
        </p:nvCxnSpPr>
        <p:spPr>
          <a:xfrm rot="10800000" flipH="1">
            <a:off x="417625" y="802375"/>
            <a:ext cx="4835700" cy="21900"/>
          </a:xfrm>
          <a:prstGeom prst="straightConnector1">
            <a:avLst/>
          </a:prstGeom>
          <a:noFill/>
          <a:ln w="9525" cap="flat" cmpd="sng">
            <a:solidFill>
              <a:schemeClr val="dk2"/>
            </a:solidFill>
            <a:prstDash val="solid"/>
            <a:round/>
            <a:headEnd type="none" w="med" len="med"/>
            <a:tailEnd type="none" w="med" len="med"/>
          </a:ln>
        </p:spPr>
      </p:cxnSp>
      <p:pic>
        <p:nvPicPr>
          <p:cNvPr id="98" name="Google Shape;98;p17"/>
          <p:cNvPicPr preferRelativeResize="0"/>
          <p:nvPr/>
        </p:nvPicPr>
        <p:blipFill>
          <a:blip r:embed="rId3">
            <a:alphaModFix/>
          </a:blip>
          <a:stretch>
            <a:fillRect/>
          </a:stretch>
        </p:blipFill>
        <p:spPr>
          <a:xfrm>
            <a:off x="8292250" y="4192819"/>
            <a:ext cx="851750" cy="851750"/>
          </a:xfrm>
          <a:prstGeom prst="rect">
            <a:avLst/>
          </a:prstGeom>
          <a:noFill/>
          <a:ln>
            <a:noFill/>
          </a:ln>
        </p:spPr>
      </p:pic>
      <p:sp>
        <p:nvSpPr>
          <p:cNvPr id="99" name="Google Shape;99;p17"/>
          <p:cNvSpPr txBox="1"/>
          <p:nvPr/>
        </p:nvSpPr>
        <p:spPr>
          <a:xfrm>
            <a:off x="485375" y="1103850"/>
            <a:ext cx="7492200" cy="2770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a:latin typeface="Open Sans"/>
                <a:ea typeface="Open Sans"/>
                <a:cs typeface="Open Sans"/>
                <a:sym typeface="Open Sans"/>
              </a:rPr>
              <a:t>Let </a:t>
            </a:r>
            <a:r>
              <a:rPr lang="en-GB" b="1">
                <a:latin typeface="Open Sans"/>
                <a:ea typeface="Open Sans"/>
                <a:cs typeface="Open Sans"/>
                <a:sym typeface="Open Sans"/>
              </a:rPr>
              <a:t>h(x)</a:t>
            </a:r>
            <a:r>
              <a:rPr lang="en-GB">
                <a:latin typeface="Open Sans"/>
                <a:ea typeface="Open Sans"/>
                <a:cs typeface="Open Sans"/>
                <a:sym typeface="Open Sans"/>
              </a:rPr>
              <a:t> is the path length of point x, which is measured by the number of edges x traverses an iTree from the root node until the traversal is terminated at an external node. There should be a anomaly score to detect anomalies. The difficulty in deriving such a score from </a:t>
            </a:r>
            <a:r>
              <a:rPr lang="en-GB" b="1">
                <a:latin typeface="Open Sans"/>
                <a:ea typeface="Open Sans"/>
                <a:cs typeface="Open Sans"/>
                <a:sym typeface="Open Sans"/>
              </a:rPr>
              <a:t>h(x) </a:t>
            </a:r>
            <a:r>
              <a:rPr lang="en-GB">
                <a:latin typeface="Open Sans"/>
                <a:ea typeface="Open Sans"/>
                <a:cs typeface="Open Sans"/>
                <a:sym typeface="Open Sans"/>
              </a:rPr>
              <a:t>is that while the maximum possible height of iTree grows in the order of </a:t>
            </a:r>
            <a:r>
              <a:rPr lang="en-GB" b="1">
                <a:latin typeface="Open Sans"/>
                <a:ea typeface="Open Sans"/>
                <a:cs typeface="Open Sans"/>
                <a:sym typeface="Open Sans"/>
              </a:rPr>
              <a:t>n</a:t>
            </a:r>
            <a:r>
              <a:rPr lang="en-GB">
                <a:latin typeface="Open Sans"/>
                <a:ea typeface="Open Sans"/>
                <a:cs typeface="Open Sans"/>
                <a:sym typeface="Open Sans"/>
              </a:rPr>
              <a:t>, the average height grows in the order of </a:t>
            </a:r>
            <a:r>
              <a:rPr lang="en-GB" b="1">
                <a:latin typeface="Open Sans"/>
                <a:ea typeface="Open Sans"/>
                <a:cs typeface="Open Sans"/>
                <a:sym typeface="Open Sans"/>
              </a:rPr>
              <a:t>log n </a:t>
            </a:r>
            <a:r>
              <a:rPr lang="en-GB">
                <a:latin typeface="Open Sans"/>
                <a:ea typeface="Open Sans"/>
                <a:cs typeface="Open Sans"/>
                <a:sym typeface="Open Sans"/>
              </a:rPr>
              <a:t>asymptotically</a:t>
            </a:r>
            <a:r>
              <a:rPr lang="en-GB" b="1">
                <a:latin typeface="Open Sans"/>
                <a:ea typeface="Open Sans"/>
                <a:cs typeface="Open Sans"/>
                <a:sym typeface="Open Sans"/>
              </a:rPr>
              <a:t>. </a:t>
            </a:r>
            <a:r>
              <a:rPr lang="en-GB">
                <a:latin typeface="Open Sans"/>
                <a:ea typeface="Open Sans"/>
                <a:cs typeface="Open Sans"/>
                <a:sym typeface="Open Sans"/>
              </a:rPr>
              <a:t>So, normalization of </a:t>
            </a:r>
            <a:r>
              <a:rPr lang="en-GB" b="1">
                <a:latin typeface="Open Sans"/>
                <a:ea typeface="Open Sans"/>
                <a:cs typeface="Open Sans"/>
                <a:sym typeface="Open Sans"/>
              </a:rPr>
              <a:t>h(x) </a:t>
            </a:r>
            <a:r>
              <a:rPr lang="en-GB">
                <a:latin typeface="Open Sans"/>
                <a:ea typeface="Open Sans"/>
                <a:cs typeface="Open Sans"/>
                <a:sym typeface="Open Sans"/>
              </a:rPr>
              <a:t>by any of the above terms is neither bounded nor can be directly compared.</a:t>
            </a:r>
            <a:endParaRPr>
              <a:latin typeface="Open Sans"/>
              <a:ea typeface="Open Sans"/>
              <a:cs typeface="Open Sans"/>
              <a:sym typeface="Open Sans"/>
            </a:endParaRPr>
          </a:p>
          <a:p>
            <a:pPr marL="0" lvl="0" indent="0" algn="just" rtl="0">
              <a:spcBef>
                <a:spcPts val="0"/>
              </a:spcBef>
              <a:spcAft>
                <a:spcPts val="0"/>
              </a:spcAft>
              <a:buNone/>
            </a:pPr>
            <a:endParaRPr>
              <a:latin typeface="Open Sans"/>
              <a:ea typeface="Open Sans"/>
              <a:cs typeface="Open Sans"/>
              <a:sym typeface="Open Sans"/>
            </a:endParaRPr>
          </a:p>
          <a:p>
            <a:pPr marL="0" lvl="0" indent="0" algn="just" rtl="0">
              <a:spcBef>
                <a:spcPts val="0"/>
              </a:spcBef>
              <a:spcAft>
                <a:spcPts val="0"/>
              </a:spcAft>
              <a:buNone/>
            </a:pPr>
            <a:r>
              <a:rPr lang="en-GB">
                <a:latin typeface="Open Sans"/>
                <a:ea typeface="Open Sans"/>
                <a:cs typeface="Open Sans"/>
                <a:sym typeface="Open Sans"/>
              </a:rPr>
              <a:t>Since iTrees have an equivalent structure to Binary Search Tree (BST), the estimation of average </a:t>
            </a:r>
            <a:r>
              <a:rPr lang="en-GB" b="1">
                <a:latin typeface="Open Sans"/>
                <a:ea typeface="Open Sans"/>
                <a:cs typeface="Open Sans"/>
                <a:sym typeface="Open Sans"/>
              </a:rPr>
              <a:t>h(x)</a:t>
            </a:r>
            <a:r>
              <a:rPr lang="en-GB">
                <a:latin typeface="Open Sans"/>
                <a:ea typeface="Open Sans"/>
                <a:cs typeface="Open Sans"/>
                <a:sym typeface="Open Sans"/>
              </a:rPr>
              <a:t> for external node terminations is the same as the unsuccessful search in BST. Given a data set of </a:t>
            </a:r>
            <a:r>
              <a:rPr lang="en-GB" b="1">
                <a:latin typeface="Open Sans"/>
                <a:ea typeface="Open Sans"/>
                <a:cs typeface="Open Sans"/>
                <a:sym typeface="Open Sans"/>
              </a:rPr>
              <a:t>n</a:t>
            </a:r>
            <a:r>
              <a:rPr lang="en-GB">
                <a:latin typeface="Open Sans"/>
                <a:ea typeface="Open Sans"/>
                <a:cs typeface="Open Sans"/>
                <a:sym typeface="Open Sans"/>
              </a:rPr>
              <a:t> instances, average path length of unsuccessful search in BST as: </a:t>
            </a:r>
            <a:endParaRPr>
              <a:latin typeface="Open Sans"/>
              <a:ea typeface="Open Sans"/>
              <a:cs typeface="Open Sans"/>
              <a:sym typeface="Open Sans"/>
            </a:endParaRPr>
          </a:p>
        </p:txBody>
      </p:sp>
      <p:pic>
        <p:nvPicPr>
          <p:cNvPr id="100" name="Google Shape;100;p17"/>
          <p:cNvPicPr preferRelativeResize="0"/>
          <p:nvPr/>
        </p:nvPicPr>
        <p:blipFill>
          <a:blip r:embed="rId4">
            <a:alphaModFix/>
          </a:blip>
          <a:stretch>
            <a:fillRect/>
          </a:stretch>
        </p:blipFill>
        <p:spPr>
          <a:xfrm>
            <a:off x="2667550" y="3713600"/>
            <a:ext cx="3127850" cy="557025"/>
          </a:xfrm>
          <a:prstGeom prst="rect">
            <a:avLst/>
          </a:prstGeom>
          <a:noFill/>
          <a:ln>
            <a:noFill/>
          </a:ln>
        </p:spPr>
      </p:pic>
      <p:sp>
        <p:nvSpPr>
          <p:cNvPr id="101" name="Google Shape;101;p17"/>
          <p:cNvSpPr txBox="1"/>
          <p:nvPr/>
        </p:nvSpPr>
        <p:spPr>
          <a:xfrm>
            <a:off x="485300" y="4352800"/>
            <a:ext cx="749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Open Sans"/>
                <a:ea typeface="Open Sans"/>
                <a:cs typeface="Open Sans"/>
                <a:sym typeface="Open Sans"/>
              </a:rPr>
              <a:t>Where </a:t>
            </a:r>
            <a:r>
              <a:rPr lang="en-GB" b="1">
                <a:latin typeface="Open Sans"/>
                <a:ea typeface="Open Sans"/>
                <a:cs typeface="Open Sans"/>
                <a:sym typeface="Open Sans"/>
              </a:rPr>
              <a:t>H(i) </a:t>
            </a:r>
            <a:r>
              <a:rPr lang="en-GB">
                <a:latin typeface="Open Sans"/>
                <a:ea typeface="Open Sans"/>
                <a:cs typeface="Open Sans"/>
                <a:sym typeface="Open Sans"/>
              </a:rPr>
              <a:t>is the harmonic number (ln(i) + 0.5772156649). </a:t>
            </a:r>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title"/>
          </p:nvPr>
        </p:nvSpPr>
        <p:spPr>
          <a:xfrm>
            <a:off x="311700" y="1812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rgbClr val="134F5C"/>
                </a:solidFill>
              </a:rPr>
              <a:t>Isolation Forest: Definition</a:t>
            </a:r>
            <a:endParaRPr>
              <a:solidFill>
                <a:srgbClr val="00ACEE"/>
              </a:solidFill>
            </a:endParaRPr>
          </a:p>
        </p:txBody>
      </p:sp>
      <p:cxnSp>
        <p:nvCxnSpPr>
          <p:cNvPr id="107" name="Google Shape;107;p18"/>
          <p:cNvCxnSpPr/>
          <p:nvPr/>
        </p:nvCxnSpPr>
        <p:spPr>
          <a:xfrm rot="10800000" flipH="1">
            <a:off x="417625" y="802375"/>
            <a:ext cx="4835700" cy="21900"/>
          </a:xfrm>
          <a:prstGeom prst="straightConnector1">
            <a:avLst/>
          </a:prstGeom>
          <a:noFill/>
          <a:ln w="9525" cap="flat" cmpd="sng">
            <a:solidFill>
              <a:schemeClr val="dk2"/>
            </a:solidFill>
            <a:prstDash val="solid"/>
            <a:round/>
            <a:headEnd type="none" w="med" len="med"/>
            <a:tailEnd type="none" w="med" len="med"/>
          </a:ln>
        </p:spPr>
      </p:cxnSp>
      <p:pic>
        <p:nvPicPr>
          <p:cNvPr id="108" name="Google Shape;108;p18"/>
          <p:cNvPicPr preferRelativeResize="0"/>
          <p:nvPr/>
        </p:nvPicPr>
        <p:blipFill>
          <a:blip r:embed="rId3">
            <a:alphaModFix/>
          </a:blip>
          <a:stretch>
            <a:fillRect/>
          </a:stretch>
        </p:blipFill>
        <p:spPr>
          <a:xfrm>
            <a:off x="8292250" y="4192819"/>
            <a:ext cx="851750" cy="851750"/>
          </a:xfrm>
          <a:prstGeom prst="rect">
            <a:avLst/>
          </a:prstGeom>
          <a:noFill/>
          <a:ln>
            <a:noFill/>
          </a:ln>
        </p:spPr>
      </p:pic>
      <p:sp>
        <p:nvSpPr>
          <p:cNvPr id="109" name="Google Shape;109;p18"/>
          <p:cNvSpPr txBox="1"/>
          <p:nvPr/>
        </p:nvSpPr>
        <p:spPr>
          <a:xfrm>
            <a:off x="485375" y="1103850"/>
            <a:ext cx="7492200" cy="615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a:latin typeface="Open Sans"/>
                <a:ea typeface="Open Sans"/>
                <a:cs typeface="Open Sans"/>
                <a:sym typeface="Open Sans"/>
              </a:rPr>
              <a:t>As </a:t>
            </a:r>
            <a:r>
              <a:rPr lang="en-GB" b="1">
                <a:latin typeface="Open Sans"/>
                <a:ea typeface="Open Sans"/>
                <a:cs typeface="Open Sans"/>
                <a:sym typeface="Open Sans"/>
              </a:rPr>
              <a:t>c(n) </a:t>
            </a:r>
            <a:r>
              <a:rPr lang="en-GB">
                <a:latin typeface="Open Sans"/>
                <a:ea typeface="Open Sans"/>
                <a:cs typeface="Open Sans"/>
                <a:sym typeface="Open Sans"/>
              </a:rPr>
              <a:t>is the average of </a:t>
            </a:r>
            <a:r>
              <a:rPr lang="en-GB" b="1">
                <a:latin typeface="Open Sans"/>
                <a:ea typeface="Open Sans"/>
                <a:cs typeface="Open Sans"/>
                <a:sym typeface="Open Sans"/>
              </a:rPr>
              <a:t>h(x) </a:t>
            </a:r>
            <a:r>
              <a:rPr lang="en-GB">
                <a:latin typeface="Open Sans"/>
                <a:ea typeface="Open Sans"/>
                <a:cs typeface="Open Sans"/>
                <a:sym typeface="Open Sans"/>
              </a:rPr>
              <a:t>given </a:t>
            </a:r>
            <a:r>
              <a:rPr lang="en-GB" b="1">
                <a:latin typeface="Open Sans"/>
                <a:ea typeface="Open Sans"/>
                <a:cs typeface="Open Sans"/>
                <a:sym typeface="Open Sans"/>
              </a:rPr>
              <a:t>n</a:t>
            </a:r>
            <a:r>
              <a:rPr lang="en-GB">
                <a:latin typeface="Open Sans"/>
                <a:ea typeface="Open Sans"/>
                <a:cs typeface="Open Sans"/>
                <a:sym typeface="Open Sans"/>
              </a:rPr>
              <a:t>, we use it to normalize </a:t>
            </a:r>
            <a:r>
              <a:rPr lang="en-GB" b="1">
                <a:latin typeface="Open Sans"/>
                <a:ea typeface="Open Sans"/>
                <a:cs typeface="Open Sans"/>
                <a:sym typeface="Open Sans"/>
              </a:rPr>
              <a:t>h(x)</a:t>
            </a:r>
            <a:r>
              <a:rPr lang="en-GB">
                <a:latin typeface="Open Sans"/>
                <a:ea typeface="Open Sans"/>
                <a:cs typeface="Open Sans"/>
                <a:sym typeface="Open Sans"/>
              </a:rPr>
              <a:t>. The anomaly score </a:t>
            </a:r>
            <a:r>
              <a:rPr lang="en-GB" b="1">
                <a:latin typeface="Open Sans"/>
                <a:ea typeface="Open Sans"/>
                <a:cs typeface="Open Sans"/>
                <a:sym typeface="Open Sans"/>
              </a:rPr>
              <a:t>s</a:t>
            </a:r>
            <a:r>
              <a:rPr lang="en-GB">
                <a:latin typeface="Open Sans"/>
                <a:ea typeface="Open Sans"/>
                <a:cs typeface="Open Sans"/>
                <a:sym typeface="Open Sans"/>
              </a:rPr>
              <a:t> of an instance </a:t>
            </a:r>
            <a:r>
              <a:rPr lang="en-GB" b="1">
                <a:latin typeface="Open Sans"/>
                <a:ea typeface="Open Sans"/>
                <a:cs typeface="Open Sans"/>
                <a:sym typeface="Open Sans"/>
              </a:rPr>
              <a:t>x </a:t>
            </a:r>
            <a:r>
              <a:rPr lang="en-GB">
                <a:latin typeface="Open Sans"/>
                <a:ea typeface="Open Sans"/>
                <a:cs typeface="Open Sans"/>
                <a:sym typeface="Open Sans"/>
              </a:rPr>
              <a:t>is defined as:</a:t>
            </a:r>
            <a:endParaRPr>
              <a:latin typeface="Open Sans"/>
              <a:ea typeface="Open Sans"/>
              <a:cs typeface="Open Sans"/>
              <a:sym typeface="Open Sans"/>
            </a:endParaRPr>
          </a:p>
        </p:txBody>
      </p:sp>
      <p:pic>
        <p:nvPicPr>
          <p:cNvPr id="110" name="Google Shape;110;p18"/>
          <p:cNvPicPr preferRelativeResize="0"/>
          <p:nvPr/>
        </p:nvPicPr>
        <p:blipFill>
          <a:blip r:embed="rId4">
            <a:alphaModFix/>
          </a:blip>
          <a:stretch>
            <a:fillRect/>
          </a:stretch>
        </p:blipFill>
        <p:spPr>
          <a:xfrm>
            <a:off x="3125488" y="1887500"/>
            <a:ext cx="2211986" cy="615600"/>
          </a:xfrm>
          <a:prstGeom prst="rect">
            <a:avLst/>
          </a:prstGeom>
          <a:noFill/>
          <a:ln>
            <a:noFill/>
          </a:ln>
        </p:spPr>
      </p:pic>
      <p:sp>
        <p:nvSpPr>
          <p:cNvPr id="111" name="Google Shape;111;p18"/>
          <p:cNvSpPr txBox="1"/>
          <p:nvPr/>
        </p:nvSpPr>
        <p:spPr>
          <a:xfrm>
            <a:off x="485375" y="2503100"/>
            <a:ext cx="7492200" cy="2124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a:latin typeface="Open Sans"/>
                <a:ea typeface="Open Sans"/>
                <a:cs typeface="Open Sans"/>
                <a:sym typeface="Open Sans"/>
              </a:rPr>
              <a:t>Where </a:t>
            </a:r>
            <a:r>
              <a:rPr lang="en-GB" b="1">
                <a:latin typeface="Open Sans"/>
                <a:ea typeface="Open Sans"/>
                <a:cs typeface="Open Sans"/>
                <a:sym typeface="Open Sans"/>
              </a:rPr>
              <a:t>E[h(x)] </a:t>
            </a:r>
            <a:r>
              <a:rPr lang="en-GB">
                <a:latin typeface="Open Sans"/>
                <a:ea typeface="Open Sans"/>
                <a:cs typeface="Open Sans"/>
                <a:sym typeface="Open Sans"/>
              </a:rPr>
              <a:t> is the expected value of </a:t>
            </a:r>
            <a:r>
              <a:rPr lang="en-GB" b="1">
                <a:latin typeface="Open Sans"/>
                <a:ea typeface="Open Sans"/>
                <a:cs typeface="Open Sans"/>
                <a:sym typeface="Open Sans"/>
              </a:rPr>
              <a:t>h(x) </a:t>
            </a:r>
            <a:r>
              <a:rPr lang="en-GB">
                <a:latin typeface="Open Sans"/>
                <a:ea typeface="Open Sans"/>
                <a:cs typeface="Open Sans"/>
                <a:sym typeface="Open Sans"/>
              </a:rPr>
              <a:t>from a collection of isolation trees. In this equation </a:t>
            </a:r>
            <a:r>
              <a:rPr lang="en-GB" b="1">
                <a:latin typeface="Open Sans"/>
                <a:ea typeface="Open Sans"/>
                <a:cs typeface="Open Sans"/>
                <a:sym typeface="Open Sans"/>
              </a:rPr>
              <a:t>s is monotonic to h(x)</a:t>
            </a:r>
            <a:r>
              <a:rPr lang="en-GB">
                <a:latin typeface="Open Sans"/>
                <a:ea typeface="Open Sans"/>
                <a:cs typeface="Open Sans"/>
                <a:sym typeface="Open Sans"/>
              </a:rPr>
              <a:t>. </a:t>
            </a:r>
            <a:endParaRPr>
              <a:latin typeface="Open Sans"/>
              <a:ea typeface="Open Sans"/>
              <a:cs typeface="Open Sans"/>
              <a:sym typeface="Open Sans"/>
            </a:endParaRPr>
          </a:p>
          <a:p>
            <a:pPr marL="457200" lvl="0" indent="-317500" algn="just" rtl="0">
              <a:spcBef>
                <a:spcPts val="0"/>
              </a:spcBef>
              <a:spcAft>
                <a:spcPts val="0"/>
              </a:spcAft>
              <a:buSzPts val="1400"/>
              <a:buFont typeface="Open Sans"/>
              <a:buChar char="●"/>
            </a:pPr>
            <a:r>
              <a:rPr lang="en-GB">
                <a:latin typeface="Open Sans"/>
                <a:ea typeface="Open Sans"/>
                <a:cs typeface="Open Sans"/>
                <a:sym typeface="Open Sans"/>
              </a:rPr>
              <a:t>If instances return s very close to 1, then they are definitely anomalies.</a:t>
            </a:r>
            <a:endParaRPr>
              <a:latin typeface="Open Sans"/>
              <a:ea typeface="Open Sans"/>
              <a:cs typeface="Open Sans"/>
              <a:sym typeface="Open Sans"/>
            </a:endParaRPr>
          </a:p>
          <a:p>
            <a:pPr marL="457200" lvl="0" indent="-317500" algn="just" rtl="0">
              <a:spcBef>
                <a:spcPts val="0"/>
              </a:spcBef>
              <a:spcAft>
                <a:spcPts val="0"/>
              </a:spcAft>
              <a:buSzPts val="1400"/>
              <a:buFont typeface="Open Sans"/>
              <a:buChar char="●"/>
            </a:pPr>
            <a:r>
              <a:rPr lang="en-GB">
                <a:latin typeface="Open Sans"/>
                <a:ea typeface="Open Sans"/>
                <a:cs typeface="Open Sans"/>
                <a:sym typeface="Open Sans"/>
              </a:rPr>
              <a:t>If instances have s much smaller than 0.5, then they are quite safe to be regarded as normal instances.</a:t>
            </a:r>
            <a:endParaRPr>
              <a:latin typeface="Open Sans"/>
              <a:ea typeface="Open Sans"/>
              <a:cs typeface="Open Sans"/>
              <a:sym typeface="Open Sans"/>
            </a:endParaRPr>
          </a:p>
          <a:p>
            <a:pPr marL="457200" lvl="0" indent="-317500" algn="just" rtl="0">
              <a:spcBef>
                <a:spcPts val="0"/>
              </a:spcBef>
              <a:spcAft>
                <a:spcPts val="0"/>
              </a:spcAft>
              <a:buSzPts val="1400"/>
              <a:buFont typeface="Open Sans"/>
              <a:buChar char="●"/>
            </a:pPr>
            <a:r>
              <a:rPr lang="en-GB">
                <a:latin typeface="Open Sans"/>
                <a:ea typeface="Open Sans"/>
                <a:cs typeface="Open Sans"/>
                <a:sym typeface="Open Sans"/>
              </a:rPr>
              <a:t>If all the instances return s ≈ 0.5, then the entire sample does not really have distinct anomaly.</a:t>
            </a:r>
            <a:endParaRPr>
              <a:latin typeface="Open Sans"/>
              <a:ea typeface="Open Sans"/>
              <a:cs typeface="Open Sans"/>
              <a:sym typeface="Open Sans"/>
            </a:endParaRPr>
          </a:p>
          <a:p>
            <a:pPr marL="0" lvl="0" indent="0" algn="just" rtl="0">
              <a:spcBef>
                <a:spcPts val="0"/>
              </a:spcBef>
              <a:spcAft>
                <a:spcPts val="0"/>
              </a:spcAft>
              <a:buNone/>
            </a:pPr>
            <a:endParaRPr>
              <a:latin typeface="Open Sans"/>
              <a:ea typeface="Open Sans"/>
              <a:cs typeface="Open Sans"/>
              <a:sym typeface="Open Sans"/>
            </a:endParaRPr>
          </a:p>
          <a:p>
            <a:pPr marL="0" lvl="0" indent="0" algn="just" rtl="0">
              <a:spcBef>
                <a:spcPts val="0"/>
              </a:spcBef>
              <a:spcAft>
                <a:spcPts val="0"/>
              </a:spcAft>
              <a:buNone/>
            </a:pPr>
            <a:r>
              <a:rPr lang="en-GB">
                <a:latin typeface="Open Sans"/>
                <a:ea typeface="Open Sans"/>
                <a:cs typeface="Open Sans"/>
                <a:sym typeface="Open Sans"/>
              </a:rPr>
              <a:t>Explanations &amp; images are taken from original </a:t>
            </a:r>
            <a:r>
              <a:rPr lang="en-GB" u="sng">
                <a:solidFill>
                  <a:schemeClr val="hlink"/>
                </a:solidFill>
                <a:latin typeface="Open Sans"/>
                <a:ea typeface="Open Sans"/>
                <a:cs typeface="Open Sans"/>
                <a:sym typeface="Open Sans"/>
                <a:hlinkClick r:id="rId5"/>
              </a:rPr>
              <a:t>paper</a:t>
            </a:r>
            <a:r>
              <a:rPr lang="en-GB">
                <a:latin typeface="Open Sans"/>
                <a:ea typeface="Open Sans"/>
                <a:cs typeface="Open Sans"/>
                <a:sym typeface="Open Sans"/>
              </a:rPr>
              <a:t>. Read for more details.</a:t>
            </a:r>
            <a:endParaRPr>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9"/>
          <p:cNvSpPr txBox="1">
            <a:spLocks noGrp="1"/>
          </p:cNvSpPr>
          <p:nvPr>
            <p:ph type="title"/>
          </p:nvPr>
        </p:nvSpPr>
        <p:spPr>
          <a:xfrm>
            <a:off x="1248600" y="1950600"/>
            <a:ext cx="6646800" cy="1242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990"/>
              <a:buNone/>
            </a:pPr>
            <a:r>
              <a:rPr lang="en-GB" sz="5840">
                <a:solidFill>
                  <a:srgbClr val="134F5C"/>
                </a:solidFill>
              </a:rPr>
              <a:t>LOCAL OUTLIER FACTOR</a:t>
            </a:r>
            <a:endParaRPr sz="5840">
              <a:solidFill>
                <a:srgbClr val="00ACEE"/>
              </a:solidFill>
            </a:endParaRPr>
          </a:p>
        </p:txBody>
      </p:sp>
      <p:pic>
        <p:nvPicPr>
          <p:cNvPr id="117" name="Google Shape;117;p19"/>
          <p:cNvPicPr preferRelativeResize="0"/>
          <p:nvPr/>
        </p:nvPicPr>
        <p:blipFill>
          <a:blip r:embed="rId3">
            <a:alphaModFix/>
          </a:blip>
          <a:stretch>
            <a:fillRect/>
          </a:stretch>
        </p:blipFill>
        <p:spPr>
          <a:xfrm>
            <a:off x="8292250" y="4192819"/>
            <a:ext cx="851750" cy="851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txBox="1">
            <a:spLocks noGrp="1"/>
          </p:cNvSpPr>
          <p:nvPr>
            <p:ph type="title"/>
          </p:nvPr>
        </p:nvSpPr>
        <p:spPr>
          <a:xfrm>
            <a:off x="311700" y="1812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rgbClr val="134F5C"/>
                </a:solidFill>
              </a:rPr>
              <a:t>Local Outlier Factor: Motivation</a:t>
            </a:r>
            <a:endParaRPr>
              <a:solidFill>
                <a:srgbClr val="00ACEE"/>
              </a:solidFill>
            </a:endParaRPr>
          </a:p>
        </p:txBody>
      </p:sp>
      <p:cxnSp>
        <p:nvCxnSpPr>
          <p:cNvPr id="123" name="Google Shape;123;p20"/>
          <p:cNvCxnSpPr/>
          <p:nvPr/>
        </p:nvCxnSpPr>
        <p:spPr>
          <a:xfrm rot="10800000" flipH="1">
            <a:off x="417625" y="802375"/>
            <a:ext cx="4835700" cy="21900"/>
          </a:xfrm>
          <a:prstGeom prst="straightConnector1">
            <a:avLst/>
          </a:prstGeom>
          <a:noFill/>
          <a:ln w="9525" cap="flat" cmpd="sng">
            <a:solidFill>
              <a:schemeClr val="dk2"/>
            </a:solidFill>
            <a:prstDash val="solid"/>
            <a:round/>
            <a:headEnd type="none" w="med" len="med"/>
            <a:tailEnd type="none" w="med" len="med"/>
          </a:ln>
        </p:spPr>
      </p:cxnSp>
      <p:pic>
        <p:nvPicPr>
          <p:cNvPr id="124" name="Google Shape;124;p20"/>
          <p:cNvPicPr preferRelativeResize="0"/>
          <p:nvPr/>
        </p:nvPicPr>
        <p:blipFill>
          <a:blip r:embed="rId3">
            <a:alphaModFix/>
          </a:blip>
          <a:stretch>
            <a:fillRect/>
          </a:stretch>
        </p:blipFill>
        <p:spPr>
          <a:xfrm>
            <a:off x="8292250" y="4192819"/>
            <a:ext cx="851750" cy="851750"/>
          </a:xfrm>
          <a:prstGeom prst="rect">
            <a:avLst/>
          </a:prstGeom>
          <a:noFill/>
          <a:ln>
            <a:noFill/>
          </a:ln>
        </p:spPr>
      </p:pic>
      <p:sp>
        <p:nvSpPr>
          <p:cNvPr id="125" name="Google Shape;125;p20"/>
          <p:cNvSpPr txBox="1"/>
          <p:nvPr/>
        </p:nvSpPr>
        <p:spPr>
          <a:xfrm>
            <a:off x="759400" y="1064700"/>
            <a:ext cx="7171200" cy="1477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a:latin typeface="Open Sans"/>
                <a:ea typeface="Open Sans"/>
                <a:cs typeface="Open Sans"/>
                <a:sym typeface="Open Sans"/>
              </a:rPr>
              <a:t>The local outlier factor is based on a concept of a local density, where locality is given by k nearest neighbors, whose distance is used to estimate the density. </a:t>
            </a:r>
            <a:endParaRPr>
              <a:latin typeface="Open Sans"/>
              <a:ea typeface="Open Sans"/>
              <a:cs typeface="Open Sans"/>
              <a:sym typeface="Open Sans"/>
            </a:endParaRPr>
          </a:p>
          <a:p>
            <a:pPr marL="0" lvl="0" indent="0" algn="just" rtl="0">
              <a:spcBef>
                <a:spcPts val="0"/>
              </a:spcBef>
              <a:spcAft>
                <a:spcPts val="0"/>
              </a:spcAft>
              <a:buNone/>
            </a:pPr>
            <a:endParaRPr>
              <a:latin typeface="Open Sans"/>
              <a:ea typeface="Open Sans"/>
              <a:cs typeface="Open Sans"/>
              <a:sym typeface="Open Sans"/>
            </a:endParaRPr>
          </a:p>
          <a:p>
            <a:pPr marL="0" lvl="0" indent="0" algn="just" rtl="0">
              <a:spcBef>
                <a:spcPts val="0"/>
              </a:spcBef>
              <a:spcAft>
                <a:spcPts val="0"/>
              </a:spcAft>
              <a:buNone/>
            </a:pPr>
            <a:r>
              <a:rPr lang="en-GB">
                <a:latin typeface="Open Sans"/>
                <a:ea typeface="Open Sans"/>
                <a:cs typeface="Open Sans"/>
                <a:sym typeface="Open Sans"/>
              </a:rPr>
              <a:t>By comparing the local density of an object to the local densities of its neighbors, one can identify regions of similar density, and points that have a substantially lower density than their neighbors. These are considered to be outliers.</a:t>
            </a:r>
            <a:endParaRPr>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1"/>
          <p:cNvSpPr txBox="1">
            <a:spLocks noGrp="1"/>
          </p:cNvSpPr>
          <p:nvPr>
            <p:ph type="title"/>
          </p:nvPr>
        </p:nvSpPr>
        <p:spPr>
          <a:xfrm>
            <a:off x="311700" y="1812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rgbClr val="134F5C"/>
                </a:solidFill>
              </a:rPr>
              <a:t>Local Outlier Factor</a:t>
            </a:r>
            <a:endParaRPr>
              <a:solidFill>
                <a:srgbClr val="00ACEE"/>
              </a:solidFill>
            </a:endParaRPr>
          </a:p>
        </p:txBody>
      </p:sp>
      <p:cxnSp>
        <p:nvCxnSpPr>
          <p:cNvPr id="131" name="Google Shape;131;p21"/>
          <p:cNvCxnSpPr/>
          <p:nvPr/>
        </p:nvCxnSpPr>
        <p:spPr>
          <a:xfrm rot="10800000" flipH="1">
            <a:off x="417625" y="802375"/>
            <a:ext cx="4835700" cy="21900"/>
          </a:xfrm>
          <a:prstGeom prst="straightConnector1">
            <a:avLst/>
          </a:prstGeom>
          <a:noFill/>
          <a:ln w="9525" cap="flat" cmpd="sng">
            <a:solidFill>
              <a:schemeClr val="dk2"/>
            </a:solidFill>
            <a:prstDash val="solid"/>
            <a:round/>
            <a:headEnd type="none" w="med" len="med"/>
            <a:tailEnd type="none" w="med" len="med"/>
          </a:ln>
        </p:spPr>
      </p:cxnSp>
      <p:pic>
        <p:nvPicPr>
          <p:cNvPr id="132" name="Google Shape;132;p21"/>
          <p:cNvPicPr preferRelativeResize="0"/>
          <p:nvPr/>
        </p:nvPicPr>
        <p:blipFill>
          <a:blip r:embed="rId3">
            <a:alphaModFix/>
          </a:blip>
          <a:stretch>
            <a:fillRect/>
          </a:stretch>
        </p:blipFill>
        <p:spPr>
          <a:xfrm>
            <a:off x="8292250" y="4192819"/>
            <a:ext cx="851750" cy="851750"/>
          </a:xfrm>
          <a:prstGeom prst="rect">
            <a:avLst/>
          </a:prstGeom>
          <a:noFill/>
          <a:ln>
            <a:noFill/>
          </a:ln>
        </p:spPr>
      </p:pic>
      <p:pic>
        <p:nvPicPr>
          <p:cNvPr id="133" name="Google Shape;133;p21"/>
          <p:cNvPicPr preferRelativeResize="0"/>
          <p:nvPr/>
        </p:nvPicPr>
        <p:blipFill>
          <a:blip r:embed="rId4">
            <a:alphaModFix/>
          </a:blip>
          <a:stretch>
            <a:fillRect/>
          </a:stretch>
        </p:blipFill>
        <p:spPr>
          <a:xfrm>
            <a:off x="825675" y="986250"/>
            <a:ext cx="1857700" cy="1534625"/>
          </a:xfrm>
          <a:prstGeom prst="rect">
            <a:avLst/>
          </a:prstGeom>
          <a:noFill/>
          <a:ln>
            <a:noFill/>
          </a:ln>
        </p:spPr>
      </p:pic>
      <p:sp>
        <p:nvSpPr>
          <p:cNvPr id="134" name="Google Shape;134;p21"/>
          <p:cNvSpPr txBox="1"/>
          <p:nvPr/>
        </p:nvSpPr>
        <p:spPr>
          <a:xfrm>
            <a:off x="2990600" y="1221300"/>
            <a:ext cx="5182500" cy="1046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b="1">
                <a:latin typeface="Open Sans"/>
                <a:ea typeface="Open Sans"/>
                <a:cs typeface="Open Sans"/>
                <a:sym typeface="Open Sans"/>
              </a:rPr>
              <a:t>K-distance</a:t>
            </a:r>
            <a:r>
              <a:rPr lang="en-GB">
                <a:latin typeface="Open Sans"/>
                <a:ea typeface="Open Sans"/>
                <a:cs typeface="Open Sans"/>
                <a:sym typeface="Open Sans"/>
              </a:rPr>
              <a:t> is based on neighborhood style distance calculation. The distances of a point A to its neighbors are calculated, and if these distances are ordered from smallest to largest, the kth distance gives us the k-distance.</a:t>
            </a:r>
            <a:endParaRPr>
              <a:latin typeface="Open Sans"/>
              <a:ea typeface="Open Sans"/>
              <a:cs typeface="Open Sans"/>
              <a:sym typeface="Open Sans"/>
            </a:endParaRPr>
          </a:p>
        </p:txBody>
      </p:sp>
      <p:pic>
        <p:nvPicPr>
          <p:cNvPr id="135" name="Google Shape;135;p21"/>
          <p:cNvPicPr preferRelativeResize="0"/>
          <p:nvPr/>
        </p:nvPicPr>
        <p:blipFill>
          <a:blip r:embed="rId5">
            <a:alphaModFix/>
          </a:blip>
          <a:stretch>
            <a:fillRect/>
          </a:stretch>
        </p:blipFill>
        <p:spPr>
          <a:xfrm>
            <a:off x="825675" y="2878550"/>
            <a:ext cx="1994076" cy="1423525"/>
          </a:xfrm>
          <a:prstGeom prst="rect">
            <a:avLst/>
          </a:prstGeom>
          <a:noFill/>
          <a:ln>
            <a:noFill/>
          </a:ln>
        </p:spPr>
      </p:pic>
      <p:cxnSp>
        <p:nvCxnSpPr>
          <p:cNvPr id="136" name="Google Shape;136;p21"/>
          <p:cNvCxnSpPr/>
          <p:nvPr/>
        </p:nvCxnSpPr>
        <p:spPr>
          <a:xfrm rot="10800000" flipH="1">
            <a:off x="414925" y="2669675"/>
            <a:ext cx="8345400" cy="15600"/>
          </a:xfrm>
          <a:prstGeom prst="straightConnector1">
            <a:avLst/>
          </a:prstGeom>
          <a:noFill/>
          <a:ln w="9525" cap="flat" cmpd="sng">
            <a:solidFill>
              <a:schemeClr val="dk2"/>
            </a:solidFill>
            <a:prstDash val="solid"/>
            <a:round/>
            <a:headEnd type="none" w="med" len="med"/>
            <a:tailEnd type="none" w="med" len="med"/>
          </a:ln>
        </p:spPr>
      </p:cxnSp>
      <p:sp>
        <p:nvSpPr>
          <p:cNvPr id="137" name="Google Shape;137;p21"/>
          <p:cNvSpPr txBox="1"/>
          <p:nvPr/>
        </p:nvSpPr>
        <p:spPr>
          <a:xfrm>
            <a:off x="3033400" y="3066963"/>
            <a:ext cx="5182500" cy="1046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a:latin typeface="Open Sans"/>
                <a:ea typeface="Open Sans"/>
                <a:cs typeface="Open Sans"/>
                <a:sym typeface="Open Sans"/>
              </a:rPr>
              <a:t>Let k be a natural number. The </a:t>
            </a:r>
            <a:r>
              <a:rPr lang="en-GB" b="1">
                <a:latin typeface="Open Sans"/>
                <a:ea typeface="Open Sans"/>
                <a:cs typeface="Open Sans"/>
                <a:sym typeface="Open Sans"/>
              </a:rPr>
              <a:t>reachability distance</a:t>
            </a:r>
            <a:r>
              <a:rPr lang="en-GB">
                <a:latin typeface="Open Sans"/>
                <a:ea typeface="Open Sans"/>
                <a:cs typeface="Open Sans"/>
                <a:sym typeface="Open Sans"/>
              </a:rPr>
              <a:t> of object p with respect to object o is defined as:</a:t>
            </a:r>
            <a:endParaRPr>
              <a:latin typeface="Open Sans"/>
              <a:ea typeface="Open Sans"/>
              <a:cs typeface="Open Sans"/>
              <a:sym typeface="Open Sans"/>
            </a:endParaRPr>
          </a:p>
          <a:p>
            <a:pPr marL="0" lvl="0" indent="0" algn="just" rtl="0">
              <a:spcBef>
                <a:spcPts val="0"/>
              </a:spcBef>
              <a:spcAft>
                <a:spcPts val="0"/>
              </a:spcAft>
              <a:buNone/>
            </a:pPr>
            <a:endParaRPr>
              <a:latin typeface="Open Sans"/>
              <a:ea typeface="Open Sans"/>
              <a:cs typeface="Open Sans"/>
              <a:sym typeface="Open Sans"/>
            </a:endParaRPr>
          </a:p>
          <a:p>
            <a:pPr marL="0" lvl="0" indent="0" algn="just" rtl="0">
              <a:spcBef>
                <a:spcPts val="0"/>
              </a:spcBef>
              <a:spcAft>
                <a:spcPts val="0"/>
              </a:spcAft>
              <a:buNone/>
            </a:pPr>
            <a:r>
              <a:rPr lang="en-GB">
                <a:latin typeface="Open Sans"/>
                <a:ea typeface="Open Sans"/>
                <a:cs typeface="Open Sans"/>
                <a:sym typeface="Open Sans"/>
              </a:rPr>
              <a:t>reach-dist</a:t>
            </a:r>
            <a:r>
              <a:rPr lang="en-GB" baseline="-25000">
                <a:latin typeface="Open Sans"/>
                <a:ea typeface="Open Sans"/>
                <a:cs typeface="Open Sans"/>
                <a:sym typeface="Open Sans"/>
              </a:rPr>
              <a:t>k</a:t>
            </a:r>
            <a:r>
              <a:rPr lang="en-GB">
                <a:latin typeface="Open Sans"/>
                <a:ea typeface="Open Sans"/>
                <a:cs typeface="Open Sans"/>
                <a:sym typeface="Open Sans"/>
              </a:rPr>
              <a:t>(p, o) = max{k-distance(o), d(p,o)}</a:t>
            </a:r>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1669</Words>
  <Application>Microsoft Office PowerPoint</Application>
  <PresentationFormat>On-screen Show (16:9)</PresentationFormat>
  <Paragraphs>93</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Open Sans</vt:lpstr>
      <vt:lpstr>PT Sans Narrow</vt:lpstr>
      <vt:lpstr>Tropic</vt:lpstr>
      <vt:lpstr>Anomaly Detection</vt:lpstr>
      <vt:lpstr>ISOLATION FOREST</vt:lpstr>
      <vt:lpstr>Isolation Forest: Motivation</vt:lpstr>
      <vt:lpstr>Isolation Forest: Motivation</vt:lpstr>
      <vt:lpstr>Isolation Forest: Definition</vt:lpstr>
      <vt:lpstr>Isolation Forest: Definition</vt:lpstr>
      <vt:lpstr>LOCAL OUTLIER FACTOR</vt:lpstr>
      <vt:lpstr>Local Outlier Factor: Motivation</vt:lpstr>
      <vt:lpstr>Local Outlier Factor</vt:lpstr>
      <vt:lpstr>Local Outlier Factor</vt:lpstr>
      <vt:lpstr>Local Outlier Factor</vt:lpstr>
      <vt:lpstr>Local Outlier Factor</vt:lpstr>
      <vt:lpstr>AUTOENCODERS</vt:lpstr>
      <vt:lpstr>Autoencoders: Motivation</vt:lpstr>
      <vt:lpstr>Autoencoders: Denoising Auto Encoders</vt:lpstr>
      <vt:lpstr>Autoencoders: VAE</vt:lpstr>
      <vt:lpstr>Autoencoders: VAE</vt:lpstr>
      <vt:lpstr>BOOSTING ALGORITHMS</vt:lpstr>
      <vt:lpstr>XGBoost</vt:lpstr>
      <vt:lpstr>CatBoost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Anomaly Detection</dc:title>
  <cp:lastModifiedBy>POUYA POURAKBARIAN NIAZ</cp:lastModifiedBy>
  <cp:revision>1</cp:revision>
  <dcterms:modified xsi:type="dcterms:W3CDTF">2022-02-16T17:50:45Z</dcterms:modified>
</cp:coreProperties>
</file>