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&lt;header&gt;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648B347-41F1-413B-9ED7-E7A3642459F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901800" y="57607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BSD License;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NumFOCUS is a 501(c)3 public charity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We’ll look at python, but there are many supported ‘kernels’ that can be substituted for python… bash, R, Julia etc.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005840" y="1793880"/>
            <a:ext cx="2743200" cy="775440"/>
          </a:xfrm>
          <a:prstGeom prst="rect">
            <a:avLst/>
          </a:prstGeom>
          <a:ln>
            <a:noFill/>
          </a:ln>
        </p:spPr>
      </p:pic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Passion to learn and teach.  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Discovered Pandas when investigating handling csv files with python and soon after discovered Jupyter when every video about Pandas that I watched used it to present and teach.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24 Oct. 2018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Arial"/>
              </a:rPr>
              <a:t>Paul Rodgers @prodg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Cloud RI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7F1E1CE-3B99-4AD6-BB39-E4A74964395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drivendata/cookiecutter-data-science" TargetMode="External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nbviewer.jupyter.org/url/jakevdp.github.io/downloads/notebooks/WaitingTimeParadox.ipynb" TargetMode="External"/><Relationship Id="rId2" Type="http://schemas.openxmlformats.org/officeDocument/2006/relationships/hyperlink" Target="https://github.com/datadesk/la-settlements-analysis/blob/master/notebook.ipynb" TargetMode="External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Analysis with Jupyter and Pandas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646280" y="2286000"/>
            <a:ext cx="5486040" cy="11426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828800" y="1280160"/>
            <a:ext cx="3682080" cy="1040760"/>
          </a:xfrm>
          <a:prstGeom prst="rect">
            <a:avLst/>
          </a:prstGeom>
          <a:ln>
            <a:noFill/>
          </a:ln>
        </p:spPr>
      </p:pic>
      <p:pic>
        <p:nvPicPr>
          <p:cNvPr id="51" name="jupyter-logo.svg" descr="Created using Figma 0.90"/>
          <p:cNvPicPr/>
          <p:nvPr/>
        </p:nvPicPr>
        <p:blipFill>
          <a:blip r:embed="rId3"/>
          <a:stretch/>
        </p:blipFill>
        <p:spPr>
          <a:xfrm>
            <a:off x="1857600" y="3528360"/>
            <a:ext cx="428400" cy="49500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Jupyter Ecosystem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Nbviewer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append your notebook’s name to a url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http://nbviewer.jupyter.org/github/prodg1974/Jupyter-intro/blob/master/Jupyter-intro.ipynb 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Jupyter Lab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New multitab interface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Improved interaction with the notebook (drag cells etc.)</a:t>
            </a:r>
            <a:endParaRPr b="0" lang="en-US" sz="228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Jupyter Ecosystem (continued)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Jupyter Hub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Multiuser version for business teams, classroom, research labs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Papermill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A  tool for parameterizing, executing, and analyzing Jupyter Notebooks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Interact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UI widgets </a:t>
            </a:r>
            <a:endParaRPr b="0" lang="en-US" sz="228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Hands On – The Data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48640" y="146664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Sourcing data from retrosheet.org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Compiled chadwick tools from source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Convert raw (basically key,value) event files to 36 columns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191,196 events in 2017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Hands On – The Techniques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Shell interaction and importing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Intro to Pandas critical elements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Series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Dataframe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Index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Poking around to understand the data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Restricting output by columns and rows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Hands On – The Techniques (cont)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Using python to build filters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Querying the dataframe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Merging data sets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Grouping and aggregation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This environment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Python 3.7.0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Pandas 0.23.4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Jupyter 4.4.0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Ipython 6.5.0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Cookiecutter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  <a:hlinkClick r:id="rId1"/>
              </a:rPr>
              <a:t>https://github.com/drivendata/cookiecutter-data-science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Simple-salesforce 0.74.2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Basic system interaction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IPython Magics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%history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Shell interaction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! cmd execution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%% shell command ‘stack’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Shell output assignment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Variable = !command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28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Passing data to/from the shell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Assignment to python variable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Passing python output to the shell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{variable}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{command result}</a:t>
            </a:r>
            <a:endParaRPr b="0" lang="en-US" sz="228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Building our Data Set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Looping shell commands with python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Reading a csv file into a python dictionary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Exploring with attributes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Shape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 </a:t>
            </a:r>
            <a:r>
              <a:rPr b="0" lang="en-US" sz="2280" spc="-1" strike="noStrike">
                <a:latin typeface="Arial"/>
              </a:rPr>
              <a:t>columns 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Exploring with methods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.head( )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.describe( )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.info( )</a:t>
            </a:r>
            <a:endParaRPr b="0" lang="en-US" sz="228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Pandas fundamental objects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Series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.value_counts( )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Dataframe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Index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966240" y="50616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Who am I?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Sr. Data Analyst at Virgin Pulse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Early adopter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Booted a PDP-8 and a Raspberry Pi (a few months apart)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Generalist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Database architect for early web app (MySQL/mod_perl)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ETL veteran (without SSIS or Informatica etc.)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Operations automation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Evangelist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Filtering data with booleans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Filter by column values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Combining filters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Restricting columns returned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Working with strings 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Grouping and Aggregating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group object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split, apply, combine concept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Cross tabs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What is Jupyter?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Interactive code execution environment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Tells a story 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  </a:t>
            </a:r>
            <a:r>
              <a:rPr b="0" lang="en-US" sz="2280" spc="-1" strike="noStrike">
                <a:latin typeface="Arial"/>
              </a:rPr>
              <a:t>Allows the use of data, code and rich content  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  </a:t>
            </a:r>
            <a:r>
              <a:rPr b="0" lang="en-US" sz="2280" spc="-1" strike="noStrike">
                <a:latin typeface="Arial"/>
              </a:rPr>
              <a:t>Enables the author to create a narrative   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  </a:t>
            </a:r>
            <a:r>
              <a:rPr b="0" lang="en-US" sz="2280" spc="-1" strike="noStrike">
                <a:latin typeface="Arial"/>
              </a:rPr>
              <a:t>Engages the audience  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  </a:t>
            </a:r>
            <a:r>
              <a:rPr b="0" lang="en-US" sz="2280" spc="-1" strike="noStrike">
                <a:latin typeface="Arial"/>
              </a:rPr>
              <a:t>Increases comprehension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  </a:t>
            </a:r>
            <a:r>
              <a:rPr b="0" lang="en-US" sz="2280" spc="-1" strike="noStrike">
                <a:latin typeface="Arial"/>
              </a:rPr>
              <a:t>Memorialize all aspects of the project</a:t>
            </a:r>
            <a:endParaRPr b="0" lang="en-US" sz="228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Examples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274320" y="2103120"/>
            <a:ext cx="1217052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1"/>
              </a:rPr>
              <a:t>The Waiting Time Paradox, or, Why Is My Bus Always Late?¶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302040" y="3413880"/>
            <a:ext cx="97779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2"/>
              </a:rPr>
              <a:t>LA Times article on the cost of legal settlements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Shape 4"/>
          <p:cNvSpPr txBox="1"/>
          <p:nvPr/>
        </p:nvSpPr>
        <p:spPr>
          <a:xfrm>
            <a:off x="274320" y="1573920"/>
            <a:ext cx="4531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 notebook served by  nbviewer.jupyter.org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Shape 5"/>
          <p:cNvSpPr txBox="1"/>
          <p:nvPr/>
        </p:nvSpPr>
        <p:spPr>
          <a:xfrm>
            <a:off x="274320" y="2926080"/>
            <a:ext cx="4730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 notebook served directly by github’s viewer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What is Pandas?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Programmable two dimensional tabular data management tool (Excel optimized beyond description)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Similar to R dataframes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Leverages Numpy (fast array math)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Top notch CSV importer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RAM based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Rich data manipulation, categorization and period tools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Database style joins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Who's using Jupyter?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Academics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Paul Romer, Nobel Economist 2018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Journalists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Los Angeles Times Data Desk (github.com/datadesk)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Data Scientists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Netflix!!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Papermill, nteract, Commuter</a:t>
            </a:r>
            <a:endParaRPr b="0" lang="en-US" sz="228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Who's using Pandas?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Financial Analysts (Pandas was born here)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Time series and period savvy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Data Scientists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Me and (hopefully) you!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Architecture 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097280" y="1371600"/>
            <a:ext cx="6492240" cy="36471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Jupyter Extensions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Notebook Extensions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Code folding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Snippets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Access to json library of code snippets</a:t>
            </a:r>
            <a:endParaRPr b="0" lang="en-US" sz="195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Freeze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Protect cells </a:t>
            </a:r>
            <a:endParaRPr b="0" lang="en-US" sz="195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Skip Traceback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Folding for error messages</a:t>
            </a:r>
            <a:endParaRPr b="0" lang="en-US" sz="195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LibreOffice/5.4.3.2$MacOSX_X86_64 LibreOffice_project/92a7159f7e4af62137622921e809f8546db437e5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2018-10-10T19:18:59Z</dcterms:created>
  <dc:creator/>
  <dc:description/>
  <dc:language>en-US</dc:language>
  <cp:lastModifiedBy/>
  <cp:revision>1</cp:revision>
  <dc:subject/>
  <dc:title>Bright Blue</dc:title>
</cp:coreProperties>
</file>